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257" r:id="rId3"/>
    <p:sldId id="258" r:id="rId4"/>
    <p:sldId id="260" r:id="rId5"/>
    <p:sldId id="261" r:id="rId6"/>
    <p:sldId id="262" r:id="rId7"/>
    <p:sldId id="263" r:id="rId8"/>
    <p:sldId id="264" r:id="rId9"/>
    <p:sldId id="265"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321" r:id="rId31"/>
    <p:sldId id="291" r:id="rId32"/>
    <p:sldId id="292" r:id="rId33"/>
    <p:sldId id="293" r:id="rId34"/>
    <p:sldId id="294" r:id="rId35"/>
    <p:sldId id="295" r:id="rId36"/>
    <p:sldId id="296" r:id="rId37"/>
    <p:sldId id="297" r:id="rId38"/>
    <p:sldId id="300" r:id="rId39"/>
    <p:sldId id="298" r:id="rId40"/>
    <p:sldId id="301" r:id="rId41"/>
    <p:sldId id="307" r:id="rId42"/>
    <p:sldId id="309" r:id="rId43"/>
    <p:sldId id="304" r:id="rId44"/>
    <p:sldId id="303" r:id="rId45"/>
    <p:sldId id="306" r:id="rId46"/>
    <p:sldId id="302" r:id="rId47"/>
    <p:sldId id="310" r:id="rId48"/>
    <p:sldId id="312" r:id="rId49"/>
    <p:sldId id="313" r:id="rId50"/>
    <p:sldId id="314" r:id="rId51"/>
    <p:sldId id="315" r:id="rId52"/>
    <p:sldId id="316" r:id="rId53"/>
    <p:sldId id="317" r:id="rId54"/>
    <p:sldId id="318" r:id="rId55"/>
    <p:sldId id="319" r:id="rId56"/>
    <p:sldId id="320"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8" d="100"/>
          <a:sy n="68" d="100"/>
        </p:scale>
        <p:origin x="11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9-08T00:58:30.849"/>
    </inkml:context>
    <inkml:brush xml:id="br0">
      <inkml:brushProperty name="width" value="0.03333" units="cm"/>
      <inkml:brushProperty name="height" value="0.03333" units="cm"/>
      <inkml:brushProperty name="ignorePressure" value="1"/>
    </inkml:brush>
  </inkml:definitions>
  <inkml:trace contextRef="#ctx0" brushRef="#br0">8590 6795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5ABBFB-2452-4F0A-8D72-2C966DED620C}" type="datetimeFigureOut">
              <a:rPr lang="en-US" smtClean="0"/>
              <a:t>10/24/2016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65ED7-32E6-48D3-B331-486F4A558C25}" type="slidenum">
              <a:rPr lang="en-US" smtClean="0"/>
              <a:t>‹#›</a:t>
            </a:fld>
            <a:endParaRPr lang="en-US"/>
          </a:p>
        </p:txBody>
      </p:sp>
    </p:spTree>
    <p:extLst>
      <p:ext uri="{BB962C8B-B14F-4D97-AF65-F5344CB8AC3E}">
        <p14:creationId xmlns:p14="http://schemas.microsoft.com/office/powerpoint/2010/main" val="2629970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B19A94-2DFB-41FD-8C05-81F7259957AE}"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4DEE0-DC98-442D-BE42-4DC5FFE80471}" type="slidenum">
              <a:rPr lang="en-US" smtClean="0"/>
              <a:t>‹#›</a:t>
            </a:fld>
            <a:endParaRPr lang="en-US"/>
          </a:p>
        </p:txBody>
      </p:sp>
    </p:spTree>
    <p:extLst>
      <p:ext uri="{BB962C8B-B14F-4D97-AF65-F5344CB8AC3E}">
        <p14:creationId xmlns:p14="http://schemas.microsoft.com/office/powerpoint/2010/main" val="22217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19A94-2DFB-41FD-8C05-81F7259957AE}"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4DEE0-DC98-442D-BE42-4DC5FFE80471}" type="slidenum">
              <a:rPr lang="en-US" smtClean="0"/>
              <a:t>‹#›</a:t>
            </a:fld>
            <a:endParaRPr lang="en-US"/>
          </a:p>
        </p:txBody>
      </p:sp>
    </p:spTree>
    <p:extLst>
      <p:ext uri="{BB962C8B-B14F-4D97-AF65-F5344CB8AC3E}">
        <p14:creationId xmlns:p14="http://schemas.microsoft.com/office/powerpoint/2010/main" val="180958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19A94-2DFB-41FD-8C05-81F7259957AE}"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4DEE0-DC98-442D-BE42-4DC5FFE80471}" type="slidenum">
              <a:rPr lang="en-US" smtClean="0"/>
              <a:t>‹#›</a:t>
            </a:fld>
            <a:endParaRPr lang="en-US"/>
          </a:p>
        </p:txBody>
      </p:sp>
    </p:spTree>
    <p:extLst>
      <p:ext uri="{BB962C8B-B14F-4D97-AF65-F5344CB8AC3E}">
        <p14:creationId xmlns:p14="http://schemas.microsoft.com/office/powerpoint/2010/main" val="2820498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nchor="ctr"/>
          <a:lstStyle>
            <a:lvl1pPr algn="l">
              <a:defRPr sz="4219"/>
            </a:lvl1p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9427007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19A94-2DFB-41FD-8C05-81F7259957AE}"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4DEE0-DC98-442D-BE42-4DC5FFE80471}" type="slidenum">
              <a:rPr lang="en-US" smtClean="0"/>
              <a:t>‹#›</a:t>
            </a:fld>
            <a:endParaRPr lang="en-US"/>
          </a:p>
        </p:txBody>
      </p:sp>
    </p:spTree>
    <p:extLst>
      <p:ext uri="{BB962C8B-B14F-4D97-AF65-F5344CB8AC3E}">
        <p14:creationId xmlns:p14="http://schemas.microsoft.com/office/powerpoint/2010/main" val="20420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19A94-2DFB-41FD-8C05-81F7259957AE}"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4DEE0-DC98-442D-BE42-4DC5FFE80471}" type="slidenum">
              <a:rPr lang="en-US" smtClean="0"/>
              <a:t>‹#›</a:t>
            </a:fld>
            <a:endParaRPr lang="en-US"/>
          </a:p>
        </p:txBody>
      </p:sp>
    </p:spTree>
    <p:extLst>
      <p:ext uri="{BB962C8B-B14F-4D97-AF65-F5344CB8AC3E}">
        <p14:creationId xmlns:p14="http://schemas.microsoft.com/office/powerpoint/2010/main" val="195315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B19A94-2DFB-41FD-8C05-81F7259957AE}"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4DEE0-DC98-442D-BE42-4DC5FFE80471}" type="slidenum">
              <a:rPr lang="en-US" smtClean="0"/>
              <a:t>‹#›</a:t>
            </a:fld>
            <a:endParaRPr lang="en-US"/>
          </a:p>
        </p:txBody>
      </p:sp>
    </p:spTree>
    <p:extLst>
      <p:ext uri="{BB962C8B-B14F-4D97-AF65-F5344CB8AC3E}">
        <p14:creationId xmlns:p14="http://schemas.microsoft.com/office/powerpoint/2010/main" val="250234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B19A94-2DFB-41FD-8C05-81F7259957AE}"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54DEE0-DC98-442D-BE42-4DC5FFE80471}" type="slidenum">
              <a:rPr lang="en-US" smtClean="0"/>
              <a:t>‹#›</a:t>
            </a:fld>
            <a:endParaRPr lang="en-US"/>
          </a:p>
        </p:txBody>
      </p:sp>
    </p:spTree>
    <p:extLst>
      <p:ext uri="{BB962C8B-B14F-4D97-AF65-F5344CB8AC3E}">
        <p14:creationId xmlns:p14="http://schemas.microsoft.com/office/powerpoint/2010/main" val="1265309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B19A94-2DFB-41FD-8C05-81F7259957AE}"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4DEE0-DC98-442D-BE42-4DC5FFE80471}" type="slidenum">
              <a:rPr lang="en-US" smtClean="0"/>
              <a:t>‹#›</a:t>
            </a:fld>
            <a:endParaRPr lang="en-US"/>
          </a:p>
        </p:txBody>
      </p:sp>
    </p:spTree>
    <p:extLst>
      <p:ext uri="{BB962C8B-B14F-4D97-AF65-F5344CB8AC3E}">
        <p14:creationId xmlns:p14="http://schemas.microsoft.com/office/powerpoint/2010/main" val="387841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19A94-2DFB-41FD-8C05-81F7259957AE}"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54DEE0-DC98-442D-BE42-4DC5FFE80471}" type="slidenum">
              <a:rPr lang="en-US" smtClean="0"/>
              <a:t>‹#›</a:t>
            </a:fld>
            <a:endParaRPr lang="en-US"/>
          </a:p>
        </p:txBody>
      </p:sp>
    </p:spTree>
    <p:extLst>
      <p:ext uri="{BB962C8B-B14F-4D97-AF65-F5344CB8AC3E}">
        <p14:creationId xmlns:p14="http://schemas.microsoft.com/office/powerpoint/2010/main" val="215035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B19A94-2DFB-41FD-8C05-81F7259957AE}"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4DEE0-DC98-442D-BE42-4DC5FFE80471}" type="slidenum">
              <a:rPr lang="en-US" smtClean="0"/>
              <a:t>‹#›</a:t>
            </a:fld>
            <a:endParaRPr lang="en-US"/>
          </a:p>
        </p:txBody>
      </p:sp>
    </p:spTree>
    <p:extLst>
      <p:ext uri="{BB962C8B-B14F-4D97-AF65-F5344CB8AC3E}">
        <p14:creationId xmlns:p14="http://schemas.microsoft.com/office/powerpoint/2010/main" val="279178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B19A94-2DFB-41FD-8C05-81F7259957AE}"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4DEE0-DC98-442D-BE42-4DC5FFE80471}" type="slidenum">
              <a:rPr lang="en-US" smtClean="0"/>
              <a:t>‹#›</a:t>
            </a:fld>
            <a:endParaRPr lang="en-US"/>
          </a:p>
        </p:txBody>
      </p:sp>
    </p:spTree>
    <p:extLst>
      <p:ext uri="{BB962C8B-B14F-4D97-AF65-F5344CB8AC3E}">
        <p14:creationId xmlns:p14="http://schemas.microsoft.com/office/powerpoint/2010/main" val="192218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19A94-2DFB-41FD-8C05-81F7259957AE}" type="datetimeFigureOut">
              <a:rPr lang="en-US" smtClean="0"/>
              <a:t>10/24/2016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4DEE0-DC98-442D-BE42-4DC5FFE80471}" type="slidenum">
              <a:rPr lang="en-US" smtClean="0"/>
              <a:t>‹#›</a:t>
            </a:fld>
            <a:endParaRPr lang="en-US"/>
          </a:p>
        </p:txBody>
      </p:sp>
    </p:spTree>
    <p:extLst>
      <p:ext uri="{BB962C8B-B14F-4D97-AF65-F5344CB8AC3E}">
        <p14:creationId xmlns:p14="http://schemas.microsoft.com/office/powerpoint/2010/main" val="703474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8.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0.png"/><Relationship Id="rId10" Type="http://schemas.openxmlformats.org/officeDocument/2006/relationships/image" Target="../media/image56.png"/><Relationship Id="rId4" Type="http://schemas.openxmlformats.org/officeDocument/2006/relationships/image" Target="../media/image49.png"/><Relationship Id="rId9" Type="http://schemas.openxmlformats.org/officeDocument/2006/relationships/image" Target="../media/image55.png"/><Relationship Id="rId14" Type="http://schemas.openxmlformats.org/officeDocument/2006/relationships/slide" Target="slide23.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47.png"/><Relationship Id="rId2" Type="http://schemas.openxmlformats.org/officeDocument/2006/relationships/image" Target="../media/image68.png"/><Relationship Id="rId1" Type="http://schemas.openxmlformats.org/officeDocument/2006/relationships/slideLayout" Target="../slideLayouts/slideLayout1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75.png"/><Relationship Id="rId2" Type="http://schemas.openxmlformats.org/officeDocument/2006/relationships/image" Target="../media/image77.png"/><Relationship Id="rId1" Type="http://schemas.openxmlformats.org/officeDocument/2006/relationships/slideLayout" Target="../slideLayouts/slideLayout12.xml"/><Relationship Id="rId6" Type="http://schemas.openxmlformats.org/officeDocument/2006/relationships/image" Target="../media/image74.png"/><Relationship Id="rId5" Type="http://schemas.openxmlformats.org/officeDocument/2006/relationships/image" Target="../media/image47.png"/><Relationship Id="rId4" Type="http://schemas.openxmlformats.org/officeDocument/2006/relationships/image" Target="../media/image79.png"/></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75.png"/><Relationship Id="rId2" Type="http://schemas.openxmlformats.org/officeDocument/2006/relationships/image" Target="../media/image77.png"/><Relationship Id="rId1" Type="http://schemas.openxmlformats.org/officeDocument/2006/relationships/slideLayout" Target="../slideLayouts/slideLayout12.xml"/><Relationship Id="rId6" Type="http://schemas.openxmlformats.org/officeDocument/2006/relationships/image" Target="../media/image74.png"/><Relationship Id="rId5" Type="http://schemas.openxmlformats.org/officeDocument/2006/relationships/image" Target="../media/image47.png"/><Relationship Id="rId4" Type="http://schemas.openxmlformats.org/officeDocument/2006/relationships/image" Target="../media/image81.png"/></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82.png"/><Relationship Id="rId1" Type="http://schemas.openxmlformats.org/officeDocument/2006/relationships/slideLayout" Target="../slideLayouts/slideLayout12.xml"/><Relationship Id="rId5" Type="http://schemas.openxmlformats.org/officeDocument/2006/relationships/image" Target="../media/image75.png"/><Relationship Id="rId4" Type="http://schemas.openxmlformats.org/officeDocument/2006/relationships/image" Target="../media/image74.png"/></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75.png"/><Relationship Id="rId2" Type="http://schemas.openxmlformats.org/officeDocument/2006/relationships/image" Target="../media/image77.png"/><Relationship Id="rId1" Type="http://schemas.openxmlformats.org/officeDocument/2006/relationships/slideLayout" Target="../slideLayouts/slideLayout12.xml"/><Relationship Id="rId6" Type="http://schemas.openxmlformats.org/officeDocument/2006/relationships/image" Target="../media/image74.png"/><Relationship Id="rId5" Type="http://schemas.openxmlformats.org/officeDocument/2006/relationships/image" Target="../media/image47.png"/><Relationship Id="rId4" Type="http://schemas.openxmlformats.org/officeDocument/2006/relationships/image" Target="../media/image84.png"/></Relationships>
</file>

<file path=ppt/slides/_rels/slide5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3.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12.xml"/><Relationship Id="rId6" Type="http://schemas.openxmlformats.org/officeDocument/2006/relationships/image" Target="../media/image78.png"/><Relationship Id="rId11" Type="http://schemas.openxmlformats.org/officeDocument/2006/relationships/image" Target="../media/image88.png"/><Relationship Id="rId5" Type="http://schemas.openxmlformats.org/officeDocument/2006/relationships/image" Target="../media/image79.png"/><Relationship Id="rId10" Type="http://schemas.openxmlformats.org/officeDocument/2006/relationships/image" Target="../media/image87.png"/><Relationship Id="rId4" Type="http://schemas.openxmlformats.org/officeDocument/2006/relationships/image" Target="../media/image84.png"/><Relationship Id="rId9" Type="http://schemas.openxmlformats.org/officeDocument/2006/relationships/image" Target="../media/image86.png"/></Relationships>
</file>

<file path=ppt/slides/_rels/slide5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6.png"/><Relationship Id="rId3" Type="http://schemas.openxmlformats.org/officeDocument/2006/relationships/image" Target="../media/image70.png"/><Relationship Id="rId7" Type="http://schemas.openxmlformats.org/officeDocument/2006/relationships/image" Target="../media/image100.png"/><Relationship Id="rId12" Type="http://schemas.openxmlformats.org/officeDocument/2006/relationships/image" Target="../media/image15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140.png"/><Relationship Id="rId5" Type="http://schemas.openxmlformats.org/officeDocument/2006/relationships/image" Target="../media/image80.png"/><Relationship Id="rId10" Type="http://schemas.openxmlformats.org/officeDocument/2006/relationships/image" Target="../media/image130.png"/><Relationship Id="rId4" Type="http://schemas.openxmlformats.org/officeDocument/2006/relationships/image" Target="../media/image15.png"/><Relationship Id="rId9" Type="http://schemas.openxmlformats.org/officeDocument/2006/relationships/image" Target="../media/image120.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Tradeoffs Between Fairness and Accuracy in Machine Learning</a:t>
            </a:r>
          </a:p>
        </p:txBody>
      </p:sp>
      <p:sp>
        <p:nvSpPr>
          <p:cNvPr id="3" name="Subtitle 2"/>
          <p:cNvSpPr>
            <a:spLocks noGrp="1"/>
          </p:cNvSpPr>
          <p:nvPr>
            <p:ph type="subTitle" idx="1"/>
          </p:nvPr>
        </p:nvSpPr>
        <p:spPr/>
        <p:txBody>
          <a:bodyPr>
            <a:normAutofit/>
          </a:bodyPr>
          <a:lstStyle/>
          <a:p>
            <a:endParaRPr lang="en-US" sz="3600" dirty="0"/>
          </a:p>
          <a:p>
            <a:r>
              <a:rPr lang="en-US" sz="3600" dirty="0"/>
              <a:t>Aaron Roth</a:t>
            </a:r>
          </a:p>
        </p:txBody>
      </p:sp>
      <p:pic>
        <p:nvPicPr>
          <p:cNvPr id="4" name="Picture 2" descr="http://www.sas.upenn.edu/~egme/UPennlog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860" y="4891549"/>
            <a:ext cx="2468280" cy="86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14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might machine learning be “unfair”? </a:t>
            </a:r>
          </a:p>
        </p:txBody>
      </p:sp>
      <p:sp>
        <p:nvSpPr>
          <p:cNvPr id="3" name="Content Placeholder 2"/>
          <p:cNvSpPr>
            <a:spLocks noGrp="1"/>
          </p:cNvSpPr>
          <p:nvPr>
            <p:ph idx="1"/>
          </p:nvPr>
        </p:nvSpPr>
        <p:spPr/>
        <p:txBody>
          <a:bodyPr/>
          <a:lstStyle/>
          <a:p>
            <a:r>
              <a:rPr lang="en-US" dirty="0"/>
              <a:t>Many reasons:</a:t>
            </a:r>
          </a:p>
          <a:p>
            <a:pPr lvl="1"/>
            <a:r>
              <a:rPr lang="en-US" dirty="0"/>
              <a:t>Data might encode existing biases.</a:t>
            </a:r>
          </a:p>
          <a:p>
            <a:pPr lvl="2"/>
            <a:r>
              <a:rPr lang="en-US" dirty="0"/>
              <a:t>E.g. labels are not “Committed a crime?” but “Was arrested.”</a:t>
            </a:r>
          </a:p>
          <a:p>
            <a:pPr lvl="1"/>
            <a:r>
              <a:rPr lang="en-US" dirty="0"/>
              <a:t>Data collection feedback loops.</a:t>
            </a:r>
          </a:p>
          <a:p>
            <a:pPr lvl="2"/>
            <a:r>
              <a:rPr lang="en-US" dirty="0"/>
              <a:t>E.g. only observe “Paid back loan?” if the loan was granted.</a:t>
            </a:r>
          </a:p>
          <a:p>
            <a:pPr lvl="1"/>
            <a:r>
              <a:rPr lang="en-US" dirty="0"/>
              <a:t>Different populations with different properties.</a:t>
            </a:r>
          </a:p>
          <a:p>
            <a:pPr lvl="2"/>
            <a:r>
              <a:rPr lang="en-US" dirty="0"/>
              <a:t>E.g. “SAT score” might correlate with label differently in populations that employ SAT tutors.</a:t>
            </a:r>
          </a:p>
          <a:p>
            <a:pPr lvl="1"/>
            <a:r>
              <a:rPr lang="en-US" dirty="0"/>
              <a:t>Less data (by definition) about minority populations.</a:t>
            </a:r>
          </a:p>
          <a:p>
            <a:pPr lvl="1"/>
            <a:endParaRPr lang="en-US" dirty="0"/>
          </a:p>
        </p:txBody>
      </p:sp>
    </p:spTree>
    <p:extLst>
      <p:ext uri="{BB962C8B-B14F-4D97-AF65-F5344CB8AC3E}">
        <p14:creationId xmlns:p14="http://schemas.microsoft.com/office/powerpoint/2010/main" val="59902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might machine learning be “unfair”? </a:t>
            </a:r>
          </a:p>
        </p:txBody>
      </p:sp>
      <p:sp>
        <p:nvSpPr>
          <p:cNvPr id="3" name="Content Placeholder 2"/>
          <p:cNvSpPr>
            <a:spLocks noGrp="1"/>
          </p:cNvSpPr>
          <p:nvPr>
            <p:ph idx="1"/>
          </p:nvPr>
        </p:nvSpPr>
        <p:spPr/>
        <p:txBody>
          <a:bodyPr/>
          <a:lstStyle/>
          <a:p>
            <a:r>
              <a:rPr lang="en-US" dirty="0"/>
              <a:t>Many reasons:</a:t>
            </a:r>
          </a:p>
          <a:p>
            <a:pPr lvl="1"/>
            <a:r>
              <a:rPr lang="en-US" dirty="0"/>
              <a:t>Data might encode existing biases.</a:t>
            </a:r>
          </a:p>
          <a:p>
            <a:pPr lvl="2"/>
            <a:r>
              <a:rPr lang="en-US" dirty="0"/>
              <a:t>E.g. labels are not “Committed a crime?” but “Was arrested.”</a:t>
            </a:r>
          </a:p>
          <a:p>
            <a:pPr lvl="1"/>
            <a:r>
              <a:rPr lang="en-US" dirty="0"/>
              <a:t>Data collection feedback loops.</a:t>
            </a:r>
          </a:p>
          <a:p>
            <a:pPr lvl="2"/>
            <a:r>
              <a:rPr lang="en-US" dirty="0"/>
              <a:t>E.g. only observe “Paid back loan?” if the loan was granted.</a:t>
            </a:r>
          </a:p>
          <a:p>
            <a:pPr lvl="1"/>
            <a:r>
              <a:rPr lang="en-US" dirty="0">
                <a:effectLst>
                  <a:glow rad="63500">
                    <a:schemeClr val="accent1">
                      <a:satMod val="175000"/>
                      <a:alpha val="40000"/>
                    </a:schemeClr>
                  </a:glow>
                </a:effectLst>
              </a:rPr>
              <a:t>Different populations with different properties.</a:t>
            </a:r>
          </a:p>
          <a:p>
            <a:pPr lvl="2"/>
            <a:r>
              <a:rPr lang="en-US" dirty="0"/>
              <a:t>E.g. “SAT score” might correlate with label differently in populations that employ SAT tutors.</a:t>
            </a:r>
          </a:p>
          <a:p>
            <a:pPr lvl="1"/>
            <a:r>
              <a:rPr lang="en-US" dirty="0"/>
              <a:t>Less data (by definition) about minority populations.</a:t>
            </a:r>
          </a:p>
          <a:p>
            <a:pPr lvl="1"/>
            <a:endParaRPr lang="en-US" dirty="0"/>
          </a:p>
        </p:txBody>
      </p:sp>
    </p:spTree>
    <p:extLst>
      <p:ext uri="{BB962C8B-B14F-4D97-AF65-F5344CB8AC3E}">
        <p14:creationId xmlns:p14="http://schemas.microsoft.com/office/powerpoint/2010/main" val="125683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flipV="1">
            <a:off x="897192" y="1253613"/>
            <a:ext cx="2460" cy="4830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97192" y="6081253"/>
            <a:ext cx="6226277" cy="2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Plus Sign 10"/>
          <p:cNvSpPr/>
          <p:nvPr/>
        </p:nvSpPr>
        <p:spPr>
          <a:xfrm>
            <a:off x="1724332" y="2743199"/>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Plus Sign 11"/>
          <p:cNvSpPr/>
          <p:nvPr/>
        </p:nvSpPr>
        <p:spPr>
          <a:xfrm>
            <a:off x="2792362" y="1526457"/>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40" name="Group 39"/>
          <p:cNvGrpSpPr/>
          <p:nvPr/>
        </p:nvGrpSpPr>
        <p:grpSpPr>
          <a:xfrm>
            <a:off x="897192" y="781665"/>
            <a:ext cx="5746956" cy="3347883"/>
            <a:chOff x="897192" y="781665"/>
            <a:chExt cx="5746956" cy="3347883"/>
          </a:xfrm>
        </p:grpSpPr>
        <p:cxnSp>
          <p:nvCxnSpPr>
            <p:cNvPr id="14" name="Straight Connector 13"/>
            <p:cNvCxnSpPr/>
            <p:nvPr/>
          </p:nvCxnSpPr>
          <p:spPr>
            <a:xfrm flipV="1">
              <a:off x="897192" y="781665"/>
              <a:ext cx="5746956" cy="33478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839498" y="2057400"/>
              <a:ext cx="170832" cy="2236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8" name="Plus Sign 17"/>
          <p:cNvSpPr/>
          <p:nvPr/>
        </p:nvSpPr>
        <p:spPr>
          <a:xfrm>
            <a:off x="3019734" y="3131573"/>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Plus Sign 18"/>
          <p:cNvSpPr/>
          <p:nvPr/>
        </p:nvSpPr>
        <p:spPr>
          <a:xfrm>
            <a:off x="4543734" y="1404782"/>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Plus Sign 19"/>
          <p:cNvSpPr/>
          <p:nvPr/>
        </p:nvSpPr>
        <p:spPr>
          <a:xfrm>
            <a:off x="5229534" y="781665"/>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Plus Sign 20"/>
          <p:cNvSpPr/>
          <p:nvPr/>
        </p:nvSpPr>
        <p:spPr>
          <a:xfrm>
            <a:off x="1576236" y="3314698"/>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Plus Sign 21"/>
          <p:cNvSpPr/>
          <p:nvPr/>
        </p:nvSpPr>
        <p:spPr>
          <a:xfrm>
            <a:off x="3393360" y="757084"/>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Plus Sign 22"/>
          <p:cNvSpPr/>
          <p:nvPr/>
        </p:nvSpPr>
        <p:spPr>
          <a:xfrm>
            <a:off x="4422059" y="1806675"/>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Plus Sign 23"/>
          <p:cNvSpPr/>
          <p:nvPr/>
        </p:nvSpPr>
        <p:spPr>
          <a:xfrm>
            <a:off x="5959579" y="4862051"/>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Plus Sign 24"/>
          <p:cNvSpPr/>
          <p:nvPr/>
        </p:nvSpPr>
        <p:spPr>
          <a:xfrm>
            <a:off x="1531989" y="1355006"/>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Plus Sign 25"/>
          <p:cNvSpPr/>
          <p:nvPr/>
        </p:nvSpPr>
        <p:spPr>
          <a:xfrm>
            <a:off x="3596149" y="1404782"/>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Plus Sign 26"/>
          <p:cNvSpPr/>
          <p:nvPr/>
        </p:nvSpPr>
        <p:spPr>
          <a:xfrm>
            <a:off x="2539181" y="2333931"/>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Plus Sign 27"/>
          <p:cNvSpPr/>
          <p:nvPr/>
        </p:nvSpPr>
        <p:spPr>
          <a:xfrm>
            <a:off x="1332887" y="2095496"/>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Plus Sign 28"/>
          <p:cNvSpPr/>
          <p:nvPr/>
        </p:nvSpPr>
        <p:spPr>
          <a:xfrm>
            <a:off x="4422058" y="929147"/>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Plus Sign 29"/>
          <p:cNvSpPr/>
          <p:nvPr/>
        </p:nvSpPr>
        <p:spPr>
          <a:xfrm>
            <a:off x="2972416" y="2133598"/>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Plus Sign 30"/>
          <p:cNvSpPr/>
          <p:nvPr/>
        </p:nvSpPr>
        <p:spPr>
          <a:xfrm>
            <a:off x="2008240" y="2976715"/>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Plus Sign 31"/>
          <p:cNvSpPr/>
          <p:nvPr/>
        </p:nvSpPr>
        <p:spPr>
          <a:xfrm>
            <a:off x="5351208" y="1104283"/>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Plus Sign 32"/>
          <p:cNvSpPr/>
          <p:nvPr/>
        </p:nvSpPr>
        <p:spPr>
          <a:xfrm>
            <a:off x="1886565" y="1050821"/>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Plus Sign 33"/>
          <p:cNvSpPr/>
          <p:nvPr/>
        </p:nvSpPr>
        <p:spPr>
          <a:xfrm>
            <a:off x="6273592" y="2159410"/>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Plus Sign 34"/>
          <p:cNvSpPr/>
          <p:nvPr/>
        </p:nvSpPr>
        <p:spPr>
          <a:xfrm>
            <a:off x="1898241" y="1743995"/>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Plus Sign 35"/>
          <p:cNvSpPr/>
          <p:nvPr/>
        </p:nvSpPr>
        <p:spPr>
          <a:xfrm>
            <a:off x="4007874" y="934062"/>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Plus Sign 36"/>
          <p:cNvSpPr/>
          <p:nvPr/>
        </p:nvSpPr>
        <p:spPr>
          <a:xfrm>
            <a:off x="3405651" y="1987344"/>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Plus Sign 37"/>
          <p:cNvSpPr/>
          <p:nvPr/>
        </p:nvSpPr>
        <p:spPr>
          <a:xfrm>
            <a:off x="1017639" y="3056600"/>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Plus Sign 38"/>
          <p:cNvSpPr/>
          <p:nvPr/>
        </p:nvSpPr>
        <p:spPr>
          <a:xfrm>
            <a:off x="2554854" y="1916059"/>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Minus Sign 45"/>
          <p:cNvSpPr/>
          <p:nvPr/>
        </p:nvSpPr>
        <p:spPr>
          <a:xfrm>
            <a:off x="1587607" y="3636707"/>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7" name="Minus Sign 46"/>
          <p:cNvSpPr/>
          <p:nvPr/>
        </p:nvSpPr>
        <p:spPr>
          <a:xfrm>
            <a:off x="5681507" y="1739387"/>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Minus Sign 47"/>
          <p:cNvSpPr/>
          <p:nvPr/>
        </p:nvSpPr>
        <p:spPr>
          <a:xfrm>
            <a:off x="5175455" y="1534447"/>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Minus Sign 48"/>
          <p:cNvSpPr/>
          <p:nvPr/>
        </p:nvSpPr>
        <p:spPr>
          <a:xfrm>
            <a:off x="2280780" y="1217971"/>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Minus Sign 49"/>
          <p:cNvSpPr/>
          <p:nvPr/>
        </p:nvSpPr>
        <p:spPr>
          <a:xfrm>
            <a:off x="4775407" y="81546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 name="Minus Sign 50"/>
          <p:cNvSpPr/>
          <p:nvPr/>
        </p:nvSpPr>
        <p:spPr>
          <a:xfrm>
            <a:off x="957422" y="1404782"/>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Minus Sign 51"/>
          <p:cNvSpPr/>
          <p:nvPr/>
        </p:nvSpPr>
        <p:spPr>
          <a:xfrm>
            <a:off x="3596149" y="341609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Minus Sign 52"/>
          <p:cNvSpPr/>
          <p:nvPr/>
        </p:nvSpPr>
        <p:spPr>
          <a:xfrm>
            <a:off x="4189158" y="277576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Minus Sign 53"/>
          <p:cNvSpPr/>
          <p:nvPr/>
        </p:nvSpPr>
        <p:spPr>
          <a:xfrm>
            <a:off x="5094339" y="2137288"/>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Minus Sign 54"/>
          <p:cNvSpPr/>
          <p:nvPr/>
        </p:nvSpPr>
        <p:spPr>
          <a:xfrm>
            <a:off x="3269233" y="2683279"/>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 name="Minus Sign 55"/>
          <p:cNvSpPr/>
          <p:nvPr/>
        </p:nvSpPr>
        <p:spPr>
          <a:xfrm>
            <a:off x="5774917" y="122534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 name="Minus Sign 56"/>
          <p:cNvSpPr/>
          <p:nvPr/>
        </p:nvSpPr>
        <p:spPr>
          <a:xfrm>
            <a:off x="2129914" y="410435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8" name="Minus Sign 57"/>
          <p:cNvSpPr/>
          <p:nvPr/>
        </p:nvSpPr>
        <p:spPr>
          <a:xfrm>
            <a:off x="5183753" y="2677140"/>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9" name="Minus Sign 58"/>
          <p:cNvSpPr/>
          <p:nvPr/>
        </p:nvSpPr>
        <p:spPr>
          <a:xfrm>
            <a:off x="4419599" y="4727470"/>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 name="Minus Sign 59"/>
          <p:cNvSpPr/>
          <p:nvPr/>
        </p:nvSpPr>
        <p:spPr>
          <a:xfrm>
            <a:off x="5339222" y="284244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1" name="Minus Sign 60"/>
          <p:cNvSpPr/>
          <p:nvPr/>
        </p:nvSpPr>
        <p:spPr>
          <a:xfrm>
            <a:off x="1734781" y="4972668"/>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2" name="Minus Sign 61"/>
          <p:cNvSpPr/>
          <p:nvPr/>
        </p:nvSpPr>
        <p:spPr>
          <a:xfrm>
            <a:off x="6393736" y="3773741"/>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3" name="Minus Sign 62"/>
          <p:cNvSpPr/>
          <p:nvPr/>
        </p:nvSpPr>
        <p:spPr>
          <a:xfrm>
            <a:off x="4002657" y="2182759"/>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Minus Sign 63"/>
          <p:cNvSpPr/>
          <p:nvPr/>
        </p:nvSpPr>
        <p:spPr>
          <a:xfrm>
            <a:off x="3094090" y="3872680"/>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Minus Sign 64"/>
          <p:cNvSpPr/>
          <p:nvPr/>
        </p:nvSpPr>
        <p:spPr>
          <a:xfrm>
            <a:off x="4464766" y="2415042"/>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Minus Sign 65"/>
          <p:cNvSpPr/>
          <p:nvPr/>
        </p:nvSpPr>
        <p:spPr>
          <a:xfrm>
            <a:off x="2396311" y="3727953"/>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Minus Sign 66"/>
          <p:cNvSpPr/>
          <p:nvPr/>
        </p:nvSpPr>
        <p:spPr>
          <a:xfrm>
            <a:off x="1349180" y="4374127"/>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8" name="Minus Sign 67"/>
          <p:cNvSpPr/>
          <p:nvPr/>
        </p:nvSpPr>
        <p:spPr>
          <a:xfrm>
            <a:off x="6226287" y="992441"/>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Minus Sign 68"/>
          <p:cNvSpPr/>
          <p:nvPr/>
        </p:nvSpPr>
        <p:spPr>
          <a:xfrm>
            <a:off x="5891367" y="3470781"/>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Minus Sign 69"/>
          <p:cNvSpPr/>
          <p:nvPr/>
        </p:nvSpPr>
        <p:spPr>
          <a:xfrm>
            <a:off x="3910171" y="3556820"/>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Minus Sign 70"/>
          <p:cNvSpPr/>
          <p:nvPr/>
        </p:nvSpPr>
        <p:spPr>
          <a:xfrm>
            <a:off x="4341558" y="292816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Minus Sign 71"/>
          <p:cNvSpPr/>
          <p:nvPr/>
        </p:nvSpPr>
        <p:spPr>
          <a:xfrm>
            <a:off x="1977512" y="4514851"/>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3" name="Minus Sign 72"/>
          <p:cNvSpPr/>
          <p:nvPr/>
        </p:nvSpPr>
        <p:spPr>
          <a:xfrm>
            <a:off x="5875235" y="2565294"/>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4" name="Minus Sign 73"/>
          <p:cNvSpPr/>
          <p:nvPr/>
        </p:nvSpPr>
        <p:spPr>
          <a:xfrm>
            <a:off x="6868446" y="1584222"/>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5" name="Minus Sign 74"/>
          <p:cNvSpPr/>
          <p:nvPr/>
        </p:nvSpPr>
        <p:spPr>
          <a:xfrm>
            <a:off x="2460833" y="3420393"/>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p:cNvSpPr txBox="1"/>
          <p:nvPr/>
        </p:nvSpPr>
        <p:spPr>
          <a:xfrm>
            <a:off x="9467" y="3458490"/>
            <a:ext cx="883575" cy="307777"/>
          </a:xfrm>
          <a:prstGeom prst="rect">
            <a:avLst/>
          </a:prstGeom>
          <a:noFill/>
        </p:spPr>
        <p:txBody>
          <a:bodyPr wrap="none" rtlCol="0">
            <a:spAutoFit/>
          </a:bodyPr>
          <a:lstStyle/>
          <a:p>
            <a:r>
              <a:rPr lang="en-US" sz="1400" dirty="0"/>
              <a:t>SAT Score</a:t>
            </a:r>
          </a:p>
        </p:txBody>
      </p:sp>
      <p:sp>
        <p:nvSpPr>
          <p:cNvPr id="76" name="TextBox 75"/>
          <p:cNvSpPr txBox="1"/>
          <p:nvPr/>
        </p:nvSpPr>
        <p:spPr>
          <a:xfrm>
            <a:off x="3538690" y="6211620"/>
            <a:ext cx="1904689" cy="307777"/>
          </a:xfrm>
          <a:prstGeom prst="rect">
            <a:avLst/>
          </a:prstGeom>
          <a:noFill/>
        </p:spPr>
        <p:txBody>
          <a:bodyPr wrap="none" rtlCol="0">
            <a:spAutoFit/>
          </a:bodyPr>
          <a:lstStyle/>
          <a:p>
            <a:r>
              <a:rPr lang="en-US" sz="1400" dirty="0"/>
              <a:t>Number of Credit Cards</a:t>
            </a:r>
          </a:p>
        </p:txBody>
      </p:sp>
      <p:sp>
        <p:nvSpPr>
          <p:cNvPr id="3" name="Rectangle 2"/>
          <p:cNvSpPr/>
          <p:nvPr/>
        </p:nvSpPr>
        <p:spPr>
          <a:xfrm>
            <a:off x="6516941" y="6290187"/>
            <a:ext cx="186201" cy="1862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Rectangle 76"/>
          <p:cNvSpPr/>
          <p:nvPr/>
        </p:nvSpPr>
        <p:spPr>
          <a:xfrm>
            <a:off x="6521858" y="6575327"/>
            <a:ext cx="186201" cy="1862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6666269" y="6216447"/>
            <a:ext cx="1235018" cy="338554"/>
          </a:xfrm>
          <a:prstGeom prst="rect">
            <a:avLst/>
          </a:prstGeom>
          <a:noFill/>
        </p:spPr>
        <p:txBody>
          <a:bodyPr wrap="none" rtlCol="0">
            <a:spAutoFit/>
          </a:bodyPr>
          <a:lstStyle/>
          <a:p>
            <a:r>
              <a:rPr lang="en-US" sz="1600" dirty="0"/>
              <a:t>Population 1</a:t>
            </a:r>
          </a:p>
        </p:txBody>
      </p:sp>
      <p:sp>
        <p:nvSpPr>
          <p:cNvPr id="78" name="TextBox 77"/>
          <p:cNvSpPr txBox="1"/>
          <p:nvPr/>
        </p:nvSpPr>
        <p:spPr>
          <a:xfrm>
            <a:off x="6663811" y="6486832"/>
            <a:ext cx="1235018" cy="338554"/>
          </a:xfrm>
          <a:prstGeom prst="rect">
            <a:avLst/>
          </a:prstGeom>
          <a:noFill/>
        </p:spPr>
        <p:txBody>
          <a:bodyPr wrap="none" rtlCol="0">
            <a:spAutoFit/>
          </a:bodyPr>
          <a:lstStyle/>
          <a:p>
            <a:r>
              <a:rPr lang="en-US" sz="1600" dirty="0"/>
              <a:t>Population 2</a:t>
            </a:r>
          </a:p>
        </p:txBody>
      </p:sp>
    </p:spTree>
    <p:extLst>
      <p:ext uri="{BB962C8B-B14F-4D97-AF65-F5344CB8AC3E}">
        <p14:creationId xmlns:p14="http://schemas.microsoft.com/office/powerpoint/2010/main" val="148104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flipV="1">
            <a:off x="897192" y="1253613"/>
            <a:ext cx="2460" cy="4830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97192" y="6081253"/>
            <a:ext cx="6226277" cy="2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1290484" y="2231923"/>
            <a:ext cx="6354096" cy="3689552"/>
            <a:chOff x="290052" y="781666"/>
            <a:chExt cx="6354096" cy="3689552"/>
          </a:xfrm>
        </p:grpSpPr>
        <p:cxnSp>
          <p:nvCxnSpPr>
            <p:cNvPr id="42" name="Straight Connector 41"/>
            <p:cNvCxnSpPr/>
            <p:nvPr/>
          </p:nvCxnSpPr>
          <p:spPr>
            <a:xfrm flipV="1">
              <a:off x="290052" y="781666"/>
              <a:ext cx="6354096" cy="3689552"/>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3839498" y="2057400"/>
              <a:ext cx="170832" cy="22368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Minus Sign 50"/>
          <p:cNvSpPr/>
          <p:nvPr/>
        </p:nvSpPr>
        <p:spPr>
          <a:xfrm>
            <a:off x="3036944" y="5239363"/>
            <a:ext cx="232900" cy="281449"/>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extBox 1"/>
          <p:cNvSpPr txBox="1"/>
          <p:nvPr/>
        </p:nvSpPr>
        <p:spPr>
          <a:xfrm>
            <a:off x="9467" y="3458490"/>
            <a:ext cx="883575" cy="307777"/>
          </a:xfrm>
          <a:prstGeom prst="rect">
            <a:avLst/>
          </a:prstGeom>
          <a:noFill/>
        </p:spPr>
        <p:txBody>
          <a:bodyPr wrap="none" rtlCol="0">
            <a:spAutoFit/>
          </a:bodyPr>
          <a:lstStyle/>
          <a:p>
            <a:r>
              <a:rPr lang="en-US" sz="1400" dirty="0"/>
              <a:t>SAT Score</a:t>
            </a:r>
          </a:p>
        </p:txBody>
      </p:sp>
      <p:sp>
        <p:nvSpPr>
          <p:cNvPr id="76" name="TextBox 75"/>
          <p:cNvSpPr txBox="1"/>
          <p:nvPr/>
        </p:nvSpPr>
        <p:spPr>
          <a:xfrm>
            <a:off x="3538690" y="6211620"/>
            <a:ext cx="1904689" cy="307777"/>
          </a:xfrm>
          <a:prstGeom prst="rect">
            <a:avLst/>
          </a:prstGeom>
          <a:noFill/>
        </p:spPr>
        <p:txBody>
          <a:bodyPr wrap="none" rtlCol="0">
            <a:spAutoFit/>
          </a:bodyPr>
          <a:lstStyle/>
          <a:p>
            <a:r>
              <a:rPr lang="en-US" sz="1400" dirty="0"/>
              <a:t>Number of Credit Cards</a:t>
            </a:r>
          </a:p>
        </p:txBody>
      </p:sp>
      <p:sp>
        <p:nvSpPr>
          <p:cNvPr id="3" name="Rectangle 2"/>
          <p:cNvSpPr/>
          <p:nvPr/>
        </p:nvSpPr>
        <p:spPr>
          <a:xfrm>
            <a:off x="6516941" y="6290187"/>
            <a:ext cx="186201" cy="1862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Rectangle 76"/>
          <p:cNvSpPr/>
          <p:nvPr/>
        </p:nvSpPr>
        <p:spPr>
          <a:xfrm>
            <a:off x="6521858" y="6575327"/>
            <a:ext cx="186201" cy="1862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6666269" y="6216447"/>
            <a:ext cx="1235018" cy="338554"/>
          </a:xfrm>
          <a:prstGeom prst="rect">
            <a:avLst/>
          </a:prstGeom>
          <a:noFill/>
        </p:spPr>
        <p:txBody>
          <a:bodyPr wrap="none" rtlCol="0">
            <a:spAutoFit/>
          </a:bodyPr>
          <a:lstStyle/>
          <a:p>
            <a:r>
              <a:rPr lang="en-US" sz="1600" dirty="0"/>
              <a:t>Population 1</a:t>
            </a:r>
          </a:p>
        </p:txBody>
      </p:sp>
      <p:sp>
        <p:nvSpPr>
          <p:cNvPr id="78" name="TextBox 77"/>
          <p:cNvSpPr txBox="1"/>
          <p:nvPr/>
        </p:nvSpPr>
        <p:spPr>
          <a:xfrm>
            <a:off x="6663811" y="6486832"/>
            <a:ext cx="1235018" cy="338554"/>
          </a:xfrm>
          <a:prstGeom prst="rect">
            <a:avLst/>
          </a:prstGeom>
          <a:noFill/>
        </p:spPr>
        <p:txBody>
          <a:bodyPr wrap="none" rtlCol="0">
            <a:spAutoFit/>
          </a:bodyPr>
          <a:lstStyle/>
          <a:p>
            <a:r>
              <a:rPr lang="en-US" sz="1600" dirty="0"/>
              <a:t>Population 2</a:t>
            </a:r>
          </a:p>
        </p:txBody>
      </p:sp>
      <p:sp>
        <p:nvSpPr>
          <p:cNvPr id="79" name="Plus Sign 78"/>
          <p:cNvSpPr/>
          <p:nvPr/>
        </p:nvSpPr>
        <p:spPr>
          <a:xfrm>
            <a:off x="1856455" y="4892776"/>
            <a:ext cx="243349" cy="243349"/>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0" name="Plus Sign 79"/>
          <p:cNvSpPr/>
          <p:nvPr/>
        </p:nvSpPr>
        <p:spPr>
          <a:xfrm>
            <a:off x="3362631" y="3719050"/>
            <a:ext cx="243349" cy="243349"/>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1" name="Plus Sign 80"/>
          <p:cNvSpPr/>
          <p:nvPr/>
        </p:nvSpPr>
        <p:spPr>
          <a:xfrm>
            <a:off x="5122605" y="2886996"/>
            <a:ext cx="243349" cy="243349"/>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2" name="Plus Sign 81"/>
          <p:cNvSpPr/>
          <p:nvPr/>
        </p:nvSpPr>
        <p:spPr>
          <a:xfrm>
            <a:off x="6256385" y="2643647"/>
            <a:ext cx="243349" cy="243349"/>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3" name="Plus Sign 82"/>
          <p:cNvSpPr/>
          <p:nvPr/>
        </p:nvSpPr>
        <p:spPr>
          <a:xfrm>
            <a:off x="3874056" y="3360167"/>
            <a:ext cx="243349" cy="243349"/>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4" name="Minus Sign 83"/>
          <p:cNvSpPr/>
          <p:nvPr/>
        </p:nvSpPr>
        <p:spPr>
          <a:xfrm>
            <a:off x="3995730" y="4938865"/>
            <a:ext cx="232900" cy="281449"/>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5" name="Minus Sign 84"/>
          <p:cNvSpPr/>
          <p:nvPr/>
        </p:nvSpPr>
        <p:spPr>
          <a:xfrm>
            <a:off x="5590636" y="4419600"/>
            <a:ext cx="232900" cy="281449"/>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6" name="Minus Sign 85"/>
          <p:cNvSpPr/>
          <p:nvPr/>
        </p:nvSpPr>
        <p:spPr>
          <a:xfrm>
            <a:off x="5927390" y="4938866"/>
            <a:ext cx="232900" cy="281449"/>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7" name="Minus Sign 86"/>
          <p:cNvSpPr/>
          <p:nvPr/>
        </p:nvSpPr>
        <p:spPr>
          <a:xfrm>
            <a:off x="6377141" y="4076699"/>
            <a:ext cx="232900" cy="281449"/>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95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flipV="1">
            <a:off x="897192" y="1253613"/>
            <a:ext cx="2460" cy="4830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97192" y="6081253"/>
            <a:ext cx="6226277" cy="2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Plus Sign 10"/>
          <p:cNvSpPr/>
          <p:nvPr/>
        </p:nvSpPr>
        <p:spPr>
          <a:xfrm>
            <a:off x="1724332" y="2743199"/>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Plus Sign 11"/>
          <p:cNvSpPr/>
          <p:nvPr/>
        </p:nvSpPr>
        <p:spPr>
          <a:xfrm>
            <a:off x="2792362" y="1526457"/>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40" name="Group 39"/>
          <p:cNvGrpSpPr/>
          <p:nvPr/>
        </p:nvGrpSpPr>
        <p:grpSpPr>
          <a:xfrm>
            <a:off x="897192" y="781665"/>
            <a:ext cx="5746956" cy="3347883"/>
            <a:chOff x="897192" y="781665"/>
            <a:chExt cx="5746956" cy="3347883"/>
          </a:xfrm>
        </p:grpSpPr>
        <p:cxnSp>
          <p:nvCxnSpPr>
            <p:cNvPr id="14" name="Straight Connector 13"/>
            <p:cNvCxnSpPr/>
            <p:nvPr/>
          </p:nvCxnSpPr>
          <p:spPr>
            <a:xfrm flipV="1">
              <a:off x="897192" y="781665"/>
              <a:ext cx="5746956" cy="33478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839498" y="2057400"/>
              <a:ext cx="170832" cy="2236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8" name="Plus Sign 17"/>
          <p:cNvSpPr/>
          <p:nvPr/>
        </p:nvSpPr>
        <p:spPr>
          <a:xfrm>
            <a:off x="3019734" y="3131573"/>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Plus Sign 18"/>
          <p:cNvSpPr/>
          <p:nvPr/>
        </p:nvSpPr>
        <p:spPr>
          <a:xfrm>
            <a:off x="4543734" y="1404782"/>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Plus Sign 19"/>
          <p:cNvSpPr/>
          <p:nvPr/>
        </p:nvSpPr>
        <p:spPr>
          <a:xfrm>
            <a:off x="5229534" y="781665"/>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Plus Sign 20"/>
          <p:cNvSpPr/>
          <p:nvPr/>
        </p:nvSpPr>
        <p:spPr>
          <a:xfrm>
            <a:off x="1576236" y="3314698"/>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Plus Sign 21"/>
          <p:cNvSpPr/>
          <p:nvPr/>
        </p:nvSpPr>
        <p:spPr>
          <a:xfrm>
            <a:off x="3393360" y="757084"/>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Plus Sign 22"/>
          <p:cNvSpPr/>
          <p:nvPr/>
        </p:nvSpPr>
        <p:spPr>
          <a:xfrm>
            <a:off x="4422059" y="1806675"/>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Plus Sign 23"/>
          <p:cNvSpPr/>
          <p:nvPr/>
        </p:nvSpPr>
        <p:spPr>
          <a:xfrm>
            <a:off x="5959579" y="4862051"/>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Plus Sign 24"/>
          <p:cNvSpPr/>
          <p:nvPr/>
        </p:nvSpPr>
        <p:spPr>
          <a:xfrm>
            <a:off x="1531989" y="1355006"/>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Plus Sign 25"/>
          <p:cNvSpPr/>
          <p:nvPr/>
        </p:nvSpPr>
        <p:spPr>
          <a:xfrm>
            <a:off x="3596149" y="1404782"/>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Plus Sign 26"/>
          <p:cNvSpPr/>
          <p:nvPr/>
        </p:nvSpPr>
        <p:spPr>
          <a:xfrm>
            <a:off x="2539181" y="2333931"/>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Plus Sign 27"/>
          <p:cNvSpPr/>
          <p:nvPr/>
        </p:nvSpPr>
        <p:spPr>
          <a:xfrm>
            <a:off x="1332887" y="2095496"/>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Plus Sign 28"/>
          <p:cNvSpPr/>
          <p:nvPr/>
        </p:nvSpPr>
        <p:spPr>
          <a:xfrm>
            <a:off x="4422058" y="929147"/>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Plus Sign 29"/>
          <p:cNvSpPr/>
          <p:nvPr/>
        </p:nvSpPr>
        <p:spPr>
          <a:xfrm>
            <a:off x="2972416" y="2133598"/>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Plus Sign 30"/>
          <p:cNvSpPr/>
          <p:nvPr/>
        </p:nvSpPr>
        <p:spPr>
          <a:xfrm>
            <a:off x="2008240" y="2976715"/>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Plus Sign 31"/>
          <p:cNvSpPr/>
          <p:nvPr/>
        </p:nvSpPr>
        <p:spPr>
          <a:xfrm>
            <a:off x="5351208" y="1104283"/>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Plus Sign 32"/>
          <p:cNvSpPr/>
          <p:nvPr/>
        </p:nvSpPr>
        <p:spPr>
          <a:xfrm>
            <a:off x="1886565" y="1050821"/>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Plus Sign 33"/>
          <p:cNvSpPr/>
          <p:nvPr/>
        </p:nvSpPr>
        <p:spPr>
          <a:xfrm>
            <a:off x="6273592" y="2159410"/>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Plus Sign 34"/>
          <p:cNvSpPr/>
          <p:nvPr/>
        </p:nvSpPr>
        <p:spPr>
          <a:xfrm>
            <a:off x="1898241" y="1743995"/>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Plus Sign 35"/>
          <p:cNvSpPr/>
          <p:nvPr/>
        </p:nvSpPr>
        <p:spPr>
          <a:xfrm>
            <a:off x="4007874" y="934062"/>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Plus Sign 36"/>
          <p:cNvSpPr/>
          <p:nvPr/>
        </p:nvSpPr>
        <p:spPr>
          <a:xfrm>
            <a:off x="3405651" y="1987344"/>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Plus Sign 37"/>
          <p:cNvSpPr/>
          <p:nvPr/>
        </p:nvSpPr>
        <p:spPr>
          <a:xfrm>
            <a:off x="1017639" y="3056600"/>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Plus Sign 38"/>
          <p:cNvSpPr/>
          <p:nvPr/>
        </p:nvSpPr>
        <p:spPr>
          <a:xfrm>
            <a:off x="2554854" y="1916059"/>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Minus Sign 45"/>
          <p:cNvSpPr/>
          <p:nvPr/>
        </p:nvSpPr>
        <p:spPr>
          <a:xfrm>
            <a:off x="1587607" y="3636707"/>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7" name="Minus Sign 46"/>
          <p:cNvSpPr/>
          <p:nvPr/>
        </p:nvSpPr>
        <p:spPr>
          <a:xfrm>
            <a:off x="5681507" y="1739387"/>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Minus Sign 47"/>
          <p:cNvSpPr/>
          <p:nvPr/>
        </p:nvSpPr>
        <p:spPr>
          <a:xfrm>
            <a:off x="5175455" y="1534447"/>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Minus Sign 48"/>
          <p:cNvSpPr/>
          <p:nvPr/>
        </p:nvSpPr>
        <p:spPr>
          <a:xfrm>
            <a:off x="2280780" y="1217971"/>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Minus Sign 49"/>
          <p:cNvSpPr/>
          <p:nvPr/>
        </p:nvSpPr>
        <p:spPr>
          <a:xfrm>
            <a:off x="4775407" y="81546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 name="Minus Sign 50"/>
          <p:cNvSpPr/>
          <p:nvPr/>
        </p:nvSpPr>
        <p:spPr>
          <a:xfrm>
            <a:off x="957422" y="1404782"/>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Minus Sign 51"/>
          <p:cNvSpPr/>
          <p:nvPr/>
        </p:nvSpPr>
        <p:spPr>
          <a:xfrm>
            <a:off x="3596149" y="341609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Minus Sign 52"/>
          <p:cNvSpPr/>
          <p:nvPr/>
        </p:nvSpPr>
        <p:spPr>
          <a:xfrm>
            <a:off x="4189158" y="277576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Minus Sign 53"/>
          <p:cNvSpPr/>
          <p:nvPr/>
        </p:nvSpPr>
        <p:spPr>
          <a:xfrm>
            <a:off x="5094339" y="2137288"/>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Minus Sign 54"/>
          <p:cNvSpPr/>
          <p:nvPr/>
        </p:nvSpPr>
        <p:spPr>
          <a:xfrm>
            <a:off x="3269233" y="2683279"/>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 name="Minus Sign 55"/>
          <p:cNvSpPr/>
          <p:nvPr/>
        </p:nvSpPr>
        <p:spPr>
          <a:xfrm>
            <a:off x="5774917" y="122534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 name="Minus Sign 56"/>
          <p:cNvSpPr/>
          <p:nvPr/>
        </p:nvSpPr>
        <p:spPr>
          <a:xfrm>
            <a:off x="2129914" y="410435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8" name="Minus Sign 57"/>
          <p:cNvSpPr/>
          <p:nvPr/>
        </p:nvSpPr>
        <p:spPr>
          <a:xfrm>
            <a:off x="5183753" y="2677140"/>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9" name="Minus Sign 58"/>
          <p:cNvSpPr/>
          <p:nvPr/>
        </p:nvSpPr>
        <p:spPr>
          <a:xfrm>
            <a:off x="4419599" y="4727470"/>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 name="Minus Sign 59"/>
          <p:cNvSpPr/>
          <p:nvPr/>
        </p:nvSpPr>
        <p:spPr>
          <a:xfrm>
            <a:off x="5339222" y="284244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1" name="Minus Sign 60"/>
          <p:cNvSpPr/>
          <p:nvPr/>
        </p:nvSpPr>
        <p:spPr>
          <a:xfrm>
            <a:off x="1734781" y="4972668"/>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2" name="Minus Sign 61"/>
          <p:cNvSpPr/>
          <p:nvPr/>
        </p:nvSpPr>
        <p:spPr>
          <a:xfrm>
            <a:off x="6393736" y="3773741"/>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3" name="Minus Sign 62"/>
          <p:cNvSpPr/>
          <p:nvPr/>
        </p:nvSpPr>
        <p:spPr>
          <a:xfrm>
            <a:off x="4002657" y="2182759"/>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Minus Sign 63"/>
          <p:cNvSpPr/>
          <p:nvPr/>
        </p:nvSpPr>
        <p:spPr>
          <a:xfrm>
            <a:off x="3094090" y="3872680"/>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Minus Sign 64"/>
          <p:cNvSpPr/>
          <p:nvPr/>
        </p:nvSpPr>
        <p:spPr>
          <a:xfrm>
            <a:off x="4464766" y="2415042"/>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Minus Sign 65"/>
          <p:cNvSpPr/>
          <p:nvPr/>
        </p:nvSpPr>
        <p:spPr>
          <a:xfrm>
            <a:off x="2396311" y="3727953"/>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Minus Sign 66"/>
          <p:cNvSpPr/>
          <p:nvPr/>
        </p:nvSpPr>
        <p:spPr>
          <a:xfrm>
            <a:off x="1349180" y="4374127"/>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8" name="Minus Sign 67"/>
          <p:cNvSpPr/>
          <p:nvPr/>
        </p:nvSpPr>
        <p:spPr>
          <a:xfrm>
            <a:off x="6226287" y="992441"/>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Minus Sign 68"/>
          <p:cNvSpPr/>
          <p:nvPr/>
        </p:nvSpPr>
        <p:spPr>
          <a:xfrm>
            <a:off x="5891367" y="3470781"/>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Minus Sign 69"/>
          <p:cNvSpPr/>
          <p:nvPr/>
        </p:nvSpPr>
        <p:spPr>
          <a:xfrm>
            <a:off x="3910171" y="3556820"/>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Minus Sign 70"/>
          <p:cNvSpPr/>
          <p:nvPr/>
        </p:nvSpPr>
        <p:spPr>
          <a:xfrm>
            <a:off x="4341558" y="292816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Minus Sign 71"/>
          <p:cNvSpPr/>
          <p:nvPr/>
        </p:nvSpPr>
        <p:spPr>
          <a:xfrm>
            <a:off x="1977512" y="4514851"/>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3" name="Minus Sign 72"/>
          <p:cNvSpPr/>
          <p:nvPr/>
        </p:nvSpPr>
        <p:spPr>
          <a:xfrm>
            <a:off x="5875235" y="2565294"/>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4" name="Minus Sign 73"/>
          <p:cNvSpPr/>
          <p:nvPr/>
        </p:nvSpPr>
        <p:spPr>
          <a:xfrm>
            <a:off x="6868446" y="1584222"/>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5" name="Minus Sign 74"/>
          <p:cNvSpPr/>
          <p:nvPr/>
        </p:nvSpPr>
        <p:spPr>
          <a:xfrm>
            <a:off x="2460833" y="3420393"/>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p:cNvSpPr txBox="1"/>
          <p:nvPr/>
        </p:nvSpPr>
        <p:spPr>
          <a:xfrm>
            <a:off x="9467" y="3458490"/>
            <a:ext cx="883575" cy="307777"/>
          </a:xfrm>
          <a:prstGeom prst="rect">
            <a:avLst/>
          </a:prstGeom>
          <a:noFill/>
        </p:spPr>
        <p:txBody>
          <a:bodyPr wrap="none" rtlCol="0">
            <a:spAutoFit/>
          </a:bodyPr>
          <a:lstStyle/>
          <a:p>
            <a:r>
              <a:rPr lang="en-US" sz="1400" dirty="0"/>
              <a:t>SAT Score</a:t>
            </a:r>
          </a:p>
        </p:txBody>
      </p:sp>
      <p:sp>
        <p:nvSpPr>
          <p:cNvPr id="76" name="TextBox 75"/>
          <p:cNvSpPr txBox="1"/>
          <p:nvPr/>
        </p:nvSpPr>
        <p:spPr>
          <a:xfrm>
            <a:off x="3538690" y="6211620"/>
            <a:ext cx="1904689" cy="307777"/>
          </a:xfrm>
          <a:prstGeom prst="rect">
            <a:avLst/>
          </a:prstGeom>
          <a:noFill/>
        </p:spPr>
        <p:txBody>
          <a:bodyPr wrap="none" rtlCol="0">
            <a:spAutoFit/>
          </a:bodyPr>
          <a:lstStyle/>
          <a:p>
            <a:r>
              <a:rPr lang="en-US" sz="1400" dirty="0"/>
              <a:t>Number of Credit Cards</a:t>
            </a:r>
          </a:p>
        </p:txBody>
      </p:sp>
      <p:sp>
        <p:nvSpPr>
          <p:cNvPr id="3" name="Rectangle 2"/>
          <p:cNvSpPr/>
          <p:nvPr/>
        </p:nvSpPr>
        <p:spPr>
          <a:xfrm>
            <a:off x="6516941" y="6290187"/>
            <a:ext cx="186201" cy="1862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Rectangle 76"/>
          <p:cNvSpPr/>
          <p:nvPr/>
        </p:nvSpPr>
        <p:spPr>
          <a:xfrm>
            <a:off x="6521858" y="6575327"/>
            <a:ext cx="186201" cy="1862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6666269" y="6216447"/>
            <a:ext cx="1235018" cy="338554"/>
          </a:xfrm>
          <a:prstGeom prst="rect">
            <a:avLst/>
          </a:prstGeom>
          <a:noFill/>
        </p:spPr>
        <p:txBody>
          <a:bodyPr wrap="none" rtlCol="0">
            <a:spAutoFit/>
          </a:bodyPr>
          <a:lstStyle/>
          <a:p>
            <a:r>
              <a:rPr lang="en-US" sz="1600" dirty="0"/>
              <a:t>Population 1</a:t>
            </a:r>
          </a:p>
        </p:txBody>
      </p:sp>
      <p:sp>
        <p:nvSpPr>
          <p:cNvPr id="78" name="TextBox 77"/>
          <p:cNvSpPr txBox="1"/>
          <p:nvPr/>
        </p:nvSpPr>
        <p:spPr>
          <a:xfrm>
            <a:off x="6663811" y="6486832"/>
            <a:ext cx="1235018" cy="338554"/>
          </a:xfrm>
          <a:prstGeom prst="rect">
            <a:avLst/>
          </a:prstGeom>
          <a:noFill/>
        </p:spPr>
        <p:txBody>
          <a:bodyPr wrap="none" rtlCol="0">
            <a:spAutoFit/>
          </a:bodyPr>
          <a:lstStyle/>
          <a:p>
            <a:r>
              <a:rPr lang="en-US" sz="1600" dirty="0"/>
              <a:t>Population 2</a:t>
            </a:r>
          </a:p>
        </p:txBody>
      </p:sp>
      <p:sp>
        <p:nvSpPr>
          <p:cNvPr id="92" name="Minus Sign 91"/>
          <p:cNvSpPr/>
          <p:nvPr/>
        </p:nvSpPr>
        <p:spPr>
          <a:xfrm>
            <a:off x="3036944" y="5239363"/>
            <a:ext cx="232900" cy="281449"/>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3" name="Plus Sign 92"/>
          <p:cNvSpPr/>
          <p:nvPr/>
        </p:nvSpPr>
        <p:spPr>
          <a:xfrm>
            <a:off x="1856455" y="4892776"/>
            <a:ext cx="243349" cy="243349"/>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4" name="Plus Sign 93"/>
          <p:cNvSpPr/>
          <p:nvPr/>
        </p:nvSpPr>
        <p:spPr>
          <a:xfrm>
            <a:off x="3362631" y="3719050"/>
            <a:ext cx="243349" cy="243349"/>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5" name="Plus Sign 94"/>
          <p:cNvSpPr/>
          <p:nvPr/>
        </p:nvSpPr>
        <p:spPr>
          <a:xfrm>
            <a:off x="5122605" y="2886996"/>
            <a:ext cx="243349" cy="243349"/>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6" name="Plus Sign 95"/>
          <p:cNvSpPr/>
          <p:nvPr/>
        </p:nvSpPr>
        <p:spPr>
          <a:xfrm>
            <a:off x="6256385" y="2643647"/>
            <a:ext cx="243349" cy="243349"/>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7" name="Plus Sign 96"/>
          <p:cNvSpPr/>
          <p:nvPr/>
        </p:nvSpPr>
        <p:spPr>
          <a:xfrm>
            <a:off x="3874056" y="3360167"/>
            <a:ext cx="243349" cy="243349"/>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8" name="Minus Sign 97"/>
          <p:cNvSpPr/>
          <p:nvPr/>
        </p:nvSpPr>
        <p:spPr>
          <a:xfrm>
            <a:off x="3995730" y="4938865"/>
            <a:ext cx="232900" cy="281449"/>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9" name="Minus Sign 98"/>
          <p:cNvSpPr/>
          <p:nvPr/>
        </p:nvSpPr>
        <p:spPr>
          <a:xfrm>
            <a:off x="5590636" y="4419600"/>
            <a:ext cx="232900" cy="281449"/>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0" name="Minus Sign 99"/>
          <p:cNvSpPr/>
          <p:nvPr/>
        </p:nvSpPr>
        <p:spPr>
          <a:xfrm>
            <a:off x="5927390" y="4938866"/>
            <a:ext cx="232900" cy="281449"/>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1" name="Minus Sign 100"/>
          <p:cNvSpPr/>
          <p:nvPr/>
        </p:nvSpPr>
        <p:spPr>
          <a:xfrm>
            <a:off x="6377141" y="4076699"/>
            <a:ext cx="232900" cy="281449"/>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02" name="Group 101"/>
          <p:cNvGrpSpPr/>
          <p:nvPr/>
        </p:nvGrpSpPr>
        <p:grpSpPr>
          <a:xfrm>
            <a:off x="1290484" y="2231923"/>
            <a:ext cx="6354096" cy="3689552"/>
            <a:chOff x="290052" y="781666"/>
            <a:chExt cx="6354096" cy="3689552"/>
          </a:xfrm>
        </p:grpSpPr>
        <p:cxnSp>
          <p:nvCxnSpPr>
            <p:cNvPr id="103" name="Straight Connector 102"/>
            <p:cNvCxnSpPr/>
            <p:nvPr/>
          </p:nvCxnSpPr>
          <p:spPr>
            <a:xfrm flipV="1">
              <a:off x="290052" y="781666"/>
              <a:ext cx="6354096" cy="3689552"/>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flipV="1">
              <a:off x="3839498" y="2057400"/>
              <a:ext cx="170832" cy="22368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Rectangle: Rounded Corners 6"/>
          <p:cNvSpPr/>
          <p:nvPr/>
        </p:nvSpPr>
        <p:spPr>
          <a:xfrm>
            <a:off x="693174" y="4154129"/>
            <a:ext cx="8067368" cy="1442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Upshot: To be “fair”, the algorithm may need to </a:t>
            </a:r>
            <a:r>
              <a:rPr lang="en-US" sz="2000" i="1" dirty="0"/>
              <a:t>explicitly</a:t>
            </a:r>
            <a:r>
              <a:rPr lang="en-US" sz="2000" dirty="0"/>
              <a:t> take into account group membership.</a:t>
            </a:r>
          </a:p>
          <a:p>
            <a:pPr algn="ctr"/>
            <a:r>
              <a:rPr lang="en-US" sz="2000" dirty="0"/>
              <a:t>Else, optimizing accuracy fits the majority population. </a:t>
            </a:r>
          </a:p>
        </p:txBody>
      </p:sp>
    </p:spTree>
    <p:extLst>
      <p:ext uri="{BB962C8B-B14F-4D97-AF65-F5344CB8AC3E}">
        <p14:creationId xmlns:p14="http://schemas.microsoft.com/office/powerpoint/2010/main" val="330219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might machine learning be “unfair”? </a:t>
            </a:r>
          </a:p>
        </p:txBody>
      </p:sp>
      <p:sp>
        <p:nvSpPr>
          <p:cNvPr id="3" name="Content Placeholder 2"/>
          <p:cNvSpPr>
            <a:spLocks noGrp="1"/>
          </p:cNvSpPr>
          <p:nvPr>
            <p:ph idx="1"/>
          </p:nvPr>
        </p:nvSpPr>
        <p:spPr/>
        <p:txBody>
          <a:bodyPr/>
          <a:lstStyle/>
          <a:p>
            <a:r>
              <a:rPr lang="en-US" dirty="0"/>
              <a:t>Many reasons:</a:t>
            </a:r>
          </a:p>
          <a:p>
            <a:pPr lvl="1"/>
            <a:r>
              <a:rPr lang="en-US" dirty="0"/>
              <a:t>Data might encode existing biases.</a:t>
            </a:r>
          </a:p>
          <a:p>
            <a:pPr lvl="2"/>
            <a:r>
              <a:rPr lang="en-US" dirty="0"/>
              <a:t>E.g. labels are not “Committed a crime?” but “Was arrested.”</a:t>
            </a:r>
          </a:p>
          <a:p>
            <a:pPr lvl="1"/>
            <a:r>
              <a:rPr lang="en-US" dirty="0"/>
              <a:t>Data collection feedback loops.</a:t>
            </a:r>
          </a:p>
          <a:p>
            <a:pPr lvl="2"/>
            <a:r>
              <a:rPr lang="en-US" dirty="0"/>
              <a:t>E.g. only observe “Paid back loan?” if the loan was granted.</a:t>
            </a:r>
          </a:p>
          <a:p>
            <a:pPr lvl="1"/>
            <a:r>
              <a:rPr lang="en-US" dirty="0"/>
              <a:t>Different populations with different properties.</a:t>
            </a:r>
          </a:p>
          <a:p>
            <a:pPr lvl="2"/>
            <a:r>
              <a:rPr lang="en-US" dirty="0"/>
              <a:t>E.g. “SAT score” might correlate with label differently in populations that employ SAT tutors.</a:t>
            </a:r>
          </a:p>
          <a:p>
            <a:pPr lvl="1"/>
            <a:r>
              <a:rPr lang="en-US" dirty="0">
                <a:effectLst>
                  <a:glow rad="101600">
                    <a:schemeClr val="accent1">
                      <a:satMod val="175000"/>
                      <a:alpha val="40000"/>
                    </a:schemeClr>
                  </a:glow>
                </a:effectLst>
              </a:rPr>
              <a:t>Less data (by definition) about minority populations.</a:t>
            </a:r>
          </a:p>
          <a:p>
            <a:pPr lvl="1"/>
            <a:endParaRPr lang="en-US" dirty="0"/>
          </a:p>
        </p:txBody>
      </p:sp>
    </p:spTree>
    <p:extLst>
      <p:ext uri="{BB962C8B-B14F-4D97-AF65-F5344CB8AC3E}">
        <p14:creationId xmlns:p14="http://schemas.microsoft.com/office/powerpoint/2010/main" val="3421344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flipV="1">
            <a:off x="897192" y="1253613"/>
            <a:ext cx="2460" cy="4830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97192" y="6081253"/>
            <a:ext cx="6226277" cy="2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Plus Sign 10"/>
          <p:cNvSpPr/>
          <p:nvPr/>
        </p:nvSpPr>
        <p:spPr>
          <a:xfrm>
            <a:off x="1724332" y="2743199"/>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Plus Sign 11"/>
          <p:cNvSpPr/>
          <p:nvPr/>
        </p:nvSpPr>
        <p:spPr>
          <a:xfrm>
            <a:off x="2792362" y="1526457"/>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40" name="Group 39"/>
          <p:cNvGrpSpPr/>
          <p:nvPr/>
        </p:nvGrpSpPr>
        <p:grpSpPr>
          <a:xfrm>
            <a:off x="897192" y="781665"/>
            <a:ext cx="5746956" cy="3347883"/>
            <a:chOff x="897192" y="781665"/>
            <a:chExt cx="5746956" cy="3347883"/>
          </a:xfrm>
        </p:grpSpPr>
        <p:cxnSp>
          <p:nvCxnSpPr>
            <p:cNvPr id="14" name="Straight Connector 13"/>
            <p:cNvCxnSpPr/>
            <p:nvPr/>
          </p:nvCxnSpPr>
          <p:spPr>
            <a:xfrm flipV="1">
              <a:off x="897192" y="781665"/>
              <a:ext cx="5746956" cy="33478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839498" y="2057400"/>
              <a:ext cx="170832" cy="2236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8" name="Plus Sign 17"/>
          <p:cNvSpPr/>
          <p:nvPr/>
        </p:nvSpPr>
        <p:spPr>
          <a:xfrm>
            <a:off x="3019734" y="3131573"/>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Plus Sign 18"/>
          <p:cNvSpPr/>
          <p:nvPr/>
        </p:nvSpPr>
        <p:spPr>
          <a:xfrm>
            <a:off x="4543734" y="1404782"/>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Plus Sign 19"/>
          <p:cNvSpPr/>
          <p:nvPr/>
        </p:nvSpPr>
        <p:spPr>
          <a:xfrm>
            <a:off x="5229534" y="781665"/>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Plus Sign 20"/>
          <p:cNvSpPr/>
          <p:nvPr/>
        </p:nvSpPr>
        <p:spPr>
          <a:xfrm>
            <a:off x="1576236" y="3314698"/>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Plus Sign 21"/>
          <p:cNvSpPr/>
          <p:nvPr/>
        </p:nvSpPr>
        <p:spPr>
          <a:xfrm>
            <a:off x="3393360" y="757084"/>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Plus Sign 22"/>
          <p:cNvSpPr/>
          <p:nvPr/>
        </p:nvSpPr>
        <p:spPr>
          <a:xfrm>
            <a:off x="4422059" y="1806675"/>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Plus Sign 23"/>
          <p:cNvSpPr/>
          <p:nvPr/>
        </p:nvSpPr>
        <p:spPr>
          <a:xfrm>
            <a:off x="5959579" y="4862051"/>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Plus Sign 24"/>
          <p:cNvSpPr/>
          <p:nvPr/>
        </p:nvSpPr>
        <p:spPr>
          <a:xfrm>
            <a:off x="1531989" y="1355006"/>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Plus Sign 25"/>
          <p:cNvSpPr/>
          <p:nvPr/>
        </p:nvSpPr>
        <p:spPr>
          <a:xfrm>
            <a:off x="3596149" y="1404782"/>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Plus Sign 26"/>
          <p:cNvSpPr/>
          <p:nvPr/>
        </p:nvSpPr>
        <p:spPr>
          <a:xfrm>
            <a:off x="2539181" y="2333931"/>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Plus Sign 27"/>
          <p:cNvSpPr/>
          <p:nvPr/>
        </p:nvSpPr>
        <p:spPr>
          <a:xfrm>
            <a:off x="1332887" y="2095496"/>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Plus Sign 28"/>
          <p:cNvSpPr/>
          <p:nvPr/>
        </p:nvSpPr>
        <p:spPr>
          <a:xfrm>
            <a:off x="4422058" y="929147"/>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Plus Sign 29"/>
          <p:cNvSpPr/>
          <p:nvPr/>
        </p:nvSpPr>
        <p:spPr>
          <a:xfrm>
            <a:off x="2972416" y="2133598"/>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Plus Sign 30"/>
          <p:cNvSpPr/>
          <p:nvPr/>
        </p:nvSpPr>
        <p:spPr>
          <a:xfrm>
            <a:off x="2008240" y="2976715"/>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Plus Sign 31"/>
          <p:cNvSpPr/>
          <p:nvPr/>
        </p:nvSpPr>
        <p:spPr>
          <a:xfrm>
            <a:off x="5351208" y="1104283"/>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Plus Sign 32"/>
          <p:cNvSpPr/>
          <p:nvPr/>
        </p:nvSpPr>
        <p:spPr>
          <a:xfrm>
            <a:off x="1886565" y="1050821"/>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Plus Sign 33"/>
          <p:cNvSpPr/>
          <p:nvPr/>
        </p:nvSpPr>
        <p:spPr>
          <a:xfrm>
            <a:off x="6273592" y="2159410"/>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Plus Sign 34"/>
          <p:cNvSpPr/>
          <p:nvPr/>
        </p:nvSpPr>
        <p:spPr>
          <a:xfrm>
            <a:off x="1898241" y="1743995"/>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Plus Sign 35"/>
          <p:cNvSpPr/>
          <p:nvPr/>
        </p:nvSpPr>
        <p:spPr>
          <a:xfrm>
            <a:off x="4007874" y="934062"/>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Plus Sign 36"/>
          <p:cNvSpPr/>
          <p:nvPr/>
        </p:nvSpPr>
        <p:spPr>
          <a:xfrm>
            <a:off x="3405651" y="1987344"/>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Plus Sign 37"/>
          <p:cNvSpPr/>
          <p:nvPr/>
        </p:nvSpPr>
        <p:spPr>
          <a:xfrm>
            <a:off x="1017639" y="3056600"/>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Plus Sign 38"/>
          <p:cNvSpPr/>
          <p:nvPr/>
        </p:nvSpPr>
        <p:spPr>
          <a:xfrm>
            <a:off x="2554854" y="1916059"/>
            <a:ext cx="243349" cy="243349"/>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Minus Sign 45"/>
          <p:cNvSpPr/>
          <p:nvPr/>
        </p:nvSpPr>
        <p:spPr>
          <a:xfrm>
            <a:off x="1587607" y="3636707"/>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7" name="Minus Sign 46"/>
          <p:cNvSpPr/>
          <p:nvPr/>
        </p:nvSpPr>
        <p:spPr>
          <a:xfrm>
            <a:off x="5681507" y="1739387"/>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Minus Sign 47"/>
          <p:cNvSpPr/>
          <p:nvPr/>
        </p:nvSpPr>
        <p:spPr>
          <a:xfrm>
            <a:off x="5175455" y="1534447"/>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Minus Sign 48"/>
          <p:cNvSpPr/>
          <p:nvPr/>
        </p:nvSpPr>
        <p:spPr>
          <a:xfrm>
            <a:off x="2280780" y="1217971"/>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Minus Sign 49"/>
          <p:cNvSpPr/>
          <p:nvPr/>
        </p:nvSpPr>
        <p:spPr>
          <a:xfrm>
            <a:off x="4775407" y="81546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 name="Minus Sign 50"/>
          <p:cNvSpPr/>
          <p:nvPr/>
        </p:nvSpPr>
        <p:spPr>
          <a:xfrm>
            <a:off x="957422" y="1404782"/>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Minus Sign 51"/>
          <p:cNvSpPr/>
          <p:nvPr/>
        </p:nvSpPr>
        <p:spPr>
          <a:xfrm>
            <a:off x="3596149" y="341609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Minus Sign 52"/>
          <p:cNvSpPr/>
          <p:nvPr/>
        </p:nvSpPr>
        <p:spPr>
          <a:xfrm>
            <a:off x="4189158" y="277576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Minus Sign 53"/>
          <p:cNvSpPr/>
          <p:nvPr/>
        </p:nvSpPr>
        <p:spPr>
          <a:xfrm>
            <a:off x="5094339" y="2137288"/>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Minus Sign 54"/>
          <p:cNvSpPr/>
          <p:nvPr/>
        </p:nvSpPr>
        <p:spPr>
          <a:xfrm>
            <a:off x="3269233" y="2683279"/>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 name="Minus Sign 55"/>
          <p:cNvSpPr/>
          <p:nvPr/>
        </p:nvSpPr>
        <p:spPr>
          <a:xfrm>
            <a:off x="5774917" y="122534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 name="Minus Sign 56"/>
          <p:cNvSpPr/>
          <p:nvPr/>
        </p:nvSpPr>
        <p:spPr>
          <a:xfrm>
            <a:off x="2129914" y="410435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8" name="Minus Sign 57"/>
          <p:cNvSpPr/>
          <p:nvPr/>
        </p:nvSpPr>
        <p:spPr>
          <a:xfrm>
            <a:off x="5183753" y="2677140"/>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9" name="Minus Sign 58"/>
          <p:cNvSpPr/>
          <p:nvPr/>
        </p:nvSpPr>
        <p:spPr>
          <a:xfrm>
            <a:off x="4419599" y="4727470"/>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 name="Minus Sign 59"/>
          <p:cNvSpPr/>
          <p:nvPr/>
        </p:nvSpPr>
        <p:spPr>
          <a:xfrm>
            <a:off x="5339222" y="284244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1" name="Minus Sign 60"/>
          <p:cNvSpPr/>
          <p:nvPr/>
        </p:nvSpPr>
        <p:spPr>
          <a:xfrm>
            <a:off x="1734781" y="4972668"/>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2" name="Minus Sign 61"/>
          <p:cNvSpPr/>
          <p:nvPr/>
        </p:nvSpPr>
        <p:spPr>
          <a:xfrm>
            <a:off x="6393736" y="3773741"/>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3" name="Minus Sign 62"/>
          <p:cNvSpPr/>
          <p:nvPr/>
        </p:nvSpPr>
        <p:spPr>
          <a:xfrm>
            <a:off x="4002657" y="2182759"/>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Minus Sign 63"/>
          <p:cNvSpPr/>
          <p:nvPr/>
        </p:nvSpPr>
        <p:spPr>
          <a:xfrm>
            <a:off x="3094090" y="3872680"/>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Minus Sign 64"/>
          <p:cNvSpPr/>
          <p:nvPr/>
        </p:nvSpPr>
        <p:spPr>
          <a:xfrm>
            <a:off x="4464766" y="2415042"/>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Minus Sign 65"/>
          <p:cNvSpPr/>
          <p:nvPr/>
        </p:nvSpPr>
        <p:spPr>
          <a:xfrm>
            <a:off x="2396311" y="3727953"/>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Minus Sign 66"/>
          <p:cNvSpPr/>
          <p:nvPr/>
        </p:nvSpPr>
        <p:spPr>
          <a:xfrm>
            <a:off x="1349180" y="4374127"/>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8" name="Minus Sign 67"/>
          <p:cNvSpPr/>
          <p:nvPr/>
        </p:nvSpPr>
        <p:spPr>
          <a:xfrm>
            <a:off x="6226287" y="992441"/>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Minus Sign 68"/>
          <p:cNvSpPr/>
          <p:nvPr/>
        </p:nvSpPr>
        <p:spPr>
          <a:xfrm>
            <a:off x="5891367" y="3470781"/>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Minus Sign 69"/>
          <p:cNvSpPr/>
          <p:nvPr/>
        </p:nvSpPr>
        <p:spPr>
          <a:xfrm>
            <a:off x="3910171" y="3556820"/>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Minus Sign 70"/>
          <p:cNvSpPr/>
          <p:nvPr/>
        </p:nvSpPr>
        <p:spPr>
          <a:xfrm>
            <a:off x="4341558" y="2928165"/>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Minus Sign 71"/>
          <p:cNvSpPr/>
          <p:nvPr/>
        </p:nvSpPr>
        <p:spPr>
          <a:xfrm>
            <a:off x="1977512" y="4514851"/>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3" name="Minus Sign 72"/>
          <p:cNvSpPr/>
          <p:nvPr/>
        </p:nvSpPr>
        <p:spPr>
          <a:xfrm>
            <a:off x="5875235" y="2565294"/>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4" name="Minus Sign 73"/>
          <p:cNvSpPr/>
          <p:nvPr/>
        </p:nvSpPr>
        <p:spPr>
          <a:xfrm>
            <a:off x="6868446" y="1584222"/>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5" name="Minus Sign 74"/>
          <p:cNvSpPr/>
          <p:nvPr/>
        </p:nvSpPr>
        <p:spPr>
          <a:xfrm>
            <a:off x="2460833" y="3420393"/>
            <a:ext cx="232900" cy="28144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p:cNvSpPr txBox="1"/>
          <p:nvPr/>
        </p:nvSpPr>
        <p:spPr>
          <a:xfrm>
            <a:off x="9467" y="3458490"/>
            <a:ext cx="883575" cy="307777"/>
          </a:xfrm>
          <a:prstGeom prst="rect">
            <a:avLst/>
          </a:prstGeom>
          <a:noFill/>
        </p:spPr>
        <p:txBody>
          <a:bodyPr wrap="none" rtlCol="0">
            <a:spAutoFit/>
          </a:bodyPr>
          <a:lstStyle/>
          <a:p>
            <a:r>
              <a:rPr lang="en-US" sz="1400" dirty="0"/>
              <a:t>SAT Score</a:t>
            </a:r>
          </a:p>
        </p:txBody>
      </p:sp>
      <p:sp>
        <p:nvSpPr>
          <p:cNvPr id="76" name="TextBox 75"/>
          <p:cNvSpPr txBox="1"/>
          <p:nvPr/>
        </p:nvSpPr>
        <p:spPr>
          <a:xfrm>
            <a:off x="3538690" y="6211620"/>
            <a:ext cx="1904689" cy="307777"/>
          </a:xfrm>
          <a:prstGeom prst="rect">
            <a:avLst/>
          </a:prstGeom>
          <a:noFill/>
        </p:spPr>
        <p:txBody>
          <a:bodyPr wrap="none" rtlCol="0">
            <a:spAutoFit/>
          </a:bodyPr>
          <a:lstStyle/>
          <a:p>
            <a:r>
              <a:rPr lang="en-US" sz="1400" dirty="0"/>
              <a:t>Number of Credit Cards</a:t>
            </a:r>
          </a:p>
        </p:txBody>
      </p:sp>
      <p:sp>
        <p:nvSpPr>
          <p:cNvPr id="3" name="Rectangle 2"/>
          <p:cNvSpPr/>
          <p:nvPr/>
        </p:nvSpPr>
        <p:spPr>
          <a:xfrm>
            <a:off x="6516941" y="6290187"/>
            <a:ext cx="186201" cy="1862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Rectangle 76"/>
          <p:cNvSpPr/>
          <p:nvPr/>
        </p:nvSpPr>
        <p:spPr>
          <a:xfrm>
            <a:off x="6521858" y="6575327"/>
            <a:ext cx="186201" cy="1862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6666269" y="6216447"/>
            <a:ext cx="1235018" cy="338554"/>
          </a:xfrm>
          <a:prstGeom prst="rect">
            <a:avLst/>
          </a:prstGeom>
          <a:noFill/>
        </p:spPr>
        <p:txBody>
          <a:bodyPr wrap="none" rtlCol="0">
            <a:spAutoFit/>
          </a:bodyPr>
          <a:lstStyle/>
          <a:p>
            <a:r>
              <a:rPr lang="en-US" sz="1600" dirty="0"/>
              <a:t>Population 1</a:t>
            </a:r>
          </a:p>
        </p:txBody>
      </p:sp>
      <p:sp>
        <p:nvSpPr>
          <p:cNvPr id="78" name="TextBox 77"/>
          <p:cNvSpPr txBox="1"/>
          <p:nvPr/>
        </p:nvSpPr>
        <p:spPr>
          <a:xfrm>
            <a:off x="6663811" y="6486832"/>
            <a:ext cx="1235018" cy="338554"/>
          </a:xfrm>
          <a:prstGeom prst="rect">
            <a:avLst/>
          </a:prstGeom>
          <a:noFill/>
        </p:spPr>
        <p:txBody>
          <a:bodyPr wrap="none" rtlCol="0">
            <a:spAutoFit/>
          </a:bodyPr>
          <a:lstStyle/>
          <a:p>
            <a:r>
              <a:rPr lang="en-US" sz="1600" dirty="0"/>
              <a:t>Population 2</a:t>
            </a:r>
          </a:p>
        </p:txBody>
      </p:sp>
      <p:sp>
        <p:nvSpPr>
          <p:cNvPr id="79" name="Plus Sign 78"/>
          <p:cNvSpPr/>
          <p:nvPr/>
        </p:nvSpPr>
        <p:spPr>
          <a:xfrm>
            <a:off x="2050641" y="1896395"/>
            <a:ext cx="243349" cy="243349"/>
          </a:xfrm>
          <a:prstGeom prst="mathPl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Plus Sign 79"/>
          <p:cNvSpPr/>
          <p:nvPr/>
        </p:nvSpPr>
        <p:spPr>
          <a:xfrm>
            <a:off x="4113882" y="1393104"/>
            <a:ext cx="243349" cy="243349"/>
          </a:xfrm>
          <a:prstGeom prst="mathPl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Plus Sign 80"/>
          <p:cNvSpPr/>
          <p:nvPr/>
        </p:nvSpPr>
        <p:spPr>
          <a:xfrm>
            <a:off x="2321336" y="2696189"/>
            <a:ext cx="243349" cy="243349"/>
          </a:xfrm>
          <a:prstGeom prst="mathPl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Plus Sign 81"/>
          <p:cNvSpPr/>
          <p:nvPr/>
        </p:nvSpPr>
        <p:spPr>
          <a:xfrm>
            <a:off x="5936841" y="763534"/>
            <a:ext cx="243349" cy="243349"/>
          </a:xfrm>
          <a:prstGeom prst="mathPl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3" name="Plus Sign 82"/>
          <p:cNvSpPr/>
          <p:nvPr/>
        </p:nvSpPr>
        <p:spPr>
          <a:xfrm>
            <a:off x="988452" y="2297060"/>
            <a:ext cx="243349" cy="243349"/>
          </a:xfrm>
          <a:prstGeom prst="mathPl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4" name="Plus Sign 83"/>
          <p:cNvSpPr/>
          <p:nvPr/>
        </p:nvSpPr>
        <p:spPr>
          <a:xfrm>
            <a:off x="3116828" y="1108578"/>
            <a:ext cx="243349" cy="243349"/>
          </a:xfrm>
          <a:prstGeom prst="mathPl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5" name="Minus Sign 84"/>
          <p:cNvSpPr/>
          <p:nvPr/>
        </p:nvSpPr>
        <p:spPr>
          <a:xfrm>
            <a:off x="3839498" y="3079339"/>
            <a:ext cx="232900" cy="281449"/>
          </a:xfrm>
          <a:prstGeom prst="mathMin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6" name="Minus Sign 85"/>
          <p:cNvSpPr/>
          <p:nvPr/>
        </p:nvSpPr>
        <p:spPr>
          <a:xfrm>
            <a:off x="2214410" y="3261235"/>
            <a:ext cx="232900" cy="281449"/>
          </a:xfrm>
          <a:prstGeom prst="mathMin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7" name="Minus Sign 86"/>
          <p:cNvSpPr/>
          <p:nvPr/>
        </p:nvSpPr>
        <p:spPr>
          <a:xfrm>
            <a:off x="2914036" y="4486581"/>
            <a:ext cx="232900" cy="281449"/>
          </a:xfrm>
          <a:prstGeom prst="mathMin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8" name="Minus Sign 87"/>
          <p:cNvSpPr/>
          <p:nvPr/>
        </p:nvSpPr>
        <p:spPr>
          <a:xfrm>
            <a:off x="4012635" y="1912986"/>
            <a:ext cx="232900" cy="281449"/>
          </a:xfrm>
          <a:prstGeom prst="mathMin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9" name="Minus Sign 88"/>
          <p:cNvSpPr/>
          <p:nvPr/>
        </p:nvSpPr>
        <p:spPr>
          <a:xfrm>
            <a:off x="5300203" y="3756835"/>
            <a:ext cx="232900" cy="281449"/>
          </a:xfrm>
          <a:prstGeom prst="mathMin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0" name="Minus Sign 89"/>
          <p:cNvSpPr/>
          <p:nvPr/>
        </p:nvSpPr>
        <p:spPr>
          <a:xfrm>
            <a:off x="5478107" y="2441233"/>
            <a:ext cx="232900" cy="281449"/>
          </a:xfrm>
          <a:prstGeom prst="mathMin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1" name="Minus Sign 90"/>
          <p:cNvSpPr/>
          <p:nvPr/>
        </p:nvSpPr>
        <p:spPr>
          <a:xfrm>
            <a:off x="2695892" y="4132072"/>
            <a:ext cx="232900" cy="281449"/>
          </a:xfrm>
          <a:prstGeom prst="mathMin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2" name="Minus Sign 91"/>
          <p:cNvSpPr/>
          <p:nvPr/>
        </p:nvSpPr>
        <p:spPr>
          <a:xfrm>
            <a:off x="4397171" y="3322677"/>
            <a:ext cx="232900" cy="281449"/>
          </a:xfrm>
          <a:prstGeom prst="mathMin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3" name="Minus Sign 92"/>
          <p:cNvSpPr/>
          <p:nvPr/>
        </p:nvSpPr>
        <p:spPr>
          <a:xfrm>
            <a:off x="3788800" y="2788048"/>
            <a:ext cx="232900" cy="281449"/>
          </a:xfrm>
          <a:prstGeom prst="mathMin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4" name="Minus Sign 93"/>
          <p:cNvSpPr/>
          <p:nvPr/>
        </p:nvSpPr>
        <p:spPr>
          <a:xfrm>
            <a:off x="2464835" y="4777238"/>
            <a:ext cx="232900" cy="281449"/>
          </a:xfrm>
          <a:prstGeom prst="mathMin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5" name="Minus Sign 94"/>
          <p:cNvSpPr/>
          <p:nvPr/>
        </p:nvSpPr>
        <p:spPr>
          <a:xfrm>
            <a:off x="4225108" y="4104034"/>
            <a:ext cx="232900" cy="281449"/>
          </a:xfrm>
          <a:prstGeom prst="mathMin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6" name="Minus Sign 95"/>
          <p:cNvSpPr/>
          <p:nvPr/>
        </p:nvSpPr>
        <p:spPr>
          <a:xfrm>
            <a:off x="5820391" y="3079339"/>
            <a:ext cx="232900" cy="281449"/>
          </a:xfrm>
          <a:prstGeom prst="mathMin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7" name="Plus Sign 96"/>
          <p:cNvSpPr/>
          <p:nvPr/>
        </p:nvSpPr>
        <p:spPr>
          <a:xfrm>
            <a:off x="5224310" y="4350004"/>
            <a:ext cx="243349" cy="243349"/>
          </a:xfrm>
          <a:prstGeom prst="mathPlus">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48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500"/>
                                        <p:tgtEl>
                                          <p:spTgt spid="9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500"/>
                                        <p:tgtEl>
                                          <p:spTgt spid="8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500"/>
                                        <p:tgtEl>
                                          <p:spTgt spid="9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500"/>
                                        <p:tgtEl>
                                          <p:spTgt spid="8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500"/>
                                        <p:tgtEl>
                                          <p:spTgt spid="8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500"/>
                                        <p:tgtEl>
                                          <p:spTgt spid="9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fade">
                                      <p:cBhvr>
                                        <p:cTn id="46" dur="500"/>
                                        <p:tgtEl>
                                          <p:spTgt spid="8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500"/>
                                        <p:tgtEl>
                                          <p:spTgt spid="8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fade">
                                      <p:cBhvr>
                                        <p:cTn id="58" dur="500"/>
                                        <p:tgtEl>
                                          <p:spTgt spid="8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fade">
                                      <p:cBhvr>
                                        <p:cTn id="6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flipV="1">
            <a:off x="897192" y="1253613"/>
            <a:ext cx="2460" cy="4830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97192" y="6081253"/>
            <a:ext cx="6226277" cy="2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1290484" y="2231923"/>
            <a:ext cx="6354096" cy="3689552"/>
            <a:chOff x="290052" y="781666"/>
            <a:chExt cx="6354096" cy="3689552"/>
          </a:xfrm>
        </p:grpSpPr>
        <p:cxnSp>
          <p:nvCxnSpPr>
            <p:cNvPr id="42" name="Straight Connector 41"/>
            <p:cNvCxnSpPr/>
            <p:nvPr/>
          </p:nvCxnSpPr>
          <p:spPr>
            <a:xfrm flipV="1">
              <a:off x="290052" y="781666"/>
              <a:ext cx="6354096" cy="3689552"/>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3839498" y="2057400"/>
              <a:ext cx="170832" cy="22368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Minus Sign 50"/>
          <p:cNvSpPr/>
          <p:nvPr/>
        </p:nvSpPr>
        <p:spPr>
          <a:xfrm>
            <a:off x="3036944" y="5239363"/>
            <a:ext cx="232900" cy="281449"/>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extBox 1"/>
          <p:cNvSpPr txBox="1"/>
          <p:nvPr/>
        </p:nvSpPr>
        <p:spPr>
          <a:xfrm>
            <a:off x="9467" y="3458490"/>
            <a:ext cx="883575" cy="307777"/>
          </a:xfrm>
          <a:prstGeom prst="rect">
            <a:avLst/>
          </a:prstGeom>
          <a:noFill/>
        </p:spPr>
        <p:txBody>
          <a:bodyPr wrap="none" rtlCol="0">
            <a:spAutoFit/>
          </a:bodyPr>
          <a:lstStyle/>
          <a:p>
            <a:r>
              <a:rPr lang="en-US" sz="1400" dirty="0"/>
              <a:t>SAT Score</a:t>
            </a:r>
          </a:p>
        </p:txBody>
      </p:sp>
      <p:sp>
        <p:nvSpPr>
          <p:cNvPr id="76" name="TextBox 75"/>
          <p:cNvSpPr txBox="1"/>
          <p:nvPr/>
        </p:nvSpPr>
        <p:spPr>
          <a:xfrm>
            <a:off x="3538690" y="6211620"/>
            <a:ext cx="1904689" cy="307777"/>
          </a:xfrm>
          <a:prstGeom prst="rect">
            <a:avLst/>
          </a:prstGeom>
          <a:noFill/>
        </p:spPr>
        <p:txBody>
          <a:bodyPr wrap="none" rtlCol="0">
            <a:spAutoFit/>
          </a:bodyPr>
          <a:lstStyle/>
          <a:p>
            <a:r>
              <a:rPr lang="en-US" sz="1400" dirty="0"/>
              <a:t>Number of Credit Cards</a:t>
            </a:r>
          </a:p>
        </p:txBody>
      </p:sp>
      <p:sp>
        <p:nvSpPr>
          <p:cNvPr id="3" name="Rectangle 2"/>
          <p:cNvSpPr/>
          <p:nvPr/>
        </p:nvSpPr>
        <p:spPr>
          <a:xfrm>
            <a:off x="6516941" y="6290187"/>
            <a:ext cx="186201" cy="1862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Rectangle 76"/>
          <p:cNvSpPr/>
          <p:nvPr/>
        </p:nvSpPr>
        <p:spPr>
          <a:xfrm>
            <a:off x="6521858" y="6575327"/>
            <a:ext cx="186201" cy="1862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6666269" y="6216447"/>
            <a:ext cx="1235018" cy="338554"/>
          </a:xfrm>
          <a:prstGeom prst="rect">
            <a:avLst/>
          </a:prstGeom>
          <a:noFill/>
        </p:spPr>
        <p:txBody>
          <a:bodyPr wrap="none" rtlCol="0">
            <a:spAutoFit/>
          </a:bodyPr>
          <a:lstStyle/>
          <a:p>
            <a:r>
              <a:rPr lang="en-US" sz="1600" dirty="0"/>
              <a:t>Population 1</a:t>
            </a:r>
          </a:p>
        </p:txBody>
      </p:sp>
      <p:sp>
        <p:nvSpPr>
          <p:cNvPr id="78" name="TextBox 77"/>
          <p:cNvSpPr txBox="1"/>
          <p:nvPr/>
        </p:nvSpPr>
        <p:spPr>
          <a:xfrm>
            <a:off x="6663811" y="6486832"/>
            <a:ext cx="1235018" cy="338554"/>
          </a:xfrm>
          <a:prstGeom prst="rect">
            <a:avLst/>
          </a:prstGeom>
          <a:noFill/>
        </p:spPr>
        <p:txBody>
          <a:bodyPr wrap="none" rtlCol="0">
            <a:spAutoFit/>
          </a:bodyPr>
          <a:lstStyle/>
          <a:p>
            <a:r>
              <a:rPr lang="en-US" sz="1600" dirty="0"/>
              <a:t>Population 2</a:t>
            </a:r>
          </a:p>
        </p:txBody>
      </p:sp>
      <p:sp>
        <p:nvSpPr>
          <p:cNvPr id="79" name="Plus Sign 78"/>
          <p:cNvSpPr/>
          <p:nvPr/>
        </p:nvSpPr>
        <p:spPr>
          <a:xfrm>
            <a:off x="1856455" y="4892776"/>
            <a:ext cx="243349" cy="243349"/>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0" name="Plus Sign 79"/>
          <p:cNvSpPr/>
          <p:nvPr/>
        </p:nvSpPr>
        <p:spPr>
          <a:xfrm>
            <a:off x="3362631" y="3719050"/>
            <a:ext cx="243349" cy="243349"/>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1" name="Plus Sign 80"/>
          <p:cNvSpPr/>
          <p:nvPr/>
        </p:nvSpPr>
        <p:spPr>
          <a:xfrm>
            <a:off x="5122605" y="2886996"/>
            <a:ext cx="243349" cy="243349"/>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2" name="Plus Sign 81"/>
          <p:cNvSpPr/>
          <p:nvPr/>
        </p:nvSpPr>
        <p:spPr>
          <a:xfrm>
            <a:off x="6256385" y="2643647"/>
            <a:ext cx="243349" cy="243349"/>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3" name="Plus Sign 82"/>
          <p:cNvSpPr/>
          <p:nvPr/>
        </p:nvSpPr>
        <p:spPr>
          <a:xfrm>
            <a:off x="3874056" y="3360167"/>
            <a:ext cx="243349" cy="243349"/>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4" name="Minus Sign 83"/>
          <p:cNvSpPr/>
          <p:nvPr/>
        </p:nvSpPr>
        <p:spPr>
          <a:xfrm>
            <a:off x="3995730" y="4938865"/>
            <a:ext cx="232900" cy="281449"/>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5" name="Minus Sign 84"/>
          <p:cNvSpPr/>
          <p:nvPr/>
        </p:nvSpPr>
        <p:spPr>
          <a:xfrm>
            <a:off x="5590636" y="4419600"/>
            <a:ext cx="232900" cy="281449"/>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6" name="Minus Sign 85"/>
          <p:cNvSpPr/>
          <p:nvPr/>
        </p:nvSpPr>
        <p:spPr>
          <a:xfrm>
            <a:off x="5927390" y="4938866"/>
            <a:ext cx="232900" cy="281449"/>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7" name="Minus Sign 86"/>
          <p:cNvSpPr/>
          <p:nvPr/>
        </p:nvSpPr>
        <p:spPr>
          <a:xfrm>
            <a:off x="6377141" y="4076699"/>
            <a:ext cx="232900" cy="281449"/>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23" name="Group 22"/>
          <p:cNvGrpSpPr/>
          <p:nvPr/>
        </p:nvGrpSpPr>
        <p:grpSpPr>
          <a:xfrm rot="952680">
            <a:off x="1442884" y="2664539"/>
            <a:ext cx="6354096" cy="3689552"/>
            <a:chOff x="290052" y="781666"/>
            <a:chExt cx="6354096" cy="3689552"/>
          </a:xfrm>
        </p:grpSpPr>
        <p:cxnSp>
          <p:nvCxnSpPr>
            <p:cNvPr id="24" name="Straight Connector 23"/>
            <p:cNvCxnSpPr/>
            <p:nvPr/>
          </p:nvCxnSpPr>
          <p:spPr>
            <a:xfrm flipV="1">
              <a:off x="290052" y="781666"/>
              <a:ext cx="6354096" cy="3689552"/>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839498" y="2057400"/>
              <a:ext cx="170832" cy="22368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Plus Sign 25"/>
          <p:cNvSpPr/>
          <p:nvPr/>
        </p:nvSpPr>
        <p:spPr>
          <a:xfrm>
            <a:off x="5984298" y="3522918"/>
            <a:ext cx="243349" cy="243349"/>
          </a:xfrm>
          <a:prstGeom prst="mathPl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Plus Sign 26"/>
          <p:cNvSpPr/>
          <p:nvPr/>
        </p:nvSpPr>
        <p:spPr>
          <a:xfrm>
            <a:off x="4293361" y="4236473"/>
            <a:ext cx="243349" cy="243349"/>
          </a:xfrm>
          <a:prstGeom prst="mathPl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Plus Sign 27"/>
          <p:cNvSpPr/>
          <p:nvPr/>
        </p:nvSpPr>
        <p:spPr>
          <a:xfrm>
            <a:off x="7632328" y="2400298"/>
            <a:ext cx="243349" cy="243349"/>
          </a:xfrm>
          <a:prstGeom prst="mathPl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Plus Sign 28"/>
          <p:cNvSpPr/>
          <p:nvPr/>
        </p:nvSpPr>
        <p:spPr>
          <a:xfrm>
            <a:off x="7790854" y="3298004"/>
            <a:ext cx="243349" cy="243349"/>
          </a:xfrm>
          <a:prstGeom prst="mathPl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Plus Sign 29"/>
          <p:cNvSpPr/>
          <p:nvPr/>
        </p:nvSpPr>
        <p:spPr>
          <a:xfrm>
            <a:off x="6703142" y="2110248"/>
            <a:ext cx="243349" cy="243349"/>
          </a:xfrm>
          <a:prstGeom prst="mathPl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Plus Sign 30"/>
          <p:cNvSpPr/>
          <p:nvPr/>
        </p:nvSpPr>
        <p:spPr>
          <a:xfrm>
            <a:off x="6802694" y="3130345"/>
            <a:ext cx="243349" cy="243349"/>
          </a:xfrm>
          <a:prstGeom prst="mathPl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Plus Sign 31"/>
          <p:cNvSpPr/>
          <p:nvPr/>
        </p:nvSpPr>
        <p:spPr>
          <a:xfrm>
            <a:off x="2741380" y="4190993"/>
            <a:ext cx="243349" cy="243349"/>
          </a:xfrm>
          <a:prstGeom prst="mathPl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Plus Sign 32"/>
          <p:cNvSpPr/>
          <p:nvPr/>
        </p:nvSpPr>
        <p:spPr>
          <a:xfrm>
            <a:off x="6912077" y="3481841"/>
            <a:ext cx="243349" cy="243349"/>
          </a:xfrm>
          <a:prstGeom prst="mathPl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Plus Sign 33"/>
          <p:cNvSpPr/>
          <p:nvPr/>
        </p:nvSpPr>
        <p:spPr>
          <a:xfrm>
            <a:off x="6118506" y="3279569"/>
            <a:ext cx="243349" cy="243349"/>
          </a:xfrm>
          <a:prstGeom prst="mathPl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Plus Sign 34"/>
          <p:cNvSpPr/>
          <p:nvPr/>
        </p:nvSpPr>
        <p:spPr>
          <a:xfrm>
            <a:off x="5569229" y="2296344"/>
            <a:ext cx="243349" cy="243349"/>
          </a:xfrm>
          <a:prstGeom prst="mathPl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Plus Sign 35"/>
          <p:cNvSpPr/>
          <p:nvPr/>
        </p:nvSpPr>
        <p:spPr>
          <a:xfrm>
            <a:off x="3916980" y="4419600"/>
            <a:ext cx="243349" cy="243349"/>
          </a:xfrm>
          <a:prstGeom prst="mathPl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Plus Sign 36"/>
          <p:cNvSpPr/>
          <p:nvPr/>
        </p:nvSpPr>
        <p:spPr>
          <a:xfrm>
            <a:off x="5499448" y="3766267"/>
            <a:ext cx="243349" cy="243349"/>
          </a:xfrm>
          <a:prstGeom prst="mathPl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Plus Sign 37"/>
          <p:cNvSpPr/>
          <p:nvPr/>
        </p:nvSpPr>
        <p:spPr>
          <a:xfrm>
            <a:off x="3247561" y="3315923"/>
            <a:ext cx="243349" cy="243349"/>
          </a:xfrm>
          <a:prstGeom prst="mathPl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Plus Sign 38"/>
          <p:cNvSpPr/>
          <p:nvPr/>
        </p:nvSpPr>
        <p:spPr>
          <a:xfrm>
            <a:off x="4713709" y="4108647"/>
            <a:ext cx="243349" cy="243349"/>
          </a:xfrm>
          <a:prstGeom prst="mathPl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Plus Sign 39"/>
          <p:cNvSpPr/>
          <p:nvPr/>
        </p:nvSpPr>
        <p:spPr>
          <a:xfrm>
            <a:off x="1290484" y="4817190"/>
            <a:ext cx="243349" cy="243349"/>
          </a:xfrm>
          <a:prstGeom prst="mathPl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Plus Sign 43"/>
          <p:cNvSpPr/>
          <p:nvPr/>
        </p:nvSpPr>
        <p:spPr>
          <a:xfrm>
            <a:off x="3655652" y="4115360"/>
            <a:ext cx="243349" cy="243349"/>
          </a:xfrm>
          <a:prstGeom prst="mathPl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Plus Sign 44"/>
          <p:cNvSpPr/>
          <p:nvPr/>
        </p:nvSpPr>
        <p:spPr>
          <a:xfrm>
            <a:off x="7281320" y="1988573"/>
            <a:ext cx="243349" cy="243349"/>
          </a:xfrm>
          <a:prstGeom prst="mathPl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Minus Sign 45"/>
          <p:cNvSpPr/>
          <p:nvPr/>
        </p:nvSpPr>
        <p:spPr>
          <a:xfrm>
            <a:off x="5743036" y="4572000"/>
            <a:ext cx="232900" cy="281449"/>
          </a:xfrm>
          <a:prstGeom prst="mathMin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Minus Sign 47"/>
          <p:cNvSpPr/>
          <p:nvPr/>
        </p:nvSpPr>
        <p:spPr>
          <a:xfrm>
            <a:off x="1242692" y="5380087"/>
            <a:ext cx="232900" cy="281449"/>
          </a:xfrm>
          <a:prstGeom prst="mathMin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Minus Sign 48"/>
          <p:cNvSpPr/>
          <p:nvPr/>
        </p:nvSpPr>
        <p:spPr>
          <a:xfrm>
            <a:off x="1395092" y="5532487"/>
            <a:ext cx="232900" cy="281449"/>
          </a:xfrm>
          <a:prstGeom prst="mathMin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Minus Sign 49"/>
          <p:cNvSpPr/>
          <p:nvPr/>
        </p:nvSpPr>
        <p:spPr>
          <a:xfrm>
            <a:off x="1856455" y="5117075"/>
            <a:ext cx="232900" cy="281449"/>
          </a:xfrm>
          <a:prstGeom prst="mathMin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Minus Sign 51"/>
          <p:cNvSpPr/>
          <p:nvPr/>
        </p:nvSpPr>
        <p:spPr>
          <a:xfrm>
            <a:off x="1600036" y="5275004"/>
            <a:ext cx="232900" cy="281449"/>
          </a:xfrm>
          <a:prstGeom prst="mathMin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Minus Sign 52"/>
          <p:cNvSpPr/>
          <p:nvPr/>
        </p:nvSpPr>
        <p:spPr>
          <a:xfrm>
            <a:off x="3433540" y="5019421"/>
            <a:ext cx="232900" cy="281449"/>
          </a:xfrm>
          <a:prstGeom prst="mathMin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Minus Sign 53"/>
          <p:cNvSpPr/>
          <p:nvPr/>
        </p:nvSpPr>
        <p:spPr>
          <a:xfrm>
            <a:off x="3585940" y="5171821"/>
            <a:ext cx="232900" cy="281449"/>
          </a:xfrm>
          <a:prstGeom prst="mathMin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Minus Sign 54"/>
          <p:cNvSpPr/>
          <p:nvPr/>
        </p:nvSpPr>
        <p:spPr>
          <a:xfrm>
            <a:off x="5242532" y="5520811"/>
            <a:ext cx="232900" cy="281449"/>
          </a:xfrm>
          <a:prstGeom prst="mathMin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Minus Sign 55"/>
          <p:cNvSpPr/>
          <p:nvPr/>
        </p:nvSpPr>
        <p:spPr>
          <a:xfrm>
            <a:off x="7576701" y="5051319"/>
            <a:ext cx="232900" cy="281449"/>
          </a:xfrm>
          <a:prstGeom prst="mathMin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Minus Sign 56"/>
          <p:cNvSpPr/>
          <p:nvPr/>
        </p:nvSpPr>
        <p:spPr>
          <a:xfrm>
            <a:off x="2210816" y="5563256"/>
            <a:ext cx="232900" cy="281449"/>
          </a:xfrm>
          <a:prstGeom prst="mathMinus">
            <a:avLst/>
          </a:prstGeom>
          <a:solidFill>
            <a:schemeClr val="accent2">
              <a:lumMod val="20000"/>
              <a:lumOff val="8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Rectangle: Rounded Corners 59"/>
          <p:cNvSpPr/>
          <p:nvPr/>
        </p:nvSpPr>
        <p:spPr>
          <a:xfrm>
            <a:off x="680025" y="717701"/>
            <a:ext cx="8067368" cy="1442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Upshot: Algorithms trained on minority populations will be less accurate. </a:t>
            </a:r>
          </a:p>
          <a:p>
            <a:pPr algn="ctr"/>
            <a:r>
              <a:rPr lang="en-US" sz="2000" dirty="0"/>
              <a:t>Qualified individuals will be denied at a higher rate.</a:t>
            </a:r>
          </a:p>
        </p:txBody>
      </p:sp>
    </p:spTree>
    <p:extLst>
      <p:ext uri="{BB962C8B-B14F-4D97-AF65-F5344CB8AC3E}">
        <p14:creationId xmlns:p14="http://schemas.microsoft.com/office/powerpoint/2010/main" val="52552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500"/>
                                        <p:tgtEl>
                                          <p:spTgt spid="3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par>
                                <p:cTn id="96" presetID="10" presetClass="exit" presetSubtype="0" fill="hold" nodeType="withEffect">
                                  <p:stCondLst>
                                    <p:cond delay="0"/>
                                  </p:stCondLst>
                                  <p:childTnLst>
                                    <p:animEffect transition="out" filter="fade">
                                      <p:cBhvr>
                                        <p:cTn id="97" dur="500"/>
                                        <p:tgtEl>
                                          <p:spTgt spid="41"/>
                                        </p:tgtEl>
                                      </p:cBhvr>
                                    </p:animEffect>
                                    <p:set>
                                      <p:cBhvr>
                                        <p:cTn id="98" dur="1" fill="hold">
                                          <p:stCondLst>
                                            <p:cond delay="499"/>
                                          </p:stCondLst>
                                        </p:cTn>
                                        <p:tgtEl>
                                          <p:spTgt spid="4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4" grpId="0" animBg="1"/>
      <p:bldP spid="45" grpId="0" animBg="1"/>
      <p:bldP spid="46" grpId="0" animBg="1"/>
      <p:bldP spid="48" grpId="0" animBg="1"/>
      <p:bldP spid="49" grpId="0" animBg="1"/>
      <p:bldP spid="50" grpId="0" animBg="1"/>
      <p:bldP spid="52" grpId="0" animBg="1"/>
      <p:bldP spid="53" grpId="0" animBg="1"/>
      <p:bldP spid="54" grpId="0" animBg="1"/>
      <p:bldP spid="55" grpId="0" animBg="1"/>
      <p:bldP spid="56" grpId="0" animBg="1"/>
      <p:bldP spid="57" grpId="0" animBg="1"/>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might machine learning be “unfair”? </a:t>
            </a:r>
          </a:p>
        </p:txBody>
      </p:sp>
      <p:sp>
        <p:nvSpPr>
          <p:cNvPr id="3" name="Content Placeholder 2"/>
          <p:cNvSpPr>
            <a:spLocks noGrp="1"/>
          </p:cNvSpPr>
          <p:nvPr>
            <p:ph idx="1"/>
          </p:nvPr>
        </p:nvSpPr>
        <p:spPr/>
        <p:txBody>
          <a:bodyPr/>
          <a:lstStyle/>
          <a:p>
            <a:r>
              <a:rPr lang="en-US" dirty="0"/>
              <a:t>Many reasons:</a:t>
            </a:r>
          </a:p>
          <a:p>
            <a:pPr lvl="1"/>
            <a:r>
              <a:rPr lang="en-US" dirty="0"/>
              <a:t>Data might encode existing biases.</a:t>
            </a:r>
          </a:p>
          <a:p>
            <a:pPr lvl="2"/>
            <a:r>
              <a:rPr lang="en-US" dirty="0"/>
              <a:t>E.g. labels are not “Committed a crime?” but “Was arrested.”</a:t>
            </a:r>
          </a:p>
          <a:p>
            <a:pPr lvl="1"/>
            <a:r>
              <a:rPr lang="en-US" dirty="0">
                <a:effectLst>
                  <a:glow rad="101600">
                    <a:schemeClr val="accent1">
                      <a:satMod val="175000"/>
                      <a:alpha val="40000"/>
                    </a:schemeClr>
                  </a:glow>
                </a:effectLst>
              </a:rPr>
              <a:t>Data collection feedback loops.</a:t>
            </a:r>
          </a:p>
          <a:p>
            <a:pPr lvl="2"/>
            <a:r>
              <a:rPr lang="en-US" dirty="0"/>
              <a:t>E.g. only observe “Paid back loan?” if the loan was granted.</a:t>
            </a:r>
          </a:p>
          <a:p>
            <a:pPr lvl="1"/>
            <a:r>
              <a:rPr lang="en-US" dirty="0"/>
              <a:t>Different populations with different properties.</a:t>
            </a:r>
          </a:p>
          <a:p>
            <a:pPr lvl="2"/>
            <a:r>
              <a:rPr lang="en-US" dirty="0"/>
              <a:t>E.g. “SAT score” might correlate with label differently in populations that employ SAT tutors.</a:t>
            </a:r>
          </a:p>
          <a:p>
            <a:pPr lvl="1"/>
            <a:r>
              <a:rPr lang="en-US" dirty="0">
                <a:effectLst/>
              </a:rPr>
              <a:t>Less data (by definition) about minority populations.</a:t>
            </a:r>
          </a:p>
          <a:p>
            <a:pPr lvl="1"/>
            <a:endParaRPr lang="en-US" dirty="0"/>
          </a:p>
        </p:txBody>
      </p:sp>
    </p:spTree>
    <p:extLst>
      <p:ext uri="{BB962C8B-B14F-4D97-AF65-F5344CB8AC3E}">
        <p14:creationId xmlns:p14="http://schemas.microsoft.com/office/powerpoint/2010/main" val="386617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Toy Model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Two kinds of loan applicants. </a:t>
                </a:r>
              </a:p>
              <a:p>
                <a:pPr lvl="1"/>
                <a:r>
                  <a:rPr lang="en-US" dirty="0"/>
                  <a:t>Type 1: Pays back loan with unknown probability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a14:m>
                <a:endParaRPr lang="en-US" dirty="0"/>
              </a:p>
              <a:p>
                <a:pPr lvl="1"/>
                <a:r>
                  <a:rPr lang="en-US" dirty="0"/>
                  <a:t>Type 2: Pays back loan with unknown probability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a14:m>
                <a:endParaRPr lang="en-US" dirty="0"/>
              </a:p>
              <a:p>
                <a:r>
                  <a:rPr lang="en-US" dirty="0"/>
                  <a:t>Initially, bank believes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a14:m>
                <a:r>
                  <a:rPr lang="en-US" dirty="0"/>
                  <a:t> uniform in </a:t>
                </a:r>
                <a14:m>
                  <m:oMath xmlns:m="http://schemas.openxmlformats.org/officeDocument/2006/math">
                    <m:r>
                      <a:rPr lang="en-US" b="0" i="1" smtClean="0">
                        <a:latin typeface="Cambria Math" panose="02040503050406030204" pitchFamily="18" charset="0"/>
                      </a:rPr>
                      <m:t>[0,1]</m:t>
                    </m:r>
                  </m:oMath>
                </a14:m>
                <a:endParaRPr lang="en-US" dirty="0"/>
              </a:p>
              <a:p>
                <a:r>
                  <a:rPr lang="en-US" dirty="0"/>
                  <a:t>Every day, bank makes a loan to type most likely to pay it back according to posterior distribution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a14:m>
                <a:endParaRPr lang="en-US" dirty="0"/>
              </a:p>
              <a:p>
                <a:r>
                  <a:rPr lang="en-US" dirty="0"/>
                  <a:t>Bank observes if it is repaid, but not counterfactuals. Bank then updates posteriors.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2241" r="-386"/>
                </a:stretch>
              </a:blipFill>
            </p:spPr>
            <p:txBody>
              <a:bodyPr/>
              <a:lstStyle/>
              <a:p>
                <a:r>
                  <a:rPr lang="en-US">
                    <a:noFill/>
                  </a:rPr>
                  <a:t> </a:t>
                </a:r>
              </a:p>
            </p:txBody>
          </p:sp>
        </mc:Fallback>
      </mc:AlternateContent>
    </p:spTree>
    <p:extLst>
      <p:ext uri="{BB962C8B-B14F-4D97-AF65-F5344CB8AC3E}">
        <p14:creationId xmlns:p14="http://schemas.microsoft.com/office/powerpoint/2010/main" val="378802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9682" y="273376"/>
            <a:ext cx="7741572" cy="609442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a:blip r:embed="rId3"/>
          <a:stretch>
            <a:fillRect/>
          </a:stretch>
        </p:blipFill>
        <p:spPr>
          <a:xfrm>
            <a:off x="1489437" y="405354"/>
            <a:ext cx="7508644" cy="64055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4"/>
          <a:stretch>
            <a:fillRect/>
          </a:stretch>
        </p:blipFill>
        <p:spPr>
          <a:xfrm>
            <a:off x="0" y="341477"/>
            <a:ext cx="9144000" cy="476101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5"/>
          <a:stretch>
            <a:fillRect/>
          </a:stretch>
        </p:blipFill>
        <p:spPr>
          <a:xfrm>
            <a:off x="0" y="1677011"/>
            <a:ext cx="9144000" cy="491800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6"/>
          <a:stretch>
            <a:fillRect/>
          </a:stretch>
        </p:blipFill>
        <p:spPr>
          <a:xfrm>
            <a:off x="1264784" y="1138412"/>
            <a:ext cx="6636470" cy="52293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0927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Toy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Suppose bank has made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oMath>
                </a14:m>
                <a:r>
                  <a:rPr lang="en-US" sz="2400" dirty="0"/>
                  <a:t> loans to population </a:t>
                </a:r>
                <a14:m>
                  <m:oMath xmlns:m="http://schemas.openxmlformats.org/officeDocument/2006/math">
                    <m:r>
                      <a:rPr lang="en-US" sz="2400" b="0" i="1" smtClean="0">
                        <a:latin typeface="Cambria Math" panose="02040503050406030204" pitchFamily="18" charset="0"/>
                      </a:rPr>
                      <m:t>𝑖</m:t>
                    </m:r>
                  </m:oMath>
                </a14:m>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 have paid them back ,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oMath>
                </a14:m>
                <a:r>
                  <a:rPr lang="en-US" sz="2400" dirty="0"/>
                  <a:t> have defaulted.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endParaRPr lang="en-US" sz="2400" dirty="0"/>
              </a:p>
              <a:p>
                <a:r>
                  <a:rPr lang="en-US" sz="2400" dirty="0"/>
                  <a:t>Expected payoff of next loan is </a:t>
                </a:r>
                <a14:m>
                  <m:oMath xmlns:m="http://schemas.openxmlformats.org/officeDocument/2006/math">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+1</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+2</m:t>
                        </m:r>
                      </m:den>
                    </m:f>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5" t="-1961"/>
                </a:stretch>
              </a:blipFill>
            </p:spPr>
            <p:txBody>
              <a:bodyPr/>
              <a:lstStyle/>
              <a:p>
                <a:r>
                  <a:rPr lang="en-US">
                    <a:noFill/>
                  </a:rPr>
                  <a:t> </a:t>
                </a:r>
              </a:p>
            </p:txBody>
          </p:sp>
        </mc:Fallback>
      </mc:AlternateContent>
      <p:sp>
        <p:nvSpPr>
          <p:cNvPr id="4" name="Minus Sign 3"/>
          <p:cNvSpPr/>
          <p:nvPr/>
        </p:nvSpPr>
        <p:spPr>
          <a:xfrm>
            <a:off x="943897" y="5139813"/>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0.5</a:t>
            </a:r>
          </a:p>
        </p:txBody>
      </p:sp>
      <p:sp>
        <p:nvSpPr>
          <p:cNvPr id="5" name="Minus Sign 4"/>
          <p:cNvSpPr/>
          <p:nvPr/>
        </p:nvSpPr>
        <p:spPr>
          <a:xfrm>
            <a:off x="2711251" y="5139813"/>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0.5</a:t>
            </a:r>
          </a:p>
        </p:txBody>
      </p:sp>
      <mc:AlternateContent xmlns:mc="http://schemas.openxmlformats.org/markup-compatibility/2006" xmlns:a14="http://schemas.microsoft.com/office/drawing/2010/main">
        <mc:Choice Requires="a14">
          <p:sp>
            <p:nvSpPr>
              <p:cNvPr id="6" name="TextBox 5"/>
              <p:cNvSpPr txBox="1"/>
              <p:nvPr/>
            </p:nvSpPr>
            <p:spPr>
              <a:xfrm>
                <a:off x="6164826" y="4446639"/>
                <a:ext cx="2433484"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164826" y="4446639"/>
                <a:ext cx="2433484" cy="610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68361" y="5810865"/>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268361" y="5810865"/>
                <a:ext cx="1253613"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91463" y="5808407"/>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991463" y="5808407"/>
                <a:ext cx="1253613" cy="92333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3012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Toy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Suppose bank has made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oMath>
                </a14:m>
                <a:r>
                  <a:rPr lang="en-US" sz="2400" dirty="0"/>
                  <a:t> loans to population </a:t>
                </a:r>
                <a14:m>
                  <m:oMath xmlns:m="http://schemas.openxmlformats.org/officeDocument/2006/math">
                    <m:r>
                      <a:rPr lang="en-US" sz="2400" b="0" i="1" smtClean="0">
                        <a:latin typeface="Cambria Math" panose="02040503050406030204" pitchFamily="18" charset="0"/>
                      </a:rPr>
                      <m:t>𝑖</m:t>
                    </m:r>
                  </m:oMath>
                </a14:m>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 have paid them back ,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oMath>
                </a14:m>
                <a:r>
                  <a:rPr lang="en-US" sz="2400" dirty="0"/>
                  <a:t> have defaulted.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endParaRPr lang="en-US" sz="2400" dirty="0"/>
              </a:p>
              <a:p>
                <a:r>
                  <a:rPr lang="en-US" sz="2400" dirty="0"/>
                  <a:t>Expected payoff of next loan is </a:t>
                </a:r>
                <a14:m>
                  <m:oMath xmlns:m="http://schemas.openxmlformats.org/officeDocument/2006/math">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+1</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+2</m:t>
                        </m:r>
                      </m:den>
                    </m:f>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5" t="-1961"/>
                </a:stretch>
              </a:blipFill>
            </p:spPr>
            <p:txBody>
              <a:bodyPr/>
              <a:lstStyle/>
              <a:p>
                <a:r>
                  <a:rPr lang="en-US">
                    <a:noFill/>
                  </a:rPr>
                  <a:t> </a:t>
                </a:r>
              </a:p>
            </p:txBody>
          </p:sp>
        </mc:Fallback>
      </mc:AlternateContent>
      <p:sp>
        <p:nvSpPr>
          <p:cNvPr id="4" name="Minus Sign 3"/>
          <p:cNvSpPr/>
          <p:nvPr/>
        </p:nvSpPr>
        <p:spPr>
          <a:xfrm>
            <a:off x="943897" y="5442155"/>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0.33</a:t>
            </a:r>
          </a:p>
        </p:txBody>
      </p:sp>
      <p:sp>
        <p:nvSpPr>
          <p:cNvPr id="5" name="Minus Sign 4"/>
          <p:cNvSpPr/>
          <p:nvPr/>
        </p:nvSpPr>
        <p:spPr>
          <a:xfrm>
            <a:off x="2711251" y="5139813"/>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0.5</a:t>
            </a:r>
          </a:p>
        </p:txBody>
      </p:sp>
      <mc:AlternateContent xmlns:mc="http://schemas.openxmlformats.org/markup-compatibility/2006" xmlns:a14="http://schemas.microsoft.com/office/drawing/2010/main">
        <mc:Choice Requires="a14">
          <p:sp>
            <p:nvSpPr>
              <p:cNvPr id="6" name="TextBox 5"/>
              <p:cNvSpPr txBox="1"/>
              <p:nvPr/>
            </p:nvSpPr>
            <p:spPr>
              <a:xfrm>
                <a:off x="6164826" y="4446639"/>
                <a:ext cx="2433484"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164826" y="4446639"/>
                <a:ext cx="2433484" cy="610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68361" y="5810865"/>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268361" y="5810865"/>
                <a:ext cx="1253613"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91463" y="5808407"/>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991463" y="5808407"/>
                <a:ext cx="1253613" cy="92333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80816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Toy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Suppose bank has made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oMath>
                </a14:m>
                <a:r>
                  <a:rPr lang="en-US" sz="2400" dirty="0"/>
                  <a:t> loans to population </a:t>
                </a:r>
                <a14:m>
                  <m:oMath xmlns:m="http://schemas.openxmlformats.org/officeDocument/2006/math">
                    <m:r>
                      <a:rPr lang="en-US" sz="2400" b="0" i="1" smtClean="0">
                        <a:latin typeface="Cambria Math" panose="02040503050406030204" pitchFamily="18" charset="0"/>
                      </a:rPr>
                      <m:t>𝑖</m:t>
                    </m:r>
                  </m:oMath>
                </a14:m>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 have paid them back ,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oMath>
                </a14:m>
                <a:r>
                  <a:rPr lang="en-US" sz="2400" dirty="0"/>
                  <a:t> have defaulted.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endParaRPr lang="en-US" sz="2400" dirty="0"/>
              </a:p>
              <a:p>
                <a:r>
                  <a:rPr lang="en-US" sz="2400" dirty="0"/>
                  <a:t>Expected payoff of next loan is </a:t>
                </a:r>
                <a14:m>
                  <m:oMath xmlns:m="http://schemas.openxmlformats.org/officeDocument/2006/math">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+1</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+2</m:t>
                        </m:r>
                      </m:den>
                    </m:f>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5" t="-1961"/>
                </a:stretch>
              </a:blipFill>
            </p:spPr>
            <p:txBody>
              <a:bodyPr/>
              <a:lstStyle/>
              <a:p>
                <a:r>
                  <a:rPr lang="en-US">
                    <a:noFill/>
                  </a:rPr>
                  <a:t> </a:t>
                </a:r>
              </a:p>
            </p:txBody>
          </p:sp>
        </mc:Fallback>
      </mc:AlternateContent>
      <p:sp>
        <p:nvSpPr>
          <p:cNvPr id="4" name="Minus Sign 3"/>
          <p:cNvSpPr/>
          <p:nvPr/>
        </p:nvSpPr>
        <p:spPr>
          <a:xfrm>
            <a:off x="943897" y="5442155"/>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0.33</a:t>
            </a:r>
          </a:p>
        </p:txBody>
      </p:sp>
      <p:sp>
        <p:nvSpPr>
          <p:cNvPr id="5" name="Minus Sign 4"/>
          <p:cNvSpPr/>
          <p:nvPr/>
        </p:nvSpPr>
        <p:spPr>
          <a:xfrm>
            <a:off x="2711251" y="4741607"/>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0.66</a:t>
            </a:r>
          </a:p>
        </p:txBody>
      </p:sp>
      <mc:AlternateContent xmlns:mc="http://schemas.openxmlformats.org/markup-compatibility/2006" xmlns:a14="http://schemas.microsoft.com/office/drawing/2010/main">
        <mc:Choice Requires="a14">
          <p:sp>
            <p:nvSpPr>
              <p:cNvPr id="6" name="TextBox 5"/>
              <p:cNvSpPr txBox="1"/>
              <p:nvPr/>
            </p:nvSpPr>
            <p:spPr>
              <a:xfrm>
                <a:off x="6164826" y="4446639"/>
                <a:ext cx="2433484"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164826" y="4446639"/>
                <a:ext cx="2433484" cy="610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68361" y="5810865"/>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268361" y="5810865"/>
                <a:ext cx="1253613"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91463" y="5808407"/>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991463" y="5808407"/>
                <a:ext cx="1253613" cy="92333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729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Toy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Suppose bank has made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oMath>
                </a14:m>
                <a:r>
                  <a:rPr lang="en-US" sz="2400" dirty="0"/>
                  <a:t> loans to population </a:t>
                </a:r>
                <a14:m>
                  <m:oMath xmlns:m="http://schemas.openxmlformats.org/officeDocument/2006/math">
                    <m:r>
                      <a:rPr lang="en-US" sz="2400" b="0" i="1" smtClean="0">
                        <a:latin typeface="Cambria Math" panose="02040503050406030204" pitchFamily="18" charset="0"/>
                      </a:rPr>
                      <m:t>𝑖</m:t>
                    </m:r>
                  </m:oMath>
                </a14:m>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 have paid them back ,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oMath>
                </a14:m>
                <a:r>
                  <a:rPr lang="en-US" sz="2400" dirty="0"/>
                  <a:t> have defaulted.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endParaRPr lang="en-US" sz="2400" dirty="0"/>
              </a:p>
              <a:p>
                <a:r>
                  <a:rPr lang="en-US" sz="2400" dirty="0"/>
                  <a:t>Expected payoff of next loan is </a:t>
                </a:r>
                <a14:m>
                  <m:oMath xmlns:m="http://schemas.openxmlformats.org/officeDocument/2006/math">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+1</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+2</m:t>
                        </m:r>
                      </m:den>
                    </m:f>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5" t="-1961"/>
                </a:stretch>
              </a:blipFill>
            </p:spPr>
            <p:txBody>
              <a:bodyPr/>
              <a:lstStyle/>
              <a:p>
                <a:r>
                  <a:rPr lang="en-US">
                    <a:noFill/>
                  </a:rPr>
                  <a:t> </a:t>
                </a:r>
              </a:p>
            </p:txBody>
          </p:sp>
        </mc:Fallback>
      </mc:AlternateContent>
      <p:sp>
        <p:nvSpPr>
          <p:cNvPr id="4" name="Minus Sign 3"/>
          <p:cNvSpPr/>
          <p:nvPr/>
        </p:nvSpPr>
        <p:spPr>
          <a:xfrm>
            <a:off x="943897" y="5442155"/>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0.33</a:t>
            </a:r>
          </a:p>
        </p:txBody>
      </p:sp>
      <p:sp>
        <p:nvSpPr>
          <p:cNvPr id="5" name="Minus Sign 4"/>
          <p:cNvSpPr/>
          <p:nvPr/>
        </p:nvSpPr>
        <p:spPr>
          <a:xfrm>
            <a:off x="2711251" y="4586750"/>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0.75</a:t>
            </a:r>
          </a:p>
        </p:txBody>
      </p:sp>
      <mc:AlternateContent xmlns:mc="http://schemas.openxmlformats.org/markup-compatibility/2006" xmlns:a14="http://schemas.microsoft.com/office/drawing/2010/main">
        <mc:Choice Requires="a14">
          <p:sp>
            <p:nvSpPr>
              <p:cNvPr id="6" name="TextBox 5"/>
              <p:cNvSpPr txBox="1"/>
              <p:nvPr/>
            </p:nvSpPr>
            <p:spPr>
              <a:xfrm>
                <a:off x="6164826" y="4446639"/>
                <a:ext cx="2433484"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164826" y="4446639"/>
                <a:ext cx="2433484" cy="610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68361" y="5810865"/>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268361" y="5810865"/>
                <a:ext cx="1253613"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91463" y="5808407"/>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=2</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=2</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991463" y="5808407"/>
                <a:ext cx="1253613" cy="92333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0612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Toy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Suppose bank has made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oMath>
                </a14:m>
                <a:r>
                  <a:rPr lang="en-US" sz="2400" dirty="0"/>
                  <a:t> loans to population </a:t>
                </a:r>
                <a14:m>
                  <m:oMath xmlns:m="http://schemas.openxmlformats.org/officeDocument/2006/math">
                    <m:r>
                      <a:rPr lang="en-US" sz="2400" b="0" i="1" smtClean="0">
                        <a:latin typeface="Cambria Math" panose="02040503050406030204" pitchFamily="18" charset="0"/>
                      </a:rPr>
                      <m:t>𝑖</m:t>
                    </m:r>
                  </m:oMath>
                </a14:m>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 have paid them back ,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oMath>
                </a14:m>
                <a:r>
                  <a:rPr lang="en-US" sz="2400" dirty="0"/>
                  <a:t> have defaulted.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endParaRPr lang="en-US" sz="2400" dirty="0"/>
              </a:p>
              <a:p>
                <a:r>
                  <a:rPr lang="en-US" sz="2400" dirty="0"/>
                  <a:t>Expected payoff of next loan is </a:t>
                </a:r>
                <a14:m>
                  <m:oMath xmlns:m="http://schemas.openxmlformats.org/officeDocument/2006/math">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+1</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+2</m:t>
                        </m:r>
                      </m:den>
                    </m:f>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5" t="-1961"/>
                </a:stretch>
              </a:blipFill>
            </p:spPr>
            <p:txBody>
              <a:bodyPr/>
              <a:lstStyle/>
              <a:p>
                <a:r>
                  <a:rPr lang="en-US">
                    <a:noFill/>
                  </a:rPr>
                  <a:t> </a:t>
                </a:r>
              </a:p>
            </p:txBody>
          </p:sp>
        </mc:Fallback>
      </mc:AlternateContent>
      <p:sp>
        <p:nvSpPr>
          <p:cNvPr id="4" name="Minus Sign 3"/>
          <p:cNvSpPr/>
          <p:nvPr/>
        </p:nvSpPr>
        <p:spPr>
          <a:xfrm>
            <a:off x="943897" y="5442155"/>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0.33</a:t>
            </a:r>
          </a:p>
        </p:txBody>
      </p:sp>
      <mc:AlternateContent xmlns:mc="http://schemas.openxmlformats.org/markup-compatibility/2006" xmlns:a14="http://schemas.microsoft.com/office/drawing/2010/main">
        <mc:Choice Requires="a14">
          <p:sp>
            <p:nvSpPr>
              <p:cNvPr id="6" name="TextBox 5"/>
              <p:cNvSpPr txBox="1"/>
              <p:nvPr/>
            </p:nvSpPr>
            <p:spPr>
              <a:xfrm>
                <a:off x="6164826" y="4446639"/>
                <a:ext cx="2433484"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164826" y="4446639"/>
                <a:ext cx="2433484" cy="610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68361" y="5810865"/>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268361" y="5810865"/>
                <a:ext cx="1253613"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91463" y="5808407"/>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=3</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=2</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991463" y="5808407"/>
                <a:ext cx="1253613" cy="923330"/>
              </a:xfrm>
              <a:prstGeom prst="rect">
                <a:avLst/>
              </a:prstGeom>
              <a:blipFill>
                <a:blip r:embed="rId5"/>
                <a:stretch>
                  <a:fillRect/>
                </a:stretch>
              </a:blipFill>
            </p:spPr>
            <p:txBody>
              <a:bodyPr/>
              <a:lstStyle/>
              <a:p>
                <a:r>
                  <a:rPr lang="en-US">
                    <a:noFill/>
                  </a:rPr>
                  <a:t> </a:t>
                </a:r>
              </a:p>
            </p:txBody>
          </p:sp>
        </mc:Fallback>
      </mc:AlternateContent>
      <p:sp>
        <p:nvSpPr>
          <p:cNvPr id="9" name="Minus Sign 8"/>
          <p:cNvSpPr/>
          <p:nvPr/>
        </p:nvSpPr>
        <p:spPr>
          <a:xfrm>
            <a:off x="2711251" y="4852218"/>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0.60</a:t>
            </a:r>
          </a:p>
        </p:txBody>
      </p:sp>
    </p:spTree>
    <p:extLst>
      <p:ext uri="{BB962C8B-B14F-4D97-AF65-F5344CB8AC3E}">
        <p14:creationId xmlns:p14="http://schemas.microsoft.com/office/powerpoint/2010/main" val="158343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Toy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Suppose bank has made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oMath>
                </a14:m>
                <a:r>
                  <a:rPr lang="en-US" sz="2400" dirty="0"/>
                  <a:t> loans to population </a:t>
                </a:r>
                <a14:m>
                  <m:oMath xmlns:m="http://schemas.openxmlformats.org/officeDocument/2006/math">
                    <m:r>
                      <a:rPr lang="en-US" sz="2400" b="0" i="1" smtClean="0">
                        <a:latin typeface="Cambria Math" panose="02040503050406030204" pitchFamily="18" charset="0"/>
                      </a:rPr>
                      <m:t>𝑖</m:t>
                    </m:r>
                  </m:oMath>
                </a14:m>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 have paid them back ,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oMath>
                </a14:m>
                <a:r>
                  <a:rPr lang="en-US" sz="2400" dirty="0"/>
                  <a:t> have defaulted.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endParaRPr lang="en-US" sz="2400" dirty="0"/>
              </a:p>
              <a:p>
                <a:r>
                  <a:rPr lang="en-US" sz="2400" dirty="0"/>
                  <a:t>Expected payoff of next loan is </a:t>
                </a:r>
                <a14:m>
                  <m:oMath xmlns:m="http://schemas.openxmlformats.org/officeDocument/2006/math">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+1</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+2</m:t>
                        </m:r>
                      </m:den>
                    </m:f>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5" t="-1961"/>
                </a:stretch>
              </a:blipFill>
            </p:spPr>
            <p:txBody>
              <a:bodyPr/>
              <a:lstStyle/>
              <a:p>
                <a:r>
                  <a:rPr lang="en-US">
                    <a:noFill/>
                  </a:rPr>
                  <a:t> </a:t>
                </a:r>
              </a:p>
            </p:txBody>
          </p:sp>
        </mc:Fallback>
      </mc:AlternateContent>
      <p:sp>
        <p:nvSpPr>
          <p:cNvPr id="4" name="Minus Sign 3"/>
          <p:cNvSpPr/>
          <p:nvPr/>
        </p:nvSpPr>
        <p:spPr>
          <a:xfrm>
            <a:off x="943897" y="5442155"/>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0.33</a:t>
            </a:r>
          </a:p>
        </p:txBody>
      </p:sp>
      <mc:AlternateContent xmlns:mc="http://schemas.openxmlformats.org/markup-compatibility/2006" xmlns:a14="http://schemas.microsoft.com/office/drawing/2010/main">
        <mc:Choice Requires="a14">
          <p:sp>
            <p:nvSpPr>
              <p:cNvPr id="6" name="TextBox 5"/>
              <p:cNvSpPr txBox="1"/>
              <p:nvPr/>
            </p:nvSpPr>
            <p:spPr>
              <a:xfrm>
                <a:off x="6164826" y="4446639"/>
                <a:ext cx="2433484"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164826" y="4446639"/>
                <a:ext cx="2433484" cy="610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68361" y="5810865"/>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268361" y="5810865"/>
                <a:ext cx="1253613"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91463" y="5808407"/>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=4</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=2</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=2</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991463" y="5808407"/>
                <a:ext cx="1253613" cy="923330"/>
              </a:xfrm>
              <a:prstGeom prst="rect">
                <a:avLst/>
              </a:prstGeom>
              <a:blipFill>
                <a:blip r:embed="rId5"/>
                <a:stretch>
                  <a:fillRect/>
                </a:stretch>
              </a:blipFill>
            </p:spPr>
            <p:txBody>
              <a:bodyPr/>
              <a:lstStyle/>
              <a:p>
                <a:r>
                  <a:rPr lang="en-US">
                    <a:noFill/>
                  </a:rPr>
                  <a:t> </a:t>
                </a:r>
              </a:p>
            </p:txBody>
          </p:sp>
        </mc:Fallback>
      </mc:AlternateContent>
      <p:sp>
        <p:nvSpPr>
          <p:cNvPr id="10" name="Minus Sign 9"/>
          <p:cNvSpPr/>
          <p:nvPr/>
        </p:nvSpPr>
        <p:spPr>
          <a:xfrm>
            <a:off x="2711251" y="5139813"/>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0.5</a:t>
            </a:r>
          </a:p>
        </p:txBody>
      </p:sp>
    </p:spTree>
    <p:extLst>
      <p:ext uri="{BB962C8B-B14F-4D97-AF65-F5344CB8AC3E}">
        <p14:creationId xmlns:p14="http://schemas.microsoft.com/office/powerpoint/2010/main" val="3530239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Toy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Suppose bank has made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oMath>
                </a14:m>
                <a:r>
                  <a:rPr lang="en-US" sz="2400" dirty="0"/>
                  <a:t> loans to population </a:t>
                </a:r>
                <a14:m>
                  <m:oMath xmlns:m="http://schemas.openxmlformats.org/officeDocument/2006/math">
                    <m:r>
                      <a:rPr lang="en-US" sz="2400" b="0" i="1" smtClean="0">
                        <a:latin typeface="Cambria Math" panose="02040503050406030204" pitchFamily="18" charset="0"/>
                      </a:rPr>
                      <m:t>𝑖</m:t>
                    </m:r>
                  </m:oMath>
                </a14:m>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 have paid them back ,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oMath>
                </a14:m>
                <a:r>
                  <a:rPr lang="en-US" sz="2400" dirty="0"/>
                  <a:t> have defaulted.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endParaRPr lang="en-US" sz="2400" dirty="0"/>
              </a:p>
              <a:p>
                <a:r>
                  <a:rPr lang="en-US" sz="2400" dirty="0"/>
                  <a:t>Expected payoff of next loan is </a:t>
                </a:r>
                <a14:m>
                  <m:oMath xmlns:m="http://schemas.openxmlformats.org/officeDocument/2006/math">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+1</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+2</m:t>
                        </m:r>
                      </m:den>
                    </m:f>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5" t="-1961"/>
                </a:stretch>
              </a:blipFill>
            </p:spPr>
            <p:txBody>
              <a:bodyPr/>
              <a:lstStyle/>
              <a:p>
                <a:r>
                  <a:rPr lang="en-US">
                    <a:noFill/>
                  </a:rPr>
                  <a:t> </a:t>
                </a:r>
              </a:p>
            </p:txBody>
          </p:sp>
        </mc:Fallback>
      </mc:AlternateContent>
      <p:sp>
        <p:nvSpPr>
          <p:cNvPr id="4" name="Minus Sign 3"/>
          <p:cNvSpPr/>
          <p:nvPr/>
        </p:nvSpPr>
        <p:spPr>
          <a:xfrm>
            <a:off x="943897" y="5442155"/>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0.33</a:t>
            </a:r>
          </a:p>
        </p:txBody>
      </p:sp>
      <mc:AlternateContent xmlns:mc="http://schemas.openxmlformats.org/markup-compatibility/2006" xmlns:a14="http://schemas.microsoft.com/office/drawing/2010/main">
        <mc:Choice Requires="a14">
          <p:sp>
            <p:nvSpPr>
              <p:cNvPr id="6" name="TextBox 5"/>
              <p:cNvSpPr txBox="1"/>
              <p:nvPr/>
            </p:nvSpPr>
            <p:spPr>
              <a:xfrm>
                <a:off x="6164826" y="4446639"/>
                <a:ext cx="2433484"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164826" y="4446639"/>
                <a:ext cx="2433484" cy="610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68361" y="5810865"/>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268361" y="5810865"/>
                <a:ext cx="1253613"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91463" y="5808407"/>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=5</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=3</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=2</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991463" y="5808407"/>
                <a:ext cx="1253613" cy="923330"/>
              </a:xfrm>
              <a:prstGeom prst="rect">
                <a:avLst/>
              </a:prstGeom>
              <a:blipFill>
                <a:blip r:embed="rId5"/>
                <a:stretch>
                  <a:fillRect/>
                </a:stretch>
              </a:blipFill>
            </p:spPr>
            <p:txBody>
              <a:bodyPr/>
              <a:lstStyle/>
              <a:p>
                <a:r>
                  <a:rPr lang="en-US">
                    <a:noFill/>
                  </a:rPr>
                  <a:t> </a:t>
                </a:r>
              </a:p>
            </p:txBody>
          </p:sp>
        </mc:Fallback>
      </mc:AlternateContent>
      <p:sp>
        <p:nvSpPr>
          <p:cNvPr id="10" name="Minus Sign 9"/>
          <p:cNvSpPr/>
          <p:nvPr/>
        </p:nvSpPr>
        <p:spPr>
          <a:xfrm>
            <a:off x="2711251" y="5043950"/>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0.57</a:t>
            </a:r>
          </a:p>
        </p:txBody>
      </p:sp>
    </p:spTree>
    <p:extLst>
      <p:ext uri="{BB962C8B-B14F-4D97-AF65-F5344CB8AC3E}">
        <p14:creationId xmlns:p14="http://schemas.microsoft.com/office/powerpoint/2010/main" val="4096117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Toy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Suppose bank has made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oMath>
                </a14:m>
                <a:r>
                  <a:rPr lang="en-US" sz="2400" dirty="0"/>
                  <a:t> loans to population </a:t>
                </a:r>
                <a14:m>
                  <m:oMath xmlns:m="http://schemas.openxmlformats.org/officeDocument/2006/math">
                    <m:r>
                      <a:rPr lang="en-US" sz="2400" b="0" i="1" smtClean="0">
                        <a:latin typeface="Cambria Math" panose="02040503050406030204" pitchFamily="18" charset="0"/>
                      </a:rPr>
                      <m:t>𝑖</m:t>
                    </m:r>
                  </m:oMath>
                </a14:m>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 have paid them back ,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oMath>
                </a14:m>
                <a:r>
                  <a:rPr lang="en-US" sz="2400" dirty="0"/>
                  <a:t> have defaulted.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endParaRPr lang="en-US" sz="2400" dirty="0"/>
              </a:p>
              <a:p>
                <a:r>
                  <a:rPr lang="en-US" sz="2400" dirty="0"/>
                  <a:t>Expected payoff of next loan is </a:t>
                </a:r>
                <a14:m>
                  <m:oMath xmlns:m="http://schemas.openxmlformats.org/officeDocument/2006/math">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+1</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+2</m:t>
                        </m:r>
                      </m:den>
                    </m:f>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5" t="-1961"/>
                </a:stretch>
              </a:blipFill>
            </p:spPr>
            <p:txBody>
              <a:bodyPr/>
              <a:lstStyle/>
              <a:p>
                <a:r>
                  <a:rPr lang="en-US">
                    <a:noFill/>
                  </a:rPr>
                  <a:t> </a:t>
                </a:r>
              </a:p>
            </p:txBody>
          </p:sp>
        </mc:Fallback>
      </mc:AlternateContent>
      <p:sp>
        <p:nvSpPr>
          <p:cNvPr id="4" name="Minus Sign 3"/>
          <p:cNvSpPr/>
          <p:nvPr/>
        </p:nvSpPr>
        <p:spPr>
          <a:xfrm>
            <a:off x="943897" y="5442155"/>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0.33</a:t>
            </a:r>
          </a:p>
        </p:txBody>
      </p:sp>
      <mc:AlternateContent xmlns:mc="http://schemas.openxmlformats.org/markup-compatibility/2006" xmlns:a14="http://schemas.microsoft.com/office/drawing/2010/main">
        <mc:Choice Requires="a14">
          <p:sp>
            <p:nvSpPr>
              <p:cNvPr id="6" name="TextBox 5"/>
              <p:cNvSpPr txBox="1"/>
              <p:nvPr/>
            </p:nvSpPr>
            <p:spPr>
              <a:xfrm>
                <a:off x="6164826" y="4446639"/>
                <a:ext cx="2433484"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164826" y="4446639"/>
                <a:ext cx="2433484" cy="610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68361" y="5810865"/>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268361" y="5810865"/>
                <a:ext cx="1253613"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91463" y="5808407"/>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=6</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=4</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=2</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991463" y="5808407"/>
                <a:ext cx="1253613" cy="923330"/>
              </a:xfrm>
              <a:prstGeom prst="rect">
                <a:avLst/>
              </a:prstGeom>
              <a:blipFill>
                <a:blip r:embed="rId5"/>
                <a:stretch>
                  <a:fillRect/>
                </a:stretch>
              </a:blipFill>
            </p:spPr>
            <p:txBody>
              <a:bodyPr/>
              <a:lstStyle/>
              <a:p>
                <a:r>
                  <a:rPr lang="en-US">
                    <a:noFill/>
                  </a:rPr>
                  <a:t> </a:t>
                </a:r>
              </a:p>
            </p:txBody>
          </p:sp>
        </mc:Fallback>
      </mc:AlternateContent>
      <p:sp>
        <p:nvSpPr>
          <p:cNvPr id="10" name="Minus Sign 9"/>
          <p:cNvSpPr/>
          <p:nvPr/>
        </p:nvSpPr>
        <p:spPr>
          <a:xfrm>
            <a:off x="2711251" y="4903841"/>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0.625</a:t>
            </a:r>
          </a:p>
        </p:txBody>
      </p:sp>
    </p:spTree>
    <p:extLst>
      <p:ext uri="{BB962C8B-B14F-4D97-AF65-F5344CB8AC3E}">
        <p14:creationId xmlns:p14="http://schemas.microsoft.com/office/powerpoint/2010/main" val="4224324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Toy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Suppose bank has made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oMath>
                </a14:m>
                <a:r>
                  <a:rPr lang="en-US" sz="2400" dirty="0"/>
                  <a:t> loans to population </a:t>
                </a:r>
                <a14:m>
                  <m:oMath xmlns:m="http://schemas.openxmlformats.org/officeDocument/2006/math">
                    <m:r>
                      <a:rPr lang="en-US" sz="2400" b="0" i="1" smtClean="0">
                        <a:latin typeface="Cambria Math" panose="02040503050406030204" pitchFamily="18" charset="0"/>
                      </a:rPr>
                      <m:t>𝑖</m:t>
                    </m:r>
                  </m:oMath>
                </a14:m>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 have paid them back ,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oMath>
                </a14:m>
                <a:r>
                  <a:rPr lang="en-US" sz="2400" dirty="0"/>
                  <a:t> have defaulted.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endParaRPr lang="en-US" sz="2400" dirty="0"/>
              </a:p>
              <a:p>
                <a:r>
                  <a:rPr lang="en-US" sz="2400" dirty="0"/>
                  <a:t>Expected payoff of next loan is </a:t>
                </a:r>
                <a14:m>
                  <m:oMath xmlns:m="http://schemas.openxmlformats.org/officeDocument/2006/math">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+1</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+2</m:t>
                        </m:r>
                      </m:den>
                    </m:f>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5" t="-1961"/>
                </a:stretch>
              </a:blipFill>
            </p:spPr>
            <p:txBody>
              <a:bodyPr/>
              <a:lstStyle/>
              <a:p>
                <a:r>
                  <a:rPr lang="en-US">
                    <a:noFill/>
                  </a:rPr>
                  <a:t> </a:t>
                </a:r>
              </a:p>
            </p:txBody>
          </p:sp>
        </mc:Fallback>
      </mc:AlternateContent>
      <p:sp>
        <p:nvSpPr>
          <p:cNvPr id="4" name="Minus Sign 3"/>
          <p:cNvSpPr/>
          <p:nvPr/>
        </p:nvSpPr>
        <p:spPr>
          <a:xfrm>
            <a:off x="943897" y="5442155"/>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0.33</a:t>
            </a:r>
          </a:p>
        </p:txBody>
      </p:sp>
      <mc:AlternateContent xmlns:mc="http://schemas.openxmlformats.org/markup-compatibility/2006" xmlns:a14="http://schemas.microsoft.com/office/drawing/2010/main">
        <mc:Choice Requires="a14">
          <p:sp>
            <p:nvSpPr>
              <p:cNvPr id="6" name="TextBox 5"/>
              <p:cNvSpPr txBox="1"/>
              <p:nvPr/>
            </p:nvSpPr>
            <p:spPr>
              <a:xfrm>
                <a:off x="6164826" y="4446639"/>
                <a:ext cx="2433484"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164826" y="4446639"/>
                <a:ext cx="2433484" cy="610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68361" y="5810865"/>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268361" y="5810865"/>
                <a:ext cx="1253613"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91463" y="5808407"/>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=7</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=4</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=3</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991463" y="5808407"/>
                <a:ext cx="1253613" cy="923330"/>
              </a:xfrm>
              <a:prstGeom prst="rect">
                <a:avLst/>
              </a:prstGeom>
              <a:blipFill>
                <a:blip r:embed="rId5"/>
                <a:stretch>
                  <a:fillRect/>
                </a:stretch>
              </a:blipFill>
            </p:spPr>
            <p:txBody>
              <a:bodyPr/>
              <a:lstStyle/>
              <a:p>
                <a:r>
                  <a:rPr lang="en-US">
                    <a:noFill/>
                  </a:rPr>
                  <a:t> </a:t>
                </a:r>
              </a:p>
            </p:txBody>
          </p:sp>
        </mc:Fallback>
      </mc:AlternateContent>
      <p:sp>
        <p:nvSpPr>
          <p:cNvPr id="9" name="Minus Sign 8"/>
          <p:cNvSpPr/>
          <p:nvPr/>
        </p:nvSpPr>
        <p:spPr>
          <a:xfrm>
            <a:off x="2711251" y="5058698"/>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0.55</a:t>
            </a:r>
          </a:p>
        </p:txBody>
      </p:sp>
    </p:spTree>
    <p:extLst>
      <p:ext uri="{BB962C8B-B14F-4D97-AF65-F5344CB8AC3E}">
        <p14:creationId xmlns:p14="http://schemas.microsoft.com/office/powerpoint/2010/main" val="1483719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Toy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Suppose bank has made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oMath>
                </a14:m>
                <a:r>
                  <a:rPr lang="en-US" sz="2400" dirty="0"/>
                  <a:t> loans to population </a:t>
                </a:r>
                <a14:m>
                  <m:oMath xmlns:m="http://schemas.openxmlformats.org/officeDocument/2006/math">
                    <m:r>
                      <a:rPr lang="en-US" sz="2400" b="0" i="1" smtClean="0">
                        <a:latin typeface="Cambria Math" panose="02040503050406030204" pitchFamily="18" charset="0"/>
                      </a:rPr>
                      <m:t>𝑖</m:t>
                    </m:r>
                  </m:oMath>
                </a14:m>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 have paid them back ,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oMath>
                </a14:m>
                <a:r>
                  <a:rPr lang="en-US" sz="2400" dirty="0"/>
                  <a:t> have defaulted.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endParaRPr lang="en-US" sz="2400" dirty="0"/>
              </a:p>
              <a:p>
                <a:r>
                  <a:rPr lang="en-US" sz="2400" dirty="0"/>
                  <a:t>Expected payoff of next loan is </a:t>
                </a:r>
                <a14:m>
                  <m:oMath xmlns:m="http://schemas.openxmlformats.org/officeDocument/2006/math">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+1</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+2</m:t>
                        </m:r>
                      </m:den>
                    </m:f>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5" t="-1961"/>
                </a:stretch>
              </a:blipFill>
            </p:spPr>
            <p:txBody>
              <a:bodyPr/>
              <a:lstStyle/>
              <a:p>
                <a:r>
                  <a:rPr lang="en-US">
                    <a:noFill/>
                  </a:rPr>
                  <a:t> </a:t>
                </a:r>
              </a:p>
            </p:txBody>
          </p:sp>
        </mc:Fallback>
      </mc:AlternateContent>
      <p:sp>
        <p:nvSpPr>
          <p:cNvPr id="4" name="Minus Sign 3"/>
          <p:cNvSpPr/>
          <p:nvPr/>
        </p:nvSpPr>
        <p:spPr>
          <a:xfrm>
            <a:off x="943897" y="5442155"/>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0.33</a:t>
            </a:r>
          </a:p>
        </p:txBody>
      </p:sp>
      <mc:AlternateContent xmlns:mc="http://schemas.openxmlformats.org/markup-compatibility/2006" xmlns:a14="http://schemas.microsoft.com/office/drawing/2010/main">
        <mc:Choice Requires="a14">
          <p:sp>
            <p:nvSpPr>
              <p:cNvPr id="6" name="TextBox 5"/>
              <p:cNvSpPr txBox="1"/>
              <p:nvPr/>
            </p:nvSpPr>
            <p:spPr>
              <a:xfrm>
                <a:off x="6164826" y="4446639"/>
                <a:ext cx="2433484"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164826" y="4446639"/>
                <a:ext cx="2433484" cy="610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68361" y="5810865"/>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268361" y="5810865"/>
                <a:ext cx="1253613"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91463" y="5808407"/>
                <a:ext cx="125361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/2</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/2</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991463" y="5808407"/>
                <a:ext cx="1253613" cy="923330"/>
              </a:xfrm>
              <a:prstGeom prst="rect">
                <a:avLst/>
              </a:prstGeom>
              <a:blipFill>
                <a:blip r:embed="rId5"/>
                <a:stretch>
                  <a:fillRect b="-4636"/>
                </a:stretch>
              </a:blipFill>
            </p:spPr>
            <p:txBody>
              <a:bodyPr/>
              <a:lstStyle/>
              <a:p>
                <a:r>
                  <a:rPr lang="en-US">
                    <a:noFill/>
                  </a:rPr>
                  <a:t> </a:t>
                </a:r>
              </a:p>
            </p:txBody>
          </p:sp>
        </mc:Fallback>
      </mc:AlternateContent>
      <p:sp>
        <p:nvSpPr>
          <p:cNvPr id="10" name="Minus Sign 9"/>
          <p:cNvSpPr/>
          <p:nvPr/>
        </p:nvSpPr>
        <p:spPr>
          <a:xfrm>
            <a:off x="2711251" y="5139813"/>
            <a:ext cx="1836174" cy="7521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0.5000001</a:t>
            </a:r>
          </a:p>
        </p:txBody>
      </p:sp>
      <p:sp>
        <p:nvSpPr>
          <p:cNvPr id="11" name="Rectangle: Rounded Corners 10"/>
          <p:cNvSpPr/>
          <p:nvPr/>
        </p:nvSpPr>
        <p:spPr>
          <a:xfrm>
            <a:off x="385301" y="1447335"/>
            <a:ext cx="8067368" cy="4589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Upshot: Algorithms making myopically </a:t>
            </a:r>
            <a:r>
              <a:rPr lang="en-US" sz="2000" i="1" dirty="0"/>
              <a:t>optimal</a:t>
            </a:r>
            <a:r>
              <a:rPr lang="en-US" sz="2000" dirty="0"/>
              <a:t> decisions may forever discriminate against a qualified population because of unlucky prefix. </a:t>
            </a:r>
          </a:p>
          <a:p>
            <a:pPr algn="ctr"/>
            <a:endParaRPr lang="en-US" sz="2000" dirty="0"/>
          </a:p>
          <a:p>
            <a:pPr algn="ctr"/>
            <a:r>
              <a:rPr lang="en-US" sz="2000" dirty="0"/>
              <a:t>Less myopic algorithms balance </a:t>
            </a:r>
            <a:r>
              <a:rPr lang="en-US" sz="2000" i="1" dirty="0"/>
              <a:t>exploration</a:t>
            </a:r>
            <a:r>
              <a:rPr lang="en-US" sz="2000" dirty="0"/>
              <a:t> and </a:t>
            </a:r>
            <a:r>
              <a:rPr lang="en-US" sz="2000" i="1" dirty="0"/>
              <a:t>exploitation</a:t>
            </a:r>
            <a:r>
              <a:rPr lang="en-US" sz="2000" dirty="0"/>
              <a:t> – but this has its own unfairness issues. </a:t>
            </a:r>
          </a:p>
        </p:txBody>
      </p:sp>
    </p:spTree>
    <p:extLst>
      <p:ext uri="{BB962C8B-B14F-4D97-AF65-F5344CB8AC3E}">
        <p14:creationId xmlns:p14="http://schemas.microsoft.com/office/powerpoint/2010/main" val="18780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65278" y="516194"/>
            <a:ext cx="6030686"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3"/>
          <a:stretch>
            <a:fillRect/>
          </a:stretch>
        </p:blipFill>
        <p:spPr>
          <a:xfrm>
            <a:off x="2779806" y="112610"/>
            <a:ext cx="6364194" cy="516731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4"/>
          <a:stretch>
            <a:fillRect/>
          </a:stretch>
        </p:blipFill>
        <p:spPr>
          <a:xfrm>
            <a:off x="4368923" y="1591771"/>
            <a:ext cx="4882733" cy="526622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5"/>
          <a:stretch>
            <a:fillRect/>
          </a:stretch>
        </p:blipFill>
        <p:spPr>
          <a:xfrm>
            <a:off x="19643" y="112610"/>
            <a:ext cx="5942260" cy="56633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a:blip r:embed="rId6"/>
          <a:stretch>
            <a:fillRect/>
          </a:stretch>
        </p:blipFill>
        <p:spPr>
          <a:xfrm>
            <a:off x="987176" y="910734"/>
            <a:ext cx="4345654" cy="526622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p:cNvPicPr>
            <a:picLocks noChangeAspect="1"/>
          </p:cNvPicPr>
          <p:nvPr/>
        </p:nvPicPr>
        <p:blipFill>
          <a:blip r:embed="rId7"/>
          <a:stretch>
            <a:fillRect/>
          </a:stretch>
        </p:blipFill>
        <p:spPr>
          <a:xfrm>
            <a:off x="733657" y="1888716"/>
            <a:ext cx="7270531" cy="52273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8828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can we do?</a:t>
            </a:r>
          </a:p>
        </p:txBody>
      </p:sp>
      <p:sp>
        <p:nvSpPr>
          <p:cNvPr id="3" name="Content Placeholder 2"/>
          <p:cNvSpPr>
            <a:spLocks noGrp="1"/>
          </p:cNvSpPr>
          <p:nvPr>
            <p:ph idx="1"/>
          </p:nvPr>
        </p:nvSpPr>
        <p:spPr/>
        <p:txBody>
          <a:bodyPr/>
          <a:lstStyle/>
          <a:p>
            <a:pPr marL="0" indent="0" algn="ctr">
              <a:buNone/>
            </a:pPr>
            <a:r>
              <a:rPr lang="en-US" i="1" dirty="0"/>
              <a:t>A solution in a stylized model…</a:t>
            </a:r>
          </a:p>
          <a:p>
            <a:pPr marL="0" indent="0" algn="ctr">
              <a:buNone/>
            </a:pPr>
            <a:endParaRPr lang="en-US" i="1" dirty="0"/>
          </a:p>
          <a:p>
            <a:pPr marL="0" indent="0" algn="ctr">
              <a:buNone/>
            </a:pPr>
            <a:r>
              <a:rPr lang="en-US" sz="2000" dirty="0"/>
              <a:t>Joint work with:</a:t>
            </a:r>
          </a:p>
          <a:p>
            <a:pPr marL="0" indent="0" algn="ctr">
              <a:buNone/>
            </a:pPr>
            <a:r>
              <a:rPr lang="en-US" dirty="0"/>
              <a:t>Matthew Joseph,</a:t>
            </a:r>
          </a:p>
          <a:p>
            <a:pPr marL="0" indent="0" algn="ctr">
              <a:buNone/>
            </a:pPr>
            <a:r>
              <a:rPr lang="en-US" dirty="0"/>
              <a:t>Michael Kearns,</a:t>
            </a:r>
          </a:p>
          <a:p>
            <a:pPr marL="0" indent="0" algn="ctr">
              <a:buNone/>
            </a:pPr>
            <a:r>
              <a:rPr lang="en-US" dirty="0"/>
              <a:t>Jamie Morgenstern</a:t>
            </a:r>
          </a:p>
          <a:p>
            <a:pPr marL="0" indent="0" algn="ctr">
              <a:buNone/>
            </a:pPr>
            <a:r>
              <a:rPr lang="en-US" dirty="0"/>
              <a:t>Seth Neel.</a:t>
            </a:r>
          </a:p>
        </p:txBody>
      </p:sp>
    </p:spTree>
    <p:extLst>
      <p:ext uri="{BB962C8B-B14F-4D97-AF65-F5344CB8AC3E}">
        <p14:creationId xmlns:p14="http://schemas.microsoft.com/office/powerpoint/2010/main" val="1816523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Richer Model</a:t>
            </a:r>
          </a:p>
        </p:txBody>
      </p:sp>
      <p:pic>
        <p:nvPicPr>
          <p:cNvPr id="4" name="Picture 3" descr="mono bank by danny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5" y="2871249"/>
            <a:ext cx="1226270" cy="1226270"/>
          </a:xfrm>
          <a:prstGeom prst="rect">
            <a:avLst/>
          </a:prstGeom>
        </p:spPr>
      </p:pic>
      <p:pic>
        <p:nvPicPr>
          <p:cNvPr id="5" name="Picture 4" descr="Little robot by anar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395" y="2911706"/>
            <a:ext cx="916285" cy="1145356"/>
          </a:xfrm>
          <a:prstGeom prst="rect">
            <a:avLst/>
          </a:prstGeom>
        </p:spPr>
      </p:pic>
      <p:pic>
        <p:nvPicPr>
          <p:cNvPr id="6" name="Picture 5" descr="생활비대출로 알아본 저축은행대출금리및 간단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4403" y="1540968"/>
            <a:ext cx="975674" cy="932988"/>
          </a:xfrm>
          <a:prstGeom prst="rect">
            <a:avLst/>
          </a:prstGeom>
        </p:spPr>
      </p:pic>
      <p:pic>
        <p:nvPicPr>
          <p:cNvPr id="7" name="Picture 6" descr="생활비대출로 알아본 저축은행대출금리및 간단 ..."/>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813981" y="2720620"/>
            <a:ext cx="975674" cy="932988"/>
          </a:xfrm>
          <a:prstGeom prst="rect">
            <a:avLst/>
          </a:prstGeom>
        </p:spPr>
      </p:pic>
      <p:pic>
        <p:nvPicPr>
          <p:cNvPr id="8" name="Picture 7" descr="생활비대출로 알아본 저축은행대출금리및 간단 ..."/>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34403" y="3994810"/>
            <a:ext cx="975674" cy="932988"/>
          </a:xfrm>
          <a:prstGeom prst="rect">
            <a:avLst/>
          </a:prstGeom>
        </p:spPr>
      </p:pic>
      <p:pic>
        <p:nvPicPr>
          <p:cNvPr id="9" name="Picture 8" descr="생활비대출로 알아본 저축은행대출금리및 간단 ..."/>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813981" y="5244571"/>
            <a:ext cx="975674" cy="932988"/>
          </a:xfrm>
          <a:prstGeom prst="rect">
            <a:avLst/>
          </a:prstGeom>
        </p:spPr>
      </p:pic>
      <p:cxnSp>
        <p:nvCxnSpPr>
          <p:cNvPr id="11" name="Straight Arrow Connector 10"/>
          <p:cNvCxnSpPr>
            <a:stCxn id="5" idx="3"/>
            <a:endCxn id="8" idx="1"/>
          </p:cNvCxnSpPr>
          <p:nvPr/>
        </p:nvCxnSpPr>
        <p:spPr>
          <a:xfrm>
            <a:off x="2233680" y="3484384"/>
            <a:ext cx="3600723" cy="97692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pic>
        <p:nvPicPr>
          <p:cNvPr id="12" name="Picture 11" descr="dollar-sign.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9950" y="3017890"/>
            <a:ext cx="720021" cy="720021"/>
          </a:xfrm>
          <a:prstGeom prst="rect">
            <a:avLst/>
          </a:prstGeom>
        </p:spPr>
      </p:pic>
    </p:spTree>
    <p:extLst>
      <p:ext uri="{BB962C8B-B14F-4D97-AF65-F5344CB8AC3E}">
        <p14:creationId xmlns:p14="http://schemas.microsoft.com/office/powerpoint/2010/main" val="387884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Richer Model</a:t>
            </a:r>
          </a:p>
        </p:txBody>
      </p:sp>
      <p:pic>
        <p:nvPicPr>
          <p:cNvPr id="4" name="Picture 3" descr="mono bank by danny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5" y="2871249"/>
            <a:ext cx="1226270" cy="1226270"/>
          </a:xfrm>
          <a:prstGeom prst="rect">
            <a:avLst/>
          </a:prstGeom>
        </p:spPr>
      </p:pic>
      <p:pic>
        <p:nvPicPr>
          <p:cNvPr id="5" name="Picture 4" descr="Little robot by anar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395" y="2911706"/>
            <a:ext cx="916285" cy="1145356"/>
          </a:xfrm>
          <a:prstGeom prst="rect">
            <a:avLst/>
          </a:prstGeom>
        </p:spPr>
      </p:pic>
      <p:pic>
        <p:nvPicPr>
          <p:cNvPr id="6" name="Picture 5" descr="생활비대출로 알아본 저축은행대출금리및 간단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4403" y="1540968"/>
            <a:ext cx="975674" cy="932988"/>
          </a:xfrm>
          <a:prstGeom prst="rect">
            <a:avLst/>
          </a:prstGeom>
        </p:spPr>
      </p:pic>
      <p:pic>
        <p:nvPicPr>
          <p:cNvPr id="7" name="Picture 6" descr="생활비대출로 알아본 저축은행대출금리및 간단 ..."/>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813981" y="2720620"/>
            <a:ext cx="975674" cy="932988"/>
          </a:xfrm>
          <a:prstGeom prst="rect">
            <a:avLst/>
          </a:prstGeom>
        </p:spPr>
      </p:pic>
      <p:pic>
        <p:nvPicPr>
          <p:cNvPr id="8" name="Picture 7" descr="생활비대출로 알아본 저축은행대출금리및 간단 ..."/>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34403" y="3994810"/>
            <a:ext cx="975674" cy="932988"/>
          </a:xfrm>
          <a:prstGeom prst="rect">
            <a:avLst/>
          </a:prstGeom>
        </p:spPr>
      </p:pic>
      <p:pic>
        <p:nvPicPr>
          <p:cNvPr id="9" name="Picture 8" descr="생활비대출로 알아본 저축은행대출금리및 간단 ..."/>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813981" y="5244571"/>
            <a:ext cx="975674" cy="932988"/>
          </a:xfrm>
          <a:prstGeom prst="rect">
            <a:avLst/>
          </a:prstGeom>
        </p:spPr>
      </p:pic>
      <p:cxnSp>
        <p:nvCxnSpPr>
          <p:cNvPr id="11" name="Straight Arrow Connector 10"/>
          <p:cNvCxnSpPr>
            <a:stCxn id="5" idx="3"/>
            <a:endCxn id="6" idx="1"/>
          </p:cNvCxnSpPr>
          <p:nvPr/>
        </p:nvCxnSpPr>
        <p:spPr>
          <a:xfrm flipV="1">
            <a:off x="2233680" y="2007462"/>
            <a:ext cx="3600723" cy="1476922"/>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pic>
        <p:nvPicPr>
          <p:cNvPr id="10" name="Picture 9" descr="Alphabet Letter X - vector Clip Ar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2323" y="2272356"/>
            <a:ext cx="360000" cy="403200"/>
          </a:xfrm>
          <a:prstGeom prst="rect">
            <a:avLst/>
          </a:prstGeom>
        </p:spPr>
      </p:pic>
    </p:spTree>
    <p:extLst>
      <p:ext uri="{BB962C8B-B14F-4D97-AF65-F5344CB8AC3E}">
        <p14:creationId xmlns:p14="http://schemas.microsoft.com/office/powerpoint/2010/main" val="271332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Richer Model</a:t>
            </a:r>
          </a:p>
        </p:txBody>
      </p:sp>
      <p:pic>
        <p:nvPicPr>
          <p:cNvPr id="4" name="Picture 3" descr="mono bank by danny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5" y="2871249"/>
            <a:ext cx="1226270" cy="1226270"/>
          </a:xfrm>
          <a:prstGeom prst="rect">
            <a:avLst/>
          </a:prstGeom>
        </p:spPr>
      </p:pic>
      <p:pic>
        <p:nvPicPr>
          <p:cNvPr id="5" name="Picture 4" descr="Little robot by anar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395" y="2911706"/>
            <a:ext cx="916285" cy="1145356"/>
          </a:xfrm>
          <a:prstGeom prst="rect">
            <a:avLst/>
          </a:prstGeom>
        </p:spPr>
      </p:pic>
      <p:pic>
        <p:nvPicPr>
          <p:cNvPr id="6" name="Picture 5" descr="생활비대출로 알아본 저축은행대출금리및 간단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4403" y="1540968"/>
            <a:ext cx="975674" cy="932988"/>
          </a:xfrm>
          <a:prstGeom prst="rect">
            <a:avLst/>
          </a:prstGeom>
        </p:spPr>
      </p:pic>
      <p:pic>
        <p:nvPicPr>
          <p:cNvPr id="7" name="Picture 6" descr="생활비대출로 알아본 저축은행대출금리및 간단 ..."/>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813981" y="2720620"/>
            <a:ext cx="975674" cy="932988"/>
          </a:xfrm>
          <a:prstGeom prst="rect">
            <a:avLst/>
          </a:prstGeom>
        </p:spPr>
      </p:pic>
      <p:pic>
        <p:nvPicPr>
          <p:cNvPr id="8" name="Picture 7" descr="생활비대출로 알아본 저축은행대출금리및 간단 ..."/>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34403" y="3994810"/>
            <a:ext cx="975674" cy="932988"/>
          </a:xfrm>
          <a:prstGeom prst="rect">
            <a:avLst/>
          </a:prstGeom>
        </p:spPr>
      </p:pic>
      <p:pic>
        <p:nvPicPr>
          <p:cNvPr id="9" name="Picture 8" descr="생활비대출로 알아본 저축은행대출금리및 간단 ..."/>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813981" y="5244571"/>
            <a:ext cx="975674" cy="932988"/>
          </a:xfrm>
          <a:prstGeom prst="rect">
            <a:avLst/>
          </a:prstGeom>
        </p:spPr>
      </p:pic>
      <p:cxnSp>
        <p:nvCxnSpPr>
          <p:cNvPr id="11" name="Straight Arrow Connector 10"/>
          <p:cNvCxnSpPr>
            <a:stCxn id="5" idx="3"/>
            <a:endCxn id="9" idx="1"/>
          </p:cNvCxnSpPr>
          <p:nvPr/>
        </p:nvCxnSpPr>
        <p:spPr>
          <a:xfrm>
            <a:off x="2233680" y="3484384"/>
            <a:ext cx="3580301" cy="2226681"/>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pic>
        <p:nvPicPr>
          <p:cNvPr id="12" name="Picture 11" descr="dollar-sign.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6511" y="3517511"/>
            <a:ext cx="720021" cy="720021"/>
          </a:xfrm>
          <a:prstGeom prst="rect">
            <a:avLst/>
          </a:prstGeom>
        </p:spPr>
      </p:pic>
    </p:spTree>
    <p:extLst>
      <p:ext uri="{BB962C8B-B14F-4D97-AF65-F5344CB8AC3E}">
        <p14:creationId xmlns:p14="http://schemas.microsoft.com/office/powerpoint/2010/main" val="338027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Contextual Bandit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𝑘</m:t>
                    </m:r>
                  </m:oMath>
                </a14:m>
                <a:r>
                  <a:rPr lang="en-US" dirty="0"/>
                  <a:t> populations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 </m:t>
                    </m:r>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p>
                <a:pPr lvl="1"/>
                <a:r>
                  <a:rPr lang="en-US" dirty="0"/>
                  <a:t>Each with an unknown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𝑑</m:t>
                        </m:r>
                      </m:sup>
                    </m:sSup>
                    <m:r>
                      <a:rPr lang="en-US" b="0" i="1" smtClean="0">
                        <a:latin typeface="Cambria Math" panose="02040503050406030204" pitchFamily="18" charset="0"/>
                        <a:ea typeface="Cambria Math" panose="02040503050406030204" pitchFamily="18" charset="0"/>
                      </a:rPr>
                      <m:t>→[0,1]</m:t>
                    </m:r>
                  </m:oMath>
                </a14:m>
                <a:endParaRPr lang="en-US" dirty="0"/>
              </a:p>
              <a:p>
                <a:pPr lvl="1"/>
                <a:r>
                  <a:rPr lang="en-US" dirty="0"/>
                  <a:t>e.g.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r>
                  <a:rPr lang="en-US" dirty="0"/>
                  <a:t>In rounds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𝑇</m:t>
                        </m:r>
                      </m:e>
                    </m:d>
                    <m:r>
                      <a:rPr lang="en-US" b="0" i="1" smtClean="0">
                        <a:latin typeface="Cambria Math" panose="02040503050406030204" pitchFamily="18" charset="0"/>
                      </a:rPr>
                      <m:t>:</m:t>
                    </m:r>
                  </m:oMath>
                </a14:m>
                <a:endParaRPr lang="en-US" b="0" dirty="0"/>
              </a:p>
              <a:p>
                <a:pPr lvl="1"/>
                <a:r>
                  <a:rPr lang="en-US" dirty="0"/>
                  <a:t>A member of each population </a:t>
                </a:r>
                <a14:m>
                  <m:oMath xmlns:m="http://schemas.openxmlformats.org/officeDocument/2006/math">
                    <m:r>
                      <a:rPr lang="en-US" b="0" i="1" smtClean="0">
                        <a:latin typeface="Cambria Math" panose="02040503050406030204" pitchFamily="18" charset="0"/>
                      </a:rPr>
                      <m:t>𝑖</m:t>
                    </m:r>
                  </m:oMath>
                </a14:m>
                <a:r>
                  <a:rPr lang="en-US" dirty="0"/>
                  <a:t> arrives with an application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𝑡</m:t>
                        </m:r>
                      </m:sup>
                    </m:sSubSup>
                    <m:r>
                      <a:rPr lang="en-US" b="0" i="1" smtClean="0">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𝑑</m:t>
                        </m:r>
                      </m:sup>
                    </m:sSup>
                  </m:oMath>
                </a14:m>
                <a:endParaRPr lang="en-US" dirty="0"/>
              </a:p>
              <a:p>
                <a:pPr lvl="1"/>
                <a:r>
                  <a:rPr lang="en-US" dirty="0"/>
                  <a:t>The bank chooses an individual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𝑡</m:t>
                        </m:r>
                      </m:sub>
                    </m:sSub>
                  </m:oMath>
                </a14:m>
                <a:r>
                  <a:rPr lang="en-US" dirty="0"/>
                  <a:t>, obtains reward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𝑟</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𝑡</m:t>
                            </m:r>
                          </m:sub>
                        </m:sSub>
                      </m:sub>
                      <m:sup>
                        <m:r>
                          <a:rPr lang="en-US" b="0" i="1" smtClean="0">
                            <a:latin typeface="Cambria Math" panose="02040503050406030204" pitchFamily="18" charset="0"/>
                          </a:rPr>
                          <m:t>𝑡</m:t>
                        </m:r>
                      </m:sup>
                    </m:sSubSup>
                  </m:oMath>
                </a14:m>
                <a:r>
                  <a:rPr lang="en-US" dirty="0"/>
                  <a:t> such that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𝑟</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𝑡</m:t>
                                </m:r>
                              </m:sub>
                            </m:sSub>
                          </m:sub>
                          <m:sup>
                            <m:r>
                              <a:rPr lang="en-US" b="0" i="1" smtClean="0">
                                <a:latin typeface="Cambria Math" panose="02040503050406030204" pitchFamily="18" charset="0"/>
                                <a:ea typeface="Cambria Math" panose="02040503050406030204" pitchFamily="18" charset="0"/>
                              </a:rPr>
                              <m:t>𝑡</m:t>
                            </m:r>
                          </m:sup>
                        </m:sSubSup>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𝑡</m:t>
                            </m:r>
                          </m:sub>
                        </m:sSub>
                      </m:sub>
                    </m:sSub>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𝑡</m:t>
                            </m:r>
                          </m:sub>
                        </m:sSub>
                      </m:sub>
                      <m:sup>
                        <m:r>
                          <a:rPr lang="en-US" b="0" i="1" smtClean="0">
                            <a:latin typeface="Cambria Math" panose="02040503050406030204" pitchFamily="18" charset="0"/>
                            <a:ea typeface="Cambria Math" panose="02040503050406030204" pitchFamily="18" charset="0"/>
                          </a:rPr>
                          <m:t>𝑡</m:t>
                        </m:r>
                      </m:sup>
                    </m:sSubSup>
                    <m:r>
                      <a:rPr lang="en-US" b="0" i="1" smtClean="0">
                        <a:latin typeface="Cambria Math" panose="02040503050406030204" pitchFamily="18" charset="0"/>
                        <a:ea typeface="Cambria Math" panose="02040503050406030204" pitchFamily="18" charset="0"/>
                      </a:rPr>
                      <m:t>)</m:t>
                    </m:r>
                  </m:oMath>
                </a14:m>
                <a:endParaRPr lang="en-US" dirty="0"/>
              </a:p>
              <a:p>
                <a:pPr lvl="1"/>
                <a:r>
                  <a:rPr lang="en-US" dirty="0"/>
                  <a:t>Bank does </a:t>
                </a:r>
                <a:r>
                  <a:rPr lang="en-US" i="1" dirty="0"/>
                  <a:t>not</a:t>
                </a:r>
                <a:r>
                  <a:rPr lang="en-US" dirty="0"/>
                  <a:t> observe reward for individuals not chosen.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2241"/>
                </a:stretch>
              </a:blipFill>
            </p:spPr>
            <p:txBody>
              <a:bodyPr/>
              <a:lstStyle/>
              <a:p>
                <a:r>
                  <a:rPr lang="en-US">
                    <a:noFill/>
                  </a:rPr>
                  <a:t> </a:t>
                </a:r>
              </a:p>
            </p:txBody>
          </p:sp>
        </mc:Fallback>
      </mc:AlternateContent>
    </p:spTree>
    <p:extLst>
      <p:ext uri="{BB962C8B-B14F-4D97-AF65-F5344CB8AC3E}">
        <p14:creationId xmlns:p14="http://schemas.microsoft.com/office/powerpoint/2010/main" val="407362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Contextual Bandit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Measure performance of the algorithm via </a:t>
                </a:r>
                <a:r>
                  <a:rPr lang="en-US" i="1" dirty="0"/>
                  <a:t>Regret</a:t>
                </a:r>
                <a:r>
                  <a:rPr lang="en-US" dirty="0"/>
                  <a:t>:</a:t>
                </a:r>
              </a:p>
              <a:p>
                <a:pPr marL="0" indent="0" algn="ctr">
                  <a:buNone/>
                </a:pPr>
                <a:r>
                  <a:rPr lang="en-US" dirty="0"/>
                  <a:t>Regret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𝑇</m:t>
                        </m:r>
                      </m:den>
                    </m:f>
                    <m:d>
                      <m:dPr>
                        <m:ctrlPr>
                          <a:rPr lang="en-US" b="0" i="1" smtClean="0">
                            <a:latin typeface="Cambria Math" panose="02040503050406030204" pitchFamily="18" charset="0"/>
                          </a:rPr>
                        </m:ctrlPr>
                      </m:dPr>
                      <m:e>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𝑡</m:t>
                            </m:r>
                          </m:sub>
                          <m:sup/>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𝑖</m:t>
                                    </m:r>
                                  </m:lim>
                                </m:limLow>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𝑡</m:t>
                                        </m:r>
                                      </m:sup>
                                    </m:sSubSup>
                                  </m:e>
                                </m:d>
                              </m:e>
                            </m:func>
                            <m:r>
                              <a:rPr lang="en-US" b="0" i="1" smtClean="0">
                                <a:latin typeface="Cambria Math" panose="02040503050406030204" pitchFamily="18" charset="0"/>
                              </a:rPr>
                              <m:t> −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𝑡</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𝑡</m:t>
                                        </m:r>
                                      </m:sub>
                                    </m:sSub>
                                  </m:sub>
                                </m:sSub>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𝑡</m:t>
                                            </m:r>
                                          </m:sub>
                                        </m:sSub>
                                      </m:sub>
                                      <m:sup>
                                        <m:r>
                                          <a:rPr lang="en-US" b="0" i="1" smtClean="0">
                                            <a:latin typeface="Cambria Math" panose="02040503050406030204" pitchFamily="18" charset="0"/>
                                          </a:rPr>
                                          <m:t>𝑡</m:t>
                                        </m:r>
                                      </m:sup>
                                    </m:sSubSup>
                                  </m:e>
                                </m:d>
                              </m:e>
                            </m:nary>
                          </m:e>
                        </m:nary>
                      </m:e>
                    </m:d>
                  </m:oMath>
                </a14:m>
                <a:endParaRPr lang="en-US" dirty="0"/>
              </a:p>
              <a:p>
                <a:r>
                  <a:rPr lang="en-US" dirty="0"/>
                  <a:t>“UCB” style algorithms can get regret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𝑘</m:t>
                                </m:r>
                              </m:e>
                            </m:rad>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𝑇</m:t>
                                </m:r>
                              </m:e>
                            </m:rad>
                          </m:den>
                        </m:f>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2241"/>
                </a:stretch>
              </a:blipFill>
            </p:spPr>
            <p:txBody>
              <a:bodyPr/>
              <a:lstStyle/>
              <a:p>
                <a:r>
                  <a:rPr lang="en-US">
                    <a:noFill/>
                  </a:rPr>
                  <a:t> </a:t>
                </a:r>
              </a:p>
            </p:txBody>
          </p:sp>
        </mc:Fallback>
      </mc:AlternateContent>
    </p:spTree>
    <p:extLst>
      <p:ext uri="{BB962C8B-B14F-4D97-AF65-F5344CB8AC3E}">
        <p14:creationId xmlns:p14="http://schemas.microsoft.com/office/powerpoint/2010/main" val="1792203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Fairness Definition</a:t>
            </a:r>
          </a:p>
        </p:txBody>
      </p:sp>
      <p:sp>
        <p:nvSpPr>
          <p:cNvPr id="3" name="Content Placeholder 2"/>
          <p:cNvSpPr>
            <a:spLocks noGrp="1"/>
          </p:cNvSpPr>
          <p:nvPr>
            <p:ph idx="1"/>
          </p:nvPr>
        </p:nvSpPr>
        <p:spPr/>
        <p:txBody>
          <a:bodyPr/>
          <a:lstStyle/>
          <a:p>
            <a:pPr marL="0" indent="0" algn="ctr">
              <a:buNone/>
            </a:pPr>
            <a:r>
              <a:rPr lang="en-US" dirty="0"/>
              <a:t>“Fair Equality of Opportunity”:</a:t>
            </a:r>
          </a:p>
          <a:p>
            <a:pPr marL="0" indent="0" algn="ctr">
              <a:buNone/>
            </a:pPr>
            <a:endParaRPr lang="en-US" dirty="0"/>
          </a:p>
          <a:p>
            <a:pPr marL="0" indent="0" algn="ctr">
              <a:buNone/>
            </a:pPr>
            <a:r>
              <a:rPr lang="en-US" i="1" dirty="0"/>
              <a:t>“… assuming there is a distribution of natural assets, those who are  at the same level of talent and ability, and have the same  willingness to use them, should have the same prospects of success  regardless of their initial place in the social system.” – John Rawls</a:t>
            </a:r>
            <a:endParaRPr lang="en-US" dirty="0"/>
          </a:p>
        </p:txBody>
      </p:sp>
    </p:spTree>
    <p:extLst>
      <p:ext uri="{BB962C8B-B14F-4D97-AF65-F5344CB8AC3E}">
        <p14:creationId xmlns:p14="http://schemas.microsoft.com/office/powerpoint/2010/main" val="3145874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Fairness Definition</a:t>
            </a:r>
          </a:p>
        </p:txBody>
      </p:sp>
      <p:sp>
        <p:nvSpPr>
          <p:cNvPr id="3" name="Content Placeholder 2"/>
          <p:cNvSpPr>
            <a:spLocks noGrp="1"/>
          </p:cNvSpPr>
          <p:nvPr>
            <p:ph idx="1"/>
          </p:nvPr>
        </p:nvSpPr>
        <p:spPr/>
        <p:txBody>
          <a:bodyPr/>
          <a:lstStyle/>
          <a:p>
            <a:pPr marL="0" indent="0" algn="ctr">
              <a:buNone/>
            </a:pPr>
            <a:r>
              <a:rPr lang="en-US" dirty="0"/>
              <a:t>“Fair Equality of Opportunity”:</a:t>
            </a:r>
          </a:p>
          <a:p>
            <a:pPr marL="0" indent="0" algn="ctr">
              <a:buNone/>
            </a:pPr>
            <a:endParaRPr lang="en-US" dirty="0"/>
          </a:p>
          <a:p>
            <a:pPr marL="0" indent="0" algn="ctr">
              <a:buNone/>
            </a:pPr>
            <a:r>
              <a:rPr lang="en-US" dirty="0"/>
              <a:t>The algorithm should never preferentially favor (i.e. choose with higher probability) a less qualified individual over a more qualified individual.</a:t>
            </a:r>
          </a:p>
        </p:txBody>
      </p:sp>
    </p:spTree>
    <p:extLst>
      <p:ext uri="{BB962C8B-B14F-4D97-AF65-F5344CB8AC3E}">
        <p14:creationId xmlns:p14="http://schemas.microsoft.com/office/powerpoint/2010/main" val="4016475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Fairness Definition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ctr">
                  <a:buNone/>
                </a:pPr>
                <a:r>
                  <a:rPr lang="en-US" dirty="0"/>
                  <a:t>“Fair Equality of Opportunity”:</a:t>
                </a:r>
              </a:p>
              <a:p>
                <a:pPr marL="0" indent="0" algn="ctr">
                  <a:buNone/>
                </a:pPr>
                <a:endParaRPr lang="en-US" dirty="0"/>
              </a:p>
              <a:p>
                <a:pPr marL="0" indent="0" algn="ctr">
                  <a:buNone/>
                </a:pPr>
                <a:r>
                  <a:rPr lang="en-US" dirty="0"/>
                  <a:t>For every round </a:t>
                </a:r>
                <a14:m>
                  <m:oMath xmlns:m="http://schemas.openxmlformats.org/officeDocument/2006/math">
                    <m:r>
                      <a:rPr lang="en-US" b="0" i="1" smtClean="0">
                        <a:latin typeface="Cambria Math" panose="02040503050406030204" pitchFamily="18" charset="0"/>
                      </a:rPr>
                      <m:t>𝑡</m:t>
                    </m:r>
                  </m:oMath>
                </a14:m>
                <a:r>
                  <a:rPr lang="en-US" dirty="0"/>
                  <a:t>:</a:t>
                </a:r>
              </a:p>
              <a:p>
                <a:pPr marL="0" indent="0" algn="ctr">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r>
                                <m:rPr>
                                  <m:nor/>
                                </m:rPr>
                                <a:rPr lang="en-US" b="0" i="0" smtClean="0">
                                  <a:latin typeface="Cambria Math" panose="02040503050406030204" pitchFamily="18" charset="0"/>
                                </a:rPr>
                                <m:t>Alg</m:t>
                              </m:r>
                              <m:r>
                                <m:rPr>
                                  <m:nor/>
                                </m:rPr>
                                <a:rPr lang="en-US" b="0" i="0" smtClean="0">
                                  <a:latin typeface="Cambria Math" panose="02040503050406030204" pitchFamily="18" charset="0"/>
                                </a:rPr>
                                <m:t> </m:t>
                              </m:r>
                              <m:r>
                                <m:rPr>
                                  <m:nor/>
                                </m:rPr>
                                <a:rPr lang="en-US" b="0" i="0" smtClean="0">
                                  <a:latin typeface="Cambria Math" panose="02040503050406030204" pitchFamily="18" charset="0"/>
                                </a:rPr>
                                <m:t>chooses</m:t>
                              </m:r>
                              <m:r>
                                <m:rPr>
                                  <m:nor/>
                                </m:rPr>
                                <a:rPr lang="en-US" b="0" i="0" smtClean="0">
                                  <a:latin typeface="Cambria Math" panose="02040503050406030204" pitchFamily="18" charset="0"/>
                                </a:rPr>
                                <m:t> </m:t>
                              </m:r>
                              <m:r>
                                <a:rPr lang="en-US" b="0" i="1" smtClean="0">
                                  <a:latin typeface="Cambria Math" panose="02040503050406030204" pitchFamily="18" charset="0"/>
                                </a:rPr>
                                <m:t>𝑖</m:t>
                              </m:r>
                            </m:e>
                          </m:d>
                        </m:e>
                      </m:func>
                      <m:r>
                        <a:rPr lang="en-US" b="0" i="1" smtClean="0">
                          <a:latin typeface="Cambria Math" panose="02040503050406030204" pitchFamily="18" charset="0"/>
                        </a:rPr>
                        <m:t>&gt;</m:t>
                      </m:r>
                      <m:r>
                        <m:rPr>
                          <m:sty m:val="p"/>
                        </m:rPr>
                        <a:rPr lang="en-US" b="0" i="0" smtClean="0">
                          <a:latin typeface="Cambria Math" panose="02040503050406030204" pitchFamily="18" charset="0"/>
                        </a:rPr>
                        <m:t>Pr</m:t>
                      </m:r>
                      <m:r>
                        <a:rPr lang="en-US" b="0" i="1" smtClean="0">
                          <a:latin typeface="Cambria Math" panose="02040503050406030204" pitchFamily="18" charset="0"/>
                        </a:rPr>
                        <m:t>⁡[</m:t>
                      </m:r>
                      <m:r>
                        <m:rPr>
                          <m:nor/>
                        </m:rPr>
                        <a:rPr lang="en-US" b="0" i="0" smtClean="0">
                          <a:latin typeface="Cambria Math" panose="02040503050406030204" pitchFamily="18" charset="0"/>
                        </a:rPr>
                        <m:t>Alg</m:t>
                      </m:r>
                      <m:r>
                        <m:rPr>
                          <m:nor/>
                        </m:rPr>
                        <a:rPr lang="en-US" b="0" i="0" smtClean="0">
                          <a:latin typeface="Cambria Math" panose="02040503050406030204" pitchFamily="18" charset="0"/>
                        </a:rPr>
                        <m:t> </m:t>
                      </m:r>
                      <m:r>
                        <m:rPr>
                          <m:nor/>
                        </m:rPr>
                        <a:rPr lang="en-US" b="0" i="0" smtClean="0">
                          <a:latin typeface="Cambria Math" panose="02040503050406030204" pitchFamily="18" charset="0"/>
                        </a:rPr>
                        <m:t>chooses</m:t>
                      </m:r>
                      <m:r>
                        <m:rPr>
                          <m:nor/>
                        </m:rPr>
                        <a:rPr lang="en-US" b="0" i="0"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m:t>
                      </m:r>
                    </m:oMath>
                  </m:oMathPara>
                </a14:m>
                <a:endParaRPr lang="en-US" dirty="0"/>
              </a:p>
              <a:p>
                <a:pPr marL="0" indent="0" algn="ctr">
                  <a:buNone/>
                </a:pPr>
                <a:r>
                  <a:rPr lang="en-US" dirty="0"/>
                  <a:t>only if:</a:t>
                </a:r>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𝑡</m:t>
                              </m:r>
                            </m:sup>
                          </m:sSubSup>
                        </m:e>
                      </m:d>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𝑗</m:t>
                          </m:r>
                        </m:sub>
                        <m:sup>
                          <m:r>
                            <a:rPr lang="en-US" b="0" i="1" smtClean="0">
                              <a:latin typeface="Cambria Math" panose="02040503050406030204" pitchFamily="18" charset="0"/>
                            </a:rPr>
                            <m:t>𝑡</m:t>
                          </m:r>
                        </m:sup>
                      </m:sSubSup>
                      <m:r>
                        <a:rPr lang="en-US" b="0" i="1" smtClean="0">
                          <a:latin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2241"/>
                </a:stretch>
              </a:blipFill>
            </p:spPr>
            <p:txBody>
              <a:bodyPr/>
              <a:lstStyle/>
              <a:p>
                <a:r>
                  <a:rPr lang="en-US">
                    <a:noFill/>
                  </a:rPr>
                  <a:t> </a:t>
                </a:r>
              </a:p>
            </p:txBody>
          </p:sp>
        </mc:Fallback>
      </mc:AlternateContent>
    </p:spTree>
    <p:extLst>
      <p:ext uri="{BB962C8B-B14F-4D97-AF65-F5344CB8AC3E}">
        <p14:creationId xmlns:p14="http://schemas.microsoft.com/office/powerpoint/2010/main" val="1508692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Fairness in Conflict with Profit?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Note --- optimal policy is fair!</a:t>
                </a:r>
              </a:p>
              <a:p>
                <a:pPr lvl="1"/>
                <a:r>
                  <a:rPr lang="en-US" dirty="0"/>
                  <a:t>Every day, select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𝑖</m:t>
                                </m:r>
                              </m:lim>
                            </m:limLow>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𝑡</m:t>
                                </m:r>
                              </m:sup>
                            </m:sSubSup>
                            <m:r>
                              <a:rPr lang="en-US" b="0" i="1" smtClean="0">
                                <a:latin typeface="Cambria Math" panose="02040503050406030204" pitchFamily="18" charset="0"/>
                              </a:rPr>
                              <m:t>)</m:t>
                            </m:r>
                          </m:e>
                        </m:func>
                      </m:e>
                    </m:func>
                  </m:oMath>
                </a14:m>
                <a:endParaRPr lang="en-US" dirty="0"/>
              </a:p>
              <a:p>
                <a:pPr lvl="1"/>
                <a:r>
                  <a:rPr lang="en-US" dirty="0"/>
                  <a:t>Constraint only prohibits favoring </a:t>
                </a:r>
                <a:r>
                  <a:rPr lang="en-US" i="1" dirty="0"/>
                  <a:t>worse</a:t>
                </a:r>
                <a:r>
                  <a:rPr lang="en-US" dirty="0"/>
                  <a:t> applicants. </a:t>
                </a:r>
              </a:p>
              <a:p>
                <a:r>
                  <a:rPr lang="en-US" dirty="0"/>
                  <a:t>Maybe goals of learner are already aligned with this constraint? </a:t>
                </a:r>
              </a:p>
              <a:p>
                <a:r>
                  <a:rPr lang="en-US" dirty="0"/>
                  <a:t>Main Take Away: </a:t>
                </a:r>
                <a:r>
                  <a:rPr lang="en-US" i="1" dirty="0"/>
                  <a:t>Wrong.</a:t>
                </a:r>
                <a:r>
                  <a:rPr lang="en-US" dirty="0"/>
                  <a:t> Fairness still an obstruction to </a:t>
                </a:r>
                <a:r>
                  <a:rPr lang="en-US" i="1" dirty="0"/>
                  <a:t>learning</a:t>
                </a:r>
                <a:r>
                  <a:rPr lang="en-US" dirty="0"/>
                  <a:t> the optimal policy.</a:t>
                </a:r>
              </a:p>
              <a:p>
                <a:pPr lvl="1"/>
                <a:r>
                  <a:rPr lang="en-US" dirty="0"/>
                  <a:t>Even for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=0</m:t>
                    </m:r>
                  </m:oMath>
                </a14:m>
                <a:r>
                  <a:rPr lang="en-US" dirty="0"/>
                  <a:t>, requires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r>
                  <a:rPr lang="en-US" dirty="0"/>
                  <a:t> rounds to obtain non-trivial regret.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2241" r="-2473"/>
                </a:stretch>
              </a:blipFill>
            </p:spPr>
            <p:txBody>
              <a:bodyPr/>
              <a:lstStyle/>
              <a:p>
                <a:r>
                  <a:rPr lang="en-US">
                    <a:noFill/>
                  </a:rPr>
                  <a:t> </a:t>
                </a:r>
              </a:p>
            </p:txBody>
          </p:sp>
        </mc:Fallback>
      </mc:AlternateContent>
    </p:spTree>
    <p:extLst>
      <p:ext uri="{BB962C8B-B14F-4D97-AF65-F5344CB8AC3E}">
        <p14:creationId xmlns:p14="http://schemas.microsoft.com/office/powerpoint/2010/main" val="73011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 Setup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a:t>Given: Data, consisting of </a:t>
                </a:r>
                <a14:m>
                  <m:oMath xmlns:m="http://schemas.openxmlformats.org/officeDocument/2006/math">
                    <m:r>
                      <a:rPr lang="en-US" sz="2000" b="0" i="1" smtClean="0">
                        <a:latin typeface="Cambria Math" panose="02040503050406030204" pitchFamily="18" charset="0"/>
                      </a:rPr>
                      <m:t>𝑑</m:t>
                    </m:r>
                  </m:oMath>
                </a14:m>
                <a:r>
                  <a:rPr lang="en-US" sz="2000" i="1" dirty="0"/>
                  <a:t> features </a:t>
                </a:r>
                <a:r>
                  <a:rPr lang="en-US" sz="2000" dirty="0"/>
                  <a:t>and a </a:t>
                </a:r>
                <a:r>
                  <a:rPr lang="en-US" sz="2000" i="1" dirty="0"/>
                  <a:t>label</a:t>
                </a:r>
                <a:r>
                  <a:rPr lang="en-US" sz="2000" dirty="0"/>
                  <a:t>.</a:t>
                </a:r>
              </a:p>
              <a:p>
                <a:r>
                  <a:rPr lang="en-US" sz="2000" dirty="0"/>
                  <a:t>Goal: Find a rule to predict </a:t>
                </a:r>
                <a:r>
                  <a:rPr lang="en-US" sz="2000" i="1" dirty="0"/>
                  <a:t>label</a:t>
                </a:r>
                <a:r>
                  <a:rPr lang="en-US" sz="2000" dirty="0"/>
                  <a:t> from </a:t>
                </a:r>
                <a:r>
                  <a:rPr lang="en-US" sz="2000" i="1" dirty="0"/>
                  <a:t>features</a:t>
                </a:r>
                <a:r>
                  <a:rPr lang="en-US" sz="20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6" t="-1401"/>
                </a:stretch>
              </a:blipFill>
            </p:spPr>
            <p:txBody>
              <a:bodyPr/>
              <a:lstStyle/>
              <a:p>
                <a:r>
                  <a:rPr lang="en-US">
                    <a:noFill/>
                  </a:rPr>
                  <a:t> </a:t>
                </a:r>
              </a:p>
            </p:txBody>
          </p:sp>
        </mc:Fallback>
      </mc:AlternateContent>
      <p:graphicFrame>
        <p:nvGraphicFramePr>
          <p:cNvPr id="4" name="Table 3"/>
          <p:cNvGraphicFramePr>
            <a:graphicFrameLocks noGrp="1"/>
          </p:cNvGraphicFramePr>
          <p:nvPr>
            <p:extLst/>
          </p:nvPr>
        </p:nvGraphicFramePr>
        <p:xfrm>
          <a:off x="204248" y="2574494"/>
          <a:ext cx="8543826" cy="2966720"/>
        </p:xfrm>
        <a:graphic>
          <a:graphicData uri="http://schemas.openxmlformats.org/drawingml/2006/table">
            <a:tbl>
              <a:tblPr firstRow="1" bandRow="1">
                <a:tableStyleId>{5C22544A-7EE6-4342-B048-85BDC9FD1C3A}</a:tableStyleId>
              </a:tblPr>
              <a:tblGrid>
                <a:gridCol w="1181492">
                  <a:extLst>
                    <a:ext uri="{9D8B030D-6E8A-4147-A177-3AD203B41FA5}">
                      <a16:colId xmlns:a16="http://schemas.microsoft.com/office/drawing/2014/main" val="2718702576"/>
                    </a:ext>
                  </a:extLst>
                </a:gridCol>
                <a:gridCol w="1376314">
                  <a:extLst>
                    <a:ext uri="{9D8B030D-6E8A-4147-A177-3AD203B41FA5}">
                      <a16:colId xmlns:a16="http://schemas.microsoft.com/office/drawing/2014/main" val="2439875173"/>
                    </a:ext>
                  </a:extLst>
                </a:gridCol>
                <a:gridCol w="650449">
                  <a:extLst>
                    <a:ext uri="{9D8B030D-6E8A-4147-A177-3AD203B41FA5}">
                      <a16:colId xmlns:a16="http://schemas.microsoft.com/office/drawing/2014/main" val="1883770138"/>
                    </a:ext>
                  </a:extLst>
                </a:gridCol>
                <a:gridCol w="1348033">
                  <a:extLst>
                    <a:ext uri="{9D8B030D-6E8A-4147-A177-3AD203B41FA5}">
                      <a16:colId xmlns:a16="http://schemas.microsoft.com/office/drawing/2014/main" val="3196367463"/>
                    </a:ext>
                  </a:extLst>
                </a:gridCol>
                <a:gridCol w="1876153">
                  <a:extLst>
                    <a:ext uri="{9D8B030D-6E8A-4147-A177-3AD203B41FA5}">
                      <a16:colId xmlns:a16="http://schemas.microsoft.com/office/drawing/2014/main" val="4065777616"/>
                    </a:ext>
                  </a:extLst>
                </a:gridCol>
                <a:gridCol w="2111385">
                  <a:extLst>
                    <a:ext uri="{9D8B030D-6E8A-4147-A177-3AD203B41FA5}">
                      <a16:colId xmlns:a16="http://schemas.microsoft.com/office/drawing/2014/main" val="907116001"/>
                    </a:ext>
                  </a:extLst>
                </a:gridCol>
              </a:tblGrid>
              <a:tr h="370840">
                <a:tc>
                  <a:txBody>
                    <a:bodyPr/>
                    <a:lstStyle/>
                    <a:p>
                      <a:r>
                        <a:rPr lang="en-US" dirty="0"/>
                        <a:t>College?</a:t>
                      </a:r>
                    </a:p>
                  </a:txBody>
                  <a:tcPr/>
                </a:tc>
                <a:tc>
                  <a:txBody>
                    <a:bodyPr/>
                    <a:lstStyle/>
                    <a:p>
                      <a:r>
                        <a:rPr lang="en-US" dirty="0"/>
                        <a:t>Bankruptcy?</a:t>
                      </a:r>
                    </a:p>
                  </a:txBody>
                  <a:tcPr/>
                </a:tc>
                <a:tc>
                  <a:txBody>
                    <a:bodyPr/>
                    <a:lstStyle/>
                    <a:p>
                      <a:r>
                        <a:rPr lang="en-US" dirty="0"/>
                        <a:t>Tall?</a:t>
                      </a:r>
                    </a:p>
                  </a:txBody>
                  <a:tcPr/>
                </a:tc>
                <a:tc>
                  <a:txBody>
                    <a:bodyPr/>
                    <a:lstStyle/>
                    <a:p>
                      <a:r>
                        <a:rPr lang="en-US" dirty="0"/>
                        <a:t>Employed?</a:t>
                      </a:r>
                    </a:p>
                  </a:txBody>
                  <a:tcPr/>
                </a:tc>
                <a:tc>
                  <a:txBody>
                    <a:bodyPr/>
                    <a:lstStyle/>
                    <a:p>
                      <a:r>
                        <a:rPr lang="en-US" dirty="0"/>
                        <a:t>Homeowner?</a:t>
                      </a:r>
                    </a:p>
                  </a:txBody>
                  <a:tcPr/>
                </a:tc>
                <a:tc>
                  <a:txBody>
                    <a:bodyPr/>
                    <a:lstStyle/>
                    <a:p>
                      <a:r>
                        <a:rPr lang="en-US" dirty="0"/>
                        <a:t>Paid back loan?</a:t>
                      </a:r>
                    </a:p>
                  </a:txBody>
                  <a:tcPr/>
                </a:tc>
                <a:extLst>
                  <a:ext uri="{0D108BD9-81ED-4DB2-BD59-A6C34878D82A}">
                    <a16:rowId xmlns:a16="http://schemas.microsoft.com/office/drawing/2014/main" val="3229823237"/>
                  </a:ext>
                </a:extLst>
              </a:tr>
              <a:tr h="370840">
                <a:tc>
                  <a:txBody>
                    <a:bodyPr/>
                    <a:lstStyle/>
                    <a:p>
                      <a:r>
                        <a:rPr lang="en-US" dirty="0"/>
                        <a:t>Y</a:t>
                      </a:r>
                    </a:p>
                  </a:txBody>
                  <a:tcPr/>
                </a:tc>
                <a:tc>
                  <a:txBody>
                    <a:bodyPr/>
                    <a:lstStyle/>
                    <a:p>
                      <a:r>
                        <a:rPr lang="en-US" dirty="0"/>
                        <a:t>N</a:t>
                      </a:r>
                    </a:p>
                  </a:txBody>
                  <a:tcPr/>
                </a:tc>
                <a:tc>
                  <a:txBody>
                    <a:bodyPr/>
                    <a:lstStyle/>
                    <a:p>
                      <a:r>
                        <a:rPr lang="en-US" dirty="0"/>
                        <a:t>Y</a:t>
                      </a:r>
                    </a:p>
                  </a:txBody>
                  <a:tcPr/>
                </a:tc>
                <a:tc>
                  <a:txBody>
                    <a:bodyPr/>
                    <a:lstStyle/>
                    <a:p>
                      <a:r>
                        <a:rPr lang="en-US" dirty="0"/>
                        <a:t>Y</a:t>
                      </a:r>
                    </a:p>
                  </a:txBody>
                  <a:tcPr/>
                </a:tc>
                <a:tc>
                  <a:txBody>
                    <a:bodyPr/>
                    <a:lstStyle/>
                    <a:p>
                      <a:r>
                        <a:rPr lang="en-US" dirty="0"/>
                        <a:t>N</a:t>
                      </a:r>
                    </a:p>
                  </a:txBody>
                  <a:tcPr/>
                </a:tc>
                <a:tc>
                  <a:txBody>
                    <a:bodyPr/>
                    <a:lstStyle/>
                    <a:p>
                      <a:r>
                        <a:rPr lang="en-US" b="1" dirty="0"/>
                        <a:t>Yes</a:t>
                      </a:r>
                    </a:p>
                  </a:txBody>
                  <a:tcPr/>
                </a:tc>
                <a:extLst>
                  <a:ext uri="{0D108BD9-81ED-4DB2-BD59-A6C34878D82A}">
                    <a16:rowId xmlns:a16="http://schemas.microsoft.com/office/drawing/2014/main" val="2223424800"/>
                  </a:ext>
                </a:extLst>
              </a:tr>
              <a:tr h="370840">
                <a:tc>
                  <a:txBody>
                    <a:bodyPr/>
                    <a:lstStyle/>
                    <a:p>
                      <a:r>
                        <a:rPr lang="en-US" dirty="0"/>
                        <a:t>Y</a:t>
                      </a:r>
                    </a:p>
                  </a:txBody>
                  <a:tcPr/>
                </a:tc>
                <a:tc>
                  <a:txBody>
                    <a:bodyPr/>
                    <a:lstStyle/>
                    <a:p>
                      <a:r>
                        <a:rPr lang="en-US" dirty="0"/>
                        <a:t>N</a:t>
                      </a:r>
                    </a:p>
                  </a:txBody>
                  <a:tcPr/>
                </a:tc>
                <a:tc>
                  <a:txBody>
                    <a:bodyPr/>
                    <a:lstStyle/>
                    <a:p>
                      <a:r>
                        <a:rPr lang="en-US" dirty="0"/>
                        <a:t>N</a:t>
                      </a:r>
                    </a:p>
                  </a:txBody>
                  <a:tcPr/>
                </a:tc>
                <a:tc>
                  <a:txBody>
                    <a:bodyPr/>
                    <a:lstStyle/>
                    <a:p>
                      <a:r>
                        <a:rPr lang="en-US" dirty="0"/>
                        <a:t>Y</a:t>
                      </a:r>
                    </a:p>
                  </a:txBody>
                  <a:tcPr/>
                </a:tc>
                <a:tc>
                  <a:txBody>
                    <a:bodyPr/>
                    <a:lstStyle/>
                    <a:p>
                      <a:r>
                        <a:rPr lang="en-US" dirty="0"/>
                        <a:t>N</a:t>
                      </a:r>
                    </a:p>
                  </a:txBody>
                  <a:tcPr/>
                </a:tc>
                <a:tc>
                  <a:txBody>
                    <a:bodyPr/>
                    <a:lstStyle/>
                    <a:p>
                      <a:r>
                        <a:rPr lang="en-US" b="1" dirty="0"/>
                        <a:t>Yes</a:t>
                      </a:r>
                    </a:p>
                  </a:txBody>
                  <a:tcPr/>
                </a:tc>
                <a:extLst>
                  <a:ext uri="{0D108BD9-81ED-4DB2-BD59-A6C34878D82A}">
                    <a16:rowId xmlns:a16="http://schemas.microsoft.com/office/drawing/2014/main" val="4283350870"/>
                  </a:ext>
                </a:extLst>
              </a:tr>
              <a:tr h="370840">
                <a:tc>
                  <a:txBody>
                    <a:bodyPr/>
                    <a:lstStyle/>
                    <a:p>
                      <a:r>
                        <a:rPr lang="en-US" dirty="0"/>
                        <a:t>N</a:t>
                      </a:r>
                    </a:p>
                  </a:txBody>
                  <a:tcPr/>
                </a:tc>
                <a:tc>
                  <a:txBody>
                    <a:bodyPr/>
                    <a:lstStyle/>
                    <a:p>
                      <a:r>
                        <a:rPr lang="en-US" dirty="0"/>
                        <a:t>N</a:t>
                      </a:r>
                    </a:p>
                  </a:txBody>
                  <a:tcPr/>
                </a:tc>
                <a:tc>
                  <a:txBody>
                    <a:bodyPr/>
                    <a:lstStyle/>
                    <a:p>
                      <a:r>
                        <a:rPr lang="en-US" dirty="0"/>
                        <a:t>N</a:t>
                      </a:r>
                    </a:p>
                  </a:txBody>
                  <a:tcPr/>
                </a:tc>
                <a:tc>
                  <a:txBody>
                    <a:bodyPr/>
                    <a:lstStyle/>
                    <a:p>
                      <a:r>
                        <a:rPr lang="en-US" dirty="0"/>
                        <a:t>N</a:t>
                      </a:r>
                    </a:p>
                  </a:txBody>
                  <a:tcPr/>
                </a:tc>
                <a:tc>
                  <a:txBody>
                    <a:bodyPr/>
                    <a:lstStyle/>
                    <a:p>
                      <a:r>
                        <a:rPr lang="en-US" dirty="0"/>
                        <a:t>Y</a:t>
                      </a:r>
                    </a:p>
                  </a:txBody>
                  <a:tcPr/>
                </a:tc>
                <a:tc>
                  <a:txBody>
                    <a:bodyPr/>
                    <a:lstStyle/>
                    <a:p>
                      <a:r>
                        <a:rPr lang="en-US" b="1" dirty="0"/>
                        <a:t>No</a:t>
                      </a:r>
                    </a:p>
                  </a:txBody>
                  <a:tcPr/>
                </a:tc>
                <a:extLst>
                  <a:ext uri="{0D108BD9-81ED-4DB2-BD59-A6C34878D82A}">
                    <a16:rowId xmlns:a16="http://schemas.microsoft.com/office/drawing/2014/main" val="1035415208"/>
                  </a:ext>
                </a:extLst>
              </a:tr>
              <a:tr h="370840">
                <a:tc>
                  <a:txBody>
                    <a:bodyPr/>
                    <a:lstStyle/>
                    <a:p>
                      <a:r>
                        <a:rPr lang="en-US" dirty="0"/>
                        <a:t>Y</a:t>
                      </a:r>
                    </a:p>
                  </a:txBody>
                  <a:tcPr/>
                </a:tc>
                <a:tc>
                  <a:txBody>
                    <a:bodyPr/>
                    <a:lstStyle/>
                    <a:p>
                      <a:r>
                        <a:rPr lang="en-US" dirty="0"/>
                        <a:t>Y</a:t>
                      </a:r>
                    </a:p>
                  </a:txBody>
                  <a:tcPr/>
                </a:tc>
                <a:tc>
                  <a:txBody>
                    <a:bodyPr/>
                    <a:lstStyle/>
                    <a:p>
                      <a:r>
                        <a:rPr lang="en-US" dirty="0"/>
                        <a:t>Y</a:t>
                      </a:r>
                    </a:p>
                  </a:txBody>
                  <a:tcPr/>
                </a:tc>
                <a:tc>
                  <a:txBody>
                    <a:bodyPr/>
                    <a:lstStyle/>
                    <a:p>
                      <a:r>
                        <a:rPr lang="en-US" dirty="0"/>
                        <a:t>Y</a:t>
                      </a:r>
                    </a:p>
                  </a:txBody>
                  <a:tcPr/>
                </a:tc>
                <a:tc>
                  <a:txBody>
                    <a:bodyPr/>
                    <a:lstStyle/>
                    <a:p>
                      <a:r>
                        <a:rPr lang="en-US" dirty="0"/>
                        <a:t>N</a:t>
                      </a:r>
                    </a:p>
                  </a:txBody>
                  <a:tcPr/>
                </a:tc>
                <a:tc>
                  <a:txBody>
                    <a:bodyPr/>
                    <a:lstStyle/>
                    <a:p>
                      <a:r>
                        <a:rPr lang="en-US" b="1" dirty="0"/>
                        <a:t>No</a:t>
                      </a:r>
                    </a:p>
                  </a:txBody>
                  <a:tcPr/>
                </a:tc>
                <a:extLst>
                  <a:ext uri="{0D108BD9-81ED-4DB2-BD59-A6C34878D82A}">
                    <a16:rowId xmlns:a16="http://schemas.microsoft.com/office/drawing/2014/main" val="4106109385"/>
                  </a:ext>
                </a:extLst>
              </a:tr>
              <a:tr h="370840">
                <a:tc>
                  <a:txBody>
                    <a:bodyPr/>
                    <a:lstStyle/>
                    <a:p>
                      <a:r>
                        <a:rPr lang="en-US" dirty="0"/>
                        <a:t>N</a:t>
                      </a:r>
                    </a:p>
                  </a:txBody>
                  <a:tcPr/>
                </a:tc>
                <a:tc>
                  <a:txBody>
                    <a:bodyPr/>
                    <a:lstStyle/>
                    <a:p>
                      <a:r>
                        <a:rPr lang="en-US" dirty="0"/>
                        <a:t>N</a:t>
                      </a:r>
                    </a:p>
                  </a:txBody>
                  <a:tcPr/>
                </a:tc>
                <a:tc>
                  <a:txBody>
                    <a:bodyPr/>
                    <a:lstStyle/>
                    <a:p>
                      <a:r>
                        <a:rPr lang="en-US" dirty="0"/>
                        <a:t>Y</a:t>
                      </a:r>
                    </a:p>
                  </a:txBody>
                  <a:tcPr/>
                </a:tc>
                <a:tc>
                  <a:txBody>
                    <a:bodyPr/>
                    <a:lstStyle/>
                    <a:p>
                      <a:r>
                        <a:rPr lang="en-US" dirty="0"/>
                        <a:t>Y</a:t>
                      </a:r>
                    </a:p>
                  </a:txBody>
                  <a:tcPr/>
                </a:tc>
                <a:tc>
                  <a:txBody>
                    <a:bodyPr/>
                    <a:lstStyle/>
                    <a:p>
                      <a:r>
                        <a:rPr lang="en-US" dirty="0"/>
                        <a:t>N</a:t>
                      </a:r>
                    </a:p>
                  </a:txBody>
                  <a:tcPr/>
                </a:tc>
                <a:tc>
                  <a:txBody>
                    <a:bodyPr/>
                    <a:lstStyle/>
                    <a:p>
                      <a:r>
                        <a:rPr lang="en-US" b="1" dirty="0"/>
                        <a:t>Yes</a:t>
                      </a:r>
                    </a:p>
                  </a:txBody>
                  <a:tcPr/>
                </a:tc>
                <a:extLst>
                  <a:ext uri="{0D108BD9-81ED-4DB2-BD59-A6C34878D82A}">
                    <a16:rowId xmlns:a16="http://schemas.microsoft.com/office/drawing/2014/main" val="1193743303"/>
                  </a:ext>
                </a:extLst>
              </a:tr>
              <a:tr h="370840">
                <a:tc>
                  <a:txBody>
                    <a:bodyPr/>
                    <a:lstStyle/>
                    <a:p>
                      <a:r>
                        <a:rPr lang="en-US" dirty="0"/>
                        <a:t>N</a:t>
                      </a:r>
                    </a:p>
                  </a:txBody>
                  <a:tcPr/>
                </a:tc>
                <a:tc>
                  <a:txBody>
                    <a:bodyPr/>
                    <a:lstStyle/>
                    <a:p>
                      <a:r>
                        <a:rPr lang="en-US" dirty="0"/>
                        <a:t>N</a:t>
                      </a:r>
                    </a:p>
                  </a:txBody>
                  <a:tcPr/>
                </a:tc>
                <a:tc>
                  <a:txBody>
                    <a:bodyPr/>
                    <a:lstStyle/>
                    <a:p>
                      <a:r>
                        <a:rPr lang="en-US" dirty="0"/>
                        <a:t>N</a:t>
                      </a:r>
                    </a:p>
                  </a:txBody>
                  <a:tcPr/>
                </a:tc>
                <a:tc>
                  <a:txBody>
                    <a:bodyPr/>
                    <a:lstStyle/>
                    <a:p>
                      <a:r>
                        <a:rPr lang="en-US" dirty="0"/>
                        <a:t>N</a:t>
                      </a:r>
                    </a:p>
                  </a:txBody>
                  <a:tcPr/>
                </a:tc>
                <a:tc>
                  <a:txBody>
                    <a:bodyPr/>
                    <a:lstStyle/>
                    <a:p>
                      <a:r>
                        <a:rPr lang="en-US" dirty="0"/>
                        <a:t>Y</a:t>
                      </a:r>
                    </a:p>
                  </a:txBody>
                  <a:tcPr/>
                </a:tc>
                <a:tc>
                  <a:txBody>
                    <a:bodyPr/>
                    <a:lstStyle/>
                    <a:p>
                      <a:r>
                        <a:rPr lang="en-US" b="1" dirty="0"/>
                        <a:t>No</a:t>
                      </a:r>
                    </a:p>
                  </a:txBody>
                  <a:tcPr/>
                </a:tc>
                <a:extLst>
                  <a:ext uri="{0D108BD9-81ED-4DB2-BD59-A6C34878D82A}">
                    <a16:rowId xmlns:a16="http://schemas.microsoft.com/office/drawing/2014/main" val="2588057352"/>
                  </a:ext>
                </a:extLst>
              </a:tr>
              <a:tr h="370840">
                <a:tc>
                  <a:txBody>
                    <a:bodyPr/>
                    <a:lstStyle/>
                    <a:p>
                      <a:r>
                        <a:rPr lang="en-US" dirty="0"/>
                        <a:t>N</a:t>
                      </a:r>
                    </a:p>
                  </a:txBody>
                  <a:tcPr/>
                </a:tc>
                <a:tc>
                  <a:txBody>
                    <a:bodyPr/>
                    <a:lstStyle/>
                    <a:p>
                      <a:r>
                        <a:rPr lang="en-US" dirty="0"/>
                        <a:t>Y</a:t>
                      </a:r>
                    </a:p>
                  </a:txBody>
                  <a:tcPr/>
                </a:tc>
                <a:tc>
                  <a:txBody>
                    <a:bodyPr/>
                    <a:lstStyle/>
                    <a:p>
                      <a:r>
                        <a:rPr lang="en-US" dirty="0"/>
                        <a:t>Y</a:t>
                      </a:r>
                    </a:p>
                  </a:txBody>
                  <a:tcPr/>
                </a:tc>
                <a:tc>
                  <a:txBody>
                    <a:bodyPr/>
                    <a:lstStyle/>
                    <a:p>
                      <a:r>
                        <a:rPr lang="en-US" dirty="0"/>
                        <a:t>Y</a:t>
                      </a:r>
                    </a:p>
                  </a:txBody>
                  <a:tcPr/>
                </a:tc>
                <a:tc>
                  <a:txBody>
                    <a:bodyPr/>
                    <a:lstStyle/>
                    <a:p>
                      <a:r>
                        <a:rPr lang="en-US" dirty="0"/>
                        <a:t>Y</a:t>
                      </a:r>
                    </a:p>
                  </a:txBody>
                  <a:tcPr/>
                </a:tc>
                <a:tc>
                  <a:txBody>
                    <a:bodyPr/>
                    <a:lstStyle/>
                    <a:p>
                      <a:r>
                        <a:rPr lang="en-US" b="1" dirty="0"/>
                        <a:t>Yes</a:t>
                      </a:r>
                    </a:p>
                  </a:txBody>
                  <a:tcPr/>
                </a:tc>
                <a:extLst>
                  <a:ext uri="{0D108BD9-81ED-4DB2-BD59-A6C34878D82A}">
                    <a16:rowId xmlns:a16="http://schemas.microsoft.com/office/drawing/2014/main" val="3133706343"/>
                  </a:ext>
                </a:extLst>
              </a:tr>
            </a:tbl>
          </a:graphicData>
        </a:graphic>
      </p:graphicFrame>
      <p:sp>
        <p:nvSpPr>
          <p:cNvPr id="5" name="TextBox 4"/>
          <p:cNvSpPr txBox="1"/>
          <p:nvPr/>
        </p:nvSpPr>
        <p:spPr>
          <a:xfrm>
            <a:off x="411636" y="6259396"/>
            <a:ext cx="8751216" cy="369332"/>
          </a:xfrm>
          <a:prstGeom prst="rect">
            <a:avLst/>
          </a:prstGeom>
          <a:noFill/>
        </p:spPr>
        <p:txBody>
          <a:bodyPr wrap="square" rtlCol="0">
            <a:spAutoFit/>
          </a:bodyPr>
          <a:lstStyle/>
          <a:p>
            <a:r>
              <a:rPr lang="en-US" b="1" dirty="0"/>
              <a:t>(College</a:t>
            </a:r>
            <a:r>
              <a:rPr lang="en-US" dirty="0"/>
              <a:t> and </a:t>
            </a:r>
            <a:r>
              <a:rPr lang="en-US" b="1" dirty="0"/>
              <a:t>Employed</a:t>
            </a:r>
            <a:r>
              <a:rPr lang="en-US" dirty="0"/>
              <a:t> and not </a:t>
            </a:r>
            <a:r>
              <a:rPr lang="en-US" b="1" dirty="0"/>
              <a:t>Bankruptcy)</a:t>
            </a:r>
            <a:r>
              <a:rPr lang="en-US" b="1" i="1" dirty="0"/>
              <a:t> </a:t>
            </a:r>
            <a:r>
              <a:rPr lang="en-US" dirty="0"/>
              <a:t>or </a:t>
            </a:r>
            <a:r>
              <a:rPr lang="en-US" b="1" dirty="0"/>
              <a:t>(Tall </a:t>
            </a:r>
            <a:r>
              <a:rPr lang="en-US" dirty="0"/>
              <a:t>and </a:t>
            </a:r>
            <a:r>
              <a:rPr lang="en-US" b="1" dirty="0"/>
              <a:t>Employed</a:t>
            </a:r>
            <a:r>
              <a:rPr lang="en-US" dirty="0"/>
              <a:t> and not </a:t>
            </a:r>
            <a:r>
              <a:rPr lang="en-US" b="1" dirty="0"/>
              <a:t>College)</a:t>
            </a:r>
            <a:endParaRPr lang="en-US" dirty="0"/>
          </a:p>
        </p:txBody>
      </p:sp>
      <p:sp>
        <p:nvSpPr>
          <p:cNvPr id="6" name="Right Brace 5"/>
          <p:cNvSpPr/>
          <p:nvPr/>
        </p:nvSpPr>
        <p:spPr>
          <a:xfrm rot="5400000">
            <a:off x="3323655" y="2556743"/>
            <a:ext cx="149465" cy="638828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 name="Right Brace 6"/>
          <p:cNvSpPr/>
          <p:nvPr/>
        </p:nvSpPr>
        <p:spPr>
          <a:xfrm rot="5400000">
            <a:off x="7580907" y="4736933"/>
            <a:ext cx="151923" cy="202544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3273025" y="5825616"/>
                <a:ext cx="2507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273025" y="5825616"/>
                <a:ext cx="250723" cy="369332"/>
              </a:xfrm>
              <a:prstGeom prst="rect">
                <a:avLst/>
              </a:prstGeom>
              <a:blipFill>
                <a:blip r:embed="rId3"/>
                <a:stretch>
                  <a:fillRect r="-97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27938" y="5822253"/>
                <a:ext cx="2507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7527938" y="5822253"/>
                <a:ext cx="250723" cy="369332"/>
              </a:xfrm>
              <a:prstGeom prst="rect">
                <a:avLst/>
              </a:prstGeom>
              <a:blipFill>
                <a:blip r:embed="rId4"/>
                <a:stretch>
                  <a:fillRect r="-21951" b="-6557"/>
                </a:stretch>
              </a:blipFill>
            </p:spPr>
            <p:txBody>
              <a:bodyPr/>
              <a:lstStyle/>
              <a:p>
                <a:r>
                  <a:rPr lang="en-US">
                    <a:noFill/>
                  </a:rPr>
                  <a:t> </a:t>
                </a:r>
              </a:p>
            </p:txBody>
          </p:sp>
        </mc:Fallback>
      </mc:AlternateContent>
    </p:spTree>
    <p:extLst>
      <p:ext uri="{BB962C8B-B14F-4D97-AF65-F5344CB8AC3E}">
        <p14:creationId xmlns:p14="http://schemas.microsoft.com/office/powerpoint/2010/main" val="33907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40</a:t>
            </a:fld>
            <a:endParaRPr/>
          </a:p>
        </p:txBody>
      </p:sp>
      <p:sp>
        <p:nvSpPr>
          <p:cNvPr id="543" name="Shape 543"/>
          <p:cNvSpPr/>
          <p:nvPr/>
        </p:nvSpPr>
        <p:spPr>
          <a:xfrm>
            <a:off x="92429" y="1762538"/>
            <a:ext cx="8959143" cy="4965917"/>
          </a:xfrm>
          <a:prstGeom prst="rect">
            <a:avLst/>
          </a:prstGeom>
          <a:solidFill>
            <a:srgbClr val="000000"/>
          </a:solidFill>
          <a:ln w="12700">
            <a:miter lim="400000"/>
          </a:ln>
          <a:effectLst>
            <a:outerShdw blurRad="38100" dist="25400" dir="5400000" rotWithShape="0">
              <a:srgbClr val="000000">
                <a:alpha val="50000"/>
              </a:srgbClr>
            </a:outerShdw>
          </a:effectLst>
        </p:spPr>
        <p:txBody>
          <a:bodyPr lIns="35719" tIns="35719" rIns="35719" bIns="35719" anchor="ctr"/>
          <a:lstStyle/>
          <a:p>
            <a:pPr algn="ctr">
              <a:defRPr sz="2400">
                <a:solidFill>
                  <a:srgbClr val="FFFFFF"/>
                </a:solidFill>
                <a:latin typeface="Gill Sans Light"/>
                <a:ea typeface="Gill Sans Light"/>
                <a:cs typeface="Gill Sans Light"/>
                <a:sym typeface="Gill Sans Light"/>
              </a:defRPr>
            </a:pPr>
            <a:endParaRPr sz="1687"/>
          </a:p>
        </p:txBody>
      </p:sp>
      <p:sp>
        <p:nvSpPr>
          <p:cNvPr id="544" name="Shape 544"/>
          <p:cNvSpPr/>
          <p:nvPr/>
        </p:nvSpPr>
        <p:spPr>
          <a:xfrm flipV="1">
            <a:off x="5293279" y="4845796"/>
            <a:ext cx="1668975" cy="413329"/>
          </a:xfrm>
          <a:prstGeom prst="line">
            <a:avLst/>
          </a:prstGeom>
          <a:ln w="63500">
            <a:solidFill>
              <a:srgbClr val="FBFBFB"/>
            </a:solidFill>
            <a:miter lim="400000"/>
            <a:tailEnd type="triangle"/>
          </a:ln>
        </p:spPr>
        <p:txBody>
          <a:bodyPr lIns="35719" tIns="35719" rIns="35719" bIns="35719" anchor="ctr"/>
          <a:lstStyle/>
          <a:p>
            <a:pPr algn="ctr">
              <a:defRPr sz="2400">
                <a:latin typeface="+mn-lt"/>
                <a:ea typeface="+mn-ea"/>
                <a:cs typeface="+mn-cs"/>
                <a:sym typeface="Helvetica Light"/>
              </a:defRPr>
            </a:pPr>
            <a:endParaRPr sz="1687"/>
          </a:p>
        </p:txBody>
      </p:sp>
      <p:grpSp>
        <p:nvGrpSpPr>
          <p:cNvPr id="547" name="Group 547"/>
          <p:cNvGrpSpPr/>
          <p:nvPr/>
        </p:nvGrpSpPr>
        <p:grpSpPr>
          <a:xfrm>
            <a:off x="4745912" y="3724552"/>
            <a:ext cx="1285478" cy="2927973"/>
            <a:chOff x="-720957" y="-1566079"/>
            <a:chExt cx="1828234" cy="4164226"/>
          </a:xfrm>
        </p:grpSpPr>
        <p:sp>
          <p:nvSpPr>
            <p:cNvPr id="545" name="Shape 545"/>
            <p:cNvSpPr/>
            <p:nvPr/>
          </p:nvSpPr>
          <p:spPr>
            <a:xfrm>
              <a:off x="-720958" y="728672"/>
              <a:ext cx="1828236" cy="18694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t">
              <a:noAutofit/>
            </a:bodyPr>
            <a:lstStyle/>
            <a:p>
              <a:pPr>
                <a:defRPr>
                  <a:solidFill>
                    <a:srgbClr val="FAFAFA"/>
                  </a:solidFill>
                </a:defRPr>
              </a:pPr>
              <a:r>
                <a:rPr sz="1266"/>
                <a:t>What </a:t>
              </a:r>
            </a:p>
            <a:p>
              <a:pPr>
                <a:defRPr>
                  <a:solidFill>
                    <a:srgbClr val="FAFAFA"/>
                  </a:solidFill>
                </a:defRPr>
              </a:pPr>
              <a:r>
                <a:rPr sz="1266"/>
                <a:t>about </a:t>
              </a:r>
            </a:p>
            <a:p>
              <a:pPr>
                <a:defRPr>
                  <a:solidFill>
                    <a:srgbClr val="FAFAFA"/>
                  </a:solidFill>
                </a:defRPr>
              </a:pPr>
              <a:r>
                <a:rPr sz="1266"/>
                <a:t>me?</a:t>
              </a:r>
            </a:p>
          </p:txBody>
        </p:sp>
        <p:sp>
          <p:nvSpPr>
            <p:cNvPr id="546" name="Shape 546"/>
            <p:cNvSpPr/>
            <p:nvPr/>
          </p:nvSpPr>
          <p:spPr>
            <a:xfrm flipH="1" flipV="1">
              <a:off x="-200706" y="-1566080"/>
              <a:ext cx="274391" cy="2177456"/>
            </a:xfrm>
            <a:prstGeom prst="line">
              <a:avLst/>
            </a:prstGeom>
            <a:noFill/>
            <a:ln w="63500" cap="flat">
              <a:solidFill>
                <a:srgbClr val="F5F5F5"/>
              </a:solidFill>
              <a:prstDash val="solid"/>
              <a:miter lim="400000"/>
              <a:tailEnd type="triangle" w="med" len="med"/>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grpSp>
      <p:sp>
        <p:nvSpPr>
          <p:cNvPr id="548" name="Shape 548"/>
          <p:cNvSpPr/>
          <p:nvPr/>
        </p:nvSpPr>
        <p:spPr>
          <a:xfrm>
            <a:off x="139918" y="219115"/>
            <a:ext cx="1722267" cy="68890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spAutoFit/>
          </a:bodyPr>
          <a:lstStyle>
            <a:lvl1pPr>
              <a:defRPr sz="5700"/>
            </a:lvl1pPr>
          </a:lstStyle>
          <a:p>
            <a:r>
              <a:rPr sz="4008" dirty="0" err="1"/>
              <a:t>FairUCB</a:t>
            </a:r>
            <a:endParaRPr sz="4008" dirty="0"/>
          </a:p>
        </p:txBody>
      </p:sp>
      <p:sp>
        <p:nvSpPr>
          <p:cNvPr id="549" name="Shape 549"/>
          <p:cNvSpPr/>
          <p:nvPr/>
        </p:nvSpPr>
        <p:spPr>
          <a:xfrm>
            <a:off x="5229253" y="885328"/>
            <a:ext cx="3577201" cy="887198"/>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p>
            <a:pPr indent="71435" algn="ctr">
              <a:defRPr sz="2700">
                <a:solidFill>
                  <a:srgbClr val="FFFFFF"/>
                </a:solidFill>
              </a:defRPr>
            </a:pPr>
            <a:r>
              <a:rPr sz="1898"/>
              <a:t>If two intervals overlap, </a:t>
            </a:r>
          </a:p>
          <a:p>
            <a:pPr indent="71435" algn="ctr">
              <a:defRPr sz="2700">
                <a:solidFill>
                  <a:srgbClr val="FFFFFF"/>
                </a:solidFill>
              </a:defRPr>
            </a:pPr>
            <a:r>
              <a:rPr sz="1898"/>
              <a:t>don’t know which is better.</a:t>
            </a:r>
          </a:p>
        </p:txBody>
      </p:sp>
      <p:sp>
        <p:nvSpPr>
          <p:cNvPr id="550" name="Shape 550"/>
          <p:cNvSpPr/>
          <p:nvPr/>
        </p:nvSpPr>
        <p:spPr>
          <a:xfrm>
            <a:off x="5229253" y="885328"/>
            <a:ext cx="3577201" cy="887198"/>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p>
            <a:pPr indent="71435" algn="ctr">
              <a:defRPr sz="2700">
                <a:solidFill>
                  <a:srgbClr val="FFFFFF"/>
                </a:solidFill>
              </a:defRPr>
            </a:pPr>
            <a:r>
              <a:rPr sz="1898"/>
              <a:t>If two intervals overlap, </a:t>
            </a:r>
          </a:p>
          <a:p>
            <a:pPr indent="71435" algn="ctr">
              <a:defRPr sz="2700">
                <a:solidFill>
                  <a:srgbClr val="FFFFFF"/>
                </a:solidFill>
              </a:defRPr>
            </a:pPr>
            <a:r>
              <a:rPr sz="1898"/>
              <a:t>play with = probability</a:t>
            </a:r>
          </a:p>
        </p:txBody>
      </p:sp>
      <p:pic>
        <p:nvPicPr>
          <p:cNvPr id="556" name="pasted-image.pdf"/>
          <p:cNvPicPr>
            <a:picLocks noChangeAspect="1"/>
          </p:cNvPicPr>
          <p:nvPr/>
        </p:nvPicPr>
        <p:blipFill>
          <a:blip r:embed="rId3">
            <a:extLst/>
          </a:blip>
          <a:stretch>
            <a:fillRect/>
          </a:stretch>
        </p:blipFill>
        <p:spPr>
          <a:xfrm>
            <a:off x="2458046" y="3538978"/>
            <a:ext cx="370904" cy="1193056"/>
          </a:xfrm>
          <a:prstGeom prst="rect">
            <a:avLst/>
          </a:prstGeom>
          <a:ln w="12700">
            <a:miter lim="400000"/>
          </a:ln>
        </p:spPr>
      </p:pic>
      <p:pic>
        <p:nvPicPr>
          <p:cNvPr id="558" name="pasted-image.pdf"/>
          <p:cNvPicPr>
            <a:picLocks noChangeAspect="1"/>
          </p:cNvPicPr>
          <p:nvPr/>
        </p:nvPicPr>
        <p:blipFill>
          <a:blip r:embed="rId4">
            <a:extLst/>
          </a:blip>
          <a:stretch>
            <a:fillRect/>
          </a:stretch>
        </p:blipFill>
        <p:spPr>
          <a:xfrm>
            <a:off x="4666854" y="3202481"/>
            <a:ext cx="561467" cy="420706"/>
          </a:xfrm>
          <a:prstGeom prst="rect">
            <a:avLst/>
          </a:prstGeom>
          <a:ln w="12700">
            <a:miter lim="400000"/>
          </a:ln>
        </p:spPr>
      </p:pic>
      <p:pic>
        <p:nvPicPr>
          <p:cNvPr id="559" name="pasted-image.pdf"/>
          <p:cNvPicPr>
            <a:picLocks noChangeAspect="1"/>
          </p:cNvPicPr>
          <p:nvPr/>
        </p:nvPicPr>
        <p:blipFill>
          <a:blip r:embed="rId5">
            <a:extLst/>
          </a:blip>
          <a:stretch>
            <a:fillRect/>
          </a:stretch>
        </p:blipFill>
        <p:spPr>
          <a:xfrm>
            <a:off x="6786054" y="4420705"/>
            <a:ext cx="720814" cy="839504"/>
          </a:xfrm>
          <a:prstGeom prst="rect">
            <a:avLst/>
          </a:prstGeom>
          <a:ln w="12700">
            <a:miter lim="400000"/>
          </a:ln>
        </p:spPr>
      </p:pic>
      <p:pic>
        <p:nvPicPr>
          <p:cNvPr id="560" name="pasted-image.pdf"/>
          <p:cNvPicPr>
            <a:picLocks noChangeAspect="1"/>
          </p:cNvPicPr>
          <p:nvPr/>
        </p:nvPicPr>
        <p:blipFill>
          <a:blip r:embed="rId6">
            <a:extLst/>
          </a:blip>
          <a:stretch>
            <a:fillRect/>
          </a:stretch>
        </p:blipFill>
        <p:spPr>
          <a:xfrm>
            <a:off x="5847029" y="5623065"/>
            <a:ext cx="593696" cy="691454"/>
          </a:xfrm>
          <a:prstGeom prst="rect">
            <a:avLst/>
          </a:prstGeom>
          <a:ln w="12700">
            <a:miter lim="400000"/>
          </a:ln>
        </p:spPr>
      </p:pic>
      <p:pic>
        <p:nvPicPr>
          <p:cNvPr id="561" name="pasted-image.pdf"/>
          <p:cNvPicPr>
            <a:picLocks noChangeAspect="1"/>
          </p:cNvPicPr>
          <p:nvPr/>
        </p:nvPicPr>
        <p:blipFill>
          <a:blip r:embed="rId7">
            <a:extLst/>
          </a:blip>
          <a:stretch>
            <a:fillRect/>
          </a:stretch>
        </p:blipFill>
        <p:spPr>
          <a:xfrm>
            <a:off x="8008817" y="5752803"/>
            <a:ext cx="370904" cy="431978"/>
          </a:xfrm>
          <a:prstGeom prst="rect">
            <a:avLst/>
          </a:prstGeom>
          <a:ln w="12700">
            <a:miter lim="400000"/>
          </a:ln>
        </p:spPr>
      </p:pic>
      <p:grpSp>
        <p:nvGrpSpPr>
          <p:cNvPr id="564" name="Group 564"/>
          <p:cNvGrpSpPr/>
          <p:nvPr/>
        </p:nvGrpSpPr>
        <p:grpSpPr>
          <a:xfrm>
            <a:off x="2786917" y="4064366"/>
            <a:ext cx="1545616" cy="1613907"/>
            <a:chOff x="0" y="-1"/>
            <a:chExt cx="2198207" cy="2295333"/>
          </a:xfrm>
        </p:grpSpPr>
        <p:sp>
          <p:nvSpPr>
            <p:cNvPr id="562" name="Shape 562"/>
            <p:cNvSpPr/>
            <p:nvPr/>
          </p:nvSpPr>
          <p:spPr>
            <a:xfrm>
              <a:off x="0" y="1223266"/>
              <a:ext cx="2198207" cy="10720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t">
              <a:spAutoFit/>
            </a:bodyPr>
            <a:lstStyle/>
            <a:p>
              <a:pPr>
                <a:defRPr>
                  <a:solidFill>
                    <a:srgbClr val="FCFEFF"/>
                  </a:solidFill>
                </a:defRPr>
              </a:pPr>
              <a:r>
                <a:rPr sz="1266"/>
                <a:t>“Standard”</a:t>
              </a:r>
            </a:p>
            <a:p>
              <a:pPr>
                <a:defRPr>
                  <a:solidFill>
                    <a:srgbClr val="FCFEFF"/>
                  </a:solidFill>
                </a:defRPr>
              </a:pPr>
              <a:r>
                <a:rPr sz="1266"/>
                <a:t> choice</a:t>
              </a:r>
            </a:p>
            <a:p>
              <a:pPr>
                <a:defRPr sz="2700">
                  <a:solidFill>
                    <a:srgbClr val="FCFEFF"/>
                  </a:solidFill>
                </a:defRPr>
              </a:pPr>
              <a:r>
                <a:rPr sz="1898"/>
                <a:t>[Auer et al ’02]</a:t>
              </a:r>
            </a:p>
          </p:txBody>
        </p:sp>
        <p:sp>
          <p:nvSpPr>
            <p:cNvPr id="563" name="Shape 563"/>
            <p:cNvSpPr/>
            <p:nvPr/>
          </p:nvSpPr>
          <p:spPr>
            <a:xfrm flipV="1">
              <a:off x="1466159" y="-1"/>
              <a:ext cx="1" cy="1118753"/>
            </a:xfrm>
            <a:prstGeom prst="line">
              <a:avLst/>
            </a:prstGeom>
            <a:noFill/>
            <a:ln w="63500" cap="flat">
              <a:solidFill>
                <a:srgbClr val="F5F5F5"/>
              </a:solidFill>
              <a:prstDash val="solid"/>
              <a:miter lim="400000"/>
              <a:tailEnd type="triangle" w="med" len="med"/>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grpSp>
      <p:sp>
        <p:nvSpPr>
          <p:cNvPr id="565" name="Shape 565"/>
          <p:cNvSpPr/>
          <p:nvPr/>
        </p:nvSpPr>
        <p:spPr>
          <a:xfrm flipH="1" flipV="1">
            <a:off x="3080625" y="4232198"/>
            <a:ext cx="2209226" cy="1042800"/>
          </a:xfrm>
          <a:prstGeom prst="line">
            <a:avLst/>
          </a:prstGeom>
          <a:ln w="63500">
            <a:solidFill>
              <a:srgbClr val="FBFBFB"/>
            </a:solidFill>
            <a:miter lim="400000"/>
            <a:tailEnd type="triangle"/>
          </a:ln>
        </p:spPr>
        <p:txBody>
          <a:bodyPr lIns="35719" tIns="35719" rIns="35719" bIns="35719" anchor="ctr"/>
          <a:lstStyle/>
          <a:p>
            <a:pPr algn="ctr">
              <a:defRPr sz="2400">
                <a:latin typeface="+mn-lt"/>
                <a:ea typeface="+mn-ea"/>
                <a:cs typeface="+mn-cs"/>
                <a:sym typeface="Helvetica Light"/>
              </a:defRPr>
            </a:pPr>
            <a:endParaRPr sz="1687"/>
          </a:p>
        </p:txBody>
      </p:sp>
      <p:sp>
        <p:nvSpPr>
          <p:cNvPr id="566" name="Shape 566"/>
          <p:cNvSpPr/>
          <p:nvPr/>
        </p:nvSpPr>
        <p:spPr>
          <a:xfrm>
            <a:off x="4302351" y="6391712"/>
            <a:ext cx="280527"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spAutoFit/>
          </a:bodyPr>
          <a:lstStyle/>
          <a:p>
            <a:pPr algn="ctr">
              <a:defRPr sz="1800">
                <a:latin typeface="+mn-lt"/>
                <a:ea typeface="+mn-ea"/>
                <a:cs typeface="+mn-cs"/>
                <a:sym typeface="Helvetica Light"/>
              </a:defRPr>
            </a:pPr>
            <a:fld id="{86CB4B4D-7CA3-9044-876B-883B54F8677D}" type="slidenum">
              <a:rPr sz="1266"/>
              <a:t>40</a:t>
            </a:fld>
            <a:r>
              <a:rPr sz="1266"/>
              <a:t>￼</a:t>
            </a:r>
          </a:p>
        </p:txBody>
      </p:sp>
      <p:pic>
        <p:nvPicPr>
          <p:cNvPr id="567" name="pasted-image.pdf"/>
          <p:cNvPicPr>
            <a:picLocks noChangeAspect="1"/>
          </p:cNvPicPr>
          <p:nvPr/>
        </p:nvPicPr>
        <p:blipFill>
          <a:blip r:embed="rId8">
            <a:extLst/>
          </a:blip>
          <a:stretch>
            <a:fillRect/>
          </a:stretch>
        </p:blipFill>
        <p:spPr>
          <a:xfrm>
            <a:off x="3583556" y="3115782"/>
            <a:ext cx="423974" cy="959621"/>
          </a:xfrm>
          <a:prstGeom prst="rect">
            <a:avLst/>
          </a:prstGeom>
          <a:ln w="12700">
            <a:miter lim="400000"/>
          </a:ln>
        </p:spPr>
      </p:pic>
      <p:pic>
        <p:nvPicPr>
          <p:cNvPr id="569" name="pasted-image.pdf"/>
          <p:cNvPicPr>
            <a:picLocks noChangeAspect="1"/>
          </p:cNvPicPr>
          <p:nvPr/>
        </p:nvPicPr>
        <p:blipFill>
          <a:blip r:embed="rId9">
            <a:extLst/>
          </a:blip>
          <a:stretch>
            <a:fillRect/>
          </a:stretch>
        </p:blipFill>
        <p:spPr>
          <a:xfrm>
            <a:off x="3899576" y="3306799"/>
            <a:ext cx="335226" cy="354945"/>
          </a:xfrm>
          <a:prstGeom prst="rect">
            <a:avLst/>
          </a:prstGeom>
          <a:ln w="12700">
            <a:miter lim="400000"/>
          </a:ln>
        </p:spPr>
      </p:pic>
      <p:pic>
        <p:nvPicPr>
          <p:cNvPr id="570" name="pasted-image.pdf"/>
          <p:cNvPicPr>
            <a:picLocks noChangeAspect="1"/>
          </p:cNvPicPr>
          <p:nvPr/>
        </p:nvPicPr>
        <p:blipFill>
          <a:blip r:embed="rId10">
            <a:extLst/>
          </a:blip>
          <a:stretch>
            <a:fillRect/>
          </a:stretch>
        </p:blipFill>
        <p:spPr>
          <a:xfrm>
            <a:off x="5221038" y="3189820"/>
            <a:ext cx="335226" cy="354945"/>
          </a:xfrm>
          <a:prstGeom prst="rect">
            <a:avLst/>
          </a:prstGeom>
          <a:ln w="12700">
            <a:miter lim="400000"/>
          </a:ln>
        </p:spPr>
      </p:pic>
      <p:pic>
        <p:nvPicPr>
          <p:cNvPr id="571" name="pasted-image.pdf"/>
          <p:cNvPicPr>
            <a:picLocks noChangeAspect="1"/>
          </p:cNvPicPr>
          <p:nvPr/>
        </p:nvPicPr>
        <p:blipFill>
          <a:blip r:embed="rId11">
            <a:extLst/>
          </a:blip>
          <a:stretch>
            <a:fillRect/>
          </a:stretch>
        </p:blipFill>
        <p:spPr>
          <a:xfrm>
            <a:off x="6244432" y="5791319"/>
            <a:ext cx="335226" cy="354946"/>
          </a:xfrm>
          <a:prstGeom prst="rect">
            <a:avLst/>
          </a:prstGeom>
          <a:ln w="12700">
            <a:miter lim="400000"/>
          </a:ln>
        </p:spPr>
      </p:pic>
      <p:pic>
        <p:nvPicPr>
          <p:cNvPr id="572" name="pasted-image.pdf"/>
          <p:cNvPicPr>
            <a:picLocks noChangeAspect="1"/>
          </p:cNvPicPr>
          <p:nvPr/>
        </p:nvPicPr>
        <p:blipFill>
          <a:blip r:embed="rId12">
            <a:extLst/>
          </a:blip>
          <a:stretch>
            <a:fillRect/>
          </a:stretch>
        </p:blipFill>
        <p:spPr>
          <a:xfrm>
            <a:off x="7279891" y="4580222"/>
            <a:ext cx="335226" cy="354945"/>
          </a:xfrm>
          <a:prstGeom prst="rect">
            <a:avLst/>
          </a:prstGeom>
          <a:ln w="12700">
            <a:miter lim="400000"/>
          </a:ln>
        </p:spPr>
      </p:pic>
      <p:pic>
        <p:nvPicPr>
          <p:cNvPr id="573" name="pasted-image.pdf"/>
          <p:cNvPicPr>
            <a:picLocks noChangeAspect="1"/>
          </p:cNvPicPr>
          <p:nvPr/>
        </p:nvPicPr>
        <p:blipFill>
          <a:blip r:embed="rId13">
            <a:extLst/>
          </a:blip>
          <a:stretch>
            <a:fillRect/>
          </a:stretch>
        </p:blipFill>
        <p:spPr>
          <a:xfrm>
            <a:off x="8322280" y="5752803"/>
            <a:ext cx="335226" cy="354946"/>
          </a:xfrm>
          <a:prstGeom prst="rect">
            <a:avLst/>
          </a:prstGeom>
          <a:ln w="12700">
            <a:miter lim="400000"/>
          </a:ln>
        </p:spPr>
      </p:pic>
      <p:sp>
        <p:nvSpPr>
          <p:cNvPr id="574" name="Shape 574"/>
          <p:cNvSpPr/>
          <p:nvPr/>
        </p:nvSpPr>
        <p:spPr>
          <a:xfrm rot="16200000">
            <a:off x="1848" y="4327315"/>
            <a:ext cx="583045"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spAutoFit/>
          </a:bodyPr>
          <a:lstStyle>
            <a:lvl1pPr>
              <a:defRPr b="1">
                <a:solidFill>
                  <a:srgbClr val="FFFC79"/>
                </a:solidFill>
              </a:defRPr>
            </a:lvl1pPr>
          </a:lstStyle>
          <a:p>
            <a:r>
              <a:rPr sz="1266"/>
              <a:t>Reward</a:t>
            </a:r>
          </a:p>
        </p:txBody>
      </p:sp>
      <p:sp>
        <p:nvSpPr>
          <p:cNvPr id="575" name="Shape 575"/>
          <p:cNvSpPr/>
          <p:nvPr/>
        </p:nvSpPr>
        <p:spPr>
          <a:xfrm flipV="1">
            <a:off x="575493" y="2807195"/>
            <a:ext cx="1" cy="3829561"/>
          </a:xfrm>
          <a:prstGeom prst="line">
            <a:avLst/>
          </a:prstGeom>
          <a:ln w="177800">
            <a:solidFill>
              <a:srgbClr val="FFFC79"/>
            </a:solidFill>
            <a:miter lim="400000"/>
          </a:ln>
        </p:spPr>
        <p:txBody>
          <a:bodyPr lIns="35719" tIns="35719" rIns="35719" bIns="35719" anchor="ctr"/>
          <a:lstStyle/>
          <a:p>
            <a:pPr algn="ctr">
              <a:defRPr sz="2400">
                <a:latin typeface="+mn-lt"/>
                <a:ea typeface="+mn-ea"/>
                <a:cs typeface="+mn-cs"/>
                <a:sym typeface="Helvetica Light"/>
              </a:defRPr>
            </a:pPr>
            <a:endParaRPr sz="1687"/>
          </a:p>
        </p:txBody>
      </p:sp>
      <p:sp>
        <p:nvSpPr>
          <p:cNvPr id="576" name="Shape 576"/>
          <p:cNvSpPr/>
          <p:nvPr/>
        </p:nvSpPr>
        <p:spPr>
          <a:xfrm flipH="1" flipV="1">
            <a:off x="514499" y="2745285"/>
            <a:ext cx="8614026" cy="1"/>
          </a:xfrm>
          <a:prstGeom prst="line">
            <a:avLst/>
          </a:prstGeom>
          <a:ln w="228600">
            <a:solidFill>
              <a:srgbClr val="FFFC79"/>
            </a:solidFill>
            <a:miter lim="400000"/>
          </a:ln>
        </p:spPr>
        <p:txBody>
          <a:bodyPr lIns="35719" tIns="35719" rIns="35719" bIns="35719" anchor="ctr"/>
          <a:lstStyle/>
          <a:p>
            <a:pPr algn="ctr">
              <a:defRPr sz="2400">
                <a:latin typeface="+mn-lt"/>
                <a:ea typeface="+mn-ea"/>
                <a:cs typeface="+mn-cs"/>
                <a:sym typeface="Helvetica Light"/>
              </a:defRPr>
            </a:pPr>
            <a:endParaRPr sz="1687"/>
          </a:p>
        </p:txBody>
      </p:sp>
      <p:sp>
        <p:nvSpPr>
          <p:cNvPr id="577" name="Shape 577">
            <a:hlinkClick r:id="rId14" action="ppaction://hlinksldjump"/>
          </p:cNvPr>
          <p:cNvSpPr/>
          <p:nvPr/>
        </p:nvSpPr>
        <p:spPr>
          <a:xfrm>
            <a:off x="8658508" y="6341073"/>
            <a:ext cx="339183" cy="36917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35719" tIns="35719" rIns="35719" bIns="35719" anchor="ctr"/>
          <a:lstStyle/>
          <a:p>
            <a:pPr algn="ctr">
              <a:defRPr sz="2400">
                <a:latin typeface="+mn-lt"/>
                <a:ea typeface="+mn-ea"/>
                <a:cs typeface="+mn-cs"/>
                <a:sym typeface="Helvetica Light"/>
              </a:defRPr>
            </a:pPr>
            <a:endParaRPr sz="1687"/>
          </a:p>
        </p:txBody>
      </p:sp>
      <mc:AlternateContent xmlns:mc="http://schemas.openxmlformats.org/markup-compatibility/2006" xmlns:a14="http://schemas.microsoft.com/office/drawing/2010/main">
        <mc:Choice Requires="a14">
          <p:sp>
            <p:nvSpPr>
              <p:cNvPr id="2" name="TextBox 1"/>
              <p:cNvSpPr txBox="1"/>
              <p:nvPr/>
            </p:nvSpPr>
            <p:spPr>
              <a:xfrm flipH="1">
                <a:off x="1197204" y="3846139"/>
                <a:ext cx="744718" cy="4280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600" b="1" i="1" smtClean="0">
                              <a:solidFill>
                                <a:srgbClr val="FF0000"/>
                              </a:solidFill>
                              <a:latin typeface="Cambria Math" panose="02040503050406030204" pitchFamily="18" charset="0"/>
                            </a:rPr>
                          </m:ctrlPr>
                        </m:sSupPr>
                        <m:e>
                          <m:d>
                            <m:dPr>
                              <m:begChr m:val="〈"/>
                              <m:endChr m:val="〉"/>
                              <m:ctrlPr>
                                <a:rPr lang="en-US" sz="2600" b="1" i="1" smtClean="0">
                                  <a:solidFill>
                                    <a:srgbClr val="FF0000"/>
                                  </a:solidFill>
                                  <a:latin typeface="Cambria Math" panose="02040503050406030204" pitchFamily="18" charset="0"/>
                                </a:rPr>
                              </m:ctrlPr>
                            </m:dPr>
                            <m:e>
                              <m:sSubSup>
                                <m:sSubSupPr>
                                  <m:ctrlPr>
                                    <a:rPr lang="en-US" sz="2600" b="1" i="1" smtClean="0">
                                      <a:solidFill>
                                        <a:srgbClr val="FF0000"/>
                                      </a:solidFill>
                                      <a:latin typeface="Cambria Math" panose="02040503050406030204" pitchFamily="18" charset="0"/>
                                    </a:rPr>
                                  </m:ctrlPr>
                                </m:sSubSupPr>
                                <m:e>
                                  <m:acc>
                                    <m:accPr>
                                      <m:chr m:val="̂"/>
                                      <m:ctrlPr>
                                        <a:rPr lang="en-US" sz="2600" b="1" i="1" smtClean="0">
                                          <a:solidFill>
                                            <a:srgbClr val="FF0000"/>
                                          </a:solidFill>
                                          <a:latin typeface="Cambria Math" panose="02040503050406030204" pitchFamily="18" charset="0"/>
                                        </a:rPr>
                                      </m:ctrlPr>
                                    </m:accPr>
                                    <m:e>
                                      <m:r>
                                        <a:rPr lang="en-US" sz="2600" b="1" i="1" smtClean="0">
                                          <a:solidFill>
                                            <a:srgbClr val="FF0000"/>
                                          </a:solidFill>
                                          <a:latin typeface="Cambria Math" panose="02040503050406030204" pitchFamily="18" charset="0"/>
                                        </a:rPr>
                                        <m:t>𝜷</m:t>
                                      </m:r>
                                    </m:e>
                                  </m:acc>
                                </m:e>
                                <m:sub>
                                  <m:r>
                                    <a:rPr lang="en-US" sz="2600" b="1" i="1" smtClean="0">
                                      <a:solidFill>
                                        <a:srgbClr val="FF0000"/>
                                      </a:solidFill>
                                      <a:latin typeface="Cambria Math" panose="02040503050406030204" pitchFamily="18" charset="0"/>
                                    </a:rPr>
                                    <m:t>𝟏</m:t>
                                  </m:r>
                                </m:sub>
                                <m:sup>
                                  <m:r>
                                    <a:rPr lang="en-US" sz="2600" b="1" i="1" smtClean="0">
                                      <a:solidFill>
                                        <a:srgbClr val="FF0000"/>
                                      </a:solidFill>
                                      <a:latin typeface="Cambria Math" panose="02040503050406030204" pitchFamily="18" charset="0"/>
                                    </a:rPr>
                                    <m:t>𝒕</m:t>
                                  </m:r>
                                </m:sup>
                              </m:sSubSup>
                              <m:r>
                                <a:rPr lang="en-US" sz="2600" b="1" i="1" smtClean="0">
                                  <a:solidFill>
                                    <a:srgbClr val="FF0000"/>
                                  </a:solidFill>
                                  <a:latin typeface="Cambria Math" panose="02040503050406030204" pitchFamily="18" charset="0"/>
                                </a:rPr>
                                <m:t>,</m:t>
                              </m:r>
                              <m:sSubSup>
                                <m:sSubSupPr>
                                  <m:ctrlPr>
                                    <a:rPr lang="en-US" sz="2600" b="1" i="1" smtClean="0">
                                      <a:solidFill>
                                        <a:srgbClr val="FF0000"/>
                                      </a:solidFill>
                                      <a:latin typeface="Cambria Math" panose="02040503050406030204" pitchFamily="18" charset="0"/>
                                    </a:rPr>
                                  </m:ctrlPr>
                                </m:sSubSupPr>
                                <m:e>
                                  <m:r>
                                    <a:rPr lang="en-US" sz="2600" b="1" i="1" smtClean="0">
                                      <a:solidFill>
                                        <a:srgbClr val="FF0000"/>
                                      </a:solidFill>
                                      <a:latin typeface="Cambria Math" panose="02040503050406030204" pitchFamily="18" charset="0"/>
                                    </a:rPr>
                                    <m:t>𝒙</m:t>
                                  </m:r>
                                </m:e>
                                <m:sub>
                                  <m:r>
                                    <a:rPr lang="en-US" sz="2600" b="1" i="1" smtClean="0">
                                      <a:solidFill>
                                        <a:srgbClr val="FF0000"/>
                                      </a:solidFill>
                                      <a:latin typeface="Cambria Math" panose="02040503050406030204" pitchFamily="18" charset="0"/>
                                    </a:rPr>
                                    <m:t>𝟏</m:t>
                                  </m:r>
                                </m:sub>
                                <m:sup>
                                  <m:r>
                                    <a:rPr lang="en-US" sz="2600" b="1" i="1" smtClean="0">
                                      <a:solidFill>
                                        <a:srgbClr val="FF0000"/>
                                      </a:solidFill>
                                      <a:latin typeface="Cambria Math" panose="02040503050406030204" pitchFamily="18" charset="0"/>
                                    </a:rPr>
                                    <m:t>𝒕</m:t>
                                  </m:r>
                                </m:sup>
                              </m:sSubSup>
                            </m:e>
                          </m:d>
                          <m:r>
                            <a:rPr lang="en-US" sz="2600" b="1" i="1" smtClean="0">
                              <a:solidFill>
                                <a:srgbClr val="FF0000"/>
                              </a:solidFill>
                              <a:latin typeface="Cambria Math" panose="02040503050406030204" pitchFamily="18" charset="0"/>
                            </a:rPr>
                            <m:t>=</m:t>
                          </m:r>
                          <m:acc>
                            <m:accPr>
                              <m:chr m:val="̂"/>
                              <m:ctrlPr>
                                <a:rPr lang="en-US" sz="2600" b="1" i="1" smtClean="0">
                                  <a:solidFill>
                                    <a:srgbClr val="FF0000"/>
                                  </a:solidFill>
                                  <a:latin typeface="Cambria Math" panose="02040503050406030204" pitchFamily="18" charset="0"/>
                                </a:rPr>
                              </m:ctrlPr>
                            </m:accPr>
                            <m:e>
                              <m:r>
                                <a:rPr lang="en-US" sz="2600" b="1" i="1" smtClean="0">
                                  <a:solidFill>
                                    <a:srgbClr val="FF0000"/>
                                  </a:solidFill>
                                  <a:latin typeface="Cambria Math" panose="02040503050406030204" pitchFamily="18" charset="0"/>
                                </a:rPr>
                                <m:t>𝝁</m:t>
                              </m:r>
                            </m:e>
                          </m:acc>
                        </m:e>
                        <m:sup>
                          <m:r>
                            <a:rPr lang="en-US" sz="2600" b="1" i="1" smtClean="0">
                              <a:solidFill>
                                <a:srgbClr val="FF0000"/>
                              </a:solidFill>
                              <a:latin typeface="Cambria Math" panose="02040503050406030204" pitchFamily="18" charset="0"/>
                            </a:rPr>
                            <m:t>𝒕</m:t>
                          </m:r>
                        </m:sup>
                      </m:sSup>
                    </m:oMath>
                  </m:oMathPara>
                </a14:m>
                <a:endParaRPr lang="en-US" sz="2600" b="1" dirty="0">
                  <a:solidFill>
                    <a:srgbClr val="FF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flipH="1">
                <a:off x="1197204" y="3846139"/>
                <a:ext cx="744718" cy="428066"/>
              </a:xfrm>
              <a:prstGeom prst="rect">
                <a:avLst/>
              </a:prstGeom>
              <a:blipFill>
                <a:blip r:embed="rId15"/>
                <a:stretch>
                  <a:fillRect r="-144715"/>
                </a:stretch>
              </a:blipFill>
            </p:spPr>
            <p:txBody>
              <a:bodyPr/>
              <a:lstStyle/>
              <a:p>
                <a:r>
                  <a:rPr lang="en-US">
                    <a:noFill/>
                  </a:rPr>
                  <a:t> </a:t>
                </a:r>
              </a:p>
            </p:txBody>
          </p:sp>
        </mc:Fallback>
      </mc:AlternateContent>
    </p:spTree>
    <p:extLst>
      <p:ext uri="{BB962C8B-B14F-4D97-AF65-F5344CB8AC3E}">
        <p14:creationId xmlns:p14="http://schemas.microsoft.com/office/powerpoint/2010/main" val="297868946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7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56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57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57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5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567"/>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55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556"/>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559"/>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561"/>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iterate>
                                    <p:tmAbs val="0"/>
                                  </p:iterate>
                                  <p:childTnLst>
                                    <p:set>
                                      <p:cBhvr>
                                        <p:cTn id="39" fill="hold"/>
                                        <p:tgtEl>
                                          <p:spTgt spid="56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p:tmAbs val="0"/>
                                  </p:iterate>
                                  <p:childTnLst>
                                    <p:set>
                                      <p:cBhvr>
                                        <p:cTn id="43" fill="hold"/>
                                        <p:tgtEl>
                                          <p:spTgt spid="57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path" presetSubtype="0" accel="50000" decel="50000" fill="hold" nodeType="clickEffect">
                                  <p:stCondLst>
                                    <p:cond delay="0"/>
                                  </p:stCondLst>
                                  <p:childTnLst>
                                    <p:animMotion origin="layout" path="M 0.000000 0.000000 L -0.000000 0.047449" pathEditMode="relative">
                                      <p:cBhvr>
                                        <p:cTn id="47" dur="1000" fill="hold"/>
                                        <p:tgtEl>
                                          <p:spTgt spid="57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iterate>
                                    <p:tmAbs val="0"/>
                                  </p:iterate>
                                  <p:childTnLst>
                                    <p:set>
                                      <p:cBhvr>
                                        <p:cTn id="51" fill="hold"/>
                                        <p:tgtEl>
                                          <p:spTgt spid="56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path" presetSubtype="0" accel="50000" decel="50000" fill="hold" nodeType="clickEffect">
                                  <p:stCondLst>
                                    <p:cond delay="0"/>
                                  </p:stCondLst>
                                  <p:childTnLst>
                                    <p:animMotion origin="layout" path="M -0.000000 0.047449 L 0.000000 0.076239" pathEditMode="relative">
                                      <p:cBhvr>
                                        <p:cTn id="55" dur="1000" fill="hold"/>
                                        <p:tgtEl>
                                          <p:spTgt spid="57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iterate>
                                    <p:tmAbs val="0"/>
                                  </p:iterate>
                                  <p:childTnLst>
                                    <p:set>
                                      <p:cBhvr>
                                        <p:cTn id="59" fill="hold"/>
                                        <p:tgtEl>
                                          <p:spTgt spid="54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iterate>
                                    <p:tmAbs val="0"/>
                                  </p:iterate>
                                  <p:childTnLst>
                                    <p:set>
                                      <p:cBhvr>
                                        <p:cTn id="63" fill="hold"/>
                                        <p:tgtEl>
                                          <p:spTgt spid="54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iterate>
                                    <p:tmAbs val="0"/>
                                  </p:iterate>
                                  <p:childTnLst>
                                    <p:set>
                                      <p:cBhvr>
                                        <p:cTn id="67" fill="hold"/>
                                        <p:tgtEl>
                                          <p:spTgt spid="55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path" presetSubtype="0" accel="50000" decel="50000" fill="hold" nodeType="clickEffect">
                                  <p:stCondLst>
                                    <p:cond delay="0"/>
                                  </p:stCondLst>
                                  <p:childTnLst>
                                    <p:animMotion origin="layout" path="M 0.000000 0.076239 L -0.000000 0.128965" pathEditMode="relative">
                                      <p:cBhvr>
                                        <p:cTn id="71" dur="1000" fill="hold"/>
                                        <p:tgtEl>
                                          <p:spTgt spid="576"/>
                                        </p:tgtEl>
                                        <p:attrNameLst>
                                          <p:attrName>ppt_x</p:attrName>
                                          <p:attrName>ppt_y</p:attrName>
                                        </p:attrNameLst>
                                      </p:cBhvr>
                                    </p:animMotion>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iterate>
                                    <p:tmAbs val="0"/>
                                  </p:iterate>
                                  <p:childTnLst>
                                    <p:set>
                                      <p:cBhvr>
                                        <p:cTn id="75" fill="hold"/>
                                        <p:tgtEl>
                                          <p:spTgt spid="56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path" presetSubtype="0" accel="50000" decel="50000" fill="hold" nodeType="clickEffect">
                                  <p:stCondLst>
                                    <p:cond delay="0"/>
                                  </p:stCondLst>
                                  <p:childTnLst>
                                    <p:animMotion origin="layout" path="M -0.000000 0.128965 L 0.000000 0.272344" pathEditMode="relative">
                                      <p:cBhvr>
                                        <p:cTn id="79" dur="1000" fill="hold"/>
                                        <p:tgtEl>
                                          <p:spTgt spid="576"/>
                                        </p:tgtEl>
                                        <p:attrNameLst>
                                          <p:attrName>ppt_x</p:attrName>
                                          <p:attrName>ppt_y</p:attrName>
                                        </p:attrNameLst>
                                      </p:cBhvr>
                                    </p:animMotion>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iterate>
                                    <p:tmAbs val="0"/>
                                  </p:iterate>
                                  <p:childTnLst>
                                    <p:set>
                                      <p:cBhvr>
                                        <p:cTn id="83" fill="hold"/>
                                        <p:tgtEl>
                                          <p:spTgt spid="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animBg="1" advAuto="0"/>
      <p:bldP spid="547" grpId="0" animBg="1" advAuto="0"/>
      <p:bldP spid="549" grpId="0" animBg="1" advAuto="0"/>
      <p:bldP spid="550" grpId="0" animBg="1" advAuto="0"/>
      <p:bldP spid="556" grpId="0" animBg="1" advAuto="0"/>
      <p:bldP spid="558" grpId="0" animBg="1" advAuto="0"/>
      <p:bldP spid="559" grpId="0" animBg="1" advAuto="0"/>
      <p:bldP spid="560" grpId="0" animBg="1" advAuto="0"/>
      <p:bldP spid="561" grpId="0" animBg="1" advAuto="0"/>
      <p:bldP spid="564" grpId="0" animBg="1" advAuto="0"/>
      <p:bldP spid="565" grpId="0" animBg="1" advAuto="0"/>
      <p:bldP spid="567" grpId="0" animBg="1" advAuto="0"/>
      <p:bldP spid="569" grpId="0" animBg="1" advAuto="0"/>
      <p:bldP spid="570" grpId="0" animBg="1" advAuto="0"/>
      <p:bldP spid="571" grpId="0" animBg="1" advAuto="0"/>
      <p:bldP spid="572" grpId="0" animBg="1" advAuto="0"/>
      <p:bldP spid="573" grpId="0" animBg="1" advAuto="0"/>
      <p:bldP spid="576" grpId="0" animBg="1" advAuto="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“Standard Approach” Biases Towards Uncertainty	</a:t>
            </a:r>
          </a:p>
        </p:txBody>
      </p:sp>
      <mc:AlternateContent xmlns:mc="http://schemas.openxmlformats.org/markup-compatibility/2006" xmlns:a14="http://schemas.microsoft.com/office/drawing/2010/main">
        <mc:Choice Requires="a14">
          <p:sp>
            <p:nvSpPr>
              <p:cNvPr id="3" name="Content Placeholder 2"/>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Example with 2 features:</a:t>
                </a:r>
              </a:p>
              <a:p>
                <a:pPr marL="0" indent="0" algn="ctr">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is “level of education”</a:t>
                </a:r>
              </a:p>
              <a:p>
                <a:pPr marL="0" indent="0" algn="ctr">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is “number of </a:t>
                </a:r>
                <a:r>
                  <a:rPr lang="en-US" dirty="0" err="1"/>
                  <a:t>tophats</a:t>
                </a:r>
                <a:r>
                  <a:rPr lang="en-US" dirty="0"/>
                  <a:t> owned”</a:t>
                </a:r>
              </a:p>
              <a:p>
                <a:pPr marL="0" indent="0">
                  <a:buNone/>
                </a:pPr>
                <a:r>
                  <a:rPr lang="en-US" sz="2000" dirty="0"/>
                  <a:t>For Group 1:</a:t>
                </a:r>
              </a:p>
              <a:p>
                <a:pPr marL="0" indent="0" algn="ctr">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𝛽</m:t>
                      </m:r>
                      <m:r>
                        <a:rPr lang="en-US" sz="2000" b="0" i="1" smtClean="0">
                          <a:latin typeface="Cambria Math" panose="02040503050406030204" pitchFamily="18" charset="0"/>
                        </a:rPr>
                        <m:t>=(1, 0)</m:t>
                      </m:r>
                    </m:oMath>
                  </m:oMathPara>
                </a14:m>
                <a:endParaRPr lang="en-US" sz="2000" dirty="0"/>
              </a:p>
              <a:p>
                <a:r>
                  <a:rPr lang="en-US" sz="2000" dirty="0"/>
                  <a:t>90%: Random </a:t>
                </a:r>
                <a:r>
                  <a:rPr lang="en-US" sz="2000" dirty="0" err="1"/>
                  <a:t>s.t.</a:t>
                </a:r>
                <a:r>
                  <a:rPr lang="en-US" sz="2000" dirty="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oMath>
                </a14:m>
                <a:r>
                  <a:rPr lang="en-US" sz="2000" dirty="0"/>
                  <a:t> (perfectly correlated)</a:t>
                </a:r>
              </a:p>
              <a:p>
                <a:r>
                  <a:rPr lang="en-US" sz="2000" dirty="0"/>
                  <a:t>10%: Random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oMath>
                </a14:m>
                <a:r>
                  <a:rPr lang="en-US" sz="2000" dirty="0"/>
                  <a:t> independent)</a:t>
                </a:r>
              </a:p>
              <a:p>
                <a:endParaRPr lang="en-US" sz="2000" dirty="0"/>
              </a:p>
              <a:p>
                <a:pPr marL="0" indent="0">
                  <a:buNone/>
                </a:pPr>
                <a:r>
                  <a:rPr lang="en-US" sz="2000" dirty="0"/>
                  <a:t>For Group 2:</a:t>
                </a:r>
              </a:p>
              <a:p>
                <a:pPr marL="0" indent="0" algn="ctr">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𝛽</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0.5,0.5</m:t>
                          </m:r>
                        </m:e>
                      </m:d>
                    </m:oMath>
                  </m:oMathPara>
                </a14:m>
                <a:endParaRPr lang="en-US" sz="2000" b="0" dirty="0"/>
              </a:p>
              <a:p>
                <a:r>
                  <a:rPr lang="en-US" sz="2000" dirty="0"/>
                  <a:t>All applications uniform. </a:t>
                </a:r>
              </a:p>
            </p:txBody>
          </p:sp>
        </mc:Choice>
        <mc:Fallback xmlns="">
          <p:sp>
            <p:nvSpPr>
              <p:cNvPr id="3" name="Content Placeholder 2"/>
              <p:cNvSpPr txBox="1">
                <a:spLocks noRot="1" noChangeAspect="1" noMove="1" noResize="1" noEditPoints="1" noAdjustHandles="1" noChangeArrowheads="1" noChangeShapeType="1" noTextEdit="1"/>
              </p:cNvSpPr>
              <p:nvPr/>
            </p:nvSpPr>
            <p:spPr>
              <a:xfrm>
                <a:off x="628650" y="1825625"/>
                <a:ext cx="7886700" cy="4351338"/>
              </a:xfrm>
              <a:prstGeom prst="rect">
                <a:avLst/>
              </a:prstGeom>
              <a:blipFill>
                <a:blip r:embed="rId2"/>
                <a:stretch>
                  <a:fillRect l="-1391" t="-2241" b="-4902"/>
                </a:stretch>
              </a:blipFill>
            </p:spPr>
            <p:txBody>
              <a:bodyPr/>
              <a:lstStyle/>
              <a:p>
                <a:r>
                  <a:rPr lang="en-US">
                    <a:noFill/>
                  </a:rPr>
                  <a:t> </a:t>
                </a:r>
              </a:p>
            </p:txBody>
          </p:sp>
        </mc:Fallback>
      </mc:AlternateContent>
    </p:spTree>
    <p:extLst>
      <p:ext uri="{BB962C8B-B14F-4D97-AF65-F5344CB8AC3E}">
        <p14:creationId xmlns:p14="http://schemas.microsoft.com/office/powerpoint/2010/main" val="425990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480" y="1300899"/>
            <a:ext cx="5299364" cy="6858000"/>
          </a:xfrm>
          <a:prstGeom prst="rect">
            <a:avLst/>
          </a:prstGeom>
        </p:spPr>
      </p:pic>
      <p:sp>
        <p:nvSpPr>
          <p:cNvPr id="2"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“Standard Approach” Biases Towards Uncertainty	</a:t>
            </a:r>
          </a:p>
        </p:txBody>
      </p:sp>
      <mc:AlternateContent xmlns:mc="http://schemas.openxmlformats.org/markup-compatibility/2006" xmlns:a14="http://schemas.microsoft.com/office/drawing/2010/main">
        <mc:Choice Requires="a14">
          <p:sp>
            <p:nvSpPr>
              <p:cNvPr id="3" name="Content Placeholder 2"/>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“Unfair Rounds”: </a:t>
                </a:r>
                <a14:m>
                  <m:oMath xmlns:m="http://schemas.openxmlformats.org/officeDocument/2006/math">
                    <m:r>
                      <a:rPr lang="en-US" sz="2000" b="0" i="1" smtClean="0">
                        <a:latin typeface="Cambria Math" panose="02040503050406030204" pitchFamily="18" charset="0"/>
                      </a:rPr>
                      <m:t>𝑡</m:t>
                    </m:r>
                    <m:r>
                      <a:rPr lang="en-US" sz="2000" b="0" i="1" smtClean="0">
                        <a:latin typeface="Cambria Math" panose="02040503050406030204" pitchFamily="18" charset="0"/>
                      </a:rPr>
                      <m:t> </m:t>
                    </m:r>
                  </m:oMath>
                </a14:m>
                <a:r>
                  <a:rPr lang="en-US" sz="2000" dirty="0"/>
                  <a:t> </a:t>
                </a:r>
                <a:r>
                  <a:rPr lang="en-US" sz="2000" dirty="0" err="1"/>
                  <a:t>s.t.</a:t>
                </a:r>
                <a:r>
                  <a:rPr lang="en-US" sz="2000" dirty="0"/>
                  <a:t> Algorithm selects sub-optimal applicant. </a:t>
                </a:r>
              </a:p>
              <a:p>
                <a:r>
                  <a:rPr lang="en-US" sz="2000" dirty="0"/>
                  <a:t>Discrimination Index for Individual: Probability of victimization conditioned on participating in being present at unfair round. </a:t>
                </a:r>
              </a:p>
            </p:txBody>
          </p:sp>
        </mc:Choice>
        <mc:Fallback xmlns="">
          <p:sp>
            <p:nvSpPr>
              <p:cNvPr id="3" name="Content Placeholder 2"/>
              <p:cNvSpPr txBox="1">
                <a:spLocks noRot="1" noChangeAspect="1" noMove="1" noResize="1" noEditPoints="1" noAdjustHandles="1" noChangeArrowheads="1" noChangeShapeType="1" noTextEdit="1"/>
              </p:cNvSpPr>
              <p:nvPr/>
            </p:nvSpPr>
            <p:spPr>
              <a:xfrm>
                <a:off x="628650" y="1825625"/>
                <a:ext cx="7886700" cy="4351338"/>
              </a:xfrm>
              <a:prstGeom prst="rect">
                <a:avLst/>
              </a:prstGeom>
              <a:blipFill>
                <a:blip r:embed="rId3"/>
                <a:stretch>
                  <a:fillRect l="-696" t="-1401"/>
                </a:stretch>
              </a:blipFill>
            </p:spPr>
            <p:txBody>
              <a:bodyPr/>
              <a:lstStyle/>
              <a:p>
                <a:r>
                  <a:rPr lang="en-US">
                    <a:noFill/>
                  </a:rPr>
                  <a:t> </a:t>
                </a:r>
              </a:p>
            </p:txBody>
          </p:sp>
        </mc:Fallback>
      </mc:AlternateContent>
    </p:spTree>
    <p:extLst>
      <p:ext uri="{BB962C8B-B14F-4D97-AF65-F5344CB8AC3E}">
        <p14:creationId xmlns:p14="http://schemas.microsoft.com/office/powerpoint/2010/main" val="4271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50970" y="2187019"/>
            <a:ext cx="3035431" cy="1828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5155" y="2301397"/>
            <a:ext cx="4535998" cy="3114538"/>
          </a:xfrm>
          <a:prstGeom prst="rect">
            <a:avLst/>
          </a:prstGeom>
        </p:spPr>
      </p:pic>
      <p:sp>
        <p:nvSpPr>
          <p:cNvPr id="3"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Chaining:</a:t>
            </a:r>
          </a:p>
        </p:txBody>
      </p:sp>
      <p:sp>
        <p:nvSpPr>
          <p:cNvPr id="6" name="Right Brace 5"/>
          <p:cNvSpPr/>
          <p:nvPr/>
        </p:nvSpPr>
        <p:spPr>
          <a:xfrm rot="16200000">
            <a:off x="3742442" y="420545"/>
            <a:ext cx="452486" cy="30354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3492432" y="1320170"/>
            <a:ext cx="952505" cy="369332"/>
          </a:xfrm>
          <a:prstGeom prst="rect">
            <a:avLst/>
          </a:prstGeom>
          <a:noFill/>
        </p:spPr>
        <p:txBody>
          <a:bodyPr wrap="none" rtlCol="0">
            <a:spAutoFit/>
          </a:bodyPr>
          <a:lstStyle/>
          <a:p>
            <a:r>
              <a:rPr lang="en-US" dirty="0"/>
              <a:t>Chained</a:t>
            </a:r>
          </a:p>
        </p:txBody>
      </p:sp>
    </p:spTree>
    <p:extLst>
      <p:ext uri="{BB962C8B-B14F-4D97-AF65-F5344CB8AC3E}">
        <p14:creationId xmlns:p14="http://schemas.microsoft.com/office/powerpoint/2010/main" val="292357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FairUCB</a:t>
            </a:r>
            <a:r>
              <a:rPr lang="en-US" dirty="0"/>
              <a:t> Pseudo-Code</a:t>
            </a:r>
          </a:p>
        </p:txBody>
      </p:sp>
      <mc:AlternateContent xmlns:mc="http://schemas.openxmlformats.org/markup-compatibility/2006" xmlns:a14="http://schemas.microsoft.com/office/drawing/2010/main">
        <mc:Choice Requires="a14">
          <p:sp>
            <p:nvSpPr>
              <p:cNvPr id="3" name="Content Placeholder 2"/>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t = 1 to </a:t>
                </a:r>
                <a14:m>
                  <m:oMath xmlns:m="http://schemas.openxmlformats.org/officeDocument/2006/math">
                    <m:r>
                      <a:rPr lang="en-US" b="0" i="1" smtClean="0">
                        <a:latin typeface="Cambria Math" panose="02040503050406030204" pitchFamily="18" charset="0"/>
                      </a:rPr>
                      <m:t>∞</m:t>
                    </m:r>
                  </m:oMath>
                </a14:m>
                <a:endParaRPr lang="en-US" dirty="0"/>
              </a:p>
              <a:p>
                <a:pPr lvl="1"/>
                <a:r>
                  <a:rPr lang="en-US" dirty="0"/>
                  <a:t>Using OLS estimators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𝛽</m:t>
                            </m:r>
                          </m:e>
                        </m:acc>
                      </m:e>
                      <m:sub>
                        <m:r>
                          <a:rPr lang="en-US" b="0" i="1" dirty="0" smtClean="0">
                            <a:latin typeface="Cambria Math" panose="02040503050406030204" pitchFamily="18" charset="0"/>
                          </a:rPr>
                          <m:t>𝑖</m:t>
                        </m:r>
                      </m:sub>
                    </m:sSub>
                  </m:oMath>
                </a14:m>
                <a:r>
                  <a:rPr lang="en-US" dirty="0"/>
                  <a:t>, construct reward estimators and widths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 such that with high probability:</a:t>
                </a:r>
              </a:p>
              <a:p>
                <a:pPr marL="457200" lvl="1" indent="0" algn="ctr">
                  <a:buNone/>
                </a:pPr>
                <a14:m>
                  <m:oMath xmlns:m="http://schemas.openxmlformats.org/officeDocument/2006/math">
                    <m:sSubSup>
                      <m:sSubSupPr>
                        <m:ctrlPr>
                          <a:rPr lang="en-US" b="0" i="1" dirty="0"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𝜇</m:t>
                            </m:r>
                          </m:e>
                        </m:acc>
                      </m:e>
                      <m:sub>
                        <m:r>
                          <a:rPr lang="en-US" b="0" i="1" dirty="0" smtClean="0">
                            <a:latin typeface="Cambria Math" panose="02040503050406030204" pitchFamily="18" charset="0"/>
                          </a:rPr>
                          <m:t>𝑖</m:t>
                        </m:r>
                      </m:sub>
                      <m:sup>
                        <m:r>
                          <a:rPr lang="en-US" b="0" i="1" dirty="0" smtClean="0">
                            <a:latin typeface="Cambria Math" panose="02040503050406030204" pitchFamily="18" charset="0"/>
                          </a:rPr>
                          <m:t>𝑡</m:t>
                        </m:r>
                      </m:sup>
                    </m:sSubSup>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𝛽</m:t>
                                </m:r>
                              </m:e>
                            </m:acc>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up>
                            <m:r>
                              <a:rPr lang="en-US" b="0" i="1" dirty="0" smtClean="0">
                                <a:latin typeface="Cambria Math" panose="02040503050406030204" pitchFamily="18" charset="0"/>
                              </a:rPr>
                              <m:t>𝑡</m:t>
                            </m:r>
                          </m:sup>
                        </m:sSubSup>
                      </m:e>
                    </m:d>
                  </m:oMath>
                </a14:m>
                <a:r>
                  <a:rPr lang="en-US" dirty="0"/>
                  <a:t> </a:t>
                </a:r>
              </a:p>
              <a:p>
                <a:pPr marL="457200" lvl="1" indent="0" algn="ctr">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𝜇</m:t>
                          </m:r>
                        </m:e>
                        <m:sub>
                          <m:r>
                            <a:rPr lang="en-US" b="0" i="1" smtClean="0">
                              <a:latin typeface="Cambria Math" panose="02040503050406030204" pitchFamily="18" charset="0"/>
                            </a:rPr>
                            <m:t>𝑖</m:t>
                          </m:r>
                        </m:sub>
                        <m:sup>
                          <m:r>
                            <a:rPr lang="en-US" b="0" i="1" smtClean="0">
                              <a:latin typeface="Cambria Math" panose="02040503050406030204" pitchFamily="18" charset="0"/>
                            </a:rPr>
                            <m:t>𝑡</m:t>
                          </m:r>
                        </m:sup>
                      </m:sSub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𝜇</m:t>
                                  </m:r>
                                </m:e>
                              </m:acc>
                            </m:e>
                            <m:sub>
                              <m:r>
                                <a:rPr lang="en-US" b="0" i="1" smtClean="0">
                                  <a:latin typeface="Cambria Math" panose="02040503050406030204" pitchFamily="18" charset="0"/>
                                </a:rPr>
                                <m:t>𝑖</m:t>
                              </m:r>
                            </m:sub>
                            <m:sup>
                              <m:r>
                                <a:rPr lang="en-US" b="0" i="1" smtClean="0">
                                  <a:latin typeface="Cambria Math" panose="02040503050406030204" pitchFamily="18" charset="0"/>
                                </a:rPr>
                                <m:t>𝑡</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𝜇</m:t>
                                  </m:r>
                                </m:e>
                              </m:acc>
                            </m:e>
                            <m:sub>
                              <m:r>
                                <a:rPr lang="en-US" b="0" i="1" smtClean="0">
                                  <a:latin typeface="Cambria Math" panose="02040503050406030204" pitchFamily="18" charset="0"/>
                                </a:rPr>
                                <m:t>𝑖</m:t>
                              </m:r>
                            </m:sub>
                            <m:sup>
                              <m:r>
                                <a:rPr lang="en-US" b="0" i="1" smtClean="0">
                                  <a:latin typeface="Cambria Math" panose="02040503050406030204" pitchFamily="18" charset="0"/>
                                </a:rPr>
                                <m:t>𝑡</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e>
                      </m:d>
                    </m:oMath>
                  </m:oMathPara>
                </a14:m>
                <a:endParaRPr lang="en-US" b="0" dirty="0"/>
              </a:p>
              <a:p>
                <a:pPr lvl="1"/>
                <a:r>
                  <a:rPr lang="en-US" dirty="0"/>
                  <a:t>Compute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𝑖</m:t>
                                </m:r>
                              </m:lim>
                            </m:limLow>
                          </m:fName>
                          <m:e>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𝑢</m:t>
                                    </m:r>
                                  </m:e>
                                </m:acc>
                              </m:e>
                              <m:sub>
                                <m:r>
                                  <a:rPr lang="en-US" b="0" i="1" dirty="0" smtClean="0">
                                    <a:latin typeface="Cambria Math" panose="02040503050406030204" pitchFamily="18" charset="0"/>
                                  </a:rPr>
                                  <m:t>𝑖</m:t>
                                </m:r>
                              </m:sub>
                              <m:sup>
                                <m:r>
                                  <a:rPr lang="en-US" b="0" i="1" dirty="0" smtClean="0">
                                    <a:latin typeface="Cambria Math" panose="02040503050406030204" pitchFamily="18" charset="0"/>
                                  </a:rPr>
                                  <m:t>𝑡</m:t>
                                </m:r>
                              </m:sup>
                            </m:sSubSup>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 </m:t>
                            </m:r>
                          </m:e>
                        </m:func>
                      </m:e>
                    </m:func>
                  </m:oMath>
                </a14:m>
                <a:endParaRPr lang="en-US" b="0" dirty="0"/>
              </a:p>
              <a:p>
                <a:pPr lvl="1"/>
                <a:r>
                  <a:rPr lang="en-US" dirty="0"/>
                  <a:t>Select an individual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𝑡</m:t>
                        </m:r>
                      </m:sub>
                    </m:sSub>
                  </m:oMath>
                </a14:m>
                <a:r>
                  <a:rPr lang="en-US" dirty="0"/>
                  <a:t> uniformly at random from among the set of individuals chained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m:t>
                        </m:r>
                      </m:sup>
                    </m:sSup>
                  </m:oMath>
                </a14:m>
                <a:endParaRPr lang="en-US" dirty="0"/>
              </a:p>
              <a:p>
                <a:pPr lvl="1"/>
                <a:r>
                  <a:rPr lang="en-US" dirty="0"/>
                  <a:t>Observe reward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𝑟</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𝑡</m:t>
                            </m:r>
                          </m:sub>
                        </m:sSub>
                      </m:sub>
                      <m:sup>
                        <m:r>
                          <a:rPr lang="en-US" b="0" i="1" smtClean="0">
                            <a:latin typeface="Cambria Math" panose="02040503050406030204" pitchFamily="18" charset="0"/>
                          </a:rPr>
                          <m:t>𝑡</m:t>
                        </m:r>
                      </m:sup>
                    </m:sSubSup>
                  </m:oMath>
                </a14:m>
                <a:r>
                  <a:rPr lang="en-US" dirty="0"/>
                  <a:t> and update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𝛽</m:t>
                            </m:r>
                          </m:e>
                        </m:acc>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𝑖</m:t>
                            </m:r>
                          </m:e>
                          <m:sub>
                            <m:r>
                              <a:rPr lang="en-US" b="0" i="1" dirty="0" smtClean="0">
                                <a:latin typeface="Cambria Math" panose="02040503050406030204" pitchFamily="18" charset="0"/>
                              </a:rPr>
                              <m:t>𝑡</m:t>
                            </m:r>
                          </m:sub>
                        </m:sSub>
                      </m:sub>
                    </m:sSub>
                  </m:oMath>
                </a14:m>
                <a:r>
                  <a:rPr lang="en-US" dirty="0"/>
                  <a:t>.</a:t>
                </a:r>
              </a:p>
            </p:txBody>
          </p:sp>
        </mc:Choice>
        <mc:Fallback xmlns="">
          <p:sp>
            <p:nvSpPr>
              <p:cNvPr id="3" name="Content Placeholder 2"/>
              <p:cNvSpPr txBox="1">
                <a:spLocks noRot="1" noChangeAspect="1" noMove="1" noResize="1" noEditPoints="1" noAdjustHandles="1" noChangeArrowheads="1" noChangeShapeType="1" noTextEdit="1"/>
              </p:cNvSpPr>
              <p:nvPr/>
            </p:nvSpPr>
            <p:spPr>
              <a:xfrm>
                <a:off x="628650" y="1825625"/>
                <a:ext cx="7886700" cy="4351338"/>
              </a:xfrm>
              <a:prstGeom prst="rect">
                <a:avLst/>
              </a:prstGeom>
              <a:blipFill>
                <a:blip r:embed="rId2"/>
                <a:stretch>
                  <a:fillRect l="-1391" t="-2241" r="-309"/>
                </a:stretch>
              </a:blipFill>
            </p:spPr>
            <p:txBody>
              <a:bodyPr/>
              <a:lstStyle/>
              <a:p>
                <a:r>
                  <a:rPr lang="en-US">
                    <a:noFill/>
                  </a:rPr>
                  <a:t> </a:t>
                </a:r>
              </a:p>
            </p:txBody>
          </p:sp>
        </mc:Fallback>
      </mc:AlternateContent>
    </p:spTree>
    <p:extLst>
      <p:ext uri="{BB962C8B-B14F-4D97-AF65-F5344CB8AC3E}">
        <p14:creationId xmlns:p14="http://schemas.microsoft.com/office/powerpoint/2010/main" val="3426469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FairUCB’s</a:t>
            </a:r>
            <a:r>
              <a:rPr lang="en-US" dirty="0"/>
              <a:t> Guarantees:</a:t>
            </a:r>
          </a:p>
        </p:txBody>
      </p:sp>
      <mc:AlternateContent xmlns:mc="http://schemas.openxmlformats.org/markup-compatibility/2006" xmlns:a14="http://schemas.microsoft.com/office/drawing/2010/main">
        <mc:Choice Requires="a14">
          <p:sp>
            <p:nvSpPr>
              <p:cNvPr id="3" name="Content Placeholder 2"/>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Regret is: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𝑑</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3</m:t>
                                </m:r>
                              </m:sup>
                            </m:sSup>
                            <m:r>
                              <a:rPr lang="en-US" b="0" i="1" smtClean="0">
                                <a:latin typeface="Cambria Math" panose="02040503050406030204" pitchFamily="18" charset="0"/>
                              </a:rPr>
                              <m:t>𝑇</m:t>
                            </m:r>
                          </m:e>
                        </m:rad>
                      </m:e>
                    </m:d>
                  </m:oMath>
                </a14:m>
                <a:endParaRPr lang="en-US" b="0" dirty="0"/>
              </a:p>
              <a:p>
                <a:pPr lvl="1"/>
                <a:r>
                  <a:rPr lang="en-US" dirty="0"/>
                  <a:t>Worse than without fairness – but only by a factor of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𝑑</m:t>
                            </m:r>
                          </m:e>
                        </m:rad>
                      </m:e>
                    </m:d>
                  </m:oMath>
                </a14:m>
                <a:endParaRPr lang="en-US" b="0" dirty="0"/>
              </a:p>
              <a:p>
                <a:r>
                  <a:rPr lang="en-US" dirty="0"/>
                  <a:t>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oMath>
                </a14:m>
                <a:r>
                  <a:rPr lang="en-US" dirty="0"/>
                  <a:t> are </a:t>
                </a:r>
                <a:r>
                  <a:rPr lang="en-US" i="1" dirty="0"/>
                  <a:t>linear</a:t>
                </a:r>
                <a:r>
                  <a:rPr lang="en-US" dirty="0"/>
                  <a:t>, fairness has a cost, but only a mild one. </a:t>
                </a:r>
              </a:p>
              <a:p>
                <a:r>
                  <a:rPr lang="en-US" dirty="0"/>
                  <a:t>What about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oMath>
                </a14:m>
                <a:r>
                  <a:rPr lang="en-US" dirty="0"/>
                  <a:t> are non-linear?</a:t>
                </a:r>
              </a:p>
              <a:p>
                <a:pPr lvl="1"/>
                <a:r>
                  <a:rPr lang="en-US" dirty="0"/>
                  <a:t>Can quickly, </a:t>
                </a:r>
                <a:r>
                  <a:rPr lang="en-US" i="1" dirty="0"/>
                  <a:t>fairly</a:t>
                </a:r>
                <a:r>
                  <a:rPr lang="en-US" dirty="0"/>
                  <a:t> learn </a:t>
                </a:r>
                <a14:m>
                  <m:oMath xmlns:m="http://schemas.openxmlformats.org/officeDocument/2006/math">
                    <m:r>
                      <a:rPr lang="en-US" b="0" i="1" smtClean="0">
                        <a:latin typeface="Cambria Math" panose="02040503050406030204" pitchFamily="18" charset="0"/>
                      </a:rPr>
                      <m:t>⇔</m:t>
                    </m:r>
                  </m:oMath>
                </a14:m>
                <a:r>
                  <a:rPr lang="en-US" dirty="0"/>
                  <a:t> Can quickly find tight confidence intervals. </a:t>
                </a:r>
              </a:p>
              <a:p>
                <a:pPr lvl="1"/>
                <a:r>
                  <a:rPr lang="en-US" dirty="0"/>
                  <a:t>“Cost of Fairness” can sometimes be exponential in </a:t>
                </a:r>
                <a14:m>
                  <m:oMath xmlns:m="http://schemas.openxmlformats.org/officeDocument/2006/math">
                    <m:r>
                      <a:rPr lang="en-US" b="0" i="1" smtClean="0">
                        <a:latin typeface="Cambria Math" panose="02040503050406030204" pitchFamily="18" charset="0"/>
                      </a:rPr>
                      <m:t>𝑑</m:t>
                    </m:r>
                  </m:oMath>
                </a14:m>
                <a:r>
                  <a:rPr lang="en-US" dirty="0"/>
                  <a:t>.</a:t>
                </a:r>
              </a:p>
            </p:txBody>
          </p:sp>
        </mc:Choice>
        <mc:Fallback xmlns="">
          <p:sp>
            <p:nvSpPr>
              <p:cNvPr id="3" name="Content Placeholder 2"/>
              <p:cNvSpPr txBox="1">
                <a:spLocks noRot="1" noChangeAspect="1" noMove="1" noResize="1" noEditPoints="1" noAdjustHandles="1" noChangeArrowheads="1" noChangeShapeType="1" noTextEdit="1"/>
              </p:cNvSpPr>
              <p:nvPr/>
            </p:nvSpPr>
            <p:spPr>
              <a:xfrm>
                <a:off x="628650" y="1825625"/>
                <a:ext cx="7886700" cy="4351338"/>
              </a:xfrm>
              <a:prstGeom prst="rect">
                <a:avLst/>
              </a:prstGeom>
              <a:blipFill>
                <a:blip r:embed="rId2"/>
                <a:stretch>
                  <a:fillRect l="-1391" t="-840"/>
                </a:stretch>
              </a:blipFill>
            </p:spPr>
            <p:txBody>
              <a:bodyPr/>
              <a:lstStyle/>
              <a:p>
                <a:r>
                  <a:rPr lang="en-US">
                    <a:noFill/>
                  </a:rPr>
                  <a:t> </a:t>
                </a:r>
              </a:p>
            </p:txBody>
          </p:sp>
        </mc:Fallback>
      </mc:AlternateContent>
    </p:spTree>
    <p:extLst>
      <p:ext uri="{BB962C8B-B14F-4D97-AF65-F5344CB8AC3E}">
        <p14:creationId xmlns:p14="http://schemas.microsoft.com/office/powerpoint/2010/main" val="405069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284" y="0"/>
            <a:ext cx="5299364"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48" y="0"/>
            <a:ext cx="5299364" cy="6858000"/>
          </a:xfrm>
          <a:prstGeom prst="rect">
            <a:avLst/>
          </a:prstGeom>
        </p:spPr>
      </p:pic>
      <p:sp>
        <p:nvSpPr>
          <p:cNvPr id="4"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Discrimination Index</a:t>
            </a:r>
          </a:p>
        </p:txBody>
      </p:sp>
      <p:sp>
        <p:nvSpPr>
          <p:cNvPr id="5" name="TextBox 4"/>
          <p:cNvSpPr txBox="1"/>
          <p:nvPr/>
        </p:nvSpPr>
        <p:spPr>
          <a:xfrm>
            <a:off x="1122279" y="5618375"/>
            <a:ext cx="1477136" cy="369332"/>
          </a:xfrm>
          <a:prstGeom prst="rect">
            <a:avLst/>
          </a:prstGeom>
          <a:noFill/>
        </p:spPr>
        <p:txBody>
          <a:bodyPr wrap="none" rtlCol="0">
            <a:spAutoFit/>
          </a:bodyPr>
          <a:lstStyle/>
          <a:p>
            <a:r>
              <a:rPr lang="en-US" dirty="0"/>
              <a:t>Standard UCB</a:t>
            </a:r>
          </a:p>
        </p:txBody>
      </p:sp>
      <p:sp>
        <p:nvSpPr>
          <p:cNvPr id="6" name="TextBox 5"/>
          <p:cNvSpPr txBox="1"/>
          <p:nvPr/>
        </p:nvSpPr>
        <p:spPr>
          <a:xfrm>
            <a:off x="6751647" y="5610517"/>
            <a:ext cx="976742" cy="369332"/>
          </a:xfrm>
          <a:prstGeom prst="rect">
            <a:avLst/>
          </a:prstGeom>
          <a:noFill/>
        </p:spPr>
        <p:txBody>
          <a:bodyPr wrap="none" rtlCol="0">
            <a:spAutoFit/>
          </a:bodyPr>
          <a:lstStyle/>
          <a:p>
            <a:r>
              <a:rPr lang="en-US" dirty="0"/>
              <a:t>Fair UCB</a:t>
            </a:r>
          </a:p>
        </p:txBody>
      </p:sp>
    </p:spTree>
    <p:extLst>
      <p:ext uri="{BB962C8B-B14F-4D97-AF65-F5344CB8AC3E}">
        <p14:creationId xmlns:p14="http://schemas.microsoft.com/office/powerpoint/2010/main" val="3689616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7663"/>
            <a:ext cx="9144000" cy="2774022"/>
          </a:xfrm>
          <a:prstGeom prst="rect">
            <a:avLst/>
          </a:prstGeom>
        </p:spPr>
      </p:pic>
      <p:sp>
        <p:nvSpPr>
          <p:cNvPr id="3"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Performance</a:t>
            </a:r>
          </a:p>
        </p:txBody>
      </p:sp>
    </p:spTree>
    <p:extLst>
      <p:ext uri="{BB962C8B-B14F-4D97-AF65-F5344CB8AC3E}">
        <p14:creationId xmlns:p14="http://schemas.microsoft.com/office/powerpoint/2010/main" val="364795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Discussion</a:t>
            </a:r>
          </a:p>
        </p:txBody>
      </p:sp>
      <p:sp>
        <p:nvSpPr>
          <p:cNvPr id="3" name="Content Placeholder 2"/>
          <p:cNvSpPr>
            <a:spLocks noGrp="1"/>
          </p:cNvSpPr>
          <p:nvPr>
            <p:ph idx="1"/>
          </p:nvPr>
        </p:nvSpPr>
        <p:spPr/>
        <p:txBody>
          <a:bodyPr>
            <a:normAutofit lnSpcReduction="10000"/>
          </a:bodyPr>
          <a:lstStyle/>
          <a:p>
            <a:r>
              <a:rPr lang="en-US" dirty="0"/>
              <a:t>Even without a taste for discrimination “baked in”, natural (optimal) learning procedures can disproportionately benefit certain populations. </a:t>
            </a:r>
          </a:p>
          <a:p>
            <a:r>
              <a:rPr lang="en-US" dirty="0">
                <a:effectLst/>
              </a:rPr>
              <a:t>Imposing “fairness” constraints is not without cost.</a:t>
            </a:r>
          </a:p>
          <a:p>
            <a:pPr lvl="1"/>
            <a:r>
              <a:rPr lang="en-US" dirty="0"/>
              <a:t>Must quantify tradeoffs between fairness and other desiderata</a:t>
            </a:r>
          </a:p>
          <a:p>
            <a:pPr lvl="1"/>
            <a:r>
              <a:rPr lang="en-US" dirty="0"/>
              <a:t>No Pareto dominant solution – how should we choose between different points on the tradeoff curve? </a:t>
            </a:r>
          </a:p>
          <a:p>
            <a:r>
              <a:rPr lang="en-US" dirty="0"/>
              <a:t>None of these points is unique to “algorithmic” decision making.</a:t>
            </a:r>
          </a:p>
          <a:p>
            <a:pPr lvl="1"/>
            <a:r>
              <a:rPr lang="en-US" dirty="0"/>
              <a:t>Just allows formal analysis to bring these universal issues to the fore. </a:t>
            </a:r>
          </a:p>
          <a:p>
            <a:endParaRPr lang="en-US" dirty="0">
              <a:effectLst/>
            </a:endParaRPr>
          </a:p>
          <a:p>
            <a:pPr lvl="1"/>
            <a:endParaRPr lang="en-US" dirty="0"/>
          </a:p>
        </p:txBody>
      </p:sp>
    </p:spTree>
    <p:extLst>
      <p:ext uri="{BB962C8B-B14F-4D97-AF65-F5344CB8AC3E}">
        <p14:creationId xmlns:p14="http://schemas.microsoft.com/office/powerpoint/2010/main" val="105921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xfrm>
            <a:off x="480099" y="312539"/>
            <a:ext cx="7804548" cy="1518047"/>
          </a:xfrm>
          <a:prstGeom prst="rect">
            <a:avLst/>
          </a:prstGeom>
        </p:spPr>
        <p:txBody>
          <a:bodyPr/>
          <a:lstStyle/>
          <a:p>
            <a:r>
              <a:t>Fairness Definition</a:t>
            </a:r>
          </a:p>
        </p:txBody>
      </p:sp>
      <p:sp>
        <p:nvSpPr>
          <p:cNvPr id="360" name="Shape 36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49</a:t>
            </a:fld>
            <a:endParaRPr/>
          </a:p>
        </p:txBody>
      </p:sp>
      <p:pic>
        <p:nvPicPr>
          <p:cNvPr id="361" name="pasted-image.pdf"/>
          <p:cNvPicPr>
            <a:picLocks noChangeAspect="1"/>
          </p:cNvPicPr>
          <p:nvPr/>
        </p:nvPicPr>
        <p:blipFill>
          <a:blip r:embed="rId2">
            <a:extLst/>
          </a:blip>
          <a:stretch>
            <a:fillRect/>
          </a:stretch>
        </p:blipFill>
        <p:spPr>
          <a:xfrm>
            <a:off x="1542670" y="1956728"/>
            <a:ext cx="3902274" cy="357188"/>
          </a:xfrm>
          <a:prstGeom prst="rect">
            <a:avLst/>
          </a:prstGeom>
          <a:ln w="12700">
            <a:miter lim="400000"/>
          </a:ln>
        </p:spPr>
      </p:pic>
      <p:pic>
        <p:nvPicPr>
          <p:cNvPr id="362" name="pasted-image.pdf"/>
          <p:cNvPicPr>
            <a:picLocks noChangeAspect="1"/>
          </p:cNvPicPr>
          <p:nvPr/>
        </p:nvPicPr>
        <p:blipFill>
          <a:blip r:embed="rId3">
            <a:extLst/>
          </a:blip>
          <a:stretch>
            <a:fillRect/>
          </a:stretch>
        </p:blipFill>
        <p:spPr>
          <a:xfrm>
            <a:off x="1542670" y="2638197"/>
            <a:ext cx="3018235" cy="383977"/>
          </a:xfrm>
          <a:prstGeom prst="rect">
            <a:avLst/>
          </a:prstGeom>
          <a:ln w="12700">
            <a:miter lim="400000"/>
          </a:ln>
        </p:spPr>
      </p:pic>
      <p:pic>
        <p:nvPicPr>
          <p:cNvPr id="363" name="pasted-image.pdf"/>
          <p:cNvPicPr>
            <a:picLocks noChangeAspect="1"/>
          </p:cNvPicPr>
          <p:nvPr/>
        </p:nvPicPr>
        <p:blipFill>
          <a:blip r:embed="rId4">
            <a:extLst/>
          </a:blip>
          <a:stretch>
            <a:fillRect/>
          </a:stretch>
        </p:blipFill>
        <p:spPr>
          <a:xfrm>
            <a:off x="4838625" y="2639161"/>
            <a:ext cx="2750344" cy="383977"/>
          </a:xfrm>
          <a:prstGeom prst="rect">
            <a:avLst/>
          </a:prstGeom>
          <a:ln w="12700">
            <a:miter lim="400000"/>
          </a:ln>
        </p:spPr>
      </p:pic>
      <p:pic>
        <p:nvPicPr>
          <p:cNvPr id="364" name="pasted-image.pdf"/>
          <p:cNvPicPr>
            <a:picLocks noChangeAspect="1"/>
          </p:cNvPicPr>
          <p:nvPr/>
        </p:nvPicPr>
        <p:blipFill>
          <a:blip r:embed="rId5">
            <a:extLst/>
          </a:blip>
          <a:stretch>
            <a:fillRect/>
          </a:stretch>
        </p:blipFill>
        <p:spPr>
          <a:xfrm>
            <a:off x="1542670" y="3174504"/>
            <a:ext cx="4089798" cy="508992"/>
          </a:xfrm>
          <a:prstGeom prst="rect">
            <a:avLst/>
          </a:prstGeom>
          <a:ln w="12700">
            <a:miter lim="400000"/>
          </a:ln>
        </p:spPr>
      </p:pic>
      <p:pic>
        <p:nvPicPr>
          <p:cNvPr id="365" name="pasted-image.pdf"/>
          <p:cNvPicPr>
            <a:picLocks noChangeAspect="1"/>
          </p:cNvPicPr>
          <p:nvPr/>
        </p:nvPicPr>
        <p:blipFill>
          <a:blip r:embed="rId6">
            <a:extLst/>
          </a:blip>
          <a:stretch>
            <a:fillRect/>
          </a:stretch>
        </p:blipFill>
        <p:spPr>
          <a:xfrm>
            <a:off x="2542795" y="3867622"/>
            <a:ext cx="2089548" cy="455415"/>
          </a:xfrm>
          <a:prstGeom prst="rect">
            <a:avLst/>
          </a:prstGeom>
          <a:ln w="12700">
            <a:miter lim="400000"/>
          </a:ln>
        </p:spPr>
      </p:pic>
      <p:sp>
        <p:nvSpPr>
          <p:cNvPr id="366" name="Shape 366"/>
          <p:cNvSpPr/>
          <p:nvPr/>
        </p:nvSpPr>
        <p:spPr>
          <a:xfrm>
            <a:off x="1834300" y="4689288"/>
            <a:ext cx="5511118" cy="1754301"/>
          </a:xfrm>
          <a:prstGeom prst="rect">
            <a:avLst/>
          </a:prstGeom>
          <a:blipFill>
            <a:blip r:embed="rId7"/>
          </a:blipFill>
          <a:ln w="12700">
            <a:miter lim="400000"/>
          </a:ln>
          <a:effectLst>
            <a:outerShdw blurRad="38100" dist="25400" dir="5400000" rotWithShape="0">
              <a:srgbClr val="000000">
                <a:alpha val="50000"/>
              </a:srgbClr>
            </a:outerShdw>
          </a:effectLst>
        </p:spPr>
        <p:txBody>
          <a:bodyPr lIns="35719" tIns="35719" rIns="35719" bIns="35719" anchor="ctr"/>
          <a:lstStyle/>
          <a:p>
            <a:pPr algn="ctr">
              <a:defRPr sz="3000">
                <a:solidFill>
                  <a:srgbClr val="FFFFFF"/>
                </a:solidFill>
                <a:latin typeface="Optima"/>
                <a:ea typeface="Optima"/>
                <a:cs typeface="Optima"/>
                <a:sym typeface="Optima"/>
              </a:defRPr>
            </a:pPr>
            <a:endParaRPr sz="2109"/>
          </a:p>
        </p:txBody>
      </p:sp>
      <p:pic>
        <p:nvPicPr>
          <p:cNvPr id="367" name="pasted-image.png"/>
          <p:cNvPicPr>
            <a:picLocks noChangeAspect="1"/>
          </p:cNvPicPr>
          <p:nvPr/>
        </p:nvPicPr>
        <p:blipFill>
          <a:blip r:embed="rId8">
            <a:extLst/>
          </a:blip>
          <a:stretch>
            <a:fillRect/>
          </a:stretch>
        </p:blipFill>
        <p:spPr>
          <a:xfrm>
            <a:off x="3382538" y="4882951"/>
            <a:ext cx="2378830" cy="688610"/>
          </a:xfrm>
          <a:prstGeom prst="rect">
            <a:avLst/>
          </a:prstGeom>
          <a:ln w="12700">
            <a:miter lim="400000"/>
          </a:ln>
        </p:spPr>
      </p:pic>
      <p:pic>
        <p:nvPicPr>
          <p:cNvPr id="368" name="pasted-image.pdf"/>
          <p:cNvPicPr>
            <a:picLocks noChangeAspect="1"/>
          </p:cNvPicPr>
          <p:nvPr/>
        </p:nvPicPr>
        <p:blipFill>
          <a:blip r:embed="rId9">
            <a:extLst/>
          </a:blip>
          <a:stretch>
            <a:fillRect/>
          </a:stretch>
        </p:blipFill>
        <p:spPr>
          <a:xfrm>
            <a:off x="3321691" y="5650379"/>
            <a:ext cx="2330992" cy="688703"/>
          </a:xfrm>
          <a:prstGeom prst="rect">
            <a:avLst/>
          </a:prstGeom>
          <a:ln w="12700">
            <a:miter lim="400000"/>
          </a:ln>
        </p:spPr>
      </p:pic>
    </p:spTree>
    <p:extLst>
      <p:ext uri="{BB962C8B-B14F-4D97-AF65-F5344CB8AC3E}">
        <p14:creationId xmlns:p14="http://schemas.microsoft.com/office/powerpoint/2010/main" val="420698441"/>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animBg="1" advAuto="0"/>
      <p:bldP spid="367" grpId="0" animBg="1" advAuto="0"/>
      <p:bldP spid="368"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 Setup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Given data, select a </a:t>
                </a:r>
                <a:r>
                  <a:rPr lang="en-US" i="1" dirty="0"/>
                  <a:t>hypothesis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𝑁</m:t>
                            </m:r>
                          </m:e>
                        </m:d>
                      </m:e>
                      <m:sup>
                        <m:r>
                          <a:rPr lang="en-US" b="0" i="1" smtClean="0">
                            <a:latin typeface="Cambria Math" panose="02040503050406030204" pitchFamily="18" charset="0"/>
                          </a:rPr>
                          <m:t>𝑑</m:t>
                        </m:r>
                      </m:sup>
                    </m:sSup>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oMath>
                </a14:m>
                <a:endParaRPr lang="en-US" dirty="0"/>
              </a:p>
              <a:p>
                <a:r>
                  <a:rPr lang="en-US" dirty="0"/>
                  <a:t>Goal is not prediction on the </a:t>
                </a:r>
                <a:r>
                  <a:rPr lang="en-US" i="1" dirty="0"/>
                  <a:t>training data</a:t>
                </a:r>
                <a:r>
                  <a:rPr lang="en-US" dirty="0"/>
                  <a:t>, but prediction on </a:t>
                </a:r>
                <a:r>
                  <a:rPr lang="en-US" i="1" dirty="0"/>
                  <a:t>new examples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2101"/>
                </a:stretch>
              </a:blipFill>
            </p:spPr>
            <p:txBody>
              <a:bodyPr/>
              <a:lstStyle/>
              <a:p>
                <a:r>
                  <a:rPr lang="en-US">
                    <a:noFill/>
                  </a:rPr>
                  <a:t> </a:t>
                </a:r>
              </a:p>
            </p:txBody>
          </p:sp>
        </mc:Fallback>
      </mc:AlternateContent>
      <p:sp>
        <p:nvSpPr>
          <p:cNvPr id="4" name="AutoShape 4" descr="Image result for overfitting"/>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5210613" y="3414274"/>
            <a:ext cx="2932374" cy="2932374"/>
          </a:xfrm>
          <a:prstGeom prst="rect">
            <a:avLst/>
          </a:prstGeom>
        </p:spPr>
      </p:pic>
    </p:spTree>
    <p:extLst>
      <p:ext uri="{BB962C8B-B14F-4D97-AF65-F5344CB8AC3E}">
        <p14:creationId xmlns:p14="http://schemas.microsoft.com/office/powerpoint/2010/main" val="2408810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p:cNvSpPr>
          <p:nvPr>
            <p:ph type="title"/>
          </p:nvPr>
        </p:nvSpPr>
        <p:spPr>
          <a:prstGeom prst="rect">
            <a:avLst/>
          </a:prstGeom>
        </p:spPr>
        <p:txBody>
          <a:bodyPr/>
          <a:lstStyle/>
          <a:p>
            <a:r>
              <a:t>Where does cost of fairness come from?</a:t>
            </a:r>
          </a:p>
        </p:txBody>
      </p:sp>
      <p:sp>
        <p:nvSpPr>
          <p:cNvPr id="371" name="Shape 37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50</a:t>
            </a:fld>
            <a:endParaRPr/>
          </a:p>
        </p:txBody>
      </p:sp>
      <p:sp>
        <p:nvSpPr>
          <p:cNvPr id="372" name="Shape 372"/>
          <p:cNvSpPr/>
          <p:nvPr/>
        </p:nvSpPr>
        <p:spPr>
          <a:xfrm>
            <a:off x="504863" y="2631378"/>
            <a:ext cx="2106282" cy="948722"/>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p>
            <a:pPr>
              <a:lnSpc>
                <a:spcPct val="150000"/>
              </a:lnSpc>
              <a:defRPr i="1"/>
            </a:pPr>
            <a:r>
              <a:rPr sz="1266"/>
              <a:t>Distribution over instances</a:t>
            </a:r>
          </a:p>
          <a:p>
            <a:pPr>
              <a:lnSpc>
                <a:spcPct val="150000"/>
              </a:lnSpc>
              <a:defRPr i="1"/>
            </a:pPr>
            <a:r>
              <a:rPr sz="1266"/>
              <a:t>k Bernoulli arms</a:t>
            </a:r>
          </a:p>
          <a:p>
            <a:pPr>
              <a:lnSpc>
                <a:spcPct val="150000"/>
              </a:lnSpc>
              <a:defRPr i="1"/>
            </a:pPr>
            <a:r>
              <a:rPr sz="1266"/>
              <a:t>Only uncertainty is their means</a:t>
            </a:r>
          </a:p>
        </p:txBody>
      </p:sp>
      <p:grpSp>
        <p:nvGrpSpPr>
          <p:cNvPr id="375" name="Group 375"/>
          <p:cNvGrpSpPr/>
          <p:nvPr/>
        </p:nvGrpSpPr>
        <p:grpSpPr>
          <a:xfrm>
            <a:off x="477998" y="4590973"/>
            <a:ext cx="4182964" cy="1125837"/>
            <a:chOff x="0" y="12200"/>
            <a:chExt cx="5949103" cy="1601189"/>
          </a:xfrm>
        </p:grpSpPr>
        <p:sp>
          <p:nvSpPr>
            <p:cNvPr id="373" name="Shape 373"/>
            <p:cNvSpPr/>
            <p:nvPr/>
          </p:nvSpPr>
          <p:spPr>
            <a:xfrm>
              <a:off x="0" y="12200"/>
              <a:ext cx="3237354" cy="5181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9" tIns="35719" rIns="35719" bIns="35719" numCol="1" anchor="t">
              <a:spAutoFit/>
            </a:bodyPr>
            <a:lstStyle/>
            <a:p>
              <a:pPr>
                <a:lnSpc>
                  <a:spcPct val="150000"/>
                </a:lnSpc>
                <a:defRPr i="1"/>
              </a:pPr>
              <a:r>
                <a:rPr sz="1266"/>
                <a:t>Arm i has mean μ</a:t>
              </a:r>
              <a:r>
                <a:rPr sz="1266" baseline="-5999"/>
                <a:t>i  </a:t>
              </a:r>
              <a:r>
                <a:rPr sz="1266"/>
                <a:t>which is either </a:t>
              </a:r>
            </a:p>
          </p:txBody>
        </p:sp>
        <p:pic>
          <p:nvPicPr>
            <p:cNvPr id="374" name="pasted-image.png"/>
            <p:cNvPicPr>
              <a:picLocks noChangeAspect="1"/>
            </p:cNvPicPr>
            <p:nvPr/>
          </p:nvPicPr>
          <p:blipFill>
            <a:blip r:embed="rId2">
              <a:extLst/>
            </a:blip>
            <a:stretch>
              <a:fillRect/>
            </a:stretch>
          </p:blipFill>
          <p:spPr>
            <a:xfrm>
              <a:off x="2027320" y="939800"/>
              <a:ext cx="3921783" cy="673589"/>
            </a:xfrm>
            <a:prstGeom prst="rect">
              <a:avLst/>
            </a:prstGeom>
            <a:ln w="12700" cap="flat">
              <a:noFill/>
              <a:miter lim="400000"/>
            </a:ln>
            <a:effectLst/>
          </p:spPr>
        </p:pic>
      </p:grpSp>
      <p:sp>
        <p:nvSpPr>
          <p:cNvPr id="376" name="Shape 376"/>
          <p:cNvSpPr/>
          <p:nvPr/>
        </p:nvSpPr>
        <p:spPr>
          <a:xfrm>
            <a:off x="8436035" y="6057851"/>
            <a:ext cx="415415" cy="44809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35719" tIns="35719" rIns="35719" bIns="35719" anchor="ctr"/>
          <a:lstStyle/>
          <a:p>
            <a:pPr algn="ctr">
              <a:defRPr sz="2400">
                <a:latin typeface="+mn-lt"/>
                <a:ea typeface="+mn-ea"/>
                <a:cs typeface="+mn-cs"/>
                <a:sym typeface="Helvetica Light"/>
              </a:defRPr>
            </a:pPr>
            <a:endParaRPr sz="1687"/>
          </a:p>
        </p:txBody>
      </p:sp>
    </p:spTree>
    <p:extLst>
      <p:ext uri="{BB962C8B-B14F-4D97-AF65-F5344CB8AC3E}">
        <p14:creationId xmlns:p14="http://schemas.microsoft.com/office/powerpoint/2010/main" val="2040347387"/>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72">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7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build="p" animBg="1" advAuto="0"/>
      <p:bldP spid="375" grpId="0"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p:cNvSpPr>
          <p:nvPr>
            <p:ph type="title"/>
          </p:nvPr>
        </p:nvSpPr>
        <p:spPr>
          <a:xfrm>
            <a:off x="187523" y="26789"/>
            <a:ext cx="7804547" cy="1518047"/>
          </a:xfrm>
          <a:prstGeom prst="rect">
            <a:avLst/>
          </a:prstGeom>
        </p:spPr>
        <p:txBody>
          <a:bodyPr/>
          <a:lstStyle/>
          <a:p>
            <a:r>
              <a:t>Lower bound particulars</a:t>
            </a:r>
          </a:p>
        </p:txBody>
      </p:sp>
      <p:sp>
        <p:nvSpPr>
          <p:cNvPr id="379" name="Shape 37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51</a:t>
            </a:fld>
            <a:endParaRPr/>
          </a:p>
        </p:txBody>
      </p:sp>
      <p:grpSp>
        <p:nvGrpSpPr>
          <p:cNvPr id="391" name="Group 391"/>
          <p:cNvGrpSpPr/>
          <p:nvPr/>
        </p:nvGrpSpPr>
        <p:grpSpPr>
          <a:xfrm>
            <a:off x="4338930" y="1702078"/>
            <a:ext cx="1299879" cy="3726206"/>
            <a:chOff x="0" y="0"/>
            <a:chExt cx="1848715" cy="5299491"/>
          </a:xfrm>
        </p:grpSpPr>
        <p:sp>
          <p:nvSpPr>
            <p:cNvPr id="380" name="Shape 380"/>
            <p:cNvSpPr/>
            <p:nvPr/>
          </p:nvSpPr>
          <p:spPr>
            <a:xfrm>
              <a:off x="179077" y="5299490"/>
              <a:ext cx="1635352" cy="1"/>
            </a:xfrm>
            <a:prstGeom prst="line">
              <a:avLst/>
            </a:prstGeom>
            <a:noFill/>
            <a:ln w="88900" cap="flat">
              <a:solidFill>
                <a:schemeClr val="accent5">
                  <a:hueOff val="-444211"/>
                  <a:satOff val="-14915"/>
                  <a:lumOff val="22857"/>
                </a:schemeClr>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grpSp>
          <p:nvGrpSpPr>
            <p:cNvPr id="383" name="Group 383"/>
            <p:cNvGrpSpPr/>
            <p:nvPr/>
          </p:nvGrpSpPr>
          <p:grpSpPr>
            <a:xfrm>
              <a:off x="304924" y="743347"/>
              <a:ext cx="569801" cy="1326489"/>
              <a:chOff x="0" y="0"/>
              <a:chExt cx="569800" cy="1326487"/>
            </a:xfrm>
          </p:grpSpPr>
          <p:sp>
            <p:nvSpPr>
              <p:cNvPr id="381" name="Shape 381"/>
              <p:cNvSpPr/>
              <p:nvPr/>
            </p:nvSpPr>
            <p:spPr>
              <a:xfrm>
                <a:off x="0" y="748744"/>
                <a:ext cx="569801" cy="577744"/>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p:spPr>
            <p:txBody>
              <a:bodyPr wrap="square" lIns="35719" tIns="35719" rIns="35719" bIns="35719" numCol="1" anchor="ctr">
                <a:noAutofit/>
              </a:bodyPr>
              <a:lstStyle/>
              <a:p>
                <a:pPr algn="ctr">
                  <a:defRPr sz="2200">
                    <a:solidFill>
                      <a:srgbClr val="FFFFFF"/>
                    </a:solidFill>
                    <a:latin typeface="Gill Sans SemiBold"/>
                    <a:ea typeface="Gill Sans SemiBold"/>
                    <a:cs typeface="Gill Sans SemiBold"/>
                    <a:sym typeface="Gill Sans SemiBold"/>
                  </a:defRPr>
                </a:pPr>
                <a:endParaRPr sz="1547"/>
              </a:p>
            </p:txBody>
          </p:sp>
          <p:sp>
            <p:nvSpPr>
              <p:cNvPr id="382" name="Shape 382"/>
              <p:cNvSpPr/>
              <p:nvPr/>
            </p:nvSpPr>
            <p:spPr>
              <a:xfrm>
                <a:off x="0" y="0"/>
                <a:ext cx="569801" cy="577743"/>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p:spPr>
            <p:txBody>
              <a:bodyPr wrap="square" lIns="35719" tIns="35719" rIns="35719" bIns="35719" numCol="1" anchor="ctr">
                <a:noAutofit/>
              </a:bodyPr>
              <a:lstStyle/>
              <a:p>
                <a:pPr algn="ctr">
                  <a:defRPr sz="1300" b="1">
                    <a:solidFill>
                      <a:srgbClr val="FFFFFF"/>
                    </a:solidFill>
                    <a:latin typeface="Optima"/>
                    <a:ea typeface="Optima"/>
                    <a:cs typeface="Optima"/>
                    <a:sym typeface="Optima"/>
                  </a:defRPr>
                </a:pPr>
                <a:endParaRPr sz="914"/>
              </a:p>
            </p:txBody>
          </p:sp>
        </p:grpSp>
        <p:grpSp>
          <p:nvGrpSpPr>
            <p:cNvPr id="386" name="Group 386"/>
            <p:cNvGrpSpPr/>
            <p:nvPr/>
          </p:nvGrpSpPr>
          <p:grpSpPr>
            <a:xfrm>
              <a:off x="1143124" y="0"/>
              <a:ext cx="705590" cy="1326490"/>
              <a:chOff x="0" y="0"/>
              <a:chExt cx="705589" cy="1326489"/>
            </a:xfrm>
          </p:grpSpPr>
          <p:sp>
            <p:nvSpPr>
              <p:cNvPr id="384" name="Shape 384"/>
              <p:cNvSpPr/>
              <p:nvPr/>
            </p:nvSpPr>
            <p:spPr>
              <a:xfrm>
                <a:off x="0" y="748744"/>
                <a:ext cx="705589" cy="577745"/>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algn="ctr">
                  <a:defRPr sz="2200">
                    <a:solidFill>
                      <a:srgbClr val="FFFFFF"/>
                    </a:solidFill>
                    <a:latin typeface="Gill Sans SemiBold"/>
                    <a:ea typeface="Gill Sans SemiBold"/>
                    <a:cs typeface="Gill Sans SemiBold"/>
                    <a:sym typeface="Gill Sans SemiBold"/>
                  </a:defRPr>
                </a:pPr>
                <a:r>
                  <a:rPr sz="1547" dirty="0" err="1"/>
                  <a:t>b’</a:t>
                </a:r>
                <a:r>
                  <a:rPr sz="1547" baseline="-5999" dirty="0" err="1"/>
                  <a:t>k</a:t>
                </a:r>
                <a:endParaRPr sz="1547" baseline="-5999" dirty="0"/>
              </a:p>
            </p:txBody>
          </p:sp>
          <p:sp>
            <p:nvSpPr>
              <p:cNvPr id="385" name="Shape 385"/>
              <p:cNvSpPr/>
              <p:nvPr/>
            </p:nvSpPr>
            <p:spPr>
              <a:xfrm>
                <a:off x="0" y="0"/>
                <a:ext cx="569801" cy="577743"/>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algn="ctr">
                  <a:defRPr sz="2200">
                    <a:solidFill>
                      <a:srgbClr val="FFFFFF"/>
                    </a:solidFill>
                    <a:latin typeface="Gill Sans SemiBold"/>
                    <a:ea typeface="Gill Sans SemiBold"/>
                    <a:cs typeface="Gill Sans SemiBold"/>
                    <a:sym typeface="Gill Sans SemiBold"/>
                  </a:defRPr>
                </a:pPr>
                <a:r>
                  <a:rPr sz="1547"/>
                  <a:t>b</a:t>
                </a:r>
                <a:r>
                  <a:rPr sz="1547" baseline="-5999"/>
                  <a:t>k</a:t>
                </a:r>
              </a:p>
            </p:txBody>
          </p:sp>
        </p:grpSp>
        <p:pic>
          <p:nvPicPr>
            <p:cNvPr id="387" name="pasted-image.png"/>
            <p:cNvPicPr>
              <a:picLocks noChangeAspect="1"/>
            </p:cNvPicPr>
            <p:nvPr/>
          </p:nvPicPr>
          <p:blipFill>
            <a:blip r:embed="rId3">
              <a:extLst/>
            </a:blip>
            <a:stretch>
              <a:fillRect/>
            </a:stretch>
          </p:blipFill>
          <p:spPr>
            <a:xfrm>
              <a:off x="1437961" y="4772205"/>
              <a:ext cx="410754" cy="302025"/>
            </a:xfrm>
            <a:prstGeom prst="rect">
              <a:avLst/>
            </a:prstGeom>
            <a:ln w="12700" cap="flat">
              <a:noFill/>
              <a:miter lim="400000"/>
            </a:ln>
            <a:effectLst/>
          </p:spPr>
        </p:pic>
        <p:pic>
          <p:nvPicPr>
            <p:cNvPr id="388" name="pasted-image.png"/>
            <p:cNvPicPr>
              <a:picLocks noChangeAspect="1"/>
            </p:cNvPicPr>
            <p:nvPr/>
          </p:nvPicPr>
          <p:blipFill>
            <a:blip r:embed="rId4">
              <a:extLst/>
            </a:blip>
            <a:stretch>
              <a:fillRect/>
            </a:stretch>
          </p:blipFill>
          <p:spPr>
            <a:xfrm>
              <a:off x="197193" y="4748253"/>
              <a:ext cx="785263" cy="302025"/>
            </a:xfrm>
            <a:prstGeom prst="rect">
              <a:avLst/>
            </a:prstGeom>
            <a:ln w="12700" cap="flat">
              <a:noFill/>
              <a:miter lim="400000"/>
            </a:ln>
            <a:effectLst/>
          </p:spPr>
        </p:pic>
        <p:sp>
          <p:nvSpPr>
            <p:cNvPr id="389" name="Shape 389"/>
            <p:cNvSpPr/>
            <p:nvPr/>
          </p:nvSpPr>
          <p:spPr>
            <a:xfrm>
              <a:off x="0" y="1294162"/>
              <a:ext cx="1186830" cy="940376"/>
            </a:xfrm>
            <a:prstGeom prst="ellipse">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algn="ctr">
                <a:defRPr sz="2200">
                  <a:solidFill>
                    <a:srgbClr val="FDFDFD"/>
                  </a:solidFill>
                  <a:latin typeface="Gill Sans SemiBold"/>
                  <a:ea typeface="Gill Sans SemiBold"/>
                  <a:cs typeface="Gill Sans SemiBold"/>
                  <a:sym typeface="Gill Sans SemiBold"/>
                </a:defRPr>
              </a:pPr>
              <a:r>
                <a:rPr sz="1547"/>
                <a:t>b’</a:t>
              </a:r>
              <a:r>
                <a:rPr sz="1547" baseline="-5999"/>
                <a:t>k-1</a:t>
              </a:r>
            </a:p>
          </p:txBody>
        </p:sp>
        <p:sp>
          <p:nvSpPr>
            <p:cNvPr id="390" name="Shape 390"/>
            <p:cNvSpPr/>
            <p:nvPr/>
          </p:nvSpPr>
          <p:spPr>
            <a:xfrm>
              <a:off x="0" y="532175"/>
              <a:ext cx="1186830" cy="940376"/>
            </a:xfrm>
            <a:prstGeom prst="ellipse">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algn="ctr">
                <a:defRPr sz="2200">
                  <a:solidFill>
                    <a:srgbClr val="FDFDFD"/>
                  </a:solidFill>
                  <a:latin typeface="Gill Sans SemiBold"/>
                  <a:ea typeface="Gill Sans SemiBold"/>
                  <a:cs typeface="Gill Sans SemiBold"/>
                  <a:sym typeface="Gill Sans SemiBold"/>
                </a:defRPr>
              </a:pPr>
              <a:r>
                <a:rPr sz="1547"/>
                <a:t>b</a:t>
              </a:r>
              <a:r>
                <a:rPr sz="1547" baseline="-5999"/>
                <a:t>k-1</a:t>
              </a:r>
            </a:p>
          </p:txBody>
        </p:sp>
      </p:grpSp>
      <p:sp>
        <p:nvSpPr>
          <p:cNvPr id="392" name="Shape 392"/>
          <p:cNvSpPr/>
          <p:nvPr/>
        </p:nvSpPr>
        <p:spPr>
          <a:xfrm>
            <a:off x="6496174" y="1670109"/>
            <a:ext cx="2012210" cy="656526"/>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p>
            <a:pPr>
              <a:defRPr>
                <a:solidFill>
                  <a:srgbClr val="EE3C2A"/>
                </a:solidFill>
              </a:defRPr>
            </a:pPr>
            <a:r>
              <a:rPr sz="1266"/>
              <a:t>Must play w. =</a:t>
            </a:r>
          </a:p>
          <a:p>
            <a:pPr>
              <a:defRPr>
                <a:solidFill>
                  <a:srgbClr val="EE3C2A"/>
                </a:solidFill>
              </a:defRPr>
            </a:pPr>
            <a:r>
              <a:rPr sz="1266"/>
              <a:t>probability until confident they’re different</a:t>
            </a:r>
          </a:p>
        </p:txBody>
      </p:sp>
      <p:grpSp>
        <p:nvGrpSpPr>
          <p:cNvPr id="400" name="Group 400"/>
          <p:cNvGrpSpPr/>
          <p:nvPr/>
        </p:nvGrpSpPr>
        <p:grpSpPr>
          <a:xfrm>
            <a:off x="628052" y="1320708"/>
            <a:ext cx="1173087" cy="3661905"/>
            <a:chOff x="-30452" y="-243721"/>
            <a:chExt cx="1668389" cy="5208040"/>
          </a:xfrm>
        </p:grpSpPr>
        <p:sp>
          <p:nvSpPr>
            <p:cNvPr id="393" name="Shape 393"/>
            <p:cNvSpPr/>
            <p:nvPr/>
          </p:nvSpPr>
          <p:spPr>
            <a:xfrm flipV="1">
              <a:off x="1329126" y="121807"/>
              <a:ext cx="1" cy="4842513"/>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394" name="Shape 394"/>
            <p:cNvSpPr/>
            <p:nvPr/>
          </p:nvSpPr>
          <p:spPr>
            <a:xfrm>
              <a:off x="1020314" y="3729162"/>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395" name="Shape 395"/>
            <p:cNvSpPr/>
            <p:nvPr/>
          </p:nvSpPr>
          <p:spPr>
            <a:xfrm>
              <a:off x="1020314" y="3075208"/>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396" name="Shape 396"/>
            <p:cNvSpPr/>
            <p:nvPr/>
          </p:nvSpPr>
          <p:spPr>
            <a:xfrm>
              <a:off x="1020314" y="1113349"/>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397" name="Shape 397"/>
            <p:cNvSpPr/>
            <p:nvPr/>
          </p:nvSpPr>
          <p:spPr>
            <a:xfrm>
              <a:off x="1020314" y="459396"/>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398" name="Shape 398"/>
            <p:cNvSpPr/>
            <p:nvPr/>
          </p:nvSpPr>
          <p:spPr>
            <a:xfrm>
              <a:off x="1020314" y="4383115"/>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399" name="Shape 399"/>
            <p:cNvSpPr/>
            <p:nvPr/>
          </p:nvSpPr>
          <p:spPr>
            <a:xfrm rot="16200000">
              <a:off x="-2112355" y="1838180"/>
              <a:ext cx="5197560" cy="10337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t">
              <a:noAutofit/>
            </a:bodyPr>
            <a:lstStyle/>
            <a:p>
              <a:r>
                <a:rPr sz="1266"/>
                <a:t>Mean of Distribution</a:t>
              </a:r>
            </a:p>
          </p:txBody>
        </p:sp>
      </p:grpSp>
      <p:grpSp>
        <p:nvGrpSpPr>
          <p:cNvPr id="405" name="Group 405"/>
          <p:cNvGrpSpPr/>
          <p:nvPr/>
        </p:nvGrpSpPr>
        <p:grpSpPr>
          <a:xfrm>
            <a:off x="189084" y="5465320"/>
            <a:ext cx="2454398" cy="1358146"/>
            <a:chOff x="674888" y="-30452"/>
            <a:chExt cx="3490698" cy="1931584"/>
          </a:xfrm>
        </p:grpSpPr>
        <p:sp>
          <p:nvSpPr>
            <p:cNvPr id="401" name="Shape 401"/>
            <p:cNvSpPr/>
            <p:nvPr/>
          </p:nvSpPr>
          <p:spPr>
            <a:xfrm>
              <a:off x="674888" y="-30453"/>
              <a:ext cx="3490700" cy="1600457"/>
            </a:xfrm>
            <a:prstGeom prst="rect">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5719" tIns="35719" rIns="35719" bIns="35719" numCol="1" anchor="ctr">
              <a:noAutofit/>
            </a:bodyPr>
            <a:lstStyle/>
            <a:p>
              <a:pPr algn="ctr">
                <a:defRPr sz="3000">
                  <a:solidFill>
                    <a:srgbClr val="FFFFFF"/>
                  </a:solidFill>
                  <a:latin typeface="Optima"/>
                  <a:ea typeface="Optima"/>
                  <a:cs typeface="Optima"/>
                  <a:sym typeface="Optima"/>
                </a:defRPr>
              </a:pPr>
              <a:endParaRPr sz="2109"/>
            </a:p>
          </p:txBody>
        </p:sp>
        <p:pic>
          <p:nvPicPr>
            <p:cNvPr id="402" name="pasted-image.png"/>
            <p:cNvPicPr>
              <a:picLocks noChangeAspect="1"/>
            </p:cNvPicPr>
            <p:nvPr/>
          </p:nvPicPr>
          <p:blipFill>
            <a:blip r:embed="rId6">
              <a:extLst/>
            </a:blip>
            <a:srcRect/>
            <a:stretch>
              <a:fillRect/>
            </a:stretch>
          </p:blipFill>
          <p:spPr>
            <a:xfrm>
              <a:off x="1412462" y="176680"/>
              <a:ext cx="2170217" cy="628222"/>
            </a:xfrm>
            <a:prstGeom prst="rect">
              <a:avLst/>
            </a:prstGeom>
            <a:ln w="12700" cap="flat">
              <a:noFill/>
              <a:miter lim="400000"/>
            </a:ln>
            <a:effectLst/>
          </p:spPr>
        </p:pic>
        <p:pic>
          <p:nvPicPr>
            <p:cNvPr id="403" name="pasted-image.pdf"/>
            <p:cNvPicPr>
              <a:picLocks noChangeAspect="1"/>
            </p:cNvPicPr>
            <p:nvPr/>
          </p:nvPicPr>
          <p:blipFill>
            <a:blip r:embed="rId7">
              <a:extLst/>
            </a:blip>
            <a:stretch>
              <a:fillRect/>
            </a:stretch>
          </p:blipFill>
          <p:spPr>
            <a:xfrm>
              <a:off x="1356951" y="876807"/>
              <a:ext cx="2126574" cy="628307"/>
            </a:xfrm>
            <a:prstGeom prst="rect">
              <a:avLst/>
            </a:prstGeom>
            <a:ln w="12700" cap="flat">
              <a:noFill/>
              <a:miter lim="400000"/>
            </a:ln>
            <a:effectLst/>
          </p:spPr>
        </p:pic>
        <p:sp>
          <p:nvSpPr>
            <p:cNvPr id="404" name="Shape 404"/>
            <p:cNvSpPr/>
            <p:nvPr/>
          </p:nvSpPr>
          <p:spPr>
            <a:xfrm>
              <a:off x="2375349" y="1656734"/>
              <a:ext cx="236383" cy="2443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t">
              <a:noAutofit/>
            </a:bodyPr>
            <a:lstStyle/>
            <a:p>
              <a:pPr algn="ctr">
                <a:defRPr sz="1800">
                  <a:latin typeface="+mn-lt"/>
                  <a:ea typeface="+mn-ea"/>
                  <a:cs typeface="+mn-cs"/>
                  <a:sym typeface="Helvetica Light"/>
                </a:defRPr>
              </a:pPr>
              <a:fld id="{86CB4B4D-7CA3-9044-876B-883B54F8677D}" type="slidenum">
                <a:rPr sz="1266"/>
                <a:t>51</a:t>
              </a:fld>
              <a:r>
                <a:rPr sz="1266"/>
                <a:t>￼</a:t>
              </a:r>
            </a:p>
          </p:txBody>
        </p:sp>
      </p:grpSp>
    </p:spTree>
    <p:extLst>
      <p:ext uri="{BB962C8B-B14F-4D97-AF65-F5344CB8AC3E}">
        <p14:creationId xmlns:p14="http://schemas.microsoft.com/office/powerpoint/2010/main" val="2113259612"/>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animBg="1" advAuto="0"/>
      <p:bldP spid="392" grpId="0"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52</a:t>
            </a:fld>
            <a:endParaRPr/>
          </a:p>
        </p:txBody>
      </p:sp>
      <p:sp>
        <p:nvSpPr>
          <p:cNvPr id="408" name="Shape 408"/>
          <p:cNvSpPr/>
          <p:nvPr/>
        </p:nvSpPr>
        <p:spPr>
          <a:xfrm>
            <a:off x="3761996" y="5469627"/>
            <a:ext cx="1149857" cy="1"/>
          </a:xfrm>
          <a:prstGeom prst="line">
            <a:avLst/>
          </a:prstGeom>
          <a:ln w="88900">
            <a:solidFill>
              <a:schemeClr val="accent5">
                <a:hueOff val="-444211"/>
                <a:satOff val="-14915"/>
                <a:lumOff val="22857"/>
              </a:schemeClr>
            </a:solidFill>
            <a:miter lim="400000"/>
          </a:ln>
        </p:spPr>
        <p:txBody>
          <a:bodyPr lIns="35719" tIns="35719" rIns="35719" bIns="35719" anchor="ctr"/>
          <a:lstStyle/>
          <a:p>
            <a:pPr algn="ctr">
              <a:defRPr sz="2400">
                <a:latin typeface="+mn-lt"/>
                <a:ea typeface="+mn-ea"/>
                <a:cs typeface="+mn-cs"/>
                <a:sym typeface="Helvetica Light"/>
              </a:defRPr>
            </a:pPr>
            <a:endParaRPr sz="1687"/>
          </a:p>
        </p:txBody>
      </p:sp>
      <p:grpSp>
        <p:nvGrpSpPr>
          <p:cNvPr id="411" name="Group 411"/>
          <p:cNvGrpSpPr/>
          <p:nvPr/>
        </p:nvGrpSpPr>
        <p:grpSpPr>
          <a:xfrm>
            <a:off x="4553329" y="2224745"/>
            <a:ext cx="400642" cy="932688"/>
            <a:chOff x="0" y="0"/>
            <a:chExt cx="569800" cy="1326487"/>
          </a:xfrm>
        </p:grpSpPr>
        <p:sp>
          <p:nvSpPr>
            <p:cNvPr id="409" name="Shape 409"/>
            <p:cNvSpPr/>
            <p:nvPr/>
          </p:nvSpPr>
          <p:spPr>
            <a:xfrm>
              <a:off x="0" y="748744"/>
              <a:ext cx="569801" cy="577744"/>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p:spPr>
          <p:txBody>
            <a:bodyPr wrap="square" lIns="35719" tIns="35719" rIns="35719" bIns="35719" numCol="1" anchor="ctr">
              <a:noAutofit/>
            </a:bodyPr>
            <a:lstStyle/>
            <a:p>
              <a:pPr algn="ctr">
                <a:defRPr sz="2200">
                  <a:solidFill>
                    <a:srgbClr val="FFFFFF"/>
                  </a:solidFill>
                  <a:latin typeface="Gill Sans SemiBold"/>
                  <a:ea typeface="Gill Sans SemiBold"/>
                  <a:cs typeface="Gill Sans SemiBold"/>
                  <a:sym typeface="Gill Sans SemiBold"/>
                </a:defRPr>
              </a:pPr>
              <a:endParaRPr sz="1547"/>
            </a:p>
          </p:txBody>
        </p:sp>
        <p:sp>
          <p:nvSpPr>
            <p:cNvPr id="410" name="Shape 410"/>
            <p:cNvSpPr/>
            <p:nvPr/>
          </p:nvSpPr>
          <p:spPr>
            <a:xfrm>
              <a:off x="0" y="0"/>
              <a:ext cx="569801" cy="577743"/>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p:spPr>
          <p:txBody>
            <a:bodyPr wrap="square" lIns="35719" tIns="35719" rIns="35719" bIns="35719" numCol="1" anchor="ctr">
              <a:noAutofit/>
            </a:bodyPr>
            <a:lstStyle/>
            <a:p>
              <a:pPr algn="ctr">
                <a:defRPr sz="1300" b="1">
                  <a:solidFill>
                    <a:srgbClr val="FFFFFF"/>
                  </a:solidFill>
                  <a:latin typeface="Optima"/>
                  <a:ea typeface="Optima"/>
                  <a:cs typeface="Optima"/>
                  <a:sym typeface="Optima"/>
                </a:defRPr>
              </a:pPr>
              <a:endParaRPr sz="914"/>
            </a:p>
          </p:txBody>
        </p:sp>
      </p:grpSp>
      <p:pic>
        <p:nvPicPr>
          <p:cNvPr id="412" name="pasted-image.png"/>
          <p:cNvPicPr>
            <a:picLocks noChangeAspect="1"/>
          </p:cNvPicPr>
          <p:nvPr/>
        </p:nvPicPr>
        <p:blipFill>
          <a:blip r:embed="rId3">
            <a:extLst/>
          </a:blip>
          <a:stretch>
            <a:fillRect/>
          </a:stretch>
        </p:blipFill>
        <p:spPr>
          <a:xfrm>
            <a:off x="4477581" y="5040695"/>
            <a:ext cx="552139" cy="212361"/>
          </a:xfrm>
          <a:prstGeom prst="rect">
            <a:avLst/>
          </a:prstGeom>
          <a:ln w="12700">
            <a:miter lim="400000"/>
          </a:ln>
        </p:spPr>
      </p:pic>
      <p:sp>
        <p:nvSpPr>
          <p:cNvPr id="413" name="Shape 413"/>
          <p:cNvSpPr/>
          <p:nvPr/>
        </p:nvSpPr>
        <p:spPr>
          <a:xfrm>
            <a:off x="4338930" y="2612036"/>
            <a:ext cx="834491" cy="661202"/>
          </a:xfrm>
          <a:prstGeom prst="ellipse">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p>
            <a:pPr algn="ctr">
              <a:defRPr sz="2200">
                <a:solidFill>
                  <a:srgbClr val="FDFDFD"/>
                </a:solidFill>
                <a:latin typeface="Gill Sans SemiBold"/>
                <a:ea typeface="Gill Sans SemiBold"/>
                <a:cs typeface="Gill Sans SemiBold"/>
                <a:sym typeface="Gill Sans SemiBold"/>
              </a:defRPr>
            </a:pPr>
            <a:r>
              <a:rPr sz="1547"/>
              <a:t>b’</a:t>
            </a:r>
            <a:r>
              <a:rPr sz="1547" baseline="-5999"/>
              <a:t>k-1</a:t>
            </a:r>
          </a:p>
        </p:txBody>
      </p:sp>
      <p:sp>
        <p:nvSpPr>
          <p:cNvPr id="414" name="Shape 414"/>
          <p:cNvSpPr/>
          <p:nvPr/>
        </p:nvSpPr>
        <p:spPr>
          <a:xfrm>
            <a:off x="4338930" y="2076264"/>
            <a:ext cx="834491" cy="661202"/>
          </a:xfrm>
          <a:prstGeom prst="ellipse">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p>
            <a:pPr algn="ctr">
              <a:defRPr sz="2200">
                <a:solidFill>
                  <a:srgbClr val="FDFDFD"/>
                </a:solidFill>
                <a:latin typeface="Gill Sans SemiBold"/>
                <a:ea typeface="Gill Sans SemiBold"/>
                <a:cs typeface="Gill Sans SemiBold"/>
                <a:sym typeface="Gill Sans SemiBold"/>
              </a:defRPr>
            </a:pPr>
            <a:r>
              <a:rPr sz="1547"/>
              <a:t>b</a:t>
            </a:r>
            <a:r>
              <a:rPr sz="1547" baseline="-5999"/>
              <a:t>k-1</a:t>
            </a:r>
          </a:p>
        </p:txBody>
      </p:sp>
      <p:grpSp>
        <p:nvGrpSpPr>
          <p:cNvPr id="420" name="Group 420"/>
          <p:cNvGrpSpPr/>
          <p:nvPr/>
        </p:nvGrpSpPr>
        <p:grpSpPr>
          <a:xfrm>
            <a:off x="3562067" y="2611942"/>
            <a:ext cx="834491" cy="1196973"/>
            <a:chOff x="0" y="0"/>
            <a:chExt cx="1186829" cy="1702361"/>
          </a:xfrm>
        </p:grpSpPr>
        <p:grpSp>
          <p:nvGrpSpPr>
            <p:cNvPr id="417" name="Group 417"/>
            <p:cNvGrpSpPr/>
            <p:nvPr/>
          </p:nvGrpSpPr>
          <p:grpSpPr>
            <a:xfrm>
              <a:off x="304924" y="211171"/>
              <a:ext cx="569801" cy="1326489"/>
              <a:chOff x="0" y="0"/>
              <a:chExt cx="569800" cy="1326487"/>
            </a:xfrm>
          </p:grpSpPr>
          <p:sp>
            <p:nvSpPr>
              <p:cNvPr id="415" name="Shape 415"/>
              <p:cNvSpPr/>
              <p:nvPr/>
            </p:nvSpPr>
            <p:spPr>
              <a:xfrm>
                <a:off x="0" y="748744"/>
                <a:ext cx="569801" cy="577744"/>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p:spPr>
            <p:txBody>
              <a:bodyPr wrap="square" lIns="35719" tIns="35719" rIns="35719" bIns="35719" numCol="1" anchor="ctr">
                <a:noAutofit/>
              </a:bodyPr>
              <a:lstStyle/>
              <a:p>
                <a:pPr algn="ctr">
                  <a:defRPr sz="2200">
                    <a:solidFill>
                      <a:srgbClr val="FFFFFF"/>
                    </a:solidFill>
                    <a:latin typeface="Gill Sans SemiBold"/>
                    <a:ea typeface="Gill Sans SemiBold"/>
                    <a:cs typeface="Gill Sans SemiBold"/>
                    <a:sym typeface="Gill Sans SemiBold"/>
                  </a:defRPr>
                </a:pPr>
                <a:endParaRPr sz="1547"/>
              </a:p>
            </p:txBody>
          </p:sp>
          <p:sp>
            <p:nvSpPr>
              <p:cNvPr id="416" name="Shape 416"/>
              <p:cNvSpPr/>
              <p:nvPr/>
            </p:nvSpPr>
            <p:spPr>
              <a:xfrm>
                <a:off x="0" y="0"/>
                <a:ext cx="569801" cy="577743"/>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p:spPr>
            <p:txBody>
              <a:bodyPr wrap="square" lIns="35719" tIns="35719" rIns="35719" bIns="35719" numCol="1" anchor="ctr">
                <a:noAutofit/>
              </a:bodyPr>
              <a:lstStyle/>
              <a:p>
                <a:pPr algn="ctr">
                  <a:defRPr sz="1300" b="1">
                    <a:solidFill>
                      <a:srgbClr val="FFFFFF"/>
                    </a:solidFill>
                    <a:latin typeface="Optima"/>
                    <a:ea typeface="Optima"/>
                    <a:cs typeface="Optima"/>
                    <a:sym typeface="Optima"/>
                  </a:defRPr>
                </a:pPr>
                <a:endParaRPr sz="914"/>
              </a:p>
            </p:txBody>
          </p:sp>
        </p:grpSp>
        <p:sp>
          <p:nvSpPr>
            <p:cNvPr id="418" name="Shape 418"/>
            <p:cNvSpPr/>
            <p:nvPr/>
          </p:nvSpPr>
          <p:spPr>
            <a:xfrm>
              <a:off x="0" y="761986"/>
              <a:ext cx="1186830" cy="940376"/>
            </a:xfrm>
            <a:prstGeom prst="ellipse">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algn="ctr">
                <a:defRPr sz="2200">
                  <a:solidFill>
                    <a:srgbClr val="FDFDFD"/>
                  </a:solidFill>
                  <a:latin typeface="Gill Sans SemiBold"/>
                  <a:ea typeface="Gill Sans SemiBold"/>
                  <a:cs typeface="Gill Sans SemiBold"/>
                  <a:sym typeface="Gill Sans SemiBold"/>
                </a:defRPr>
              </a:pPr>
              <a:r>
                <a:rPr sz="1547"/>
                <a:t>b’</a:t>
              </a:r>
              <a:r>
                <a:rPr sz="1547" baseline="-5999"/>
                <a:t>k-2</a:t>
              </a:r>
            </a:p>
          </p:txBody>
        </p:sp>
        <p:sp>
          <p:nvSpPr>
            <p:cNvPr id="419" name="Shape 419"/>
            <p:cNvSpPr/>
            <p:nvPr/>
          </p:nvSpPr>
          <p:spPr>
            <a:xfrm>
              <a:off x="0" y="0"/>
              <a:ext cx="1186830" cy="940376"/>
            </a:xfrm>
            <a:prstGeom prst="ellipse">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algn="ctr">
                <a:defRPr sz="2200">
                  <a:solidFill>
                    <a:srgbClr val="FDFDFD"/>
                  </a:solidFill>
                  <a:latin typeface="Gill Sans SemiBold"/>
                  <a:ea typeface="Gill Sans SemiBold"/>
                  <a:cs typeface="Gill Sans SemiBold"/>
                  <a:sym typeface="Gill Sans SemiBold"/>
                </a:defRPr>
              </a:pPr>
              <a:r>
                <a:rPr sz="1547"/>
                <a:t>b</a:t>
              </a:r>
              <a:r>
                <a:rPr sz="1547" baseline="-5999"/>
                <a:t>k-2</a:t>
              </a:r>
            </a:p>
          </p:txBody>
        </p:sp>
      </p:grpSp>
      <p:pic>
        <p:nvPicPr>
          <p:cNvPr id="421" name="pasted-image.png"/>
          <p:cNvPicPr>
            <a:picLocks noChangeAspect="1"/>
          </p:cNvPicPr>
          <p:nvPr/>
        </p:nvPicPr>
        <p:blipFill>
          <a:blip r:embed="rId4">
            <a:extLst/>
          </a:blip>
          <a:stretch>
            <a:fillRect/>
          </a:stretch>
        </p:blipFill>
        <p:spPr>
          <a:xfrm>
            <a:off x="3690501" y="5036526"/>
            <a:ext cx="577622" cy="212361"/>
          </a:xfrm>
          <a:prstGeom prst="rect">
            <a:avLst/>
          </a:prstGeom>
          <a:ln w="12700">
            <a:miter lim="400000"/>
          </a:ln>
        </p:spPr>
      </p:pic>
      <p:sp>
        <p:nvSpPr>
          <p:cNvPr id="422" name="Shape 422"/>
          <p:cNvSpPr>
            <a:spLocks noGrp="1"/>
          </p:cNvSpPr>
          <p:nvPr>
            <p:ph type="title"/>
          </p:nvPr>
        </p:nvSpPr>
        <p:spPr>
          <a:xfrm>
            <a:off x="187523" y="26789"/>
            <a:ext cx="7804547" cy="1518047"/>
          </a:xfrm>
          <a:prstGeom prst="rect">
            <a:avLst/>
          </a:prstGeom>
        </p:spPr>
        <p:txBody>
          <a:bodyPr/>
          <a:lstStyle/>
          <a:p>
            <a:r>
              <a:t>Lower bound particulars</a:t>
            </a:r>
          </a:p>
        </p:txBody>
      </p:sp>
      <p:sp>
        <p:nvSpPr>
          <p:cNvPr id="423" name="Shape 423"/>
          <p:cNvSpPr/>
          <p:nvPr/>
        </p:nvSpPr>
        <p:spPr>
          <a:xfrm>
            <a:off x="6496174" y="1670109"/>
            <a:ext cx="2012210" cy="656526"/>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p>
            <a:pPr>
              <a:defRPr>
                <a:solidFill>
                  <a:srgbClr val="EE3C2A"/>
                </a:solidFill>
              </a:defRPr>
            </a:pPr>
            <a:r>
              <a:rPr sz="1266"/>
              <a:t>Must play w. =</a:t>
            </a:r>
          </a:p>
          <a:p>
            <a:pPr>
              <a:defRPr>
                <a:solidFill>
                  <a:srgbClr val="EE3C2A"/>
                </a:solidFill>
              </a:defRPr>
            </a:pPr>
            <a:r>
              <a:rPr sz="1266"/>
              <a:t>probability until confident they’re different</a:t>
            </a:r>
          </a:p>
        </p:txBody>
      </p:sp>
      <p:grpSp>
        <p:nvGrpSpPr>
          <p:cNvPr id="431" name="Group 431"/>
          <p:cNvGrpSpPr/>
          <p:nvPr/>
        </p:nvGrpSpPr>
        <p:grpSpPr>
          <a:xfrm>
            <a:off x="628052" y="1320708"/>
            <a:ext cx="1173087" cy="3661905"/>
            <a:chOff x="-30452" y="-243721"/>
            <a:chExt cx="1668389" cy="5208040"/>
          </a:xfrm>
        </p:grpSpPr>
        <p:sp>
          <p:nvSpPr>
            <p:cNvPr id="424" name="Shape 424"/>
            <p:cNvSpPr/>
            <p:nvPr/>
          </p:nvSpPr>
          <p:spPr>
            <a:xfrm flipV="1">
              <a:off x="1329126" y="121807"/>
              <a:ext cx="1" cy="4842513"/>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25" name="Shape 425"/>
            <p:cNvSpPr/>
            <p:nvPr/>
          </p:nvSpPr>
          <p:spPr>
            <a:xfrm>
              <a:off x="1020314" y="3729162"/>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26" name="Shape 426"/>
            <p:cNvSpPr/>
            <p:nvPr/>
          </p:nvSpPr>
          <p:spPr>
            <a:xfrm>
              <a:off x="1020314" y="3075208"/>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27" name="Shape 427"/>
            <p:cNvSpPr/>
            <p:nvPr/>
          </p:nvSpPr>
          <p:spPr>
            <a:xfrm>
              <a:off x="1020314" y="1113349"/>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28" name="Shape 428"/>
            <p:cNvSpPr/>
            <p:nvPr/>
          </p:nvSpPr>
          <p:spPr>
            <a:xfrm>
              <a:off x="1020314" y="459396"/>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29" name="Shape 429"/>
            <p:cNvSpPr/>
            <p:nvPr/>
          </p:nvSpPr>
          <p:spPr>
            <a:xfrm>
              <a:off x="1020314" y="4383115"/>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30" name="Shape 430"/>
            <p:cNvSpPr/>
            <p:nvPr/>
          </p:nvSpPr>
          <p:spPr>
            <a:xfrm rot="16200000">
              <a:off x="-2112355" y="1838180"/>
              <a:ext cx="5197560" cy="10337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t">
              <a:noAutofit/>
            </a:bodyPr>
            <a:lstStyle/>
            <a:p>
              <a:r>
                <a:rPr sz="1266"/>
                <a:t>Mean of Distribution</a:t>
              </a:r>
            </a:p>
          </p:txBody>
        </p:sp>
      </p:grpSp>
      <p:grpSp>
        <p:nvGrpSpPr>
          <p:cNvPr id="436" name="Group 436"/>
          <p:cNvGrpSpPr/>
          <p:nvPr/>
        </p:nvGrpSpPr>
        <p:grpSpPr>
          <a:xfrm>
            <a:off x="189084" y="5465320"/>
            <a:ext cx="2454398" cy="1358146"/>
            <a:chOff x="674888" y="-30452"/>
            <a:chExt cx="3490698" cy="1931584"/>
          </a:xfrm>
        </p:grpSpPr>
        <p:sp>
          <p:nvSpPr>
            <p:cNvPr id="432" name="Shape 432"/>
            <p:cNvSpPr/>
            <p:nvPr/>
          </p:nvSpPr>
          <p:spPr>
            <a:xfrm>
              <a:off x="674888" y="-30453"/>
              <a:ext cx="3490700" cy="1600457"/>
            </a:xfrm>
            <a:prstGeom prst="rect">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5719" tIns="35719" rIns="35719" bIns="35719" numCol="1" anchor="ctr">
              <a:noAutofit/>
            </a:bodyPr>
            <a:lstStyle/>
            <a:p>
              <a:pPr algn="ctr">
                <a:defRPr sz="3000">
                  <a:solidFill>
                    <a:srgbClr val="FFFFFF"/>
                  </a:solidFill>
                  <a:latin typeface="Optima"/>
                  <a:ea typeface="Optima"/>
                  <a:cs typeface="Optima"/>
                  <a:sym typeface="Optima"/>
                </a:defRPr>
              </a:pPr>
              <a:endParaRPr sz="2109"/>
            </a:p>
          </p:txBody>
        </p:sp>
        <p:pic>
          <p:nvPicPr>
            <p:cNvPr id="433" name="pasted-image.png"/>
            <p:cNvPicPr>
              <a:picLocks noChangeAspect="1"/>
            </p:cNvPicPr>
            <p:nvPr/>
          </p:nvPicPr>
          <p:blipFill>
            <a:blip r:embed="rId6">
              <a:extLst/>
            </a:blip>
            <a:srcRect/>
            <a:stretch>
              <a:fillRect/>
            </a:stretch>
          </p:blipFill>
          <p:spPr>
            <a:xfrm>
              <a:off x="1412462" y="176680"/>
              <a:ext cx="2170217" cy="628222"/>
            </a:xfrm>
            <a:prstGeom prst="rect">
              <a:avLst/>
            </a:prstGeom>
            <a:ln w="12700" cap="flat">
              <a:noFill/>
              <a:miter lim="400000"/>
            </a:ln>
            <a:effectLst/>
          </p:spPr>
        </p:pic>
        <p:pic>
          <p:nvPicPr>
            <p:cNvPr id="434" name="pasted-image.pdf"/>
            <p:cNvPicPr>
              <a:picLocks noChangeAspect="1"/>
            </p:cNvPicPr>
            <p:nvPr/>
          </p:nvPicPr>
          <p:blipFill>
            <a:blip r:embed="rId7">
              <a:extLst/>
            </a:blip>
            <a:stretch>
              <a:fillRect/>
            </a:stretch>
          </p:blipFill>
          <p:spPr>
            <a:xfrm>
              <a:off x="1356951" y="876807"/>
              <a:ext cx="2126574" cy="628307"/>
            </a:xfrm>
            <a:prstGeom prst="rect">
              <a:avLst/>
            </a:prstGeom>
            <a:ln w="12700" cap="flat">
              <a:noFill/>
              <a:miter lim="400000"/>
            </a:ln>
            <a:effectLst/>
          </p:spPr>
        </p:pic>
        <p:sp>
          <p:nvSpPr>
            <p:cNvPr id="435" name="Shape 435"/>
            <p:cNvSpPr/>
            <p:nvPr/>
          </p:nvSpPr>
          <p:spPr>
            <a:xfrm>
              <a:off x="2375349" y="1656734"/>
              <a:ext cx="236383" cy="2443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t">
              <a:noAutofit/>
            </a:bodyPr>
            <a:lstStyle/>
            <a:p>
              <a:pPr algn="ctr">
                <a:defRPr sz="1800">
                  <a:latin typeface="+mn-lt"/>
                  <a:ea typeface="+mn-ea"/>
                  <a:cs typeface="+mn-cs"/>
                  <a:sym typeface="Helvetica Light"/>
                </a:defRPr>
              </a:pPr>
              <a:fld id="{86CB4B4D-7CA3-9044-876B-883B54F8677D}" type="slidenum">
                <a:rPr sz="1266"/>
                <a:t>52</a:t>
              </a:fld>
              <a:r>
                <a:rPr sz="1266"/>
                <a:t>￼</a:t>
              </a:r>
            </a:p>
          </p:txBody>
        </p:sp>
      </p:grpSp>
    </p:spTree>
    <p:extLst>
      <p:ext uri="{BB962C8B-B14F-4D97-AF65-F5344CB8AC3E}">
        <p14:creationId xmlns:p14="http://schemas.microsoft.com/office/powerpoint/2010/main" val="4092278777"/>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53</a:t>
            </a:fld>
            <a:endParaRPr/>
          </a:p>
        </p:txBody>
      </p:sp>
      <p:sp>
        <p:nvSpPr>
          <p:cNvPr id="439" name="Shape 439"/>
          <p:cNvSpPr/>
          <p:nvPr/>
        </p:nvSpPr>
        <p:spPr>
          <a:xfrm>
            <a:off x="3260325" y="5365759"/>
            <a:ext cx="1149857" cy="1"/>
          </a:xfrm>
          <a:prstGeom prst="line">
            <a:avLst/>
          </a:prstGeom>
          <a:ln w="88900">
            <a:solidFill>
              <a:schemeClr val="accent5">
                <a:hueOff val="-444211"/>
                <a:satOff val="-14915"/>
                <a:lumOff val="22857"/>
              </a:schemeClr>
            </a:solidFill>
            <a:miter lim="400000"/>
          </a:ln>
        </p:spPr>
        <p:txBody>
          <a:bodyPr lIns="35719" tIns="35719" rIns="35719" bIns="35719" anchor="ctr"/>
          <a:lstStyle/>
          <a:p>
            <a:pPr algn="ctr">
              <a:defRPr sz="2400">
                <a:latin typeface="+mn-lt"/>
                <a:ea typeface="+mn-ea"/>
                <a:cs typeface="+mn-cs"/>
                <a:sym typeface="Helvetica Light"/>
              </a:defRPr>
            </a:pPr>
            <a:endParaRPr sz="1687"/>
          </a:p>
        </p:txBody>
      </p:sp>
      <p:pic>
        <p:nvPicPr>
          <p:cNvPr id="440" name="pasted-image.png"/>
          <p:cNvPicPr>
            <a:picLocks noChangeAspect="1"/>
          </p:cNvPicPr>
          <p:nvPr/>
        </p:nvPicPr>
        <p:blipFill>
          <a:blip r:embed="rId2">
            <a:extLst/>
          </a:blip>
          <a:stretch>
            <a:fillRect/>
          </a:stretch>
        </p:blipFill>
        <p:spPr>
          <a:xfrm>
            <a:off x="3504855" y="4009429"/>
            <a:ext cx="660798" cy="71438"/>
          </a:xfrm>
          <a:prstGeom prst="rect">
            <a:avLst/>
          </a:prstGeom>
          <a:ln w="12700">
            <a:miter lim="400000"/>
          </a:ln>
        </p:spPr>
      </p:pic>
      <p:sp>
        <p:nvSpPr>
          <p:cNvPr id="441" name="Shape 441"/>
          <p:cNvSpPr>
            <a:spLocks noGrp="1"/>
          </p:cNvSpPr>
          <p:nvPr>
            <p:ph type="title"/>
          </p:nvPr>
        </p:nvSpPr>
        <p:spPr>
          <a:xfrm>
            <a:off x="187523" y="26789"/>
            <a:ext cx="7804547" cy="1518047"/>
          </a:xfrm>
          <a:prstGeom prst="rect">
            <a:avLst/>
          </a:prstGeom>
        </p:spPr>
        <p:txBody>
          <a:bodyPr/>
          <a:lstStyle/>
          <a:p>
            <a:r>
              <a:t>Lower bound particulars</a:t>
            </a:r>
          </a:p>
        </p:txBody>
      </p:sp>
      <p:sp>
        <p:nvSpPr>
          <p:cNvPr id="442" name="Shape 442"/>
          <p:cNvSpPr/>
          <p:nvPr/>
        </p:nvSpPr>
        <p:spPr>
          <a:xfrm>
            <a:off x="6496174" y="1670109"/>
            <a:ext cx="2012210" cy="656526"/>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p>
            <a:pPr>
              <a:defRPr>
                <a:solidFill>
                  <a:srgbClr val="EE3C2A"/>
                </a:solidFill>
              </a:defRPr>
            </a:pPr>
            <a:r>
              <a:rPr sz="1266"/>
              <a:t>Must play w. =</a:t>
            </a:r>
          </a:p>
          <a:p>
            <a:pPr>
              <a:defRPr>
                <a:solidFill>
                  <a:srgbClr val="EE3C2A"/>
                </a:solidFill>
              </a:defRPr>
            </a:pPr>
            <a:r>
              <a:rPr sz="1266"/>
              <a:t>probability until confident they’re different</a:t>
            </a:r>
          </a:p>
        </p:txBody>
      </p:sp>
      <p:grpSp>
        <p:nvGrpSpPr>
          <p:cNvPr id="450" name="Group 450"/>
          <p:cNvGrpSpPr/>
          <p:nvPr/>
        </p:nvGrpSpPr>
        <p:grpSpPr>
          <a:xfrm>
            <a:off x="628052" y="1320708"/>
            <a:ext cx="1173087" cy="3661905"/>
            <a:chOff x="-30452" y="-243721"/>
            <a:chExt cx="1668389" cy="5208040"/>
          </a:xfrm>
        </p:grpSpPr>
        <p:sp>
          <p:nvSpPr>
            <p:cNvPr id="443" name="Shape 443"/>
            <p:cNvSpPr/>
            <p:nvPr/>
          </p:nvSpPr>
          <p:spPr>
            <a:xfrm flipV="1">
              <a:off x="1329126" y="121807"/>
              <a:ext cx="1" cy="4842513"/>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44" name="Shape 444"/>
            <p:cNvSpPr/>
            <p:nvPr/>
          </p:nvSpPr>
          <p:spPr>
            <a:xfrm>
              <a:off x="1020314" y="3729162"/>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45" name="Shape 445"/>
            <p:cNvSpPr/>
            <p:nvPr/>
          </p:nvSpPr>
          <p:spPr>
            <a:xfrm>
              <a:off x="1020314" y="3075208"/>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46" name="Shape 446"/>
            <p:cNvSpPr/>
            <p:nvPr/>
          </p:nvSpPr>
          <p:spPr>
            <a:xfrm>
              <a:off x="1020314" y="1113349"/>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47" name="Shape 447"/>
            <p:cNvSpPr/>
            <p:nvPr/>
          </p:nvSpPr>
          <p:spPr>
            <a:xfrm>
              <a:off x="1020314" y="459396"/>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48" name="Shape 448"/>
            <p:cNvSpPr/>
            <p:nvPr/>
          </p:nvSpPr>
          <p:spPr>
            <a:xfrm>
              <a:off x="1020314" y="4383115"/>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49" name="Shape 449"/>
            <p:cNvSpPr/>
            <p:nvPr/>
          </p:nvSpPr>
          <p:spPr>
            <a:xfrm rot="16200000">
              <a:off x="-2112355" y="1838180"/>
              <a:ext cx="5197560" cy="10337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t">
              <a:noAutofit/>
            </a:bodyPr>
            <a:lstStyle/>
            <a:p>
              <a:r>
                <a:rPr sz="1266"/>
                <a:t>Mean of Distribution</a:t>
              </a:r>
            </a:p>
          </p:txBody>
        </p:sp>
      </p:grpSp>
      <p:grpSp>
        <p:nvGrpSpPr>
          <p:cNvPr id="455" name="Group 455"/>
          <p:cNvGrpSpPr/>
          <p:nvPr/>
        </p:nvGrpSpPr>
        <p:grpSpPr>
          <a:xfrm>
            <a:off x="189084" y="5465320"/>
            <a:ext cx="2454398" cy="1358146"/>
            <a:chOff x="674888" y="-30452"/>
            <a:chExt cx="3490698" cy="1931584"/>
          </a:xfrm>
        </p:grpSpPr>
        <p:sp>
          <p:nvSpPr>
            <p:cNvPr id="451" name="Shape 451"/>
            <p:cNvSpPr/>
            <p:nvPr/>
          </p:nvSpPr>
          <p:spPr>
            <a:xfrm>
              <a:off x="674888" y="-30453"/>
              <a:ext cx="3490700" cy="1600457"/>
            </a:xfrm>
            <a:prstGeom prst="rect">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5719" tIns="35719" rIns="35719" bIns="35719" numCol="1" anchor="ctr">
              <a:noAutofit/>
            </a:bodyPr>
            <a:lstStyle/>
            <a:p>
              <a:pPr algn="ctr">
                <a:defRPr sz="3000">
                  <a:solidFill>
                    <a:srgbClr val="FFFFFF"/>
                  </a:solidFill>
                  <a:latin typeface="Optima"/>
                  <a:ea typeface="Optima"/>
                  <a:cs typeface="Optima"/>
                  <a:sym typeface="Optima"/>
                </a:defRPr>
              </a:pPr>
              <a:endParaRPr sz="2109"/>
            </a:p>
          </p:txBody>
        </p:sp>
        <p:pic>
          <p:nvPicPr>
            <p:cNvPr id="452" name="pasted-image.png"/>
            <p:cNvPicPr>
              <a:picLocks noChangeAspect="1"/>
            </p:cNvPicPr>
            <p:nvPr/>
          </p:nvPicPr>
          <p:blipFill>
            <a:blip r:embed="rId4">
              <a:extLst/>
            </a:blip>
            <a:srcRect/>
            <a:stretch>
              <a:fillRect/>
            </a:stretch>
          </p:blipFill>
          <p:spPr>
            <a:xfrm>
              <a:off x="1412462" y="176680"/>
              <a:ext cx="2170217" cy="628222"/>
            </a:xfrm>
            <a:prstGeom prst="rect">
              <a:avLst/>
            </a:prstGeom>
            <a:ln w="12700" cap="flat">
              <a:noFill/>
              <a:miter lim="400000"/>
            </a:ln>
            <a:effectLst/>
          </p:spPr>
        </p:pic>
        <p:pic>
          <p:nvPicPr>
            <p:cNvPr id="453" name="pasted-image.pdf"/>
            <p:cNvPicPr>
              <a:picLocks noChangeAspect="1"/>
            </p:cNvPicPr>
            <p:nvPr/>
          </p:nvPicPr>
          <p:blipFill>
            <a:blip r:embed="rId5">
              <a:extLst/>
            </a:blip>
            <a:stretch>
              <a:fillRect/>
            </a:stretch>
          </p:blipFill>
          <p:spPr>
            <a:xfrm>
              <a:off x="1356951" y="876807"/>
              <a:ext cx="2126574" cy="628307"/>
            </a:xfrm>
            <a:prstGeom prst="rect">
              <a:avLst/>
            </a:prstGeom>
            <a:ln w="12700" cap="flat">
              <a:noFill/>
              <a:miter lim="400000"/>
            </a:ln>
            <a:effectLst/>
          </p:spPr>
        </p:pic>
        <p:sp>
          <p:nvSpPr>
            <p:cNvPr id="454" name="Shape 454"/>
            <p:cNvSpPr/>
            <p:nvPr/>
          </p:nvSpPr>
          <p:spPr>
            <a:xfrm>
              <a:off x="2375349" y="1656734"/>
              <a:ext cx="236383" cy="2443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t">
              <a:noAutofit/>
            </a:bodyPr>
            <a:lstStyle/>
            <a:p>
              <a:pPr algn="ctr">
                <a:defRPr sz="1800">
                  <a:latin typeface="+mn-lt"/>
                  <a:ea typeface="+mn-ea"/>
                  <a:cs typeface="+mn-cs"/>
                  <a:sym typeface="Helvetica Light"/>
                </a:defRPr>
              </a:pPr>
              <a:fld id="{86CB4B4D-7CA3-9044-876B-883B54F8677D}" type="slidenum">
                <a:rPr sz="1266"/>
                <a:t>53</a:t>
              </a:fld>
              <a:r>
                <a:rPr sz="1266"/>
                <a:t>￼</a:t>
              </a:r>
            </a:p>
          </p:txBody>
        </p:sp>
      </p:grpSp>
    </p:spTree>
    <p:extLst>
      <p:ext uri="{BB962C8B-B14F-4D97-AF65-F5344CB8AC3E}">
        <p14:creationId xmlns:p14="http://schemas.microsoft.com/office/powerpoint/2010/main" val="1447953860"/>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Shape 45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54</a:t>
            </a:fld>
            <a:endParaRPr/>
          </a:p>
        </p:txBody>
      </p:sp>
      <p:sp>
        <p:nvSpPr>
          <p:cNvPr id="458" name="Shape 458"/>
          <p:cNvSpPr/>
          <p:nvPr/>
        </p:nvSpPr>
        <p:spPr>
          <a:xfrm>
            <a:off x="2089375" y="5365759"/>
            <a:ext cx="1149858" cy="1"/>
          </a:xfrm>
          <a:prstGeom prst="line">
            <a:avLst/>
          </a:prstGeom>
          <a:ln w="88900">
            <a:solidFill>
              <a:schemeClr val="accent5">
                <a:hueOff val="-444211"/>
                <a:satOff val="-14915"/>
                <a:lumOff val="22857"/>
              </a:schemeClr>
            </a:solidFill>
            <a:miter lim="400000"/>
          </a:ln>
        </p:spPr>
        <p:txBody>
          <a:bodyPr lIns="35719" tIns="35719" rIns="35719" bIns="35719" anchor="ctr"/>
          <a:lstStyle/>
          <a:p>
            <a:pPr algn="ctr">
              <a:defRPr sz="2400">
                <a:latin typeface="+mn-lt"/>
                <a:ea typeface="+mn-ea"/>
                <a:cs typeface="+mn-cs"/>
                <a:sym typeface="Helvetica Light"/>
              </a:defRPr>
            </a:pPr>
            <a:endParaRPr sz="1687"/>
          </a:p>
        </p:txBody>
      </p:sp>
      <p:grpSp>
        <p:nvGrpSpPr>
          <p:cNvPr id="470" name="Group 470"/>
          <p:cNvGrpSpPr/>
          <p:nvPr/>
        </p:nvGrpSpPr>
        <p:grpSpPr>
          <a:xfrm>
            <a:off x="1858627" y="3178823"/>
            <a:ext cx="1611354" cy="1732650"/>
            <a:chOff x="0" y="0"/>
            <a:chExt cx="2291701" cy="2464213"/>
          </a:xfrm>
        </p:grpSpPr>
        <p:grpSp>
          <p:nvGrpSpPr>
            <p:cNvPr id="461" name="Group 461"/>
            <p:cNvGrpSpPr/>
            <p:nvPr/>
          </p:nvGrpSpPr>
          <p:grpSpPr>
            <a:xfrm>
              <a:off x="1409796" y="211171"/>
              <a:ext cx="569801" cy="1326489"/>
              <a:chOff x="0" y="0"/>
              <a:chExt cx="569800" cy="1326487"/>
            </a:xfrm>
          </p:grpSpPr>
          <p:sp>
            <p:nvSpPr>
              <p:cNvPr id="459" name="Shape 459"/>
              <p:cNvSpPr/>
              <p:nvPr/>
            </p:nvSpPr>
            <p:spPr>
              <a:xfrm>
                <a:off x="0" y="748744"/>
                <a:ext cx="569801" cy="577744"/>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p:spPr>
            <p:txBody>
              <a:bodyPr wrap="square" lIns="35719" tIns="35719" rIns="35719" bIns="35719" numCol="1" anchor="ctr">
                <a:noAutofit/>
              </a:bodyPr>
              <a:lstStyle/>
              <a:p>
                <a:pPr algn="ctr">
                  <a:defRPr sz="2200">
                    <a:solidFill>
                      <a:srgbClr val="FFFFFF"/>
                    </a:solidFill>
                    <a:latin typeface="Gill Sans SemiBold"/>
                    <a:ea typeface="Gill Sans SemiBold"/>
                    <a:cs typeface="Gill Sans SemiBold"/>
                    <a:sym typeface="Gill Sans SemiBold"/>
                  </a:defRPr>
                </a:pPr>
                <a:endParaRPr sz="1547"/>
              </a:p>
            </p:txBody>
          </p:sp>
          <p:sp>
            <p:nvSpPr>
              <p:cNvPr id="460" name="Shape 460"/>
              <p:cNvSpPr/>
              <p:nvPr/>
            </p:nvSpPr>
            <p:spPr>
              <a:xfrm>
                <a:off x="0" y="0"/>
                <a:ext cx="569801" cy="577743"/>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p:spPr>
            <p:txBody>
              <a:bodyPr wrap="square" lIns="35719" tIns="35719" rIns="35719" bIns="35719" numCol="1" anchor="ctr">
                <a:noAutofit/>
              </a:bodyPr>
              <a:lstStyle/>
              <a:p>
                <a:pPr algn="ctr">
                  <a:defRPr sz="1300" b="1">
                    <a:solidFill>
                      <a:srgbClr val="FFFFFF"/>
                    </a:solidFill>
                    <a:latin typeface="Optima"/>
                    <a:ea typeface="Optima"/>
                    <a:cs typeface="Optima"/>
                    <a:sym typeface="Optima"/>
                  </a:defRPr>
                </a:pPr>
                <a:endParaRPr sz="914"/>
              </a:p>
            </p:txBody>
          </p:sp>
        </p:grpSp>
        <p:sp>
          <p:nvSpPr>
            <p:cNvPr id="462" name="Shape 462"/>
            <p:cNvSpPr/>
            <p:nvPr/>
          </p:nvSpPr>
          <p:spPr>
            <a:xfrm>
              <a:off x="1104872" y="761986"/>
              <a:ext cx="1186830" cy="940376"/>
            </a:xfrm>
            <a:prstGeom prst="ellipse">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algn="ctr">
                <a:defRPr sz="2200">
                  <a:solidFill>
                    <a:srgbClr val="FDFDFD"/>
                  </a:solidFill>
                  <a:latin typeface="Gill Sans SemiBold"/>
                  <a:ea typeface="Gill Sans SemiBold"/>
                  <a:cs typeface="Gill Sans SemiBold"/>
                  <a:sym typeface="Gill Sans SemiBold"/>
                </a:defRPr>
              </a:pPr>
              <a:r>
                <a:rPr sz="1547"/>
                <a:t>b’</a:t>
              </a:r>
              <a:r>
                <a:rPr sz="1547" baseline="-5999"/>
                <a:t>2</a:t>
              </a:r>
            </a:p>
          </p:txBody>
        </p:sp>
        <p:sp>
          <p:nvSpPr>
            <p:cNvPr id="463" name="Shape 463"/>
            <p:cNvSpPr/>
            <p:nvPr/>
          </p:nvSpPr>
          <p:spPr>
            <a:xfrm>
              <a:off x="1104872" y="0"/>
              <a:ext cx="1186830" cy="940376"/>
            </a:xfrm>
            <a:prstGeom prst="ellipse">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algn="ctr">
                <a:defRPr sz="2200">
                  <a:solidFill>
                    <a:srgbClr val="FDFDFD"/>
                  </a:solidFill>
                  <a:latin typeface="Gill Sans SemiBold"/>
                  <a:ea typeface="Gill Sans SemiBold"/>
                  <a:cs typeface="Gill Sans SemiBold"/>
                  <a:sym typeface="Gill Sans SemiBold"/>
                </a:defRPr>
              </a:pPr>
              <a:r>
                <a:rPr sz="1547"/>
                <a:t>b</a:t>
              </a:r>
              <a:r>
                <a:rPr sz="1547" baseline="-5999"/>
                <a:t>2</a:t>
              </a:r>
            </a:p>
          </p:txBody>
        </p:sp>
        <p:grpSp>
          <p:nvGrpSpPr>
            <p:cNvPr id="469" name="Group 469"/>
            <p:cNvGrpSpPr/>
            <p:nvPr/>
          </p:nvGrpSpPr>
          <p:grpSpPr>
            <a:xfrm>
              <a:off x="0" y="761852"/>
              <a:ext cx="1186830" cy="1702362"/>
              <a:chOff x="0" y="0"/>
              <a:chExt cx="1186829" cy="1702361"/>
            </a:xfrm>
          </p:grpSpPr>
          <p:grpSp>
            <p:nvGrpSpPr>
              <p:cNvPr id="466" name="Group 466"/>
              <p:cNvGrpSpPr/>
              <p:nvPr/>
            </p:nvGrpSpPr>
            <p:grpSpPr>
              <a:xfrm>
                <a:off x="304924" y="211171"/>
                <a:ext cx="569801" cy="1326489"/>
                <a:chOff x="0" y="0"/>
                <a:chExt cx="569800" cy="1326487"/>
              </a:xfrm>
            </p:grpSpPr>
            <p:sp>
              <p:nvSpPr>
                <p:cNvPr id="464" name="Shape 464"/>
                <p:cNvSpPr/>
                <p:nvPr/>
              </p:nvSpPr>
              <p:spPr>
                <a:xfrm>
                  <a:off x="0" y="748744"/>
                  <a:ext cx="569801" cy="577744"/>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p:spPr>
              <p:txBody>
                <a:bodyPr wrap="square" lIns="35719" tIns="35719" rIns="35719" bIns="35719" numCol="1" anchor="ctr">
                  <a:noAutofit/>
                </a:bodyPr>
                <a:lstStyle/>
                <a:p>
                  <a:pPr algn="ctr">
                    <a:defRPr sz="2200">
                      <a:solidFill>
                        <a:srgbClr val="FFFFFF"/>
                      </a:solidFill>
                      <a:latin typeface="Gill Sans SemiBold"/>
                      <a:ea typeface="Gill Sans SemiBold"/>
                      <a:cs typeface="Gill Sans SemiBold"/>
                      <a:sym typeface="Gill Sans SemiBold"/>
                    </a:defRPr>
                  </a:pPr>
                  <a:endParaRPr sz="1547"/>
                </a:p>
              </p:txBody>
            </p:sp>
            <p:sp>
              <p:nvSpPr>
                <p:cNvPr id="465" name="Shape 465"/>
                <p:cNvSpPr/>
                <p:nvPr/>
              </p:nvSpPr>
              <p:spPr>
                <a:xfrm>
                  <a:off x="0" y="0"/>
                  <a:ext cx="569801" cy="577743"/>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p:spPr>
              <p:txBody>
                <a:bodyPr wrap="square" lIns="35719" tIns="35719" rIns="35719" bIns="35719" numCol="1" anchor="ctr">
                  <a:noAutofit/>
                </a:bodyPr>
                <a:lstStyle/>
                <a:p>
                  <a:pPr algn="ctr">
                    <a:defRPr sz="1300" b="1">
                      <a:solidFill>
                        <a:srgbClr val="FFFFFF"/>
                      </a:solidFill>
                      <a:latin typeface="Optima"/>
                      <a:ea typeface="Optima"/>
                      <a:cs typeface="Optima"/>
                      <a:sym typeface="Optima"/>
                    </a:defRPr>
                  </a:pPr>
                  <a:endParaRPr sz="914"/>
                </a:p>
              </p:txBody>
            </p:sp>
          </p:grpSp>
          <p:sp>
            <p:nvSpPr>
              <p:cNvPr id="467" name="Shape 467"/>
              <p:cNvSpPr/>
              <p:nvPr/>
            </p:nvSpPr>
            <p:spPr>
              <a:xfrm>
                <a:off x="0" y="761986"/>
                <a:ext cx="1186830" cy="940376"/>
              </a:xfrm>
              <a:prstGeom prst="ellipse">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algn="ctr">
                  <a:defRPr sz="2200">
                    <a:solidFill>
                      <a:srgbClr val="FDFDFD"/>
                    </a:solidFill>
                    <a:latin typeface="Gill Sans SemiBold"/>
                    <a:ea typeface="Gill Sans SemiBold"/>
                    <a:cs typeface="Gill Sans SemiBold"/>
                    <a:sym typeface="Gill Sans SemiBold"/>
                  </a:defRPr>
                </a:pPr>
                <a:r>
                  <a:rPr sz="1547"/>
                  <a:t>b’</a:t>
                </a:r>
                <a:r>
                  <a:rPr sz="1547" baseline="-5999"/>
                  <a:t>1</a:t>
                </a:r>
              </a:p>
            </p:txBody>
          </p:sp>
          <p:sp>
            <p:nvSpPr>
              <p:cNvPr id="468" name="Shape 468"/>
              <p:cNvSpPr/>
              <p:nvPr/>
            </p:nvSpPr>
            <p:spPr>
              <a:xfrm>
                <a:off x="0" y="0"/>
                <a:ext cx="1186830" cy="940376"/>
              </a:xfrm>
              <a:prstGeom prst="ellipse">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algn="ctr">
                  <a:defRPr sz="2200">
                    <a:solidFill>
                      <a:srgbClr val="FDFDFD"/>
                    </a:solidFill>
                    <a:latin typeface="Gill Sans SemiBold"/>
                    <a:ea typeface="Gill Sans SemiBold"/>
                    <a:cs typeface="Gill Sans SemiBold"/>
                    <a:sym typeface="Gill Sans SemiBold"/>
                  </a:defRPr>
                </a:pPr>
                <a:r>
                  <a:rPr sz="1547"/>
                  <a:t>b</a:t>
                </a:r>
                <a:r>
                  <a:rPr sz="1547" baseline="-5999"/>
                  <a:t>1</a:t>
                </a:r>
              </a:p>
            </p:txBody>
          </p:sp>
        </p:grpSp>
      </p:grpSp>
      <p:pic>
        <p:nvPicPr>
          <p:cNvPr id="471" name="pasted-image.png"/>
          <p:cNvPicPr>
            <a:picLocks noChangeAspect="1"/>
          </p:cNvPicPr>
          <p:nvPr/>
        </p:nvPicPr>
        <p:blipFill>
          <a:blip r:embed="rId3">
            <a:extLst/>
          </a:blip>
          <a:stretch>
            <a:fillRect/>
          </a:stretch>
        </p:blipFill>
        <p:spPr>
          <a:xfrm>
            <a:off x="2104421" y="5061233"/>
            <a:ext cx="254834" cy="212361"/>
          </a:xfrm>
          <a:prstGeom prst="rect">
            <a:avLst/>
          </a:prstGeom>
          <a:ln w="12700">
            <a:miter lim="400000"/>
          </a:ln>
        </p:spPr>
      </p:pic>
      <p:pic>
        <p:nvPicPr>
          <p:cNvPr id="472" name="pasted-image.png"/>
          <p:cNvPicPr>
            <a:picLocks noChangeAspect="1"/>
          </p:cNvPicPr>
          <p:nvPr/>
        </p:nvPicPr>
        <p:blipFill>
          <a:blip r:embed="rId4">
            <a:extLst/>
          </a:blip>
          <a:stretch>
            <a:fillRect/>
          </a:stretch>
        </p:blipFill>
        <p:spPr>
          <a:xfrm>
            <a:off x="2932699" y="5053837"/>
            <a:ext cx="280317" cy="212361"/>
          </a:xfrm>
          <a:prstGeom prst="rect">
            <a:avLst/>
          </a:prstGeom>
          <a:ln w="12700">
            <a:miter lim="400000"/>
          </a:ln>
        </p:spPr>
      </p:pic>
      <p:sp>
        <p:nvSpPr>
          <p:cNvPr id="473" name="Shape 473"/>
          <p:cNvSpPr>
            <a:spLocks noGrp="1"/>
          </p:cNvSpPr>
          <p:nvPr>
            <p:ph type="title"/>
          </p:nvPr>
        </p:nvSpPr>
        <p:spPr>
          <a:xfrm>
            <a:off x="187523" y="26789"/>
            <a:ext cx="7804547" cy="1518047"/>
          </a:xfrm>
          <a:prstGeom prst="rect">
            <a:avLst/>
          </a:prstGeom>
        </p:spPr>
        <p:txBody>
          <a:bodyPr/>
          <a:lstStyle/>
          <a:p>
            <a:r>
              <a:t>Lower bound particulars</a:t>
            </a:r>
          </a:p>
        </p:txBody>
      </p:sp>
      <p:sp>
        <p:nvSpPr>
          <p:cNvPr id="474" name="Shape 474"/>
          <p:cNvSpPr/>
          <p:nvPr/>
        </p:nvSpPr>
        <p:spPr>
          <a:xfrm>
            <a:off x="6496174" y="1670109"/>
            <a:ext cx="2012210" cy="656526"/>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p>
            <a:pPr>
              <a:defRPr>
                <a:solidFill>
                  <a:srgbClr val="EE3C2A"/>
                </a:solidFill>
              </a:defRPr>
            </a:pPr>
            <a:r>
              <a:rPr sz="1266"/>
              <a:t>Must play w. =</a:t>
            </a:r>
          </a:p>
          <a:p>
            <a:pPr>
              <a:defRPr>
                <a:solidFill>
                  <a:srgbClr val="EE3C2A"/>
                </a:solidFill>
              </a:defRPr>
            </a:pPr>
            <a:r>
              <a:rPr sz="1266"/>
              <a:t>probability until confident they’re different</a:t>
            </a:r>
          </a:p>
        </p:txBody>
      </p:sp>
      <p:grpSp>
        <p:nvGrpSpPr>
          <p:cNvPr id="482" name="Group 482"/>
          <p:cNvGrpSpPr/>
          <p:nvPr/>
        </p:nvGrpSpPr>
        <p:grpSpPr>
          <a:xfrm>
            <a:off x="628052" y="1320708"/>
            <a:ext cx="1173087" cy="3661905"/>
            <a:chOff x="-30452" y="-243721"/>
            <a:chExt cx="1668389" cy="5208040"/>
          </a:xfrm>
        </p:grpSpPr>
        <p:sp>
          <p:nvSpPr>
            <p:cNvPr id="475" name="Shape 475"/>
            <p:cNvSpPr/>
            <p:nvPr/>
          </p:nvSpPr>
          <p:spPr>
            <a:xfrm flipV="1">
              <a:off x="1329126" y="121807"/>
              <a:ext cx="1" cy="4842513"/>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76" name="Shape 476"/>
            <p:cNvSpPr/>
            <p:nvPr/>
          </p:nvSpPr>
          <p:spPr>
            <a:xfrm>
              <a:off x="1020314" y="3729162"/>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77" name="Shape 477"/>
            <p:cNvSpPr/>
            <p:nvPr/>
          </p:nvSpPr>
          <p:spPr>
            <a:xfrm>
              <a:off x="1020314" y="3075208"/>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78" name="Shape 478"/>
            <p:cNvSpPr/>
            <p:nvPr/>
          </p:nvSpPr>
          <p:spPr>
            <a:xfrm>
              <a:off x="1020314" y="1113349"/>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79" name="Shape 479"/>
            <p:cNvSpPr/>
            <p:nvPr/>
          </p:nvSpPr>
          <p:spPr>
            <a:xfrm>
              <a:off x="1020314" y="459396"/>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80" name="Shape 480"/>
            <p:cNvSpPr/>
            <p:nvPr/>
          </p:nvSpPr>
          <p:spPr>
            <a:xfrm>
              <a:off x="1020314" y="4383115"/>
              <a:ext cx="617624"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81" name="Shape 481"/>
            <p:cNvSpPr/>
            <p:nvPr/>
          </p:nvSpPr>
          <p:spPr>
            <a:xfrm rot="16200000">
              <a:off x="-2112355" y="1838180"/>
              <a:ext cx="5197560" cy="10337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t">
              <a:noAutofit/>
            </a:bodyPr>
            <a:lstStyle/>
            <a:p>
              <a:r>
                <a:rPr sz="1266"/>
                <a:t>Mean of Distribution</a:t>
              </a:r>
            </a:p>
          </p:txBody>
        </p:sp>
      </p:grpSp>
      <p:grpSp>
        <p:nvGrpSpPr>
          <p:cNvPr id="487" name="Group 487"/>
          <p:cNvGrpSpPr/>
          <p:nvPr/>
        </p:nvGrpSpPr>
        <p:grpSpPr>
          <a:xfrm>
            <a:off x="189084" y="5465320"/>
            <a:ext cx="2454398" cy="1358146"/>
            <a:chOff x="674888" y="-30452"/>
            <a:chExt cx="3490698" cy="1931584"/>
          </a:xfrm>
        </p:grpSpPr>
        <p:sp>
          <p:nvSpPr>
            <p:cNvPr id="483" name="Shape 483"/>
            <p:cNvSpPr/>
            <p:nvPr/>
          </p:nvSpPr>
          <p:spPr>
            <a:xfrm>
              <a:off x="674888" y="-30453"/>
              <a:ext cx="3490700" cy="1600457"/>
            </a:xfrm>
            <a:prstGeom prst="rect">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5719" tIns="35719" rIns="35719" bIns="35719" numCol="1" anchor="ctr">
              <a:noAutofit/>
            </a:bodyPr>
            <a:lstStyle/>
            <a:p>
              <a:pPr algn="ctr">
                <a:defRPr sz="3000">
                  <a:solidFill>
                    <a:srgbClr val="FFFFFF"/>
                  </a:solidFill>
                  <a:latin typeface="Optima"/>
                  <a:ea typeface="Optima"/>
                  <a:cs typeface="Optima"/>
                  <a:sym typeface="Optima"/>
                </a:defRPr>
              </a:pPr>
              <a:endParaRPr sz="2109"/>
            </a:p>
          </p:txBody>
        </p:sp>
        <p:pic>
          <p:nvPicPr>
            <p:cNvPr id="484" name="pasted-image.png"/>
            <p:cNvPicPr>
              <a:picLocks noChangeAspect="1"/>
            </p:cNvPicPr>
            <p:nvPr/>
          </p:nvPicPr>
          <p:blipFill>
            <a:blip r:embed="rId6">
              <a:extLst/>
            </a:blip>
            <a:srcRect/>
            <a:stretch>
              <a:fillRect/>
            </a:stretch>
          </p:blipFill>
          <p:spPr>
            <a:xfrm>
              <a:off x="1412462" y="176680"/>
              <a:ext cx="2170217" cy="628222"/>
            </a:xfrm>
            <a:prstGeom prst="rect">
              <a:avLst/>
            </a:prstGeom>
            <a:ln w="12700" cap="flat">
              <a:noFill/>
              <a:miter lim="400000"/>
            </a:ln>
            <a:effectLst/>
          </p:spPr>
        </p:pic>
        <p:pic>
          <p:nvPicPr>
            <p:cNvPr id="485" name="pasted-image.pdf"/>
            <p:cNvPicPr>
              <a:picLocks noChangeAspect="1"/>
            </p:cNvPicPr>
            <p:nvPr/>
          </p:nvPicPr>
          <p:blipFill>
            <a:blip r:embed="rId7">
              <a:extLst/>
            </a:blip>
            <a:stretch>
              <a:fillRect/>
            </a:stretch>
          </p:blipFill>
          <p:spPr>
            <a:xfrm>
              <a:off x="1356951" y="876807"/>
              <a:ext cx="2126574" cy="628307"/>
            </a:xfrm>
            <a:prstGeom prst="rect">
              <a:avLst/>
            </a:prstGeom>
            <a:ln w="12700" cap="flat">
              <a:noFill/>
              <a:miter lim="400000"/>
            </a:ln>
            <a:effectLst/>
          </p:spPr>
        </p:pic>
        <p:sp>
          <p:nvSpPr>
            <p:cNvPr id="486" name="Shape 486"/>
            <p:cNvSpPr/>
            <p:nvPr/>
          </p:nvSpPr>
          <p:spPr>
            <a:xfrm>
              <a:off x="2375349" y="1656734"/>
              <a:ext cx="236383" cy="2443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t">
              <a:noAutofit/>
            </a:bodyPr>
            <a:lstStyle/>
            <a:p>
              <a:pPr algn="ctr">
                <a:defRPr sz="1800">
                  <a:latin typeface="+mn-lt"/>
                  <a:ea typeface="+mn-ea"/>
                  <a:cs typeface="+mn-cs"/>
                  <a:sym typeface="Helvetica Light"/>
                </a:defRPr>
              </a:pPr>
              <a:fld id="{86CB4B4D-7CA3-9044-876B-883B54F8677D}" type="slidenum">
                <a:rPr sz="1266"/>
                <a:t>54</a:t>
              </a:fld>
              <a:r>
                <a:rPr sz="1266"/>
                <a:t>￼</a:t>
              </a:r>
            </a:p>
          </p:txBody>
        </p:sp>
      </p:grpSp>
    </p:spTree>
    <p:extLst>
      <p:ext uri="{BB962C8B-B14F-4D97-AF65-F5344CB8AC3E}">
        <p14:creationId xmlns:p14="http://schemas.microsoft.com/office/powerpoint/2010/main" val="4098057560"/>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0"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 name="Group 491"/>
          <p:cNvGrpSpPr/>
          <p:nvPr/>
        </p:nvGrpSpPr>
        <p:grpSpPr>
          <a:xfrm>
            <a:off x="4553329" y="2224745"/>
            <a:ext cx="400642" cy="932688"/>
            <a:chOff x="0" y="0"/>
            <a:chExt cx="569800" cy="1326487"/>
          </a:xfrm>
        </p:grpSpPr>
        <p:sp>
          <p:nvSpPr>
            <p:cNvPr id="489" name="Shape 489"/>
            <p:cNvSpPr/>
            <p:nvPr/>
          </p:nvSpPr>
          <p:spPr>
            <a:xfrm>
              <a:off x="0" y="748744"/>
              <a:ext cx="569801" cy="577744"/>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p:spPr>
          <p:txBody>
            <a:bodyPr wrap="square" lIns="35719" tIns="35719" rIns="35719" bIns="35719" numCol="1" anchor="ctr">
              <a:noAutofit/>
            </a:bodyPr>
            <a:lstStyle/>
            <a:p>
              <a:pPr algn="ctr">
                <a:defRPr sz="2200">
                  <a:solidFill>
                    <a:srgbClr val="FFFFFF"/>
                  </a:solidFill>
                  <a:latin typeface="Gill Sans SemiBold"/>
                  <a:ea typeface="Gill Sans SemiBold"/>
                  <a:cs typeface="Gill Sans SemiBold"/>
                  <a:sym typeface="Gill Sans SemiBold"/>
                </a:defRPr>
              </a:pPr>
              <a:endParaRPr sz="1547"/>
            </a:p>
          </p:txBody>
        </p:sp>
        <p:sp>
          <p:nvSpPr>
            <p:cNvPr id="490" name="Shape 490"/>
            <p:cNvSpPr/>
            <p:nvPr/>
          </p:nvSpPr>
          <p:spPr>
            <a:xfrm>
              <a:off x="0" y="0"/>
              <a:ext cx="569801" cy="577743"/>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p:spPr>
          <p:txBody>
            <a:bodyPr wrap="square" lIns="35719" tIns="35719" rIns="35719" bIns="35719" numCol="1" anchor="ctr">
              <a:noAutofit/>
            </a:bodyPr>
            <a:lstStyle/>
            <a:p>
              <a:pPr algn="ctr">
                <a:defRPr sz="1300" b="1">
                  <a:solidFill>
                    <a:srgbClr val="FFFFFF"/>
                  </a:solidFill>
                  <a:latin typeface="Optima"/>
                  <a:ea typeface="Optima"/>
                  <a:cs typeface="Optima"/>
                  <a:sym typeface="Optima"/>
                </a:defRPr>
              </a:pPr>
              <a:endParaRPr sz="914"/>
            </a:p>
          </p:txBody>
        </p:sp>
      </p:grpSp>
      <p:grpSp>
        <p:nvGrpSpPr>
          <p:cNvPr id="499" name="Group 499"/>
          <p:cNvGrpSpPr/>
          <p:nvPr/>
        </p:nvGrpSpPr>
        <p:grpSpPr>
          <a:xfrm>
            <a:off x="564266" y="1189179"/>
            <a:ext cx="1322070" cy="3908657"/>
            <a:chOff x="0" y="0"/>
            <a:chExt cx="1880276" cy="5558978"/>
          </a:xfrm>
        </p:grpSpPr>
        <p:sp>
          <p:nvSpPr>
            <p:cNvPr id="492" name="Shape 492"/>
            <p:cNvSpPr/>
            <p:nvPr/>
          </p:nvSpPr>
          <p:spPr>
            <a:xfrm flipV="1">
              <a:off x="1525775" y="-1"/>
              <a:ext cx="1" cy="5558980"/>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93" name="Shape 493"/>
            <p:cNvSpPr/>
            <p:nvPr/>
          </p:nvSpPr>
          <p:spPr>
            <a:xfrm>
              <a:off x="1171274" y="4280905"/>
              <a:ext cx="709002"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94" name="Shape 494"/>
            <p:cNvSpPr/>
            <p:nvPr/>
          </p:nvSpPr>
          <p:spPr>
            <a:xfrm>
              <a:off x="1171274" y="3530197"/>
              <a:ext cx="709002"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95" name="Shape 495"/>
            <p:cNvSpPr/>
            <p:nvPr/>
          </p:nvSpPr>
          <p:spPr>
            <a:xfrm>
              <a:off x="1171274" y="1278073"/>
              <a:ext cx="709002"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96" name="Shape 496"/>
            <p:cNvSpPr/>
            <p:nvPr/>
          </p:nvSpPr>
          <p:spPr>
            <a:xfrm>
              <a:off x="1171274" y="527365"/>
              <a:ext cx="709002"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97" name="Shape 497"/>
            <p:cNvSpPr/>
            <p:nvPr/>
          </p:nvSpPr>
          <p:spPr>
            <a:xfrm>
              <a:off x="1171274" y="5031613"/>
              <a:ext cx="709002" cy="1"/>
            </a:xfrm>
            <a:prstGeom prst="line">
              <a:avLst/>
            </a:prstGeom>
            <a:noFill/>
            <a:ln w="25400" cap="flat">
              <a:solidFill>
                <a:srgbClr val="000000"/>
              </a:solidFill>
              <a:prstDash val="solid"/>
              <a:miter lim="400000"/>
            </a:ln>
            <a:effectLst/>
          </p:spPr>
          <p:txBody>
            <a:bodyPr wrap="square" lIns="35719" tIns="35719" rIns="35719" bIns="35719" numCol="1" anchor="ctr">
              <a:noAutofit/>
            </a:bodyPr>
            <a:lstStyle/>
            <a:p>
              <a:pPr algn="ctr">
                <a:defRPr sz="2400">
                  <a:latin typeface="+mn-lt"/>
                  <a:ea typeface="+mn-ea"/>
                  <a:cs typeface="+mn-cs"/>
                  <a:sym typeface="Helvetica Light"/>
                </a:defRPr>
              </a:pPr>
              <a:endParaRPr sz="1687"/>
            </a:p>
          </p:txBody>
        </p:sp>
        <p:sp>
          <p:nvSpPr>
            <p:cNvPr id="498" name="Shape 498"/>
            <p:cNvSpPr/>
            <p:nvPr/>
          </p:nvSpPr>
          <p:spPr>
            <a:xfrm rot="16200000">
              <a:off x="-1894445" y="2186138"/>
              <a:ext cx="4975592" cy="118670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t">
              <a:noAutofit/>
            </a:bodyPr>
            <a:lstStyle/>
            <a:p>
              <a:r>
                <a:rPr sz="1266"/>
                <a:t>Mean of Distribution</a:t>
              </a:r>
            </a:p>
          </p:txBody>
        </p:sp>
      </p:grpSp>
      <p:pic>
        <p:nvPicPr>
          <p:cNvPr id="500" name="pasted-image.png"/>
          <p:cNvPicPr>
            <a:picLocks noChangeAspect="1"/>
          </p:cNvPicPr>
          <p:nvPr/>
        </p:nvPicPr>
        <p:blipFill>
          <a:blip r:embed="rId3">
            <a:extLst/>
          </a:blip>
          <a:stretch>
            <a:fillRect/>
          </a:stretch>
        </p:blipFill>
        <p:spPr>
          <a:xfrm>
            <a:off x="2104421" y="5061233"/>
            <a:ext cx="254834" cy="212361"/>
          </a:xfrm>
          <a:prstGeom prst="rect">
            <a:avLst/>
          </a:prstGeom>
          <a:ln w="12700">
            <a:miter lim="400000"/>
          </a:ln>
        </p:spPr>
      </p:pic>
      <p:pic>
        <p:nvPicPr>
          <p:cNvPr id="501" name="pasted-image.png"/>
          <p:cNvPicPr>
            <a:picLocks noChangeAspect="1"/>
          </p:cNvPicPr>
          <p:nvPr/>
        </p:nvPicPr>
        <p:blipFill>
          <a:blip r:embed="rId4">
            <a:extLst/>
          </a:blip>
          <a:stretch>
            <a:fillRect/>
          </a:stretch>
        </p:blipFill>
        <p:spPr>
          <a:xfrm>
            <a:off x="2932699" y="5053837"/>
            <a:ext cx="280317" cy="212361"/>
          </a:xfrm>
          <a:prstGeom prst="rect">
            <a:avLst/>
          </a:prstGeom>
          <a:ln w="12700">
            <a:miter lim="400000"/>
          </a:ln>
        </p:spPr>
      </p:pic>
      <p:pic>
        <p:nvPicPr>
          <p:cNvPr id="502" name="pasted-image.png"/>
          <p:cNvPicPr>
            <a:picLocks noChangeAspect="1"/>
          </p:cNvPicPr>
          <p:nvPr/>
        </p:nvPicPr>
        <p:blipFill>
          <a:blip r:embed="rId5">
            <a:extLst/>
          </a:blip>
          <a:stretch>
            <a:fillRect/>
          </a:stretch>
        </p:blipFill>
        <p:spPr>
          <a:xfrm>
            <a:off x="4477581" y="5040695"/>
            <a:ext cx="552139" cy="212361"/>
          </a:xfrm>
          <a:prstGeom prst="rect">
            <a:avLst/>
          </a:prstGeom>
          <a:ln w="12700">
            <a:miter lim="400000"/>
          </a:ln>
        </p:spPr>
      </p:pic>
      <p:pic>
        <p:nvPicPr>
          <p:cNvPr id="503" name="pasted-image.png"/>
          <p:cNvPicPr>
            <a:picLocks noChangeAspect="1"/>
          </p:cNvPicPr>
          <p:nvPr/>
        </p:nvPicPr>
        <p:blipFill>
          <a:blip r:embed="rId6">
            <a:extLst/>
          </a:blip>
          <a:stretch>
            <a:fillRect/>
          </a:stretch>
        </p:blipFill>
        <p:spPr>
          <a:xfrm>
            <a:off x="5349997" y="5057536"/>
            <a:ext cx="288811" cy="212361"/>
          </a:xfrm>
          <a:prstGeom prst="rect">
            <a:avLst/>
          </a:prstGeom>
          <a:ln w="12700">
            <a:miter lim="400000"/>
          </a:ln>
        </p:spPr>
      </p:pic>
      <p:sp>
        <p:nvSpPr>
          <p:cNvPr id="504" name="Shape 504"/>
          <p:cNvSpPr/>
          <p:nvPr/>
        </p:nvSpPr>
        <p:spPr>
          <a:xfrm>
            <a:off x="1790770" y="5428283"/>
            <a:ext cx="3823931" cy="1"/>
          </a:xfrm>
          <a:prstGeom prst="line">
            <a:avLst/>
          </a:prstGeom>
          <a:ln w="88900">
            <a:solidFill>
              <a:schemeClr val="accent5">
                <a:hueOff val="-444211"/>
                <a:satOff val="-14915"/>
                <a:lumOff val="22857"/>
              </a:schemeClr>
            </a:solidFill>
            <a:miter lim="400000"/>
          </a:ln>
        </p:spPr>
        <p:txBody>
          <a:bodyPr lIns="35719" tIns="35719" rIns="35719" bIns="35719" anchor="ctr"/>
          <a:lstStyle/>
          <a:p>
            <a:pPr algn="ctr">
              <a:defRPr sz="2400">
                <a:latin typeface="+mn-lt"/>
                <a:ea typeface="+mn-ea"/>
                <a:cs typeface="+mn-cs"/>
                <a:sym typeface="Helvetica Light"/>
              </a:defRPr>
            </a:pPr>
            <a:endParaRPr sz="1687"/>
          </a:p>
        </p:txBody>
      </p:sp>
      <p:grpSp>
        <p:nvGrpSpPr>
          <p:cNvPr id="507" name="Group 507"/>
          <p:cNvGrpSpPr/>
          <p:nvPr/>
        </p:nvGrpSpPr>
        <p:grpSpPr>
          <a:xfrm>
            <a:off x="5142689" y="1702079"/>
            <a:ext cx="400642" cy="932687"/>
            <a:chOff x="0" y="0"/>
            <a:chExt cx="569800" cy="1326487"/>
          </a:xfrm>
        </p:grpSpPr>
        <p:sp>
          <p:nvSpPr>
            <p:cNvPr id="505" name="Shape 505"/>
            <p:cNvSpPr/>
            <p:nvPr/>
          </p:nvSpPr>
          <p:spPr>
            <a:xfrm>
              <a:off x="0" y="748744"/>
              <a:ext cx="569801" cy="577744"/>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algn="ctr">
                <a:defRPr sz="2200">
                  <a:solidFill>
                    <a:srgbClr val="FFFFFF"/>
                  </a:solidFill>
                  <a:latin typeface="Gill Sans SemiBold"/>
                  <a:ea typeface="Gill Sans SemiBold"/>
                  <a:cs typeface="Gill Sans SemiBold"/>
                  <a:sym typeface="Gill Sans SemiBold"/>
                </a:defRPr>
              </a:pPr>
              <a:r>
                <a:rPr sz="1547"/>
                <a:t>p’</a:t>
              </a:r>
              <a:r>
                <a:rPr sz="1547" baseline="-5999"/>
                <a:t>k</a:t>
              </a:r>
            </a:p>
          </p:txBody>
        </p:sp>
        <p:sp>
          <p:nvSpPr>
            <p:cNvPr id="506" name="Shape 506"/>
            <p:cNvSpPr/>
            <p:nvPr/>
          </p:nvSpPr>
          <p:spPr>
            <a:xfrm>
              <a:off x="0" y="0"/>
              <a:ext cx="569801" cy="577743"/>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algn="ctr">
                <a:defRPr sz="2200">
                  <a:solidFill>
                    <a:srgbClr val="FFFFFF"/>
                  </a:solidFill>
                  <a:latin typeface="Gill Sans SemiBold"/>
                  <a:ea typeface="Gill Sans SemiBold"/>
                  <a:cs typeface="Gill Sans SemiBold"/>
                  <a:sym typeface="Gill Sans SemiBold"/>
                </a:defRPr>
              </a:pPr>
              <a:r>
                <a:rPr sz="1547"/>
                <a:t>p</a:t>
              </a:r>
              <a:r>
                <a:rPr sz="1547" baseline="-5999"/>
                <a:t>k</a:t>
              </a:r>
            </a:p>
          </p:txBody>
        </p:sp>
      </p:grpSp>
      <p:sp>
        <p:nvSpPr>
          <p:cNvPr id="508" name="Shape 508"/>
          <p:cNvSpPr/>
          <p:nvPr/>
        </p:nvSpPr>
        <p:spPr>
          <a:xfrm>
            <a:off x="4338930" y="2612036"/>
            <a:ext cx="834491" cy="661202"/>
          </a:xfrm>
          <a:prstGeom prst="ellipse">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p>
            <a:pPr algn="ctr">
              <a:defRPr sz="2200">
                <a:solidFill>
                  <a:srgbClr val="FDFDFD"/>
                </a:solidFill>
                <a:latin typeface="Gill Sans SemiBold"/>
                <a:ea typeface="Gill Sans SemiBold"/>
                <a:cs typeface="Gill Sans SemiBold"/>
                <a:sym typeface="Gill Sans SemiBold"/>
              </a:defRPr>
            </a:pPr>
            <a:r>
              <a:rPr sz="1547"/>
              <a:t>p’</a:t>
            </a:r>
            <a:r>
              <a:rPr sz="1547" baseline="-5999"/>
              <a:t>k-1</a:t>
            </a:r>
          </a:p>
        </p:txBody>
      </p:sp>
      <p:sp>
        <p:nvSpPr>
          <p:cNvPr id="509" name="Shape 509"/>
          <p:cNvSpPr/>
          <p:nvPr/>
        </p:nvSpPr>
        <p:spPr>
          <a:xfrm>
            <a:off x="4338930" y="2076264"/>
            <a:ext cx="834491" cy="661202"/>
          </a:xfrm>
          <a:prstGeom prst="ellipse">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p>
            <a:pPr algn="ctr">
              <a:defRPr sz="2200">
                <a:solidFill>
                  <a:srgbClr val="FDFDFD"/>
                </a:solidFill>
                <a:latin typeface="Gill Sans SemiBold"/>
                <a:ea typeface="Gill Sans SemiBold"/>
                <a:cs typeface="Gill Sans SemiBold"/>
                <a:sym typeface="Gill Sans SemiBold"/>
              </a:defRPr>
            </a:pPr>
            <a:r>
              <a:rPr sz="1547"/>
              <a:t>p</a:t>
            </a:r>
            <a:r>
              <a:rPr sz="1547" baseline="-5999"/>
              <a:t>k-1</a:t>
            </a:r>
          </a:p>
        </p:txBody>
      </p:sp>
      <p:pic>
        <p:nvPicPr>
          <p:cNvPr id="510" name="pasted-image.png"/>
          <p:cNvPicPr>
            <a:picLocks noChangeAspect="1"/>
          </p:cNvPicPr>
          <p:nvPr/>
        </p:nvPicPr>
        <p:blipFill>
          <a:blip r:embed="rId7">
            <a:extLst/>
          </a:blip>
          <a:stretch>
            <a:fillRect/>
          </a:stretch>
        </p:blipFill>
        <p:spPr>
          <a:xfrm>
            <a:off x="3612011" y="3310891"/>
            <a:ext cx="660798" cy="71438"/>
          </a:xfrm>
          <a:prstGeom prst="rect">
            <a:avLst/>
          </a:prstGeom>
          <a:ln w="12700">
            <a:miter lim="400000"/>
          </a:ln>
        </p:spPr>
      </p:pic>
      <p:grpSp>
        <p:nvGrpSpPr>
          <p:cNvPr id="522" name="Group 522"/>
          <p:cNvGrpSpPr/>
          <p:nvPr/>
        </p:nvGrpSpPr>
        <p:grpSpPr>
          <a:xfrm>
            <a:off x="1858627" y="3178823"/>
            <a:ext cx="1611354" cy="1732650"/>
            <a:chOff x="0" y="0"/>
            <a:chExt cx="2291701" cy="2464213"/>
          </a:xfrm>
        </p:grpSpPr>
        <p:grpSp>
          <p:nvGrpSpPr>
            <p:cNvPr id="513" name="Group 513"/>
            <p:cNvGrpSpPr/>
            <p:nvPr/>
          </p:nvGrpSpPr>
          <p:grpSpPr>
            <a:xfrm>
              <a:off x="1409796" y="211171"/>
              <a:ext cx="569801" cy="1326489"/>
              <a:chOff x="0" y="0"/>
              <a:chExt cx="569800" cy="1326487"/>
            </a:xfrm>
          </p:grpSpPr>
          <p:sp>
            <p:nvSpPr>
              <p:cNvPr id="511" name="Shape 511"/>
              <p:cNvSpPr/>
              <p:nvPr/>
            </p:nvSpPr>
            <p:spPr>
              <a:xfrm>
                <a:off x="0" y="748744"/>
                <a:ext cx="569801" cy="577744"/>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p:spPr>
            <p:txBody>
              <a:bodyPr wrap="square" lIns="35719" tIns="35719" rIns="35719" bIns="35719" numCol="1" anchor="ctr">
                <a:noAutofit/>
              </a:bodyPr>
              <a:lstStyle/>
              <a:p>
                <a:pPr algn="ctr">
                  <a:defRPr sz="2200">
                    <a:solidFill>
                      <a:srgbClr val="FFFFFF"/>
                    </a:solidFill>
                    <a:latin typeface="Gill Sans SemiBold"/>
                    <a:ea typeface="Gill Sans SemiBold"/>
                    <a:cs typeface="Gill Sans SemiBold"/>
                    <a:sym typeface="Gill Sans SemiBold"/>
                  </a:defRPr>
                </a:pPr>
                <a:endParaRPr sz="1547"/>
              </a:p>
            </p:txBody>
          </p:sp>
          <p:sp>
            <p:nvSpPr>
              <p:cNvPr id="512" name="Shape 512"/>
              <p:cNvSpPr/>
              <p:nvPr/>
            </p:nvSpPr>
            <p:spPr>
              <a:xfrm>
                <a:off x="0" y="0"/>
                <a:ext cx="569801" cy="577743"/>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p:spPr>
            <p:txBody>
              <a:bodyPr wrap="square" lIns="35719" tIns="35719" rIns="35719" bIns="35719" numCol="1" anchor="ctr">
                <a:noAutofit/>
              </a:bodyPr>
              <a:lstStyle/>
              <a:p>
                <a:pPr algn="ctr">
                  <a:defRPr sz="1300" b="1">
                    <a:solidFill>
                      <a:srgbClr val="FFFFFF"/>
                    </a:solidFill>
                    <a:latin typeface="Optima"/>
                    <a:ea typeface="Optima"/>
                    <a:cs typeface="Optima"/>
                    <a:sym typeface="Optima"/>
                  </a:defRPr>
                </a:pPr>
                <a:endParaRPr sz="914"/>
              </a:p>
            </p:txBody>
          </p:sp>
        </p:grpSp>
        <p:sp>
          <p:nvSpPr>
            <p:cNvPr id="514" name="Shape 514"/>
            <p:cNvSpPr/>
            <p:nvPr/>
          </p:nvSpPr>
          <p:spPr>
            <a:xfrm>
              <a:off x="1104872" y="761986"/>
              <a:ext cx="1186830" cy="940376"/>
            </a:xfrm>
            <a:prstGeom prst="ellipse">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algn="ctr">
                <a:defRPr sz="2200">
                  <a:solidFill>
                    <a:srgbClr val="FDFDFD"/>
                  </a:solidFill>
                  <a:latin typeface="Gill Sans SemiBold"/>
                  <a:ea typeface="Gill Sans SemiBold"/>
                  <a:cs typeface="Gill Sans SemiBold"/>
                  <a:sym typeface="Gill Sans SemiBold"/>
                </a:defRPr>
              </a:pPr>
              <a:r>
                <a:rPr sz="1547"/>
                <a:t>p’</a:t>
              </a:r>
              <a:r>
                <a:rPr sz="1547" baseline="-5999"/>
                <a:t>2</a:t>
              </a:r>
            </a:p>
          </p:txBody>
        </p:sp>
        <p:sp>
          <p:nvSpPr>
            <p:cNvPr id="515" name="Shape 515"/>
            <p:cNvSpPr/>
            <p:nvPr/>
          </p:nvSpPr>
          <p:spPr>
            <a:xfrm>
              <a:off x="1104872" y="0"/>
              <a:ext cx="1186830" cy="940376"/>
            </a:xfrm>
            <a:prstGeom prst="ellipse">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algn="ctr">
                <a:defRPr sz="2200">
                  <a:solidFill>
                    <a:srgbClr val="FDFDFD"/>
                  </a:solidFill>
                  <a:latin typeface="Gill Sans SemiBold"/>
                  <a:ea typeface="Gill Sans SemiBold"/>
                  <a:cs typeface="Gill Sans SemiBold"/>
                  <a:sym typeface="Gill Sans SemiBold"/>
                </a:defRPr>
              </a:pPr>
              <a:r>
                <a:rPr sz="1547"/>
                <a:t>p</a:t>
              </a:r>
              <a:r>
                <a:rPr sz="1547" baseline="-5999"/>
                <a:t>2</a:t>
              </a:r>
            </a:p>
          </p:txBody>
        </p:sp>
        <p:grpSp>
          <p:nvGrpSpPr>
            <p:cNvPr id="521" name="Group 521"/>
            <p:cNvGrpSpPr/>
            <p:nvPr/>
          </p:nvGrpSpPr>
          <p:grpSpPr>
            <a:xfrm>
              <a:off x="0" y="761852"/>
              <a:ext cx="1186830" cy="1702362"/>
              <a:chOff x="0" y="0"/>
              <a:chExt cx="1186829" cy="1702361"/>
            </a:xfrm>
          </p:grpSpPr>
          <p:grpSp>
            <p:nvGrpSpPr>
              <p:cNvPr id="518" name="Group 518"/>
              <p:cNvGrpSpPr/>
              <p:nvPr/>
            </p:nvGrpSpPr>
            <p:grpSpPr>
              <a:xfrm>
                <a:off x="304924" y="211171"/>
                <a:ext cx="569801" cy="1326489"/>
                <a:chOff x="0" y="0"/>
                <a:chExt cx="569800" cy="1326487"/>
              </a:xfrm>
            </p:grpSpPr>
            <p:sp>
              <p:nvSpPr>
                <p:cNvPr id="516" name="Shape 516"/>
                <p:cNvSpPr/>
                <p:nvPr/>
              </p:nvSpPr>
              <p:spPr>
                <a:xfrm>
                  <a:off x="0" y="748744"/>
                  <a:ext cx="569801" cy="577744"/>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p:spPr>
              <p:txBody>
                <a:bodyPr wrap="square" lIns="35719" tIns="35719" rIns="35719" bIns="35719" numCol="1" anchor="ctr">
                  <a:noAutofit/>
                </a:bodyPr>
                <a:lstStyle/>
                <a:p>
                  <a:pPr algn="ctr">
                    <a:defRPr sz="2200">
                      <a:solidFill>
                        <a:srgbClr val="FFFFFF"/>
                      </a:solidFill>
                      <a:latin typeface="Gill Sans SemiBold"/>
                      <a:ea typeface="Gill Sans SemiBold"/>
                      <a:cs typeface="Gill Sans SemiBold"/>
                      <a:sym typeface="Gill Sans SemiBold"/>
                    </a:defRPr>
                  </a:pPr>
                  <a:endParaRPr sz="1547"/>
                </a:p>
              </p:txBody>
            </p:sp>
            <p:sp>
              <p:nvSpPr>
                <p:cNvPr id="517" name="Shape 517"/>
                <p:cNvSpPr/>
                <p:nvPr/>
              </p:nvSpPr>
              <p:spPr>
                <a:xfrm>
                  <a:off x="0" y="0"/>
                  <a:ext cx="569801" cy="577743"/>
                </a:xfrm>
                <a:prstGeom prst="ellipse">
                  <a:avLst/>
                </a:prstGeom>
                <a:blipFill rotWithShape="1">
                  <a:blip r:embed="rId2"/>
                  <a:srcRect/>
                  <a:tile tx="0" ty="0" sx="100000" sy="100000" flip="none" algn="tl"/>
                </a:blipFill>
                <a:ln w="12700" cap="flat">
                  <a:noFill/>
                  <a:miter lim="400000"/>
                </a:ln>
                <a:effectLst>
                  <a:outerShdw blurRad="25400" dist="25400" dir="2388334" rotWithShape="0">
                    <a:srgbClr val="000000">
                      <a:alpha val="79310"/>
                    </a:srgbClr>
                  </a:outerShdw>
                </a:effectLst>
              </p:spPr>
              <p:txBody>
                <a:bodyPr wrap="square" lIns="35719" tIns="35719" rIns="35719" bIns="35719" numCol="1" anchor="ctr">
                  <a:noAutofit/>
                </a:bodyPr>
                <a:lstStyle/>
                <a:p>
                  <a:pPr algn="ctr">
                    <a:defRPr sz="1300" b="1">
                      <a:solidFill>
                        <a:srgbClr val="FFFFFF"/>
                      </a:solidFill>
                      <a:latin typeface="Optima"/>
                      <a:ea typeface="Optima"/>
                      <a:cs typeface="Optima"/>
                      <a:sym typeface="Optima"/>
                    </a:defRPr>
                  </a:pPr>
                  <a:endParaRPr sz="914"/>
                </a:p>
              </p:txBody>
            </p:sp>
          </p:grpSp>
          <p:sp>
            <p:nvSpPr>
              <p:cNvPr id="519" name="Shape 519"/>
              <p:cNvSpPr/>
              <p:nvPr/>
            </p:nvSpPr>
            <p:spPr>
              <a:xfrm>
                <a:off x="0" y="761986"/>
                <a:ext cx="1186830" cy="940376"/>
              </a:xfrm>
              <a:prstGeom prst="ellipse">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algn="ctr">
                  <a:defRPr sz="2200">
                    <a:solidFill>
                      <a:srgbClr val="FDFDFD"/>
                    </a:solidFill>
                    <a:latin typeface="Gill Sans SemiBold"/>
                    <a:ea typeface="Gill Sans SemiBold"/>
                    <a:cs typeface="Gill Sans SemiBold"/>
                    <a:sym typeface="Gill Sans SemiBold"/>
                  </a:defRPr>
                </a:pPr>
                <a:r>
                  <a:rPr sz="1547"/>
                  <a:t>p’</a:t>
                </a:r>
                <a:r>
                  <a:rPr sz="1547" baseline="-5999"/>
                  <a:t>1</a:t>
                </a:r>
              </a:p>
            </p:txBody>
          </p:sp>
          <p:sp>
            <p:nvSpPr>
              <p:cNvPr id="520" name="Shape 520"/>
              <p:cNvSpPr/>
              <p:nvPr/>
            </p:nvSpPr>
            <p:spPr>
              <a:xfrm>
                <a:off x="0" y="0"/>
                <a:ext cx="1186830" cy="940376"/>
              </a:xfrm>
              <a:prstGeom prst="ellipse">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algn="ctr">
                  <a:defRPr sz="2200">
                    <a:solidFill>
                      <a:srgbClr val="FDFDFD"/>
                    </a:solidFill>
                    <a:latin typeface="Gill Sans SemiBold"/>
                    <a:ea typeface="Gill Sans SemiBold"/>
                    <a:cs typeface="Gill Sans SemiBold"/>
                    <a:sym typeface="Gill Sans SemiBold"/>
                  </a:defRPr>
                </a:pPr>
                <a:r>
                  <a:rPr sz="1547"/>
                  <a:t>p</a:t>
                </a:r>
                <a:r>
                  <a:rPr sz="1547" baseline="-5999"/>
                  <a:t>1</a:t>
                </a:r>
              </a:p>
            </p:txBody>
          </p:sp>
        </p:grpSp>
      </p:grpSp>
      <p:sp>
        <p:nvSpPr>
          <p:cNvPr id="523" name="Shape 523"/>
          <p:cNvSpPr/>
          <p:nvPr/>
        </p:nvSpPr>
        <p:spPr>
          <a:xfrm>
            <a:off x="6496174" y="1670109"/>
            <a:ext cx="2011210" cy="656526"/>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p>
            <a:pPr>
              <a:defRPr>
                <a:solidFill>
                  <a:srgbClr val="EE3C2A"/>
                </a:solidFill>
              </a:defRPr>
            </a:pPr>
            <a:r>
              <a:rPr sz="1266"/>
              <a:t>Must play w. =</a:t>
            </a:r>
          </a:p>
          <a:p>
            <a:pPr>
              <a:defRPr>
                <a:solidFill>
                  <a:srgbClr val="EE3C2A"/>
                </a:solidFill>
              </a:defRPr>
            </a:pPr>
            <a:r>
              <a:rPr sz="1266"/>
              <a:t>probability until confident they’re different</a:t>
            </a:r>
          </a:p>
        </p:txBody>
      </p:sp>
      <p:sp>
        <p:nvSpPr>
          <p:cNvPr id="524" name="Shape 52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55</a:t>
            </a:fld>
            <a:endParaRPr/>
          </a:p>
        </p:txBody>
      </p:sp>
      <p:sp>
        <p:nvSpPr>
          <p:cNvPr id="525" name="Shape 525"/>
          <p:cNvSpPr>
            <a:spLocks noGrp="1"/>
          </p:cNvSpPr>
          <p:nvPr>
            <p:ph type="title"/>
          </p:nvPr>
        </p:nvSpPr>
        <p:spPr>
          <a:xfrm>
            <a:off x="187523" y="26789"/>
            <a:ext cx="7804547" cy="1518047"/>
          </a:xfrm>
          <a:prstGeom prst="rect">
            <a:avLst/>
          </a:prstGeom>
        </p:spPr>
        <p:txBody>
          <a:bodyPr/>
          <a:lstStyle/>
          <a:p>
            <a:r>
              <a:t>Lower bound particulars</a:t>
            </a:r>
          </a:p>
        </p:txBody>
      </p:sp>
      <p:sp>
        <p:nvSpPr>
          <p:cNvPr id="526" name="Shape 526"/>
          <p:cNvSpPr/>
          <p:nvPr/>
        </p:nvSpPr>
        <p:spPr>
          <a:xfrm>
            <a:off x="279716" y="1191142"/>
            <a:ext cx="8584568" cy="5010768"/>
          </a:xfrm>
          <a:prstGeom prst="rect">
            <a:avLst/>
          </a:prstGeom>
          <a:blipFill>
            <a:blip r:embed="rId8"/>
          </a:blipFill>
          <a:ln w="12700">
            <a:miter lim="400000"/>
          </a:ln>
          <a:effectLst>
            <a:outerShdw blurRad="50800" dist="12700" rotWithShape="0">
              <a:srgbClr val="000000">
                <a:alpha val="50000"/>
              </a:srgbClr>
            </a:outerShdw>
          </a:effectLst>
        </p:spPr>
        <p:txBody>
          <a:bodyPr lIns="35719" tIns="35719" rIns="35719" bIns="35719" anchor="ctr"/>
          <a:lstStyle/>
          <a:p>
            <a:pPr algn="ctr">
              <a:defRPr sz="2400" b="1">
                <a:solidFill>
                  <a:srgbClr val="FFFFFF"/>
                </a:solidFill>
              </a:defRPr>
            </a:pPr>
            <a:endParaRPr sz="1687"/>
          </a:p>
        </p:txBody>
      </p:sp>
      <p:pic>
        <p:nvPicPr>
          <p:cNvPr id="527" name="pasted-image.pdf"/>
          <p:cNvPicPr>
            <a:picLocks noChangeAspect="1"/>
          </p:cNvPicPr>
          <p:nvPr/>
        </p:nvPicPr>
        <p:blipFill>
          <a:blip r:embed="rId9">
            <a:extLst/>
          </a:blip>
          <a:stretch>
            <a:fillRect/>
          </a:stretch>
        </p:blipFill>
        <p:spPr>
          <a:xfrm>
            <a:off x="467956" y="2906614"/>
            <a:ext cx="6469559" cy="1044773"/>
          </a:xfrm>
          <a:prstGeom prst="rect">
            <a:avLst/>
          </a:prstGeom>
          <a:ln w="12700">
            <a:miter lim="400000"/>
          </a:ln>
        </p:spPr>
      </p:pic>
      <p:pic>
        <p:nvPicPr>
          <p:cNvPr id="528" name="pasted-image.pdf"/>
          <p:cNvPicPr>
            <a:picLocks noChangeAspect="1"/>
          </p:cNvPicPr>
          <p:nvPr/>
        </p:nvPicPr>
        <p:blipFill>
          <a:blip r:embed="rId10">
            <a:extLst/>
          </a:blip>
          <a:stretch>
            <a:fillRect/>
          </a:stretch>
        </p:blipFill>
        <p:spPr>
          <a:xfrm>
            <a:off x="553641" y="1837335"/>
            <a:ext cx="8036719" cy="482204"/>
          </a:xfrm>
          <a:prstGeom prst="rect">
            <a:avLst/>
          </a:prstGeom>
          <a:ln w="12700">
            <a:miter lim="400000"/>
          </a:ln>
        </p:spPr>
      </p:pic>
      <p:pic>
        <p:nvPicPr>
          <p:cNvPr id="529" name="pasted-image.pdf"/>
          <p:cNvPicPr>
            <a:picLocks noChangeAspect="1"/>
          </p:cNvPicPr>
          <p:nvPr/>
        </p:nvPicPr>
        <p:blipFill>
          <a:blip r:embed="rId11">
            <a:extLst/>
          </a:blip>
          <a:stretch>
            <a:fillRect/>
          </a:stretch>
        </p:blipFill>
        <p:spPr>
          <a:xfrm>
            <a:off x="566988" y="4538462"/>
            <a:ext cx="6750844" cy="924223"/>
          </a:xfrm>
          <a:prstGeom prst="rect">
            <a:avLst/>
          </a:prstGeom>
          <a:ln w="12700">
            <a:miter lim="400000"/>
          </a:ln>
        </p:spPr>
      </p:pic>
    </p:spTree>
    <p:extLst>
      <p:ext uri="{BB962C8B-B14F-4D97-AF65-F5344CB8AC3E}">
        <p14:creationId xmlns:p14="http://schemas.microsoft.com/office/powerpoint/2010/main" val="2755886026"/>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5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 grpId="0" animBg="1" advAuto="0"/>
      <p:bldP spid="527" grpId="0" animBg="1" advAuto="0"/>
      <p:bldP spid="528" grpId="0" animBg="1" advAuto="0"/>
      <p:bldP spid="529" grpId="0" animBg="1"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a:spLocks noGrp="1"/>
          </p:cNvSpPr>
          <p:nvPr>
            <p:ph type="title"/>
          </p:nvPr>
        </p:nvSpPr>
        <p:spPr>
          <a:prstGeom prst="rect">
            <a:avLst/>
          </a:prstGeom>
        </p:spPr>
        <p:txBody>
          <a:bodyPr/>
          <a:lstStyle/>
          <a:p>
            <a:r>
              <a:t>So, there’s a separation between fair/unfair learning</a:t>
            </a:r>
          </a:p>
        </p:txBody>
      </p:sp>
      <p:sp>
        <p:nvSpPr>
          <p:cNvPr id="532" name="Shape 53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56</a:t>
            </a:fld>
            <a:endParaRPr/>
          </a:p>
        </p:txBody>
      </p:sp>
      <p:sp>
        <p:nvSpPr>
          <p:cNvPr id="533" name="Shape 533"/>
          <p:cNvSpPr/>
          <p:nvPr/>
        </p:nvSpPr>
        <p:spPr>
          <a:xfrm>
            <a:off x="669727" y="2412888"/>
            <a:ext cx="7804547" cy="76793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normAutofit/>
          </a:bodyPr>
          <a:lstStyle>
            <a:lvl1pPr defTabSz="350520">
              <a:defRPr sz="4440"/>
            </a:lvl1pPr>
          </a:lstStyle>
          <a:p>
            <a:r>
              <a:rPr sz="3122"/>
              <a:t>Without fairness one can achieve regret</a:t>
            </a:r>
          </a:p>
        </p:txBody>
      </p:sp>
      <p:sp>
        <p:nvSpPr>
          <p:cNvPr id="534" name="Shape 534"/>
          <p:cNvSpPr/>
          <p:nvPr/>
        </p:nvSpPr>
        <p:spPr>
          <a:xfrm>
            <a:off x="679206" y="4463369"/>
            <a:ext cx="8785713" cy="52655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lvl1pPr>
              <a:defRPr sz="4200"/>
            </a:lvl1pPr>
          </a:lstStyle>
          <a:p>
            <a:r>
              <a:rPr sz="2953"/>
              <a:t>but this lower bound implies fair regret of</a:t>
            </a:r>
          </a:p>
        </p:txBody>
      </p:sp>
      <p:pic>
        <p:nvPicPr>
          <p:cNvPr id="535" name="pasted-image.pdf"/>
          <p:cNvPicPr>
            <a:picLocks noChangeAspect="1"/>
          </p:cNvPicPr>
          <p:nvPr/>
        </p:nvPicPr>
        <p:blipFill>
          <a:blip r:embed="rId2">
            <a:extLst/>
          </a:blip>
          <a:stretch>
            <a:fillRect/>
          </a:stretch>
        </p:blipFill>
        <p:spPr>
          <a:xfrm>
            <a:off x="3214402" y="3608859"/>
            <a:ext cx="1428751" cy="482204"/>
          </a:xfrm>
          <a:prstGeom prst="rect">
            <a:avLst/>
          </a:prstGeom>
          <a:ln w="12700">
            <a:miter lim="400000"/>
          </a:ln>
        </p:spPr>
      </p:pic>
      <p:pic>
        <p:nvPicPr>
          <p:cNvPr id="536" name="pasted-image.pdf"/>
          <p:cNvPicPr>
            <a:picLocks noChangeAspect="1"/>
          </p:cNvPicPr>
          <p:nvPr/>
        </p:nvPicPr>
        <p:blipFill>
          <a:blip r:embed="rId3">
            <a:extLst/>
          </a:blip>
          <a:stretch>
            <a:fillRect/>
          </a:stretch>
        </p:blipFill>
        <p:spPr>
          <a:xfrm>
            <a:off x="3208405" y="5568885"/>
            <a:ext cx="1071563" cy="482204"/>
          </a:xfrm>
          <a:prstGeom prst="rect">
            <a:avLst/>
          </a:prstGeom>
          <a:ln w="12700">
            <a:miter lim="400000"/>
          </a:ln>
        </p:spPr>
      </p:pic>
    </p:spTree>
    <p:extLst>
      <p:ext uri="{BB962C8B-B14F-4D97-AF65-F5344CB8AC3E}">
        <p14:creationId xmlns:p14="http://schemas.microsoft.com/office/powerpoint/2010/main" val="2410576283"/>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5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 grpId="0" animBg="1" advAuto="0"/>
      <p:bldP spid="534" grpId="0" animBg="1" advAuto="0"/>
      <p:bldP spid="535" grpId="0" animBg="1" advAuto="0"/>
      <p:bldP spid="536"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 Setup</a:t>
            </a:r>
          </a:p>
        </p:txBody>
      </p:sp>
      <p:pic>
        <p:nvPicPr>
          <p:cNvPr id="7" name="Picture 6" descr="Cloud by SavanaPrice - Blue cloud that would work for childre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450" y="1608850"/>
            <a:ext cx="2529374" cy="147198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858219" y="2094612"/>
                <a:ext cx="817853" cy="92333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5400" b="1" i="1" cap="none" spc="0" smtClean="0">
                          <a:ln w="22225">
                            <a:solidFill>
                              <a:schemeClr val="accent2"/>
                            </a:solidFill>
                            <a:prstDash val="solid"/>
                          </a:ln>
                          <a:solidFill>
                            <a:schemeClr val="accent2">
                              <a:lumMod val="40000"/>
                              <a:lumOff val="60000"/>
                            </a:schemeClr>
                          </a:solidFill>
                          <a:effectLst/>
                          <a:latin typeface="Cambria Math" panose="02040503050406030204" pitchFamily="18" charset="0"/>
                        </a:rPr>
                        <m:t>𝑷</m:t>
                      </m:r>
                    </m:oMath>
                  </m:oMathPara>
                </a14:m>
                <a:endParaRPr lang="en-US" sz="5400" b="1" cap="none" spc="0" dirty="0">
                  <a:ln w="22225">
                    <a:solidFill>
                      <a:schemeClr val="accent2"/>
                    </a:solidFill>
                    <a:prstDash val="solid"/>
                  </a:ln>
                  <a:solidFill>
                    <a:schemeClr val="accent2">
                      <a:lumMod val="40000"/>
                      <a:lumOff val="60000"/>
                    </a:schemeClr>
                  </a:solidFill>
                  <a:effectLst/>
                </a:endParaRPr>
              </a:p>
            </p:txBody>
          </p:sp>
        </mc:Choice>
        <mc:Fallback xmlns="">
          <p:sp>
            <p:nvSpPr>
              <p:cNvPr id="8" name="Rectangle 7"/>
              <p:cNvSpPr>
                <a:spLocks noRot="1" noChangeAspect="1" noMove="1" noResize="1" noEditPoints="1" noAdjustHandles="1" noChangeArrowheads="1" noChangeShapeType="1" noTextEdit="1"/>
              </p:cNvSpPr>
              <p:nvPr/>
            </p:nvSpPr>
            <p:spPr>
              <a:xfrm>
                <a:off x="1858219" y="2094612"/>
                <a:ext cx="817853" cy="923330"/>
              </a:xfrm>
              <a:prstGeom prst="rect">
                <a:avLst/>
              </a:prstGeom>
              <a:blipFill>
                <a:blip r:embed="rId3"/>
                <a:stretch>
                  <a:fillRect/>
                </a:stretch>
              </a:blipFill>
            </p:spPr>
            <p:txBody>
              <a:bodyPr/>
              <a:lstStyle/>
              <a:p>
                <a:r>
                  <a:rPr lang="en-US">
                    <a:noFill/>
                  </a:rPr>
                  <a:t> </a:t>
                </a:r>
              </a:p>
            </p:txBody>
          </p:sp>
        </mc:Fallback>
      </mc:AlternateContent>
      <p:grpSp>
        <p:nvGrpSpPr>
          <p:cNvPr id="9" name="Group 8"/>
          <p:cNvGrpSpPr/>
          <p:nvPr/>
        </p:nvGrpSpPr>
        <p:grpSpPr>
          <a:xfrm>
            <a:off x="5466743" y="1554396"/>
            <a:ext cx="1648658" cy="1648658"/>
            <a:chOff x="5530751" y="5072480"/>
            <a:chExt cx="1648658" cy="1648658"/>
          </a:xfrm>
        </p:grpSpPr>
        <p:pic>
          <p:nvPicPr>
            <p:cNvPr id="10" name="Picture 9" descr="File:Database icon simple.pn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0751" y="5072480"/>
              <a:ext cx="1648658" cy="1648658"/>
            </a:xfrm>
            <a:prstGeom prst="rect">
              <a:avLst/>
            </a:prstGeom>
          </p:spPr>
        </p:pic>
        <p:sp>
          <p:nvSpPr>
            <p:cNvPr id="11" name="Rectangle 10"/>
            <p:cNvSpPr/>
            <p:nvPr/>
          </p:nvSpPr>
          <p:spPr>
            <a:xfrm>
              <a:off x="6360250" y="5588615"/>
              <a:ext cx="184731" cy="923330"/>
            </a:xfrm>
            <a:prstGeom prst="rect">
              <a:avLst/>
            </a:prstGeom>
            <a:noFill/>
          </p:spPr>
          <p:txBody>
            <a:bodyPr wrap="none" lIns="91440" tIns="45720" rIns="91440" bIns="45720">
              <a:spAutoFit/>
            </a:bodyPr>
            <a:lstStyle/>
            <a:p>
              <a:pPr algn="ctr"/>
              <a:endParaRPr lang="en-US" sz="5400" b="1" cap="none" spc="0" dirty="0">
                <a:ln w="22225">
                  <a:solidFill>
                    <a:schemeClr val="accent2"/>
                  </a:solidFill>
                  <a:prstDash val="solid"/>
                </a:ln>
                <a:solidFill>
                  <a:schemeClr val="accent2">
                    <a:lumMod val="40000"/>
                    <a:lumOff val="60000"/>
                  </a:schemeClr>
                </a:solidFill>
                <a:effectLst/>
              </a:endParaRPr>
            </a:p>
          </p:txBody>
        </p:sp>
      </p:grpSp>
      <p:sp>
        <p:nvSpPr>
          <p:cNvPr id="12" name="Curved Down Arrow 8"/>
          <p:cNvSpPr/>
          <p:nvPr/>
        </p:nvSpPr>
        <p:spPr>
          <a:xfrm>
            <a:off x="2871216" y="1482167"/>
            <a:ext cx="2953512" cy="4861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Down Arrow 9"/>
          <p:cNvSpPr/>
          <p:nvPr/>
        </p:nvSpPr>
        <p:spPr>
          <a:xfrm>
            <a:off x="2987040" y="1904308"/>
            <a:ext cx="2837688" cy="310896"/>
          </a:xfrm>
          <a:prstGeom prst="curvedDownArrow">
            <a:avLst>
              <a:gd name="adj1" fmla="val 25000"/>
              <a:gd name="adj2" fmla="val 50000"/>
              <a:gd name="adj3" fmla="val 494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Up Arrow 12"/>
          <p:cNvSpPr/>
          <p:nvPr/>
        </p:nvSpPr>
        <p:spPr>
          <a:xfrm>
            <a:off x="3319081" y="2861957"/>
            <a:ext cx="2478024" cy="31197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Up Arrow 13"/>
          <p:cNvSpPr/>
          <p:nvPr/>
        </p:nvSpPr>
        <p:spPr>
          <a:xfrm>
            <a:off x="3316033" y="2694317"/>
            <a:ext cx="2478024" cy="19060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ight Arrow 14"/>
          <p:cNvSpPr/>
          <p:nvPr/>
        </p:nvSpPr>
        <p:spPr>
          <a:xfrm>
            <a:off x="3355848" y="2416372"/>
            <a:ext cx="2401633" cy="121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618372" y="1365857"/>
            <a:ext cx="1415837" cy="369332"/>
          </a:xfrm>
          <a:prstGeom prst="rect">
            <a:avLst/>
          </a:prstGeom>
          <a:noFill/>
        </p:spPr>
        <p:txBody>
          <a:bodyPr wrap="none" rtlCol="0">
            <a:spAutoFit/>
          </a:bodyPr>
          <a:lstStyle/>
          <a:p>
            <a:r>
              <a:rPr lang="en-US" dirty="0"/>
              <a:t>Training Data</a:t>
            </a:r>
          </a:p>
        </p:txBody>
      </p:sp>
      <p:sp>
        <p:nvSpPr>
          <p:cNvPr id="18" name="Arrow: Down 17"/>
          <p:cNvSpPr/>
          <p:nvPr/>
        </p:nvSpPr>
        <p:spPr>
          <a:xfrm>
            <a:off x="6072809" y="3289388"/>
            <a:ext cx="631596" cy="1102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p:cNvSpPr/>
          <p:nvPr/>
        </p:nvSpPr>
        <p:spPr>
          <a:xfrm>
            <a:off x="5653316" y="4524866"/>
            <a:ext cx="1470582" cy="904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a:t>
            </a:r>
          </a:p>
        </p:txBody>
      </p:sp>
      <p:sp>
        <p:nvSpPr>
          <p:cNvPr id="20" name="Arrow: Left 19"/>
          <p:cNvSpPr/>
          <p:nvPr/>
        </p:nvSpPr>
        <p:spPr>
          <a:xfrm>
            <a:off x="3364569" y="4741682"/>
            <a:ext cx="1809943" cy="4713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20"/>
              <p:cNvSpPr/>
              <p:nvPr/>
            </p:nvSpPr>
            <p:spPr>
              <a:xfrm>
                <a:off x="1770591" y="4656841"/>
                <a:ext cx="861133" cy="603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770591" y="4656841"/>
                <a:ext cx="861133" cy="603315"/>
              </a:xfrm>
              <a:prstGeom prst="rect">
                <a:avLst/>
              </a:prstGeom>
              <a:blipFill>
                <a:blip r:embed="rId5"/>
                <a:stretch>
                  <a:fillRect/>
                </a:stretch>
              </a:blipFill>
            </p:spPr>
            <p:txBody>
              <a:bodyPr/>
              <a:lstStyle/>
              <a:p>
                <a:r>
                  <a:rPr lang="en-US">
                    <a:noFill/>
                  </a:rPr>
                  <a:t> </a:t>
                </a:r>
              </a:p>
            </p:txBody>
          </p:sp>
        </mc:Fallback>
      </mc:AlternateContent>
      <p:sp>
        <p:nvSpPr>
          <p:cNvPr id="22" name="Arrow: Down 21"/>
          <p:cNvSpPr/>
          <p:nvPr/>
        </p:nvSpPr>
        <p:spPr>
          <a:xfrm>
            <a:off x="2096264" y="3196686"/>
            <a:ext cx="185022" cy="7814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1828801" y="3902124"/>
                <a:ext cx="7807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1828801" y="3902124"/>
                <a:ext cx="780727" cy="369332"/>
              </a:xfrm>
              <a:prstGeom prst="rect">
                <a:avLst/>
              </a:prstGeom>
              <a:blipFill>
                <a:blip r:embed="rId6"/>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017388" y="1094510"/>
                <a:ext cx="9645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4017388" y="1094510"/>
                <a:ext cx="964558" cy="369332"/>
              </a:xfrm>
              <a:prstGeom prst="rect">
                <a:avLst/>
              </a:prstGeom>
              <a:blipFill>
                <a:blip r:embed="rId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990676" y="1539141"/>
                <a:ext cx="9752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990676" y="1539141"/>
                <a:ext cx="975202" cy="369332"/>
              </a:xfrm>
              <a:prstGeom prst="rect">
                <a:avLst/>
              </a:prstGeom>
              <a:blipFill>
                <a:blip r:embed="rId8"/>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009529" y="2038764"/>
                <a:ext cx="9752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4009529" y="2038764"/>
                <a:ext cx="975202" cy="369332"/>
              </a:xfrm>
              <a:prstGeom prst="rect">
                <a:avLst/>
              </a:prstGeom>
              <a:blipFill>
                <a:blip r:embed="rId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020530" y="2539956"/>
                <a:ext cx="9098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4020530" y="2539956"/>
                <a:ext cx="909800"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001673" y="2841614"/>
                <a:ext cx="9901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4001673" y="2841614"/>
                <a:ext cx="990143" cy="369332"/>
              </a:xfrm>
              <a:prstGeom prst="rect">
                <a:avLst/>
              </a:prstGeom>
              <a:blipFill>
                <a:blip r:embed="rId11"/>
                <a:stretch>
                  <a:fillRect b="-13115"/>
                </a:stretch>
              </a:blipFill>
            </p:spPr>
            <p:txBody>
              <a:bodyPr/>
              <a:lstStyle/>
              <a:p>
                <a:r>
                  <a:rPr lang="en-US">
                    <a:noFill/>
                  </a:rPr>
                  <a:t> </a:t>
                </a:r>
              </a:p>
            </p:txBody>
          </p:sp>
        </mc:Fallback>
      </mc:AlternateContent>
      <p:sp>
        <p:nvSpPr>
          <p:cNvPr id="29" name="Arrow: Down 28"/>
          <p:cNvSpPr/>
          <p:nvPr/>
        </p:nvSpPr>
        <p:spPr>
          <a:xfrm>
            <a:off x="2069553" y="4329468"/>
            <a:ext cx="230586" cy="289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p:cNvSpPr/>
          <p:nvPr/>
        </p:nvSpPr>
        <p:spPr>
          <a:xfrm>
            <a:off x="2071123" y="5405691"/>
            <a:ext cx="230586" cy="289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Rectangle 30"/>
              <p:cNvSpPr/>
              <p:nvPr/>
            </p:nvSpPr>
            <p:spPr>
              <a:xfrm>
                <a:off x="1836580" y="5771381"/>
                <a:ext cx="6925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1836580" y="5771381"/>
                <a:ext cx="692562" cy="369332"/>
              </a:xfrm>
              <a:prstGeom prst="rect">
                <a:avLst/>
              </a:prstGeom>
              <a:blipFill>
                <a:blip r:embed="rId1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440859" y="6304935"/>
                <a:ext cx="6179574" cy="369332"/>
              </a:xfrm>
              <a:prstGeom prst="rect">
                <a:avLst/>
              </a:prstGeom>
              <a:noFill/>
            </p:spPr>
            <p:txBody>
              <a:bodyPr wrap="square" rtlCol="0">
                <a:spAutoFit/>
              </a:bodyPr>
              <a:lstStyle/>
              <a:p>
                <a:r>
                  <a:rPr lang="en-US" dirty="0"/>
                  <a:t>The example is misclassified if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2440859" y="6304935"/>
                <a:ext cx="6179574" cy="369332"/>
              </a:xfrm>
              <a:prstGeom prst="rect">
                <a:avLst/>
              </a:prstGeom>
              <a:blipFill>
                <a:blip r:embed="rId13"/>
                <a:stretch>
                  <a:fillRect l="-789"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08247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500"/>
                                        <p:tgtEl>
                                          <p:spTgt spid="18"/>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up)">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childTnLst>
                          </p:cTn>
                        </p:par>
                        <p:par>
                          <p:cTn id="56" fill="hold">
                            <p:stCondLst>
                              <p:cond delay="500"/>
                            </p:stCondLst>
                            <p:childTnLst>
                              <p:par>
                                <p:cTn id="57" presetID="22" presetClass="entr" presetSubtype="2"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500"/>
                            </p:stCondLst>
                            <p:childTnLst>
                              <p:par>
                                <p:cTn id="66" presetID="22" presetClass="entr" presetSubtype="1"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up)">
                                      <p:cBhvr>
                                        <p:cTn id="68" dur="500"/>
                                        <p:tgtEl>
                                          <p:spTgt spid="23"/>
                                        </p:tgtEl>
                                      </p:cBhvr>
                                    </p:animEffect>
                                  </p:childTnLst>
                                </p:cTn>
                              </p:par>
                            </p:childTnLst>
                          </p:cTn>
                        </p:par>
                        <p:par>
                          <p:cTn id="69" fill="hold">
                            <p:stCondLst>
                              <p:cond delay="10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500"/>
                                        <p:tgtEl>
                                          <p:spTgt spid="29"/>
                                        </p:tgtEl>
                                      </p:cBhvr>
                                    </p:animEffect>
                                  </p:childTnLst>
                                </p:cTn>
                              </p:par>
                            </p:childTnLst>
                          </p:cTn>
                        </p:par>
                        <p:par>
                          <p:cTn id="73" fill="hold">
                            <p:stCondLst>
                              <p:cond delay="1500"/>
                            </p:stCondLst>
                            <p:childTnLst>
                              <p:par>
                                <p:cTn id="74" presetID="22" presetClass="entr" presetSubtype="1"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up)">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animBg="1"/>
      <p:bldP spid="30" grpId="0" animBg="1"/>
      <p:bldP spid="31"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 Setup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Goal: Find a classifier to minimize</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𝑒𝑟𝑟</m:t>
                      </m:r>
                      <m:d>
                        <m:dPr>
                          <m:ctrlPr>
                            <a:rPr lang="en-US" b="0" i="1" smtClean="0">
                              <a:latin typeface="Cambria Math" panose="02040503050406030204" pitchFamily="18" charset="0"/>
                            </a:rPr>
                          </m:ctrlPr>
                        </m:dPr>
                        <m:e>
                          <m:r>
                            <a:rPr lang="en-US" b="0" i="1" smtClean="0">
                              <a:latin typeface="Cambria Math" panose="02040503050406030204" pitchFamily="18" charset="0"/>
                            </a:rPr>
                            <m:t>h</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𝑃</m:t>
                              </m:r>
                            </m:lim>
                          </m:limLow>
                        </m:fName>
                        <m:e>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e>
                      </m:func>
                    </m:oMath>
                  </m:oMathPara>
                </a14:m>
                <a:endParaRPr lang="en-US" dirty="0"/>
              </a:p>
              <a:p>
                <a:pPr marL="0" indent="0" algn="ctr">
                  <a:buNone/>
                </a:pPr>
                <a:endParaRPr lang="en-US" dirty="0"/>
              </a:p>
              <a:p>
                <a:pPr marL="0" indent="0" algn="ctr">
                  <a:buNone/>
                </a:pPr>
                <a:r>
                  <a:rPr lang="en-US" dirty="0"/>
                  <a:t>We don’t know </a:t>
                </a:r>
                <a14:m>
                  <m:oMath xmlns:m="http://schemas.openxmlformats.org/officeDocument/2006/math">
                    <m:r>
                      <a:rPr lang="en-US" b="0" i="1" smtClean="0">
                        <a:latin typeface="Cambria Math" panose="02040503050406030204" pitchFamily="18" charset="0"/>
                      </a:rPr>
                      <m:t>𝑃</m:t>
                    </m:r>
                  </m:oMath>
                </a14:m>
                <a:r>
                  <a:rPr lang="en-US" dirty="0"/>
                  <a:t>…</a:t>
                </a:r>
              </a:p>
              <a:p>
                <a:pPr marL="0" indent="0">
                  <a:buNone/>
                </a:pPr>
                <a:r>
                  <a:rPr lang="en-US" dirty="0"/>
                  <a:t>But we </a:t>
                </a:r>
                <a:r>
                  <a:rPr lang="en-US" i="1" dirty="0"/>
                  <a:t>can</a:t>
                </a:r>
                <a:r>
                  <a:rPr lang="en-US" dirty="0"/>
                  <a:t> minimize the empirical error:</a:t>
                </a:r>
              </a:p>
              <a:p>
                <a:pPr marL="0" indent="0" algn="ctr">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𝑒𝑟𝑟</m:t>
                          </m:r>
                        </m:e>
                      </m:acc>
                      <m:d>
                        <m:dPr>
                          <m:ctrlPr>
                            <a:rPr lang="en-US" b="0" i="1" dirty="0" smtClean="0">
                              <a:latin typeface="Cambria Math" panose="02040503050406030204" pitchFamily="18" charset="0"/>
                            </a:rPr>
                          </m:ctrlPr>
                        </m:dPr>
                        <m:e>
                          <m:r>
                            <a:rPr lang="en-US" b="0" i="1" dirty="0" smtClean="0">
                              <a:latin typeface="Cambria Math" panose="02040503050406030204" pitchFamily="18" charset="0"/>
                            </a:rPr>
                            <m:t>h</m:t>
                          </m:r>
                          <m:r>
                            <a:rPr lang="en-US" b="0" i="1" dirty="0" smtClean="0">
                              <a:latin typeface="Cambria Math" panose="02040503050406030204" pitchFamily="18" charset="0"/>
                            </a:rPr>
                            <m:t>,</m:t>
                          </m:r>
                          <m:r>
                            <a:rPr lang="en-US" b="0" i="1" dirty="0" smtClean="0">
                              <a:latin typeface="Cambria Math" panose="02040503050406030204" pitchFamily="18" charset="0"/>
                            </a:rPr>
                            <m:t>𝐷</m:t>
                          </m:r>
                        </m:e>
                      </m:d>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𝑛</m:t>
                          </m:r>
                        </m:den>
                      </m:f>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𝑦</m:t>
                                  </m:r>
                                </m:e>
                              </m:d>
                              <m:r>
                                <a:rPr lang="en-US" b="0" i="1" dirty="0" smtClean="0">
                                  <a:latin typeface="Cambria Math" panose="02040503050406030204" pitchFamily="18" charset="0"/>
                                </a:rPr>
                                <m:t>∈</m:t>
                              </m:r>
                              <m:r>
                                <a:rPr lang="en-US" b="0" i="1" dirty="0" smtClean="0">
                                  <a:latin typeface="Cambria Math" panose="02040503050406030204" pitchFamily="18" charset="0"/>
                                </a:rPr>
                                <m:t>𝐷</m:t>
                              </m:r>
                              <m:r>
                                <a:rPr lang="en-US" b="0" i="1" dirty="0" smtClean="0">
                                  <a:latin typeface="Cambria Math" panose="02040503050406030204" pitchFamily="18" charset="0"/>
                                </a:rPr>
                                <m:t> :</m:t>
                              </m:r>
                              <m:r>
                                <a:rPr lang="en-US" b="0" i="1" dirty="0" smtClean="0">
                                  <a:latin typeface="Cambria Math" panose="02040503050406030204" pitchFamily="18" charset="0"/>
                                </a:rPr>
                                <m:t>h</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r>
                                <a:rPr lang="en-US" b="0" i="1" dirty="0" smtClean="0">
                                  <a:latin typeface="Cambria Math" panose="02040503050406030204" pitchFamily="18" charset="0"/>
                                </a:rPr>
                                <m:t>≠</m:t>
                              </m:r>
                              <m:r>
                                <a:rPr lang="en-US" b="0" i="1" dirty="0" smtClean="0">
                                  <a:latin typeface="Cambria Math" panose="02040503050406030204" pitchFamily="18" charset="0"/>
                                </a:rPr>
                                <m:t>𝑦</m:t>
                              </m:r>
                            </m:e>
                          </m:d>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46" t="-2241"/>
                </a:stretch>
              </a:blipFill>
            </p:spPr>
            <p:txBody>
              <a:bodyPr/>
              <a:lstStyle/>
              <a:p>
                <a:r>
                  <a:rPr lang="en-US">
                    <a:noFill/>
                  </a:rPr>
                  <a:t> </a:t>
                </a:r>
              </a:p>
            </p:txBody>
          </p:sp>
        </mc:Fallback>
      </mc:AlternateContent>
    </p:spTree>
    <p:extLst>
      <p:ext uri="{BB962C8B-B14F-4D97-AF65-F5344CB8AC3E}">
        <p14:creationId xmlns:p14="http://schemas.microsoft.com/office/powerpoint/2010/main" val="360329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 Setup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Empirical Error Minimization:</a:t>
                </a:r>
              </a:p>
              <a:p>
                <a:pPr lvl="1"/>
                <a:r>
                  <a:rPr lang="en-US" dirty="0"/>
                  <a:t>Try a lookup table! </a:t>
                </a:r>
              </a:p>
              <a:p>
                <a:pPr marL="457200" lvl="1" indent="0">
                  <a:buNone/>
                </a:pP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 if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𝑌𝑁𝑌𝑌𝑁</m:t>
                        </m:r>
                        <m:r>
                          <a:rPr lang="en-US" b="0" i="1" smtClean="0">
                            <a:latin typeface="Cambria Math" panose="02040503050406030204" pitchFamily="18" charset="0"/>
                          </a:rPr>
                          <m:t>, </m:t>
                        </m:r>
                        <m:r>
                          <a:rPr lang="en-US" b="0" i="1" smtClean="0">
                            <a:latin typeface="Cambria Math" panose="02040503050406030204" pitchFamily="18" charset="0"/>
                          </a:rPr>
                          <m:t>𝑌𝑁𝑁𝑌𝑁</m:t>
                        </m:r>
                        <m:r>
                          <a:rPr lang="en-US" b="0" i="1" smtClean="0">
                            <a:latin typeface="Cambria Math" panose="02040503050406030204" pitchFamily="18" charset="0"/>
                          </a:rPr>
                          <m:t>, </m:t>
                        </m:r>
                        <m:r>
                          <a:rPr lang="en-US" b="0" i="1" smtClean="0">
                            <a:latin typeface="Cambria Math" panose="02040503050406030204" pitchFamily="18" charset="0"/>
                          </a:rPr>
                          <m:t>𝑌𝑁𝑌𝑌𝑁</m:t>
                        </m:r>
                        <m:r>
                          <a:rPr lang="en-US" b="0" i="1" smtClean="0">
                            <a:latin typeface="Cambria Math" panose="02040503050406030204" pitchFamily="18" charset="0"/>
                          </a:rPr>
                          <m:t>, </m:t>
                        </m:r>
                        <m:r>
                          <a:rPr lang="en-US" b="0" i="1" smtClean="0">
                            <a:latin typeface="Cambria Math" panose="02040503050406030204" pitchFamily="18" charset="0"/>
                          </a:rPr>
                          <m:t>𝑁𝑌𝑌𝑌𝑌</m:t>
                        </m:r>
                      </m:e>
                    </m:d>
                  </m:oMath>
                </a14:m>
                <a:endParaRPr lang="en-US" b="0" dirty="0"/>
              </a:p>
              <a:p>
                <a:pPr marL="457200" lvl="1" indent="0">
                  <a:buNone/>
                </a:pP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𝑁</m:t>
                    </m:r>
                  </m:oMath>
                </a14:m>
                <a:r>
                  <a:rPr lang="en-US" dirty="0"/>
                  <a:t> otherwise.</a:t>
                </a:r>
              </a:p>
              <a:p>
                <a:pPr marL="457200" lvl="1" indent="0">
                  <a:buNone/>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𝑒𝑟𝑟</m:t>
                        </m:r>
                      </m:e>
                    </m:acc>
                    <m:d>
                      <m:dPr>
                        <m:ctrlPr>
                          <a:rPr lang="en-US" i="1" dirty="0">
                            <a:latin typeface="Cambria Math" panose="02040503050406030204" pitchFamily="18" charset="0"/>
                          </a:rPr>
                        </m:ctrlPr>
                      </m:dPr>
                      <m:e>
                        <m:r>
                          <a:rPr lang="en-US" i="1" dirty="0">
                            <a:latin typeface="Cambria Math" panose="02040503050406030204" pitchFamily="18" charset="0"/>
                          </a:rPr>
                          <m:t>h</m:t>
                        </m:r>
                        <m:r>
                          <a:rPr lang="en-US" i="1" dirty="0">
                            <a:latin typeface="Cambria Math" panose="02040503050406030204" pitchFamily="18" charset="0"/>
                          </a:rPr>
                          <m:t>,</m:t>
                        </m:r>
                        <m:r>
                          <a:rPr lang="en-US" i="1" dirty="0">
                            <a:latin typeface="Cambria Math" panose="02040503050406030204" pitchFamily="18" charset="0"/>
                          </a:rPr>
                          <m:t>𝐷</m:t>
                        </m:r>
                      </m:e>
                    </m:d>
                    <m:r>
                      <a:rPr lang="en-US" i="1" dirty="0">
                        <a:latin typeface="Cambria Math" panose="02040503050406030204" pitchFamily="18" charset="0"/>
                      </a:rPr>
                      <m:t>=</m:t>
                    </m:r>
                  </m:oMath>
                </a14:m>
                <a:r>
                  <a:rPr lang="en-US" dirty="0"/>
                  <a:t> 0.</a:t>
                </a:r>
              </a:p>
              <a:p>
                <a:r>
                  <a:rPr lang="en-US" dirty="0"/>
                  <a:t>This would over-fit. We haven’t </a:t>
                </a:r>
                <a:r>
                  <a:rPr lang="en-US" i="1" dirty="0"/>
                  <a:t>learned</a:t>
                </a:r>
                <a:r>
                  <a:rPr lang="en-US" dirty="0"/>
                  <a:t>,</a:t>
                </a:r>
              </a:p>
              <a:p>
                <a:pPr marL="0" indent="0">
                  <a:buNone/>
                </a:pPr>
                <a:r>
                  <a:rPr lang="en-US" dirty="0"/>
                  <a:t>Just memorized. Learning must </a:t>
                </a:r>
              </a:p>
              <a:p>
                <a:pPr marL="0" indent="0">
                  <a:buNone/>
                </a:pPr>
                <a:r>
                  <a:rPr lang="en-US" dirty="0"/>
                  <a:t>summarize.</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46" t="-2241"/>
                </a:stretch>
              </a:blipFill>
            </p:spPr>
            <p:txBody>
              <a:bodyPr/>
              <a:lstStyle/>
              <a:p>
                <a:r>
                  <a:rPr lang="en-US">
                    <a:noFill/>
                  </a:rPr>
                  <a:t> </a:t>
                </a:r>
              </a:p>
            </p:txBody>
          </p:sp>
        </mc:Fallback>
      </mc:AlternateContent>
      <p:graphicFrame>
        <p:nvGraphicFramePr>
          <p:cNvPr id="4" name="Table 3"/>
          <p:cNvGraphicFramePr>
            <a:graphicFrameLocks noGrp="1"/>
          </p:cNvGraphicFramePr>
          <p:nvPr>
            <p:extLst/>
          </p:nvPr>
        </p:nvGraphicFramePr>
        <p:xfrm>
          <a:off x="4663126" y="217792"/>
          <a:ext cx="4226353" cy="1611408"/>
        </p:xfrm>
        <a:graphic>
          <a:graphicData uri="http://schemas.openxmlformats.org/drawingml/2006/table">
            <a:tbl>
              <a:tblPr firstRow="1" bandRow="1">
                <a:tableStyleId>{5C22544A-7EE6-4342-B048-85BDC9FD1C3A}</a:tableStyleId>
              </a:tblPr>
              <a:tblGrid>
                <a:gridCol w="584445">
                  <a:extLst>
                    <a:ext uri="{9D8B030D-6E8A-4147-A177-3AD203B41FA5}">
                      <a16:colId xmlns:a16="http://schemas.microsoft.com/office/drawing/2014/main" val="2718702576"/>
                    </a:ext>
                  </a:extLst>
                </a:gridCol>
                <a:gridCol w="680818">
                  <a:extLst>
                    <a:ext uri="{9D8B030D-6E8A-4147-A177-3AD203B41FA5}">
                      <a16:colId xmlns:a16="http://schemas.microsoft.com/office/drawing/2014/main" val="2439875173"/>
                    </a:ext>
                  </a:extLst>
                </a:gridCol>
                <a:gridCol w="321756">
                  <a:extLst>
                    <a:ext uri="{9D8B030D-6E8A-4147-A177-3AD203B41FA5}">
                      <a16:colId xmlns:a16="http://schemas.microsoft.com/office/drawing/2014/main" val="1883770138"/>
                    </a:ext>
                  </a:extLst>
                </a:gridCol>
                <a:gridCol w="666828">
                  <a:extLst>
                    <a:ext uri="{9D8B030D-6E8A-4147-A177-3AD203B41FA5}">
                      <a16:colId xmlns:a16="http://schemas.microsoft.com/office/drawing/2014/main" val="3196367463"/>
                    </a:ext>
                  </a:extLst>
                </a:gridCol>
                <a:gridCol w="928072">
                  <a:extLst>
                    <a:ext uri="{9D8B030D-6E8A-4147-A177-3AD203B41FA5}">
                      <a16:colId xmlns:a16="http://schemas.microsoft.com/office/drawing/2014/main" val="4065777616"/>
                    </a:ext>
                  </a:extLst>
                </a:gridCol>
                <a:gridCol w="1044434">
                  <a:extLst>
                    <a:ext uri="{9D8B030D-6E8A-4147-A177-3AD203B41FA5}">
                      <a16:colId xmlns:a16="http://schemas.microsoft.com/office/drawing/2014/main" val="907116001"/>
                    </a:ext>
                  </a:extLst>
                </a:gridCol>
              </a:tblGrid>
              <a:tr h="322911">
                <a:tc>
                  <a:txBody>
                    <a:bodyPr/>
                    <a:lstStyle/>
                    <a:p>
                      <a:r>
                        <a:rPr lang="en-US" sz="900" dirty="0"/>
                        <a:t>College?</a:t>
                      </a:r>
                    </a:p>
                  </a:txBody>
                  <a:tcPr marL="45232" marR="45232" marT="22616" marB="22616"/>
                </a:tc>
                <a:tc>
                  <a:txBody>
                    <a:bodyPr/>
                    <a:lstStyle/>
                    <a:p>
                      <a:r>
                        <a:rPr lang="en-US" sz="900" dirty="0"/>
                        <a:t>Bankruptcy?</a:t>
                      </a:r>
                    </a:p>
                  </a:txBody>
                  <a:tcPr marL="45232" marR="45232" marT="22616" marB="22616"/>
                </a:tc>
                <a:tc>
                  <a:txBody>
                    <a:bodyPr/>
                    <a:lstStyle/>
                    <a:p>
                      <a:r>
                        <a:rPr lang="en-US" sz="900" dirty="0"/>
                        <a:t>Tall?</a:t>
                      </a:r>
                    </a:p>
                  </a:txBody>
                  <a:tcPr marL="45232" marR="45232" marT="22616" marB="22616"/>
                </a:tc>
                <a:tc>
                  <a:txBody>
                    <a:bodyPr/>
                    <a:lstStyle/>
                    <a:p>
                      <a:r>
                        <a:rPr lang="en-US" sz="900" dirty="0"/>
                        <a:t>Employed?</a:t>
                      </a:r>
                    </a:p>
                  </a:txBody>
                  <a:tcPr marL="45232" marR="45232" marT="22616" marB="22616"/>
                </a:tc>
                <a:tc>
                  <a:txBody>
                    <a:bodyPr/>
                    <a:lstStyle/>
                    <a:p>
                      <a:r>
                        <a:rPr lang="en-US" sz="900" dirty="0"/>
                        <a:t>Homeowner?</a:t>
                      </a:r>
                    </a:p>
                  </a:txBody>
                  <a:tcPr marL="45232" marR="45232" marT="22616" marB="22616"/>
                </a:tc>
                <a:tc>
                  <a:txBody>
                    <a:bodyPr/>
                    <a:lstStyle/>
                    <a:p>
                      <a:r>
                        <a:rPr lang="en-US" sz="900" dirty="0"/>
                        <a:t>Paid back loan?</a:t>
                      </a:r>
                    </a:p>
                  </a:txBody>
                  <a:tcPr marL="45232" marR="45232" marT="22616" marB="22616"/>
                </a:tc>
                <a:extLst>
                  <a:ext uri="{0D108BD9-81ED-4DB2-BD59-A6C34878D82A}">
                    <a16:rowId xmlns:a16="http://schemas.microsoft.com/office/drawing/2014/main" val="3229823237"/>
                  </a:ext>
                </a:extLst>
              </a:tr>
              <a:tr h="184071">
                <a:tc>
                  <a:txBody>
                    <a:bodyPr/>
                    <a:lstStyle/>
                    <a:p>
                      <a:r>
                        <a:rPr lang="en-US" sz="900" dirty="0"/>
                        <a:t>Y</a:t>
                      </a:r>
                    </a:p>
                  </a:txBody>
                  <a:tcPr marL="45232" marR="45232" marT="22616" marB="22616"/>
                </a:tc>
                <a:tc>
                  <a:txBody>
                    <a:bodyPr/>
                    <a:lstStyle/>
                    <a:p>
                      <a:r>
                        <a:rPr lang="en-US" sz="900" dirty="0"/>
                        <a:t>N</a:t>
                      </a:r>
                    </a:p>
                  </a:txBody>
                  <a:tcPr marL="45232" marR="45232" marT="22616" marB="22616"/>
                </a:tc>
                <a:tc>
                  <a:txBody>
                    <a:bodyPr/>
                    <a:lstStyle/>
                    <a:p>
                      <a:r>
                        <a:rPr lang="en-US" sz="900" dirty="0"/>
                        <a:t>Y</a:t>
                      </a:r>
                    </a:p>
                  </a:txBody>
                  <a:tcPr marL="45232" marR="45232" marT="22616" marB="22616"/>
                </a:tc>
                <a:tc>
                  <a:txBody>
                    <a:bodyPr/>
                    <a:lstStyle/>
                    <a:p>
                      <a:r>
                        <a:rPr lang="en-US" sz="900" dirty="0"/>
                        <a:t>Y</a:t>
                      </a:r>
                    </a:p>
                  </a:txBody>
                  <a:tcPr marL="45232" marR="45232" marT="22616" marB="22616"/>
                </a:tc>
                <a:tc>
                  <a:txBody>
                    <a:bodyPr/>
                    <a:lstStyle/>
                    <a:p>
                      <a:r>
                        <a:rPr lang="en-US" sz="900" dirty="0"/>
                        <a:t>N</a:t>
                      </a:r>
                    </a:p>
                  </a:txBody>
                  <a:tcPr marL="45232" marR="45232" marT="22616" marB="22616"/>
                </a:tc>
                <a:tc>
                  <a:txBody>
                    <a:bodyPr/>
                    <a:lstStyle/>
                    <a:p>
                      <a:r>
                        <a:rPr lang="en-US" sz="900" b="1" dirty="0"/>
                        <a:t>Yes</a:t>
                      </a:r>
                    </a:p>
                  </a:txBody>
                  <a:tcPr marL="45232" marR="45232" marT="22616" marB="22616"/>
                </a:tc>
                <a:extLst>
                  <a:ext uri="{0D108BD9-81ED-4DB2-BD59-A6C34878D82A}">
                    <a16:rowId xmlns:a16="http://schemas.microsoft.com/office/drawing/2014/main" val="2223424800"/>
                  </a:ext>
                </a:extLst>
              </a:tr>
              <a:tr h="184071">
                <a:tc>
                  <a:txBody>
                    <a:bodyPr/>
                    <a:lstStyle/>
                    <a:p>
                      <a:r>
                        <a:rPr lang="en-US" sz="900" dirty="0"/>
                        <a:t>Y</a:t>
                      </a:r>
                    </a:p>
                  </a:txBody>
                  <a:tcPr marL="45232" marR="45232" marT="22616" marB="22616"/>
                </a:tc>
                <a:tc>
                  <a:txBody>
                    <a:bodyPr/>
                    <a:lstStyle/>
                    <a:p>
                      <a:r>
                        <a:rPr lang="en-US" sz="900" dirty="0"/>
                        <a:t>N</a:t>
                      </a:r>
                    </a:p>
                  </a:txBody>
                  <a:tcPr marL="45232" marR="45232" marT="22616" marB="22616"/>
                </a:tc>
                <a:tc>
                  <a:txBody>
                    <a:bodyPr/>
                    <a:lstStyle/>
                    <a:p>
                      <a:r>
                        <a:rPr lang="en-US" sz="900" dirty="0"/>
                        <a:t>N</a:t>
                      </a:r>
                    </a:p>
                  </a:txBody>
                  <a:tcPr marL="45232" marR="45232" marT="22616" marB="22616"/>
                </a:tc>
                <a:tc>
                  <a:txBody>
                    <a:bodyPr/>
                    <a:lstStyle/>
                    <a:p>
                      <a:r>
                        <a:rPr lang="en-US" sz="900" dirty="0"/>
                        <a:t>Y</a:t>
                      </a:r>
                    </a:p>
                  </a:txBody>
                  <a:tcPr marL="45232" marR="45232" marT="22616" marB="22616"/>
                </a:tc>
                <a:tc>
                  <a:txBody>
                    <a:bodyPr/>
                    <a:lstStyle/>
                    <a:p>
                      <a:r>
                        <a:rPr lang="en-US" sz="900" dirty="0"/>
                        <a:t>N</a:t>
                      </a:r>
                    </a:p>
                  </a:txBody>
                  <a:tcPr marL="45232" marR="45232" marT="22616" marB="22616"/>
                </a:tc>
                <a:tc>
                  <a:txBody>
                    <a:bodyPr/>
                    <a:lstStyle/>
                    <a:p>
                      <a:r>
                        <a:rPr lang="en-US" sz="900" b="1" dirty="0"/>
                        <a:t>Yes</a:t>
                      </a:r>
                    </a:p>
                  </a:txBody>
                  <a:tcPr marL="45232" marR="45232" marT="22616" marB="22616"/>
                </a:tc>
                <a:extLst>
                  <a:ext uri="{0D108BD9-81ED-4DB2-BD59-A6C34878D82A}">
                    <a16:rowId xmlns:a16="http://schemas.microsoft.com/office/drawing/2014/main" val="4283350870"/>
                  </a:ext>
                </a:extLst>
              </a:tr>
              <a:tr h="184071">
                <a:tc>
                  <a:txBody>
                    <a:bodyPr/>
                    <a:lstStyle/>
                    <a:p>
                      <a:r>
                        <a:rPr lang="en-US" sz="900" dirty="0"/>
                        <a:t>N</a:t>
                      </a:r>
                    </a:p>
                  </a:txBody>
                  <a:tcPr marL="45232" marR="45232" marT="22616" marB="22616"/>
                </a:tc>
                <a:tc>
                  <a:txBody>
                    <a:bodyPr/>
                    <a:lstStyle/>
                    <a:p>
                      <a:r>
                        <a:rPr lang="en-US" sz="900" dirty="0"/>
                        <a:t>N</a:t>
                      </a:r>
                    </a:p>
                  </a:txBody>
                  <a:tcPr marL="45232" marR="45232" marT="22616" marB="22616"/>
                </a:tc>
                <a:tc>
                  <a:txBody>
                    <a:bodyPr/>
                    <a:lstStyle/>
                    <a:p>
                      <a:r>
                        <a:rPr lang="en-US" sz="900" dirty="0"/>
                        <a:t>N</a:t>
                      </a:r>
                    </a:p>
                  </a:txBody>
                  <a:tcPr marL="45232" marR="45232" marT="22616" marB="22616"/>
                </a:tc>
                <a:tc>
                  <a:txBody>
                    <a:bodyPr/>
                    <a:lstStyle/>
                    <a:p>
                      <a:r>
                        <a:rPr lang="en-US" sz="900" dirty="0"/>
                        <a:t>N</a:t>
                      </a:r>
                    </a:p>
                  </a:txBody>
                  <a:tcPr marL="45232" marR="45232" marT="22616" marB="22616"/>
                </a:tc>
                <a:tc>
                  <a:txBody>
                    <a:bodyPr/>
                    <a:lstStyle/>
                    <a:p>
                      <a:r>
                        <a:rPr lang="en-US" sz="900" dirty="0"/>
                        <a:t>Y</a:t>
                      </a:r>
                    </a:p>
                  </a:txBody>
                  <a:tcPr marL="45232" marR="45232" marT="22616" marB="22616"/>
                </a:tc>
                <a:tc>
                  <a:txBody>
                    <a:bodyPr/>
                    <a:lstStyle/>
                    <a:p>
                      <a:r>
                        <a:rPr lang="en-US" sz="900" b="1" dirty="0"/>
                        <a:t>No</a:t>
                      </a:r>
                    </a:p>
                  </a:txBody>
                  <a:tcPr marL="45232" marR="45232" marT="22616" marB="22616"/>
                </a:tc>
                <a:extLst>
                  <a:ext uri="{0D108BD9-81ED-4DB2-BD59-A6C34878D82A}">
                    <a16:rowId xmlns:a16="http://schemas.microsoft.com/office/drawing/2014/main" val="1035415208"/>
                  </a:ext>
                </a:extLst>
              </a:tr>
              <a:tr h="184071">
                <a:tc>
                  <a:txBody>
                    <a:bodyPr/>
                    <a:lstStyle/>
                    <a:p>
                      <a:r>
                        <a:rPr lang="en-US" sz="900" dirty="0"/>
                        <a:t>Y</a:t>
                      </a:r>
                    </a:p>
                  </a:txBody>
                  <a:tcPr marL="45232" marR="45232" marT="22616" marB="22616"/>
                </a:tc>
                <a:tc>
                  <a:txBody>
                    <a:bodyPr/>
                    <a:lstStyle/>
                    <a:p>
                      <a:r>
                        <a:rPr lang="en-US" sz="900" dirty="0"/>
                        <a:t>Y</a:t>
                      </a:r>
                    </a:p>
                  </a:txBody>
                  <a:tcPr marL="45232" marR="45232" marT="22616" marB="22616"/>
                </a:tc>
                <a:tc>
                  <a:txBody>
                    <a:bodyPr/>
                    <a:lstStyle/>
                    <a:p>
                      <a:r>
                        <a:rPr lang="en-US" sz="900" dirty="0"/>
                        <a:t>Y</a:t>
                      </a:r>
                    </a:p>
                  </a:txBody>
                  <a:tcPr marL="45232" marR="45232" marT="22616" marB="22616"/>
                </a:tc>
                <a:tc>
                  <a:txBody>
                    <a:bodyPr/>
                    <a:lstStyle/>
                    <a:p>
                      <a:r>
                        <a:rPr lang="en-US" sz="900" dirty="0"/>
                        <a:t>Y</a:t>
                      </a:r>
                    </a:p>
                  </a:txBody>
                  <a:tcPr marL="45232" marR="45232" marT="22616" marB="22616"/>
                </a:tc>
                <a:tc>
                  <a:txBody>
                    <a:bodyPr/>
                    <a:lstStyle/>
                    <a:p>
                      <a:r>
                        <a:rPr lang="en-US" sz="900" dirty="0"/>
                        <a:t>N</a:t>
                      </a:r>
                    </a:p>
                  </a:txBody>
                  <a:tcPr marL="45232" marR="45232" marT="22616" marB="22616"/>
                </a:tc>
                <a:tc>
                  <a:txBody>
                    <a:bodyPr/>
                    <a:lstStyle/>
                    <a:p>
                      <a:r>
                        <a:rPr lang="en-US" sz="900" b="1" dirty="0"/>
                        <a:t>No</a:t>
                      </a:r>
                    </a:p>
                  </a:txBody>
                  <a:tcPr marL="45232" marR="45232" marT="22616" marB="22616"/>
                </a:tc>
                <a:extLst>
                  <a:ext uri="{0D108BD9-81ED-4DB2-BD59-A6C34878D82A}">
                    <a16:rowId xmlns:a16="http://schemas.microsoft.com/office/drawing/2014/main" val="4106109385"/>
                  </a:ext>
                </a:extLst>
              </a:tr>
              <a:tr h="184071">
                <a:tc>
                  <a:txBody>
                    <a:bodyPr/>
                    <a:lstStyle/>
                    <a:p>
                      <a:r>
                        <a:rPr lang="en-US" sz="900" dirty="0"/>
                        <a:t>N</a:t>
                      </a:r>
                    </a:p>
                  </a:txBody>
                  <a:tcPr marL="45232" marR="45232" marT="22616" marB="22616"/>
                </a:tc>
                <a:tc>
                  <a:txBody>
                    <a:bodyPr/>
                    <a:lstStyle/>
                    <a:p>
                      <a:r>
                        <a:rPr lang="en-US" sz="900" dirty="0"/>
                        <a:t>N</a:t>
                      </a:r>
                    </a:p>
                  </a:txBody>
                  <a:tcPr marL="45232" marR="45232" marT="22616" marB="22616"/>
                </a:tc>
                <a:tc>
                  <a:txBody>
                    <a:bodyPr/>
                    <a:lstStyle/>
                    <a:p>
                      <a:r>
                        <a:rPr lang="en-US" sz="900" dirty="0"/>
                        <a:t>Y</a:t>
                      </a:r>
                    </a:p>
                  </a:txBody>
                  <a:tcPr marL="45232" marR="45232" marT="22616" marB="22616"/>
                </a:tc>
                <a:tc>
                  <a:txBody>
                    <a:bodyPr/>
                    <a:lstStyle/>
                    <a:p>
                      <a:r>
                        <a:rPr lang="en-US" sz="900" dirty="0"/>
                        <a:t>Y</a:t>
                      </a:r>
                    </a:p>
                  </a:txBody>
                  <a:tcPr marL="45232" marR="45232" marT="22616" marB="22616"/>
                </a:tc>
                <a:tc>
                  <a:txBody>
                    <a:bodyPr/>
                    <a:lstStyle/>
                    <a:p>
                      <a:r>
                        <a:rPr lang="en-US" sz="900" dirty="0"/>
                        <a:t>N</a:t>
                      </a:r>
                    </a:p>
                  </a:txBody>
                  <a:tcPr marL="45232" marR="45232" marT="22616" marB="22616"/>
                </a:tc>
                <a:tc>
                  <a:txBody>
                    <a:bodyPr/>
                    <a:lstStyle/>
                    <a:p>
                      <a:r>
                        <a:rPr lang="en-US" sz="900" b="1" dirty="0"/>
                        <a:t>Yes</a:t>
                      </a:r>
                    </a:p>
                  </a:txBody>
                  <a:tcPr marL="45232" marR="45232" marT="22616" marB="22616"/>
                </a:tc>
                <a:extLst>
                  <a:ext uri="{0D108BD9-81ED-4DB2-BD59-A6C34878D82A}">
                    <a16:rowId xmlns:a16="http://schemas.microsoft.com/office/drawing/2014/main" val="1193743303"/>
                  </a:ext>
                </a:extLst>
              </a:tr>
              <a:tr h="184071">
                <a:tc>
                  <a:txBody>
                    <a:bodyPr/>
                    <a:lstStyle/>
                    <a:p>
                      <a:r>
                        <a:rPr lang="en-US" sz="900" dirty="0"/>
                        <a:t>N</a:t>
                      </a:r>
                    </a:p>
                  </a:txBody>
                  <a:tcPr marL="45232" marR="45232" marT="22616" marB="22616"/>
                </a:tc>
                <a:tc>
                  <a:txBody>
                    <a:bodyPr/>
                    <a:lstStyle/>
                    <a:p>
                      <a:r>
                        <a:rPr lang="en-US" sz="900" dirty="0"/>
                        <a:t>N</a:t>
                      </a:r>
                    </a:p>
                  </a:txBody>
                  <a:tcPr marL="45232" marR="45232" marT="22616" marB="22616"/>
                </a:tc>
                <a:tc>
                  <a:txBody>
                    <a:bodyPr/>
                    <a:lstStyle/>
                    <a:p>
                      <a:r>
                        <a:rPr lang="en-US" sz="900" dirty="0"/>
                        <a:t>N</a:t>
                      </a:r>
                    </a:p>
                  </a:txBody>
                  <a:tcPr marL="45232" marR="45232" marT="22616" marB="22616"/>
                </a:tc>
                <a:tc>
                  <a:txBody>
                    <a:bodyPr/>
                    <a:lstStyle/>
                    <a:p>
                      <a:r>
                        <a:rPr lang="en-US" sz="900" dirty="0"/>
                        <a:t>N</a:t>
                      </a:r>
                    </a:p>
                  </a:txBody>
                  <a:tcPr marL="45232" marR="45232" marT="22616" marB="22616"/>
                </a:tc>
                <a:tc>
                  <a:txBody>
                    <a:bodyPr/>
                    <a:lstStyle/>
                    <a:p>
                      <a:r>
                        <a:rPr lang="en-US" sz="900" dirty="0"/>
                        <a:t>Y</a:t>
                      </a:r>
                    </a:p>
                  </a:txBody>
                  <a:tcPr marL="45232" marR="45232" marT="22616" marB="22616"/>
                </a:tc>
                <a:tc>
                  <a:txBody>
                    <a:bodyPr/>
                    <a:lstStyle/>
                    <a:p>
                      <a:r>
                        <a:rPr lang="en-US" sz="900" b="1" dirty="0"/>
                        <a:t>No</a:t>
                      </a:r>
                    </a:p>
                  </a:txBody>
                  <a:tcPr marL="45232" marR="45232" marT="22616" marB="22616"/>
                </a:tc>
                <a:extLst>
                  <a:ext uri="{0D108BD9-81ED-4DB2-BD59-A6C34878D82A}">
                    <a16:rowId xmlns:a16="http://schemas.microsoft.com/office/drawing/2014/main" val="2588057352"/>
                  </a:ext>
                </a:extLst>
              </a:tr>
              <a:tr h="184071">
                <a:tc>
                  <a:txBody>
                    <a:bodyPr/>
                    <a:lstStyle/>
                    <a:p>
                      <a:r>
                        <a:rPr lang="en-US" sz="900" dirty="0"/>
                        <a:t>N</a:t>
                      </a:r>
                    </a:p>
                  </a:txBody>
                  <a:tcPr marL="45232" marR="45232" marT="22616" marB="22616"/>
                </a:tc>
                <a:tc>
                  <a:txBody>
                    <a:bodyPr/>
                    <a:lstStyle/>
                    <a:p>
                      <a:r>
                        <a:rPr lang="en-US" sz="900" dirty="0"/>
                        <a:t>Y</a:t>
                      </a:r>
                    </a:p>
                  </a:txBody>
                  <a:tcPr marL="45232" marR="45232" marT="22616" marB="22616"/>
                </a:tc>
                <a:tc>
                  <a:txBody>
                    <a:bodyPr/>
                    <a:lstStyle/>
                    <a:p>
                      <a:r>
                        <a:rPr lang="en-US" sz="900" dirty="0"/>
                        <a:t>Y</a:t>
                      </a:r>
                    </a:p>
                  </a:txBody>
                  <a:tcPr marL="45232" marR="45232" marT="22616" marB="22616"/>
                </a:tc>
                <a:tc>
                  <a:txBody>
                    <a:bodyPr/>
                    <a:lstStyle/>
                    <a:p>
                      <a:r>
                        <a:rPr lang="en-US" sz="900" dirty="0"/>
                        <a:t>Y</a:t>
                      </a:r>
                    </a:p>
                  </a:txBody>
                  <a:tcPr marL="45232" marR="45232" marT="22616" marB="22616"/>
                </a:tc>
                <a:tc>
                  <a:txBody>
                    <a:bodyPr/>
                    <a:lstStyle/>
                    <a:p>
                      <a:r>
                        <a:rPr lang="en-US" sz="900" dirty="0"/>
                        <a:t>Y</a:t>
                      </a:r>
                    </a:p>
                  </a:txBody>
                  <a:tcPr marL="45232" marR="45232" marT="22616" marB="22616"/>
                </a:tc>
                <a:tc>
                  <a:txBody>
                    <a:bodyPr/>
                    <a:lstStyle/>
                    <a:p>
                      <a:r>
                        <a:rPr lang="en-US" sz="900" b="1" dirty="0"/>
                        <a:t>Yes</a:t>
                      </a:r>
                    </a:p>
                  </a:txBody>
                  <a:tcPr marL="45232" marR="45232" marT="22616" marB="22616"/>
                </a:tc>
                <a:extLst>
                  <a:ext uri="{0D108BD9-81ED-4DB2-BD59-A6C34878D82A}">
                    <a16:rowId xmlns:a16="http://schemas.microsoft.com/office/drawing/2014/main" val="3133706343"/>
                  </a:ext>
                </a:extLst>
              </a:tr>
            </a:tbl>
          </a:graphicData>
        </a:graphic>
      </p:graphicFrame>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3204850" y="4769492"/>
              <a:ext cx="360" cy="360"/>
            </p14:xfrm>
          </p:contentPart>
        </mc:Choice>
        <mc:Fallback xmlns="">
          <p:pic>
            <p:nvPicPr>
              <p:cNvPr id="6" name="Ink 5"/>
              <p:cNvPicPr/>
              <p:nvPr/>
            </p:nvPicPr>
            <p:blipFill/>
            <p:spPr/>
          </p:pic>
        </mc:Fallback>
      </mc:AlternateContent>
      <p:pic>
        <p:nvPicPr>
          <p:cNvPr id="1026" name="Picture 2" descr="Image result for overfit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882" y="3817856"/>
            <a:ext cx="3908118" cy="273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76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 Setup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Instead, limit hypotheses to come from a “simple” class </a:t>
                </a:r>
                <a14:m>
                  <m:oMath xmlns:m="http://schemas.openxmlformats.org/officeDocument/2006/math">
                    <m:r>
                      <a:rPr lang="en-US" b="0" i="1" smtClean="0">
                        <a:latin typeface="Cambria Math" panose="02040503050406030204" pitchFamily="18" charset="0"/>
                      </a:rPr>
                      <m:t>𝐶</m:t>
                    </m:r>
                  </m:oMath>
                </a14:m>
                <a:r>
                  <a:rPr lang="en-US" dirty="0"/>
                  <a:t>.</a:t>
                </a:r>
              </a:p>
              <a:p>
                <a:pPr lvl="1"/>
                <a:r>
                  <a:rPr lang="en-US" dirty="0"/>
                  <a:t>E.g. </a:t>
                </a:r>
                <a:r>
                  <a:rPr lang="en-US" i="1" dirty="0"/>
                  <a:t>linear</a:t>
                </a:r>
                <a:r>
                  <a:rPr lang="en-US" dirty="0"/>
                  <a:t> functions, or </a:t>
                </a:r>
                <a:r>
                  <a:rPr lang="en-US" i="1" dirty="0"/>
                  <a:t>small</a:t>
                </a:r>
                <a:r>
                  <a:rPr lang="en-US" dirty="0"/>
                  <a:t> decision trees, etc. </a:t>
                </a:r>
              </a:p>
              <a:p>
                <a:pPr marL="0" indent="0">
                  <a:buNone/>
                </a:pPr>
                <a:r>
                  <a:rPr lang="en-US" dirty="0"/>
                  <a:t>Compute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𝐶</m:t>
                                </m:r>
                              </m:lim>
                            </m:limLow>
                          </m:fName>
                          <m:e>
                            <m:acc>
                              <m:accPr>
                                <m:chr m:val="̂"/>
                                <m:ctrlPr>
                                  <a:rPr lang="en-US" i="1">
                                    <a:latin typeface="Cambria Math" panose="02040503050406030204" pitchFamily="18" charset="0"/>
                                  </a:rPr>
                                </m:ctrlPr>
                              </m:accPr>
                              <m:e>
                                <m:r>
                                  <a:rPr lang="en-US" i="1">
                                    <a:latin typeface="Cambria Math" panose="02040503050406030204" pitchFamily="18" charset="0"/>
                                  </a:rPr>
                                  <m:t>𝑒𝑟𝑟</m:t>
                                </m:r>
                              </m:e>
                            </m:acc>
                            <m:d>
                              <m:dPr>
                                <m:ctrlPr>
                                  <a:rPr lang="en-US" i="1" dirty="0">
                                    <a:latin typeface="Cambria Math" panose="02040503050406030204" pitchFamily="18" charset="0"/>
                                  </a:rPr>
                                </m:ctrlPr>
                              </m:dPr>
                              <m:e>
                                <m:r>
                                  <a:rPr lang="en-US" i="1" dirty="0">
                                    <a:latin typeface="Cambria Math" panose="02040503050406030204" pitchFamily="18" charset="0"/>
                                  </a:rPr>
                                  <m:t>h</m:t>
                                </m:r>
                                <m:r>
                                  <a:rPr lang="en-US" i="1" dirty="0">
                                    <a:latin typeface="Cambria Math" panose="02040503050406030204" pitchFamily="18" charset="0"/>
                                  </a:rPr>
                                  <m:t>,</m:t>
                                </m:r>
                                <m:r>
                                  <a:rPr lang="en-US" i="1" dirty="0">
                                    <a:latin typeface="Cambria Math" panose="02040503050406030204" pitchFamily="18" charset="0"/>
                                  </a:rPr>
                                  <m:t>𝐷</m:t>
                                </m:r>
                              </m:e>
                            </m:d>
                          </m:e>
                        </m:func>
                      </m:e>
                    </m:func>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𝑒𝑟𝑟</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𝑒𝑟𝑟</m:t>
                          </m:r>
                        </m:e>
                      </m:acc>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𝐷</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𝐶</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𝑒𝑟𝑟</m:t>
                              </m:r>
                              <m:d>
                                <m:dPr>
                                  <m:ctrlPr>
                                    <a:rPr lang="en-US" b="0" i="1" smtClean="0">
                                      <a:latin typeface="Cambria Math" panose="02040503050406030204" pitchFamily="18" charset="0"/>
                                    </a:rPr>
                                  </m:ctrlPr>
                                </m:dPr>
                                <m:e>
                                  <m:r>
                                    <a:rPr lang="en-US" b="0" i="1" smtClean="0">
                                      <a:latin typeface="Cambria Math" panose="02040503050406030204" pitchFamily="18" charset="0"/>
                                    </a:rPr>
                                    <m:t>h</m:t>
                                  </m:r>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𝑒𝑟𝑟</m:t>
                                  </m:r>
                                </m:e>
                              </m:acc>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𝐷</m:t>
                                  </m:r>
                                </m:e>
                              </m:d>
                            </m:e>
                          </m:d>
                        </m:e>
                      </m:func>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46" t="-2241"/>
                </a:stretch>
              </a:blipFill>
            </p:spPr>
            <p:txBody>
              <a:bodyPr/>
              <a:lstStyle/>
              <a:p>
                <a:r>
                  <a:rPr lang="en-US">
                    <a:noFill/>
                  </a:rPr>
                  <a:t> </a:t>
                </a:r>
              </a:p>
            </p:txBody>
          </p:sp>
        </mc:Fallback>
      </mc:AlternateContent>
      <p:pic>
        <p:nvPicPr>
          <p:cNvPr id="2052" name="Picture 4" descr="Image result for linear classif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627" y="4322189"/>
            <a:ext cx="3343373" cy="250753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Brace 5"/>
          <p:cNvSpPr/>
          <p:nvPr/>
        </p:nvSpPr>
        <p:spPr>
          <a:xfrm rot="5400000">
            <a:off x="3138327" y="3458690"/>
            <a:ext cx="197812" cy="153831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 name="Right Brace 6"/>
          <p:cNvSpPr/>
          <p:nvPr/>
        </p:nvSpPr>
        <p:spPr>
          <a:xfrm rot="5400000">
            <a:off x="6370858" y="2463450"/>
            <a:ext cx="191678" cy="35258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 name="TextBox 3"/>
          <p:cNvSpPr txBox="1"/>
          <p:nvPr/>
        </p:nvSpPr>
        <p:spPr>
          <a:xfrm>
            <a:off x="2507530" y="4402315"/>
            <a:ext cx="1450718" cy="369332"/>
          </a:xfrm>
          <a:prstGeom prst="rect">
            <a:avLst/>
          </a:prstGeom>
          <a:noFill/>
        </p:spPr>
        <p:txBody>
          <a:bodyPr wrap="none" rtlCol="0">
            <a:spAutoFit/>
          </a:bodyPr>
          <a:lstStyle/>
          <a:p>
            <a:r>
              <a:rPr lang="en-US" dirty="0"/>
              <a:t>Training Error</a:t>
            </a:r>
          </a:p>
        </p:txBody>
      </p:sp>
      <p:sp>
        <p:nvSpPr>
          <p:cNvPr id="9" name="TextBox 8"/>
          <p:cNvSpPr txBox="1"/>
          <p:nvPr/>
        </p:nvSpPr>
        <p:spPr>
          <a:xfrm>
            <a:off x="5393704" y="4403883"/>
            <a:ext cx="2068195" cy="369332"/>
          </a:xfrm>
          <a:prstGeom prst="rect">
            <a:avLst/>
          </a:prstGeom>
          <a:noFill/>
        </p:spPr>
        <p:txBody>
          <a:bodyPr wrap="none" rtlCol="0">
            <a:spAutoFit/>
          </a:bodyPr>
          <a:lstStyle/>
          <a:p>
            <a:r>
              <a:rPr lang="en-US" dirty="0"/>
              <a:t>Generalization Error</a:t>
            </a:r>
          </a:p>
        </p:txBody>
      </p:sp>
    </p:spTree>
    <p:extLst>
      <p:ext uri="{BB962C8B-B14F-4D97-AF65-F5344CB8AC3E}">
        <p14:creationId xmlns:p14="http://schemas.microsoft.com/office/powerpoint/2010/main" val="350344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4"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1663</TotalTime>
  <Words>3458</Words>
  <Application>Microsoft Office PowerPoint</Application>
  <PresentationFormat>On-screen Show (4:3)</PresentationFormat>
  <Paragraphs>498</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Cambria Math</vt:lpstr>
      <vt:lpstr>Gill Sans Light</vt:lpstr>
      <vt:lpstr>Gill Sans SemiBold</vt:lpstr>
      <vt:lpstr>Helvetica Light</vt:lpstr>
      <vt:lpstr>Optima</vt:lpstr>
      <vt:lpstr>Office Theme</vt:lpstr>
      <vt:lpstr>Tradeoffs Between Fairness and Accuracy in Machine Learning</vt:lpstr>
      <vt:lpstr>PowerPoint Presentation</vt:lpstr>
      <vt:lpstr>PowerPoint Presentation</vt:lpstr>
      <vt:lpstr>The Basic Setup</vt:lpstr>
      <vt:lpstr>The Basic Setup</vt:lpstr>
      <vt:lpstr>The Basic Setup</vt:lpstr>
      <vt:lpstr>The Basic Setup</vt:lpstr>
      <vt:lpstr>The Basic Setup</vt:lpstr>
      <vt:lpstr>The Basic Setup</vt:lpstr>
      <vt:lpstr>Why might machine learning be “unfair”? </vt:lpstr>
      <vt:lpstr>Why might machine learning be “unfair”? </vt:lpstr>
      <vt:lpstr>PowerPoint Presentation</vt:lpstr>
      <vt:lpstr>PowerPoint Presentation</vt:lpstr>
      <vt:lpstr>PowerPoint Presentation</vt:lpstr>
      <vt:lpstr>Why might machine learning be “unfair”? </vt:lpstr>
      <vt:lpstr>PowerPoint Presentation</vt:lpstr>
      <vt:lpstr>PowerPoint Presentation</vt:lpstr>
      <vt:lpstr>Why might machine learning be “unfair”? </vt:lpstr>
      <vt:lpstr>Toy Model </vt:lpstr>
      <vt:lpstr>Toy Model</vt:lpstr>
      <vt:lpstr>Toy Model</vt:lpstr>
      <vt:lpstr>Toy Model</vt:lpstr>
      <vt:lpstr>Toy Model</vt:lpstr>
      <vt:lpstr>Toy Model</vt:lpstr>
      <vt:lpstr>Toy Model</vt:lpstr>
      <vt:lpstr>Toy Model</vt:lpstr>
      <vt:lpstr>Toy Model</vt:lpstr>
      <vt:lpstr>Toy Model</vt:lpstr>
      <vt:lpstr>Toy Model</vt:lpstr>
      <vt:lpstr>So what can we do?</vt:lpstr>
      <vt:lpstr>A Richer Model</vt:lpstr>
      <vt:lpstr>A Richer Model</vt:lpstr>
      <vt:lpstr>A Richer Model</vt:lpstr>
      <vt:lpstr>The Contextual Bandit Problem</vt:lpstr>
      <vt:lpstr>The Contextual Bandit Problem</vt:lpstr>
      <vt:lpstr>A Fairness Definition</vt:lpstr>
      <vt:lpstr>A Fairness Definition</vt:lpstr>
      <vt:lpstr>A Fairness Definition</vt:lpstr>
      <vt:lpstr>Is Fairness in Conflict with Profit?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Fairness Definition</vt:lpstr>
      <vt:lpstr>Where does cost of fairness come from?</vt:lpstr>
      <vt:lpstr>Lower bound particulars</vt:lpstr>
      <vt:lpstr>Lower bound particulars</vt:lpstr>
      <vt:lpstr>Lower bound particulars</vt:lpstr>
      <vt:lpstr>Lower bound particulars</vt:lpstr>
      <vt:lpstr>Lower bound particulars</vt:lpstr>
      <vt:lpstr>So, there’s a separation between fair/unfair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Tradeoffs Between Fairness and Accuracy in Machine Learning</dc:title>
  <dc:creator>Aaron Roth</dc:creator>
  <cp:lastModifiedBy>Aaron</cp:lastModifiedBy>
  <cp:revision>38</cp:revision>
  <dcterms:created xsi:type="dcterms:W3CDTF">2016-10-21T18:47:40Z</dcterms:created>
  <dcterms:modified xsi:type="dcterms:W3CDTF">2016-10-24T13:01:47Z</dcterms:modified>
</cp:coreProperties>
</file>