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Default Extension="wmv" ContentType="video/x-ms-wmv"/>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330" r:id="rId2"/>
    <p:sldId id="662" r:id="rId3"/>
    <p:sldId id="689" r:id="rId4"/>
    <p:sldId id="633" r:id="rId5"/>
    <p:sldId id="690" r:id="rId6"/>
    <p:sldId id="691" r:id="rId7"/>
    <p:sldId id="680" r:id="rId8"/>
    <p:sldId id="693" r:id="rId9"/>
    <p:sldId id="692" r:id="rId10"/>
    <p:sldId id="694" r:id="rId11"/>
    <p:sldId id="695" r:id="rId12"/>
    <p:sldId id="696" r:id="rId13"/>
    <p:sldId id="681" r:id="rId14"/>
    <p:sldId id="665" r:id="rId15"/>
    <p:sldId id="683" r:id="rId16"/>
    <p:sldId id="684" r:id="rId17"/>
    <p:sldId id="661" r:id="rId18"/>
    <p:sldId id="698" r:id="rId19"/>
    <p:sldId id="697" r:id="rId20"/>
    <p:sldId id="687" r:id="rId21"/>
    <p:sldId id="699" r:id="rId22"/>
    <p:sldId id="700" r:id="rId23"/>
    <p:sldId id="701" r:id="rId24"/>
    <p:sldId id="702" r:id="rId25"/>
    <p:sldId id="703" r:id="rId26"/>
    <p:sldId id="704" r:id="rId27"/>
    <p:sldId id="705" r:id="rId28"/>
    <p:sldId id="706" r:id="rId29"/>
    <p:sldId id="707" r:id="rId30"/>
    <p:sldId id="708" r:id="rId31"/>
    <p:sldId id="709" r:id="rId32"/>
    <p:sldId id="711" r:id="rId33"/>
    <p:sldId id="712" r:id="rId34"/>
    <p:sldId id="713" r:id="rId35"/>
    <p:sldId id="710" r:id="rId36"/>
    <p:sldId id="714" r:id="rId37"/>
    <p:sldId id="723" r:id="rId38"/>
    <p:sldId id="724" r:id="rId39"/>
    <p:sldId id="731" r:id="rId40"/>
    <p:sldId id="732" r:id="rId41"/>
    <p:sldId id="718" r:id="rId42"/>
    <p:sldId id="733" r:id="rId43"/>
    <p:sldId id="734" r:id="rId44"/>
    <p:sldId id="735" r:id="rId45"/>
    <p:sldId id="719" r:id="rId46"/>
    <p:sldId id="722" r:id="rId47"/>
    <p:sldId id="716" r:id="rId48"/>
    <p:sldId id="720" r:id="rId49"/>
    <p:sldId id="721" r:id="rId50"/>
  </p:sldIdLst>
  <p:sldSz cx="9144000" cy="6858000" type="screen4x3"/>
  <p:notesSz cx="7315200" cy="9601200"/>
  <p:defaultTextStyle>
    <a:defPPr>
      <a:defRPr lang="en-US"/>
    </a:defPPr>
    <a:lvl1pPr algn="l" rtl="0" fontAlgn="base">
      <a:spcBef>
        <a:spcPct val="0"/>
      </a:spcBef>
      <a:spcAft>
        <a:spcPct val="0"/>
      </a:spcAft>
      <a:defRPr sz="1000" b="1" kern="1200">
        <a:solidFill>
          <a:schemeClr val="accent2"/>
        </a:solidFill>
        <a:latin typeface="Comic Sans MS" pitchFamily="66" charset="0"/>
        <a:ea typeface="+mn-ea"/>
        <a:cs typeface="+mn-cs"/>
      </a:defRPr>
    </a:lvl1pPr>
    <a:lvl2pPr marL="457200" algn="l" rtl="0" fontAlgn="base">
      <a:spcBef>
        <a:spcPct val="0"/>
      </a:spcBef>
      <a:spcAft>
        <a:spcPct val="0"/>
      </a:spcAft>
      <a:defRPr sz="1000" b="1" kern="1200">
        <a:solidFill>
          <a:schemeClr val="accent2"/>
        </a:solidFill>
        <a:latin typeface="Comic Sans MS" pitchFamily="66" charset="0"/>
        <a:ea typeface="+mn-ea"/>
        <a:cs typeface="+mn-cs"/>
      </a:defRPr>
    </a:lvl2pPr>
    <a:lvl3pPr marL="914400" algn="l" rtl="0" fontAlgn="base">
      <a:spcBef>
        <a:spcPct val="0"/>
      </a:spcBef>
      <a:spcAft>
        <a:spcPct val="0"/>
      </a:spcAft>
      <a:defRPr sz="1000" b="1" kern="1200">
        <a:solidFill>
          <a:schemeClr val="accent2"/>
        </a:solidFill>
        <a:latin typeface="Comic Sans MS" pitchFamily="66" charset="0"/>
        <a:ea typeface="+mn-ea"/>
        <a:cs typeface="+mn-cs"/>
      </a:defRPr>
    </a:lvl3pPr>
    <a:lvl4pPr marL="1371600" algn="l" rtl="0" fontAlgn="base">
      <a:spcBef>
        <a:spcPct val="0"/>
      </a:spcBef>
      <a:spcAft>
        <a:spcPct val="0"/>
      </a:spcAft>
      <a:defRPr sz="1000" b="1" kern="1200">
        <a:solidFill>
          <a:schemeClr val="accent2"/>
        </a:solidFill>
        <a:latin typeface="Comic Sans MS" pitchFamily="66" charset="0"/>
        <a:ea typeface="+mn-ea"/>
        <a:cs typeface="+mn-cs"/>
      </a:defRPr>
    </a:lvl4pPr>
    <a:lvl5pPr marL="1828800" algn="l" rtl="0" fontAlgn="base">
      <a:spcBef>
        <a:spcPct val="0"/>
      </a:spcBef>
      <a:spcAft>
        <a:spcPct val="0"/>
      </a:spcAft>
      <a:defRPr sz="1000" b="1" kern="1200">
        <a:solidFill>
          <a:schemeClr val="accent2"/>
        </a:solidFill>
        <a:latin typeface="Comic Sans MS" pitchFamily="66" charset="0"/>
        <a:ea typeface="+mn-ea"/>
        <a:cs typeface="+mn-cs"/>
      </a:defRPr>
    </a:lvl5pPr>
    <a:lvl6pPr marL="2286000" algn="l" defTabSz="914400" rtl="0" eaLnBrk="1" latinLnBrk="0" hangingPunct="1">
      <a:defRPr sz="1000" b="1" kern="1200">
        <a:solidFill>
          <a:schemeClr val="accent2"/>
        </a:solidFill>
        <a:latin typeface="Comic Sans MS" pitchFamily="66" charset="0"/>
        <a:ea typeface="+mn-ea"/>
        <a:cs typeface="+mn-cs"/>
      </a:defRPr>
    </a:lvl6pPr>
    <a:lvl7pPr marL="2743200" algn="l" defTabSz="914400" rtl="0" eaLnBrk="1" latinLnBrk="0" hangingPunct="1">
      <a:defRPr sz="1000" b="1" kern="1200">
        <a:solidFill>
          <a:schemeClr val="accent2"/>
        </a:solidFill>
        <a:latin typeface="Comic Sans MS" pitchFamily="66" charset="0"/>
        <a:ea typeface="+mn-ea"/>
        <a:cs typeface="+mn-cs"/>
      </a:defRPr>
    </a:lvl7pPr>
    <a:lvl8pPr marL="3200400" algn="l" defTabSz="914400" rtl="0" eaLnBrk="1" latinLnBrk="0" hangingPunct="1">
      <a:defRPr sz="1000" b="1" kern="1200">
        <a:solidFill>
          <a:schemeClr val="accent2"/>
        </a:solidFill>
        <a:latin typeface="Comic Sans MS" pitchFamily="66" charset="0"/>
        <a:ea typeface="+mn-ea"/>
        <a:cs typeface="+mn-cs"/>
      </a:defRPr>
    </a:lvl8pPr>
    <a:lvl9pPr marL="3657600" algn="l" defTabSz="914400" rtl="0" eaLnBrk="1" latinLnBrk="0" hangingPunct="1">
      <a:defRPr sz="1000" b="1" kern="1200">
        <a:solidFill>
          <a:schemeClr val="accent2"/>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6600"/>
    <a:srgbClr val="CCFFFF"/>
    <a:srgbClr val="FFFFCC"/>
    <a:srgbClr val="CCCCFF"/>
    <a:srgbClr val="FFCCFF"/>
    <a:srgbClr val="003300"/>
    <a:srgbClr val="FFFF66"/>
    <a:srgbClr val="CCECFF"/>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5563" autoAdjust="0"/>
  </p:normalViewPr>
  <p:slideViewPr>
    <p:cSldViewPr>
      <p:cViewPr varScale="1">
        <p:scale>
          <a:sx n="133" d="100"/>
          <a:sy n="133" d="100"/>
        </p:scale>
        <p:origin x="-402"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6.xml"/><Relationship Id="rId13" Type="http://schemas.openxmlformats.org/officeDocument/2006/relationships/slide" Target="slides/slide32.xml"/><Relationship Id="rId18" Type="http://schemas.openxmlformats.org/officeDocument/2006/relationships/slide" Target="slides/slide37.xml"/><Relationship Id="rId26" Type="http://schemas.openxmlformats.org/officeDocument/2006/relationships/slide" Target="slides/slide45.xml"/><Relationship Id="rId3" Type="http://schemas.openxmlformats.org/officeDocument/2006/relationships/slide" Target="slides/slide21.xml"/><Relationship Id="rId21" Type="http://schemas.openxmlformats.org/officeDocument/2006/relationships/slide" Target="slides/slide40.xml"/><Relationship Id="rId7" Type="http://schemas.openxmlformats.org/officeDocument/2006/relationships/slide" Target="slides/slide25.xml"/><Relationship Id="rId12" Type="http://schemas.openxmlformats.org/officeDocument/2006/relationships/slide" Target="slides/slide31.xml"/><Relationship Id="rId17" Type="http://schemas.openxmlformats.org/officeDocument/2006/relationships/slide" Target="slides/slide36.xml"/><Relationship Id="rId25" Type="http://schemas.openxmlformats.org/officeDocument/2006/relationships/slide" Target="slides/slide44.xml"/><Relationship Id="rId2" Type="http://schemas.openxmlformats.org/officeDocument/2006/relationships/slide" Target="slides/slide19.xml"/><Relationship Id="rId16" Type="http://schemas.openxmlformats.org/officeDocument/2006/relationships/slide" Target="slides/slide35.xml"/><Relationship Id="rId20" Type="http://schemas.openxmlformats.org/officeDocument/2006/relationships/slide" Target="slides/slide39.xml"/><Relationship Id="rId29" Type="http://schemas.openxmlformats.org/officeDocument/2006/relationships/slide" Target="slides/slide48.xml"/><Relationship Id="rId1" Type="http://schemas.openxmlformats.org/officeDocument/2006/relationships/slide" Target="slides/slide11.xml"/><Relationship Id="rId6" Type="http://schemas.openxmlformats.org/officeDocument/2006/relationships/slide" Target="slides/slide24.xml"/><Relationship Id="rId11" Type="http://schemas.openxmlformats.org/officeDocument/2006/relationships/slide" Target="slides/slide29.xml"/><Relationship Id="rId24" Type="http://schemas.openxmlformats.org/officeDocument/2006/relationships/slide" Target="slides/slide43.xml"/><Relationship Id="rId5" Type="http://schemas.openxmlformats.org/officeDocument/2006/relationships/slide" Target="slides/slide23.xml"/><Relationship Id="rId15" Type="http://schemas.openxmlformats.org/officeDocument/2006/relationships/slide" Target="slides/slide34.xml"/><Relationship Id="rId23" Type="http://schemas.openxmlformats.org/officeDocument/2006/relationships/slide" Target="slides/slide42.xml"/><Relationship Id="rId28" Type="http://schemas.openxmlformats.org/officeDocument/2006/relationships/slide" Target="slides/slide47.xml"/><Relationship Id="rId10" Type="http://schemas.openxmlformats.org/officeDocument/2006/relationships/slide" Target="slides/slide28.xml"/><Relationship Id="rId19" Type="http://schemas.openxmlformats.org/officeDocument/2006/relationships/slide" Target="slides/slide38.xml"/><Relationship Id="rId4" Type="http://schemas.openxmlformats.org/officeDocument/2006/relationships/slide" Target="slides/slide22.xml"/><Relationship Id="rId9" Type="http://schemas.openxmlformats.org/officeDocument/2006/relationships/slide" Target="slides/slide27.xml"/><Relationship Id="rId14" Type="http://schemas.openxmlformats.org/officeDocument/2006/relationships/slide" Target="slides/slide33.xml"/><Relationship Id="rId22" Type="http://schemas.openxmlformats.org/officeDocument/2006/relationships/slide" Target="slides/slide41.xml"/><Relationship Id="rId27" Type="http://schemas.openxmlformats.org/officeDocument/2006/relationships/slide" Target="slides/slide4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of  Integer Benchmarks</a:t>
            </a:r>
            <a:endParaRPr lang="en-US"/>
          </a:p>
        </c:rich>
      </c:tx>
      <c:layout/>
      <c:spPr>
        <a:noFill/>
        <a:ln>
          <a:noFill/>
        </a:ln>
        <a:effectLst/>
      </c:spPr>
    </c:title>
    <c:plotArea>
      <c:layout/>
      <c:barChart>
        <c:barDir val="col"/>
        <c:grouping val="clustered"/>
        <c:ser>
          <c:idx val="1"/>
          <c:order val="0"/>
          <c:tx>
            <c:strRef>
              <c:f>Summary!$V$4</c:f>
              <c:strCache>
                <c:ptCount val="1"/>
                <c:pt idx="0">
                  <c:v>Enumerative</c:v>
                </c:pt>
              </c:strCache>
            </c:strRef>
          </c:tx>
          <c:spPr>
            <a:solidFill>
              <a:schemeClr val="accent2"/>
            </a:solidFill>
            <a:ln>
              <a:noFill/>
            </a:ln>
            <a:effectLst/>
          </c:spPr>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Summary!$V$5:$V$10</c:f>
              <c:numCache>
                <c:formatCode>General</c:formatCode>
                <c:ptCount val="6"/>
                <c:pt idx="0">
                  <c:v>0.1</c:v>
                </c:pt>
                <c:pt idx="1">
                  <c:v>1</c:v>
                </c:pt>
                <c:pt idx="2">
                  <c:v>300</c:v>
                </c:pt>
                <c:pt idx="3">
                  <c:v>1000</c:v>
                </c:pt>
                <c:pt idx="4">
                  <c:v>0.1</c:v>
                </c:pt>
                <c:pt idx="5">
                  <c:v>300</c:v>
                </c:pt>
              </c:numCache>
            </c:numRef>
          </c:val>
        </c:ser>
        <c:ser>
          <c:idx val="0"/>
          <c:order val="1"/>
          <c:tx>
            <c:strRef>
              <c:f>Summary!$U$4</c:f>
              <c:strCache>
                <c:ptCount val="1"/>
                <c:pt idx="0">
                  <c:v>Stochastic (median)</c:v>
                </c:pt>
              </c:strCache>
            </c:strRef>
          </c:tx>
          <c:spPr>
            <a:solidFill>
              <a:srgbClr val="FFC000"/>
            </a:solidFill>
            <a:ln>
              <a:noFill/>
            </a:ln>
            <a:effectLst/>
          </c:spPr>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Summary!$U$5:$U$10</c:f>
              <c:numCache>
                <c:formatCode>General</c:formatCode>
                <c:ptCount val="6"/>
                <c:pt idx="0">
                  <c:v>1</c:v>
                </c:pt>
                <c:pt idx="1">
                  <c:v>1000</c:v>
                </c:pt>
                <c:pt idx="2">
                  <c:v>1000</c:v>
                </c:pt>
                <c:pt idx="3">
                  <c:v>1000</c:v>
                </c:pt>
                <c:pt idx="4">
                  <c:v>0.1</c:v>
                </c:pt>
                <c:pt idx="5">
                  <c:v>1</c:v>
                </c:pt>
              </c:numCache>
            </c:numRef>
          </c:val>
        </c:ser>
        <c:ser>
          <c:idx val="2"/>
          <c:order val="2"/>
          <c:tx>
            <c:strRef>
              <c:f>Summary!$W$4</c:f>
              <c:strCache>
                <c:ptCount val="1"/>
                <c:pt idx="0">
                  <c:v>Symbolic</c:v>
                </c:pt>
              </c:strCache>
            </c:strRef>
          </c:tx>
          <c:spPr>
            <a:solidFill>
              <a:srgbClr val="00B0F0"/>
            </a:solidFill>
          </c:spPr>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Summary!$W$5:$W$10</c:f>
              <c:numCache>
                <c:formatCode>General</c:formatCode>
                <c:ptCount val="6"/>
                <c:pt idx="0">
                  <c:v>1000</c:v>
                </c:pt>
                <c:pt idx="1">
                  <c:v>1000</c:v>
                </c:pt>
                <c:pt idx="2">
                  <c:v>1000</c:v>
                </c:pt>
                <c:pt idx="3">
                  <c:v>1000</c:v>
                </c:pt>
                <c:pt idx="4">
                  <c:v>1</c:v>
                </c:pt>
                <c:pt idx="5">
                  <c:v>1000</c:v>
                </c:pt>
              </c:numCache>
            </c:numRef>
          </c:val>
        </c:ser>
        <c:gapWidth val="219"/>
        <c:overlap val="-27"/>
        <c:axId val="66832256"/>
        <c:axId val="66833792"/>
      </c:barChart>
      <c:catAx>
        <c:axId val="668322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33792"/>
        <c:crossesAt val="1.0000000000000007E-2"/>
        <c:auto val="1"/>
        <c:lblAlgn val="ctr"/>
        <c:lblOffset val="100"/>
      </c:catAx>
      <c:valAx>
        <c:axId val="66833792"/>
        <c:scaling>
          <c:logBase val="10"/>
          <c:orientation val="minMax"/>
          <c:min val="1.0000000000000007E-2"/>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baseline="0">
                    <a:effectLst/>
                  </a:rPr>
                  <a:t> approximate time in sec.</a:t>
                </a:r>
                <a:endParaRPr lang="en-US" sz="1000">
                  <a:effectLst/>
                </a:endParaRPr>
              </a:p>
            </c:rich>
          </c:tx>
          <c:layout>
            <c:manualLayout>
              <c:xMode val="edge"/>
              <c:yMode val="edge"/>
              <c:x val="3.0619352570557153E-2"/>
              <c:y val="0.21174584918458236"/>
            </c:manualLayout>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322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of Bit-vector and Boolean Problems</a:t>
            </a:r>
            <a:endParaRPr lang="en-US"/>
          </a:p>
        </c:rich>
      </c:tx>
      <c:layout/>
      <c:spPr>
        <a:noFill/>
        <a:ln>
          <a:noFill/>
        </a:ln>
        <a:effectLst/>
      </c:spPr>
    </c:title>
    <c:plotArea>
      <c:layout/>
      <c:barChart>
        <c:barDir val="col"/>
        <c:grouping val="clustered"/>
        <c:ser>
          <c:idx val="1"/>
          <c:order val="0"/>
          <c:tx>
            <c:strRef>
              <c:f>Summary!$V$4</c:f>
              <c:strCache>
                <c:ptCount val="1"/>
                <c:pt idx="0">
                  <c:v>Enumerative</c:v>
                </c:pt>
              </c:strCache>
            </c:strRef>
          </c:tx>
          <c:spPr>
            <a:solidFill>
              <a:schemeClr val="accent2"/>
            </a:solidFill>
            <a:ln>
              <a:noFill/>
            </a:ln>
            <a:effectLst/>
          </c:spPr>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Summary!$V$41:$V$47</c:f>
              <c:numCache>
                <c:formatCode>General</c:formatCode>
                <c:ptCount val="7"/>
                <c:pt idx="0">
                  <c:v>0.1</c:v>
                </c:pt>
                <c:pt idx="1">
                  <c:v>0.1</c:v>
                </c:pt>
                <c:pt idx="2">
                  <c:v>300</c:v>
                </c:pt>
                <c:pt idx="3">
                  <c:v>300</c:v>
                </c:pt>
                <c:pt idx="4">
                  <c:v>300</c:v>
                </c:pt>
                <c:pt idx="5">
                  <c:v>1000</c:v>
                </c:pt>
                <c:pt idx="6">
                  <c:v>1000</c:v>
                </c:pt>
              </c:numCache>
            </c:numRef>
          </c:val>
        </c:ser>
        <c:ser>
          <c:idx val="0"/>
          <c:order val="1"/>
          <c:tx>
            <c:strRef>
              <c:f>Summary!$U$4</c:f>
              <c:strCache>
                <c:ptCount val="1"/>
                <c:pt idx="0">
                  <c:v>Stochastic (median)</c:v>
                </c:pt>
              </c:strCache>
            </c:strRef>
          </c:tx>
          <c:spPr>
            <a:solidFill>
              <a:srgbClr val="FFC000"/>
            </a:solidFill>
            <a:ln>
              <a:noFill/>
            </a:ln>
            <a:effectLst/>
          </c:spPr>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Summary!$U$41:$U$47</c:f>
              <c:numCache>
                <c:formatCode>General</c:formatCode>
                <c:ptCount val="7"/>
                <c:pt idx="0">
                  <c:v>1000</c:v>
                </c:pt>
                <c:pt idx="1">
                  <c:v>100</c:v>
                </c:pt>
                <c:pt idx="2">
                  <c:v>1000</c:v>
                </c:pt>
                <c:pt idx="3">
                  <c:v>1000</c:v>
                </c:pt>
                <c:pt idx="4">
                  <c:v>1000</c:v>
                </c:pt>
                <c:pt idx="5">
                  <c:v>1000</c:v>
                </c:pt>
                <c:pt idx="6">
                  <c:v>1000</c:v>
                </c:pt>
              </c:numCache>
            </c:numRef>
          </c:val>
        </c:ser>
        <c:ser>
          <c:idx val="2"/>
          <c:order val="2"/>
          <c:tx>
            <c:strRef>
              <c:f>Summary!$W$4</c:f>
              <c:strCache>
                <c:ptCount val="1"/>
                <c:pt idx="0">
                  <c:v>Symbolic</c:v>
                </c:pt>
              </c:strCache>
            </c:strRef>
          </c:tx>
          <c:spPr>
            <a:solidFill>
              <a:srgbClr val="00B0F0"/>
            </a:solidFill>
            <a:ln>
              <a:noFill/>
            </a:ln>
            <a:effectLst/>
          </c:spPr>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Summary!$W$42:$W$47</c:f>
              <c:numCache>
                <c:formatCode>General</c:formatCode>
                <c:ptCount val="6"/>
                <c:pt idx="0">
                  <c:v>1000</c:v>
                </c:pt>
                <c:pt idx="1">
                  <c:v>1000</c:v>
                </c:pt>
                <c:pt idx="2">
                  <c:v>1000</c:v>
                </c:pt>
                <c:pt idx="3">
                  <c:v>1000</c:v>
                </c:pt>
                <c:pt idx="4">
                  <c:v>1000</c:v>
                </c:pt>
                <c:pt idx="5">
                  <c:v>1000</c:v>
                </c:pt>
              </c:numCache>
            </c:numRef>
          </c:val>
        </c:ser>
        <c:gapWidth val="219"/>
        <c:overlap val="-27"/>
        <c:axId val="66958848"/>
        <c:axId val="66960384"/>
      </c:barChart>
      <c:catAx>
        <c:axId val="6695884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960384"/>
        <c:crossesAt val="1.0000000000000005E-2"/>
        <c:auto val="1"/>
        <c:lblAlgn val="ctr"/>
        <c:lblOffset val="100"/>
      </c:catAx>
      <c:valAx>
        <c:axId val="66960384"/>
        <c:scaling>
          <c:logBase val="10"/>
          <c:orientation val="minMax"/>
          <c:min val="1.0000000000000005E-2"/>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approximate time in sec.</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95884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on a Sample of  Hacker's Delight Benchmarks</a:t>
            </a:r>
            <a:endParaRPr lang="en-US"/>
          </a:p>
        </c:rich>
      </c:tx>
      <c:layout/>
      <c:spPr>
        <a:noFill/>
        <a:ln>
          <a:noFill/>
        </a:ln>
        <a:effectLst/>
      </c:spPr>
    </c:title>
    <c:plotArea>
      <c:layout/>
      <c:barChart>
        <c:barDir val="col"/>
        <c:grouping val="clustered"/>
        <c:ser>
          <c:idx val="1"/>
          <c:order val="0"/>
          <c:tx>
            <c:strRef>
              <c:f>Summary!$V$4</c:f>
              <c:strCache>
                <c:ptCount val="1"/>
                <c:pt idx="0">
                  <c:v>Enumerative</c:v>
                </c:pt>
              </c:strCache>
            </c:strRef>
          </c:tx>
          <c:spPr>
            <a:solidFill>
              <a:schemeClr val="accent2"/>
            </a:solidFill>
            <a:ln>
              <a:noFill/>
            </a:ln>
            <a:effectLst/>
          </c:spPr>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Summary!$V$11:$V$40</c:f>
              <c:numCache>
                <c:formatCode>General</c:formatCode>
                <c:ptCount val="30"/>
                <c:pt idx="0">
                  <c:v>0.1</c:v>
                </c:pt>
                <c:pt idx="1">
                  <c:v>0.1</c:v>
                </c:pt>
                <c:pt idx="2">
                  <c:v>0.1</c:v>
                </c:pt>
                <c:pt idx="3">
                  <c:v>0.1</c:v>
                </c:pt>
                <c:pt idx="4">
                  <c:v>0.1</c:v>
                </c:pt>
                <c:pt idx="5">
                  <c:v>0.1</c:v>
                </c:pt>
                <c:pt idx="6">
                  <c:v>0.1</c:v>
                </c:pt>
                <c:pt idx="7">
                  <c:v>0.1</c:v>
                </c:pt>
                <c:pt idx="8">
                  <c:v>0.1</c:v>
                </c:pt>
                <c:pt idx="9">
                  <c:v>0.1</c:v>
                </c:pt>
                <c:pt idx="10">
                  <c:v>0.1</c:v>
                </c:pt>
                <c:pt idx="11">
                  <c:v>0.1</c:v>
                </c:pt>
                <c:pt idx="12">
                  <c:v>0.1</c:v>
                </c:pt>
                <c:pt idx="13">
                  <c:v>1</c:v>
                </c:pt>
                <c:pt idx="14">
                  <c:v>0.1</c:v>
                </c:pt>
                <c:pt idx="15">
                  <c:v>1</c:v>
                </c:pt>
                <c:pt idx="16">
                  <c:v>0.1</c:v>
                </c:pt>
                <c:pt idx="17">
                  <c:v>1</c:v>
                </c:pt>
                <c:pt idx="18">
                  <c:v>300</c:v>
                </c:pt>
                <c:pt idx="19">
                  <c:v>0.1</c:v>
                </c:pt>
                <c:pt idx="20">
                  <c:v>1</c:v>
                </c:pt>
                <c:pt idx="21">
                  <c:v>100</c:v>
                </c:pt>
                <c:pt idx="22">
                  <c:v>0.1</c:v>
                </c:pt>
                <c:pt idx="23">
                  <c:v>0.1</c:v>
                </c:pt>
                <c:pt idx="24">
                  <c:v>1</c:v>
                </c:pt>
                <c:pt idx="25">
                  <c:v>0.1</c:v>
                </c:pt>
                <c:pt idx="26">
                  <c:v>0.1</c:v>
                </c:pt>
                <c:pt idx="27">
                  <c:v>1000</c:v>
                </c:pt>
                <c:pt idx="28">
                  <c:v>1000</c:v>
                </c:pt>
                <c:pt idx="29">
                  <c:v>1000</c:v>
                </c:pt>
              </c:numCache>
            </c:numRef>
          </c:val>
        </c:ser>
        <c:ser>
          <c:idx val="0"/>
          <c:order val="1"/>
          <c:tx>
            <c:strRef>
              <c:f>Summary!$U$4</c:f>
              <c:strCache>
                <c:ptCount val="1"/>
                <c:pt idx="0">
                  <c:v>Stochastic (median)</c:v>
                </c:pt>
              </c:strCache>
            </c:strRef>
          </c:tx>
          <c:spPr>
            <a:solidFill>
              <a:srgbClr val="FFC000"/>
            </a:solidFill>
            <a:ln>
              <a:noFill/>
            </a:ln>
            <a:effectLst/>
          </c:spPr>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Summary!$U$11:$U$40</c:f>
              <c:numCache>
                <c:formatCode>General</c:formatCode>
                <c:ptCount val="30"/>
                <c:pt idx="0">
                  <c:v>0.1</c:v>
                </c:pt>
                <c:pt idx="1">
                  <c:v>0.1</c:v>
                </c:pt>
                <c:pt idx="2">
                  <c:v>0.1</c:v>
                </c:pt>
                <c:pt idx="3">
                  <c:v>0.1</c:v>
                </c:pt>
                <c:pt idx="4">
                  <c:v>0.1</c:v>
                </c:pt>
                <c:pt idx="5">
                  <c:v>0.1</c:v>
                </c:pt>
                <c:pt idx="6">
                  <c:v>0.1</c:v>
                </c:pt>
                <c:pt idx="7">
                  <c:v>0.1</c:v>
                </c:pt>
                <c:pt idx="8">
                  <c:v>0.1</c:v>
                </c:pt>
                <c:pt idx="9">
                  <c:v>1</c:v>
                </c:pt>
                <c:pt idx="10">
                  <c:v>1</c:v>
                </c:pt>
                <c:pt idx="11">
                  <c:v>0.1</c:v>
                </c:pt>
                <c:pt idx="12">
                  <c:v>0.1</c:v>
                </c:pt>
                <c:pt idx="13">
                  <c:v>1</c:v>
                </c:pt>
                <c:pt idx="14">
                  <c:v>1</c:v>
                </c:pt>
                <c:pt idx="15">
                  <c:v>1</c:v>
                </c:pt>
                <c:pt idx="16">
                  <c:v>1000</c:v>
                </c:pt>
                <c:pt idx="17">
                  <c:v>1000</c:v>
                </c:pt>
                <c:pt idx="18">
                  <c:v>1000</c:v>
                </c:pt>
                <c:pt idx="19">
                  <c:v>1000</c:v>
                </c:pt>
                <c:pt idx="20">
                  <c:v>1000</c:v>
                </c:pt>
                <c:pt idx="21">
                  <c:v>1000</c:v>
                </c:pt>
                <c:pt idx="22">
                  <c:v>1</c:v>
                </c:pt>
                <c:pt idx="23">
                  <c:v>1</c:v>
                </c:pt>
                <c:pt idx="24">
                  <c:v>1</c:v>
                </c:pt>
                <c:pt idx="25">
                  <c:v>1</c:v>
                </c:pt>
                <c:pt idx="26">
                  <c:v>100</c:v>
                </c:pt>
                <c:pt idx="27">
                  <c:v>1000</c:v>
                </c:pt>
                <c:pt idx="28">
                  <c:v>300</c:v>
                </c:pt>
                <c:pt idx="29">
                  <c:v>1000</c:v>
                </c:pt>
              </c:numCache>
            </c:numRef>
          </c:val>
        </c:ser>
        <c:ser>
          <c:idx val="2"/>
          <c:order val="2"/>
          <c:tx>
            <c:strRef>
              <c:f>Summary!$W$4</c:f>
              <c:strCache>
                <c:ptCount val="1"/>
                <c:pt idx="0">
                  <c:v>Symbolic</c:v>
                </c:pt>
              </c:strCache>
            </c:strRef>
          </c:tx>
          <c:spPr>
            <a:solidFill>
              <a:srgbClr val="00B0F0"/>
            </a:solidFill>
            <a:ln>
              <a:noFill/>
            </a:ln>
            <a:effectLst/>
          </c:spPr>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Summary!$W$11:$W$40</c:f>
              <c:numCache>
                <c:formatCode>General</c:formatCode>
                <c:ptCount val="30"/>
                <c:pt idx="0">
                  <c:v>0.1</c:v>
                </c:pt>
                <c:pt idx="1">
                  <c:v>1000</c:v>
                </c:pt>
                <c:pt idx="2">
                  <c:v>0.1</c:v>
                </c:pt>
                <c:pt idx="3">
                  <c:v>0.1</c:v>
                </c:pt>
                <c:pt idx="4">
                  <c:v>1</c:v>
                </c:pt>
                <c:pt idx="5">
                  <c:v>1000</c:v>
                </c:pt>
                <c:pt idx="6">
                  <c:v>1</c:v>
                </c:pt>
                <c:pt idx="7">
                  <c:v>0.1</c:v>
                </c:pt>
                <c:pt idx="8">
                  <c:v>100</c:v>
                </c:pt>
                <c:pt idx="9">
                  <c:v>300</c:v>
                </c:pt>
                <c:pt idx="10">
                  <c:v>1000</c:v>
                </c:pt>
                <c:pt idx="11">
                  <c:v>1</c:v>
                </c:pt>
                <c:pt idx="12">
                  <c:v>300</c:v>
                </c:pt>
                <c:pt idx="13">
                  <c:v>1000</c:v>
                </c:pt>
                <c:pt idx="14">
                  <c:v>1</c:v>
                </c:pt>
                <c:pt idx="15">
                  <c:v>1000</c:v>
                </c:pt>
                <c:pt idx="16">
                  <c:v>100</c:v>
                </c:pt>
                <c:pt idx="17">
                  <c:v>1000</c:v>
                </c:pt>
                <c:pt idx="18">
                  <c:v>1000</c:v>
                </c:pt>
                <c:pt idx="19">
                  <c:v>100</c:v>
                </c:pt>
                <c:pt idx="20">
                  <c:v>1000</c:v>
                </c:pt>
                <c:pt idx="21">
                  <c:v>1000</c:v>
                </c:pt>
                <c:pt idx="22">
                  <c:v>1</c:v>
                </c:pt>
                <c:pt idx="23">
                  <c:v>300</c:v>
                </c:pt>
                <c:pt idx="24">
                  <c:v>1000</c:v>
                </c:pt>
                <c:pt idx="25">
                  <c:v>1000</c:v>
                </c:pt>
                <c:pt idx="26">
                  <c:v>1000</c:v>
                </c:pt>
                <c:pt idx="27">
                  <c:v>1000</c:v>
                </c:pt>
                <c:pt idx="28">
                  <c:v>1000</c:v>
                </c:pt>
                <c:pt idx="29">
                  <c:v>1000</c:v>
                </c:pt>
              </c:numCache>
            </c:numRef>
          </c:val>
        </c:ser>
        <c:gapWidth val="219"/>
        <c:overlap val="-27"/>
        <c:axId val="69187840"/>
        <c:axId val="69193728"/>
      </c:barChart>
      <c:catAx>
        <c:axId val="691878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193728"/>
        <c:crossesAt val="1.0000000000000005E-2"/>
        <c:auto val="1"/>
        <c:lblAlgn val="ctr"/>
        <c:lblOffset val="100"/>
      </c:catAx>
      <c:valAx>
        <c:axId val="69193728"/>
        <c:scaling>
          <c:logBase val="10"/>
          <c:orientation val="minMax"/>
          <c:min val="1.0000000000000005E-2"/>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approximate</a:t>
                </a:r>
                <a:r>
                  <a:rPr lang="en-US" baseline="0"/>
                  <a:t> time in sec.</a:t>
                </a:r>
                <a:endParaRPr lang="en-US"/>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18784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131501" cy="481313"/>
          </a:xfrm>
          <a:prstGeom prst="rect">
            <a:avLst/>
          </a:prstGeom>
          <a:noFill/>
          <a:ln w="12700">
            <a:noFill/>
            <a:miter lim="800000"/>
            <a:headEnd/>
            <a:tailEnd/>
          </a:ln>
          <a:effectLst/>
        </p:spPr>
        <p:txBody>
          <a:bodyPr vert="horz" wrap="none" lIns="96295" tIns="48148" rIns="96295" bIns="48148" numCol="1" anchor="t" anchorCtr="0" compatLnSpc="1">
            <a:prstTxWarp prst="textNoShape">
              <a:avLst/>
            </a:prstTxWarp>
          </a:bodyPr>
          <a:lstStyle>
            <a:lvl1pPr algn="l" eaLnBrk="0" hangingPunct="0">
              <a:defRPr sz="1300" b="0">
                <a:solidFill>
                  <a:schemeClr val="tx1"/>
                </a:solidFill>
                <a:latin typeface="Times New Roman" pitchFamily="18" charset="0"/>
              </a:defRPr>
            </a:lvl1pPr>
          </a:lstStyle>
          <a:p>
            <a:pPr>
              <a:defRPr/>
            </a:pPr>
            <a:endParaRPr lang="en-US"/>
          </a:p>
        </p:txBody>
      </p:sp>
      <p:sp>
        <p:nvSpPr>
          <p:cNvPr id="35843" name="Rectangle 3"/>
          <p:cNvSpPr>
            <a:spLocks noGrp="1" noChangeArrowheads="1"/>
          </p:cNvSpPr>
          <p:nvPr>
            <p:ph type="dt" sz="quarter" idx="1"/>
          </p:nvPr>
        </p:nvSpPr>
        <p:spPr bwMode="auto">
          <a:xfrm>
            <a:off x="4175334" y="0"/>
            <a:ext cx="3131501" cy="481313"/>
          </a:xfrm>
          <a:prstGeom prst="rect">
            <a:avLst/>
          </a:prstGeom>
          <a:noFill/>
          <a:ln w="12700">
            <a:noFill/>
            <a:miter lim="800000"/>
            <a:headEnd/>
            <a:tailEnd/>
          </a:ln>
          <a:effectLst/>
        </p:spPr>
        <p:txBody>
          <a:bodyPr vert="horz" wrap="none" lIns="96295" tIns="48148" rIns="96295" bIns="48148" numCol="1" anchor="t" anchorCtr="0" compatLnSpc="1">
            <a:prstTxWarp prst="textNoShape">
              <a:avLst/>
            </a:prstTxWarp>
          </a:bodyPr>
          <a:lstStyle>
            <a:lvl1pPr algn="r" eaLnBrk="0" hangingPunct="0">
              <a:defRPr sz="1300" b="0">
                <a:solidFill>
                  <a:schemeClr val="tx1"/>
                </a:solidFill>
                <a:latin typeface="Times New Roman" pitchFamily="18" charset="0"/>
              </a:defRPr>
            </a:lvl1pPr>
          </a:lstStyle>
          <a:p>
            <a:pPr>
              <a:defRPr/>
            </a:pPr>
            <a:endParaRPr lang="en-US"/>
          </a:p>
        </p:txBody>
      </p:sp>
      <p:sp>
        <p:nvSpPr>
          <p:cNvPr id="35844" name="Rectangle 4"/>
          <p:cNvSpPr>
            <a:spLocks noGrp="1" noChangeArrowheads="1"/>
          </p:cNvSpPr>
          <p:nvPr>
            <p:ph type="ftr" sz="quarter" idx="2"/>
          </p:nvPr>
        </p:nvSpPr>
        <p:spPr bwMode="auto">
          <a:xfrm>
            <a:off x="0" y="9144955"/>
            <a:ext cx="3131501" cy="481313"/>
          </a:xfrm>
          <a:prstGeom prst="rect">
            <a:avLst/>
          </a:prstGeom>
          <a:noFill/>
          <a:ln w="12700">
            <a:noFill/>
            <a:miter lim="800000"/>
            <a:headEnd/>
            <a:tailEnd/>
          </a:ln>
          <a:effectLst/>
        </p:spPr>
        <p:txBody>
          <a:bodyPr vert="horz" wrap="none" lIns="96295" tIns="48148" rIns="96295" bIns="48148" numCol="1" anchor="b" anchorCtr="0" compatLnSpc="1">
            <a:prstTxWarp prst="textNoShape">
              <a:avLst/>
            </a:prstTxWarp>
          </a:bodyPr>
          <a:lstStyle>
            <a:lvl1pPr algn="l" eaLnBrk="0" hangingPunct="0">
              <a:defRPr sz="1300" b="0">
                <a:solidFill>
                  <a:schemeClr val="tx1"/>
                </a:solidFill>
                <a:latin typeface="Times New Roman" pitchFamily="18" charset="0"/>
              </a:defRPr>
            </a:lvl1pPr>
          </a:lstStyle>
          <a:p>
            <a:pPr>
              <a:defRPr/>
            </a:pPr>
            <a:endParaRPr lang="en-US"/>
          </a:p>
        </p:txBody>
      </p:sp>
      <p:sp>
        <p:nvSpPr>
          <p:cNvPr id="35845" name="Rectangle 5"/>
          <p:cNvSpPr>
            <a:spLocks noGrp="1" noChangeArrowheads="1"/>
          </p:cNvSpPr>
          <p:nvPr>
            <p:ph type="sldNum" sz="quarter" idx="3"/>
          </p:nvPr>
        </p:nvSpPr>
        <p:spPr bwMode="auto">
          <a:xfrm>
            <a:off x="4175334" y="9144955"/>
            <a:ext cx="3131501" cy="481313"/>
          </a:xfrm>
          <a:prstGeom prst="rect">
            <a:avLst/>
          </a:prstGeom>
          <a:noFill/>
          <a:ln w="12700">
            <a:noFill/>
            <a:miter lim="800000"/>
            <a:headEnd/>
            <a:tailEnd/>
          </a:ln>
          <a:effectLst/>
        </p:spPr>
        <p:txBody>
          <a:bodyPr vert="horz" wrap="none" lIns="96295" tIns="48148" rIns="96295" bIns="48148" numCol="1" anchor="b" anchorCtr="0" compatLnSpc="1">
            <a:prstTxWarp prst="textNoShape">
              <a:avLst/>
            </a:prstTxWarp>
          </a:bodyPr>
          <a:lstStyle>
            <a:lvl1pPr algn="r" eaLnBrk="0" hangingPunct="0">
              <a:defRPr sz="1300" b="0">
                <a:solidFill>
                  <a:schemeClr val="tx1"/>
                </a:solidFill>
                <a:latin typeface="Times New Roman" pitchFamily="18" charset="0"/>
              </a:defRPr>
            </a:lvl1pPr>
          </a:lstStyle>
          <a:p>
            <a:pPr>
              <a:defRPr/>
            </a:pPr>
            <a:fld id="{47D258D6-BCB9-4D50-AB21-8631C66BEA3E}" type="slidenum">
              <a:rPr lang="en-US"/>
              <a:pPr>
                <a:defRPr/>
              </a:pPr>
              <a:t>‹#›</a:t>
            </a:fld>
            <a:endParaRPr lang="en-US"/>
          </a:p>
        </p:txBody>
      </p:sp>
    </p:spTree>
    <p:extLst>
      <p:ext uri="{BB962C8B-B14F-4D97-AF65-F5344CB8AC3E}">
        <p14:creationId xmlns:p14="http://schemas.microsoft.com/office/powerpoint/2010/main" xmlns="" val="268186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31501" cy="481313"/>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lvl1pPr algn="l" eaLnBrk="0" hangingPunct="0">
              <a:defRPr sz="1300"/>
            </a:lvl1pPr>
          </a:lstStyle>
          <a:p>
            <a:pPr>
              <a:defRPr/>
            </a:pPr>
            <a:endParaRPr lang="en-US"/>
          </a:p>
        </p:txBody>
      </p:sp>
      <p:sp>
        <p:nvSpPr>
          <p:cNvPr id="106499" name="Rectangle 3"/>
          <p:cNvSpPr>
            <a:spLocks noGrp="1" noChangeArrowheads="1"/>
          </p:cNvSpPr>
          <p:nvPr>
            <p:ph type="dt" idx="1"/>
          </p:nvPr>
        </p:nvSpPr>
        <p:spPr bwMode="auto">
          <a:xfrm>
            <a:off x="4175334" y="0"/>
            <a:ext cx="3131501" cy="481313"/>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lvl1pPr algn="r" eaLnBrk="0" hangingPunct="0">
              <a:defRPr sz="13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46188" y="722313"/>
            <a:ext cx="4814887" cy="3609975"/>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963539" y="4572477"/>
            <a:ext cx="5379758" cy="4331821"/>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502" name="Rectangle 6"/>
          <p:cNvSpPr>
            <a:spLocks noGrp="1" noChangeArrowheads="1"/>
          </p:cNvSpPr>
          <p:nvPr>
            <p:ph type="ftr" sz="quarter" idx="4"/>
          </p:nvPr>
        </p:nvSpPr>
        <p:spPr bwMode="auto">
          <a:xfrm>
            <a:off x="0" y="9144955"/>
            <a:ext cx="3131501" cy="481313"/>
          </a:xfrm>
          <a:prstGeom prst="rect">
            <a:avLst/>
          </a:prstGeom>
          <a:noFill/>
          <a:ln w="9525">
            <a:noFill/>
            <a:miter lim="800000"/>
            <a:headEnd/>
            <a:tailEnd/>
          </a:ln>
          <a:effectLst/>
        </p:spPr>
        <p:txBody>
          <a:bodyPr vert="horz" wrap="square" lIns="96295" tIns="48148" rIns="96295" bIns="48148" numCol="1" anchor="b" anchorCtr="0" compatLnSpc="1">
            <a:prstTxWarp prst="textNoShape">
              <a:avLst/>
            </a:prstTxWarp>
          </a:bodyPr>
          <a:lstStyle>
            <a:lvl1pPr algn="l" eaLnBrk="0" hangingPunct="0">
              <a:defRPr sz="1300"/>
            </a:lvl1pPr>
          </a:lstStyle>
          <a:p>
            <a:pPr>
              <a:defRPr/>
            </a:pPr>
            <a:endParaRPr lang="en-US"/>
          </a:p>
        </p:txBody>
      </p:sp>
      <p:sp>
        <p:nvSpPr>
          <p:cNvPr id="106503" name="Rectangle 7"/>
          <p:cNvSpPr>
            <a:spLocks noGrp="1" noChangeArrowheads="1"/>
          </p:cNvSpPr>
          <p:nvPr>
            <p:ph type="sldNum" sz="quarter" idx="5"/>
          </p:nvPr>
        </p:nvSpPr>
        <p:spPr bwMode="auto">
          <a:xfrm>
            <a:off x="4175334" y="9144955"/>
            <a:ext cx="3131501" cy="481313"/>
          </a:xfrm>
          <a:prstGeom prst="rect">
            <a:avLst/>
          </a:prstGeom>
          <a:noFill/>
          <a:ln w="9525">
            <a:noFill/>
            <a:miter lim="800000"/>
            <a:headEnd/>
            <a:tailEnd/>
          </a:ln>
          <a:effectLst/>
        </p:spPr>
        <p:txBody>
          <a:bodyPr vert="horz" wrap="square" lIns="96295" tIns="48148" rIns="96295" bIns="48148" numCol="1" anchor="b" anchorCtr="0" compatLnSpc="1">
            <a:prstTxWarp prst="textNoShape">
              <a:avLst/>
            </a:prstTxWarp>
          </a:bodyPr>
          <a:lstStyle>
            <a:lvl1pPr algn="r" eaLnBrk="0" hangingPunct="0">
              <a:defRPr sz="1300"/>
            </a:lvl1pPr>
          </a:lstStyle>
          <a:p>
            <a:pPr>
              <a:defRPr/>
            </a:pPr>
            <a:fld id="{435DFC6C-95E9-4139-871F-4DBC4934A8D2}" type="slidenum">
              <a:rPr lang="en-US"/>
              <a:pPr>
                <a:defRPr/>
              </a:pPr>
              <a:t>‹#›</a:t>
            </a:fld>
            <a:endParaRPr lang="en-US"/>
          </a:p>
        </p:txBody>
      </p:sp>
    </p:spTree>
    <p:extLst>
      <p:ext uri="{BB962C8B-B14F-4D97-AF65-F5344CB8AC3E}">
        <p14:creationId xmlns:p14="http://schemas.microsoft.com/office/powerpoint/2010/main" xmlns="" val="419852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5DFC6C-95E9-4139-871F-4DBC4934A8D2}" type="slidenum">
              <a:rPr lang="en-US" smtClean="0"/>
              <a:pPr>
                <a:defRPr/>
              </a:pPr>
              <a:t>1</a:t>
            </a:fld>
            <a:endParaRPr lang="en-US"/>
          </a:p>
        </p:txBody>
      </p:sp>
    </p:spTree>
    <p:extLst>
      <p:ext uri="{BB962C8B-B14F-4D97-AF65-F5344CB8AC3E}">
        <p14:creationId xmlns:p14="http://schemas.microsoft.com/office/powerpoint/2010/main" xmlns="" val="193451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4175334" y="9144955"/>
            <a:ext cx="3131501" cy="481313"/>
          </a:xfrm>
          <a:prstGeom prst="rect">
            <a:avLst/>
          </a:prstGeom>
          <a:noFill/>
          <a:ln w="9525">
            <a:noFill/>
            <a:miter lim="800000"/>
            <a:headEnd/>
            <a:tailEnd/>
          </a:ln>
        </p:spPr>
        <p:txBody>
          <a:bodyPr lIns="96295" tIns="48148" rIns="96295" bIns="48148" anchor="b"/>
          <a:lstStyle/>
          <a:p>
            <a:pPr algn="r" eaLnBrk="0" hangingPunct="0"/>
            <a:fld id="{1FC924C8-256B-458D-8383-EE3420443D19}" type="slidenum">
              <a:rPr lang="en-US" sz="1300"/>
              <a:pPr algn="r" eaLnBrk="0" hangingPunct="0"/>
              <a:t>19</a:t>
            </a:fld>
            <a:endParaRPr lang="en-US" sz="1300" dirty="0"/>
          </a:p>
        </p:txBody>
      </p:sp>
      <p:sp>
        <p:nvSpPr>
          <p:cNvPr id="28674" name="Rectangle 2"/>
          <p:cNvSpPr>
            <a:spLocks noGrp="1" noRot="1" noChangeAspect="1" noChangeArrowheads="1" noTextEdit="1"/>
          </p:cNvSpPr>
          <p:nvPr>
            <p:ph type="sldImg"/>
          </p:nvPr>
        </p:nvSpPr>
        <p:spPr>
          <a:xfrm>
            <a:off x="1257300" y="720725"/>
            <a:ext cx="4799013" cy="3598863"/>
          </a:xfrm>
          <a:ln/>
        </p:spPr>
      </p:sp>
      <p:sp>
        <p:nvSpPr>
          <p:cNvPr id="28675"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79861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163104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217972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591342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295975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418837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4053503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935009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4004688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708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3</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67497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30673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702887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743282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40895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782549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1603478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822464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17572958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40</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1757295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5</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620517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62051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620517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5620517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42823885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9953662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10118196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2477167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6</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11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xmlns="" val="376633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14</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15</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16</a:t>
            </a:fld>
            <a:endParaRPr lang="en-US"/>
          </a:p>
        </p:txBody>
      </p:sp>
    </p:spTree>
    <p:extLst>
      <p:ext uri="{BB962C8B-B14F-4D97-AF65-F5344CB8AC3E}">
        <p14:creationId xmlns:p14="http://schemas.microsoft.com/office/powerpoint/2010/main" xmlns="" val="276819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application of sketch: the synthesize hybrid</a:t>
            </a:r>
            <a:r>
              <a:rPr lang="en-US" baseline="0" dirty="0" smtClean="0"/>
              <a:t> controllers.  In this case, the controller performs parallel parking.  The ?? are holes to be filled in by the synthesizer.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17</a:t>
            </a:fld>
            <a:endParaRPr lang="en-US"/>
          </a:p>
        </p:txBody>
      </p:sp>
    </p:spTree>
    <p:extLst>
      <p:ext uri="{BB962C8B-B14F-4D97-AF65-F5344CB8AC3E}">
        <p14:creationId xmlns:p14="http://schemas.microsoft.com/office/powerpoint/2010/main" xmlns="" val="100530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A6D38-3BB4-4A1E-AA05-D7CFE74403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8705A-0553-4CCD-BA46-BB14A0B78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E002C-9929-43DB-9D57-BE4B0940B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29A9EF-C723-4E6D-B148-3F65053D62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A57DC-A179-4662-B060-4AF7110384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2F24CD-C2F0-42E3-B7B4-4BB208E6D9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E993E8-7C3E-4316-B833-91AF914FE3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31A7C9-85DB-4850-A45E-3B4665B5E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4D1435-4905-40F1-8D65-E580AB760B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7A1CEF-3392-4D55-BC6D-BB98B65C81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121960-DE7E-4497-8CCB-7477E87538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latin typeface="Times New Roman" pitchFamily="18" charset="0"/>
              </a:defRPr>
            </a:lvl1pPr>
          </a:lstStyle>
          <a:p>
            <a:pPr>
              <a:defRPr/>
            </a:pPr>
            <a:fld id="{A6B22ACF-9C77-4D68-BC6F-7D475F136E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media/media1.wmv"/><Relationship Id="rId5" Type="http://schemas.openxmlformats.org/officeDocument/2006/relationships/image" Target="../media/image4.png"/><Relationship Id="rId4" Type="http://schemas.microsoft.com/office/2007/relationships/media" Target="../media/media1.wmv"/></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synthlib@cis.upenn.edu"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0" y="762000"/>
            <a:ext cx="9144000" cy="1600200"/>
          </a:xfrm>
          <a:prstGeom prst="rect">
            <a:avLst/>
          </a:prstGeom>
          <a:solidFill>
            <a:srgbClr val="FFCC99"/>
          </a:solidFill>
          <a:ln w="9525">
            <a:noFill/>
            <a:miter lim="800000"/>
            <a:headEnd/>
            <a:tailEnd/>
          </a:ln>
          <a:effectLst/>
        </p:spPr>
        <p:txBody>
          <a:bodyPr lIns="92075" tIns="46038" rIns="92075" bIns="46038" anchor="ctr"/>
          <a:lstStyle/>
          <a:p>
            <a:pPr algn="ctr" eaLnBrk="0" hangingPunct="0">
              <a:defRPr/>
            </a:pPr>
            <a:r>
              <a:rPr lang="en-US" sz="3200" dirty="0" smtClean="0">
                <a:solidFill>
                  <a:srgbClr val="C00000"/>
                </a:solidFill>
              </a:rPr>
              <a:t>Syntax-Guided Synthesis</a:t>
            </a:r>
          </a:p>
        </p:txBody>
      </p:sp>
      <p:sp>
        <p:nvSpPr>
          <p:cNvPr id="15362" name="Rectangle 3"/>
          <p:cNvSpPr>
            <a:spLocks noChangeArrowheads="1"/>
          </p:cNvSpPr>
          <p:nvPr/>
        </p:nvSpPr>
        <p:spPr bwMode="auto">
          <a:xfrm>
            <a:off x="0" y="3505200"/>
            <a:ext cx="9144000" cy="762000"/>
          </a:xfrm>
          <a:prstGeom prst="rect">
            <a:avLst/>
          </a:prstGeom>
          <a:noFill/>
          <a:ln w="9525">
            <a:noFill/>
            <a:miter lim="800000"/>
            <a:headEnd/>
            <a:tailEnd/>
          </a:ln>
        </p:spPr>
        <p:txBody>
          <a:bodyPr lIns="92075" tIns="46038" rIns="92075" bIns="46038"/>
          <a:lstStyle/>
          <a:p>
            <a:pPr marL="342900" indent="-342900" algn="ctr" defTabSz="762000" eaLnBrk="0" hangingPunct="0">
              <a:spcBef>
                <a:spcPct val="20000"/>
              </a:spcBef>
            </a:pPr>
            <a:r>
              <a:rPr lang="en-US" sz="3200" dirty="0" smtClean="0">
                <a:solidFill>
                  <a:srgbClr val="002060"/>
                </a:solidFill>
              </a:rPr>
              <a:t>Rajeev Alur</a:t>
            </a:r>
            <a:endParaRPr lang="en-US" sz="2800" dirty="0">
              <a:solidFill>
                <a:srgbClr val="002060"/>
              </a:solidFill>
            </a:endParaRPr>
          </a:p>
        </p:txBody>
      </p:sp>
      <p:sp>
        <p:nvSpPr>
          <p:cNvPr id="7" name="Text Box 4"/>
          <p:cNvSpPr txBox="1">
            <a:spLocks noChangeArrowheads="1"/>
          </p:cNvSpPr>
          <p:nvPr/>
        </p:nvSpPr>
        <p:spPr bwMode="auto">
          <a:xfrm>
            <a:off x="1256316" y="4419600"/>
            <a:ext cx="7380547" cy="1200329"/>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Joint work with </a:t>
            </a:r>
            <a:r>
              <a:rPr lang="en-US" sz="2400" dirty="0" err="1" smtClean="0">
                <a:solidFill>
                  <a:srgbClr val="002060"/>
                </a:solidFill>
              </a:rPr>
              <a:t>R.Bodik</a:t>
            </a:r>
            <a:r>
              <a:rPr lang="en-US" sz="2400" dirty="0" smtClean="0">
                <a:solidFill>
                  <a:srgbClr val="002060"/>
                </a:solidFill>
              </a:rPr>
              <a:t>, </a:t>
            </a:r>
            <a:r>
              <a:rPr lang="en-US" sz="2400" dirty="0" err="1" smtClean="0">
                <a:solidFill>
                  <a:srgbClr val="002060"/>
                </a:solidFill>
              </a:rPr>
              <a:t>G.Juniwal</a:t>
            </a:r>
            <a:r>
              <a:rPr lang="en-US" sz="2400" dirty="0" smtClean="0">
                <a:solidFill>
                  <a:srgbClr val="002060"/>
                </a:solidFill>
              </a:rPr>
              <a:t>, </a:t>
            </a:r>
            <a:r>
              <a:rPr lang="en-US" sz="2400" dirty="0" err="1" smtClean="0">
                <a:solidFill>
                  <a:srgbClr val="002060"/>
                </a:solidFill>
              </a:rPr>
              <a:t>M.Martin</a:t>
            </a:r>
            <a:r>
              <a:rPr lang="en-US" sz="2400" dirty="0" smtClean="0">
                <a:solidFill>
                  <a:srgbClr val="002060"/>
                </a:solidFill>
              </a:rPr>
              <a:t>, </a:t>
            </a:r>
          </a:p>
          <a:p>
            <a:pPr algn="ctr" eaLnBrk="0" hangingPunct="0"/>
            <a:r>
              <a:rPr lang="en-US" sz="2400" dirty="0" err="1" smtClean="0">
                <a:solidFill>
                  <a:srgbClr val="002060"/>
                </a:solidFill>
              </a:rPr>
              <a:t>M.Raghothaman</a:t>
            </a:r>
            <a:r>
              <a:rPr lang="en-US" sz="2400" dirty="0" smtClean="0">
                <a:solidFill>
                  <a:srgbClr val="002060"/>
                </a:solidFill>
              </a:rPr>
              <a:t>, </a:t>
            </a:r>
            <a:r>
              <a:rPr lang="en-US" sz="2400" dirty="0" err="1" smtClean="0">
                <a:solidFill>
                  <a:srgbClr val="002060"/>
                </a:solidFill>
              </a:rPr>
              <a:t>S.Seshia</a:t>
            </a:r>
            <a:r>
              <a:rPr lang="en-US" sz="2400" dirty="0" smtClean="0">
                <a:solidFill>
                  <a:srgbClr val="002060"/>
                </a:solidFill>
              </a:rPr>
              <a:t>, </a:t>
            </a:r>
            <a:r>
              <a:rPr lang="en-US" sz="2400" dirty="0" err="1" smtClean="0">
                <a:solidFill>
                  <a:srgbClr val="002060"/>
                </a:solidFill>
              </a:rPr>
              <a:t>R.Singh</a:t>
            </a:r>
            <a:r>
              <a:rPr lang="en-US" sz="2400" dirty="0" smtClean="0">
                <a:solidFill>
                  <a:srgbClr val="002060"/>
                </a:solidFill>
              </a:rPr>
              <a:t>, </a:t>
            </a:r>
          </a:p>
          <a:p>
            <a:pPr algn="ctr" eaLnBrk="0" hangingPunct="0"/>
            <a:r>
              <a:rPr lang="en-US" sz="2400" dirty="0" err="1" smtClean="0">
                <a:solidFill>
                  <a:srgbClr val="002060"/>
                </a:solidFill>
              </a:rPr>
              <a:t>A.Solar-Lezama</a:t>
            </a:r>
            <a:r>
              <a:rPr lang="en-US" sz="2400" dirty="0" smtClean="0">
                <a:solidFill>
                  <a:srgbClr val="002060"/>
                </a:solidFill>
              </a:rPr>
              <a:t>, </a:t>
            </a:r>
            <a:r>
              <a:rPr lang="en-US" sz="2400" dirty="0" err="1" smtClean="0">
                <a:solidFill>
                  <a:srgbClr val="002060"/>
                </a:solidFill>
              </a:rPr>
              <a:t>E.Torlak</a:t>
            </a:r>
            <a:r>
              <a:rPr lang="en-US" sz="2400" dirty="0" smtClean="0">
                <a:solidFill>
                  <a:srgbClr val="002060"/>
                </a:solidFill>
              </a:rPr>
              <a:t>, </a:t>
            </a:r>
            <a:r>
              <a:rPr lang="en-US" sz="2400" dirty="0" err="1" smtClean="0">
                <a:solidFill>
                  <a:srgbClr val="002060"/>
                </a:solidFill>
              </a:rPr>
              <a:t>A.Udupa</a:t>
            </a:r>
            <a:endParaRPr lang="en-US" sz="2400" dirty="0">
              <a:solidFill>
                <a:srgbClr val="002060"/>
              </a:solidFill>
            </a:endParaRPr>
          </a:p>
        </p:txBody>
      </p:sp>
      <p:pic>
        <p:nvPicPr>
          <p:cNvPr id="10" name="Picture 3"/>
          <p:cNvPicPr>
            <a:picLocks noChangeAspect="1" noChangeArrowheads="1"/>
          </p:cNvPicPr>
          <p:nvPr/>
        </p:nvPicPr>
        <p:blipFill>
          <a:blip r:embed="rId3" cstate="print"/>
          <a:srcRect/>
          <a:stretch>
            <a:fillRect/>
          </a:stretch>
        </p:blipFill>
        <p:spPr bwMode="auto">
          <a:xfrm>
            <a:off x="6934200" y="5715000"/>
            <a:ext cx="1962150" cy="706374"/>
          </a:xfrm>
          <a:prstGeom prst="rect">
            <a:avLst/>
          </a:prstGeom>
          <a:noFill/>
          <a:ln w="9525">
            <a:noFill/>
            <a:miter lim="800000"/>
            <a:headEnd/>
            <a:tailEnd/>
          </a:ln>
        </p:spPr>
      </p:pic>
      <p:pic>
        <p:nvPicPr>
          <p:cNvPr id="6" name="Picture 5" descr="PNG.png"/>
          <p:cNvPicPr>
            <a:picLocks noChangeAspect="1"/>
          </p:cNvPicPr>
          <p:nvPr/>
        </p:nvPicPr>
        <p:blipFill>
          <a:blip r:embed="rId4" cstate="print"/>
          <a:stretch>
            <a:fillRect/>
          </a:stretch>
        </p:blipFill>
        <p:spPr>
          <a:xfrm>
            <a:off x="-838200" y="4495800"/>
            <a:ext cx="4495800" cy="3474646"/>
          </a:xfrm>
          <a:prstGeom prst="rect">
            <a:avLst/>
          </a:prstGeom>
        </p:spPr>
      </p:pic>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a:t>
            </a:fld>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Success Story</a:t>
            </a:r>
            <a:br>
              <a:rPr lang="en-US" sz="2800" dirty="0" smtClean="0">
                <a:solidFill>
                  <a:srgbClr val="C00000"/>
                </a:solidFill>
              </a:rPr>
            </a:br>
            <a:r>
              <a:rPr lang="en-US" sz="2800" dirty="0" smtClean="0">
                <a:solidFill>
                  <a:srgbClr val="C00000"/>
                </a:solidFill>
              </a:rPr>
              <a:t>SMT Solvers 		Verification Tools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10</a:t>
            </a:fld>
            <a:endParaRPr lang="en-US" b="1" dirty="0"/>
          </a:p>
        </p:txBody>
      </p:sp>
      <p:sp>
        <p:nvSpPr>
          <p:cNvPr id="6" name="TextBox 5"/>
          <p:cNvSpPr txBox="1"/>
          <p:nvPr/>
        </p:nvSpPr>
        <p:spPr>
          <a:xfrm>
            <a:off x="457200" y="3124200"/>
            <a:ext cx="83058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 Standardized Interchange Format (smt-lib.org)</a:t>
            </a:r>
          </a:p>
          <a:p>
            <a:r>
              <a:rPr lang="en-US" sz="2000" b="0" dirty="0">
                <a:solidFill>
                  <a:srgbClr val="C00000"/>
                </a:solidFill>
              </a:rPr>
              <a:t>	</a:t>
            </a:r>
            <a:r>
              <a:rPr lang="en-US" sz="2000" b="0" dirty="0" smtClean="0">
                <a:solidFill>
                  <a:srgbClr val="003300"/>
                </a:solidFill>
              </a:rPr>
              <a:t>Problem classification + Benchmark repositories</a:t>
            </a:r>
          </a:p>
          <a:p>
            <a:r>
              <a:rPr lang="en-US" sz="2000" b="0" dirty="0">
                <a:solidFill>
                  <a:srgbClr val="003300"/>
                </a:solidFill>
              </a:rPr>
              <a:t>	</a:t>
            </a:r>
            <a:r>
              <a:rPr lang="en-US" sz="2000" b="0" dirty="0" smtClean="0">
                <a:solidFill>
                  <a:srgbClr val="003300"/>
                </a:solidFill>
              </a:rPr>
              <a:t>LIA, LIA_UF, LRA, QF_LIA, …</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Annual Competition (smt-competition.org)</a:t>
            </a:r>
            <a:endParaRPr lang="en-US" sz="2000" b="0" dirty="0">
              <a:solidFill>
                <a:srgbClr val="C00000"/>
              </a:solidFill>
            </a:endParaRPr>
          </a:p>
        </p:txBody>
      </p:sp>
      <p:sp>
        <p:nvSpPr>
          <p:cNvPr id="3" name="Oval 2"/>
          <p:cNvSpPr/>
          <p:nvPr/>
        </p:nvSpPr>
        <p:spPr bwMode="auto">
          <a:xfrm>
            <a:off x="990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Z3</a:t>
            </a:r>
          </a:p>
        </p:txBody>
      </p:sp>
      <p:sp>
        <p:nvSpPr>
          <p:cNvPr id="8" name="Oval 7"/>
          <p:cNvSpPr/>
          <p:nvPr/>
        </p:nvSpPr>
        <p:spPr bwMode="auto">
          <a:xfrm>
            <a:off x="2895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err="1" smtClean="0"/>
              <a:t>Yices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9" name="Oval 8"/>
          <p:cNvSpPr/>
          <p:nvPr/>
        </p:nvSpPr>
        <p:spPr bwMode="auto">
          <a:xfrm>
            <a:off x="4800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CVC4</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10" name="Oval 9"/>
          <p:cNvSpPr/>
          <p:nvPr/>
        </p:nvSpPr>
        <p:spPr bwMode="auto">
          <a:xfrm>
            <a:off x="6705600" y="5649884"/>
            <a:ext cx="15240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MathSAT5</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7" name="Straight Arrow Connector 6"/>
          <p:cNvCxnSpPr/>
          <p:nvPr/>
        </p:nvCxnSpPr>
        <p:spPr bwMode="auto">
          <a:xfrm flipH="1">
            <a:off x="1702694" y="4769476"/>
            <a:ext cx="2286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3" name="Straight Arrow Connector 12"/>
          <p:cNvCxnSpPr>
            <a:endCxn id="8" idx="0"/>
          </p:cNvCxnSpPr>
          <p:nvPr/>
        </p:nvCxnSpPr>
        <p:spPr bwMode="auto">
          <a:xfrm>
            <a:off x="3541690" y="4769476"/>
            <a:ext cx="3971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5" name="Straight Arrow Connector 14"/>
          <p:cNvCxnSpPr>
            <a:endCxn id="9" idx="0"/>
          </p:cNvCxnSpPr>
          <p:nvPr/>
        </p:nvCxnSpPr>
        <p:spPr bwMode="auto">
          <a:xfrm>
            <a:off x="5486400" y="476947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7" name="Straight Arrow Connector 16"/>
          <p:cNvCxnSpPr>
            <a:endCxn id="10" idx="0"/>
          </p:cNvCxnSpPr>
          <p:nvPr/>
        </p:nvCxnSpPr>
        <p:spPr bwMode="auto">
          <a:xfrm>
            <a:off x="7315200" y="4769476"/>
            <a:ext cx="1524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1" name="Oval 20"/>
          <p:cNvSpPr/>
          <p:nvPr/>
        </p:nvSpPr>
        <p:spPr bwMode="auto">
          <a:xfrm>
            <a:off x="950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CBMC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2" name="Oval 21"/>
          <p:cNvSpPr/>
          <p:nvPr/>
        </p:nvSpPr>
        <p:spPr bwMode="auto">
          <a:xfrm>
            <a:off x="2855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SAGE</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3" name="Oval 22"/>
          <p:cNvSpPr/>
          <p:nvPr/>
        </p:nvSpPr>
        <p:spPr bwMode="auto">
          <a:xfrm>
            <a:off x="4760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VCC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6665890" y="1533659"/>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Spec#</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5" name="Straight Arrow Connector 24"/>
          <p:cNvCxnSpPr/>
          <p:nvPr/>
        </p:nvCxnSpPr>
        <p:spPr bwMode="auto">
          <a:xfrm>
            <a:off x="3562618" y="2243792"/>
            <a:ext cx="3971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444544"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H="1">
            <a:off x="7186411" y="2219459"/>
            <a:ext cx="2286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1636690" y="2219459"/>
            <a:ext cx="1524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3733800" y="838200"/>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Tree>
    <p:extLst>
      <p:ext uri="{BB962C8B-B14F-4D97-AF65-F5344CB8AC3E}">
        <p14:creationId xmlns:p14="http://schemas.microsoft.com/office/powerpoint/2010/main" xmlns="" val="205557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Synthesis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Classical: Mapping a high-level (e.g. logical) specification to an executable implementation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Benefits of synthesis: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Make programming easier: Specify “what” and not “how”</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Eliminate costly gap between programming and verification</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Deductive program synthesis:  Constructive proof of Exists f. </a:t>
            </a:r>
            <a:r>
              <a:rPr lang="en-US" altLang="ko-KR" sz="2000" dirty="0" smtClean="0">
                <a:solidFill>
                  <a:srgbClr val="006600"/>
                </a:solidFill>
                <a:latin typeface="Symbol" pitchFamily="18" charset="2"/>
                <a:ea typeface="Gulim" pitchFamily="34" charset="-127"/>
              </a:rPr>
              <a:t>j</a:t>
            </a: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11</a:t>
            </a:fld>
            <a:endParaRPr lang="en-US" b="1" dirty="0"/>
          </a:p>
        </p:txBody>
      </p:sp>
    </p:spTree>
    <p:extLst>
      <p:ext uri="{BB962C8B-B14F-4D97-AF65-F5344CB8AC3E}">
        <p14:creationId xmlns:p14="http://schemas.microsoft.com/office/powerpoint/2010/main" xmlns="" val="3645502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Verification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12</a:t>
            </a:fld>
            <a:endParaRPr lang="en-US" b="1" dirty="0"/>
          </a:p>
        </p:txBody>
      </p:sp>
      <p:sp>
        <p:nvSpPr>
          <p:cNvPr id="6" name="TextBox 5"/>
          <p:cNvSpPr txBox="1"/>
          <p:nvPr/>
        </p:nvSpPr>
        <p:spPr>
          <a:xfrm>
            <a:off x="477055" y="1884835"/>
            <a:ext cx="3001851"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Program Verification:</a:t>
            </a: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Does P meet spec </a:t>
            </a:r>
            <a:r>
              <a:rPr lang="en-US" sz="2000" b="0" dirty="0" smtClean="0">
                <a:solidFill>
                  <a:srgbClr val="002060"/>
                </a:solidFill>
                <a:latin typeface="Symbol" pitchFamily="18" charset="2"/>
              </a:rPr>
              <a:t>j</a:t>
            </a:r>
            <a:r>
              <a:rPr lang="en-US" sz="2000" b="0" dirty="0" smtClean="0">
                <a:solidFill>
                  <a:srgbClr val="002060"/>
                </a:solidFill>
              </a:rPr>
              <a:t> ?</a:t>
            </a:r>
          </a:p>
        </p:txBody>
      </p:sp>
      <p:cxnSp>
        <p:nvCxnSpPr>
          <p:cNvPr id="25" name="Straight Arrow Connector 24"/>
          <p:cNvCxnSpPr/>
          <p:nvPr/>
        </p:nvCxnSpPr>
        <p:spPr bwMode="auto">
          <a:xfrm>
            <a:off x="1960808" y="2598313"/>
            <a:ext cx="0" cy="90688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4267200" y="622479"/>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29" name="TextBox 28"/>
          <p:cNvSpPr txBox="1"/>
          <p:nvPr/>
        </p:nvSpPr>
        <p:spPr>
          <a:xfrm>
            <a:off x="551108" y="3505200"/>
            <a:ext cx="2819400"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a:t>
            </a:r>
          </a:p>
          <a:p>
            <a:r>
              <a:rPr lang="en-US" sz="2000" b="0" dirty="0" smtClean="0">
                <a:solidFill>
                  <a:srgbClr val="002060"/>
                </a:solidFill>
              </a:rPr>
              <a:t>   Is </a:t>
            </a:r>
            <a:r>
              <a:rPr lang="en-US" sz="2000" b="0" dirty="0" smtClean="0">
                <a:solidFill>
                  <a:srgbClr val="002060"/>
                </a:solidFill>
                <a:latin typeface="Symbol" pitchFamily="18" charset="2"/>
              </a:rPr>
              <a:t>j</a:t>
            </a:r>
            <a:r>
              <a:rPr lang="en-US" sz="2000" b="0" dirty="0" smtClean="0">
                <a:solidFill>
                  <a:srgbClr val="002060"/>
                </a:solidFill>
              </a:rPr>
              <a:t> </a:t>
            </a:r>
            <a:r>
              <a:rPr lang="en-US" sz="2000" b="0" dirty="0" err="1" smtClean="0">
                <a:solidFill>
                  <a:srgbClr val="002060"/>
                </a:solidFill>
              </a:rPr>
              <a:t>satisfiable</a:t>
            </a:r>
            <a:r>
              <a:rPr lang="en-US" sz="2000" b="0" dirty="0" smtClean="0">
                <a:solidFill>
                  <a:srgbClr val="002060"/>
                </a:solidFill>
              </a:rPr>
              <a:t> ?</a:t>
            </a:r>
          </a:p>
        </p:txBody>
      </p:sp>
      <p:sp>
        <p:nvSpPr>
          <p:cNvPr id="30" name="TextBox 29"/>
          <p:cNvSpPr txBox="1"/>
          <p:nvPr/>
        </p:nvSpPr>
        <p:spPr>
          <a:xfrm>
            <a:off x="551108" y="5130705"/>
            <a:ext cx="28194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a:t>
            </a: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Standard API</a:t>
            </a:r>
          </a:p>
          <a:p>
            <a:r>
              <a:rPr lang="en-US" sz="2000" b="0" dirty="0" smtClean="0">
                <a:solidFill>
                  <a:srgbClr val="002060"/>
                </a:solidFill>
              </a:rPr>
              <a:t>   Solver competition</a:t>
            </a:r>
          </a:p>
        </p:txBody>
      </p:sp>
      <p:cxnSp>
        <p:nvCxnSpPr>
          <p:cNvPr id="31" name="Straight Arrow Connector 30"/>
          <p:cNvCxnSpPr/>
          <p:nvPr/>
        </p:nvCxnSpPr>
        <p:spPr bwMode="auto">
          <a:xfrm>
            <a:off x="1960808" y="4213086"/>
            <a:ext cx="0" cy="90688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7" name="TextBox 36"/>
          <p:cNvSpPr txBox="1"/>
          <p:nvPr/>
        </p:nvSpPr>
        <p:spPr>
          <a:xfrm>
            <a:off x="5259947" y="1884835"/>
            <a:ext cx="3503053"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Program Synthesis:</a:t>
            </a: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Find P that meets spec </a:t>
            </a:r>
            <a:r>
              <a:rPr lang="en-US" sz="2000" b="0" dirty="0" smtClean="0">
                <a:solidFill>
                  <a:srgbClr val="002060"/>
                </a:solidFill>
                <a:latin typeface="Symbol" pitchFamily="18" charset="2"/>
              </a:rPr>
              <a:t>j</a:t>
            </a:r>
            <a:endParaRPr lang="en-US" sz="2000" b="0" dirty="0" smtClean="0">
              <a:solidFill>
                <a:srgbClr val="002060"/>
              </a:solidFill>
            </a:endParaRPr>
          </a:p>
        </p:txBody>
      </p:sp>
      <p:sp>
        <p:nvSpPr>
          <p:cNvPr id="39" name="TextBox 38"/>
          <p:cNvSpPr txBox="1"/>
          <p:nvPr/>
        </p:nvSpPr>
        <p:spPr>
          <a:xfrm>
            <a:off x="5373173" y="3659088"/>
            <a:ext cx="3276600" cy="400110"/>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Syntax-Guided Synthesis</a:t>
            </a:r>
          </a:p>
        </p:txBody>
      </p:sp>
      <p:sp>
        <p:nvSpPr>
          <p:cNvPr id="40" name="TextBox 39"/>
          <p:cNvSpPr txBox="1"/>
          <p:nvPr/>
        </p:nvSpPr>
        <p:spPr>
          <a:xfrm>
            <a:off x="5601773" y="5438481"/>
            <a:ext cx="2819400" cy="400110"/>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Plan for SYNTH-LIB</a:t>
            </a:r>
          </a:p>
        </p:txBody>
      </p:sp>
      <p:cxnSp>
        <p:nvCxnSpPr>
          <p:cNvPr id="41" name="Straight Arrow Connector 40"/>
          <p:cNvCxnSpPr>
            <a:endCxn id="40" idx="0"/>
          </p:cNvCxnSpPr>
          <p:nvPr/>
        </p:nvCxnSpPr>
        <p:spPr bwMode="auto">
          <a:xfrm>
            <a:off x="6992692" y="4059198"/>
            <a:ext cx="18781" cy="1379283"/>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flipH="1">
            <a:off x="7011473" y="2592721"/>
            <a:ext cx="1" cy="106636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xmlns="" val="32673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3886200"/>
            <a:ext cx="3733800" cy="16002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Superoptimizing</a:t>
            </a:r>
            <a:r>
              <a:rPr lang="en-US" sz="2800" dirty="0" smtClean="0">
                <a:solidFill>
                  <a:srgbClr val="C00000"/>
                </a:solidFill>
              </a:rPr>
              <a:t> Compiler</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763000" cy="533400"/>
          </a:xfrm>
        </p:spPr>
        <p:txBody>
          <a:bodyPr/>
          <a:lstStyle/>
          <a:p>
            <a:pPr>
              <a:lnSpc>
                <a:spcPct val="90000"/>
              </a:lnSpc>
              <a:buFont typeface="Wingdings" pitchFamily="2" charset="2"/>
              <a:buChar char="q"/>
            </a:pPr>
            <a:r>
              <a:rPr lang="en-US" sz="2000" dirty="0" smtClean="0">
                <a:solidFill>
                  <a:srgbClr val="003300"/>
                </a:solidFill>
              </a:rPr>
              <a:t>Given a program P, find a “better” equivalent program P’ </a:t>
            </a:r>
          </a:p>
          <a:p>
            <a:pPr marL="0" indent="0">
              <a:lnSpc>
                <a:spcPct val="90000"/>
              </a:lnSpc>
              <a:buNone/>
            </a:pPr>
            <a:endParaRPr lang="en-US" sz="2000" dirty="0" smtClean="0">
              <a:solidFill>
                <a:srgbClr val="003300"/>
              </a:solidFill>
            </a:endParaRPr>
          </a:p>
        </p:txBody>
      </p:sp>
      <p:sp>
        <p:nvSpPr>
          <p:cNvPr id="4" name="Rectangle 5"/>
          <p:cNvSpPr>
            <a:spLocks noChangeArrowheads="1"/>
          </p:cNvSpPr>
          <p:nvPr/>
        </p:nvSpPr>
        <p:spPr bwMode="auto">
          <a:xfrm>
            <a:off x="304800" y="2362200"/>
            <a:ext cx="5029200" cy="3581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multiply (x[1,n], y[1,n]) </a:t>
            </a:r>
            <a:r>
              <a:rPr lang="en-US" sz="1800" dirty="0">
                <a:solidFill>
                  <a:schemeClr val="tx2"/>
                </a:solidFill>
                <a:latin typeface="Courier New" pitchFamily="49" charset="0"/>
              </a:rPr>
              <a:t>{</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x1 = x[1,n/2];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x2 = x[n/2+1, n];</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y1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y2 = y[n/2+1, n];</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a = x1 * y1;</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b = shift( x1 * y2, n/2);</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c = shift( x2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d = shift( x2 * y2, n);</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return ( a + b + c + d)</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a:t>
            </a:r>
            <a:endParaRPr lang="en-US" sz="1800" dirty="0">
              <a:solidFill>
                <a:schemeClr val="tx2"/>
              </a:solidFill>
              <a:latin typeface="Courier New" pitchFamily="49" charset="0"/>
            </a:endParaRPr>
          </a:p>
        </p:txBody>
      </p:sp>
      <p:sp>
        <p:nvSpPr>
          <p:cNvPr id="5" name="Rectangle 3"/>
          <p:cNvSpPr txBox="1">
            <a:spLocks noChangeArrowheads="1"/>
          </p:cNvSpPr>
          <p:nvPr/>
        </p:nvSpPr>
        <p:spPr bwMode="auto">
          <a:xfrm>
            <a:off x="4899338" y="4305300"/>
            <a:ext cx="3670479" cy="762000"/>
          </a:xfrm>
          <a:prstGeom prst="rect">
            <a:avLst/>
          </a:prstGeom>
          <a:solidFill>
            <a:srgbClr val="FFFFCC">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None/>
            </a:pPr>
            <a:r>
              <a:rPr lang="en-US" sz="2000" b="0" kern="0" dirty="0" smtClean="0">
                <a:solidFill>
                  <a:srgbClr val="003300"/>
                </a:solidFill>
              </a:rPr>
              <a:t>Replace with equivalent code with only 3 multiplications</a:t>
            </a:r>
          </a:p>
          <a:p>
            <a:pPr marL="0" indent="0">
              <a:lnSpc>
                <a:spcPct val="90000"/>
              </a:lnSpc>
              <a:buFontTx/>
              <a:buNone/>
            </a:pPr>
            <a:endParaRPr lang="en-US" sz="2000" b="0" kern="0" dirty="0" smtClean="0">
              <a:solidFill>
                <a:srgbClr val="003300"/>
              </a:solidFill>
            </a:endParaRPr>
          </a:p>
        </p:txBody>
      </p:sp>
      <p:sp>
        <p:nvSpPr>
          <p:cNvPr id="3" name="Right Brace 2"/>
          <p:cNvSpPr/>
          <p:nvPr/>
        </p:nvSpPr>
        <p:spPr bwMode="auto">
          <a:xfrm>
            <a:off x="4343400" y="3886200"/>
            <a:ext cx="533400" cy="1600200"/>
          </a:xfrm>
          <a:prstGeom prst="rightBrac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13</a:t>
            </a:fld>
            <a:endParaRPr lang="en-US" b="1" dirty="0"/>
          </a:p>
        </p:txBody>
      </p:sp>
    </p:spTree>
    <p:extLst>
      <p:ext uri="{BB962C8B-B14F-4D97-AF65-F5344CB8AC3E}">
        <p14:creationId xmlns:p14="http://schemas.microsoft.com/office/powerpoint/2010/main" xmlns="" val="2064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7" name="Rectangular Callout 6"/>
          <p:cNvSpPr/>
          <p:nvPr/>
        </p:nvSpPr>
        <p:spPr bwMode="auto">
          <a:xfrm>
            <a:off x="4800600" y="1600200"/>
            <a:ext cx="2133600" cy="571500"/>
          </a:xfrm>
          <a:prstGeom prst="wedgeRectCallout">
            <a:avLst>
              <a:gd name="adj1" fmla="val -146193"/>
              <a:gd name="adj2" fmla="val 68875"/>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 ?</a:t>
            </a:r>
          </a:p>
        </p:txBody>
      </p:sp>
      <p:sp>
        <p:nvSpPr>
          <p:cNvPr id="8" name="Rectangular Callout 7"/>
          <p:cNvSpPr/>
          <p:nvPr/>
        </p:nvSpPr>
        <p:spPr bwMode="auto">
          <a:xfrm>
            <a:off x="5181600" y="3200400"/>
            <a:ext cx="1981200" cy="533400"/>
          </a:xfrm>
          <a:prstGeom prst="wedgeRectCallout">
            <a:avLst>
              <a:gd name="adj1" fmla="val -173293"/>
              <a:gd name="adj2" fmla="val -82724"/>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 ?</a:t>
            </a:r>
          </a:p>
        </p:txBody>
      </p:sp>
      <p:sp>
        <p:nvSpPr>
          <p:cNvPr id="9"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14</a:t>
            </a:fld>
            <a:endParaRPr lang="en-US" b="1" dirty="0"/>
          </a:p>
        </p:txBody>
      </p:sp>
    </p:spTree>
    <p:extLst>
      <p:ext uri="{BB962C8B-B14F-4D97-AF65-F5344CB8AC3E}">
        <p14:creationId xmlns:p14="http://schemas.microsoft.com/office/powerpoint/2010/main" xmlns="" val="314098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48200" y="2438400"/>
            <a:ext cx="3810000" cy="2895600"/>
            <a:chOff x="4648200" y="2438400"/>
            <a:chExt cx="3810000" cy="2895600"/>
          </a:xfrm>
        </p:grpSpPr>
        <p:sp>
          <p:nvSpPr>
            <p:cNvPr id="14" name="Down Arrow 13"/>
            <p:cNvSpPr/>
            <p:nvPr/>
          </p:nvSpPr>
          <p:spPr bwMode="auto">
            <a:xfrm>
              <a:off x="7543800" y="2438400"/>
              <a:ext cx="304800" cy="2362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Rounded Rectangle 11"/>
            <p:cNvSpPr/>
            <p:nvPr/>
          </p:nvSpPr>
          <p:spPr bwMode="auto">
            <a:xfrm>
              <a:off x="5486400" y="4800600"/>
              <a:ext cx="2971800" cy="533400"/>
            </a:xfrm>
            <a:prstGeom prst="round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2060"/>
                  </a:solidFill>
                  <a:effectLst/>
                  <a:latin typeface="Consolas" pitchFamily="49" charset="0"/>
                </a:rPr>
                <a:t>Constraint solver</a:t>
              </a:r>
            </a:p>
          </p:txBody>
        </p:sp>
        <p:sp>
          <p:nvSpPr>
            <p:cNvPr id="13" name="Down Arrow 12"/>
            <p:cNvSpPr/>
            <p:nvPr/>
          </p:nvSpPr>
          <p:spPr bwMode="auto">
            <a:xfrm>
              <a:off x="6477000" y="3733800"/>
              <a:ext cx="381000" cy="10668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Down Arrow 14"/>
            <p:cNvSpPr/>
            <p:nvPr/>
          </p:nvSpPr>
          <p:spPr bwMode="auto">
            <a:xfrm rot="16200000">
              <a:off x="4876800" y="4648200"/>
              <a:ext cx="381000" cy="838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grpSp>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grpSp>
        <p:nvGrpSpPr>
          <p:cNvPr id="3" name="Group 2"/>
          <p:cNvGrpSpPr/>
          <p:nvPr/>
        </p:nvGrpSpPr>
        <p:grpSpPr>
          <a:xfrm>
            <a:off x="4800600" y="1600200"/>
            <a:ext cx="3657600" cy="2133600"/>
            <a:chOff x="4800600" y="1600200"/>
            <a:chExt cx="3657600" cy="2133600"/>
          </a:xfrm>
          <a:solidFill>
            <a:srgbClr val="FFFFCC"/>
          </a:solidFill>
        </p:grpSpPr>
        <p:sp>
          <p:nvSpPr>
            <p:cNvPr id="9" name="Rectangular Callout 8"/>
            <p:cNvSpPr/>
            <p:nvPr/>
          </p:nvSpPr>
          <p:spPr bwMode="auto">
            <a:xfrm>
              <a:off x="4800600" y="1600200"/>
              <a:ext cx="3657600" cy="838200"/>
            </a:xfrm>
            <a:prstGeom prst="wedgeRectCallout">
              <a:avLst>
                <a:gd name="adj1" fmla="val -108700"/>
                <a:gd name="adj2" fmla="val 23395"/>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smtClean="0">
                  <a:solidFill>
                    <a:srgbClr val="002060"/>
                  </a:solidFill>
                </a:rPr>
                <a:t>? ∧ ?</a:t>
              </a:r>
              <a:endParaRPr lang="en-US" sz="1800" b="0" dirty="0">
                <a:solidFill>
                  <a:srgbClr val="002060"/>
                </a:solidFill>
              </a:endParaRPr>
            </a:p>
          </p:txBody>
        </p:sp>
        <p:sp>
          <p:nvSpPr>
            <p:cNvPr id="10" name="Rectangular Callout 9"/>
            <p:cNvSpPr/>
            <p:nvPr/>
          </p:nvSpPr>
          <p:spPr bwMode="auto">
            <a:xfrm>
              <a:off x="4876800" y="2667000"/>
              <a:ext cx="3429000" cy="1066800"/>
            </a:xfrm>
            <a:prstGeom prst="wedgeRectCallout">
              <a:avLst>
                <a:gd name="adj1" fmla="val -112454"/>
                <a:gd name="adj2" fmla="val -23704"/>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 ∧ ? ∧</a:t>
              </a:r>
            </a:p>
            <a:p>
              <a:r>
                <a:rPr lang="cs-CZ" sz="1800" b="0" dirty="0" smtClean="0">
                  <a:solidFill>
                    <a:srgbClr val="002060"/>
                  </a:solidFill>
                </a:rPr>
                <a:t>(∀</a:t>
              </a:r>
              <a:r>
                <a:rPr lang="cs-CZ" sz="1800" b="0" dirty="0">
                  <a:solidFill>
                    <a:srgbClr val="002060"/>
                  </a:solidFill>
                </a:rPr>
                <a:t>k1,k2. </a:t>
              </a:r>
              <a:r>
                <a:rPr lang="cs-CZ" sz="1800" b="0" dirty="0" smtClean="0">
                  <a:solidFill>
                    <a:srgbClr val="002060"/>
                  </a:solidFill>
                </a:rPr>
                <a:t>? ∧ ?) ∧ (∀</a:t>
              </a:r>
              <a:r>
                <a:rPr lang="cs-CZ" sz="1800" b="0" dirty="0">
                  <a:solidFill>
                    <a:srgbClr val="002060"/>
                  </a:solidFill>
                </a:rPr>
                <a:t>k. </a:t>
              </a:r>
              <a:r>
                <a:rPr lang="cs-CZ" sz="1800" b="0" dirty="0" smtClean="0">
                  <a:solidFill>
                    <a:srgbClr val="002060"/>
                  </a:solidFill>
                </a:rPr>
                <a:t>? ∧ ?)</a:t>
              </a:r>
              <a:endParaRPr lang="en-US" sz="1800" b="0" dirty="0">
                <a:solidFill>
                  <a:srgbClr val="002060"/>
                </a:solidFill>
              </a:endParaRPr>
            </a:p>
          </p:txBody>
        </p:sp>
      </p:grpSp>
      <p:sp>
        <p:nvSpPr>
          <p:cNvPr id="17"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15</a:t>
            </a:fld>
            <a:endParaRPr lang="en-US" b="1" dirty="0"/>
          </a:p>
        </p:txBody>
      </p:sp>
    </p:spTree>
    <p:extLst>
      <p:ext uri="{BB962C8B-B14F-4D97-AF65-F5344CB8AC3E}">
        <p14:creationId xmlns:p14="http://schemas.microsoft.com/office/powerpoint/2010/main" xmlns="" val="326613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0≤k1&lt;k2&lt;n ∧</a:t>
            </a:r>
          </a:p>
          <a:p>
            <a:r>
              <a:rPr lang="en-US" sz="1800" b="0" dirty="0">
                <a:solidFill>
                  <a:srgbClr val="002060"/>
                </a:solidFill>
              </a:rPr>
              <a:t>     k1&lt;i1 ⇒ A[k1]≤A[k2]</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i1</a:t>
            </a:r>
            <a:r>
              <a:rPr lang="cs-CZ" sz="1800" b="0" dirty="0">
                <a:solidFill>
                  <a:srgbClr val="002060"/>
                </a:solidFill>
              </a:rPr>
              <a:t>&lt;i2 ∧</a:t>
            </a:r>
          </a:p>
          <a:p>
            <a:r>
              <a:rPr lang="cs-CZ" sz="1800" b="0" dirty="0">
                <a:solidFill>
                  <a:srgbClr val="002060"/>
                </a:solidFill>
              </a:rPr>
              <a:t>i1≤v1&lt;n ∧</a:t>
            </a:r>
          </a:p>
          <a:p>
            <a:r>
              <a:rPr lang="cs-CZ" sz="1800" b="0" dirty="0" smtClean="0">
                <a:solidFill>
                  <a:srgbClr val="002060"/>
                </a:solidFill>
              </a:rPr>
              <a:t>(∀</a:t>
            </a:r>
            <a:r>
              <a:rPr lang="cs-CZ" sz="1800" b="0" dirty="0">
                <a:solidFill>
                  <a:srgbClr val="002060"/>
                </a:solidFill>
              </a:rPr>
              <a:t>k1,k2. 0≤k1&lt;k2&lt;n ∧</a:t>
            </a:r>
          </a:p>
          <a:p>
            <a:r>
              <a:rPr lang="cs-CZ" sz="1800" b="0" dirty="0">
                <a:solidFill>
                  <a:srgbClr val="002060"/>
                </a:solidFill>
              </a:rPr>
              <a:t>   k1&lt;i1 ⇒ A[k1]≤A[k2</a:t>
            </a:r>
            <a:r>
              <a:rPr lang="cs-CZ" sz="1800" b="0" dirty="0" smtClean="0">
                <a:solidFill>
                  <a:srgbClr val="002060"/>
                </a:solidFill>
              </a:rPr>
              <a:t>]) ∧</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i1≤k&lt;i2 ∧</a:t>
            </a:r>
          </a:p>
          <a:p>
            <a:r>
              <a:rPr lang="cs-CZ" sz="1800" b="0" dirty="0">
                <a:solidFill>
                  <a:srgbClr val="002060"/>
                </a:solidFill>
              </a:rPr>
              <a:t>   k≥0 ⇒ A[v1]≤A[k</a:t>
            </a:r>
            <a:r>
              <a:rPr lang="cs-CZ" sz="1800" b="0" dirty="0" smtClean="0">
                <a:solidFill>
                  <a:srgbClr val="002060"/>
                </a:solidFill>
              </a:rPr>
              <a:t>])</a:t>
            </a:r>
            <a:endParaRPr lang="en-US" sz="1800" b="0" dirty="0">
              <a:solidFill>
                <a:srgbClr val="00206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16</a:t>
            </a:fld>
            <a:endParaRPr lang="en-US" b="1" dirty="0"/>
          </a:p>
        </p:txBody>
      </p:sp>
    </p:spTree>
    <p:extLst>
      <p:ext uri="{BB962C8B-B14F-4D97-AF65-F5344CB8AC3E}">
        <p14:creationId xmlns:p14="http://schemas.microsoft.com/office/powerpoint/2010/main" xmlns="" val="2703995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515350" cy="1096962"/>
          </a:xfrm>
        </p:spPr>
        <p:txBody>
          <a:bodyPr/>
          <a:lstStyle/>
          <a:p>
            <a:r>
              <a:rPr lang="en-US" sz="2800" dirty="0" smtClean="0">
                <a:solidFill>
                  <a:srgbClr val="C00000"/>
                </a:solidFill>
              </a:rPr>
              <a:t>Parallel Parking by Sketching</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Chaudhuri</a:t>
            </a:r>
            <a:r>
              <a:rPr lang="en-US" sz="1600" dirty="0" smtClean="0">
                <a:solidFill>
                  <a:srgbClr val="C00000"/>
                </a:solidFill>
              </a:rPr>
              <a:t>, Solar-</a:t>
            </a:r>
            <a:r>
              <a:rPr lang="en-US" sz="1600" dirty="0" err="1" smtClean="0">
                <a:solidFill>
                  <a:srgbClr val="C00000"/>
                </a:solidFill>
              </a:rPr>
              <a:t>Lezama</a:t>
            </a:r>
            <a:r>
              <a:rPr lang="en-US" sz="1600" dirty="0" smtClean="0">
                <a:solidFill>
                  <a:srgbClr val="C00000"/>
                </a:solidFill>
              </a:rPr>
              <a:t> (PLDI 2010)</a:t>
            </a:r>
            <a:endParaRPr lang="en-US" sz="2800" dirty="0">
              <a:solidFill>
                <a:srgbClr val="C00000"/>
              </a:solidFill>
            </a:endParaRPr>
          </a:p>
        </p:txBody>
      </p:sp>
      <p:sp>
        <p:nvSpPr>
          <p:cNvPr id="4" name="TextBox 3"/>
          <p:cNvSpPr txBox="1"/>
          <p:nvPr/>
        </p:nvSpPr>
        <p:spPr>
          <a:xfrm>
            <a:off x="381000" y="1219200"/>
            <a:ext cx="4724400" cy="4801314"/>
          </a:xfrm>
          <a:prstGeom prst="rect">
            <a:avLst/>
          </a:prstGeom>
          <a:noFill/>
        </p:spPr>
        <p:txBody>
          <a:bodyPr wrap="square" rtlCol="0">
            <a:spAutoFit/>
          </a:bodyPr>
          <a:lstStyle/>
          <a:p>
            <a:r>
              <a:rPr lang="en-US" sz="1800" b="0" dirty="0" smtClean="0">
                <a:solidFill>
                  <a:srgbClr val="002060"/>
                </a:solidFill>
                <a:latin typeface="+mn-lt"/>
              </a:rPr>
              <a:t>Err = 0.0;</a:t>
            </a:r>
          </a:p>
          <a:p>
            <a:r>
              <a:rPr lang="en-US" sz="1800" b="0" dirty="0" smtClean="0">
                <a:solidFill>
                  <a:srgbClr val="002060"/>
                </a:solidFill>
                <a:latin typeface="+mn-lt"/>
              </a:rPr>
              <a:t>for(t = 0; t&lt;T; t+=</a:t>
            </a:r>
            <a:r>
              <a:rPr lang="en-US" sz="1800" b="0" dirty="0" err="1" smtClean="0">
                <a:solidFill>
                  <a:srgbClr val="002060"/>
                </a:solidFill>
                <a:latin typeface="+mn-lt"/>
              </a:rPr>
              <a:t>dT</a:t>
            </a:r>
            <a:r>
              <a:rPr lang="en-US" sz="1800" b="0" dirty="0" smtClean="0">
                <a:solidFill>
                  <a:srgbClr val="002060"/>
                </a:solidFill>
                <a:latin typeface="+mn-lt"/>
              </a:rPr>
              <a:t>){</a:t>
            </a:r>
          </a:p>
          <a:p>
            <a:r>
              <a:rPr lang="en-US" sz="1800" b="0" dirty="0" smtClean="0">
                <a:solidFill>
                  <a:srgbClr val="002060"/>
                </a:solidFill>
                <a:latin typeface="+mn-lt"/>
              </a:rPr>
              <a:t>  if(stage==STRAIGHT){</a:t>
            </a:r>
          </a:p>
          <a:p>
            <a:r>
              <a:rPr lang="en-US" sz="1800" b="0" dirty="0" smtClean="0">
                <a:solidFill>
                  <a:srgbClr val="002060"/>
                </a:solidFill>
                <a:latin typeface="+mn-lt"/>
              </a:rPr>
              <a:t>    if(t &gt; ??) stage= INTURN;       </a:t>
            </a:r>
            <a:endParaRPr lang="en-US" sz="1800" b="0" dirty="0">
              <a:solidFill>
                <a:srgbClr val="002060"/>
              </a:solidFill>
              <a:latin typeface="+mn-lt"/>
            </a:endParaRPr>
          </a:p>
          <a:p>
            <a:r>
              <a:rPr lang="en-US" sz="1800" b="0" dirty="0">
                <a:solidFill>
                  <a:srgbClr val="002060"/>
                </a:solidFill>
                <a:latin typeface="+mn-lt"/>
              </a:rPr>
              <a:t> </a:t>
            </a:r>
            <a:r>
              <a:rPr lang="en-US" sz="1800" b="0" dirty="0" smtClean="0">
                <a:solidFill>
                  <a:srgbClr val="002060"/>
                </a:solidFill>
                <a:latin typeface="+mn-lt"/>
              </a:rPr>
              <a:t> }</a:t>
            </a:r>
            <a:endParaRPr lang="en-US" sz="1800" b="0" dirty="0">
              <a:solidFill>
                <a:srgbClr val="002060"/>
              </a:solidFill>
              <a:latin typeface="+mn-lt"/>
            </a:endParaRPr>
          </a:p>
          <a:p>
            <a:r>
              <a:rPr lang="en-US" sz="1800" b="0" dirty="0" smtClean="0">
                <a:solidFill>
                  <a:srgbClr val="002060"/>
                </a:solidFill>
                <a:latin typeface="+mn-lt"/>
              </a:rPr>
              <a:t> </a:t>
            </a:r>
            <a:r>
              <a:rPr lang="en-US" sz="1800" b="0" dirty="0">
                <a:solidFill>
                  <a:srgbClr val="002060"/>
                </a:solidFill>
                <a:latin typeface="+mn-lt"/>
              </a:rPr>
              <a:t> if(stage</a:t>
            </a:r>
            <a:r>
              <a:rPr lang="en-US" sz="1800" b="0" dirty="0" smtClean="0">
                <a:solidFill>
                  <a:srgbClr val="002060"/>
                </a:solidFill>
                <a:latin typeface="+mn-lt"/>
              </a:rPr>
              <a:t>==INTURN){</a:t>
            </a:r>
          </a:p>
          <a:p>
            <a:r>
              <a:rPr lang="en-US" sz="1800" b="0" dirty="0" smtClean="0">
                <a:solidFill>
                  <a:srgbClr val="002060"/>
                </a:solidFill>
                <a:latin typeface="+mn-lt"/>
              </a:rPr>
              <a:t>    </a:t>
            </a:r>
            <a:r>
              <a:rPr lang="en-US" sz="1800" b="0" dirty="0" err="1" smtClean="0">
                <a:solidFill>
                  <a:srgbClr val="002060"/>
                </a:solidFill>
                <a:latin typeface="+mn-lt"/>
              </a:rPr>
              <a:t>car.ang</a:t>
            </a:r>
            <a:r>
              <a:rPr lang="en-US" sz="1800" b="0" dirty="0" smtClean="0">
                <a:solidFill>
                  <a:srgbClr val="002060"/>
                </a:solidFill>
                <a:latin typeface="+mn-lt"/>
              </a:rPr>
              <a:t> = </a:t>
            </a:r>
            <a:r>
              <a:rPr lang="en-US" sz="1800" b="0" dirty="0" err="1" smtClean="0">
                <a:solidFill>
                  <a:srgbClr val="002060"/>
                </a:solidFill>
                <a:latin typeface="+mn-lt"/>
              </a:rPr>
              <a:t>car.ang</a:t>
            </a:r>
            <a:r>
              <a:rPr lang="en-US" sz="1800" b="0" dirty="0" smtClean="0">
                <a:solidFill>
                  <a:srgbClr val="002060"/>
                </a:solidFill>
                <a:latin typeface="+mn-lt"/>
              </a:rPr>
              <a:t> - ??;</a:t>
            </a:r>
            <a:endParaRPr lang="en-US" sz="1800" b="0" dirty="0">
              <a:solidFill>
                <a:srgbClr val="002060"/>
              </a:solidFill>
              <a:latin typeface="+mn-lt"/>
            </a:endParaRPr>
          </a:p>
          <a:p>
            <a:r>
              <a:rPr lang="en-US" sz="1800" b="0" dirty="0" smtClean="0">
                <a:solidFill>
                  <a:srgbClr val="002060"/>
                </a:solidFill>
                <a:latin typeface="+mn-lt"/>
              </a:rPr>
              <a:t>    if(t &gt; ??) stage</a:t>
            </a:r>
            <a:r>
              <a:rPr lang="en-US" sz="1800" b="0" dirty="0">
                <a:solidFill>
                  <a:srgbClr val="002060"/>
                </a:solidFill>
                <a:latin typeface="+mn-lt"/>
              </a:rPr>
              <a:t>= </a:t>
            </a:r>
            <a:r>
              <a:rPr lang="en-US" sz="1800" b="0" dirty="0" smtClean="0">
                <a:solidFill>
                  <a:srgbClr val="002060"/>
                </a:solidFill>
                <a:latin typeface="+mn-lt"/>
              </a:rPr>
              <a:t>OUTTURN;</a:t>
            </a:r>
            <a:endParaRPr lang="en-US" sz="1800" b="0" dirty="0">
              <a:solidFill>
                <a:srgbClr val="002060"/>
              </a:solidFill>
              <a:latin typeface="+mn-lt"/>
            </a:endParaRPr>
          </a:p>
          <a:p>
            <a:r>
              <a:rPr lang="en-US" sz="1800" b="0" dirty="0" smtClean="0">
                <a:solidFill>
                  <a:srgbClr val="002060"/>
                </a:solidFill>
                <a:latin typeface="+mn-lt"/>
              </a:rPr>
              <a:t>  }</a:t>
            </a:r>
          </a:p>
          <a:p>
            <a:r>
              <a:rPr lang="en-US" sz="1800" b="0" dirty="0" smtClean="0">
                <a:solidFill>
                  <a:srgbClr val="002060"/>
                </a:solidFill>
                <a:latin typeface="+mn-lt"/>
              </a:rPr>
              <a:t>  if(stage==OUTTURN</a:t>
            </a:r>
            <a:r>
              <a:rPr lang="en-US" sz="1800" b="0" dirty="0">
                <a:solidFill>
                  <a:srgbClr val="002060"/>
                </a:solidFill>
                <a:latin typeface="+mn-lt"/>
              </a:rPr>
              <a:t>){</a:t>
            </a:r>
          </a:p>
          <a:p>
            <a:r>
              <a:rPr lang="en-US" sz="1800" b="0" dirty="0" smtClean="0">
                <a:solidFill>
                  <a:srgbClr val="002060"/>
                </a:solidFill>
                <a:latin typeface="+mn-lt"/>
              </a:rPr>
              <a:t>    </a:t>
            </a:r>
            <a:r>
              <a:rPr lang="en-US" sz="1800" b="0" dirty="0" err="1">
                <a:solidFill>
                  <a:srgbClr val="002060"/>
                </a:solidFill>
                <a:latin typeface="+mn-lt"/>
              </a:rPr>
              <a:t>car.ang</a:t>
            </a:r>
            <a:r>
              <a:rPr lang="en-US" sz="1800" b="0" dirty="0">
                <a:solidFill>
                  <a:srgbClr val="002060"/>
                </a:solidFill>
                <a:latin typeface="+mn-lt"/>
              </a:rPr>
              <a:t> = </a:t>
            </a:r>
            <a:r>
              <a:rPr lang="en-US" sz="1800" b="0" dirty="0" err="1">
                <a:solidFill>
                  <a:srgbClr val="002060"/>
                </a:solidFill>
                <a:latin typeface="+mn-lt"/>
              </a:rPr>
              <a:t>car.ang</a:t>
            </a:r>
            <a:r>
              <a:rPr lang="en-US" sz="1800" b="0" dirty="0">
                <a:solidFill>
                  <a:srgbClr val="002060"/>
                </a:solidFill>
                <a:latin typeface="+mn-lt"/>
              </a:rPr>
              <a:t> +</a:t>
            </a:r>
            <a:r>
              <a:rPr lang="en-US" sz="1800" b="0" dirty="0" smtClean="0">
                <a:solidFill>
                  <a:srgbClr val="002060"/>
                </a:solidFill>
                <a:latin typeface="+mn-lt"/>
              </a:rPr>
              <a:t> </a:t>
            </a:r>
            <a:r>
              <a:rPr lang="en-US" sz="1800" b="0" dirty="0">
                <a:solidFill>
                  <a:srgbClr val="002060"/>
                </a:solidFill>
                <a:latin typeface="+mn-lt"/>
              </a:rPr>
              <a:t>??;</a:t>
            </a:r>
          </a:p>
          <a:p>
            <a:r>
              <a:rPr lang="en-US" sz="1800" b="0" dirty="0" smtClean="0">
                <a:solidFill>
                  <a:srgbClr val="002060"/>
                </a:solidFill>
                <a:latin typeface="+mn-lt"/>
              </a:rPr>
              <a:t>    if(t &gt; ??) break;</a:t>
            </a:r>
            <a:endParaRPr lang="en-US" sz="1800" b="0" dirty="0">
              <a:solidFill>
                <a:srgbClr val="002060"/>
              </a:solidFill>
              <a:latin typeface="+mn-lt"/>
            </a:endParaRPr>
          </a:p>
          <a:p>
            <a:r>
              <a:rPr lang="en-US" sz="1800" b="0" dirty="0" smtClean="0">
                <a:solidFill>
                  <a:srgbClr val="002060"/>
                </a:solidFill>
                <a:latin typeface="+mn-lt"/>
              </a:rPr>
              <a:t>  }</a:t>
            </a:r>
          </a:p>
          <a:p>
            <a:r>
              <a:rPr lang="en-US" sz="1800" b="0" dirty="0" smtClean="0">
                <a:solidFill>
                  <a:srgbClr val="002060"/>
                </a:solidFill>
                <a:latin typeface="+mn-lt"/>
              </a:rPr>
              <a:t>  </a:t>
            </a:r>
            <a:r>
              <a:rPr lang="en-US" sz="1800" b="0" dirty="0" err="1" smtClean="0">
                <a:solidFill>
                  <a:srgbClr val="002060"/>
                </a:solidFill>
                <a:latin typeface="+mn-lt"/>
              </a:rPr>
              <a:t>simulate_car</a:t>
            </a:r>
            <a:r>
              <a:rPr lang="en-US" sz="1800" b="0" dirty="0" smtClean="0">
                <a:solidFill>
                  <a:srgbClr val="002060"/>
                </a:solidFill>
                <a:latin typeface="+mn-lt"/>
              </a:rPr>
              <a:t>(car</a:t>
            </a:r>
            <a:r>
              <a:rPr lang="en-US" sz="1800" b="0" dirty="0">
                <a:solidFill>
                  <a:srgbClr val="002060"/>
                </a:solidFill>
                <a:latin typeface="+mn-lt"/>
              </a:rPr>
              <a:t>);</a:t>
            </a:r>
          </a:p>
          <a:p>
            <a:r>
              <a:rPr lang="en-US" sz="1800" b="0" dirty="0" smtClean="0">
                <a:solidFill>
                  <a:srgbClr val="002060"/>
                </a:solidFill>
                <a:latin typeface="+mn-lt"/>
              </a:rPr>
              <a:t>  Err += </a:t>
            </a:r>
            <a:r>
              <a:rPr lang="en-US" sz="1800" b="0" dirty="0" err="1" smtClean="0">
                <a:solidFill>
                  <a:srgbClr val="002060"/>
                </a:solidFill>
                <a:latin typeface="+mn-lt"/>
              </a:rPr>
              <a:t>check_collision</a:t>
            </a:r>
            <a:r>
              <a:rPr lang="en-US" sz="1800" b="0" dirty="0" smtClean="0">
                <a:solidFill>
                  <a:srgbClr val="002060"/>
                </a:solidFill>
                <a:latin typeface="+mn-lt"/>
              </a:rPr>
              <a:t>(car);</a:t>
            </a:r>
          </a:p>
          <a:p>
            <a:r>
              <a:rPr lang="en-US" sz="1800" b="0" dirty="0" smtClean="0">
                <a:solidFill>
                  <a:srgbClr val="002060"/>
                </a:solidFill>
                <a:latin typeface="+mn-lt"/>
              </a:rPr>
              <a:t>}</a:t>
            </a:r>
          </a:p>
          <a:p>
            <a:r>
              <a:rPr lang="en-US" sz="1800" b="0" dirty="0" smtClean="0">
                <a:solidFill>
                  <a:srgbClr val="002060"/>
                </a:solidFill>
                <a:latin typeface="+mn-lt"/>
              </a:rPr>
              <a:t>Err += </a:t>
            </a:r>
            <a:r>
              <a:rPr lang="en-US" sz="1800" b="0" dirty="0" err="1" smtClean="0">
                <a:solidFill>
                  <a:srgbClr val="002060"/>
                </a:solidFill>
                <a:latin typeface="+mn-lt"/>
              </a:rPr>
              <a:t>check_destination</a:t>
            </a:r>
            <a:r>
              <a:rPr lang="en-US" sz="1800" b="0" dirty="0" smtClean="0">
                <a:solidFill>
                  <a:srgbClr val="002060"/>
                </a:solidFill>
                <a:latin typeface="+mn-lt"/>
              </a:rPr>
              <a:t>(car);</a:t>
            </a:r>
            <a:endParaRPr lang="en-US" sz="1800" b="0" dirty="0">
              <a:solidFill>
                <a:srgbClr val="002060"/>
              </a:solidFill>
              <a:latin typeface="+mn-lt"/>
            </a:endParaRPr>
          </a:p>
        </p:txBody>
      </p:sp>
      <p:pic>
        <p:nvPicPr>
          <p:cNvPr id="8" name="parallelParkGood.wmv">
            <a:hlinkClick r:id="" action="ppaction://media"/>
          </p:cNvPr>
          <p:cNvPicPr>
            <a:picLocks noChangeAspect="1"/>
          </p:cNvPicPr>
          <p:nvPr>
            <a:videoFile r:link="rId1"/>
            <p:extLst>
              <p:ext uri="{DAA4B4D4-6D71-4841-9C94-3DE7FCFB9230}">
                <p14:media xmlns:p14="http://schemas.microsoft.com/office/powerpoint/2010/main" xmlns="" r:embed="rId4"/>
              </p:ext>
            </p:extLst>
          </p:nvPr>
        </p:nvPicPr>
        <p:blipFill>
          <a:blip r:embed="rId5" cstate="print"/>
          <a:stretch>
            <a:fillRect/>
          </a:stretch>
        </p:blipFill>
        <p:spPr>
          <a:xfrm>
            <a:off x="5791200" y="3581400"/>
            <a:ext cx="3040371" cy="2280278"/>
          </a:xfrm>
          <a:prstGeom prst="rect">
            <a:avLst/>
          </a:prstGeom>
        </p:spPr>
      </p:pic>
      <p:sp>
        <p:nvSpPr>
          <p:cNvPr id="31" name="Right Brace 30"/>
          <p:cNvSpPr/>
          <p:nvPr/>
        </p:nvSpPr>
        <p:spPr bwMode="auto">
          <a:xfrm>
            <a:off x="3124200" y="38100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2" name="Text Box 36"/>
          <p:cNvSpPr txBox="1">
            <a:spLocks noChangeArrowheads="1"/>
          </p:cNvSpPr>
          <p:nvPr/>
        </p:nvSpPr>
        <p:spPr bwMode="auto">
          <a:xfrm>
            <a:off x="4191000" y="2133600"/>
            <a:ext cx="26670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Backup straight</a:t>
            </a:r>
          </a:p>
        </p:txBody>
      </p:sp>
      <p:sp>
        <p:nvSpPr>
          <p:cNvPr id="34" name="Right Brace 33"/>
          <p:cNvSpPr/>
          <p:nvPr/>
        </p:nvSpPr>
        <p:spPr bwMode="auto">
          <a:xfrm>
            <a:off x="3733800" y="28956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5" name="Right Brace 34"/>
          <p:cNvSpPr/>
          <p:nvPr/>
        </p:nvSpPr>
        <p:spPr bwMode="auto">
          <a:xfrm>
            <a:off x="3657600" y="18288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6" name="Text Box 36"/>
          <p:cNvSpPr txBox="1">
            <a:spLocks noChangeArrowheads="1"/>
          </p:cNvSpPr>
          <p:nvPr/>
        </p:nvSpPr>
        <p:spPr bwMode="auto">
          <a:xfrm>
            <a:off x="3657600" y="4038600"/>
            <a:ext cx="13716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Straighten</a:t>
            </a:r>
          </a:p>
        </p:txBody>
      </p:sp>
      <p:sp>
        <p:nvSpPr>
          <p:cNvPr id="37" name="Text Box 36"/>
          <p:cNvSpPr txBox="1">
            <a:spLocks noChangeArrowheads="1"/>
          </p:cNvSpPr>
          <p:nvPr/>
        </p:nvSpPr>
        <p:spPr bwMode="auto">
          <a:xfrm>
            <a:off x="4267200" y="3124200"/>
            <a:ext cx="12954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Turn</a:t>
            </a:r>
          </a:p>
        </p:txBody>
      </p:sp>
      <p:sp>
        <p:nvSpPr>
          <p:cNvPr id="41" name="Oval 40"/>
          <p:cNvSpPr/>
          <p:nvPr/>
        </p:nvSpPr>
        <p:spPr bwMode="auto">
          <a:xfrm>
            <a:off x="838200" y="2057400"/>
            <a:ext cx="914400" cy="381000"/>
          </a:xfrm>
          <a:prstGeom prst="ellipse">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cxnSp>
        <p:nvCxnSpPr>
          <p:cNvPr id="43" name="Straight Arrow Connector 42"/>
          <p:cNvCxnSpPr>
            <a:stCxn id="47" idx="1"/>
            <a:endCxn id="41" idx="7"/>
          </p:cNvCxnSpPr>
          <p:nvPr/>
        </p:nvCxnSpPr>
        <p:spPr bwMode="auto">
          <a:xfrm flipH="1">
            <a:off x="1618689" y="1571655"/>
            <a:ext cx="3258111" cy="541541"/>
          </a:xfrm>
          <a:prstGeom prst="straightConnector1">
            <a:avLst/>
          </a:prstGeom>
          <a:solidFill>
            <a:srgbClr val="333399"/>
          </a:solidFill>
          <a:ln w="25400" cap="flat" cmpd="sng" algn="ctr">
            <a:solidFill>
              <a:srgbClr val="C00000"/>
            </a:solidFill>
            <a:prstDash val="solid"/>
            <a:round/>
            <a:headEnd type="none" w="med" len="med"/>
            <a:tailEnd type="arrow"/>
          </a:ln>
          <a:effectLst/>
        </p:spPr>
      </p:cxnSp>
      <p:sp>
        <p:nvSpPr>
          <p:cNvPr id="47" name="Text Box 36"/>
          <p:cNvSpPr txBox="1">
            <a:spLocks noChangeArrowheads="1"/>
          </p:cNvSpPr>
          <p:nvPr/>
        </p:nvSpPr>
        <p:spPr bwMode="auto">
          <a:xfrm>
            <a:off x="4876800" y="1371600"/>
            <a:ext cx="3505200" cy="400110"/>
          </a:xfrm>
          <a:prstGeom prst="rect">
            <a:avLst/>
          </a:prstGeom>
          <a:noFill/>
          <a:ln w="9525">
            <a:noFill/>
            <a:miter lim="800000"/>
            <a:headEnd/>
            <a:tailEnd/>
          </a:ln>
        </p:spPr>
        <p:txBody>
          <a:bodyPr wrap="square">
            <a:spAutoFit/>
          </a:bodyPr>
          <a:lstStyle/>
          <a:p>
            <a:pPr marL="190500" indent="-190500" eaLnBrk="0" hangingPunct="0"/>
            <a:r>
              <a:rPr lang="en-US" sz="2000" b="0" dirty="0" smtClean="0">
                <a:solidFill>
                  <a:srgbClr val="C00000"/>
                </a:solidFill>
              </a:rPr>
              <a:t>When to start turning?</a:t>
            </a:r>
          </a:p>
        </p:txBody>
      </p:sp>
      <p:sp>
        <p:nvSpPr>
          <p:cNvPr id="48" name="Oval 47"/>
          <p:cNvSpPr/>
          <p:nvPr/>
        </p:nvSpPr>
        <p:spPr bwMode="auto">
          <a:xfrm>
            <a:off x="2514600" y="2895600"/>
            <a:ext cx="914400" cy="304800"/>
          </a:xfrm>
          <a:prstGeom prst="ellipse">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cxnSp>
        <p:nvCxnSpPr>
          <p:cNvPr id="49" name="Straight Arrow Connector 48"/>
          <p:cNvCxnSpPr/>
          <p:nvPr/>
        </p:nvCxnSpPr>
        <p:spPr bwMode="auto">
          <a:xfrm flipH="1">
            <a:off x="3352800" y="2895600"/>
            <a:ext cx="1904999" cy="104745"/>
          </a:xfrm>
          <a:prstGeom prst="straightConnector1">
            <a:avLst/>
          </a:prstGeom>
          <a:solidFill>
            <a:srgbClr val="333399"/>
          </a:solidFill>
          <a:ln w="25400" cap="flat" cmpd="sng" algn="ctr">
            <a:solidFill>
              <a:srgbClr val="C00000"/>
            </a:solidFill>
            <a:prstDash val="solid"/>
            <a:round/>
            <a:headEnd type="none" w="med" len="med"/>
            <a:tailEnd type="arrow"/>
          </a:ln>
          <a:effectLst/>
        </p:spPr>
      </p:cxnSp>
      <p:sp>
        <p:nvSpPr>
          <p:cNvPr id="51" name="Text Box 36"/>
          <p:cNvSpPr txBox="1">
            <a:spLocks noChangeArrowheads="1"/>
          </p:cNvSpPr>
          <p:nvPr/>
        </p:nvSpPr>
        <p:spPr bwMode="auto">
          <a:xfrm>
            <a:off x="5257800" y="2667000"/>
            <a:ext cx="3429000" cy="400110"/>
          </a:xfrm>
          <a:prstGeom prst="rect">
            <a:avLst/>
          </a:prstGeom>
          <a:noFill/>
          <a:ln w="9525">
            <a:noFill/>
            <a:miter lim="800000"/>
            <a:headEnd/>
            <a:tailEnd/>
          </a:ln>
        </p:spPr>
        <p:txBody>
          <a:bodyPr wrap="square">
            <a:spAutoFit/>
          </a:bodyPr>
          <a:lstStyle/>
          <a:p>
            <a:pPr marL="190500" indent="-190500" eaLnBrk="0" hangingPunct="0"/>
            <a:r>
              <a:rPr lang="en-US" sz="2000" b="0" dirty="0" smtClean="0">
                <a:solidFill>
                  <a:srgbClr val="C00000"/>
                </a:solidFill>
              </a:rPr>
              <a:t>How much to turn?</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17</a:t>
            </a:fld>
            <a:endParaRPr lang="en-US" b="1" dirty="0"/>
          </a:p>
        </p:txBody>
      </p:sp>
    </p:spTree>
    <p:extLst>
      <p:ext uri="{BB962C8B-B14F-4D97-AF65-F5344CB8AC3E}">
        <p14:creationId xmlns:p14="http://schemas.microsoft.com/office/powerpoint/2010/main" xmlns="" val="21442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31" fill="hold" display="0">
                  <p:stCondLst>
                    <p:cond delay="indefinite"/>
                  </p:stCondLst>
                </p:cTn>
                <p:tgtEl>
                  <p:spTgt spid="8"/>
                </p:tgtEl>
              </p:cMediaNode>
            </p:video>
          </p:childTnLst>
        </p:cTn>
      </p:par>
    </p:tnLst>
    <p:bldLst>
      <p:bldP spid="31" grpId="0" animBg="1"/>
      <p:bldP spid="32" grpId="0"/>
      <p:bldP spid="34" grpId="0" animBg="1"/>
      <p:bldP spid="35" grpId="0" animBg="1"/>
      <p:bldP spid="36" grpId="0"/>
      <p:bldP spid="37" grpId="0"/>
      <p:bldP spid="41" grpId="0" animBg="1"/>
      <p:bldP spid="47" grpId="0"/>
      <p:bldP spid="48" grpId="0" animBg="1"/>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err="1" smtClean="0">
                <a:solidFill>
                  <a:srgbClr val="C00000"/>
                </a:solidFill>
                <a:ea typeface="Gulim" pitchFamily="34" charset="-127"/>
              </a:rPr>
              <a:t>Autograder</a:t>
            </a:r>
            <a:r>
              <a:rPr lang="en-US" altLang="ko-KR" sz="2800" dirty="0">
                <a:solidFill>
                  <a:srgbClr val="C00000"/>
                </a:solidFill>
                <a:ea typeface="Gulim" pitchFamily="34" charset="-127"/>
              </a:rPr>
              <a:t>:</a:t>
            </a:r>
            <a:r>
              <a:rPr lang="en-US" altLang="ko-KR" sz="2800" dirty="0" smtClean="0">
                <a:solidFill>
                  <a:srgbClr val="C00000"/>
                </a:solidFill>
                <a:ea typeface="Gulim" pitchFamily="34" charset="-127"/>
              </a:rPr>
              <a:t> Feedback on Programming </a:t>
            </a:r>
            <a:r>
              <a:rPr lang="en-US" altLang="ko-KR" sz="2800" dirty="0" err="1" smtClean="0">
                <a:solidFill>
                  <a:srgbClr val="C00000"/>
                </a:solidFill>
                <a:ea typeface="Gulim" pitchFamily="34" charset="-127"/>
              </a:rPr>
              <a:t>Homeworks</a:t>
            </a:r>
            <a:r>
              <a:rPr lang="en-US" altLang="ko-KR" sz="2800" dirty="0" smtClean="0">
                <a:solidFill>
                  <a:srgbClr val="C00000"/>
                </a:solidFill>
                <a:ea typeface="Gulim" pitchFamily="34" charset="-127"/>
              </a:rPr>
              <a:t/>
            </a:r>
            <a:br>
              <a:rPr lang="en-US" altLang="ko-KR" sz="2800" dirty="0" smtClean="0">
                <a:solidFill>
                  <a:srgbClr val="C00000"/>
                </a:solidFill>
                <a:ea typeface="Gulim" pitchFamily="34" charset="-127"/>
              </a:rPr>
            </a:br>
            <a:r>
              <a:rPr lang="en-US" altLang="ko-KR" sz="2800" dirty="0">
                <a:solidFill>
                  <a:srgbClr val="C00000"/>
                </a:solidFill>
                <a:ea typeface="Gulim" pitchFamily="34" charset="-127"/>
              </a:rPr>
              <a:t>	</a:t>
            </a:r>
            <a:r>
              <a:rPr lang="en-US" altLang="ko-KR" sz="2800" dirty="0" smtClean="0">
                <a:solidFill>
                  <a:srgbClr val="C00000"/>
                </a:solidFill>
                <a:ea typeface="Gulim" pitchFamily="34" charset="-127"/>
              </a:rPr>
              <a:t>					</a:t>
            </a:r>
            <a:r>
              <a:rPr lang="en-US" altLang="ko-KR" sz="2000" dirty="0" smtClean="0">
                <a:solidFill>
                  <a:srgbClr val="C00000"/>
                </a:solidFill>
                <a:ea typeface="Gulim" pitchFamily="34" charset="-127"/>
              </a:rPr>
              <a:t>Singh et al (PLDI 2013)</a:t>
            </a:r>
            <a:endParaRPr lang="en-US" altLang="ko-KR" sz="2800" dirty="0" smtClean="0">
              <a:solidFill>
                <a:srgbClr val="C00000"/>
              </a:solidFill>
              <a:ea typeface="Gulim" pitchFamily="34" charset="-127"/>
            </a:endParaRPr>
          </a:p>
        </p:txBody>
      </p:sp>
      <p:pic>
        <p:nvPicPr>
          <p:cNvPr id="4" name="Picture 3"/>
          <p:cNvPicPr>
            <a:picLocks noChangeAspect="1"/>
          </p:cNvPicPr>
          <p:nvPr/>
        </p:nvPicPr>
        <p:blipFill>
          <a:blip r:embed="rId2" cstate="print"/>
          <a:stretch>
            <a:fillRect/>
          </a:stretch>
        </p:blipFill>
        <p:spPr>
          <a:xfrm>
            <a:off x="0" y="1066800"/>
            <a:ext cx="4827114" cy="2667000"/>
          </a:xfrm>
          <a:prstGeom prst="rect">
            <a:avLst/>
          </a:prstGeom>
        </p:spPr>
      </p:pic>
      <p:pic>
        <p:nvPicPr>
          <p:cNvPr id="5" name="Picture 4"/>
          <p:cNvPicPr>
            <a:picLocks noChangeAspect="1"/>
          </p:cNvPicPr>
          <p:nvPr/>
        </p:nvPicPr>
        <p:blipFill>
          <a:blip r:embed="rId3" cstate="print"/>
          <a:stretch>
            <a:fillRect/>
          </a:stretch>
        </p:blipFill>
        <p:spPr>
          <a:xfrm>
            <a:off x="3556680" y="3810000"/>
            <a:ext cx="5587320" cy="2649733"/>
          </a:xfrm>
          <a:prstGeom prst="rect">
            <a:avLst/>
          </a:prstGeom>
        </p:spPr>
      </p:pic>
      <p:sp>
        <p:nvSpPr>
          <p:cNvPr id="6" name="TextBox 5"/>
          <p:cNvSpPr txBox="1"/>
          <p:nvPr/>
        </p:nvSpPr>
        <p:spPr>
          <a:xfrm>
            <a:off x="5105400" y="1524000"/>
            <a:ext cx="3852201" cy="1015663"/>
          </a:xfrm>
          <a:prstGeom prst="rect">
            <a:avLst/>
          </a:prstGeom>
          <a:noFill/>
        </p:spPr>
        <p:txBody>
          <a:bodyPr wrap="square" rtlCol="0">
            <a:spAutoFit/>
          </a:bodyPr>
          <a:lstStyle/>
          <a:p>
            <a:r>
              <a:rPr lang="en-US" sz="2000" b="0" dirty="0" smtClean="0">
                <a:solidFill>
                  <a:srgbClr val="336600"/>
                </a:solidFill>
                <a:cs typeface="Segoe UI Light" panose="020B0502040204020203" pitchFamily="34" charset="0"/>
              </a:rPr>
              <a:t>Student Solution P</a:t>
            </a:r>
          </a:p>
          <a:p>
            <a:r>
              <a:rPr lang="en-US" sz="2000" b="0" dirty="0" smtClean="0">
                <a:solidFill>
                  <a:srgbClr val="336600"/>
                </a:solidFill>
                <a:cs typeface="Segoe UI Light" panose="020B0502040204020203" pitchFamily="34" charset="0"/>
              </a:rPr>
              <a:t>+ Reference Solution R</a:t>
            </a:r>
          </a:p>
          <a:p>
            <a:r>
              <a:rPr lang="en-US" sz="2000" b="0" dirty="0" smtClean="0">
                <a:solidFill>
                  <a:srgbClr val="336600"/>
                </a:solidFill>
                <a:cs typeface="Segoe UI Light" panose="020B0502040204020203" pitchFamily="34" charset="0"/>
              </a:rPr>
              <a:t>+ Error Model</a:t>
            </a:r>
            <a:endParaRPr lang="en-US" sz="2000" b="0" dirty="0">
              <a:solidFill>
                <a:srgbClr val="336600"/>
              </a:solidFill>
              <a:cs typeface="Segoe UI Light" panose="020B0502040204020203" pitchFamily="34" charset="0"/>
            </a:endParaRPr>
          </a:p>
        </p:txBody>
      </p:sp>
      <p:sp>
        <p:nvSpPr>
          <p:cNvPr id="7" name="Down Arrow 6"/>
          <p:cNvSpPr/>
          <p:nvPr/>
        </p:nvSpPr>
        <p:spPr bwMode="auto">
          <a:xfrm>
            <a:off x="5943600" y="2895600"/>
            <a:ext cx="457200" cy="685800"/>
          </a:xfrm>
          <a:prstGeom prst="downArrow">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18</a:t>
            </a:fld>
            <a:endParaRPr lang="en-US" b="1" dirty="0"/>
          </a:p>
        </p:txBody>
      </p:sp>
      <p:sp>
        <p:nvSpPr>
          <p:cNvPr id="9" name="TextBox 8"/>
          <p:cNvSpPr txBox="1"/>
          <p:nvPr/>
        </p:nvSpPr>
        <p:spPr>
          <a:xfrm>
            <a:off x="99777" y="5171978"/>
            <a:ext cx="3664074"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Find min no of edits to P so as to make it equivalent to R</a:t>
            </a:r>
          </a:p>
        </p:txBody>
      </p:sp>
    </p:spTree>
    <p:extLst>
      <p:ext uri="{BB962C8B-B14F-4D97-AF65-F5344CB8AC3E}">
        <p14:creationId xmlns:p14="http://schemas.microsoft.com/office/powerpoint/2010/main" xmlns="" val="338058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067367787"/>
              </p:ext>
            </p:extLst>
          </p:nvPr>
        </p:nvGraphicFramePr>
        <p:xfrm>
          <a:off x="685800" y="1524000"/>
          <a:ext cx="7060223" cy="1879600"/>
        </p:xfrm>
        <a:graphic>
          <a:graphicData uri="http://schemas.openxmlformats.org/drawingml/2006/table">
            <a:tbl>
              <a:tblPr firstRow="1" bandRow="1">
                <a:tableStyleId>{5C22544A-7EE6-4342-B048-85BDC9FD1C3A}</a:tableStyleId>
              </a:tblPr>
              <a:tblGrid>
                <a:gridCol w="3349869"/>
                <a:gridCol w="3710354"/>
              </a:tblGrid>
              <a:tr h="370840">
                <a:tc>
                  <a:txBody>
                    <a:bodyPr/>
                    <a:lstStyle/>
                    <a:p>
                      <a:r>
                        <a:rPr lang="en-US" sz="2000" baseline="0" dirty="0" smtClean="0">
                          <a:solidFill>
                            <a:srgbClr val="002060"/>
                          </a:solidFill>
                        </a:rPr>
                        <a:t>Input</a:t>
                      </a:r>
                      <a:r>
                        <a:rPr lang="en-US" sz="2000" baseline="0" dirty="0" smtClean="0"/>
                        <a:t> </a:t>
                      </a:r>
                      <a:endParaRPr lang="en-US" sz="2000" baseline="0" dirty="0"/>
                    </a:p>
                  </a:txBody>
                  <a:tcPr/>
                </a:tc>
                <a:tc>
                  <a:txBody>
                    <a:bodyPr/>
                    <a:lstStyle/>
                    <a:p>
                      <a:r>
                        <a:rPr lang="en-US" sz="2000" baseline="0" dirty="0" smtClean="0">
                          <a:solidFill>
                            <a:srgbClr val="002060"/>
                          </a:solidFill>
                        </a:rPr>
                        <a:t>Output</a:t>
                      </a:r>
                      <a:endParaRPr lang="en-US" sz="2000" baseline="0" dirty="0">
                        <a:solidFill>
                          <a:srgbClr val="002060"/>
                        </a:solidFill>
                      </a:endParaRPr>
                    </a:p>
                  </a:txBody>
                  <a:tcPr/>
                </a:tc>
              </a:tr>
              <a:tr h="370840">
                <a:tc>
                  <a:txBody>
                    <a:bodyPr/>
                    <a:lstStyle/>
                    <a:p>
                      <a:r>
                        <a:rPr lang="en-US" sz="1800" b="0" i="0" u="none" strike="noStrike" kern="1200" baseline="0" dirty="0" smtClean="0">
                          <a:solidFill>
                            <a:schemeClr val="dk1"/>
                          </a:solidFill>
                          <a:latin typeface="+mn-lt"/>
                          <a:ea typeface="+mn-ea"/>
                          <a:cs typeface="+mn-cs"/>
                        </a:rPr>
                        <a:t>(425)-706-7709</a:t>
                      </a:r>
                      <a:endParaRPr lang="en-US" sz="1800" baseline="0" dirty="0"/>
                    </a:p>
                  </a:txBody>
                  <a:tcPr/>
                </a:tc>
                <a:tc>
                  <a:txBody>
                    <a:bodyPr/>
                    <a:lstStyle/>
                    <a:p>
                      <a:r>
                        <a:rPr lang="en-US" sz="1800" baseline="0" dirty="0" smtClean="0"/>
                        <a:t>425-706-7709</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510.220.5586</a:t>
                      </a:r>
                      <a:endParaRPr lang="en-US" sz="1800" baseline="0" dirty="0"/>
                    </a:p>
                  </a:txBody>
                  <a:tcPr/>
                </a:tc>
                <a:tc>
                  <a:txBody>
                    <a:bodyPr/>
                    <a:lstStyle/>
                    <a:p>
                      <a:r>
                        <a:rPr lang="en-US" sz="1800" baseline="0" dirty="0" smtClean="0"/>
                        <a:t>510-220-5586</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1 425 235 7654</a:t>
                      </a:r>
                      <a:endParaRPr lang="en-US" sz="1800" baseline="0" dirty="0"/>
                    </a:p>
                  </a:txBody>
                  <a:tcPr/>
                </a:tc>
                <a:tc>
                  <a:txBody>
                    <a:bodyPr/>
                    <a:lstStyle/>
                    <a:p>
                      <a:r>
                        <a:rPr lang="en-US" sz="1800" baseline="0" dirty="0" smtClean="0"/>
                        <a:t>425-235-7654</a:t>
                      </a:r>
                      <a:endParaRPr lang="en-US" sz="1800" baseline="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425 745-8139</a:t>
                      </a:r>
                      <a:endParaRPr lang="en-US" sz="1800" baseline="0" dirty="0" smtClean="0"/>
                    </a:p>
                  </a:txBody>
                  <a:tcPr/>
                </a:tc>
                <a:tc>
                  <a:txBody>
                    <a:bodyPr/>
                    <a:lstStyle/>
                    <a:p>
                      <a:r>
                        <a:rPr lang="en-US" sz="1800" baseline="0" dirty="0" smtClean="0"/>
                        <a:t>425-745-8139</a:t>
                      </a:r>
                      <a:endParaRPr lang="en-US" sz="1800" baseline="0" dirty="0"/>
                    </a:p>
                  </a:txBody>
                  <a:tcPr/>
                </a:tc>
              </a:tr>
            </a:tbl>
          </a:graphicData>
        </a:graphic>
      </p:graphicFrame>
      <p:sp>
        <p:nvSpPr>
          <p:cNvPr id="27650" name="Rectangle 2"/>
          <p:cNvSpPr>
            <a:spLocks noGrp="1" noChangeArrowheads="1"/>
          </p:cNvSpPr>
          <p:nvPr>
            <p:ph type="title" idx="4294967295"/>
          </p:nvPr>
        </p:nvSpPr>
        <p:spPr>
          <a:xfrm>
            <a:off x="-38100" y="152400"/>
            <a:ext cx="8763000" cy="838200"/>
          </a:xfrm>
        </p:spPr>
        <p:txBody>
          <a:bodyPr/>
          <a:lstStyle/>
          <a:p>
            <a:r>
              <a:rPr lang="en-US" sz="2800" dirty="0" err="1" smtClean="0">
                <a:solidFill>
                  <a:srgbClr val="C00000"/>
                </a:solidFill>
              </a:rPr>
              <a:t>FlashFill</a:t>
            </a:r>
            <a:r>
              <a:rPr lang="en-US" sz="2800" dirty="0" smtClean="0">
                <a:solidFill>
                  <a:srgbClr val="C00000"/>
                </a:solidFill>
              </a:rPr>
              <a:t>: Programming by Examples</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Gulwani</a:t>
            </a:r>
            <a:r>
              <a:rPr lang="en-US" sz="1600" dirty="0" smtClean="0">
                <a:solidFill>
                  <a:srgbClr val="C00000"/>
                </a:solidFill>
              </a:rPr>
              <a:t> (POPL 2011)</a:t>
            </a:r>
          </a:p>
        </p:txBody>
      </p:sp>
      <p:sp>
        <p:nvSpPr>
          <p:cNvPr id="27662" name="Text Box 36"/>
          <p:cNvSpPr txBox="1">
            <a:spLocks noChangeArrowheads="1"/>
          </p:cNvSpPr>
          <p:nvPr/>
        </p:nvSpPr>
        <p:spPr bwMode="auto">
          <a:xfrm>
            <a:off x="762000" y="3962400"/>
            <a:ext cx="7162800" cy="1231106"/>
          </a:xfrm>
          <a:prstGeom prst="rect">
            <a:avLst/>
          </a:prstGeom>
          <a:noFill/>
          <a:ln w="9525">
            <a:noFill/>
            <a:miter lim="800000"/>
            <a:headEnd/>
            <a:tailEnd/>
          </a:ln>
        </p:spPr>
        <p:txBody>
          <a:bodyPr wrap="square">
            <a:spAutoFit/>
          </a:bodyPr>
          <a:lstStyle/>
          <a:p>
            <a:pPr marL="457200" indent="-457200" eaLnBrk="0" hangingPunct="0">
              <a:buBlip>
                <a:blip r:embed="rId3"/>
              </a:buBlip>
            </a:pPr>
            <a:r>
              <a:rPr lang="en-US" sz="1800" b="0" dirty="0" smtClean="0">
                <a:solidFill>
                  <a:srgbClr val="002060"/>
                </a:solidFill>
              </a:rPr>
              <a:t>Infers desired Excel macro program</a:t>
            </a:r>
          </a:p>
          <a:p>
            <a:pPr marL="457200" indent="-457200" eaLnBrk="0" hangingPunct="0">
              <a:buBlip>
                <a:blip r:embed="rId3"/>
              </a:buBlip>
            </a:pPr>
            <a:r>
              <a:rPr lang="en-US" sz="1800" b="0" dirty="0" smtClean="0">
                <a:solidFill>
                  <a:srgbClr val="002060"/>
                </a:solidFill>
              </a:rPr>
              <a:t>Iterative: user gives examples and corrections</a:t>
            </a:r>
          </a:p>
          <a:p>
            <a:pPr marL="457200" indent="-457200" eaLnBrk="0" hangingPunct="0">
              <a:buBlip>
                <a:blip r:embed="rId3"/>
              </a:buBlip>
            </a:pPr>
            <a:r>
              <a:rPr lang="en-US" sz="1800" b="0" dirty="0" smtClean="0">
                <a:solidFill>
                  <a:srgbClr val="002060"/>
                </a:solidFill>
              </a:rPr>
              <a:t>Being incorporated in next version of Microsoft Excel</a:t>
            </a:r>
          </a:p>
          <a:p>
            <a:pPr marL="914400" lvl="1" indent="-457200" eaLnBrk="0" hangingPunct="0"/>
            <a:r>
              <a:rPr lang="en-US" sz="2000" b="0" dirty="0" smtClean="0"/>
              <a:t>					</a:t>
            </a:r>
            <a:endParaRPr lang="en-US" sz="2000" b="0" dirty="0" smtClean="0">
              <a:solidFill>
                <a:srgbClr val="C00000"/>
              </a:solidFill>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19</a:t>
            </a:fld>
            <a:endParaRPr lang="en-US" b="1" dirty="0"/>
          </a:p>
        </p:txBody>
      </p:sp>
    </p:spTree>
    <p:extLst>
      <p:ext uri="{BB962C8B-B14F-4D97-AF65-F5344CB8AC3E}">
        <p14:creationId xmlns:p14="http://schemas.microsoft.com/office/powerpoint/2010/main" xmlns="" val="431470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Program Verification</a:t>
            </a:r>
            <a:endParaRPr lang="en-US" sz="3200" dirty="0" smtClean="0">
              <a:solidFill>
                <a:srgbClr val="C00000"/>
              </a:solidFill>
            </a:endParaRPr>
          </a:p>
        </p:txBody>
      </p:sp>
      <p:sp>
        <p:nvSpPr>
          <p:cNvPr id="5123" name="Rectangle 3"/>
          <p:cNvSpPr>
            <a:spLocks noGrp="1" noChangeArrowheads="1"/>
          </p:cNvSpPr>
          <p:nvPr>
            <p:ph type="body" idx="1"/>
          </p:nvPr>
        </p:nvSpPr>
        <p:spPr>
          <a:xfrm>
            <a:off x="457200" y="1600200"/>
            <a:ext cx="8686800" cy="4953000"/>
          </a:xfrm>
        </p:spPr>
        <p:txBody>
          <a:bodyPr/>
          <a:lstStyle/>
          <a:p>
            <a:pPr marL="0" indent="0">
              <a:lnSpc>
                <a:spcPct val="90000"/>
              </a:lnSpc>
              <a:buNone/>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Does a program P meet its specification </a:t>
            </a:r>
            <a:r>
              <a:rPr lang="en-US" sz="2000" dirty="0">
                <a:solidFill>
                  <a:srgbClr val="003300"/>
                </a:solidFill>
                <a:latin typeface="Symbol" pitchFamily="18" charset="2"/>
              </a:rPr>
              <a:t>j</a:t>
            </a:r>
            <a:r>
              <a:rPr lang="en-US" sz="2000" dirty="0" smtClean="0">
                <a:solidFill>
                  <a:srgbClr val="003300"/>
                </a:solidFill>
              </a:rPr>
              <a:t> ?</a:t>
            </a: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Historical roots: Hoare logic for formalizing correctness of structured programs (late 1960s)</a:t>
            </a: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Early examples: sorting, graph algorithms</a:t>
            </a:r>
          </a:p>
          <a:p>
            <a:pPr lvl="1">
              <a:lnSpc>
                <a:spcPct val="90000"/>
              </a:lnSpc>
              <a:buFont typeface="Wingdings" pitchFamily="2" charset="2"/>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Provides calculus for pre/post conditions of structured programs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a:t>
            </a:fld>
            <a:endParaRPr lang="en-US" b="1" dirty="0"/>
          </a:p>
        </p:txBody>
      </p:sp>
    </p:spTree>
    <p:extLst>
      <p:ext uri="{BB962C8B-B14F-4D97-AF65-F5344CB8AC3E}">
        <p14:creationId xmlns:p14="http://schemas.microsoft.com/office/powerpoint/2010/main" xmlns="" val="3392950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991600" cy="4953000"/>
          </a:xfrm>
        </p:spPr>
        <p:txBody>
          <a:bodyPr/>
          <a:lstStyle/>
          <a:p>
            <a:pPr>
              <a:lnSpc>
                <a:spcPct val="90000"/>
              </a:lnSpc>
              <a:buFont typeface="Wingdings" pitchFamily="2" charset="2"/>
              <a:buChar char="q"/>
            </a:pPr>
            <a:r>
              <a:rPr lang="en-US" sz="2000" dirty="0" smtClean="0">
                <a:solidFill>
                  <a:srgbClr val="003300"/>
                </a:solidFill>
              </a:rPr>
              <a:t>Core computational problem: Find a program P such that</a:t>
            </a:r>
          </a:p>
          <a:p>
            <a:pPr marL="0" indent="0">
              <a:lnSpc>
                <a:spcPct val="90000"/>
              </a:lnSpc>
              <a:buNone/>
            </a:pPr>
            <a:r>
              <a:rPr lang="en-US" sz="2000" dirty="0">
                <a:solidFill>
                  <a:srgbClr val="003300"/>
                </a:solidFill>
              </a:rPr>
              <a:t>	</a:t>
            </a:r>
            <a:r>
              <a:rPr lang="en-US" sz="2000" dirty="0" smtClean="0">
                <a:solidFill>
                  <a:srgbClr val="003300"/>
                </a:solidFill>
              </a:rPr>
              <a:t>1. P is in a set E of programs (syntactic constraint)</a:t>
            </a:r>
          </a:p>
          <a:p>
            <a:pPr marL="0" indent="0">
              <a:lnSpc>
                <a:spcPct val="90000"/>
              </a:lnSpc>
              <a:buNone/>
            </a:pPr>
            <a:r>
              <a:rPr lang="en-US" sz="2000" dirty="0">
                <a:solidFill>
                  <a:srgbClr val="003300"/>
                </a:solidFill>
              </a:rPr>
              <a:t>	</a:t>
            </a:r>
            <a:r>
              <a:rPr lang="en-US" sz="2000" dirty="0" smtClean="0">
                <a:solidFill>
                  <a:srgbClr val="003300"/>
                </a:solidFill>
              </a:rPr>
              <a:t>2. P satisfies spec </a:t>
            </a:r>
            <a:r>
              <a:rPr lang="en-US" sz="2000" dirty="0" smtClean="0">
                <a:solidFill>
                  <a:srgbClr val="003300"/>
                </a:solidFill>
                <a:latin typeface="Symbol" pitchFamily="18" charset="2"/>
              </a:rPr>
              <a:t>j</a:t>
            </a:r>
            <a:r>
              <a:rPr lang="en-US" sz="2000" dirty="0" smtClean="0">
                <a:solidFill>
                  <a:srgbClr val="003300"/>
                </a:solidFill>
              </a:rPr>
              <a:t> (semantic constraint)</a:t>
            </a: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Common theme to many recent efforts</a:t>
            </a:r>
          </a:p>
          <a:p>
            <a:pPr lvl="1">
              <a:lnSpc>
                <a:spcPct val="90000"/>
              </a:lnSpc>
              <a:buBlip>
                <a:blip r:embed="rId2"/>
              </a:buBlip>
            </a:pPr>
            <a:r>
              <a:rPr lang="en-US" sz="2000" dirty="0" smtClean="0">
                <a:solidFill>
                  <a:srgbClr val="002060"/>
                </a:solidFill>
              </a:rPr>
              <a:t>Sketch (</a:t>
            </a:r>
            <a:r>
              <a:rPr lang="en-US" sz="2000" dirty="0" err="1" smtClean="0">
                <a:solidFill>
                  <a:srgbClr val="002060"/>
                </a:solidFill>
              </a:rPr>
              <a:t>Bodik</a:t>
            </a:r>
            <a:r>
              <a:rPr lang="en-US" sz="2000" dirty="0" smtClean="0">
                <a:solidFill>
                  <a:srgbClr val="002060"/>
                </a:solidFill>
              </a:rPr>
              <a:t>, Solar-</a:t>
            </a:r>
            <a:r>
              <a:rPr lang="en-US" sz="2000" dirty="0" err="1" smtClean="0">
                <a:solidFill>
                  <a:srgbClr val="002060"/>
                </a:solidFill>
              </a:rPr>
              <a:t>Lezama</a:t>
            </a:r>
            <a:r>
              <a:rPr lang="en-US" sz="2000" dirty="0" smtClean="0">
                <a:solidFill>
                  <a:srgbClr val="002060"/>
                </a:solidFill>
              </a:rPr>
              <a:t> et al)</a:t>
            </a:r>
          </a:p>
          <a:p>
            <a:pPr lvl="1">
              <a:lnSpc>
                <a:spcPct val="90000"/>
              </a:lnSpc>
              <a:buBlip>
                <a:blip r:embed="rId2"/>
              </a:buBlip>
            </a:pPr>
            <a:r>
              <a:rPr lang="en-US" sz="2000" dirty="0" err="1" smtClean="0">
                <a:solidFill>
                  <a:srgbClr val="002060"/>
                </a:solidFill>
              </a:rPr>
              <a:t>FlashFill</a:t>
            </a:r>
            <a:r>
              <a:rPr lang="en-US" sz="2000" dirty="0">
                <a:solidFill>
                  <a:srgbClr val="002060"/>
                </a:solidFill>
              </a:rPr>
              <a:t> </a:t>
            </a:r>
            <a:r>
              <a:rPr lang="en-US" sz="2000" dirty="0" smtClean="0">
                <a:solidFill>
                  <a:srgbClr val="002060"/>
                </a:solidFill>
              </a:rPr>
              <a:t>(</a:t>
            </a:r>
            <a:r>
              <a:rPr lang="en-US" sz="2000" dirty="0" err="1" smtClean="0">
                <a:solidFill>
                  <a:srgbClr val="002060"/>
                </a:solidFill>
              </a:rPr>
              <a:t>Gulwani</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Super-optimization</a:t>
            </a:r>
            <a:r>
              <a:rPr lang="en-US" sz="2000" dirty="0">
                <a:solidFill>
                  <a:srgbClr val="002060"/>
                </a:solidFill>
              </a:rPr>
              <a:t> </a:t>
            </a:r>
            <a:r>
              <a:rPr lang="en-US" sz="2000" dirty="0" smtClean="0">
                <a:solidFill>
                  <a:srgbClr val="002060"/>
                </a:solidFill>
              </a:rPr>
              <a:t>(</a:t>
            </a:r>
            <a:r>
              <a:rPr lang="en-US" sz="2000" dirty="0" err="1" smtClean="0">
                <a:solidFill>
                  <a:srgbClr val="002060"/>
                </a:solidFill>
              </a:rPr>
              <a:t>Schkufza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Invariant generation (Many recent efforts…)</a:t>
            </a:r>
          </a:p>
          <a:p>
            <a:pPr lvl="1">
              <a:lnSpc>
                <a:spcPct val="90000"/>
              </a:lnSpc>
              <a:buBlip>
                <a:blip r:embed="rId2"/>
              </a:buBlip>
            </a:pPr>
            <a:r>
              <a:rPr lang="en-US" sz="2000" dirty="0" smtClean="0">
                <a:solidFill>
                  <a:srgbClr val="002060"/>
                </a:solidFill>
              </a:rPr>
              <a:t>TRANSIT for protocol synthesis (</a:t>
            </a:r>
            <a:r>
              <a:rPr lang="en-US" sz="2000" dirty="0" err="1" smtClean="0">
                <a:solidFill>
                  <a:srgbClr val="002060"/>
                </a:solidFill>
              </a:rPr>
              <a:t>Udupa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Oracle-guided program synthesis (</a:t>
            </a:r>
            <a:r>
              <a:rPr lang="en-US" sz="2000" dirty="0" err="1" smtClean="0">
                <a:solidFill>
                  <a:srgbClr val="002060"/>
                </a:solidFill>
              </a:rPr>
              <a:t>Jha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Implicit programming: Scala^Z3 (</a:t>
            </a:r>
            <a:r>
              <a:rPr lang="en-US" sz="2000" dirty="0" err="1" smtClean="0">
                <a:solidFill>
                  <a:srgbClr val="002060"/>
                </a:solidFill>
              </a:rPr>
              <a:t>Kuncak</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Auto-grader (Singh et al)</a:t>
            </a:r>
          </a:p>
          <a:p>
            <a:pPr marL="457200" lvl="1" indent="0">
              <a:lnSpc>
                <a:spcPct val="90000"/>
              </a:lnSpc>
              <a:buNone/>
            </a:pPr>
            <a:endParaRPr lang="en-US" sz="2000" dirty="0">
              <a:solidFill>
                <a:srgbClr val="002060"/>
              </a:solidFill>
            </a:endParaRPr>
          </a:p>
          <a:p>
            <a:pPr marL="457200" lvl="1" indent="0">
              <a:lnSpc>
                <a:spcPct val="90000"/>
              </a:lnSpc>
              <a:buNone/>
            </a:pPr>
            <a:r>
              <a:rPr lang="en-US" sz="2000" dirty="0" smtClean="0">
                <a:solidFill>
                  <a:srgbClr val="002060"/>
                </a:solidFill>
              </a:rPr>
              <a:t>But no way to share benchmarks and/or compare solutions</a:t>
            </a:r>
          </a:p>
          <a:p>
            <a:pPr marL="457200" lvl="1"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20</a:t>
            </a:fld>
            <a:endParaRPr lang="en-US" b="1" dirty="0"/>
          </a:p>
        </p:txBody>
      </p:sp>
    </p:spTree>
    <p:extLst>
      <p:ext uri="{BB962C8B-B14F-4D97-AF65-F5344CB8AC3E}">
        <p14:creationId xmlns:p14="http://schemas.microsoft.com/office/powerpoint/2010/main" xmlns="" val="1252640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Syntax-Guided Synthesis (</a:t>
            </a:r>
            <a:r>
              <a:rPr lang="en-US" sz="2800" dirty="0" err="1" smtClean="0">
                <a:solidFill>
                  <a:srgbClr val="C00000"/>
                </a:solidFill>
              </a:rPr>
              <a:t>SyGuS</a:t>
            </a:r>
            <a:r>
              <a:rPr lang="en-US" sz="2800" dirty="0" smtClean="0">
                <a:solidFill>
                  <a:srgbClr val="C00000"/>
                </a:solidFill>
              </a:rPr>
              <a:t>) Problem</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a background theory T: fixes types and operations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solidFill>
                  <a:srgbClr val="006600"/>
                </a:solidFill>
                <a:ea typeface="Gulim" pitchFamily="34" charset="-127"/>
              </a:rPr>
              <a:t>F</a:t>
            </a:r>
            <a:r>
              <a:rPr lang="en-US" altLang="ko-KR" sz="2000" dirty="0" smtClean="0">
                <a:solidFill>
                  <a:srgbClr val="006600"/>
                </a:solidFill>
                <a:ea typeface="Gulim" pitchFamily="34" charset="-127"/>
              </a:rPr>
              <a:t>unction to be synthesized: name f along with its type</a:t>
            </a:r>
          </a:p>
          <a:p>
            <a:pPr lvl="1">
              <a:lnSpc>
                <a:spcPct val="80000"/>
              </a:lnSpc>
              <a:spcBef>
                <a:spcPct val="35000"/>
              </a:spcBef>
              <a:buClr>
                <a:srgbClr val="006600"/>
              </a:buClr>
              <a:buBlip>
                <a:blip r:embed="rId3"/>
              </a:buBlip>
            </a:pPr>
            <a:r>
              <a:rPr lang="en-US" altLang="ko-KR" sz="2000" i="1" dirty="0" smtClean="0">
                <a:solidFill>
                  <a:srgbClr val="002060"/>
                </a:solidFill>
                <a:ea typeface="Gulim" pitchFamily="34" charset="-127"/>
              </a:rPr>
              <a:t>	</a:t>
            </a:r>
            <a:r>
              <a:rPr lang="en-US" altLang="ko-KR" sz="2000" dirty="0" smtClean="0">
                <a:solidFill>
                  <a:srgbClr val="002060"/>
                </a:solidFill>
                <a:ea typeface="Gulim" pitchFamily="34" charset="-127"/>
              </a:rPr>
              <a:t>General case: multiple functions to be synthesized</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Inputs to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problem:</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Specification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Typed formula using symbols in T +  symbol f </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of expressions given by a context-free grammar</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Set of candidate expressions that use symbols in T</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Computational problem: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Output e in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is valid (in theory 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21</a:t>
            </a:fld>
            <a:endParaRPr lang="en-US" b="1" dirty="0"/>
          </a:p>
        </p:txBody>
      </p:sp>
    </p:spTree>
    <p:extLst>
      <p:ext uri="{BB962C8B-B14F-4D97-AF65-F5344CB8AC3E}">
        <p14:creationId xmlns:p14="http://schemas.microsoft.com/office/powerpoint/2010/main" xmlns="" val="25449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72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Types: Integers and Booleans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Logical connectives, Conditionals, and Linear arithmetic</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Quantifier-free formulas</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&amp; (f(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=x | 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)=y)</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Linear expressions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No solution exists</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22</a:t>
            </a:fld>
            <a:endParaRPr lang="en-US" b="1" dirty="0"/>
          </a:p>
        </p:txBody>
      </p:sp>
    </p:spTree>
    <p:extLst>
      <p:ext uri="{BB962C8B-B14F-4D97-AF65-F5344CB8AC3E}">
        <p14:creationId xmlns:p14="http://schemas.microsoft.com/office/powerpoint/2010/main" xmlns="" val="61628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=x |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)=y</a:t>
            </a:r>
            <a:r>
              <a:rPr lang="en-US" altLang="ko-KR" sz="2000" dirty="0" smtClean="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Conditional expressions without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Term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If-Then-Else (Cond, Term, Term)</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Cond := Term &lt;= Term | Cond &amp; Cond | ~ Cond | (Cond)</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Possible solution:</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If-Then-Else (</a:t>
            </a:r>
            <a:r>
              <a:rPr lang="en-US" sz="2000" dirty="0">
                <a:solidFill>
                  <a:srgbClr val="006600"/>
                </a:solidFill>
                <a:ea typeface="Gulim" pitchFamily="34" charset="-127"/>
              </a:rPr>
              <a:t>x </a:t>
            </a:r>
            <a:r>
              <a:rPr lang="cs-CZ" sz="2000" dirty="0">
                <a:solidFill>
                  <a:srgbClr val="336600"/>
                </a:solidFill>
              </a:rPr>
              <a:t>≤</a:t>
            </a:r>
            <a:r>
              <a:rPr lang="en-US" sz="2000" dirty="0">
                <a:solidFill>
                  <a:srgbClr val="336600"/>
                </a:solidFill>
              </a:rPr>
              <a:t> y</a:t>
            </a:r>
            <a:r>
              <a:rPr lang="en-US" sz="2000" dirty="0">
                <a:solidFill>
                  <a:srgbClr val="006600"/>
                </a:solidFill>
                <a:ea typeface="Gulim" pitchFamily="34" charset="-127"/>
              </a:rPr>
              <a:t>, </a:t>
            </a:r>
            <a:r>
              <a:rPr lang="en-US" sz="2000" dirty="0" smtClean="0">
                <a:solidFill>
                  <a:srgbClr val="006600"/>
                </a:solidFill>
                <a:ea typeface="Gulim" pitchFamily="34" charset="-127"/>
              </a:rPr>
              <a:t> y, x</a:t>
            </a:r>
            <a:r>
              <a:rPr lang="en-US" altLang="ko-KR" sz="2000" dirty="0" smtClean="0">
                <a:solidFill>
                  <a:srgbClr val="006600"/>
                </a:solidFill>
                <a:ea typeface="Gulim" pitchFamily="34" charset="-127"/>
              </a:rPr>
              <a: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23</a:t>
            </a:fld>
            <a:endParaRPr lang="en-US" b="1" dirty="0"/>
          </a:p>
        </p:txBody>
      </p:sp>
    </p:spTree>
    <p:extLst>
      <p:ext uri="{BB962C8B-B14F-4D97-AF65-F5344CB8AC3E}">
        <p14:creationId xmlns:p14="http://schemas.microsoft.com/office/powerpoint/2010/main" xmlns="" val="18656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Let Expressions and Auxiliary Variables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Synthesized expression maps directly to a straight-line program</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Grammar derivations correspond to expression parse-trees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How to capture common </a:t>
            </a:r>
            <a:r>
              <a:rPr lang="en-US" altLang="ko-KR" sz="2000" dirty="0" err="1" smtClean="0">
                <a:solidFill>
                  <a:srgbClr val="006600"/>
                </a:solidFill>
                <a:ea typeface="Gulim" pitchFamily="34" charset="-127"/>
                <a:sym typeface="Wingdings" pitchFamily="2" charset="2"/>
              </a:rPr>
              <a:t>subexpressions</a:t>
            </a:r>
            <a:r>
              <a:rPr lang="en-US" altLang="ko-KR" sz="2000" dirty="0" smtClean="0">
                <a:solidFill>
                  <a:srgbClr val="006600"/>
                </a:solidFill>
                <a:ea typeface="Gulim" pitchFamily="34" charset="-127"/>
                <a:sym typeface="Wingdings" pitchFamily="2" charset="2"/>
              </a:rPr>
              <a:t> (which map to aux </a:t>
            </a:r>
            <a:r>
              <a:rPr lang="en-US" altLang="ko-KR" sz="2000" dirty="0" err="1" smtClean="0">
                <a:solidFill>
                  <a:srgbClr val="006600"/>
                </a:solidFill>
                <a:ea typeface="Gulim" pitchFamily="34" charset="-127"/>
                <a:sym typeface="Wingdings" pitchFamily="2" charset="2"/>
              </a:rPr>
              <a:t>vars</a:t>
            </a:r>
            <a:r>
              <a:rPr lang="en-US" altLang="ko-KR" sz="2000" dirty="0" smtClean="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Solution: Allow “let” expressions </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Candidate-expressions for a function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 </a:t>
            </a:r>
            <a:r>
              <a:rPr lang="en-US" altLang="ko-KR" sz="2000" dirty="0" err="1" smtClean="0">
                <a:solidFill>
                  <a:srgbClr val="006600"/>
                </a:solidFill>
                <a:ea typeface="Gulim" pitchFamily="34" charset="-127"/>
              </a:rPr>
              <a:t>int</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 := (let [z = U] in  z + z)</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U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(U) | U + U | U*U</a:t>
            </a:r>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24</a:t>
            </a:fld>
            <a:endParaRPr lang="en-US" b="1" dirty="0"/>
          </a:p>
        </p:txBody>
      </p:sp>
    </p:spTree>
    <p:extLst>
      <p:ext uri="{BB962C8B-B14F-4D97-AF65-F5344CB8AC3E}">
        <p14:creationId xmlns:p14="http://schemas.microsoft.com/office/powerpoint/2010/main" xmlns="" val="2723493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Optimality</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for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 </a:t>
            </a:r>
            <a:r>
              <a:rPr lang="en-US" altLang="ko-KR" sz="2000" dirty="0" err="1" smtClean="0">
                <a:solidFill>
                  <a:srgbClr val="006600"/>
                </a:solidFill>
                <a:ea typeface="Gulim" pitchFamily="34" charset="-127"/>
              </a:rPr>
              <a:t>int</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r>
              <a:rPr lang="en-US" altLang="ko-KR" sz="2400" dirty="0" smtClean="0">
                <a:solidFill>
                  <a:srgbClr val="006600"/>
                </a:solidFill>
                <a:ea typeface="Gulim" pitchFamily="34" charset="-127"/>
              </a:rPr>
              <a:t>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 </a:t>
            </a:r>
            <a:r>
              <a:rPr lang="en-US" altLang="ko-KR" sz="2000" dirty="0">
                <a:solidFill>
                  <a:srgbClr val="336600"/>
                </a:solidFill>
                <a:ea typeface="Gulim" pitchFamily="34" charset="-127"/>
                <a:sym typeface="Wingdings" pitchFamily="2" charset="2"/>
              </a:rPr>
              <a:t>&amp; </a:t>
            </a:r>
            <a:r>
              <a:rPr lang="en-US" altLang="ko-KR" sz="2000" dirty="0" smtClean="0">
                <a:solidFill>
                  <a:srgbClr val="336600"/>
                </a:solidFill>
                <a:ea typeface="Gulim" pitchFamily="34" charset="-127"/>
                <a:sym typeface="Wingdings" pitchFamily="2" charset="2"/>
              </a:rPr>
              <a:t> -x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E of implementations: Conditional linear expressions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Multiple solutions are possible</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(0 </a:t>
            </a:r>
            <a:r>
              <a:rPr lang="cs-CZ" sz="2000" dirty="0" smtClean="0">
                <a:solidFill>
                  <a:srgbClr val="336600"/>
                </a:solidFill>
              </a:rPr>
              <a:t>≤</a:t>
            </a:r>
            <a:r>
              <a:rPr lang="en-US" sz="2000" dirty="0" smtClean="0">
                <a:solidFill>
                  <a:srgbClr val="336600"/>
                </a:solidFill>
              </a:rPr>
              <a:t> x</a:t>
            </a:r>
            <a:r>
              <a:rPr lang="en-US" altLang="ko-KR" sz="2000" dirty="0" smtClean="0">
                <a:solidFill>
                  <a:srgbClr val="006600"/>
                </a:solidFill>
                <a:ea typeface="Gulim" pitchFamily="34" charset="-127"/>
                <a:sym typeface="Wingdings" pitchFamily="2" charset="2"/>
              </a:rPr>
              <a:t> , x, 0)</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a:t>
            </a:r>
            <a:r>
              <a:rPr lang="en-US" altLang="ko-KR" sz="2000" dirty="0">
                <a:solidFill>
                  <a:srgbClr val="006600"/>
                </a:solidFill>
                <a:ea typeface="Gulim" pitchFamily="34" charset="-127"/>
                <a:sym typeface="Wingdings" pitchFamily="2" charset="2"/>
              </a:rPr>
              <a:t>0 </a:t>
            </a:r>
            <a:r>
              <a:rPr lang="cs-CZ" sz="2000" dirty="0">
                <a:solidFill>
                  <a:srgbClr val="336600"/>
                </a:solidFill>
              </a:rPr>
              <a:t>≤</a:t>
            </a:r>
            <a:r>
              <a:rPr lang="en-US" sz="2000" dirty="0">
                <a:solidFill>
                  <a:srgbClr val="336600"/>
                </a:solidFill>
              </a:rPr>
              <a:t> x</a:t>
            </a: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 x, -x)</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Which solution should we prefer?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Need a way to rank solutions (e.g. size of parse tree)</a:t>
            </a: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25</a:t>
            </a:fld>
            <a:endParaRPr lang="en-US" b="1" dirty="0"/>
          </a:p>
        </p:txBody>
      </p:sp>
    </p:spTree>
    <p:extLst>
      <p:ext uri="{BB962C8B-B14F-4D97-AF65-F5344CB8AC3E}">
        <p14:creationId xmlns:p14="http://schemas.microsoft.com/office/powerpoint/2010/main" xmlns="" val="50650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Invariant Generation as </a:t>
            </a:r>
            <a:r>
              <a:rPr lang="en-US" sz="2800" dirty="0" err="1" smtClean="0">
                <a:solidFill>
                  <a:srgbClr val="C00000"/>
                </a:solidFill>
              </a:rPr>
              <a:t>SyGuS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26</a:t>
            </a:fld>
            <a:endParaRPr lang="en-US" b="1" dirty="0"/>
          </a:p>
        </p:txBody>
      </p:sp>
      <p:sp>
        <p:nvSpPr>
          <p:cNvPr id="6" name="TextBox 5"/>
          <p:cNvSpPr txBox="1"/>
          <p:nvPr/>
        </p:nvSpPr>
        <p:spPr>
          <a:xfrm>
            <a:off x="457200" y="1371600"/>
            <a:ext cx="1905000" cy="2862322"/>
          </a:xfrm>
          <a:prstGeom prst="rect">
            <a:avLst/>
          </a:prstGeom>
          <a:noFill/>
          <a:ln>
            <a:solidFill>
              <a:schemeClr val="tx1"/>
            </a:solidFill>
          </a:ln>
        </p:spPr>
        <p:txBody>
          <a:bodyPr wrap="square" rtlCol="0">
            <a:spAutoFit/>
          </a:bodyPr>
          <a:lstStyle/>
          <a:p>
            <a:endParaRPr lang="en-US" sz="1800" b="0" dirty="0">
              <a:solidFill>
                <a:srgbClr val="003300"/>
              </a:solidFill>
            </a:endParaRPr>
          </a:p>
          <a:p>
            <a:endParaRPr lang="en-US" sz="1800" b="0" dirty="0" smtClean="0">
              <a:solidFill>
                <a:srgbClr val="003300"/>
              </a:solidFill>
            </a:endParaRPr>
          </a:p>
          <a:p>
            <a:r>
              <a:rPr lang="en-US" sz="1800" b="0" dirty="0" err="1" smtClean="0">
                <a:solidFill>
                  <a:srgbClr val="003300"/>
                </a:solidFill>
              </a:rPr>
              <a:t>bool</a:t>
            </a:r>
            <a:r>
              <a:rPr lang="en-US" sz="1800" b="0" dirty="0" smtClean="0">
                <a:solidFill>
                  <a:srgbClr val="003300"/>
                </a:solidFill>
              </a:rPr>
              <a:t> x, y, z</a:t>
            </a:r>
          </a:p>
          <a:p>
            <a:r>
              <a:rPr lang="en-US" sz="1800" b="0" dirty="0" err="1" smtClean="0">
                <a:solidFill>
                  <a:srgbClr val="003300"/>
                </a:solidFill>
              </a:rPr>
              <a:t>int</a:t>
            </a:r>
            <a:r>
              <a:rPr lang="en-US" sz="1800" b="0" dirty="0" smtClean="0">
                <a:solidFill>
                  <a:srgbClr val="003300"/>
                </a:solidFill>
              </a:rPr>
              <a:t>  a, b, c</a:t>
            </a:r>
            <a:endParaRPr lang="en-US" sz="1800" b="0" dirty="0">
              <a:solidFill>
                <a:srgbClr val="003300"/>
              </a:solidFill>
            </a:endParaRPr>
          </a:p>
          <a:p>
            <a:endParaRPr lang="en-US" sz="1800" b="0" dirty="0">
              <a:solidFill>
                <a:srgbClr val="003300"/>
              </a:solidFill>
            </a:endParaRPr>
          </a:p>
          <a:p>
            <a:r>
              <a:rPr lang="en-US" sz="1800" b="0" dirty="0" smtClean="0">
                <a:solidFill>
                  <a:srgbClr val="003300"/>
                </a:solidFill>
              </a:rPr>
              <a:t>  while( Test )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loop-body</a:t>
            </a:r>
            <a:endParaRPr lang="en-US" sz="1800" b="0" dirty="0">
              <a:solidFill>
                <a:srgbClr val="003300"/>
              </a:solidFill>
            </a:endParaRPr>
          </a:p>
          <a:p>
            <a:r>
              <a:rPr lang="en-US" sz="1800" b="0" dirty="0" smtClean="0">
                <a:solidFill>
                  <a:srgbClr val="003300"/>
                </a:solidFill>
              </a:rPr>
              <a:t>    ….</a:t>
            </a:r>
          </a:p>
          <a:p>
            <a:endParaRPr lang="en-US" sz="1800" b="0" dirty="0" smtClean="0">
              <a:solidFill>
                <a:srgbClr val="003300"/>
              </a:solidFill>
            </a:endParaRPr>
          </a:p>
          <a:p>
            <a:r>
              <a:rPr lang="en-US" sz="1800" b="0" dirty="0" smtClean="0">
                <a:solidFill>
                  <a:srgbClr val="003300"/>
                </a:solidFill>
              </a:rPr>
              <a:t>}</a:t>
            </a:r>
          </a:p>
        </p:txBody>
      </p:sp>
      <p:sp>
        <p:nvSpPr>
          <p:cNvPr id="7" name="Rectangle 3"/>
          <p:cNvSpPr txBox="1">
            <a:spLocks noChangeArrowheads="1"/>
          </p:cNvSpPr>
          <p:nvPr/>
        </p:nvSpPr>
        <p:spPr bwMode="auto">
          <a:xfrm>
            <a:off x="2943896" y="1371600"/>
            <a:ext cx="6172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Goal: Find inductive loop invariant automatically</a:t>
            </a:r>
            <a:endParaRPr lang="en-US" sz="2000" b="0" kern="0" dirty="0" smtClean="0"/>
          </a:p>
        </p:txBody>
      </p:sp>
      <p:sp>
        <p:nvSpPr>
          <p:cNvPr id="8" name="Rectangle 3"/>
          <p:cNvSpPr txBox="1">
            <a:spLocks noChangeArrowheads="1"/>
          </p:cNvSpPr>
          <p:nvPr/>
        </p:nvSpPr>
        <p:spPr bwMode="auto">
          <a:xfrm>
            <a:off x="2920285" y="22098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Function to be synthesized</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x,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z,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a,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b) : </a:t>
            </a:r>
            <a:r>
              <a:rPr lang="en-US" sz="2000" b="0" kern="0" dirty="0" err="1" smtClean="0">
                <a:solidFill>
                  <a:srgbClr val="006600"/>
                </a:solidFill>
                <a:ea typeface="Gulim" pitchFamily="34" charset="-127"/>
              </a:rPr>
              <a:t>bool</a:t>
            </a:r>
            <a:endParaRPr lang="en-US" sz="2000" b="0" kern="0" dirty="0" smtClean="0"/>
          </a:p>
        </p:txBody>
      </p:sp>
      <p:sp>
        <p:nvSpPr>
          <p:cNvPr id="9" name="Rectangle 3"/>
          <p:cNvSpPr txBox="1">
            <a:spLocks noChangeArrowheads="1"/>
          </p:cNvSpPr>
          <p:nvPr/>
        </p:nvSpPr>
        <p:spPr bwMode="auto">
          <a:xfrm>
            <a:off x="3081271" y="32766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Compile loop-body into a logical predicate</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Body(</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a:t>
            </a:r>
            <a:endParaRPr lang="en-US" sz="2000" b="0" kern="0" dirty="0" smtClean="0"/>
          </a:p>
        </p:txBody>
      </p:sp>
      <p:sp>
        <p:nvSpPr>
          <p:cNvPr id="10" name="Rectangle 3"/>
          <p:cNvSpPr txBox="1">
            <a:spLocks noChangeArrowheads="1"/>
          </p:cNvSpPr>
          <p:nvPr/>
        </p:nvSpPr>
        <p:spPr bwMode="auto">
          <a:xfrm>
            <a:off x="3044781" y="429939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Specification:</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Body &amp; Test’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a:t>
            </a:r>
            <a:endParaRPr lang="en-US" sz="2000" b="0" kern="0" dirty="0" smtClean="0"/>
          </a:p>
        </p:txBody>
      </p:sp>
      <p:sp>
        <p:nvSpPr>
          <p:cNvPr id="11" name="Rectangle 3"/>
          <p:cNvSpPr txBox="1">
            <a:spLocks noChangeArrowheads="1"/>
          </p:cNvSpPr>
          <p:nvPr/>
        </p:nvSpPr>
        <p:spPr bwMode="auto">
          <a:xfrm>
            <a:off x="457200" y="5486400"/>
            <a:ext cx="8658896"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Template for set of candidate invariants</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t>
            </a:r>
            <a:r>
              <a:rPr lang="en-US" altLang="ko-KR" sz="1800" b="0" dirty="0" smtClean="0">
                <a:solidFill>
                  <a:srgbClr val="006600"/>
                </a:solidFill>
                <a:ea typeface="Gulim" pitchFamily="34" charset="-127"/>
              </a:rPr>
              <a:t>Term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a | b | </a:t>
            </a:r>
            <a:r>
              <a:rPr lang="en-US" altLang="ko-KR" sz="1800" b="0" dirty="0" err="1" smtClean="0">
                <a:solidFill>
                  <a:srgbClr val="006600"/>
                </a:solidFill>
                <a:ea typeface="Gulim" pitchFamily="34" charset="-127"/>
              </a:rPr>
              <a:t>Const</a:t>
            </a:r>
            <a:r>
              <a:rPr lang="en-US" altLang="ko-KR" sz="1800" b="0" dirty="0" smtClean="0">
                <a:solidFill>
                  <a:srgbClr val="006600"/>
                </a:solidFill>
                <a:ea typeface="Gulim" pitchFamily="34" charset="-127"/>
              </a:rPr>
              <a:t> | Term + Term </a:t>
            </a:r>
            <a:r>
              <a:rPr lang="en-US" altLang="ko-KR" sz="1800" b="0" dirty="0">
                <a:solidFill>
                  <a:srgbClr val="006600"/>
                </a:solidFill>
                <a:ea typeface="Gulim" pitchFamily="34" charset="-127"/>
              </a:rPr>
              <a:t>| If-Then-Else (Cond, Term, Term)</a:t>
            </a:r>
          </a:p>
          <a:p>
            <a:pPr marL="0" indent="0">
              <a:lnSpc>
                <a:spcPct val="80000"/>
              </a:lnSpc>
              <a:spcBef>
                <a:spcPct val="35000"/>
              </a:spcBef>
              <a:buClr>
                <a:srgbClr val="006600"/>
              </a:buClr>
              <a:buNone/>
            </a:pPr>
            <a:r>
              <a:rPr lang="en-US" altLang="ko-KR" sz="1800" b="0" dirty="0" smtClean="0">
                <a:solidFill>
                  <a:srgbClr val="006600"/>
                </a:solidFill>
                <a:ea typeface="Gulim" pitchFamily="34" charset="-127"/>
              </a:rPr>
              <a:t>        Cond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x | z </a:t>
            </a:r>
            <a:r>
              <a:rPr lang="en-US" altLang="ko-KR" sz="1800" b="0" dirty="0">
                <a:solidFill>
                  <a:srgbClr val="006600"/>
                </a:solidFill>
                <a:ea typeface="Gulim" pitchFamily="34" charset="-127"/>
              </a:rPr>
              <a:t>| Cond &amp; Cond | ~ Cond | (Cond)</a:t>
            </a:r>
          </a:p>
          <a:p>
            <a:pPr marL="0" indent="0">
              <a:lnSpc>
                <a:spcPct val="80000"/>
              </a:lnSpc>
              <a:spcBef>
                <a:spcPct val="35000"/>
              </a:spcBef>
              <a:buClr>
                <a:srgbClr val="006600"/>
              </a:buClr>
              <a:buNone/>
            </a:pPr>
            <a:endParaRPr lang="en-US" sz="2000" b="0" kern="0" dirty="0" smtClean="0"/>
          </a:p>
        </p:txBody>
      </p:sp>
    </p:spTree>
    <p:extLst>
      <p:ext uri="{BB962C8B-B14F-4D97-AF65-F5344CB8AC3E}">
        <p14:creationId xmlns:p14="http://schemas.microsoft.com/office/powerpoint/2010/main" xmlns="" val="277858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Optimization as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Type matrix: 2x2 Matrix with Bit-vector[32] entries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Theory: Bit-vectors with arithmetic</a:t>
            </a: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Function to be synthesized f(matrix A, B) : matrix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f(A,B) is matrix product</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f(A,B)[1,1] = A[1,1]*B[1,1] + A[1,2]*B[2,1]</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of candidate implementations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Expressions with at most 7 occurrences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Unrestricted use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let expressions allowed</a:t>
            </a: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27</a:t>
            </a:fld>
            <a:endParaRPr lang="en-US" b="1" dirty="0"/>
          </a:p>
        </p:txBody>
      </p:sp>
    </p:spTree>
    <p:extLst>
      <p:ext uri="{BB962C8B-B14F-4D97-AF65-F5344CB8AC3E}">
        <p14:creationId xmlns:p14="http://schemas.microsoft.com/office/powerpoint/2010/main" xmlns="" val="37888456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Sketching as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Sketch programming system</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 program P with ?? (holes)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Find expressions for holes so as to satisfy assertions</a:t>
            </a: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Each hole corresponds to a separate function symbol</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P with holes filled in satisfies assertions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Loops/recursive calls in P need to be unrolled fixed no of times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of candidate implementations for each hole:</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All type-consistent expressions</a:t>
            </a:r>
            <a:endParaRPr lang="en-US" altLang="ko-KR" sz="2000" dirty="0">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Not yet explored: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How to exploit flexibility of separation </a:t>
            </a:r>
            <a:r>
              <a:rPr lang="en-US" altLang="ko-KR" sz="2000" dirty="0" err="1" smtClean="0">
                <a:solidFill>
                  <a:srgbClr val="006600"/>
                </a:solidFill>
                <a:ea typeface="Gulim" pitchFamily="34" charset="-127"/>
                <a:sym typeface="Wingdings" pitchFamily="2" charset="2"/>
              </a:rPr>
              <a:t>betn</a:t>
            </a:r>
            <a:r>
              <a:rPr lang="en-US" altLang="ko-KR" sz="2000" dirty="0" smtClean="0">
                <a:solidFill>
                  <a:srgbClr val="006600"/>
                </a:solidFill>
                <a:ea typeface="Gulim" pitchFamily="34" charset="-127"/>
                <a:sym typeface="Wingdings" pitchFamily="2" charset="2"/>
              </a:rPr>
              <a:t> syntactic and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semantic constraints for computational benefits?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28</a:t>
            </a:fld>
            <a:endParaRPr lang="en-US" b="1" dirty="0"/>
          </a:p>
        </p:txBody>
      </p:sp>
    </p:spTree>
    <p:extLst>
      <p:ext uri="{BB962C8B-B14F-4D97-AF65-F5344CB8AC3E}">
        <p14:creationId xmlns:p14="http://schemas.microsoft.com/office/powerpoint/2010/main" xmlns="" val="6524539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Solving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Is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same as solving SMT formulas with quantifier alternation?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can sometimes be reduced to Quantified-SMT, but not always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Set E is all linear expressions over input </a:t>
            </a:r>
            <a:r>
              <a:rPr lang="en-US" altLang="ko-KR" sz="2000" dirty="0" err="1" smtClean="0">
                <a:solidFill>
                  <a:srgbClr val="002060"/>
                </a:solidFill>
                <a:ea typeface="Gulim" pitchFamily="34" charset="-127"/>
              </a:rPr>
              <a:t>vars</a:t>
            </a:r>
            <a:r>
              <a:rPr lang="en-US" altLang="ko-KR" sz="2000" dirty="0" smtClean="0">
                <a:solidFill>
                  <a:srgbClr val="002060"/>
                </a:solidFill>
                <a:ea typeface="Gulim" pitchFamily="34" charset="-127"/>
              </a:rPr>
              <a:t> x, y</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reduces to Exists </a:t>
            </a:r>
            <a:r>
              <a:rPr lang="en-US" altLang="ko-KR" sz="2000" dirty="0" err="1" smtClean="0">
                <a:solidFill>
                  <a:srgbClr val="002060"/>
                </a:solidFill>
                <a:ea typeface="Gulim" pitchFamily="34" charset="-127"/>
              </a:rPr>
              <a:t>a,b,c</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Forall</a:t>
            </a:r>
            <a:r>
              <a:rPr lang="en-US" altLang="ko-KR" sz="2000" dirty="0" smtClean="0">
                <a:solidFill>
                  <a:srgbClr val="002060"/>
                </a:solidFill>
                <a:ea typeface="Gulim" pitchFamily="34" charset="-127"/>
              </a:rPr>
              <a:t> X.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 f/ </a:t>
            </a:r>
            <a:r>
              <a:rPr lang="en-US" altLang="ko-KR" sz="2000" dirty="0" err="1" smtClean="0">
                <a:solidFill>
                  <a:srgbClr val="002060"/>
                </a:solidFill>
                <a:ea typeface="Gulim" pitchFamily="34" charset="-127"/>
              </a:rPr>
              <a:t>ax+by+c</a:t>
            </a:r>
            <a:r>
              <a:rPr lang="en-US" altLang="ko-KR" sz="2000" dirty="0" smtClean="0">
                <a:solidFill>
                  <a:srgbClr val="002060"/>
                </a:solidFill>
                <a:ea typeface="Gulim" pitchFamily="34" charset="-127"/>
              </a:rPr>
              <a:t>]</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is all conditional expressions</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cannot be reduced to deciding a formula in 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Syntactic structure of the set E of candidate implementations can be used effectively by a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Existing work on solving Quantified-SMT formulas suggests solution strategies for </a:t>
            </a:r>
            <a:r>
              <a:rPr lang="en-US" altLang="ko-KR" sz="2000" dirty="0" err="1" smtClean="0">
                <a:solidFill>
                  <a:srgbClr val="006600"/>
                </a:solidFill>
                <a:ea typeface="Gulim" pitchFamily="34" charset="-127"/>
              </a:rPr>
              <a:t>SyGuS</a:t>
            </a: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29</a:t>
            </a:fld>
            <a:endParaRPr lang="en-US" b="1" dirty="0"/>
          </a:p>
        </p:txBody>
      </p:sp>
    </p:spTree>
    <p:extLst>
      <p:ext uri="{BB962C8B-B14F-4D97-AF65-F5344CB8AC3E}">
        <p14:creationId xmlns:p14="http://schemas.microsoft.com/office/powerpoint/2010/main" xmlns="" val="115482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Sample Proof: Selection Sort</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742134" y="5867400"/>
            <a:ext cx="4058465"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k</a:t>
            </a:r>
            <a:r>
              <a:rPr lang="en-US" sz="1800" b="0" dirty="0" smtClean="0">
                <a:solidFill>
                  <a:srgbClr val="003300"/>
                </a:solidFill>
              </a:rPr>
              <a:t> </a:t>
            </a:r>
            <a:r>
              <a:rPr lang="cs-CZ" sz="1800" b="0" dirty="0" smtClean="0">
                <a:solidFill>
                  <a:srgbClr val="003300"/>
                </a:solidFill>
              </a:rPr>
              <a:t>&lt;n </a:t>
            </a:r>
            <a:r>
              <a:rPr lang="cs-CZ" sz="1800" b="0" dirty="0">
                <a:solidFill>
                  <a:srgbClr val="003300"/>
                </a:solidFill>
              </a:rPr>
              <a:t>⇒ A[k</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A[k </a:t>
            </a:r>
            <a:r>
              <a:rPr lang="cs-CZ" sz="1800" b="0" dirty="0">
                <a:solidFill>
                  <a:srgbClr val="003300"/>
                </a:solidFill>
              </a:rPr>
              <a:t>+ 1]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0≤k1&lt;k2&lt;n ∧</a:t>
            </a:r>
          </a:p>
          <a:p>
            <a:r>
              <a:rPr lang="en-US" sz="1800" b="0" dirty="0">
                <a:solidFill>
                  <a:srgbClr val="002060"/>
                </a:solidFill>
              </a:rPr>
              <a:t>     k1&lt;i1 ⇒ A[k1</a:t>
            </a:r>
            <a:r>
              <a:rPr lang="en-US" sz="1800" b="0" dirty="0" smtClean="0">
                <a:solidFill>
                  <a:srgbClr val="002060"/>
                </a:solidFill>
              </a:rPr>
              <a:t>] ≤ A[k2</a:t>
            </a:r>
            <a:r>
              <a:rPr lang="en-US" sz="1800" b="0" dirty="0">
                <a:solidFill>
                  <a:srgbClr val="002060"/>
                </a:solidFill>
              </a:rPr>
              <a:t>]</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i1</a:t>
            </a:r>
            <a:r>
              <a:rPr lang="cs-CZ" sz="1800" b="0" dirty="0">
                <a:solidFill>
                  <a:srgbClr val="002060"/>
                </a:solidFill>
              </a:rPr>
              <a:t>&lt;i2 ∧</a:t>
            </a:r>
          </a:p>
          <a:p>
            <a:r>
              <a:rPr lang="cs-CZ" sz="1800" b="0" dirty="0">
                <a:solidFill>
                  <a:srgbClr val="002060"/>
                </a:solidFill>
              </a:rPr>
              <a:t>i1≤v1&lt;n ∧</a:t>
            </a:r>
          </a:p>
          <a:p>
            <a:r>
              <a:rPr lang="cs-CZ" sz="1800" b="0" dirty="0" smtClean="0">
                <a:solidFill>
                  <a:srgbClr val="002060"/>
                </a:solidFill>
              </a:rPr>
              <a:t>(∀</a:t>
            </a:r>
            <a:r>
              <a:rPr lang="cs-CZ" sz="1800" b="0" dirty="0">
                <a:solidFill>
                  <a:srgbClr val="002060"/>
                </a:solidFill>
              </a:rPr>
              <a:t>k1,k2. 0≤k1&lt;k2&lt;n ∧</a:t>
            </a:r>
          </a:p>
          <a:p>
            <a:r>
              <a:rPr lang="cs-CZ" sz="1800" b="0" dirty="0">
                <a:solidFill>
                  <a:srgbClr val="002060"/>
                </a:solidFill>
              </a:rPr>
              <a:t>   k1&lt;i1 ⇒ A[k1</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A[k2]) ∧</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i1≤k&lt;i2 ∧</a:t>
            </a:r>
          </a:p>
          <a:p>
            <a:r>
              <a:rPr lang="cs-CZ" sz="1800" b="0" dirty="0">
                <a:solidFill>
                  <a:srgbClr val="002060"/>
                </a:solidFill>
              </a:rPr>
              <a:t>   k≥0 ⇒ A[v1</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A[k])</a:t>
            </a:r>
            <a:endParaRPr lang="en-US" sz="1800" b="0" dirty="0">
              <a:solidFill>
                <a:srgbClr val="00206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a:t>
            </a:fld>
            <a:endParaRPr lang="en-US" b="1" dirty="0"/>
          </a:p>
        </p:txBody>
      </p:sp>
    </p:spTree>
    <p:extLst>
      <p:ext uri="{BB962C8B-B14F-4D97-AF65-F5344CB8AC3E}">
        <p14:creationId xmlns:p14="http://schemas.microsoft.com/office/powerpoint/2010/main" xmlns="" val="32622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6"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as Active Learning</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30</a:t>
            </a:fld>
            <a:endParaRPr lang="en-US" b="1" dirty="0"/>
          </a:p>
        </p:txBody>
      </p:sp>
      <p:cxnSp>
        <p:nvCxnSpPr>
          <p:cNvPr id="28" name="Straight Arrow Connector 27"/>
          <p:cNvCxnSpPr/>
          <p:nvPr/>
        </p:nvCxnSpPr>
        <p:spPr bwMode="auto">
          <a:xfrm>
            <a:off x="2730321" y="17103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 name="Rounded Rectangle 1"/>
          <p:cNvSpPr/>
          <p:nvPr/>
        </p:nvSpPr>
        <p:spPr bwMode="auto">
          <a:xfrm>
            <a:off x="1511121"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29" name="Rounded Rectangle 28"/>
          <p:cNvSpPr/>
          <p:nvPr/>
        </p:nvSpPr>
        <p:spPr bwMode="auto">
          <a:xfrm>
            <a:off x="5791200"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30" name="Straight Arrow Connector 29"/>
          <p:cNvCxnSpPr/>
          <p:nvPr/>
        </p:nvCxnSpPr>
        <p:spPr bwMode="auto">
          <a:xfrm>
            <a:off x="2730321"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7162800"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3949521" y="29718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a:off x="3949521" y="35814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4" name="Rectangle 3"/>
          <p:cNvSpPr txBox="1">
            <a:spLocks noChangeArrowheads="1"/>
          </p:cNvSpPr>
          <p:nvPr/>
        </p:nvSpPr>
        <p:spPr bwMode="auto">
          <a:xfrm>
            <a:off x="252210" y="1500842"/>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Initial examples I</a:t>
            </a:r>
          </a:p>
        </p:txBody>
      </p:sp>
      <p:sp>
        <p:nvSpPr>
          <p:cNvPr id="35" name="Rectangle 3"/>
          <p:cNvSpPr txBox="1">
            <a:spLocks noChangeArrowheads="1"/>
          </p:cNvSpPr>
          <p:nvPr/>
        </p:nvSpPr>
        <p:spPr bwMode="auto">
          <a:xfrm>
            <a:off x="1901242" y="4361821"/>
            <a:ext cx="746436"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Fail</a:t>
            </a:r>
          </a:p>
        </p:txBody>
      </p:sp>
      <p:sp>
        <p:nvSpPr>
          <p:cNvPr id="36" name="Rectangle 3"/>
          <p:cNvSpPr txBox="1">
            <a:spLocks noChangeArrowheads="1"/>
          </p:cNvSpPr>
          <p:nvPr/>
        </p:nvSpPr>
        <p:spPr bwMode="auto">
          <a:xfrm>
            <a:off x="7315201" y="4366835"/>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
        <p:nvSpPr>
          <p:cNvPr id="37" name="Rectangle 3"/>
          <p:cNvSpPr txBox="1">
            <a:spLocks noChangeArrowheads="1"/>
          </p:cNvSpPr>
          <p:nvPr/>
        </p:nvSpPr>
        <p:spPr bwMode="auto">
          <a:xfrm>
            <a:off x="4118556" y="2154889"/>
            <a:ext cx="1755283" cy="924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Expression</a:t>
            </a:r>
          </a:p>
        </p:txBody>
      </p:sp>
      <p:sp>
        <p:nvSpPr>
          <p:cNvPr id="38" name="Rectangle 3"/>
          <p:cNvSpPr txBox="1">
            <a:spLocks noChangeArrowheads="1"/>
          </p:cNvSpPr>
          <p:nvPr/>
        </p:nvSpPr>
        <p:spPr bwMode="auto">
          <a:xfrm>
            <a:off x="3800342" y="3819393"/>
            <a:ext cx="2140038" cy="462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Counterexample</a:t>
            </a:r>
          </a:p>
        </p:txBody>
      </p:sp>
      <p:sp>
        <p:nvSpPr>
          <p:cNvPr id="39" name="Rectangle 3"/>
          <p:cNvSpPr txBox="1">
            <a:spLocks noChangeArrowheads="1"/>
          </p:cNvSpPr>
          <p:nvPr/>
        </p:nvSpPr>
        <p:spPr bwMode="auto">
          <a:xfrm>
            <a:off x="1361402" y="5410200"/>
            <a:ext cx="5572798"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Concept class: Set E of expressions</a:t>
            </a:r>
          </a:p>
          <a:p>
            <a:pPr marL="0" indent="0">
              <a:lnSpc>
                <a:spcPct val="80000"/>
              </a:lnSpc>
              <a:spcBef>
                <a:spcPct val="35000"/>
              </a:spcBef>
              <a:buClr>
                <a:srgbClr val="006600"/>
              </a:buClr>
              <a:buNone/>
            </a:pPr>
            <a:endParaRPr lang="en-US" sz="2000" b="0" kern="0" dirty="0">
              <a:solidFill>
                <a:srgbClr val="006600"/>
              </a:solidFill>
              <a:ea typeface="Gulim" pitchFamily="34" charset="-127"/>
            </a:endParaRP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Concrete input values </a:t>
            </a:r>
          </a:p>
        </p:txBody>
      </p:sp>
    </p:spTree>
    <p:extLst>
      <p:ext uri="{BB962C8B-B14F-4D97-AF65-F5344CB8AC3E}">
        <p14:creationId xmlns:p14="http://schemas.microsoft.com/office/powerpoint/2010/main" xmlns="" val="35922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Counter-Example Guided Inductive Synthesis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Concrete inputs I for learning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 { (x=</a:t>
            </a:r>
            <a:r>
              <a:rPr lang="en-US" altLang="ko-KR" sz="2000" dirty="0" err="1" smtClean="0">
                <a:solidFill>
                  <a:srgbClr val="006600"/>
                </a:solidFill>
                <a:ea typeface="Gulim" pitchFamily="34" charset="-127"/>
              </a:rPr>
              <a:t>a,y</a:t>
            </a:r>
            <a:r>
              <a:rPr lang="en-US" altLang="ko-KR" sz="2000" dirty="0" smtClean="0">
                <a:solidFill>
                  <a:srgbClr val="006600"/>
                </a:solidFill>
                <a:ea typeface="Gulim" pitchFamily="34" charset="-127"/>
              </a:rPr>
              <a:t>=b),  (x=</a:t>
            </a:r>
            <a:r>
              <a:rPr lang="en-US" altLang="ko-KR" sz="2000" dirty="0" err="1" smtClean="0">
                <a:solidFill>
                  <a:srgbClr val="006600"/>
                </a:solidFill>
                <a:ea typeface="Gulim" pitchFamily="34" charset="-127"/>
              </a:rPr>
              <a:t>a’,y</a:t>
            </a:r>
            <a:r>
              <a:rPr lang="en-US" altLang="ko-KR" sz="2000" dirty="0" smtClean="0">
                <a:solidFill>
                  <a:srgbClr val="006600"/>
                </a:solidFill>
                <a:ea typeface="Gulim" pitchFamily="34" charset="-127"/>
              </a:rPr>
              <a:t>=b’), ….}</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Learning algorithm proposes candidate expression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holds for all values in I</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Check if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 is valid for all values using SMT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If valid, then stop and return e</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If not, let (x=</a:t>
            </a:r>
            <a:r>
              <a:rPr lang="en-US" altLang="ko-KR" sz="2000" dirty="0" smtClean="0">
                <a:solidFill>
                  <a:srgbClr val="006600"/>
                </a:solidFill>
                <a:latin typeface="Symbol" pitchFamily="18" charset="2"/>
                <a:ea typeface="Gulim" pitchFamily="34" charset="-127"/>
              </a:rPr>
              <a:t>a</a:t>
            </a:r>
            <a:r>
              <a:rPr lang="en-US" altLang="ko-KR" sz="2000" dirty="0" smtClean="0">
                <a:solidFill>
                  <a:srgbClr val="006600"/>
                </a:solidFill>
                <a:ea typeface="Gulim" pitchFamily="34" charset="-127"/>
              </a:rPr>
              <a:t>, y=</a:t>
            </a:r>
            <a:r>
              <a:rPr lang="en-US" altLang="ko-KR" sz="2000" dirty="0" smtClean="0">
                <a:solidFill>
                  <a:srgbClr val="006600"/>
                </a:solidFill>
                <a:latin typeface="Symbol" pitchFamily="18" charset="2"/>
                <a:ea typeface="Gulim" pitchFamily="34" charset="-127"/>
              </a:rPr>
              <a:t>b</a:t>
            </a:r>
            <a:r>
              <a:rPr lang="en-US" altLang="ko-KR" sz="2000" dirty="0" smtClean="0">
                <a:solidFill>
                  <a:srgbClr val="006600"/>
                </a:solidFill>
                <a:ea typeface="Gulim" pitchFamily="34" charset="-127"/>
              </a:rPr>
              <a:t>, ….) be a counter-example (satisfies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Add (x=</a:t>
            </a:r>
            <a:r>
              <a:rPr lang="en-US" altLang="ko-KR" sz="2000" dirty="0" smtClean="0">
                <a:solidFill>
                  <a:srgbClr val="006600"/>
                </a:solidFill>
                <a:latin typeface="Symbol" pitchFamily="18" charset="2"/>
                <a:ea typeface="Gulim" pitchFamily="34" charset="-127"/>
              </a:rPr>
              <a:t>a</a:t>
            </a:r>
            <a:r>
              <a:rPr lang="en-US" altLang="ko-KR" sz="2000" dirty="0" smtClean="0">
                <a:solidFill>
                  <a:srgbClr val="006600"/>
                </a:solidFill>
                <a:ea typeface="Gulim" pitchFamily="34" charset="-127"/>
              </a:rPr>
              <a:t>, y=</a:t>
            </a:r>
            <a:r>
              <a:rPr lang="en-US" altLang="ko-KR" sz="2000" dirty="0" smtClean="0">
                <a:solidFill>
                  <a:srgbClr val="006600"/>
                </a:solidFill>
                <a:latin typeface="Symbol" pitchFamily="18" charset="2"/>
                <a:ea typeface="Gulim" pitchFamily="34" charset="-127"/>
              </a:rPr>
              <a:t>b</a:t>
            </a:r>
            <a:r>
              <a:rPr lang="en-US" altLang="ko-KR" sz="2000" dirty="0" smtClean="0">
                <a:solidFill>
                  <a:srgbClr val="006600"/>
                </a:solidFill>
                <a:ea typeface="Gulim" pitchFamily="34" charset="-127"/>
              </a:rPr>
              <a:t>) to tests I  for next iteration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31</a:t>
            </a:fld>
            <a:endParaRPr lang="en-US" b="1" dirty="0"/>
          </a:p>
        </p:txBody>
      </p:sp>
    </p:spTree>
    <p:extLst>
      <p:ext uri="{BB962C8B-B14F-4D97-AF65-F5344CB8AC3E}">
        <p14:creationId xmlns:p14="http://schemas.microsoft.com/office/powerpoint/2010/main" xmlns="" val="282383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=x |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)=y)</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32</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854835" y="2826478"/>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x</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(x=0, y=1)</a:t>
            </a:r>
          </a:p>
        </p:txBody>
      </p:sp>
    </p:spTree>
    <p:extLst>
      <p:ext uri="{BB962C8B-B14F-4D97-AF65-F5344CB8AC3E}">
        <p14:creationId xmlns:p14="http://schemas.microsoft.com/office/powerpoint/2010/main" xmlns="" val="325709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=x |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)=y)</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33</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573109" y="2819602"/>
            <a:ext cx="2345565" cy="8594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y</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(x=1, y=0)</a:t>
            </a:r>
          </a:p>
        </p:txBody>
      </p:sp>
    </p:spTree>
    <p:extLst>
      <p:ext uri="{BB962C8B-B14F-4D97-AF65-F5344CB8AC3E}">
        <p14:creationId xmlns:p14="http://schemas.microsoft.com/office/powerpoint/2010/main" xmlns="" val="74117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=x |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)=y)</a:t>
            </a:r>
            <a:endParaRPr lang="en-US" altLang="ko-KR" sz="2000" dirty="0" smtClean="0">
              <a:solidFill>
                <a:srgbClr val="006600"/>
              </a:solidFill>
              <a:ea typeface="Gulim" pitchFamily="34" charset="-127"/>
            </a:endParaRP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34</a:t>
            </a:fld>
            <a:endParaRPr lang="en-US" b="1" dirty="0"/>
          </a:p>
        </p:txBody>
      </p:sp>
      <p:cxnSp>
        <p:nvCxnSpPr>
          <p:cNvPr id="5" name="Straight Arrow Connector 4"/>
          <p:cNvCxnSpPr/>
          <p:nvPr/>
        </p:nvCxnSpPr>
        <p:spPr bwMode="auto">
          <a:xfrm>
            <a:off x="2587580" y="3340194"/>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36838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64846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3806780" y="4601602"/>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3806780" y="5211202"/>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762000" y="2369512"/>
            <a:ext cx="2037009" cy="182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(x=0,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y=1)}</a:t>
            </a:r>
          </a:p>
        </p:txBody>
      </p:sp>
      <p:sp>
        <p:nvSpPr>
          <p:cNvPr id="19" name="Rectangle 3"/>
          <p:cNvSpPr txBox="1">
            <a:spLocks noChangeArrowheads="1"/>
          </p:cNvSpPr>
          <p:nvPr/>
        </p:nvSpPr>
        <p:spPr bwMode="auto">
          <a:xfrm>
            <a:off x="3639757" y="3583725"/>
            <a:ext cx="2175725"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ITE (x </a:t>
            </a:r>
            <a:r>
              <a:rPr lang="cs-CZ" sz="2000" b="0" dirty="0" smtClean="0">
                <a:solidFill>
                  <a:srgbClr val="336600"/>
                </a:solidFill>
              </a:rPr>
              <a:t>≤</a:t>
            </a:r>
            <a:r>
              <a:rPr lang="en-US" sz="2000" b="0" dirty="0" smtClean="0">
                <a:solidFill>
                  <a:srgbClr val="336600"/>
                </a:solidFill>
              </a:rPr>
              <a:t> y</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y,x</a:t>
            </a:r>
            <a:r>
              <a:rPr lang="en-US" sz="2000" b="0" kern="0" dirty="0" smtClean="0">
                <a:solidFill>
                  <a:srgbClr val="006600"/>
                </a:solidFill>
                <a:ea typeface="Gulim" pitchFamily="34" charset="-127"/>
              </a:rPr>
              <a:t>)</a:t>
            </a:r>
          </a:p>
        </p:txBody>
      </p:sp>
      <p:cxnSp>
        <p:nvCxnSpPr>
          <p:cNvPr id="13" name="Straight Arrow Connector 12"/>
          <p:cNvCxnSpPr/>
          <p:nvPr/>
        </p:nvCxnSpPr>
        <p:spPr bwMode="auto">
          <a:xfrm>
            <a:off x="6867660" y="5532998"/>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4" name="Rectangle 3"/>
          <p:cNvSpPr txBox="1">
            <a:spLocks noChangeArrowheads="1"/>
          </p:cNvSpPr>
          <p:nvPr/>
        </p:nvSpPr>
        <p:spPr bwMode="auto">
          <a:xfrm>
            <a:off x="6992157" y="5763652"/>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Tree>
    <p:extLst>
      <p:ext uri="{BB962C8B-B14F-4D97-AF65-F5344CB8AC3E}">
        <p14:creationId xmlns:p14="http://schemas.microsoft.com/office/powerpoint/2010/main" xmlns="" val="304065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Solutions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CEGIS approach (Solar-</a:t>
            </a:r>
            <a:r>
              <a:rPr lang="en-US" altLang="ko-KR" sz="2000" dirty="0" err="1" smtClean="0">
                <a:solidFill>
                  <a:srgbClr val="006600"/>
                </a:solidFill>
                <a:ea typeface="Gulim" pitchFamily="34" charset="-127"/>
              </a:rPr>
              <a:t>Lezama</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Seshia</a:t>
            </a:r>
            <a:r>
              <a:rPr lang="en-US" altLang="ko-KR" sz="2000" dirty="0" smtClean="0">
                <a:solidFill>
                  <a:srgbClr val="006600"/>
                </a:solidFill>
                <a:ea typeface="Gulim" pitchFamily="34" charset="-127"/>
              </a:rPr>
              <a:t> et al)</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Similar strategies for solving quantified formulas and invariant generation</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Learning strategies based on:</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Enumerative (search with pruning): </a:t>
            </a:r>
            <a:r>
              <a:rPr lang="en-US" altLang="ko-KR" sz="2000" dirty="0" err="1" smtClean="0">
                <a:solidFill>
                  <a:srgbClr val="002060"/>
                </a:solidFill>
                <a:ea typeface="Gulim" pitchFamily="34" charset="-127"/>
              </a:rPr>
              <a:t>Udupa</a:t>
            </a:r>
            <a:r>
              <a:rPr lang="en-US" altLang="ko-KR" sz="2000" dirty="0" smtClean="0">
                <a:solidFill>
                  <a:srgbClr val="002060"/>
                </a:solidFill>
                <a:ea typeface="Gulim" pitchFamily="34" charset="-127"/>
              </a:rPr>
              <a:t> et al (PLDI’13)</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Symbolic (solving constraints): </a:t>
            </a:r>
            <a:r>
              <a:rPr lang="en-US" altLang="ko-KR" sz="2000" dirty="0" err="1" smtClean="0">
                <a:solidFill>
                  <a:srgbClr val="002060"/>
                </a:solidFill>
                <a:ea typeface="Gulim" pitchFamily="34" charset="-127"/>
              </a:rPr>
              <a:t>Gulwani</a:t>
            </a:r>
            <a:r>
              <a:rPr lang="en-US" altLang="ko-KR" sz="2000" dirty="0" smtClean="0">
                <a:solidFill>
                  <a:srgbClr val="002060"/>
                </a:solidFill>
                <a:ea typeface="Gulim" pitchFamily="34" charset="-127"/>
              </a:rPr>
              <a:t> et al (PLDI’11)</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Stochastic (probabilistic walk): </a:t>
            </a:r>
            <a:r>
              <a:rPr lang="en-US" altLang="ko-KR" sz="2000" dirty="0" err="1" smtClean="0">
                <a:solidFill>
                  <a:srgbClr val="002060"/>
                </a:solidFill>
                <a:ea typeface="Gulim" pitchFamily="34" charset="-127"/>
              </a:rPr>
              <a:t>Schkufza</a:t>
            </a:r>
            <a:r>
              <a:rPr lang="en-US" altLang="ko-KR" sz="2000" dirty="0" smtClean="0">
                <a:solidFill>
                  <a:srgbClr val="002060"/>
                </a:solidFill>
                <a:ea typeface="Gulim" pitchFamily="34" charset="-127"/>
              </a:rPr>
              <a:t> et al (ASPLOS’13)</a:t>
            </a:r>
            <a:endParaRPr lang="en-US" altLang="ko-KR" sz="2000" dirty="0" smtClean="0">
              <a:solidFill>
                <a:srgbClr val="006600"/>
              </a:solidFill>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35</a:t>
            </a:fld>
            <a:endParaRPr lang="en-US" b="1" dirty="0"/>
          </a:p>
        </p:txBody>
      </p:sp>
    </p:spTree>
    <p:extLst>
      <p:ext uri="{BB962C8B-B14F-4D97-AF65-F5344CB8AC3E}">
        <p14:creationId xmlns:p14="http://schemas.microsoft.com/office/powerpoint/2010/main" xmlns="" val="1044201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Enumerative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Find an expression consistent with a given set of concrete examples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Enumerate expressions in increasing size, and evaluate each expression on all concrete inputs to check consistency</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Key optimization for efficient pruning of search space:</a:t>
            </a:r>
            <a:endParaRPr lang="en-US" altLang="ko-KR" sz="2000" dirty="0"/>
          </a:p>
          <a:p>
            <a:pPr marL="0" indent="0">
              <a:lnSpc>
                <a:spcPct val="80000"/>
              </a:lnSpc>
              <a:spcBef>
                <a:spcPct val="35000"/>
              </a:spcBef>
              <a:buClr>
                <a:srgbClr val="006600"/>
              </a:buClr>
              <a:buNone/>
            </a:pPr>
            <a:r>
              <a:rPr lang="en-US" altLang="ko-KR" sz="2000" dirty="0" smtClean="0">
                <a:solidFill>
                  <a:srgbClr val="002060"/>
                </a:solidFill>
                <a:ea typeface="Gulim" pitchFamily="34" charset="-127"/>
              </a:rPr>
              <a:t>	Expressions 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 and 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 are equivalent </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     if 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 on all concrete values (x=</a:t>
            </a:r>
            <a:r>
              <a:rPr lang="en-US" altLang="ko-KR" sz="2000" dirty="0" err="1" smtClean="0">
                <a:solidFill>
                  <a:srgbClr val="002060"/>
                </a:solidFill>
                <a:ea typeface="Gulim" pitchFamily="34" charset="-127"/>
              </a:rPr>
              <a:t>a,y</a:t>
            </a:r>
            <a:r>
              <a:rPr lang="en-US" altLang="ko-KR" sz="2000" dirty="0" smtClean="0">
                <a:solidFill>
                  <a:srgbClr val="002060"/>
                </a:solidFill>
                <a:ea typeface="Gulim" pitchFamily="34" charset="-127"/>
              </a:rPr>
              <a:t>=b) in Examples</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Only one representative among equivalent </a:t>
            </a:r>
            <a:r>
              <a:rPr lang="en-US" altLang="ko-KR" sz="2000" dirty="0" err="1" smtClean="0">
                <a:solidFill>
                  <a:srgbClr val="002060"/>
                </a:solidFill>
                <a:ea typeface="Gulim" pitchFamily="34" charset="-127"/>
              </a:rPr>
              <a:t>subexpressions</a:t>
            </a:r>
            <a:r>
              <a:rPr lang="en-US" altLang="ko-KR" sz="2000" dirty="0" smtClean="0">
                <a:solidFill>
                  <a:srgbClr val="002060"/>
                </a:solidFill>
                <a:ea typeface="Gulim" pitchFamily="34" charset="-127"/>
              </a:rPr>
              <a:t> needs</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    to be considered for building larger expressions</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Fast and robust for learning expressions with ~ 15 nodes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36</a:t>
            </a:fld>
            <a:endParaRPr lang="en-US" b="1" dirty="0"/>
          </a:p>
        </p:txBody>
      </p:sp>
    </p:spTree>
    <p:extLst>
      <p:ext uri="{BB962C8B-B14F-4D97-AF65-F5344CB8AC3E}">
        <p14:creationId xmlns:p14="http://schemas.microsoft.com/office/powerpoint/2010/main" xmlns="" val="118049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30723" name="Rectangle 3"/>
          <p:cNvSpPr>
            <a:spLocks noGrp="1" noChangeArrowheads="1"/>
          </p:cNvSpPr>
          <p:nvPr>
            <p:ph type="body" idx="1"/>
          </p:nvPr>
        </p:nvSpPr>
        <p:spPr>
          <a:xfrm>
            <a:off x="91808" y="1143000"/>
            <a:ext cx="9144000" cy="484304"/>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Use a constraint solver for both the synthesis and verification step.</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37</a:t>
            </a:fld>
            <a:endParaRPr lang="en-US" b="1" dirty="0"/>
          </a:p>
        </p:txBody>
      </p:sp>
      <p:sp>
        <p:nvSpPr>
          <p:cNvPr id="36" name="Rectangle 3"/>
          <p:cNvSpPr txBox="1">
            <a:spLocks noChangeArrowheads="1"/>
          </p:cNvSpPr>
          <p:nvPr/>
        </p:nvSpPr>
        <p:spPr bwMode="auto">
          <a:xfrm>
            <a:off x="91808" y="1812667"/>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Each production in the grammar is thought of as a component.</a:t>
            </a:r>
          </a:p>
          <a:p>
            <a:pPr marL="457200" lvl="1" indent="0">
              <a:lnSpc>
                <a:spcPct val="80000"/>
              </a:lnSpc>
              <a:spcBef>
                <a:spcPct val="35000"/>
              </a:spcBef>
              <a:buClr>
                <a:srgbClr val="006600"/>
              </a:buClr>
              <a:buNone/>
            </a:pPr>
            <a:r>
              <a:rPr lang="en-US" altLang="ko-KR" sz="1600" b="0" kern="0" dirty="0" smtClean="0">
                <a:solidFill>
                  <a:srgbClr val="006600"/>
                </a:solidFill>
                <a:ea typeface="Gulim" pitchFamily="34" charset="-127"/>
              </a:rPr>
              <a:t>	Input and Output ports of every component are typed.</a:t>
            </a:r>
          </a:p>
        </p:txBody>
      </p:sp>
      <p:sp>
        <p:nvSpPr>
          <p:cNvPr id="40" name="Rectangle 3"/>
          <p:cNvSpPr txBox="1">
            <a:spLocks noChangeArrowheads="1"/>
          </p:cNvSpPr>
          <p:nvPr/>
        </p:nvSpPr>
        <p:spPr bwMode="auto">
          <a:xfrm>
            <a:off x="155425" y="5796623"/>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A well-typed loop-free program comprising these component corresponds to an expression DAG from the grammar.</a:t>
            </a:r>
          </a:p>
        </p:txBody>
      </p:sp>
      <p:grpSp>
        <p:nvGrpSpPr>
          <p:cNvPr id="71" name="Group 70"/>
          <p:cNvGrpSpPr/>
          <p:nvPr/>
        </p:nvGrpSpPr>
        <p:grpSpPr>
          <a:xfrm>
            <a:off x="5514174" y="2698561"/>
            <a:ext cx="1979887" cy="1533389"/>
            <a:chOff x="4254448" y="3051978"/>
            <a:chExt cx="1979887" cy="1533389"/>
          </a:xfrm>
        </p:grpSpPr>
        <p:sp>
          <p:nvSpPr>
            <p:cNvPr id="34" name="Oval 33"/>
            <p:cNvSpPr/>
            <p:nvPr/>
          </p:nvSpPr>
          <p:spPr bwMode="auto">
            <a:xfrm>
              <a:off x="4922287" y="3461881"/>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cxnSp>
          <p:nvCxnSpPr>
            <p:cNvPr id="51" name="Straight Arrow Connector 50"/>
            <p:cNvCxnSpPr>
              <a:endCxn id="34" idx="3"/>
            </p:cNvCxnSpPr>
            <p:nvPr/>
          </p:nvCxnSpPr>
          <p:spPr bwMode="auto">
            <a:xfrm flipV="1">
              <a:off x="4724400" y="3787085"/>
              <a:ext cx="285884" cy="4039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4" name="Straight Arrow Connector 53"/>
            <p:cNvCxnSpPr>
              <a:endCxn id="34" idx="5"/>
            </p:cNvCxnSpPr>
            <p:nvPr/>
          </p:nvCxnSpPr>
          <p:spPr bwMode="auto">
            <a:xfrm flipH="1" flipV="1">
              <a:off x="5435170" y="3787085"/>
              <a:ext cx="303689" cy="44422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8" name="Straight Arrow Connector 57"/>
            <p:cNvCxnSpPr>
              <a:stCxn id="34" idx="0"/>
            </p:cNvCxnSpPr>
            <p:nvPr/>
          </p:nvCxnSpPr>
          <p:spPr bwMode="auto">
            <a:xfrm flipV="1">
              <a:off x="5222727" y="3099430"/>
              <a:ext cx="0" cy="36245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1" name="TextBox 60"/>
            <p:cNvSpPr txBox="1"/>
            <p:nvPr/>
          </p:nvSpPr>
          <p:spPr>
            <a:xfrm>
              <a:off x="5241120" y="305197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2" name="TextBox 61"/>
            <p:cNvSpPr txBox="1"/>
            <p:nvPr/>
          </p:nvSpPr>
          <p:spPr>
            <a:xfrm>
              <a:off x="5604034" y="3926517"/>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63" name="Straight Arrow Connector 62"/>
            <p:cNvCxnSpPr>
              <a:endCxn id="34" idx="4"/>
            </p:cNvCxnSpPr>
            <p:nvPr/>
          </p:nvCxnSpPr>
          <p:spPr bwMode="auto">
            <a:xfrm flipH="1" flipV="1">
              <a:off x="5222727" y="3842881"/>
              <a:ext cx="18393" cy="45067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6" name="TextBox 65"/>
            <p:cNvSpPr txBox="1"/>
            <p:nvPr/>
          </p:nvSpPr>
          <p:spPr>
            <a:xfrm>
              <a:off x="4943128" y="42775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7" name="TextBox 66"/>
            <p:cNvSpPr txBox="1"/>
            <p:nvPr/>
          </p:nvSpPr>
          <p:spPr>
            <a:xfrm>
              <a:off x="4254448" y="392651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77" name="Group 76"/>
          <p:cNvGrpSpPr/>
          <p:nvPr/>
        </p:nvGrpSpPr>
        <p:grpSpPr>
          <a:xfrm>
            <a:off x="1256717" y="2873241"/>
            <a:ext cx="1630623" cy="1432265"/>
            <a:chOff x="2662194" y="3060448"/>
            <a:chExt cx="1630623" cy="1432265"/>
          </a:xfrm>
        </p:grpSpPr>
        <p:sp>
          <p:nvSpPr>
            <p:cNvPr id="25" name="Oval 24"/>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68" name="Straight Arrow Connector 67"/>
            <p:cNvCxnSpPr>
              <a:endCxn id="25"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70" name="Straight Arrow Connector 69"/>
            <p:cNvCxnSpPr>
              <a:endCxn id="25"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3" name="TextBox 72"/>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74" name="TextBox 73"/>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76" name="Straight Arrow Connector 75"/>
            <p:cNvCxnSpPr>
              <a:stCxn id="25"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9" name="TextBox 78"/>
            <p:cNvSpPr txBox="1"/>
            <p:nvPr/>
          </p:nvSpPr>
          <p:spPr>
            <a:xfrm>
              <a:off x="3376716" y="306044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81" name="Group 80"/>
          <p:cNvGrpSpPr/>
          <p:nvPr/>
        </p:nvGrpSpPr>
        <p:grpSpPr>
          <a:xfrm>
            <a:off x="3553473" y="2819400"/>
            <a:ext cx="1630623" cy="1432265"/>
            <a:chOff x="2662194" y="3060448"/>
            <a:chExt cx="1630623" cy="1432265"/>
          </a:xfrm>
        </p:grpSpPr>
        <p:sp>
          <p:nvSpPr>
            <p:cNvPr id="82" name="Oval 81"/>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83" name="Straight Arrow Connector 82"/>
            <p:cNvCxnSpPr>
              <a:endCxn id="82"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4" name="Straight Arrow Connector 83"/>
            <p:cNvCxnSpPr>
              <a:endCxn id="82"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5" name="TextBox 84"/>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86" name="TextBox 85"/>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87" name="Straight Arrow Connector 86"/>
            <p:cNvCxnSpPr>
              <a:stCxn id="82"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8" name="TextBox 87"/>
            <p:cNvSpPr txBox="1"/>
            <p:nvPr/>
          </p:nvSpPr>
          <p:spPr>
            <a:xfrm>
              <a:off x="3376716" y="306044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5" name="Group 94"/>
          <p:cNvGrpSpPr/>
          <p:nvPr/>
        </p:nvGrpSpPr>
        <p:grpSpPr>
          <a:xfrm>
            <a:off x="1683040" y="4638320"/>
            <a:ext cx="796192" cy="795767"/>
            <a:chOff x="1445794" y="4317828"/>
            <a:chExt cx="796192" cy="795767"/>
          </a:xfrm>
        </p:grpSpPr>
        <p:sp>
          <p:nvSpPr>
            <p:cNvPr id="2" name="Oval 1"/>
            <p:cNvSpPr/>
            <p:nvPr/>
          </p:nvSpPr>
          <p:spPr bwMode="auto">
            <a:xfrm>
              <a:off x="1445794"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cxnSp>
          <p:nvCxnSpPr>
            <p:cNvPr id="89" name="Straight Arrow Connector 88"/>
            <p:cNvCxnSpPr>
              <a:stCxn id="2" idx="0"/>
            </p:cNvCxnSpPr>
            <p:nvPr/>
          </p:nvCxnSpPr>
          <p:spPr bwMode="auto">
            <a:xfrm flipV="1">
              <a:off x="1674394" y="4317828"/>
              <a:ext cx="0" cy="414767"/>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8" name="TextBox 97"/>
            <p:cNvSpPr txBox="1"/>
            <p:nvPr/>
          </p:nvSpPr>
          <p:spPr>
            <a:xfrm>
              <a:off x="1611685" y="437820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7" name="Group 96"/>
          <p:cNvGrpSpPr/>
          <p:nvPr/>
        </p:nvGrpSpPr>
        <p:grpSpPr>
          <a:xfrm>
            <a:off x="3228229" y="4660713"/>
            <a:ext cx="806149" cy="784748"/>
            <a:chOff x="2520145" y="4328847"/>
            <a:chExt cx="806149" cy="784748"/>
          </a:xfrm>
        </p:grpSpPr>
        <p:sp>
          <p:nvSpPr>
            <p:cNvPr id="13" name="Oval 12"/>
            <p:cNvSpPr/>
            <p:nvPr/>
          </p:nvSpPr>
          <p:spPr bwMode="auto">
            <a:xfrm>
              <a:off x="2520145"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1" name="Straight Arrow Connector 90"/>
            <p:cNvCxnSpPr>
              <a:stCxn id="13" idx="0"/>
            </p:cNvCxnSpPr>
            <p:nvPr/>
          </p:nvCxnSpPr>
          <p:spPr bwMode="auto">
            <a:xfrm flipV="1">
              <a:off x="2748745" y="4328847"/>
              <a:ext cx="0" cy="40374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9" name="TextBox 98"/>
            <p:cNvSpPr txBox="1"/>
            <p:nvPr/>
          </p:nvSpPr>
          <p:spPr>
            <a:xfrm>
              <a:off x="2695993" y="44204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2" name="Group 101"/>
          <p:cNvGrpSpPr/>
          <p:nvPr/>
        </p:nvGrpSpPr>
        <p:grpSpPr>
          <a:xfrm>
            <a:off x="4775706" y="4582363"/>
            <a:ext cx="797561" cy="811584"/>
            <a:chOff x="4032978" y="4297684"/>
            <a:chExt cx="797561" cy="811584"/>
          </a:xfrm>
        </p:grpSpPr>
        <p:sp>
          <p:nvSpPr>
            <p:cNvPr id="19" name="Oval 18"/>
            <p:cNvSpPr/>
            <p:nvPr/>
          </p:nvSpPr>
          <p:spPr bwMode="auto">
            <a:xfrm>
              <a:off x="4032978"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3" name="Straight Arrow Connector 92"/>
            <p:cNvCxnSpPr>
              <a:stCxn id="19" idx="0"/>
            </p:cNvCxnSpPr>
            <p:nvPr/>
          </p:nvCxnSpPr>
          <p:spPr bwMode="auto">
            <a:xfrm flipV="1">
              <a:off x="4261578" y="4297684"/>
              <a:ext cx="18699" cy="43058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4200238" y="4396331"/>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3" name="Group 102"/>
          <p:cNvGrpSpPr/>
          <p:nvPr/>
        </p:nvGrpSpPr>
        <p:grpSpPr>
          <a:xfrm>
            <a:off x="6110994" y="4620599"/>
            <a:ext cx="779704" cy="764379"/>
            <a:chOff x="5344101" y="4344889"/>
            <a:chExt cx="779704" cy="764379"/>
          </a:xfrm>
        </p:grpSpPr>
        <p:sp>
          <p:nvSpPr>
            <p:cNvPr id="22" name="Oval 21"/>
            <p:cNvSpPr/>
            <p:nvPr/>
          </p:nvSpPr>
          <p:spPr bwMode="auto">
            <a:xfrm>
              <a:off x="5344101"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6" name="Straight Arrow Connector 95"/>
            <p:cNvCxnSpPr>
              <a:stCxn id="22" idx="0"/>
            </p:cNvCxnSpPr>
            <p:nvPr/>
          </p:nvCxnSpPr>
          <p:spPr bwMode="auto">
            <a:xfrm flipV="1">
              <a:off x="5572701" y="4344889"/>
              <a:ext cx="0" cy="383379"/>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1" name="TextBox 100"/>
            <p:cNvSpPr txBox="1"/>
            <p:nvPr/>
          </p:nvSpPr>
          <p:spPr>
            <a:xfrm>
              <a:off x="5493504" y="442186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spTree>
    <p:extLst>
      <p:ext uri="{BB962C8B-B14F-4D97-AF65-F5344CB8AC3E}">
        <p14:creationId xmlns:p14="http://schemas.microsoft.com/office/powerpoint/2010/main" xmlns="" val="19006292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38</a:t>
            </a:fld>
            <a:endParaRPr lang="en-US" b="1" dirty="0"/>
          </a:p>
        </p:txBody>
      </p:sp>
      <p:grpSp>
        <p:nvGrpSpPr>
          <p:cNvPr id="6" name="Group 5"/>
          <p:cNvGrpSpPr/>
          <p:nvPr/>
        </p:nvGrpSpPr>
        <p:grpSpPr>
          <a:xfrm>
            <a:off x="258439" y="2148245"/>
            <a:ext cx="8536633" cy="627221"/>
            <a:chOff x="216385" y="2133600"/>
            <a:chExt cx="8536633" cy="627221"/>
          </a:xfrm>
        </p:grpSpPr>
        <p:grpSp>
          <p:nvGrpSpPr>
            <p:cNvPr id="5" name="Group 4"/>
            <p:cNvGrpSpPr/>
            <p:nvPr/>
          </p:nvGrpSpPr>
          <p:grpSpPr>
            <a:xfrm>
              <a:off x="216385" y="2133600"/>
              <a:ext cx="770720" cy="627221"/>
              <a:chOff x="696398" y="3029306"/>
              <a:chExt cx="770720" cy="627221"/>
            </a:xfrm>
          </p:grpSpPr>
          <p:sp>
            <p:nvSpPr>
              <p:cNvPr id="2" name="Oval 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sp>
            <p:nvSpPr>
              <p:cNvPr id="3" name="TextBox 2"/>
              <p:cNvSpPr txBox="1"/>
              <p:nvPr/>
            </p:nvSpPr>
            <p:spPr>
              <a:xfrm>
                <a:off x="696398" y="3029306"/>
                <a:ext cx="409086" cy="369332"/>
              </a:xfrm>
              <a:prstGeom prst="rect">
                <a:avLst/>
              </a:prstGeom>
              <a:noFill/>
            </p:spPr>
            <p:txBody>
              <a:bodyPr wrap="none" rtlCol="0">
                <a:spAutoFit/>
              </a:bodyPr>
              <a:lstStyle/>
              <a:p>
                <a:r>
                  <a:rPr lang="en-US" sz="1800" b="0" dirty="0" smtClean="0">
                    <a:solidFill>
                      <a:srgbClr val="002060"/>
                    </a:solidFill>
                  </a:rPr>
                  <a:t>n1</a:t>
                </a:r>
                <a:endParaRPr lang="en-US" sz="1800" b="0" dirty="0">
                  <a:solidFill>
                    <a:srgbClr val="002060"/>
                  </a:solidFill>
                </a:endParaRPr>
              </a:p>
            </p:txBody>
          </p:sp>
        </p:grpSp>
        <p:grpSp>
          <p:nvGrpSpPr>
            <p:cNvPr id="9" name="Group 8"/>
            <p:cNvGrpSpPr/>
            <p:nvPr/>
          </p:nvGrpSpPr>
          <p:grpSpPr>
            <a:xfrm>
              <a:off x="1066202" y="2133600"/>
              <a:ext cx="770720" cy="627221"/>
              <a:chOff x="696398" y="3029306"/>
              <a:chExt cx="770720" cy="627221"/>
            </a:xfrm>
          </p:grpSpPr>
          <p:sp>
            <p:nvSpPr>
              <p:cNvPr id="10" name="Oval 9"/>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x</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1" name="TextBox 10"/>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n2</a:t>
                </a:r>
                <a:endParaRPr lang="en-US" sz="1800" b="0" dirty="0">
                  <a:solidFill>
                    <a:srgbClr val="002060"/>
                  </a:solidFill>
                </a:endParaRPr>
              </a:p>
            </p:txBody>
          </p:sp>
        </p:grpSp>
        <p:grpSp>
          <p:nvGrpSpPr>
            <p:cNvPr id="12" name="Group 11"/>
            <p:cNvGrpSpPr/>
            <p:nvPr/>
          </p:nvGrpSpPr>
          <p:grpSpPr>
            <a:xfrm>
              <a:off x="1919306" y="2133600"/>
              <a:ext cx="770720" cy="627221"/>
              <a:chOff x="696398" y="3029306"/>
              <a:chExt cx="770720" cy="627221"/>
            </a:xfrm>
          </p:grpSpPr>
          <p:sp>
            <p:nvSpPr>
              <p:cNvPr id="13" name="Oval 12"/>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4" name="TextBox 13"/>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n3</a:t>
                </a:r>
                <a:endParaRPr lang="en-US" sz="1800" b="0" dirty="0">
                  <a:solidFill>
                    <a:srgbClr val="002060"/>
                  </a:solidFill>
                </a:endParaRPr>
              </a:p>
            </p:txBody>
          </p:sp>
        </p:grpSp>
        <p:grpSp>
          <p:nvGrpSpPr>
            <p:cNvPr id="15" name="Group 14"/>
            <p:cNvGrpSpPr/>
            <p:nvPr/>
          </p:nvGrpSpPr>
          <p:grpSpPr>
            <a:xfrm>
              <a:off x="2875636" y="2133600"/>
              <a:ext cx="770720" cy="627221"/>
              <a:chOff x="696398" y="3029306"/>
              <a:chExt cx="770720" cy="627221"/>
            </a:xfrm>
          </p:grpSpPr>
          <p:sp>
            <p:nvSpPr>
              <p:cNvPr id="16" name="Oval 15"/>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7" name="TextBox 16"/>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n4</a:t>
                </a:r>
                <a:endParaRPr lang="en-US" sz="1800" b="0" dirty="0">
                  <a:solidFill>
                    <a:srgbClr val="002060"/>
                  </a:solidFill>
                </a:endParaRPr>
              </a:p>
            </p:txBody>
          </p:sp>
        </p:grpSp>
        <p:grpSp>
          <p:nvGrpSpPr>
            <p:cNvPr id="18" name="Group 17"/>
            <p:cNvGrpSpPr/>
            <p:nvPr/>
          </p:nvGrpSpPr>
          <p:grpSpPr>
            <a:xfrm>
              <a:off x="3719458" y="2133600"/>
              <a:ext cx="770720" cy="627221"/>
              <a:chOff x="696398" y="3029306"/>
              <a:chExt cx="770720" cy="627221"/>
            </a:xfrm>
          </p:grpSpPr>
          <p:sp>
            <p:nvSpPr>
              <p:cNvPr id="19" name="Oval 18"/>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0" name="TextBox 19"/>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n5</a:t>
                </a:r>
                <a:endParaRPr lang="en-US" sz="1800" b="0" dirty="0">
                  <a:solidFill>
                    <a:srgbClr val="002060"/>
                  </a:solidFill>
                </a:endParaRPr>
              </a:p>
            </p:txBody>
          </p:sp>
        </p:grpSp>
        <p:grpSp>
          <p:nvGrpSpPr>
            <p:cNvPr id="21" name="Group 20"/>
            <p:cNvGrpSpPr/>
            <p:nvPr/>
          </p:nvGrpSpPr>
          <p:grpSpPr>
            <a:xfrm>
              <a:off x="4566378" y="2133600"/>
              <a:ext cx="770720" cy="627221"/>
              <a:chOff x="696398" y="3029306"/>
              <a:chExt cx="770720" cy="627221"/>
            </a:xfrm>
          </p:grpSpPr>
          <p:sp>
            <p:nvSpPr>
              <p:cNvPr id="22" name="Oval 2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3" name="TextBox 22"/>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n6</a:t>
                </a:r>
                <a:endParaRPr lang="en-US" sz="1800" b="0" dirty="0">
                  <a:solidFill>
                    <a:srgbClr val="002060"/>
                  </a:solidFill>
                </a:endParaRPr>
              </a:p>
            </p:txBody>
          </p:sp>
        </p:grpSp>
        <p:grpSp>
          <p:nvGrpSpPr>
            <p:cNvPr id="24" name="Group 23"/>
            <p:cNvGrpSpPr/>
            <p:nvPr/>
          </p:nvGrpSpPr>
          <p:grpSpPr>
            <a:xfrm>
              <a:off x="5337098" y="2133600"/>
              <a:ext cx="770720" cy="627221"/>
              <a:chOff x="696398" y="3029306"/>
              <a:chExt cx="770720" cy="627221"/>
            </a:xfrm>
          </p:grpSpPr>
          <p:sp>
            <p:nvSpPr>
              <p:cNvPr id="25" name="Oval 24"/>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6" name="TextBox 25"/>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n7</a:t>
                </a:r>
                <a:endParaRPr lang="en-US" sz="1800" b="0" dirty="0">
                  <a:solidFill>
                    <a:srgbClr val="002060"/>
                  </a:solidFill>
                </a:endParaRPr>
              </a:p>
            </p:txBody>
          </p:sp>
        </p:grpSp>
        <p:grpSp>
          <p:nvGrpSpPr>
            <p:cNvPr id="27" name="Group 26"/>
            <p:cNvGrpSpPr/>
            <p:nvPr/>
          </p:nvGrpSpPr>
          <p:grpSpPr>
            <a:xfrm>
              <a:off x="6107818" y="2133600"/>
              <a:ext cx="770720" cy="627221"/>
              <a:chOff x="696398" y="3029306"/>
              <a:chExt cx="770720" cy="627221"/>
            </a:xfrm>
          </p:grpSpPr>
          <p:sp>
            <p:nvSpPr>
              <p:cNvPr id="28" name="Oval 27"/>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9" name="TextBox 28"/>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n8</a:t>
                </a:r>
                <a:endParaRPr lang="en-US" sz="1800" b="0" dirty="0">
                  <a:solidFill>
                    <a:srgbClr val="002060"/>
                  </a:solidFill>
                </a:endParaRPr>
              </a:p>
            </p:txBody>
          </p:sp>
        </p:grpSp>
        <p:grpSp>
          <p:nvGrpSpPr>
            <p:cNvPr id="30" name="Group 29"/>
            <p:cNvGrpSpPr/>
            <p:nvPr/>
          </p:nvGrpSpPr>
          <p:grpSpPr>
            <a:xfrm>
              <a:off x="6939182" y="2133600"/>
              <a:ext cx="770720" cy="627221"/>
              <a:chOff x="696398" y="3029306"/>
              <a:chExt cx="770720" cy="627221"/>
            </a:xfrm>
          </p:grpSpPr>
          <p:sp>
            <p:nvSpPr>
              <p:cNvPr id="31" name="Oval 30"/>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32" name="TextBox 31"/>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n9</a:t>
                </a:r>
                <a:endParaRPr lang="en-US" sz="1800" b="0" dirty="0">
                  <a:solidFill>
                    <a:srgbClr val="002060"/>
                  </a:solidFill>
                </a:endParaRPr>
              </a:p>
            </p:txBody>
          </p:sp>
        </p:grpSp>
        <p:grpSp>
          <p:nvGrpSpPr>
            <p:cNvPr id="33" name="Group 32"/>
            <p:cNvGrpSpPr/>
            <p:nvPr/>
          </p:nvGrpSpPr>
          <p:grpSpPr>
            <a:xfrm>
              <a:off x="7838618" y="2133600"/>
              <a:ext cx="914400" cy="627221"/>
              <a:chOff x="696398" y="3029306"/>
              <a:chExt cx="914400" cy="627221"/>
            </a:xfrm>
          </p:grpSpPr>
          <p:sp>
            <p:nvSpPr>
              <p:cNvPr id="34" name="Oval 33"/>
              <p:cNvSpPr/>
              <p:nvPr/>
            </p:nvSpPr>
            <p:spPr bwMode="auto">
              <a:xfrm>
                <a:off x="1009918" y="3275527"/>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sp>
            <p:nvSpPr>
              <p:cNvPr id="35" name="TextBox 34"/>
              <p:cNvSpPr txBox="1"/>
              <p:nvPr/>
            </p:nvSpPr>
            <p:spPr>
              <a:xfrm>
                <a:off x="696398" y="3029306"/>
                <a:ext cx="550151" cy="369332"/>
              </a:xfrm>
              <a:prstGeom prst="rect">
                <a:avLst/>
              </a:prstGeom>
              <a:noFill/>
            </p:spPr>
            <p:txBody>
              <a:bodyPr wrap="none" rtlCol="0">
                <a:spAutoFit/>
              </a:bodyPr>
              <a:lstStyle/>
              <a:p>
                <a:r>
                  <a:rPr lang="en-US" sz="1800" b="0" dirty="0" smtClean="0">
                    <a:solidFill>
                      <a:srgbClr val="002060"/>
                    </a:solidFill>
                  </a:rPr>
                  <a:t>n10</a:t>
                </a:r>
                <a:endParaRPr lang="en-US" sz="1800" b="0" dirty="0">
                  <a:solidFill>
                    <a:srgbClr val="002060"/>
                  </a:solidFill>
                </a:endParaRPr>
              </a:p>
            </p:txBody>
          </p:sp>
        </p:grpSp>
      </p:grpSp>
      <p:sp>
        <p:nvSpPr>
          <p:cNvPr id="37" name="Rectangle 3"/>
          <p:cNvSpPr txBox="1">
            <a:spLocks noChangeArrowheads="1"/>
          </p:cNvSpPr>
          <p:nvPr/>
        </p:nvSpPr>
        <p:spPr bwMode="auto">
          <a:xfrm>
            <a:off x="128386" y="3271152"/>
            <a:ext cx="879674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Synthesis Constraints:</a:t>
            </a:r>
            <a:endParaRPr lang="en-US" altLang="ko-KR" sz="1200" b="0" kern="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b="0" i="1" kern="0" dirty="0" smtClean="0">
                <a:solidFill>
                  <a:srgbClr val="006600"/>
                </a:solidFill>
                <a:ea typeface="Gulim" pitchFamily="34" charset="-127"/>
              </a:rPr>
              <a:t>	</a:t>
            </a:r>
            <a:r>
              <a:rPr lang="en-US" altLang="ko-KR" sz="2000" b="0" kern="0" dirty="0">
                <a:solidFill>
                  <a:srgbClr val="006600"/>
                </a:solidFill>
                <a:ea typeface="Gulim" pitchFamily="34" charset="-127"/>
              </a:rPr>
              <a:t>Shape is a </a:t>
            </a:r>
            <a:r>
              <a:rPr lang="en-US" altLang="ko-KR" sz="2000" b="0" kern="0" dirty="0" smtClean="0">
                <a:solidFill>
                  <a:srgbClr val="006600"/>
                </a:solidFill>
                <a:ea typeface="Gulim" pitchFamily="34" charset="-127"/>
              </a:rPr>
              <a:t>DAG, Types are consistent</a:t>
            </a:r>
          </a:p>
          <a:p>
            <a:pPr marL="0" indent="0">
              <a:lnSpc>
                <a:spcPct val="80000"/>
              </a:lnSpc>
              <a:spcBef>
                <a:spcPct val="35000"/>
              </a:spcBef>
              <a:buClr>
                <a:srgbClr val="006600"/>
              </a:buClr>
              <a:buNone/>
            </a:pPr>
            <a:r>
              <a:rPr lang="en-US" altLang="ko-KR" sz="2000" b="0" kern="0" dirty="0" smtClean="0">
                <a:solidFill>
                  <a:srgbClr val="006600"/>
                </a:solidFill>
                <a:ea typeface="Gulim" pitchFamily="34" charset="-127"/>
              </a:rPr>
              <a:t>	Spec </a:t>
            </a:r>
            <a:r>
              <a:rPr lang="en-US" altLang="ko-KR" sz="2000" b="0" kern="0" dirty="0" smtClean="0">
                <a:solidFill>
                  <a:srgbClr val="006600"/>
                </a:solidFill>
                <a:latin typeface="Symbol" pitchFamily="18" charset="2"/>
                <a:ea typeface="Gulim" pitchFamily="34" charset="-127"/>
              </a:rPr>
              <a:t>j</a:t>
            </a:r>
            <a:r>
              <a:rPr lang="en-US" altLang="ko-KR" sz="2000" b="0" kern="0" dirty="0" smtClean="0">
                <a:solidFill>
                  <a:srgbClr val="006600"/>
                </a:solidFill>
                <a:ea typeface="Gulim" pitchFamily="34" charset="-127"/>
              </a:rPr>
              <a:t>[f/e] is satisfied on every concrete input values in I</a:t>
            </a:r>
          </a:p>
        </p:txBody>
      </p:sp>
      <p:sp>
        <p:nvSpPr>
          <p:cNvPr id="38" name="Rectangle 3"/>
          <p:cNvSpPr txBox="1">
            <a:spLocks noChangeArrowheads="1"/>
          </p:cNvSpPr>
          <p:nvPr/>
        </p:nvSpPr>
        <p:spPr bwMode="auto">
          <a:xfrm>
            <a:off x="128386" y="4602953"/>
            <a:ext cx="879674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Use an SMT solver (Z3) to find a satisfying solution.</a:t>
            </a:r>
          </a:p>
        </p:txBody>
      </p:sp>
      <p:sp>
        <p:nvSpPr>
          <p:cNvPr id="39" name="Rectangle 3"/>
          <p:cNvSpPr txBox="1">
            <a:spLocks noChangeArrowheads="1"/>
          </p:cNvSpPr>
          <p:nvPr/>
        </p:nvSpPr>
        <p:spPr bwMode="auto">
          <a:xfrm>
            <a:off x="128386" y="5202234"/>
            <a:ext cx="8796740" cy="8175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If synthesis fails, </a:t>
            </a:r>
            <a:r>
              <a:rPr lang="en-US" altLang="ko-KR" sz="2000" b="0" kern="0" dirty="0" smtClean="0">
                <a:solidFill>
                  <a:srgbClr val="006600"/>
                </a:solidFill>
                <a:ea typeface="Gulim" pitchFamily="34" charset="-127"/>
              </a:rPr>
              <a:t>try </a:t>
            </a:r>
            <a:r>
              <a:rPr lang="en-US" altLang="ko-KR" sz="2000" b="0" kern="0" dirty="0" smtClean="0">
                <a:solidFill>
                  <a:srgbClr val="006600"/>
                </a:solidFill>
                <a:ea typeface="Gulim" pitchFamily="34" charset="-127"/>
              </a:rPr>
              <a:t>increasing the number of occurrences of components in the library in an outer loop</a:t>
            </a:r>
          </a:p>
        </p:txBody>
      </p:sp>
      <p:sp>
        <p:nvSpPr>
          <p:cNvPr id="42" name="Rectangle 3"/>
          <p:cNvSpPr txBox="1">
            <a:spLocks noChangeArrowheads="1"/>
          </p:cNvSpPr>
          <p:nvPr/>
        </p:nvSpPr>
        <p:spPr bwMode="auto">
          <a:xfrm>
            <a:off x="91808" y="1143000"/>
            <a:ext cx="9144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Start with a library consisting of some number of occurrences of each component. </a:t>
            </a:r>
            <a:endParaRPr lang="en-US" altLang="ko-KR" sz="2000" b="0" kern="0" dirty="0" smtClean="0">
              <a:solidFill>
                <a:srgbClr val="FF00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b="0" kern="0" dirty="0" smtClean="0">
              <a:ea typeface="Gulim" pitchFamily="34" charset="-127"/>
            </a:endParaRPr>
          </a:p>
        </p:txBody>
      </p:sp>
    </p:spTree>
    <p:extLst>
      <p:ext uri="{BB962C8B-B14F-4D97-AF65-F5344CB8AC3E}">
        <p14:creationId xmlns:p14="http://schemas.microsoft.com/office/powerpoint/2010/main" xmlns="" val="88678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Idea: Find desired expression e by probabilistic walk on graph where nodes are expressions and edges capture single-edits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Metropolis-Hastings Algorithm: Given a probability distribution P over domain X, and an </a:t>
            </a:r>
            <a:r>
              <a:rPr lang="en-US" altLang="ko-KR" sz="2000" dirty="0" err="1" smtClean="0">
                <a:solidFill>
                  <a:srgbClr val="006600"/>
                </a:solidFill>
                <a:ea typeface="Gulim" pitchFamily="34" charset="-127"/>
              </a:rPr>
              <a:t>ergodic</a:t>
            </a:r>
            <a:r>
              <a:rPr lang="en-US" altLang="ko-KR" sz="2000" dirty="0" smtClean="0">
                <a:solidFill>
                  <a:srgbClr val="006600"/>
                </a:solidFill>
                <a:ea typeface="Gulim" pitchFamily="34" charset="-127"/>
              </a:rPr>
              <a:t> Markov chain over X, samples from 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expression size n. X is the set of expressions E</a:t>
            </a:r>
            <a:r>
              <a:rPr lang="en-US" altLang="ko-KR" sz="2000" baseline="-25000" dirty="0" smtClean="0">
                <a:solidFill>
                  <a:srgbClr val="006600"/>
                </a:solidFill>
                <a:ea typeface="Gulim" pitchFamily="34" charset="-127"/>
              </a:rPr>
              <a:t>n</a:t>
            </a:r>
            <a:r>
              <a:rPr lang="en-US" altLang="ko-KR" sz="2000" dirty="0" smtClean="0">
                <a:solidFill>
                  <a:srgbClr val="006600"/>
                </a:solidFill>
                <a:ea typeface="Gulim" pitchFamily="34" charset="-127"/>
              </a:rPr>
              <a:t> of size n. P(e) ∝Score(e) (“Extent to which e meets the spec φ”)</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given set I of concrete inputs, Score(e) = exp( - 0.5 Wrong(e)), where Wrong(e) = No of examples in I for which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Score(e) is large when Wrong(e) is small. Expressions e with Wrong(e) = 0 more likely to be chosen in the limit than any other expression</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39</a:t>
            </a:fld>
            <a:endParaRPr lang="en-US" b="1" dirty="0"/>
          </a:p>
        </p:txBody>
      </p:sp>
    </p:spTree>
    <p:extLst>
      <p:ext uri="{BB962C8B-B14F-4D97-AF65-F5344CB8AC3E}">
        <p14:creationId xmlns:p14="http://schemas.microsoft.com/office/powerpoint/2010/main" xmlns="" val="39067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685800" y="228600"/>
            <a:ext cx="7772400" cy="762000"/>
          </a:xfrm>
        </p:spPr>
        <p:txBody>
          <a:bodyPr/>
          <a:lstStyle/>
          <a:p>
            <a:r>
              <a:rPr lang="en-US" altLang="ko-KR" sz="2800" dirty="0" smtClean="0">
                <a:solidFill>
                  <a:srgbClr val="C00000"/>
                </a:solidFill>
                <a:ea typeface="Gulim" pitchFamily="34" charset="-127"/>
              </a:rPr>
              <a:t>Towards Practical Program Verification</a:t>
            </a:r>
          </a:p>
        </p:txBody>
      </p:sp>
      <p:sp>
        <p:nvSpPr>
          <p:cNvPr id="84995" name="Rectangle 3"/>
          <p:cNvSpPr>
            <a:spLocks noGrp="1" noChangeArrowheads="1"/>
          </p:cNvSpPr>
          <p:nvPr>
            <p:ph type="body" idx="4294967295"/>
          </p:nvPr>
        </p:nvSpPr>
        <p:spPr>
          <a:xfrm>
            <a:off x="152400" y="1295400"/>
            <a:ext cx="8991600" cy="4419600"/>
          </a:xfrm>
        </p:spPr>
        <p:txBody>
          <a:bodyPr/>
          <a:lstStyle/>
          <a:p>
            <a:pPr marL="457200" indent="-457200">
              <a:buFont typeface="+mj-lt"/>
              <a:buAutoNum type="arabicPeriod"/>
            </a:pPr>
            <a:r>
              <a:rPr lang="en-US" altLang="ko-KR" sz="2000" dirty="0" smtClean="0">
                <a:solidFill>
                  <a:srgbClr val="003300"/>
                </a:solidFill>
                <a:ea typeface="Gulim" pitchFamily="34" charset="-127"/>
              </a:rPr>
              <a:t>Focus on simpler verification tasks:</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full functional correctness, just absence of specific errors</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Success story: Array accesses are within bounds</a:t>
            </a:r>
          </a:p>
          <a:p>
            <a:pPr marL="457200" indent="-457200">
              <a:buFont typeface="+mj-lt"/>
              <a:buAutoNum type="arabicPeriod"/>
            </a:pPr>
            <a:endParaRPr lang="en-US" altLang="ko-KR" sz="2000" dirty="0">
              <a:solidFill>
                <a:srgbClr val="003300"/>
              </a:solidFill>
              <a:ea typeface="Gulim" pitchFamily="34" charset="-127"/>
            </a:endParaRPr>
          </a:p>
          <a:p>
            <a:pPr marL="457200" indent="-457200">
              <a:buAutoNum type="arabicPeriod" startAt="2"/>
            </a:pPr>
            <a:r>
              <a:rPr lang="en-US" altLang="ko-KR" sz="2000" dirty="0" smtClean="0">
                <a:solidFill>
                  <a:srgbClr val="003300"/>
                </a:solidFill>
                <a:ea typeface="Gulim" pitchFamily="34" charset="-127"/>
              </a:rPr>
              <a:t>Provide automation as much as possible</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Program verification is </a:t>
            </a:r>
            <a:r>
              <a:rPr lang="en-US" altLang="ko-KR" sz="2000" dirty="0" err="1" smtClean="0">
                <a:solidFill>
                  <a:srgbClr val="002060"/>
                </a:solidFill>
                <a:ea typeface="Gulim" pitchFamily="34" charset="-127"/>
              </a:rPr>
              <a:t>undecidable</a:t>
            </a:r>
            <a:endParaRPr lang="en-US" altLang="ko-KR" sz="2000" dirty="0" smtClean="0">
              <a:solidFill>
                <a:srgbClr val="002060"/>
              </a:solidFill>
              <a:ea typeface="Gulim" pitchFamily="34" charset="-127"/>
            </a:endParaRP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Programmer asked to give annotations when absolutely needed</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Consistency of annotations checked by SMT solvers</a:t>
            </a:r>
          </a:p>
          <a:p>
            <a:pPr marL="0" indent="0">
              <a:buNone/>
            </a:pPr>
            <a:endParaRPr lang="en-US" altLang="ko-KR" sz="2000" dirty="0">
              <a:solidFill>
                <a:srgbClr val="003300"/>
              </a:solidFill>
              <a:ea typeface="Gulim" pitchFamily="34" charset="-127"/>
            </a:endParaRPr>
          </a:p>
          <a:p>
            <a:pPr marL="457200" indent="-457200">
              <a:buAutoNum type="arabicPeriod" startAt="3"/>
            </a:pPr>
            <a:r>
              <a:rPr lang="en-US" altLang="ko-KR" sz="2000" dirty="0" smtClean="0">
                <a:solidFill>
                  <a:srgbClr val="003300"/>
                </a:solidFill>
                <a:ea typeface="Gulim" pitchFamily="34" charset="-127"/>
              </a:rPr>
              <a:t>Use verification technology for </a:t>
            </a:r>
            <a:r>
              <a:rPr lang="en-US" altLang="ko-KR" sz="2000" dirty="0" smtClean="0">
                <a:solidFill>
                  <a:srgbClr val="003300"/>
                </a:solidFill>
                <a:ea typeface="Gulim" pitchFamily="34" charset="-127"/>
              </a:rPr>
              <a:t>synergistic </a:t>
            </a:r>
            <a:r>
              <a:rPr lang="en-US" altLang="ko-KR" sz="2000" dirty="0" smtClean="0">
                <a:solidFill>
                  <a:srgbClr val="003300"/>
                </a:solidFill>
                <a:ea typeface="Gulim" pitchFamily="34" charset="-127"/>
              </a:rPr>
              <a:t>tasks</a:t>
            </a:r>
            <a:endParaRPr lang="en-US" altLang="ko-KR" sz="2000" dirty="0">
              <a:solidFill>
                <a:srgbClr val="003300"/>
              </a:solidFill>
              <a:ea typeface="Gulim" pitchFamily="34" charset="-127"/>
            </a:endParaRPr>
          </a:p>
          <a:p>
            <a:pPr lvl="1">
              <a:buBlip>
                <a:blip r:embed="rId2"/>
              </a:buBlip>
            </a:pPr>
            <a:r>
              <a:rPr lang="en-US" altLang="ko-KR" sz="2000" dirty="0" smtClean="0">
                <a:solidFill>
                  <a:srgbClr val="002060"/>
                </a:solidFill>
                <a:ea typeface="Gulim" pitchFamily="34" charset="-127"/>
              </a:rPr>
              <a:t>  Directed testing</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Bug localization</a:t>
            </a:r>
            <a:endParaRPr lang="en-US" altLang="ko-KR" sz="1600" dirty="0">
              <a:solidFill>
                <a:srgbClr val="00206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49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49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49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1143000"/>
            <a:ext cx="9144000" cy="190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candidate expression e sampled uniformly from E</a:t>
            </a:r>
            <a:r>
              <a:rPr lang="en-US" altLang="ko-KR" sz="2000" baseline="-25000" dirty="0" smtClean="0">
                <a:solidFill>
                  <a:srgbClr val="006600"/>
                </a:solidFill>
                <a:ea typeface="Gulim" pitchFamily="34" charset="-127"/>
              </a:rPr>
              <a:t>n</a:t>
            </a:r>
          </a:p>
          <a:p>
            <a:pPr>
              <a:lnSpc>
                <a:spcPct val="80000"/>
              </a:lnSpc>
              <a:spcBef>
                <a:spcPct val="35000"/>
              </a:spcBef>
              <a:buClr>
                <a:srgbClr val="006600"/>
              </a:buClr>
              <a:buFont typeface="Wingdings" pitchFamily="2" charset="2"/>
              <a:buChar char="q"/>
            </a:pPr>
            <a:endParaRPr lang="en-US" altLang="ko-KR" sz="2000" baseline="-25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When Score(e) = 1, return 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Pick node v in parse tree of e uniformly at random. Replace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rooted at e with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of same size, sampled uniformly</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40</a:t>
            </a:fld>
            <a:endParaRPr lang="en-US" b="1" dirty="0"/>
          </a:p>
        </p:txBody>
      </p:sp>
      <p:grpSp>
        <p:nvGrpSpPr>
          <p:cNvPr id="35" name="Group 34"/>
          <p:cNvGrpSpPr/>
          <p:nvPr/>
        </p:nvGrpSpPr>
        <p:grpSpPr>
          <a:xfrm>
            <a:off x="1143000" y="3048000"/>
            <a:ext cx="1676400" cy="1981200"/>
            <a:chOff x="762000" y="3352800"/>
            <a:chExt cx="1981200" cy="2286000"/>
          </a:xfrm>
        </p:grpSpPr>
        <p:sp>
          <p:nvSpPr>
            <p:cNvPr id="34" name="Rectangle 33"/>
            <p:cNvSpPr/>
            <p:nvPr/>
          </p:nvSpPr>
          <p:spPr bwMode="auto">
            <a:xfrm>
              <a:off x="762000" y="4343400"/>
              <a:ext cx="1524000" cy="1295400"/>
            </a:xfrm>
            <a:prstGeom prst="rect">
              <a:avLst/>
            </a:prstGeom>
            <a:solidFill>
              <a:srgbClr val="FF0000">
                <a:alpha val="50196"/>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6" name="Oval 5"/>
            <p:cNvSpPr/>
            <p:nvPr/>
          </p:nvSpPr>
          <p:spPr bwMode="auto">
            <a:xfrm>
              <a:off x="1835516" y="37632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7" name="Straight Arrow Connector 6"/>
            <p:cNvCxnSpPr>
              <a:endCxn id="6" idx="5"/>
            </p:cNvCxnSpPr>
            <p:nvPr/>
          </p:nvCxnSpPr>
          <p:spPr bwMode="auto">
            <a:xfrm flipH="1" flipV="1">
              <a:off x="2225761" y="40884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 name="Straight Arrow Connector 7"/>
            <p:cNvCxnSpPr>
              <a:endCxn id="6" idx="3"/>
            </p:cNvCxnSpPr>
            <p:nvPr/>
          </p:nvCxnSpPr>
          <p:spPr bwMode="auto">
            <a:xfrm flipV="1">
              <a:off x="1619824" y="40884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 name="TextBox 9"/>
            <p:cNvSpPr txBox="1"/>
            <p:nvPr/>
          </p:nvSpPr>
          <p:spPr>
            <a:xfrm>
              <a:off x="2462354" y="44196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11" name="Straight Arrow Connector 10"/>
            <p:cNvCxnSpPr>
              <a:stCxn id="6" idx="0"/>
            </p:cNvCxnSpPr>
            <p:nvPr/>
          </p:nvCxnSpPr>
          <p:spPr bwMode="auto">
            <a:xfrm flipV="1">
              <a:off x="2064116" y="33528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2" name="TextBox 11"/>
            <p:cNvSpPr txBox="1"/>
            <p:nvPr/>
          </p:nvSpPr>
          <p:spPr>
            <a:xfrm>
              <a:off x="2033876" y="3352800"/>
              <a:ext cx="282450" cy="307777"/>
            </a:xfrm>
            <a:prstGeom prst="rect">
              <a:avLst/>
            </a:prstGeom>
            <a:noFill/>
          </p:spPr>
          <p:txBody>
            <a:bodyPr wrap="none" rtlCol="0">
              <a:spAutoFit/>
            </a:bodyPr>
            <a:lstStyle/>
            <a:p>
              <a:r>
                <a:rPr lang="en-US" sz="1400" b="0" dirty="0" smtClean="0">
                  <a:solidFill>
                    <a:srgbClr val="002060"/>
                  </a:solidFill>
                </a:rPr>
                <a:t>e</a:t>
              </a:r>
              <a:endParaRPr lang="en-US" sz="1800" b="0" dirty="0">
                <a:solidFill>
                  <a:srgbClr val="002060"/>
                </a:solidFill>
              </a:endParaRPr>
            </a:p>
          </p:txBody>
        </p:sp>
        <p:sp>
          <p:nvSpPr>
            <p:cNvPr id="13" name="Oval 12"/>
            <p:cNvSpPr/>
            <p:nvPr/>
          </p:nvSpPr>
          <p:spPr bwMode="auto">
            <a:xfrm>
              <a:off x="1319354" y="44958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14" name="Straight Arrow Connector 13"/>
            <p:cNvCxnSpPr/>
            <p:nvPr/>
          </p:nvCxnSpPr>
          <p:spPr bwMode="auto">
            <a:xfrm flipH="1" flipV="1">
              <a:off x="1700354" y="48006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5" name="TextBox 14"/>
            <p:cNvSpPr txBox="1"/>
            <p:nvPr/>
          </p:nvSpPr>
          <p:spPr>
            <a:xfrm>
              <a:off x="1936947" y="5131756"/>
              <a:ext cx="280846" cy="307777"/>
            </a:xfrm>
            <a:prstGeom prst="rect">
              <a:avLst/>
            </a:prstGeom>
            <a:noFill/>
          </p:spPr>
          <p:txBody>
            <a:bodyPr wrap="none" rtlCol="0">
              <a:spAutoFit/>
            </a:bodyPr>
            <a:lstStyle/>
            <a:p>
              <a:r>
                <a:rPr lang="en-US" sz="1400" b="0" dirty="0" smtClean="0">
                  <a:solidFill>
                    <a:srgbClr val="002060"/>
                  </a:solidFill>
                </a:rPr>
                <a:t>y</a:t>
              </a:r>
              <a:endParaRPr lang="en-US" sz="1800" b="0" dirty="0">
                <a:solidFill>
                  <a:srgbClr val="002060"/>
                </a:solidFill>
              </a:endParaRPr>
            </a:p>
          </p:txBody>
        </p:sp>
        <p:cxnSp>
          <p:nvCxnSpPr>
            <p:cNvPr id="16" name="Straight Arrow Connector 15"/>
            <p:cNvCxnSpPr/>
            <p:nvPr/>
          </p:nvCxnSpPr>
          <p:spPr bwMode="auto">
            <a:xfrm flipV="1">
              <a:off x="1090754" y="48006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7" name="TextBox 16"/>
            <p:cNvSpPr txBox="1"/>
            <p:nvPr/>
          </p:nvSpPr>
          <p:spPr>
            <a:xfrm>
              <a:off x="862154" y="5178623"/>
              <a:ext cx="290464" cy="307777"/>
            </a:xfrm>
            <a:prstGeom prst="rect">
              <a:avLst/>
            </a:prstGeom>
            <a:noFill/>
          </p:spPr>
          <p:txBody>
            <a:bodyPr wrap="none" rtlCol="0">
              <a:spAutoFit/>
            </a:bodyPr>
            <a:lstStyle/>
            <a:p>
              <a:r>
                <a:rPr lang="en-US" sz="1400" b="0" dirty="0" smtClean="0">
                  <a:solidFill>
                    <a:srgbClr val="002060"/>
                  </a:solidFill>
                </a:rPr>
                <a:t>x</a:t>
              </a:r>
              <a:endParaRPr lang="en-US" sz="1800" b="0" dirty="0">
                <a:solidFill>
                  <a:srgbClr val="002060"/>
                </a:solidFill>
              </a:endParaRPr>
            </a:p>
          </p:txBody>
        </p:sp>
      </p:grpSp>
      <p:grpSp>
        <p:nvGrpSpPr>
          <p:cNvPr id="19" name="Group 18"/>
          <p:cNvGrpSpPr/>
          <p:nvPr/>
        </p:nvGrpSpPr>
        <p:grpSpPr>
          <a:xfrm>
            <a:off x="5105400" y="3124200"/>
            <a:ext cx="1600200" cy="1905000"/>
            <a:chOff x="381000" y="3505200"/>
            <a:chExt cx="1881046" cy="2133600"/>
          </a:xfrm>
        </p:grpSpPr>
        <p:sp>
          <p:nvSpPr>
            <p:cNvPr id="20" name="Oval 19"/>
            <p:cNvSpPr/>
            <p:nvPr/>
          </p:nvSpPr>
          <p:spPr bwMode="auto">
            <a:xfrm>
              <a:off x="1354362" y="39156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1" name="Straight Arrow Connector 20"/>
            <p:cNvCxnSpPr>
              <a:endCxn id="20" idx="5"/>
            </p:cNvCxnSpPr>
            <p:nvPr/>
          </p:nvCxnSpPr>
          <p:spPr bwMode="auto">
            <a:xfrm flipH="1" flipV="1">
              <a:off x="1744607" y="42408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22" name="Straight Arrow Connector 21"/>
            <p:cNvCxnSpPr>
              <a:endCxn id="20" idx="3"/>
            </p:cNvCxnSpPr>
            <p:nvPr/>
          </p:nvCxnSpPr>
          <p:spPr bwMode="auto">
            <a:xfrm flipV="1">
              <a:off x="1138670" y="42408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3" name="TextBox 22"/>
            <p:cNvSpPr txBox="1"/>
            <p:nvPr/>
          </p:nvSpPr>
          <p:spPr>
            <a:xfrm>
              <a:off x="1981200" y="45720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24" name="Straight Arrow Connector 23"/>
            <p:cNvCxnSpPr>
              <a:stCxn id="20" idx="0"/>
            </p:cNvCxnSpPr>
            <p:nvPr/>
          </p:nvCxnSpPr>
          <p:spPr bwMode="auto">
            <a:xfrm flipV="1">
              <a:off x="1582962" y="35052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5" name="TextBox 24"/>
            <p:cNvSpPr txBox="1"/>
            <p:nvPr/>
          </p:nvSpPr>
          <p:spPr>
            <a:xfrm>
              <a:off x="1552722" y="3505200"/>
              <a:ext cx="324128" cy="369332"/>
            </a:xfrm>
            <a:prstGeom prst="rect">
              <a:avLst/>
            </a:prstGeom>
            <a:noFill/>
          </p:spPr>
          <p:txBody>
            <a:bodyPr wrap="none" rtlCol="0">
              <a:spAutoFit/>
            </a:bodyPr>
            <a:lstStyle/>
            <a:p>
              <a:r>
                <a:rPr lang="en-US" sz="1400" b="0" dirty="0" smtClean="0">
                  <a:solidFill>
                    <a:srgbClr val="002060"/>
                  </a:solidFill>
                </a:rPr>
                <a:t>e</a:t>
              </a:r>
              <a:r>
                <a:rPr lang="en-US" sz="1800" b="0" dirty="0" smtClean="0">
                  <a:solidFill>
                    <a:srgbClr val="002060"/>
                  </a:solidFill>
                </a:rPr>
                <a:t>’</a:t>
              </a:r>
              <a:endParaRPr lang="en-US" sz="1400" b="0" dirty="0" smtClean="0">
                <a:solidFill>
                  <a:srgbClr val="002060"/>
                </a:solidFill>
              </a:endParaRPr>
            </a:p>
          </p:txBody>
        </p:sp>
        <p:sp>
          <p:nvSpPr>
            <p:cNvPr id="26" name="Oval 25"/>
            <p:cNvSpPr/>
            <p:nvPr/>
          </p:nvSpPr>
          <p:spPr bwMode="auto">
            <a:xfrm>
              <a:off x="838200" y="46482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7" name="Straight Arrow Connector 26"/>
            <p:cNvCxnSpPr/>
            <p:nvPr/>
          </p:nvCxnSpPr>
          <p:spPr bwMode="auto">
            <a:xfrm flipH="1" flipV="1">
              <a:off x="1219200" y="49530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455793" y="5284156"/>
              <a:ext cx="264816" cy="307777"/>
            </a:xfrm>
            <a:prstGeom prst="rect">
              <a:avLst/>
            </a:prstGeom>
            <a:noFill/>
          </p:spPr>
          <p:txBody>
            <a:bodyPr wrap="none" rtlCol="0">
              <a:spAutoFit/>
            </a:bodyPr>
            <a:lstStyle/>
            <a:p>
              <a:r>
                <a:rPr lang="en-US" sz="1400" b="0" dirty="0" smtClean="0">
                  <a:solidFill>
                    <a:srgbClr val="002060"/>
                  </a:solidFill>
                </a:rPr>
                <a:t>1</a:t>
              </a:r>
              <a:endParaRPr lang="en-US" sz="1800" b="0" dirty="0">
                <a:solidFill>
                  <a:srgbClr val="002060"/>
                </a:solidFill>
              </a:endParaRPr>
            </a:p>
          </p:txBody>
        </p:sp>
        <p:cxnSp>
          <p:nvCxnSpPr>
            <p:cNvPr id="29" name="Straight Arrow Connector 28"/>
            <p:cNvCxnSpPr/>
            <p:nvPr/>
          </p:nvCxnSpPr>
          <p:spPr bwMode="auto">
            <a:xfrm flipV="1">
              <a:off x="609600" y="49530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0" name="TextBox 29"/>
            <p:cNvSpPr txBox="1"/>
            <p:nvPr/>
          </p:nvSpPr>
          <p:spPr>
            <a:xfrm>
              <a:off x="381000" y="5331023"/>
              <a:ext cx="290464"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grpSp>
      <p:cxnSp>
        <p:nvCxnSpPr>
          <p:cNvPr id="31" name="Straight Arrow Connector 30"/>
          <p:cNvCxnSpPr/>
          <p:nvPr/>
        </p:nvCxnSpPr>
        <p:spPr bwMode="auto">
          <a:xfrm flipV="1">
            <a:off x="3124200" y="4038599"/>
            <a:ext cx="1905000" cy="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2" name="Rectangle 3"/>
          <p:cNvSpPr txBox="1">
            <a:spLocks noChangeArrowheads="1"/>
          </p:cNvSpPr>
          <p:nvPr/>
        </p:nvSpPr>
        <p:spPr bwMode="auto">
          <a:xfrm>
            <a:off x="152400" y="5105400"/>
            <a:ext cx="8991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35000"/>
              </a:spcBef>
              <a:spcAft>
                <a:spcPct val="0"/>
              </a:spcAft>
              <a:buClr>
                <a:srgbClr val="006600"/>
              </a:buClr>
              <a:buSzTx/>
              <a:buFontTx/>
              <a:buNone/>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With probability min{ 1, Score(e’)/Score(e) }, replace e with e’</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Outer loop responsible for updating expression size n</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p:txBody>
      </p:sp>
    </p:spTree>
    <p:extLst>
      <p:ext uri="{BB962C8B-B14F-4D97-AF65-F5344CB8AC3E}">
        <p14:creationId xmlns:p14="http://schemas.microsoft.com/office/powerpoint/2010/main" xmlns="" val="39067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P spid="3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Benchmarks and Implementation</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Prototype implementation of Enumerative/Symbolic/Stochastic CEGIS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Benchmarks: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Bit-manipulation programs from Hacker’s delight</a:t>
            </a:r>
            <a:endParaRPr lang="en-US" altLang="ko-KR" sz="2000" dirty="0">
              <a:solidFill>
                <a:srgbClr val="002060"/>
              </a:solidFill>
              <a:ea typeface="Gulim" pitchFamily="34" charset="-127"/>
            </a:endParaRP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Integer arithmetic: Find max, search in sorted array</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Challenge problems such as computing Morton’s number</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Multiple variants of each benchmark by varying grammar</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Results are not conclusive as implementations are </a:t>
            </a:r>
            <a:r>
              <a:rPr lang="en-US" altLang="ko-KR" sz="2000" dirty="0" err="1" smtClean="0">
                <a:solidFill>
                  <a:srgbClr val="006600"/>
                </a:solidFill>
                <a:ea typeface="Gulim" pitchFamily="34" charset="-127"/>
              </a:rPr>
              <a:t>unoptimized</a:t>
            </a:r>
            <a:r>
              <a:rPr lang="en-US" altLang="ko-KR" sz="2000" dirty="0" smtClean="0">
                <a:solidFill>
                  <a:srgbClr val="006600"/>
                </a:solidFill>
                <a:ea typeface="Gulim" pitchFamily="34" charset="-127"/>
              </a:rPr>
              <a:t>, but offers first opportunity to compare solution strategies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41</a:t>
            </a:fld>
            <a:endParaRPr lang="en-US" b="1" dirty="0"/>
          </a:p>
        </p:txBody>
      </p:sp>
    </p:spTree>
    <p:extLst>
      <p:ext uri="{BB962C8B-B14F-4D97-AF65-F5344CB8AC3E}">
        <p14:creationId xmlns:p14="http://schemas.microsoft.com/office/powerpoint/2010/main" xmlns="" val="11664911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42</a:t>
            </a:fld>
            <a:endParaRPr lang="en-US" b="1" dirty="0"/>
          </a:p>
        </p:txBody>
      </p:sp>
      <p:graphicFrame>
        <p:nvGraphicFramePr>
          <p:cNvPr id="7" name="Chart 6"/>
          <p:cNvGraphicFramePr/>
          <p:nvPr/>
        </p:nvGraphicFramePr>
        <p:xfrm>
          <a:off x="2290763" y="1828800"/>
          <a:ext cx="4562474"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664911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43</a:t>
            </a:fld>
            <a:endParaRPr lang="en-US" b="1" dirty="0"/>
          </a:p>
        </p:txBody>
      </p:sp>
      <p:graphicFrame>
        <p:nvGraphicFramePr>
          <p:cNvPr id="5" name="Chart 4"/>
          <p:cNvGraphicFramePr>
            <a:graphicFrameLocks/>
          </p:cNvGraphicFramePr>
          <p:nvPr/>
        </p:nvGraphicFramePr>
        <p:xfrm>
          <a:off x="1914525" y="1831181"/>
          <a:ext cx="5314950" cy="31956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664911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44</a:t>
            </a:fld>
            <a:endParaRPr lang="en-US" b="1" dirty="0"/>
          </a:p>
        </p:txBody>
      </p:sp>
      <p:graphicFrame>
        <p:nvGraphicFramePr>
          <p:cNvPr id="6" name="Chart 5"/>
          <p:cNvGraphicFramePr>
            <a:graphicFrameLocks/>
          </p:cNvGraphicFramePr>
          <p:nvPr/>
        </p:nvGraphicFramePr>
        <p:xfrm>
          <a:off x="152400" y="2057400"/>
          <a:ext cx="88392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664911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Enumerative CEGIS has best performance, and solves many benchmarks within seconds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Potential problem: Synthesis of complex constants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Symbolic CEGIS is unable to find answers on most benchmarks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Caveat: Sketch succeeds on many of these</a:t>
            </a:r>
          </a:p>
          <a:p>
            <a:pPr marL="0" indent="0">
              <a:lnSpc>
                <a:spcPct val="80000"/>
              </a:lnSpc>
              <a:spcBef>
                <a:spcPct val="35000"/>
              </a:spcBef>
              <a:buClr>
                <a:srgbClr val="006600"/>
              </a:buClr>
              <a:buNone/>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Choice of grammar has impact on synthesis time</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When E is set of all possible expressions, solvers struggle</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None of the solvers succeed on some benchmarks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Morton constants, Search in integer arrays of size &gt; 4</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Bottomline</a:t>
            </a:r>
            <a:r>
              <a:rPr lang="en-US" altLang="ko-KR" sz="2000" dirty="0" smtClean="0">
                <a:solidFill>
                  <a:srgbClr val="006600"/>
                </a:solidFill>
                <a:ea typeface="Gulim" pitchFamily="34" charset="-127"/>
              </a:rPr>
              <a:t>: Improving solvers is a great opportunity for research !</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45</a:t>
            </a:fld>
            <a:endParaRPr lang="en-US" b="1" dirty="0"/>
          </a:p>
        </p:txBody>
      </p:sp>
    </p:spTree>
    <p:extLst>
      <p:ext uri="{BB962C8B-B14F-4D97-AF65-F5344CB8AC3E}">
        <p14:creationId xmlns:p14="http://schemas.microsoft.com/office/powerpoint/2010/main" xmlns="" val="3586790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Recap</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Contribution: Formalization of syntax-guided synthesis problem</a:t>
            </a:r>
          </a:p>
          <a:p>
            <a:pPr lvl="1" indent="-342900">
              <a:lnSpc>
                <a:spcPct val="80000"/>
              </a:lnSpc>
              <a:spcBef>
                <a:spcPct val="35000"/>
              </a:spcBef>
              <a:buClr>
                <a:srgbClr val="006600"/>
              </a:buClr>
              <a:buBlip>
                <a:blip r:embed="rId3"/>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language specific such as Sketch, Scala^Z3,…</a:t>
            </a:r>
          </a:p>
          <a:p>
            <a:pPr lvl="1" indent="-342900">
              <a:lnSpc>
                <a:spcPct val="80000"/>
              </a:lnSpc>
              <a:spcBef>
                <a:spcPct val="35000"/>
              </a:spcBef>
              <a:buClr>
                <a:srgbClr val="006600"/>
              </a:buClr>
              <a:buBlip>
                <a:blip r:embed="rId3"/>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as low-level as (quantified) SMT</a:t>
            </a:r>
            <a:endParaRPr lang="en-US" altLang="ko-KR" sz="2000" dirty="0">
              <a:solidFill>
                <a:srgbClr val="00206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Advantages compared to classical synthesis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Set E can be used to restrict search (computational benefits)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Programmer flexibility: Mix of specification styles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Set E can restrict implementation for resource optimization</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Beyond deductive solution strategies: Search, inductive inference</a:t>
            </a:r>
            <a:r>
              <a:rPr lang="en-US" altLang="ko-KR" sz="2000" dirty="0">
                <a:solidFill>
                  <a:srgbClr val="006600"/>
                </a:solidFill>
                <a:ea typeface="Gulim" pitchFamily="34" charset="-127"/>
              </a:rPr>
              <a:t>	</a:t>
            </a: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Prototype implementation of 3 solution strategies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set of benchmarks and evaluation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46</a:t>
            </a:fld>
            <a:endParaRPr lang="en-US" b="1" dirty="0"/>
          </a:p>
        </p:txBody>
      </p:sp>
    </p:spTree>
    <p:extLst>
      <p:ext uri="{BB962C8B-B14F-4D97-AF65-F5344CB8AC3E}">
        <p14:creationId xmlns:p14="http://schemas.microsoft.com/office/powerpoint/2010/main" xmlns="" val="231156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From </a:t>
            </a:r>
            <a:r>
              <a:rPr lang="en-US" sz="2400" dirty="0" smtClean="0">
                <a:solidFill>
                  <a:srgbClr val="C00000"/>
                </a:solidFill>
              </a:rPr>
              <a:t>SMT-LIB </a:t>
            </a:r>
            <a:r>
              <a:rPr lang="en-US" sz="2800" dirty="0" smtClean="0">
                <a:solidFill>
                  <a:srgbClr val="C00000"/>
                </a:solidFill>
              </a:rPr>
              <a:t>to </a:t>
            </a:r>
            <a:r>
              <a:rPr lang="en-US" sz="2400" dirty="0" smtClean="0">
                <a:solidFill>
                  <a:srgbClr val="C00000"/>
                </a:solidFill>
              </a:rPr>
              <a:t>SYNTH-LIB</a:t>
            </a:r>
          </a:p>
        </p:txBody>
      </p:sp>
      <p:sp>
        <p:nvSpPr>
          <p:cNvPr id="30723" name="Rectangle 3"/>
          <p:cNvSpPr>
            <a:spLocks noGrp="1" noChangeArrowheads="1"/>
          </p:cNvSpPr>
          <p:nvPr>
            <p:ph type="body" idx="1"/>
          </p:nvPr>
        </p:nvSpPr>
        <p:spPr>
          <a:xfrm>
            <a:off x="228600" y="1143000"/>
            <a:ext cx="6705600" cy="5562600"/>
          </a:xfrm>
        </p:spPr>
        <p:txBody>
          <a:bodyPr/>
          <a:lstStyle/>
          <a:p>
            <a:pPr lvl="1">
              <a:lnSpc>
                <a:spcPct val="80000"/>
              </a:lnSpc>
              <a:spcBef>
                <a:spcPct val="35000"/>
              </a:spcBef>
              <a:buClr>
                <a:srgbClr val="C3CDC6"/>
              </a:buClr>
              <a:buFont typeface="Wingdings" pitchFamily="2" charset="2"/>
              <a:buNone/>
            </a:pPr>
            <a:r>
              <a:rPr lang="en-US" sz="1800" dirty="0"/>
              <a:t>(set-logic LIA) </a:t>
            </a:r>
          </a:p>
          <a:p>
            <a:pPr lvl="1">
              <a:lnSpc>
                <a:spcPct val="80000"/>
              </a:lnSpc>
              <a:spcBef>
                <a:spcPct val="35000"/>
              </a:spcBef>
              <a:buClr>
                <a:srgbClr val="C3CDC6"/>
              </a:buClr>
              <a:buFont typeface="Wingdings" pitchFamily="2" charset="2"/>
              <a:buNone/>
            </a:pPr>
            <a:r>
              <a:rPr lang="en-US" sz="1800" dirty="0" smtClean="0"/>
              <a:t>(</a:t>
            </a:r>
            <a:r>
              <a:rPr lang="en-US" sz="1800" dirty="0"/>
              <a:t>synth-fun max2 ((x </a:t>
            </a:r>
            <a:r>
              <a:rPr lang="en-US" sz="1800" dirty="0" err="1"/>
              <a:t>Int</a:t>
            </a:r>
            <a:r>
              <a:rPr lang="en-US" sz="1800" dirty="0"/>
              <a:t>) (y </a:t>
            </a:r>
            <a:r>
              <a:rPr lang="en-US" sz="1800" dirty="0" err="1"/>
              <a:t>Int</a:t>
            </a:r>
            <a:r>
              <a:rPr lang="en-US" sz="1800" dirty="0"/>
              <a:t>))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Start </a:t>
            </a:r>
            <a:r>
              <a:rPr lang="en-US" sz="1800" dirty="0" err="1"/>
              <a:t>Int</a:t>
            </a:r>
            <a:r>
              <a:rPr lang="en-US" sz="1800" dirty="0"/>
              <a:t> (x y 0 1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ite</a:t>
            </a:r>
            <a:r>
              <a:rPr lang="en-US" sz="1800" dirty="0"/>
              <a:t> </a:t>
            </a:r>
            <a:r>
              <a:rPr lang="en-US" sz="1800" dirty="0" err="1"/>
              <a:t>StartBool</a:t>
            </a:r>
            <a:r>
              <a:rPr lang="en-US" sz="1800" dirty="0"/>
              <a:t> 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StartBool</a:t>
            </a:r>
            <a:r>
              <a:rPr lang="en-US" sz="1800" dirty="0"/>
              <a:t> </a:t>
            </a:r>
            <a:r>
              <a:rPr lang="en-US" sz="1800" dirty="0" err="1"/>
              <a:t>Bool</a:t>
            </a:r>
            <a:r>
              <a:rPr lang="en-US" sz="1800" dirty="0"/>
              <a:t> ((and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or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not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(&lt;= </a:t>
            </a:r>
            <a:r>
              <a:rPr lang="en-US" sz="1800" dirty="0"/>
              <a:t>Start Start</a:t>
            </a:r>
            <a:r>
              <a:rPr lang="en-US" sz="1800" dirty="0" smtClean="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x </a:t>
            </a:r>
            <a:r>
              <a:rPr lang="en-US" sz="1800" dirty="0" err="1"/>
              <a:t>Int</a:t>
            </a:r>
            <a:r>
              <a:rPr lang="en-US" sz="1800" dirty="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y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x))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y))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(or (= x (max2 x y)) (= y (max2 x y)))) </a:t>
            </a:r>
            <a:endParaRPr lang="en-US" sz="1800" dirty="0" smtClean="0"/>
          </a:p>
          <a:p>
            <a:pPr lvl="1">
              <a:lnSpc>
                <a:spcPct val="80000"/>
              </a:lnSpc>
              <a:spcBef>
                <a:spcPct val="35000"/>
              </a:spcBef>
              <a:buClr>
                <a:srgbClr val="C3CDC6"/>
              </a:buClr>
              <a:buFont typeface="Wingdings" pitchFamily="2" charset="2"/>
              <a:buNone/>
            </a:pPr>
            <a:r>
              <a:rPr lang="en-US" sz="1800" dirty="0" smtClean="0"/>
              <a:t> (</a:t>
            </a:r>
            <a:r>
              <a:rPr lang="en-US" sz="1800" dirty="0"/>
              <a:t>check-synth)</a:t>
            </a:r>
            <a:endParaRPr lang="en-US" sz="18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47</a:t>
            </a:fld>
            <a:endParaRPr lang="en-US" b="1" dirty="0"/>
          </a:p>
        </p:txBody>
      </p:sp>
    </p:spTree>
    <p:extLst>
      <p:ext uri="{BB962C8B-B14F-4D97-AF65-F5344CB8AC3E}">
        <p14:creationId xmlns:p14="http://schemas.microsoft.com/office/powerpoint/2010/main" xmlns="" val="84453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72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Plan for Synth-Comp</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Proposed competition of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solvers at </a:t>
            </a:r>
            <a:r>
              <a:rPr lang="en-US" altLang="ko-KR" sz="2000" dirty="0" err="1" smtClean="0">
                <a:solidFill>
                  <a:srgbClr val="006600"/>
                </a:solidFill>
                <a:ea typeface="Gulim" pitchFamily="34" charset="-127"/>
              </a:rPr>
              <a:t>FLoC</a:t>
            </a:r>
            <a:r>
              <a:rPr lang="en-US" altLang="ko-KR" sz="2000" dirty="0" smtClean="0">
                <a:solidFill>
                  <a:srgbClr val="006600"/>
                </a:solidFill>
                <a:ea typeface="Gulim" pitchFamily="34" charset="-127"/>
              </a:rPr>
              <a:t>, July 2014</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Organizers: </a:t>
            </a:r>
            <a:r>
              <a:rPr lang="en-US" altLang="ko-KR" sz="2000" dirty="0" err="1" smtClean="0">
                <a:solidFill>
                  <a:srgbClr val="006600"/>
                </a:solidFill>
                <a:ea typeface="Gulim" pitchFamily="34" charset="-127"/>
              </a:rPr>
              <a:t>Alur</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Fisman</a:t>
            </a:r>
            <a:r>
              <a:rPr lang="en-US" altLang="ko-KR" sz="2000" dirty="0" smtClean="0">
                <a:solidFill>
                  <a:srgbClr val="006600"/>
                </a:solidFill>
                <a:ea typeface="Gulim" pitchFamily="34" charset="-127"/>
              </a:rPr>
              <a:t> (Penn) and Singh, Solar-</a:t>
            </a:r>
            <a:r>
              <a:rPr lang="en-US" altLang="ko-KR" sz="2000" dirty="0" err="1" smtClean="0">
                <a:solidFill>
                  <a:srgbClr val="006600"/>
                </a:solidFill>
                <a:ea typeface="Gulim" pitchFamily="34" charset="-127"/>
              </a:rPr>
              <a:t>Lezama</a:t>
            </a:r>
            <a:r>
              <a:rPr lang="en-US" altLang="ko-KR" sz="2000" dirty="0" smtClean="0">
                <a:solidFill>
                  <a:srgbClr val="006600"/>
                </a:solidFill>
                <a:ea typeface="Gulim" pitchFamily="34" charset="-127"/>
              </a:rPr>
              <a:t> (MIT)</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Website: excape.cis.upenn.edu/Synth-Comp.html</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Mailing list: </a:t>
            </a:r>
            <a:r>
              <a:rPr lang="en-US" altLang="ko-KR" sz="2000" dirty="0" smtClean="0">
                <a:solidFill>
                  <a:srgbClr val="006600"/>
                </a:solidFill>
                <a:ea typeface="Gulim" pitchFamily="34" charset="-127"/>
                <a:hlinkClick r:id="rId3"/>
              </a:rPr>
              <a:t>synthlib@cis.upenn.edu</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Call for participation:</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Join discussion to finalize synth-lib format and competition format</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Contribute benchmarks</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Build a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solver</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48</a:t>
            </a:fld>
            <a:endParaRPr lang="en-US" b="1" dirty="0"/>
          </a:p>
        </p:txBody>
      </p:sp>
    </p:spTree>
    <p:extLst>
      <p:ext uri="{BB962C8B-B14F-4D97-AF65-F5344CB8AC3E}">
        <p14:creationId xmlns:p14="http://schemas.microsoft.com/office/powerpoint/2010/main" xmlns="" val="19485223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Solvers 		Synthesis Tools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49</a:t>
            </a:fld>
            <a:endParaRPr lang="en-US" b="1" dirty="0"/>
          </a:p>
        </p:txBody>
      </p:sp>
      <p:sp>
        <p:nvSpPr>
          <p:cNvPr id="6" name="TextBox 5"/>
          <p:cNvSpPr txBox="1"/>
          <p:nvPr/>
        </p:nvSpPr>
        <p:spPr>
          <a:xfrm>
            <a:off x="457200" y="3124200"/>
            <a:ext cx="8305800" cy="1323439"/>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SYNTH-LIB Standardized Interchange Format</a:t>
            </a:r>
          </a:p>
          <a:p>
            <a:r>
              <a:rPr lang="en-US" sz="2000" b="0" dirty="0">
                <a:solidFill>
                  <a:srgbClr val="C00000"/>
                </a:solidFill>
              </a:rPr>
              <a:t>	</a:t>
            </a:r>
            <a:r>
              <a:rPr lang="en-US" sz="2000" b="0" dirty="0" smtClean="0">
                <a:solidFill>
                  <a:srgbClr val="003300"/>
                </a:solidFill>
              </a:rPr>
              <a:t>Problem classification + Benchmark repository</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Solvers competition</a:t>
            </a:r>
            <a:endParaRPr lang="en-US" sz="2000" b="0" dirty="0">
              <a:solidFill>
                <a:srgbClr val="C00000"/>
              </a:solidFill>
            </a:endParaRPr>
          </a:p>
        </p:txBody>
      </p:sp>
      <p:sp>
        <p:nvSpPr>
          <p:cNvPr id="21" name="Oval 20"/>
          <p:cNvSpPr/>
          <p:nvPr/>
        </p:nvSpPr>
        <p:spPr bwMode="auto">
          <a:xfrm>
            <a:off x="609600" y="1263028"/>
            <a:ext cx="1752600" cy="990599"/>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optimization</a:t>
            </a:r>
          </a:p>
        </p:txBody>
      </p:sp>
      <p:sp>
        <p:nvSpPr>
          <p:cNvPr id="22" name="Oval 21"/>
          <p:cNvSpPr/>
          <p:nvPr/>
        </p:nvSpPr>
        <p:spPr bwMode="auto">
          <a:xfrm>
            <a:off x="2779690" y="1344057"/>
            <a:ext cx="15637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sketching</a:t>
            </a:r>
          </a:p>
        </p:txBody>
      </p:sp>
      <p:sp>
        <p:nvSpPr>
          <p:cNvPr id="23" name="Oval 22"/>
          <p:cNvSpPr/>
          <p:nvPr/>
        </p:nvSpPr>
        <p:spPr bwMode="auto">
          <a:xfrm>
            <a:off x="4610100" y="1253193"/>
            <a:ext cx="1866900" cy="1010268"/>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Programming</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a:t>b</a:t>
            </a:r>
            <a:r>
              <a:rPr kumimoji="0" lang="en-US" sz="2000" b="0" i="0" u="none" strike="noStrike" cap="none" normalizeH="0" baseline="0" dirty="0" smtClean="0">
                <a:ln>
                  <a:noFill/>
                </a:ln>
                <a:solidFill>
                  <a:schemeClr val="accent2"/>
                </a:solidFill>
                <a:effectLst/>
                <a:latin typeface="Comic Sans MS" pitchFamily="66" charset="0"/>
              </a:rPr>
              <a:t>y</a:t>
            </a:r>
            <a:r>
              <a:rPr kumimoji="0" lang="en-US" sz="2000" b="0" i="0" u="none" strike="noStrike" cap="none" normalizeH="0" dirty="0" smtClean="0">
                <a:ln>
                  <a:noFill/>
                </a:ln>
                <a:solidFill>
                  <a:schemeClr val="accent2"/>
                </a:solidFill>
                <a:effectLst/>
                <a:latin typeface="Comic Sans MS" pitchFamily="66" charset="0"/>
              </a:rPr>
              <a:t> examples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6665890" y="1344057"/>
            <a:ext cx="20971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Invariant</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generation</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5" name="Straight Arrow Connector 24"/>
          <p:cNvCxnSpPr>
            <a:stCxn id="22" idx="4"/>
          </p:cNvCxnSpPr>
          <p:nvPr/>
        </p:nvCxnSpPr>
        <p:spPr bwMode="auto">
          <a:xfrm>
            <a:off x="3561545" y="2172598"/>
            <a:ext cx="40783" cy="951602"/>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540331" y="2253627"/>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7" name="Straight Arrow Connector 26"/>
          <p:cNvCxnSpPr>
            <a:stCxn id="24" idx="4"/>
          </p:cNvCxnSpPr>
          <p:nvPr/>
        </p:nvCxnSpPr>
        <p:spPr bwMode="auto">
          <a:xfrm flipH="1">
            <a:off x="7186411" y="2172598"/>
            <a:ext cx="528034" cy="927269"/>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8" name="Straight Arrow Connector 27"/>
          <p:cNvCxnSpPr>
            <a:stCxn id="21" idx="4"/>
          </p:cNvCxnSpPr>
          <p:nvPr/>
        </p:nvCxnSpPr>
        <p:spPr bwMode="auto">
          <a:xfrm>
            <a:off x="1485900" y="2253627"/>
            <a:ext cx="303190" cy="84624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3887810" y="626596"/>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12" name="Rounded Rectangle 11"/>
          <p:cNvSpPr/>
          <p:nvPr/>
        </p:nvSpPr>
        <p:spPr bwMode="auto">
          <a:xfrm>
            <a:off x="609600" y="5181600"/>
            <a:ext cx="7848600" cy="1295400"/>
          </a:xfrm>
          <a:prstGeom prst="roundRect">
            <a:avLst/>
          </a:prstGeom>
          <a:solidFill>
            <a:srgbClr val="CC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Potential Techniques for Solvers:</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      Learning, Constraint solvers, Enumerative/stochastic search</a:t>
            </a:r>
          </a:p>
          <a:p>
            <a:pPr marL="0" marR="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accent2"/>
                </a:solidFill>
                <a:effectLst/>
              </a:rPr>
              <a:t> </a:t>
            </a:r>
            <a:r>
              <a:rPr kumimoji="0" lang="en-US" sz="2000" b="0" i="0" u="none" strike="noStrike" cap="none" normalizeH="0" baseline="0" dirty="0" smtClean="0">
                <a:ln>
                  <a:noFill/>
                </a:ln>
                <a:solidFill>
                  <a:schemeClr val="accent2"/>
                </a:solidFill>
                <a:effectLst/>
              </a:rPr>
              <a:t>     </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C00000"/>
                </a:solidFill>
              </a:rPr>
              <a:t>Little engines of synthesis ?</a:t>
            </a:r>
            <a:endParaRPr kumimoji="0" lang="en-US" sz="2000" b="0" i="0" u="none" strike="noStrike" cap="none" normalizeH="0" baseline="0" dirty="0" smtClean="0">
              <a:ln>
                <a:noFill/>
              </a:ln>
              <a:solidFill>
                <a:srgbClr val="C00000"/>
              </a:solidFill>
              <a:effectLst/>
            </a:endParaRPr>
          </a:p>
        </p:txBody>
      </p:sp>
      <p:cxnSp>
        <p:nvCxnSpPr>
          <p:cNvPr id="30" name="Straight Arrow Connector 29"/>
          <p:cNvCxnSpPr>
            <a:endCxn id="12" idx="0"/>
          </p:cNvCxnSpPr>
          <p:nvPr/>
        </p:nvCxnSpPr>
        <p:spPr bwMode="auto">
          <a:xfrm>
            <a:off x="4495532" y="4447639"/>
            <a:ext cx="38368" cy="733961"/>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xmlns="" val="36704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Selection Sort: Array Access Correctness</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2590800" y="1295400"/>
            <a:ext cx="4864396" cy="5447645"/>
          </a:xfrm>
          <a:prstGeom prst="rect">
            <a:avLst/>
          </a:prstGeom>
          <a:noFill/>
          <a:ln>
            <a:solidFill>
              <a:schemeClr val="tx1"/>
            </a:solidFill>
          </a:ln>
        </p:spPr>
        <p:txBody>
          <a:bodyPr wrap="square" rtlCol="0">
            <a:spAutoFit/>
          </a:bodyPr>
          <a:lstStyle/>
          <a:p>
            <a:r>
              <a:rPr lang="en-US" sz="2000" b="0" dirty="0" err="1" smtClean="0">
                <a:solidFill>
                  <a:srgbClr val="003300"/>
                </a:solidFill>
              </a:rPr>
              <a:t>SelectionSort</a:t>
            </a:r>
            <a:r>
              <a:rPr lang="en-US" sz="2000" b="0" dirty="0">
                <a:solidFill>
                  <a:srgbClr val="003300"/>
                </a:solidFill>
              </a:rPr>
              <a:t>(</a:t>
            </a:r>
            <a:r>
              <a:rPr lang="en-US" sz="2000" b="0" dirty="0" err="1">
                <a:solidFill>
                  <a:srgbClr val="003300"/>
                </a:solidFill>
              </a:rPr>
              <a:t>int</a:t>
            </a:r>
            <a:r>
              <a:rPr lang="en-US" sz="2000" b="0" dirty="0">
                <a:solidFill>
                  <a:srgbClr val="003300"/>
                </a:solidFill>
              </a:rPr>
              <a:t> A[],n) {</a:t>
            </a:r>
          </a:p>
          <a:p>
            <a:r>
              <a:rPr lang="en-US" sz="2000" b="0" dirty="0" smtClean="0">
                <a:solidFill>
                  <a:srgbClr val="003300"/>
                </a:solidFill>
              </a:rPr>
              <a:t>  i1 </a:t>
            </a:r>
            <a:r>
              <a:rPr lang="en-US" sz="2000" b="0" dirty="0">
                <a:solidFill>
                  <a:srgbClr val="003300"/>
                </a:solidFill>
              </a:rPr>
              <a:t>:=0;</a:t>
            </a:r>
          </a:p>
          <a:p>
            <a:r>
              <a:rPr lang="en-US" sz="2000" b="0" dirty="0" smtClean="0">
                <a:solidFill>
                  <a:srgbClr val="003300"/>
                </a:solidFill>
              </a:rPr>
              <a:t>  while</a:t>
            </a:r>
            <a:r>
              <a:rPr lang="en-US" sz="2000" b="0" dirty="0">
                <a:solidFill>
                  <a:srgbClr val="003300"/>
                </a:solidFill>
              </a:rPr>
              <a:t>(i1 </a:t>
            </a:r>
            <a:r>
              <a:rPr lang="en-US" sz="2000" b="0" dirty="0" smtClean="0">
                <a:solidFill>
                  <a:srgbClr val="003300"/>
                </a:solidFill>
              </a:rPr>
              <a:t>&lt; n</a:t>
            </a:r>
            <a:r>
              <a:rPr lang="en-US" sz="2000" b="0" dirty="0">
                <a:solidFill>
                  <a:srgbClr val="003300"/>
                </a:solidFill>
              </a:rPr>
              <a:t>−1) {</a:t>
            </a:r>
          </a:p>
          <a:p>
            <a:r>
              <a:rPr lang="en-US" sz="2000" b="0" dirty="0">
                <a:solidFill>
                  <a:srgbClr val="003300"/>
                </a:solidFill>
              </a:rPr>
              <a:t>  </a:t>
            </a:r>
            <a:r>
              <a:rPr lang="en-US" sz="2000" b="0" dirty="0" smtClean="0">
                <a:solidFill>
                  <a:srgbClr val="003300"/>
                </a:solidFill>
              </a:rPr>
              <a:t>  v1 </a:t>
            </a:r>
            <a:r>
              <a:rPr lang="en-US" sz="2000" b="0" dirty="0">
                <a:solidFill>
                  <a:srgbClr val="003300"/>
                </a:solidFill>
              </a:rPr>
              <a:t>:</a:t>
            </a:r>
            <a:r>
              <a:rPr lang="en-US" sz="2000" b="0" dirty="0" smtClean="0">
                <a:solidFill>
                  <a:srgbClr val="003300"/>
                </a:solidFill>
              </a:rPr>
              <a:t>= i1;</a:t>
            </a:r>
            <a:endParaRPr lang="en-US" sz="2000" b="0" dirty="0">
              <a:solidFill>
                <a:srgbClr val="003300"/>
              </a:solidFill>
            </a:endParaRPr>
          </a:p>
          <a:p>
            <a:r>
              <a:rPr lang="en-US" sz="2000" b="0" dirty="0">
                <a:solidFill>
                  <a:srgbClr val="003300"/>
                </a:solidFill>
              </a:rPr>
              <a:t>  </a:t>
            </a:r>
            <a:r>
              <a:rPr lang="en-US" sz="2000" b="0" dirty="0" smtClean="0">
                <a:solidFill>
                  <a:srgbClr val="003300"/>
                </a:solidFill>
              </a:rPr>
              <a:t>  i2 </a:t>
            </a:r>
            <a:r>
              <a:rPr lang="en-US" sz="2000" b="0" dirty="0">
                <a:solidFill>
                  <a:srgbClr val="003300"/>
                </a:solidFill>
              </a:rPr>
              <a:t>:</a:t>
            </a:r>
            <a:r>
              <a:rPr lang="en-US" sz="2000" b="0" dirty="0" smtClean="0">
                <a:solidFill>
                  <a:srgbClr val="003300"/>
                </a:solidFill>
              </a:rPr>
              <a:t>= i1 + 1</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while </a:t>
            </a:r>
            <a:r>
              <a:rPr lang="en-US" sz="2000" b="0" dirty="0">
                <a:solidFill>
                  <a:srgbClr val="003300"/>
                </a:solidFill>
              </a:rPr>
              <a:t>(i2 </a:t>
            </a:r>
            <a:r>
              <a:rPr lang="en-US" sz="2000" b="0" dirty="0" smtClean="0">
                <a:solidFill>
                  <a:srgbClr val="003300"/>
                </a:solidFill>
              </a:rPr>
              <a:t>&lt; n</a:t>
            </a:r>
            <a:r>
              <a:rPr lang="en-US" sz="2000" b="0" dirty="0">
                <a:solidFill>
                  <a:srgbClr val="003300"/>
                </a:solidFill>
              </a:rPr>
              <a:t>) </a:t>
            </a:r>
            <a:r>
              <a:rPr lang="en-US" sz="2000" b="0" dirty="0" smtClean="0">
                <a:solidFill>
                  <a:srgbClr val="003300"/>
                </a:solidFill>
              </a:rPr>
              <a:t>{</a:t>
            </a:r>
          </a:p>
          <a:p>
            <a:r>
              <a:rPr lang="en-US" sz="2000" b="0" dirty="0" smtClean="0">
                <a:solidFill>
                  <a:srgbClr val="003300"/>
                </a:solidFill>
              </a:rPr>
              <a:t>      </a:t>
            </a:r>
            <a:r>
              <a:rPr lang="en-US" sz="2000" b="0" dirty="0" smtClean="0">
                <a:solidFill>
                  <a:srgbClr val="FF0000"/>
                </a:solidFill>
              </a:rPr>
              <a:t>assert (0 </a:t>
            </a:r>
            <a:r>
              <a:rPr lang="cs-CZ" sz="2400" b="0" dirty="0" smtClean="0">
                <a:solidFill>
                  <a:srgbClr val="FF0000"/>
                </a:solidFill>
              </a:rPr>
              <a:t>≤</a:t>
            </a:r>
            <a:r>
              <a:rPr lang="en-US" sz="2000" b="0" dirty="0" smtClean="0">
                <a:solidFill>
                  <a:srgbClr val="FF0000"/>
                </a:solidFill>
              </a:rPr>
              <a:t> i2 &lt; n) &amp; (0 </a:t>
            </a:r>
            <a:r>
              <a:rPr lang="cs-CZ" sz="2000" b="0" dirty="0" smtClean="0">
                <a:solidFill>
                  <a:srgbClr val="FF0000"/>
                </a:solidFill>
              </a:rPr>
              <a:t>≤</a:t>
            </a:r>
            <a:r>
              <a:rPr lang="en-US" sz="2000" b="0" dirty="0" smtClean="0">
                <a:solidFill>
                  <a:srgbClr val="FF0000"/>
                </a:solidFill>
              </a:rPr>
              <a:t> v1 &lt; n)</a:t>
            </a:r>
            <a:endParaRPr lang="en-US" sz="2000" b="0" dirty="0">
              <a:solidFill>
                <a:srgbClr val="FF0000"/>
              </a:solidFill>
            </a:endParaRPr>
          </a:p>
          <a:p>
            <a:r>
              <a:rPr lang="en-US" sz="2000" b="0" dirty="0">
                <a:solidFill>
                  <a:srgbClr val="003300"/>
                </a:solidFill>
              </a:rPr>
              <a:t>    </a:t>
            </a:r>
            <a:r>
              <a:rPr lang="en-US" sz="2000" b="0" dirty="0" smtClean="0">
                <a:solidFill>
                  <a:srgbClr val="003300"/>
                </a:solidFill>
              </a:rPr>
              <a:t>  if </a:t>
            </a:r>
            <a:r>
              <a:rPr lang="en-US" sz="2000" b="0" dirty="0">
                <a:solidFill>
                  <a:srgbClr val="003300"/>
                </a:solidFill>
              </a:rPr>
              <a:t>(A[i2]&lt;A[v1]</a:t>
            </a:r>
            <a:r>
              <a:rPr lang="en-US" sz="2000" b="0" dirty="0" smtClean="0">
                <a:solidFill>
                  <a:srgbClr val="003300"/>
                </a:solidFill>
              </a:rPr>
              <a:t>)</a:t>
            </a:r>
          </a:p>
          <a:p>
            <a:r>
              <a:rPr lang="en-US" sz="2000" b="0" dirty="0">
                <a:solidFill>
                  <a:srgbClr val="003300"/>
                </a:solidFill>
              </a:rPr>
              <a:t> </a:t>
            </a:r>
            <a:r>
              <a:rPr lang="en-US" sz="2000" b="0" dirty="0" smtClean="0">
                <a:solidFill>
                  <a:srgbClr val="003300"/>
                </a:solidFill>
              </a:rPr>
              <a:t>       v1 </a:t>
            </a:r>
            <a:r>
              <a:rPr lang="en-US" sz="2000" b="0" dirty="0">
                <a:solidFill>
                  <a:srgbClr val="003300"/>
                </a:solidFill>
              </a:rPr>
              <a:t>:</a:t>
            </a:r>
            <a:r>
              <a:rPr lang="en-US" sz="2000" b="0" dirty="0" smtClean="0">
                <a:solidFill>
                  <a:srgbClr val="003300"/>
                </a:solidFill>
              </a:rPr>
              <a:t>= i2 </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i2+</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assert (0 </a:t>
            </a:r>
            <a:r>
              <a:rPr lang="cs-CZ" sz="2000" b="0" dirty="0" smtClean="0">
                <a:solidFill>
                  <a:srgbClr val="FF0000"/>
                </a:solidFill>
              </a:rPr>
              <a:t>≤</a:t>
            </a:r>
            <a:r>
              <a:rPr lang="en-US" sz="2000" b="0" dirty="0" smtClean="0">
                <a:solidFill>
                  <a:srgbClr val="FF0000"/>
                </a:solidFill>
              </a:rPr>
              <a:t> i1 &lt;n) &amp; (0 </a:t>
            </a:r>
            <a:r>
              <a:rPr lang="cs-CZ" sz="2000" b="0" dirty="0" smtClean="0">
                <a:solidFill>
                  <a:srgbClr val="FF0000"/>
                </a:solidFill>
              </a:rPr>
              <a:t>≤</a:t>
            </a:r>
            <a:r>
              <a:rPr lang="en-US" sz="2000" b="0" dirty="0" smtClean="0">
                <a:solidFill>
                  <a:srgbClr val="FF0000"/>
                </a:solidFill>
              </a:rPr>
              <a:t> v1 &lt; n)</a:t>
            </a:r>
            <a:endParaRPr lang="en-US" sz="2000" b="0" dirty="0">
              <a:solidFill>
                <a:srgbClr val="FF0000"/>
              </a:solidFill>
            </a:endParaRPr>
          </a:p>
          <a:p>
            <a:r>
              <a:rPr lang="en-US" sz="2000" b="0" dirty="0">
                <a:solidFill>
                  <a:srgbClr val="003300"/>
                </a:solidFill>
              </a:rPr>
              <a:t>  </a:t>
            </a:r>
            <a:r>
              <a:rPr lang="en-US" sz="2000" b="0" dirty="0" smtClean="0">
                <a:solidFill>
                  <a:srgbClr val="003300"/>
                </a:solidFill>
              </a:rPr>
              <a:t>  swap</a:t>
            </a:r>
            <a:r>
              <a:rPr lang="en-US" sz="2000" b="0" dirty="0">
                <a:solidFill>
                  <a:srgbClr val="003300"/>
                </a:solidFill>
              </a:rPr>
              <a:t>(A[</a:t>
            </a:r>
            <a:r>
              <a:rPr lang="en-US" sz="2000" b="0" dirty="0" smtClean="0">
                <a:solidFill>
                  <a:srgbClr val="003300"/>
                </a:solidFill>
              </a:rPr>
              <a:t>i1]</a:t>
            </a:r>
            <a:r>
              <a:rPr lang="en-US" sz="2000" b="0" dirty="0">
                <a:solidFill>
                  <a:srgbClr val="003300"/>
                </a:solidFill>
              </a:rPr>
              <a:t>, A[</a:t>
            </a:r>
            <a:r>
              <a:rPr lang="en-US" sz="2000" b="0" dirty="0" smtClean="0">
                <a:solidFill>
                  <a:srgbClr val="003300"/>
                </a:solidFill>
              </a:rPr>
              <a:t>v1]</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i1+</a:t>
            </a:r>
            <a:r>
              <a:rPr lang="en-US" sz="2000" b="0" dirty="0">
                <a:solidFill>
                  <a:srgbClr val="003300"/>
                </a:solidFill>
              </a:rPr>
              <a:t>+;</a:t>
            </a:r>
          </a:p>
          <a:p>
            <a:r>
              <a:rPr lang="en-US" sz="2000" b="0" dirty="0" smtClean="0">
                <a:solidFill>
                  <a:srgbClr val="003300"/>
                </a:solidFill>
              </a:rPr>
              <a:t>  }</a:t>
            </a:r>
            <a:endParaRPr lang="en-US" sz="2000" b="0" dirty="0">
              <a:solidFill>
                <a:srgbClr val="003300"/>
              </a:solidFill>
            </a:endParaRPr>
          </a:p>
          <a:p>
            <a:r>
              <a:rPr lang="en-US" sz="2000" b="0" dirty="0" smtClean="0">
                <a:solidFill>
                  <a:srgbClr val="003300"/>
                </a:solidFill>
              </a:rPr>
              <a:t>  return </a:t>
            </a:r>
            <a:r>
              <a:rPr lang="en-US" sz="2000" b="0" dirty="0">
                <a:solidFill>
                  <a:srgbClr val="003300"/>
                </a:solidFill>
              </a:rPr>
              <a:t>A;</a:t>
            </a:r>
          </a:p>
          <a:p>
            <a:r>
              <a:rPr lang="en-US" sz="2000" b="0" dirty="0" smtClean="0">
                <a:solidFill>
                  <a:srgbClr val="003300"/>
                </a:solidFill>
              </a:rPr>
              <a:t>}</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a:t>
            </a:fld>
            <a:endParaRPr lang="en-US" b="1" dirty="0"/>
          </a:p>
        </p:txBody>
      </p:sp>
    </p:spTree>
    <p:extLst>
      <p:ext uri="{BB962C8B-B14F-4D97-AF65-F5344CB8AC3E}">
        <p14:creationId xmlns:p14="http://schemas.microsoft.com/office/powerpoint/2010/main" xmlns="" val="232649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6038"/>
            <a:ext cx="8972550" cy="1096962"/>
          </a:xfrm>
        </p:spPr>
        <p:txBody>
          <a:bodyPr/>
          <a:lstStyle/>
          <a:p>
            <a:r>
              <a:rPr lang="en-US" sz="2800" dirty="0" smtClean="0">
                <a:solidFill>
                  <a:srgbClr val="C00000"/>
                </a:solidFill>
              </a:rPr>
              <a:t>Selection Sort: Proving Assertions</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14042" y="1177343"/>
            <a:ext cx="3810000" cy="5386090"/>
          </a:xfrm>
          <a:prstGeom prst="rect">
            <a:avLst/>
          </a:prstGeom>
          <a:noFill/>
          <a:ln>
            <a:solidFill>
              <a:schemeClr val="tx1"/>
            </a:solidFill>
          </a:ln>
        </p:spPr>
        <p:txBody>
          <a:bodyPr wrap="square" rtlCol="0">
            <a:spAutoFit/>
          </a:bodyPr>
          <a:lstStyle/>
          <a:p>
            <a:r>
              <a:rPr lang="en-US" sz="2000" b="0" dirty="0" err="1" smtClean="0">
                <a:solidFill>
                  <a:srgbClr val="003300"/>
                </a:solidFill>
              </a:rPr>
              <a:t>SelectionSort</a:t>
            </a:r>
            <a:r>
              <a:rPr lang="en-US" sz="2000" b="0" dirty="0">
                <a:solidFill>
                  <a:srgbClr val="003300"/>
                </a:solidFill>
              </a:rPr>
              <a:t>(</a:t>
            </a:r>
            <a:r>
              <a:rPr lang="en-US" sz="2000" b="0" dirty="0" err="1">
                <a:solidFill>
                  <a:srgbClr val="003300"/>
                </a:solidFill>
              </a:rPr>
              <a:t>int</a:t>
            </a:r>
            <a:r>
              <a:rPr lang="en-US" sz="2000" b="0" dirty="0">
                <a:solidFill>
                  <a:srgbClr val="003300"/>
                </a:solidFill>
              </a:rPr>
              <a:t> A[],n) {</a:t>
            </a:r>
          </a:p>
          <a:p>
            <a:r>
              <a:rPr lang="en-US" sz="2000" b="0" dirty="0" smtClean="0">
                <a:solidFill>
                  <a:srgbClr val="FF0000"/>
                </a:solidFill>
              </a:rPr>
              <a:t>  i1 </a:t>
            </a:r>
            <a:r>
              <a:rPr lang="en-US" sz="2000" b="0" dirty="0">
                <a:solidFill>
                  <a:srgbClr val="FF0000"/>
                </a:solidFill>
              </a:rPr>
              <a:t>:=0;</a:t>
            </a:r>
          </a:p>
          <a:p>
            <a:r>
              <a:rPr lang="en-US" sz="2000" b="0" dirty="0" smtClean="0">
                <a:solidFill>
                  <a:srgbClr val="003300"/>
                </a:solidFill>
              </a:rPr>
              <a:t>  </a:t>
            </a:r>
            <a:r>
              <a:rPr lang="en-US" sz="2000" b="0" dirty="0" smtClean="0">
                <a:solidFill>
                  <a:srgbClr val="FF0000"/>
                </a:solidFill>
              </a:rPr>
              <a:t>while</a:t>
            </a:r>
            <a:r>
              <a:rPr lang="en-US" sz="2000" b="0" dirty="0">
                <a:solidFill>
                  <a:srgbClr val="FF0000"/>
                </a:solidFill>
              </a:rPr>
              <a:t>(i1 </a:t>
            </a:r>
            <a:r>
              <a:rPr lang="en-US" sz="2000" b="0" dirty="0" smtClean="0">
                <a:solidFill>
                  <a:srgbClr val="FF0000"/>
                </a:solidFill>
              </a:rPr>
              <a:t>&lt; n</a:t>
            </a:r>
            <a:r>
              <a:rPr lang="en-US" sz="2000" b="0" dirty="0">
                <a:solidFill>
                  <a:srgbClr val="FF0000"/>
                </a:solidFill>
              </a:rPr>
              <a:t>−1) </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CCCCFF"/>
                </a:solidFill>
              </a:rPr>
              <a:t>v1 </a:t>
            </a:r>
            <a:r>
              <a:rPr lang="en-US" sz="2000" b="0" dirty="0">
                <a:solidFill>
                  <a:srgbClr val="CCCCFF"/>
                </a:solidFill>
              </a:rPr>
              <a:t>:</a:t>
            </a:r>
            <a:r>
              <a:rPr lang="en-US" sz="2000" b="0" dirty="0" smtClean="0">
                <a:solidFill>
                  <a:srgbClr val="CCCCFF"/>
                </a:solidFill>
              </a:rPr>
              <a:t>= i1;</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i2 </a:t>
            </a:r>
            <a:r>
              <a:rPr lang="en-US" sz="2000" b="0" dirty="0">
                <a:solidFill>
                  <a:srgbClr val="CCCCFF"/>
                </a:solidFill>
              </a:rPr>
              <a:t>:</a:t>
            </a:r>
            <a:r>
              <a:rPr lang="en-US" sz="2000" b="0" dirty="0" smtClean="0">
                <a:solidFill>
                  <a:srgbClr val="CCCCFF"/>
                </a:solidFill>
              </a:rPr>
              <a:t>= i1 + 1</a:t>
            </a:r>
            <a:r>
              <a:rPr lang="en-US" sz="2000" b="0" dirty="0">
                <a:solidFill>
                  <a:srgbClr val="CCCCFF"/>
                </a:solidFill>
              </a:rPr>
              <a:t>;</a:t>
            </a:r>
          </a:p>
          <a:p>
            <a:r>
              <a:rPr lang="en-US" sz="2000" b="0" dirty="0">
                <a:solidFill>
                  <a:srgbClr val="CCCCFF"/>
                </a:solidFill>
              </a:rPr>
              <a:t>  </a:t>
            </a:r>
            <a:r>
              <a:rPr lang="en-US" sz="2000" b="0" dirty="0" smtClean="0">
                <a:solidFill>
                  <a:srgbClr val="CCCCFF"/>
                </a:solidFill>
              </a:rPr>
              <a:t>  while </a:t>
            </a:r>
            <a:r>
              <a:rPr lang="en-US" sz="2000" b="0" dirty="0">
                <a:solidFill>
                  <a:srgbClr val="CCCCFF"/>
                </a:solidFill>
              </a:rPr>
              <a:t>(i2 </a:t>
            </a:r>
            <a:r>
              <a:rPr lang="en-US" sz="2000" b="0" dirty="0" smtClean="0">
                <a:solidFill>
                  <a:srgbClr val="CCCCFF"/>
                </a:solidFill>
              </a:rPr>
              <a:t>&lt; n</a:t>
            </a:r>
            <a:r>
              <a:rPr lang="en-US" sz="2000" b="0" dirty="0">
                <a:solidFill>
                  <a:srgbClr val="CCCCFF"/>
                </a:solidFill>
              </a:rPr>
              <a:t>) </a:t>
            </a:r>
            <a:r>
              <a:rPr lang="en-US" sz="2000" b="0" dirty="0" smtClean="0">
                <a:solidFill>
                  <a:srgbClr val="CCCCFF"/>
                </a:solidFill>
              </a:rPr>
              <a:t>{</a:t>
            </a:r>
          </a:p>
          <a:p>
            <a:r>
              <a:rPr lang="en-US" sz="2000" b="0" dirty="0" smtClean="0">
                <a:solidFill>
                  <a:srgbClr val="CCCCFF"/>
                </a:solidFill>
              </a:rPr>
              <a:t>      assert 0</a:t>
            </a:r>
            <a:r>
              <a:rPr lang="cs-CZ" sz="2000" b="0" dirty="0" smtClean="0">
                <a:solidFill>
                  <a:srgbClr val="CCCCFF"/>
                </a:solidFill>
              </a:rPr>
              <a:t>≤ </a:t>
            </a:r>
            <a:r>
              <a:rPr lang="en-US" sz="2000" b="0" dirty="0" smtClean="0">
                <a:solidFill>
                  <a:srgbClr val="CCCCFF"/>
                </a:solidFill>
              </a:rPr>
              <a:t>i2&lt;n &amp; 0</a:t>
            </a:r>
            <a:r>
              <a:rPr lang="cs-CZ" sz="2000" b="0" dirty="0" smtClean="0">
                <a:solidFill>
                  <a:srgbClr val="CCCCFF"/>
                </a:solidFill>
              </a:rPr>
              <a:t>≤</a:t>
            </a:r>
            <a:r>
              <a:rPr lang="en-US" sz="2000" b="0" dirty="0" smtClean="0">
                <a:solidFill>
                  <a:srgbClr val="CCCCFF"/>
                </a:solidFill>
              </a:rPr>
              <a:t> v1&lt;n</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if </a:t>
            </a:r>
            <a:r>
              <a:rPr lang="en-US" sz="2000" b="0" dirty="0">
                <a:solidFill>
                  <a:srgbClr val="CCCCFF"/>
                </a:solidFill>
              </a:rPr>
              <a:t>(A[i2]&lt;A[v1]</a:t>
            </a:r>
            <a:r>
              <a:rPr lang="en-US" sz="2000" b="0" dirty="0" smtClean="0">
                <a:solidFill>
                  <a:srgbClr val="CCCCFF"/>
                </a:solidFill>
              </a:rPr>
              <a:t>)</a:t>
            </a:r>
          </a:p>
          <a:p>
            <a:r>
              <a:rPr lang="en-US" sz="2000" b="0" dirty="0">
                <a:solidFill>
                  <a:srgbClr val="CCCCFF"/>
                </a:solidFill>
              </a:rPr>
              <a:t> </a:t>
            </a:r>
            <a:r>
              <a:rPr lang="en-US" sz="2000" b="0" dirty="0" smtClean="0">
                <a:solidFill>
                  <a:srgbClr val="CCCCFF"/>
                </a:solidFill>
              </a:rPr>
              <a:t>       v1 </a:t>
            </a:r>
            <a:r>
              <a:rPr lang="en-US" sz="2000" b="0" dirty="0">
                <a:solidFill>
                  <a:srgbClr val="CCCCFF"/>
                </a:solidFill>
              </a:rPr>
              <a:t>:</a:t>
            </a:r>
            <a:r>
              <a:rPr lang="en-US" sz="2000" b="0" dirty="0" smtClean="0">
                <a:solidFill>
                  <a:srgbClr val="CCCCFF"/>
                </a:solidFill>
              </a:rPr>
              <a:t>= i2 </a:t>
            </a:r>
            <a:r>
              <a:rPr lang="en-US" sz="2000" b="0" dirty="0">
                <a:solidFill>
                  <a:srgbClr val="CCCCFF"/>
                </a:solidFill>
              </a:rPr>
              <a:t>;</a:t>
            </a:r>
          </a:p>
          <a:p>
            <a:r>
              <a:rPr lang="en-US" sz="2000" b="0" dirty="0">
                <a:solidFill>
                  <a:srgbClr val="CCCCFF"/>
                </a:solidFill>
              </a:rPr>
              <a:t>   </a:t>
            </a:r>
            <a:r>
              <a:rPr lang="en-US" sz="2000" b="0" dirty="0" smtClean="0">
                <a:solidFill>
                  <a:srgbClr val="CCCCFF"/>
                </a:solidFill>
              </a:rPr>
              <a:t>   i2+</a:t>
            </a:r>
            <a:r>
              <a:rPr lang="en-US" sz="2000" b="0" dirty="0">
                <a:solidFill>
                  <a:srgbClr val="CCCCFF"/>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CCCCFF"/>
                </a:solidFill>
              </a:rPr>
              <a:t> }</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assert (0 </a:t>
            </a:r>
            <a:r>
              <a:rPr lang="cs-CZ" sz="2000" b="0" dirty="0">
                <a:solidFill>
                  <a:srgbClr val="FF0000"/>
                </a:solidFill>
              </a:rPr>
              <a:t>≤</a:t>
            </a:r>
            <a:r>
              <a:rPr lang="en-US" sz="2000" b="0" dirty="0" smtClean="0">
                <a:solidFill>
                  <a:srgbClr val="FF0000"/>
                </a:solidFill>
              </a:rPr>
              <a:t> i1 &lt; n) </a:t>
            </a:r>
            <a:r>
              <a:rPr lang="en-US" sz="2000" b="0" dirty="0" smtClean="0">
                <a:solidFill>
                  <a:srgbClr val="CCCCFF"/>
                </a:solidFill>
              </a:rPr>
              <a:t>&amp; 0</a:t>
            </a:r>
            <a:r>
              <a:rPr lang="cs-CZ" sz="2000" b="0" dirty="0">
                <a:solidFill>
                  <a:srgbClr val="CCCCFF"/>
                </a:solidFill>
              </a:rPr>
              <a:t> ≤ </a:t>
            </a:r>
            <a:r>
              <a:rPr lang="en-US" sz="2000" b="0" dirty="0" smtClean="0">
                <a:solidFill>
                  <a:srgbClr val="CCCCFF"/>
                </a:solidFill>
              </a:rPr>
              <a:t>v1&lt;n</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swap</a:t>
            </a:r>
            <a:r>
              <a:rPr lang="en-US" sz="2000" b="0" dirty="0">
                <a:solidFill>
                  <a:srgbClr val="CCCCFF"/>
                </a:solidFill>
              </a:rPr>
              <a:t>(A[</a:t>
            </a:r>
            <a:r>
              <a:rPr lang="en-US" sz="2000" b="0" dirty="0" smtClean="0">
                <a:solidFill>
                  <a:srgbClr val="CCCCFF"/>
                </a:solidFill>
              </a:rPr>
              <a:t>i1]</a:t>
            </a:r>
            <a:r>
              <a:rPr lang="en-US" sz="2000" b="0" dirty="0">
                <a:solidFill>
                  <a:srgbClr val="CCCCFF"/>
                </a:solidFill>
              </a:rPr>
              <a:t>, A[</a:t>
            </a:r>
            <a:r>
              <a:rPr lang="en-US" sz="2000" b="0" dirty="0" smtClean="0">
                <a:solidFill>
                  <a:srgbClr val="CCCCFF"/>
                </a:solidFill>
              </a:rPr>
              <a:t>v1]</a:t>
            </a:r>
            <a:r>
              <a:rPr lang="en-US" sz="2000" b="0" dirty="0">
                <a:solidFill>
                  <a:srgbClr val="CCCCFF"/>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i1+</a:t>
            </a:r>
            <a:r>
              <a:rPr lang="en-US" sz="2000" b="0" dirty="0">
                <a:solidFill>
                  <a:srgbClr val="FF0000"/>
                </a:solidFill>
              </a:rPr>
              <a:t>+;</a:t>
            </a:r>
          </a:p>
          <a:p>
            <a:r>
              <a:rPr lang="en-US" sz="2000" b="0" dirty="0" smtClean="0">
                <a:solidFill>
                  <a:srgbClr val="003300"/>
                </a:solidFill>
              </a:rPr>
              <a:t>  }</a:t>
            </a:r>
            <a:endParaRPr lang="en-US" sz="2000" b="0" dirty="0">
              <a:solidFill>
                <a:srgbClr val="003300"/>
              </a:solidFill>
            </a:endParaRPr>
          </a:p>
          <a:p>
            <a:r>
              <a:rPr lang="en-US" sz="2000" b="0" dirty="0" smtClean="0">
                <a:solidFill>
                  <a:srgbClr val="003300"/>
                </a:solidFill>
              </a:rPr>
              <a:t>  </a:t>
            </a:r>
            <a:r>
              <a:rPr lang="en-US" sz="2000" b="0" dirty="0" smtClean="0">
                <a:solidFill>
                  <a:srgbClr val="CCCCFF"/>
                </a:solidFill>
              </a:rPr>
              <a:t>return </a:t>
            </a:r>
            <a:r>
              <a:rPr lang="en-US" sz="2000" b="0" dirty="0">
                <a:solidFill>
                  <a:srgbClr val="CCCCFF"/>
                </a:solidFill>
              </a:rPr>
              <a:t>A;</a:t>
            </a:r>
          </a:p>
          <a:p>
            <a:r>
              <a:rPr lang="en-US" sz="2000" b="0" dirty="0" smtClean="0">
                <a:solidFill>
                  <a:srgbClr val="003300"/>
                </a:solidFill>
              </a:rPr>
              <a:t>}</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a:t>
            </a:fld>
            <a:endParaRPr lang="en-US" b="1" dirty="0"/>
          </a:p>
        </p:txBody>
      </p:sp>
      <p:sp>
        <p:nvSpPr>
          <p:cNvPr id="6" name="TextBox 5"/>
          <p:cNvSpPr txBox="1"/>
          <p:nvPr/>
        </p:nvSpPr>
        <p:spPr>
          <a:xfrm>
            <a:off x="4834944" y="1631771"/>
            <a:ext cx="4267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0070C0"/>
                </a:solidFill>
              </a:rPr>
              <a:t>Check validity of formula</a:t>
            </a:r>
          </a:p>
          <a:p>
            <a:endParaRPr lang="en-US" sz="2000" b="0" dirty="0" smtClean="0">
              <a:solidFill>
                <a:srgbClr val="0070C0"/>
              </a:solidFill>
            </a:endParaRPr>
          </a:p>
          <a:p>
            <a:r>
              <a:rPr lang="en-US" sz="2000" b="0" dirty="0" smtClean="0">
                <a:solidFill>
                  <a:srgbClr val="0070C0"/>
                </a:solidFill>
              </a:rPr>
              <a:t>(i1 = 0) &amp; (i1 &lt; n-1) </a:t>
            </a:r>
            <a:r>
              <a:rPr lang="cs-CZ" sz="2000" b="0" dirty="0" smtClean="0">
                <a:solidFill>
                  <a:srgbClr val="0070C0"/>
                </a:solidFill>
              </a:rPr>
              <a:t>⇒</a:t>
            </a:r>
            <a:r>
              <a:rPr lang="en-US" sz="2000" b="0" dirty="0" smtClean="0">
                <a:solidFill>
                  <a:srgbClr val="0070C0"/>
                </a:solidFill>
              </a:rPr>
              <a:t> (0 </a:t>
            </a:r>
            <a:r>
              <a:rPr lang="cs-CZ" sz="2000" b="0" dirty="0">
                <a:solidFill>
                  <a:srgbClr val="0070C0"/>
                </a:solidFill>
              </a:rPr>
              <a:t>≤</a:t>
            </a:r>
            <a:r>
              <a:rPr lang="en-US" sz="2000" b="0" dirty="0" smtClean="0">
                <a:solidFill>
                  <a:srgbClr val="0070C0"/>
                </a:solidFill>
              </a:rPr>
              <a:t> i1 &lt;n)</a:t>
            </a:r>
            <a:endParaRPr lang="en-US" sz="2000" b="0" dirty="0">
              <a:solidFill>
                <a:srgbClr val="0070C0"/>
              </a:solidFill>
            </a:endParaRPr>
          </a:p>
        </p:txBody>
      </p:sp>
      <p:sp>
        <p:nvSpPr>
          <p:cNvPr id="7" name="TextBox 6"/>
          <p:cNvSpPr txBox="1"/>
          <p:nvPr/>
        </p:nvSpPr>
        <p:spPr>
          <a:xfrm>
            <a:off x="4849969" y="4146371"/>
            <a:ext cx="4267200" cy="1323439"/>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336600"/>
                </a:solidFill>
              </a:rPr>
              <a:t>And validity of formula</a:t>
            </a:r>
          </a:p>
          <a:p>
            <a:endParaRPr lang="en-US" sz="2000" b="0" dirty="0" smtClean="0">
              <a:solidFill>
                <a:srgbClr val="336600"/>
              </a:solidFill>
            </a:endParaRPr>
          </a:p>
          <a:p>
            <a:r>
              <a:rPr lang="en-US" sz="2000" b="0" dirty="0" smtClean="0">
                <a:solidFill>
                  <a:srgbClr val="336600"/>
                </a:solidFill>
              </a:rPr>
              <a:t>(0 </a:t>
            </a:r>
            <a:r>
              <a:rPr lang="cs-CZ" sz="2000" b="0" dirty="0">
                <a:solidFill>
                  <a:srgbClr val="336600"/>
                </a:solidFill>
              </a:rPr>
              <a:t>≤</a:t>
            </a:r>
            <a:r>
              <a:rPr lang="en-US" sz="2000" b="0" dirty="0" smtClean="0">
                <a:solidFill>
                  <a:srgbClr val="336600"/>
                </a:solidFill>
              </a:rPr>
              <a:t> i1 &lt; n) &amp; (i1’ = i1+1) &amp; (i1’ &lt; n-1)</a:t>
            </a:r>
          </a:p>
          <a:p>
            <a:r>
              <a:rPr lang="en-US" sz="2000" b="0" dirty="0">
                <a:solidFill>
                  <a:srgbClr val="336600"/>
                </a:solidFill>
              </a:rPr>
              <a:t>	</a:t>
            </a:r>
            <a:r>
              <a:rPr lang="cs-CZ" sz="2000" b="0" dirty="0">
                <a:solidFill>
                  <a:srgbClr val="336600"/>
                </a:solidFill>
              </a:rPr>
              <a:t> ⇒</a:t>
            </a:r>
            <a:r>
              <a:rPr lang="en-US" sz="2000" b="0" dirty="0" smtClean="0">
                <a:solidFill>
                  <a:srgbClr val="336600"/>
                </a:solidFill>
              </a:rPr>
              <a:t> (0 </a:t>
            </a:r>
            <a:r>
              <a:rPr lang="cs-CZ" sz="2000" b="0" dirty="0">
                <a:solidFill>
                  <a:srgbClr val="336600"/>
                </a:solidFill>
              </a:rPr>
              <a:t>≤</a:t>
            </a:r>
            <a:r>
              <a:rPr lang="en-US" sz="2000" b="0" dirty="0" smtClean="0">
                <a:solidFill>
                  <a:srgbClr val="336600"/>
                </a:solidFill>
              </a:rPr>
              <a:t> i1’ &lt; n)</a:t>
            </a:r>
            <a:endParaRPr lang="en-US" sz="2000" b="0" dirty="0">
              <a:solidFill>
                <a:srgbClr val="336600"/>
              </a:solidFill>
            </a:endParaRPr>
          </a:p>
        </p:txBody>
      </p:sp>
      <p:cxnSp>
        <p:nvCxnSpPr>
          <p:cNvPr id="4" name="Straight Arrow Connector 3"/>
          <p:cNvCxnSpPr/>
          <p:nvPr/>
        </p:nvCxnSpPr>
        <p:spPr bwMode="auto">
          <a:xfrm>
            <a:off x="538765" y="1241335"/>
            <a:ext cx="0" cy="7620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p:nvPr/>
        </p:nvCxnSpPr>
        <p:spPr bwMode="auto">
          <a:xfrm>
            <a:off x="538765" y="2003335"/>
            <a:ext cx="304800" cy="2286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bwMode="auto">
          <a:xfrm>
            <a:off x="862883" y="2231935"/>
            <a:ext cx="0" cy="25146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p:nvPr/>
        </p:nvCxnSpPr>
        <p:spPr bwMode="auto">
          <a:xfrm>
            <a:off x="1066800" y="4931201"/>
            <a:ext cx="0" cy="784830"/>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bwMode="auto">
          <a:xfrm flipH="1">
            <a:off x="1066800" y="2231935"/>
            <a:ext cx="34344" cy="2514600"/>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bwMode="auto">
          <a:xfrm>
            <a:off x="843565" y="1950349"/>
            <a:ext cx="290302" cy="334571"/>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336369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Discharging Verification Conditions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Check validity of </a:t>
            </a:r>
          </a:p>
          <a:p>
            <a:pPr marL="0" indent="0">
              <a:lnSpc>
                <a:spcPct val="90000"/>
              </a:lnSpc>
              <a:buNone/>
            </a:pPr>
            <a:r>
              <a:rPr lang="en-US" sz="2000" dirty="0">
                <a:solidFill>
                  <a:srgbClr val="C00000"/>
                </a:solidFill>
              </a:rPr>
              <a:t>	</a:t>
            </a:r>
            <a:r>
              <a:rPr lang="en-US" sz="2000" dirty="0" smtClean="0">
                <a:solidFill>
                  <a:srgbClr val="C00000"/>
                </a:solidFill>
              </a:rPr>
              <a:t>(i1 = 0) </a:t>
            </a:r>
            <a:r>
              <a:rPr lang="en-US" sz="2000" dirty="0">
                <a:solidFill>
                  <a:srgbClr val="C00000"/>
                </a:solidFill>
              </a:rPr>
              <a:t>&amp; </a:t>
            </a:r>
            <a:r>
              <a:rPr lang="en-US" sz="2000" dirty="0" smtClean="0">
                <a:solidFill>
                  <a:srgbClr val="C00000"/>
                </a:solidFill>
              </a:rPr>
              <a:t>(i1 &lt; n-1) </a:t>
            </a:r>
            <a:r>
              <a:rPr lang="cs-CZ" sz="2000" dirty="0">
                <a:solidFill>
                  <a:srgbClr val="C00000"/>
                </a:solidFill>
              </a:rPr>
              <a:t>⇒</a:t>
            </a:r>
            <a:r>
              <a:rPr lang="en-US" sz="2000" dirty="0" smtClean="0">
                <a:solidFill>
                  <a:srgbClr val="C00000"/>
                </a:solidFill>
              </a:rPr>
              <a:t> (0 </a:t>
            </a:r>
            <a:r>
              <a:rPr lang="cs-CZ" sz="2000" dirty="0">
                <a:solidFill>
                  <a:srgbClr val="C00000"/>
                </a:solidFill>
              </a:rPr>
              <a:t>≤</a:t>
            </a:r>
            <a:r>
              <a:rPr lang="en-US" sz="2000" dirty="0" smtClean="0">
                <a:solidFill>
                  <a:srgbClr val="C00000"/>
                </a:solidFill>
              </a:rPr>
              <a:t> i1 &lt; n)</a:t>
            </a:r>
          </a:p>
          <a:p>
            <a:pPr>
              <a:lnSpc>
                <a:spcPct val="90000"/>
              </a:lnSpc>
              <a:buFont typeface="Wingdings" pitchFamily="2" charset="2"/>
              <a:buChar char="q"/>
            </a:pPr>
            <a:endParaRPr lang="en-US" sz="2000" dirty="0">
              <a:solidFill>
                <a:srgbClr val="C00000"/>
              </a:solidFill>
            </a:endParaRPr>
          </a:p>
          <a:p>
            <a:pPr>
              <a:lnSpc>
                <a:spcPct val="90000"/>
              </a:lnSpc>
              <a:buFont typeface="Wingdings" pitchFamily="2" charset="2"/>
              <a:buChar char="q"/>
            </a:pPr>
            <a:r>
              <a:rPr lang="en-US" sz="2000" dirty="0" smtClean="0">
                <a:solidFill>
                  <a:srgbClr val="003300"/>
                </a:solidFill>
              </a:rPr>
              <a:t>Reduces to checking </a:t>
            </a:r>
            <a:r>
              <a:rPr lang="en-US" sz="2000" dirty="0" err="1" smtClean="0">
                <a:solidFill>
                  <a:srgbClr val="003300"/>
                </a:solidFill>
              </a:rPr>
              <a:t>satisfiability</a:t>
            </a:r>
            <a:r>
              <a:rPr lang="en-US" sz="2000" dirty="0" smtClean="0">
                <a:solidFill>
                  <a:srgbClr val="003300"/>
                </a:solidFill>
              </a:rPr>
              <a:t> of</a:t>
            </a:r>
          </a:p>
          <a:p>
            <a:pPr marL="0" indent="0">
              <a:lnSpc>
                <a:spcPct val="90000"/>
              </a:lnSpc>
              <a:buNone/>
            </a:pPr>
            <a:r>
              <a:rPr lang="en-US" sz="2000" dirty="0">
                <a:solidFill>
                  <a:srgbClr val="C00000"/>
                </a:solidFill>
              </a:rPr>
              <a:t>	</a:t>
            </a:r>
            <a:r>
              <a:rPr lang="en-US" sz="2000" dirty="0" smtClean="0">
                <a:solidFill>
                  <a:srgbClr val="C00000"/>
                </a:solidFill>
              </a:rPr>
              <a:t>(i1 = 0) &amp; (i1 &lt; n-1) &amp; ~(0 </a:t>
            </a:r>
            <a:r>
              <a:rPr lang="cs-CZ" sz="2000" dirty="0">
                <a:solidFill>
                  <a:srgbClr val="C00000"/>
                </a:solidFill>
              </a:rPr>
              <a:t>≤</a:t>
            </a:r>
            <a:r>
              <a:rPr lang="en-US" sz="2000" dirty="0" smtClean="0">
                <a:solidFill>
                  <a:srgbClr val="C00000"/>
                </a:solidFill>
              </a:rPr>
              <a:t> i1 &lt; n)</a:t>
            </a:r>
            <a:endParaRPr lang="en-US" sz="2000" dirty="0">
              <a:solidFill>
                <a:srgbClr val="C00000"/>
              </a:solidFill>
            </a:endParaRPr>
          </a:p>
          <a:p>
            <a:pPr marL="0" indent="0">
              <a:lnSpc>
                <a:spcPct val="90000"/>
              </a:lnSpc>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Core computational problem: checking </a:t>
            </a:r>
            <a:r>
              <a:rPr lang="en-US" sz="2000" dirty="0" err="1" smtClean="0">
                <a:solidFill>
                  <a:srgbClr val="003300"/>
                </a:solidFill>
              </a:rPr>
              <a:t>satisfiability</a:t>
            </a:r>
            <a:endParaRPr lang="en-US" sz="2000" dirty="0" smtClean="0">
              <a:solidFill>
                <a:srgbClr val="003300"/>
              </a:solidFill>
            </a:endParaRPr>
          </a:p>
          <a:p>
            <a:pPr marL="0" indent="0">
              <a:lnSpc>
                <a:spcPct val="90000"/>
              </a:lnSpc>
              <a:buNone/>
            </a:pPr>
            <a:endParaRPr lang="en-US" sz="2000" dirty="0">
              <a:solidFill>
                <a:srgbClr val="003300"/>
              </a:solidFill>
            </a:endParaRPr>
          </a:p>
          <a:p>
            <a:pPr lvl="1">
              <a:lnSpc>
                <a:spcPct val="90000"/>
              </a:lnSpc>
              <a:buBlip>
                <a:blip r:embed="rId2"/>
              </a:buBlip>
            </a:pPr>
            <a:r>
              <a:rPr lang="en-US" sz="2000" dirty="0" smtClean="0">
                <a:solidFill>
                  <a:srgbClr val="002060"/>
                </a:solidFill>
              </a:rPr>
              <a:t>Classical </a:t>
            </a:r>
            <a:r>
              <a:rPr lang="en-US" sz="2000" dirty="0" err="1" smtClean="0">
                <a:solidFill>
                  <a:srgbClr val="002060"/>
                </a:solidFill>
              </a:rPr>
              <a:t>satisfiability</a:t>
            </a:r>
            <a:r>
              <a:rPr lang="en-US" sz="2000" dirty="0" smtClean="0">
                <a:solidFill>
                  <a:srgbClr val="002060"/>
                </a:solidFill>
              </a:rPr>
              <a:t>: SAT </a:t>
            </a:r>
            <a:endParaRPr lang="en-US" sz="2000" dirty="0">
              <a:solidFill>
                <a:srgbClr val="002060"/>
              </a:solidFill>
            </a:endParaRPr>
          </a:p>
          <a:p>
            <a:pPr marL="457200" lvl="1" indent="0">
              <a:lnSpc>
                <a:spcPct val="90000"/>
              </a:lnSpc>
              <a:buNone/>
            </a:pPr>
            <a:r>
              <a:rPr lang="en-US" sz="2000" dirty="0" smtClean="0">
                <a:solidFill>
                  <a:srgbClr val="002060"/>
                </a:solidFill>
              </a:rPr>
              <a:t>	Boolean variables + Logical connectives </a:t>
            </a:r>
          </a:p>
          <a:p>
            <a:pPr marL="457200" lvl="1" indent="0">
              <a:lnSpc>
                <a:spcPct val="90000"/>
              </a:lnSpc>
              <a:buNone/>
            </a:pPr>
            <a:endParaRPr lang="en-US" sz="2000" dirty="0" smtClean="0">
              <a:solidFill>
                <a:srgbClr val="002060"/>
              </a:solidFill>
            </a:endParaRPr>
          </a:p>
          <a:p>
            <a:pPr lvl="1">
              <a:lnSpc>
                <a:spcPct val="90000"/>
              </a:lnSpc>
              <a:buBlip>
                <a:blip r:embed="rId2"/>
              </a:buBlip>
            </a:pPr>
            <a:r>
              <a:rPr lang="en-US" sz="2000" dirty="0" smtClean="0">
                <a:solidFill>
                  <a:srgbClr val="002060"/>
                </a:solidFill>
              </a:rPr>
              <a:t>SMT: Constraints over typed variables</a:t>
            </a:r>
          </a:p>
          <a:p>
            <a:pPr marL="457200" lvl="1" indent="0">
              <a:lnSpc>
                <a:spcPct val="90000"/>
              </a:lnSpc>
              <a:buNone/>
            </a:pPr>
            <a:r>
              <a:rPr lang="en-US" sz="2000" dirty="0">
                <a:solidFill>
                  <a:srgbClr val="002060"/>
                </a:solidFill>
              </a:rPr>
              <a:t>	</a:t>
            </a:r>
            <a:r>
              <a:rPr lang="en-US" sz="2000" dirty="0" smtClean="0">
                <a:solidFill>
                  <a:srgbClr val="002060"/>
                </a:solidFill>
              </a:rPr>
              <a:t>i1 and n are of type Integer or </a:t>
            </a:r>
            <a:r>
              <a:rPr lang="en-US" sz="2000" dirty="0" err="1" smtClean="0">
                <a:solidFill>
                  <a:srgbClr val="002060"/>
                </a:solidFill>
              </a:rPr>
              <a:t>BitVector</a:t>
            </a:r>
            <a:r>
              <a:rPr lang="en-US" sz="2000" dirty="0" smtClean="0">
                <a:solidFill>
                  <a:srgbClr val="002060"/>
                </a:solidFill>
              </a:rPr>
              <a:t>[32]</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7</a:t>
            </a:fld>
            <a:endParaRPr lang="en-US" b="1" dirty="0"/>
          </a:p>
        </p:txBody>
      </p:sp>
    </p:spTree>
    <p:extLst>
      <p:ext uri="{BB962C8B-B14F-4D97-AF65-F5344CB8AC3E}">
        <p14:creationId xmlns:p14="http://schemas.microsoft.com/office/powerpoint/2010/main" xmlns="" val="2634433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699752" y="-62214"/>
            <a:ext cx="7772400" cy="1143000"/>
          </a:xfrm>
        </p:spPr>
        <p:txBody>
          <a:bodyPr/>
          <a:lstStyle/>
          <a:p>
            <a:r>
              <a:rPr lang="en-US" sz="2800" dirty="0" smtClean="0">
                <a:solidFill>
                  <a:srgbClr val="CC0000"/>
                </a:solidFill>
              </a:rPr>
              <a:t>A Brief History of SAT </a:t>
            </a:r>
          </a:p>
        </p:txBody>
      </p:sp>
      <p:sp>
        <p:nvSpPr>
          <p:cNvPr id="70658" name="Text Box 3"/>
          <p:cNvSpPr txBox="1">
            <a:spLocks noChangeArrowheads="1"/>
          </p:cNvSpPr>
          <p:nvPr/>
        </p:nvSpPr>
        <p:spPr bwMode="auto">
          <a:xfrm>
            <a:off x="6556040" y="5410200"/>
            <a:ext cx="790575"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2001</a:t>
            </a:r>
          </a:p>
          <a:p>
            <a:pPr algn="ctr"/>
            <a:r>
              <a:rPr lang="en-US" b="1">
                <a:solidFill>
                  <a:schemeClr val="tx1"/>
                </a:solidFill>
                <a:latin typeface="Arial" charset="0"/>
                <a:ea typeface="宋体"/>
                <a:cs typeface="宋体"/>
              </a:rPr>
              <a:t>Chaff</a:t>
            </a:r>
          </a:p>
          <a:p>
            <a:pPr algn="ctr"/>
            <a:r>
              <a:rPr lang="en-US" b="1">
                <a:solidFill>
                  <a:schemeClr val="tx1"/>
                </a:solidFill>
                <a:latin typeface="Arial" charset="0"/>
                <a:ea typeface="宋体"/>
                <a:cs typeface="宋体"/>
                <a:sym typeface="Symbol" pitchFamily="18" charset="2"/>
              </a:rPr>
              <a:t>10</a:t>
            </a:r>
            <a:r>
              <a:rPr lang="en-US" b="1">
                <a:solidFill>
                  <a:schemeClr val="tx1"/>
                </a:solidFill>
                <a:latin typeface="Arial" charset="0"/>
                <a:ea typeface="宋体"/>
                <a:cs typeface="宋体"/>
              </a:rPr>
              <a:t>k var</a:t>
            </a:r>
          </a:p>
        </p:txBody>
      </p:sp>
      <p:sp>
        <p:nvSpPr>
          <p:cNvPr id="70659" name="Line 4"/>
          <p:cNvSpPr>
            <a:spLocks noChangeShapeType="1"/>
          </p:cNvSpPr>
          <p:nvPr/>
        </p:nvSpPr>
        <p:spPr bwMode="auto">
          <a:xfrm>
            <a:off x="623552" y="5257800"/>
            <a:ext cx="8077200" cy="0"/>
          </a:xfrm>
          <a:prstGeom prst="line">
            <a:avLst/>
          </a:prstGeom>
          <a:noFill/>
          <a:ln w="38100">
            <a:solidFill>
              <a:srgbClr val="FF0000"/>
            </a:solidFill>
            <a:round/>
            <a:headEnd/>
            <a:tailEnd type="triangle" w="med" len="med"/>
          </a:ln>
        </p:spPr>
        <p:txBody>
          <a:bodyPr/>
          <a:lstStyle/>
          <a:p>
            <a:endParaRPr lang="en-US"/>
          </a:p>
        </p:txBody>
      </p:sp>
      <p:sp>
        <p:nvSpPr>
          <p:cNvPr id="70660" name="Rectangle 5"/>
          <p:cNvSpPr>
            <a:spLocks noChangeArrowheads="1"/>
          </p:cNvSpPr>
          <p:nvPr/>
        </p:nvSpPr>
        <p:spPr bwMode="auto">
          <a:xfrm>
            <a:off x="623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1" name="Rectangle 6"/>
          <p:cNvSpPr>
            <a:spLocks noChangeArrowheads="1"/>
          </p:cNvSpPr>
          <p:nvPr/>
        </p:nvSpPr>
        <p:spPr bwMode="auto">
          <a:xfrm>
            <a:off x="14617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2" name="Rectangle 7"/>
          <p:cNvSpPr>
            <a:spLocks noChangeArrowheads="1"/>
          </p:cNvSpPr>
          <p:nvPr/>
        </p:nvSpPr>
        <p:spPr bwMode="auto">
          <a:xfrm>
            <a:off x="1918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3" name="Rectangle 8"/>
          <p:cNvSpPr>
            <a:spLocks noChangeArrowheads="1"/>
          </p:cNvSpPr>
          <p:nvPr/>
        </p:nvSpPr>
        <p:spPr bwMode="auto">
          <a:xfrm>
            <a:off x="39763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4" name="Rectangle 9"/>
          <p:cNvSpPr>
            <a:spLocks noChangeArrowheads="1"/>
          </p:cNvSpPr>
          <p:nvPr/>
        </p:nvSpPr>
        <p:spPr bwMode="auto">
          <a:xfrm>
            <a:off x="5347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5" name="Rectangle 10"/>
          <p:cNvSpPr>
            <a:spLocks noChangeArrowheads="1"/>
          </p:cNvSpPr>
          <p:nvPr/>
        </p:nvSpPr>
        <p:spPr bwMode="auto">
          <a:xfrm>
            <a:off x="5957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6" name="Rectangle 11"/>
          <p:cNvSpPr>
            <a:spLocks noChangeArrowheads="1"/>
          </p:cNvSpPr>
          <p:nvPr/>
        </p:nvSpPr>
        <p:spPr bwMode="auto">
          <a:xfrm>
            <a:off x="39001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7" name="Rectangle 12"/>
          <p:cNvSpPr>
            <a:spLocks noChangeArrowheads="1"/>
          </p:cNvSpPr>
          <p:nvPr/>
        </p:nvSpPr>
        <p:spPr bwMode="auto">
          <a:xfrm>
            <a:off x="4814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8" name="Rectangle 13"/>
          <p:cNvSpPr>
            <a:spLocks noChangeArrowheads="1"/>
          </p:cNvSpPr>
          <p:nvPr/>
        </p:nvSpPr>
        <p:spPr bwMode="auto">
          <a:xfrm>
            <a:off x="60337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9" name="Rectangle 14"/>
          <p:cNvSpPr>
            <a:spLocks noChangeArrowheads="1"/>
          </p:cNvSpPr>
          <p:nvPr/>
        </p:nvSpPr>
        <p:spPr bwMode="auto">
          <a:xfrm>
            <a:off x="6719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70" name="Rectangle 15"/>
          <p:cNvSpPr>
            <a:spLocks noChangeArrowheads="1"/>
          </p:cNvSpPr>
          <p:nvPr/>
        </p:nvSpPr>
        <p:spPr bwMode="auto">
          <a:xfrm>
            <a:off x="7252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71" name="Text Box 16"/>
          <p:cNvSpPr txBox="1">
            <a:spLocks noChangeArrowheads="1"/>
          </p:cNvSpPr>
          <p:nvPr/>
        </p:nvSpPr>
        <p:spPr bwMode="auto">
          <a:xfrm>
            <a:off x="3487402" y="5373688"/>
            <a:ext cx="833438" cy="639762"/>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1986</a:t>
            </a:r>
          </a:p>
          <a:p>
            <a:pPr algn="ctr"/>
            <a:r>
              <a:rPr lang="en-US" b="1">
                <a:solidFill>
                  <a:schemeClr val="tx1"/>
                </a:solidFill>
                <a:latin typeface="Arial" charset="0"/>
                <a:ea typeface="宋体"/>
                <a:cs typeface="宋体"/>
              </a:rPr>
              <a:t>BDDs</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100 var</a:t>
            </a:r>
          </a:p>
        </p:txBody>
      </p:sp>
      <p:sp>
        <p:nvSpPr>
          <p:cNvPr id="70672" name="Text Box 17"/>
          <p:cNvSpPr txBox="1">
            <a:spLocks noChangeArrowheads="1"/>
          </p:cNvSpPr>
          <p:nvPr/>
        </p:nvSpPr>
        <p:spPr bwMode="auto">
          <a:xfrm>
            <a:off x="4425615" y="5410200"/>
            <a:ext cx="8334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1992</a:t>
            </a:r>
          </a:p>
          <a:p>
            <a:pPr algn="ctr"/>
            <a:r>
              <a:rPr lang="en-US" b="1">
                <a:solidFill>
                  <a:schemeClr val="tx1"/>
                </a:solidFill>
                <a:latin typeface="Arial" charset="0"/>
                <a:ea typeface="宋体"/>
                <a:cs typeface="宋体"/>
              </a:rPr>
              <a:t>GSAT</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300 var</a:t>
            </a:r>
          </a:p>
        </p:txBody>
      </p:sp>
      <p:sp>
        <p:nvSpPr>
          <p:cNvPr id="70673" name="Text Box 18"/>
          <p:cNvSpPr txBox="1">
            <a:spLocks noChangeArrowheads="1"/>
          </p:cNvSpPr>
          <p:nvPr/>
        </p:nvSpPr>
        <p:spPr bwMode="auto">
          <a:xfrm>
            <a:off x="5568615" y="5334000"/>
            <a:ext cx="917575" cy="822325"/>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St</a:t>
            </a:r>
            <a:r>
              <a:rPr lang="en-US" b="1">
                <a:solidFill>
                  <a:schemeClr val="tx1"/>
                </a:solidFill>
                <a:latin typeface="Arial" charset="0"/>
                <a:ea typeface="宋体"/>
                <a:cs typeface="Arial" charset="0"/>
              </a:rPr>
              <a:t>å</a:t>
            </a:r>
            <a:r>
              <a:rPr lang="en-US" b="1">
                <a:solidFill>
                  <a:schemeClr val="tx1"/>
                </a:solidFill>
                <a:latin typeface="Arial" charset="0"/>
                <a:ea typeface="宋体"/>
                <a:cs typeface="宋体"/>
              </a:rPr>
              <a:t>lmarck</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1000 var</a:t>
            </a:r>
            <a:endParaRPr lang="en-US" sz="800" b="1">
              <a:solidFill>
                <a:schemeClr val="tx1"/>
              </a:solidFill>
              <a:latin typeface="Arial" charset="0"/>
              <a:ea typeface="宋体"/>
              <a:cs typeface="宋体"/>
            </a:endParaRPr>
          </a:p>
          <a:p>
            <a:pPr algn="ctr"/>
            <a:endParaRPr lang="en-US" b="1">
              <a:solidFill>
                <a:schemeClr val="tx1"/>
              </a:solidFill>
              <a:latin typeface="Arial" charset="0"/>
              <a:ea typeface="宋体"/>
              <a:cs typeface="宋体"/>
            </a:endParaRPr>
          </a:p>
        </p:txBody>
      </p:sp>
      <p:sp>
        <p:nvSpPr>
          <p:cNvPr id="70674" name="Text Box 19"/>
          <p:cNvSpPr txBox="1">
            <a:spLocks noChangeArrowheads="1"/>
          </p:cNvSpPr>
          <p:nvPr/>
        </p:nvSpPr>
        <p:spPr bwMode="auto">
          <a:xfrm>
            <a:off x="5801977" y="4495800"/>
            <a:ext cx="725488"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GRASP</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1k var</a:t>
            </a:r>
          </a:p>
        </p:txBody>
      </p:sp>
      <p:sp>
        <p:nvSpPr>
          <p:cNvPr id="70675" name="Text Box 20"/>
          <p:cNvSpPr txBox="1">
            <a:spLocks noChangeArrowheads="1"/>
          </p:cNvSpPr>
          <p:nvPr/>
        </p:nvSpPr>
        <p:spPr bwMode="auto">
          <a:xfrm>
            <a:off x="1150602" y="4465638"/>
            <a:ext cx="706438" cy="639762"/>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1960</a:t>
            </a:r>
          </a:p>
          <a:p>
            <a:pPr algn="ctr"/>
            <a:r>
              <a:rPr lang="en-US" b="1">
                <a:solidFill>
                  <a:schemeClr val="tx1"/>
                </a:solidFill>
                <a:latin typeface="Arial" charset="0"/>
                <a:ea typeface="宋体"/>
                <a:cs typeface="宋体"/>
              </a:rPr>
              <a:t>DP</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10 var</a:t>
            </a:r>
          </a:p>
        </p:txBody>
      </p:sp>
      <p:sp>
        <p:nvSpPr>
          <p:cNvPr id="70676" name="Text Box 21"/>
          <p:cNvSpPr txBox="1">
            <a:spLocks noChangeArrowheads="1"/>
          </p:cNvSpPr>
          <p:nvPr/>
        </p:nvSpPr>
        <p:spPr bwMode="auto">
          <a:xfrm>
            <a:off x="3366752" y="4541838"/>
            <a:ext cx="1441450" cy="639762"/>
          </a:xfrm>
          <a:prstGeom prst="rect">
            <a:avLst/>
          </a:prstGeom>
          <a:noFill/>
          <a:ln w="9525">
            <a:noFill/>
            <a:miter lim="800000"/>
            <a:headEnd/>
            <a:tailEnd/>
          </a:ln>
        </p:spPr>
        <p:txBody>
          <a:bodyPr>
            <a:spAutoFit/>
          </a:bodyPr>
          <a:lstStyle/>
          <a:p>
            <a:pPr algn="ctr"/>
            <a:r>
              <a:rPr lang="en-US" b="1" dirty="0">
                <a:solidFill>
                  <a:schemeClr val="tx1"/>
                </a:solidFill>
                <a:latin typeface="Arial" charset="0"/>
                <a:ea typeface="宋体"/>
                <a:cs typeface="宋体"/>
              </a:rPr>
              <a:t>1988</a:t>
            </a:r>
          </a:p>
          <a:p>
            <a:pPr algn="ctr"/>
            <a:r>
              <a:rPr lang="en-US" b="1" dirty="0">
                <a:solidFill>
                  <a:schemeClr val="tx1"/>
                </a:solidFill>
                <a:latin typeface="Arial" charset="0"/>
                <a:ea typeface="宋体"/>
                <a:cs typeface="宋体"/>
              </a:rPr>
              <a:t>SOCRATES</a:t>
            </a:r>
          </a:p>
          <a:p>
            <a:pPr algn="ctr"/>
            <a:r>
              <a:rPr lang="en-US" b="1" dirty="0">
                <a:solidFill>
                  <a:schemeClr val="tx1"/>
                </a:solidFill>
                <a:latin typeface="Arial" charset="0"/>
                <a:ea typeface="宋体"/>
                <a:cs typeface="宋体"/>
                <a:sym typeface="Symbol" pitchFamily="18" charset="2"/>
              </a:rPr>
              <a:t></a:t>
            </a:r>
            <a:r>
              <a:rPr lang="en-US" b="1" dirty="0">
                <a:solidFill>
                  <a:schemeClr val="tx1"/>
                </a:solidFill>
                <a:latin typeface="Arial" charset="0"/>
                <a:ea typeface="宋体"/>
                <a:cs typeface="宋体"/>
              </a:rPr>
              <a:t> 300 </a:t>
            </a:r>
            <a:r>
              <a:rPr lang="en-US" b="1" dirty="0" err="1">
                <a:solidFill>
                  <a:schemeClr val="tx1"/>
                </a:solidFill>
                <a:latin typeface="Arial" charset="0"/>
                <a:ea typeface="宋体"/>
                <a:cs typeface="宋体"/>
              </a:rPr>
              <a:t>var</a:t>
            </a:r>
            <a:endParaRPr lang="en-US" b="1" dirty="0">
              <a:solidFill>
                <a:schemeClr val="tx1"/>
              </a:solidFill>
              <a:latin typeface="Arial" charset="0"/>
              <a:ea typeface="宋体"/>
              <a:cs typeface="宋体"/>
            </a:endParaRPr>
          </a:p>
        </p:txBody>
      </p:sp>
      <p:sp>
        <p:nvSpPr>
          <p:cNvPr id="70677" name="Text Box 22"/>
          <p:cNvSpPr txBox="1">
            <a:spLocks noChangeArrowheads="1"/>
          </p:cNvSpPr>
          <p:nvPr/>
        </p:nvSpPr>
        <p:spPr bwMode="auto">
          <a:xfrm>
            <a:off x="4866940" y="4495800"/>
            <a:ext cx="828675"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1994</a:t>
            </a:r>
          </a:p>
          <a:p>
            <a:pPr algn="ctr"/>
            <a:r>
              <a:rPr lang="en-US" b="1">
                <a:solidFill>
                  <a:schemeClr val="tx1"/>
                </a:solidFill>
                <a:latin typeface="Arial" charset="0"/>
                <a:ea typeface="宋体"/>
                <a:cs typeface="宋体"/>
              </a:rPr>
              <a:t>Hannibal</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3k var</a:t>
            </a:r>
          </a:p>
        </p:txBody>
      </p:sp>
      <p:sp>
        <p:nvSpPr>
          <p:cNvPr id="70678" name="Text Box 23"/>
          <p:cNvSpPr txBox="1">
            <a:spLocks noChangeArrowheads="1"/>
          </p:cNvSpPr>
          <p:nvPr/>
        </p:nvSpPr>
        <p:spPr bwMode="auto">
          <a:xfrm>
            <a:off x="1657015" y="5486400"/>
            <a:ext cx="749300"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1962</a:t>
            </a:r>
          </a:p>
          <a:p>
            <a:pPr algn="ctr"/>
            <a:r>
              <a:rPr lang="en-US" b="1">
                <a:solidFill>
                  <a:schemeClr val="tx1"/>
                </a:solidFill>
                <a:latin typeface="Arial" charset="0"/>
                <a:ea typeface="宋体"/>
                <a:cs typeface="宋体"/>
              </a:rPr>
              <a:t>DLL</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 var</a:t>
            </a:r>
          </a:p>
        </p:txBody>
      </p:sp>
      <p:sp>
        <p:nvSpPr>
          <p:cNvPr id="70679" name="Text Box 24"/>
          <p:cNvSpPr txBox="1">
            <a:spLocks noChangeArrowheads="1"/>
          </p:cNvSpPr>
          <p:nvPr/>
        </p:nvSpPr>
        <p:spPr bwMode="auto">
          <a:xfrm>
            <a:off x="291765" y="5486400"/>
            <a:ext cx="749300"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1952</a:t>
            </a:r>
          </a:p>
          <a:p>
            <a:pPr algn="ctr"/>
            <a:r>
              <a:rPr lang="en-US" b="1">
                <a:solidFill>
                  <a:schemeClr val="tx1"/>
                </a:solidFill>
                <a:latin typeface="Arial" charset="0"/>
                <a:ea typeface="宋体"/>
                <a:cs typeface="宋体"/>
              </a:rPr>
              <a:t>Quine</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 var</a:t>
            </a:r>
          </a:p>
        </p:txBody>
      </p:sp>
      <p:sp>
        <p:nvSpPr>
          <p:cNvPr id="70680" name="Rectangle 25"/>
          <p:cNvSpPr>
            <a:spLocks noChangeArrowheads="1"/>
          </p:cNvSpPr>
          <p:nvPr/>
        </p:nvSpPr>
        <p:spPr bwMode="auto">
          <a:xfrm>
            <a:off x="6109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81" name="Text Box 26"/>
          <p:cNvSpPr txBox="1">
            <a:spLocks noChangeArrowheads="1"/>
          </p:cNvSpPr>
          <p:nvPr/>
        </p:nvSpPr>
        <p:spPr bwMode="auto">
          <a:xfrm>
            <a:off x="5794040" y="5943600"/>
            <a:ext cx="7064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SATO</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1k var</a:t>
            </a:r>
          </a:p>
        </p:txBody>
      </p:sp>
      <p:sp>
        <p:nvSpPr>
          <p:cNvPr id="70682" name="Text Box 27"/>
          <p:cNvSpPr txBox="1">
            <a:spLocks noChangeArrowheads="1"/>
          </p:cNvSpPr>
          <p:nvPr/>
        </p:nvSpPr>
        <p:spPr bwMode="auto">
          <a:xfrm>
            <a:off x="6859252" y="4495800"/>
            <a:ext cx="792163"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2002</a:t>
            </a:r>
          </a:p>
          <a:p>
            <a:pPr algn="ctr"/>
            <a:r>
              <a:rPr lang="en-US" b="1">
                <a:solidFill>
                  <a:schemeClr val="tx1"/>
                </a:solidFill>
                <a:latin typeface="Arial" charset="0"/>
                <a:ea typeface="宋体"/>
                <a:cs typeface="宋体"/>
              </a:rPr>
              <a:t>Berkmin</a:t>
            </a:r>
          </a:p>
          <a:p>
            <a:pPr algn="ctr"/>
            <a:r>
              <a:rPr lang="en-US" b="1">
                <a:solidFill>
                  <a:schemeClr val="tx1"/>
                </a:solidFill>
                <a:latin typeface="Arial" charset="0"/>
                <a:ea typeface="宋体"/>
                <a:cs typeface="宋体"/>
                <a:sym typeface="Symbol" pitchFamily="18" charset="2"/>
              </a:rPr>
              <a:t>10</a:t>
            </a:r>
            <a:r>
              <a:rPr lang="en-US" b="1">
                <a:solidFill>
                  <a:schemeClr val="tx1"/>
                </a:solidFill>
                <a:latin typeface="Arial" charset="0"/>
                <a:ea typeface="宋体"/>
                <a:cs typeface="宋体"/>
              </a:rPr>
              <a:t>k var</a:t>
            </a:r>
          </a:p>
        </p:txBody>
      </p:sp>
      <p:sp>
        <p:nvSpPr>
          <p:cNvPr id="70683" name="Rectangle 11"/>
          <p:cNvSpPr>
            <a:spLocks noChangeArrowheads="1"/>
          </p:cNvSpPr>
          <p:nvPr/>
        </p:nvSpPr>
        <p:spPr bwMode="auto">
          <a:xfrm>
            <a:off x="335768" y="-99777"/>
            <a:ext cx="8763000" cy="5791200"/>
          </a:xfrm>
          <a:prstGeom prst="rect">
            <a:avLst/>
          </a:prstGeom>
          <a:noFill/>
          <a:ln w="9525">
            <a:noFill/>
            <a:miter lim="800000"/>
            <a:headEnd/>
            <a:tailEnd/>
          </a:ln>
        </p:spPr>
        <p:txBody>
          <a:bodyPr anchor="ctr"/>
          <a:lstStyle/>
          <a:p>
            <a:pPr marL="342900" indent="-342900" eaLnBrk="0" hangingPunct="0">
              <a:buFont typeface="Wingdings" pitchFamily="2" charset="2"/>
              <a:buChar char="q"/>
            </a:pPr>
            <a:r>
              <a:rPr lang="en-US" sz="2000" b="0" dirty="0" smtClean="0">
                <a:solidFill>
                  <a:srgbClr val="336600"/>
                </a:solidFill>
              </a:rPr>
              <a:t>Fundamental </a:t>
            </a:r>
            <a:r>
              <a:rPr lang="en-US" sz="2000" b="0" dirty="0" err="1" smtClean="0">
                <a:solidFill>
                  <a:srgbClr val="336600"/>
                </a:solidFill>
              </a:rPr>
              <a:t>Thm</a:t>
            </a:r>
            <a:r>
              <a:rPr lang="en-US" sz="2000" b="0" dirty="0" smtClean="0">
                <a:solidFill>
                  <a:srgbClr val="336600"/>
                </a:solidFill>
              </a:rPr>
              <a:t> of CS: SAT is NP-complete (Cook, 1971)</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Canonical computationally intractable problem</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Driver for theoretical understanding of complexity</a:t>
            </a:r>
          </a:p>
          <a:p>
            <a:pPr eaLnBrk="0" hangingPunct="0"/>
            <a:endParaRPr lang="en-US" sz="2000" b="0" dirty="0" smtClean="0">
              <a:solidFill>
                <a:srgbClr val="000099"/>
              </a:solidFill>
            </a:endParaRPr>
          </a:p>
          <a:p>
            <a:pPr marL="342900" indent="-342900" eaLnBrk="0" hangingPunct="0">
              <a:buFont typeface="Wingdings" pitchFamily="2" charset="2"/>
              <a:buChar char="q"/>
            </a:pPr>
            <a:r>
              <a:rPr lang="en-US" sz="2000" b="0" dirty="0" smtClean="0">
                <a:solidFill>
                  <a:srgbClr val="336600"/>
                </a:solidFill>
              </a:rPr>
              <a:t>Enormous </a:t>
            </a:r>
            <a:r>
              <a:rPr lang="en-US" sz="2000" b="0" dirty="0">
                <a:solidFill>
                  <a:srgbClr val="336600"/>
                </a:solidFill>
              </a:rPr>
              <a:t>progress in scale of problems that can be </a:t>
            </a:r>
            <a:r>
              <a:rPr lang="en-US" sz="2000" b="0" dirty="0" smtClean="0">
                <a:solidFill>
                  <a:srgbClr val="336600"/>
                </a:solidFill>
              </a:rPr>
              <a:t>solved</a:t>
            </a:r>
            <a:endParaRPr lang="en-US" sz="2000" b="0" dirty="0">
              <a:solidFill>
                <a:srgbClr val="336600"/>
              </a:solidFill>
            </a:endParaRPr>
          </a:p>
          <a:p>
            <a:pPr marL="800100" lvl="1" indent="-342900" eaLnBrk="0" hangingPunct="0">
              <a:buBlip>
                <a:blip r:embed="rId2"/>
              </a:buBlip>
            </a:pPr>
            <a:r>
              <a:rPr lang="en-US" sz="2000" b="0" dirty="0">
                <a:solidFill>
                  <a:srgbClr val="002060"/>
                </a:solidFill>
              </a:rPr>
              <a:t>	Inference: Discover new constraints dynamically  </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Exhaustive search with pruning </a:t>
            </a:r>
            <a:endParaRPr lang="en-US" sz="2000" b="0" dirty="0">
              <a:solidFill>
                <a:srgbClr val="002060"/>
              </a:solidFill>
            </a:endParaRPr>
          </a:p>
          <a:p>
            <a:pPr marL="800100" lvl="1" indent="-342900" eaLnBrk="0" hangingPunct="0">
              <a:buBlip>
                <a:blip r:embed="rId2"/>
              </a:buBlip>
            </a:pPr>
            <a:r>
              <a:rPr lang="en-US" sz="2000" b="0" dirty="0">
                <a:solidFill>
                  <a:srgbClr val="002060"/>
                </a:solidFill>
              </a:rPr>
              <a:t>	Algorithm engineering: Exploit architecture </a:t>
            </a:r>
            <a:r>
              <a:rPr lang="en-US" sz="2000" b="0" dirty="0" smtClean="0">
                <a:solidFill>
                  <a:srgbClr val="002060"/>
                </a:solidFill>
              </a:rPr>
              <a:t> </a:t>
            </a:r>
            <a:r>
              <a:rPr lang="en-US" sz="2000" b="0" dirty="0">
                <a:solidFill>
                  <a:srgbClr val="002060"/>
                </a:solidFill>
              </a:rPr>
              <a:t>for </a:t>
            </a:r>
            <a:r>
              <a:rPr lang="en-US" sz="2000" b="0" dirty="0" smtClean="0">
                <a:solidFill>
                  <a:srgbClr val="002060"/>
                </a:solidFill>
              </a:rPr>
              <a:t>speed-up</a:t>
            </a:r>
          </a:p>
          <a:p>
            <a:pPr eaLnBrk="0" hangingPunct="0"/>
            <a:endParaRPr lang="en-US" sz="2000" b="0" dirty="0">
              <a:solidFill>
                <a:schemeClr val="tx1"/>
              </a:solidFill>
            </a:endParaRPr>
          </a:p>
          <a:p>
            <a:pPr marL="342900" indent="-342900" eaLnBrk="0" hangingPunct="0">
              <a:buFont typeface="Wingdings" pitchFamily="2" charset="2"/>
              <a:buChar char="q"/>
            </a:pPr>
            <a:r>
              <a:rPr lang="en-US" sz="2000" b="0" dirty="0" smtClean="0">
                <a:solidFill>
                  <a:srgbClr val="336600"/>
                </a:solidFill>
              </a:rPr>
              <a:t>SAT </a:t>
            </a:r>
            <a:r>
              <a:rPr lang="en-US" sz="2000" b="0" dirty="0">
                <a:solidFill>
                  <a:srgbClr val="336600"/>
                </a:solidFill>
              </a:rPr>
              <a:t>solvers as the canonical computational hammer!</a:t>
            </a:r>
          </a:p>
        </p:txBody>
      </p:sp>
      <p:sp>
        <p:nvSpPr>
          <p:cNvPr id="70684" name="Text Box 30"/>
          <p:cNvSpPr txBox="1">
            <a:spLocks noChangeArrowheads="1"/>
          </p:cNvSpPr>
          <p:nvPr/>
        </p:nvSpPr>
        <p:spPr bwMode="auto">
          <a:xfrm>
            <a:off x="7784765" y="5410200"/>
            <a:ext cx="7953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2005</a:t>
            </a:r>
          </a:p>
          <a:p>
            <a:pPr algn="ctr"/>
            <a:r>
              <a:rPr lang="en-US" b="1">
                <a:solidFill>
                  <a:schemeClr val="tx1"/>
                </a:solidFill>
                <a:latin typeface="Arial" charset="0"/>
                <a:ea typeface="宋体"/>
                <a:cs typeface="宋体"/>
              </a:rPr>
              <a:t>MiniSAT</a:t>
            </a:r>
          </a:p>
          <a:p>
            <a:pPr algn="ctr"/>
            <a:r>
              <a:rPr lang="en-US" b="1">
                <a:solidFill>
                  <a:schemeClr val="tx1"/>
                </a:solidFill>
                <a:latin typeface="Arial" charset="0"/>
                <a:ea typeface="宋体"/>
                <a:cs typeface="宋体"/>
                <a:sym typeface="Symbol" pitchFamily="18" charset="2"/>
              </a:rPr>
              <a:t>20</a:t>
            </a:r>
            <a:r>
              <a:rPr lang="en-US" b="1">
                <a:solidFill>
                  <a:schemeClr val="tx1"/>
                </a:solidFill>
                <a:latin typeface="Arial" charset="0"/>
                <a:ea typeface="宋体"/>
                <a:cs typeface="宋体"/>
              </a:rPr>
              <a:t>k var</a:t>
            </a:r>
          </a:p>
        </p:txBody>
      </p:sp>
      <p:sp>
        <p:nvSpPr>
          <p:cNvPr id="70685" name="Rectangle 31"/>
          <p:cNvSpPr>
            <a:spLocks noChangeArrowheads="1"/>
          </p:cNvSpPr>
          <p:nvPr/>
        </p:nvSpPr>
        <p:spPr bwMode="auto">
          <a:xfrm>
            <a:off x="7949865"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1"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8</a:t>
            </a:fld>
            <a:endParaRPr lang="en-US" b="1" dirty="0"/>
          </a:p>
        </p:txBody>
      </p:sp>
    </p:spTree>
    <p:extLst>
      <p:ext uri="{BB962C8B-B14F-4D97-AF65-F5344CB8AC3E}">
        <p14:creationId xmlns:p14="http://schemas.microsoft.com/office/powerpoint/2010/main" xmlns="" val="332958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8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6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6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068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068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06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6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06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6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66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06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06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6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06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66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06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66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067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067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067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067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06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067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067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067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06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06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068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06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68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068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0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animBg="1"/>
      <p:bldP spid="70660" grpId="0" animBg="1"/>
      <p:bldP spid="70661" grpId="0" animBg="1"/>
      <p:bldP spid="70662" grpId="0" animBg="1"/>
      <p:bldP spid="70663" grpId="0" animBg="1"/>
      <p:bldP spid="70664" grpId="0" animBg="1"/>
      <p:bldP spid="70665" grpId="0" animBg="1"/>
      <p:bldP spid="70666" grpId="0" animBg="1"/>
      <p:bldP spid="70667" grpId="0" animBg="1"/>
      <p:bldP spid="70668" grpId="0" animBg="1"/>
      <p:bldP spid="70669" grpId="0" animBg="1"/>
      <p:bldP spid="70670" grpId="0" animBg="1"/>
      <p:bldP spid="70671" grpId="0"/>
      <p:bldP spid="70672" grpId="0"/>
      <p:bldP spid="70673" grpId="0"/>
      <p:bldP spid="70674" grpId="0"/>
      <p:bldP spid="70675" grpId="0"/>
      <p:bldP spid="70676" grpId="0"/>
      <p:bldP spid="70677" grpId="0"/>
      <p:bldP spid="70678" grpId="0"/>
      <p:bldP spid="70679" grpId="0"/>
      <p:bldP spid="70680" grpId="0" animBg="1"/>
      <p:bldP spid="70681" grpId="0"/>
      <p:bldP spid="70682" grpId="0"/>
      <p:bldP spid="70684" grpId="0"/>
      <p:bldP spid="7068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a:t>
            </a:r>
            <a:r>
              <a:rPr lang="en-US" sz="2800" dirty="0" err="1" smtClean="0">
                <a:solidFill>
                  <a:srgbClr val="C00000"/>
                </a:solidFill>
              </a:rPr>
              <a:t>Satisfiability</a:t>
            </a:r>
            <a:r>
              <a:rPr lang="en-US" sz="2800" dirty="0" smtClean="0">
                <a:solidFill>
                  <a:srgbClr val="C00000"/>
                </a:solidFill>
              </a:rPr>
              <a:t> Modulo Theories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Computational problem: Find a satisfying assignment to a formula</a:t>
            </a:r>
          </a:p>
          <a:p>
            <a:pPr>
              <a:lnSpc>
                <a:spcPct val="90000"/>
              </a:lnSpc>
              <a:buFont typeface="Wingdings" pitchFamily="2" charset="2"/>
              <a:buChar char="q"/>
            </a:pPr>
            <a:endParaRPr lang="en-US" sz="2000" dirty="0" smtClean="0">
              <a:solidFill>
                <a:srgbClr val="003300"/>
              </a:solidFill>
            </a:endParaRP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smtClean="0">
                <a:solidFill>
                  <a:srgbClr val="002060"/>
                </a:solidFill>
              </a:rPr>
              <a:t> types, logical connectives, arithmetic operators</a:t>
            </a:r>
          </a:p>
          <a:p>
            <a:pPr lvl="1">
              <a:lnSpc>
                <a:spcPct val="90000"/>
              </a:lnSpc>
              <a:buBlip>
                <a:blip r:embed="rId2"/>
              </a:buBlip>
            </a:pPr>
            <a:r>
              <a:rPr lang="en-US" sz="2000" dirty="0" smtClean="0">
                <a:solidFill>
                  <a:srgbClr val="002060"/>
                </a:solidFill>
              </a:rPr>
              <a:t>Bit-vectors + bit-manipulation operations in C</a:t>
            </a: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a:solidFill>
                  <a:srgbClr val="002060"/>
                </a:solidFill>
              </a:rPr>
              <a:t> </a:t>
            </a:r>
            <a:r>
              <a:rPr lang="en-US" sz="2000" dirty="0" smtClean="0">
                <a:solidFill>
                  <a:srgbClr val="002060"/>
                </a:solidFill>
              </a:rPr>
              <a:t>types, logical/arithmetic ops + </a:t>
            </a:r>
            <a:r>
              <a:rPr lang="en-US" sz="2000" dirty="0" err="1" smtClean="0">
                <a:solidFill>
                  <a:srgbClr val="002060"/>
                </a:solidFill>
              </a:rPr>
              <a:t>Uninterpreted</a:t>
            </a:r>
            <a:r>
              <a:rPr lang="en-US" sz="2000" dirty="0" smtClean="0">
                <a:solidFill>
                  <a:srgbClr val="002060"/>
                </a:solidFill>
              </a:rPr>
              <a:t> </a:t>
            </a:r>
            <a:r>
              <a:rPr lang="en-US" sz="2000" dirty="0" err="1" smtClean="0">
                <a:solidFill>
                  <a:srgbClr val="002060"/>
                </a:solidFill>
              </a:rPr>
              <a:t>functs</a:t>
            </a:r>
            <a:endParaRPr lang="en-US" sz="2000" dirty="0" smtClean="0">
              <a:solidFill>
                <a:srgbClr val="002060"/>
              </a:solidFill>
            </a:endParaRP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“Modulo Theory”: Interpretation for symbols is fixed</a:t>
            </a:r>
          </a:p>
          <a:p>
            <a:pPr marL="0" indent="0">
              <a:lnSpc>
                <a:spcPct val="90000"/>
              </a:lnSpc>
              <a:buNone/>
            </a:pPr>
            <a:endParaRPr lang="en-US" sz="2000" dirty="0">
              <a:solidFill>
                <a:srgbClr val="003300"/>
              </a:solidFill>
            </a:endParaRPr>
          </a:p>
          <a:p>
            <a:pPr lvl="1">
              <a:lnSpc>
                <a:spcPct val="90000"/>
              </a:lnSpc>
              <a:buBlip>
                <a:blip r:embed="rId2"/>
              </a:buBlip>
            </a:pPr>
            <a:r>
              <a:rPr lang="en-US" sz="2000" dirty="0" smtClean="0">
                <a:solidFill>
                  <a:srgbClr val="002060"/>
                </a:solidFill>
              </a:rPr>
              <a:t>Can use specialized algorithms (e.g. for arithmetic constraints)</a:t>
            </a:r>
            <a:endParaRPr lang="en-US" sz="2000" dirty="0">
              <a:solidFill>
                <a:srgbClr val="002060"/>
              </a:solidFill>
            </a:endParaRPr>
          </a:p>
          <a:p>
            <a:pPr lvl="1">
              <a:lnSpc>
                <a:spcPct val="90000"/>
              </a:lnSpc>
              <a:buBlip>
                <a:blip r:embed="rId2"/>
              </a:buBlip>
            </a:pPr>
            <a:endParaRPr lang="en-US" sz="2000" dirty="0" smtClean="0">
              <a:solidFill>
                <a:srgbClr val="002060"/>
              </a:solidFill>
            </a:endParaRPr>
          </a:p>
          <a:p>
            <a:pPr>
              <a:lnSpc>
                <a:spcPct val="90000"/>
              </a:lnSpc>
              <a:buFont typeface="Wingdings" pitchFamily="2" charset="2"/>
              <a:buChar char="q"/>
            </a:pPr>
            <a:r>
              <a:rPr lang="en-US" sz="2000" dirty="0" smtClean="0">
                <a:solidFill>
                  <a:srgbClr val="003300"/>
                </a:solidFill>
              </a:rPr>
              <a:t>Progress in improved SMT solvers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9</a:t>
            </a:fld>
            <a:endParaRPr lang="en-US" b="1" dirty="0"/>
          </a:p>
        </p:txBody>
      </p:sp>
      <p:sp>
        <p:nvSpPr>
          <p:cNvPr id="5" name="TextBox 4"/>
          <p:cNvSpPr txBox="1"/>
          <p:nvPr/>
        </p:nvSpPr>
        <p:spPr>
          <a:xfrm>
            <a:off x="838200" y="5512158"/>
            <a:ext cx="6934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Little Engines of Proof</a:t>
            </a:r>
          </a:p>
          <a:p>
            <a:endParaRPr lang="en-US" sz="2000" b="0" dirty="0" smtClean="0">
              <a:solidFill>
                <a:srgbClr val="C00000"/>
              </a:solidFill>
            </a:endParaRPr>
          </a:p>
          <a:p>
            <a:r>
              <a:rPr lang="en-US" sz="2000" b="0" dirty="0">
                <a:solidFill>
                  <a:srgbClr val="C00000"/>
                </a:solidFill>
              </a:rPr>
              <a:t>	</a:t>
            </a:r>
            <a:r>
              <a:rPr lang="en-US" sz="2000" b="0" dirty="0" smtClean="0">
                <a:solidFill>
                  <a:srgbClr val="003300"/>
                </a:solidFill>
              </a:rPr>
              <a:t>SAT; Linear arithmetic; Congruence closure</a:t>
            </a:r>
          </a:p>
        </p:txBody>
      </p:sp>
    </p:spTree>
    <p:extLst>
      <p:ext uri="{BB962C8B-B14F-4D97-AF65-F5344CB8AC3E}">
        <p14:creationId xmlns:p14="http://schemas.microsoft.com/office/powerpoint/2010/main" xmlns="" val="18578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45494</TotalTime>
  <Words>3682</Words>
  <Application>Microsoft Office PowerPoint</Application>
  <PresentationFormat>On-screen Show (4:3)</PresentationFormat>
  <Paragraphs>885</Paragraphs>
  <Slides>49</Slides>
  <Notes>37</Notes>
  <HiddenSlides>0</HiddenSlides>
  <MMClips>1</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Default Design</vt:lpstr>
      <vt:lpstr>Slide 1</vt:lpstr>
      <vt:lpstr>Program Verification</vt:lpstr>
      <vt:lpstr>Sample Proof: Selection Sort</vt:lpstr>
      <vt:lpstr>Towards Practical Program Verification</vt:lpstr>
      <vt:lpstr>Selection Sort: Array Access Correctness</vt:lpstr>
      <vt:lpstr>Selection Sort: Proving Assertions</vt:lpstr>
      <vt:lpstr>Discharging Verification Conditions</vt:lpstr>
      <vt:lpstr>A Brief History of SAT </vt:lpstr>
      <vt:lpstr>SMT: Satisfiability Modulo Theories</vt:lpstr>
      <vt:lpstr>SMT Success Story SMT Solvers   Verification Tools</vt:lpstr>
      <vt:lpstr>Program Synthesis</vt:lpstr>
      <vt:lpstr>Verification   Synthesis</vt:lpstr>
      <vt:lpstr>Superoptimizing Compiler</vt:lpstr>
      <vt:lpstr>Automatic Invariant Generation</vt:lpstr>
      <vt:lpstr>Template-based Automatic Invariant Generation</vt:lpstr>
      <vt:lpstr>Template-based Automatic Invariant Generation</vt:lpstr>
      <vt:lpstr>Parallel Parking by Sketching     Ref: Chaudhuri, Solar-Lezama (PLDI 2010)</vt:lpstr>
      <vt:lpstr>Autograder: Feedback on Programming Homeworks       Singh et al (PLDI 2013)</vt:lpstr>
      <vt:lpstr>FlashFill: Programming by Examples      Ref: Gulwani (POPL 2011)</vt:lpstr>
      <vt:lpstr>Syntax-Guided Program Synthesis</vt:lpstr>
      <vt:lpstr>Syntax-Guided Synthesis (SyGuS) Problem</vt:lpstr>
      <vt:lpstr>SyGuS Example</vt:lpstr>
      <vt:lpstr>SyGuS Example</vt:lpstr>
      <vt:lpstr>Let Expressions and Auxiliary Variables</vt:lpstr>
      <vt:lpstr>Optimality</vt:lpstr>
      <vt:lpstr>Invariant Generation as SyGuS</vt:lpstr>
      <vt:lpstr>Program Optimization as SyGuS</vt:lpstr>
      <vt:lpstr>Program Sketching as SyGuS</vt:lpstr>
      <vt:lpstr>Solving SyGuS</vt:lpstr>
      <vt:lpstr>SyGuS as Active Learning</vt:lpstr>
      <vt:lpstr>Counter-Example Guided Inductive Synthesis</vt:lpstr>
      <vt:lpstr>CEGIS Example</vt:lpstr>
      <vt:lpstr>CEGIS Example</vt:lpstr>
      <vt:lpstr>CEGIS Example</vt:lpstr>
      <vt:lpstr>SyGuS Solutions</vt:lpstr>
      <vt:lpstr>Enumerative Learning</vt:lpstr>
      <vt:lpstr>Symbolic Learning</vt:lpstr>
      <vt:lpstr>Symbolic Learning</vt:lpstr>
      <vt:lpstr>Stochastic Learning</vt:lpstr>
      <vt:lpstr>Stochastic Learning</vt:lpstr>
      <vt:lpstr>Benchmarks and Implementation</vt:lpstr>
      <vt:lpstr>Evaluation</vt:lpstr>
      <vt:lpstr>Evaluation</vt:lpstr>
      <vt:lpstr>Evaluation</vt:lpstr>
      <vt:lpstr>Evaluation</vt:lpstr>
      <vt:lpstr>SyGuS Recap</vt:lpstr>
      <vt:lpstr>From SMT-LIB to SYNTH-LIB</vt:lpstr>
      <vt:lpstr>Plan for Synth-Comp</vt:lpstr>
      <vt:lpstr>SyGuS Solvers   Synthesis Tools</vt:lpstr>
    </vt:vector>
  </TitlesOfParts>
  <Company>Dell Computer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Radu Grosu</dc:creator>
  <cp:lastModifiedBy>alur</cp:lastModifiedBy>
  <cp:revision>1028</cp:revision>
  <cp:lastPrinted>1998-11-25T05:52:33Z</cp:lastPrinted>
  <dcterms:created xsi:type="dcterms:W3CDTF">1998-10-17T01:29:32Z</dcterms:created>
  <dcterms:modified xsi:type="dcterms:W3CDTF">2013-10-18T17:26:22Z</dcterms:modified>
</cp:coreProperties>
</file>