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30" r:id="rId2"/>
    <p:sldId id="822" r:id="rId3"/>
    <p:sldId id="783" r:id="rId4"/>
    <p:sldId id="829" r:id="rId5"/>
    <p:sldId id="777" r:id="rId6"/>
    <p:sldId id="784" r:id="rId7"/>
    <p:sldId id="785" r:id="rId8"/>
    <p:sldId id="786" r:id="rId9"/>
    <p:sldId id="788" r:id="rId10"/>
    <p:sldId id="789" r:id="rId11"/>
    <p:sldId id="830" r:id="rId12"/>
    <p:sldId id="787" r:id="rId13"/>
    <p:sldId id="827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33" r:id="rId32"/>
    <p:sldId id="832" r:id="rId33"/>
    <p:sldId id="807" r:id="rId34"/>
    <p:sldId id="808" r:id="rId35"/>
    <p:sldId id="809" r:id="rId36"/>
    <p:sldId id="810" r:id="rId37"/>
    <p:sldId id="811" r:id="rId38"/>
    <p:sldId id="812" r:id="rId39"/>
    <p:sldId id="816" r:id="rId40"/>
    <p:sldId id="831" r:id="rId41"/>
    <p:sldId id="817" r:id="rId42"/>
    <p:sldId id="818" r:id="rId43"/>
    <p:sldId id="819" r:id="rId44"/>
    <p:sldId id="820" r:id="rId45"/>
    <p:sldId id="821" r:id="rId46"/>
    <p:sldId id="824" r:id="rId47"/>
    <p:sldId id="825" r:id="rId48"/>
    <p:sldId id="826" r:id="rId49"/>
    <p:sldId id="828" r:id="rId50"/>
    <p:sldId id="82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FFFF66"/>
    <a:srgbClr val="CC00FF"/>
    <a:srgbClr val="FFCC99"/>
    <a:srgbClr val="339933"/>
    <a:srgbClr val="FFFFCC"/>
    <a:srgbClr val="CC6600"/>
    <a:srgbClr val="006600"/>
    <a:srgbClr val="0000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5" autoAdjust="0"/>
    <p:restoredTop sz="93896" autoAdjust="0"/>
  </p:normalViewPr>
  <p:slideViewPr>
    <p:cSldViewPr>
      <p:cViewPr>
        <p:scale>
          <a:sx n="70" d="100"/>
          <a:sy n="70" d="100"/>
        </p:scale>
        <p:origin x="-2790" y="-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352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0613"/>
            <a:ext cx="293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D3A13C-1842-49FE-BB95-C297C9E80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86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35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54513"/>
            <a:ext cx="50434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8710613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4" tIns="45547" rIns="91094" bIns="4554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b="1"/>
            </a:lvl1pPr>
          </a:lstStyle>
          <a:p>
            <a:pPr>
              <a:defRPr/>
            </a:pPr>
            <a:fld id="{D931870A-3EB7-4E90-A9E1-DFA44C87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90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11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12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14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15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16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19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25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26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29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35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36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37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39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40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5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41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42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43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B834-184A-400D-B002-BF05CA54B739}" type="slidenum">
              <a:rPr lang="en-US"/>
              <a:pPr/>
              <a:t>44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  <a:p>
            <a:r>
              <a:rPr lang="en-US"/>
              <a:t>Follow the wall and obstacle avoidance can be sequentially implemented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45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46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49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50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6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7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8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9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7E928-E04A-43F4-A165-C503D6E9330E}" type="slidenum">
              <a:rPr lang="en-US" smtClean="0">
                <a:solidFill>
                  <a:srgbClr val="C0504D"/>
                </a:solidFill>
              </a:rPr>
              <a:pPr/>
              <a:t>10</a:t>
            </a:fld>
            <a:endParaRPr lang="en-US" smtClean="0">
              <a:solidFill>
                <a:srgbClr val="C0504D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Implemenations are plenty... choose one that has typical features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06FC-5691-473D-8761-984E0928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FFD5-DF10-4418-91B9-0D8845ED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2B65-3370-41DE-8FC2-82578F67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1240-B0C4-4C94-9B86-885CA82F3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6D63-F031-46C5-A8EB-17541A3E9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B156-67DB-4089-8B7B-DDE00FC62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068D-0C39-45BB-923F-C46F7190E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0D66-F6EC-4012-BD25-84363A6A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ED1-5395-4C5A-8C11-D0767208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E1C1-61F1-4B17-8BED-44876866B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396CF-412A-42F8-811D-D95F04D5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CD9342-2C7E-4A5E-896A-BB9170162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1600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Quantitative Policies over Streaming Data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Rajeev Alur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University of </a:t>
            </a:r>
            <a:r>
              <a:rPr lang="en-US" sz="2800" b="1" dirty="0" smtClean="0">
                <a:solidFill>
                  <a:srgbClr val="006600"/>
                </a:solidFill>
              </a:rPr>
              <a:t>Pennsylvania</a:t>
            </a:r>
          </a:p>
          <a:p>
            <a:pPr marL="342900" indent="-342900" algn="ctr" defTabSz="762000" eaLnBrk="0" hangingPunct="0">
              <a:spcBef>
                <a:spcPct val="20000"/>
              </a:spcBef>
            </a:pPr>
            <a:endParaRPr lang="en-US" sz="2800" b="1" dirty="0" smtClean="0">
              <a:solidFill>
                <a:srgbClr val="006600"/>
              </a:solidFill>
            </a:endParaRPr>
          </a:p>
          <a:p>
            <a:pPr marL="342900" indent="-342900" algn="ctr" defTabSz="762000" eaLnBrk="0" hangingPunct="0">
              <a:spcBef>
                <a:spcPct val="20000"/>
              </a:spcBef>
            </a:pPr>
            <a:endParaRPr lang="en-US" sz="2800" b="1" dirty="0" smtClean="0">
              <a:solidFill>
                <a:srgbClr val="006600"/>
              </a:solidFill>
            </a:endParaRPr>
          </a:p>
          <a:p>
            <a:pPr marL="342900" indent="-342900" algn="ctr" defTabSz="762000" eaLnBrk="0" hangingPunct="0">
              <a:spcBef>
                <a:spcPct val="20000"/>
              </a:spcBef>
            </a:pP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7387"/>
            <a:ext cx="1962150" cy="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</a:t>
            </a:fld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High-level Abstractions over Data Streams ??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10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900" y="4572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Low-level programming: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What state to maintain? How to update it?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95800" y="21336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Switch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049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478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034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1844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273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8702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25800" y="2299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3708400" y="22991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6629400" y="23123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447800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(source IP, </a:t>
            </a:r>
            <a:r>
              <a:rPr lang="en-US" sz="1800" dirty="0" err="1" smtClean="0">
                <a:solidFill>
                  <a:schemeClr val="tx1"/>
                </a:solidFill>
              </a:rPr>
              <a:t>dest</a:t>
            </a:r>
            <a:r>
              <a:rPr lang="en-US" sz="1800" dirty="0" smtClean="0">
                <a:solidFill>
                  <a:schemeClr val="tx1"/>
                </a:solidFill>
              </a:rPr>
              <a:t> IP, payload)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Left Brace 31"/>
          <p:cNvSpPr/>
          <p:nvPr/>
        </p:nvSpPr>
        <p:spPr bwMode="auto">
          <a:xfrm rot="16200000">
            <a:off x="2135492" y="1644991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42900" y="2971800"/>
            <a:ext cx="8801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Example network policy: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if number of packets in current VoIP session exceeds the average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over past VoIP sessions  by a threshold T then drop the packet 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42900" y="5562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Desired high-level abstraction: Beyond packet sequence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200" y="1524000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drop / forward /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alert controller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Modular Monitoring of VoIP Sessions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11</a:t>
            </a:fld>
            <a:endParaRPr lang="en-US" b="1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648200" y="1458692"/>
            <a:ext cx="4412776" cy="48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Focus on traffic between a specific source and destination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View data stream as a sequence of VoIP session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View a VoIP session as split in three phases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Aggregate cost over call phase during a session, and aggregate cost across sessions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375" y="1458693"/>
            <a:ext cx="3746667" cy="587333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178558" y="2322492"/>
            <a:ext cx="2768409" cy="1103616"/>
          </a:xfrm>
          <a:prstGeom prst="rect">
            <a:avLst/>
          </a:prstGeom>
          <a:solidFill>
            <a:srgbClr val="5B9BD5">
              <a:alpha val="44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78558" y="4956978"/>
            <a:ext cx="2768409" cy="1291729"/>
          </a:xfrm>
          <a:prstGeom prst="rect">
            <a:avLst/>
          </a:prstGeom>
          <a:solidFill>
            <a:srgbClr val="5B9BD5">
              <a:alpha val="44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56752" y="3458217"/>
            <a:ext cx="2768408" cy="1498761"/>
          </a:xfrm>
          <a:prstGeom prst="rect">
            <a:avLst/>
          </a:prstGeom>
          <a:solidFill>
            <a:srgbClr val="ED7D31">
              <a:alpha val="44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ight Brace 53"/>
          <p:cNvSpPr/>
          <p:nvPr/>
        </p:nvSpPr>
        <p:spPr>
          <a:xfrm rot="10800000">
            <a:off x="757391" y="2350929"/>
            <a:ext cx="278723" cy="1107288"/>
          </a:xfrm>
          <a:prstGeom prst="rightBrace">
            <a:avLst>
              <a:gd name="adj1" fmla="val 37365"/>
              <a:gd name="adj2" fmla="val 51485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ight Brace 54"/>
          <p:cNvSpPr/>
          <p:nvPr/>
        </p:nvSpPr>
        <p:spPr>
          <a:xfrm rot="10800000">
            <a:off x="776262" y="3493086"/>
            <a:ext cx="278723" cy="1463892"/>
          </a:xfrm>
          <a:prstGeom prst="rightBrace">
            <a:avLst>
              <a:gd name="adj1" fmla="val 37365"/>
              <a:gd name="adj2" fmla="val 51485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Brace 55"/>
          <p:cNvSpPr/>
          <p:nvPr/>
        </p:nvSpPr>
        <p:spPr>
          <a:xfrm rot="10800000">
            <a:off x="757391" y="4991847"/>
            <a:ext cx="278723" cy="1117600"/>
          </a:xfrm>
          <a:prstGeom prst="rightBrace">
            <a:avLst>
              <a:gd name="adj1" fmla="val 37365"/>
              <a:gd name="adj2" fmla="val 51485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807" y="2650457"/>
            <a:ext cx="120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anose="020F0502020204030204"/>
              </a:rPr>
              <a:t>Init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807" y="3948529"/>
            <a:ext cx="120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Call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4807" y="5319814"/>
            <a:ext cx="120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End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Date Placeholder 3"/>
          <p:cNvSpPr txBox="1">
            <a:spLocks/>
          </p:cNvSpPr>
          <p:nvPr/>
        </p:nvSpPr>
        <p:spPr>
          <a:xfrm>
            <a:off x="1040808" y="63638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339933"/>
                </a:solidFill>
                <a:latin typeface="Calibri" panose="020F0502020204030204"/>
              </a:rPr>
              <a:t>Session Initiation Protocol</a:t>
            </a:r>
            <a:endParaRPr lang="en-US" sz="1800" b="1" dirty="0">
              <a:solidFill>
                <a:srgbClr val="33993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94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Design Goals for Policy Language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90950" y="4007524"/>
            <a:ext cx="23241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code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12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1143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557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367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796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225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78100" y="414676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060700" y="414676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400800" y="414676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7415" y="363819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6647" y="403830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33800" y="2133600"/>
            <a:ext cx="23241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spec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4604266" y="3213258"/>
            <a:ext cx="697468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6733" y="310479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Policy compiler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50" y="1976774"/>
            <a:ext cx="1066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 bwMode="auto">
          <a:xfrm>
            <a:off x="2724150" y="2272843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57200" y="5041900"/>
            <a:ext cx="7912100" cy="1447800"/>
          </a:xfrm>
          <a:prstGeom prst="wedgeRoundRectCallout">
            <a:avLst>
              <a:gd name="adj1" fmla="val 8943"/>
              <a:gd name="adj2" fmla="val -90124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Efficiency critical: Key parameters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	1. Time to process each packet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	2. State that needs to maintained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Ideally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both should be </a:t>
            </a:r>
            <a:r>
              <a:rPr lang="en-US" sz="1800" dirty="0" smtClean="0">
                <a:solidFill>
                  <a:schemeClr val="tx1"/>
                </a:solidFill>
              </a:rPr>
              <a:t>constant or logarithmic in length of data stream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590800" y="1143000"/>
            <a:ext cx="6470650" cy="703696"/>
          </a:xfrm>
          <a:prstGeom prst="wedgeRoundRectCallout">
            <a:avLst>
              <a:gd name="adj1" fmla="val -17606"/>
              <a:gd name="adj2" fmla="val 90107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Programming abstractions for processing data stream ??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767820" y="2662650"/>
            <a:ext cx="3235325" cy="1160207"/>
          </a:xfrm>
          <a:prstGeom prst="wedgeRoundRectCallout">
            <a:avLst>
              <a:gd name="adj1" fmla="val -40529"/>
              <a:gd name="adj2" fmla="val -80402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Theoretical foundations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Expressiveness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Optimization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004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7" grpId="0" animBg="1"/>
      <p:bldP spid="7" grpId="0"/>
      <p:bldP spid="19" grpId="0"/>
      <p:bldP spid="20" grpId="0" animBg="1"/>
      <p:bldP spid="21" grpId="0"/>
      <p:bldP spid="6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Talk Outline 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 Motivation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Quantitative Regular Expressions (QRE)</a:t>
            </a:r>
            <a:endParaRPr lang="en-US" sz="2000" dirty="0" smtClean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QRE Compilation 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Implementation and Evaluation in SDN Platform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Research Opportunities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Illustrative Example: Bank Transactions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14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1600200"/>
            <a:ext cx="8801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Data stream: Sequence of bank transactions of a single customer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Data items: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Transaction T with a positive/negative numerical amount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End-of-day marker D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End-of-month marker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200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-25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4267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</a:t>
            </a:r>
            <a:endParaRPr lang="en-US" sz="18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638800" y="44196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2400" y="5029200"/>
            <a:ext cx="880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Compute maximum over months,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average net-deposit per day during a month</a:t>
            </a:r>
          </a:p>
        </p:txBody>
      </p: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Daily Transactions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15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1600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What pattern specifies </a:t>
            </a:r>
            <a:r>
              <a:rPr lang="en-US" sz="2000" dirty="0" err="1" smtClean="0">
                <a:solidFill>
                  <a:srgbClr val="006600"/>
                </a:solidFill>
              </a:rPr>
              <a:t>substream</a:t>
            </a:r>
            <a:r>
              <a:rPr lang="en-US" sz="2000" dirty="0" smtClean="0">
                <a:solidFill>
                  <a:srgbClr val="006600"/>
                </a:solidFill>
              </a:rPr>
              <a:t> of transactions during a single day?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200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-25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23622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</a:t>
            </a:r>
            <a:endParaRPr lang="en-US" sz="18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638800" y="25146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28600" y="5257800"/>
            <a:ext cx="880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Regular expressions: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Excellent match for specifying patterns of </a:t>
            </a:r>
            <a:r>
              <a:rPr lang="en-US" sz="2000" dirty="0" err="1" smtClean="0">
                <a:solidFill>
                  <a:srgbClr val="006600"/>
                </a:solidFill>
              </a:rPr>
              <a:t>substreams</a:t>
            </a:r>
            <a:r>
              <a:rPr lang="en-US" sz="2000" dirty="0" smtClean="0">
                <a:solidFill>
                  <a:srgbClr val="006600"/>
                </a:solidFill>
              </a:rPr>
              <a:t> of data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" y="2895599"/>
            <a:ext cx="1219200" cy="750333"/>
            <a:chOff x="457200" y="2895599"/>
            <a:chExt cx="1219200" cy="750333"/>
          </a:xfrm>
        </p:grpSpPr>
        <p:sp>
          <p:nvSpPr>
            <p:cNvPr id="17" name="TextBox 16"/>
            <p:cNvSpPr txBox="1"/>
            <p:nvPr/>
          </p:nvSpPr>
          <p:spPr>
            <a:xfrm>
              <a:off x="766076" y="32766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T*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Left Brace 17"/>
            <p:cNvSpPr/>
            <p:nvPr/>
          </p:nvSpPr>
          <p:spPr bwMode="auto">
            <a:xfrm rot="5400000" flipH="1">
              <a:off x="8924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" y="3581399"/>
            <a:ext cx="2057400" cy="826533"/>
            <a:chOff x="457200" y="3581399"/>
            <a:chExt cx="2057400" cy="826533"/>
          </a:xfrm>
        </p:grpSpPr>
        <p:sp>
          <p:nvSpPr>
            <p:cNvPr id="19" name="Left Brace 18"/>
            <p:cNvSpPr/>
            <p:nvPr/>
          </p:nvSpPr>
          <p:spPr bwMode="auto">
            <a:xfrm rot="5400000" flipH="1">
              <a:off x="1273489" y="2765110"/>
              <a:ext cx="424821" cy="20574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4037" y="4038600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T* . D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48000" y="2895599"/>
            <a:ext cx="1219200" cy="826533"/>
            <a:chOff x="3048000" y="2895599"/>
            <a:chExt cx="1219200" cy="826533"/>
          </a:xfrm>
        </p:grpSpPr>
        <p:sp>
          <p:nvSpPr>
            <p:cNvPr id="31" name="TextBox 30"/>
            <p:cNvSpPr txBox="1"/>
            <p:nvPr/>
          </p:nvSpPr>
          <p:spPr>
            <a:xfrm>
              <a:off x="3210201" y="33528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T* . D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3" name="Left Brace 32"/>
            <p:cNvSpPr/>
            <p:nvPr/>
          </p:nvSpPr>
          <p:spPr bwMode="auto">
            <a:xfrm rot="5400000" flipH="1">
              <a:off x="3483289" y="24603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Net Deposit During a Day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16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1371600"/>
            <a:ext cx="8801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Regular Expressions + Aggregation operators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200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-25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2133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</a:t>
            </a:r>
            <a:endParaRPr lang="en-US" sz="18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638800" y="22860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42900" y="4572000"/>
            <a:ext cx="8801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Base function T maps an item, if it’s a transaction, to its amount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Expression f maps a sequence of transactions to its sum 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Base function D  maps an item, if it’s end-of-day marker, to 0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Expression g maps daily transactions to net deposit during that day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8600" y="2590799"/>
            <a:ext cx="1606530" cy="750333"/>
            <a:chOff x="228600" y="2819399"/>
            <a:chExt cx="1606530" cy="750333"/>
          </a:xfrm>
        </p:grpSpPr>
        <p:sp>
          <p:nvSpPr>
            <p:cNvPr id="17" name="TextBox 16"/>
            <p:cNvSpPr txBox="1"/>
            <p:nvPr/>
          </p:nvSpPr>
          <p:spPr>
            <a:xfrm>
              <a:off x="228600" y="3200400"/>
              <a:ext cx="160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f =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iter</a:t>
              </a:r>
              <a:r>
                <a:rPr lang="en-US" sz="1800" dirty="0" smtClean="0">
                  <a:solidFill>
                    <a:schemeClr val="tx1"/>
                  </a:solidFill>
                </a:rPr>
                <a:t>(T, +)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Left Brace 17"/>
            <p:cNvSpPr/>
            <p:nvPr/>
          </p:nvSpPr>
          <p:spPr bwMode="auto">
            <a:xfrm rot="5400000" flipH="1">
              <a:off x="857555" y="2384110"/>
              <a:ext cx="348621" cy="1219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" y="3352799"/>
            <a:ext cx="2138727" cy="826533"/>
            <a:chOff x="457200" y="3581399"/>
            <a:chExt cx="2138727" cy="826533"/>
          </a:xfrm>
        </p:grpSpPr>
        <p:sp>
          <p:nvSpPr>
            <p:cNvPr id="19" name="Left Brace 18"/>
            <p:cNvSpPr/>
            <p:nvPr/>
          </p:nvSpPr>
          <p:spPr bwMode="auto">
            <a:xfrm rot="5400000" flipH="1">
              <a:off x="1314153" y="2765110"/>
              <a:ext cx="424821" cy="20574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" y="4038600"/>
              <a:ext cx="2138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g = split ( f, D, +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Average Daily Net-deposit In a Month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17</a:t>
            </a:fld>
            <a:endParaRPr lang="en-US" b="1"/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200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-25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20</a:t>
            </a:r>
            <a:endParaRPr lang="en-US" sz="18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638800" y="16764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0" y="1981200"/>
            <a:ext cx="2896947" cy="826533"/>
            <a:chOff x="152400" y="1981199"/>
            <a:chExt cx="2896947" cy="826533"/>
          </a:xfrm>
        </p:grpSpPr>
        <p:sp>
          <p:nvSpPr>
            <p:cNvPr id="19" name="Left Brace 18"/>
            <p:cNvSpPr/>
            <p:nvPr/>
          </p:nvSpPr>
          <p:spPr bwMode="auto">
            <a:xfrm rot="5400000" flipH="1">
              <a:off x="1367624" y="1164910"/>
              <a:ext cx="424821" cy="20574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2400" y="2438400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g : T* . D </a:t>
              </a:r>
              <a:r>
                <a:rPr lang="en-US" sz="1800" dirty="0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800" dirty="0" smtClean="0">
                  <a:solidFill>
                    <a:schemeClr val="tx1"/>
                  </a:solidFill>
                </a:rPr>
                <a:t> Net-deposit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000" y="2895599"/>
            <a:ext cx="6553202" cy="902733"/>
            <a:chOff x="381000" y="2895599"/>
            <a:chExt cx="6553202" cy="902733"/>
          </a:xfrm>
        </p:grpSpPr>
        <p:sp>
          <p:nvSpPr>
            <p:cNvPr id="31" name="Left Brace 30"/>
            <p:cNvSpPr/>
            <p:nvPr/>
          </p:nvSpPr>
          <p:spPr bwMode="auto">
            <a:xfrm rot="5400000" flipH="1">
              <a:off x="3445190" y="-168591"/>
              <a:ext cx="424821" cy="6553202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1" y="3429000"/>
              <a:ext cx="259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h =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iter</a:t>
              </a:r>
              <a:r>
                <a:rPr lang="en-US" sz="1800" dirty="0" smtClean="0">
                  <a:solidFill>
                    <a:schemeClr val="tx1"/>
                  </a:solidFill>
                </a:rPr>
                <a:t> ( g, average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1000" y="4038599"/>
            <a:ext cx="7467600" cy="902733"/>
            <a:chOff x="381000" y="4038599"/>
            <a:chExt cx="7467600" cy="902733"/>
          </a:xfrm>
        </p:grpSpPr>
        <p:sp>
          <p:nvSpPr>
            <p:cNvPr id="34" name="Left Brace 33"/>
            <p:cNvSpPr/>
            <p:nvPr/>
          </p:nvSpPr>
          <p:spPr bwMode="auto">
            <a:xfrm rot="5400000" flipH="1">
              <a:off x="3902389" y="517210"/>
              <a:ext cx="424821" cy="74676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9400" y="4572000"/>
              <a:ext cx="259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k = split ( h, M, +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935" y="1981200"/>
            <a:ext cx="1277465" cy="826532"/>
            <a:chOff x="3065935" y="1981200"/>
            <a:chExt cx="1277465" cy="826532"/>
          </a:xfrm>
        </p:grpSpPr>
        <p:sp>
          <p:nvSpPr>
            <p:cNvPr id="39" name="Left Brace 38"/>
            <p:cNvSpPr/>
            <p:nvPr/>
          </p:nvSpPr>
          <p:spPr bwMode="auto">
            <a:xfrm rot="5400000" flipH="1">
              <a:off x="3492257" y="1554878"/>
              <a:ext cx="424822" cy="1277465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82492" y="243840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 g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42900" y="5181600"/>
            <a:ext cx="8801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Expression k matches streams with the pattern (T* . D)* . M and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maps it to average daily net-deposit</a:t>
            </a:r>
          </a:p>
        </p:txBody>
      </p: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Completing the Query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18</a:t>
            </a:fld>
            <a:endParaRPr lang="en-US" b="1"/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81534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5486400" y="15240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895600" y="16764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Left Brace 18"/>
          <p:cNvSpPr/>
          <p:nvPr/>
        </p:nvSpPr>
        <p:spPr bwMode="auto">
          <a:xfrm rot="5400000" flipH="1">
            <a:off x="1197289" y="1164910"/>
            <a:ext cx="424821" cy="20574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243840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g : T* . D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/>
                </a:solidFill>
              </a:rPr>
              <a:t> Net-deposit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Left Brace 30"/>
          <p:cNvSpPr/>
          <p:nvPr/>
        </p:nvSpPr>
        <p:spPr bwMode="auto">
          <a:xfrm rot="5400000" flipH="1">
            <a:off x="2530789" y="745810"/>
            <a:ext cx="424821" cy="47244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3429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k : (T*.D)*. M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/>
                </a:solidFill>
              </a:rPr>
              <a:t> Average daily net-deposit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5600" y="4572000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2400" y="5257800"/>
            <a:ext cx="8801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Compute maximum over months,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average daily net-deposit per day during a month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34" name="Left Brace 33"/>
          <p:cNvSpPr/>
          <p:nvPr/>
        </p:nvSpPr>
        <p:spPr bwMode="auto">
          <a:xfrm rot="5400000" flipH="1">
            <a:off x="4397691" y="21910"/>
            <a:ext cx="424819" cy="8458202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4572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iter</a:t>
            </a:r>
            <a:r>
              <a:rPr lang="en-US" sz="1800" dirty="0" smtClean="0">
                <a:solidFill>
                  <a:srgbClr val="C00000"/>
                </a:solidFill>
              </a:rPr>
              <a:t> (k, max)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Quantitative Regular Expressions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Each QRE maps a sequence of data items to a cost value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Definition parameterized by operations over costs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Example: Set of integers with min, max, sum, average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Domain of QRE = Sequences for which it is defined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      Characterized by a regular expression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Base QRE : Maps individual data items to costs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QREs combined using a few operators such as split,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iter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, else 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Thanks to Collaborators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</a:t>
            </a:fld>
            <a:endParaRPr lang="en-US" b="1"/>
          </a:p>
        </p:txBody>
      </p:sp>
      <p:pic>
        <p:nvPicPr>
          <p:cNvPr id="3074" name="Picture 2" descr="Phot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7002"/>
            <a:ext cx="1219200" cy="1625600"/>
          </a:xfrm>
          <a:prstGeom prst="rect">
            <a:avLst/>
          </a:prstGeom>
          <a:noFill/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810000" y="561975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 err="1" smtClean="0">
                <a:solidFill>
                  <a:srgbClr val="006600"/>
                </a:solidFill>
              </a:rPr>
              <a:t>Mukund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Raghothaman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pic>
        <p:nvPicPr>
          <p:cNvPr id="3076" name="Picture 4" descr="http://www.seas.upenn.edu/%7Eyifeiy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790" y="4076700"/>
            <a:ext cx="1372795" cy="1352551"/>
          </a:xfrm>
          <a:prstGeom prst="rect">
            <a:avLst/>
          </a:prstGeom>
          <a:noFill/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162800" y="56197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 err="1" smtClean="0">
                <a:solidFill>
                  <a:srgbClr val="006600"/>
                </a:solidFill>
              </a:rPr>
              <a:t>Yifei</a:t>
            </a:r>
            <a:r>
              <a:rPr lang="en-US" sz="1800" dirty="0" smtClean="0">
                <a:solidFill>
                  <a:srgbClr val="006600"/>
                </a:solidFill>
              </a:rPr>
              <a:t> Yuan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28700" y="274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Dana </a:t>
            </a:r>
            <a:r>
              <a:rPr lang="en-US" sz="1800" dirty="0" err="1" smtClean="0">
                <a:solidFill>
                  <a:srgbClr val="006600"/>
                </a:solidFill>
              </a:rPr>
              <a:t>Fisman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pic>
        <p:nvPicPr>
          <p:cNvPr id="3078" name="Picture 6" descr="http://www.cis.upenn.edu/%7Efisman/images/DanaSketchLandscape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772" y="1485900"/>
            <a:ext cx="1460857" cy="1000125"/>
          </a:xfrm>
          <a:prstGeom prst="rect">
            <a:avLst/>
          </a:prstGeom>
          <a:noFill/>
        </p:spPr>
      </p:pic>
      <p:pic>
        <p:nvPicPr>
          <p:cNvPr id="3080" name="Picture 8" descr="niaga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3399" y="4076700"/>
            <a:ext cx="1395603" cy="1409700"/>
          </a:xfrm>
          <a:prstGeom prst="rect">
            <a:avLst/>
          </a:prstGeom>
          <a:noFill/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914400" y="56197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Kostas </a:t>
            </a:r>
            <a:r>
              <a:rPr lang="en-US" sz="1800" dirty="0" err="1" smtClean="0">
                <a:solidFill>
                  <a:srgbClr val="006600"/>
                </a:solidFill>
              </a:rPr>
              <a:t>Mamouras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191000" y="274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 err="1" smtClean="0">
                <a:solidFill>
                  <a:srgbClr val="006600"/>
                </a:solidFill>
              </a:rPr>
              <a:t>Sanjeev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Khanna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pic>
        <p:nvPicPr>
          <p:cNvPr id="3082" name="Picture 10" descr="http://www.cis.upenn.edu/images/about-people/faculty_sanjee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4850" y="1371600"/>
            <a:ext cx="1257300" cy="1257300"/>
          </a:xfrm>
          <a:prstGeom prst="rect">
            <a:avLst/>
          </a:prstGeom>
          <a:noFill/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934200" y="274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006600"/>
                </a:solidFill>
              </a:rPr>
              <a:t>Boon </a:t>
            </a:r>
            <a:r>
              <a:rPr lang="en-US" sz="1800" dirty="0" err="1" smtClean="0">
                <a:solidFill>
                  <a:srgbClr val="006600"/>
                </a:solidFill>
              </a:rPr>
              <a:t>Thau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Loo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pic>
        <p:nvPicPr>
          <p:cNvPr id="3084" name="Picture 12" descr="http://www.cis.upenn.edu/images/about-people/faculty-lo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8050" y="1409700"/>
            <a:ext cx="1257300" cy="1257300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228600"/>
            <a:ext cx="1962150" cy="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17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Split </a:t>
            </a:r>
            <a:r>
              <a:rPr lang="en-US" sz="2800" dirty="0" err="1" smtClean="0">
                <a:solidFill>
                  <a:srgbClr val="C00000"/>
                </a:solidFill>
              </a:rPr>
              <a:t>Combinator</a:t>
            </a:r>
            <a:r>
              <a:rPr lang="en-US" sz="2800" dirty="0" smtClean="0">
                <a:solidFill>
                  <a:srgbClr val="C00000"/>
                </a:solidFill>
              </a:rPr>
              <a:t>: split(f, g, op)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f and g are QREs and op is a cost operation such as +, max, …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Divide input data stream s into two parts 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such that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   f is defined on 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g is defined on 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return op(f(s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), g(s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))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Key requirement: split must be unique (unambiguous)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Domain of f : Streams ending with a high-risk transaction (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amount &gt; 500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 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Domain of g : Stream without high-risk transactions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20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600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-100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450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67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-80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525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5814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24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95600" y="37338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eft Brace 14"/>
          <p:cNvSpPr/>
          <p:nvPr/>
        </p:nvSpPr>
        <p:spPr bwMode="auto">
          <a:xfrm rot="5400000" flipH="1">
            <a:off x="2492690" y="1926909"/>
            <a:ext cx="424821" cy="4648202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41960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Left Brace 16"/>
          <p:cNvSpPr/>
          <p:nvPr/>
        </p:nvSpPr>
        <p:spPr bwMode="auto">
          <a:xfrm rot="5400000" flipH="1">
            <a:off x="6950390" y="2879412"/>
            <a:ext cx="424821" cy="274319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4419600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 flipH="1">
            <a:off x="4740588" y="2803210"/>
            <a:ext cx="424821" cy="44196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25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Combine results using op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Iterated Composition: </a:t>
            </a:r>
            <a:r>
              <a:rPr lang="en-US" sz="2800" dirty="0" err="1" smtClean="0">
                <a:solidFill>
                  <a:srgbClr val="C00000"/>
                </a:solidFill>
              </a:rPr>
              <a:t>iter</a:t>
            </a:r>
            <a:r>
              <a:rPr lang="en-US" sz="2800" dirty="0" smtClean="0">
                <a:solidFill>
                  <a:srgbClr val="C00000"/>
                </a:solidFill>
              </a:rPr>
              <a:t>(f, op)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f is a QRE and op is an aggregation operation such as +, max, average…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Divide input data stream s into multiple parts 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, 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, …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</a:t>
            </a:r>
            <a:r>
              <a:rPr lang="en-US" sz="2000" baseline="-25000" dirty="0" err="1" smtClean="0">
                <a:solidFill>
                  <a:srgbClr val="006600"/>
                </a:solidFill>
                <a:ea typeface="Gulim" pitchFamily="34" charset="-127"/>
              </a:rPr>
              <a:t>k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such that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    f is defined on each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</a:t>
            </a:r>
            <a:r>
              <a:rPr lang="en-US" sz="2000" baseline="-25000" dirty="0" err="1" smtClean="0">
                <a:solidFill>
                  <a:srgbClr val="006600"/>
                </a:solidFill>
                <a:ea typeface="Gulim" pitchFamily="34" charset="-127"/>
              </a:rPr>
              <a:t>i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return op( f(s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), f(s</a:t>
            </a:r>
            <a:r>
              <a:rPr lang="en-US" sz="2000" baseline="-25000" dirty="0" smtClean="0">
                <a:solidFill>
                  <a:srgbClr val="006600"/>
                </a:solidFill>
                <a:ea typeface="Gulim" pitchFamily="34" charset="-127"/>
              </a:rPr>
              <a:t>2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), … f(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</a:t>
            </a:r>
            <a:r>
              <a:rPr lang="en-US" sz="2000" baseline="-25000" dirty="0" err="1" smtClean="0">
                <a:solidFill>
                  <a:srgbClr val="006600"/>
                </a:solidFill>
                <a:ea typeface="Gulim" pitchFamily="34" charset="-127"/>
              </a:rPr>
              <a:t>k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Splitting must be unique!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In full generality, QRE takes arguments and iteration is chained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E.g. f(x) computes balance at end of a day using x as initial balance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   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iter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(f)(x) splits transaction stream into chunks corresponding to days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    f is applied to first day using initial balance x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    Result of this is used as initial balance to apply f to next day and so on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Conditional: f else g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Given a stream s, if f(s) is defined, return it, else return g(s)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Example: f makes decisions for a stream that does not contain high-risk transactions (e.g. with amount &gt; threshold), and g makes decisions for streams that do contain such transactions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Benefit: Test based on a global property of stream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22</a:t>
            </a:fld>
            <a:endParaRPr lang="en-US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72887" y="2363604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Controller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90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819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48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04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614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043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472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02887" y="252916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485487" y="2529161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406487" y="254231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4487" y="205880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6487" y="213500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Parameterized QREs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stream contains transactions of </a:t>
            </a:r>
            <a:r>
              <a:rPr lang="en-US" sz="2000" dirty="0" smtClean="0">
                <a:solidFill>
                  <a:srgbClr val="00B050"/>
                </a:solidFill>
                <a:ea typeface="Gulim" pitchFamily="34" charset="-127"/>
              </a:rPr>
              <a:t>Alice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Bob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we want to compute average net deposit during a day for each customer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f(ID)  maps a stream to average net deposit during a day by customer ID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Specified using QRE with ID as the parameter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f ( </a:t>
            </a:r>
            <a:r>
              <a:rPr lang="en-US" sz="2000" dirty="0" smtClean="0">
                <a:solidFill>
                  <a:srgbClr val="00B050"/>
                </a:solidFill>
                <a:ea typeface="Gulim" pitchFamily="34" charset="-127"/>
              </a:rPr>
              <a:t>Alice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) looks at only </a:t>
            </a:r>
            <a:r>
              <a:rPr lang="en-US" sz="2000" dirty="0" smtClean="0">
                <a:solidFill>
                  <a:srgbClr val="00B050"/>
                </a:solidFill>
                <a:ea typeface="Gulim" pitchFamily="34" charset="-127"/>
              </a:rPr>
              <a:t>her transactions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f (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Bob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) looks at only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his transactions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23</a:t>
            </a:fld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1811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6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25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035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464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893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44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5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3688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117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673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483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912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1341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4897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Composing QREs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stream contains transactions of </a:t>
            </a:r>
            <a:r>
              <a:rPr lang="en-US" sz="2000" dirty="0" smtClean="0">
                <a:solidFill>
                  <a:srgbClr val="00B050"/>
                </a:solidFill>
                <a:ea typeface="Gulim" pitchFamily="34" charset="-127"/>
              </a:rPr>
              <a:t>Alice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Bob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Compute the maximum over all customers,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average net deposit during a day by that customer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f(ID)  maps a stream to average net deposit during a day by customer ID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Desired query : max ( f ( </a:t>
            </a:r>
            <a:r>
              <a:rPr lang="en-US" sz="2000" dirty="0" smtClean="0">
                <a:solidFill>
                  <a:srgbClr val="00B050"/>
                </a:solidFill>
                <a:ea typeface="Gulim" pitchFamily="34" charset="-127"/>
              </a:rPr>
              <a:t>Alice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), f ( </a:t>
            </a:r>
            <a:r>
              <a:rPr lang="en-US" sz="2000" dirty="0" smtClean="0">
                <a:solidFill>
                  <a:srgbClr val="FF0000"/>
                </a:solidFill>
                <a:ea typeface="Gulim" pitchFamily="34" charset="-127"/>
              </a:rPr>
              <a:t>Bob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) )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Composition: op(f, g) where op is cost operation and f and g are QREs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This is the analog of “intersection” operation in regular expressions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24</a:t>
            </a:fld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1811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6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225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035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464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893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44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59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3688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117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673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483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91200" y="18288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1341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489700" y="1828800"/>
            <a:ext cx="2286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Expressiveness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12192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Do we have enough operators?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Is expressiveness of QREs robust?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25</a:t>
            </a:fld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48000"/>
            <a:ext cx="4572000" cy="259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Regular languages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Regular expressions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Deterministic finite automata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Monadic second-order logic MSO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Beautiful  well-understood theory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8200" y="2819400"/>
            <a:ext cx="4495800" cy="3505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Regular functions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parameterized by cost operations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Quantitative regular expressions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Cost register automata (CRA)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MSO-definable string to term 	transformations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Emerging theory (open problems…)</a:t>
            </a:r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Talk Outline 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 Motivation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Quantitative Regular Expressions (QRE)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QRE Compilation</a:t>
            </a:r>
            <a:endParaRPr lang="en-US" sz="2000" dirty="0" smtClean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Implementation and Evaluation in SDN Platform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Research Opportunities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Goals for Compiler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05200" y="3124200"/>
            <a:ext cx="3200400" cy="187743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state s  = initialize;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for each packet p {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s = update (s, p);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output d = decide (s)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}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1778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07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763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573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431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98700" y="39624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781300" y="39624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934200" y="39624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015" y="342751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0047" y="38420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23241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QRE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4470916" y="2558534"/>
            <a:ext cx="697468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3383" y="24500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QRE compiler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1210349"/>
            <a:ext cx="1066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ight Arrow 22"/>
          <p:cNvSpPr/>
          <p:nvPr/>
        </p:nvSpPr>
        <p:spPr bwMode="auto">
          <a:xfrm>
            <a:off x="2647950" y="1675486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52400" y="5410200"/>
            <a:ext cx="7912100" cy="1054100"/>
          </a:xfrm>
          <a:prstGeom prst="wedgeRoundRectCallout">
            <a:avLst>
              <a:gd name="adj1" fmla="val 12432"/>
              <a:gd name="adj2" fmla="val -87741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Optimize bits needed to store state and time for update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	Ideally independent of length of data stream</a:t>
            </a:r>
          </a:p>
        </p:txBody>
      </p:sp>
    </p:spTree>
    <p:extLst>
      <p:ext uri="{BB962C8B-B14F-4D97-AF65-F5344CB8AC3E}">
        <p14:creationId xmlns:p14="http://schemas.microsoft.com/office/powerpoint/2010/main" xmlns="" val="27004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7" grpId="0" animBg="1"/>
      <p:bldP spid="7" grpId="0"/>
      <p:bldP spid="19" grpId="0"/>
      <p:bldP spid="20" grpId="0" animBg="1"/>
      <p:bldP spid="21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3733800" y="1447800"/>
            <a:ext cx="4648200" cy="762000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343400" y="1524000"/>
            <a:ext cx="2819400" cy="609600"/>
          </a:xfrm>
          <a:prstGeom prst="rect">
            <a:avLst/>
          </a:prstGeom>
          <a:solidFill>
            <a:srgbClr val="CC00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477000" y="1676400"/>
            <a:ext cx="304800" cy="304800"/>
          </a:xfrm>
          <a:prstGeom prst="rect">
            <a:avLst/>
          </a:prstGeom>
          <a:solidFill>
            <a:srgbClr val="CCFFFF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953000" y="1600200"/>
            <a:ext cx="1371600" cy="457200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715000" y="1676400"/>
            <a:ext cx="304800" cy="304800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QRE Evaluation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C00000"/>
                </a:solidFill>
              </a:rPr>
              <a:t> Expression Evaluation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28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1600200"/>
            <a:ext cx="8801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Average net-deposit per day: </a:t>
            </a:r>
            <a:r>
              <a:rPr lang="en-US" sz="2000" dirty="0" err="1" smtClean="0">
                <a:solidFill>
                  <a:srgbClr val="006600"/>
                </a:solidFill>
              </a:rPr>
              <a:t>iter</a:t>
            </a:r>
            <a:r>
              <a:rPr lang="en-US" sz="2000" dirty="0" smtClean="0">
                <a:solidFill>
                  <a:srgbClr val="006600"/>
                </a:solidFill>
              </a:rPr>
              <a:t> (split (</a:t>
            </a:r>
            <a:r>
              <a:rPr lang="en-US" sz="2000" dirty="0" err="1" smtClean="0">
                <a:solidFill>
                  <a:srgbClr val="006600"/>
                </a:solidFill>
              </a:rPr>
              <a:t>iter</a:t>
            </a:r>
            <a:r>
              <a:rPr lang="en-US" sz="2000" dirty="0" smtClean="0">
                <a:solidFill>
                  <a:srgbClr val="006600"/>
                </a:solidFill>
              </a:rPr>
              <a:t> ( T, +) , D, +) , average)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28600" y="5638800"/>
            <a:ext cx="880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Computing f(s), where f is a QRE and s is input stream, amounts to evaluating an expression tree of size linear in length of 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-5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-8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4290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-9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24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89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-5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6294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162800" y="4953000"/>
            <a:ext cx="6096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400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848600" y="4953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 bwMode="auto">
          <a:xfrm>
            <a:off x="7620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Comic Sans MS" pitchFamily="66" charset="0"/>
              </a:rPr>
              <a:t>12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12954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-5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3622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Comic Sans MS" pitchFamily="66" charset="0"/>
              </a:rPr>
              <a:t>10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28956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-8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4290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-9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1628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400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4864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-5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0198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12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4196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24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53000" y="4495800"/>
            <a:ext cx="457200" cy="304800"/>
          </a:xfrm>
          <a:prstGeom prst="ellips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339933"/>
                </a:solidFill>
              </a:rPr>
              <a:t>89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Comic Sans MS" pitchFamily="66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066800" y="3810000"/>
            <a:ext cx="457200" cy="3048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886200" y="3810000"/>
            <a:ext cx="457200" cy="304800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CC6600"/>
                </a:solidFill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28800" y="3810000"/>
            <a:ext cx="457200" cy="304800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CC6600"/>
                </a:solidFill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477000" y="3810000"/>
            <a:ext cx="457200" cy="304800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CC6600"/>
                </a:solidFill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772400" y="3810000"/>
            <a:ext cx="457200" cy="304800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CC6600"/>
                </a:solidFill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819400" y="3810000"/>
            <a:ext cx="457200" cy="3048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162800" y="3810000"/>
            <a:ext cx="457200" cy="3048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181600" y="3810000"/>
            <a:ext cx="457200" cy="3048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cxnSp>
        <p:nvCxnSpPr>
          <p:cNvPr id="64" name="Straight Arrow Connector 63"/>
          <p:cNvCxnSpPr>
            <a:stCxn id="53" idx="3"/>
            <a:endCxn id="43" idx="0"/>
          </p:cNvCxnSpPr>
          <p:nvPr/>
        </p:nvCxnSpPr>
        <p:spPr bwMode="auto">
          <a:xfrm flipH="1">
            <a:off x="990600" y="4070163"/>
            <a:ext cx="1431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53" idx="5"/>
            <a:endCxn id="44" idx="0"/>
          </p:cNvCxnSpPr>
          <p:nvPr/>
        </p:nvCxnSpPr>
        <p:spPr bwMode="auto">
          <a:xfrm>
            <a:off x="1457045" y="4070163"/>
            <a:ext cx="669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58" idx="3"/>
            <a:endCxn id="45" idx="0"/>
          </p:cNvCxnSpPr>
          <p:nvPr/>
        </p:nvCxnSpPr>
        <p:spPr bwMode="auto">
          <a:xfrm flipH="1">
            <a:off x="2590800" y="4070163"/>
            <a:ext cx="2955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>
            <a:stCxn id="58" idx="4"/>
            <a:endCxn id="46" idx="0"/>
          </p:cNvCxnSpPr>
          <p:nvPr/>
        </p:nvCxnSpPr>
        <p:spPr bwMode="auto">
          <a:xfrm>
            <a:off x="3048000" y="4114800"/>
            <a:ext cx="76200" cy="3810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endCxn id="47" idx="0"/>
          </p:cNvCxnSpPr>
          <p:nvPr/>
        </p:nvCxnSpPr>
        <p:spPr bwMode="auto">
          <a:xfrm>
            <a:off x="3267356" y="4038600"/>
            <a:ext cx="390244" cy="4572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endCxn id="48" idx="0"/>
          </p:cNvCxnSpPr>
          <p:nvPr/>
        </p:nvCxnSpPr>
        <p:spPr bwMode="auto">
          <a:xfrm>
            <a:off x="7382156" y="4114800"/>
            <a:ext cx="9244" cy="3810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>
            <a:endCxn id="51" idx="0"/>
          </p:cNvCxnSpPr>
          <p:nvPr/>
        </p:nvCxnSpPr>
        <p:spPr bwMode="auto">
          <a:xfrm flipH="1">
            <a:off x="4648200" y="3962400"/>
            <a:ext cx="524156" cy="5334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H="1">
            <a:off x="5181600" y="4114800"/>
            <a:ext cx="1431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>
            <a:endCxn id="49" idx="0"/>
          </p:cNvCxnSpPr>
          <p:nvPr/>
        </p:nvCxnSpPr>
        <p:spPr bwMode="auto">
          <a:xfrm>
            <a:off x="5477156" y="4114800"/>
            <a:ext cx="237844" cy="3810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>
            <a:endCxn id="50" idx="0"/>
          </p:cNvCxnSpPr>
          <p:nvPr/>
        </p:nvCxnSpPr>
        <p:spPr bwMode="auto">
          <a:xfrm>
            <a:off x="5629556" y="3962400"/>
            <a:ext cx="618844" cy="5334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1447800" y="3086100"/>
            <a:ext cx="457200" cy="30480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6" name="Straight Arrow Connector 85"/>
          <p:cNvCxnSpPr>
            <a:stCxn id="85" idx="3"/>
            <a:endCxn id="53" idx="0"/>
          </p:cNvCxnSpPr>
          <p:nvPr/>
        </p:nvCxnSpPr>
        <p:spPr bwMode="auto">
          <a:xfrm flipH="1">
            <a:off x="1295400" y="3346263"/>
            <a:ext cx="219355" cy="4637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>
            <a:stCxn id="85" idx="5"/>
            <a:endCxn id="55" idx="0"/>
          </p:cNvCxnSpPr>
          <p:nvPr/>
        </p:nvCxnSpPr>
        <p:spPr bwMode="auto">
          <a:xfrm>
            <a:off x="1838045" y="3346263"/>
            <a:ext cx="219355" cy="4637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Oval 89"/>
          <p:cNvSpPr/>
          <p:nvPr/>
        </p:nvSpPr>
        <p:spPr bwMode="auto">
          <a:xfrm>
            <a:off x="3352800" y="3086100"/>
            <a:ext cx="457200" cy="30480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>
            <a:stCxn id="90" idx="3"/>
            <a:endCxn id="58" idx="0"/>
          </p:cNvCxnSpPr>
          <p:nvPr/>
        </p:nvCxnSpPr>
        <p:spPr bwMode="auto">
          <a:xfrm flipH="1">
            <a:off x="3048000" y="3346263"/>
            <a:ext cx="371755" cy="4637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" name="Straight Arrow Connector 91"/>
          <p:cNvCxnSpPr>
            <a:stCxn id="90" idx="5"/>
            <a:endCxn id="54" idx="0"/>
          </p:cNvCxnSpPr>
          <p:nvPr/>
        </p:nvCxnSpPr>
        <p:spPr bwMode="auto">
          <a:xfrm>
            <a:off x="3743045" y="3346263"/>
            <a:ext cx="371755" cy="4637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Oval 94"/>
          <p:cNvSpPr/>
          <p:nvPr/>
        </p:nvSpPr>
        <p:spPr bwMode="auto">
          <a:xfrm>
            <a:off x="5791200" y="3086100"/>
            <a:ext cx="457200" cy="30480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6" name="Straight Arrow Connector 95"/>
          <p:cNvCxnSpPr>
            <a:stCxn id="95" idx="3"/>
            <a:endCxn id="60" idx="0"/>
          </p:cNvCxnSpPr>
          <p:nvPr/>
        </p:nvCxnSpPr>
        <p:spPr bwMode="auto">
          <a:xfrm flipH="1">
            <a:off x="5410200" y="3346263"/>
            <a:ext cx="447955" cy="4637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95" idx="5"/>
            <a:endCxn id="56" idx="0"/>
          </p:cNvCxnSpPr>
          <p:nvPr/>
        </p:nvCxnSpPr>
        <p:spPr bwMode="auto">
          <a:xfrm>
            <a:off x="6181445" y="3346263"/>
            <a:ext cx="524155" cy="4637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7467600" y="3124200"/>
            <a:ext cx="457200" cy="30480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</a:rPr>
              <a:t>+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1" name="Straight Arrow Connector 100"/>
          <p:cNvCxnSpPr>
            <a:stCxn id="100" idx="3"/>
          </p:cNvCxnSpPr>
          <p:nvPr/>
        </p:nvCxnSpPr>
        <p:spPr bwMode="auto">
          <a:xfrm flipH="1">
            <a:off x="7315200" y="3384363"/>
            <a:ext cx="2193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/>
          <p:cNvCxnSpPr>
            <a:stCxn id="100" idx="5"/>
          </p:cNvCxnSpPr>
          <p:nvPr/>
        </p:nvCxnSpPr>
        <p:spPr bwMode="auto">
          <a:xfrm>
            <a:off x="7857845" y="3384363"/>
            <a:ext cx="2193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4114800" y="2362200"/>
            <a:ext cx="914400" cy="304800"/>
          </a:xfrm>
          <a:prstGeom prst="ellipse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7030A0"/>
                </a:solidFill>
              </a:rPr>
              <a:t>average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4" name="Straight Arrow Connector 103"/>
          <p:cNvCxnSpPr>
            <a:endCxn id="85" idx="0"/>
          </p:cNvCxnSpPr>
          <p:nvPr/>
        </p:nvCxnSpPr>
        <p:spPr bwMode="auto">
          <a:xfrm flipH="1">
            <a:off x="1676400" y="2514600"/>
            <a:ext cx="2429157" cy="5715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7" name="Straight Arrow Connector 106"/>
          <p:cNvCxnSpPr>
            <a:endCxn id="90" idx="0"/>
          </p:cNvCxnSpPr>
          <p:nvPr/>
        </p:nvCxnSpPr>
        <p:spPr bwMode="auto">
          <a:xfrm flipH="1">
            <a:off x="3581400" y="2667000"/>
            <a:ext cx="828956" cy="4191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>
            <a:endCxn id="100" idx="0"/>
          </p:cNvCxnSpPr>
          <p:nvPr/>
        </p:nvCxnSpPr>
        <p:spPr bwMode="auto">
          <a:xfrm>
            <a:off x="5019956" y="2514600"/>
            <a:ext cx="2676244" cy="6096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endCxn id="95" idx="0"/>
          </p:cNvCxnSpPr>
          <p:nvPr/>
        </p:nvCxnSpPr>
        <p:spPr bwMode="auto">
          <a:xfrm>
            <a:off x="4791356" y="2667000"/>
            <a:ext cx="1228444" cy="4191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5" grpId="0" animBg="1"/>
      <p:bldP spid="71" grpId="0" animBg="1"/>
      <p:bldP spid="74" grpId="0" animBg="1"/>
      <p:bldP spid="72" grpId="0" animBg="1"/>
      <p:bldP spid="32" grpId="0"/>
      <p:bldP spid="43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85" grpId="0" animBg="1"/>
      <p:bldP spid="90" grpId="0" animBg="1"/>
      <p:bldP spid="95" grpId="0" animBg="1"/>
      <p:bldP spid="100" grpId="0" animBg="1"/>
      <p:bldP spid="1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Incremental Construction of Expressions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29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1600200"/>
            <a:ext cx="8801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Having seen a </a:t>
            </a:r>
            <a:r>
              <a:rPr lang="en-US" sz="2000" dirty="0" err="1" smtClean="0">
                <a:solidFill>
                  <a:srgbClr val="006600"/>
                </a:solidFill>
              </a:rPr>
              <a:t>substream</a:t>
            </a:r>
            <a:r>
              <a:rPr lang="en-US" sz="2000" dirty="0" smtClean="0">
                <a:solidFill>
                  <a:srgbClr val="006600"/>
                </a:solidFill>
              </a:rPr>
              <a:t>, desired result is an expression with variables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4191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724400" y="44196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2400" y="48768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Variables x and y are placeholders to be expanded as more items arrive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Need a way to rewrite expressions to get a compressed representation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191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4191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114800" y="41910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-8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 bwMode="auto">
          <a:xfrm>
            <a:off x="1981200" y="37338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rPr>
              <a:t>12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2514600" y="37338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-5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581400" y="37338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rPr>
              <a:t>10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4114800" y="37338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-8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648200" y="37338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86000" y="30480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105400" y="30480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038600" y="30480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64" name="Straight Arrow Connector 63"/>
          <p:cNvCxnSpPr>
            <a:stCxn id="53" idx="3"/>
            <a:endCxn id="43" idx="0"/>
          </p:cNvCxnSpPr>
          <p:nvPr/>
        </p:nvCxnSpPr>
        <p:spPr bwMode="auto">
          <a:xfrm flipH="1">
            <a:off x="2209800" y="3308163"/>
            <a:ext cx="1431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53" idx="5"/>
            <a:endCxn id="44" idx="0"/>
          </p:cNvCxnSpPr>
          <p:nvPr/>
        </p:nvCxnSpPr>
        <p:spPr bwMode="auto">
          <a:xfrm>
            <a:off x="2676245" y="3308163"/>
            <a:ext cx="669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>
            <a:stCxn id="58" idx="3"/>
            <a:endCxn id="45" idx="0"/>
          </p:cNvCxnSpPr>
          <p:nvPr/>
        </p:nvCxnSpPr>
        <p:spPr bwMode="auto">
          <a:xfrm flipH="1">
            <a:off x="3810000" y="3308163"/>
            <a:ext cx="2955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/>
          <p:cNvCxnSpPr>
            <a:stCxn id="58" idx="4"/>
            <a:endCxn id="46" idx="0"/>
          </p:cNvCxnSpPr>
          <p:nvPr/>
        </p:nvCxnSpPr>
        <p:spPr bwMode="auto">
          <a:xfrm>
            <a:off x="4267200" y="3352800"/>
            <a:ext cx="76200" cy="3810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>
            <a:endCxn id="47" idx="0"/>
          </p:cNvCxnSpPr>
          <p:nvPr/>
        </p:nvCxnSpPr>
        <p:spPr bwMode="auto">
          <a:xfrm>
            <a:off x="4486556" y="3276600"/>
            <a:ext cx="390244" cy="4572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endCxn id="58" idx="0"/>
          </p:cNvCxnSpPr>
          <p:nvPr/>
        </p:nvCxnSpPr>
        <p:spPr bwMode="auto">
          <a:xfrm>
            <a:off x="3886200" y="2743200"/>
            <a:ext cx="381000" cy="3048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Oval 102"/>
          <p:cNvSpPr/>
          <p:nvPr/>
        </p:nvSpPr>
        <p:spPr bwMode="auto">
          <a:xfrm>
            <a:off x="3352800" y="2438400"/>
            <a:ext cx="914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min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104" name="Straight Arrow Connector 103"/>
          <p:cNvCxnSpPr>
            <a:endCxn id="53" idx="7"/>
          </p:cNvCxnSpPr>
          <p:nvPr/>
        </p:nvCxnSpPr>
        <p:spPr bwMode="auto">
          <a:xfrm flipH="1">
            <a:off x="2676245" y="2667000"/>
            <a:ext cx="7527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endCxn id="54" idx="0"/>
          </p:cNvCxnSpPr>
          <p:nvPr/>
        </p:nvCxnSpPr>
        <p:spPr bwMode="auto">
          <a:xfrm>
            <a:off x="4191000" y="2667000"/>
            <a:ext cx="1143000" cy="3810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8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</a:t>
            </a:fld>
            <a:endParaRPr lang="en-US" b="1"/>
          </a:p>
        </p:txBody>
      </p:sp>
      <p:sp>
        <p:nvSpPr>
          <p:cNvPr id="6" name="AutoShape 2" descr="Image result for internet of th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m.c.lnkd.licdn.com/mpr/mpr/AAEAAQAAAAAAAAQsAAAAJGEzODc5NTk3LTJiOWItNDUxMy04MjRhLTA5NTc1ZTlmOTY1O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599" y="762000"/>
            <a:ext cx="4977893" cy="439840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17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Expression Compression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Consider expressions with variable x, constants, and operators min and +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Rule 1: Fully evaluate each variable-free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subexpression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to a constant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30</a:t>
            </a:fld>
            <a:endParaRPr lang="en-US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1264693" y="48152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rPr>
              <a:t>12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98093" y="48152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-5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64893" y="48152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398293" y="48152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-8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31693" y="48152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69493" y="41294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22093" y="4129444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12" name="Straight Arrow Connector 11"/>
          <p:cNvCxnSpPr>
            <a:stCxn id="10" idx="3"/>
            <a:endCxn id="5" idx="0"/>
          </p:cNvCxnSpPr>
          <p:nvPr/>
        </p:nvCxnSpPr>
        <p:spPr bwMode="auto">
          <a:xfrm flipH="1">
            <a:off x="1493293" y="4389607"/>
            <a:ext cx="1431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0" idx="5"/>
            <a:endCxn id="6" idx="0"/>
          </p:cNvCxnSpPr>
          <p:nvPr/>
        </p:nvCxnSpPr>
        <p:spPr bwMode="auto">
          <a:xfrm>
            <a:off x="1959738" y="4389607"/>
            <a:ext cx="669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1" idx="3"/>
            <a:endCxn id="7" idx="0"/>
          </p:cNvCxnSpPr>
          <p:nvPr/>
        </p:nvCxnSpPr>
        <p:spPr bwMode="auto">
          <a:xfrm flipH="1">
            <a:off x="3093493" y="4389607"/>
            <a:ext cx="2955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11" idx="4"/>
            <a:endCxn id="8" idx="0"/>
          </p:cNvCxnSpPr>
          <p:nvPr/>
        </p:nvCxnSpPr>
        <p:spPr bwMode="auto">
          <a:xfrm>
            <a:off x="3550693" y="4434244"/>
            <a:ext cx="76200" cy="3810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9" idx="0"/>
          </p:cNvCxnSpPr>
          <p:nvPr/>
        </p:nvCxnSpPr>
        <p:spPr bwMode="auto">
          <a:xfrm>
            <a:off x="3770049" y="4358044"/>
            <a:ext cx="390244" cy="4572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endCxn id="11" idx="0"/>
          </p:cNvCxnSpPr>
          <p:nvPr/>
        </p:nvCxnSpPr>
        <p:spPr bwMode="auto">
          <a:xfrm>
            <a:off x="3093493" y="3824644"/>
            <a:ext cx="457200" cy="3048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2349690" y="3519844"/>
            <a:ext cx="914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min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19" name="Straight Arrow Connector 18"/>
          <p:cNvCxnSpPr>
            <a:stCxn id="18" idx="3"/>
            <a:endCxn id="10" idx="7"/>
          </p:cNvCxnSpPr>
          <p:nvPr/>
        </p:nvCxnSpPr>
        <p:spPr bwMode="auto">
          <a:xfrm flipH="1">
            <a:off x="1959738" y="3780007"/>
            <a:ext cx="523863" cy="394074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6916003" y="4820789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982803" y="4820789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620603" y="4134989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373203" y="4134989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33" name="Straight Arrow Connector 32"/>
          <p:cNvCxnSpPr>
            <a:stCxn id="30" idx="3"/>
            <a:endCxn id="26" idx="0"/>
          </p:cNvCxnSpPr>
          <p:nvPr/>
        </p:nvCxnSpPr>
        <p:spPr bwMode="auto">
          <a:xfrm flipH="1">
            <a:off x="7144603" y="4395152"/>
            <a:ext cx="2955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endCxn id="28" idx="0"/>
          </p:cNvCxnSpPr>
          <p:nvPr/>
        </p:nvCxnSpPr>
        <p:spPr bwMode="auto">
          <a:xfrm>
            <a:off x="7821159" y="4363589"/>
            <a:ext cx="390244" cy="4572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endCxn id="30" idx="0"/>
          </p:cNvCxnSpPr>
          <p:nvPr/>
        </p:nvCxnSpPr>
        <p:spPr bwMode="auto">
          <a:xfrm>
            <a:off x="7144603" y="3830189"/>
            <a:ext cx="457200" cy="3048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6400800" y="3525389"/>
            <a:ext cx="914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min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38" name="Straight Arrow Connector 37"/>
          <p:cNvCxnSpPr>
            <a:stCxn id="37" idx="3"/>
            <a:endCxn id="29" idx="7"/>
          </p:cNvCxnSpPr>
          <p:nvPr/>
        </p:nvCxnSpPr>
        <p:spPr bwMode="auto">
          <a:xfrm flipH="1">
            <a:off x="6010848" y="3785552"/>
            <a:ext cx="523863" cy="394074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Expression Compression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16002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Consider expressions with variable x, constants, and operators min and +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Rule 2: Distribute + over min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31</a:t>
            </a:fld>
            <a:endParaRPr lang="en-US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1358652" y="5268745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71022" y="527429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14252" y="3874826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74895" y="4475182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10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63452" y="4582945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96049" y="320765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12" name="Straight Arrow Connector 11"/>
          <p:cNvCxnSpPr>
            <a:stCxn id="11" idx="3"/>
            <a:endCxn id="18" idx="0"/>
          </p:cNvCxnSpPr>
          <p:nvPr/>
        </p:nvCxnSpPr>
        <p:spPr bwMode="auto">
          <a:xfrm flipH="1">
            <a:off x="2367449" y="3467813"/>
            <a:ext cx="295555" cy="407013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0" idx="5"/>
            <a:endCxn id="6" idx="0"/>
          </p:cNvCxnSpPr>
          <p:nvPr/>
        </p:nvCxnSpPr>
        <p:spPr bwMode="auto">
          <a:xfrm>
            <a:off x="2053697" y="4843108"/>
            <a:ext cx="145925" cy="431182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7" idx="0"/>
          </p:cNvCxnSpPr>
          <p:nvPr/>
        </p:nvCxnSpPr>
        <p:spPr bwMode="auto">
          <a:xfrm>
            <a:off x="3019130" y="3485013"/>
            <a:ext cx="423722" cy="389813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8" idx="5"/>
          </p:cNvCxnSpPr>
          <p:nvPr/>
        </p:nvCxnSpPr>
        <p:spPr bwMode="auto">
          <a:xfrm>
            <a:off x="2690738" y="4134989"/>
            <a:ext cx="412757" cy="340193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1910249" y="3874826"/>
            <a:ext cx="914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min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928153" y="4179626"/>
            <a:ext cx="261933" cy="408864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5638800" y="496949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496949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11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152685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15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096000" y="428369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+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33" name="Straight Arrow Connector 32"/>
          <p:cNvCxnSpPr>
            <a:stCxn id="30" idx="3"/>
            <a:endCxn id="26" idx="0"/>
          </p:cNvCxnSpPr>
          <p:nvPr/>
        </p:nvCxnSpPr>
        <p:spPr bwMode="auto">
          <a:xfrm flipH="1">
            <a:off x="5867400" y="4543853"/>
            <a:ext cx="295555" cy="425637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endCxn id="28" idx="0"/>
          </p:cNvCxnSpPr>
          <p:nvPr/>
        </p:nvCxnSpPr>
        <p:spPr bwMode="auto">
          <a:xfrm>
            <a:off x="6543956" y="4512290"/>
            <a:ext cx="390244" cy="4572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162800" y="3821375"/>
            <a:ext cx="457200" cy="3048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6400800" y="3525389"/>
            <a:ext cx="9144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min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6324600" y="3830189"/>
            <a:ext cx="338132" cy="457200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endCxn id="5" idx="0"/>
          </p:cNvCxnSpPr>
          <p:nvPr/>
        </p:nvCxnSpPr>
        <p:spPr bwMode="auto">
          <a:xfrm flipH="1">
            <a:off x="1587252" y="4848653"/>
            <a:ext cx="147778" cy="420092"/>
          </a:xfrm>
          <a:prstGeom prst="straightConnector1">
            <a:avLst/>
          </a:prstGeom>
          <a:solidFill>
            <a:srgbClr val="3333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53732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Expression Compression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Consider expressions with variable x, constants, and operators min and +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Rule 1: Fully evaluate each variable-free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subexpression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to a constant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  <a:sym typeface="Wingdings" pitchFamily="2" charset="2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itchFamily="2" charset="2"/>
              </a:rPr>
              <a:t>Rule 2: Distribute + over min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  <a:sym typeface="Wingdings" pitchFamily="2" charset="2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itchFamily="2" charset="2"/>
              </a:rPr>
              <a:t>Every expression with a single variable x, constants, and operators min and + can be reduced to a canonical compressed form:  min ( x + c, d )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  <a:sym typeface="Wingdings" pitchFamily="2" charset="2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  <a:sym typeface="Wingdings" pitchFamily="2" charset="2"/>
              </a:rPr>
              <a:t>Generalizes to terms with multiple variables and operators of +, min, max, and average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54794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Approximation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we want to compute average of numbers in a streaming fashion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Need to remember total sum (73) and count of items (5) so far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Suppose we want to compute median of numbers 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To ensure exact answer, must remember all numbers seen so far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Approximation algorithm: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Map each number n to bucket k such that (1+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  <a:ea typeface="Gulim" pitchFamily="34" charset="-127"/>
              </a:rPr>
              <a:t>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</a:t>
            </a:r>
            <a:r>
              <a:rPr lang="en-US" sz="2000" baseline="30000" dirty="0" smtClean="0">
                <a:solidFill>
                  <a:srgbClr val="006600"/>
                </a:solidFill>
                <a:ea typeface="Gulim" pitchFamily="34" charset="-127"/>
              </a:rPr>
              <a:t>k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&lt;= n &lt; (1+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  <a:ea typeface="Gulim" pitchFamily="34" charset="-127"/>
              </a:rPr>
              <a:t>e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)</a:t>
            </a:r>
            <a:r>
              <a:rPr lang="en-US" sz="2000" baseline="30000" dirty="0" smtClean="0">
                <a:solidFill>
                  <a:srgbClr val="006600"/>
                </a:solidFill>
                <a:ea typeface="Gulim" pitchFamily="34" charset="-127"/>
              </a:rPr>
              <a:t>k+1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    Maintain for each bucket, count of numbers mapped to that bucket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Space needed : log U, where U is the range of numerical values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Approximation error: Multiplicative factor of 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  <a:ea typeface="Gulim" pitchFamily="34" charset="-127"/>
              </a:rPr>
              <a:t>e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33</a:t>
            </a:fld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05400" y="1600200"/>
            <a:ext cx="685800" cy="0"/>
          </a:xfrm>
          <a:prstGeom prst="line">
            <a:avLst/>
          </a:prstGeom>
          <a:solidFill>
            <a:srgbClr val="333399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438400" y="14478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478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478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14478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447800"/>
            <a:ext cx="457200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Online Computation of Split Points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To process split(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f,g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,+), find the position where f ends and g starts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Domain of f : Streams ending with high-risk transaction (amount &gt; 500) 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Need to maintain multiple parallel computations of same </a:t>
            </a:r>
            <a:r>
              <a:rPr lang="en-US" sz="2000" dirty="0" err="1" smtClean="0">
                <a:solidFill>
                  <a:srgbClr val="006600"/>
                </a:solidFill>
                <a:ea typeface="Gulim" pitchFamily="34" charset="-127"/>
              </a:rPr>
              <a:t>subexpression</a:t>
            </a: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initialized at different positions in input stream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Insight: number of parallel copies is bounded (bound depends on query)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34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-5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600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-100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450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-80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525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276600"/>
            <a:ext cx="762000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24</a:t>
            </a:r>
            <a:endParaRPr lang="en-US" sz="1800" dirty="0"/>
          </a:p>
        </p:txBody>
      </p:sp>
      <p:sp>
        <p:nvSpPr>
          <p:cNvPr id="15" name="Left Brace 14"/>
          <p:cNvSpPr/>
          <p:nvPr/>
        </p:nvSpPr>
        <p:spPr bwMode="auto">
          <a:xfrm rot="5400000" flipH="1">
            <a:off x="1654489" y="2917510"/>
            <a:ext cx="424821" cy="20574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419100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4191000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1148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Start evaluating 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 flipV="1">
            <a:off x="3657600" y="3733800"/>
            <a:ext cx="152400" cy="228600"/>
          </a:xfrm>
          <a:prstGeom prst="down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 flipV="1">
            <a:off x="2835590" y="669611"/>
            <a:ext cx="424821" cy="441960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228600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4419600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and keep computing 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2209800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Start evaluating 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and keep computing 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6248400" y="2895600"/>
            <a:ext cx="152400" cy="228600"/>
          </a:xfrm>
          <a:prstGeom prst="down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/>
      <p:bldP spid="18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QRE Compiler Summary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Given a QRE, compiler first checks all typing rules are met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	(e.g. when split is applied, the splitting must be unambiguous)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Then it compiles it into an executable streaming algorithm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General case: Memory used is linear in length of stream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If numerical operators are min, max, sum, average, </a:t>
            </a:r>
          </a:p>
          <a:p>
            <a:pPr>
              <a:spcBef>
                <a:spcPct val="35000"/>
              </a:spcBef>
              <a:buNone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		then constant memory and constant per item processing time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If, in addition, median is also used, then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log U memory, where U is (dynamically updated) range of values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constant time to process each item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user specified multiplicative factor of approximation error</a:t>
            </a: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Talk Outline 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Motivation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Quantitative Regular Expressions (QRE)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QRE Compilation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a typeface="Gulim" pitchFamily="34" charset="-127"/>
              </a:rPr>
              <a:t>Implementation and Evaluation in SDN Platform</a:t>
            </a: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6600"/>
                </a:solidFill>
                <a:ea typeface="Gulim" pitchFamily="34" charset="-127"/>
              </a:rPr>
              <a:t> Research Opportunities</a:t>
            </a: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Software Defined Networking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37</a:t>
            </a:fld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34000" y="2590800"/>
            <a:ext cx="3124200" cy="609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6600"/>
                </a:solidFill>
              </a:rPr>
              <a:t>Controller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562600" y="4800600"/>
            <a:ext cx="17526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10200" y="4114800"/>
            <a:ext cx="9144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29400" y="4038600"/>
            <a:ext cx="15240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53200" y="4114800"/>
            <a:ext cx="83820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48600" y="4648200"/>
            <a:ext cx="5334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05800" y="3233057"/>
            <a:ext cx="76200" cy="114844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38900" y="3200400"/>
            <a:ext cx="0" cy="60687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10200" y="3200400"/>
            <a:ext cx="0" cy="13716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68293" y="3200400"/>
            <a:ext cx="19050" cy="197847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91200" y="1524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6600"/>
                </a:solidFill>
              </a:rPr>
              <a:t>App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1524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6600"/>
                </a:solidFill>
              </a:rPr>
              <a:t>App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23" name="Up-Down Arrow 22"/>
          <p:cNvSpPr/>
          <p:nvPr/>
        </p:nvSpPr>
        <p:spPr>
          <a:xfrm>
            <a:off x="5943600" y="1981200"/>
            <a:ext cx="2286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7467600" y="1981200"/>
            <a:ext cx="228600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33400" y="4191000"/>
            <a:ext cx="17526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1000" y="3505200"/>
            <a:ext cx="9144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00200" y="3429000"/>
            <a:ext cx="15240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3505200"/>
            <a:ext cx="83820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19400" y="4038600"/>
            <a:ext cx="5334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be 33"/>
          <p:cNvSpPr/>
          <p:nvPr/>
        </p:nvSpPr>
        <p:spPr>
          <a:xfrm>
            <a:off x="3065092" y="3657600"/>
            <a:ext cx="592508" cy="228600"/>
          </a:xfrm>
          <a:prstGeom prst="cube">
            <a:avLst>
              <a:gd name="adj" fmla="val 6612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1160092" y="3132746"/>
            <a:ext cx="592508" cy="228600"/>
          </a:xfrm>
          <a:prstGeom prst="cube">
            <a:avLst>
              <a:gd name="adj" fmla="val 6612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101838" y="3894746"/>
            <a:ext cx="592508" cy="228600"/>
          </a:xfrm>
          <a:prstGeom prst="cube">
            <a:avLst>
              <a:gd name="adj" fmla="val 6612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2243270" y="4419600"/>
            <a:ext cx="592508" cy="228600"/>
          </a:xfrm>
          <a:prstGeom prst="cube">
            <a:avLst>
              <a:gd name="adj" fmla="val 6612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28600" y="4495800"/>
          <a:ext cx="1600200" cy="106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155"/>
                <a:gridCol w="1091045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Dst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NextHop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858000" y="5562600"/>
          <a:ext cx="1752600" cy="106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179"/>
                <a:gridCol w="922421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Match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Action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/>
                        <a:t>Src</a:t>
                      </a:r>
                      <a:r>
                        <a:rPr lang="en-US" sz="1500" dirty="0" smtClean="0"/>
                        <a:t>=A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drop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…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343400" y="3581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6600"/>
                </a:solidFill>
              </a:rPr>
              <a:t>Openflow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52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e.g.  POX, NOX, Floodlight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816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APIs     </a:t>
            </a:r>
            <a:endParaRPr lang="en-US" sz="18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228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Distributed</a:t>
            </a:r>
          </a:p>
          <a:p>
            <a:r>
              <a:rPr lang="en-US" sz="1800" dirty="0" smtClean="0">
                <a:solidFill>
                  <a:srgbClr val="006600"/>
                </a:solidFill>
              </a:rPr>
              <a:t>Protocols</a:t>
            </a:r>
            <a:endParaRPr lang="en-US" sz="1800" dirty="0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1800" y="4800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Control plane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5486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Data plane</a:t>
            </a:r>
            <a:endParaRPr lang="en-US" sz="1600" dirty="0">
              <a:solidFill>
                <a:srgbClr val="0066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6200000" flipH="1">
            <a:off x="2628900" y="49149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819400" y="4495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34000" y="1752600"/>
            <a:ext cx="2890777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Programmability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0827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  <p:bldP spid="40" grpId="0"/>
      <p:bldP spid="41" grpId="0"/>
      <p:bldP spid="42" grpId="0"/>
      <p:bldP spid="4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NetQRE</a:t>
            </a:r>
            <a:r>
              <a:rPr lang="en-US" sz="2800" dirty="0" smtClean="0">
                <a:solidFill>
                  <a:srgbClr val="C00000"/>
                </a:solidFill>
              </a:rPr>
              <a:t> Language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0" y="19812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Switch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38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4572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986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96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225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654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21000" y="2146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403600" y="21467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7200" y="3200400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Domain-specific extension/adaptation of core QRE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Basic types: ports, IP addresses, tests of packet fields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Actions on packets: drop, flood, forward, augmentation with fields…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Reference to time windows (e.g. stream of packets in last 5 sec)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Basic functions on packets (written in C) +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QRE </a:t>
            </a:r>
            <a:r>
              <a:rPr lang="en-US" sz="2000" dirty="0" err="1" smtClean="0">
                <a:solidFill>
                  <a:srgbClr val="006600"/>
                </a:solidFill>
              </a:rPr>
              <a:t>combinators</a:t>
            </a:r>
            <a:r>
              <a:rPr lang="en-US" sz="2000" dirty="0" smtClean="0">
                <a:solidFill>
                  <a:srgbClr val="006600"/>
                </a:solidFill>
              </a:rPr>
              <a:t> (else, split, </a:t>
            </a:r>
            <a:r>
              <a:rPr lang="en-US" sz="2000" dirty="0" err="1" smtClean="0">
                <a:solidFill>
                  <a:srgbClr val="006600"/>
                </a:solidFill>
              </a:rPr>
              <a:t>iter</a:t>
            </a:r>
            <a:r>
              <a:rPr lang="en-US" sz="2000" dirty="0" smtClean="0">
                <a:solidFill>
                  <a:srgbClr val="006600"/>
                </a:solidFill>
              </a:rPr>
              <a:t>, max, min, sum, average) +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Parameterization (by IP addresses, current time, threshold values …)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324600" y="21599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1288534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(source IP, </a:t>
            </a:r>
            <a:r>
              <a:rPr lang="en-US" sz="1800" dirty="0" err="1" smtClean="0">
                <a:solidFill>
                  <a:schemeClr val="tx1"/>
                </a:solidFill>
              </a:rPr>
              <a:t>dest</a:t>
            </a:r>
            <a:r>
              <a:rPr lang="en-US" sz="1800" dirty="0" smtClean="0">
                <a:solidFill>
                  <a:schemeClr val="tx1"/>
                </a:solidFill>
              </a:rPr>
              <a:t> IP, payload)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1819590" y="1485725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341" y="1447800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drop / forward to port X /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alert controller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8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Implementation and Evaluation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39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1112293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 Compiler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+ </a:t>
            </a: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 Runtime  system (to process packets and update state)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Can network policies be expressed in concise and intuitive manner ?</a:t>
            </a: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Is compiled code efficient for throughput and memory footprint ?</a:t>
            </a: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r>
              <a:rPr lang="en-US" sz="2000" dirty="0" smtClean="0">
                <a:solidFill>
                  <a:srgbClr val="006600"/>
                </a:solidFill>
              </a:rPr>
              <a:t>Can our system be used for real-time monitoring and alerting 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Flow-level traffic measurements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e.g. detection of heavy hitters, super spreaders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TCP state monitoring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e.g. aggregate statistics of TCP connections, detect SYN flood attack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Application level monitoring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e.g. collect statistics about VoIP sessions</a:t>
            </a: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AutoNum type="arabicPeriod"/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43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Real-time Decision Making in </a:t>
            </a:r>
            <a:r>
              <a:rPr lang="en-US" sz="2800" dirty="0" err="1" smtClean="0">
                <a:solidFill>
                  <a:srgbClr val="C00000"/>
                </a:solidFill>
              </a:rPr>
              <a:t>IoT</a:t>
            </a:r>
            <a:r>
              <a:rPr lang="en-US" sz="2800" dirty="0" smtClean="0">
                <a:solidFill>
                  <a:srgbClr val="C00000"/>
                </a:solidFill>
              </a:rPr>
              <a:t> Applications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Controller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9087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9219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31826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30" y="238176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AutoShape 2" descr="Image result for internet of th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57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 Monitoring of VoIP Sessions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40</a:t>
            </a:fld>
            <a:endParaRPr lang="en-US" b="1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648200" y="1458692"/>
            <a:ext cx="4412776" cy="48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Detect if current VoIP session is using excessive bandwidth compared of past average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Modular specification using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Parameterized expressions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Split and </a:t>
            </a:r>
            <a:r>
              <a:rPr lang="en-US" sz="2000" dirty="0" err="1" smtClean="0">
                <a:solidFill>
                  <a:srgbClr val="006600"/>
                </a:solidFill>
              </a:rPr>
              <a:t>Iter</a:t>
            </a:r>
            <a:r>
              <a:rPr lang="en-US" sz="2000" dirty="0" smtClean="0">
                <a:solidFill>
                  <a:srgbClr val="006600"/>
                </a:solidFill>
              </a:rPr>
              <a:t> constructs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Aggregation across users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Aggregation across sessions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18 lines of </a:t>
            </a: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 code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(vs 100s of lines C++ code)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31" y="1324191"/>
            <a:ext cx="3746667" cy="5873333"/>
          </a:xfrm>
          <a:prstGeom prst="rect">
            <a:avLst/>
          </a:prstGeom>
        </p:spPr>
      </p:pic>
      <p:sp>
        <p:nvSpPr>
          <p:cNvPr id="48" name="Date Placeholder 3"/>
          <p:cNvSpPr txBox="1">
            <a:spLocks/>
          </p:cNvSpPr>
          <p:nvPr/>
        </p:nvSpPr>
        <p:spPr>
          <a:xfrm>
            <a:off x="1040808" y="63638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339933"/>
                </a:solidFill>
                <a:latin typeface="Calibri" panose="020F0502020204030204"/>
              </a:rPr>
              <a:t>Session Initiation Protocol</a:t>
            </a:r>
            <a:endParaRPr lang="en-US" sz="1800" b="1" dirty="0">
              <a:solidFill>
                <a:srgbClr val="339933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62614" y="2187990"/>
            <a:ext cx="2768409" cy="1103616"/>
          </a:xfrm>
          <a:prstGeom prst="rect">
            <a:avLst/>
          </a:prstGeom>
          <a:solidFill>
            <a:srgbClr val="5B9BD5">
              <a:alpha val="44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62614" y="4822476"/>
            <a:ext cx="2768409" cy="1291729"/>
          </a:xfrm>
          <a:prstGeom prst="rect">
            <a:avLst/>
          </a:prstGeom>
          <a:solidFill>
            <a:srgbClr val="5B9BD5">
              <a:alpha val="44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40808" y="3323715"/>
            <a:ext cx="2768408" cy="1498761"/>
          </a:xfrm>
          <a:prstGeom prst="rect">
            <a:avLst/>
          </a:prstGeom>
          <a:solidFill>
            <a:srgbClr val="ED7D31">
              <a:alpha val="44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ight Brace 53"/>
          <p:cNvSpPr/>
          <p:nvPr/>
        </p:nvSpPr>
        <p:spPr>
          <a:xfrm rot="10800000">
            <a:off x="641447" y="2216427"/>
            <a:ext cx="278723" cy="1107288"/>
          </a:xfrm>
          <a:prstGeom prst="rightBrace">
            <a:avLst>
              <a:gd name="adj1" fmla="val 37365"/>
              <a:gd name="adj2" fmla="val 51485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ight Brace 54"/>
          <p:cNvSpPr/>
          <p:nvPr/>
        </p:nvSpPr>
        <p:spPr>
          <a:xfrm rot="10800000">
            <a:off x="660318" y="3358584"/>
            <a:ext cx="278723" cy="1463892"/>
          </a:xfrm>
          <a:prstGeom prst="rightBrace">
            <a:avLst>
              <a:gd name="adj1" fmla="val 37365"/>
              <a:gd name="adj2" fmla="val 51485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ight Brace 55"/>
          <p:cNvSpPr/>
          <p:nvPr/>
        </p:nvSpPr>
        <p:spPr>
          <a:xfrm rot="10800000">
            <a:off x="641447" y="4857345"/>
            <a:ext cx="278723" cy="1117600"/>
          </a:xfrm>
          <a:prstGeom prst="rightBrace">
            <a:avLst>
              <a:gd name="adj1" fmla="val 37365"/>
              <a:gd name="adj2" fmla="val 51485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137" y="2515955"/>
            <a:ext cx="120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anose="020F0502020204030204"/>
              </a:rPr>
              <a:t>Init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1137" y="3814027"/>
            <a:ext cx="120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Call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137" y="5185312"/>
            <a:ext cx="120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End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46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Throughput and Memory Footprint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41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How does </a:t>
            </a: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 generated code compare with hand-crafted code?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Example: Detection of heavy hitters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(a source IP address has consumed &gt; K bandwidth in past T sec)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Workload: CAIDA traffic trace of ~ 50 million packets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Throughput (million packets per second)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Manual: 10.50  vs  </a:t>
            </a: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: 10.45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Memory: Manual: 14 MB vs </a:t>
            </a: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: 15.1 MB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Summary for other queries (measured for 20 queries)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Throughput within 4% overhead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SYN flood attack: </a:t>
            </a:r>
            <a:r>
              <a:rPr lang="en-US" sz="2000" dirty="0" err="1" smtClean="0">
                <a:solidFill>
                  <a:srgbClr val="006600"/>
                </a:solidFill>
              </a:rPr>
              <a:t>NetQRE</a:t>
            </a:r>
            <a:r>
              <a:rPr lang="en-US" sz="2000" dirty="0" smtClean="0">
                <a:solidFill>
                  <a:srgbClr val="006600"/>
                </a:solidFill>
              </a:rPr>
              <a:t> uses twice as much memory</a:t>
            </a: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4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Real-Time Response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42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11430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Experimental setup: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Network of two clients and one SDN switch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SDN Controller based on POX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Network emulated by </a:t>
            </a:r>
            <a:r>
              <a:rPr lang="en-US" sz="2000" dirty="0" err="1" smtClean="0">
                <a:solidFill>
                  <a:srgbClr val="006600"/>
                </a:solidFill>
              </a:rPr>
              <a:t>Mininet</a:t>
            </a:r>
            <a:r>
              <a:rPr lang="en-US" sz="2000" dirty="0" smtClean="0">
                <a:solidFill>
                  <a:srgbClr val="006600"/>
                </a:solidFill>
              </a:rPr>
              <a:t> with link bandwidth 100 Mbps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How long does it take to detect an attack and block traffic ?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   Note: correction requires SDN controller to update rules on switch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Incomplete TCP handshake: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  SYN </a:t>
            </a:r>
            <a:r>
              <a:rPr lang="en-US" sz="2000" dirty="0">
                <a:solidFill>
                  <a:srgbClr val="006600"/>
                </a:solidFill>
              </a:rPr>
              <a:t>packet, followed by matching SYNACK, but no subsequent </a:t>
            </a:r>
            <a:r>
              <a:rPr lang="en-US" sz="2000" dirty="0" smtClean="0">
                <a:solidFill>
                  <a:srgbClr val="006600"/>
                </a:solidFill>
              </a:rPr>
              <a:t>ACK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SYN </a:t>
            </a:r>
            <a:r>
              <a:rPr lang="en-US" sz="2000" dirty="0">
                <a:solidFill>
                  <a:srgbClr val="006600"/>
                </a:solidFill>
              </a:rPr>
              <a:t>flood </a:t>
            </a:r>
            <a:r>
              <a:rPr lang="en-US" sz="2000" dirty="0" smtClean="0">
                <a:solidFill>
                  <a:srgbClr val="006600"/>
                </a:solidFill>
              </a:rPr>
              <a:t>attack: </a:t>
            </a:r>
            <a:r>
              <a:rPr lang="en-US" sz="2000" dirty="0">
                <a:solidFill>
                  <a:srgbClr val="006600"/>
                </a:solidFill>
              </a:rPr>
              <a:t>Too many incomplete TCP handshakes</a:t>
            </a: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23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SYN Flood Attack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43</a:t>
            </a:fld>
            <a:endParaRPr lang="en-US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1600200"/>
          <a:ext cx="6096000" cy="4572000"/>
        </p:xfrm>
        <a:graphic>
          <a:graphicData uri="http://schemas.openxmlformats.org/presentationml/2006/ole">
            <p:oleObj spid="_x0000_s1035" name="Acrobat Document" r:id="rId4" imgW="5486400" imgH="4114800" progId="AcroExch.Document.7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 bwMode="auto">
          <a:xfrm>
            <a:off x="1524000" y="3581401"/>
            <a:ext cx="1939925" cy="685800"/>
          </a:xfrm>
          <a:prstGeom prst="wedgeRoundRectCallout">
            <a:avLst>
              <a:gd name="adj1" fmla="val 116002"/>
              <a:gd name="adj2" fmla="val -72677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Attack starts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019800" y="3505200"/>
            <a:ext cx="2743200" cy="1066800"/>
          </a:xfrm>
          <a:prstGeom prst="wedgeRoundRectCallout">
            <a:avLst>
              <a:gd name="adj1" fmla="val -74208"/>
              <a:gd name="adj2" fmla="val -102506"/>
              <a:gd name="adj3" fmla="val 16667"/>
            </a:avLst>
          </a:prstGeom>
          <a:solidFill>
            <a:srgbClr val="FFFF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Attack detected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and corrected by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updating rules in switch</a:t>
            </a:r>
          </a:p>
        </p:txBody>
      </p:sp>
    </p:spTree>
    <p:extLst>
      <p:ext uri="{BB962C8B-B14F-4D97-AF65-F5344CB8AC3E}">
        <p14:creationId xmlns:p14="http://schemas.microsoft.com/office/powerpoint/2010/main" xmlns="" val="81846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Talk Outline 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181600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Motivation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Quantitative Regular Expressions (QRE)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QRE Compilation</a:t>
            </a: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endParaRPr lang="en-US" altLang="ko-KR" sz="2000" dirty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rgbClr val="006600"/>
                </a:solidFill>
                <a:ea typeface="Gulim" pitchFamily="34" charset="-127"/>
              </a:rPr>
              <a:t> Implementation and Evaluation in SDN Platform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altLang="ko-KR" sz="2000" dirty="0">
              <a:solidFill>
                <a:srgbClr val="C000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ko-KR" sz="2000" dirty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Research Opportunities</a:t>
            </a:r>
            <a:endParaRPr lang="en-US" sz="2000" dirty="0" smtClean="0">
              <a:solidFill>
                <a:srgbClr val="006600"/>
              </a:solidFill>
              <a:ea typeface="Gulim" pitchFamily="34" charset="-127"/>
            </a:endParaRPr>
          </a:p>
          <a:p>
            <a:pPr>
              <a:spcBef>
                <a:spcPct val="35000"/>
              </a:spcBef>
              <a:buNone/>
            </a:pPr>
            <a:endParaRPr lang="en-US" sz="2000" dirty="0">
              <a:solidFill>
                <a:srgbClr val="006600"/>
              </a:solidFill>
              <a:ea typeface="Gulim" pitchFamily="34" charset="-127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8314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Real-time Decision Making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92785" y="2086562"/>
            <a:ext cx="1879600" cy="76944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Data driven</a:t>
            </a:r>
          </a:p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Control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45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3589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18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447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003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813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242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671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22785" y="2328319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05385" y="2328319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3276600"/>
            <a:ext cx="800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One research question: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How to specify quantitative policies over data streams 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6600"/>
                </a:solidFill>
              </a:rPr>
              <a:t> One solution: Quantitative Regular Expressions (QRE)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Modular high-level specifications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Theoretically robust expressiveness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Guaranteed space/time requirements of generated code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Evaluation for network traffic engineering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6226385" y="2341476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585" y="173782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4215" y="180132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.c.lnkd.licdn.com/mpr/mpr/AAEAAQAAAAAAAAQsAAAAJGEzODc5NTk3LTJiOWItNDUxMy04MjRhLTA5NTc1ZTlmOTY1O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72"/>
            <a:ext cx="1996175" cy="1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7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Privacy ??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24384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Controller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46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6039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6039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38100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Query: Max over </a:t>
            </a:r>
            <a:r>
              <a:rPr lang="en-US" sz="2000" dirty="0" err="1" smtClean="0">
                <a:solidFill>
                  <a:srgbClr val="006600"/>
                </a:solidFill>
              </a:rPr>
              <a:t>CarID</a:t>
            </a:r>
            <a:r>
              <a:rPr lang="en-US" sz="2000" dirty="0" smtClean="0">
                <a:solidFill>
                  <a:srgbClr val="006600"/>
                </a:solidFill>
              </a:rPr>
              <a:t>  { Average speed of </a:t>
            </a:r>
            <a:r>
              <a:rPr lang="en-US" sz="2000" dirty="0" err="1" smtClean="0">
                <a:solidFill>
                  <a:srgbClr val="006600"/>
                </a:solidFill>
              </a:rPr>
              <a:t>CarID</a:t>
            </a:r>
            <a:r>
              <a:rPr lang="en-US" sz="2000" dirty="0" smtClean="0">
                <a:solidFill>
                  <a:srgbClr val="006600"/>
                </a:solidFill>
              </a:rPr>
              <a:t> in past month }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How much information about a specific car does answer to this query leak 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Research opportunity: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Anonymity / privacy guarantees for queries over streaming data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6171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(car ID, position, time)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cs.brandeis.edu/%7Elinearroad/images/route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257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e 17"/>
          <p:cNvSpPr/>
          <p:nvPr/>
        </p:nvSpPr>
        <p:spPr bwMode="auto">
          <a:xfrm rot="16200000">
            <a:off x="1590990" y="1942925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17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Learning ??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78912" y="17526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Switch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47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451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80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09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865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675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104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533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08912" y="19181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91512" y="19181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2895600"/>
            <a:ext cx="830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What traffic constitutes an attack 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Known patterns can be captured by, say, QREs, but can the switch dynamically learn the attack pattern?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Research opportunity: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Learning high-level declarative patterns, say QREs, more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	plausible than learning low-level code</a:t>
            </a: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112512" y="19313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2" y="1059934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(source IP, </a:t>
            </a:r>
            <a:r>
              <a:rPr lang="en-US" sz="1800" dirty="0" err="1" smtClean="0">
                <a:solidFill>
                  <a:schemeClr val="tx1"/>
                </a:solidFill>
              </a:rPr>
              <a:t>dest</a:t>
            </a:r>
            <a:r>
              <a:rPr lang="en-US" sz="1800" dirty="0" smtClean="0">
                <a:solidFill>
                  <a:schemeClr val="tx1"/>
                </a:solidFill>
              </a:rPr>
              <a:t> IP, payload)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0341" y="1242307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drop / forward to port X /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alert controller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1607502" y="1257125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8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Distributed Processing ??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48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38100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Logical query on a single stream of data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Physical implementation: distributed system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How to ensure consistency ? High performance ? Resilience to errors ?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Emerging architectures: Apache STORM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38200" y="1828800"/>
            <a:ext cx="1418588" cy="152400"/>
            <a:chOff x="588012" y="1918157"/>
            <a:chExt cx="1418588" cy="152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2" name="Cloud 21"/>
          <p:cNvSpPr/>
          <p:nvPr/>
        </p:nvSpPr>
        <p:spPr bwMode="auto">
          <a:xfrm>
            <a:off x="2438400" y="1295400"/>
            <a:ext cx="3276600" cy="19812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pic>
        <p:nvPicPr>
          <p:cNvPr id="23" name="Picture 2" descr="http://www.cs.brandeis.edu/%7Elinearroad/images/route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693" y="152400"/>
            <a:ext cx="166853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362200" y="17526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19200" y="2895600"/>
            <a:ext cx="1418588" cy="152400"/>
            <a:chOff x="588012" y="1918157"/>
            <a:chExt cx="1418588" cy="152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743200" y="28194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5943600" y="1905000"/>
            <a:ext cx="1418588" cy="152400"/>
            <a:chOff x="588012" y="1918157"/>
            <a:chExt cx="1418588" cy="152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486400" y="18288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 flipH="1">
            <a:off x="5410200" y="2743200"/>
            <a:ext cx="1418588" cy="152400"/>
            <a:chOff x="588012" y="1918157"/>
            <a:chExt cx="1418588" cy="1524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880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309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286512" y="1918157"/>
              <a:ext cx="228600" cy="15240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1600200" y="1949679"/>
              <a:ext cx="406400" cy="89357"/>
            </a:xfrm>
            <a:prstGeom prst="rightArrow">
              <a:avLst/>
            </a:prstGeom>
            <a:solidFill>
              <a:srgbClr val="3333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953000" y="2667000"/>
            <a:ext cx="381000" cy="30777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03426" name="Picture 2" descr="http://storm.apache.org/images/storm-f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486400"/>
            <a:ext cx="2438400" cy="1015081"/>
          </a:xfrm>
          <a:prstGeom prst="rect">
            <a:avLst/>
          </a:prstGeom>
          <a:solidFill>
            <a:srgbClr val="FFCC99"/>
          </a:solidFill>
        </p:spPr>
      </p:pic>
    </p:spTree>
    <p:extLst>
      <p:ext uri="{BB962C8B-B14F-4D97-AF65-F5344CB8AC3E}">
        <p14:creationId xmlns:p14="http://schemas.microsoft.com/office/powerpoint/2010/main" xmlns="" val="21798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Safety-critical Applications ??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49</a:t>
            </a:fld>
            <a:endParaRPr lang="en-US" b="1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2400" y="38100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Specification: logical query over analog signal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 </a:t>
            </a: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 Implementation: discrete control software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Predictable response time critical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Key resource constraint: battery life, so need optimized code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  <a:sym typeface="Wingdings" pitchFamily="2" charset="2"/>
              </a:rPr>
              <a:t>Goal: design more effective diagnosis strategies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pic>
        <p:nvPicPr>
          <p:cNvPr id="37" name="Picture 7" descr="1150829144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66900"/>
            <a:ext cx="1103239" cy="127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AutoShape 2" descr="data:image/png;base64,iVBORw0KGgoAAAANSUhEUgAAAXAAAACJCAMAAAACLZNoAAAApVBMVEX////9/f/7+//4+P/29v9aWv9UVP/5+f/z8//p6f9RUf9NTf9lZf/u7v/m5v9HR//T0//Ly/+7u//c3P/Hx//h4f/Q0P+/v//Z2f9dXf9gYP+1tf9paf93d/+Bgf9iYv+iov+Ojv+qqv97e/+Ghv+vr/9wcP+Wlv+bm/8AAP9DQ/+mpv/Dw/9tbf9KSv+Tk/8gIP86Ov8zM/+Li/8rK/8ZGf8vL/912BHeAAAN7klEQVR4nO1d63qiShbdiBBA7ggiCAKKIt5iTPf7P9pUFXYnfSbYZ2ZylszXWT86l06yYVHs2vci+sIXvvCFL3zhC1/4whf+nyE9+gL+MNjl6NGX8Gch3DWPvoQ/C+Hr/NGX8EhYcImBYcBlDghX+PvtriZokU2EltgLXX1Gi/QaRQOL3DzbYIm90M1X9N1PCzMGi8x2aIm90M2XACxytl/NwCKzFi2xF7bpeGCR/j73wSIztQBL7IVtLlOwyHS/RovcLHKwxF7Y5qoAi6yrsgKLXOQmWGIv7OX2DBZZVec9WKS5VcESexEm6RossqiaAiwyqU9gib0IE3cFFllUBdrZmqfDIXxum+DgXVPvt1iJpBwcsMRehImdjLEiz3VdYiWS6g2IcH0OdjXLOr1iJZLqDkalBEtdAQcMr6mP3qeNAB4v60Ngwglfpwe0GzKxBxMRDkxL1bEi89RDG0YTS30Ci+xDsIATvvIjOOEyPCLch/hoqeBYcebHGVYiTaQ5eFX1It5YaogVuZmFG6xEmlACvslexBsNTfhxZuMJX6Kj/n2IM00BE744WAusRMkg08WK7AUnHPzwzcMYHCyVDVqg0yx9iFfjOTjft5xKc2y1m2bQZgqV2I84lxMw4XOPFKxVbBmUDSWp6eZPSzDhikcqNl6mG7RCZ/X64K5H6P1EjcjAuiG2SnkNldgP9yot0IS7zNWGSgxVWqPTqH1wS2kDrgMzYjThgUplAZXYj+hMGZjwCSMc62jHCm2HUiLtbWkFNlEnAU2w4Rt3Tg26NqEP04ZyMOGnkCZY5zZKaI/O6vVhVtAaTbiNJtwzqUInmfrg76kEE+7YZGCjCVOT0qHUuqV72oK9XkcnFetrHRbko3Mefaj31KAJt0jBEj7b0AGd8+hDVdEeXDzsaKRgfS0/Iw8dgu/DvqIaHGY4jWmOJTxdkXuESuxHUVEK9npPMi2xvla9ohic8+jFtqa0wIqcSGSCCc8pHEqB+JkRDvZ6DULnX5gRri+hEvtxTcnHer1PjPAjlvD9lbShdD/njHBsaaWmEm2whBdnGg2lBWLlE7i00mK3nmFN/2bLFNlAhoZsfJphvV6dEb4CE94I22gQOM5ohnXCbEZ4foCK3BbC3RoEzAMdsE5YqBCtsYTzrrl2IIQnU5pifYKAEX7FEs77Qlv8nJIPoXg8eIlEzAy0Ekx4zQgfSPmsGpGXQCW6TNwZW5Zz9YdD+MQlD+sTROyFarCE8y2jHcjElFNMkQKV6DHCCyzhPGvbDqRA3AkowjphfI8Gh+Bzl93oQAhnD97FEn44ElXYEPwqECtrEGCqLca21M2Y2Z9iK/0ypr9PQyFcpxjbNOozx9bH5jyOltisBgHmD8TYtuh0JaphgBiZmiiwGwSYxxtgCa9yRjg05yEnjHBjIE0+jkwBdtLC/soIh87v0HhXrDoQwk8ShVjCizOzVKCVfoJwZRjDOSVmoYQtVCTPBhygSSZLHQ7hPN9lYwk/F4xwaJJJ54Qnw+gbtJhbr2MJL/eMcGiSSec9XMthEG7jCb8yp2cKLa20OeHmMBo1gzlb5VjC+VjOKTSrF3LCF8MgPF7+PcI/MfKTz4i83xL+mdGtUJWJNticRx+iBds4f28Wnl8/T+nyjP1va1mb3eHzyhoChRGe3SccNUpwevwt4dKIUlVTPm3JZWz38n6TRq2Vmfp5KiDmnea/6f2umO/rAvqjeehOvu/ay6ecB1zUz8p6Z26X9bkDz7Fpquqf1a4dJ2z93p9Z7hnJunw57e8t9OZ/SEP/zO/xToyn+9HCw2nLNLi0+SzXeBMwwu+WVnoiWdC0Z/N8T68EfzdL6fLZo/dnlj/HtFVIX7d3gjxmG2nvrmd0qyzqPoRvT2NsvVdQvpDbZrddkPcaje7Gw8PX7kfrltnP4/T9GIjR+UcEThbBZu32EsjeX9+G9zbw0RZ9fP2wWqFuRzqN2zIr+uxnvxXDugTt2+Rt/Y7ZN6xfLsBdMALW9wgfM/9vxBVK+HJ7ikK7aNOOTan7EDgvjk5awAiJYjspNb4aJw5Tj2F52TxZ6UJ05yW711cubLb43lTfE8cnuVzNXjoaRTed+n4d/VoRJgft7YbHs41iPidO4oorYfc6Uo5tZG2UmGT15UUi3XFOPr/TzOhmqEnxqiyarTYKX9YWH6IhbBPTEp2qvdCdt+2tVWct22Hiqrsuex+HOh1eDHZN8cROM7LmxoX9Pac6Tc2N/cR/SHlOq4sTRbIVhIG4s+jIPpT3CG9+er6pqXvs4e2fC/bFZsd/yVorz5cDX1t6OL3om+RS+Rdz165af2tEJF3X1Bbh89zIZ0XiWkW79w9ORdNT7TZFQMHkcN1Y5JsxvzoeuiOlI9niVNa/jDrQVuqbHn06VB5ph+8ue66ZsZ4qGbntpUqN9WRvlblfnkeputTIndA69wK/Xk32SnPNzaNTXb5FulnycjOJj7p1b3lrvbL++ojHSvH2hR+S7ITTl1MzW6zz2fNkMTcyI/YunvxcSZbSnDI6nyldULrLmva4Cg5rNVyvrXTlmCfz9CwSHVHGCD/fITy6vF3DwlgnzcGYtlP2bf/lQL6xrdN6ftt11t8zSf5m2E9eSLPLSrzwG4e9ILqtSzQ+v0xy/o6Mn1ftjxST6/BRnFL2MmerVHRE34bP+q/HoEkObSjxdSGRVzFr4t83ikN7nBzIqncFu0qbvSiWz5aE7KgX9rl8bucnn0arb5dFXmjE/7I3LeTAd9qcig1/L9j7HXdp1KdsnoS0nZvZ21M2/1qtXraXIMh3/rR4nmqyZs3Yz8bPFx7gPS/tJ/bixGyRj7wxxXnOXonbFeumLluWKHATcym3t5Wj6360OP2yIaUv79SWbJG1YAs3vTRORPbzUu3U5Y9HwrlxbyUX8k1XR28lGNFNy0bVO+aEfpKpKKnr+V92/3edzebZmHxHNfY6nZzvqnP5aKeUGjHg3vzVGZK6M6/G/vTM//7HJpbjMnUpCBfvOtMJ1be0Nf39QvFGls1+e9kTR2RGovxOMcvCaOzuN9u9vYXaX2pkjYIJ8rgT0XQ/VLOF4NTTU/x2fZ7zofkxO/FvB5+YDAyZpVcW7BNTbBRaYpPMLkMKg/jcZt/3oRX3JF7Fjf43ZuJiRpox4qeDCcKX7NWYGjNGklS3pnFZGMfiP/dAojsD0P2WvTAe19BFRzg37xmROd/qqOLLUH/psb8+vXJIVy268gfYrdXw/bRQq/hsaQLbPVmTn4Q/Oe9fg3Vo9z3g3+DeAC2Z2bwe11JdZYb+0wRulMNEWUz8I+6IHy3Rac3rFTrCp4CkwPTMCGdch/wf8hF10hOdT8xgukRUZtRvYcps0shy8a3BnQ8gZXbnDiyEokccrhMeR/ob4ZADq1S3qxHoulHzt4CBLLwYaIlnOe0iDEehxFpAHYGtWjbnWvwjlMs/jo3fcT3jO70+AR+/8Cu2VTc/8cjTffIJ0HVkKfob4TGkz4ntUkJ9Hwq6OfmPQ3XtuBZNfCkiCTM2baFNhF7B5NnqbWegTLnhvn3sMD22aQn1LZr4VoiC1qdNKAwUnWuTBlLR6a47n0eYKpPHpu4jpTNQeGxeniDa6qRVGHAnU6hvE5LWtReS8Oq9kt/kQ1U406RkcuueWwsupqKzdGMeRrGY9yOdIBXblqJdBeFrkNq8A21CCXdfuW2YYmqhmgPvqRLupoSZFmmpOs+iCsKLR8/SM7pAYZ52iS8AioqnrUVARcJM/B0vQ2Hv84DK+dHTItXO02XuJmoA7b5xeRBDZoSLsOE/DykLRIUEDxk+fACtEon8MTNVR6Ah4vU14v48J9sCtYduPTFhiwfFHz7TOqnFCi/39AQ6l8BfidCdNJcJddRJXRh8d4420uNrUxZbkXk5F+wdxzR5HTbC46OlRjGI8DRX+e7MCX/4QRBZJm5629DYwPSNesleRKwWFqHOBzuYicjSLCRKHt1YlSvCu2444ZiwWax2bfZHGzamZeqIVcVT98qju5HLi7CTmjNpKmbYQnjqhmdvQkKdxey9ileJx60+rZjpv0UjygB4clNTME6v1Xb25yaADZiOvglB8XJEDz9Us9qJ5caHni0xccsnZy70aBaL1hME3G/iNY6TkYyty/4A/k4sNz7WDzUVaNIdJplFovUEAW8nHnE8H4EL4T/A9CLuvl5TgArrGEsRlWSaHOX2xYX4ECgjcKvHB7gVXaR5V7qBwKkTtJrC3L6brmSEg9v1PsAtxZWucLMLy85QyGe0wc5MCdQRuMe9H35GsJPmb4ZZ7tMR23QTqiN3KCdRzzIqoL3YoiYDPNKaEe5hRx/147CBmQw/sK5pjvWzbXUEHl/Xj+kRHim+Vmg/mxE+G8qxBN4CHiku9wQKJvwAI3wwJ51EJi3AkWKmwgxsTY6ujlDRm98iXhL6bPttgw5s6OpTDbYMesEIR4d1mq2MndJClvpUFViRvbATHU14cf4b/c+fCk74UE6NlVS4wbQvdbDbpyly8eiU5k9MGvTRcFUZgN0+TdHKYQwFYjCO6IKN+gqeWk7juXUcyCQ9IqVFP/t67YNfqnFizwcyfpbI3KGHa6d5DS47k81QGcgIcaLsGZ1d9VfgidY0WgTLR+eQf2K7R0ucbUqwQpWO7lA8+/uNjv8MDvMMrVAzVNZ6kPAmC3RRTukUYIlDQnQx0TtYvRuM3/MAuK9H9A7mDuVk+4cg/pahz0Yb4XeqASHYPbrd5g/DaPfo7o8/Dd5gvL4vfOELHP8CaBH1m7oecDMAAAAASUVORK5CYII="/>
          <p:cNvSpPr>
            <a:spLocks noChangeAspect="1" noChangeArrowheads="1"/>
          </p:cNvSpPr>
          <p:nvPr/>
        </p:nvSpPr>
        <p:spPr bwMode="auto">
          <a:xfrm>
            <a:off x="155575" y="-876300"/>
            <a:ext cx="49053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20" name="Picture 4" descr="http://www.swharden.com/blog/images/diy_ec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38527"/>
            <a:ext cx="3048000" cy="1136342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44" name="Right Arrow 43"/>
          <p:cNvSpPr/>
          <p:nvPr/>
        </p:nvSpPr>
        <p:spPr bwMode="auto">
          <a:xfrm>
            <a:off x="5867400" y="243049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0" y="1676400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Clinical diagnosis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 pacing stimulus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3810000" y="243049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28600"/>
            <a:ext cx="1633625" cy="128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98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Variable Tolling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Controller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5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9087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900" y="4267199"/>
            <a:ext cx="8215902" cy="18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A</a:t>
            </a:r>
            <a:r>
              <a:rPr lang="en-US" sz="2000" dirty="0" smtClean="0">
                <a:solidFill>
                  <a:srgbClr val="006600"/>
                </a:solidFill>
              </a:rPr>
              <a:t>djust toll rate at each tool booth dynamically based on time of day and congestion conditions in road segments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Reference: Linear road benchmark for stream management systems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9219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(car ID, position, time)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30" y="238176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toll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cs.brandeis.edu/%7Elinearroad/images/route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277" y="457200"/>
            <a:ext cx="2257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e 17"/>
          <p:cNvSpPr/>
          <p:nvPr/>
        </p:nvSpPr>
        <p:spPr bwMode="auto">
          <a:xfrm rot="16200000">
            <a:off x="1603749" y="2206251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17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Principles of Real-time Decision Making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3082380"/>
            <a:ext cx="2209800" cy="76944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Data driven</a:t>
            </a:r>
          </a:p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Smart Control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50</a:t>
            </a:fld>
            <a:endParaRPr lang="en-US" b="1"/>
          </a:p>
        </p:txBody>
      </p:sp>
      <p:sp>
        <p:nvSpPr>
          <p:cNvPr id="18" name="Oval 17"/>
          <p:cNvSpPr/>
          <p:nvPr/>
        </p:nvSpPr>
        <p:spPr bwMode="auto">
          <a:xfrm>
            <a:off x="1409700" y="17145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Streaming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Algorithms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81400" y="14478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Programming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Languages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53100" y="17145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Formal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Methods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5800" y="29718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Optimal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Control Theory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409700" y="41910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Real-Time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Systems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581400" y="44196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Database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Theory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629400" y="29718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Distributed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Computing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53100" y="4191000"/>
            <a:ext cx="1752600" cy="99060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Security 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xmlns="" val="27517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Network Traffic Engineering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2743200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Switch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6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908757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908757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900" y="4267199"/>
            <a:ext cx="8215902" cy="18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Dynamic network management for traffic engineering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Real-time response to emerging attacks / security threats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Software Defined Networking (SDN)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Opportunity for increased programmability/functionality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921914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(source IP, </a:t>
            </a:r>
            <a:r>
              <a:rPr lang="en-US" sz="1800" dirty="0" err="1" smtClean="0">
                <a:solidFill>
                  <a:schemeClr val="tx1"/>
                </a:solidFill>
              </a:rPr>
              <a:t>dest</a:t>
            </a:r>
            <a:r>
              <a:rPr lang="en-US" sz="1800" dirty="0" smtClean="0">
                <a:solidFill>
                  <a:schemeClr val="tx1"/>
                </a:solidFill>
              </a:rPr>
              <a:t> IP, payload)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29" y="2232907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drop / forward to port X /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alert controller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1602092" y="2254591"/>
            <a:ext cx="348621" cy="96531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8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Quantitative Policy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1962664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7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128221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3048000"/>
            <a:ext cx="8801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Example network policy: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if number of packets in current VoIP session exceeds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the average over past VoIP sessions  by a threshold T,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then drop the packet 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C00000"/>
                </a:solidFill>
              </a:rPr>
              <a:t>Stateful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rgbClr val="006600"/>
                </a:solidFill>
              </a:rPr>
              <a:t> Need to maintain state and update it with each item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Quantitative:</a:t>
            </a:r>
            <a:r>
              <a:rPr lang="en-US" sz="2000" dirty="0" smtClean="0">
                <a:solidFill>
                  <a:srgbClr val="006600"/>
                </a:solidFill>
              </a:rPr>
              <a:t> Based on numerical aggregate metrics of past history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14137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53772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30" y="16012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39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Design and Implementation of Policies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1962664"/>
            <a:ext cx="1879600" cy="43088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C00000"/>
                </a:solidFill>
              </a:rPr>
              <a:t>Policy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8</a:t>
            </a:fld>
            <a:endParaRPr lang="en-US" b="1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15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700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510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939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368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92400" y="2128221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175000" y="2128221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" y="3048000"/>
            <a:ext cx="8801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Which policies are effective ?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	</a:t>
            </a:r>
            <a:r>
              <a:rPr lang="en-US" sz="2000" dirty="0" smtClean="0">
                <a:solidFill>
                  <a:srgbClr val="006600"/>
                </a:solidFill>
              </a:rPr>
              <a:t>Based on traffic models and domain specific insights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How to specify and implement policies ?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  	</a:t>
            </a:r>
            <a:r>
              <a:rPr lang="en-US" sz="2000" dirty="0" smtClean="0">
                <a:solidFill>
                  <a:srgbClr val="C00000"/>
                </a:solidFill>
              </a:rPr>
              <a:t>Focus of this talk !</a:t>
            </a:r>
          </a:p>
          <a:p>
            <a:pPr eaLnBrk="0" hangingPunct="0">
              <a:spcBef>
                <a:spcPct val="20000"/>
              </a:spcBef>
            </a:pP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96000" y="2141378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53772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830" y="16012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0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Streaming Algorithm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388100"/>
            <a:ext cx="1905000" cy="457200"/>
          </a:xfrm>
        </p:spPr>
        <p:txBody>
          <a:bodyPr/>
          <a:lstStyle/>
          <a:p>
            <a:pPr>
              <a:defRPr/>
            </a:pPr>
            <a:fld id="{924D1435-4905-40F1-8D65-E580AB760BDD}" type="slidenum">
              <a:rPr lang="en-US" b="1" smtClean="0"/>
              <a:pPr>
                <a:defRPr/>
              </a:pPr>
              <a:t>9</a:t>
            </a:fld>
            <a:endParaRPr lang="en-US" b="1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05200" y="1828800"/>
            <a:ext cx="3200400" cy="1877437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state s  = initialize;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for each packet p {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s = update (s, p);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    output d = decide (s)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6600"/>
                </a:solidFill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778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07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763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573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6002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431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98700" y="2667000"/>
            <a:ext cx="228600" cy="152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781300" y="26670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934200" y="2667000"/>
            <a:ext cx="558800" cy="15240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8015" y="213211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0047" y="25466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decisions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LiSC8ikgrn1DClo90Itj"/>
</p:tagLst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56059</TotalTime>
  <Words>2923</Words>
  <Application>Microsoft Office PowerPoint</Application>
  <PresentationFormat>On-screen Show (4:3)</PresentationFormat>
  <Paragraphs>938</Paragraphs>
  <Slides>50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Acrobat Document</vt:lpstr>
      <vt:lpstr>Slide 1</vt:lpstr>
      <vt:lpstr>Thanks to Collaborators</vt:lpstr>
      <vt:lpstr>Slide 3</vt:lpstr>
      <vt:lpstr>Real-time Decision Making in IoT Applications</vt:lpstr>
      <vt:lpstr>Variable Tolling</vt:lpstr>
      <vt:lpstr>Network Traffic Engineering</vt:lpstr>
      <vt:lpstr>Quantitative Policy</vt:lpstr>
      <vt:lpstr>Design and Implementation of Policies</vt:lpstr>
      <vt:lpstr>Streaming Algorithm</vt:lpstr>
      <vt:lpstr> High-level Abstractions over Data Streams ??</vt:lpstr>
      <vt:lpstr> Modular Monitoring of VoIP Sessions</vt:lpstr>
      <vt:lpstr>Design Goals for Policy Language</vt:lpstr>
      <vt:lpstr>Talk Outline </vt:lpstr>
      <vt:lpstr>Illustrative Example: Bank Transactions</vt:lpstr>
      <vt:lpstr>Daily Transactions</vt:lpstr>
      <vt:lpstr>Net Deposit During a Day</vt:lpstr>
      <vt:lpstr>Average Daily Net-deposit In a Month</vt:lpstr>
      <vt:lpstr>Completing the Query</vt:lpstr>
      <vt:lpstr>Quantitative Regular Expressions </vt:lpstr>
      <vt:lpstr>Split Combinator: split(f, g, op) </vt:lpstr>
      <vt:lpstr>Iterated Composition: iter(f, op) </vt:lpstr>
      <vt:lpstr>Conditional: f else g </vt:lpstr>
      <vt:lpstr>Parameterized QREs </vt:lpstr>
      <vt:lpstr>Composing QREs </vt:lpstr>
      <vt:lpstr>Expressiveness </vt:lpstr>
      <vt:lpstr>Talk Outline </vt:lpstr>
      <vt:lpstr> Goals for Compiler</vt:lpstr>
      <vt:lpstr>QRE Evaluation  Expression Evaluation</vt:lpstr>
      <vt:lpstr>Incremental Construction of Expressions</vt:lpstr>
      <vt:lpstr>Expression Compression </vt:lpstr>
      <vt:lpstr>Expression Compression </vt:lpstr>
      <vt:lpstr>Expression Compression </vt:lpstr>
      <vt:lpstr>Approximation </vt:lpstr>
      <vt:lpstr>Online Computation of Split Points </vt:lpstr>
      <vt:lpstr>QRE Compiler Summary </vt:lpstr>
      <vt:lpstr>Talk Outline </vt:lpstr>
      <vt:lpstr>Software Defined Networking </vt:lpstr>
      <vt:lpstr>NetQRE Language</vt:lpstr>
      <vt:lpstr>Implementation and Evaluation</vt:lpstr>
      <vt:lpstr> Monitoring of VoIP Sessions</vt:lpstr>
      <vt:lpstr>Throughput and Memory Footprint</vt:lpstr>
      <vt:lpstr>Real-Time Response</vt:lpstr>
      <vt:lpstr>SYN Flood Attack</vt:lpstr>
      <vt:lpstr>Talk Outline </vt:lpstr>
      <vt:lpstr>Real-time Decision Making</vt:lpstr>
      <vt:lpstr>Privacy ??</vt:lpstr>
      <vt:lpstr>Learning ??</vt:lpstr>
      <vt:lpstr>Distributed Processing ??</vt:lpstr>
      <vt:lpstr>Safety-critical Applications ??</vt:lpstr>
      <vt:lpstr>Principles of Real-time Decision Making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Radu Grosu</dc:creator>
  <cp:lastModifiedBy>alur</cp:lastModifiedBy>
  <cp:revision>1049</cp:revision>
  <cp:lastPrinted>1998-11-25T05:52:33Z</cp:lastPrinted>
  <dcterms:created xsi:type="dcterms:W3CDTF">1998-10-17T01:29:32Z</dcterms:created>
  <dcterms:modified xsi:type="dcterms:W3CDTF">2016-04-15T13:43:29Z</dcterms:modified>
</cp:coreProperties>
</file>