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6" r:id="rId12"/>
    <p:sldId id="267" r:id="rId13"/>
    <p:sldId id="263" r:id="rId14"/>
    <p:sldId id="264" r:id="rId15"/>
    <p:sldId id="265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62854" autoAdjust="0"/>
  </p:normalViewPr>
  <p:slideViewPr>
    <p:cSldViewPr snapToGrid="0">
      <p:cViewPr varScale="1">
        <p:scale>
          <a:sx n="42" d="100"/>
          <a:sy n="42" d="100"/>
        </p:scale>
        <p:origin x="1605" y="30"/>
      </p:cViewPr>
      <p:guideLst/>
    </p:cSldViewPr>
  </p:slideViewPr>
  <p:notesTextViewPr>
    <p:cViewPr>
      <p:scale>
        <a:sx n="176" d="100"/>
        <a:sy n="17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2338A-44F6-4B77-BAEF-1DAD67F7DD0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04E5B-0CCF-4BE9-911D-FCA93AC1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7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2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4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00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8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0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7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3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3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5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2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0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9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5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1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1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2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4E5B-0CCF-4BE9-911D-FCA93AC1C9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8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1A0C-B249-4F67-9733-58CCBAEA5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B5BBE-1A8A-464D-B234-A0C1189CA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2BAA-E13C-40C8-9888-239F58CA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6C90-A4AE-4773-B9FF-21376D01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A3BE7-F893-4185-AC96-F5BEA72F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9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1CF3-6CB1-40F7-9381-E29C9953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0BC9C-09F6-457F-827F-F2323912A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3469C-3D25-492B-9292-D93D57E4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DB0E-C9F5-49A8-AFE5-258918F6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B972-5DE8-46CC-B9DD-0CF7DD39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19D79A-DF5C-4D3D-9811-E8E49DFD0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8B85-3439-4926-8BC6-263956ADE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05A9E-A2BB-400C-95DC-F5E417F6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5FE2E-D5D2-42C0-BE93-8FF8485E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7D5CB-AB36-4ECD-B6D5-75374D10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6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E55B-EC6B-4E99-B829-45BF5220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C21B-E3E6-407C-B6A9-CC33819C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A0F3-B83C-4F3C-9FA0-08175F7F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C10F5-17B6-4103-857A-1A69FA85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CB29-71E1-4B97-AA3B-889EE214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7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384B-908B-4AFE-AA36-6EBCE9F6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132FD-A9DC-4D6F-A691-AA49ECC41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E317-EA68-4366-AD18-A2E0232D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BDCA-5B08-4D79-B891-6B6536A1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A6F6C-6908-47ED-B447-FA2EF3C3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28F2-DC35-4AE1-9058-4AB7290A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8489E-B3A4-4EDA-894B-06D47B01C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EE77E-84D4-40E5-A80F-6B90CE104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20118-70AB-4BCE-BC00-A7A80EFF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0344F-A01C-4D39-A1E2-F2EB2B70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C5E10-0DFB-4443-AD7C-80F761AD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ABD5-7E5B-4D30-9E2F-B4B39570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17B56-7057-403B-A7E3-B55D3B7C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8DCE5-5771-43CF-A195-D8813ADAC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0AA22-938B-48E0-A61D-8988835B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C8866-21BE-4869-8BA8-A63D2BF8E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9E5AB-C160-4997-8206-685332D4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7C000-1120-4760-A318-A5E71AF4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70F03-F413-49B9-8A65-0EB0C401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6B80-1FF7-4F29-8E68-58F62C0D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DB383-17C5-4977-8A3C-A9657A37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F580C-B317-4827-9F33-448F20FA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0ED68-CEE9-4F0C-9EB3-89BF6B65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9BF56-4D46-4A23-B476-07114747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A1F56-1FA0-43B1-A562-724560EF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244E3-1043-447C-BE93-7EC19EB2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96C9-C7FA-49D4-8A82-65DDBAC6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27DDA-1ABA-434F-93B6-0A8484C9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5D724-855C-4CE9-A3BC-ACE3E40FC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1D880-E5F9-4919-A5FA-DC2982AC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A8E0D-9CDF-44F8-A0DC-DE45EB0C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E5A98-29D5-4CF0-A6E5-2B221DE1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4EDD-0B9A-4520-B83D-E40771EE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7C51C-4627-458A-BEF7-9A0BF00F0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B71C2-81BE-41A5-B130-06928F351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D973D-397D-494A-BD79-72BBD0DE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36CF9-B0AB-45A0-862B-EEEACD93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167B1-1746-47A8-B309-0CD0CD78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33269-3AFB-4054-8460-0198C929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C107D-641A-4346-AF98-58B01C015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BBF7B-B35B-4291-9A3D-9134392BC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00FD-4171-4A7B-9DD1-95F6AE76130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834F0-CD95-4CC7-A283-436F83F1B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E2CD-4D1A-4E9D-BE73-823DE0F24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9CFF-110B-462A-9AA5-38B9DC7F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1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onfinder.com/icons/4113593/child_gift_give_kid_present_reward_icon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dreamstime.com/stock-illustration-cowboy-lasso-american-western-character-boy-traditional-costume-rodeo-cartoon-personage-vector-illustration-white-image75906976" TargetMode="Externa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ons8.com/icon/19631/james-bond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eromental.net/2010/08/05/hosting-companies-softlayer-and-the-planet-in-discussions-to-merge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://www.macbreaker.com/2012/01/how-to-update-your-bios-on-gigabyt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cons8.com/icon/19631/james-bond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eamstime.com/stock-illustration-cowboy-lasso-american-western-character-boy-traditional-costume-rodeo-cartoon-personage-vector-illustration-white-image75906976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iconfinder.com/icons/4113593/child_gift_give_kid_present_reward_ic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A068-503C-48AF-A09E-237F9B705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6487"/>
          </a:xfrm>
        </p:spPr>
        <p:txBody>
          <a:bodyPr>
            <a:normAutofit/>
          </a:bodyPr>
          <a:lstStyle/>
          <a:p>
            <a:r>
              <a:rPr lang="en-US" sz="4800" dirty="0"/>
              <a:t>Disaggregation and the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48C9-F7D1-4D76-A2E2-6CFF50FA4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025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Sebastian Angel     Mihir </a:t>
            </a:r>
            <a:r>
              <a:rPr lang="en-US" sz="3200" dirty="0" err="1"/>
              <a:t>Nanavati</a:t>
            </a:r>
            <a:r>
              <a:rPr lang="en-US" sz="3200" dirty="0"/>
              <a:t>     Siddhartha Sen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DA1FFD6-17D2-4FBA-85DF-AAC26EBF8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25" y="4759505"/>
            <a:ext cx="2740056" cy="89599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E4EFDB8-90F9-497A-A51A-536CCFBE96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33095" r="6200" b="25130"/>
          <a:stretch/>
        </p:blipFill>
        <p:spPr>
          <a:xfrm>
            <a:off x="6743700" y="4656020"/>
            <a:ext cx="3057338" cy="9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8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FE40-E30B-479B-AA4E-CD31BB45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Our position: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A3BAE-0E39-4F5C-858F-6A403501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6" y="2623929"/>
            <a:ext cx="10515600" cy="3868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OSes should </a:t>
            </a:r>
            <a:r>
              <a:rPr lang="en-US" sz="4800" dirty="0">
                <a:solidFill>
                  <a:schemeClr val="accent2"/>
                </a:solidFill>
              </a:rPr>
              <a:t>expose the disaggregated nature of DDCs to applications </a:t>
            </a:r>
            <a:r>
              <a:rPr lang="en-US" sz="4800" dirty="0"/>
              <a:t>and let them exploit it for their benefit</a:t>
            </a:r>
          </a:p>
        </p:txBody>
      </p:sp>
    </p:spTree>
    <p:extLst>
      <p:ext uri="{BB962C8B-B14F-4D97-AF65-F5344CB8AC3E}">
        <p14:creationId xmlns:p14="http://schemas.microsoft.com/office/powerpoint/2010/main" val="84861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93B1-DADC-4467-BF64-2D576EE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C2ECA-66C7-43E9-818F-26609B83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09"/>
            <a:ext cx="10515600" cy="3990354"/>
          </a:xfrm>
        </p:spPr>
        <p:txBody>
          <a:bodyPr>
            <a:normAutofit/>
          </a:bodyPr>
          <a:lstStyle/>
          <a:p>
            <a:r>
              <a:rPr lang="en-US" sz="3200" dirty="0"/>
              <a:t>What abstractions should DDC OSes expose to applications?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Which applications can benefit from these abstractions?</a:t>
            </a:r>
          </a:p>
        </p:txBody>
      </p:sp>
    </p:spTree>
    <p:extLst>
      <p:ext uri="{BB962C8B-B14F-4D97-AF65-F5344CB8AC3E}">
        <p14:creationId xmlns:p14="http://schemas.microsoft.com/office/powerpoint/2010/main" val="3984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6524-3735-4127-8CEF-46A42399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OSes can expose: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A30EF-3598-4AB2-AD5F-F25CE12AA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That processes access the same memory nodes</a:t>
            </a:r>
          </a:p>
          <a:p>
            <a:endParaRPr lang="en-US" sz="3600" dirty="0"/>
          </a:p>
          <a:p>
            <a:r>
              <a:rPr lang="en-US" sz="3600" dirty="0"/>
              <a:t>Failure independence</a:t>
            </a:r>
          </a:p>
          <a:p>
            <a:endParaRPr lang="en-US" sz="3600" dirty="0"/>
          </a:p>
          <a:p>
            <a:r>
              <a:rPr lang="en-US" sz="3600" dirty="0"/>
              <a:t>Memory nodes might have a CPU/FPGA</a:t>
            </a:r>
          </a:p>
          <a:p>
            <a:pPr lvl="1"/>
            <a:r>
              <a:rPr lang="en-US" sz="3200" dirty="0"/>
              <a:t>Useful for near-data processing / computation offloading</a:t>
            </a:r>
          </a:p>
        </p:txBody>
      </p:sp>
    </p:spTree>
    <p:extLst>
      <p:ext uri="{BB962C8B-B14F-4D97-AF65-F5344CB8AC3E}">
        <p14:creationId xmlns:p14="http://schemas.microsoft.com/office/powerpoint/2010/main" val="34073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7475-BA32-42CD-97F0-1BF82254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propose three new OS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F2873-CE7A-4928-B305-40C48A95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Memory grant</a:t>
            </a:r>
          </a:p>
          <a:p>
            <a:endParaRPr lang="en-US" sz="3600" dirty="0"/>
          </a:p>
          <a:p>
            <a:r>
              <a:rPr lang="en-US" sz="3600" dirty="0"/>
              <a:t>Memory steal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Failure informers / Spies</a:t>
            </a:r>
          </a:p>
        </p:txBody>
      </p:sp>
    </p:spTree>
    <p:extLst>
      <p:ext uri="{BB962C8B-B14F-4D97-AF65-F5344CB8AC3E}">
        <p14:creationId xmlns:p14="http://schemas.microsoft.com/office/powerpoint/2010/main" val="301576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BFB3AC5-099C-4D89-9BF8-412F7CBEB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8"/>
          <a:stretch/>
        </p:blipFill>
        <p:spPr>
          <a:xfrm>
            <a:off x="5054551" y="1368460"/>
            <a:ext cx="5310652" cy="51244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EDD3B64-2ACC-4458-AF44-C4CB438D2592}"/>
              </a:ext>
            </a:extLst>
          </p:cNvPr>
          <p:cNvSpPr/>
          <p:nvPr/>
        </p:nvSpPr>
        <p:spPr>
          <a:xfrm>
            <a:off x="7662164" y="3712804"/>
            <a:ext cx="2276061" cy="1584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FAAA31-D883-47C1-B4B1-042ABD2E4F25}"/>
              </a:ext>
            </a:extLst>
          </p:cNvPr>
          <p:cNvSpPr/>
          <p:nvPr/>
        </p:nvSpPr>
        <p:spPr>
          <a:xfrm>
            <a:off x="7994296" y="2878444"/>
            <a:ext cx="2276061" cy="3770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395ED-94A0-4528-ABB3-9769CCA2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grant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B38871-28A8-4948-BF38-280EF255921D}"/>
              </a:ext>
            </a:extLst>
          </p:cNvPr>
          <p:cNvSpPr/>
          <p:nvPr/>
        </p:nvSpPr>
        <p:spPr>
          <a:xfrm>
            <a:off x="4487861" y="2227665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078A6A-B1C1-455D-B5BE-2F0FC24757BC}"/>
              </a:ext>
            </a:extLst>
          </p:cNvPr>
          <p:cNvSpPr/>
          <p:nvPr/>
        </p:nvSpPr>
        <p:spPr>
          <a:xfrm>
            <a:off x="4602319" y="4462957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CF89B6-724B-4CE5-8209-0C46D7BDE392}"/>
              </a:ext>
            </a:extLst>
          </p:cNvPr>
          <p:cNvCxnSpPr>
            <a:cxnSpLocks/>
          </p:cNvCxnSpPr>
          <p:nvPr/>
        </p:nvCxnSpPr>
        <p:spPr>
          <a:xfrm>
            <a:off x="3886200" y="1786548"/>
            <a:ext cx="0" cy="4862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7382C1-EB5C-40BE-8765-90F220EC81FD}"/>
              </a:ext>
            </a:extLst>
          </p:cNvPr>
          <p:cNvSpPr/>
          <p:nvPr/>
        </p:nvSpPr>
        <p:spPr>
          <a:xfrm>
            <a:off x="6548364" y="2416779"/>
            <a:ext cx="1090150" cy="1039256"/>
          </a:xfrm>
          <a:custGeom>
            <a:avLst/>
            <a:gdLst>
              <a:gd name="connsiteX0" fmla="*/ 0 w 1090150"/>
              <a:gd name="connsiteY0" fmla="*/ 1023913 h 1039256"/>
              <a:gd name="connsiteX1" fmla="*/ 925171 w 1090150"/>
              <a:gd name="connsiteY1" fmla="*/ 857232 h 1039256"/>
              <a:gd name="connsiteX2" fmla="*/ 1072341 w 1090150"/>
              <a:gd name="connsiteY2" fmla="*/ 0 h 103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150" h="1039256" fill="none" extrusionOk="0">
                <a:moveTo>
                  <a:pt x="0" y="1023913"/>
                </a:moveTo>
                <a:cubicBezTo>
                  <a:pt x="383294" y="1086226"/>
                  <a:pt x="699309" y="1026874"/>
                  <a:pt x="925171" y="857232"/>
                </a:cubicBezTo>
                <a:cubicBezTo>
                  <a:pt x="1088242" y="629853"/>
                  <a:pt x="1121276" y="280760"/>
                  <a:pt x="1072341" y="0"/>
                </a:cubicBezTo>
              </a:path>
              <a:path w="1090150" h="1039256" stroke="0" extrusionOk="0">
                <a:moveTo>
                  <a:pt x="0" y="1023913"/>
                </a:moveTo>
                <a:cubicBezTo>
                  <a:pt x="385116" y="1051304"/>
                  <a:pt x="719273" y="990015"/>
                  <a:pt x="925171" y="857232"/>
                </a:cubicBezTo>
                <a:cubicBezTo>
                  <a:pt x="1027569" y="638320"/>
                  <a:pt x="1131795" y="301347"/>
                  <a:pt x="1072341" y="0"/>
                </a:cubicBezTo>
              </a:path>
            </a:pathLst>
          </a:custGeom>
          <a:ln w="38100">
            <a:solidFill>
              <a:schemeClr val="accent1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533730590">
                  <a:custGeom>
                    <a:avLst/>
                    <a:gdLst>
                      <a:gd name="connsiteX0" fmla="*/ 0 w 1918252"/>
                      <a:gd name="connsiteY0" fmla="*/ 1411213 h 1488076"/>
                      <a:gd name="connsiteX1" fmla="*/ 1627830 w 1918252"/>
                      <a:gd name="connsiteY1" fmla="*/ 1330572 h 1488076"/>
                      <a:gd name="connsiteX2" fmla="*/ 1909816 w 1918252"/>
                      <a:gd name="connsiteY2" fmla="*/ 0 h 1488076"/>
                      <a:gd name="connsiteX0" fmla="*/ 0 w 1941532"/>
                      <a:gd name="connsiteY0" fmla="*/ 1411213 h 1432359"/>
                      <a:gd name="connsiteX1" fmla="*/ 1647709 w 1941532"/>
                      <a:gd name="connsiteY1" fmla="*/ 1181485 h 1432359"/>
                      <a:gd name="connsiteX2" fmla="*/ 1909816 w 1941532"/>
                      <a:gd name="connsiteY2" fmla="*/ 0 h 143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41532" h="1432359" extrusionOk="0">
                        <a:moveTo>
                          <a:pt x="0" y="1411213"/>
                        </a:moveTo>
                        <a:cubicBezTo>
                          <a:pt x="661732" y="1477758"/>
                          <a:pt x="1301565" y="1383472"/>
                          <a:pt x="1647709" y="1181485"/>
                        </a:cubicBezTo>
                        <a:cubicBezTo>
                          <a:pt x="1952773" y="938143"/>
                          <a:pt x="1979137" y="462465"/>
                          <a:pt x="1909816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00FFAF-0593-4346-81E5-648036D90236}"/>
              </a:ext>
            </a:extLst>
          </p:cNvPr>
          <p:cNvSpPr txBox="1"/>
          <p:nvPr/>
        </p:nvSpPr>
        <p:spPr>
          <a:xfrm>
            <a:off x="8275332" y="2416779"/>
            <a:ext cx="312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1) Grant pages to App 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DFD68F1-D5A5-4AFD-AD58-773B6702F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3" y="2506135"/>
            <a:ext cx="3278110" cy="2816027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6E4E9B-ABD8-4CAE-9B2C-8BA949BB45D4}"/>
              </a:ext>
            </a:extLst>
          </p:cNvPr>
          <p:cNvSpPr/>
          <p:nvPr/>
        </p:nvSpPr>
        <p:spPr>
          <a:xfrm>
            <a:off x="6548364" y="2416779"/>
            <a:ext cx="1656438" cy="2880104"/>
          </a:xfrm>
          <a:custGeom>
            <a:avLst/>
            <a:gdLst>
              <a:gd name="connsiteX0" fmla="*/ 0 w 1656438"/>
              <a:gd name="connsiteY0" fmla="*/ 2880104 h 2880104"/>
              <a:gd name="connsiteX1" fmla="*/ 1463847 w 1656438"/>
              <a:gd name="connsiteY1" fmla="*/ 1220913 h 2880104"/>
              <a:gd name="connsiteX2" fmla="*/ 1596925 w 1656438"/>
              <a:gd name="connsiteY2" fmla="*/ 0 h 28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6438" h="2880104" extrusionOk="0">
                <a:moveTo>
                  <a:pt x="0" y="2880104"/>
                </a:moveTo>
                <a:cubicBezTo>
                  <a:pt x="546242" y="2258026"/>
                  <a:pt x="1264151" y="1727606"/>
                  <a:pt x="1463847" y="1220913"/>
                </a:cubicBezTo>
                <a:cubicBezTo>
                  <a:pt x="1801968" y="800611"/>
                  <a:pt x="1700968" y="434703"/>
                  <a:pt x="1596925" y="0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910816781">
                  <a:custGeom>
                    <a:avLst/>
                    <a:gdLst>
                      <a:gd name="connsiteX0" fmla="*/ 0 w 1484573"/>
                      <a:gd name="connsiteY0" fmla="*/ 2743200 h 2743200"/>
                      <a:gd name="connsiteX1" fmla="*/ 1311965 w 1484573"/>
                      <a:gd name="connsiteY1" fmla="*/ 1162878 h 2743200"/>
                      <a:gd name="connsiteX2" fmla="*/ 1431235 w 1484573"/>
                      <a:gd name="connsiteY2" fmla="*/ 0 h 27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84573" h="2743200">
                        <a:moveTo>
                          <a:pt x="0" y="2743200"/>
                        </a:moveTo>
                        <a:cubicBezTo>
                          <a:pt x="536713" y="2181639"/>
                          <a:pt x="1073426" y="1620078"/>
                          <a:pt x="1311965" y="1162878"/>
                        </a:cubicBezTo>
                        <a:cubicBezTo>
                          <a:pt x="1550504" y="705678"/>
                          <a:pt x="1490869" y="352839"/>
                          <a:pt x="1431235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C00171-D3C7-45F6-82A3-6AF786E39870}"/>
              </a:ext>
            </a:extLst>
          </p:cNvPr>
          <p:cNvSpPr txBox="1"/>
          <p:nvPr/>
        </p:nvSpPr>
        <p:spPr>
          <a:xfrm>
            <a:off x="7213491" y="4570753"/>
            <a:ext cx="489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2) Notify that new pages are available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D3DF9BEE-8462-46F1-B5D0-73C0610D55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98979" y="2954591"/>
            <a:ext cx="1637602" cy="13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283B-C70D-4595-A29F-344B13D1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80662-F139-4934-B1D2-1FAFD4BCE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Grant has </a:t>
            </a:r>
            <a:r>
              <a:rPr lang="en-US" sz="3600" b="1" dirty="0"/>
              <a:t>move</a:t>
            </a:r>
            <a:r>
              <a:rPr lang="en-US" sz="3600" dirty="0"/>
              <a:t> semantics</a:t>
            </a:r>
          </a:p>
          <a:p>
            <a:pPr lvl="1"/>
            <a:r>
              <a:rPr lang="en-US" sz="3200" dirty="0"/>
              <a:t>Grantor loses access to the memory</a:t>
            </a:r>
          </a:p>
          <a:p>
            <a:pPr lvl="1"/>
            <a:r>
              <a:rPr lang="en-US" sz="3200" dirty="0"/>
              <a:t>Similar to </a:t>
            </a:r>
            <a:r>
              <a:rPr lang="en-US" sz="3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vmsplice</a:t>
            </a:r>
            <a:r>
              <a:rPr lang="en-US" sz="3200" dirty="0"/>
              <a:t> with “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GIFT</a:t>
            </a:r>
            <a:r>
              <a:rPr lang="en-US" sz="3200" dirty="0"/>
              <a:t>” flag in Linux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3600" dirty="0"/>
              <a:t>Virtual memory addresses remain the same</a:t>
            </a:r>
          </a:p>
          <a:p>
            <a:pPr lvl="1"/>
            <a:r>
              <a:rPr lang="en-US" sz="3200" dirty="0"/>
              <a:t>To preserve correctness of internal references</a:t>
            </a:r>
          </a:p>
          <a:p>
            <a:pPr lvl="1"/>
            <a:r>
              <a:rPr lang="en-US" sz="3200" b="1" dirty="0"/>
              <a:t>Problem</a:t>
            </a:r>
            <a:r>
              <a:rPr lang="en-US" sz="3200" dirty="0"/>
              <a:t>: what if grantee already used those addresses?</a:t>
            </a:r>
          </a:p>
        </p:txBody>
      </p:sp>
    </p:spTree>
    <p:extLst>
      <p:ext uri="{BB962C8B-B14F-4D97-AF65-F5344CB8AC3E}">
        <p14:creationId xmlns:p14="http://schemas.microsoft.com/office/powerpoint/2010/main" val="179829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EF21-1213-4AE8-A2AE-B637C79F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steal</a:t>
            </a:r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035EADE-1BF5-4239-974F-D5E7B9352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8"/>
          <a:stretch/>
        </p:blipFill>
        <p:spPr>
          <a:xfrm>
            <a:off x="4825952" y="1368460"/>
            <a:ext cx="5310652" cy="51244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21ED0A-C306-4417-8BFD-C6C66127D949}"/>
              </a:ext>
            </a:extLst>
          </p:cNvPr>
          <p:cNvSpPr/>
          <p:nvPr/>
        </p:nvSpPr>
        <p:spPr>
          <a:xfrm>
            <a:off x="7433565" y="3712804"/>
            <a:ext cx="2276061" cy="1584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D2CE2-A033-49CB-B6EA-ABC0211FFBF7}"/>
              </a:ext>
            </a:extLst>
          </p:cNvPr>
          <p:cNvSpPr/>
          <p:nvPr/>
        </p:nvSpPr>
        <p:spPr>
          <a:xfrm>
            <a:off x="7765697" y="2878444"/>
            <a:ext cx="2276061" cy="3770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mans face&#10;&#10;Description automatically generated">
            <a:extLst>
              <a:ext uri="{FF2B5EF4-FFF2-40B4-BE49-F238E27FC236}">
                <a16:creationId xmlns:a16="http://schemas.microsoft.com/office/drawing/2014/main" id="{6654C4C2-41CC-41D3-A1AC-33B3168B6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33162" y="3577640"/>
            <a:ext cx="1937137" cy="1818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30A5F-5BB4-434C-8D38-B7CECDE663B4}"/>
              </a:ext>
            </a:extLst>
          </p:cNvPr>
          <p:cNvSpPr/>
          <p:nvPr/>
        </p:nvSpPr>
        <p:spPr>
          <a:xfrm>
            <a:off x="4259262" y="2227665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E26E1-20FF-4173-BF4C-79D0949B2F7A}"/>
              </a:ext>
            </a:extLst>
          </p:cNvPr>
          <p:cNvSpPr/>
          <p:nvPr/>
        </p:nvSpPr>
        <p:spPr>
          <a:xfrm>
            <a:off x="4373720" y="4462957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7A0D71-6377-4D9F-8877-AD9D2470ECB4}"/>
              </a:ext>
            </a:extLst>
          </p:cNvPr>
          <p:cNvCxnSpPr>
            <a:cxnSpLocks/>
          </p:cNvCxnSpPr>
          <p:nvPr/>
        </p:nvCxnSpPr>
        <p:spPr>
          <a:xfrm>
            <a:off x="3886200" y="1786548"/>
            <a:ext cx="0" cy="4862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BFEB55-9F99-44BE-840D-478EE746C764}"/>
              </a:ext>
            </a:extLst>
          </p:cNvPr>
          <p:cNvSpPr/>
          <p:nvPr/>
        </p:nvSpPr>
        <p:spPr>
          <a:xfrm>
            <a:off x="6319765" y="2416779"/>
            <a:ext cx="1090150" cy="1039256"/>
          </a:xfrm>
          <a:custGeom>
            <a:avLst/>
            <a:gdLst>
              <a:gd name="connsiteX0" fmla="*/ 0 w 1090150"/>
              <a:gd name="connsiteY0" fmla="*/ 1023913 h 1039256"/>
              <a:gd name="connsiteX1" fmla="*/ 925171 w 1090150"/>
              <a:gd name="connsiteY1" fmla="*/ 857232 h 1039256"/>
              <a:gd name="connsiteX2" fmla="*/ 1072341 w 1090150"/>
              <a:gd name="connsiteY2" fmla="*/ 0 h 103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150" h="1039256" fill="none" extrusionOk="0">
                <a:moveTo>
                  <a:pt x="0" y="1023913"/>
                </a:moveTo>
                <a:cubicBezTo>
                  <a:pt x="383294" y="1086226"/>
                  <a:pt x="699309" y="1026874"/>
                  <a:pt x="925171" y="857232"/>
                </a:cubicBezTo>
                <a:cubicBezTo>
                  <a:pt x="1088242" y="629853"/>
                  <a:pt x="1121276" y="280760"/>
                  <a:pt x="1072341" y="0"/>
                </a:cubicBezTo>
              </a:path>
              <a:path w="1090150" h="1039256" stroke="0" extrusionOk="0">
                <a:moveTo>
                  <a:pt x="0" y="1023913"/>
                </a:moveTo>
                <a:cubicBezTo>
                  <a:pt x="385116" y="1051304"/>
                  <a:pt x="719273" y="990015"/>
                  <a:pt x="925171" y="857232"/>
                </a:cubicBezTo>
                <a:cubicBezTo>
                  <a:pt x="1027569" y="638320"/>
                  <a:pt x="1131795" y="301347"/>
                  <a:pt x="1072341" y="0"/>
                </a:cubicBezTo>
              </a:path>
            </a:pathLst>
          </a:custGeom>
          <a:ln w="38100">
            <a:solidFill>
              <a:schemeClr val="accent1"/>
            </a:solidFill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533730590">
                  <a:custGeom>
                    <a:avLst/>
                    <a:gdLst>
                      <a:gd name="connsiteX0" fmla="*/ 0 w 1918252"/>
                      <a:gd name="connsiteY0" fmla="*/ 1411213 h 1488076"/>
                      <a:gd name="connsiteX1" fmla="*/ 1627830 w 1918252"/>
                      <a:gd name="connsiteY1" fmla="*/ 1330572 h 1488076"/>
                      <a:gd name="connsiteX2" fmla="*/ 1909816 w 1918252"/>
                      <a:gd name="connsiteY2" fmla="*/ 0 h 1488076"/>
                      <a:gd name="connsiteX0" fmla="*/ 0 w 1941532"/>
                      <a:gd name="connsiteY0" fmla="*/ 1411213 h 1432359"/>
                      <a:gd name="connsiteX1" fmla="*/ 1647709 w 1941532"/>
                      <a:gd name="connsiteY1" fmla="*/ 1181485 h 1432359"/>
                      <a:gd name="connsiteX2" fmla="*/ 1909816 w 1941532"/>
                      <a:gd name="connsiteY2" fmla="*/ 0 h 143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41532" h="1432359" extrusionOk="0">
                        <a:moveTo>
                          <a:pt x="0" y="1411213"/>
                        </a:moveTo>
                        <a:cubicBezTo>
                          <a:pt x="661732" y="1477758"/>
                          <a:pt x="1301565" y="1383472"/>
                          <a:pt x="1647709" y="1181485"/>
                        </a:cubicBezTo>
                        <a:cubicBezTo>
                          <a:pt x="1952773" y="938143"/>
                          <a:pt x="1979137" y="462465"/>
                          <a:pt x="1909816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3766B-1512-4835-9784-FB96EE2C499C}"/>
              </a:ext>
            </a:extLst>
          </p:cNvPr>
          <p:cNvSpPr txBox="1"/>
          <p:nvPr/>
        </p:nvSpPr>
        <p:spPr>
          <a:xfrm>
            <a:off x="8105837" y="2694023"/>
            <a:ext cx="397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2) Notify that pages are gone!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D68143-B595-4D23-ADE1-504105C09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93" y="2506135"/>
            <a:ext cx="3278110" cy="281602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7E32A1-93CE-4C6E-ADD7-7EFAD46F644A}"/>
              </a:ext>
            </a:extLst>
          </p:cNvPr>
          <p:cNvSpPr/>
          <p:nvPr/>
        </p:nvSpPr>
        <p:spPr>
          <a:xfrm>
            <a:off x="6319765" y="2416779"/>
            <a:ext cx="1656438" cy="2880104"/>
          </a:xfrm>
          <a:custGeom>
            <a:avLst/>
            <a:gdLst>
              <a:gd name="connsiteX0" fmla="*/ 0 w 1656438"/>
              <a:gd name="connsiteY0" fmla="*/ 2880104 h 2880104"/>
              <a:gd name="connsiteX1" fmla="*/ 1463847 w 1656438"/>
              <a:gd name="connsiteY1" fmla="*/ 1220913 h 2880104"/>
              <a:gd name="connsiteX2" fmla="*/ 1596925 w 1656438"/>
              <a:gd name="connsiteY2" fmla="*/ 0 h 28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6438" h="2880104" extrusionOk="0">
                <a:moveTo>
                  <a:pt x="0" y="2880104"/>
                </a:moveTo>
                <a:cubicBezTo>
                  <a:pt x="546242" y="2258026"/>
                  <a:pt x="1264151" y="1727606"/>
                  <a:pt x="1463847" y="1220913"/>
                </a:cubicBezTo>
                <a:cubicBezTo>
                  <a:pt x="1801968" y="800611"/>
                  <a:pt x="1700968" y="434703"/>
                  <a:pt x="1596925" y="0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910816781">
                  <a:custGeom>
                    <a:avLst/>
                    <a:gdLst>
                      <a:gd name="connsiteX0" fmla="*/ 0 w 1484573"/>
                      <a:gd name="connsiteY0" fmla="*/ 2743200 h 2743200"/>
                      <a:gd name="connsiteX1" fmla="*/ 1311965 w 1484573"/>
                      <a:gd name="connsiteY1" fmla="*/ 1162878 h 2743200"/>
                      <a:gd name="connsiteX2" fmla="*/ 1431235 w 1484573"/>
                      <a:gd name="connsiteY2" fmla="*/ 0 h 27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84573" h="2743200">
                        <a:moveTo>
                          <a:pt x="0" y="2743200"/>
                        </a:moveTo>
                        <a:cubicBezTo>
                          <a:pt x="536713" y="2181639"/>
                          <a:pt x="1073426" y="1620078"/>
                          <a:pt x="1311965" y="1162878"/>
                        </a:cubicBezTo>
                        <a:cubicBezTo>
                          <a:pt x="1550504" y="705678"/>
                          <a:pt x="1490869" y="352839"/>
                          <a:pt x="1431235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8B5F88-86F6-4954-9302-BC16FB7E3804}"/>
              </a:ext>
            </a:extLst>
          </p:cNvPr>
          <p:cNvSpPr txBox="1"/>
          <p:nvPr/>
        </p:nvSpPr>
        <p:spPr>
          <a:xfrm>
            <a:off x="6984892" y="4570753"/>
            <a:ext cx="337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1) Steal pages from App 1</a:t>
            </a:r>
          </a:p>
        </p:txBody>
      </p:sp>
    </p:spTree>
    <p:extLst>
      <p:ext uri="{BB962C8B-B14F-4D97-AF65-F5344CB8AC3E}">
        <p14:creationId xmlns:p14="http://schemas.microsoft.com/office/powerpoint/2010/main" val="15275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D0EA-9045-4C02-B3D7-BA954752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Steal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22653-AA26-4042-8C05-DCDA487B1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Same semantics as </a:t>
            </a:r>
            <a:r>
              <a:rPr lang="en-US" sz="3600" b="1" dirty="0"/>
              <a:t>Grant</a:t>
            </a:r>
          </a:p>
          <a:p>
            <a:pPr lvl="1"/>
            <a:r>
              <a:rPr lang="en-US" sz="3200" dirty="0"/>
              <a:t>But is involuntary: Can happen at any time</a:t>
            </a:r>
          </a:p>
          <a:p>
            <a:pPr lvl="1"/>
            <a:endParaRPr lang="en-US" sz="3200" dirty="0"/>
          </a:p>
          <a:p>
            <a:r>
              <a:rPr lang="en-US" sz="3600" dirty="0"/>
              <a:t>Meant to be used by different instances of the </a:t>
            </a:r>
            <a:r>
              <a:rPr lang="en-US" sz="3600" b="1" dirty="0"/>
              <a:t>same app</a:t>
            </a:r>
          </a:p>
          <a:p>
            <a:pPr lvl="1"/>
            <a:r>
              <a:rPr lang="en-US" sz="3200" dirty="0"/>
              <a:t>Can coordinate through the network / use capabilities</a:t>
            </a:r>
          </a:p>
          <a:p>
            <a:pPr lvl="1"/>
            <a:r>
              <a:rPr lang="en-US" sz="3200" dirty="0"/>
              <a:t>Incorrect steal = bug</a:t>
            </a:r>
          </a:p>
          <a:p>
            <a:pPr lvl="1"/>
            <a:endParaRPr lang="en-US" sz="3200" dirty="0"/>
          </a:p>
          <a:p>
            <a:r>
              <a:rPr lang="en-US" sz="3600" dirty="0"/>
              <a:t>Must ensure stolen </a:t>
            </a:r>
            <a:r>
              <a:rPr lang="en-US" sz="3600" b="1" dirty="0"/>
              <a:t>memory is consistent</a:t>
            </a:r>
          </a:p>
          <a:p>
            <a:pPr lvl="1"/>
            <a:r>
              <a:rPr lang="en-US" sz="3200" dirty="0"/>
              <a:t>Can model with crash consistency</a:t>
            </a:r>
          </a:p>
        </p:txBody>
      </p:sp>
    </p:spTree>
    <p:extLst>
      <p:ext uri="{BB962C8B-B14F-4D97-AF65-F5344CB8AC3E}">
        <p14:creationId xmlns:p14="http://schemas.microsoft.com/office/powerpoint/2010/main" val="91080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EF21-1213-4AE8-A2AE-B637C79F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informers / Spies</a:t>
            </a:r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035EADE-1BF5-4239-974F-D5E7B9352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8"/>
          <a:stretch/>
        </p:blipFill>
        <p:spPr>
          <a:xfrm>
            <a:off x="4825952" y="1368460"/>
            <a:ext cx="5310652" cy="51244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21ED0A-C306-4417-8BFD-C6C66127D949}"/>
              </a:ext>
            </a:extLst>
          </p:cNvPr>
          <p:cNvSpPr/>
          <p:nvPr/>
        </p:nvSpPr>
        <p:spPr>
          <a:xfrm>
            <a:off x="7433565" y="3712804"/>
            <a:ext cx="2276061" cy="1584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D2CE2-A033-49CB-B6EA-ABC0211FFBF7}"/>
              </a:ext>
            </a:extLst>
          </p:cNvPr>
          <p:cNvSpPr/>
          <p:nvPr/>
        </p:nvSpPr>
        <p:spPr>
          <a:xfrm>
            <a:off x="7765697" y="2878444"/>
            <a:ext cx="2276061" cy="3770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30A5F-5BB4-434C-8D38-B7CECDE663B4}"/>
              </a:ext>
            </a:extLst>
          </p:cNvPr>
          <p:cNvSpPr/>
          <p:nvPr/>
        </p:nvSpPr>
        <p:spPr>
          <a:xfrm>
            <a:off x="4259262" y="2227665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E26E1-20FF-4173-BF4C-79D0949B2F7A}"/>
              </a:ext>
            </a:extLst>
          </p:cNvPr>
          <p:cNvSpPr/>
          <p:nvPr/>
        </p:nvSpPr>
        <p:spPr>
          <a:xfrm>
            <a:off x="4373720" y="4462957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7A0D71-6377-4D9F-8877-AD9D2470ECB4}"/>
              </a:ext>
            </a:extLst>
          </p:cNvPr>
          <p:cNvCxnSpPr>
            <a:cxnSpLocks/>
          </p:cNvCxnSpPr>
          <p:nvPr/>
        </p:nvCxnSpPr>
        <p:spPr>
          <a:xfrm>
            <a:off x="3886200" y="1786548"/>
            <a:ext cx="0" cy="4862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BFEB55-9F99-44BE-840D-478EE746C764}"/>
              </a:ext>
            </a:extLst>
          </p:cNvPr>
          <p:cNvSpPr/>
          <p:nvPr/>
        </p:nvSpPr>
        <p:spPr>
          <a:xfrm>
            <a:off x="6319765" y="2416779"/>
            <a:ext cx="1090150" cy="1039256"/>
          </a:xfrm>
          <a:custGeom>
            <a:avLst/>
            <a:gdLst>
              <a:gd name="connsiteX0" fmla="*/ 0 w 1090150"/>
              <a:gd name="connsiteY0" fmla="*/ 1023913 h 1039256"/>
              <a:gd name="connsiteX1" fmla="*/ 925171 w 1090150"/>
              <a:gd name="connsiteY1" fmla="*/ 857232 h 1039256"/>
              <a:gd name="connsiteX2" fmla="*/ 1072341 w 1090150"/>
              <a:gd name="connsiteY2" fmla="*/ 0 h 103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150" h="1039256" fill="none" extrusionOk="0">
                <a:moveTo>
                  <a:pt x="0" y="1023913"/>
                </a:moveTo>
                <a:cubicBezTo>
                  <a:pt x="383294" y="1086226"/>
                  <a:pt x="699309" y="1026874"/>
                  <a:pt x="925171" y="857232"/>
                </a:cubicBezTo>
                <a:cubicBezTo>
                  <a:pt x="1088242" y="629853"/>
                  <a:pt x="1121276" y="280760"/>
                  <a:pt x="1072341" y="0"/>
                </a:cubicBezTo>
              </a:path>
              <a:path w="1090150" h="1039256" stroke="0" extrusionOk="0">
                <a:moveTo>
                  <a:pt x="0" y="1023913"/>
                </a:moveTo>
                <a:cubicBezTo>
                  <a:pt x="385116" y="1051304"/>
                  <a:pt x="719273" y="990015"/>
                  <a:pt x="925171" y="857232"/>
                </a:cubicBezTo>
                <a:cubicBezTo>
                  <a:pt x="1027569" y="638320"/>
                  <a:pt x="1131795" y="301347"/>
                  <a:pt x="1072341" y="0"/>
                </a:cubicBezTo>
              </a:path>
            </a:pathLst>
          </a:custGeom>
          <a:ln w="57150">
            <a:solidFill>
              <a:schemeClr val="accent1"/>
            </a:solidFill>
            <a:headEnd type="arrow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533730590">
                  <a:custGeom>
                    <a:avLst/>
                    <a:gdLst>
                      <a:gd name="connsiteX0" fmla="*/ 0 w 1918252"/>
                      <a:gd name="connsiteY0" fmla="*/ 1411213 h 1488076"/>
                      <a:gd name="connsiteX1" fmla="*/ 1627830 w 1918252"/>
                      <a:gd name="connsiteY1" fmla="*/ 1330572 h 1488076"/>
                      <a:gd name="connsiteX2" fmla="*/ 1909816 w 1918252"/>
                      <a:gd name="connsiteY2" fmla="*/ 0 h 1488076"/>
                      <a:gd name="connsiteX0" fmla="*/ 0 w 1941532"/>
                      <a:gd name="connsiteY0" fmla="*/ 1411213 h 1432359"/>
                      <a:gd name="connsiteX1" fmla="*/ 1647709 w 1941532"/>
                      <a:gd name="connsiteY1" fmla="*/ 1181485 h 1432359"/>
                      <a:gd name="connsiteX2" fmla="*/ 1909816 w 1941532"/>
                      <a:gd name="connsiteY2" fmla="*/ 0 h 143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41532" h="1432359" extrusionOk="0">
                        <a:moveTo>
                          <a:pt x="0" y="1411213"/>
                        </a:moveTo>
                        <a:cubicBezTo>
                          <a:pt x="661732" y="1477758"/>
                          <a:pt x="1301565" y="1383472"/>
                          <a:pt x="1647709" y="1181485"/>
                        </a:cubicBezTo>
                        <a:cubicBezTo>
                          <a:pt x="1952773" y="938143"/>
                          <a:pt x="1979137" y="462465"/>
                          <a:pt x="1909816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D68143-B595-4D23-ADE1-504105C0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3" y="2506135"/>
            <a:ext cx="3278110" cy="2816027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BE8AAB05-1051-4330-BEB6-F9A225B21427}"/>
              </a:ext>
            </a:extLst>
          </p:cNvPr>
          <p:cNvSpPr/>
          <p:nvPr/>
        </p:nvSpPr>
        <p:spPr>
          <a:xfrm>
            <a:off x="6739206" y="2625568"/>
            <a:ext cx="912033" cy="1039256"/>
          </a:xfrm>
          <a:prstGeom prst="mathMultiply">
            <a:avLst>
              <a:gd name="adj1" fmla="val 984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7FD19-4729-453E-B7A0-2C7CB62B3822}"/>
              </a:ext>
            </a:extLst>
          </p:cNvPr>
          <p:cNvSpPr txBox="1"/>
          <p:nvPr/>
        </p:nvSpPr>
        <p:spPr>
          <a:xfrm>
            <a:off x="7671454" y="3956278"/>
            <a:ext cx="376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“FYI: My memory failed”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0CE5C1-7939-47BC-8BE7-2F7CBF09625E}"/>
              </a:ext>
            </a:extLst>
          </p:cNvPr>
          <p:cNvGrpSpPr/>
          <p:nvPr/>
        </p:nvGrpSpPr>
        <p:grpSpPr>
          <a:xfrm>
            <a:off x="5934631" y="5213193"/>
            <a:ext cx="4768663" cy="1470107"/>
            <a:chOff x="5934631" y="5213193"/>
            <a:chExt cx="4284608" cy="1470107"/>
          </a:xfrm>
          <a:solidFill>
            <a:schemeClr val="bg1">
              <a:lumMod val="50000"/>
            </a:schemeClr>
          </a:solidFill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B3A59820-9BC1-4F1A-B541-A1562BD6DC06}"/>
                </a:ext>
              </a:extLst>
            </p:cNvPr>
            <p:cNvSpPr/>
            <p:nvPr/>
          </p:nvSpPr>
          <p:spPr>
            <a:xfrm>
              <a:off x="5934631" y="5213193"/>
              <a:ext cx="4284608" cy="1470107"/>
            </a:xfrm>
            <a:prstGeom prst="cloudCallout">
              <a:avLst>
                <a:gd name="adj1" fmla="val -62549"/>
                <a:gd name="adj2" fmla="val -3029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174D33-3843-473D-B998-77613B5F1264}"/>
                </a:ext>
              </a:extLst>
            </p:cNvPr>
            <p:cNvSpPr txBox="1"/>
            <p:nvPr/>
          </p:nvSpPr>
          <p:spPr>
            <a:xfrm>
              <a:off x="6729446" y="5677733"/>
              <a:ext cx="2895408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ok… so now what?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FB66CB-3C36-4EA0-B720-552D4530EC10}"/>
              </a:ext>
            </a:extLst>
          </p:cNvPr>
          <p:cNvSpPr/>
          <p:nvPr/>
        </p:nvSpPr>
        <p:spPr>
          <a:xfrm>
            <a:off x="6322013" y="3552146"/>
            <a:ext cx="1151191" cy="1814447"/>
          </a:xfrm>
          <a:custGeom>
            <a:avLst/>
            <a:gdLst>
              <a:gd name="connsiteX0" fmla="*/ 0 w 1151191"/>
              <a:gd name="connsiteY0" fmla="*/ 130427 h 1814447"/>
              <a:gd name="connsiteX1" fmla="*/ 1150620 w 1151191"/>
              <a:gd name="connsiteY1" fmla="*/ 172337 h 1814447"/>
              <a:gd name="connsiteX2" fmla="*/ 121920 w 1151191"/>
              <a:gd name="connsiteY2" fmla="*/ 1814447 h 181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191" h="1814447" extrusionOk="0">
                <a:moveTo>
                  <a:pt x="0" y="130427"/>
                </a:moveTo>
                <a:cubicBezTo>
                  <a:pt x="604100" y="32204"/>
                  <a:pt x="1134858" y="-132197"/>
                  <a:pt x="1150620" y="172337"/>
                </a:cubicBezTo>
                <a:cubicBezTo>
                  <a:pt x="1218337" y="532327"/>
                  <a:pt x="692070" y="937455"/>
                  <a:pt x="121920" y="1814447"/>
                </a:cubicBezTo>
              </a:path>
            </a:pathLst>
          </a:custGeom>
          <a:noFill/>
          <a:ln w="57150">
            <a:solidFill>
              <a:schemeClr val="accent1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3775992577">
                  <a:custGeom>
                    <a:avLst/>
                    <a:gdLst>
                      <a:gd name="connsiteX0" fmla="*/ 0 w 1151191"/>
                      <a:gd name="connsiteY0" fmla="*/ 130427 h 1814447"/>
                      <a:gd name="connsiteX1" fmla="*/ 1150620 w 1151191"/>
                      <a:gd name="connsiteY1" fmla="*/ 172337 h 1814447"/>
                      <a:gd name="connsiteX2" fmla="*/ 121920 w 1151191"/>
                      <a:gd name="connsiteY2" fmla="*/ 1814447 h 1814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51191" h="1814447">
                        <a:moveTo>
                          <a:pt x="0" y="130427"/>
                        </a:moveTo>
                        <a:cubicBezTo>
                          <a:pt x="565150" y="11047"/>
                          <a:pt x="1130300" y="-108333"/>
                          <a:pt x="1150620" y="172337"/>
                        </a:cubicBezTo>
                        <a:cubicBezTo>
                          <a:pt x="1170940" y="453007"/>
                          <a:pt x="646430" y="1133727"/>
                          <a:pt x="121920" y="1814447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75B0087-FD35-4172-B9BF-C50DA95B7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51478" y="2712807"/>
            <a:ext cx="1201031" cy="12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5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93B1-DADC-4467-BF64-2D576EE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C2ECA-66C7-43E9-818F-26609B83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09"/>
            <a:ext cx="10515600" cy="39903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What abstractions should DDC OSes expose to applications?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>
                <a:solidFill>
                  <a:schemeClr val="accent1"/>
                </a:solidFill>
              </a:rPr>
              <a:t>Which applications can benefit from these abstractions?</a:t>
            </a:r>
          </a:p>
        </p:txBody>
      </p:sp>
    </p:spTree>
    <p:extLst>
      <p:ext uri="{BB962C8B-B14F-4D97-AF65-F5344CB8AC3E}">
        <p14:creationId xmlns:p14="http://schemas.microsoft.com/office/powerpoint/2010/main" val="159788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ircuit board&#10;&#10;Description automatically generated">
            <a:extLst>
              <a:ext uri="{FF2B5EF4-FFF2-40B4-BE49-F238E27FC236}">
                <a16:creationId xmlns:a16="http://schemas.microsoft.com/office/drawing/2014/main" id="{D3B0D9D9-ABD8-4A77-8579-92DE4C186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55537" y="1800652"/>
            <a:ext cx="5149750" cy="3867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6CF906-6D6D-4548-B758-7936B7DC2CC1}"/>
              </a:ext>
            </a:extLst>
          </p:cNvPr>
          <p:cNvSpPr/>
          <p:nvPr/>
        </p:nvSpPr>
        <p:spPr>
          <a:xfrm>
            <a:off x="9758686" y="3219096"/>
            <a:ext cx="1307306" cy="857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CPUs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68B34F-D1D0-436D-BE06-656C3DD62D04}"/>
              </a:ext>
            </a:extLst>
          </p:cNvPr>
          <p:cNvSpPr/>
          <p:nvPr/>
        </p:nvSpPr>
        <p:spPr>
          <a:xfrm>
            <a:off x="9182424" y="4433535"/>
            <a:ext cx="2369344" cy="7482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Memory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EF1416-5881-4EE5-A621-4FEF43EDC64F}"/>
              </a:ext>
            </a:extLst>
          </p:cNvPr>
          <p:cNvSpPr/>
          <p:nvPr/>
        </p:nvSpPr>
        <p:spPr>
          <a:xfrm rot="16200000">
            <a:off x="7881762" y="3537637"/>
            <a:ext cx="1894285" cy="247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GPUs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7C9401-104C-479D-A3BE-D4F9982A0EE0}"/>
              </a:ext>
            </a:extLst>
          </p:cNvPr>
          <p:cNvSpPr/>
          <p:nvPr/>
        </p:nvSpPr>
        <p:spPr>
          <a:xfrm>
            <a:off x="7490784" y="5083060"/>
            <a:ext cx="1083468" cy="3500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Storage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76B817-CEB5-4091-A6AA-098AF060D3A9}"/>
              </a:ext>
            </a:extLst>
          </p:cNvPr>
          <p:cNvSpPr/>
          <p:nvPr/>
        </p:nvSpPr>
        <p:spPr>
          <a:xfrm rot="16200000">
            <a:off x="6898061" y="3523944"/>
            <a:ext cx="1894285" cy="247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RDMA NIC</a:t>
            </a:r>
          </a:p>
        </p:txBody>
      </p:sp>
      <p:pic>
        <p:nvPicPr>
          <p:cNvPr id="23" name="Picture 22" descr="A picture containing machine, computer, filled, sitting&#10;&#10;Description automatically generated">
            <a:extLst>
              <a:ext uri="{FF2B5EF4-FFF2-40B4-BE49-F238E27FC236}">
                <a16:creationId xmlns:a16="http://schemas.microsoft.com/office/drawing/2014/main" id="{6D5AE65F-83F4-44A0-B274-8BA6B7960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7418" y="1600290"/>
            <a:ext cx="3228418" cy="485020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AF4B6F-B348-4111-8578-1140CC589BF7}"/>
              </a:ext>
            </a:extLst>
          </p:cNvPr>
          <p:cNvCxnSpPr>
            <a:cxnSpLocks/>
          </p:cNvCxnSpPr>
          <p:nvPr/>
        </p:nvCxnSpPr>
        <p:spPr>
          <a:xfrm>
            <a:off x="1779104" y="3734383"/>
            <a:ext cx="4782327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A83385A-1286-44CA-8E55-CA3DF348528A}"/>
              </a:ext>
            </a:extLst>
          </p:cNvPr>
          <p:cNvSpPr txBox="1"/>
          <p:nvPr/>
        </p:nvSpPr>
        <p:spPr>
          <a:xfrm>
            <a:off x="717418" y="465762"/>
            <a:ext cx="7901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Traditional data center racks</a:t>
            </a:r>
          </a:p>
        </p:txBody>
      </p:sp>
    </p:spTree>
    <p:extLst>
      <p:ext uri="{BB962C8B-B14F-4D97-AF65-F5344CB8AC3E}">
        <p14:creationId xmlns:p14="http://schemas.microsoft.com/office/powerpoint/2010/main" val="31049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DBB9-E835-42C4-8EB4-951046FA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DAB6-508F-4F69-AC8D-EA5D80C5E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Dataflow applications could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Grant</a:t>
            </a:r>
            <a:r>
              <a:rPr lang="en-US" dirty="0"/>
              <a:t> to pass data around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Steal</a:t>
            </a:r>
            <a:r>
              <a:rPr lang="en-US" dirty="0"/>
              <a:t> to deal with stragglers</a:t>
            </a:r>
          </a:p>
          <a:p>
            <a:pPr lvl="1"/>
            <a:endParaRPr lang="en-US" dirty="0"/>
          </a:p>
          <a:p>
            <a:r>
              <a:rPr lang="en-US" dirty="0"/>
              <a:t>New </a:t>
            </a:r>
            <a:r>
              <a:rPr lang="en-US" dirty="0" err="1"/>
              <a:t>memcached</a:t>
            </a:r>
            <a:r>
              <a:rPr lang="en-US" dirty="0"/>
              <a:t> instances can </a:t>
            </a:r>
            <a:r>
              <a:rPr lang="en-US" b="1" dirty="0"/>
              <a:t>Steal</a:t>
            </a:r>
            <a:r>
              <a:rPr lang="en-US" dirty="0"/>
              <a:t> part of object space (scale out)</a:t>
            </a:r>
          </a:p>
          <a:p>
            <a:endParaRPr lang="en-US" dirty="0"/>
          </a:p>
          <a:p>
            <a:r>
              <a:rPr lang="en-US" dirty="0" err="1"/>
              <a:t>Paxos</a:t>
            </a:r>
            <a:r>
              <a:rPr lang="en-US" dirty="0"/>
              <a:t> can use </a:t>
            </a:r>
            <a:r>
              <a:rPr lang="en-US" b="1" dirty="0"/>
              <a:t>failure informers </a:t>
            </a:r>
            <a:r>
              <a:rPr lang="en-US" dirty="0"/>
              <a:t>for quicker reconfigurations</a:t>
            </a:r>
          </a:p>
          <a:p>
            <a:pPr lvl="1"/>
            <a:r>
              <a:rPr lang="en-US" dirty="0"/>
              <a:t>Memory dies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Paxos</a:t>
            </a:r>
            <a:r>
              <a:rPr lang="en-US" dirty="0"/>
              <a:t> replica informs others and then kills itself</a:t>
            </a:r>
          </a:p>
          <a:p>
            <a:pPr lvl="1"/>
            <a:r>
              <a:rPr lang="en-US" dirty="0"/>
              <a:t>CPU dies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New replica takes over the dead CPU’s memory and keeps going</a:t>
            </a:r>
          </a:p>
        </p:txBody>
      </p:sp>
    </p:spTree>
    <p:extLst>
      <p:ext uri="{BB962C8B-B14F-4D97-AF65-F5344CB8AC3E}">
        <p14:creationId xmlns:p14="http://schemas.microsoft.com/office/powerpoint/2010/main" val="101094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A317-F93F-44ED-A0A5-0F0F7CA6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252F9-4F1C-4843-B604-6A759BCD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Running existing applications on DDC is not advisable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potential in modifying apps to exploit the nature of DDCs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OSes should expose more information and control to applications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F5A0419-D19B-43EC-B514-9072DA2F3E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0008" y="4921276"/>
            <a:ext cx="1637602" cy="1308163"/>
          </a:xfrm>
          <a:prstGeom prst="rect">
            <a:avLst/>
          </a:prstGeom>
        </p:spPr>
      </p:pic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FFE8315B-08F0-4274-96A7-1EE3D23C6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61313" y="4711152"/>
            <a:ext cx="1720652" cy="1615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B157F8-9C9E-4238-BA86-FB07928D0EAD}"/>
              </a:ext>
            </a:extLst>
          </p:cNvPr>
          <p:cNvSpPr txBox="1"/>
          <p:nvPr/>
        </p:nvSpPr>
        <p:spPr>
          <a:xfrm>
            <a:off x="1506959" y="6326414"/>
            <a:ext cx="88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5AB68-01EE-440C-A351-5A50216FE173}"/>
              </a:ext>
            </a:extLst>
          </p:cNvPr>
          <p:cNvSpPr txBox="1"/>
          <p:nvPr/>
        </p:nvSpPr>
        <p:spPr>
          <a:xfrm>
            <a:off x="5223197" y="6326414"/>
            <a:ext cx="79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3AF364-533B-48F8-830E-D17DCCF184DF}"/>
              </a:ext>
            </a:extLst>
          </p:cNvPr>
          <p:cNvSpPr txBox="1"/>
          <p:nvPr/>
        </p:nvSpPr>
        <p:spPr>
          <a:xfrm>
            <a:off x="8605072" y="6326414"/>
            <a:ext cx="62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Spy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06BF6FA-8411-4395-BCAE-6D31302AA916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30879" y="4974841"/>
            <a:ext cx="1201031" cy="12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609B-0E8C-40FE-982C-6D922D0D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and current disaggregation efforts</a:t>
            </a:r>
          </a:p>
        </p:txBody>
      </p:sp>
      <p:pic>
        <p:nvPicPr>
          <p:cNvPr id="35" name="Picture 3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CCF660F-1FAE-473E-8CF6-D346078B4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01"/>
          <a:stretch/>
        </p:blipFill>
        <p:spPr>
          <a:xfrm>
            <a:off x="2923839" y="1690688"/>
            <a:ext cx="5310652" cy="43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8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4266C8F-8F66-4F02-9A74-11905D439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5"/>
          <a:stretch/>
        </p:blipFill>
        <p:spPr>
          <a:xfrm>
            <a:off x="3510248" y="1027906"/>
            <a:ext cx="5310652" cy="5392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4A6E4-5329-4C06-B3EC-D882F3CB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DDCs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516BC-9588-4295-A125-E245A17E2C4E}"/>
              </a:ext>
            </a:extLst>
          </p:cNvPr>
          <p:cNvSpPr txBox="1"/>
          <p:nvPr/>
        </p:nvSpPr>
        <p:spPr>
          <a:xfrm>
            <a:off x="161550" y="2797280"/>
            <a:ext cx="3515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OS kernel </a:t>
            </a:r>
          </a:p>
          <a:p>
            <a:pPr algn="ctr"/>
            <a:r>
              <a:rPr lang="en-US" sz="3200" dirty="0"/>
              <a:t>+</a:t>
            </a:r>
          </a:p>
          <a:p>
            <a:pPr algn="ctr"/>
            <a:r>
              <a:rPr lang="en-US" sz="3200" dirty="0"/>
              <a:t> Cache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2F152F8-61C9-4F22-823C-0F6C519E09F8}"/>
              </a:ext>
            </a:extLst>
          </p:cNvPr>
          <p:cNvSpPr/>
          <p:nvPr/>
        </p:nvSpPr>
        <p:spPr>
          <a:xfrm>
            <a:off x="2556092" y="3172991"/>
            <a:ext cx="954156" cy="882691"/>
          </a:xfrm>
          <a:custGeom>
            <a:avLst/>
            <a:gdLst>
              <a:gd name="connsiteX0" fmla="*/ 954156 w 954156"/>
              <a:gd name="connsiteY0" fmla="*/ 882691 h 882691"/>
              <a:gd name="connsiteX1" fmla="*/ 477078 w 954156"/>
              <a:gd name="connsiteY1" fmla="*/ 882682 h 882691"/>
              <a:gd name="connsiteX2" fmla="*/ 477078 w 954156"/>
              <a:gd name="connsiteY2" fmla="*/ 471172 h 882691"/>
              <a:gd name="connsiteX3" fmla="*/ 0 w 954156"/>
              <a:gd name="connsiteY3" fmla="*/ 471163 h 882691"/>
              <a:gd name="connsiteX4" fmla="*/ 477078 w 954156"/>
              <a:gd name="connsiteY4" fmla="*/ 471154 h 882691"/>
              <a:gd name="connsiteX5" fmla="*/ 477078 w 954156"/>
              <a:gd name="connsiteY5" fmla="*/ 9 h 882691"/>
              <a:gd name="connsiteX6" fmla="*/ 954156 w 954156"/>
              <a:gd name="connsiteY6" fmla="*/ 0 h 882691"/>
              <a:gd name="connsiteX7" fmla="*/ 954156 w 954156"/>
              <a:gd name="connsiteY7" fmla="*/ 423692 h 882691"/>
              <a:gd name="connsiteX8" fmla="*/ 954156 w 954156"/>
              <a:gd name="connsiteY8" fmla="*/ 882691 h 882691"/>
              <a:gd name="connsiteX0" fmla="*/ 954156 w 954156"/>
              <a:gd name="connsiteY0" fmla="*/ 882691 h 882691"/>
              <a:gd name="connsiteX1" fmla="*/ 477078 w 954156"/>
              <a:gd name="connsiteY1" fmla="*/ 882682 h 882691"/>
              <a:gd name="connsiteX2" fmla="*/ 477078 w 954156"/>
              <a:gd name="connsiteY2" fmla="*/ 471172 h 882691"/>
              <a:gd name="connsiteX3" fmla="*/ 0 w 954156"/>
              <a:gd name="connsiteY3" fmla="*/ 471163 h 882691"/>
              <a:gd name="connsiteX4" fmla="*/ 477078 w 954156"/>
              <a:gd name="connsiteY4" fmla="*/ 471154 h 882691"/>
              <a:gd name="connsiteX5" fmla="*/ 477078 w 954156"/>
              <a:gd name="connsiteY5" fmla="*/ 9 h 882691"/>
              <a:gd name="connsiteX6" fmla="*/ 954156 w 954156"/>
              <a:gd name="connsiteY6" fmla="*/ 0 h 88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156" h="882691" stroke="0" extrusionOk="0">
                <a:moveTo>
                  <a:pt x="954156" y="882691"/>
                </a:moveTo>
                <a:cubicBezTo>
                  <a:pt x="831174" y="939882"/>
                  <a:pt x="596384" y="844617"/>
                  <a:pt x="477078" y="882682"/>
                </a:cubicBezTo>
                <a:cubicBezTo>
                  <a:pt x="455963" y="760190"/>
                  <a:pt x="494371" y="590581"/>
                  <a:pt x="477078" y="471172"/>
                </a:cubicBezTo>
                <a:cubicBezTo>
                  <a:pt x="512047" y="488520"/>
                  <a:pt x="254487" y="481743"/>
                  <a:pt x="0" y="471163"/>
                </a:cubicBezTo>
                <a:cubicBezTo>
                  <a:pt x="158437" y="466007"/>
                  <a:pt x="332297" y="502807"/>
                  <a:pt x="477078" y="471154"/>
                </a:cubicBezTo>
                <a:cubicBezTo>
                  <a:pt x="469448" y="322661"/>
                  <a:pt x="487963" y="158744"/>
                  <a:pt x="477078" y="9"/>
                </a:cubicBezTo>
                <a:cubicBezTo>
                  <a:pt x="503889" y="-4252"/>
                  <a:pt x="651222" y="10884"/>
                  <a:pt x="954156" y="0"/>
                </a:cubicBezTo>
                <a:cubicBezTo>
                  <a:pt x="954192" y="115058"/>
                  <a:pt x="951096" y="244529"/>
                  <a:pt x="954156" y="423692"/>
                </a:cubicBezTo>
                <a:cubicBezTo>
                  <a:pt x="957216" y="602855"/>
                  <a:pt x="907518" y="700404"/>
                  <a:pt x="954156" y="882691"/>
                </a:cubicBezTo>
                <a:close/>
              </a:path>
              <a:path w="954156" h="882691" fill="none" extrusionOk="0">
                <a:moveTo>
                  <a:pt x="954156" y="882691"/>
                </a:moveTo>
                <a:cubicBezTo>
                  <a:pt x="787118" y="939703"/>
                  <a:pt x="657374" y="832975"/>
                  <a:pt x="477078" y="882682"/>
                </a:cubicBezTo>
                <a:cubicBezTo>
                  <a:pt x="450778" y="737442"/>
                  <a:pt x="525515" y="562166"/>
                  <a:pt x="477078" y="471172"/>
                </a:cubicBezTo>
                <a:cubicBezTo>
                  <a:pt x="460366" y="434703"/>
                  <a:pt x="263796" y="466330"/>
                  <a:pt x="0" y="471163"/>
                </a:cubicBezTo>
                <a:cubicBezTo>
                  <a:pt x="188939" y="467601"/>
                  <a:pt x="287368" y="484503"/>
                  <a:pt x="477078" y="471154"/>
                </a:cubicBezTo>
                <a:cubicBezTo>
                  <a:pt x="424772" y="324214"/>
                  <a:pt x="511951" y="143591"/>
                  <a:pt x="477078" y="9"/>
                </a:cubicBezTo>
                <a:cubicBezTo>
                  <a:pt x="497244" y="1746"/>
                  <a:pt x="660671" y="-24214"/>
                  <a:pt x="954156" y="0"/>
                </a:cubicBezTo>
              </a:path>
              <a:path w="954156" h="882691" fill="none" stroke="0" extrusionOk="0">
                <a:moveTo>
                  <a:pt x="954156" y="882691"/>
                </a:moveTo>
                <a:cubicBezTo>
                  <a:pt x="738688" y="915085"/>
                  <a:pt x="694269" y="869978"/>
                  <a:pt x="477078" y="882682"/>
                </a:cubicBezTo>
                <a:cubicBezTo>
                  <a:pt x="427850" y="755408"/>
                  <a:pt x="493537" y="652871"/>
                  <a:pt x="477078" y="471172"/>
                </a:cubicBezTo>
                <a:cubicBezTo>
                  <a:pt x="480293" y="475460"/>
                  <a:pt x="264197" y="480538"/>
                  <a:pt x="0" y="471163"/>
                </a:cubicBezTo>
                <a:cubicBezTo>
                  <a:pt x="127984" y="451073"/>
                  <a:pt x="300910" y="475700"/>
                  <a:pt x="477078" y="471154"/>
                </a:cubicBezTo>
                <a:cubicBezTo>
                  <a:pt x="421970" y="266931"/>
                  <a:pt x="528720" y="185884"/>
                  <a:pt x="477078" y="9"/>
                </a:cubicBezTo>
                <a:cubicBezTo>
                  <a:pt x="505381" y="-19611"/>
                  <a:pt x="742035" y="-36775"/>
                  <a:pt x="954156" y="0"/>
                </a:cubicBezTo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50840798">
                  <a:prstGeom prst="leftBrace">
                    <a:avLst>
                      <a:gd name="adj1" fmla="val 0"/>
                      <a:gd name="adj2" fmla="val 5337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5438-79D3-434D-B02D-110E1B5A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Many benefits for operators</a:t>
            </a:r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AE4CA0E-8D26-4C0E-BC5E-D060FA31B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8"/>
          <a:stretch/>
        </p:blipFill>
        <p:spPr>
          <a:xfrm>
            <a:off x="785348" y="1690688"/>
            <a:ext cx="5310652" cy="5124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F2103-42DD-4E88-8A02-719B4EF549A5}"/>
              </a:ext>
            </a:extLst>
          </p:cNvPr>
          <p:cNvSpPr txBox="1"/>
          <p:nvPr/>
        </p:nvSpPr>
        <p:spPr>
          <a:xfrm>
            <a:off x="6261651" y="1944571"/>
            <a:ext cx="54066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1) Independence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Evolve independently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Scale independently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Fail separately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2) Flexible provisioning</a:t>
            </a:r>
          </a:p>
          <a:p>
            <a:endParaRPr lang="en-US" sz="3600" dirty="0"/>
          </a:p>
          <a:p>
            <a:r>
              <a:rPr lang="en-US" sz="3600" dirty="0"/>
              <a:t>3) Less waste</a:t>
            </a:r>
          </a:p>
        </p:txBody>
      </p:sp>
    </p:spTree>
    <p:extLst>
      <p:ext uri="{BB962C8B-B14F-4D97-AF65-F5344CB8AC3E}">
        <p14:creationId xmlns:p14="http://schemas.microsoft.com/office/powerpoint/2010/main" val="1487447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F91D-5D5A-46FA-832E-A2350562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825625"/>
            <a:ext cx="10515600" cy="1325563"/>
          </a:xfrm>
        </p:spPr>
        <p:txBody>
          <a:bodyPr/>
          <a:lstStyle/>
          <a:p>
            <a:r>
              <a:rPr lang="en-US" dirty="0"/>
              <a:t>Can you run regular applications on DDCs?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EA2A4-91D3-4B56-B1E8-14FBE85D5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015" y="3518452"/>
            <a:ext cx="8005970" cy="1500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Yes! OSes such as </a:t>
            </a:r>
            <a:r>
              <a:rPr lang="en-US" sz="3600" dirty="0" err="1"/>
              <a:t>LegoOS</a:t>
            </a:r>
            <a:r>
              <a:rPr lang="en-US" sz="3600" dirty="0"/>
              <a:t> [OSDI ‘18] provide a transparent POSIX API</a:t>
            </a:r>
          </a:p>
        </p:txBody>
      </p:sp>
    </p:spTree>
    <p:extLst>
      <p:ext uri="{BB962C8B-B14F-4D97-AF65-F5344CB8AC3E}">
        <p14:creationId xmlns:p14="http://schemas.microsoft.com/office/powerpoint/2010/main" val="29594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3168-FBB5-464C-8076-8C3C53BA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Should</a:t>
            </a:r>
            <a:r>
              <a:rPr lang="en-US" dirty="0"/>
              <a:t> you run regular applications on DDCs?</a:t>
            </a:r>
            <a:endParaRPr lang="en-US" b="1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74E03C6-9FEA-4636-B16D-CF67A8248DE4}"/>
              </a:ext>
            </a:extLst>
          </p:cNvPr>
          <p:cNvGrpSpPr/>
          <p:nvPr/>
        </p:nvGrpSpPr>
        <p:grpSpPr>
          <a:xfrm>
            <a:off x="7781859" y="1925466"/>
            <a:ext cx="3015886" cy="3715898"/>
            <a:chOff x="7315196" y="1987965"/>
            <a:chExt cx="4540975" cy="55949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BF0DDE6-B8A2-4F0E-A447-E8F957D67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3313" y="1987965"/>
              <a:ext cx="4232858" cy="525068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E349B77-EE6E-4EE6-AF70-DB5070DE2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6989" y="2046705"/>
              <a:ext cx="4232858" cy="525068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91FBFEC-AE1A-49AF-9137-BA18881BE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0726" y="2115384"/>
              <a:ext cx="4232858" cy="525068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365011C-8BC8-470A-83BB-A09AB3D2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7783" y="2204835"/>
              <a:ext cx="4232858" cy="525068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E8D4C13-CEA7-4F6D-BC81-A51627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1459" y="2263575"/>
              <a:ext cx="4232858" cy="525068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3E300D0-79B2-4C71-B7E1-47DC5C721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196" y="2332254"/>
              <a:ext cx="4232858" cy="5250683"/>
            </a:xfrm>
            <a:prstGeom prst="rect">
              <a:avLst/>
            </a:prstGeom>
          </p:spPr>
        </p:pic>
      </p:grpSp>
      <p:pic>
        <p:nvPicPr>
          <p:cNvPr id="58" name="Picture 57" descr="A picture containing standing&#10;&#10;Description automatically generated">
            <a:extLst>
              <a:ext uri="{FF2B5EF4-FFF2-40B4-BE49-F238E27FC236}">
                <a16:creationId xmlns:a16="http://schemas.microsoft.com/office/drawing/2014/main" id="{FDD6722A-9409-42BB-A023-81CACF300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07" y="1621186"/>
            <a:ext cx="3781389" cy="4871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F4591-9CEE-41AF-8E16-C44941FB7F7A}"/>
              </a:ext>
            </a:extLst>
          </p:cNvPr>
          <p:cNvSpPr txBox="1"/>
          <p:nvPr/>
        </p:nvSpPr>
        <p:spPr>
          <a:xfrm>
            <a:off x="7692090" y="5306063"/>
            <a:ext cx="315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Summary: terrible performance</a:t>
            </a:r>
          </a:p>
        </p:txBody>
      </p:sp>
    </p:spTree>
    <p:extLst>
      <p:ext uri="{BB962C8B-B14F-4D97-AF65-F5344CB8AC3E}">
        <p14:creationId xmlns:p14="http://schemas.microsoft.com/office/powerpoint/2010/main" val="1134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2E8EFE5-3659-4988-8F9B-4ADAC8AFD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8"/>
          <a:stretch/>
        </p:blipFill>
        <p:spPr>
          <a:xfrm>
            <a:off x="3091227" y="1452149"/>
            <a:ext cx="5310652" cy="51244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EEF94B-BF4C-4AEB-B433-94DF729E6B5F}"/>
              </a:ext>
            </a:extLst>
          </p:cNvPr>
          <p:cNvSpPr/>
          <p:nvPr/>
        </p:nvSpPr>
        <p:spPr>
          <a:xfrm>
            <a:off x="2524537" y="2311354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A0C39-9FB6-41E4-9D3F-20C6B501F2BC}"/>
              </a:ext>
            </a:extLst>
          </p:cNvPr>
          <p:cNvSpPr/>
          <p:nvPr/>
        </p:nvSpPr>
        <p:spPr>
          <a:xfrm>
            <a:off x="2638995" y="4546646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7E8EC-1970-4294-8EAD-063601A1FD55}"/>
              </a:ext>
            </a:extLst>
          </p:cNvPr>
          <p:cNvSpPr txBox="1"/>
          <p:nvPr/>
        </p:nvSpPr>
        <p:spPr>
          <a:xfrm>
            <a:off x="446595" y="1221316"/>
            <a:ext cx="4722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send data from App 1 to App 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CD27F6-5A85-4469-AA98-B7ED59CFC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81" y="144872"/>
            <a:ext cx="10515600" cy="1325563"/>
          </a:xfrm>
        </p:spPr>
        <p:txBody>
          <a:bodyPr/>
          <a:lstStyle/>
          <a:p>
            <a:r>
              <a:rPr lang="en-US" dirty="0"/>
              <a:t>Key issue: Too much data movement</a:t>
            </a:r>
          </a:p>
        </p:txBody>
      </p:sp>
    </p:spTree>
    <p:extLst>
      <p:ext uri="{BB962C8B-B14F-4D97-AF65-F5344CB8AC3E}">
        <p14:creationId xmlns:p14="http://schemas.microsoft.com/office/powerpoint/2010/main" val="192769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266E-9F8E-48AA-8D22-843EF292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81" y="144872"/>
            <a:ext cx="10515600" cy="1325563"/>
          </a:xfrm>
        </p:spPr>
        <p:txBody>
          <a:bodyPr/>
          <a:lstStyle/>
          <a:p>
            <a:r>
              <a:rPr lang="en-US" dirty="0"/>
              <a:t>Key issue: Too much data movement</a:t>
            </a:r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2E8EFE5-3659-4988-8F9B-4ADAC8AFD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8"/>
          <a:stretch/>
        </p:blipFill>
        <p:spPr>
          <a:xfrm>
            <a:off x="3091227" y="1452149"/>
            <a:ext cx="5310652" cy="51244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EEF94B-BF4C-4AEB-B433-94DF729E6B5F}"/>
              </a:ext>
            </a:extLst>
          </p:cNvPr>
          <p:cNvSpPr/>
          <p:nvPr/>
        </p:nvSpPr>
        <p:spPr>
          <a:xfrm>
            <a:off x="2524537" y="2311354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A0C39-9FB6-41E4-9D3F-20C6B501F2BC}"/>
              </a:ext>
            </a:extLst>
          </p:cNvPr>
          <p:cNvSpPr/>
          <p:nvPr/>
        </p:nvSpPr>
        <p:spPr>
          <a:xfrm>
            <a:off x="2638995" y="4546646"/>
            <a:ext cx="904464" cy="85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 2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76ABC2-D86E-4D94-A1FB-CC0EA904FC57}"/>
              </a:ext>
            </a:extLst>
          </p:cNvPr>
          <p:cNvSpPr/>
          <p:nvPr/>
        </p:nvSpPr>
        <p:spPr>
          <a:xfrm>
            <a:off x="4591878" y="2524539"/>
            <a:ext cx="1090150" cy="1039256"/>
          </a:xfrm>
          <a:custGeom>
            <a:avLst/>
            <a:gdLst>
              <a:gd name="connsiteX0" fmla="*/ 0 w 1090150"/>
              <a:gd name="connsiteY0" fmla="*/ 1023913 h 1039256"/>
              <a:gd name="connsiteX1" fmla="*/ 925171 w 1090150"/>
              <a:gd name="connsiteY1" fmla="*/ 857232 h 1039256"/>
              <a:gd name="connsiteX2" fmla="*/ 1072341 w 1090150"/>
              <a:gd name="connsiteY2" fmla="*/ 0 h 103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150" h="1039256" fill="none" extrusionOk="0">
                <a:moveTo>
                  <a:pt x="0" y="1023913"/>
                </a:moveTo>
                <a:cubicBezTo>
                  <a:pt x="383294" y="1086226"/>
                  <a:pt x="699309" y="1026874"/>
                  <a:pt x="925171" y="857232"/>
                </a:cubicBezTo>
                <a:cubicBezTo>
                  <a:pt x="1088242" y="629853"/>
                  <a:pt x="1121276" y="280760"/>
                  <a:pt x="1072341" y="0"/>
                </a:cubicBezTo>
              </a:path>
              <a:path w="1090150" h="1039256" stroke="0" extrusionOk="0">
                <a:moveTo>
                  <a:pt x="0" y="1023913"/>
                </a:moveTo>
                <a:cubicBezTo>
                  <a:pt x="385116" y="1051304"/>
                  <a:pt x="719273" y="990015"/>
                  <a:pt x="925171" y="857232"/>
                </a:cubicBezTo>
                <a:cubicBezTo>
                  <a:pt x="1027569" y="638320"/>
                  <a:pt x="1131795" y="301347"/>
                  <a:pt x="1072341" y="0"/>
                </a:cubicBezTo>
              </a:path>
            </a:pathLst>
          </a:custGeom>
          <a:ln w="76200">
            <a:solidFill>
              <a:schemeClr val="accent1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533730590">
                  <a:custGeom>
                    <a:avLst/>
                    <a:gdLst>
                      <a:gd name="connsiteX0" fmla="*/ 0 w 1918252"/>
                      <a:gd name="connsiteY0" fmla="*/ 1411213 h 1488076"/>
                      <a:gd name="connsiteX1" fmla="*/ 1627830 w 1918252"/>
                      <a:gd name="connsiteY1" fmla="*/ 1330572 h 1488076"/>
                      <a:gd name="connsiteX2" fmla="*/ 1909816 w 1918252"/>
                      <a:gd name="connsiteY2" fmla="*/ 0 h 1488076"/>
                      <a:gd name="connsiteX0" fmla="*/ 0 w 1941532"/>
                      <a:gd name="connsiteY0" fmla="*/ 1411213 h 1432359"/>
                      <a:gd name="connsiteX1" fmla="*/ 1647709 w 1941532"/>
                      <a:gd name="connsiteY1" fmla="*/ 1181485 h 1432359"/>
                      <a:gd name="connsiteX2" fmla="*/ 1909816 w 1941532"/>
                      <a:gd name="connsiteY2" fmla="*/ 0 h 143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41532" h="1432359" extrusionOk="0">
                        <a:moveTo>
                          <a:pt x="0" y="1411213"/>
                        </a:moveTo>
                        <a:cubicBezTo>
                          <a:pt x="661732" y="1477758"/>
                          <a:pt x="1301565" y="1383472"/>
                          <a:pt x="1647709" y="1181485"/>
                        </a:cubicBezTo>
                        <a:cubicBezTo>
                          <a:pt x="1952773" y="938143"/>
                          <a:pt x="1979137" y="462465"/>
                          <a:pt x="1909816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775125-AED2-4F56-8318-F645CADB6C4E}"/>
              </a:ext>
            </a:extLst>
          </p:cNvPr>
          <p:cNvSpPr/>
          <p:nvPr/>
        </p:nvSpPr>
        <p:spPr>
          <a:xfrm>
            <a:off x="4601817" y="2604052"/>
            <a:ext cx="1656438" cy="1321905"/>
          </a:xfrm>
          <a:custGeom>
            <a:avLst/>
            <a:gdLst>
              <a:gd name="connsiteX0" fmla="*/ 1639957 w 1656438"/>
              <a:gd name="connsiteY0" fmla="*/ 0 h 1321905"/>
              <a:gd name="connsiteX1" fmla="*/ 1421296 w 1656438"/>
              <a:gd name="connsiteY1" fmla="*/ 1093305 h 1321905"/>
              <a:gd name="connsiteX2" fmla="*/ 0 w 1656438"/>
              <a:gd name="connsiteY2" fmla="*/ 1321905 h 132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6438" h="1321905" extrusionOk="0">
                <a:moveTo>
                  <a:pt x="1639957" y="0"/>
                </a:moveTo>
                <a:cubicBezTo>
                  <a:pt x="1632907" y="372360"/>
                  <a:pt x="1709394" y="802546"/>
                  <a:pt x="1421296" y="1093305"/>
                </a:cubicBezTo>
                <a:cubicBezTo>
                  <a:pt x="1138713" y="1280994"/>
                  <a:pt x="588722" y="1268840"/>
                  <a:pt x="0" y="1321905"/>
                </a:cubicBezTo>
              </a:path>
            </a:pathLst>
          </a:custGeom>
          <a:noFill/>
          <a:ln w="76200">
            <a:solidFill>
              <a:schemeClr val="accent1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750202697">
                  <a:custGeom>
                    <a:avLst/>
                    <a:gdLst>
                      <a:gd name="connsiteX0" fmla="*/ 1639957 w 1656438"/>
                      <a:gd name="connsiteY0" fmla="*/ 0 h 1321905"/>
                      <a:gd name="connsiteX1" fmla="*/ 1421296 w 1656438"/>
                      <a:gd name="connsiteY1" fmla="*/ 1093305 h 1321905"/>
                      <a:gd name="connsiteX2" fmla="*/ 0 w 1656438"/>
                      <a:gd name="connsiteY2" fmla="*/ 1321905 h 1321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6438" h="1321905">
                        <a:moveTo>
                          <a:pt x="1639957" y="0"/>
                        </a:moveTo>
                        <a:cubicBezTo>
                          <a:pt x="1667289" y="436494"/>
                          <a:pt x="1694622" y="872988"/>
                          <a:pt x="1421296" y="1093305"/>
                        </a:cubicBezTo>
                        <a:cubicBezTo>
                          <a:pt x="1147970" y="1313623"/>
                          <a:pt x="573985" y="1317764"/>
                          <a:pt x="0" y="132190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0FCEFAF-1D07-4D81-BE75-0B76F51664D2}"/>
              </a:ext>
            </a:extLst>
          </p:cNvPr>
          <p:cNvSpPr/>
          <p:nvPr/>
        </p:nvSpPr>
        <p:spPr>
          <a:xfrm>
            <a:off x="4651513" y="3451324"/>
            <a:ext cx="1252333" cy="1717024"/>
          </a:xfrm>
          <a:custGeom>
            <a:avLst/>
            <a:gdLst>
              <a:gd name="connsiteX0" fmla="*/ 9939 w 1252333"/>
              <a:gd name="connsiteY0" fmla="*/ 186398 h 1717024"/>
              <a:gd name="connsiteX1" fmla="*/ 1252330 w 1252333"/>
              <a:gd name="connsiteY1" fmla="*/ 136702 h 1717024"/>
              <a:gd name="connsiteX2" fmla="*/ 0 w 1252333"/>
              <a:gd name="connsiteY2" fmla="*/ 1717024 h 171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333" h="1717024" extrusionOk="0">
                <a:moveTo>
                  <a:pt x="9939" y="186398"/>
                </a:moveTo>
                <a:cubicBezTo>
                  <a:pt x="585610" y="5424"/>
                  <a:pt x="1243078" y="-104374"/>
                  <a:pt x="1252330" y="136702"/>
                </a:cubicBezTo>
                <a:cubicBezTo>
                  <a:pt x="1306264" y="486125"/>
                  <a:pt x="729290" y="964673"/>
                  <a:pt x="0" y="1717024"/>
                </a:cubicBezTo>
              </a:path>
            </a:pathLst>
          </a:custGeom>
          <a:noFill/>
          <a:ln w="76200">
            <a:solidFill>
              <a:schemeClr val="accent2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817123465">
                  <a:custGeom>
                    <a:avLst/>
                    <a:gdLst>
                      <a:gd name="connsiteX0" fmla="*/ 9939 w 1252333"/>
                      <a:gd name="connsiteY0" fmla="*/ 186398 h 1717024"/>
                      <a:gd name="connsiteX1" fmla="*/ 1252330 w 1252333"/>
                      <a:gd name="connsiteY1" fmla="*/ 136702 h 1717024"/>
                      <a:gd name="connsiteX2" fmla="*/ 0 w 1252333"/>
                      <a:gd name="connsiteY2" fmla="*/ 1717024 h 1717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2333" h="1717024">
                        <a:moveTo>
                          <a:pt x="9939" y="186398"/>
                        </a:moveTo>
                        <a:cubicBezTo>
                          <a:pt x="631963" y="33998"/>
                          <a:pt x="1253987" y="-118402"/>
                          <a:pt x="1252330" y="136702"/>
                        </a:cubicBezTo>
                        <a:cubicBezTo>
                          <a:pt x="1250674" y="391806"/>
                          <a:pt x="625337" y="1054415"/>
                          <a:pt x="0" y="171702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63951E-D583-4A65-9AD0-CC68C08FB26B}"/>
              </a:ext>
            </a:extLst>
          </p:cNvPr>
          <p:cNvSpPr/>
          <p:nvPr/>
        </p:nvSpPr>
        <p:spPr>
          <a:xfrm>
            <a:off x="4801962" y="2604052"/>
            <a:ext cx="1656438" cy="2880104"/>
          </a:xfrm>
          <a:custGeom>
            <a:avLst/>
            <a:gdLst>
              <a:gd name="connsiteX0" fmla="*/ 0 w 1656438"/>
              <a:gd name="connsiteY0" fmla="*/ 2880104 h 2880104"/>
              <a:gd name="connsiteX1" fmla="*/ 1463847 w 1656438"/>
              <a:gd name="connsiteY1" fmla="*/ 1220913 h 2880104"/>
              <a:gd name="connsiteX2" fmla="*/ 1596925 w 1656438"/>
              <a:gd name="connsiteY2" fmla="*/ 0 h 28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6438" h="2880104" extrusionOk="0">
                <a:moveTo>
                  <a:pt x="0" y="2880104"/>
                </a:moveTo>
                <a:cubicBezTo>
                  <a:pt x="546242" y="2258026"/>
                  <a:pt x="1264151" y="1727606"/>
                  <a:pt x="1463847" y="1220913"/>
                </a:cubicBezTo>
                <a:cubicBezTo>
                  <a:pt x="1801968" y="800611"/>
                  <a:pt x="1700968" y="434703"/>
                  <a:pt x="1596925" y="0"/>
                </a:cubicBez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910816781">
                  <a:custGeom>
                    <a:avLst/>
                    <a:gdLst>
                      <a:gd name="connsiteX0" fmla="*/ 0 w 1484573"/>
                      <a:gd name="connsiteY0" fmla="*/ 2743200 h 2743200"/>
                      <a:gd name="connsiteX1" fmla="*/ 1311965 w 1484573"/>
                      <a:gd name="connsiteY1" fmla="*/ 1162878 h 2743200"/>
                      <a:gd name="connsiteX2" fmla="*/ 1431235 w 1484573"/>
                      <a:gd name="connsiteY2" fmla="*/ 0 h 27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84573" h="2743200">
                        <a:moveTo>
                          <a:pt x="0" y="2743200"/>
                        </a:moveTo>
                        <a:cubicBezTo>
                          <a:pt x="536713" y="2181639"/>
                          <a:pt x="1073426" y="1620078"/>
                          <a:pt x="1311965" y="1162878"/>
                        </a:cubicBezTo>
                        <a:cubicBezTo>
                          <a:pt x="1550504" y="705678"/>
                          <a:pt x="1490869" y="352839"/>
                          <a:pt x="1431235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628B0-FDBC-4B4E-891C-CD11469A7937}"/>
              </a:ext>
            </a:extLst>
          </p:cNvPr>
          <p:cNvSpPr txBox="1"/>
          <p:nvPr/>
        </p:nvSpPr>
        <p:spPr>
          <a:xfrm>
            <a:off x="446595" y="1221316"/>
            <a:ext cx="4722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send data from App 1 to App 2</a:t>
            </a:r>
          </a:p>
        </p:txBody>
      </p:sp>
    </p:spTree>
    <p:extLst>
      <p:ext uri="{BB962C8B-B14F-4D97-AF65-F5344CB8AC3E}">
        <p14:creationId xmlns:p14="http://schemas.microsoft.com/office/powerpoint/2010/main" val="36626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F9311C755F044894421B9905283A1" ma:contentTypeVersion="2" ma:contentTypeDescription="Create a new document." ma:contentTypeScope="" ma:versionID="fb9d18721ba436b2d5fb0afdd65023f1">
  <xsd:schema xmlns:xsd="http://www.w3.org/2001/XMLSchema" xmlns:xs="http://www.w3.org/2001/XMLSchema" xmlns:p="http://schemas.microsoft.com/office/2006/metadata/properties" xmlns:ns3="c4f5e5f0-1162-46a4-b14f-6bd0adbf2b85" targetNamespace="http://schemas.microsoft.com/office/2006/metadata/properties" ma:root="true" ma:fieldsID="feeef210b28e9f1251586037d0ab2b84" ns3:_="">
    <xsd:import namespace="c4f5e5f0-1162-46a4-b14f-6bd0adbf2b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5e5f0-1162-46a4-b14f-6bd0adbf2b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C11875-6B6F-492E-88E2-7DA1E0822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5e5f0-1162-46a4-b14f-6bd0adbf2b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3F90DC-93DD-422E-BD5C-2BCC8106B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7962E-B611-4CCB-BBF4-3CFCB7C7A330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c4f5e5f0-1162-46a4-b14f-6bd0adbf2b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517</Words>
  <Application>Microsoft Office PowerPoint</Application>
  <PresentationFormat>Widescreen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Disaggregation and the Application</vt:lpstr>
      <vt:lpstr>PowerPoint Presentation</vt:lpstr>
      <vt:lpstr>Prior and current disaggregation efforts</vt:lpstr>
      <vt:lpstr>Towards DDCs</vt:lpstr>
      <vt:lpstr>Why? Many benefits for operators</vt:lpstr>
      <vt:lpstr>Can you run regular applications on DDCs?</vt:lpstr>
      <vt:lpstr>Should you run regular applications on DDCs?</vt:lpstr>
      <vt:lpstr>Key issue: Too much data movement</vt:lpstr>
      <vt:lpstr>Key issue: Too much data movement</vt:lpstr>
      <vt:lpstr>Our position:</vt:lpstr>
      <vt:lpstr>In the rest of this talk</vt:lpstr>
      <vt:lpstr>OSes can expose:</vt:lpstr>
      <vt:lpstr>We propose three new OS abstractions</vt:lpstr>
      <vt:lpstr>Memory grant</vt:lpstr>
      <vt:lpstr>Properties of Grant</vt:lpstr>
      <vt:lpstr>Memory steal</vt:lpstr>
      <vt:lpstr>Properties of Steal</vt:lpstr>
      <vt:lpstr>Failure informers / Spies</vt:lpstr>
      <vt:lpstr>In the rest of this talk</vt:lpstr>
      <vt:lpstr>Some applications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Disaggregation and the Application</dc:title>
  <dc:creator>Angel, Sebastian G</dc:creator>
  <cp:lastModifiedBy>Angel, Sebastian G</cp:lastModifiedBy>
  <cp:revision>4</cp:revision>
  <dcterms:created xsi:type="dcterms:W3CDTF">2020-06-26T16:43:06Z</dcterms:created>
  <dcterms:modified xsi:type="dcterms:W3CDTF">2020-07-14T19:59:24Z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0x010100CA5F9311C755F044894421B9905283A1</vt:lpwstr>
  </property>
</Properties>
</file>