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35"/>
  </p:notesMasterIdLst>
  <p:handoutMasterIdLst>
    <p:handoutMasterId r:id="rId36"/>
  </p:handoutMasterIdLst>
  <p:sldIdLst>
    <p:sldId id="256" r:id="rId5"/>
    <p:sldId id="786" r:id="rId6"/>
    <p:sldId id="792" r:id="rId7"/>
    <p:sldId id="766" r:id="rId8"/>
    <p:sldId id="767" r:id="rId9"/>
    <p:sldId id="768" r:id="rId10"/>
    <p:sldId id="769" r:id="rId11"/>
    <p:sldId id="770" r:id="rId12"/>
    <p:sldId id="771" r:id="rId13"/>
    <p:sldId id="772" r:id="rId14"/>
    <p:sldId id="778" r:id="rId15"/>
    <p:sldId id="779" r:id="rId16"/>
    <p:sldId id="780" r:id="rId17"/>
    <p:sldId id="787" r:id="rId18"/>
    <p:sldId id="788" r:id="rId19"/>
    <p:sldId id="790" r:id="rId20"/>
    <p:sldId id="794" r:id="rId21"/>
    <p:sldId id="791" r:id="rId22"/>
    <p:sldId id="789" r:id="rId23"/>
    <p:sldId id="781" r:id="rId24"/>
    <p:sldId id="782" r:id="rId25"/>
    <p:sldId id="773" r:id="rId26"/>
    <p:sldId id="784" r:id="rId27"/>
    <p:sldId id="774" r:id="rId28"/>
    <p:sldId id="775" r:id="rId29"/>
    <p:sldId id="785" r:id="rId30"/>
    <p:sldId id="797" r:id="rId31"/>
    <p:sldId id="799" r:id="rId32"/>
    <p:sldId id="795" r:id="rId33"/>
    <p:sldId id="793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79D5C7-D343-4249-B3D7-F073F01D56E8}">
          <p14:sldIdLst>
            <p14:sldId id="256"/>
            <p14:sldId id="786"/>
            <p14:sldId id="792"/>
            <p14:sldId id="766"/>
            <p14:sldId id="767"/>
            <p14:sldId id="768"/>
            <p14:sldId id="769"/>
            <p14:sldId id="770"/>
            <p14:sldId id="771"/>
            <p14:sldId id="772"/>
            <p14:sldId id="778"/>
            <p14:sldId id="779"/>
            <p14:sldId id="780"/>
            <p14:sldId id="787"/>
            <p14:sldId id="788"/>
            <p14:sldId id="790"/>
            <p14:sldId id="794"/>
            <p14:sldId id="791"/>
            <p14:sldId id="789"/>
            <p14:sldId id="781"/>
            <p14:sldId id="782"/>
            <p14:sldId id="773"/>
            <p14:sldId id="784"/>
            <p14:sldId id="774"/>
            <p14:sldId id="775"/>
            <p14:sldId id="785"/>
            <p14:sldId id="797"/>
            <p14:sldId id="799"/>
            <p14:sldId id="795"/>
            <p14:sldId id="793"/>
          </p14:sldIdLst>
        </p14:section>
        <p14:section name="Backups" id="{A56386C5-2F62-3949-A9BF-33BD3A5CA29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Xin" initials="ZX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33C500"/>
    <a:srgbClr val="32AD00"/>
    <a:srgbClr val="FF7E79"/>
    <a:srgbClr val="73FB79"/>
    <a:srgbClr val="009051"/>
    <a:srgbClr val="4AACC6"/>
    <a:srgbClr val="D5D7E0"/>
    <a:srgbClr val="9FB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8682" autoAdjust="0"/>
  </p:normalViewPr>
  <p:slideViewPr>
    <p:cSldViewPr snapToGrid="0">
      <p:cViewPr>
        <p:scale>
          <a:sx n="100" d="100"/>
          <a:sy n="100" d="100"/>
        </p:scale>
        <p:origin x="149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46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F63394-5690-A04E-8A9E-6807C17321E4}" type="doc">
      <dgm:prSet loTypeId="urn:microsoft.com/office/officeart/2005/8/layout/pyramid1" loCatId="pyramid" qsTypeId="urn:microsoft.com/office/officeart/2005/8/quickstyle/3D1" qsCatId="3D" csTypeId="urn:microsoft.com/office/officeart/2005/8/colors/colorful1" csCatId="colorful" phldr="1"/>
      <dgm:spPr/>
    </dgm:pt>
    <dgm:pt modelId="{6A64007F-1442-7B48-B159-FE98F9730C41}">
      <dgm:prSet phldrT="[Text]" custT="1"/>
      <dgm:spPr/>
      <dgm:t>
        <a:bodyPr/>
        <a:lstStyle/>
        <a:p>
          <a:endParaRPr lang="en-US" sz="2400" dirty="0" smtClean="0"/>
        </a:p>
        <a:p>
          <a:r>
            <a:rPr lang="en-US" sz="3000" dirty="0" smtClean="0">
              <a:solidFill>
                <a:schemeClr val="bg1"/>
              </a:solidFill>
            </a:rPr>
            <a:t>Closes</a:t>
          </a:r>
          <a:br>
            <a:rPr lang="en-US" sz="3000" dirty="0" smtClean="0">
              <a:solidFill>
                <a:schemeClr val="bg1"/>
              </a:solidFill>
            </a:rPr>
          </a:br>
          <a:r>
            <a:rPr lang="en-US" sz="3000" dirty="0" smtClean="0">
              <a:solidFill>
                <a:schemeClr val="bg1"/>
              </a:solidFill>
            </a:rPr>
            <a:t>an area</a:t>
          </a:r>
          <a:endParaRPr lang="en-US" sz="3000" dirty="0">
            <a:solidFill>
              <a:schemeClr val="bg1"/>
            </a:solidFill>
          </a:endParaRPr>
        </a:p>
      </dgm:t>
    </dgm:pt>
    <dgm:pt modelId="{8E4CD2B7-384A-E644-8E4A-78FA42ED5BB8}" type="parTrans" cxnId="{631F645C-002F-7445-90E4-9B51AA2D30F7}">
      <dgm:prSet/>
      <dgm:spPr/>
      <dgm:t>
        <a:bodyPr/>
        <a:lstStyle/>
        <a:p>
          <a:endParaRPr lang="en-US" sz="3000"/>
        </a:p>
      </dgm:t>
    </dgm:pt>
    <dgm:pt modelId="{9B9AA951-68CD-B74D-9823-034C329D40C8}" type="sibTrans" cxnId="{631F645C-002F-7445-90E4-9B51AA2D30F7}">
      <dgm:prSet/>
      <dgm:spPr/>
      <dgm:t>
        <a:bodyPr/>
        <a:lstStyle/>
        <a:p>
          <a:endParaRPr lang="en-US" sz="3000"/>
        </a:p>
      </dgm:t>
    </dgm:pt>
    <dgm:pt modelId="{49266474-FE68-3A44-8FE3-57AF0C9688E1}">
      <dgm:prSet phldrT="[Text]" custT="1"/>
      <dgm:spPr/>
      <dgm:t>
        <a:bodyPr/>
        <a:lstStyle/>
        <a:p>
          <a:r>
            <a:rPr lang="en-US" sz="3000" dirty="0" smtClean="0"/>
            <a:t>Opens up a </a:t>
          </a:r>
          <a:br>
            <a:rPr lang="en-US" sz="3000" dirty="0" smtClean="0"/>
          </a:br>
          <a:r>
            <a:rPr lang="en-US" sz="3000" dirty="0" smtClean="0"/>
            <a:t>new area</a:t>
          </a:r>
          <a:endParaRPr lang="en-US" sz="3000" dirty="0"/>
        </a:p>
      </dgm:t>
    </dgm:pt>
    <dgm:pt modelId="{8FC0FF9C-E081-D847-A321-5ED938EC306F}" type="parTrans" cxnId="{0B96712C-0187-9046-90AF-7505D8F2C643}">
      <dgm:prSet/>
      <dgm:spPr/>
      <dgm:t>
        <a:bodyPr/>
        <a:lstStyle/>
        <a:p>
          <a:endParaRPr lang="en-US" sz="3000"/>
        </a:p>
      </dgm:t>
    </dgm:pt>
    <dgm:pt modelId="{DC059C27-CF4D-F841-9EAC-85E438997F32}" type="sibTrans" cxnId="{0B96712C-0187-9046-90AF-7505D8F2C643}">
      <dgm:prSet/>
      <dgm:spPr/>
      <dgm:t>
        <a:bodyPr/>
        <a:lstStyle/>
        <a:p>
          <a:endParaRPr lang="en-US" sz="3000"/>
        </a:p>
      </dgm:t>
    </dgm:pt>
    <dgm:pt modelId="{0E78993B-3F55-FC4A-81F8-087BB27F8F1C}">
      <dgm:prSet phldrT="[Text]" custT="1"/>
      <dgm:spPr/>
      <dgm:t>
        <a:bodyPr/>
        <a:lstStyle/>
        <a:p>
          <a:r>
            <a:rPr lang="en-US" sz="3000" dirty="0" smtClean="0">
              <a:solidFill>
                <a:schemeClr val="bg1"/>
              </a:solidFill>
            </a:rPr>
            <a:t>Advances an area</a:t>
          </a:r>
          <a:br>
            <a:rPr lang="en-US" sz="3000" dirty="0" smtClean="0">
              <a:solidFill>
                <a:schemeClr val="bg1"/>
              </a:solidFill>
            </a:rPr>
          </a:br>
          <a:r>
            <a:rPr lang="en-US" sz="3000" dirty="0" smtClean="0">
              <a:solidFill>
                <a:schemeClr val="bg1"/>
              </a:solidFill>
            </a:rPr>
            <a:t>(incrementally)</a:t>
          </a:r>
          <a:endParaRPr lang="en-US" sz="3000" dirty="0">
            <a:solidFill>
              <a:schemeClr val="bg1"/>
            </a:solidFill>
          </a:endParaRPr>
        </a:p>
      </dgm:t>
    </dgm:pt>
    <dgm:pt modelId="{D5D72C4D-6A43-5340-8EF8-ED5E9F145E76}" type="parTrans" cxnId="{E6AAFB75-47D6-EC45-A76A-020195BDC0CB}">
      <dgm:prSet/>
      <dgm:spPr/>
      <dgm:t>
        <a:bodyPr/>
        <a:lstStyle/>
        <a:p>
          <a:endParaRPr lang="en-US" sz="3000"/>
        </a:p>
      </dgm:t>
    </dgm:pt>
    <dgm:pt modelId="{1E178DD3-DA7C-4744-872F-31D40EAD9BDE}" type="sibTrans" cxnId="{E6AAFB75-47D6-EC45-A76A-020195BDC0CB}">
      <dgm:prSet/>
      <dgm:spPr/>
      <dgm:t>
        <a:bodyPr/>
        <a:lstStyle/>
        <a:p>
          <a:endParaRPr lang="en-US" sz="3000"/>
        </a:p>
      </dgm:t>
    </dgm:pt>
    <dgm:pt modelId="{08C80BD8-0FA8-1C4F-895A-9E7EE88D0419}" type="pres">
      <dgm:prSet presAssocID="{64F63394-5690-A04E-8A9E-6807C17321E4}" presName="Name0" presStyleCnt="0">
        <dgm:presLayoutVars>
          <dgm:dir/>
          <dgm:animLvl val="lvl"/>
          <dgm:resizeHandles val="exact"/>
        </dgm:presLayoutVars>
      </dgm:prSet>
      <dgm:spPr/>
    </dgm:pt>
    <dgm:pt modelId="{85B5D856-26D8-364F-9318-C2F77948FDA1}" type="pres">
      <dgm:prSet presAssocID="{6A64007F-1442-7B48-B159-FE98F9730C41}" presName="Name8" presStyleCnt="0"/>
      <dgm:spPr/>
    </dgm:pt>
    <dgm:pt modelId="{201BD2BE-8C42-2B4C-9B2F-232413B29B68}" type="pres">
      <dgm:prSet presAssocID="{6A64007F-1442-7B48-B159-FE98F9730C41}" presName="level" presStyleLbl="node1" presStyleIdx="0" presStyleCnt="3" custScaleY="7432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DD460-0A1F-6342-8CF9-C8C159DC00D3}" type="pres">
      <dgm:prSet presAssocID="{6A64007F-1442-7B48-B159-FE98F9730C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7E9E53-EBD2-BB4F-AB1E-912EFFC7F33A}" type="pres">
      <dgm:prSet presAssocID="{49266474-FE68-3A44-8FE3-57AF0C9688E1}" presName="Name8" presStyleCnt="0"/>
      <dgm:spPr/>
    </dgm:pt>
    <dgm:pt modelId="{1A647708-F816-7646-9432-8126DB851F68}" type="pres">
      <dgm:prSet presAssocID="{49266474-FE68-3A44-8FE3-57AF0C9688E1}" presName="level" presStyleLbl="node1" presStyleIdx="1" presStyleCnt="3" custScaleY="75366" custLinFactNeighborX="0" custLinFactNeighborY="7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FA595-D7B9-CE43-ADA1-005DC02B5627}" type="pres">
      <dgm:prSet presAssocID="{49266474-FE68-3A44-8FE3-57AF0C9688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4E352-0FC1-B440-B037-8CE0758BAB19}" type="pres">
      <dgm:prSet presAssocID="{0E78993B-3F55-FC4A-81F8-087BB27F8F1C}" presName="Name8" presStyleCnt="0"/>
      <dgm:spPr/>
    </dgm:pt>
    <dgm:pt modelId="{490BE462-0261-0A4A-8166-F3C774F0496E}" type="pres">
      <dgm:prSet presAssocID="{0E78993B-3F55-FC4A-81F8-087BB27F8F1C}" presName="level" presStyleLbl="node1" presStyleIdx="2" presStyleCnt="3" custScaleY="873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B727A-DF79-C34E-B413-195E074EDDD0}" type="pres">
      <dgm:prSet presAssocID="{0E78993B-3F55-FC4A-81F8-087BB27F8F1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894496-1294-0242-B540-CCACC3299C24}" type="presOf" srcId="{64F63394-5690-A04E-8A9E-6807C17321E4}" destId="{08C80BD8-0FA8-1C4F-895A-9E7EE88D0419}" srcOrd="0" destOrd="0" presId="urn:microsoft.com/office/officeart/2005/8/layout/pyramid1"/>
    <dgm:cxn modelId="{E8A98D2A-4D4F-6345-ACB8-D3985693B088}" type="presOf" srcId="{6A64007F-1442-7B48-B159-FE98F9730C41}" destId="{1D0DD460-0A1F-6342-8CF9-C8C159DC00D3}" srcOrd="1" destOrd="0" presId="urn:microsoft.com/office/officeart/2005/8/layout/pyramid1"/>
    <dgm:cxn modelId="{5FCD4BE0-4F64-BB48-9EE2-2C5E8C49A494}" type="presOf" srcId="{6A64007F-1442-7B48-B159-FE98F9730C41}" destId="{201BD2BE-8C42-2B4C-9B2F-232413B29B68}" srcOrd="0" destOrd="0" presId="urn:microsoft.com/office/officeart/2005/8/layout/pyramid1"/>
    <dgm:cxn modelId="{0634D6F4-B2DF-0840-B50B-13D73CFF2393}" type="presOf" srcId="{0E78993B-3F55-FC4A-81F8-087BB27F8F1C}" destId="{290B727A-DF79-C34E-B413-195E074EDDD0}" srcOrd="1" destOrd="0" presId="urn:microsoft.com/office/officeart/2005/8/layout/pyramid1"/>
    <dgm:cxn modelId="{31A6B7C8-CA50-F845-9A9D-664DD5A0A9FB}" type="presOf" srcId="{49266474-FE68-3A44-8FE3-57AF0C9688E1}" destId="{DFEFA595-D7B9-CE43-ADA1-005DC02B5627}" srcOrd="1" destOrd="0" presId="urn:microsoft.com/office/officeart/2005/8/layout/pyramid1"/>
    <dgm:cxn modelId="{631F645C-002F-7445-90E4-9B51AA2D30F7}" srcId="{64F63394-5690-A04E-8A9E-6807C17321E4}" destId="{6A64007F-1442-7B48-B159-FE98F9730C41}" srcOrd="0" destOrd="0" parTransId="{8E4CD2B7-384A-E644-8E4A-78FA42ED5BB8}" sibTransId="{9B9AA951-68CD-B74D-9823-034C329D40C8}"/>
    <dgm:cxn modelId="{1927D1E4-74A0-8243-BC57-5F45CABCBFF1}" type="presOf" srcId="{0E78993B-3F55-FC4A-81F8-087BB27F8F1C}" destId="{490BE462-0261-0A4A-8166-F3C774F0496E}" srcOrd="0" destOrd="0" presId="urn:microsoft.com/office/officeart/2005/8/layout/pyramid1"/>
    <dgm:cxn modelId="{0B96712C-0187-9046-90AF-7505D8F2C643}" srcId="{64F63394-5690-A04E-8A9E-6807C17321E4}" destId="{49266474-FE68-3A44-8FE3-57AF0C9688E1}" srcOrd="1" destOrd="0" parTransId="{8FC0FF9C-E081-D847-A321-5ED938EC306F}" sibTransId="{DC059C27-CF4D-F841-9EAC-85E438997F32}"/>
    <dgm:cxn modelId="{EB637E75-4AF0-CE49-8958-67705EBB6250}" type="presOf" srcId="{49266474-FE68-3A44-8FE3-57AF0C9688E1}" destId="{1A647708-F816-7646-9432-8126DB851F68}" srcOrd="0" destOrd="0" presId="urn:microsoft.com/office/officeart/2005/8/layout/pyramid1"/>
    <dgm:cxn modelId="{E6AAFB75-47D6-EC45-A76A-020195BDC0CB}" srcId="{64F63394-5690-A04E-8A9E-6807C17321E4}" destId="{0E78993B-3F55-FC4A-81F8-087BB27F8F1C}" srcOrd="2" destOrd="0" parTransId="{D5D72C4D-6A43-5340-8EF8-ED5E9F145E76}" sibTransId="{1E178DD3-DA7C-4744-872F-31D40EAD9BDE}"/>
    <dgm:cxn modelId="{383E073F-8E3C-BA42-9AD0-D3887ECD27FA}" type="presParOf" srcId="{08C80BD8-0FA8-1C4F-895A-9E7EE88D0419}" destId="{85B5D856-26D8-364F-9318-C2F77948FDA1}" srcOrd="0" destOrd="0" presId="urn:microsoft.com/office/officeart/2005/8/layout/pyramid1"/>
    <dgm:cxn modelId="{65429FF9-FCD4-964C-AED9-B8BB5077C670}" type="presParOf" srcId="{85B5D856-26D8-364F-9318-C2F77948FDA1}" destId="{201BD2BE-8C42-2B4C-9B2F-232413B29B68}" srcOrd="0" destOrd="0" presId="urn:microsoft.com/office/officeart/2005/8/layout/pyramid1"/>
    <dgm:cxn modelId="{BAEBEF5F-41BF-5C4D-A841-B22D343845E6}" type="presParOf" srcId="{85B5D856-26D8-364F-9318-C2F77948FDA1}" destId="{1D0DD460-0A1F-6342-8CF9-C8C159DC00D3}" srcOrd="1" destOrd="0" presId="urn:microsoft.com/office/officeart/2005/8/layout/pyramid1"/>
    <dgm:cxn modelId="{29667310-6466-AE48-8CBE-FCBA240FF85E}" type="presParOf" srcId="{08C80BD8-0FA8-1C4F-895A-9E7EE88D0419}" destId="{8E7E9E53-EBD2-BB4F-AB1E-912EFFC7F33A}" srcOrd="1" destOrd="0" presId="urn:microsoft.com/office/officeart/2005/8/layout/pyramid1"/>
    <dgm:cxn modelId="{E391EDBA-E8AE-0B41-AD55-99D2D1AC83E4}" type="presParOf" srcId="{8E7E9E53-EBD2-BB4F-AB1E-912EFFC7F33A}" destId="{1A647708-F816-7646-9432-8126DB851F68}" srcOrd="0" destOrd="0" presId="urn:microsoft.com/office/officeart/2005/8/layout/pyramid1"/>
    <dgm:cxn modelId="{1FA21333-FF91-8747-9AF5-7D88EDA4EAA8}" type="presParOf" srcId="{8E7E9E53-EBD2-BB4F-AB1E-912EFFC7F33A}" destId="{DFEFA595-D7B9-CE43-ADA1-005DC02B5627}" srcOrd="1" destOrd="0" presId="urn:microsoft.com/office/officeart/2005/8/layout/pyramid1"/>
    <dgm:cxn modelId="{72448DE2-2363-3843-A75B-80ADAAC72517}" type="presParOf" srcId="{08C80BD8-0FA8-1C4F-895A-9E7EE88D0419}" destId="{0814E352-0FC1-B440-B037-8CE0758BAB19}" srcOrd="2" destOrd="0" presId="urn:microsoft.com/office/officeart/2005/8/layout/pyramid1"/>
    <dgm:cxn modelId="{D590B3A7-6F51-5C42-8BE0-B5700870D1E2}" type="presParOf" srcId="{0814E352-0FC1-B440-B037-8CE0758BAB19}" destId="{490BE462-0261-0A4A-8166-F3C774F0496E}" srcOrd="0" destOrd="0" presId="urn:microsoft.com/office/officeart/2005/8/layout/pyramid1"/>
    <dgm:cxn modelId="{AE05D634-3771-C048-B631-DF1BC50F2A38}" type="presParOf" srcId="{0814E352-0FC1-B440-B037-8CE0758BAB19}" destId="{290B727A-DF79-C34E-B413-195E074EDDD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BD2BE-8C42-2B4C-9B2F-232413B29B68}">
      <dsp:nvSpPr>
        <dsp:cNvPr id="0" name=""/>
        <dsp:cNvSpPr/>
      </dsp:nvSpPr>
      <dsp:spPr>
        <a:xfrm>
          <a:off x="2332065" y="0"/>
          <a:ext cx="2130368" cy="1529086"/>
        </a:xfrm>
        <a:prstGeom prst="trapezoid">
          <a:avLst>
            <a:gd name="adj" fmla="val 6966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bg1"/>
              </a:solidFill>
            </a:rPr>
            <a:t>Closes</a:t>
          </a:r>
          <a:br>
            <a:rPr lang="en-US" sz="3000" kern="1200" dirty="0" smtClean="0">
              <a:solidFill>
                <a:schemeClr val="bg1"/>
              </a:solidFill>
            </a:rPr>
          </a:br>
          <a:r>
            <a:rPr lang="en-US" sz="3000" kern="1200" dirty="0" smtClean="0">
              <a:solidFill>
                <a:schemeClr val="bg1"/>
              </a:solidFill>
            </a:rPr>
            <a:t>an area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332065" y="0"/>
        <a:ext cx="2130368" cy="1529086"/>
      </dsp:txXfrm>
    </dsp:sp>
    <dsp:sp modelId="{1A647708-F816-7646-9432-8126DB851F68}">
      <dsp:nvSpPr>
        <dsp:cNvPr id="0" name=""/>
        <dsp:cNvSpPr/>
      </dsp:nvSpPr>
      <dsp:spPr>
        <a:xfrm>
          <a:off x="1251904" y="1544023"/>
          <a:ext cx="4290691" cy="1550586"/>
        </a:xfrm>
        <a:prstGeom prst="trapezoid">
          <a:avLst>
            <a:gd name="adj" fmla="val 6966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Opens up a </a:t>
          </a:r>
          <a:br>
            <a:rPr lang="en-US" sz="3000" kern="1200" dirty="0" smtClean="0"/>
          </a:br>
          <a:r>
            <a:rPr lang="en-US" sz="3000" kern="1200" dirty="0" smtClean="0"/>
            <a:t>new area</a:t>
          </a:r>
          <a:endParaRPr lang="en-US" sz="3000" kern="1200" dirty="0"/>
        </a:p>
      </dsp:txBody>
      <dsp:txXfrm>
        <a:off x="2002775" y="1544023"/>
        <a:ext cx="2788949" cy="1550586"/>
      </dsp:txXfrm>
    </dsp:sp>
    <dsp:sp modelId="{490BE462-0261-0A4A-8166-F3C774F0496E}">
      <dsp:nvSpPr>
        <dsp:cNvPr id="0" name=""/>
        <dsp:cNvSpPr/>
      </dsp:nvSpPr>
      <dsp:spPr>
        <a:xfrm>
          <a:off x="0" y="3079673"/>
          <a:ext cx="6794500" cy="1797126"/>
        </a:xfrm>
        <a:prstGeom prst="trapezoid">
          <a:avLst>
            <a:gd name="adj" fmla="val 6966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bg1"/>
              </a:solidFill>
            </a:rPr>
            <a:t>Advances an area</a:t>
          </a:r>
          <a:br>
            <a:rPr lang="en-US" sz="3000" kern="1200" dirty="0" smtClean="0">
              <a:solidFill>
                <a:schemeClr val="bg1"/>
              </a:solidFill>
            </a:rPr>
          </a:br>
          <a:r>
            <a:rPr lang="en-US" sz="3000" kern="1200" dirty="0" smtClean="0">
              <a:solidFill>
                <a:schemeClr val="bg1"/>
              </a:solidFill>
            </a:rPr>
            <a:t>(incrementally)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1189037" y="3079673"/>
        <a:ext cx="4416425" cy="1797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C49B6-0813-4BAA-A64B-12753D80F234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4B2EB-984E-4EB6-9046-90883CEA3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61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67644-E078-447A-AF41-A9A87B7A55BE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8669D-B7D0-4298-8AB5-F27BD80793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2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8669D-B7D0-4298-8AB5-F27BD80793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7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8669D-B7D0-4298-8AB5-F27BD80793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6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8669D-B7D0-4298-8AB5-F27BD80793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3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8669D-B7D0-4298-8AB5-F27BD80793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5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Feynman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8669D-B7D0-4298-8AB5-F27BD80793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4071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396986"/>
            <a:ext cx="6858000" cy="990600"/>
          </a:xfrm>
        </p:spPr>
        <p:txBody>
          <a:bodyPr anchor="t" anchorCtr="0"/>
          <a:lstStyle>
            <a:lvl1pPr algn="ctr">
              <a:defRPr sz="3200"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999316"/>
            <a:ext cx="6858000" cy="533400"/>
          </a:xfrm>
        </p:spPr>
        <p:txBody>
          <a:bodyPr/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91EB3B1C-C33F-FF4F-AC05-7B1B254D8480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1F7DF5D7-FF41-4BF6-8958-28DFF1DB18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00100" y="634365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EA11-09F3-114F-A3DF-3D7B6A59959B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ECE1-28CB-7545-AE84-F2559D2CD472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097280"/>
            <a:ext cx="8229600" cy="4958354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12648" y="6380100"/>
            <a:ext cx="818219" cy="365760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1F7DF5D7-FF41-4BF6-8958-28DFF1DB18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5447"/>
            <a:ext cx="8229600" cy="850392"/>
          </a:xfrm>
        </p:spPr>
        <p:txBody>
          <a:bodyPr anchor="ctr" anchorCtr="0"/>
          <a:lstStyle>
            <a:lvl1pPr algn="ctr">
              <a:defRPr b="0" i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30867" y="6380100"/>
            <a:ext cx="5791200" cy="365760"/>
          </a:xfrm>
        </p:spPr>
        <p:txBody>
          <a:bodyPr/>
          <a:lstStyle>
            <a:lvl1pPr algn="r"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algn="ctr"/>
            <a:r>
              <a:rPr lang="en-US" dirty="0" smtClean="0"/>
              <a:t>PLMW @ SPLASH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5B6AC87-D184-5944-BF8E-2A9DFDB53A29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8511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D532-2226-7742-9D9C-274C667205C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8219" cy="365760"/>
          </a:xfrm>
        </p:spPr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30867" y="6356350"/>
            <a:ext cx="5791200" cy="365760"/>
          </a:xfrm>
        </p:spPr>
        <p:txBody>
          <a:bodyPr/>
          <a:lstStyle>
            <a:lvl1pPr algn="r">
              <a:defRPr/>
            </a:lvl1pPr>
          </a:lstStyle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994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C6B3E-23B5-E24A-A1B4-97C39FDD1DB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8219" cy="365760"/>
          </a:xfrm>
        </p:spPr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30867" y="6356350"/>
            <a:ext cx="5791200" cy="365760"/>
          </a:xfrm>
        </p:spPr>
        <p:txBody>
          <a:bodyPr/>
          <a:lstStyle>
            <a:lvl1pPr algn="r">
              <a:defRPr/>
            </a:lvl1pPr>
          </a:lstStyle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55447"/>
            <a:ext cx="8747760" cy="8503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A1C2-8824-D347-9EE4-563AD051A54E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380100"/>
            <a:ext cx="818219" cy="365760"/>
          </a:xfrm>
        </p:spPr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30867" y="6380100"/>
            <a:ext cx="5791200" cy="365760"/>
          </a:xfrm>
        </p:spPr>
        <p:txBody>
          <a:bodyPr/>
          <a:lstStyle>
            <a:lvl1pPr algn="r">
              <a:defRPr/>
            </a:lvl1pPr>
          </a:lstStyle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8EA5-0659-5249-A6B9-F14DA271B17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8FA0-A43E-B941-AC91-B7CF40618F8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42319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09728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80100"/>
            <a:ext cx="2289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 b="0" i="0">
                <a:solidFill>
                  <a:schemeClr val="tx2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2173A33D-56E0-6943-8BFA-6E12803A6F76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24906" y="6380100"/>
            <a:ext cx="3978942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 b="0" i="0">
                <a:solidFill>
                  <a:schemeClr val="tx2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80100"/>
            <a:ext cx="177429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b="0" i="0">
                <a:solidFill>
                  <a:schemeClr val="tx2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fld id="{1F7DF5D7-FF41-4BF6-8958-28DFF1DB18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4367" y="994719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b="0" i="0" kern="1200">
          <a:solidFill>
            <a:schemeClr val="tx2"/>
          </a:solidFill>
          <a:latin typeface="Helvetica Light" charset="0"/>
          <a:ea typeface="Helvetica Light" charset="0"/>
          <a:cs typeface="Helvetica Light" charset="0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b="0" i="0" kern="1200">
          <a:solidFill>
            <a:schemeClr val="tx2"/>
          </a:solidFill>
          <a:latin typeface="Helvetica Light" charset="0"/>
          <a:ea typeface="Helvetica Light" charset="0"/>
          <a:cs typeface="Helvetica Light" charset="0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s.upenn.edu/~bcpierce/papers/plmw2017-curse-of-knowledge.pdf" TargetMode="External"/><Relationship Id="rId3" Type="http://schemas.openxmlformats.org/officeDocument/2006/relationships/hyperlink" Target="https://www.microsoft.com/en-us/research/academic-program/write-great-research-paper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omes.cs.washington.edu/~mernst/advice/write-technical-paper.html" TargetMode="External"/><Relationship Id="rId3" Type="http://schemas.openxmlformats.org/officeDocument/2006/relationships/hyperlink" Target="https://people.eecs.berkeley.edu/~pattrsn/talks/writingtip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png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4568" r="40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6" y="1137576"/>
            <a:ext cx="9129744" cy="1395376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chemeClr val="tx2">
                    <a:lumMod val="75000"/>
                  </a:schemeClr>
                </a:solidFill>
              </a:rPr>
              <a:t>Navigating the process of </a:t>
            </a:r>
            <a:r>
              <a:rPr lang="en-US" sz="4200" b="1" dirty="0" smtClean="0">
                <a:solidFill>
                  <a:schemeClr val="tx2">
                    <a:lumMod val="75000"/>
                  </a:schemeClr>
                </a:solidFill>
              </a:rPr>
              <a:t>doing</a:t>
            </a:r>
            <a:br>
              <a:rPr lang="en-US" sz="4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200" b="1" dirty="0" smtClean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en-US" sz="4200" b="1" dirty="0">
                <a:solidFill>
                  <a:schemeClr val="tx2">
                    <a:lumMod val="75000"/>
                  </a:schemeClr>
                </a:solidFill>
              </a:rPr>
              <a:t>rewarding Ph.D.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256" y="3702480"/>
            <a:ext cx="9129744" cy="137752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000" kern="1200">
                <a:solidFill>
                  <a:schemeClr val="tx2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300" kern="1200">
                <a:solidFill>
                  <a:schemeClr val="tx2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Mayur</a:t>
            </a:r>
            <a:r>
              <a:rPr lang="en-US" sz="38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8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Naik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8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University of Pennsylvania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119" y="30891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84508" y="68580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95416" y="8526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492" y="1828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9"/>
    </mc:Choice>
    <mc:Fallback xmlns="">
      <p:transition spd="slow" advTm="58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communicate your research to others</a:t>
            </a:r>
          </a:p>
          <a:p>
            <a:endParaRPr lang="en-US" dirty="0"/>
          </a:p>
          <a:p>
            <a:r>
              <a:rPr lang="en-US" dirty="0" smtClean="0"/>
              <a:t>To clarify your own thinking about your research</a:t>
            </a:r>
          </a:p>
          <a:p>
            <a:endParaRPr lang="en-US" dirty="0"/>
          </a:p>
          <a:p>
            <a:r>
              <a:rPr lang="en-US" dirty="0" smtClean="0"/>
              <a:t>To obtain feedback from peers to improve</a:t>
            </a:r>
            <a:br>
              <a:rPr lang="en-US" dirty="0" smtClean="0"/>
            </a:br>
            <a:r>
              <a:rPr lang="en-US" dirty="0" smtClean="0"/>
              <a:t>your research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E709-61B3-8940-A7B2-7A35ECC251C1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Write a Research Paper?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Find a good problem</a:t>
            </a:r>
          </a:p>
          <a:p>
            <a:endParaRPr lang="en-US" dirty="0" smtClean="0"/>
          </a:p>
          <a:p>
            <a:r>
              <a:rPr lang="en-US" dirty="0" smtClean="0"/>
              <a:t>Find a good solution</a:t>
            </a:r>
          </a:p>
          <a:p>
            <a:endParaRPr lang="en-US" dirty="0"/>
          </a:p>
          <a:p>
            <a:r>
              <a:rPr lang="en-US" dirty="0" smtClean="0"/>
              <a:t>Write the paper</a:t>
            </a:r>
          </a:p>
          <a:p>
            <a:endParaRPr lang="en-US" dirty="0"/>
          </a:p>
          <a:p>
            <a:r>
              <a:rPr lang="en-US" dirty="0" smtClean="0"/>
              <a:t>Submit for peer-review</a:t>
            </a:r>
          </a:p>
          <a:p>
            <a:endParaRPr lang="en-US" dirty="0"/>
          </a:p>
          <a:p>
            <a:r>
              <a:rPr lang="en-US" dirty="0" smtClean="0"/>
              <a:t>Act upon reviews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BFE-E724-2649-8DED-4F177682EEDD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Writing a Research Paper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6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SzTx/>
            </a:pPr>
            <a:endParaRPr lang="en-US" dirty="0"/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Finding right problem ~ winning half the battle</a:t>
            </a:r>
          </a:p>
          <a:p>
            <a:pPr>
              <a:spcBef>
                <a:spcPts val="0"/>
              </a:spcBef>
              <a:buClrTx/>
              <a:buSzTx/>
            </a:pPr>
            <a:endParaRPr lang="en-US" dirty="0"/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Advisor plays critical role in this part early on</a:t>
            </a:r>
          </a:p>
          <a:p>
            <a:pPr>
              <a:spcBef>
                <a:spcPts val="0"/>
              </a:spcBef>
              <a:buClrTx/>
              <a:buSzTx/>
            </a:pPr>
            <a:endParaRPr lang="en-US" dirty="0"/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Learn to recognize different kinds of problems</a:t>
            </a:r>
          </a:p>
          <a:p>
            <a:pPr lvl="1">
              <a:spcBef>
                <a:spcPts val="0"/>
              </a:spcBef>
              <a:buClrTx/>
              <a:buSzTx/>
            </a:pPr>
            <a:r>
              <a:rPr lang="en-US" dirty="0"/>
              <a:t>E</a:t>
            </a:r>
            <a:r>
              <a:rPr lang="en-US" dirty="0" smtClean="0"/>
              <a:t>.g. newly-defined vs. well-established</a:t>
            </a:r>
          </a:p>
          <a:p>
            <a:pPr>
              <a:spcBef>
                <a:spcPts val="0"/>
              </a:spcBef>
              <a:buClrTx/>
              <a:buSzTx/>
            </a:pPr>
            <a:endParaRPr lang="en-US" dirty="0" smtClean="0"/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Longer term, develop your own problem-finding strategy</a:t>
            </a:r>
          </a:p>
          <a:p>
            <a:pPr>
              <a:spcBef>
                <a:spcPts val="0"/>
              </a:spcBef>
              <a:buClrTx/>
              <a:buSzTx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C1AC-D49A-6341-B67F-B83FE2361BCE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Good Research Problem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8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68300" y="1236980"/>
            <a:ext cx="8547100" cy="4958354"/>
          </a:xfrm>
        </p:spPr>
        <p:txBody>
          <a:bodyPr>
            <a:normAutofit/>
          </a:bodyPr>
          <a:lstStyle/>
          <a:p>
            <a:r>
              <a:rPr lang="en-US" dirty="0" smtClean="0"/>
              <a:t>Gather a few challenge examples, devise a solution that works on them, change it (or examples) if it fails</a:t>
            </a:r>
          </a:p>
          <a:p>
            <a:endParaRPr lang="en-US" dirty="0" smtClean="0"/>
          </a:p>
          <a:p>
            <a:r>
              <a:rPr lang="en-US" dirty="0" smtClean="0"/>
              <a:t>Once it works on some examples, refine the solution</a:t>
            </a:r>
          </a:p>
          <a:p>
            <a:pPr lvl="1"/>
            <a:r>
              <a:rPr lang="en-US" sz="2400" dirty="0"/>
              <a:t>Try </a:t>
            </a:r>
            <a:r>
              <a:rPr lang="en-US" sz="2400" dirty="0" smtClean="0"/>
              <a:t>more examples (avoid declaring premature success)</a:t>
            </a:r>
          </a:p>
          <a:p>
            <a:pPr lvl="1"/>
            <a:r>
              <a:rPr lang="en-US" sz="2400" dirty="0" smtClean="0"/>
              <a:t>Build </a:t>
            </a:r>
            <a:r>
              <a:rPr lang="en-US" sz="2400" dirty="0"/>
              <a:t>up around </a:t>
            </a:r>
            <a:r>
              <a:rPr lang="en-US" sz="2400" dirty="0" smtClean="0"/>
              <a:t>single core idea</a:t>
            </a:r>
          </a:p>
          <a:p>
            <a:pPr lvl="1"/>
            <a:r>
              <a:rPr lang="en-US" sz="2400" dirty="0" smtClean="0"/>
              <a:t>Explore work related to your idea (standing on shoulders of giants </a:t>
            </a:r>
            <a:r>
              <a:rPr lang="mr-IN" sz="2400" dirty="0" smtClean="0"/>
              <a:t>…</a:t>
            </a:r>
            <a:r>
              <a:rPr lang="en-US" sz="2400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Don’t be afraid of failures (we all fail)!  Instead, learn from them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2D7-487B-C94F-AD87-19C543CAFA73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Good Solution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6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Abstract             (few sentences)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Introduction       (1 page)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Example(s)        (1-2 pages)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The Problem      (1 page)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The Solution       (3-4 pages)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Evaluation          (2-3 pages)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Related Work     (1-2 pages)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Conclusions       (0.5 pages)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References        (no page limit)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Paper Outline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Para 1: </a:t>
            </a:r>
            <a:r>
              <a:rPr lang="en-US" sz="2800" dirty="0" smtClean="0"/>
              <a:t>Context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Para </a:t>
            </a:r>
            <a:r>
              <a:rPr lang="en-US" sz="2800" dirty="0"/>
              <a:t>2: Problem </a:t>
            </a:r>
            <a:r>
              <a:rPr lang="en-US" sz="2800" dirty="0" smtClean="0"/>
              <a:t>Area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Para </a:t>
            </a:r>
            <a:r>
              <a:rPr lang="en-US" sz="2800" dirty="0"/>
              <a:t>3: “In this paper, we </a:t>
            </a:r>
            <a:r>
              <a:rPr lang="mr-IN" sz="2800" dirty="0"/>
              <a:t>…</a:t>
            </a:r>
            <a:r>
              <a:rPr lang="en-US" sz="2800" dirty="0" smtClean="0"/>
              <a:t>”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Paras </a:t>
            </a:r>
            <a:r>
              <a:rPr lang="en-US" sz="2800" dirty="0"/>
              <a:t>4-5: Challenges / </a:t>
            </a:r>
            <a:r>
              <a:rPr lang="en-US" sz="2800" dirty="0" smtClean="0"/>
              <a:t>Solutions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Para </a:t>
            </a:r>
            <a:r>
              <a:rPr lang="en-US" sz="2800" dirty="0"/>
              <a:t>6: Summary of </a:t>
            </a:r>
            <a:r>
              <a:rPr lang="en-US" sz="2800" dirty="0" smtClean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Para </a:t>
            </a:r>
            <a:r>
              <a:rPr lang="en-US" sz="2800" dirty="0"/>
              <a:t>7: Outline of Paper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Introduction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Picking a good example is an art</a:t>
            </a:r>
          </a:p>
          <a:p>
            <a:endParaRPr lang="en-US" dirty="0"/>
          </a:p>
          <a:p>
            <a:r>
              <a:rPr lang="en-US" dirty="0" smtClean="0"/>
              <a:t>Must be complex enough (but no more) to convey the key idea</a:t>
            </a:r>
          </a:p>
          <a:p>
            <a:endParaRPr lang="en-US" dirty="0"/>
          </a:p>
          <a:p>
            <a:r>
              <a:rPr lang="en-US" dirty="0" smtClean="0"/>
              <a:t>Resist urge to convey all aspects of your solution!</a:t>
            </a:r>
          </a:p>
          <a:p>
            <a:endParaRPr lang="en-US" dirty="0"/>
          </a:p>
          <a:p>
            <a:r>
              <a:rPr lang="en-US" dirty="0" smtClean="0"/>
              <a:t>Make good use of visuals (e.g., code fragments, diagrams, etc.)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Example(s)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4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dirty="0" smtClean="0"/>
              <a:t>Develop a formal setting (e.g. a core language)</a:t>
            </a:r>
          </a:p>
          <a:p>
            <a:endParaRPr lang="en-US" dirty="0"/>
          </a:p>
          <a:p>
            <a:r>
              <a:rPr lang="en-US" dirty="0" smtClean="0"/>
              <a:t>Formalize the problem in that setting</a:t>
            </a:r>
          </a:p>
          <a:p>
            <a:endParaRPr lang="en-US" dirty="0"/>
          </a:p>
          <a:p>
            <a:r>
              <a:rPr lang="en-US" dirty="0" smtClean="0"/>
              <a:t>Describe your solution (semi)-formally</a:t>
            </a:r>
          </a:p>
          <a:p>
            <a:pPr lvl="1"/>
            <a:r>
              <a:rPr lang="en-US" dirty="0" smtClean="0"/>
              <a:t>e.g. Algorithm in pseudo-code</a:t>
            </a:r>
          </a:p>
          <a:p>
            <a:endParaRPr lang="en-US" dirty="0"/>
          </a:p>
          <a:p>
            <a:r>
              <a:rPr lang="en-US" dirty="0" smtClean="0"/>
              <a:t>State and prove interesting properties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Your Idea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173480"/>
            <a:ext cx="8229600" cy="4958354"/>
          </a:xfrm>
        </p:spPr>
        <p:txBody>
          <a:bodyPr>
            <a:normAutofit/>
          </a:bodyPr>
          <a:lstStyle/>
          <a:p>
            <a:r>
              <a:rPr lang="en-US" dirty="0"/>
              <a:t>Overarching goal: Does the evaluation convincingly support the claimed contributions?</a:t>
            </a:r>
          </a:p>
          <a:p>
            <a:endParaRPr lang="en-US" sz="2000" dirty="0" smtClean="0"/>
          </a:p>
          <a:p>
            <a:r>
              <a:rPr lang="en-US" dirty="0" smtClean="0"/>
              <a:t>Organization:</a:t>
            </a:r>
          </a:p>
          <a:p>
            <a:pPr lvl="1"/>
            <a:r>
              <a:rPr lang="en-US" sz="2400" dirty="0" smtClean="0"/>
              <a:t>Experimental Setup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esearch Questions</a:t>
            </a:r>
          </a:p>
          <a:p>
            <a:pPr lvl="1"/>
            <a:r>
              <a:rPr lang="en-US" sz="2400" dirty="0" smtClean="0"/>
              <a:t>Answers with justification (one sub-section per ques.)</a:t>
            </a:r>
          </a:p>
          <a:p>
            <a:pPr lvl="2"/>
            <a:r>
              <a:rPr lang="en-US" sz="2400" dirty="0"/>
              <a:t>Many choices: Graphs or Tables</a:t>
            </a:r>
            <a:r>
              <a:rPr lang="en-US" sz="2400" dirty="0" smtClean="0"/>
              <a:t>?</a:t>
            </a:r>
            <a:endParaRPr lang="en-US" dirty="0" smtClean="0"/>
          </a:p>
          <a:p>
            <a:endParaRPr lang="en-US" sz="2000" dirty="0" smtClean="0"/>
          </a:p>
          <a:p>
            <a:r>
              <a:rPr lang="en-US" dirty="0" smtClean="0"/>
              <a:t>Use credible baseline to quantify improvement over state-of-the-art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Evaluation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11580"/>
            <a:ext cx="8229600" cy="49583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Never knowingly omit citing related work: when in doubt, cite it</a:t>
            </a:r>
          </a:p>
          <a:p>
            <a:pPr lvl="1"/>
            <a:r>
              <a:rPr lang="en-US" dirty="0" smtClean="0"/>
              <a:t>Especially your own past work (others tend to view it as more closely related than you do)</a:t>
            </a:r>
          </a:p>
          <a:p>
            <a:endParaRPr lang="en-US" dirty="0" smtClean="0"/>
          </a:p>
          <a:p>
            <a:r>
              <a:rPr lang="en-US" dirty="0" smtClean="0"/>
              <a:t>Organize related work into categories and describe how your work is different</a:t>
            </a:r>
          </a:p>
          <a:p>
            <a:pPr lvl="1"/>
            <a:r>
              <a:rPr lang="en-US" dirty="0" smtClean="0"/>
              <a:t>Resist saying past work is bad and yours is good; instead, say past work is good and yours is better.</a:t>
            </a:r>
          </a:p>
          <a:p>
            <a:endParaRPr lang="en-US" dirty="0"/>
          </a:p>
          <a:p>
            <a:r>
              <a:rPr lang="en-US" dirty="0" smtClean="0"/>
              <a:t>Increasingly important since body of literature and unfamiliar readers grows with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2003-08: PhD, Stanford</a:t>
            </a:r>
          </a:p>
          <a:p>
            <a:pPr marL="274320" lvl="1" indent="0">
              <a:lnSpc>
                <a:spcPct val="130000"/>
              </a:lnSpc>
              <a:buNone/>
            </a:pPr>
            <a:r>
              <a:rPr lang="en-US" sz="2100" dirty="0" smtClean="0"/>
              <a:t>    Thesis: Effective Static Race Detection for Java</a:t>
            </a:r>
          </a:p>
          <a:p>
            <a:pPr marL="274320" lvl="1" indent="0">
              <a:lnSpc>
                <a:spcPct val="130000"/>
              </a:lnSpc>
              <a:buNone/>
            </a:pPr>
            <a:r>
              <a:rPr lang="en-US" sz="2100" dirty="0" smtClean="0"/>
              <a:t>    Advisor: Alex Aiken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2008-11: Research Scientist, Intel Labs, Berkeley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2011-16: Assistant Professor, Georgia Tech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2016-   : Associate Professor, Univ. of Pennsylvania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352B-A770-FE43-BBC8-309300D1BE0C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Background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881380"/>
            <a:ext cx="8229600" cy="495835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Typically a conference with a fixed annual deadline</a:t>
            </a:r>
          </a:p>
          <a:p>
            <a:endParaRPr lang="en-US" dirty="0" smtClean="0"/>
          </a:p>
          <a:p>
            <a:r>
              <a:rPr lang="en-US" dirty="0" smtClean="0"/>
              <a:t>Usually very competitive: 10%-25% acceptance rate</a:t>
            </a:r>
          </a:p>
          <a:p>
            <a:endParaRPr lang="en-US" dirty="0"/>
          </a:p>
          <a:p>
            <a:r>
              <a:rPr lang="en-US" dirty="0" smtClean="0"/>
              <a:t>Know what kind of work is in scope and what presentation style is followed</a:t>
            </a:r>
          </a:p>
          <a:p>
            <a:endParaRPr lang="en-US" dirty="0" smtClean="0"/>
          </a:p>
          <a:p>
            <a:r>
              <a:rPr lang="en-US" dirty="0" smtClean="0"/>
              <a:t>Follow basic guidelines: submit by deadline, follow length / font restrictions, run a spell checker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D73C-1ED6-724F-830E-07CF7FA66DA5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for Peer-Review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11580"/>
            <a:ext cx="8229600" cy="493522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Motto: The reviewer is always right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Author response / rebuttal: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 smtClean="0"/>
              <a:t>Be courteous </a:t>
            </a:r>
            <a:r>
              <a:rPr lang="mr-IN" sz="2400" dirty="0" smtClean="0"/>
              <a:t>–</a:t>
            </a:r>
            <a:r>
              <a:rPr lang="en-US" sz="2400" dirty="0" smtClean="0"/>
              <a:t> they have given up time for you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 smtClean="0"/>
              <a:t>Always respond, even if optional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 smtClean="0"/>
              <a:t>Only use to clarify existing results, not new ones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 smtClean="0"/>
              <a:t>Organize by question or by reviewer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 smtClean="0"/>
              <a:t>I do a combination: major questions first, then individual reviewers’ minor questions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Good rebuttals help if a champion exists (even</a:t>
            </a:r>
            <a:br>
              <a:rPr lang="en-US" dirty="0" smtClean="0"/>
            </a:br>
            <a:r>
              <a:rPr lang="en-US" dirty="0" smtClean="0"/>
              <a:t>B-&gt;A possible) and indirectly over time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C96C-EDC3-114C-8151-22A8C4D06C53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Acting Upon Reviews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850900" y="1097280"/>
            <a:ext cx="7454900" cy="4681220"/>
          </a:xfrm>
          <a:ln w="38100">
            <a:solidFill>
              <a:schemeClr val="accent1"/>
            </a:solidFill>
          </a:ln>
        </p:spPr>
        <p:txBody>
          <a:bodyPr lIns="137160" rIns="137160" anchor="ctr" anchorCtr="1"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From: Jim Gray</a:t>
            </a:r>
            <a:br>
              <a:rPr lang="en-US" sz="2200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Sent: Tuesday, July 04, 2000 1:51 AM</a:t>
            </a:r>
            <a:br>
              <a:rPr lang="en-US" sz="2200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To: Jim </a:t>
            </a:r>
            <a:r>
              <a:rPr lang="en-US" sz="2200" dirty="0" err="1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Larus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Cc: Michael Parkes </a:t>
            </a:r>
            <a:b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Subject: RE: Visit?</a:t>
            </a:r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n-US" sz="2200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n-US" sz="2200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well, the &lt;omitted&gt; paper is in good company (and for the same reason).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B-tree paper was rejected at first.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Transaction paper was rejected at first.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data cube paper was rejected at first.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five minute rule paper was rejected at first.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But linear extensions of previous work get accepted.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So, resubmit! PLEASE!!!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FC1E4-F414-0C45-B11F-555971DE7BED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Anecdote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36980"/>
            <a:ext cx="8229600" cy="49583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Experiment conducted by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NIPS 2014</a:t>
            </a:r>
            <a:r>
              <a:rPr lang="en-US" dirty="0" smtClean="0"/>
              <a:t> to quantify randomness in the review process</a:t>
            </a:r>
          </a:p>
          <a:p>
            <a:endParaRPr lang="en-US" dirty="0"/>
          </a:p>
          <a:p>
            <a:r>
              <a:rPr lang="en-US" dirty="0" smtClean="0"/>
              <a:t>Two independent program committees, </a:t>
            </a:r>
            <a:r>
              <a:rPr lang="en-US" b="1" dirty="0" smtClean="0">
                <a:solidFill>
                  <a:schemeClr val="tx2"/>
                </a:solidFill>
              </a:rPr>
              <a:t>10%</a:t>
            </a:r>
            <a:r>
              <a:rPr lang="en-US" dirty="0" smtClean="0"/>
              <a:t> of submissions (</a:t>
            </a:r>
            <a:r>
              <a:rPr lang="en-US" b="1" dirty="0" smtClean="0">
                <a:solidFill>
                  <a:schemeClr val="tx2"/>
                </a:solidFill>
              </a:rPr>
              <a:t>166</a:t>
            </a:r>
            <a:r>
              <a:rPr lang="en-US" dirty="0" smtClean="0"/>
              <a:t>) reviewed by both</a:t>
            </a:r>
          </a:p>
          <a:p>
            <a:endParaRPr lang="en-US" dirty="0"/>
          </a:p>
          <a:p>
            <a:r>
              <a:rPr lang="en-US" dirty="0" smtClean="0"/>
              <a:t>~ </a:t>
            </a:r>
            <a:r>
              <a:rPr lang="en-US" b="1" dirty="0" smtClean="0">
                <a:solidFill>
                  <a:schemeClr val="tx2"/>
                </a:solidFill>
              </a:rPr>
              <a:t>57%</a:t>
            </a:r>
            <a:r>
              <a:rPr lang="en-US" dirty="0" smtClean="0"/>
              <a:t> of the papers accepted by one committee were rejected by the other, and vice versa</a:t>
            </a:r>
          </a:p>
          <a:p>
            <a:pPr lvl="1"/>
            <a:r>
              <a:rPr lang="en-US" dirty="0" smtClean="0"/>
              <a:t>=&gt; most papers at NIPS would be rejected if one re-ran</a:t>
            </a:r>
            <a:br>
              <a:rPr lang="en-US" dirty="0" smtClean="0"/>
            </a:br>
            <a:r>
              <a:rPr lang="en-US" dirty="0" smtClean="0"/>
              <a:t>the conference review process</a:t>
            </a:r>
          </a:p>
          <a:p>
            <a:pPr lvl="1"/>
            <a:r>
              <a:rPr lang="en-US" dirty="0" smtClean="0"/>
              <a:t>Closer to purely random committee (</a:t>
            </a:r>
            <a:r>
              <a:rPr lang="en-US" b="1" dirty="0" smtClean="0"/>
              <a:t>77.5%</a:t>
            </a:r>
            <a:r>
              <a:rPr lang="en-US" dirty="0" smtClean="0"/>
              <a:t>) relative to what people expected (</a:t>
            </a:r>
            <a:r>
              <a:rPr lang="en-US" b="1" dirty="0" smtClean="0"/>
              <a:t>30%</a:t>
            </a:r>
            <a:r>
              <a:rPr lang="en-US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3EEB-451F-6648-8F32-87D4494C9CAA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NIPS Experiment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160780"/>
            <a:ext cx="8470900" cy="490982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                                    </a:t>
            </a:r>
            <a:r>
              <a:rPr lang="en-US" sz="2500" b="1" dirty="0" smtClean="0">
                <a:solidFill>
                  <a:schemeClr val="tx2"/>
                </a:solidFill>
              </a:rPr>
              <a:t>PLDI’05 (~ 800 </a:t>
            </a:r>
            <a:r>
              <a:rPr lang="en-US" sz="2500" b="1" dirty="0">
                <a:solidFill>
                  <a:schemeClr val="tx2"/>
                </a:solidFill>
              </a:rPr>
              <a:t>citations</a:t>
            </a:r>
            <a:r>
              <a:rPr lang="en-US" sz="2500" b="1" dirty="0" smtClean="0">
                <a:solidFill>
                  <a:schemeClr val="tx2"/>
                </a:solidFill>
              </a:rPr>
              <a:t>)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500" b="1" dirty="0" smtClean="0">
                <a:solidFill>
                  <a:schemeClr val="tx2"/>
                </a:solidFill>
              </a:rPr>
              <a:t/>
            </a:r>
            <a:br>
              <a:rPr lang="en-US" sz="5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accent6"/>
                </a:solidFill>
              </a:rPr>
              <a:t>scalable statistical bug isolation</a:t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endParaRPr lang="en-US" sz="1100" dirty="0" smtClean="0"/>
          </a:p>
          <a:p>
            <a:r>
              <a:rPr lang="en-US" b="1" dirty="0" smtClean="0">
                <a:solidFill>
                  <a:schemeClr val="tx2"/>
                </a:solidFill>
              </a:rPr>
              <a:t>                     </a:t>
            </a:r>
            <a:r>
              <a:rPr lang="en-US" sz="2500" b="1" dirty="0" smtClean="0">
                <a:solidFill>
                  <a:schemeClr val="tx2"/>
                </a:solidFill>
              </a:rPr>
              <a:t>PLDI’06 (~ 500 citations)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2400" b="1" dirty="0" smtClean="0">
                <a:solidFill>
                  <a:schemeClr val="accent6"/>
                </a:solidFill>
              </a:rPr>
              <a:t>effective static race detection for Java</a:t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endParaRPr lang="en-US" sz="1100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                                    </a:t>
            </a:r>
            <a:r>
              <a:rPr lang="en-US" sz="2500" b="1" dirty="0" smtClean="0">
                <a:solidFill>
                  <a:schemeClr val="tx2"/>
                </a:solidFill>
              </a:rPr>
              <a:t>EuroSys’11 (~ 1400 citations)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500" dirty="0" smtClean="0">
                <a:solidFill>
                  <a:schemeClr val="tx2"/>
                </a:solidFill>
              </a:rPr>
              <a:t/>
            </a:r>
            <a:br>
              <a:rPr lang="en-US" sz="500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accent6"/>
                </a:solidFill>
              </a:rPr>
              <a:t>elastic execution between mobile devices and the cloud</a:t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endParaRPr lang="en-US" sz="1100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                     </a:t>
            </a:r>
            <a:r>
              <a:rPr lang="en-US" sz="2500" b="1" dirty="0" smtClean="0">
                <a:solidFill>
                  <a:schemeClr val="tx2"/>
                </a:solidFill>
              </a:rPr>
              <a:t>PLDI’14 (SIGPLAN </a:t>
            </a:r>
            <a:r>
              <a:rPr lang="en-US" sz="2500" b="1" dirty="0">
                <a:solidFill>
                  <a:schemeClr val="tx2"/>
                </a:solidFill>
              </a:rPr>
              <a:t>Distinguished Paper</a:t>
            </a:r>
            <a:r>
              <a:rPr lang="en-US" sz="2500" b="1" dirty="0" smtClean="0">
                <a:solidFill>
                  <a:schemeClr val="tx2"/>
                </a:solidFill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chemeClr val="accent6"/>
                </a:solidFill>
              </a:rPr>
              <a:t>abstraction refinement for program analyses in </a:t>
            </a:r>
            <a:r>
              <a:rPr lang="en-US" sz="2400" b="1" dirty="0" err="1" smtClean="0">
                <a:solidFill>
                  <a:schemeClr val="accent6"/>
                </a:solidFill>
              </a:rPr>
              <a:t>Datalog</a:t>
            </a:r>
            <a:r>
              <a:rPr lang="en-US" sz="2400" b="1" dirty="0" smtClean="0">
                <a:solidFill>
                  <a:schemeClr val="accent6"/>
                </a:solidFill>
              </a:rPr>
              <a:t/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r>
              <a:rPr lang="en-US" sz="1100" b="1" dirty="0" smtClean="0">
                <a:solidFill>
                  <a:schemeClr val="accent6"/>
                </a:solidFill>
              </a:rPr>
              <a:t> </a:t>
            </a:r>
            <a:endParaRPr lang="en-US" sz="1100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                     </a:t>
            </a:r>
            <a:r>
              <a:rPr lang="en-US" sz="2500" b="1" dirty="0" smtClean="0">
                <a:solidFill>
                  <a:schemeClr val="tx2"/>
                </a:solidFill>
              </a:rPr>
              <a:t>FSE’15 (SIGSOFT Distinguished Paper)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chemeClr val="accent6"/>
                </a:solidFill>
              </a:rPr>
              <a:t>user-guided approach to program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4EC2-7179-C549-84CC-0EDF341B7FF4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From My Own Record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797092" y="1160779"/>
            <a:ext cx="2879558" cy="470888"/>
            <a:chOff x="797092" y="1160779"/>
            <a:chExt cx="2879558" cy="4708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51" y="1184430"/>
              <a:ext cx="444499" cy="4275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92" y="1160779"/>
              <a:ext cx="503669" cy="456437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1405467" y="1249680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834" y="1175230"/>
              <a:ext cx="503669" cy="456437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619209" y="1251431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4701" y="2190704"/>
            <a:ext cx="1665816" cy="456437"/>
            <a:chOff x="774701" y="2190704"/>
            <a:chExt cx="1665816" cy="4564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018" y="2199904"/>
              <a:ext cx="444499" cy="4275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1" y="2190704"/>
              <a:ext cx="503669" cy="456437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1383076" y="2279605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7092" y="3192859"/>
            <a:ext cx="2879558" cy="470888"/>
            <a:chOff x="797092" y="3192859"/>
            <a:chExt cx="2879558" cy="4708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51" y="3216510"/>
              <a:ext cx="444499" cy="4275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92" y="3192859"/>
              <a:ext cx="503669" cy="456437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>
            <a:xfrm>
              <a:off x="1405467" y="3281760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834" y="3207310"/>
              <a:ext cx="503669" cy="456437"/>
            </a:xfrm>
            <a:prstGeom prst="rect">
              <a:avLst/>
            </a:prstGeom>
          </p:spPr>
        </p:pic>
        <p:sp>
          <p:nvSpPr>
            <p:cNvPr id="19" name="Right Arrow 18"/>
            <p:cNvSpPr/>
            <p:nvPr/>
          </p:nvSpPr>
          <p:spPr>
            <a:xfrm>
              <a:off x="2619209" y="3283511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517" y="4166693"/>
            <a:ext cx="1665816" cy="456437"/>
            <a:chOff x="789517" y="4166693"/>
            <a:chExt cx="1665816" cy="4564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834" y="4188593"/>
              <a:ext cx="444499" cy="42753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7" y="4166693"/>
              <a:ext cx="503669" cy="456437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1397892" y="4255594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05462" y="5093029"/>
            <a:ext cx="1665816" cy="456437"/>
            <a:chOff x="805462" y="5093029"/>
            <a:chExt cx="1665816" cy="45643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779" y="5114929"/>
              <a:ext cx="444499" cy="4275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62" y="5093029"/>
              <a:ext cx="503669" cy="456437"/>
            </a:xfrm>
            <a:prstGeom prst="rect">
              <a:avLst/>
            </a:prstGeom>
          </p:spPr>
        </p:pic>
        <p:sp>
          <p:nvSpPr>
            <p:cNvPr id="25" name="Right Arrow 24"/>
            <p:cNvSpPr/>
            <p:nvPr/>
          </p:nvSpPr>
          <p:spPr>
            <a:xfrm>
              <a:off x="1413837" y="5181930"/>
              <a:ext cx="495300" cy="289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Thin line between rejection and acceptance: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BBCD (reject)</a:t>
            </a:r>
            <a:r>
              <a:rPr lang="en-US" dirty="0" smtClean="0"/>
              <a:t>           </a:t>
            </a:r>
            <a:r>
              <a:rPr lang="en-US" b="1" dirty="0" smtClean="0">
                <a:solidFill>
                  <a:srgbClr val="0432FF"/>
                </a:solidFill>
              </a:rPr>
              <a:t>AABC (accept)</a:t>
            </a:r>
            <a:endParaRPr lang="en-US" b="1" dirty="0">
              <a:solidFill>
                <a:srgbClr val="0432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Thin line between acceptance and award:</a:t>
            </a:r>
          </a:p>
          <a:p>
            <a:pPr lvl="1"/>
            <a:r>
              <a:rPr lang="en-US" b="1" dirty="0" smtClean="0">
                <a:solidFill>
                  <a:srgbClr val="0432FF"/>
                </a:solidFill>
              </a:rPr>
              <a:t>AABC (accept)</a:t>
            </a:r>
            <a:r>
              <a:rPr lang="en-US" dirty="0" smtClean="0"/>
              <a:t>          </a:t>
            </a:r>
            <a:r>
              <a:rPr lang="en-US" b="1" dirty="0" smtClean="0">
                <a:solidFill>
                  <a:schemeClr val="accent6"/>
                </a:solidFill>
              </a:rPr>
              <a:t>AAAB (award)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2863-7588-984E-9D45-A1473A699093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 Lines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199176" y="2127205"/>
            <a:ext cx="495300" cy="289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300776" y="3952988"/>
            <a:ext cx="495300" cy="289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01E39-226E-B242-A51F-AC37468F229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Kinds of Papers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81135914"/>
              </p:ext>
            </p:extLst>
          </p:nvPr>
        </p:nvGraphicFramePr>
        <p:xfrm>
          <a:off x="1278467" y="1130300"/>
          <a:ext cx="67945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03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097280"/>
            <a:ext cx="8369300" cy="495835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>
                <a:solidFill>
                  <a:schemeClr val="accent6"/>
                </a:solidFill>
              </a:rPr>
              <a:t>The Curse of Knowledge</a:t>
            </a:r>
            <a:r>
              <a:rPr lang="en-US" dirty="0"/>
              <a:t>” by </a:t>
            </a:r>
            <a:r>
              <a:rPr lang="en-US" dirty="0">
                <a:solidFill>
                  <a:schemeClr val="tx2"/>
                </a:solidFill>
              </a:rPr>
              <a:t>Benjamin C. </a:t>
            </a:r>
            <a:r>
              <a:rPr lang="en-US" dirty="0" smtClean="0">
                <a:solidFill>
                  <a:schemeClr val="tx2"/>
                </a:solidFill>
              </a:rPr>
              <a:t>Pierce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://www.cis.upenn.edu/~</a:t>
            </a:r>
            <a:r>
              <a:rPr lang="en-US" dirty="0" smtClean="0">
                <a:hlinkClick r:id="rId2"/>
              </a:rPr>
              <a:t>bcpierce/papers/plmw2017-curse-of-knowledge.pdf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chemeClr val="accent6"/>
                </a:solidFill>
              </a:rPr>
              <a:t>How to Write a Great Research Paper</a:t>
            </a:r>
            <a:r>
              <a:rPr lang="en-US" dirty="0" smtClean="0"/>
              <a:t>” by </a:t>
            </a:r>
            <a:r>
              <a:rPr lang="en-US" dirty="0" smtClean="0">
                <a:solidFill>
                  <a:schemeClr val="tx2"/>
                </a:solidFill>
              </a:rPr>
              <a:t>Simon Peyton Jones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www.microsoft.com/en-us/research/academic-program/write-great-research-paper/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on Writing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chemeClr val="accent6"/>
                </a:solidFill>
              </a:rPr>
              <a:t>How to Write a Technical Paper</a:t>
            </a:r>
            <a:r>
              <a:rPr lang="en-US" dirty="0"/>
              <a:t>” by </a:t>
            </a:r>
            <a:r>
              <a:rPr lang="en-US" dirty="0">
                <a:solidFill>
                  <a:schemeClr val="tx2"/>
                </a:solidFill>
              </a:rPr>
              <a:t>Michael </a:t>
            </a:r>
            <a:r>
              <a:rPr lang="en-US" dirty="0" smtClean="0">
                <a:solidFill>
                  <a:schemeClr val="tx2"/>
                </a:solidFill>
              </a:rPr>
              <a:t>Ernst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://homes.cs.washington.edu/~</a:t>
            </a:r>
            <a:r>
              <a:rPr lang="en-US" dirty="0" smtClean="0">
                <a:hlinkClick r:id="rId2"/>
              </a:rPr>
              <a:t>mernst/advice/write-technical-paper.html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chemeClr val="accent6"/>
                </a:solidFill>
              </a:rPr>
              <a:t>Writing Advice</a:t>
            </a:r>
            <a:r>
              <a:rPr lang="en-US" dirty="0" smtClean="0"/>
              <a:t>” by </a:t>
            </a:r>
            <a:r>
              <a:rPr lang="en-US" dirty="0" smtClean="0">
                <a:solidFill>
                  <a:schemeClr val="tx2"/>
                </a:solidFill>
              </a:rPr>
              <a:t>David Patterson</a:t>
            </a:r>
          </a:p>
          <a:p>
            <a:pPr lvl="1"/>
            <a:r>
              <a:rPr lang="en-US" dirty="0">
                <a:hlinkClick r:id="rId3"/>
              </a:rPr>
              <a:t>https://people.eecs.berkeley.edu/~</a:t>
            </a:r>
            <a:r>
              <a:rPr lang="en-US" dirty="0" smtClean="0">
                <a:hlinkClick r:id="rId3"/>
              </a:rPr>
              <a:t>pattrsn/talks/writingtips.html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on Writing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48770-B3E4-054D-8F1E-E34BF8AE870F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on Writing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18" y="1082730"/>
            <a:ext cx="3395312" cy="1768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475" y="3827790"/>
            <a:ext cx="1726974" cy="2294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051" y="1068141"/>
            <a:ext cx="1631166" cy="2223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718" y="2012876"/>
            <a:ext cx="1202093" cy="1640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394" y="3797299"/>
            <a:ext cx="1706862" cy="23246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5180" y="5231141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Available online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0692" y="1011596"/>
            <a:ext cx="1801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Exercises for developing</a:t>
            </a:r>
            <a:b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good writing</a:t>
            </a:r>
            <a:endParaRPr lang="en-US" sz="200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5571" y="4457071"/>
            <a:ext cx="1794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Short guide to</a:t>
            </a:r>
            <a:b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punctuations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426" y="436519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A </a:t>
            </a:r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new classic</a:t>
            </a:r>
            <a:b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by a </a:t>
            </a:r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cognitive </a:t>
            </a:r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psychologist /</a:t>
            </a:r>
          </a:p>
          <a:p>
            <a:pPr algn="ctr"/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linguist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5852" y="2959680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Helvetica Light" charset="0"/>
                <a:ea typeface="Helvetica Light" charset="0"/>
                <a:cs typeface="Helvetica Light" charset="0"/>
              </a:rPr>
              <a:t>A dated classic</a:t>
            </a:r>
            <a:endParaRPr lang="en-US" sz="2000" dirty="0" err="1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Research: Automated techniques and tools for improving software reliability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r>
              <a:rPr lang="en-US" dirty="0" smtClean="0"/>
              <a:t>Teaching: Software Analysis and Testing</a:t>
            </a:r>
          </a:p>
          <a:p>
            <a:pPr lvl="1"/>
            <a:r>
              <a:rPr lang="en-US" dirty="0" smtClean="0"/>
              <a:t>Online on </a:t>
            </a:r>
            <a:r>
              <a:rPr lang="en-US" dirty="0" err="1" smtClean="0"/>
              <a:t>Udacity</a:t>
            </a:r>
            <a:r>
              <a:rPr lang="en-US" dirty="0" smtClean="0"/>
              <a:t>, taken by ~ 500 students worldwide each 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352B-A770-FE43-BBC8-309300D1BE0C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Background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6" y="2065094"/>
            <a:ext cx="899323" cy="924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065" y="3044417"/>
            <a:ext cx="1189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Conchord</a:t>
            </a:r>
          </a:p>
          <a:p>
            <a:pPr algn="ctr"/>
            <a:r>
              <a:rPr lang="en-US" dirty="0" smtClean="0"/>
              <a:t>analysis of concurrent programs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34" y="2103194"/>
            <a:ext cx="545422" cy="9244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8132" y="3040831"/>
            <a:ext cx="1694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Chord</a:t>
            </a:r>
            <a:br>
              <a:rPr lang="en-US" b="1" dirty="0" smtClean="0"/>
            </a:br>
            <a:r>
              <a:rPr lang="en-US" dirty="0" smtClean="0"/>
              <a:t>program </a:t>
            </a:r>
            <a:r>
              <a:rPr lang="en-US" dirty="0"/>
              <a:t>analysis platform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Java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0" y="2269467"/>
            <a:ext cx="1117600" cy="622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5111" y="3044417"/>
            <a:ext cx="1301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Prism</a:t>
            </a:r>
          </a:p>
          <a:p>
            <a:pPr algn="ctr"/>
            <a:r>
              <a:rPr lang="en-US" dirty="0" smtClean="0"/>
              <a:t>configurable </a:t>
            </a:r>
            <a:r>
              <a:rPr lang="en-US" dirty="0"/>
              <a:t>program analysis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44" y="2044204"/>
            <a:ext cx="1254334" cy="9494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87588" y="3057165"/>
            <a:ext cx="1448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CirrusCloud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mobile-cloud</a:t>
            </a:r>
            <a:br>
              <a:rPr lang="en-US" dirty="0" smtClean="0"/>
            </a:br>
            <a:r>
              <a:rPr lang="en-US" dirty="0" smtClean="0"/>
              <a:t>computing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334" y="2211730"/>
            <a:ext cx="758170" cy="7581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84622" y="3057165"/>
            <a:ext cx="1579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Nichrome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solver for</a:t>
            </a:r>
            <a:br>
              <a:rPr lang="en-US" dirty="0" smtClean="0"/>
            </a:br>
            <a:r>
              <a:rPr lang="en-US" dirty="0" smtClean="0"/>
              <a:t>mixed hard and soft constraints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262" y="2542538"/>
            <a:ext cx="2039955" cy="50162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44855" y="3070175"/>
            <a:ext cx="1579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Petablox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program analysis for</a:t>
            </a:r>
            <a:br>
              <a:rPr lang="en-US" dirty="0" smtClean="0"/>
            </a:br>
            <a:r>
              <a:rPr lang="en-US" dirty="0" smtClean="0"/>
              <a:t>Big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9" grpId="0"/>
      <p:bldP spid="21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00076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Good Luck!</a:t>
            </a:r>
            <a:r>
              <a:rPr lang="en-US" sz="5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5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45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5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5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Questions?</a:t>
            </a:r>
            <a:endParaRPr lang="en-US" sz="5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Take core courses (breadth requirement)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Choose an advisor / area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Learn how to do research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sz="2600" dirty="0" smtClean="0"/>
              <a:t>Write your first paper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sz="2600" dirty="0" smtClean="0"/>
              <a:t>Pass area qualifiers (depth requirement)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Pick a thesis topic and propose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Defend thesis and write dissertation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SzTx/>
            </a:pPr>
            <a:r>
              <a:rPr lang="en-US" dirty="0" smtClean="0"/>
              <a:t>Search for a job and graduate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185D-7ED7-FB4D-943E-6366B6E7F69C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PhD Process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  <a:buClrTx/>
              <a:buSzTx/>
              <a:defRPr/>
            </a:pPr>
            <a:endParaRPr lang="en-US" dirty="0" smtClean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Helps broaden </a:t>
            </a:r>
            <a:r>
              <a:rPr lang="en-US" dirty="0"/>
              <a:t>you as a </a:t>
            </a:r>
            <a:r>
              <a:rPr lang="en-US" dirty="0" smtClean="0"/>
              <a:t>researcher</a:t>
            </a:r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dirty="0" smtClean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Could help in picking advisor / area</a:t>
            </a:r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dirty="0" smtClean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Could provide ideas in your research later</a:t>
            </a:r>
            <a:endParaRPr lang="en-US" dirty="0"/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dirty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Helps in academic job interviews</a:t>
            </a:r>
          </a:p>
          <a:p>
            <a:pPr>
              <a:spcBef>
                <a:spcPts val="0"/>
              </a:spcBef>
              <a:buClrTx/>
              <a:buSzTx/>
              <a:defRPr/>
            </a:pPr>
            <a:endParaRPr lang="en-US" dirty="0"/>
          </a:p>
          <a:p>
            <a:pPr>
              <a:spcBef>
                <a:spcPts val="0"/>
              </a:spcBef>
              <a:buClrTx/>
              <a:buSzTx/>
              <a:defRPr/>
            </a:pPr>
            <a:r>
              <a:rPr lang="en-US" dirty="0" smtClean="0"/>
              <a:t>Unlikely to get the time / opportunity later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DB60-DF2C-8744-BB5C-8907910801F4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Take Courses?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49680"/>
            <a:ext cx="8229600" cy="4958354"/>
          </a:xfrm>
        </p:spPr>
        <p:txBody>
          <a:bodyPr/>
          <a:lstStyle/>
          <a:p>
            <a:r>
              <a:rPr lang="en-US" dirty="0" smtClean="0"/>
              <a:t>Be aware of matching process in the department</a:t>
            </a:r>
          </a:p>
          <a:p>
            <a:endParaRPr lang="en-US" dirty="0" smtClean="0"/>
          </a:p>
          <a:p>
            <a:r>
              <a:rPr lang="en-US" dirty="0" smtClean="0"/>
              <a:t>Informal match is established during admissions, but not set in stone</a:t>
            </a:r>
          </a:p>
          <a:p>
            <a:endParaRPr lang="en-US" dirty="0"/>
          </a:p>
          <a:p>
            <a:r>
              <a:rPr lang="en-US" dirty="0" smtClean="0"/>
              <a:t>Find out more during PhD Open House visit day</a:t>
            </a:r>
          </a:p>
          <a:p>
            <a:endParaRPr lang="en-US" dirty="0" smtClean="0"/>
          </a:p>
          <a:p>
            <a:r>
              <a:rPr lang="en-US" dirty="0" smtClean="0"/>
              <a:t>Typically many opportunities in first semester</a:t>
            </a:r>
          </a:p>
          <a:p>
            <a:pPr lvl="1"/>
            <a:r>
              <a:rPr lang="en-US" dirty="0" smtClean="0"/>
              <a:t>Independent study, lightning talks, match-making course, area open-house, etc.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FBAA-9A4F-FD47-8892-392312D8EA75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an Advisor and Area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6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advisor has an </a:t>
            </a:r>
            <a:r>
              <a:rPr lang="en-US" dirty="0" smtClean="0"/>
              <a:t>(implicit </a:t>
            </a:r>
            <a:r>
              <a:rPr lang="en-US" dirty="0"/>
              <a:t>or </a:t>
            </a:r>
            <a:r>
              <a:rPr lang="en-US" dirty="0" smtClean="0"/>
              <a:t>explicit) </a:t>
            </a:r>
            <a:r>
              <a:rPr lang="en-US" dirty="0"/>
              <a:t>advising philosophy.  Ask!</a:t>
            </a:r>
          </a:p>
          <a:p>
            <a:endParaRPr lang="en-US" dirty="0" smtClean="0"/>
          </a:p>
          <a:p>
            <a:r>
              <a:rPr lang="en-US" dirty="0" smtClean="0"/>
              <a:t>What kind of advice do they give?</a:t>
            </a:r>
          </a:p>
          <a:p>
            <a:pPr lvl="1"/>
            <a:r>
              <a:rPr lang="en-US" dirty="0"/>
              <a:t>High-level, e.g. how to pick a good research </a:t>
            </a:r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Low-level, e.g. how to write a formal proof</a:t>
            </a:r>
          </a:p>
          <a:p>
            <a:endParaRPr lang="en-US" dirty="0"/>
          </a:p>
          <a:p>
            <a:r>
              <a:rPr lang="en-US" dirty="0" smtClean="0"/>
              <a:t>Read recent papers, talk to current/past students</a:t>
            </a:r>
          </a:p>
          <a:p>
            <a:endParaRPr lang="en-US" dirty="0" smtClean="0"/>
          </a:p>
          <a:p>
            <a:r>
              <a:rPr lang="en-US" dirty="0" smtClean="0"/>
              <a:t>Must like your advisor to work closely for ~5 years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D71B-5239-2D48-91DB-48555C9EBBB2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an Advisor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Some areas of CS are more trendy than others</a:t>
            </a:r>
          </a:p>
          <a:p>
            <a:pPr lvl="1"/>
            <a:r>
              <a:rPr lang="en-US" dirty="0" smtClean="0"/>
              <a:t>E.g. machine learning, security,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Follow your passion rather than what is trendy</a:t>
            </a:r>
          </a:p>
          <a:p>
            <a:pPr lvl="1"/>
            <a:r>
              <a:rPr lang="en-US" dirty="0" smtClean="0"/>
              <a:t>Trends will change over your career</a:t>
            </a:r>
          </a:p>
          <a:p>
            <a:pPr lvl="1"/>
            <a:r>
              <a:rPr lang="en-US" dirty="0" smtClean="0"/>
              <a:t>More likely to succeed if you do what you enjoy</a:t>
            </a:r>
          </a:p>
          <a:p>
            <a:pPr lvl="1"/>
            <a:r>
              <a:rPr lang="en-US" dirty="0" smtClean="0"/>
              <a:t>Other factors dominate:</a:t>
            </a:r>
            <a:r>
              <a:rPr lang="en-US" dirty="0"/>
              <a:t> </a:t>
            </a:r>
            <a:r>
              <a:rPr lang="en-US" dirty="0" smtClean="0"/>
              <a:t>advisor personality and expertise, departmental strengths, 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432-7158-E147-8656-6E08902F4681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an Area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Single most unfamiliar aspect for most students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Cornerstone requirement of all reputable CS PhD programs</a:t>
            </a:r>
          </a:p>
          <a:p>
            <a:endParaRPr lang="en-US" dirty="0"/>
          </a:p>
          <a:p>
            <a:r>
              <a:rPr lang="en-US" dirty="0" smtClean="0"/>
              <a:t>Thesis == a series of peer-reviewed research</a:t>
            </a:r>
            <a:br>
              <a:rPr lang="en-US" dirty="0" smtClean="0"/>
            </a:br>
            <a:r>
              <a:rPr lang="en-US" dirty="0" smtClean="0"/>
              <a:t>papers on a cohesive topic</a:t>
            </a:r>
          </a:p>
          <a:p>
            <a:endParaRPr lang="en-US" dirty="0"/>
          </a:p>
          <a:p>
            <a:r>
              <a:rPr lang="en-US" dirty="0"/>
              <a:t>Number and quality of papers is </a:t>
            </a:r>
            <a:r>
              <a:rPr lang="en-US" dirty="0" smtClean="0"/>
              <a:t>a key </a:t>
            </a:r>
            <a:r>
              <a:rPr lang="en-US" dirty="0"/>
              <a:t>measure</a:t>
            </a:r>
            <a:br>
              <a:rPr lang="en-US" dirty="0"/>
            </a:br>
            <a:r>
              <a:rPr lang="en-US" dirty="0"/>
              <a:t>of success in PhD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EAD0-FA48-B24F-A803-9EB1509C4373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DF5D7-FF41-4BF6-8958-28DFF1DB18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Research Papers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PLMW @ 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gant">
  <a:themeElements>
    <a:clrScheme name="Custom 15">
      <a:dk1>
        <a:srgbClr val="000000"/>
      </a:dk1>
      <a:lt1>
        <a:srgbClr val="FFFFFF"/>
      </a:lt1>
      <a:dk2>
        <a:srgbClr val="00539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latin typeface="Helvetica Light" charset="0"/>
            <a:ea typeface="Helvetica Light" charset="0"/>
            <a:cs typeface="Helvetica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egant" id="{4F5F41D9-9FFF-4ED8-9C7F-C1ACADA51854}" vid="{60351B06-E032-4235-A2F9-2C204A0F36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ED355A42788143AE0FB0D22F302F2E" ma:contentTypeVersion="1" ma:contentTypeDescription="Create a new document." ma:contentTypeScope="" ma:versionID="31bce0da7b120c2ed0a0b0f7e09a2746">
  <xsd:schema xmlns:xsd="http://www.w3.org/2001/XMLSchema" xmlns:xs="http://www.w3.org/2001/XMLSchema" xmlns:p="http://schemas.microsoft.com/office/2006/metadata/properties" xmlns:ns3="645017dd-093d-4fe6-8749-94edcd17ab36" targetNamespace="http://schemas.microsoft.com/office/2006/metadata/properties" ma:root="true" ma:fieldsID="436f62787a1dbbb720be1912f308f81f" ns3:_="">
    <xsd:import namespace="645017dd-093d-4fe6-8749-94edcd17ab36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017dd-093d-4fe6-8749-94edcd17ab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6884DA-E94B-4DCE-9FF8-5930163FDDBC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645017dd-093d-4fe6-8749-94edcd17ab3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2D6EF29-6828-4236-AFDE-D4CDBE69BB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5017dd-093d-4fe6-8749-94edcd17ab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621055-3A2D-42F9-B8D3-AEB84A18ED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93901</TotalTime>
  <Words>1344</Words>
  <Application>Microsoft Macintosh PowerPoint</Application>
  <PresentationFormat>On-screen Show (4:3)</PresentationFormat>
  <Paragraphs>340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Comic Sans MS</vt:lpstr>
      <vt:lpstr>Garamond</vt:lpstr>
      <vt:lpstr>Helvetica Light</vt:lpstr>
      <vt:lpstr>Wingdings</vt:lpstr>
      <vt:lpstr>Wingdings 3</vt:lpstr>
      <vt:lpstr>elegant</vt:lpstr>
      <vt:lpstr>Navigating the process of doing a rewarding Ph.D.</vt:lpstr>
      <vt:lpstr>My Background</vt:lpstr>
      <vt:lpstr>My Background</vt:lpstr>
      <vt:lpstr>The PhD Process</vt:lpstr>
      <vt:lpstr>Why Take Courses?</vt:lpstr>
      <vt:lpstr>Choosing an Advisor and Area</vt:lpstr>
      <vt:lpstr>Choosing an Advisor</vt:lpstr>
      <vt:lpstr>Choosing an Area</vt:lpstr>
      <vt:lpstr>Writing Research Papers</vt:lpstr>
      <vt:lpstr>Why Write a Research Paper?</vt:lpstr>
      <vt:lpstr>Timeline of Writing a Research Paper</vt:lpstr>
      <vt:lpstr>Finding a Good Research Problem</vt:lpstr>
      <vt:lpstr>Finding a Good Solution</vt:lpstr>
      <vt:lpstr>Typical Paper Outline</vt:lpstr>
      <vt:lpstr>The Introduction</vt:lpstr>
      <vt:lpstr>Example(s)</vt:lpstr>
      <vt:lpstr>Explaining Your Idea</vt:lpstr>
      <vt:lpstr>Empirical Evaluation</vt:lpstr>
      <vt:lpstr>Related Work</vt:lpstr>
      <vt:lpstr>Submitting for Peer-Review</vt:lpstr>
      <vt:lpstr>Acting Upon Reviews</vt:lpstr>
      <vt:lpstr>An Anecdote</vt:lpstr>
      <vt:lpstr>The NIPS Experiment</vt:lpstr>
      <vt:lpstr>Examples From My Own Record</vt:lpstr>
      <vt:lpstr>Thin Lines …</vt:lpstr>
      <vt:lpstr>Three Kinds of Papers</vt:lpstr>
      <vt:lpstr>Further Reading on Writing</vt:lpstr>
      <vt:lpstr>Further Reading on Writing</vt:lpstr>
      <vt:lpstr>Further Reading on Writing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Abstraction Refinement for Program Analyses in Datalog</dc:title>
  <dc:subject/>
  <dc:creator>Zhang, Xin</dc:creator>
  <cp:keywords/>
  <dc:description/>
  <cp:lastModifiedBy>Sneha Kamat Satoskar</cp:lastModifiedBy>
  <cp:revision>8073</cp:revision>
  <cp:lastPrinted>2017-02-27T19:16:45Z</cp:lastPrinted>
  <dcterms:created xsi:type="dcterms:W3CDTF">2014-05-20T21:07:45Z</dcterms:created>
  <dcterms:modified xsi:type="dcterms:W3CDTF">2017-10-28T00:11:44Z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0x010100F8ED355A42788143AE0FB0D22F302F2E</vt:lpwstr>
  </property>
  <property fmtid="{D5CDD505-2E9C-101B-9397-08002B2CF9AE}" pid="3" name="IsMyDocuments">
    <vt:bool>true</vt:bool>
  </property>
</Properties>
</file>