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1" r:id="rId1"/>
    <p:sldMasterId id="2147483731" r:id="rId2"/>
  </p:sldMasterIdLst>
  <p:notesMasterIdLst>
    <p:notesMasterId r:id="rId39"/>
  </p:notesMasterIdLst>
  <p:handoutMasterIdLst>
    <p:handoutMasterId r:id="rId40"/>
  </p:handoutMasterIdLst>
  <p:sldIdLst>
    <p:sldId id="815" r:id="rId3"/>
    <p:sldId id="816" r:id="rId4"/>
    <p:sldId id="817" r:id="rId5"/>
    <p:sldId id="818" r:id="rId6"/>
    <p:sldId id="819" r:id="rId7"/>
    <p:sldId id="820" r:id="rId8"/>
    <p:sldId id="821" r:id="rId9"/>
    <p:sldId id="822" r:id="rId10"/>
    <p:sldId id="823" r:id="rId11"/>
    <p:sldId id="824" r:id="rId12"/>
    <p:sldId id="852" r:id="rId13"/>
    <p:sldId id="825" r:id="rId14"/>
    <p:sldId id="826" r:id="rId15"/>
    <p:sldId id="857" r:id="rId16"/>
    <p:sldId id="828" r:id="rId17"/>
    <p:sldId id="829" r:id="rId18"/>
    <p:sldId id="855" r:id="rId19"/>
    <p:sldId id="860" r:id="rId20"/>
    <p:sldId id="861" r:id="rId21"/>
    <p:sldId id="862" r:id="rId22"/>
    <p:sldId id="858" r:id="rId23"/>
    <p:sldId id="830" r:id="rId24"/>
    <p:sldId id="853" r:id="rId25"/>
    <p:sldId id="835" r:id="rId26"/>
    <p:sldId id="839" r:id="rId27"/>
    <p:sldId id="842" r:id="rId28"/>
    <p:sldId id="843" r:id="rId29"/>
    <p:sldId id="845" r:id="rId30"/>
    <p:sldId id="846" r:id="rId31"/>
    <p:sldId id="847" r:id="rId32"/>
    <p:sldId id="848" r:id="rId33"/>
    <p:sldId id="849" r:id="rId34"/>
    <p:sldId id="859" r:id="rId35"/>
    <p:sldId id="850" r:id="rId36"/>
    <p:sldId id="863" r:id="rId37"/>
    <p:sldId id="864" r:id="rId38"/>
  </p:sldIdLst>
  <p:sldSz cx="9144000" cy="6858000" type="screen4x3"/>
  <p:notesSz cx="6985000" cy="9271000"/>
  <p:embeddedFontLst>
    <p:embeddedFont>
      <p:font typeface="MS PGothic" panose="020B0600070205080204" pitchFamily="34" charset="-128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Tempus Sans ITC" panose="04020404030D07020202" pitchFamily="82" charset="0"/>
      <p:regular r:id="rId48"/>
    </p:embeddedFont>
    <p:embeddedFont>
      <p:font typeface="cmsy10" panose="020B0500000000000000" pitchFamily="34" charset="0"/>
      <p:regular r:id="rId49"/>
    </p:embeddedFont>
    <p:embeddedFont>
      <p:font typeface="cmmi10" panose="020B0500000000000000" pitchFamily="34" charset="0"/>
      <p:regular r:id="rId50"/>
    </p:embeddedFont>
  </p:embeddedFontLst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0000FF"/>
    <a:srgbClr val="050000"/>
    <a:srgbClr val="FFFF99"/>
    <a:srgbClr val="99CCFF"/>
    <a:srgbClr val="008000"/>
    <a:srgbClr val="9999FF"/>
    <a:srgbClr val="00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53" autoAdjust="0"/>
  </p:normalViewPr>
  <p:slideViewPr>
    <p:cSldViewPr>
      <p:cViewPr varScale="1">
        <p:scale>
          <a:sx n="92" d="100"/>
          <a:sy n="92" d="100"/>
        </p:scale>
        <p:origin x="5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C2EB7812-76B6-421A-B0B9-10368BCED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557155-91AA-4019-A2E6-454BC4394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79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BEE837-B732-4A21-AE8D-76D312C17D0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1C4C28-FBAC-4779-A95C-7D765A022469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EF9B485-89BF-47AB-A906-466769C261C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08449BC-7B93-4DAB-A891-97D208C8FDA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26B379F-5C54-4140-8DF7-38404EEA512F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We abuse the notation: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Really, we should say whether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D^i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is only the x part of the data or also the y part; we start by treating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D^i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= (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x^i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y^i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), but when we continue we only have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D^i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= (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x^i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). 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FF911A7-0B03-4A5F-9C25-734D51A8653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25CB23-8743-4EDC-BDDF-CD3127FB55C5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081ED0-DA7A-4ADD-81FB-D7516DDE3B9A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0E64636-2467-437D-ABB8-9A838F9AAF3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34D67F8-D695-45F7-9F15-CBEA2F280155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63ACBB0-D95C-4384-818E-A4352B8E231D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5F7393-5641-45C5-875C-CBEBF78A40AE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69D448B-40D2-475A-AD66-DF188CCA0BC4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2A7C37-9F8B-44A6-A458-010379132E95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B004F8-554A-4C57-B718-483AE459ACF7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4654B1-54C7-47D6-A116-225DD284BCA8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6BD613-2049-4B63-9B48-29E634E6F3A6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D9C3BC4-9316-4C8B-81CF-1272156B1FF5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0C5F478-41B1-4050-8489-DA795395D124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D0181F7-A5B7-40D4-A09C-9910CDD7F3FC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C8CFFDB-114E-4894-8CDC-A6DB19A349AC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D526B5-890F-4BD2-AC37-1E75B321EEA1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464E274-4EB0-451A-A8C5-F7A4EA6F59FB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D526B5-890F-4BD2-AC37-1E75B321EEA1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E193F5A-D7E7-476C-B86E-18C018C50E6E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34D67F8-D695-45F7-9F15-CBEA2F280155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5D7F02-9A24-4B2A-8846-CF56EB062051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512B2AC-83B1-4BDD-9560-A88679A16407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420F0C-25D2-45D3-BAB3-C69D8A6CC71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A14FD7-2C03-4848-803C-9CD0D815363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2994FFB-279F-434E-AEBB-DA370078E7DF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23A8BC-47FA-42C6-A902-59861EF0E07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706E3F-7839-462F-9652-926BB7BCF63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0"/>
              <a:ea typeface="+mn-ea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003925"/>
            <a:ext cx="89154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5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BC8EB6-B42C-4249-8E7B-CF34A53BB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3C73D-22C7-42FC-A680-8F9F80314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06864-4174-45E9-B938-1A8643291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52400"/>
            <a:ext cx="7535862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076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95400"/>
            <a:ext cx="4076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771900"/>
            <a:ext cx="4076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1694D-36C9-495A-A6E0-EB9036657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52400"/>
            <a:ext cx="7535862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076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076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159ED-111E-43C4-91C2-9EE4957BD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0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6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8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0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D867B-DC61-4271-A8E9-C6FB0385D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3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65C91-2E3F-42EB-949D-DBB23B736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006DB-5B75-481E-8546-0451D5CCCE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B46BA-9B19-4A0B-8A0C-613ED1966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9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2AA93-F71B-4940-A6CA-2FA8F42DC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5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B628-5F81-42BF-9707-5EAFED0BA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95894-BD4F-49B1-8A38-2154A67655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3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4F61D-BBFE-4C2E-B230-FFD12709F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7" name="Rectangle 7"/>
          <p:cNvSpPr>
            <a:spLocks noChangeArrowheads="1"/>
          </p:cNvSpPr>
          <p:nvPr/>
        </p:nvSpPr>
        <p:spPr bwMode="gray">
          <a:xfrm>
            <a:off x="635000" y="762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pitchFamily="-107" charset="0"/>
              <a:ea typeface="+mn-ea"/>
            </a:endParaRPr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gray">
          <a:xfrm>
            <a:off x="315913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pitchFamily="-107" charset="0"/>
              <a:ea typeface="+mn-ea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152400"/>
            <a:ext cx="75358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4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4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94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D573CC-3797-4D3B-AA3A-6895451AC1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4256" name="Rectangle 16"/>
          <p:cNvSpPr>
            <a:spLocks noChangeArrowheads="1"/>
          </p:cNvSpPr>
          <p:nvPr userDrawn="1"/>
        </p:nvSpPr>
        <p:spPr bwMode="gray">
          <a:xfrm flipV="1">
            <a:off x="458788" y="6324600"/>
            <a:ext cx="8226425" cy="269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kumimoji="1" lang="en-US">
              <a:latin typeface="Tahoma" pitchFamily="-107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7" charset="2"/>
        <a:buChar char="n"/>
        <a:defRPr sz="16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7" charset="2"/>
        <a:buChar char="n"/>
        <a:defRPr sz="16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7" charset="2"/>
        <a:buChar char="n"/>
        <a:defRPr sz="16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7" charset="2"/>
        <a:buChar char="n"/>
        <a:defRPr sz="16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764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6" y="-4001294"/>
            <a:ext cx="1143000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EM			              	CS446 –Spring ‘17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1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st.lema.oc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w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Semi-Supervised Learning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95400"/>
            <a:ext cx="86106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Consider the problem of </a:t>
            </a:r>
            <a:r>
              <a:rPr lang="en-US" dirty="0" smtClean="0">
                <a:ea typeface="ＭＳ Ｐゴシック" pitchFamily="34" charset="-128"/>
                <a:hlinkClick r:id="rId3" action="ppaction://hlinkfile"/>
              </a:rPr>
              <a:t>Prepositional Phrase Attachment. 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     Buy car with money             ; buy car with wheel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There are several ways to generate features. Given the limited representation, we can assume that all possible conjunctions of the 4 attributes are used. (15 feature in each example). 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Assum</a:t>
            </a:r>
            <a:r>
              <a:rPr lang="en-US" dirty="0">
                <a:ea typeface="ＭＳ Ｐゴシック" pitchFamily="34" charset="-128"/>
              </a:rPr>
              <a:t>e</a:t>
            </a:r>
            <a:r>
              <a:rPr lang="en-US" dirty="0" smtClean="0">
                <a:ea typeface="ＭＳ Ｐゴシック" pitchFamily="34" charset="-128"/>
              </a:rPr>
              <a:t> we will use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naïve Bayes</a:t>
            </a:r>
            <a:r>
              <a:rPr lang="en-US" dirty="0" smtClean="0">
                <a:ea typeface="ＭＳ Ｐゴシック" pitchFamily="34" charset="-128"/>
              </a:rPr>
              <a:t> for learning to decide between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[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n,v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]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Examples are:  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,x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,…</a:t>
            </a:r>
            <a:r>
              <a:rPr lang="en-US" dirty="0" err="1" smtClean="0"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,[</a:t>
            </a:r>
            <a:r>
              <a:rPr lang="en-US" dirty="0" err="1" smtClean="0">
                <a:ea typeface="ＭＳ Ｐゴシック" pitchFamily="34" charset="-128"/>
              </a:rPr>
              <a:t>n,v</a:t>
            </a:r>
            <a:r>
              <a:rPr lang="en-US" dirty="0" smtClean="0">
                <a:ea typeface="ＭＳ Ｐゴシック" pitchFamily="34" charset="-128"/>
              </a:rPr>
              <a:t>])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 Intuition (1)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90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219200"/>
            <a:ext cx="8382000" cy="4419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If we knew which of the data points (HHHT), (HTHT), (HTTH)  came from Coin1 and which from Coin2, there was no problem.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Recall that the “simple” estimation is the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ML estimation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Assume that you toss a (p,1-p) coin m times and get k Heads m-k Tails.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 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log[P(</a:t>
            </a:r>
            <a:r>
              <a:rPr lang="en-US" sz="2000" dirty="0" err="1" smtClean="0">
                <a:ea typeface="ＭＳ Ｐゴシック" pitchFamily="34" charset="-128"/>
              </a:rPr>
              <a:t>D|p</a:t>
            </a:r>
            <a:r>
              <a:rPr lang="en-US" sz="2000" dirty="0" smtClean="0">
                <a:ea typeface="ＭＳ Ｐゴシック" pitchFamily="34" charset="-128"/>
              </a:rPr>
              <a:t>)] = log [ </a:t>
            </a:r>
            <a:r>
              <a:rPr lang="en-US" sz="2000" dirty="0" err="1" smtClean="0">
                <a:ea typeface="ＭＳ Ｐゴシック" pitchFamily="34" charset="-128"/>
              </a:rPr>
              <a:t>p</a:t>
            </a:r>
            <a:r>
              <a:rPr lang="en-US" sz="2000" baseline="30000" dirty="0" err="1" smtClean="0">
                <a:ea typeface="ＭＳ Ｐゴシック" pitchFamily="34" charset="-128"/>
              </a:rPr>
              <a:t>k</a:t>
            </a:r>
            <a:r>
              <a:rPr lang="en-US" sz="2000" dirty="0" smtClean="0">
                <a:ea typeface="ＭＳ Ｐゴシック" pitchFamily="34" charset="-128"/>
              </a:rPr>
              <a:t> (1-p)</a:t>
            </a:r>
            <a:r>
              <a:rPr lang="en-US" sz="2000" baseline="30000" dirty="0" smtClean="0">
                <a:ea typeface="ＭＳ Ｐゴシック" pitchFamily="34" charset="-128"/>
              </a:rPr>
              <a:t>m-k</a:t>
            </a:r>
            <a:r>
              <a:rPr lang="en-US" sz="2000" dirty="0" smtClean="0">
                <a:ea typeface="ＭＳ Ｐゴシック" pitchFamily="34" charset="-128"/>
              </a:rPr>
              <a:t> ]= k log p + (m-k) log (1-p)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To maximize, set the derivative w.r.t. p equal to 0: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d log P(</a:t>
            </a:r>
            <a:r>
              <a:rPr lang="en-US" sz="2000" dirty="0" err="1" smtClean="0">
                <a:ea typeface="ＭＳ Ｐゴシック" pitchFamily="34" charset="-128"/>
              </a:rPr>
              <a:t>D|p</a:t>
            </a:r>
            <a:r>
              <a:rPr lang="en-US" sz="2000" dirty="0" smtClean="0">
                <a:ea typeface="ＭＳ Ｐゴシック" pitchFamily="34" charset="-128"/>
              </a:rPr>
              <a:t>)/</a:t>
            </a:r>
            <a:r>
              <a:rPr lang="en-US" sz="2000" dirty="0" err="1" smtClean="0">
                <a:ea typeface="ＭＳ Ｐゴシック" pitchFamily="34" charset="-128"/>
              </a:rPr>
              <a:t>dp</a:t>
            </a:r>
            <a:r>
              <a:rPr lang="en-US" sz="2000" dirty="0" smtClean="0">
                <a:ea typeface="ＭＳ Ｐゴシック" pitchFamily="34" charset="-128"/>
              </a:rPr>
              <a:t> = k/p – (m-k)/(1-p) = 0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Solving this for p, gives: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p=k/m</a:t>
            </a: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Key Intuition (2)</a:t>
            </a:r>
            <a:endParaRPr lang="en-US" dirty="0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1212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219200"/>
            <a:ext cx="8382000" cy="4419600"/>
          </a:xfrm>
        </p:spPr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If we knew which of the data points (HHHT), (HTHT), (HTTH)  came from Coin1 and which from Coin2, there was no problem.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Instead, use an iterative approach for estimating the parameters:</a:t>
            </a:r>
          </a:p>
          <a:p>
            <a:pPr marL="933450" lvl="1" indent="-533400" eaLnBrk="1" hangingPunct="1"/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Guess the probability that a given data point came from Coin 1 or 2;   Generate fictional labels, weighted according to this probability.</a:t>
            </a:r>
            <a:endParaRPr lang="en-US" sz="1800" dirty="0" smtClean="0">
              <a:solidFill>
                <a:srgbClr val="0000FF"/>
              </a:solidFill>
              <a:ea typeface="ＭＳ Ｐゴシック" pitchFamily="34" charset="-128"/>
              <a:sym typeface="Symbol" pitchFamily="18" charset="2"/>
            </a:endParaRPr>
          </a:p>
          <a:p>
            <a:pPr marL="933450" lvl="1" indent="-533400" eaLnBrk="1" hangingPunct="1"/>
            <a:r>
              <a:rPr lang="en-US" sz="1800" dirty="0" smtClean="0">
                <a:solidFill>
                  <a:srgbClr val="000066"/>
                </a:solidFill>
                <a:ea typeface="ＭＳ Ｐゴシック" pitchFamily="34" charset="-128"/>
              </a:rPr>
              <a:t>Now, compute the most likely value of the parameters. [recall NB example]</a:t>
            </a:r>
          </a:p>
          <a:p>
            <a:pPr marL="933450" lvl="1" indent="-533400" eaLnBrk="1" hangingPunct="1"/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Compute the likelihood of the data given this model.</a:t>
            </a:r>
          </a:p>
          <a:p>
            <a:pPr marL="933450" lvl="1" indent="-533400" eaLnBrk="1" hangingPunct="1"/>
            <a:r>
              <a:rPr lang="en-US" sz="1800" dirty="0" smtClean="0">
                <a:solidFill>
                  <a:srgbClr val="000066"/>
                </a:solidFill>
                <a:ea typeface="ＭＳ Ｐゴシック" pitchFamily="34" charset="-128"/>
              </a:rPr>
              <a:t>Re-estimate the initial parameter setting: set them to maximize  the likelihood of the data.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     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Labels 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  <a:sym typeface="Wingdings" pitchFamily="2" charset="2"/>
              </a:rPr>
              <a:t> Model Parameters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  <a:sym typeface="Wingdings" pitchFamily="2" charset="2"/>
              </a:rPr>
              <a:t> Likelihood of the data</a:t>
            </a:r>
            <a:endParaRPr lang="en-US" sz="2000" dirty="0" smtClean="0">
              <a:solidFill>
                <a:schemeClr val="hlink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This process can be iterated and can be shown to converge to a local maximum of the likelihood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Algorithm (Coins) -I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001000" cy="4800600"/>
          </a:xfrm>
        </p:spPr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will assume (for a minute) that we know the parameters             and use it to estimate which Coin it is (Problem 1)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Then, we will use this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“label” </a:t>
            </a:r>
            <a:r>
              <a:rPr lang="en-US" sz="2000" dirty="0">
                <a:solidFill>
                  <a:srgbClr val="000066"/>
                </a:solidFill>
                <a:ea typeface="ＭＳ Ｐゴシック" pitchFamily="34" charset="-128"/>
              </a:rPr>
              <a:t>estimation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of </a:t>
            </a:r>
            <a:r>
              <a:rPr lang="en-US" sz="2000" dirty="0">
                <a:solidFill>
                  <a:srgbClr val="000066"/>
                </a:solidFill>
                <a:ea typeface="ＭＳ Ｐゴシック" pitchFamily="34" charset="-128"/>
              </a:rPr>
              <a:t>the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observed tosses, to estimate the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most likely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parameters </a:t>
            </a:r>
          </a:p>
          <a:p>
            <a:pPr marL="933450" lvl="1" indent="-533400" eaLnBrk="1" hangingPunct="1"/>
            <a:r>
              <a:rPr lang="en-US" sz="1600" dirty="0" smtClean="0">
                <a:solidFill>
                  <a:srgbClr val="000066"/>
                </a:solidFill>
                <a:ea typeface="ＭＳ Ｐゴシック" pitchFamily="34" charset="-128"/>
              </a:rPr>
              <a:t>and so on...</a:t>
            </a:r>
          </a:p>
          <a:p>
            <a:pPr marL="533400" indent="-533400" eaLnBrk="1" hangingPunct="1"/>
            <a:r>
              <a:rPr lang="en-US" dirty="0" smtClean="0">
                <a:ea typeface="ＭＳ Ｐゴシック" pitchFamily="34" charset="-128"/>
              </a:rPr>
              <a:t>Notation: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n</a:t>
            </a:r>
            <a:r>
              <a:rPr lang="en-US" dirty="0">
                <a:solidFill>
                  <a:srgbClr val="000066"/>
                </a:solidFill>
                <a:ea typeface="ＭＳ Ｐゴシック" pitchFamily="34" charset="-128"/>
              </a:rPr>
              <a:t> data </a:t>
            </a:r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points; in each one: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m</a:t>
            </a:r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 tosses, </a:t>
            </a:r>
            <a:r>
              <a:rPr lang="en-US" dirty="0" smtClean="0">
                <a:solidFill>
                  <a:srgbClr val="0000FF"/>
                </a:solidFill>
                <a:latin typeface="Tahoma"/>
                <a:ea typeface="ＭＳ Ｐゴシック" pitchFamily="34" charset="-128"/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ea typeface="ＭＳ Ｐゴシック" pitchFamily="34" charset="-128"/>
              </a:rPr>
              <a:t>i</a:t>
            </a:r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 heads. 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What is the probability that the 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ith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 data point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came from 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Coin1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?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STEP 1 (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xpectation Step):                                                         </a:t>
            </a:r>
            <a:r>
              <a:rPr lang="en-US" sz="2000" dirty="0" smtClean="0">
                <a:ea typeface="ＭＳ Ｐゴシック" pitchFamily="34" charset="-128"/>
              </a:rPr>
              <a:t>(Here </a:t>
            </a:r>
            <a:r>
              <a:rPr lang="en-US" sz="2000" dirty="0" smtClean="0">
                <a:latin typeface="Tahoma"/>
                <a:ea typeface="ＭＳ Ｐゴシック" pitchFamily="34" charset="-128"/>
              </a:rPr>
              <a:t>h=h</a:t>
            </a:r>
            <a:r>
              <a:rPr lang="en-US" sz="2000" baseline="-25000" dirty="0" smtClean="0">
                <a:latin typeface="Calibri"/>
                <a:ea typeface="ＭＳ Ｐゴシック" pitchFamily="34" charset="-128"/>
              </a:rPr>
              <a:t>i 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  <a:endParaRPr lang="en-US" sz="2000" baseline="-25000" dirty="0" smtClean="0">
              <a:latin typeface="Calibri"/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39938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09055400"/>
              </p:ext>
            </p:extLst>
          </p:nvPr>
        </p:nvGraphicFramePr>
        <p:xfrm>
          <a:off x="1987550" y="4202113"/>
          <a:ext cx="479425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3111480" imgH="1130040" progId="Equation.3">
                  <p:embed/>
                </p:oleObj>
              </mc:Choice>
              <mc:Fallback>
                <p:oleObj name="Equation" r:id="rId4" imgW="3111480" imgH="1130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4202113"/>
                        <a:ext cx="4794250" cy="174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75801394"/>
              </p:ext>
            </p:extLst>
          </p:nvPr>
        </p:nvGraphicFramePr>
        <p:xfrm>
          <a:off x="6858000" y="1295400"/>
          <a:ext cx="7620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משוואה" r:id="rId6" imgW="444240" imgH="215640" progId="Equation.3">
                  <p:embed/>
                </p:oleObj>
              </mc:Choice>
              <mc:Fallback>
                <p:oleObj name="משוואה" r:id="rId6" imgW="44424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295400"/>
                        <a:ext cx="7620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Algorithm (Coins) - II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143000"/>
            <a:ext cx="8305800" cy="4800600"/>
          </a:xfrm>
        </p:spPr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Now, we would like to compute the likelihood of the data, and find the parameters that maximize it.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will maximize the log likelihood of the data (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data points)  </a:t>
            </a:r>
          </a:p>
          <a:p>
            <a:pPr marL="933450" lvl="1" indent="-533400" eaLnBrk="1" hangingPunct="1"/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LL = </a:t>
            </a:r>
            <a:r>
              <a:rPr lang="en-US" sz="18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1800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1,n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ea typeface="ＭＳ Ｐゴシック" pitchFamily="34" charset="-128"/>
              </a:rPr>
              <a:t>logP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(D</a:t>
            </a:r>
            <a:r>
              <a:rPr lang="en-US" sz="18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 |</a:t>
            </a:r>
            <a:r>
              <a:rPr lang="en-US" sz="18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18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)</a:t>
            </a:r>
          </a:p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But, one of the variables – the coin’s name - is hidden.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can marginalize:</a:t>
            </a:r>
            <a:endParaRPr lang="en-US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933450" lvl="1" indent="-533400" eaLnBrk="1" hangingPunct="1"/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LL= 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baseline="-25000" dirty="0" err="1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log </a:t>
            </a:r>
            <a:r>
              <a:rPr lang="en-US" dirty="0" smtClean="0">
                <a:solidFill>
                  <a:srgbClr val="0000FF"/>
                </a:solidFill>
                <a:latin typeface="Symbol"/>
                <a:ea typeface="ＭＳ Ｐゴシック" pitchFamily="34" charset="-128"/>
                <a:sym typeface="Symbol"/>
              </a:rPr>
              <a:t></a:t>
            </a:r>
            <a:r>
              <a:rPr lang="en-US" baseline="-25000" dirty="0" smtClean="0">
                <a:solidFill>
                  <a:srgbClr val="0000FF"/>
                </a:solidFill>
                <a:latin typeface="Tahoma"/>
                <a:ea typeface="ＭＳ Ｐゴシック" pitchFamily="34" charset="-128"/>
                <a:sym typeface="Symbol"/>
              </a:rPr>
              <a:t>y=0</a:t>
            </a:r>
            <a:r>
              <a:rPr lang="en-US" baseline="-25000" dirty="0" smtClean="0">
                <a:solidFill>
                  <a:srgbClr val="0000FF"/>
                </a:solidFill>
                <a:latin typeface="Symbol"/>
                <a:ea typeface="ＭＳ Ｐゴシック" pitchFamily="34" charset="-128"/>
                <a:sym typeface="Symbol"/>
              </a:rPr>
              <a:t>,1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P(D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,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y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| </a:t>
            </a:r>
            <a:r>
              <a:rPr lang="en-US" dirty="0" err="1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) 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However, the sum is inside the log, making ML solution difficult. </a:t>
            </a:r>
          </a:p>
          <a:p>
            <a:pPr marL="533400" indent="-533400" eaLnBrk="1" hangingPunct="1"/>
            <a:r>
              <a:rPr lang="en-US" sz="2000" dirty="0" smtClean="0"/>
              <a:t>Since the latent </a:t>
            </a:r>
            <a:r>
              <a:rPr lang="en-US" sz="2000" dirty="0"/>
              <a:t>variable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r>
              <a:rPr lang="en-US" sz="2000" dirty="0" smtClean="0"/>
              <a:t> </a:t>
            </a:r>
            <a:r>
              <a:rPr lang="en-US" sz="2000" dirty="0"/>
              <a:t>is not observed, we cannot use </a:t>
            </a:r>
            <a:r>
              <a:rPr lang="en-US" sz="2000" dirty="0" smtClean="0"/>
              <a:t>the complete-data </a:t>
            </a:r>
            <a:r>
              <a:rPr lang="en-US" sz="2000" dirty="0"/>
              <a:t>log likelihood. </a:t>
            </a:r>
            <a:r>
              <a:rPr lang="en-US" sz="2000" dirty="0">
                <a:solidFill>
                  <a:srgbClr val="0000FF"/>
                </a:solidFill>
              </a:rPr>
              <a:t>Instead,</a:t>
            </a:r>
            <a:r>
              <a:rPr lang="en-US" sz="2000" dirty="0"/>
              <a:t> we use the expectation </a:t>
            </a:r>
            <a:r>
              <a:rPr lang="en-US" sz="2000" dirty="0" smtClean="0"/>
              <a:t>of the complete-data </a:t>
            </a:r>
            <a:r>
              <a:rPr lang="en-US" sz="2000" dirty="0"/>
              <a:t>log </a:t>
            </a:r>
            <a:r>
              <a:rPr lang="en-US" sz="2000" dirty="0" smtClean="0"/>
              <a:t>likelihood </a:t>
            </a:r>
            <a:r>
              <a:rPr lang="en-US" sz="2000" dirty="0"/>
              <a:t>under the posterior distribution of </a:t>
            </a:r>
            <a:r>
              <a:rPr lang="en-US" sz="2000" dirty="0" smtClean="0"/>
              <a:t>the latent </a:t>
            </a:r>
            <a:r>
              <a:rPr lang="en-US" sz="2000" dirty="0"/>
              <a:t>variable to approximate </a:t>
            </a:r>
            <a:r>
              <a:rPr lang="en-US" sz="2000" dirty="0" smtClean="0">
                <a:solidFill>
                  <a:srgbClr val="0000FF"/>
                </a:solidFill>
              </a:rPr>
              <a:t>log </a:t>
            </a:r>
            <a:r>
              <a:rPr lang="en-US" sz="2000" dirty="0" smtClean="0">
                <a:solidFill>
                  <a:srgbClr val="0000FF"/>
                </a:solidFill>
                <a:latin typeface="Tahoma"/>
              </a:rPr>
              <a:t>p(D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| </a:t>
            </a:r>
            <a:r>
              <a:rPr lang="en-US" sz="2000" dirty="0" err="1" smtClean="0">
                <a:solidFill>
                  <a:srgbClr val="0000FF"/>
                </a:solidFill>
              </a:rPr>
              <a:t>p’,q</a:t>
            </a:r>
            <a:r>
              <a:rPr lang="en-US" sz="2000" dirty="0" smtClean="0">
                <a:solidFill>
                  <a:srgbClr val="0000FF"/>
                </a:solidFill>
              </a:rPr>
              <a:t>’,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®’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think of the likelihood 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logP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D</a:t>
            </a:r>
            <a:r>
              <a:rPr lang="en-US" sz="2000" baseline="30000" dirty="0" err="1" smtClean="0">
                <a:solidFill>
                  <a:schemeClr val="hlink"/>
                </a:solidFill>
                <a:ea typeface="ＭＳ Ｐゴシック" pitchFamily="34" charset="-128"/>
              </a:rPr>
              <a:t>i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|p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’,q’,</a:t>
            </a:r>
            <a:r>
              <a:rPr lang="en-US" sz="2000" dirty="0" smtClean="0">
                <a:solidFill>
                  <a:schemeClr val="hlink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  <a:sym typeface="Symbol" pitchFamily="18" charset="2"/>
              </a:rPr>
              <a:t>’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as a random variable that depends on the value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y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of the coin in the </a:t>
            </a:r>
            <a:r>
              <a:rPr lang="en-US" sz="2000" dirty="0" err="1" smtClean="0">
                <a:solidFill>
                  <a:srgbClr val="000066"/>
                </a:solidFill>
                <a:ea typeface="ＭＳ Ｐゴシック" pitchFamily="34" charset="-128"/>
              </a:rPr>
              <a:t>i</a:t>
            </a:r>
            <a:r>
              <a:rPr lang="en-US" sz="2000" baseline="30000" dirty="0" err="1" smtClean="0">
                <a:solidFill>
                  <a:srgbClr val="000066"/>
                </a:solidFill>
                <a:ea typeface="ＭＳ Ｐゴシック" pitchFamily="34" charset="-128"/>
              </a:rPr>
              <a:t>th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toss. Therefore, instead of maximizing the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LL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we will 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maximize the expectation of this random variable (over the coin’s name).  </a:t>
            </a:r>
            <a:r>
              <a:rPr lang="en-US" sz="1600" dirty="0" smtClean="0">
                <a:solidFill>
                  <a:srgbClr val="050000"/>
                </a:solidFill>
                <a:ea typeface="ＭＳ Ｐゴシック" pitchFamily="34" charset="-128"/>
              </a:rPr>
              <a:t>[Justified using Jensen’s Inequality; later &amp; above]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4495800" y="76200"/>
            <a:ext cx="4648200" cy="1524000"/>
          </a:xfrm>
          <a:prstGeom prst="wedgeRectCallout">
            <a:avLst>
              <a:gd name="adj1" fmla="val -7044"/>
              <a:gd name="adj2" fmla="val 353528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933450" lvl="1" indent="-533400"/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LL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=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1600" baseline="-25000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1600" baseline="-25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log </a:t>
            </a:r>
            <a:r>
              <a:rPr lang="en-US" sz="1600" dirty="0">
                <a:solidFill>
                  <a:schemeClr val="tx1"/>
                </a:solidFill>
                <a:latin typeface="Symbol"/>
                <a:ea typeface="ＭＳ Ｐゴシック" pitchFamily="34" charset="-128"/>
                <a:sym typeface="Symbol"/>
              </a:rPr>
              <a:t></a:t>
            </a:r>
            <a:r>
              <a:rPr lang="en-US" sz="1600" baseline="-25000" dirty="0">
                <a:solidFill>
                  <a:schemeClr val="tx1"/>
                </a:solidFill>
                <a:latin typeface="Tahoma"/>
                <a:ea typeface="ＭＳ Ｐゴシック" pitchFamily="34" charset="-128"/>
                <a:sym typeface="Symbol"/>
              </a:rPr>
              <a:t>y=0</a:t>
            </a:r>
            <a:r>
              <a:rPr lang="en-US" sz="1600" baseline="-25000" dirty="0">
                <a:solidFill>
                  <a:schemeClr val="tx1"/>
                </a:solidFill>
                <a:latin typeface="Symbol"/>
                <a:ea typeface="ＭＳ Ｐゴシック" pitchFamily="34" charset="-128"/>
                <a:sym typeface="Symbol"/>
              </a:rPr>
              <a:t>,1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P(D</a:t>
            </a:r>
            <a:r>
              <a:rPr lang="en-US" sz="1600" baseline="30000" dirty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 y | </a:t>
            </a:r>
            <a:r>
              <a:rPr lang="en-US" sz="1600" dirty="0" err="1">
                <a:solidFill>
                  <a:schemeClr val="tx1"/>
                </a:solidFill>
                <a:ea typeface="ＭＳ Ｐゴシック" pitchFamily="34" charset="-128"/>
              </a:rPr>
              <a:t>p,q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=</a:t>
            </a:r>
          </a:p>
          <a:p>
            <a:pPr marL="933450" lvl="1" indent="-533400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  =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1600" baseline="-25000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1600" baseline="-25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log </a:t>
            </a:r>
            <a:r>
              <a:rPr lang="en-US" sz="1600" dirty="0" smtClean="0">
                <a:solidFill>
                  <a:schemeClr val="tx1"/>
                </a:solidFill>
                <a:latin typeface="Symbol"/>
                <a:ea typeface="ＭＳ Ｐゴシック" pitchFamily="34" charset="-128"/>
                <a:sym typeface="Symbol"/>
              </a:rPr>
              <a:t></a:t>
            </a:r>
            <a:r>
              <a:rPr lang="en-US" sz="1600" baseline="-25000" dirty="0">
                <a:solidFill>
                  <a:schemeClr val="tx1"/>
                </a:solidFill>
                <a:latin typeface="Tahoma"/>
                <a:ea typeface="ＭＳ Ｐゴシック" pitchFamily="34" charset="-128"/>
                <a:sym typeface="Symbol"/>
              </a:rPr>
              <a:t>y=0</a:t>
            </a:r>
            <a:r>
              <a:rPr lang="en-US" sz="1600" baseline="-25000" dirty="0">
                <a:solidFill>
                  <a:schemeClr val="tx1"/>
                </a:solidFill>
                <a:latin typeface="Symbol"/>
                <a:ea typeface="ＭＳ Ｐゴシック" pitchFamily="34" charset="-128"/>
                <a:sym typeface="Symbol"/>
              </a:rPr>
              <a:t>,1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P(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D</a:t>
            </a:r>
            <a:r>
              <a:rPr lang="en-US" sz="1600" baseline="30000" dirty="0" err="1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|p,q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P(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y|D</a:t>
            </a:r>
            <a:r>
              <a:rPr lang="en-US" sz="1600" baseline="30000" dirty="0" err="1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,p,q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) = </a:t>
            </a:r>
          </a:p>
          <a:p>
            <a:pPr marL="400050" lvl="1"/>
            <a:r>
              <a:rPr lang="en-US" sz="16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sym typeface="Symbol" pitchFamily="18" charset="2"/>
              </a:rPr>
              <a:t>    =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</a:t>
            </a:r>
            <a:r>
              <a:rPr lang="en-US" sz="1600" baseline="-25000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1600" baseline="-25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log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E_</a:t>
            </a:r>
            <a:r>
              <a:rPr lang="en-US" sz="1600" dirty="0" err="1" smtClean="0">
                <a:solidFill>
                  <a:srgbClr val="FF0000"/>
                </a:solidFill>
                <a:ea typeface="ＭＳ Ｐゴシック" pitchFamily="34" charset="-128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P(D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|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p,q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cmsy10"/>
                <a:ea typeface="ＭＳ Ｐゴシック" pitchFamily="34" charset="-128"/>
                <a:sym typeface="Symbol" pitchFamily="18" charset="2"/>
              </a:rPr>
              <a:t>¸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marL="400050" lvl="1"/>
            <a:r>
              <a:rPr lang="en-US" sz="1600" dirty="0" smtClean="0">
                <a:solidFill>
                  <a:schemeClr val="tx1"/>
                </a:solidFill>
                <a:latin typeface="cmsy10"/>
                <a:ea typeface="ＭＳ Ｐゴシック" pitchFamily="34" charset="-128"/>
                <a:sym typeface="Symbol" pitchFamily="18" charset="2"/>
              </a:rPr>
              <a:t>   ¸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1600" baseline="-25000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1600" baseline="-25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E_</a:t>
            </a:r>
            <a:r>
              <a:rPr lang="en-US" sz="1600" dirty="0" err="1" smtClean="0">
                <a:solidFill>
                  <a:srgbClr val="FF0000"/>
                </a:solidFill>
                <a:ea typeface="ＭＳ Ｐゴシック" pitchFamily="34" charset="-128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log P(D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|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p,q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</a:p>
          <a:p>
            <a:pPr marL="400050" lvl="1"/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Where the inequality is due to Jensen’s Inequality.</a:t>
            </a:r>
          </a:p>
          <a:p>
            <a:pPr marL="400050" lvl="1"/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We maximize a lower bound on the Likelihood. </a:t>
            </a:r>
            <a:endParaRPr lang="en-US" sz="1800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43800" y="6096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4769709" y="0"/>
            <a:ext cx="4343400" cy="2307265"/>
          </a:xfrm>
          <a:prstGeom prst="wedgeRectCallout">
            <a:avLst>
              <a:gd name="adj1" fmla="val -50421"/>
              <a:gd name="adj2" fmla="val 13926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Algorithm (Coins) - III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We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maximize the expectation of this random variable (over the coin name).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E[LL] = E[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2000" baseline="-25000" dirty="0" err="1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)] =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2000" baseline="-25000" dirty="0" err="1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E[log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)] =    </a:t>
            </a:r>
          </a:p>
          <a:p>
            <a:pPr marL="533400" indent="-533400" eaLnBrk="1" hangingPunct="1"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      = 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i=1,n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P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 1 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)] + (1-P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 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 0 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)]  </a:t>
            </a:r>
            <a:endParaRPr lang="en-US" sz="20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                   - 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 log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- 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(1-P</a:t>
            </a:r>
            <a:r>
              <a:rPr lang="en-US" sz="2000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) log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(1- 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>
                <a:solidFill>
                  <a:srgbClr val="0000FF"/>
                </a:solidFill>
                <a:ea typeface="ＭＳ Ｐゴシック" pitchFamily="34" charset="-128"/>
              </a:rPr>
              <a:t>i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     </a:t>
            </a:r>
          </a:p>
          <a:p>
            <a:pPr marL="533400" indent="-533400" eaLnBrk="1" hangingPunct="1">
              <a:buNone/>
            </a:pP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ea typeface="ＭＳ Ｐゴシック" pitchFamily="34" charset="-128"/>
              </a:rPr>
              <a:t>(Does not matter when we maximize)</a:t>
            </a:r>
            <a:endParaRPr lang="en-US" sz="20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This is due to the linearity of the expectation and the random variable definition: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 y 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  =    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 1 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   with Probability  P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                                         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 0 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   with Probability (1-P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 </a:t>
            </a: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28194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60320" y="3390900"/>
            <a:ext cx="2834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266" y="35010"/>
            <a:ext cx="4191000" cy="225099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Algorithm (Coins) - IV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 marL="533400" indent="-533400" eaLnBrk="1" hangingPunct="1"/>
            <a:r>
              <a:rPr lang="en-US" b="1" dirty="0" smtClean="0">
                <a:solidFill>
                  <a:srgbClr val="000066"/>
                </a:solidFill>
                <a:ea typeface="ＭＳ Ｐゴシック" pitchFamily="34" charset="-128"/>
              </a:rPr>
              <a:t>Explicitly, we get:</a:t>
            </a:r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4608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77851093"/>
              </p:ext>
            </p:extLst>
          </p:nvPr>
        </p:nvGraphicFramePr>
        <p:xfrm>
          <a:off x="1211262" y="2286000"/>
          <a:ext cx="7704138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4292280" imgH="1663560" progId="Equation.DSMT4">
                  <p:embed/>
                </p:oleObj>
              </mc:Choice>
              <mc:Fallback>
                <p:oleObj name="Equation" r:id="rId4" imgW="4292280" imgH="1663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2" y="2286000"/>
                        <a:ext cx="7704138" cy="298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EM Algorithm (Coins) - V</a:t>
            </a:r>
          </a:p>
        </p:txBody>
      </p:sp>
      <p:sp>
        <p:nvSpPr>
          <p:cNvPr id="481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295400"/>
            <a:ext cx="8153400" cy="48006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Finally, to find the most likely parameters, we maximize the derivatives with respect to             : </a:t>
            </a:r>
          </a:p>
          <a:p>
            <a:pPr marL="533400" indent="-533400"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STEP 2: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M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aximization Step</a:t>
            </a:r>
          </a:p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(Sanity </a:t>
            </a:r>
            <a:r>
              <a:rPr lang="en-US" dirty="0">
                <a:solidFill>
                  <a:srgbClr val="000066"/>
                </a:solidFill>
                <a:ea typeface="ＭＳ Ｐゴシック" pitchFamily="34" charset="-128"/>
              </a:rPr>
              <a:t>check: Think of the weighted fictional </a:t>
            </a:r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points)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48130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10307015"/>
              </p:ext>
            </p:extLst>
          </p:nvPr>
        </p:nvGraphicFramePr>
        <p:xfrm>
          <a:off x="5562600" y="1701800"/>
          <a:ext cx="8493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משוואה" r:id="rId4" imgW="444240" imgH="215640" progId="Equation.3">
                  <p:embed/>
                </p:oleObj>
              </mc:Choice>
              <mc:Fallback>
                <p:oleObj name="משוואה" r:id="rId4" imgW="4442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01800"/>
                        <a:ext cx="8493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47560"/>
              </p:ext>
            </p:extLst>
          </p:nvPr>
        </p:nvGraphicFramePr>
        <p:xfrm>
          <a:off x="533400" y="3140075"/>
          <a:ext cx="60944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6" imgW="2908080" imgH="457200" progId="Equation.3">
                  <p:embed/>
                </p:oleObj>
              </mc:Choice>
              <mc:Fallback>
                <p:oleObj name="Equation" r:id="rId6" imgW="290808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40075"/>
                        <a:ext cx="60944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15014"/>
              </p:ext>
            </p:extLst>
          </p:nvPr>
        </p:nvGraphicFramePr>
        <p:xfrm>
          <a:off x="533400" y="3816350"/>
          <a:ext cx="71612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משוואה" r:id="rId8" imgW="3416040" imgH="647640" progId="Equation.3">
                  <p:embed/>
                </p:oleObj>
              </mc:Choice>
              <mc:Fallback>
                <p:oleObj name="משוואה" r:id="rId8" imgW="3416040" imgH="647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6350"/>
                        <a:ext cx="716121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99731"/>
              </p:ext>
            </p:extLst>
          </p:nvPr>
        </p:nvGraphicFramePr>
        <p:xfrm>
          <a:off x="652463" y="4905375"/>
          <a:ext cx="8145462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0" imgW="3886200" imgH="622080" progId="Equation.3">
                  <p:embed/>
                </p:oleObj>
              </mc:Choice>
              <mc:Fallback>
                <p:oleObj name="Equation" r:id="rId10" imgW="3886200" imgH="622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4905375"/>
                        <a:ext cx="8145462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690" name="AutoShape 10"/>
          <p:cNvSpPr>
            <a:spLocks noChangeArrowheads="1"/>
          </p:cNvSpPr>
          <p:nvPr/>
        </p:nvSpPr>
        <p:spPr bwMode="auto">
          <a:xfrm>
            <a:off x="5862638" y="90488"/>
            <a:ext cx="3124200" cy="1281112"/>
          </a:xfrm>
          <a:prstGeom prst="wedgeRectCallout">
            <a:avLst>
              <a:gd name="adj1" fmla="val -96037"/>
              <a:gd name="adj2" fmla="val 186681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latin typeface="+mn-lt"/>
              </a:rPr>
              <a:t>When computing the derivatives, notice P</a:t>
            </a:r>
            <a:r>
              <a:rPr lang="en-US" sz="1600" baseline="-25000" dirty="0">
                <a:latin typeface="+mn-lt"/>
              </a:rPr>
              <a:t>1</a:t>
            </a:r>
            <a:r>
              <a:rPr lang="en-US" sz="1600" baseline="1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here is a constant; it was computed using the current </a:t>
            </a:r>
            <a:r>
              <a:rPr lang="en-US" sz="1600" dirty="0" smtClean="0">
                <a:latin typeface="+mn-lt"/>
              </a:rPr>
              <a:t>parameters in the E step</a:t>
            </a:r>
            <a:endParaRPr lang="en-US" sz="16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Models with Hidden Variables 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pic>
        <p:nvPicPr>
          <p:cNvPr id="50182" name="Picture 4" descr="hidd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52525"/>
            <a:ext cx="70389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25" name="Picture 5" descr="hidde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7210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General Setting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EM algorithm is a general purpose algorithm for finding the maximum </a:t>
            </a:r>
            <a:r>
              <a:rPr lang="en-US" sz="2000" dirty="0" smtClean="0"/>
              <a:t>likelihood estimate </a:t>
            </a:r>
            <a:r>
              <a:rPr lang="en-US" sz="2000" dirty="0"/>
              <a:t>in latent variable models.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E-Step, we </a:t>
            </a:r>
            <a:r>
              <a:rPr lang="en-US" sz="2000" dirty="0" smtClean="0"/>
              <a:t>“fill in” </a:t>
            </a:r>
            <a:r>
              <a:rPr lang="en-US" sz="2000" dirty="0"/>
              <a:t>the latent variables </a:t>
            </a:r>
            <a:r>
              <a:rPr lang="en-US" sz="2000" dirty="0" smtClean="0"/>
              <a:t>using the </a:t>
            </a:r>
            <a:r>
              <a:rPr lang="en-US" sz="2000" dirty="0"/>
              <a:t>posterior, and in the M-Step, we maximize the expected complete log likelihood </a:t>
            </a:r>
            <a:r>
              <a:rPr lang="en-US" sz="2000" dirty="0" smtClean="0"/>
              <a:t>with respect </a:t>
            </a:r>
            <a:r>
              <a:rPr lang="en-US" sz="2000" dirty="0"/>
              <a:t>to the complete posterior distribution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/>
              <a:t>Let </a:t>
            </a:r>
            <a:r>
              <a:rPr lang="en-US" sz="1800" dirty="0" smtClean="0"/>
              <a:t>D = (</a:t>
            </a:r>
            <a:r>
              <a:rPr lang="en-US" sz="1800" dirty="0" smtClean="0">
                <a:latin typeface="Tahoma"/>
              </a:rPr>
              <a:t>x</a:t>
            </a:r>
            <a:r>
              <a:rPr lang="en-US" sz="1800" baseline="-25000" dirty="0" smtClean="0">
                <a:latin typeface="Calibri"/>
              </a:rPr>
              <a:t>1</a:t>
            </a:r>
            <a:r>
              <a:rPr lang="en-US" sz="1800" dirty="0" smtClean="0"/>
              <a:t>, </a:t>
            </a:r>
            <a:r>
              <a:rPr lang="en-US" sz="1800" dirty="0"/>
              <a:t>· · · , </a:t>
            </a:r>
            <a:r>
              <a:rPr lang="en-US" sz="1800" dirty="0" err="1" smtClean="0">
                <a:latin typeface="Tahoma"/>
              </a:rPr>
              <a:t>x</a:t>
            </a:r>
            <a:r>
              <a:rPr lang="en-US" sz="1800" baseline="-25000" dirty="0" err="1" smtClean="0">
                <a:latin typeface="Calibri"/>
              </a:rPr>
              <a:t>N</a:t>
            </a:r>
            <a:r>
              <a:rPr lang="en-US" sz="1800" dirty="0" smtClean="0"/>
              <a:t> </a:t>
            </a:r>
            <a:r>
              <a:rPr lang="en-US" sz="1800" dirty="0"/>
              <a:t>) be the observed data, and </a:t>
            </a:r>
            <a:endParaRPr lang="en-US" sz="1800" dirty="0" smtClean="0"/>
          </a:p>
          <a:p>
            <a:pPr lvl="1"/>
            <a:r>
              <a:rPr lang="en-US" sz="1800" dirty="0" smtClean="0"/>
              <a:t>Let </a:t>
            </a:r>
            <a:r>
              <a:rPr lang="en-US" sz="1800" dirty="0"/>
              <a:t>Z </a:t>
            </a:r>
            <a:r>
              <a:rPr lang="en-US" sz="1800" dirty="0" smtClean="0"/>
              <a:t> denote hidden </a:t>
            </a:r>
            <a:r>
              <a:rPr lang="en-US" sz="1800" dirty="0"/>
              <a:t>random variables</a:t>
            </a:r>
            <a:r>
              <a:rPr lang="en-US" sz="1800" dirty="0" smtClean="0"/>
              <a:t>. </a:t>
            </a:r>
          </a:p>
          <a:p>
            <a:pPr lvl="2"/>
            <a:r>
              <a:rPr lang="en-US" sz="1600" dirty="0" smtClean="0"/>
              <a:t>(We </a:t>
            </a:r>
            <a:r>
              <a:rPr lang="en-US" sz="1600" dirty="0"/>
              <a:t>are not committing to any particular model</a:t>
            </a:r>
            <a:r>
              <a:rPr lang="en-US" sz="1600" dirty="0" smtClean="0"/>
              <a:t>.)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et </a:t>
            </a:r>
            <a:r>
              <a:rPr lang="en-US" sz="1800" dirty="0"/>
              <a:t>θ </a:t>
            </a:r>
            <a:r>
              <a:rPr lang="en-US" sz="1800" dirty="0" smtClean="0"/>
              <a:t>be </a:t>
            </a:r>
            <a:r>
              <a:rPr lang="en-US" sz="1800" dirty="0"/>
              <a:t>the model parameters. </a:t>
            </a:r>
            <a:r>
              <a:rPr lang="en-US" sz="1800" dirty="0" smtClean="0"/>
              <a:t>Then</a:t>
            </a:r>
          </a:p>
          <a:p>
            <a:r>
              <a:rPr lang="en-US" sz="2200" dirty="0"/>
              <a:t> </a:t>
            </a:r>
            <a:r>
              <a:rPr lang="en-US" sz="2200" dirty="0">
                <a:latin typeface="cmmi10"/>
              </a:rPr>
              <a:t>µ</a:t>
            </a:r>
            <a:r>
              <a:rPr lang="en-US" sz="2200" baseline="30000" dirty="0"/>
              <a:t>*</a:t>
            </a:r>
            <a:r>
              <a:rPr lang="en-US" sz="2200" dirty="0"/>
              <a:t> = </a:t>
            </a:r>
            <a:r>
              <a:rPr lang="en-US" sz="2200" dirty="0" err="1"/>
              <a:t>argmax</a:t>
            </a:r>
            <a:r>
              <a:rPr lang="en-US" sz="2200" baseline="-25000" dirty="0">
                <a:latin typeface="cmmi10"/>
              </a:rPr>
              <a:t>µ</a:t>
            </a:r>
            <a:r>
              <a:rPr lang="en-US" sz="2200" dirty="0"/>
              <a:t> </a:t>
            </a:r>
            <a:r>
              <a:rPr lang="en-US" sz="2200" dirty="0" smtClean="0"/>
              <a:t>p(x|</a:t>
            </a:r>
            <a:r>
              <a:rPr lang="en-US" sz="2200" dirty="0" smtClean="0">
                <a:latin typeface="cmmi10"/>
              </a:rPr>
              <a:t>µ</a:t>
            </a:r>
            <a:r>
              <a:rPr lang="en-US" sz="2200" dirty="0"/>
              <a:t>) </a:t>
            </a:r>
            <a:r>
              <a:rPr lang="en-US" sz="2200" dirty="0" smtClean="0"/>
              <a:t>= </a:t>
            </a:r>
            <a:r>
              <a:rPr lang="en-US" sz="2200" dirty="0" err="1" smtClean="0"/>
              <a:t>argmax</a:t>
            </a:r>
            <a:r>
              <a:rPr lang="en-US" sz="2200" baseline="-25000" dirty="0" smtClean="0">
                <a:latin typeface="cmmi10"/>
              </a:rPr>
              <a:t>µ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/>
                <a:sym typeface="Symbol"/>
              </a:rPr>
              <a:t></a:t>
            </a:r>
            <a:r>
              <a:rPr lang="en-US" sz="2200" baseline="-25000" dirty="0" smtClean="0">
                <a:latin typeface="Calibri"/>
                <a:sym typeface="Symbol"/>
              </a:rPr>
              <a:t>z</a:t>
            </a:r>
            <a:r>
              <a:rPr lang="en-US" sz="2200" dirty="0" smtClean="0"/>
              <a:t> p(</a:t>
            </a:r>
            <a:r>
              <a:rPr lang="en-US" sz="2200" dirty="0" err="1" smtClean="0"/>
              <a:t>x,z</a:t>
            </a:r>
            <a:r>
              <a:rPr lang="en-US" sz="2200" dirty="0" smtClean="0"/>
              <a:t> </a:t>
            </a:r>
            <a:r>
              <a:rPr lang="en-US" sz="2200" dirty="0"/>
              <a:t>|</a:t>
            </a:r>
            <a:r>
              <a:rPr lang="en-US" sz="2200" dirty="0">
                <a:latin typeface="cmmi10"/>
              </a:rPr>
              <a:t>µ</a:t>
            </a:r>
            <a:r>
              <a:rPr lang="en-US" sz="2200" dirty="0"/>
              <a:t>) =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 = </a:t>
            </a:r>
            <a:r>
              <a:rPr lang="en-US" sz="2200" dirty="0" err="1" smtClean="0"/>
              <a:t>argmax</a:t>
            </a:r>
            <a:r>
              <a:rPr lang="en-US" sz="2200" baseline="-25000" dirty="0" smtClean="0">
                <a:latin typeface="cmmi10"/>
              </a:rPr>
              <a:t>µ</a:t>
            </a:r>
            <a:r>
              <a:rPr lang="en-US" sz="2200" dirty="0" smtClean="0"/>
              <a:t> </a:t>
            </a:r>
            <a:r>
              <a:rPr lang="en-US" sz="2200" dirty="0">
                <a:latin typeface="Symbol"/>
                <a:sym typeface="Symbol"/>
              </a:rPr>
              <a:t></a:t>
            </a:r>
            <a:r>
              <a:rPr lang="en-US" sz="2200" baseline="-25000" dirty="0">
                <a:sym typeface="Symbol"/>
              </a:rPr>
              <a:t>z</a:t>
            </a:r>
            <a:r>
              <a:rPr lang="en-US" sz="2200" dirty="0"/>
              <a:t> </a:t>
            </a:r>
            <a:r>
              <a:rPr lang="en-US" sz="2200" dirty="0" smtClean="0"/>
              <a:t>[p(z|</a:t>
            </a:r>
            <a:r>
              <a:rPr lang="en-US" sz="2200" dirty="0" smtClean="0">
                <a:latin typeface="cmmi10"/>
              </a:rPr>
              <a:t>µ</a:t>
            </a:r>
            <a:r>
              <a:rPr lang="en-US" sz="2200" dirty="0" smtClean="0"/>
              <a:t>)p(</a:t>
            </a:r>
            <a:r>
              <a:rPr lang="en-US" sz="2200" dirty="0" err="1" smtClean="0"/>
              <a:t>x|z</a:t>
            </a:r>
            <a:r>
              <a:rPr lang="en-US" sz="2200" dirty="0"/>
              <a:t>, </a:t>
            </a:r>
            <a:r>
              <a:rPr lang="en-US" sz="2200" dirty="0">
                <a:latin typeface="cmmi10"/>
              </a:rPr>
              <a:t>µ</a:t>
            </a:r>
            <a:r>
              <a:rPr lang="en-US" sz="2200" dirty="0"/>
              <a:t>)] </a:t>
            </a:r>
            <a:endParaRPr lang="en-US" sz="2200" dirty="0" smtClean="0"/>
          </a:p>
          <a:p>
            <a:r>
              <a:rPr lang="en-US" sz="2000" dirty="0" smtClean="0"/>
              <a:t>This expression is called the complete log likelihood. </a:t>
            </a:r>
            <a:endParaRPr lang="en-US" sz="20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04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General Setting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 derive the </a:t>
            </a:r>
            <a:r>
              <a:rPr lang="en-US" sz="2000" dirty="0" smtClean="0">
                <a:solidFill>
                  <a:srgbClr val="0000FF"/>
                </a:solidFill>
              </a:rPr>
              <a:t>EM objective function</a:t>
            </a:r>
            <a:r>
              <a:rPr lang="en-US" sz="2000" dirty="0" smtClean="0"/>
              <a:t>, we re-write the complete log likelihood function by multiplying it by q(z)/q(z), where q(z) is an </a:t>
            </a:r>
            <a:r>
              <a:rPr lang="en-US" sz="2000" dirty="0"/>
              <a:t>a</a:t>
            </a:r>
            <a:r>
              <a:rPr lang="en-US" sz="2000" dirty="0" smtClean="0"/>
              <a:t>rbitrary distribution for the random variable z. 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og p(x|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/>
              <a:t>) = </a:t>
            </a:r>
            <a:r>
              <a:rPr lang="en-US" sz="2000" dirty="0" smtClean="0"/>
              <a:t>log </a:t>
            </a:r>
            <a:r>
              <a:rPr lang="en-US" sz="2000" dirty="0" smtClean="0">
                <a:latin typeface="Symbol"/>
                <a:sym typeface="Symbol"/>
              </a:rPr>
              <a:t></a:t>
            </a:r>
            <a:r>
              <a:rPr lang="en-US" sz="2000" baseline="-25000" dirty="0">
                <a:sym typeface="Symbol"/>
              </a:rPr>
              <a:t>z</a:t>
            </a:r>
            <a:r>
              <a:rPr lang="en-US" sz="2000" dirty="0"/>
              <a:t> </a:t>
            </a:r>
            <a:r>
              <a:rPr lang="en-US" sz="2000" dirty="0" smtClean="0"/>
              <a:t>p(x ,</a:t>
            </a:r>
            <a:r>
              <a:rPr lang="en-US" sz="2000" dirty="0"/>
              <a:t>z |</a:t>
            </a:r>
            <a:r>
              <a:rPr lang="en-US" sz="2000" dirty="0">
                <a:latin typeface="cmmi10"/>
              </a:rPr>
              <a:t>µ</a:t>
            </a:r>
            <a:r>
              <a:rPr lang="en-US" sz="2000" dirty="0"/>
              <a:t>) </a:t>
            </a:r>
            <a:r>
              <a:rPr lang="en-US" sz="2000" dirty="0" smtClean="0"/>
              <a:t>= log </a:t>
            </a:r>
            <a:r>
              <a:rPr lang="en-US" sz="2000" dirty="0" smtClean="0">
                <a:latin typeface="Symbol"/>
                <a:sym typeface="Symbol"/>
              </a:rPr>
              <a:t></a:t>
            </a:r>
            <a:r>
              <a:rPr lang="en-US" sz="2000" baseline="-25000" dirty="0">
                <a:sym typeface="Symbol"/>
              </a:rPr>
              <a:t>z</a:t>
            </a:r>
            <a:r>
              <a:rPr lang="en-US" sz="2000" dirty="0"/>
              <a:t> </a:t>
            </a:r>
            <a:r>
              <a:rPr lang="en-US" sz="2000" dirty="0" smtClean="0"/>
              <a:t>p(z|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 smtClean="0"/>
              <a:t>) p(</a:t>
            </a:r>
            <a:r>
              <a:rPr lang="en-US" sz="2000" dirty="0" err="1" smtClean="0"/>
              <a:t>x|z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 smtClean="0"/>
              <a:t>) q(z)/q(z) =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= log </a:t>
            </a:r>
            <a:r>
              <a:rPr lang="en-US" sz="2000" dirty="0" err="1" smtClean="0">
                <a:latin typeface="Tahoma"/>
              </a:rPr>
              <a:t>E</a:t>
            </a:r>
            <a:r>
              <a:rPr lang="en-US" sz="2000" baseline="-25000" dirty="0" err="1" smtClean="0">
                <a:latin typeface="Calibri"/>
              </a:rPr>
              <a:t>q</a:t>
            </a:r>
            <a:r>
              <a:rPr lang="en-US" sz="2000" dirty="0" smtClean="0"/>
              <a:t> [</a:t>
            </a:r>
            <a:r>
              <a:rPr lang="en-US" sz="2000" dirty="0"/>
              <a:t>p(z|</a:t>
            </a:r>
            <a:r>
              <a:rPr lang="en-US" sz="2000" dirty="0">
                <a:latin typeface="cmmi10"/>
              </a:rPr>
              <a:t>µ</a:t>
            </a:r>
            <a:r>
              <a:rPr lang="en-US" sz="2000" dirty="0" smtClean="0"/>
              <a:t>) p(</a:t>
            </a:r>
            <a:r>
              <a:rPr lang="en-US" sz="2000" dirty="0" err="1" smtClean="0"/>
              <a:t>x|z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/>
              <a:t>) </a:t>
            </a:r>
            <a:r>
              <a:rPr lang="en-US" sz="2000" dirty="0" smtClean="0"/>
              <a:t>/q(z)] </a:t>
            </a:r>
            <a:r>
              <a:rPr lang="en-US" sz="2000" dirty="0" smtClean="0">
                <a:latin typeface="cmsy10"/>
              </a:rPr>
              <a:t>¸</a:t>
            </a:r>
          </a:p>
          <a:p>
            <a:pPr marL="0" indent="0">
              <a:buNone/>
            </a:pPr>
            <a:r>
              <a:rPr lang="en-US" sz="2000" dirty="0" smtClean="0"/>
              <a:t>                        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ahoma"/>
              </a:rPr>
              <a:t>E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FF"/>
                </a:solidFill>
              </a:rPr>
              <a:t> log [p(z|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>
                <a:solidFill>
                  <a:srgbClr val="0000FF"/>
                </a:solidFill>
              </a:rPr>
              <a:t>) p(</a:t>
            </a:r>
            <a:r>
              <a:rPr lang="en-US" sz="2000" dirty="0" err="1">
                <a:solidFill>
                  <a:srgbClr val="0000FF"/>
                </a:solidFill>
              </a:rPr>
              <a:t>x|z</a:t>
            </a:r>
            <a:r>
              <a:rPr lang="en-US" sz="2000" dirty="0">
                <a:solidFill>
                  <a:srgbClr val="0000FF"/>
                </a:solidFill>
              </a:rPr>
              <a:t>,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>
                <a:solidFill>
                  <a:srgbClr val="0000FF"/>
                </a:solidFill>
              </a:rPr>
              <a:t>) /q(z</a:t>
            </a:r>
            <a:r>
              <a:rPr lang="en-US" sz="2000" dirty="0" smtClean="0">
                <a:solidFill>
                  <a:srgbClr val="0000FF"/>
                </a:solidFill>
              </a:rPr>
              <a:t>)], 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/>
              <a:t>Where the inequality is due to Jensen’s inequality applied to the </a:t>
            </a:r>
            <a:r>
              <a:rPr lang="en-US" sz="2000" i="1" dirty="0" smtClean="0"/>
              <a:t>concave</a:t>
            </a:r>
            <a:r>
              <a:rPr lang="en-US" sz="2000" dirty="0" smtClean="0"/>
              <a:t> function, log.  </a:t>
            </a:r>
          </a:p>
          <a:p>
            <a:r>
              <a:rPr lang="en-US" sz="2000" dirty="0" smtClean="0"/>
              <a:t>We get the objective: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 L(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, q) = </a:t>
            </a:r>
            <a:r>
              <a:rPr lang="en-US" sz="2000" dirty="0" err="1">
                <a:solidFill>
                  <a:srgbClr val="0000FF"/>
                </a:solidFill>
                <a:latin typeface="Tahoma"/>
              </a:rPr>
              <a:t>E</a:t>
            </a:r>
            <a:r>
              <a:rPr lang="en-US" sz="2000" baseline="-25000" dirty="0" err="1">
                <a:solidFill>
                  <a:srgbClr val="0000FF"/>
                </a:solidFill>
              </a:rPr>
              <a:t>q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[log p(z|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)] + </a:t>
            </a:r>
            <a:r>
              <a:rPr lang="en-US" sz="2000" dirty="0" err="1" smtClean="0">
                <a:solidFill>
                  <a:srgbClr val="0000FF"/>
                </a:solidFill>
                <a:latin typeface="Tahoma"/>
              </a:rPr>
              <a:t>E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FF"/>
                </a:solidFill>
              </a:rPr>
              <a:t> [log p(</a:t>
            </a:r>
            <a:r>
              <a:rPr lang="en-US" sz="2000" dirty="0" err="1" smtClean="0">
                <a:solidFill>
                  <a:srgbClr val="0000FF"/>
                </a:solidFill>
              </a:rPr>
              <a:t>x|z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)] - </a:t>
            </a:r>
            <a:r>
              <a:rPr lang="en-US" sz="2000" dirty="0" err="1" smtClean="0">
                <a:solidFill>
                  <a:srgbClr val="0000FF"/>
                </a:solidFill>
                <a:latin typeface="Tahoma"/>
              </a:rPr>
              <a:t>E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FF"/>
                </a:solidFill>
              </a:rPr>
              <a:t> [log q(z)]  </a:t>
            </a:r>
          </a:p>
          <a:p>
            <a:r>
              <a:rPr lang="en-US" sz="2000" dirty="0" smtClean="0"/>
              <a:t>The last component is an Entropy component; it is also possible to write the objective so that it includes a KL divergence (a distance function between distributions) of q(z) and p(</a:t>
            </a:r>
            <a:r>
              <a:rPr lang="en-US" sz="2000" dirty="0" err="1" smtClean="0"/>
              <a:t>z|x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 smtClean="0"/>
              <a:t>).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34616"/>
            <a:ext cx="1280688" cy="884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" y="76200"/>
            <a:ext cx="1523739" cy="1716254"/>
          </a:xfrm>
          <a:prstGeom prst="rect">
            <a:avLst/>
          </a:prstGeom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6553200" y="76200"/>
            <a:ext cx="2509838" cy="1447800"/>
          </a:xfrm>
          <a:prstGeom prst="wedgeRectCallout">
            <a:avLst>
              <a:gd name="adj1" fmla="val -20107"/>
              <a:gd name="adj2" fmla="val 49150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>
                <a:latin typeface="+mn-lt"/>
              </a:rPr>
              <a:t>Jensen’s Inequality  for convex functions: </a:t>
            </a:r>
          </a:p>
          <a:p>
            <a:pPr algn="ctr"/>
            <a:r>
              <a:rPr lang="en-US" sz="1600" dirty="0" smtClean="0">
                <a:latin typeface="+mn-lt"/>
              </a:rPr>
              <a:t>E(f(x)) </a:t>
            </a:r>
            <a:r>
              <a:rPr lang="en-US" sz="1600" dirty="0" smtClean="0">
                <a:latin typeface="cmsy10"/>
              </a:rPr>
              <a:t>¸</a:t>
            </a:r>
            <a:r>
              <a:rPr lang="en-US" sz="1600" dirty="0" smtClean="0">
                <a:latin typeface="+mn-lt"/>
              </a:rPr>
              <a:t> f(E(x)) </a:t>
            </a:r>
          </a:p>
          <a:p>
            <a:pPr algn="ctr"/>
            <a:r>
              <a:rPr lang="en-US" sz="1600" dirty="0" smtClean="0">
                <a:latin typeface="+mn-lt"/>
              </a:rPr>
              <a:t>But log is concave, so </a:t>
            </a:r>
          </a:p>
          <a:p>
            <a:pPr algn="ctr"/>
            <a:r>
              <a:rPr lang="en-US" sz="1600" dirty="0" smtClean="0"/>
              <a:t>E(log(x</a:t>
            </a:r>
            <a:r>
              <a:rPr lang="en-US" sz="1600" dirty="0"/>
              <a:t>)) </a:t>
            </a:r>
            <a:r>
              <a:rPr lang="en-US" sz="1600" dirty="0" smtClean="0">
                <a:latin typeface="cmsy10"/>
              </a:rPr>
              <a:t>·</a:t>
            </a:r>
            <a:r>
              <a:rPr lang="en-US" sz="1600" dirty="0" smtClean="0"/>
              <a:t> log (E(x</a:t>
            </a:r>
            <a:r>
              <a:rPr lang="en-US" sz="1600" dirty="0"/>
              <a:t>)) </a:t>
            </a:r>
          </a:p>
          <a:p>
            <a:pPr algn="ctr"/>
            <a:endParaRPr lang="en-US" sz="1600" dirty="0" smtClean="0">
              <a:latin typeface="+mn-lt"/>
            </a:endParaRPr>
          </a:p>
          <a:p>
            <a:pPr algn="ctr"/>
            <a:endParaRPr lang="en-US" sz="1600" dirty="0">
              <a:latin typeface="+mn-lt"/>
            </a:endParaRPr>
          </a:p>
          <a:p>
            <a:pPr algn="ctr"/>
            <a:endParaRPr lang="en-US" sz="1600" dirty="0" smtClean="0">
              <a:latin typeface="+mn-lt"/>
            </a:endParaRPr>
          </a:p>
          <a:p>
            <a:pPr algn="ctr"/>
            <a:endParaRPr lang="en-US" sz="1600" dirty="0">
              <a:latin typeface="+mn-lt"/>
            </a:endParaRPr>
          </a:p>
          <a:p>
            <a:pPr algn="ctr"/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333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naïve Bayes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95400"/>
            <a:ext cx="8610600" cy="4419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To use naïve Bayes, we need to use the data to estimate:        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P(n)                      P(v)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P(x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|n)                P(x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|v)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P(x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|n)                P(x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|v)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……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P(</a:t>
            </a:r>
            <a:r>
              <a:rPr lang="en-US" dirty="0" err="1" smtClean="0"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ea typeface="ＭＳ Ｐゴシック" pitchFamily="34" charset="-128"/>
              </a:rPr>
              <a:t>n</a:t>
            </a:r>
            <a:r>
              <a:rPr lang="en-US" dirty="0" err="1" smtClean="0">
                <a:ea typeface="ＭＳ Ｐゴシック" pitchFamily="34" charset="-128"/>
              </a:rPr>
              <a:t>|n</a:t>
            </a:r>
            <a:r>
              <a:rPr lang="en-US" dirty="0" smtClean="0">
                <a:ea typeface="ＭＳ Ｐゴシック" pitchFamily="34" charset="-128"/>
              </a:rPr>
              <a:t>)                P(</a:t>
            </a:r>
            <a:r>
              <a:rPr lang="en-US" dirty="0" err="1" smtClean="0"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ea typeface="ＭＳ Ｐゴシック" pitchFamily="34" charset="-128"/>
              </a:rPr>
              <a:t>n</a:t>
            </a:r>
            <a:r>
              <a:rPr lang="en-US" dirty="0" err="1" smtClean="0">
                <a:ea typeface="ＭＳ Ｐゴシック" pitchFamily="34" charset="-128"/>
              </a:rPr>
              <a:t>|v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Then, given an example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,x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,…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,?),</a:t>
            </a:r>
            <a:r>
              <a:rPr lang="en-US" dirty="0" smtClean="0">
                <a:ea typeface="ＭＳ Ｐゴシック" pitchFamily="34" charset="-128"/>
              </a:rPr>
              <a:t> compare: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P(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n|x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)~=P(n) P(x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|n) P(x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|n)… P(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|n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)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and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P(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v|x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)~=P(v) P(x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|v) P(x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|v)… P(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|v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General Setting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1295400"/>
            <a:ext cx="7315200" cy="5181600"/>
          </a:xfrm>
        </p:spPr>
        <p:txBody>
          <a:bodyPr/>
          <a:lstStyle/>
          <a:p>
            <a:r>
              <a:rPr lang="en-US" sz="2000" dirty="0" smtClean="0"/>
              <a:t>EM now continues iteratively, as a gradient accent algorithm, where we choose </a:t>
            </a:r>
            <a:r>
              <a:rPr lang="en-US" sz="2000" dirty="0" smtClean="0">
                <a:solidFill>
                  <a:srgbClr val="0000FF"/>
                </a:solidFill>
              </a:rPr>
              <a:t>q = p(</a:t>
            </a:r>
            <a:r>
              <a:rPr lang="en-US" sz="2000" dirty="0" err="1" smtClean="0">
                <a:solidFill>
                  <a:srgbClr val="0000FF"/>
                </a:solidFill>
              </a:rPr>
              <a:t>z|x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). </a:t>
            </a:r>
          </a:p>
          <a:p>
            <a:r>
              <a:rPr lang="en-US" sz="2000" dirty="0" smtClean="0"/>
              <a:t>At the t-</a:t>
            </a:r>
            <a:r>
              <a:rPr lang="en-US" sz="2000" dirty="0" err="1" smtClean="0"/>
              <a:t>th</a:t>
            </a:r>
            <a:r>
              <a:rPr lang="en-US" sz="2000" dirty="0" smtClean="0"/>
              <a:t> step, we </a:t>
            </a:r>
            <a:r>
              <a:rPr lang="en-US" sz="2000" dirty="0"/>
              <a:t>have </a:t>
            </a:r>
            <a:r>
              <a:rPr lang="en-US" sz="2000" dirty="0">
                <a:solidFill>
                  <a:srgbClr val="0000FF"/>
                </a:solidFill>
              </a:rPr>
              <a:t>q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(t)</a:t>
            </a:r>
            <a:r>
              <a:rPr lang="en-US" sz="2000" dirty="0" smtClean="0"/>
              <a:t> and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(t)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E-Step:</a:t>
            </a:r>
            <a:r>
              <a:rPr lang="en-US" sz="2000" dirty="0" smtClean="0"/>
              <a:t> update the posterior </a:t>
            </a:r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/>
              <a:t>, while holding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>
                <a:solidFill>
                  <a:srgbClr val="0000FF"/>
                </a:solidFill>
              </a:rPr>
              <a:t>(t</a:t>
            </a:r>
            <a:r>
              <a:rPr lang="en-US" sz="2000" baseline="30000" dirty="0" smtClean="0">
                <a:solidFill>
                  <a:srgbClr val="0000FF"/>
                </a:solidFill>
              </a:rPr>
              <a:t>)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fixed: 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baseline="30000" dirty="0" smtClean="0">
                <a:solidFill>
                  <a:srgbClr val="0000FF"/>
                </a:solidFill>
              </a:rPr>
              <a:t>(t+1)</a:t>
            </a:r>
            <a:r>
              <a:rPr lang="en-US" sz="2000" dirty="0" smtClean="0">
                <a:solidFill>
                  <a:srgbClr val="0000FF"/>
                </a:solidFill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argmax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q</a:t>
            </a:r>
            <a:r>
              <a:rPr lang="en-US" sz="2000" dirty="0" smtClean="0">
                <a:solidFill>
                  <a:srgbClr val="0000FF"/>
                </a:solidFill>
              </a:rPr>
              <a:t> L(q, 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 smtClean="0">
                <a:solidFill>
                  <a:srgbClr val="0000FF"/>
                </a:solidFill>
              </a:rPr>
              <a:t>(t)</a:t>
            </a:r>
            <a:r>
              <a:rPr lang="en-US" sz="2000" dirty="0" smtClean="0">
                <a:solidFill>
                  <a:srgbClr val="0000FF"/>
                </a:solidFill>
              </a:rPr>
              <a:t>) =  p(</a:t>
            </a:r>
            <a:r>
              <a:rPr lang="en-US" sz="2000" dirty="0" err="1" smtClean="0">
                <a:solidFill>
                  <a:srgbClr val="0000FF"/>
                </a:solidFill>
              </a:rPr>
              <a:t>z|x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>
                <a:solidFill>
                  <a:srgbClr val="0000FF"/>
                </a:solidFill>
              </a:rPr>
              <a:t>(t</a:t>
            </a:r>
            <a:r>
              <a:rPr lang="en-US" sz="2000" baseline="30000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>).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M-Step: </a:t>
            </a:r>
            <a:r>
              <a:rPr lang="en-US" sz="2000" dirty="0" smtClean="0"/>
              <a:t>update the model parameters to maximize the expected complete log-likelihood function:</a:t>
            </a:r>
          </a:p>
          <a:p>
            <a:pPr marL="0" indent="0">
              <a:buNone/>
            </a:pPr>
            <a:r>
              <a:rPr lang="en-US" sz="2000" dirty="0" smtClean="0">
                <a:latin typeface="cmmi10"/>
              </a:rPr>
              <a:t>       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 smtClean="0">
                <a:solidFill>
                  <a:srgbClr val="0000FF"/>
                </a:solidFill>
              </a:rPr>
              <a:t>(t+1)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= </a:t>
            </a:r>
            <a:r>
              <a:rPr lang="en-US" sz="2000" dirty="0" err="1" smtClean="0">
                <a:solidFill>
                  <a:srgbClr val="0000FF"/>
                </a:solidFill>
              </a:rPr>
              <a:t>argmax</a:t>
            </a:r>
            <a:r>
              <a:rPr lang="en-US" sz="2000" baseline="-25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  L(</a:t>
            </a:r>
            <a:r>
              <a:rPr lang="en-US" sz="2000" dirty="0">
                <a:solidFill>
                  <a:srgbClr val="0000FF"/>
                </a:solidFill>
              </a:rPr>
              <a:t>q</a:t>
            </a:r>
            <a:r>
              <a:rPr lang="en-US" sz="2000" baseline="30000" dirty="0">
                <a:solidFill>
                  <a:srgbClr val="0000FF"/>
                </a:solidFill>
              </a:rPr>
              <a:t>(t+1)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2000" dirty="0" smtClean="0"/>
              <a:t>To wrap it up, with the right </a:t>
            </a:r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/>
              <a:t>:  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L(</a:t>
            </a:r>
            <a:r>
              <a:rPr lang="en-US" sz="1800" dirty="0">
                <a:solidFill>
                  <a:srgbClr val="FF0000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FF0000"/>
                </a:solidFill>
              </a:rPr>
              <a:t>, q) </a:t>
            </a:r>
            <a:r>
              <a:rPr lang="en-US" sz="1800" dirty="0"/>
              <a:t>= </a:t>
            </a:r>
            <a:r>
              <a:rPr lang="en-US" sz="1800" dirty="0" err="1">
                <a:latin typeface="Tahoma"/>
              </a:rPr>
              <a:t>E</a:t>
            </a:r>
            <a:r>
              <a:rPr lang="en-US" sz="1800" baseline="-25000" dirty="0" err="1"/>
              <a:t>q</a:t>
            </a:r>
            <a:r>
              <a:rPr lang="en-US" sz="1800" dirty="0"/>
              <a:t> log [p(z|</a:t>
            </a:r>
            <a:r>
              <a:rPr lang="en-US" sz="1800" dirty="0">
                <a:latin typeface="cmmi10"/>
              </a:rPr>
              <a:t>µ</a:t>
            </a:r>
            <a:r>
              <a:rPr lang="en-US" sz="1800" dirty="0"/>
              <a:t>) p(</a:t>
            </a:r>
            <a:r>
              <a:rPr lang="en-US" sz="1800" dirty="0" err="1"/>
              <a:t>x|z</a:t>
            </a:r>
            <a:r>
              <a:rPr lang="en-US" sz="1800" dirty="0"/>
              <a:t>,</a:t>
            </a:r>
            <a:r>
              <a:rPr lang="en-US" sz="1800" dirty="0">
                <a:latin typeface="cmmi10"/>
              </a:rPr>
              <a:t>µ</a:t>
            </a:r>
            <a:r>
              <a:rPr lang="en-US" sz="1800" dirty="0"/>
              <a:t>) /</a:t>
            </a:r>
            <a:r>
              <a:rPr lang="en-US" sz="1800" dirty="0">
                <a:solidFill>
                  <a:srgbClr val="0000FF"/>
                </a:solidFill>
              </a:rPr>
              <a:t>q(z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]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= </a:t>
            </a:r>
            <a:r>
              <a:rPr lang="en-US" sz="1800" dirty="0">
                <a:latin typeface="Symbol"/>
                <a:sym typeface="Symbol"/>
              </a:rPr>
              <a:t></a:t>
            </a:r>
            <a:r>
              <a:rPr lang="en-US" sz="1800" baseline="-25000" dirty="0" smtClean="0">
                <a:sym typeface="Symbol"/>
              </a:rPr>
              <a:t>z </a:t>
            </a:r>
            <a:r>
              <a:rPr lang="en-US" sz="1800" dirty="0" smtClean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 smtClean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/>
              <a:t>log [p(x, z|</a:t>
            </a:r>
            <a:r>
              <a:rPr lang="en-US" sz="1800" dirty="0" smtClean="0">
                <a:latin typeface="cmmi10"/>
              </a:rPr>
              <a:t>µ</a:t>
            </a:r>
            <a:r>
              <a:rPr lang="en-US" sz="1800" dirty="0" smtClean="0"/>
              <a:t>)/</a:t>
            </a:r>
            <a:r>
              <a:rPr lang="en-US" sz="1800" dirty="0" smtClean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/>
              <a:t>)] = </a:t>
            </a:r>
          </a:p>
          <a:p>
            <a:pPr marL="0" indent="0">
              <a:buNone/>
            </a:pPr>
            <a:r>
              <a:rPr lang="en-US" sz="1800" dirty="0" smtClean="0"/>
              <a:t>                   = </a:t>
            </a:r>
            <a:r>
              <a:rPr lang="en-US" sz="1800" dirty="0">
                <a:latin typeface="Symbol"/>
                <a:sym typeface="Symbol"/>
              </a:rPr>
              <a:t></a:t>
            </a:r>
            <a:r>
              <a:rPr lang="en-US" sz="1800" baseline="-25000" dirty="0">
                <a:sym typeface="Symbol"/>
              </a:rPr>
              <a:t>z 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/>
              <a:t>log [p(x, z|</a:t>
            </a:r>
            <a:r>
              <a:rPr lang="en-US" sz="1800" dirty="0">
                <a:latin typeface="cmmi10"/>
              </a:rPr>
              <a:t>µ</a:t>
            </a:r>
            <a:r>
              <a:rPr lang="en-US" sz="1800" dirty="0" smtClean="0"/>
              <a:t>) p(x|</a:t>
            </a:r>
            <a:r>
              <a:rPr lang="en-US" sz="1800" dirty="0" smtClean="0">
                <a:latin typeface="cmmi10"/>
              </a:rPr>
              <a:t>µ</a:t>
            </a:r>
            <a:r>
              <a:rPr lang="en-US" sz="1800" dirty="0" smtClean="0"/>
              <a:t>)/</a:t>
            </a:r>
            <a:r>
              <a:rPr lang="en-US" sz="1800" dirty="0" smtClean="0">
                <a:solidFill>
                  <a:srgbClr val="0000FF"/>
                </a:solidFill>
                <a:latin typeface="Tahoma"/>
              </a:rPr>
              <a:t>p(z, x|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/>
              <a:t>)] =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            = </a:t>
            </a:r>
            <a:r>
              <a:rPr lang="en-US" sz="1800" dirty="0">
                <a:latin typeface="Symbol"/>
                <a:sym typeface="Symbol"/>
              </a:rPr>
              <a:t></a:t>
            </a:r>
            <a:r>
              <a:rPr lang="en-US" sz="1800" baseline="-25000" dirty="0">
                <a:sym typeface="Symbol"/>
              </a:rPr>
              <a:t>z 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/>
              <a:t>log </a:t>
            </a:r>
            <a:r>
              <a:rPr lang="en-US" sz="1800" dirty="0" smtClean="0"/>
              <a:t>[p(x|</a:t>
            </a:r>
            <a:r>
              <a:rPr lang="en-US" sz="1800" dirty="0" smtClean="0">
                <a:latin typeface="cmmi10"/>
              </a:rPr>
              <a:t>µ</a:t>
            </a:r>
            <a:r>
              <a:rPr lang="en-US" sz="1800" dirty="0" smtClean="0"/>
              <a:t>)] </a:t>
            </a:r>
            <a:r>
              <a:rPr lang="en-US" sz="1800" dirty="0"/>
              <a:t>= </a:t>
            </a:r>
            <a:r>
              <a:rPr lang="en-US" sz="1800" dirty="0" smtClean="0"/>
              <a:t>log </a:t>
            </a:r>
            <a:r>
              <a:rPr lang="en-US" sz="1800" dirty="0"/>
              <a:t>[p(x|</a:t>
            </a:r>
            <a:r>
              <a:rPr lang="en-US" sz="1800" dirty="0">
                <a:latin typeface="cmmi10"/>
              </a:rPr>
              <a:t>µ</a:t>
            </a:r>
            <a:r>
              <a:rPr lang="en-US" sz="1800" dirty="0"/>
              <a:t>)] </a:t>
            </a:r>
            <a:r>
              <a:rPr lang="en-US" sz="1800" dirty="0" smtClean="0">
                <a:latin typeface="Symbol"/>
                <a:sym typeface="Symbol"/>
              </a:rPr>
              <a:t></a:t>
            </a:r>
            <a:r>
              <a:rPr lang="en-US" sz="1800" baseline="-25000" dirty="0">
                <a:sym typeface="Symbol"/>
              </a:rPr>
              <a:t>z 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= </a:t>
            </a:r>
            <a:r>
              <a:rPr lang="en-US" sz="1800" dirty="0" smtClean="0">
                <a:solidFill>
                  <a:srgbClr val="FF0000"/>
                </a:solidFill>
              </a:rPr>
              <a:t>log </a:t>
            </a:r>
            <a:r>
              <a:rPr lang="en-US" sz="1800" dirty="0">
                <a:solidFill>
                  <a:srgbClr val="FF0000"/>
                </a:solidFill>
              </a:rPr>
              <a:t>[p(x|</a:t>
            </a:r>
            <a:r>
              <a:rPr lang="en-US" sz="1800" dirty="0">
                <a:solidFill>
                  <a:srgbClr val="FF0000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FF0000"/>
                </a:solidFill>
              </a:rPr>
              <a:t>)] 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So, by maximizing the objective function, we are also maximizing the log likelihood function. 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31884" y="32240"/>
            <a:ext cx="8554915" cy="1064574"/>
          </a:xfrm>
          <a:prstGeom prst="wedgeRectCallout">
            <a:avLst>
              <a:gd name="adj1" fmla="val -359"/>
              <a:gd name="adj2" fmla="val 107243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latin typeface="+mn-lt"/>
              </a:rPr>
              <a:t>Other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q’</a:t>
            </a:r>
            <a:r>
              <a:rPr lang="en-US" sz="1600" dirty="0" smtClean="0">
                <a:latin typeface="+mn-lt"/>
              </a:rPr>
              <a:t>s can be chosen </a:t>
            </a:r>
            <a:r>
              <a:rPr lang="en-US" sz="1200" dirty="0" smtClean="0">
                <a:latin typeface="+mn-lt"/>
              </a:rPr>
              <a:t>[Samdani &amp; Roth2012] </a:t>
            </a:r>
            <a:r>
              <a:rPr lang="en-US" sz="1600" dirty="0" smtClean="0">
                <a:latin typeface="+mn-lt"/>
              </a:rPr>
              <a:t>to give other EM algorithms. Specifically, you can choose a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q</a:t>
            </a:r>
            <a:r>
              <a:rPr lang="en-US" sz="1600" dirty="0" smtClean="0">
                <a:latin typeface="+mn-lt"/>
              </a:rPr>
              <a:t> that chooses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the most likely z </a:t>
            </a:r>
            <a:r>
              <a:rPr lang="en-US" sz="1600" dirty="0" smtClean="0">
                <a:latin typeface="+mn-lt"/>
              </a:rPr>
              <a:t>in the E-step, and then continues to estimate the parameters (called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Truncated EM</a:t>
            </a:r>
            <a:r>
              <a:rPr lang="en-US" sz="1600" dirty="0" smtClean="0">
                <a:latin typeface="+mn-lt"/>
              </a:rPr>
              <a:t>, or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Hard EM</a:t>
            </a:r>
            <a:r>
              <a:rPr lang="en-US" sz="1600" dirty="0" smtClean="0">
                <a:latin typeface="+mn-lt"/>
              </a:rPr>
              <a:t>).</a:t>
            </a:r>
          </a:p>
          <a:p>
            <a:r>
              <a:rPr lang="en-US" sz="1600" dirty="0" smtClean="0">
                <a:latin typeface="+mn-lt"/>
              </a:rPr>
              <a:t>(Think back to the semi-supervised case)</a:t>
            </a:r>
            <a:endParaRPr lang="en-US" sz="16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51054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5455227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9000" y="4800600"/>
            <a:ext cx="14630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5105400"/>
            <a:ext cx="118872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79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General EM Procedure </a:t>
            </a:r>
            <a:endParaRPr lang="en-US" dirty="0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427"/>
            <a:ext cx="9144000" cy="48997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05800" y="3886200"/>
            <a:ext cx="7620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50000"/>
                </a:solidFill>
              </a:rPr>
              <a:t>E</a:t>
            </a:r>
            <a:endParaRPr lang="en-US" dirty="0">
              <a:solidFill>
                <a:srgbClr val="05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5800" y="5486400"/>
            <a:ext cx="7620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50000"/>
                </a:solidFill>
              </a:rPr>
              <a:t>M</a:t>
            </a:r>
            <a:endParaRPr lang="en-US" dirty="0">
              <a:solidFill>
                <a:srgbClr val="05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2438400"/>
            <a:ext cx="1524000" cy="45720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834245"/>
            <a:ext cx="1274618" cy="45720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5486400"/>
            <a:ext cx="817418" cy="45720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7096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Summary (so far)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143000"/>
            <a:ext cx="8229600" cy="5029200"/>
          </a:xfrm>
        </p:spPr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EM is a general procedure for learning in the presence of  unobserved variables. </a:t>
            </a: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have shown how to use it in order to estimate the most likely density function for a mixture of (Bernoulli) distributions. 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EM is an iterative algorithm that can be shown to converge to a local maximum of the likelihood function.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</a:t>
            </a:r>
          </a:p>
          <a:p>
            <a:pPr marL="533400" indent="-533400" eaLnBrk="1" hangingPunct="1"/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It depends on assuming a family of probability distributions.</a:t>
            </a:r>
          </a:p>
          <a:p>
            <a:pPr marL="533400" indent="-533400" eaLnBrk="1" hangingPunct="1"/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In this sense, it is a family of algorithms. The update rules you will derive depend on the model assumed.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It has been shown to be quite useful in practice, when the assumptions made on the probability distribution are correct,  but can fail otherwise.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Summary (so far)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143000"/>
            <a:ext cx="8229600" cy="5029200"/>
          </a:xfrm>
        </p:spPr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EM is a general procedure for learning in the presence of  unobserved variables. </a:t>
            </a: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The (family of ) probability distribution is known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; the problem is to estimate its parameters  </a:t>
            </a: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In the presence of hidden variables, we can often think about it as a problem of a mixture of distributions – the participating distributions are known, we need to estimate:  </a:t>
            </a:r>
          </a:p>
          <a:p>
            <a:pPr marL="933450" lvl="1" indent="-533400" eaLnBrk="1" hangingPunct="1"/>
            <a:r>
              <a:rPr lang="en-US" sz="1600" dirty="0" smtClean="0">
                <a:solidFill>
                  <a:srgbClr val="000066"/>
                </a:solidFill>
                <a:ea typeface="ＭＳ Ｐゴシック" pitchFamily="34" charset="-128"/>
              </a:rPr>
              <a:t>Parameters of the distributions </a:t>
            </a:r>
          </a:p>
          <a:p>
            <a:pPr marL="933450" lvl="1" indent="-533400" eaLnBrk="1" hangingPunct="1"/>
            <a:r>
              <a:rPr lang="en-US" sz="1600" dirty="0" smtClean="0">
                <a:solidFill>
                  <a:srgbClr val="000066"/>
                </a:solidFill>
                <a:ea typeface="ＭＳ Ｐゴシック" pitchFamily="34" charset="-128"/>
              </a:rPr>
              <a:t>The mixture policy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Our previous example: Mixture of Bernoulli distributions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K-Means Algorithm</a:t>
            </a:r>
            <a:endParaRPr lang="en-US" dirty="0"/>
          </a:p>
        </p:txBody>
      </p:sp>
      <p:sp>
        <p:nvSpPr>
          <p:cNvPr id="58377" name="Text Box 3"/>
          <p:cNvSpPr txBox="1">
            <a:spLocks noChangeArrowheads="1"/>
          </p:cNvSpPr>
          <p:nvPr/>
        </p:nvSpPr>
        <p:spPr bwMode="auto">
          <a:xfrm>
            <a:off x="457200" y="1114425"/>
            <a:ext cx="82520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000066"/>
                </a:solidFill>
                <a:latin typeface="+mn-lt"/>
              </a:rPr>
              <a:t>K- means is a 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clustering</a:t>
            </a:r>
            <a:r>
              <a:rPr lang="en-US" b="1" dirty="0">
                <a:solidFill>
                  <a:srgbClr val="000066"/>
                </a:solidFill>
                <a:latin typeface="+mn-lt"/>
              </a:rPr>
              <a:t> algorithm.</a:t>
            </a:r>
          </a:p>
          <a:p>
            <a:r>
              <a:rPr lang="en-US" b="1" dirty="0">
                <a:solidFill>
                  <a:srgbClr val="000066"/>
                </a:solidFill>
                <a:latin typeface="+mn-lt"/>
              </a:rPr>
              <a:t>We are given data points, known to be sampled independently </a:t>
            </a:r>
          </a:p>
          <a:p>
            <a:r>
              <a:rPr lang="en-US" b="1" dirty="0">
                <a:solidFill>
                  <a:srgbClr val="000066"/>
                </a:solidFill>
                <a:latin typeface="+mn-lt"/>
              </a:rPr>
              <a:t>from  a mixture of k Normal distributions, with </a:t>
            </a:r>
          </a:p>
          <a:p>
            <a:r>
              <a:rPr lang="en-US" b="1" dirty="0">
                <a:solidFill>
                  <a:schemeClr val="hlink"/>
                </a:solidFill>
                <a:latin typeface="+mn-lt"/>
              </a:rPr>
              <a:t>means  </a:t>
            </a:r>
            <a:r>
              <a:rPr lang="en-US" b="1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</a:t>
            </a:r>
            <a:r>
              <a:rPr lang="en-US" b="1" baseline="-25000" dirty="0">
                <a:solidFill>
                  <a:schemeClr val="hlink"/>
                </a:solidFill>
                <a:latin typeface="+mn-lt"/>
                <a:sym typeface="Symbol" pitchFamily="18" charset="2"/>
              </a:rPr>
              <a:t>i</a:t>
            </a:r>
            <a:r>
              <a:rPr lang="en-US" b="1" dirty="0">
                <a:solidFill>
                  <a:schemeClr val="hlink"/>
                </a:solidFill>
                <a:latin typeface="+mn-lt"/>
              </a:rPr>
              <a:t>, i=1,…k</a:t>
            </a:r>
            <a:r>
              <a:rPr lang="en-US" b="1" dirty="0">
                <a:solidFill>
                  <a:srgbClr val="000066"/>
                </a:solidFill>
                <a:latin typeface="+mn-lt"/>
              </a:rPr>
              <a:t> and the same </a:t>
            </a:r>
            <a:r>
              <a:rPr lang="en-US" b="1" dirty="0">
                <a:solidFill>
                  <a:schemeClr val="hlink"/>
                </a:solidFill>
                <a:latin typeface="+mn-lt"/>
              </a:rPr>
              <a:t>standard variation   </a:t>
            </a:r>
            <a:r>
              <a:rPr lang="en-US" b="1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</a:t>
            </a:r>
          </a:p>
        </p:txBody>
      </p:sp>
      <p:sp>
        <p:nvSpPr>
          <p:cNvPr id="58378" name="Freeform 6"/>
          <p:cNvSpPr>
            <a:spLocks/>
          </p:cNvSpPr>
          <p:nvPr/>
        </p:nvSpPr>
        <p:spPr bwMode="auto">
          <a:xfrm>
            <a:off x="2209800" y="3667125"/>
            <a:ext cx="3403600" cy="1681163"/>
          </a:xfrm>
          <a:custGeom>
            <a:avLst/>
            <a:gdLst>
              <a:gd name="T0" fmla="*/ 0 w 2144"/>
              <a:gd name="T1" fmla="*/ 1681163 h 1059"/>
              <a:gd name="T2" fmla="*/ 546100 w 2144"/>
              <a:gd name="T3" fmla="*/ 1268413 h 1059"/>
              <a:gd name="T4" fmla="*/ 1138238 w 2144"/>
              <a:gd name="T5" fmla="*/ 474663 h 1059"/>
              <a:gd name="T6" fmla="*/ 1676400 w 2144"/>
              <a:gd name="T7" fmla="*/ 4763 h 1059"/>
              <a:gd name="T8" fmla="*/ 2263775 w 2144"/>
              <a:gd name="T9" fmla="*/ 446088 h 1059"/>
              <a:gd name="T10" fmla="*/ 2884488 w 2144"/>
              <a:gd name="T11" fmla="*/ 1296988 h 1059"/>
              <a:gd name="T12" fmla="*/ 3403600 w 2144"/>
              <a:gd name="T13" fmla="*/ 1644650 h 10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4"/>
              <a:gd name="T22" fmla="*/ 0 h 1059"/>
              <a:gd name="T23" fmla="*/ 2144 w 2144"/>
              <a:gd name="T24" fmla="*/ 1059 h 10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4" h="1059">
                <a:moveTo>
                  <a:pt x="0" y="1059"/>
                </a:moveTo>
                <a:cubicBezTo>
                  <a:pt x="57" y="1016"/>
                  <a:pt x="224" y="926"/>
                  <a:pt x="344" y="799"/>
                </a:cubicBezTo>
                <a:cubicBezTo>
                  <a:pt x="464" y="672"/>
                  <a:pt x="598" y="432"/>
                  <a:pt x="717" y="299"/>
                </a:cubicBezTo>
                <a:cubicBezTo>
                  <a:pt x="836" y="166"/>
                  <a:pt x="938" y="6"/>
                  <a:pt x="1056" y="3"/>
                </a:cubicBezTo>
                <a:cubicBezTo>
                  <a:pt x="1174" y="0"/>
                  <a:pt x="1299" y="145"/>
                  <a:pt x="1426" y="281"/>
                </a:cubicBezTo>
                <a:cubicBezTo>
                  <a:pt x="1553" y="417"/>
                  <a:pt x="1697" y="691"/>
                  <a:pt x="1817" y="817"/>
                </a:cubicBezTo>
                <a:cubicBezTo>
                  <a:pt x="1937" y="943"/>
                  <a:pt x="2090" y="1000"/>
                  <a:pt x="2144" y="10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7"/>
          <p:cNvSpPr>
            <a:spLocks noChangeShapeType="1"/>
          </p:cNvSpPr>
          <p:nvPr/>
        </p:nvSpPr>
        <p:spPr bwMode="auto">
          <a:xfrm>
            <a:off x="914400" y="5334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8"/>
          <p:cNvSpPr>
            <a:spLocks noChangeShapeType="1"/>
          </p:cNvSpPr>
          <p:nvPr/>
        </p:nvSpPr>
        <p:spPr bwMode="auto">
          <a:xfrm flipV="1">
            <a:off x="1447800" y="2895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Freeform 9"/>
          <p:cNvSpPr>
            <a:spLocks/>
          </p:cNvSpPr>
          <p:nvPr/>
        </p:nvSpPr>
        <p:spPr bwMode="auto">
          <a:xfrm>
            <a:off x="3302000" y="3657600"/>
            <a:ext cx="3403600" cy="1681163"/>
          </a:xfrm>
          <a:custGeom>
            <a:avLst/>
            <a:gdLst>
              <a:gd name="T0" fmla="*/ 0 w 2144"/>
              <a:gd name="T1" fmla="*/ 1681163 h 1059"/>
              <a:gd name="T2" fmla="*/ 546100 w 2144"/>
              <a:gd name="T3" fmla="*/ 1268413 h 1059"/>
              <a:gd name="T4" fmla="*/ 1138238 w 2144"/>
              <a:gd name="T5" fmla="*/ 474663 h 1059"/>
              <a:gd name="T6" fmla="*/ 1676400 w 2144"/>
              <a:gd name="T7" fmla="*/ 4763 h 1059"/>
              <a:gd name="T8" fmla="*/ 2263775 w 2144"/>
              <a:gd name="T9" fmla="*/ 446088 h 1059"/>
              <a:gd name="T10" fmla="*/ 2884488 w 2144"/>
              <a:gd name="T11" fmla="*/ 1296988 h 1059"/>
              <a:gd name="T12" fmla="*/ 3403600 w 2144"/>
              <a:gd name="T13" fmla="*/ 1644650 h 10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4"/>
              <a:gd name="T22" fmla="*/ 0 h 1059"/>
              <a:gd name="T23" fmla="*/ 2144 w 2144"/>
              <a:gd name="T24" fmla="*/ 1059 h 10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4" h="1059">
                <a:moveTo>
                  <a:pt x="0" y="1059"/>
                </a:moveTo>
                <a:cubicBezTo>
                  <a:pt x="57" y="1016"/>
                  <a:pt x="224" y="926"/>
                  <a:pt x="344" y="799"/>
                </a:cubicBezTo>
                <a:cubicBezTo>
                  <a:pt x="464" y="672"/>
                  <a:pt x="598" y="432"/>
                  <a:pt x="717" y="299"/>
                </a:cubicBezTo>
                <a:cubicBezTo>
                  <a:pt x="836" y="166"/>
                  <a:pt x="938" y="6"/>
                  <a:pt x="1056" y="3"/>
                </a:cubicBezTo>
                <a:cubicBezTo>
                  <a:pt x="1174" y="0"/>
                  <a:pt x="1299" y="145"/>
                  <a:pt x="1426" y="281"/>
                </a:cubicBezTo>
                <a:cubicBezTo>
                  <a:pt x="1553" y="417"/>
                  <a:pt x="1697" y="691"/>
                  <a:pt x="1817" y="817"/>
                </a:cubicBezTo>
                <a:cubicBezTo>
                  <a:pt x="1937" y="943"/>
                  <a:pt x="2090" y="1000"/>
                  <a:pt x="2144" y="10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7210425" y="5395913"/>
          <a:ext cx="295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משוואה" r:id="rId4" imgW="139680" imgH="139680" progId="Equation.3">
                  <p:embed/>
                </p:oleObj>
              </mc:Choice>
              <mc:Fallback>
                <p:oleObj name="משוואה" r:id="rId4" imgW="13968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425" y="5395913"/>
                        <a:ext cx="2952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776288" y="2663825"/>
          <a:ext cx="6683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משוואה" r:id="rId6" imgW="317160" imgH="203040" progId="Equation.3">
                  <p:embed/>
                </p:oleObj>
              </mc:Choice>
              <mc:Fallback>
                <p:oleObj name="משוואה" r:id="rId6" imgW="3171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663825"/>
                        <a:ext cx="6683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Line 12"/>
          <p:cNvSpPr>
            <a:spLocks noChangeShapeType="1"/>
          </p:cNvSpPr>
          <p:nvPr/>
        </p:nvSpPr>
        <p:spPr bwMode="auto">
          <a:xfrm>
            <a:off x="3886200" y="3657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>
            <a:off x="4995863" y="367665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741863" y="5260975"/>
          <a:ext cx="3984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משוואה" r:id="rId8" imgW="190440" imgH="215640" progId="Equation.3">
                  <p:embed/>
                </p:oleObj>
              </mc:Choice>
              <mc:Fallback>
                <p:oleObj name="משוואה" r:id="rId8" imgW="1904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5260975"/>
                        <a:ext cx="3984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632200" y="5260975"/>
          <a:ext cx="4222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משוואה" r:id="rId10" imgW="203040" imgH="215640" progId="Equation.3">
                  <p:embed/>
                </p:oleObj>
              </mc:Choice>
              <mc:Fallback>
                <p:oleObj name="משוואה" r:id="rId10" imgW="2030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260975"/>
                        <a:ext cx="4222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47244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4495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54864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35814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3733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4114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5181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57150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6324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4419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4800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4038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Oval 28"/>
          <p:cNvSpPr>
            <a:spLocks noChangeArrowheads="1"/>
          </p:cNvSpPr>
          <p:nvPr/>
        </p:nvSpPr>
        <p:spPr bwMode="auto">
          <a:xfrm>
            <a:off x="6019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3352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Oval 30"/>
          <p:cNvSpPr>
            <a:spLocks noChangeArrowheads="1"/>
          </p:cNvSpPr>
          <p:nvPr/>
        </p:nvSpPr>
        <p:spPr bwMode="auto">
          <a:xfrm>
            <a:off x="3276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Oval 31"/>
          <p:cNvSpPr>
            <a:spLocks noChangeArrowheads="1"/>
          </p:cNvSpPr>
          <p:nvPr/>
        </p:nvSpPr>
        <p:spPr bwMode="auto">
          <a:xfrm>
            <a:off x="30480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28194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42672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Algorithm</a:t>
            </a:r>
          </a:p>
        </p:txBody>
      </p:sp>
      <p:sp>
        <p:nvSpPr>
          <p:cNvPr id="1105923" name="Text Box 3"/>
          <p:cNvSpPr txBox="1">
            <a:spLocks noChangeArrowheads="1"/>
          </p:cNvSpPr>
          <p:nvPr/>
        </p:nvSpPr>
        <p:spPr bwMode="auto">
          <a:xfrm>
            <a:off x="762000" y="1152525"/>
            <a:ext cx="8153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0066"/>
                </a:solidFill>
                <a:latin typeface="+mn-lt"/>
              </a:rPr>
              <a:t>First, notice that if we knew that all the data points are taken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  <a:latin typeface="+mn-lt"/>
              </a:rPr>
              <a:t>from a normal distribution with mean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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, finding its most likely value is easy.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We get many data points, D = {x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,…,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x</a:t>
            </a:r>
            <a:r>
              <a:rPr lang="en-US" baseline="-25000" dirty="0" err="1">
                <a:solidFill>
                  <a:srgbClr val="000066"/>
                </a:solidFill>
                <a:latin typeface="+mn-lt"/>
              </a:rPr>
              <a:t>m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}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Maximizing the log-likelihood is equivalent to minimizing: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Calculate the derivative with respect to </a:t>
            </a:r>
            <a:r>
              <a:rPr lang="en-US" dirty="0">
                <a:solidFill>
                  <a:srgbClr val="000066"/>
                </a:solidFill>
                <a:latin typeface="+mn-lt"/>
                <a:sym typeface="Symbol" pitchFamily="18" charset="2"/>
              </a:rPr>
              <a:t>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 we get that the </a:t>
            </a: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minimal point, that is,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the most likely mean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is</a:t>
            </a:r>
          </a:p>
        </p:txBody>
      </p:sp>
      <p:graphicFrame>
        <p:nvGraphicFramePr>
          <p:cNvPr id="1105924" name="Object 2"/>
          <p:cNvGraphicFramePr>
            <a:graphicFrameLocks noChangeAspect="1"/>
          </p:cNvGraphicFramePr>
          <p:nvPr/>
        </p:nvGraphicFramePr>
        <p:xfrm>
          <a:off x="2279650" y="2133600"/>
          <a:ext cx="5264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משוואה" r:id="rId4" imgW="2489040" imgH="444240" progId="Equation.3">
                  <p:embed/>
                </p:oleObj>
              </mc:Choice>
              <mc:Fallback>
                <p:oleObj name="משוואה" r:id="rId4" imgW="24890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133600"/>
                        <a:ext cx="52641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26" name="Object 3"/>
          <p:cNvGraphicFramePr>
            <a:graphicFrameLocks noChangeAspect="1"/>
          </p:cNvGraphicFramePr>
          <p:nvPr/>
        </p:nvGraphicFramePr>
        <p:xfrm>
          <a:off x="1400175" y="3352800"/>
          <a:ext cx="65246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משוואה" r:id="rId6" imgW="3111480" imgH="393480" progId="Equation.3">
                  <p:embed/>
                </p:oleObj>
              </mc:Choice>
              <mc:Fallback>
                <p:oleObj name="משוואה" r:id="rId6" imgW="31114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3352800"/>
                        <a:ext cx="65246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28" name="Object 4"/>
          <p:cNvGraphicFramePr>
            <a:graphicFrameLocks noChangeAspect="1"/>
          </p:cNvGraphicFramePr>
          <p:nvPr/>
        </p:nvGraphicFramePr>
        <p:xfrm>
          <a:off x="2441575" y="4572000"/>
          <a:ext cx="4048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משוואה" r:id="rId8" imgW="1930320" imgH="266400" progId="Equation.3">
                  <p:embed/>
                </p:oleObj>
              </mc:Choice>
              <mc:Fallback>
                <p:oleObj name="משוואה" r:id="rId8" imgW="193032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4572000"/>
                        <a:ext cx="40481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098943"/>
              </p:ext>
            </p:extLst>
          </p:nvPr>
        </p:nvGraphicFramePr>
        <p:xfrm>
          <a:off x="6972300" y="5411787"/>
          <a:ext cx="16256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משוואה" r:id="rId10" imgW="774360" imgH="393480" progId="Equation.3">
                  <p:embed/>
                </p:oleObj>
              </mc:Choice>
              <mc:Fallback>
                <p:oleObj name="משוואה" r:id="rId10" imgW="7743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5411787"/>
                        <a:ext cx="16256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mixture of Distributions</a:t>
            </a:r>
            <a:endParaRPr lang="en-US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609600" y="1120775"/>
            <a:ext cx="853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66"/>
                </a:solidFill>
                <a:latin typeface="+mn-lt"/>
              </a:rPr>
              <a:t>As in the coin example, the problem is that data is sampled from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a mixture of k different normal distributions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and we do not know, for a given data point 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where is it  sampled from.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Assume that we observe data point 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;what is the probability that </a:t>
            </a:r>
            <a:r>
              <a:rPr lang="en-US" dirty="0" smtClean="0">
                <a:solidFill>
                  <a:srgbClr val="000066"/>
                </a:solidFill>
                <a:latin typeface="+mn-lt"/>
              </a:rPr>
              <a:t>it was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sampled from the distribution </a:t>
            </a:r>
            <a:r>
              <a:rPr lang="en-US" dirty="0">
                <a:solidFill>
                  <a:srgbClr val="000066"/>
                </a:solidFill>
                <a:latin typeface="+mn-lt"/>
                <a:sym typeface="Symbol" pitchFamily="18" charset="2"/>
              </a:rPr>
              <a:t></a:t>
            </a:r>
            <a:r>
              <a:rPr lang="en-US" baseline="-25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j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    ?</a:t>
            </a:r>
          </a:p>
        </p:txBody>
      </p:sp>
      <p:sp>
        <p:nvSpPr>
          <p:cNvPr id="62472" name="Line 4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08997" name="Object 2"/>
          <p:cNvGraphicFramePr>
            <a:graphicFrameLocks noChangeAspect="1"/>
          </p:cNvGraphicFramePr>
          <p:nvPr/>
        </p:nvGraphicFramePr>
        <p:xfrm>
          <a:off x="434975" y="3352800"/>
          <a:ext cx="825182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משוואה" r:id="rId4" imgW="3936960" imgH="571320" progId="Equation.3">
                  <p:embed/>
                </p:oleObj>
              </mc:Choice>
              <mc:Fallback>
                <p:oleObj name="משוואה" r:id="rId4" imgW="3936960" imgH="571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3352800"/>
                        <a:ext cx="825182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8999" name="Object 3"/>
          <p:cNvGraphicFramePr>
            <a:graphicFrameLocks noChangeAspect="1"/>
          </p:cNvGraphicFramePr>
          <p:nvPr/>
        </p:nvGraphicFramePr>
        <p:xfrm>
          <a:off x="838200" y="4598988"/>
          <a:ext cx="3998913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משוואה" r:id="rId6" imgW="1892160" imgH="761760" progId="Equation.3">
                  <p:embed/>
                </p:oleObj>
              </mc:Choice>
              <mc:Fallback>
                <p:oleObj name="משוואה" r:id="rId6" imgW="1892160" imgH="761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98988"/>
                        <a:ext cx="3998913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Mixture of Distributions</a:t>
            </a:r>
            <a:endParaRPr lang="en-US" dirty="0"/>
          </a:p>
        </p:txBody>
      </p:sp>
      <p:sp>
        <p:nvSpPr>
          <p:cNvPr id="64520" name="Text Box 3"/>
          <p:cNvSpPr txBox="1">
            <a:spLocks noChangeArrowheads="1"/>
          </p:cNvSpPr>
          <p:nvPr/>
        </p:nvSpPr>
        <p:spPr bwMode="auto">
          <a:xfrm>
            <a:off x="609600" y="1201737"/>
            <a:ext cx="838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66"/>
                </a:solidFill>
                <a:latin typeface="+mn-lt"/>
              </a:rPr>
              <a:t>As in the coin example, the problem is that data is sampled from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a mixture of k different normal distributions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and we do not know, for a given each data point xi, where is it  sampled from.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For a data point 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define k binary hidden variables, z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,z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i2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,…,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z</a:t>
            </a:r>
            <a:r>
              <a:rPr lang="en-US" baseline="-25000" dirty="0" err="1">
                <a:solidFill>
                  <a:srgbClr val="000066"/>
                </a:solidFill>
                <a:latin typeface="+mn-lt"/>
              </a:rPr>
              <a:t>ik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s.t </a:t>
            </a:r>
            <a:r>
              <a:rPr lang="en-US" dirty="0" err="1">
                <a:solidFill>
                  <a:schemeClr val="hlink"/>
                </a:solidFill>
                <a:latin typeface="+mn-lt"/>
              </a:rPr>
              <a:t>z</a:t>
            </a:r>
            <a:r>
              <a:rPr lang="en-US" baseline="-25000" dirty="0" err="1">
                <a:solidFill>
                  <a:schemeClr val="hlink"/>
                </a:solidFill>
                <a:latin typeface="+mn-lt"/>
              </a:rPr>
              <a:t>ij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=1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iff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x</a:t>
            </a:r>
            <a:r>
              <a:rPr lang="en-US" baseline="-25000" dirty="0">
                <a:solidFill>
                  <a:schemeClr val="hlink"/>
                </a:solidFill>
                <a:latin typeface="+mn-lt"/>
              </a:rPr>
              <a:t>i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is sampled from the j-</a:t>
            </a:r>
            <a:r>
              <a:rPr lang="en-US" dirty="0" err="1">
                <a:solidFill>
                  <a:schemeClr val="hlink"/>
                </a:solidFill>
                <a:latin typeface="+mn-lt"/>
              </a:rPr>
              <a:t>th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distribution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.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64521" name="Line 6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847725" y="3938588"/>
          <a:ext cx="66532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משוואה" r:id="rId4" imgW="3174840" imgH="482400" progId="Equation.3">
                  <p:embed/>
                </p:oleObj>
              </mc:Choice>
              <mc:Fallback>
                <p:oleObj name="משוואה" r:id="rId4" imgW="317484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3938588"/>
                        <a:ext cx="66532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888586"/>
              </p:ext>
            </p:extLst>
          </p:nvPr>
        </p:nvGraphicFramePr>
        <p:xfrm>
          <a:off x="5743575" y="4910138"/>
          <a:ext cx="30686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משוואה" r:id="rId6" imgW="1409400" imgH="368280" progId="Equation.3">
                  <p:embed/>
                </p:oleObj>
              </mc:Choice>
              <mc:Fallback>
                <p:oleObj name="משוואה" r:id="rId6" imgW="140940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4910138"/>
                        <a:ext cx="30686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826887"/>
              </p:ext>
            </p:extLst>
          </p:nvPr>
        </p:nvGraphicFramePr>
        <p:xfrm>
          <a:off x="5675313" y="5807075"/>
          <a:ext cx="3205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משוואה" r:id="rId8" imgW="1473120" imgH="203040" progId="Equation.3">
                  <p:embed/>
                </p:oleObj>
              </mc:Choice>
              <mc:Fallback>
                <p:oleObj name="משוואה" r:id="rId8" imgW="14731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5807075"/>
                        <a:ext cx="32051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K-Means Algorithms</a:t>
            </a:r>
            <a:endParaRPr lang="en-US" dirty="0"/>
          </a:p>
        </p:txBody>
      </p:sp>
      <p:sp>
        <p:nvSpPr>
          <p:cNvPr id="68618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8534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+mn-lt"/>
              </a:rPr>
              <a:t>Expectation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: (here: h =                              ) </a:t>
            </a:r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Computing the likelihood given the observed data  D = {x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,…,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x</a:t>
            </a:r>
            <a:r>
              <a:rPr lang="en-US" baseline="-25000" dirty="0" err="1">
                <a:solidFill>
                  <a:srgbClr val="000066"/>
                </a:solidFill>
                <a:latin typeface="+mn-lt"/>
              </a:rPr>
              <a:t>m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} and the hypothesis h  (w/o the constant coefficient)</a:t>
            </a: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80975" y="1524000"/>
          <a:ext cx="88074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משוואה" r:id="rId4" imgW="4165560" imgH="431640" progId="Equation.3">
                  <p:embed/>
                </p:oleObj>
              </mc:Choice>
              <mc:Fallback>
                <p:oleObj name="משוואה" r:id="rId4" imgW="41655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524000"/>
                        <a:ext cx="88074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308100" y="3440113"/>
          <a:ext cx="57023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משוואה" r:id="rId6" imgW="2717640" imgH="393480" progId="Equation.3">
                  <p:embed/>
                </p:oleObj>
              </mc:Choice>
              <mc:Fallback>
                <p:oleObj name="משוואה" r:id="rId6" imgW="27176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3440113"/>
                        <a:ext cx="570230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908050" y="4202113"/>
          <a:ext cx="647541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8" imgW="3085920" imgH="393480" progId="Equation.DSMT4">
                  <p:embed/>
                </p:oleObj>
              </mc:Choice>
              <mc:Fallback>
                <p:oleObj name="Equation" r:id="rId8" imgW="3085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202113"/>
                        <a:ext cx="647541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2895600" y="5116513"/>
          <a:ext cx="42894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משוואה" r:id="rId10" imgW="2044440" imgH="393480" progId="Equation.3">
                  <p:embed/>
                </p:oleObj>
              </mc:Choice>
              <mc:Fallback>
                <p:oleObj name="משוואה" r:id="rId10" imgW="20444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16513"/>
                        <a:ext cx="42894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39111"/>
              </p:ext>
            </p:extLst>
          </p:nvPr>
        </p:nvGraphicFramePr>
        <p:xfrm>
          <a:off x="3352800" y="1107837"/>
          <a:ext cx="2022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משוואה" r:id="rId12" imgW="1271160" imgH="279360" progId="Equation.3">
                  <p:embed/>
                </p:oleObj>
              </mc:Choice>
              <mc:Fallback>
                <p:oleObj name="משוואה" r:id="rId12" imgW="1271160" imgH="279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07837"/>
                        <a:ext cx="2022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Algorithms</a:t>
            </a:r>
          </a:p>
        </p:txBody>
      </p:sp>
      <p:sp>
        <p:nvSpPr>
          <p:cNvPr id="70666" name="Text Box 3"/>
          <p:cNvSpPr txBox="1">
            <a:spLocks noChangeArrowheads="1"/>
          </p:cNvSpPr>
          <p:nvPr/>
        </p:nvSpPr>
        <p:spPr bwMode="auto">
          <a:xfrm>
            <a:off x="630238" y="1104900"/>
            <a:ext cx="39765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+mn-lt"/>
              </a:rPr>
              <a:t>Maximization: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Maximizing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with respect to      we get that: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Which yields: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619375" y="2173288"/>
          <a:ext cx="371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משוואה" r:id="rId4" imgW="177480" imgH="241200" progId="Equation.3">
                  <p:embed/>
                </p:oleObj>
              </mc:Choice>
              <mc:Fallback>
                <p:oleObj name="משוואה" r:id="rId4" imgW="1774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2173288"/>
                        <a:ext cx="3714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005570"/>
              </p:ext>
            </p:extLst>
          </p:nvPr>
        </p:nvGraphicFramePr>
        <p:xfrm>
          <a:off x="2209800" y="1458913"/>
          <a:ext cx="56483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6" imgW="2692080" imgH="393480" progId="Equation.3">
                  <p:embed/>
                </p:oleObj>
              </mc:Choice>
              <mc:Fallback>
                <p:oleObj name="Equation" r:id="rId6" imgW="26920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58913"/>
                        <a:ext cx="56483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2905125" y="3810000"/>
          <a:ext cx="25574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משוואה" r:id="rId8" imgW="1218960" imgH="558720" progId="Equation.3">
                  <p:embed/>
                </p:oleObj>
              </mc:Choice>
              <mc:Fallback>
                <p:oleObj name="משוואה" r:id="rId8" imgW="1218960" imgH="558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810000"/>
                        <a:ext cx="255746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619586"/>
              </p:ext>
            </p:extLst>
          </p:nvPr>
        </p:nvGraphicFramePr>
        <p:xfrm>
          <a:off x="2547938" y="2722563"/>
          <a:ext cx="42354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משוואה" r:id="rId10" imgW="2019240" imgH="444240" progId="Equation.3">
                  <p:embed/>
                </p:oleObj>
              </mc:Choice>
              <mc:Fallback>
                <p:oleObj name="משוואה" r:id="rId10" imgW="201924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2722563"/>
                        <a:ext cx="423545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naïve Bayes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33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95400"/>
            <a:ext cx="8610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After seeing 10 examples, we have:  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P(n) =0.5; P(v)=0.5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P(x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|n)=0.75;P(x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|n) =0.5; P(x</a:t>
            </a:r>
            <a:r>
              <a:rPr lang="en-US" baseline="-25000" dirty="0" smtClean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|n) =0.5; P(x</a:t>
            </a:r>
            <a:r>
              <a:rPr lang="en-US" baseline="-25000" dirty="0" smtClean="0">
                <a:ea typeface="ＭＳ Ｐゴシック" pitchFamily="34" charset="-128"/>
              </a:rPr>
              <a:t>4</a:t>
            </a:r>
            <a:r>
              <a:rPr lang="en-US" dirty="0" smtClean="0">
                <a:ea typeface="ＭＳ Ｐゴシック" pitchFamily="34" charset="-128"/>
              </a:rPr>
              <a:t>|n) =0.5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P(x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|v)=0.25; P(x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|v) =0.25;P(x</a:t>
            </a:r>
            <a:r>
              <a:rPr lang="en-US" baseline="-25000" dirty="0" smtClean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|v) =0.75;P(x</a:t>
            </a:r>
            <a:r>
              <a:rPr lang="en-US" baseline="-25000" dirty="0" smtClean="0">
                <a:ea typeface="ＭＳ Ｐゴシック" pitchFamily="34" charset="-128"/>
              </a:rPr>
              <a:t>4</a:t>
            </a:r>
            <a:r>
              <a:rPr lang="en-US" dirty="0" smtClean="0">
                <a:ea typeface="ＭＳ Ｐゴシック" pitchFamily="34" charset="-128"/>
              </a:rPr>
              <a:t>|v) =0.5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Then, given an example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x=(1000), we have: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		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(x)~=0.5 0.75 0.5 0.5 0.5 = 3/64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		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(x)~=0.5 0.25 0.75 0.25 0.5=3/256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Now, assume that in addition to the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10 labeled</a:t>
            </a:r>
            <a:r>
              <a:rPr lang="en-US" dirty="0" smtClean="0">
                <a:ea typeface="ＭＳ Ｐゴシック" pitchFamily="34" charset="-128"/>
              </a:rPr>
              <a:t> examples, we also have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100 unlabeled</a:t>
            </a:r>
            <a:r>
              <a:rPr lang="en-US" dirty="0" smtClean="0">
                <a:ea typeface="ＭＳ Ｐゴシック" pitchFamily="34" charset="-128"/>
              </a:rPr>
              <a:t> examples.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Will that help?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dirty="0"/>
              <a:t>K-Means Algorithms</a:t>
            </a:r>
          </a:p>
        </p:txBody>
      </p:sp>
      <p:sp>
        <p:nvSpPr>
          <p:cNvPr id="72714" name="Text Box 3"/>
          <p:cNvSpPr txBox="1">
            <a:spLocks noChangeArrowheads="1"/>
          </p:cNvSpPr>
          <p:nvPr/>
        </p:nvSpPr>
        <p:spPr bwMode="auto">
          <a:xfrm>
            <a:off x="681038" y="1073150"/>
            <a:ext cx="50740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66"/>
                </a:solidFill>
                <a:latin typeface="+mn-lt"/>
              </a:rPr>
              <a:t>Given a set D = {x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,…,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x</a:t>
            </a:r>
            <a:r>
              <a:rPr lang="en-US" baseline="-25000" dirty="0" err="1">
                <a:solidFill>
                  <a:srgbClr val="000066"/>
                </a:solidFill>
                <a:latin typeface="+mn-lt"/>
              </a:rPr>
              <a:t>m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} of data points,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guess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initial parameters</a:t>
            </a: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Compute (for all 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i,j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)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and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a new set of means: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repeat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to convergence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500313" y="2438400"/>
          <a:ext cx="15382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משוואה" r:id="rId4" imgW="736560" imgH="241200" progId="Equation.3">
                  <p:embed/>
                </p:oleObj>
              </mc:Choice>
              <mc:Fallback>
                <p:oleObj name="משוואה" r:id="rId4" imgW="7365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438400"/>
                        <a:ext cx="15382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4114800" y="1447800"/>
          <a:ext cx="2022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משוואה" r:id="rId6" imgW="965160" imgH="215640" progId="Equation.3">
                  <p:embed/>
                </p:oleObj>
              </mc:Choice>
              <mc:Fallback>
                <p:oleObj name="משוואה" r:id="rId6" imgW="96516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0"/>
                        <a:ext cx="2022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970338" y="1828800"/>
          <a:ext cx="4106862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משוואה" r:id="rId8" imgW="1942920" imgH="787320" progId="Equation.3">
                  <p:embed/>
                </p:oleObj>
              </mc:Choice>
              <mc:Fallback>
                <p:oleObj name="משוואה" r:id="rId8" imgW="1942920" imgH="787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1828800"/>
                        <a:ext cx="4106862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038600" y="3429000"/>
          <a:ext cx="25574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משוואה" r:id="rId10" imgW="1218960" imgH="558720" progId="Equation.3">
                  <p:embed/>
                </p:oleObj>
              </mc:Choice>
              <mc:Fallback>
                <p:oleObj name="משוואה" r:id="rId10" imgW="1218960" imgH="558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255746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4121" name="Rectangle 9"/>
          <p:cNvSpPr>
            <a:spLocks noChangeArrowheads="1"/>
          </p:cNvSpPr>
          <p:nvPr/>
        </p:nvSpPr>
        <p:spPr bwMode="auto">
          <a:xfrm>
            <a:off x="285750" y="518160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+mn-lt"/>
              </a:rPr>
              <a:t>Notice that this algorithm will find the best k </a:t>
            </a:r>
            <a:r>
              <a:rPr lang="en-US" b="1" dirty="0" smtClean="0">
                <a:solidFill>
                  <a:srgbClr val="000066"/>
                </a:solidFill>
                <a:latin typeface="+mn-lt"/>
              </a:rPr>
              <a:t>means </a:t>
            </a:r>
            <a:r>
              <a:rPr lang="en-US" b="1" dirty="0">
                <a:solidFill>
                  <a:srgbClr val="000066"/>
                </a:solidFill>
                <a:latin typeface="+mn-lt"/>
              </a:rPr>
              <a:t>in the sense of minimizing the sum of square distance.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2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0" y="1371600"/>
            <a:ext cx="7391400" cy="4953000"/>
          </a:xfrm>
        </p:spPr>
        <p:txBody>
          <a:bodyPr/>
          <a:lstStyle/>
          <a:p>
            <a:r>
              <a:rPr lang="en-US" sz="2000" dirty="0" smtClean="0"/>
              <a:t>EM is a general procedure for learning in the presence of   unobserved variables. </a:t>
            </a:r>
          </a:p>
          <a:p>
            <a:r>
              <a:rPr lang="en-US" sz="2000" dirty="0" smtClean="0"/>
              <a:t>We have shown how to use it in order to estimate the most likely density function for a mixture of probability distributions.</a:t>
            </a:r>
          </a:p>
          <a:p>
            <a:r>
              <a:rPr lang="en-US" sz="2000" dirty="0" smtClean="0"/>
              <a:t>EM is an iterative algorithm that can be shown to converge to a local maximum of the likelihood function. Thus, might requires many restarts.</a:t>
            </a:r>
          </a:p>
          <a:p>
            <a:r>
              <a:rPr lang="en-US" sz="2000" dirty="0" smtClean="0"/>
              <a:t>It depends on assuming a family of probability distributions.</a:t>
            </a:r>
          </a:p>
          <a:p>
            <a:r>
              <a:rPr lang="en-US" sz="2000" dirty="0" smtClean="0"/>
              <a:t>It has been shown to be quite useful in practice, when the assumptions made on the probability distribution are correct,  but can fail otherwise.</a:t>
            </a:r>
          </a:p>
          <a:p>
            <a:r>
              <a:rPr lang="en-US" sz="2000" dirty="0" smtClean="0"/>
              <a:t>As examples, we have derived an important clustering algorithm,  the k-means algorithm and have shown how to use it in order to estimate the most likely density function for a mixture of probability distributions. </a:t>
            </a: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Thoughts about 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371600"/>
            <a:ext cx="7848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Training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/>
              <a:t>a sample of data points, (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,…, </a:t>
            </a:r>
            <a:r>
              <a:rPr lang="en-US" dirty="0" err="1" smtClean="0">
                <a:latin typeface="Tahoma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Tahoma"/>
              </a:rPr>
              <a:t>0,1}</a:t>
            </a:r>
            <a:r>
              <a:rPr lang="en-US" baseline="30000" dirty="0" smtClean="0">
                <a:latin typeface="Calibri"/>
              </a:rPr>
              <a:t>n+1</a:t>
            </a:r>
            <a:endParaRPr lang="en-US" baseline="30000" dirty="0">
              <a:latin typeface="Calibri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Task: </a:t>
            </a:r>
            <a:r>
              <a:rPr lang="en-US" dirty="0" smtClean="0"/>
              <a:t>predict the value of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given assignments to all n variables.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Thoughts about 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371600"/>
            <a:ext cx="7848600" cy="4525963"/>
          </a:xfrm>
        </p:spPr>
        <p:txBody>
          <a:bodyPr/>
          <a:lstStyle/>
          <a:p>
            <a:r>
              <a:rPr lang="en-US" dirty="0" smtClean="0"/>
              <a:t>Assume that a set </a:t>
            </a:r>
            <a:r>
              <a:rPr lang="en-US" dirty="0" smtClean="0">
                <a:latin typeface="Tahoma"/>
              </a:rPr>
              <a:t>x</a:t>
            </a:r>
            <a:r>
              <a:rPr lang="en-US" baseline="30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Tahoma"/>
              </a:rPr>
              <a:t>0,1}</a:t>
            </a:r>
            <a:r>
              <a:rPr lang="en-US" baseline="30000" dirty="0" smtClean="0">
                <a:latin typeface="Calibri"/>
              </a:rPr>
              <a:t>n+1</a:t>
            </a:r>
            <a:r>
              <a:rPr lang="en-US" dirty="0" smtClean="0"/>
              <a:t> of data points is  generated as follows:</a:t>
            </a:r>
          </a:p>
          <a:p>
            <a:r>
              <a:rPr lang="en-US" dirty="0" smtClean="0"/>
              <a:t>Postulate a hidden variable Z, with k values, 1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z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k </a:t>
            </a:r>
          </a:p>
          <a:p>
            <a:pPr marL="0" indent="0">
              <a:buNone/>
            </a:pPr>
            <a:r>
              <a:rPr lang="en-US" dirty="0" smtClean="0"/>
              <a:t>                     with probability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alibri"/>
              </a:rPr>
              <a:t>z</a:t>
            </a:r>
            <a:r>
              <a:rPr lang="en-US" dirty="0" smtClean="0"/>
              <a:t>,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Calibri"/>
                <a:sym typeface="Symbol"/>
              </a:rPr>
              <a:t>1,k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alibri"/>
              </a:rPr>
              <a:t>z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Having randomly chosen a value </a:t>
            </a:r>
            <a:r>
              <a:rPr lang="en-US" dirty="0" smtClean="0"/>
              <a:t>z </a:t>
            </a:r>
            <a:r>
              <a:rPr lang="en-US" dirty="0" smtClean="0"/>
              <a:t>for the hidden variable, we choose the value 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 for each observable 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i </a:t>
            </a:r>
            <a:r>
              <a:rPr lang="en-US" dirty="0" smtClean="0"/>
              <a:t>  to be 1 with probability </a:t>
            </a:r>
            <a:r>
              <a:rPr lang="en-US" dirty="0" err="1" smtClean="0">
                <a:latin typeface="Tahoma"/>
              </a:rPr>
              <a:t>p</a:t>
            </a:r>
            <a:r>
              <a:rPr lang="en-US" baseline="-25000" dirty="0" err="1" smtClean="0">
                <a:latin typeface="Tahoma"/>
              </a:rPr>
              <a:t>i</a:t>
            </a:r>
            <a:r>
              <a:rPr lang="en-US" baseline="30000" dirty="0" err="1" smtClean="0">
                <a:latin typeface="Calibri"/>
              </a:rPr>
              <a:t>z</a:t>
            </a:r>
            <a:r>
              <a:rPr lang="en-US" dirty="0" smtClean="0"/>
              <a:t>  and 0 otherwise, [i = </a:t>
            </a:r>
            <a:r>
              <a:rPr lang="en-US" dirty="0" smtClean="0"/>
              <a:t>0, 1</a:t>
            </a:r>
            <a:r>
              <a:rPr lang="en-US" dirty="0" smtClean="0"/>
              <a:t>, 2, ….n]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Training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/>
              <a:t>a sample of data points, (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,…, </a:t>
            </a:r>
            <a:r>
              <a:rPr lang="en-US" dirty="0" err="1" smtClean="0">
                <a:latin typeface="Tahoma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Tahoma"/>
              </a:rPr>
              <a:t>0,1}</a:t>
            </a:r>
            <a:r>
              <a:rPr lang="en-US" baseline="30000" dirty="0" smtClean="0">
                <a:latin typeface="Calibri"/>
              </a:rPr>
              <a:t>n+1</a:t>
            </a:r>
            <a:endParaRPr lang="en-US" baseline="30000" dirty="0">
              <a:latin typeface="Calibri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Task: </a:t>
            </a:r>
            <a:r>
              <a:rPr lang="en-US" dirty="0" smtClean="0"/>
              <a:t>predict the value of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given assignments to all n variables.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1"/>
            <a:ext cx="2257425" cy="1143000"/>
          </a:xfrm>
          <a:ln>
            <a:solidFill>
              <a:srgbClr val="FFC00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2946" y="197538"/>
            <a:ext cx="457200" cy="40011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z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00450"/>
            <a:ext cx="457200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/>
              </a:rPr>
              <a:t>P</a:t>
            </a:r>
            <a:r>
              <a:rPr lang="en-US" sz="1600" baseline="-25000" dirty="0" smtClean="0">
                <a:latin typeface="Tahoma"/>
              </a:rPr>
              <a:t>i</a:t>
            </a:r>
            <a:r>
              <a:rPr lang="en-US" sz="1600" baseline="30000" dirty="0" smtClean="0">
                <a:latin typeface="Tahoma"/>
              </a:rPr>
              <a:t>z</a:t>
            </a:r>
            <a:endParaRPr lang="en-US" sz="1600" baseline="30000" dirty="0"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5266"/>
            <a:ext cx="381000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mi10"/>
              </a:rPr>
              <a:t>®</a:t>
            </a:r>
            <a:r>
              <a:rPr lang="en-US" sz="1600" baseline="-25000" dirty="0" smtClean="0">
                <a:latin typeface="Tahoma"/>
              </a:rPr>
              <a:t>z</a:t>
            </a:r>
            <a:endParaRPr lang="en-US" sz="1600" baseline="3000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49803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Thoughts about 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5029200"/>
          </a:xfrm>
        </p:spPr>
        <p:txBody>
          <a:bodyPr/>
          <a:lstStyle/>
          <a:p>
            <a:r>
              <a:rPr lang="en-US" dirty="0" smtClean="0"/>
              <a:t> Two options: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Parametric:   </a:t>
            </a:r>
            <a:r>
              <a:rPr lang="en-US" dirty="0" smtClean="0"/>
              <a:t>estimate the model using EM.                  Once a model is known, use it to make predictions.</a:t>
            </a:r>
          </a:p>
          <a:p>
            <a:pPr lvl="1"/>
            <a:r>
              <a:rPr lang="en-US" dirty="0" smtClean="0"/>
              <a:t>Problem: Cannot use EM directly without an additional assumption on the way data is generated.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Non-Parametric:  </a:t>
            </a:r>
            <a:r>
              <a:rPr lang="en-US" dirty="0" smtClean="0"/>
              <a:t>Learn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  directly as a function of the other variables.</a:t>
            </a:r>
          </a:p>
          <a:p>
            <a:pPr lvl="1"/>
            <a:r>
              <a:rPr lang="en-US" dirty="0" smtClean="0"/>
              <a:t>Problem: which function to try and learn? </a:t>
            </a:r>
          </a:p>
          <a:p>
            <a:r>
              <a:rPr lang="en-US" dirty="0">
                <a:latin typeface="Tahoma"/>
              </a:rPr>
              <a:t>x</a:t>
            </a:r>
            <a:r>
              <a:rPr lang="en-US" baseline="-25000" dirty="0"/>
              <a:t>0 </a:t>
            </a:r>
            <a:r>
              <a:rPr lang="en-US" baseline="-25000" dirty="0" smtClean="0"/>
              <a:t> </a:t>
            </a:r>
            <a:r>
              <a:rPr lang="en-US" dirty="0" smtClean="0"/>
              <a:t>turns out to be a linear function of the other variables, when k=2   (what does it mean)?</a:t>
            </a:r>
          </a:p>
          <a:p>
            <a:r>
              <a:rPr lang="en-US" dirty="0" smtClean="0"/>
              <a:t>When k is known, the EM approach performs well; if an incorrect value is assumed the estimation fails; the linear methods performs better [Grove &amp; Roth 2001]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152401"/>
            <a:ext cx="2257425" cy="11430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2946" y="197538"/>
            <a:ext cx="457200" cy="40011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z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00450"/>
            <a:ext cx="457200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/>
              </a:rPr>
              <a:t>P</a:t>
            </a:r>
            <a:r>
              <a:rPr lang="en-US" sz="1600" baseline="-25000" dirty="0" smtClean="0">
                <a:latin typeface="Tahoma"/>
              </a:rPr>
              <a:t>i</a:t>
            </a:r>
            <a:r>
              <a:rPr lang="en-US" sz="1600" baseline="30000" dirty="0" smtClean="0">
                <a:latin typeface="Tahoma"/>
              </a:rPr>
              <a:t>z</a:t>
            </a:r>
            <a:endParaRPr lang="en-US" sz="1600" baseline="30000" dirty="0"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5266"/>
            <a:ext cx="381000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mi10"/>
              </a:rPr>
              <a:t>®</a:t>
            </a:r>
            <a:r>
              <a:rPr lang="en-US" sz="1600" baseline="-25000" dirty="0" smtClean="0">
                <a:latin typeface="Tahoma"/>
              </a:rPr>
              <a:t>z</a:t>
            </a:r>
            <a:endParaRPr lang="en-US" sz="1600" baseline="30000" dirty="0">
              <a:latin typeface="Tahoma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133600" y="5410200"/>
            <a:ext cx="6248400" cy="1064574"/>
          </a:xfrm>
          <a:prstGeom prst="wedgeRectCallout">
            <a:avLst>
              <a:gd name="adj1" fmla="val 28743"/>
              <a:gd name="adj2" fmla="val -344674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latin typeface="+mn-lt"/>
              </a:rPr>
              <a:t>Another important distinction to attend to is the fact that, once you estimated all the parameters with EM, you can answer many prediction problems e.g., p(</a:t>
            </a:r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Calibri"/>
              </a:rPr>
              <a:t>0</a:t>
            </a:r>
            <a:r>
              <a:rPr lang="en-US" sz="1600" dirty="0"/>
              <a:t>, </a:t>
            </a:r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Calibri"/>
              </a:rPr>
              <a:t>7</a:t>
            </a:r>
            <a:r>
              <a:rPr lang="en-US" sz="1600" dirty="0" smtClean="0"/>
              <a:t>,…,</a:t>
            </a:r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Calibri"/>
              </a:rPr>
              <a:t>8</a:t>
            </a:r>
            <a:r>
              <a:rPr lang="en-US" sz="1600" dirty="0" smtClean="0">
                <a:latin typeface="Tahoma"/>
              </a:rPr>
              <a:t> |x</a:t>
            </a:r>
            <a:r>
              <a:rPr lang="en-US" sz="1600" baseline="-25000" dirty="0" smtClean="0">
                <a:latin typeface="Calibri"/>
              </a:rPr>
              <a:t>1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Calibri"/>
              </a:rPr>
              <a:t>2</a:t>
            </a:r>
            <a:r>
              <a:rPr lang="en-US" sz="1600" dirty="0" smtClean="0"/>
              <a:t> </a:t>
            </a:r>
            <a:r>
              <a:rPr lang="en-US" sz="1600" dirty="0"/>
              <a:t>,…, </a:t>
            </a:r>
            <a:r>
              <a:rPr lang="en-US" sz="1600" dirty="0" err="1">
                <a:latin typeface="Tahoma"/>
              </a:rPr>
              <a:t>x</a:t>
            </a:r>
            <a:r>
              <a:rPr lang="en-US" sz="1600" baseline="-25000" dirty="0" err="1">
                <a:latin typeface="Calibri"/>
              </a:rPr>
              <a:t>n</a:t>
            </a:r>
            <a:r>
              <a:rPr lang="en-US" sz="1600" dirty="0" smtClean="0"/>
              <a:t>) </a:t>
            </a:r>
            <a:r>
              <a:rPr lang="en-US" sz="1600" dirty="0" smtClean="0">
                <a:latin typeface="+mj-lt"/>
              </a:rPr>
              <a:t>while with Perceptron (say) you need to learn separate models for each prediction problem.</a:t>
            </a:r>
            <a:r>
              <a:rPr lang="en-US" sz="1600" dirty="0" smtClean="0"/>
              <a:t>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pic>
        <p:nvPicPr>
          <p:cNvPr id="52230" name="Picture 5" descr="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68199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1478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 Algorithm</a:t>
            </a:r>
            <a:endParaRPr lang="en-US" dirty="0"/>
          </a:p>
        </p:txBody>
      </p:sp>
      <p:sp>
        <p:nvSpPr>
          <p:cNvPr id="66567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+mn-lt"/>
              </a:rPr>
              <a:t>Algorithm: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+mn-lt"/>
              </a:rPr>
              <a:t>       Guess initial values for the hypothesis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h=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           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+mn-lt"/>
              </a:rPr>
              <a:t>Expectation: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 Calculate   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Q(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h’,h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= E(Log P(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Y|h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’) | h, X)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            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using the current hypothesis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h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and the observed data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X.</a:t>
            </a:r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                       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+mn-lt"/>
              </a:rPr>
              <a:t>Maximization: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Replace the current hypothesis h by h’, that </a:t>
            </a:r>
            <a:r>
              <a:rPr lang="en-US" dirty="0" smtClean="0">
                <a:solidFill>
                  <a:srgbClr val="000066"/>
                </a:solidFill>
                <a:latin typeface="+mn-lt"/>
              </a:rPr>
              <a:t>maximizes the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Q function (the likelihood function)</a:t>
            </a: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                        set 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h = h’,  such that 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Q(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h’,h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is maximal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Repeat: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Estimate the Expectation again.</a:t>
            </a:r>
          </a:p>
          <a:p>
            <a:pPr>
              <a:buFontTx/>
              <a:buChar char="•"/>
            </a:pPr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6648450" y="1571625"/>
          <a:ext cx="2022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9" name="משוואה" r:id="rId4" imgW="965160" imgH="215640" progId="Equation.3">
                  <p:embed/>
                </p:oleObj>
              </mc:Choice>
              <mc:Fallback>
                <p:oleObj name="משוואה" r:id="rId4" imgW="965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1571625"/>
                        <a:ext cx="2022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8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naïve Bayes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954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For example, what can be done with the example (1000)  ?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We have an estimate for its label…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But, can we use it to improve the classifier (that is, the estimation of the probabilities that we will use in the future)?</a:t>
            </a:r>
          </a:p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Option 1: We can make predictions, and believe them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Or some of them (based on what?)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Option 2: We can assume the example x=(1000) is a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ea typeface="ＭＳ Ｐゴシック" pitchFamily="34" charset="-128"/>
              </a:rPr>
              <a:t>An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 n-labeled </a:t>
            </a:r>
            <a:r>
              <a:rPr lang="en-US" sz="2000" dirty="0" smtClean="0">
                <a:ea typeface="ＭＳ Ｐゴシック" pitchFamily="34" charset="-128"/>
              </a:rPr>
              <a:t> example with probability  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(x)/(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(x) + 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v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(x))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A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 v-labeled</a:t>
            </a:r>
            <a:r>
              <a:rPr lang="en-US" dirty="0" smtClean="0">
                <a:ea typeface="ＭＳ Ｐゴシック" pitchFamily="34" charset="-128"/>
              </a:rPr>
              <a:t> example with probability  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(x)/(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 + 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(x))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en-US" sz="2400" dirty="0" smtClean="0">
              <a:solidFill>
                <a:schemeClr val="hlink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Estimation of probabilities does not require working with integers!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Unlabeled Data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5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95400"/>
            <a:ext cx="8610600" cy="4419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The discussion suggests several algorithms: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Use a threshold. Chose examples labeled with high confidence. Label them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[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n,v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].</a:t>
            </a:r>
            <a:r>
              <a:rPr lang="en-US" dirty="0" smtClean="0">
                <a:ea typeface="ＭＳ Ｐゴシック" pitchFamily="34" charset="-128"/>
              </a:rPr>
              <a:t> Retrain.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Use fractional examples. Label the examples with fractional labels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[p of n, (1-p) of v]</a:t>
            </a:r>
            <a:r>
              <a:rPr lang="en-US" dirty="0" smtClean="0">
                <a:ea typeface="ＭＳ Ｐゴシック" pitchFamily="34" charset="-128"/>
              </a:rPr>
              <a:t>. Retrain.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Comments on Unlabeled Data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64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95400"/>
            <a:ext cx="8610600" cy="4800600"/>
          </a:xfrm>
        </p:spPr>
        <p:txBody>
          <a:bodyPr/>
          <a:lstStyle/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Both algorithms suggested can be used iteratively.</a:t>
            </a:r>
          </a:p>
          <a:p>
            <a:pPr marL="533400" indent="-533400" eaLnBrk="1" hangingPunct="1"/>
            <a:endParaRPr lang="en-US" sz="2000" dirty="0" smtClean="0"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Both algorithms can be used with other classifiers, not  only naïve Bayes. The only requirement – a robust confidence measure in the classification.</a:t>
            </a:r>
          </a:p>
          <a:p>
            <a:pPr marL="533400" indent="-533400" eaLnBrk="1" hangingPunct="1"/>
            <a:endParaRPr lang="en-US" sz="2000" dirty="0" smtClean="0"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There are other approaches to Semi-Supervised learning: See included papers (co-training; </a:t>
            </a:r>
            <a:r>
              <a:rPr lang="en-US" sz="2000" dirty="0" err="1" smtClean="0">
                <a:ea typeface="ＭＳ Ｐゴシック" pitchFamily="34" charset="-128"/>
              </a:rPr>
              <a:t>Yarowksy’s</a:t>
            </a:r>
            <a:r>
              <a:rPr lang="en-US" sz="2000" dirty="0" smtClean="0">
                <a:ea typeface="ＭＳ Ｐゴシック" pitchFamily="34" charset="-128"/>
              </a:rPr>
              <a:t> Decision List/Bootstrapping algorithm; “graph-based” algorithms that assume “similar” examples have “similar labels”, etc.)</a:t>
            </a:r>
          </a:p>
          <a:p>
            <a:pPr marL="533400" indent="-533400" eaLnBrk="1" hangingPunct="1"/>
            <a:endParaRPr lang="en-US" sz="2000" dirty="0" smtClean="0"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What happens if instead of 10 labeled examples we start with 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0</a:t>
            </a:r>
            <a:r>
              <a:rPr lang="en-US" sz="2000" dirty="0" smtClean="0">
                <a:ea typeface="ＭＳ Ｐゴシック" pitchFamily="34" charset="-128"/>
              </a:rPr>
              <a:t> labeled examples?</a:t>
            </a:r>
          </a:p>
          <a:p>
            <a:pPr marL="533400" indent="-533400" eaLnBrk="1" hangingPunct="1"/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Make a Guess; continue as above; a version of EM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95400"/>
            <a:ext cx="8610600" cy="4419600"/>
          </a:xfrm>
        </p:spPr>
        <p:txBody>
          <a:bodyPr/>
          <a:lstStyle/>
          <a:p>
            <a:pPr marL="533400" indent="-533400" eaLnBrk="1" hangingPunct="1"/>
            <a:r>
              <a:rPr lang="en-US" smtClean="0">
                <a:ea typeface="ＭＳ Ｐゴシック" pitchFamily="34" charset="-128"/>
              </a:rPr>
              <a:t>EM is a </a:t>
            </a:r>
            <a:r>
              <a:rPr lang="en-US" smtClean="0">
                <a:solidFill>
                  <a:schemeClr val="hlink"/>
                </a:solidFill>
                <a:ea typeface="ＭＳ Ｐゴシック" pitchFamily="34" charset="-128"/>
              </a:rPr>
              <a:t>class of algorithms</a:t>
            </a:r>
            <a:r>
              <a:rPr lang="en-US" smtClean="0">
                <a:ea typeface="ＭＳ Ｐゴシック" pitchFamily="34" charset="-128"/>
              </a:rPr>
              <a:t> that is used to estimate a probability distribution in the presence of missing attributes. </a:t>
            </a:r>
          </a:p>
          <a:p>
            <a:pPr marL="533400" indent="-533400" eaLnBrk="1" hangingPunct="1"/>
            <a:r>
              <a:rPr lang="en-US" smtClean="0">
                <a:ea typeface="ＭＳ Ｐゴシック" pitchFamily="34" charset="-128"/>
              </a:rPr>
              <a:t>Using it, requires an assumption on the underlying probability distribution.</a:t>
            </a:r>
          </a:p>
          <a:p>
            <a:pPr marL="533400" indent="-533400" eaLnBrk="1" hangingPunct="1"/>
            <a:r>
              <a:rPr lang="en-US" smtClean="0">
                <a:ea typeface="ＭＳ Ｐゴシック" pitchFamily="34" charset="-128"/>
              </a:rPr>
              <a:t>The algorithm can be very sensitive to this assumption and to the starting point (that is, the initial guess of parameters. </a:t>
            </a:r>
          </a:p>
          <a:p>
            <a:pPr marL="533400" indent="-533400" eaLnBrk="1" hangingPunct="1"/>
            <a:r>
              <a:rPr lang="en-US" smtClean="0">
                <a:ea typeface="ＭＳ Ｐゴシック" pitchFamily="34" charset="-128"/>
              </a:rPr>
              <a:t>In general, known to converge to a local maximum of the maximum likelihood function.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Three Coin Example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295400"/>
            <a:ext cx="8382000" cy="44196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We observe a series of coin tosses generated in the following way: </a:t>
            </a:r>
          </a:p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A person has three coins.</a:t>
            </a:r>
          </a:p>
          <a:p>
            <a:pPr marL="914400" lvl="1" indent="-4572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Coin 0: probability of Head is </a:t>
            </a:r>
            <a:r>
              <a:rPr lang="en-US" dirty="0" smtClean="0">
                <a:solidFill>
                  <a:srgbClr val="000066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a</a:t>
            </a:r>
          </a:p>
          <a:p>
            <a:pPr marL="914400" lvl="1" indent="-4572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Coin 1: probability of Head p 	</a:t>
            </a:r>
          </a:p>
          <a:p>
            <a:pPr marL="914400" lvl="1" indent="-4572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Coin 2: probability of Head q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Consider the following coin-tossing scenarios:</a:t>
            </a: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Estimation Problems</a:t>
            </a:r>
          </a:p>
        </p:txBody>
      </p:sp>
      <p:sp>
        <p:nvSpPr>
          <p:cNvPr id="10895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0" y="1143000"/>
            <a:ext cx="8382000" cy="44196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Scenario I: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Toss one of the coins four times.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Observing  HHTH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Question: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Which coin is more likely to produce this sequence ?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Scenario II: Toss coin 0. If Head – toss coin 1; o/w –  toss coin 2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Observing the sequence  </a:t>
            </a:r>
            <a:r>
              <a:rPr lang="en-US" sz="2000" dirty="0" smtClean="0">
                <a:solidFill>
                  <a:srgbClr val="A50021"/>
                </a:solidFill>
                <a:ea typeface="ＭＳ Ｐゴシック" pitchFamily="34" charset="-128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HHHT,  </a:t>
            </a:r>
            <a:r>
              <a:rPr lang="en-US" sz="2000" dirty="0" smtClean="0">
                <a:solidFill>
                  <a:srgbClr val="A50021"/>
                </a:solidFill>
                <a:ea typeface="ＭＳ Ｐゴシック" pitchFamily="34" charset="-128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HTHT, </a:t>
            </a:r>
            <a:r>
              <a:rPr lang="en-US" sz="2000" dirty="0" smtClean="0">
                <a:solidFill>
                  <a:srgbClr val="A50021"/>
                </a:solidFill>
                <a:ea typeface="ＭＳ Ｐゴシック" pitchFamily="34" charset="-128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HHHT, </a:t>
            </a:r>
            <a:r>
              <a:rPr lang="en-US" sz="2000" dirty="0" smtClean="0">
                <a:solidFill>
                  <a:srgbClr val="A50021"/>
                </a:solidFill>
                <a:ea typeface="ＭＳ Ｐゴシック" pitchFamily="34" charset="-128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HTTH</a:t>
            </a: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produced by Coin 0 , Coin1 and Coin2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Question: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Estimate most likely values for p, q (the probability of H in each coin) and the probability to use each of the coins (</a:t>
            </a:r>
            <a:r>
              <a:rPr lang="en-US" sz="2000" dirty="0">
                <a:solidFill>
                  <a:srgbClr val="000066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a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  <a:sym typeface="Symbol" pitchFamily="18" charset="2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Scenario III: Toss coin 0. If Head – toss coin 1; o/w – toss coin 2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Observing the sequence  HHHT,  HTHT, HHHT, HTTH</a:t>
            </a: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produced by Coin 1 and/or Coin 2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Question: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Estimate most likely values for p, q and </a:t>
            </a:r>
            <a:r>
              <a:rPr lang="en-US" sz="2000" dirty="0">
                <a:solidFill>
                  <a:srgbClr val="000066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a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089540" name="Rectangle 4"/>
          <p:cNvSpPr>
            <a:spLocks noChangeArrowheads="1"/>
          </p:cNvSpPr>
          <p:nvPr/>
        </p:nvSpPr>
        <p:spPr bwMode="auto">
          <a:xfrm>
            <a:off x="76200" y="5476875"/>
            <a:ext cx="624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66"/>
                </a:solidFill>
                <a:latin typeface="+mn-lt"/>
              </a:rPr>
              <a:t>There is no known analytical solution to this </a:t>
            </a:r>
            <a:r>
              <a:rPr lang="en-US" sz="1800" dirty="0" smtClean="0">
                <a:solidFill>
                  <a:srgbClr val="000066"/>
                </a:solidFill>
                <a:latin typeface="+mn-lt"/>
              </a:rPr>
              <a:t>problem</a:t>
            </a:r>
            <a:r>
              <a:rPr lang="en-US" sz="18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+mn-lt"/>
              </a:rPr>
              <a:t>(general setting). That </a:t>
            </a:r>
            <a:r>
              <a:rPr lang="en-US" sz="1800" dirty="0">
                <a:solidFill>
                  <a:srgbClr val="000066"/>
                </a:solidFill>
                <a:latin typeface="+mn-lt"/>
              </a:rPr>
              <a:t>is, it is not known how to compute the values of the parameters so as to maximize the likelihood of the data.</a:t>
            </a:r>
          </a:p>
        </p:txBody>
      </p:sp>
      <p:sp>
        <p:nvSpPr>
          <p:cNvPr id="1089541" name="Oval 5"/>
          <p:cNvSpPr>
            <a:spLocks noChangeArrowheads="1"/>
          </p:cNvSpPr>
          <p:nvPr/>
        </p:nvSpPr>
        <p:spPr bwMode="auto">
          <a:xfrm>
            <a:off x="6048375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42" name="Oval 6"/>
          <p:cNvSpPr>
            <a:spLocks noChangeArrowheads="1"/>
          </p:cNvSpPr>
          <p:nvPr/>
        </p:nvSpPr>
        <p:spPr bwMode="auto">
          <a:xfrm>
            <a:off x="7405688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43" name="Oval 7"/>
          <p:cNvSpPr>
            <a:spLocks noChangeArrowheads="1"/>
          </p:cNvSpPr>
          <p:nvPr/>
        </p:nvSpPr>
        <p:spPr bwMode="auto">
          <a:xfrm>
            <a:off x="6629400" y="48768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44" name="Oval 8"/>
          <p:cNvSpPr>
            <a:spLocks noChangeArrowheads="1"/>
          </p:cNvSpPr>
          <p:nvPr/>
        </p:nvSpPr>
        <p:spPr bwMode="auto">
          <a:xfrm>
            <a:off x="8763000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89545" name="AutoShape 9"/>
          <p:cNvCxnSpPr>
            <a:cxnSpLocks noChangeShapeType="1"/>
            <a:stCxn id="1089543" idx="4"/>
            <a:endCxn id="1089541" idx="0"/>
          </p:cNvCxnSpPr>
          <p:nvPr/>
        </p:nvCxnSpPr>
        <p:spPr bwMode="auto">
          <a:xfrm flipH="1">
            <a:off x="6124575" y="5043488"/>
            <a:ext cx="581025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9546" name="AutoShape 10"/>
          <p:cNvCxnSpPr>
            <a:cxnSpLocks noChangeShapeType="1"/>
            <a:stCxn id="1089543" idx="4"/>
            <a:endCxn id="1089542" idx="0"/>
          </p:cNvCxnSpPr>
          <p:nvPr/>
        </p:nvCxnSpPr>
        <p:spPr bwMode="auto">
          <a:xfrm>
            <a:off x="6705600" y="5043488"/>
            <a:ext cx="776288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9547" name="AutoShape 11"/>
          <p:cNvCxnSpPr>
            <a:cxnSpLocks noChangeShapeType="1"/>
            <a:stCxn id="1089543" idx="4"/>
            <a:endCxn id="1089544" idx="0"/>
          </p:cNvCxnSpPr>
          <p:nvPr/>
        </p:nvCxnSpPr>
        <p:spPr bwMode="auto">
          <a:xfrm>
            <a:off x="6705600" y="5043488"/>
            <a:ext cx="213360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9548" name="Text Box 12"/>
          <p:cNvSpPr txBox="1">
            <a:spLocks noChangeArrowheads="1"/>
          </p:cNvSpPr>
          <p:nvPr/>
        </p:nvSpPr>
        <p:spPr bwMode="auto">
          <a:xfrm>
            <a:off x="6705600" y="472440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Coin 0</a:t>
            </a:r>
            <a:r>
              <a:rPr lang="en-US" sz="1400">
                <a:solidFill>
                  <a:srgbClr val="FF0000"/>
                </a:solidFill>
                <a:latin typeface="Tempus Sans ITC" pitchFamily="82" charset="0"/>
              </a:rPr>
              <a:t> </a:t>
            </a:r>
          </a:p>
        </p:txBody>
      </p:sp>
      <p:sp>
        <p:nvSpPr>
          <p:cNvPr id="1089549" name="Oval 13"/>
          <p:cNvSpPr>
            <a:spLocks noChangeArrowheads="1"/>
          </p:cNvSpPr>
          <p:nvPr/>
        </p:nvSpPr>
        <p:spPr bwMode="auto">
          <a:xfrm>
            <a:off x="6054725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50" name="Oval 14"/>
          <p:cNvSpPr>
            <a:spLocks noChangeArrowheads="1"/>
          </p:cNvSpPr>
          <p:nvPr/>
        </p:nvSpPr>
        <p:spPr bwMode="auto">
          <a:xfrm>
            <a:off x="7412038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51" name="Oval 15"/>
          <p:cNvSpPr>
            <a:spLocks noChangeArrowheads="1"/>
          </p:cNvSpPr>
          <p:nvPr/>
        </p:nvSpPr>
        <p:spPr bwMode="auto">
          <a:xfrm>
            <a:off x="8769350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52" name="Text Box 16"/>
          <p:cNvSpPr txBox="1">
            <a:spLocks noChangeArrowheads="1"/>
          </p:cNvSpPr>
          <p:nvPr/>
        </p:nvSpPr>
        <p:spPr bwMode="auto">
          <a:xfrm>
            <a:off x="5934075" y="606425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1</a:t>
            </a:r>
            <a:r>
              <a:rPr lang="en-US" sz="1600" b="1" baseline="30000">
                <a:solidFill>
                  <a:srgbClr val="FF0000"/>
                </a:solidFill>
                <a:latin typeface="Tempus Sans ITC" pitchFamily="82" charset="0"/>
              </a:rPr>
              <a:t>st</a:t>
            </a: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 toss</a:t>
            </a:r>
            <a:endParaRPr lang="en-US" sz="140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089553" name="Text Box 17"/>
          <p:cNvSpPr txBox="1">
            <a:spLocks noChangeArrowheads="1"/>
          </p:cNvSpPr>
          <p:nvPr/>
        </p:nvSpPr>
        <p:spPr bwMode="auto">
          <a:xfrm>
            <a:off x="6781800" y="6054725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2</a:t>
            </a:r>
            <a:r>
              <a:rPr lang="en-US" sz="1600" b="1" baseline="30000">
                <a:solidFill>
                  <a:srgbClr val="FF0000"/>
                </a:solidFill>
                <a:latin typeface="Tempus Sans ITC" pitchFamily="82" charset="0"/>
              </a:rPr>
              <a:t>nd</a:t>
            </a: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 toss</a:t>
            </a:r>
            <a:endParaRPr lang="en-US" sz="140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089554" name="Text Box 18"/>
          <p:cNvSpPr txBox="1">
            <a:spLocks noChangeArrowheads="1"/>
          </p:cNvSpPr>
          <p:nvPr/>
        </p:nvSpPr>
        <p:spPr bwMode="auto">
          <a:xfrm>
            <a:off x="7816850" y="598805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nth  toss</a:t>
            </a:r>
            <a:endParaRPr lang="en-US" sz="140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40" grpId="0"/>
      <p:bldP spid="1089541" grpId="0" animBg="1"/>
      <p:bldP spid="1089542" grpId="0" animBg="1"/>
      <p:bldP spid="1089543" grpId="0" animBg="1"/>
      <p:bldP spid="1089544" grpId="0" animBg="1"/>
      <p:bldP spid="1089548" grpId="0"/>
      <p:bldP spid="1089549" grpId="0" animBg="1"/>
      <p:bldP spid="1089550" grpId="0" animBg="1"/>
      <p:bldP spid="1089551" grpId="0" animBg="1"/>
      <p:bldP spid="1089552" grpId="0"/>
      <p:bldP spid="1089553" grpId="0"/>
      <p:bldP spid="10895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EKFAUQOFUVWYY57I" val="3619"/>
</p:tagLst>
</file>

<file path=ppt/theme/theme1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empus Sans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18263</TotalTime>
  <Words>3431</Words>
  <Application>Microsoft Office PowerPoint</Application>
  <PresentationFormat>On-screen Show (4:3)</PresentationFormat>
  <Paragraphs>402</Paragraphs>
  <Slides>36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MS PGothic</vt:lpstr>
      <vt:lpstr>Wingdings</vt:lpstr>
      <vt:lpstr>Calibri</vt:lpstr>
      <vt:lpstr>Tahoma</vt:lpstr>
      <vt:lpstr>Tempus Sans ITC</vt:lpstr>
      <vt:lpstr>Times New Roman</vt:lpstr>
      <vt:lpstr>Symbol</vt:lpstr>
      <vt:lpstr>Arial</vt:lpstr>
      <vt:lpstr>cmsy10</vt:lpstr>
      <vt:lpstr>cmmi10</vt:lpstr>
      <vt:lpstr>1_Blends</vt:lpstr>
      <vt:lpstr>Noam Theme</vt:lpstr>
      <vt:lpstr>Equation</vt:lpstr>
      <vt:lpstr>משוואה</vt:lpstr>
      <vt:lpstr>Semi-Supervised Learning</vt:lpstr>
      <vt:lpstr>Using naïve Bayes</vt:lpstr>
      <vt:lpstr>Using naïve Bayes</vt:lpstr>
      <vt:lpstr>Using naïve Bayes</vt:lpstr>
      <vt:lpstr>Using Unlabeled Data</vt:lpstr>
      <vt:lpstr>Comments on Unlabeled Data</vt:lpstr>
      <vt:lpstr>EM</vt:lpstr>
      <vt:lpstr>Three Coin Example</vt:lpstr>
      <vt:lpstr>Estimation Problems</vt:lpstr>
      <vt:lpstr>Key Intuition (1)</vt:lpstr>
      <vt:lpstr>Key Intuition (2)</vt:lpstr>
      <vt:lpstr>EM Algorithm (Coins) -I</vt:lpstr>
      <vt:lpstr>EM Algorithm (Coins) - II</vt:lpstr>
      <vt:lpstr>EM Algorithm (Coins) - III</vt:lpstr>
      <vt:lpstr>EM Algorithm (Coins) - IV</vt:lpstr>
      <vt:lpstr>EM Algorithm (Coins) - V</vt:lpstr>
      <vt:lpstr>Models with Hidden Variables </vt:lpstr>
      <vt:lpstr>EM: General Setting</vt:lpstr>
      <vt:lpstr>EM: General Setting (2)</vt:lpstr>
      <vt:lpstr>EM: General Setting (3)</vt:lpstr>
      <vt:lpstr>The General EM Procedure </vt:lpstr>
      <vt:lpstr>EM Summary (so far)</vt:lpstr>
      <vt:lpstr>EM Summary (so far)</vt:lpstr>
      <vt:lpstr>Example: K-Means Algorithm</vt:lpstr>
      <vt:lpstr>Example: K-Means Algorithm</vt:lpstr>
      <vt:lpstr>A mixture of Distributions</vt:lpstr>
      <vt:lpstr>A Mixture of Distributions</vt:lpstr>
      <vt:lpstr>Example: K-Means Algorithms</vt:lpstr>
      <vt:lpstr>Example: K-Means Algorithms</vt:lpstr>
      <vt:lpstr>Summary: K-Means Algorithms</vt:lpstr>
      <vt:lpstr>Summary: EM</vt:lpstr>
      <vt:lpstr>More Thoughts about EM</vt:lpstr>
      <vt:lpstr>More Thoughts about EM</vt:lpstr>
      <vt:lpstr>More Thoughts about EM</vt:lpstr>
      <vt:lpstr>EM </vt:lpstr>
      <vt:lpstr>The EM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 for the Web</dc:title>
  <dc:creator>Dan Moldovan</dc:creator>
  <cp:lastModifiedBy>Roth, Dan</cp:lastModifiedBy>
  <cp:revision>750</cp:revision>
  <cp:lastPrinted>2008-11-13T15:23:03Z</cp:lastPrinted>
  <dcterms:created xsi:type="dcterms:W3CDTF">2010-11-16T05:55:43Z</dcterms:created>
  <dcterms:modified xsi:type="dcterms:W3CDTF">2017-04-20T23:44:02Z</dcterms:modified>
</cp:coreProperties>
</file>