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60" r:id="rId1"/>
  </p:sldMasterIdLst>
  <p:notesMasterIdLst>
    <p:notesMasterId r:id="rId76"/>
  </p:notesMasterIdLst>
  <p:handoutMasterIdLst>
    <p:handoutMasterId r:id="rId77"/>
  </p:handoutMasterIdLst>
  <p:sldIdLst>
    <p:sldId id="778" r:id="rId2"/>
    <p:sldId id="936" r:id="rId3"/>
    <p:sldId id="937" r:id="rId4"/>
    <p:sldId id="943" r:id="rId5"/>
    <p:sldId id="944" r:id="rId6"/>
    <p:sldId id="940" r:id="rId7"/>
    <p:sldId id="930" r:id="rId8"/>
    <p:sldId id="929" r:id="rId9"/>
    <p:sldId id="931" r:id="rId10"/>
    <p:sldId id="933" r:id="rId11"/>
    <p:sldId id="932" r:id="rId12"/>
    <p:sldId id="892" r:id="rId13"/>
    <p:sldId id="893" r:id="rId14"/>
    <p:sldId id="894" r:id="rId15"/>
    <p:sldId id="895" r:id="rId16"/>
    <p:sldId id="896" r:id="rId17"/>
    <p:sldId id="897" r:id="rId18"/>
    <p:sldId id="898" r:id="rId19"/>
    <p:sldId id="899" r:id="rId20"/>
    <p:sldId id="902" r:id="rId21"/>
    <p:sldId id="934" r:id="rId22"/>
    <p:sldId id="841" r:id="rId23"/>
    <p:sldId id="842" r:id="rId24"/>
    <p:sldId id="907" r:id="rId25"/>
    <p:sldId id="908" r:id="rId26"/>
    <p:sldId id="910" r:id="rId27"/>
    <p:sldId id="911" r:id="rId28"/>
    <p:sldId id="912" r:id="rId29"/>
    <p:sldId id="913" r:id="rId30"/>
    <p:sldId id="914" r:id="rId31"/>
    <p:sldId id="915" r:id="rId32"/>
    <p:sldId id="917" r:id="rId33"/>
    <p:sldId id="918" r:id="rId34"/>
    <p:sldId id="919" r:id="rId35"/>
    <p:sldId id="921" r:id="rId36"/>
    <p:sldId id="801" r:id="rId37"/>
    <p:sldId id="843" r:id="rId38"/>
    <p:sldId id="844" r:id="rId39"/>
    <p:sldId id="845" r:id="rId40"/>
    <p:sldId id="846" r:id="rId41"/>
    <p:sldId id="847" r:id="rId42"/>
    <p:sldId id="848" r:id="rId43"/>
    <p:sldId id="850" r:id="rId44"/>
    <p:sldId id="945" r:id="rId45"/>
    <p:sldId id="946" r:id="rId46"/>
    <p:sldId id="941" r:id="rId47"/>
    <p:sldId id="812" r:id="rId48"/>
    <p:sldId id="853" r:id="rId49"/>
    <p:sldId id="874" r:id="rId50"/>
    <p:sldId id="817" r:id="rId51"/>
    <p:sldId id="818" r:id="rId52"/>
    <p:sldId id="854" r:id="rId53"/>
    <p:sldId id="855" r:id="rId54"/>
    <p:sldId id="876" r:id="rId55"/>
    <p:sldId id="820" r:id="rId56"/>
    <p:sldId id="821" r:id="rId57"/>
    <p:sldId id="822" r:id="rId58"/>
    <p:sldId id="877" r:id="rId59"/>
    <p:sldId id="878" r:id="rId60"/>
    <p:sldId id="885" r:id="rId61"/>
    <p:sldId id="856" r:id="rId62"/>
    <p:sldId id="858" r:id="rId63"/>
    <p:sldId id="859" r:id="rId64"/>
    <p:sldId id="860" r:id="rId65"/>
    <p:sldId id="925" r:id="rId66"/>
    <p:sldId id="825" r:id="rId67"/>
    <p:sldId id="829" r:id="rId68"/>
    <p:sldId id="830" r:id="rId69"/>
    <p:sldId id="882" r:id="rId70"/>
    <p:sldId id="883" r:id="rId71"/>
    <p:sldId id="884" r:id="rId72"/>
    <p:sldId id="836" r:id="rId73"/>
    <p:sldId id="838" r:id="rId74"/>
    <p:sldId id="839" r:id="rId75"/>
  </p:sldIdLst>
  <p:sldSz cx="9144000" cy="6858000" type="screen4x3"/>
  <p:notesSz cx="7010400" cy="9321800"/>
  <p:embeddedFontLst>
    <p:embeddedFont>
      <p:font typeface="Calibri" panose="020F0502020204030204" pitchFamily="34" charset="0"/>
      <p:regular r:id="rId78"/>
      <p:bold r:id="rId79"/>
      <p:italic r:id="rId80"/>
      <p:boldItalic r:id="rId81"/>
    </p:embeddedFont>
    <p:embeddedFont>
      <p:font typeface="宋体" panose="02010600030101010101" pitchFamily="2" charset="-122"/>
      <p:regular r:id="rId82"/>
    </p:embeddedFont>
    <p:embeddedFont>
      <p:font typeface="Arial Narrow" panose="020B0606020202030204" pitchFamily="34" charset="0"/>
      <p:regular r:id="rId83"/>
      <p:bold r:id="rId84"/>
      <p:italic r:id="rId85"/>
      <p:boldItalic r:id="rId86"/>
    </p:embeddedFont>
    <p:embeddedFont>
      <p:font typeface="Tempus Sans ITC" panose="04020404030D07020202" pitchFamily="82" charset="0"/>
      <p:regular r:id="rId87"/>
    </p:embeddedFont>
    <p:embeddedFont>
      <p:font typeface="Lucida Calligraphy" panose="03010101010101010101" pitchFamily="66" charset="0"/>
      <p:regular r:id="rId88"/>
    </p:embeddedFont>
    <p:embeddedFont>
      <p:font typeface="cmsy10" panose="020B0500000000000000" pitchFamily="34" charset="0"/>
      <p:regular r:id="rId89"/>
    </p:embeddedFont>
  </p:embeddedFontLst>
  <p:custDataLst>
    <p:tags r:id="rId90"/>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778"/>
            <p14:sldId id="936"/>
            <p14:sldId id="937"/>
            <p14:sldId id="943"/>
            <p14:sldId id="944"/>
          </p14:sldIdLst>
        </p14:section>
        <p14:section name="Example: What is Learning" id="{FE206563-2C0B-4881-B654-377F744CEB0F}">
          <p14:sldIdLst>
            <p14:sldId id="940"/>
            <p14:sldId id="930"/>
            <p14:sldId id="929"/>
            <p14:sldId id="931"/>
            <p14:sldId id="933"/>
            <p14:sldId id="932"/>
          </p14:sldIdLst>
        </p14:section>
        <p14:section name="Terminology" id="{4E95CC30-0453-461F-ADB9-523798F95128}">
          <p14:sldIdLst>
            <p14:sldId id="892"/>
            <p14:sldId id="893"/>
            <p14:sldId id="894"/>
            <p14:sldId id="895"/>
            <p14:sldId id="896"/>
            <p14:sldId id="897"/>
            <p14:sldId id="898"/>
            <p14:sldId id="899"/>
            <p14:sldId id="902"/>
            <p14:sldId id="934"/>
            <p14:sldId id="841"/>
            <p14:sldId id="842"/>
            <p14:sldId id="907"/>
            <p14:sldId id="908"/>
            <p14:sldId id="910"/>
            <p14:sldId id="911"/>
            <p14:sldId id="912"/>
            <p14:sldId id="913"/>
            <p14:sldId id="914"/>
            <p14:sldId id="915"/>
            <p14:sldId id="917"/>
            <p14:sldId id="918"/>
            <p14:sldId id="919"/>
            <p14:sldId id="921"/>
          </p14:sldIdLst>
        </p14:section>
        <p14:section name="Is learning possible?" id="{1C6BBE95-D791-4BC9-9EC7-600F1A58C074}">
          <p14:sldIdLst>
            <p14:sldId id="801"/>
            <p14:sldId id="843"/>
            <p14:sldId id="844"/>
            <p14:sldId id="845"/>
            <p14:sldId id="846"/>
            <p14:sldId id="847"/>
            <p14:sldId id="848"/>
            <p14:sldId id="850"/>
            <p14:sldId id="945"/>
            <p14:sldId id="946"/>
            <p14:sldId id="941"/>
            <p14:sldId id="812"/>
            <p14:sldId id="853"/>
            <p14:sldId id="874"/>
            <p14:sldId id="817"/>
            <p14:sldId id="818"/>
            <p14:sldId id="854"/>
            <p14:sldId id="855"/>
            <p14:sldId id="876"/>
            <p14:sldId id="820"/>
            <p14:sldId id="821"/>
            <p14:sldId id="822"/>
            <p14:sldId id="877"/>
            <p14:sldId id="878"/>
            <p14:sldId id="885"/>
            <p14:sldId id="856"/>
            <p14:sldId id="858"/>
            <p14:sldId id="859"/>
            <p14:sldId id="860"/>
            <p14:sldId id="925"/>
            <p14:sldId id="825"/>
            <p14:sldId id="829"/>
            <p14:sldId id="830"/>
            <p14:sldId id="882"/>
            <p14:sldId id="883"/>
            <p14:sldId id="884"/>
            <p14:sldId id="836"/>
            <p14:sldId id="838"/>
            <p14:sldId id="8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C0128"/>
    <a:srgbClr val="0000FF"/>
    <a:srgbClr val="FFFFCC"/>
    <a:srgbClr val="FF6600"/>
    <a:srgbClr val="000000"/>
    <a:srgbClr val="9900CC"/>
    <a:srgbClr val="0099CC"/>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98" d="100"/>
          <a:sy n="98" d="100"/>
        </p:scale>
        <p:origin x="918"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47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w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E56655-8E1B-4556-BFB6-CEE0758D55A9}"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B667AF-9C13-41FC-8E07-339962D59684}" type="slidenum">
              <a:rPr lang="en-US"/>
              <a:pPr/>
              <a:t>23</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24</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750752-2C10-4C3E-BC31-768284408080}" type="slidenum">
              <a:rPr lang="en-US"/>
              <a:pPr/>
              <a:t>36</a:t>
            </a:fld>
            <a:endParaRPr lang="en-US"/>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A3C711-918C-427D-B244-1111993F8238}" type="slidenum">
              <a:rPr lang="en-US"/>
              <a:pPr/>
              <a:t>37</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EDE4C65-BC46-4231-971D-63DECEF5ECD6}" type="slidenum">
              <a:rPr lang="en-US"/>
              <a:pPr/>
              <a:t>38</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74E4E5-3275-4960-9E8E-A5630FF47236}" type="slidenum">
              <a:rPr lang="en-US"/>
              <a:pPr/>
              <a:t>39</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2B5C656-4D4E-4840-A412-CBCDB9003702}" type="slidenum">
              <a:rPr lang="en-US"/>
              <a:pPr/>
              <a:t>40</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A8A2C-C990-4F15-97BB-E736ED4BA2B8}" type="slidenum">
              <a:rPr lang="en-US"/>
              <a:pPr/>
              <a:t>41</a:t>
            </a:fld>
            <a:endParaRPr lang="en-US"/>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67D695-26FC-446D-A8F6-57F6D8E0AB1F}" type="slidenum">
              <a:rPr lang="en-US"/>
              <a:pPr/>
              <a:t>42</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9DEE56-1D93-40CC-B52F-1A8D75CB172C}" type="slidenum">
              <a:rPr lang="en-US"/>
              <a:pPr/>
              <a:t>43</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2</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C8CCD8-CBB3-43AA-817A-AD983F814BC1}" type="slidenum">
              <a:rPr lang="en-US"/>
              <a:pPr/>
              <a:t>47</a:t>
            </a:fld>
            <a:endParaRPr lang="en-US"/>
          </a:p>
        </p:txBody>
      </p:sp>
      <p:sp>
        <p:nvSpPr>
          <p:cNvPr id="1087490" name="Rectangle 2"/>
          <p:cNvSpPr>
            <a:spLocks noGrp="1" noRot="1" noChangeAspect="1" noChangeArrowheads="1" noTextEdit="1"/>
          </p:cNvSpPr>
          <p:nvPr>
            <p:ph type="sldImg"/>
          </p:nvPr>
        </p:nvSpPr>
        <p:spPr>
          <a:xfrm>
            <a:off x="1174750" y="698500"/>
            <a:ext cx="4660900" cy="3495675"/>
          </a:xfrm>
          <a:ln/>
        </p:spPr>
      </p:sp>
      <p:sp>
        <p:nvSpPr>
          <p:cNvPr id="1087491"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48</a:t>
            </a:fld>
            <a:endParaRPr lang="en-US"/>
          </a:p>
        </p:txBody>
      </p:sp>
      <p:sp>
        <p:nvSpPr>
          <p:cNvPr id="1150978" name="Rectangle 2"/>
          <p:cNvSpPr>
            <a:spLocks noGrp="1" noRot="1" noChangeAspect="1" noChangeArrowheads="1" noTextEdit="1"/>
          </p:cNvSpPr>
          <p:nvPr>
            <p:ph type="sldImg"/>
          </p:nvPr>
        </p:nvSpPr>
        <p:spPr>
          <a:xfrm>
            <a:off x="1174750" y="698500"/>
            <a:ext cx="4660900"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49</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50</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51</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D1A6FF1-A93C-453C-A378-54F2844329FD}" type="slidenum">
              <a:rPr lang="en-US"/>
              <a:pPr/>
              <a:t>52</a:t>
            </a:fld>
            <a:endParaRPr lang="en-US"/>
          </a:p>
        </p:txBody>
      </p:sp>
      <p:sp>
        <p:nvSpPr>
          <p:cNvPr id="1153026" name="Rectangle 2"/>
          <p:cNvSpPr>
            <a:spLocks noGrp="1" noRot="1" noChangeAspect="1" noChangeArrowheads="1" noTextEdit="1"/>
          </p:cNvSpPr>
          <p:nvPr>
            <p:ph type="sldImg"/>
          </p:nvPr>
        </p:nvSpPr>
        <p:spPr>
          <a:xfrm>
            <a:off x="1174750" y="698500"/>
            <a:ext cx="4660900" cy="3495675"/>
          </a:xfrm>
          <a:ln/>
        </p:spPr>
      </p:sp>
      <p:sp>
        <p:nvSpPr>
          <p:cNvPr id="1153027"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557489-7E9A-4914-B81A-492069F13379}" type="slidenum">
              <a:rPr lang="en-US"/>
              <a:pPr/>
              <a:t>53</a:t>
            </a:fld>
            <a:endParaRPr lang="en-US"/>
          </a:p>
        </p:txBody>
      </p:sp>
      <p:sp>
        <p:nvSpPr>
          <p:cNvPr id="1155074" name="Rectangle 2"/>
          <p:cNvSpPr>
            <a:spLocks noGrp="1" noRot="1" noChangeAspect="1" noChangeArrowheads="1" noTextEdit="1"/>
          </p:cNvSpPr>
          <p:nvPr>
            <p:ph type="sldImg"/>
          </p:nvPr>
        </p:nvSpPr>
        <p:spPr>
          <a:xfrm>
            <a:off x="1174750" y="698500"/>
            <a:ext cx="4660900" cy="3495675"/>
          </a:xfrm>
          <a:ln/>
        </p:spPr>
      </p:sp>
      <p:sp>
        <p:nvSpPr>
          <p:cNvPr id="1155075"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54</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2B1C09-C99E-4862-A3E7-AAED7625689D}" type="slidenum">
              <a:rPr lang="en-US"/>
              <a:pPr/>
              <a:t>55</a:t>
            </a:fld>
            <a:endParaRPr lang="en-US"/>
          </a:p>
        </p:txBody>
      </p:sp>
      <p:sp>
        <p:nvSpPr>
          <p:cNvPr id="1097730" name="Rectangle 2"/>
          <p:cNvSpPr>
            <a:spLocks noGrp="1" noRot="1" noChangeAspect="1" noChangeArrowheads="1" noTextEdit="1"/>
          </p:cNvSpPr>
          <p:nvPr>
            <p:ph type="sldImg"/>
          </p:nvPr>
        </p:nvSpPr>
        <p:spPr>
          <a:xfrm>
            <a:off x="1174750" y="698500"/>
            <a:ext cx="4660900" cy="3495675"/>
          </a:xfrm>
          <a:ln/>
        </p:spPr>
      </p:sp>
      <p:sp>
        <p:nvSpPr>
          <p:cNvPr id="1097731"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A2EA10-CC6F-4CB3-AC01-218B4819F01D}" type="slidenum">
              <a:rPr lang="en-US"/>
              <a:pPr/>
              <a:t>56</a:t>
            </a:fld>
            <a:endParaRPr lang="en-US"/>
          </a:p>
        </p:txBody>
      </p:sp>
      <p:sp>
        <p:nvSpPr>
          <p:cNvPr id="1099778" name="Rectangle 2"/>
          <p:cNvSpPr>
            <a:spLocks noGrp="1" noRot="1" noChangeAspect="1" noChangeArrowheads="1" noTextEdit="1"/>
          </p:cNvSpPr>
          <p:nvPr>
            <p:ph type="sldImg"/>
          </p:nvPr>
        </p:nvSpPr>
        <p:spPr>
          <a:xfrm>
            <a:off x="1174750" y="698500"/>
            <a:ext cx="4660900" cy="3495675"/>
          </a:xfrm>
          <a:ln/>
        </p:spPr>
      </p:sp>
      <p:sp>
        <p:nvSpPr>
          <p:cNvPr id="1099779"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3</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87C87B-75E6-4411-A616-89C07659D9C6}" type="slidenum">
              <a:rPr lang="en-US"/>
              <a:pPr/>
              <a:t>57</a:t>
            </a:fld>
            <a:endParaRPr lang="en-US"/>
          </a:p>
        </p:txBody>
      </p:sp>
      <p:sp>
        <p:nvSpPr>
          <p:cNvPr id="1101826" name="Rectangle 2"/>
          <p:cNvSpPr>
            <a:spLocks noGrp="1" noRot="1" noChangeAspect="1" noChangeArrowheads="1" noTextEdit="1"/>
          </p:cNvSpPr>
          <p:nvPr>
            <p:ph type="sldImg"/>
          </p:nvPr>
        </p:nvSpPr>
        <p:spPr>
          <a:xfrm>
            <a:off x="1174750" y="698500"/>
            <a:ext cx="4660900" cy="3495675"/>
          </a:xfrm>
          <a:ln/>
        </p:spPr>
      </p:sp>
      <p:sp>
        <p:nvSpPr>
          <p:cNvPr id="1101827"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0BEB88-2964-44C3-830F-0104E61578BE}" type="slidenum">
              <a:rPr lang="en-US"/>
              <a:pPr/>
              <a:t>58</a:t>
            </a:fld>
            <a:endParaRPr lang="en-US"/>
          </a:p>
        </p:txBody>
      </p:sp>
      <p:sp>
        <p:nvSpPr>
          <p:cNvPr id="1222658" name="Rectangle 2"/>
          <p:cNvSpPr>
            <a:spLocks noGrp="1" noRot="1" noChangeAspect="1" noChangeArrowheads="1" noTextEdit="1"/>
          </p:cNvSpPr>
          <p:nvPr>
            <p:ph type="sldImg"/>
          </p:nvPr>
        </p:nvSpPr>
        <p:spPr>
          <a:xfrm>
            <a:off x="1174750" y="698500"/>
            <a:ext cx="4660900" cy="3495675"/>
          </a:xfrm>
          <a:ln/>
        </p:spPr>
      </p:sp>
      <p:sp>
        <p:nvSpPr>
          <p:cNvPr id="1222659"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E95DFF-8DD4-498C-97CC-DFD9EB27B73A}" type="slidenum">
              <a:rPr lang="en-US"/>
              <a:pPr/>
              <a:t>59</a:t>
            </a:fld>
            <a:endParaRPr lang="en-US"/>
          </a:p>
        </p:txBody>
      </p:sp>
      <p:sp>
        <p:nvSpPr>
          <p:cNvPr id="1224706" name="Rectangle 2"/>
          <p:cNvSpPr>
            <a:spLocks noGrp="1" noRot="1" noChangeAspect="1" noChangeArrowheads="1" noTextEdit="1"/>
          </p:cNvSpPr>
          <p:nvPr>
            <p:ph type="sldImg"/>
          </p:nvPr>
        </p:nvSpPr>
        <p:spPr>
          <a:xfrm>
            <a:off x="1174750" y="698500"/>
            <a:ext cx="4660900" cy="3495675"/>
          </a:xfrm>
          <a:ln/>
        </p:spPr>
      </p:sp>
      <p:sp>
        <p:nvSpPr>
          <p:cNvPr id="1224707"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60</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081D0E-C76B-4E25-B747-5DE7584CB057}" type="slidenum">
              <a:rPr lang="en-US"/>
              <a:pPr/>
              <a:t>61</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62</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63</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B9F14E-5E9B-4F40-9045-8A33BF6DCDD2}" type="slidenum">
              <a:rPr lang="en-US"/>
              <a:pPr/>
              <a:t>64</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65</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D72254-BAA6-4F8A-B144-2899A5094486}" type="slidenum">
              <a:rPr lang="en-US"/>
              <a:pPr/>
              <a:t>66</a:t>
            </a:fld>
            <a:endParaRPr lang="en-US"/>
          </a:p>
        </p:txBody>
      </p:sp>
      <p:sp>
        <p:nvSpPr>
          <p:cNvPr id="1106946" name="Rectangle 2"/>
          <p:cNvSpPr>
            <a:spLocks noGrp="1" noRot="1" noChangeAspect="1" noChangeArrowheads="1" noTextEdit="1"/>
          </p:cNvSpPr>
          <p:nvPr>
            <p:ph type="sldImg"/>
          </p:nvPr>
        </p:nvSpPr>
        <p:spPr>
          <a:xfrm>
            <a:off x="1176338" y="698500"/>
            <a:ext cx="4660900" cy="3495675"/>
          </a:xfrm>
          <a:ln/>
        </p:spPr>
      </p:sp>
      <p:sp>
        <p:nvSpPr>
          <p:cNvPr id="1106947" name="Rectangle 3"/>
          <p:cNvSpPr>
            <a:spLocks noGrp="1" noChangeArrowheads="1"/>
          </p:cNvSpPr>
          <p:nvPr>
            <p:ph type="body" idx="1"/>
          </p:nvPr>
        </p:nvSpPr>
        <p:spPr>
          <a:xfrm>
            <a:off x="935038" y="4427538"/>
            <a:ext cx="5140325" cy="4195762"/>
          </a:xfrm>
        </p:spPr>
        <p:txBody>
          <a:bodyPr/>
          <a:lstStyle/>
          <a:p>
            <a:r>
              <a:rPr lang="en-US"/>
              <a:t>Good treatment in Bishop, Chp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6</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99C3EF-1748-42CC-937C-A56B1619ECDA}" type="slidenum">
              <a:rPr lang="en-US"/>
              <a:pPr/>
              <a:t>67</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56A88C-F5D0-49E8-BDC2-7B288C0A019F}" type="slidenum">
              <a:rPr lang="en-US"/>
              <a:pPr/>
              <a:t>68</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186FC7-BDBC-42DA-8101-BCF872F803D5}" type="slidenum">
              <a:rPr lang="en-US"/>
              <a:pPr/>
              <a:t>69</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6EB7CC-05FD-4276-8C73-BB61EAF57E40}" type="slidenum">
              <a:rPr lang="en-US"/>
              <a:pPr/>
              <a:t>70</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6EB7CC-05FD-4276-8C73-BB61EAF57E40}" type="slidenum">
              <a:rPr lang="en-US"/>
              <a:pPr/>
              <a:t>71</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D19C06C-1BCA-42EA-BF61-6347F88D1783}" type="slidenum">
              <a:rPr lang="en-US"/>
              <a:pPr/>
              <a:t>72</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F85C3B-0C7D-4601-9152-34FED905A89F}" type="slidenum">
              <a:rPr lang="en-US"/>
              <a:pPr/>
              <a:t>73</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US" dirty="0" smtClean="0"/>
              <a:t>The problem of minimizing 0-1 loss is NP hard in the </a:t>
            </a:r>
            <a:r>
              <a:rPr lang="en-US" b="1" dirty="0" smtClean="0">
                <a:solidFill>
                  <a:srgbClr val="0000FF"/>
                </a:solidFill>
              </a:rPr>
              <a:t>non-separable</a:t>
            </a:r>
            <a:r>
              <a:rPr lang="en-US" dirty="0" smtClean="0"/>
              <a:t> case: </a:t>
            </a:r>
            <a:r>
              <a:rPr lang="da-DK" sz="1200" b="0" i="0" u="none" strike="noStrike" kern="1200" baseline="0" dirty="0" smtClean="0">
                <a:solidFill>
                  <a:schemeClr val="tx1"/>
                </a:solidFill>
                <a:latin typeface="Times New Roman" pitchFamily="18" charset="0"/>
                <a:ea typeface="+mn-ea"/>
                <a:cs typeface="+mn-cs"/>
              </a:rPr>
              <a:t>(Ben-David, Simon et al. 2001).</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E922F9-3E3A-47A4-8316-388B3C19221D}" type="slidenum">
              <a:rPr lang="en-US"/>
              <a:pPr/>
              <a:t>74</a:t>
            </a:fld>
            <a:endParaRPr 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11</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potentially check g(x) (Exact learning); </a:t>
            </a:r>
          </a:p>
          <a:p>
            <a:r>
              <a:rPr lang="en-US" dirty="0" smtClean="0"/>
              <a:t>Can</a:t>
            </a:r>
            <a:r>
              <a:rPr lang="en-US" baseline="0" dirty="0" smtClean="0"/>
              <a:t> the test data, even without the labels, be used to learn something? Maybe something about the distribution of the tests?</a:t>
            </a:r>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19</a:t>
            </a:fld>
            <a:endParaRPr lang="en-US"/>
          </a:p>
        </p:txBody>
      </p:sp>
    </p:spTree>
    <p:extLst>
      <p:ext uri="{BB962C8B-B14F-4D97-AF65-F5344CB8AC3E}">
        <p14:creationId xmlns:p14="http://schemas.microsoft.com/office/powerpoint/2010/main" val="145764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20</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21</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E75C15-2D55-43CD-B9BE-C20EFD82D22B}" type="slidenum">
              <a:rPr lang="en-US"/>
              <a:pPr/>
              <a:t>22</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0C921938-476A-4922-BE24-3B8F6A2854D9}" type="slidenum">
              <a:rPr lang="en-US" smtClean="0"/>
              <a:t>‹#›</a:t>
            </a:fld>
            <a:endParaRPr lang="en-US" dirty="0"/>
          </a:p>
        </p:txBody>
      </p:sp>
    </p:spTree>
    <p:extLst>
      <p:ext uri="{BB962C8B-B14F-4D97-AF65-F5344CB8AC3E}">
        <p14:creationId xmlns:p14="http://schemas.microsoft.com/office/powerpoint/2010/main" val="2279913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589537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58953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58953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947834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21463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p>
            <a:fld id="{0C921938-476A-4922-BE24-3B8F6A2854D9}" type="slidenum">
              <a:rPr lang="en-US" smtClean="0"/>
              <a:t>‹#›</a:t>
            </a:fld>
            <a:endParaRPr lang="en-US" dirty="0"/>
          </a:p>
        </p:txBody>
      </p:sp>
    </p:spTree>
    <p:extLst>
      <p:ext uri="{BB962C8B-B14F-4D97-AF65-F5344CB8AC3E}">
        <p14:creationId xmlns:p14="http://schemas.microsoft.com/office/powerpoint/2010/main" val="130831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843365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56350"/>
            <a:ext cx="5562600" cy="365125"/>
          </a:xfrm>
          <a:prstGeom prst="rect">
            <a:avLst/>
          </a:prstGeo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136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8433654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843365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843365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735497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ntent Placeholder 14"/>
          <p:cNvSpPr txBox="1">
            <a:spLocks/>
          </p:cNvSpPr>
          <p:nvPr/>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			CS446 Spring ’17				</a:t>
            </a: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5" y="-4001292"/>
            <a:ext cx="1143001"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cs typeface="+mn-cs"/>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063477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70" r:id="rId8"/>
    <p:sldLayoutId id="2147483673" r:id="rId9"/>
    <p:sldLayoutId id="2147483674" r:id="rId10"/>
    <p:sldLayoutId id="2147483675" r:id="rId11"/>
    <p:sldLayoutId id="2147483677" r:id="rId12"/>
    <p:sldLayoutId id="2147483678" r:id="rId1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75000"/>
        <a:buBlip>
          <a:blip r:embed="rId15"/>
        </a:buBlip>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l2r.cs.uiuc.edu/~danr/Teaching/CS446-15/game.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l2r.cs.uiuc.edu/~danr/Teaching/CS446-14/game.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2r.cs.uiuc.edu/~cogcomp/srl-demo.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19.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l2r.cs.uiuc.edu/~danr/Teaching/CS446-17/index.html"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4.xml"/><Relationship Id="rId5" Type="http://schemas.openxmlformats.org/officeDocument/2006/relationships/hyperlink" Target="https://compass2g.illinois.edu/" TargetMode="External"/><Relationship Id="rId4" Type="http://schemas.openxmlformats.org/officeDocument/2006/relationships/hyperlink" Target="https://piazza.com/class#fall2016/cs44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l2r.cs.illinois.edu/~danr/Teaching/CS446-17/Hw/HW-hw1/hw1.pdf" TargetMode="External"/><Relationship Id="rId2" Type="http://schemas.openxmlformats.org/officeDocument/2006/relationships/hyperlink" Target="http://l2r.cs.illinois.edu/~danr/Teaching/CS446-17/Hw/HW-hw0/hw0.pdf"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2r.cs.uiuc.edu/~danr/Teaching/CS446-17/index.html"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4.xml"/><Relationship Id="rId5" Type="http://schemas.openxmlformats.org/officeDocument/2006/relationships/hyperlink" Target="https://compass2g.illinois.edu/" TargetMode="External"/><Relationship Id="rId4" Type="http://schemas.openxmlformats.org/officeDocument/2006/relationships/hyperlink" Target="https://piazza.com/class#fall2016/cs446"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ogcomp.cs.illinois.edu/Data/Spel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l2r.cs.uiuc.edu/~danr/Teaching/CS446-16/game.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0.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3" Type="http://schemas.openxmlformats.org/officeDocument/2006/relationships/notesSlide" Target="../notesSlides/notesSlide41.xml"/><Relationship Id="rId7" Type="http://schemas.openxmlformats.org/officeDocument/2006/relationships/image" Target="../media/image18.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9.e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4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4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8.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9.wmf"/><Relationship Id="rId3" Type="http://schemas.openxmlformats.org/officeDocument/2006/relationships/notesSlide" Target="../notesSlides/notesSlide44.xml"/><Relationship Id="rId7" Type="http://schemas.openxmlformats.org/officeDocument/2006/relationships/image" Target="../media/image31.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28.wmf"/><Relationship Id="rId5" Type="http://schemas.openxmlformats.org/officeDocument/2006/relationships/image" Target="../media/image30.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7.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p:txBody>
          <a:bodyPr/>
          <a:lstStyle/>
          <a:p>
            <a:r>
              <a:rPr lang="en-US" b="1" dirty="0" smtClean="0">
                <a:solidFill>
                  <a:srgbClr val="3333FF"/>
                </a:solidFill>
              </a:rPr>
              <a:t/>
            </a:r>
            <a:br>
              <a:rPr lang="en-US" b="1" dirty="0" smtClean="0">
                <a:solidFill>
                  <a:srgbClr val="3333FF"/>
                </a:solidFill>
              </a:rPr>
            </a:br>
            <a:r>
              <a:rPr lang="en-US" b="1" dirty="0" smtClean="0">
                <a:solidFill>
                  <a:srgbClr val="3333FF"/>
                </a:solidFill>
              </a:rPr>
              <a:t>CS </a:t>
            </a:r>
            <a:r>
              <a:rPr lang="en-US" b="1" dirty="0">
                <a:solidFill>
                  <a:srgbClr val="3333FF"/>
                </a:solidFill>
              </a:rPr>
              <a:t>446: </a:t>
            </a:r>
            <a:r>
              <a:rPr lang="en-US" b="1" dirty="0" smtClean="0">
                <a:solidFill>
                  <a:srgbClr val="3333FF"/>
                </a:solidFill>
              </a:rPr>
              <a:t>Machine </a:t>
            </a:r>
            <a:r>
              <a:rPr lang="en-US" b="1" dirty="0">
                <a:solidFill>
                  <a:srgbClr val="3333FF"/>
                </a:solidFill>
              </a:rPr>
              <a:t>Learning</a:t>
            </a:r>
            <a:r>
              <a:rPr lang="en-US" sz="4100" b="1" dirty="0">
                <a:solidFill>
                  <a:srgbClr val="3333FF"/>
                </a:solidFill>
              </a:rPr>
              <a:t/>
            </a:r>
            <a:br>
              <a:rPr lang="en-US" sz="4100" b="1" dirty="0">
                <a:solidFill>
                  <a:srgbClr val="3333FF"/>
                </a:solidFill>
              </a:rPr>
            </a:br>
            <a:endParaRPr lang="en-US" b="1" dirty="0">
              <a:solidFill>
                <a:srgbClr val="3333FF"/>
              </a:solidFill>
            </a:endParaRPr>
          </a:p>
        </p:txBody>
      </p:sp>
      <p:sp>
        <p:nvSpPr>
          <p:cNvPr id="1043459" name="Rectangle 3"/>
          <p:cNvSpPr>
            <a:spLocks noGrp="1" noChangeArrowheads="1"/>
          </p:cNvSpPr>
          <p:nvPr>
            <p:ph type="subTitle" idx="1"/>
          </p:nvPr>
        </p:nvSpPr>
        <p:spPr/>
        <p:txBody>
          <a:bodyPr/>
          <a:lstStyle/>
          <a:p>
            <a:pPr algn="l"/>
            <a:r>
              <a:rPr lang="en-US" b="1" dirty="0">
                <a:solidFill>
                  <a:schemeClr val="accent2"/>
                </a:solidFill>
              </a:rPr>
              <a:t>Dan Roth</a:t>
            </a:r>
          </a:p>
          <a:p>
            <a:pPr algn="l"/>
            <a:r>
              <a:rPr lang="en-US" b="1" dirty="0">
                <a:solidFill>
                  <a:schemeClr val="accent2"/>
                </a:solidFill>
              </a:rPr>
              <a:t>University of Illinois, Urbana-Champaign</a:t>
            </a:r>
          </a:p>
          <a:p>
            <a:pPr algn="l"/>
            <a:endParaRPr lang="en-US" b="1" dirty="0">
              <a:solidFill>
                <a:schemeClr val="accent2"/>
              </a:solidFill>
            </a:endParaRPr>
          </a:p>
          <a:p>
            <a:pPr algn="l"/>
            <a:r>
              <a:rPr lang="en-US" sz="2400" b="1" dirty="0" smtClean="0"/>
              <a:t>danr@illinois.edu</a:t>
            </a:r>
            <a:endParaRPr lang="en-US" sz="2400" b="1" dirty="0"/>
          </a:p>
          <a:p>
            <a:pPr algn="l"/>
            <a:r>
              <a:rPr lang="en-US" sz="2400" b="1" dirty="0"/>
              <a:t>http://L2R.cs.uiuc.edu/~danr</a:t>
            </a:r>
          </a:p>
          <a:p>
            <a:pPr algn="l"/>
            <a:r>
              <a:rPr lang="en-US" sz="2400" b="1" dirty="0"/>
              <a:t>3322 SC</a:t>
            </a:r>
          </a:p>
          <a:p>
            <a:pPr algn="l"/>
            <a:endParaRPr lang="en-US" sz="2400" b="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Labeled test data</a:t>
            </a:r>
            <a:endParaRPr lang="en-US" dirty="0"/>
          </a:p>
        </p:txBody>
      </p:sp>
      <p:sp>
        <p:nvSpPr>
          <p:cNvPr id="4" name="TextBox 3"/>
          <p:cNvSpPr txBox="1"/>
          <p:nvPr/>
        </p:nvSpPr>
        <p:spPr>
          <a:xfrm>
            <a:off x="254001" y="1417639"/>
            <a:ext cx="8819444" cy="2561694"/>
          </a:xfrm>
          <a:prstGeom prst="rect">
            <a:avLst/>
          </a:prstGeom>
          <a:noFill/>
        </p:spPr>
        <p:txBody>
          <a:bodyPr wrap="square" numCol="2" rtlCol="0">
            <a:normAutofit fontScale="92500" lnSpcReduction="10000"/>
          </a:bodyPr>
          <a:lstStyle/>
          <a:p>
            <a:r>
              <a:rPr lang="en-US" sz="3200" dirty="0" smtClean="0"/>
              <a:t>+ Gerald F. </a:t>
            </a:r>
            <a:r>
              <a:rPr lang="en-US" sz="3200" dirty="0" err="1" smtClean="0"/>
              <a:t>DeJong</a:t>
            </a:r>
            <a:endParaRPr lang="en-US" sz="3200" dirty="0" smtClean="0"/>
          </a:p>
          <a:p>
            <a:r>
              <a:rPr lang="en-US" sz="3200" dirty="0" smtClean="0"/>
              <a:t>-  Chris Drummond</a:t>
            </a:r>
          </a:p>
          <a:p>
            <a:r>
              <a:rPr lang="en-US" sz="3200" dirty="0" smtClean="0"/>
              <a:t>+ </a:t>
            </a:r>
            <a:r>
              <a:rPr lang="en-US" sz="3200" dirty="0"/>
              <a:t>Yolanda Gil</a:t>
            </a:r>
          </a:p>
          <a:p>
            <a:r>
              <a:rPr lang="en-US" sz="3200" dirty="0" smtClean="0"/>
              <a:t>-  </a:t>
            </a:r>
            <a:r>
              <a:rPr lang="en-US" sz="3200" dirty="0" err="1" smtClean="0"/>
              <a:t>Attilio</a:t>
            </a:r>
            <a:r>
              <a:rPr lang="en-US" sz="3200" dirty="0" smtClean="0"/>
              <a:t> </a:t>
            </a:r>
            <a:r>
              <a:rPr lang="en-US" sz="3200" dirty="0" err="1" smtClean="0"/>
              <a:t>Giordana</a:t>
            </a:r>
            <a:endParaRPr lang="en-US" sz="3200" dirty="0" smtClean="0"/>
          </a:p>
          <a:p>
            <a:r>
              <a:rPr lang="en-US" sz="3200" dirty="0"/>
              <a:t>+ </a:t>
            </a:r>
            <a:r>
              <a:rPr lang="en-US" sz="3200" dirty="0" err="1"/>
              <a:t>Jiarong</a:t>
            </a:r>
            <a:r>
              <a:rPr lang="en-US" sz="3200" dirty="0"/>
              <a:t> Hong</a:t>
            </a:r>
          </a:p>
          <a:p>
            <a:r>
              <a:rPr lang="en-US" sz="3200" dirty="0" smtClean="0"/>
              <a:t>- </a:t>
            </a:r>
            <a:r>
              <a:rPr lang="en-US" sz="3200" dirty="0"/>
              <a:t>J. R. Quinlan</a:t>
            </a:r>
          </a:p>
          <a:p>
            <a:r>
              <a:rPr lang="en-US" sz="3200" dirty="0" smtClean="0"/>
              <a:t>- </a:t>
            </a:r>
            <a:r>
              <a:rPr lang="en-US" sz="3200" dirty="0"/>
              <a:t>Priscilla Rasmussen</a:t>
            </a:r>
          </a:p>
          <a:p>
            <a:r>
              <a:rPr lang="en-US" sz="3200" dirty="0" smtClean="0"/>
              <a:t>+ </a:t>
            </a:r>
            <a:r>
              <a:rPr lang="en-US" sz="3200" dirty="0"/>
              <a:t>Dan Roth</a:t>
            </a:r>
            <a:endParaRPr lang="en-US" sz="3200" dirty="0" smtClean="0"/>
          </a:p>
          <a:p>
            <a:r>
              <a:rPr lang="en-US" sz="3200" dirty="0" smtClean="0"/>
              <a:t>+ </a:t>
            </a:r>
            <a:r>
              <a:rPr lang="en-US" sz="3200" dirty="0" err="1"/>
              <a:t>Yoram</a:t>
            </a:r>
            <a:r>
              <a:rPr lang="en-US" sz="3200" dirty="0"/>
              <a:t> </a:t>
            </a:r>
            <a:r>
              <a:rPr lang="en-US" sz="3200" dirty="0" smtClean="0"/>
              <a:t>Singer</a:t>
            </a:r>
          </a:p>
          <a:p>
            <a:r>
              <a:rPr lang="en-US" sz="3200" dirty="0" smtClean="0"/>
              <a:t>- </a:t>
            </a:r>
            <a:r>
              <a:rPr lang="en-US" sz="3200" dirty="0"/>
              <a:t>Lyle H. </a:t>
            </a:r>
            <a:r>
              <a:rPr lang="en-US" sz="3200" dirty="0" err="1"/>
              <a:t>Ungar</a:t>
            </a:r>
            <a:endParaRPr lang="en-US" sz="3200" dirty="0" smtClean="0"/>
          </a:p>
          <a:p>
            <a:endParaRPr lang="en-US" sz="2400" dirty="0"/>
          </a:p>
        </p:txBody>
      </p:sp>
      <p:sp>
        <p:nvSpPr>
          <p:cNvPr id="3" name="Slide Number Placeholder 2"/>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3474848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t>What is Learning</a:t>
            </a:r>
            <a:endParaRPr lang="en-US" dirty="0"/>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 right?</a:t>
            </a:r>
          </a:p>
          <a:p>
            <a:pPr lvl="1"/>
            <a:r>
              <a:rPr lang="en-US" dirty="0" smtClean="0"/>
              <a:t>Why?</a:t>
            </a:r>
          </a:p>
          <a:p>
            <a:r>
              <a:rPr lang="en-US" dirty="0" smtClean="0"/>
              <a:t>Issues:</a:t>
            </a:r>
          </a:p>
          <a:p>
            <a:pPr lvl="1"/>
            <a:r>
              <a:rPr lang="en-US" dirty="0" smtClean="0"/>
              <a:t>Prediction or Modeling?</a:t>
            </a:r>
          </a:p>
          <a:p>
            <a:pPr lvl="1"/>
            <a:r>
              <a:rPr lang="en-US" dirty="0" smtClean="0"/>
              <a:t>Representation</a:t>
            </a:r>
          </a:p>
          <a:p>
            <a:pPr lvl="1"/>
            <a:r>
              <a:rPr lang="en-US" dirty="0" smtClean="0"/>
              <a:t>Problem setting</a:t>
            </a:r>
          </a:p>
          <a:p>
            <a:pPr lvl="1"/>
            <a:r>
              <a:rPr lang="en-US" dirty="0" smtClean="0"/>
              <a:t>Background Knowledge</a:t>
            </a:r>
          </a:p>
          <a:p>
            <a:pPr lvl="1"/>
            <a:r>
              <a:rPr lang="en-US" dirty="0" smtClean="0"/>
              <a:t>When did learning take place?</a:t>
            </a:r>
          </a:p>
          <a:p>
            <a:pPr lvl="1"/>
            <a:r>
              <a:rPr lang="en-US" dirty="0" smtClean="0"/>
              <a:t>Algorithm</a:t>
            </a:r>
          </a:p>
          <a:p>
            <a:endParaRPr lang="en-US"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11</a:t>
            </a:fld>
            <a:endParaRPr lang="en-US" dirty="0"/>
          </a:p>
        </p:txBody>
      </p:sp>
      <p:pic>
        <p:nvPicPr>
          <p:cNvPr id="6" name="Picture 5" descr="Screen Shot 2013-07-17 at 1.47.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4889">
            <a:off x="5729319" y="1312423"/>
            <a:ext cx="3019131" cy="25662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85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5029200"/>
            <a:ext cx="7162800" cy="1096963"/>
          </a:xfrm>
        </p:spPr>
        <p:txBody>
          <a:bodyPr/>
          <a:lstStyle/>
          <a:p>
            <a:r>
              <a:rPr lang="en-US" dirty="0"/>
              <a:t>We consider systems that apply a function f() </a:t>
            </a:r>
            <a:br>
              <a:rPr lang="en-US" dirty="0"/>
            </a:br>
            <a:r>
              <a:rPr lang="en-US" dirty="0"/>
              <a:t>to input items </a:t>
            </a:r>
            <a:r>
              <a:rPr lang="en-US" b="1" dirty="0"/>
              <a:t>x </a:t>
            </a:r>
            <a:r>
              <a:rPr lang="en-US" dirty="0"/>
              <a:t>and return an output </a:t>
            </a:r>
            <a:r>
              <a:rPr lang="en-US" b="1" dirty="0"/>
              <a:t>y</a:t>
            </a:r>
            <a:r>
              <a:rPr lang="en-US" dirty="0"/>
              <a:t> = f(</a:t>
            </a:r>
            <a:r>
              <a:rPr lang="en-US" b="1" dirty="0"/>
              <a:t>x</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12</a:t>
            </a:fld>
            <a:endParaRPr lang="en-US"/>
          </a:p>
        </p:txBody>
      </p:sp>
    </p:spTree>
    <p:extLst>
      <p:ext uri="{BB962C8B-B14F-4D97-AF65-F5344CB8AC3E}">
        <p14:creationId xmlns:p14="http://schemas.microsoft.com/office/powerpoint/2010/main" val="9808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4999037"/>
            <a:ext cx="7162800" cy="1325563"/>
          </a:xfrm>
        </p:spPr>
        <p:txBody>
          <a:bodyPr/>
          <a:lstStyle/>
          <a:p>
            <a:r>
              <a:rPr lang="en-US" dirty="0"/>
              <a:t>In (supervised) machine learning, we deal with systems whose </a:t>
            </a:r>
            <a:r>
              <a:rPr lang="en-US" dirty="0">
                <a:solidFill>
                  <a:srgbClr val="C00000"/>
                </a:solidFill>
              </a:rPr>
              <a:t>f(</a:t>
            </a:r>
            <a:r>
              <a:rPr lang="en-US" b="1" dirty="0">
                <a:solidFill>
                  <a:srgbClr val="C00000"/>
                </a:solidFill>
              </a:rPr>
              <a:t>x</a:t>
            </a:r>
            <a:r>
              <a:rPr lang="en-US" dirty="0">
                <a:solidFill>
                  <a:srgbClr val="C00000"/>
                </a:solidFill>
              </a:rPr>
              <a:t>) is learned from examples</a:t>
            </a:r>
            <a:r>
              <a:rPr lang="en-US" dirty="0"/>
              <a:t>.</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13</a:t>
            </a:fld>
            <a:endParaRPr lang="en-US"/>
          </a:p>
        </p:txBody>
      </p:sp>
    </p:spTree>
    <p:extLst>
      <p:ext uri="{BB962C8B-B14F-4D97-AF65-F5344CB8AC3E}">
        <p14:creationId xmlns:p14="http://schemas.microsoft.com/office/powerpoint/2010/main" val="91486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use learning?</a:t>
            </a:r>
            <a:endParaRPr lang="en-US" dirty="0"/>
          </a:p>
        </p:txBody>
      </p:sp>
      <p:sp>
        <p:nvSpPr>
          <p:cNvPr id="4" name="Content Placeholder 3"/>
          <p:cNvSpPr>
            <a:spLocks noGrp="1"/>
          </p:cNvSpPr>
          <p:nvPr>
            <p:ph idx="1"/>
          </p:nvPr>
        </p:nvSpPr>
        <p:spPr/>
        <p:txBody>
          <a:bodyPr/>
          <a:lstStyle/>
          <a:p>
            <a:r>
              <a:rPr lang="en-US" dirty="0" smtClean="0"/>
              <a:t>We typically use machine learning when </a:t>
            </a:r>
            <a:br>
              <a:rPr lang="en-US" dirty="0" smtClean="0"/>
            </a:br>
            <a:r>
              <a:rPr lang="en-US" dirty="0" smtClean="0"/>
              <a:t>the function f(</a:t>
            </a:r>
            <a:r>
              <a:rPr lang="en-US" b="1" dirty="0" smtClean="0"/>
              <a:t>x</a:t>
            </a:r>
            <a:r>
              <a:rPr lang="en-US" dirty="0" smtClean="0"/>
              <a:t>) we want the system to apply</a:t>
            </a:r>
            <a:r>
              <a:rPr lang="en-US" dirty="0"/>
              <a:t> </a:t>
            </a:r>
            <a:r>
              <a:rPr lang="en-US" dirty="0" smtClean="0"/>
              <a:t>is unknown to us, and we cannot “think” about it. The function could actually be simple. </a:t>
            </a:r>
          </a:p>
          <a:p>
            <a:endParaRPr lang="en-US" dirty="0"/>
          </a:p>
          <a:p>
            <a:endParaRPr lang="en-US" dirty="0" smtClean="0"/>
          </a:p>
        </p:txBody>
      </p:sp>
      <p:sp>
        <p:nvSpPr>
          <p:cNvPr id="2" name="Content Placeholder 1"/>
          <p:cNvSpPr>
            <a:spLocks noGrp="1"/>
          </p:cNvSpPr>
          <p:nvPr>
            <p:ph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0C921938-476A-4922-BE24-3B8F6A2854D9}" type="slidenum">
              <a:rPr lang="en-US" smtClean="0"/>
              <a:pPr/>
              <a:t>14</a:t>
            </a:fld>
            <a:endParaRPr lang="en-US" dirty="0"/>
          </a:p>
        </p:txBody>
      </p:sp>
    </p:spTree>
    <p:extLst>
      <p:ext uri="{BB962C8B-B14F-4D97-AF65-F5344CB8AC3E}">
        <p14:creationId xmlns:p14="http://schemas.microsoft.com/office/powerpoint/2010/main" val="99179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endParaRPr lang="en-US" sz="3600" dirty="0" smtClean="0"/>
          </a:p>
          <a:p>
            <a:pPr algn="ctr"/>
            <a:r>
              <a:rPr lang="en-US" sz="3600" dirty="0" smtClean="0"/>
              <a:t>y∈ </a:t>
            </a:r>
            <a:r>
              <a:rPr lang="en-US" sz="3600" b="1" dirty="0">
                <a:latin typeface="Lucida Calligraphy"/>
                <a:cs typeface="Lucida Calligraphy"/>
              </a:rPr>
              <a:t>Y</a:t>
            </a:r>
            <a:endParaRPr lang="en-US" sz="3600" b="1" dirty="0" smtClean="0">
              <a:latin typeface="Lucida Calligraphy"/>
              <a:cs typeface="Lucida Calligraphy"/>
            </a:endParaRPr>
          </a:p>
          <a:p>
            <a:pPr algn="ctr"/>
            <a:endParaRPr lang="en-US" sz="3200" dirty="0" smtClean="0"/>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a:t>
            </a:r>
            <a:r>
              <a:rPr lang="en-US" sz="3200" dirty="0" smtClean="0">
                <a:solidFill>
                  <a:srgbClr val="C00000"/>
                </a:solidFill>
              </a:rPr>
              <a:t>label space </a:t>
            </a:r>
            <a:r>
              <a:rPr lang="en-US" sz="3200" b="1" dirty="0" smtClean="0">
                <a:solidFill>
                  <a:srgbClr val="C00000"/>
                </a:solidFill>
                <a:latin typeface="Lucida Calligraphy"/>
                <a:cs typeface="Lucida Calligraphy"/>
              </a:rPr>
              <a:t>Y</a:t>
            </a:r>
            <a:endParaRPr lang="en-US" sz="3200" dirty="0">
              <a:solidFill>
                <a:srgbClr val="C00000"/>
              </a:solidFill>
              <a:latin typeface="Lucida Calligraphy"/>
              <a:cs typeface="Lucida Calligraphy"/>
            </a:endParaRPr>
          </a:p>
        </p:txBody>
      </p:sp>
      <p:sp>
        <p:nvSpPr>
          <p:cNvPr id="7" name="Rounded Rectangle 6"/>
          <p:cNvSpPr/>
          <p:nvPr/>
        </p:nvSpPr>
        <p:spPr>
          <a:xfrm>
            <a:off x="46342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smtClean="0"/>
          </a:p>
          <a:p>
            <a:pPr algn="ctr"/>
            <a:endParaRPr lang="en-US" sz="3600" dirty="0"/>
          </a:p>
          <a:p>
            <a:pPr algn="ctr"/>
            <a:r>
              <a:rPr lang="en-US" sz="3600" b="1" dirty="0"/>
              <a:t>x</a:t>
            </a:r>
            <a:r>
              <a:rPr lang="en-US" sz="3600" dirty="0" smtClean="0"/>
              <a:t>∈ </a:t>
            </a:r>
            <a:r>
              <a:rPr lang="en-US" sz="3600" b="1" dirty="0" smtClean="0">
                <a:latin typeface="Lucida Calligraphy"/>
                <a:cs typeface="Lucida Calligraphy"/>
              </a:rPr>
              <a:t>X</a:t>
            </a:r>
          </a:p>
          <a:p>
            <a:pPr algn="ct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a:t>
            </a:r>
            <a:r>
              <a:rPr lang="en-US" sz="3200" dirty="0" smtClean="0">
                <a:solidFill>
                  <a:srgbClr val="C00000"/>
                </a:solidFill>
              </a:rPr>
              <a:t>instance space </a:t>
            </a:r>
            <a:r>
              <a:rPr lang="en-US" sz="3200" b="1" dirty="0" smtClean="0">
                <a:solidFill>
                  <a:srgbClr val="C00000"/>
                </a:solidFill>
                <a:latin typeface="Lucida Calligraphy"/>
                <a:cs typeface="Lucida Calligraphy"/>
              </a:rPr>
              <a:t>X</a:t>
            </a:r>
            <a:endParaRPr lang="en-US" sz="3200" b="1" dirty="0">
              <a:solidFill>
                <a:srgbClr val="C00000"/>
              </a:solidFill>
              <a:latin typeface="Lucida Calligraphy"/>
              <a:cs typeface="Lucida Calligraphy"/>
            </a:endParaRPr>
          </a:p>
        </p:txBody>
      </p:sp>
      <p:sp>
        <p:nvSpPr>
          <p:cNvPr id="5" name="Right Arrow 4"/>
          <p:cNvSpPr/>
          <p:nvPr/>
        </p:nvSpPr>
        <p:spPr>
          <a:xfrm>
            <a:off x="3113612" y="2881410"/>
            <a:ext cx="3193143" cy="1659956"/>
          </a:xfrm>
          <a:prstGeom prst="rightArrow">
            <a:avLst>
              <a:gd name="adj1" fmla="val 62469"/>
              <a:gd name="adj2" fmla="val 40368"/>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3200" dirty="0" smtClean="0"/>
              <a:t>Learned Model</a:t>
            </a:r>
            <a:r>
              <a:rPr lang="en-US" sz="3200" b="1" dirty="0" smtClean="0"/>
              <a:t/>
            </a:r>
            <a:br>
              <a:rPr lang="en-US" sz="3200" b="1" dirty="0" smtClean="0"/>
            </a:b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9" name="Title 2"/>
          <p:cNvSpPr>
            <a:spLocks noGrp="1"/>
          </p:cNvSpPr>
          <p:nvPr>
            <p:ph type="title"/>
          </p:nvPr>
        </p:nvSpPr>
        <p:spPr/>
        <p:txBody>
          <a:bodyPr/>
          <a:lstStyle/>
          <a:p>
            <a:r>
              <a:rPr lang="en-US" smtClean="0"/>
              <a:t>Supervised learning</a:t>
            </a:r>
            <a:endParaRPr lang="en-US" dirty="0"/>
          </a:p>
        </p:txBody>
      </p:sp>
      <p:sp>
        <p:nvSpPr>
          <p:cNvPr id="10" name="Right Arrow 9"/>
          <p:cNvSpPr/>
          <p:nvPr/>
        </p:nvSpPr>
        <p:spPr>
          <a:xfrm>
            <a:off x="3113612" y="1417638"/>
            <a:ext cx="3193143" cy="1659956"/>
          </a:xfrm>
          <a:prstGeom prst="rightArrow">
            <a:avLst>
              <a:gd name="adj1" fmla="val 62469"/>
              <a:gd name="adj2" fmla="val 40368"/>
            </a:avLst>
          </a:prstGeom>
          <a:solidFill>
            <a:schemeClr val="bg1"/>
          </a:solidFill>
          <a:ln w="53975" cmpd="sng">
            <a:solidFill>
              <a:schemeClr val="tx1"/>
            </a:solidFill>
            <a:prstDash val="sysDot"/>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smtClean="0"/>
              <a:t>Target function</a:t>
            </a:r>
          </a:p>
          <a:p>
            <a:pPr algn="ctr"/>
            <a:r>
              <a:rPr lang="en-US" sz="3200" b="1" dirty="0" smtClean="0"/>
              <a:t>y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0C921938-476A-4922-BE24-3B8F6A2854D9}" type="slidenum">
              <a:rPr lang="en-US" smtClean="0"/>
              <a:pPr/>
              <a:t>15</a:t>
            </a:fld>
            <a:endParaRPr lang="en-US" dirty="0"/>
          </a:p>
        </p:txBody>
      </p:sp>
    </p:spTree>
    <p:extLst>
      <p:ext uri="{BB962C8B-B14F-4D97-AF65-F5344CB8AC3E}">
        <p14:creationId xmlns:p14="http://schemas.microsoft.com/office/powerpoint/2010/main" val="17397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Supervised learning: Training</a:t>
            </a:r>
            <a:endParaRPr lang="en-US" dirty="0"/>
          </a:p>
        </p:txBody>
      </p:sp>
      <p:sp>
        <p:nvSpPr>
          <p:cNvPr id="5" name="Content Placeholder 4"/>
          <p:cNvSpPr>
            <a:spLocks noGrp="1"/>
          </p:cNvSpPr>
          <p:nvPr>
            <p:ph idx="1"/>
          </p:nvPr>
        </p:nvSpPr>
        <p:spPr>
          <a:xfrm>
            <a:off x="990600" y="5410200"/>
            <a:ext cx="7162800" cy="1140744"/>
          </a:xfrm>
        </p:spPr>
        <p:txBody>
          <a:bodyPr/>
          <a:lstStyle/>
          <a:p>
            <a:r>
              <a:rPr lang="en-US" dirty="0"/>
              <a:t>Give the learner examples in </a:t>
            </a:r>
            <a:r>
              <a:rPr lang="en-US" b="1" dirty="0">
                <a:latin typeface="Lucida Calligraphy"/>
                <a:cs typeface="Lucida Calligraphy"/>
              </a:rPr>
              <a:t>D</a:t>
            </a:r>
            <a:r>
              <a:rPr lang="en-US" b="1" baseline="30000" dirty="0">
                <a:cs typeface="Lucida Calligraphy"/>
              </a:rPr>
              <a:t> </a:t>
            </a:r>
            <a:r>
              <a:rPr lang="en-US" baseline="30000" dirty="0">
                <a:cs typeface="Lucida Calligraphy"/>
              </a:rPr>
              <a:t>train</a:t>
            </a:r>
            <a:endParaRPr lang="en-US" dirty="0"/>
          </a:p>
          <a:p>
            <a:r>
              <a:rPr lang="en-US" dirty="0">
                <a:cs typeface="Lucida Calligraphy"/>
              </a:rPr>
              <a:t>The learner returns a model g(</a:t>
            </a:r>
            <a:r>
              <a:rPr lang="en-US" b="1" dirty="0">
                <a:cs typeface="Lucida Calligraphy"/>
              </a:rPr>
              <a:t>x</a:t>
            </a:r>
            <a:r>
              <a:rPr lang="en-US" dirty="0">
                <a:cs typeface="Lucida Calligraphy"/>
              </a:rPr>
              <a:t>)</a:t>
            </a:r>
          </a:p>
          <a:p>
            <a:endParaRPr lang="en-US" dirty="0"/>
          </a:p>
        </p:txBody>
      </p:sp>
      <p:sp>
        <p:nvSpPr>
          <p:cNvPr id="4" name="Slide Number Placeholder 3"/>
          <p:cNvSpPr>
            <a:spLocks noGrp="1"/>
          </p:cNvSpPr>
          <p:nvPr>
            <p:ph type="sldNum" sz="quarter" idx="12"/>
          </p:nvPr>
        </p:nvSpPr>
        <p:spPr/>
        <p:txBody>
          <a:bodyPr/>
          <a:lstStyle/>
          <a:p>
            <a:fld id="{0C921938-476A-4922-BE24-3B8F6A2854D9}" type="slidenum">
              <a:rPr lang="en-US" smtClean="0"/>
              <a:pPr/>
              <a:t>16</a:t>
            </a:fld>
            <a:endParaRPr lang="en-US" dirty="0"/>
          </a:p>
        </p:txBody>
      </p:sp>
      <p:sp>
        <p:nvSpPr>
          <p:cNvPr id="6" name="Rounded Rectangle 5"/>
          <p:cNvSpPr/>
          <p:nvPr/>
        </p:nvSpPr>
        <p:spPr>
          <a:xfrm>
            <a:off x="463426" y="1595690"/>
            <a:ext cx="3050241"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 Training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train</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a:solidFill>
                  <a:srgbClr val="000000"/>
                </a:solidFill>
                <a:cs typeface="Lucida Calligraphy"/>
              </a:rPr>
              <a:t>x</a:t>
            </a:r>
            <a:r>
              <a:rPr lang="en-US" sz="3200" baseline="-25000" dirty="0">
                <a:solidFill>
                  <a:srgbClr val="000000"/>
                </a:solidFill>
                <a:cs typeface="Lucida Calligraphy"/>
              </a:rPr>
              <a:t>1</a:t>
            </a:r>
            <a:r>
              <a:rPr lang="en-US" sz="3200" dirty="0">
                <a:solidFill>
                  <a:srgbClr val="000000"/>
                </a:solidFill>
                <a:cs typeface="Lucida Calligraphy"/>
              </a:rPr>
              <a:t>, y</a:t>
            </a:r>
            <a:r>
              <a:rPr lang="en-US" sz="3200" baseline="-25000" dirty="0">
                <a:solidFill>
                  <a:srgbClr val="000000"/>
                </a:solidFill>
                <a:cs typeface="Lucida Calligraphy"/>
              </a:rPr>
              <a:t>1</a:t>
            </a:r>
            <a:r>
              <a:rPr lang="en-US" sz="3200" dirty="0" smtClean="0">
                <a:solidFill>
                  <a:srgbClr val="000000"/>
                </a:solidFill>
                <a:cs typeface="Lucida Calligraphy"/>
              </a:rPr>
              <a:t>)</a:t>
            </a:r>
          </a:p>
          <a:p>
            <a:pPr marL="0" lvl="1" algn="ctr"/>
            <a:r>
              <a:rPr lang="en-US" sz="3200" dirty="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N</a:t>
            </a:r>
            <a:r>
              <a:rPr lang="en-US" sz="3200" dirty="0">
                <a:solidFill>
                  <a:srgbClr val="000000"/>
                </a:solidFill>
                <a:cs typeface="Lucida Calligraphy"/>
              </a:rPr>
              <a:t>, y</a:t>
            </a:r>
            <a:r>
              <a:rPr lang="en-US" sz="3200" baseline="-25000" dirty="0">
                <a:solidFill>
                  <a:srgbClr val="000000"/>
                </a:solidFill>
                <a:cs typeface="Lucida Calligraphy"/>
              </a:rPr>
              <a:t>N</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
        <p:nvSpPr>
          <p:cNvPr id="10" name="Rectangle 9"/>
          <p:cNvSpPr/>
          <p:nvPr/>
        </p:nvSpPr>
        <p:spPr>
          <a:xfrm>
            <a:off x="6688667" y="2230121"/>
            <a:ext cx="1998133" cy="2356556"/>
          </a:xfrm>
          <a:prstGeom prst="rect">
            <a:avLst/>
          </a:prstGeom>
          <a:solidFill>
            <a:srgbClr val="FF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sp>
        <p:nvSpPr>
          <p:cNvPr id="7" name="Oval 6"/>
          <p:cNvSpPr/>
          <p:nvPr/>
        </p:nvSpPr>
        <p:spPr>
          <a:xfrm>
            <a:off x="3612446" y="2427677"/>
            <a:ext cx="3076221" cy="1961444"/>
          </a:xfrm>
          <a:prstGeom prst="ellipse">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Learning Algorithm</a:t>
            </a:r>
            <a:endParaRPr lang="en-US" sz="3200" dirty="0">
              <a:solidFill>
                <a:srgbClr val="000000"/>
              </a:solidFill>
            </a:endParaRPr>
          </a:p>
        </p:txBody>
      </p:sp>
      <p:sp>
        <p:nvSpPr>
          <p:cNvPr id="8" name="Right Arrow 7"/>
          <p:cNvSpPr/>
          <p:nvPr/>
        </p:nvSpPr>
        <p:spPr>
          <a:xfrm>
            <a:off x="3175002" y="2893344"/>
            <a:ext cx="1016000"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286501" y="2893344"/>
            <a:ext cx="804332"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5562600" y="1371600"/>
            <a:ext cx="32004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Can you suggest other learning protocols?</a:t>
            </a:r>
            <a:endParaRPr lang="en-US" sz="2000" b="1" dirty="0"/>
          </a:p>
        </p:txBody>
      </p:sp>
    </p:spTree>
    <p:extLst>
      <p:ext uri="{BB962C8B-B14F-4D97-AF65-F5344CB8AC3E}">
        <p14:creationId xmlns:p14="http://schemas.microsoft.com/office/powerpoint/2010/main" val="25471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0" grpId="0" animBg="1"/>
      <p:bldP spid="8" grpId="0" animBg="1"/>
      <p:bldP spid="9" grpId="0" animBg="1"/>
      <p:bldP spid="1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990600" y="5562600"/>
            <a:ext cx="7162800" cy="685800"/>
          </a:xfrm>
        </p:spPr>
        <p:txBody>
          <a:bodyPr/>
          <a:lstStyle/>
          <a:p>
            <a:r>
              <a:rPr lang="en-US" dirty="0">
                <a:cs typeface="Lucida Calligraphy"/>
              </a:rPr>
              <a:t>Reserve some labeled data for testing</a:t>
            </a:r>
          </a:p>
          <a:p>
            <a:pPr marL="0" indent="0">
              <a:buNone/>
            </a:pPr>
            <a:endParaRPr lang="en-US" dirty="0"/>
          </a:p>
        </p:txBody>
      </p:sp>
      <p:sp>
        <p:nvSpPr>
          <p:cNvPr id="3" name="Slide Number Placeholder 2"/>
          <p:cNvSpPr>
            <a:spLocks noGrp="1"/>
          </p:cNvSpPr>
          <p:nvPr>
            <p:ph type="sldNum" sz="quarter" idx="12"/>
          </p:nvPr>
        </p:nvSpPr>
        <p:spPr/>
        <p:txBody>
          <a:bodyPr/>
          <a:lstStyle/>
          <a:p>
            <a:fld id="{0C921938-476A-4922-BE24-3B8F6A2854D9}" type="slidenum">
              <a:rPr lang="en-US" smtClean="0"/>
              <a:pPr/>
              <a:t>17</a:t>
            </a:fld>
            <a:endParaRPr lang="en-US" dirty="0"/>
          </a:p>
        </p:txBody>
      </p:sp>
      <p:sp>
        <p:nvSpPr>
          <p:cNvPr id="11" name="Rounded Rectangle 10"/>
          <p:cNvSpPr/>
          <p:nvPr/>
        </p:nvSpPr>
        <p:spPr>
          <a:xfrm>
            <a:off x="3345745" y="1417638"/>
            <a:ext cx="252813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Tree>
    <p:extLst>
      <p:ext uri="{BB962C8B-B14F-4D97-AF65-F5344CB8AC3E}">
        <p14:creationId xmlns:p14="http://schemas.microsoft.com/office/powerpoint/2010/main" val="39117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11" name="Rounded Rectangle 10"/>
          <p:cNvSpPr/>
          <p:nvPr/>
        </p:nvSpPr>
        <p:spPr>
          <a:xfrm>
            <a:off x="3345745" y="1417638"/>
            <a:ext cx="252813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grpSp>
        <p:nvGrpSpPr>
          <p:cNvPr id="3" name="Group 2"/>
          <p:cNvGrpSpPr/>
          <p:nvPr/>
        </p:nvGrpSpPr>
        <p:grpSpPr>
          <a:xfrm>
            <a:off x="660400" y="2343010"/>
            <a:ext cx="8026400" cy="3695979"/>
            <a:chOff x="660400" y="2343010"/>
            <a:chExt cx="8026400" cy="3695979"/>
          </a:xfrm>
        </p:grpSpPr>
        <p:sp>
          <p:nvSpPr>
            <p:cNvPr id="6" name="Rounded Rectangle 5"/>
            <p:cNvSpPr/>
            <p:nvPr/>
          </p:nvSpPr>
          <p:spPr>
            <a:xfrm>
              <a:off x="6858000" y="2343011"/>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0"/>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cxnSp>
          <p:nvCxnSpPr>
            <p:cNvPr id="4" name="Straight Arrow Connector 3"/>
            <p:cNvCxnSpPr>
              <a:stCxn id="11" idx="1"/>
              <a:endCxn id="12" idx="3"/>
            </p:cNvCxnSpPr>
            <p:nvPr/>
          </p:nvCxnSpPr>
          <p:spPr>
            <a:xfrm flipH="1">
              <a:off x="2489200" y="3265627"/>
              <a:ext cx="85654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3"/>
              <a:endCxn id="6" idx="1"/>
            </p:cNvCxnSpPr>
            <p:nvPr/>
          </p:nvCxnSpPr>
          <p:spPr>
            <a:xfrm>
              <a:off x="5873875" y="3265627"/>
              <a:ext cx="98412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793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6858000" y="2343012"/>
            <a:ext cx="182880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1"/>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304800" y="1371600"/>
            <a:ext cx="8229600" cy="4525963"/>
          </a:xfrm>
        </p:spPr>
        <p:txBody>
          <a:bodyPr/>
          <a:lstStyle/>
          <a:p>
            <a:r>
              <a:rPr lang="en-US" dirty="0">
                <a:cs typeface="Lucida Calligraphy"/>
              </a:rPr>
              <a:t>Apply the model to the raw test </a:t>
            </a:r>
            <a:r>
              <a:rPr lang="en-US" dirty="0" smtClean="0">
                <a:cs typeface="Lucida Calligraphy"/>
              </a:rPr>
              <a:t>data</a:t>
            </a:r>
          </a:p>
          <a:p>
            <a:r>
              <a:rPr lang="en-US" dirty="0">
                <a:cs typeface="Lucida Calligraphy"/>
              </a:rPr>
              <a:t>Evaluate </a:t>
            </a:r>
            <a:r>
              <a:rPr lang="en-US" dirty="0" smtClean="0">
                <a:cs typeface="Lucida Calligraphy"/>
              </a:rPr>
              <a:t>by </a:t>
            </a:r>
            <a:r>
              <a:rPr lang="en-US" dirty="0">
                <a:cs typeface="Lucida Calligraphy"/>
              </a:rPr>
              <a:t>comparing </a:t>
            </a:r>
            <a:r>
              <a:rPr lang="en-US" dirty="0" smtClean="0">
                <a:cs typeface="Lucida Calligraphy"/>
              </a:rPr>
              <a:t>predicted </a:t>
            </a:r>
            <a:r>
              <a:rPr lang="en-US" dirty="0">
                <a:cs typeface="Lucida Calligraphy"/>
              </a:rPr>
              <a:t>labels against the test </a:t>
            </a:r>
            <a:r>
              <a:rPr lang="en-US" dirty="0" smtClean="0">
                <a:cs typeface="Lucida Calligraphy"/>
              </a:rPr>
              <a:t>labels</a:t>
            </a:r>
            <a:endParaRPr lang="en-US" dirty="0">
              <a:cs typeface="Lucida Calligraphy"/>
            </a:endParaRPr>
          </a:p>
        </p:txBody>
      </p:sp>
      <p:sp>
        <p:nvSpPr>
          <p:cNvPr id="3" name="Slide Number Placeholder 2"/>
          <p:cNvSpPr>
            <a:spLocks noGrp="1"/>
          </p:cNvSpPr>
          <p:nvPr>
            <p:ph type="sldNum" sz="quarter" idx="12"/>
          </p:nvPr>
        </p:nvSpPr>
        <p:spPr/>
        <p:txBody>
          <a:bodyPr/>
          <a:lstStyle/>
          <a:p>
            <a:fld id="{0C921938-476A-4922-BE24-3B8F6A2854D9}" type="slidenum">
              <a:rPr lang="en-US" smtClean="0"/>
              <a:pPr/>
              <a:t>19</a:t>
            </a:fld>
            <a:endParaRPr lang="en-US" dirty="0"/>
          </a:p>
        </p:txBody>
      </p:sp>
      <p:sp>
        <p:nvSpPr>
          <p:cNvPr id="9" name="Rectangle 8"/>
          <p:cNvSpPr/>
          <p:nvPr/>
        </p:nvSpPr>
        <p:spPr>
          <a:xfrm>
            <a:off x="2765782" y="3147908"/>
            <a:ext cx="1806221" cy="2356556"/>
          </a:xfrm>
          <a:prstGeom prst="rect">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grpSp>
        <p:nvGrpSpPr>
          <p:cNvPr id="8" name="Group 7"/>
          <p:cNvGrpSpPr/>
          <p:nvPr/>
        </p:nvGrpSpPr>
        <p:grpSpPr>
          <a:xfrm>
            <a:off x="2342448" y="2343012"/>
            <a:ext cx="4270020" cy="3695978"/>
            <a:chOff x="2342448" y="2343012"/>
            <a:chExt cx="4270020" cy="3695978"/>
          </a:xfrm>
          <a:solidFill>
            <a:srgbClr val="FF9900"/>
          </a:solidFill>
        </p:grpSpPr>
        <p:sp>
          <p:nvSpPr>
            <p:cNvPr id="15" name="Rounded Rectangle 14"/>
            <p:cNvSpPr/>
            <p:nvPr/>
          </p:nvSpPr>
          <p:spPr>
            <a:xfrm>
              <a:off x="4783668" y="2343012"/>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Predicted</a:t>
              </a:r>
              <a:br>
                <a:rPr lang="en-US" sz="3200" dirty="0" smtClean="0"/>
              </a:br>
              <a:r>
                <a:rPr lang="en-US" sz="3200" dirty="0" smtClean="0"/>
                <a:t>Labels</a:t>
              </a:r>
              <a:br>
                <a:rPr lang="en-US" sz="3200" dirty="0" smtClean="0"/>
              </a:br>
              <a:r>
                <a:rPr lang="en-US" sz="3200" dirty="0" smtClean="0">
                  <a:solidFill>
                    <a:schemeClr val="tx1"/>
                  </a:solidFill>
                  <a:cs typeface="Lucida Calligraphy"/>
                </a:rPr>
                <a:t>g(</a:t>
              </a:r>
              <a:r>
                <a:rPr lang="en-US" sz="3200" b="1" dirty="0" smtClean="0">
                  <a:solidFill>
                    <a:schemeClr val="tx1"/>
                  </a:solidFill>
                  <a:latin typeface="Lucida Calligraphy"/>
                  <a:cs typeface="Lucida Calligraphy"/>
                </a:rPr>
                <a:t>X</a:t>
              </a:r>
              <a:r>
                <a:rPr lang="en-US" sz="3200" baseline="30000" dirty="0" smtClean="0">
                  <a:solidFill>
                    <a:schemeClr val="tx1"/>
                  </a:solidFill>
                  <a:cs typeface="Lucida Calligraphy"/>
                </a:rPr>
                <a:t> test</a:t>
              </a:r>
              <a:r>
                <a:rPr lang="en-US" sz="3200" dirty="0" smtClean="0">
                  <a:solidFill>
                    <a:schemeClr val="tx1"/>
                  </a:solidFill>
                  <a:cs typeface="Lucida Calligraphy"/>
                </a:rPr>
                <a:t>)</a:t>
              </a:r>
              <a:r>
                <a:rPr lang="en-US" sz="3200" baseline="30000" dirty="0" smtClean="0">
                  <a:solidFill>
                    <a:schemeClr val="tx1"/>
                  </a:solidFill>
                  <a:cs typeface="Lucida Calligraphy"/>
                </a:rPr>
                <a:t/>
              </a:r>
              <a:br>
                <a:rPr lang="en-US" sz="3200" baseline="30000" dirty="0" smtClean="0">
                  <a:solidFill>
                    <a:schemeClr val="tx1"/>
                  </a:solidFill>
                  <a:cs typeface="Lucida Calligraphy"/>
                </a:rPr>
              </a:br>
              <a:r>
                <a:rPr lang="en-US" sz="3200" dirty="0">
                  <a:solidFill>
                    <a:schemeClr val="tx1"/>
                  </a:solidFill>
                  <a:cs typeface="Lucida Calligraphy"/>
                </a:rPr>
                <a:t>g(</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1</a:t>
              </a:r>
              <a:r>
                <a:rPr lang="en-US" sz="3200" dirty="0">
                  <a:solidFill>
                    <a:schemeClr val="tx1"/>
                  </a:solidFill>
                  <a:cs typeface="Lucida Calligraphy"/>
                </a:rPr>
                <a:t>)</a:t>
              </a:r>
              <a:r>
                <a:rPr lang="en-US" sz="3200" dirty="0">
                  <a:solidFill>
                    <a:srgbClr val="000000"/>
                  </a:solidFill>
                  <a:cs typeface="Lucida Calligraphy"/>
                </a:rPr>
                <a:t/>
              </a:r>
              <a:br>
                <a:rPr lang="en-US" sz="3200" dirty="0">
                  <a:solidFill>
                    <a:srgbClr val="000000"/>
                  </a:solidFill>
                  <a:cs typeface="Lucida Calligraphy"/>
                </a:rPr>
              </a:br>
              <a:r>
                <a:rPr lang="en-US" sz="3200" dirty="0" smtClean="0">
                  <a:solidFill>
                    <a:schemeClr val="tx1"/>
                  </a:solidFill>
                  <a:cs typeface="Lucida Calligraphy"/>
                </a:rPr>
                <a:t>g</a:t>
              </a:r>
              <a:r>
                <a:rPr lang="en-US" sz="3200" dirty="0">
                  <a:solidFill>
                    <a:schemeClr val="tx1"/>
                  </a:solidFill>
                  <a:cs typeface="Lucida Calligraphy"/>
                </a:rPr>
                <a:t>(</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2</a:t>
              </a:r>
              <a:r>
                <a:rPr lang="en-US" sz="3200" dirty="0">
                  <a:solidFill>
                    <a:schemeClr val="tx1"/>
                  </a:solidFill>
                  <a:cs typeface="Lucida Calligraphy"/>
                </a:rPr>
                <a:t>)</a:t>
              </a:r>
              <a:endParaRPr lang="en-US" sz="3200" dirty="0">
                <a:solidFill>
                  <a:srgbClr val="000000"/>
                </a:solidFill>
                <a:cs typeface="Lucida Calligraphy"/>
              </a:endParaRPr>
            </a:p>
            <a:p>
              <a:pPr marL="0" lvl="1" algn="ctr"/>
              <a:r>
                <a:rPr lang="en-US" sz="3200" dirty="0">
                  <a:solidFill>
                    <a:srgbClr val="000000"/>
                  </a:solidFill>
                  <a:cs typeface="Lucida Calligraphy"/>
                </a:rPr>
                <a:t>….</a:t>
              </a:r>
            </a:p>
            <a:p>
              <a:pPr marL="0" lvl="1" algn="ctr"/>
              <a:r>
                <a:rPr lang="en-US" sz="3200" dirty="0">
                  <a:solidFill>
                    <a:schemeClr val="tx1"/>
                  </a:solidFill>
                  <a:cs typeface="Lucida Calligraphy"/>
                </a:rPr>
                <a:t>g(</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a:solidFill>
                    <a:schemeClr val="tx1"/>
                  </a:solidFill>
                  <a:cs typeface="Lucida Calligraphy"/>
                </a:rPr>
                <a:t>)</a:t>
              </a:r>
              <a:endParaRPr lang="en-US" sz="3200" dirty="0">
                <a:solidFill>
                  <a:srgbClr val="000000"/>
                </a:solidFill>
                <a:cs typeface="Lucida Calligraphy"/>
              </a:endParaRPr>
            </a:p>
            <a:p>
              <a:pPr marL="0" lvl="1" algn="ctr"/>
              <a:endParaRPr lang="en-US" sz="3600" dirty="0"/>
            </a:p>
            <a:p>
              <a:pPr algn="ctr"/>
              <a:endParaRPr lang="en-US" sz="3600" dirty="0" smtClean="0"/>
            </a:p>
          </p:txBody>
        </p:sp>
        <p:sp>
          <p:nvSpPr>
            <p:cNvPr id="10" name="Right Arrow 9"/>
            <p:cNvSpPr/>
            <p:nvPr/>
          </p:nvSpPr>
          <p:spPr>
            <a:xfrm>
              <a:off x="2342448" y="3811131"/>
              <a:ext cx="56444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388556" y="3811131"/>
              <a:ext cx="57855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 Box 4"/>
          <p:cNvSpPr txBox="1">
            <a:spLocks noChangeArrowheads="1"/>
          </p:cNvSpPr>
          <p:nvPr/>
        </p:nvSpPr>
        <p:spPr bwMode="auto">
          <a:xfrm>
            <a:off x="6172200" y="1215258"/>
            <a:ext cx="27432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cs typeface="Lucida Calligraphy"/>
              </a:rPr>
              <a:t>Can you </a:t>
            </a:r>
            <a:r>
              <a:rPr lang="en-US" sz="2000" dirty="0">
                <a:solidFill>
                  <a:srgbClr val="FFC000"/>
                </a:solidFill>
                <a:cs typeface="Lucida Calligraphy"/>
              </a:rPr>
              <a:t>use</a:t>
            </a:r>
            <a:r>
              <a:rPr lang="en-US" sz="2000" dirty="0">
                <a:cs typeface="Lucida Calligraphy"/>
              </a:rPr>
              <a:t> the test data otherwise?</a:t>
            </a:r>
          </a:p>
        </p:txBody>
      </p:sp>
    </p:spTree>
    <p:extLst>
      <p:ext uri="{BB962C8B-B14F-4D97-AF65-F5344CB8AC3E}">
        <p14:creationId xmlns:p14="http://schemas.microsoft.com/office/powerpoint/2010/main" val="37632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lIns="91429" tIns="45714" rIns="91429" bIns="45714" anchor="t"/>
          <a:lstStyle/>
          <a:p>
            <a:r>
              <a:rPr lang="en-US"/>
              <a:t>CS446: Machine Learning</a:t>
            </a:r>
            <a:endParaRPr lang="en-US">
              <a:latin typeface="Courier New" pitchFamily="49" charset="0"/>
            </a:endParaRPr>
          </a:p>
        </p:txBody>
      </p:sp>
      <p:sp>
        <p:nvSpPr>
          <p:cNvPr id="1046531" name="Rectangle 3"/>
          <p:cNvSpPr>
            <a:spLocks noGrp="1" noChangeArrowheads="1"/>
          </p:cNvSpPr>
          <p:nvPr>
            <p:ph idx="1"/>
          </p:nvPr>
        </p:nvSpPr>
        <p:spPr>
          <a:ln/>
        </p:spPr>
        <p:txBody>
          <a:bodyPr lIns="91429" tIns="45714" rIns="91429" bIns="45714"/>
          <a:lstStyle/>
          <a:p>
            <a:r>
              <a:rPr lang="en-US" dirty="0"/>
              <a:t>What do you need to know:</a:t>
            </a:r>
          </a:p>
          <a:p>
            <a:pPr lvl="1">
              <a:buFont typeface="Wingdings" pitchFamily="2" charset="2"/>
              <a:buNone/>
            </a:pPr>
            <a:r>
              <a:rPr lang="en-US" sz="2800" dirty="0"/>
              <a:t>   </a:t>
            </a:r>
            <a:r>
              <a:rPr lang="en-US" sz="1600" dirty="0"/>
              <a:t>Theory of Computation</a:t>
            </a:r>
          </a:p>
          <a:p>
            <a:pPr lvl="1">
              <a:buFont typeface="Wingdings" pitchFamily="2" charset="2"/>
              <a:buNone/>
            </a:pPr>
            <a:r>
              <a:rPr lang="en-US" sz="1600" dirty="0"/>
              <a:t>     Probability Theory</a:t>
            </a:r>
          </a:p>
          <a:p>
            <a:pPr lvl="1">
              <a:buFont typeface="Wingdings" pitchFamily="2" charset="2"/>
              <a:buNone/>
            </a:pPr>
            <a:r>
              <a:rPr lang="en-US" sz="1600" dirty="0"/>
              <a:t>     Linear Algebra</a:t>
            </a:r>
          </a:p>
          <a:p>
            <a:pPr lvl="1">
              <a:buFont typeface="Wingdings" pitchFamily="2" charset="2"/>
              <a:buNone/>
            </a:pPr>
            <a:r>
              <a:rPr lang="en-US" sz="1600" dirty="0"/>
              <a:t>     Programming  </a:t>
            </a:r>
            <a:r>
              <a:rPr lang="en-US" sz="1600" dirty="0" smtClean="0"/>
              <a:t>(Java; your </a:t>
            </a:r>
            <a:r>
              <a:rPr lang="en-US" sz="1600" dirty="0"/>
              <a:t>favorite language; some </a:t>
            </a:r>
            <a:r>
              <a:rPr lang="en-US" sz="1600" dirty="0" err="1"/>
              <a:t>Matlab</a:t>
            </a:r>
            <a:r>
              <a:rPr lang="en-US" sz="1600" dirty="0"/>
              <a:t>)</a:t>
            </a:r>
          </a:p>
          <a:p>
            <a:pPr>
              <a:buFont typeface="Wingdings" pitchFamily="2" charset="2"/>
              <a:buNone/>
            </a:pPr>
            <a:endParaRPr lang="en-US" sz="2000" dirty="0"/>
          </a:p>
          <a:p>
            <a:r>
              <a:rPr lang="en-US" sz="2000" dirty="0"/>
              <a:t>Homework 0 – on the </a:t>
            </a:r>
            <a:r>
              <a:rPr lang="en-US" sz="2000" dirty="0" smtClean="0"/>
              <a:t>web</a:t>
            </a:r>
          </a:p>
          <a:p>
            <a:pPr lvl="1"/>
            <a:r>
              <a:rPr lang="en-US" sz="1600" dirty="0" smtClean="0"/>
              <a:t>No need to submit</a:t>
            </a:r>
          </a:p>
          <a:p>
            <a:pPr>
              <a:buFont typeface="Wingdings" pitchFamily="2" charset="2"/>
              <a:buNone/>
            </a:pPr>
            <a:r>
              <a:rPr lang="en-US" sz="2000" dirty="0" smtClean="0"/>
              <a:t>	</a:t>
            </a:r>
            <a:endParaRPr lang="en-US" sz="2000" dirty="0"/>
          </a:p>
          <a:p>
            <a:r>
              <a:rPr lang="en-US" sz="2400" dirty="0"/>
              <a:t>Who is the class for?</a:t>
            </a:r>
          </a:p>
          <a:p>
            <a:pPr lvl="1">
              <a:buFont typeface="Wingdings" pitchFamily="2" charset="2"/>
              <a:buNone/>
            </a:pPr>
            <a:r>
              <a:rPr lang="en-US" sz="1600" dirty="0"/>
              <a:t>    Future Machine Learning researchers/Advanced users</a:t>
            </a: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2</a:t>
            </a:fld>
            <a:endParaRPr lang="en-US" dirty="0"/>
          </a:p>
        </p:txBody>
      </p:sp>
      <p:sp>
        <p:nvSpPr>
          <p:cNvPr id="6" name="Text Box 4"/>
          <p:cNvSpPr txBox="1">
            <a:spLocks noChangeArrowheads="1"/>
          </p:cNvSpPr>
          <p:nvPr/>
        </p:nvSpPr>
        <p:spPr bwMode="auto">
          <a:xfrm>
            <a:off x="5486400" y="1323944"/>
            <a:ext cx="3429000" cy="400110"/>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Participate, Ask Questions</a:t>
            </a:r>
            <a:endParaRPr lang="en-US" sz="2000" b="1" dirty="0"/>
          </a:p>
        </p:txBody>
      </p:sp>
    </p:spTree>
    <p:extLst>
      <p:ext uri="{BB962C8B-B14F-4D97-AF65-F5344CB8AC3E}">
        <p14:creationId xmlns:p14="http://schemas.microsoft.com/office/powerpoint/2010/main" val="171726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t>What is Learning</a:t>
            </a:r>
            <a:endParaRPr lang="en-US" dirty="0"/>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t>Prediction or Modeling?</a:t>
            </a:r>
          </a:p>
          <a:p>
            <a:pPr lvl="1"/>
            <a:r>
              <a:rPr lang="en-US" dirty="0" smtClean="0"/>
              <a:t>Representation</a:t>
            </a:r>
          </a:p>
          <a:p>
            <a:pPr lvl="1"/>
            <a:r>
              <a:rPr lang="en-US" dirty="0" smtClean="0"/>
              <a:t>Problem setting</a:t>
            </a:r>
          </a:p>
          <a:p>
            <a:pPr lvl="1"/>
            <a:r>
              <a:rPr lang="en-US" dirty="0" smtClean="0"/>
              <a:t>Background Knowledge</a:t>
            </a:r>
          </a:p>
          <a:p>
            <a:pPr lvl="1"/>
            <a:r>
              <a:rPr lang="en-US" dirty="0" smtClean="0"/>
              <a:t>When did learning take place?</a:t>
            </a:r>
          </a:p>
          <a:p>
            <a:pPr lvl="1"/>
            <a:r>
              <a:rPr lang="en-US" dirty="0" smtClean="0"/>
              <a:t>Algorithm</a:t>
            </a:r>
          </a:p>
          <a:p>
            <a:endParaRPr lang="en-US"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20</a:t>
            </a:fld>
            <a:endParaRPr lang="en-US" dirty="0"/>
          </a:p>
        </p:txBody>
      </p:sp>
    </p:spTree>
    <p:extLst>
      <p:ext uri="{BB962C8B-B14F-4D97-AF65-F5344CB8AC3E}">
        <p14:creationId xmlns:p14="http://schemas.microsoft.com/office/powerpoint/2010/main" val="4510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a:xfrm>
            <a:off x="1524000" y="1219200"/>
            <a:ext cx="7162800" cy="4525963"/>
          </a:xfrm>
        </p:spPr>
        <p:txBody>
          <a:bodyPr/>
          <a:lstStyle/>
          <a:p>
            <a:r>
              <a:rPr lang="en-US" sz="1800" dirty="0" smtClean="0"/>
              <a:t>Introduction: Basic problems and questions</a:t>
            </a:r>
          </a:p>
          <a:p>
            <a:r>
              <a:rPr lang="en-US" sz="1800" dirty="0" smtClean="0"/>
              <a:t>A detailed example: Linear threshold units</a:t>
            </a:r>
          </a:p>
          <a:p>
            <a:pPr lvl="1"/>
            <a:r>
              <a:rPr lang="en-US" sz="1600" dirty="0" smtClean="0"/>
              <a:t>Online Learning</a:t>
            </a:r>
          </a:p>
          <a:p>
            <a:r>
              <a:rPr lang="en-US" sz="1800" dirty="0" smtClean="0"/>
              <a:t>Two Basic Paradigms:</a:t>
            </a:r>
          </a:p>
          <a:p>
            <a:pPr lvl="1"/>
            <a:r>
              <a:rPr lang="en-US" sz="1600" dirty="0" smtClean="0"/>
              <a:t>PAC (Risk Minimization)</a:t>
            </a:r>
          </a:p>
          <a:p>
            <a:pPr lvl="1"/>
            <a:r>
              <a:rPr lang="en-US" sz="1600" dirty="0" smtClean="0"/>
              <a:t>Bayesian theory</a:t>
            </a:r>
          </a:p>
          <a:p>
            <a:r>
              <a:rPr lang="en-US" sz="1800" dirty="0" smtClean="0"/>
              <a:t>Learning Protocols: </a:t>
            </a:r>
          </a:p>
          <a:p>
            <a:pPr lvl="1"/>
            <a:r>
              <a:rPr lang="en-US" sz="1600" dirty="0" smtClean="0"/>
              <a:t>Supervised; Unsupervised; Semi-supervised</a:t>
            </a:r>
          </a:p>
          <a:p>
            <a:r>
              <a:rPr lang="en-US" sz="1800" dirty="0" smtClean="0"/>
              <a:t>Algorithms</a:t>
            </a:r>
          </a:p>
          <a:p>
            <a:pPr marL="752475" lvl="1" indent="-342900" defTabSz="820738">
              <a:buSzPct val="80000"/>
            </a:pPr>
            <a:r>
              <a:rPr lang="en-US" sz="1600" dirty="0" smtClean="0"/>
              <a:t>Decision </a:t>
            </a:r>
            <a:r>
              <a:rPr lang="en-US" sz="1600" dirty="0"/>
              <a:t>Trees (C4.5)</a:t>
            </a:r>
          </a:p>
          <a:p>
            <a:pPr marL="752475" lvl="1" indent="-342900" defTabSz="820738">
              <a:buSzPct val="80000"/>
            </a:pPr>
            <a:r>
              <a:rPr lang="en-US" sz="1600" dirty="0"/>
              <a:t>[Rules and ILP (Ripper, Foil)]</a:t>
            </a:r>
          </a:p>
          <a:p>
            <a:pPr marL="752475" lvl="1" indent="-342900" defTabSz="820738">
              <a:buSzPct val="80000"/>
            </a:pPr>
            <a:r>
              <a:rPr lang="en-US" sz="1600" dirty="0"/>
              <a:t>Linear Threshold Units (</a:t>
            </a:r>
            <a:r>
              <a:rPr lang="en-US" sz="1600" dirty="0" smtClean="0"/>
              <a:t>Winnow; </a:t>
            </a:r>
            <a:r>
              <a:rPr lang="en-US" sz="1600" dirty="0"/>
              <a:t>Perceptron</a:t>
            </a:r>
            <a:r>
              <a:rPr lang="en-US" sz="1600" dirty="0" smtClean="0"/>
              <a:t>; Boosting; SVMs; Kernels</a:t>
            </a:r>
            <a:r>
              <a:rPr lang="en-US" sz="1600" dirty="0"/>
              <a:t>)</a:t>
            </a:r>
          </a:p>
          <a:p>
            <a:pPr marL="752475" lvl="1" indent="-342900" defTabSz="820738">
              <a:buSzPct val="80000"/>
            </a:pPr>
            <a:r>
              <a:rPr lang="en-US" sz="1600" dirty="0"/>
              <a:t>[Neural Networks (</a:t>
            </a:r>
            <a:r>
              <a:rPr lang="en-US" sz="1600" dirty="0" err="1"/>
              <a:t>Backpropagation</a:t>
            </a:r>
            <a:r>
              <a:rPr lang="en-US" sz="1600" dirty="0"/>
              <a:t>)]</a:t>
            </a:r>
          </a:p>
          <a:p>
            <a:pPr marL="752475" lvl="1" indent="-342900" defTabSz="820738">
              <a:buSzPct val="80000"/>
            </a:pPr>
            <a:r>
              <a:rPr lang="en-US" sz="1600" dirty="0"/>
              <a:t>Probabilistic Representations (naïve </a:t>
            </a:r>
            <a:r>
              <a:rPr lang="en-US" sz="1600" dirty="0" smtClean="0"/>
              <a:t>Bayes;  Bayesian </a:t>
            </a:r>
            <a:r>
              <a:rPr lang="en-US" sz="1600" dirty="0"/>
              <a:t>trees; </a:t>
            </a:r>
            <a:r>
              <a:rPr lang="en-US" sz="1600" dirty="0" smtClean="0"/>
              <a:t> Densities</a:t>
            </a:r>
            <a:r>
              <a:rPr lang="en-US" sz="1600" dirty="0"/>
              <a:t>)</a:t>
            </a:r>
          </a:p>
          <a:p>
            <a:pPr marL="752475" lvl="1" indent="-342900" defTabSz="820738">
              <a:buSzPct val="80000"/>
            </a:pPr>
            <a:r>
              <a:rPr lang="en-US" sz="1600" dirty="0"/>
              <a:t>Unsupervised /Semi supervised: </a:t>
            </a:r>
            <a:r>
              <a:rPr lang="en-US" sz="1600" dirty="0" smtClean="0"/>
              <a:t>EM</a:t>
            </a:r>
          </a:p>
          <a:p>
            <a:pPr marL="352425" defTabSz="820738">
              <a:buSzPct val="80000"/>
            </a:pPr>
            <a:r>
              <a:rPr lang="en-US" sz="1600" dirty="0" smtClean="0"/>
              <a:t>Clustering; Dimensionality Reduction</a:t>
            </a:r>
            <a:endParaRPr lang="en-US" sz="1600" dirty="0"/>
          </a:p>
          <a:p>
            <a:pPr lvl="1"/>
            <a:endParaRPr lang="en-US" sz="1800" dirty="0"/>
          </a:p>
        </p:txBody>
      </p:sp>
      <p:sp>
        <p:nvSpPr>
          <p:cNvPr id="9" name="Content Placeholder 8"/>
          <p:cNvSpPr>
            <a:spLocks noGrp="1"/>
          </p:cNvSpPr>
          <p:nvPr>
            <p:ph sz="quarter" idx="13"/>
          </p:nvPr>
        </p:nvSpPr>
        <p:spPr/>
        <p:txBody>
          <a:bodyPr/>
          <a:lstStyle/>
          <a:p>
            <a:endParaRPr lang="en-US"/>
          </a:p>
        </p:txBody>
      </p:sp>
      <p:sp>
        <p:nvSpPr>
          <p:cNvPr id="2" name="Slide Number Placeholder 1"/>
          <p:cNvSpPr>
            <a:spLocks noGrp="1"/>
          </p:cNvSpPr>
          <p:nvPr>
            <p:ph type="sldNum" sz="quarter" idx="4"/>
          </p:nvPr>
        </p:nvSpPr>
        <p:spPr/>
        <p:txBody>
          <a:bodyPr/>
          <a:lstStyle/>
          <a:p>
            <a:fld id="{0C921938-476A-4922-BE24-3B8F6A2854D9}" type="slidenum">
              <a:rPr lang="en-US" smtClean="0"/>
              <a:pPr/>
              <a:t>21</a:t>
            </a:fld>
            <a:endParaRPr lang="en-US" dirty="0"/>
          </a:p>
        </p:txBody>
      </p:sp>
    </p:spTree>
    <p:extLst>
      <p:ext uri="{BB962C8B-B14F-4D97-AF65-F5344CB8AC3E}">
        <p14:creationId xmlns:p14="http://schemas.microsoft.com/office/powerpoint/2010/main" val="1399379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1371600" y="152400"/>
            <a:ext cx="7772400" cy="1143000"/>
          </a:xfrm>
        </p:spPr>
        <p:txBody>
          <a:bodyPr lIns="91429" tIns="45714" rIns="91429" bIns="45714" anchor="t"/>
          <a:lstStyle/>
          <a:p>
            <a:r>
              <a:rPr lang="en-US" dirty="0" smtClean="0">
                <a:solidFill>
                  <a:schemeClr val="tx2">
                    <a:lumMod val="50000"/>
                  </a:schemeClr>
                </a:solidFill>
              </a:rPr>
              <a:t>Supervised  </a:t>
            </a:r>
            <a:r>
              <a:rPr lang="en-US" dirty="0">
                <a:solidFill>
                  <a:schemeClr val="tx2">
                    <a:lumMod val="50000"/>
                  </a:schemeClr>
                </a:solidFill>
              </a:rPr>
              <a:t>Learning</a:t>
            </a:r>
            <a:br>
              <a:rPr lang="en-US" dirty="0">
                <a:solidFill>
                  <a:schemeClr val="tx2">
                    <a:lumMod val="50000"/>
                  </a:schemeClr>
                </a:solidFill>
              </a:rPr>
            </a:br>
            <a:endParaRPr lang="en-US" dirty="0">
              <a:solidFill>
                <a:schemeClr val="tx2">
                  <a:lumMod val="50000"/>
                </a:schemeClr>
              </a:solidFill>
            </a:endParaRPr>
          </a:p>
        </p:txBody>
      </p:sp>
      <p:sp>
        <p:nvSpPr>
          <p:cNvPr id="1124355" name="Rectangle 3"/>
          <p:cNvSpPr>
            <a:spLocks noGrp="1" noChangeArrowheads="1"/>
          </p:cNvSpPr>
          <p:nvPr>
            <p:ph idx="1"/>
          </p:nvPr>
        </p:nvSpPr>
        <p:spPr>
          <a:ln/>
        </p:spPr>
        <p:txBody>
          <a:bodyPr lIns="91429" tIns="45714" rIns="91429" bIns="45714"/>
          <a:lstStyle/>
          <a:p>
            <a:r>
              <a:rPr lang="en-US" sz="2400" dirty="0">
                <a:solidFill>
                  <a:srgbClr val="0000FF"/>
                </a:solidFill>
              </a:rPr>
              <a:t>Given:</a:t>
            </a:r>
            <a:r>
              <a:rPr lang="en-US" sz="2400" dirty="0"/>
              <a:t> </a:t>
            </a:r>
            <a:r>
              <a:rPr lang="en-US" sz="2400" dirty="0">
                <a:solidFill>
                  <a:srgbClr val="000066"/>
                </a:solidFill>
              </a:rPr>
              <a:t>Examples </a:t>
            </a:r>
            <a:r>
              <a:rPr lang="en-US" sz="2400" dirty="0">
                <a:solidFill>
                  <a:schemeClr val="tx2"/>
                </a:solidFill>
              </a:rPr>
              <a:t>(</a:t>
            </a:r>
            <a:r>
              <a:rPr lang="en-US" sz="2400" dirty="0" err="1" smtClean="0">
                <a:solidFill>
                  <a:schemeClr val="tx2"/>
                </a:solidFill>
              </a:rPr>
              <a:t>x,f</a:t>
            </a:r>
            <a:r>
              <a:rPr lang="en-US" dirty="0" smtClean="0">
                <a:solidFill>
                  <a:schemeClr val="tx2"/>
                </a:solidFill>
              </a:rPr>
              <a:t>(</a:t>
            </a:r>
            <a:r>
              <a:rPr lang="en-US" sz="2400" dirty="0" smtClean="0">
                <a:solidFill>
                  <a:schemeClr val="tx2"/>
                </a:solidFill>
              </a:rPr>
              <a:t>x</a:t>
            </a:r>
            <a:r>
              <a:rPr lang="en-US" sz="2400" dirty="0">
                <a:solidFill>
                  <a:schemeClr val="tx2"/>
                </a:solidFill>
              </a:rPr>
              <a:t>))</a:t>
            </a:r>
            <a:r>
              <a:rPr lang="en-US" sz="2400" dirty="0">
                <a:solidFill>
                  <a:srgbClr val="000066"/>
                </a:solidFill>
              </a:rPr>
              <a:t>  of some unknown function</a:t>
            </a:r>
            <a:r>
              <a:rPr lang="en-US" sz="2400" i="1" dirty="0">
                <a:solidFill>
                  <a:srgbClr val="000066"/>
                </a:solidFill>
              </a:rPr>
              <a:t> </a:t>
            </a:r>
            <a:r>
              <a:rPr lang="en-US" sz="2400" dirty="0">
                <a:solidFill>
                  <a:schemeClr val="tx2"/>
                </a:solidFill>
              </a:rPr>
              <a:t>f</a:t>
            </a:r>
            <a:r>
              <a:rPr lang="en-US" sz="2400" dirty="0">
                <a:solidFill>
                  <a:srgbClr val="000066"/>
                </a:solidFill>
              </a:rPr>
              <a:t>   </a:t>
            </a:r>
          </a:p>
          <a:p>
            <a:r>
              <a:rPr lang="en-US" sz="2400" dirty="0">
                <a:solidFill>
                  <a:srgbClr val="3333FF"/>
                </a:solidFill>
              </a:rPr>
              <a:t>Find:</a:t>
            </a:r>
            <a:r>
              <a:rPr lang="en-US" sz="2400" dirty="0">
                <a:solidFill>
                  <a:srgbClr val="000066"/>
                </a:solidFill>
              </a:rPr>
              <a:t> A good approximation of </a:t>
            </a:r>
            <a:r>
              <a:rPr lang="en-US" sz="2400" dirty="0">
                <a:solidFill>
                  <a:schemeClr val="tx2"/>
                </a:solidFill>
              </a:rPr>
              <a:t>f</a:t>
            </a:r>
            <a:r>
              <a:rPr lang="en-US" sz="2400" dirty="0">
                <a:solidFill>
                  <a:srgbClr val="000066"/>
                </a:solidFill>
              </a:rPr>
              <a:t> </a:t>
            </a:r>
          </a:p>
          <a:p>
            <a:endParaRPr lang="en-US" sz="2400" dirty="0">
              <a:solidFill>
                <a:srgbClr val="000066"/>
              </a:solidFill>
            </a:endParaRPr>
          </a:p>
          <a:p>
            <a:r>
              <a:rPr lang="en-US" sz="2400" dirty="0">
                <a:solidFill>
                  <a:schemeClr val="tx2"/>
                </a:solidFill>
              </a:rPr>
              <a:t>x</a:t>
            </a:r>
            <a:r>
              <a:rPr lang="en-US" sz="2400" dirty="0"/>
              <a:t> provides some representation of the input</a:t>
            </a:r>
          </a:p>
          <a:p>
            <a:pPr lvl="1"/>
            <a:r>
              <a:rPr lang="en-US" sz="2000" dirty="0"/>
              <a:t>The process of mapping a domain element into a representation is called </a:t>
            </a:r>
            <a:r>
              <a:rPr lang="en-US" sz="2000" dirty="0">
                <a:solidFill>
                  <a:schemeClr val="tx2"/>
                </a:solidFill>
              </a:rPr>
              <a:t>Feature Extraction. (Hard; ill-understood; important)</a:t>
            </a:r>
          </a:p>
          <a:p>
            <a:pPr lvl="1"/>
            <a:r>
              <a:rPr lang="en-US" dirty="0">
                <a:solidFill>
                  <a:schemeClr val="tx2"/>
                </a:solidFill>
              </a:rPr>
              <a:t>x</a:t>
            </a:r>
            <a:r>
              <a:rPr lang="en-US" dirty="0"/>
              <a:t>  </a:t>
            </a:r>
            <a:r>
              <a:rPr lang="en-US" dirty="0">
                <a:latin typeface="cmsy10" pitchFamily="34" charset="0"/>
              </a:rPr>
              <a:t>2</a:t>
            </a:r>
            <a:r>
              <a:rPr lang="en-US" dirty="0"/>
              <a:t> {0,1}</a:t>
            </a:r>
            <a:r>
              <a:rPr lang="en-US" baseline="30000" dirty="0"/>
              <a:t>n</a:t>
            </a:r>
            <a:r>
              <a:rPr lang="en-US" dirty="0"/>
              <a:t>    </a:t>
            </a:r>
            <a:r>
              <a:rPr lang="en-US" dirty="0">
                <a:solidFill>
                  <a:schemeClr val="tx2"/>
                </a:solidFill>
              </a:rPr>
              <a:t>or         x</a:t>
            </a:r>
            <a:r>
              <a:rPr lang="en-US" dirty="0"/>
              <a:t>  </a:t>
            </a:r>
            <a:r>
              <a:rPr lang="en-US" dirty="0">
                <a:latin typeface="cmsy10" pitchFamily="34" charset="0"/>
              </a:rPr>
              <a:t>2</a:t>
            </a:r>
            <a:r>
              <a:rPr lang="en-US" dirty="0"/>
              <a:t> </a:t>
            </a:r>
            <a:r>
              <a:rPr lang="en-US" dirty="0">
                <a:latin typeface="cmsy10" pitchFamily="34" charset="0"/>
              </a:rPr>
              <a:t>&lt;</a:t>
            </a:r>
            <a:r>
              <a:rPr lang="en-US" baseline="30000" dirty="0"/>
              <a:t>n</a:t>
            </a:r>
            <a:r>
              <a:rPr lang="en-US" dirty="0"/>
              <a:t>  </a:t>
            </a:r>
          </a:p>
          <a:p>
            <a:r>
              <a:rPr lang="en-US" sz="2400" dirty="0">
                <a:solidFill>
                  <a:schemeClr val="tx2"/>
                </a:solidFill>
              </a:rPr>
              <a:t>The target function (label) </a:t>
            </a:r>
          </a:p>
          <a:p>
            <a:pPr lvl="1"/>
            <a:r>
              <a:rPr lang="en-US" dirty="0">
                <a:solidFill>
                  <a:schemeClr val="tx2"/>
                </a:solidFill>
              </a:rPr>
              <a:t>f(x)</a:t>
            </a:r>
            <a:r>
              <a:rPr lang="en-US" dirty="0"/>
              <a:t>  </a:t>
            </a:r>
            <a:r>
              <a:rPr lang="en-US" dirty="0">
                <a:latin typeface="cmsy10" pitchFamily="34" charset="0"/>
              </a:rPr>
              <a:t>2</a:t>
            </a:r>
            <a:r>
              <a:rPr lang="en-US" dirty="0"/>
              <a:t> {-1,+1} 		Binary Classification  </a:t>
            </a:r>
          </a:p>
          <a:p>
            <a:pPr lvl="1"/>
            <a:r>
              <a:rPr lang="en-US" dirty="0">
                <a:solidFill>
                  <a:schemeClr val="tx2"/>
                </a:solidFill>
              </a:rPr>
              <a:t>f(x)</a:t>
            </a:r>
            <a:r>
              <a:rPr lang="en-US" dirty="0"/>
              <a:t>  </a:t>
            </a:r>
            <a:r>
              <a:rPr lang="en-US" dirty="0">
                <a:latin typeface="cmsy10" pitchFamily="34" charset="0"/>
              </a:rPr>
              <a:t>2</a:t>
            </a:r>
            <a:r>
              <a:rPr lang="en-US" dirty="0"/>
              <a:t> {1,2,3,.,k-1} 	</a:t>
            </a:r>
            <a:r>
              <a:rPr lang="en-US" dirty="0" smtClean="0"/>
              <a:t>	Multi-class </a:t>
            </a:r>
            <a:r>
              <a:rPr lang="en-US" dirty="0"/>
              <a:t>classification </a:t>
            </a:r>
          </a:p>
          <a:p>
            <a:pPr lvl="1"/>
            <a:r>
              <a:rPr lang="en-US" dirty="0">
                <a:solidFill>
                  <a:schemeClr val="tx2"/>
                </a:solidFill>
              </a:rPr>
              <a:t>f(x)</a:t>
            </a:r>
            <a:r>
              <a:rPr lang="en-US" dirty="0"/>
              <a:t>  </a:t>
            </a:r>
            <a:r>
              <a:rPr lang="en-US" dirty="0">
                <a:latin typeface="cmsy10" pitchFamily="34" charset="0"/>
              </a:rPr>
              <a:t>2</a:t>
            </a:r>
            <a:r>
              <a:rPr lang="en-US" dirty="0"/>
              <a:t> </a:t>
            </a:r>
            <a:r>
              <a:rPr lang="en-US" dirty="0">
                <a:latin typeface="cmsy10" pitchFamily="34" charset="0"/>
              </a:rPr>
              <a:t>&lt; 	 	</a:t>
            </a:r>
            <a:r>
              <a:rPr lang="en-US" dirty="0" smtClean="0">
                <a:latin typeface="cmsy10" pitchFamily="34" charset="0"/>
              </a:rPr>
              <a:t>	</a:t>
            </a:r>
            <a:r>
              <a:rPr lang="en-US" dirty="0" smtClean="0"/>
              <a:t>Regression </a:t>
            </a:r>
            <a:endParaRPr lang="en-US"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4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4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43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43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43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435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435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435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4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a:xfrm>
            <a:off x="1371600" y="228600"/>
            <a:ext cx="7772400" cy="1143000"/>
          </a:xfrm>
        </p:spPr>
        <p:txBody>
          <a:bodyPr lIns="91429" tIns="45714" rIns="91429" bIns="45714" anchor="t"/>
          <a:lstStyle/>
          <a:p>
            <a:r>
              <a:rPr lang="en-US" dirty="0">
                <a:solidFill>
                  <a:schemeClr val="tx2">
                    <a:lumMod val="50000"/>
                  </a:schemeClr>
                </a:solidFill>
              </a:rPr>
              <a:t>Supervised  Learning : Examples</a:t>
            </a:r>
            <a:br>
              <a:rPr lang="en-US" dirty="0">
                <a:solidFill>
                  <a:schemeClr val="tx2">
                    <a:lumMod val="50000"/>
                  </a:schemeClr>
                </a:solidFill>
              </a:rPr>
            </a:br>
            <a:endParaRPr lang="en-US" dirty="0">
              <a:solidFill>
                <a:schemeClr val="tx2">
                  <a:lumMod val="50000"/>
                </a:schemeClr>
              </a:solidFill>
            </a:endParaRPr>
          </a:p>
        </p:txBody>
      </p:sp>
      <p:sp>
        <p:nvSpPr>
          <p:cNvPr id="1126403" name="Rectangle 3"/>
          <p:cNvSpPr>
            <a:spLocks noGrp="1" noChangeArrowheads="1"/>
          </p:cNvSpPr>
          <p:nvPr>
            <p:ph idx="1"/>
          </p:nvPr>
        </p:nvSpPr>
        <p:spPr>
          <a:ln/>
        </p:spPr>
        <p:txBody>
          <a:bodyPr lIns="91429" tIns="45714" rIns="91429" bIns="45714"/>
          <a:lstStyle/>
          <a:p>
            <a:r>
              <a:rPr lang="en-US" sz="2400" dirty="0">
                <a:solidFill>
                  <a:srgbClr val="0000FF"/>
                </a:solidFill>
              </a:rPr>
              <a:t>Disease diagnosis  </a:t>
            </a:r>
            <a:endParaRPr lang="en-US" sz="2400" dirty="0">
              <a:solidFill>
                <a:srgbClr val="000066"/>
              </a:solidFill>
            </a:endParaRPr>
          </a:p>
          <a:p>
            <a:pPr lvl="1"/>
            <a:r>
              <a:rPr lang="en-US" sz="2000" dirty="0" smtClean="0">
                <a:solidFill>
                  <a:srgbClr val="000066"/>
                </a:solidFill>
              </a:rPr>
              <a:t>x</a:t>
            </a:r>
            <a:r>
              <a:rPr lang="en-US" sz="2000" dirty="0">
                <a:solidFill>
                  <a:srgbClr val="000066"/>
                </a:solidFill>
              </a:rPr>
              <a:t>: Properties of patient (symptoms, lab tests)</a:t>
            </a:r>
          </a:p>
          <a:p>
            <a:pPr lvl="1"/>
            <a:r>
              <a:rPr lang="en-US" sz="2000" dirty="0" smtClean="0">
                <a:solidFill>
                  <a:srgbClr val="000066"/>
                </a:solidFill>
              </a:rPr>
              <a:t>f </a:t>
            </a:r>
            <a:r>
              <a:rPr lang="en-US" sz="2000" dirty="0">
                <a:solidFill>
                  <a:srgbClr val="000066"/>
                </a:solidFill>
              </a:rPr>
              <a:t>: Disease (or maybe: recommended therapy)</a:t>
            </a:r>
          </a:p>
          <a:p>
            <a:r>
              <a:rPr lang="en-US" sz="2400" dirty="0">
                <a:solidFill>
                  <a:srgbClr val="0000FF"/>
                </a:solidFill>
              </a:rPr>
              <a:t>Part-of-Speech tagging  </a:t>
            </a:r>
            <a:endParaRPr lang="en-US" sz="2400" dirty="0">
              <a:solidFill>
                <a:srgbClr val="000066"/>
              </a:solidFill>
            </a:endParaRPr>
          </a:p>
          <a:p>
            <a:pPr lvl="1"/>
            <a:r>
              <a:rPr lang="en-US" sz="2000" dirty="0" smtClean="0">
                <a:solidFill>
                  <a:srgbClr val="000066"/>
                </a:solidFill>
              </a:rPr>
              <a:t>x</a:t>
            </a:r>
            <a:r>
              <a:rPr lang="en-US" sz="2000" dirty="0">
                <a:solidFill>
                  <a:srgbClr val="000066"/>
                </a:solidFill>
              </a:rPr>
              <a:t>: An English sentence (e.g., The </a:t>
            </a:r>
            <a:r>
              <a:rPr lang="en-US" sz="2000" u="sng" dirty="0">
                <a:solidFill>
                  <a:srgbClr val="000066"/>
                </a:solidFill>
              </a:rPr>
              <a:t>can</a:t>
            </a:r>
            <a:r>
              <a:rPr lang="en-US" sz="2000" dirty="0">
                <a:solidFill>
                  <a:srgbClr val="000066"/>
                </a:solidFill>
              </a:rPr>
              <a:t> will rust)</a:t>
            </a:r>
          </a:p>
          <a:p>
            <a:pPr lvl="1"/>
            <a:r>
              <a:rPr lang="en-US" sz="2000" dirty="0" smtClean="0">
                <a:solidFill>
                  <a:srgbClr val="000066"/>
                </a:solidFill>
              </a:rPr>
              <a:t>f </a:t>
            </a:r>
            <a:r>
              <a:rPr lang="en-US" sz="2000" dirty="0">
                <a:solidFill>
                  <a:srgbClr val="000066"/>
                </a:solidFill>
              </a:rPr>
              <a:t>: The part of speech of a word in the sentence</a:t>
            </a:r>
          </a:p>
          <a:p>
            <a:r>
              <a:rPr lang="en-US" sz="2400" dirty="0">
                <a:solidFill>
                  <a:srgbClr val="0000FF"/>
                </a:solidFill>
              </a:rPr>
              <a:t>Face recognition </a:t>
            </a:r>
          </a:p>
          <a:p>
            <a:pPr lvl="1"/>
            <a:r>
              <a:rPr lang="en-US" sz="2000" dirty="0" smtClean="0">
                <a:solidFill>
                  <a:srgbClr val="000066"/>
                </a:solidFill>
              </a:rPr>
              <a:t>x</a:t>
            </a:r>
            <a:r>
              <a:rPr lang="en-US" sz="2000" dirty="0">
                <a:solidFill>
                  <a:srgbClr val="000066"/>
                </a:solidFill>
              </a:rPr>
              <a:t>: Bitmap picture of person’s face</a:t>
            </a:r>
          </a:p>
          <a:p>
            <a:pPr lvl="1"/>
            <a:r>
              <a:rPr lang="en-US" sz="2000" dirty="0" smtClean="0">
                <a:solidFill>
                  <a:srgbClr val="000066"/>
                </a:solidFill>
              </a:rPr>
              <a:t>f </a:t>
            </a:r>
            <a:r>
              <a:rPr lang="en-US" sz="2000" dirty="0">
                <a:solidFill>
                  <a:srgbClr val="000066"/>
                </a:solidFill>
              </a:rPr>
              <a:t>: Name the person (or maybe: a property of)</a:t>
            </a:r>
          </a:p>
          <a:p>
            <a:r>
              <a:rPr lang="en-US" sz="2400" dirty="0">
                <a:solidFill>
                  <a:srgbClr val="0000FF"/>
                </a:solidFill>
              </a:rPr>
              <a:t>Automatic Steering</a:t>
            </a:r>
            <a:endParaRPr lang="en-US" sz="2400" dirty="0">
              <a:solidFill>
                <a:srgbClr val="000066"/>
              </a:solidFill>
            </a:endParaRPr>
          </a:p>
          <a:p>
            <a:pPr lvl="1"/>
            <a:r>
              <a:rPr lang="en-US" sz="2000" dirty="0" smtClean="0">
                <a:solidFill>
                  <a:srgbClr val="000066"/>
                </a:solidFill>
              </a:rPr>
              <a:t>x</a:t>
            </a:r>
            <a:r>
              <a:rPr lang="en-US" sz="2000" dirty="0">
                <a:solidFill>
                  <a:srgbClr val="000066"/>
                </a:solidFill>
              </a:rPr>
              <a:t>: Bitmap picture of road surface in front of car</a:t>
            </a:r>
          </a:p>
          <a:p>
            <a:pPr lvl="1"/>
            <a:r>
              <a:rPr lang="en-US" sz="2000" dirty="0" smtClean="0">
                <a:solidFill>
                  <a:srgbClr val="000066"/>
                </a:solidFill>
              </a:rPr>
              <a:t>f </a:t>
            </a:r>
            <a:r>
              <a:rPr lang="en-US" sz="2000" dirty="0">
                <a:solidFill>
                  <a:srgbClr val="000066"/>
                </a:solidFill>
              </a:rPr>
              <a:t>: Degrees to turn the steering wheel </a:t>
            </a:r>
          </a:p>
        </p:txBody>
      </p:sp>
      <p:sp>
        <p:nvSpPr>
          <p:cNvPr id="2" name="Content Placeholder 1"/>
          <p:cNvSpPr>
            <a:spLocks noGrp="1"/>
          </p:cNvSpPr>
          <p:nvPr>
            <p:ph sz="quarter" idx="13"/>
          </p:nvPr>
        </p:nvSpPr>
        <p:spPr/>
        <p:txBody>
          <a:bodyPr/>
          <a:lstStyle/>
          <a:p>
            <a:endParaRPr lang="en-US"/>
          </a:p>
        </p:txBody>
      </p:sp>
      <p:sp>
        <p:nvSpPr>
          <p:cNvPr id="1126404" name="Text Box 4"/>
          <p:cNvSpPr txBox="1">
            <a:spLocks noChangeArrowheads="1"/>
          </p:cNvSpPr>
          <p:nvPr/>
        </p:nvSpPr>
        <p:spPr bwMode="auto">
          <a:xfrm>
            <a:off x="7271658" y="1981200"/>
            <a:ext cx="1828800" cy="2573338"/>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n-lt"/>
                <a:cs typeface="Arial" charset="0"/>
              </a:rPr>
              <a:t>Many problems that do </a:t>
            </a:r>
            <a:r>
              <a:rPr lang="en-US" sz="1800" dirty="0" smtClean="0">
                <a:latin typeface="+mn-lt"/>
                <a:cs typeface="Arial" charset="0"/>
              </a:rPr>
              <a:t>not </a:t>
            </a:r>
            <a:r>
              <a:rPr lang="en-US" sz="1800" dirty="0">
                <a:latin typeface="+mn-lt"/>
                <a:cs typeface="Arial" charset="0"/>
              </a:rPr>
              <a:t>seem like classification problems can be decomposed to classification problems. </a:t>
            </a:r>
            <a:r>
              <a:rPr lang="en-US" sz="1800" dirty="0" err="1">
                <a:latin typeface="+mn-lt"/>
                <a:cs typeface="Arial" charset="0"/>
              </a:rPr>
              <a:t>E.g</a:t>
            </a:r>
            <a:r>
              <a:rPr lang="en-US" sz="1800" dirty="0">
                <a:latin typeface="+mn-lt"/>
                <a:cs typeface="Arial" charset="0"/>
              </a:rPr>
              <a:t>, </a:t>
            </a:r>
            <a:r>
              <a:rPr lang="en-US" sz="1800" dirty="0">
                <a:latin typeface="+mn-lt"/>
                <a:cs typeface="Arial" charset="0"/>
                <a:hlinkClick r:id="rId3"/>
              </a:rPr>
              <a:t>Semantic Role Labeling </a:t>
            </a:r>
            <a:endParaRPr lang="en-US" sz="1800" dirty="0">
              <a:latin typeface="+mn-lt"/>
              <a:cs typeface="Arial" charset="0"/>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a:xfrm>
            <a:off x="1371600" y="228600"/>
            <a:ext cx="7772400" cy="1143000"/>
          </a:xfrm>
        </p:spPr>
        <p:txBody>
          <a:bodyPr lIns="91429" tIns="45714" rIns="91429" bIns="45714" anchor="t"/>
          <a:lstStyle/>
          <a:p>
            <a:r>
              <a:rPr lang="en-US" dirty="0" smtClean="0">
                <a:solidFill>
                  <a:schemeClr val="tx2">
                    <a:lumMod val="50000"/>
                  </a:schemeClr>
                </a:solidFill>
              </a:rPr>
              <a:t>Key Issues in Machine Learning</a:t>
            </a:r>
            <a:br>
              <a:rPr lang="en-US" dirty="0" smtClean="0">
                <a:solidFill>
                  <a:schemeClr val="tx2">
                    <a:lumMod val="50000"/>
                  </a:schemeClr>
                </a:solidFill>
              </a:rPr>
            </a:br>
            <a:endParaRPr lang="en-US" dirty="0">
              <a:solidFill>
                <a:schemeClr val="tx2">
                  <a:lumMod val="50000"/>
                </a:schemeClr>
              </a:solidFill>
            </a:endParaRPr>
          </a:p>
        </p:txBody>
      </p:sp>
      <p:sp>
        <p:nvSpPr>
          <p:cNvPr id="1217539" name="Rectangle 3"/>
          <p:cNvSpPr>
            <a:spLocks noGrp="1" noChangeArrowheads="1"/>
          </p:cNvSpPr>
          <p:nvPr>
            <p:ph idx="1"/>
          </p:nvPr>
        </p:nvSpPr>
        <p:spPr>
          <a:ln/>
        </p:spPr>
        <p:txBody>
          <a:bodyPr lIns="91429" tIns="45714" rIns="91429" bIns="45714"/>
          <a:lstStyle/>
          <a:p>
            <a:pPr marL="457200" indent="-457200">
              <a:lnSpc>
                <a:spcPct val="80000"/>
              </a:lnSpc>
            </a:pPr>
            <a:r>
              <a:rPr lang="en-US" sz="2400" dirty="0" smtClean="0"/>
              <a:t>Modeling</a:t>
            </a:r>
          </a:p>
          <a:p>
            <a:pPr marL="838200" lvl="1" indent="-381000">
              <a:lnSpc>
                <a:spcPct val="80000"/>
              </a:lnSpc>
            </a:pPr>
            <a:r>
              <a:rPr lang="en-US" sz="2000" b="0" dirty="0" smtClean="0"/>
              <a:t>How to formulate application problems as machine learning problems ?  How to represent the data?</a:t>
            </a:r>
          </a:p>
          <a:p>
            <a:pPr marL="838200" lvl="1" indent="-381000">
              <a:lnSpc>
                <a:spcPct val="80000"/>
              </a:lnSpc>
            </a:pPr>
            <a:r>
              <a:rPr lang="en-US" sz="2000" b="0" dirty="0" smtClean="0"/>
              <a:t>Learning Protocols (where is the data &amp; labels coming from?) </a:t>
            </a:r>
          </a:p>
          <a:p>
            <a:pPr marL="838200" lvl="1" indent="-381000">
              <a:lnSpc>
                <a:spcPct val="80000"/>
              </a:lnSpc>
            </a:pPr>
            <a:endParaRPr lang="en-US" sz="2000" b="0" dirty="0" smtClean="0"/>
          </a:p>
          <a:p>
            <a:pPr marL="457200" indent="-457200">
              <a:lnSpc>
                <a:spcPct val="80000"/>
              </a:lnSpc>
            </a:pPr>
            <a:r>
              <a:rPr lang="en-US" sz="2400" dirty="0" smtClean="0"/>
              <a:t>Representation</a:t>
            </a:r>
          </a:p>
          <a:p>
            <a:pPr marL="838200" lvl="1" indent="-381000">
              <a:lnSpc>
                <a:spcPct val="80000"/>
              </a:lnSpc>
            </a:pPr>
            <a:r>
              <a:rPr lang="en-US" sz="2000" b="0" dirty="0" smtClean="0"/>
              <a:t>What functions should we learn (hypothesis spaces) ? </a:t>
            </a:r>
          </a:p>
          <a:p>
            <a:pPr marL="838200" lvl="1" indent="-381000">
              <a:lnSpc>
                <a:spcPct val="80000"/>
              </a:lnSpc>
            </a:pPr>
            <a:r>
              <a:rPr lang="en-US" dirty="0" smtClean="0"/>
              <a:t>How to map raw input to  an instance space?</a:t>
            </a:r>
          </a:p>
          <a:p>
            <a:pPr marL="838200" lvl="1" indent="-381000">
              <a:lnSpc>
                <a:spcPct val="80000"/>
              </a:lnSpc>
            </a:pPr>
            <a:r>
              <a:rPr lang="en-US" sz="2000" b="0" dirty="0" smtClean="0"/>
              <a:t>Any rigorous way to find these? Any general approach?</a:t>
            </a:r>
          </a:p>
          <a:p>
            <a:pPr marL="457200" indent="-457200">
              <a:lnSpc>
                <a:spcPct val="80000"/>
              </a:lnSpc>
            </a:pPr>
            <a:endParaRPr lang="en-US" sz="2000" dirty="0" smtClean="0">
              <a:solidFill>
                <a:srgbClr val="3333FF"/>
              </a:solidFill>
            </a:endParaRPr>
          </a:p>
          <a:p>
            <a:pPr marL="457200" indent="-457200">
              <a:lnSpc>
                <a:spcPct val="80000"/>
              </a:lnSpc>
            </a:pPr>
            <a:r>
              <a:rPr lang="en-US" sz="2400" dirty="0" smtClean="0"/>
              <a:t> Algorithms</a:t>
            </a:r>
          </a:p>
          <a:p>
            <a:pPr marL="838200" lvl="1" indent="-381000">
              <a:lnSpc>
                <a:spcPct val="80000"/>
              </a:lnSpc>
            </a:pPr>
            <a:r>
              <a:rPr lang="en-US" sz="2000" b="0" dirty="0" smtClean="0"/>
              <a:t>What are good algorithms? </a:t>
            </a:r>
          </a:p>
          <a:p>
            <a:pPr marL="838200" lvl="1" indent="-381000">
              <a:lnSpc>
                <a:spcPct val="80000"/>
              </a:lnSpc>
            </a:pPr>
            <a:r>
              <a:rPr lang="en-US" sz="2000" b="0" dirty="0" smtClean="0"/>
              <a:t>How do we define success? </a:t>
            </a:r>
          </a:p>
          <a:p>
            <a:pPr marL="838200" lvl="1" indent="-381000">
              <a:lnSpc>
                <a:spcPct val="80000"/>
              </a:lnSpc>
            </a:pPr>
            <a:r>
              <a:rPr lang="en-US" sz="2000" b="0" dirty="0" smtClean="0"/>
              <a:t>Generalization Vs. over fitting</a:t>
            </a:r>
          </a:p>
          <a:p>
            <a:pPr marL="838200" lvl="1" indent="-381000">
              <a:lnSpc>
                <a:spcPct val="80000"/>
              </a:lnSpc>
            </a:pPr>
            <a:r>
              <a:rPr lang="en-US" sz="2000" b="0" dirty="0" smtClean="0"/>
              <a:t>The computational problem</a:t>
            </a:r>
          </a:p>
          <a:p>
            <a:pPr marL="457200" indent="-457200">
              <a:lnSpc>
                <a:spcPct val="80000"/>
              </a:lnSpc>
            </a:pPr>
            <a:endParaRPr lang="en-US" sz="2000" dirty="0">
              <a:solidFill>
                <a:srgbClr val="3333FF"/>
              </a:solidFill>
            </a:endParaRP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24</a:t>
            </a:fld>
            <a:endParaRPr lang="en-US" dirty="0"/>
          </a:p>
        </p:txBody>
      </p:sp>
    </p:spTree>
    <p:extLst>
      <p:ext uri="{BB962C8B-B14F-4D97-AF65-F5344CB8AC3E}">
        <p14:creationId xmlns:p14="http://schemas.microsoft.com/office/powerpoint/2010/main" val="304035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supervised learning</a:t>
            </a:r>
            <a:endParaRPr lang="en-US" dirty="0"/>
          </a:p>
        </p:txBody>
      </p:sp>
      <p:sp>
        <p:nvSpPr>
          <p:cNvPr id="4" name="Content Placeholder 3"/>
          <p:cNvSpPr>
            <a:spLocks noGrp="1"/>
          </p:cNvSpPr>
          <p:nvPr>
            <p:ph idx="1"/>
          </p:nvPr>
        </p:nvSpPr>
        <p:spPr/>
        <p:txBody>
          <a:bodyPr>
            <a:normAutofit/>
          </a:bodyPr>
          <a:lstStyle/>
          <a:p>
            <a:r>
              <a:rPr lang="en-US" dirty="0" smtClean="0"/>
              <a:t>What is our </a:t>
            </a:r>
            <a:r>
              <a:rPr lang="en-US" dirty="0" smtClean="0">
                <a:solidFill>
                  <a:srgbClr val="FF9900"/>
                </a:solidFill>
              </a:rPr>
              <a:t>instance space?</a:t>
            </a:r>
          </a:p>
          <a:p>
            <a:pPr lvl="1"/>
            <a:r>
              <a:rPr lang="en-US" dirty="0" smtClean="0"/>
              <a:t>Gloss: What kind of features are we using?</a:t>
            </a:r>
          </a:p>
          <a:p>
            <a:r>
              <a:rPr lang="en-US" dirty="0" smtClean="0"/>
              <a:t>What is our </a:t>
            </a:r>
            <a:r>
              <a:rPr lang="en-US" dirty="0" smtClean="0">
                <a:solidFill>
                  <a:srgbClr val="FF9900"/>
                </a:solidFill>
              </a:rPr>
              <a:t>label space?</a:t>
            </a:r>
          </a:p>
          <a:p>
            <a:pPr lvl="1"/>
            <a:r>
              <a:rPr lang="en-US" dirty="0"/>
              <a:t>Gloss: </a:t>
            </a:r>
            <a:r>
              <a:rPr lang="en-US" dirty="0" smtClean="0"/>
              <a:t>What kind of learning task are we dealing with?</a:t>
            </a:r>
          </a:p>
          <a:p>
            <a:r>
              <a:rPr lang="en-US" dirty="0" smtClean="0"/>
              <a:t>What is our </a:t>
            </a:r>
            <a:r>
              <a:rPr lang="en-US" dirty="0" smtClean="0">
                <a:solidFill>
                  <a:srgbClr val="FF9900"/>
                </a:solidFill>
              </a:rPr>
              <a:t>hypothesis space?</a:t>
            </a:r>
          </a:p>
          <a:p>
            <a:pPr lvl="1"/>
            <a:r>
              <a:rPr lang="en-US" dirty="0"/>
              <a:t>Gloss: </a:t>
            </a:r>
            <a:r>
              <a:rPr lang="en-US" dirty="0" smtClean="0"/>
              <a:t>What kind of functions (models) are we learning?</a:t>
            </a:r>
          </a:p>
          <a:p>
            <a:r>
              <a:rPr lang="en-US" dirty="0"/>
              <a:t>What </a:t>
            </a:r>
            <a:r>
              <a:rPr lang="en-US" dirty="0">
                <a:solidFill>
                  <a:srgbClr val="FF9900"/>
                </a:solidFill>
              </a:rPr>
              <a:t>learning algorithm </a:t>
            </a:r>
            <a:r>
              <a:rPr lang="en-US" dirty="0"/>
              <a:t>do we use?</a:t>
            </a:r>
          </a:p>
          <a:p>
            <a:pPr lvl="1"/>
            <a:r>
              <a:rPr lang="en-US" dirty="0"/>
              <a:t>Gloss: </a:t>
            </a:r>
            <a:r>
              <a:rPr lang="en-US" dirty="0" smtClean="0"/>
              <a:t>How do we learn the model from the labeled data?</a:t>
            </a:r>
          </a:p>
          <a:p>
            <a:r>
              <a:rPr lang="en-US" dirty="0" smtClean="0"/>
              <a:t>What </a:t>
            </a:r>
            <a:r>
              <a:rPr lang="en-US" dirty="0"/>
              <a:t>is our </a:t>
            </a:r>
            <a:r>
              <a:rPr lang="en-US" dirty="0" smtClean="0">
                <a:solidFill>
                  <a:srgbClr val="FF9900"/>
                </a:solidFill>
              </a:rPr>
              <a:t>loss function</a:t>
            </a:r>
            <a:r>
              <a:rPr lang="en-US" dirty="0" smtClean="0"/>
              <a:t>/evaluation metric?</a:t>
            </a:r>
          </a:p>
          <a:p>
            <a:pPr lvl="1"/>
            <a:r>
              <a:rPr lang="en-US" dirty="0" smtClean="0"/>
              <a:t>Gloss</a:t>
            </a:r>
            <a:r>
              <a:rPr lang="en-US" dirty="0"/>
              <a:t>: </a:t>
            </a:r>
            <a:r>
              <a:rPr lang="en-US" dirty="0" smtClean="0"/>
              <a:t>How do we measure success? What drives learning?</a:t>
            </a:r>
          </a:p>
          <a:p>
            <a:pPr lvl="2"/>
            <a:endParaRPr lang="en-US" dirty="0" smtClean="0"/>
          </a:p>
          <a:p>
            <a:pPr lvl="1"/>
            <a:endParaRPr lang="en-US" dirty="0"/>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fld id="{0C921938-476A-4922-BE24-3B8F6A2854D9}" type="slidenum">
              <a:rPr lang="en-US" smtClean="0"/>
              <a:pPr/>
              <a:t>25</a:t>
            </a:fld>
            <a:endParaRPr lang="en-US" dirty="0"/>
          </a:p>
        </p:txBody>
      </p:sp>
    </p:spTree>
    <p:extLst>
      <p:ext uri="{BB962C8B-B14F-4D97-AF65-F5344CB8AC3E}">
        <p14:creationId xmlns:p14="http://schemas.microsoft.com/office/powerpoint/2010/main" val="2217182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a:t>
            </a:r>
          </a:p>
          <a:p>
            <a:pPr algn="ctr"/>
            <a:r>
              <a:rPr lang="en-US" sz="3200" dirty="0" smtClean="0"/>
              <a:t>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1. The instance space </a:t>
            </a:r>
            <a:r>
              <a:rPr lang="en-US" b="1" dirty="0">
                <a:latin typeface="Lucida Calligraphy"/>
                <a:cs typeface="Lucida Calligraphy"/>
              </a:rPr>
              <a:t>X</a:t>
            </a:r>
            <a:endParaRPr lang="en-US" dirty="0"/>
          </a:p>
        </p:txBody>
      </p:sp>
      <p:sp>
        <p:nvSpPr>
          <p:cNvPr id="2" name="Content Placeholder 1"/>
          <p:cNvSpPr>
            <a:spLocks noGrp="1"/>
          </p:cNvSpPr>
          <p:nvPr>
            <p:ph idx="1"/>
          </p:nvPr>
        </p:nvSpPr>
        <p:spPr>
          <a:xfrm>
            <a:off x="1524000" y="5105400"/>
            <a:ext cx="7162800" cy="990600"/>
          </a:xfrm>
        </p:spPr>
        <p:txBody>
          <a:bodyPr/>
          <a:lstStyle/>
          <a:p>
            <a:r>
              <a:rPr lang="en-US" dirty="0"/>
              <a:t>Designing an appropriate instance space </a:t>
            </a:r>
            <a:r>
              <a:rPr lang="en-US" b="1" dirty="0">
                <a:latin typeface="Lucida Calligraphy"/>
                <a:cs typeface="Lucida Calligraphy"/>
              </a:rPr>
              <a:t>X </a:t>
            </a:r>
            <a:br>
              <a:rPr lang="en-US" b="1" dirty="0">
                <a:latin typeface="Lucida Calligraphy"/>
                <a:cs typeface="Lucida Calligraphy"/>
              </a:rPr>
            </a:br>
            <a:r>
              <a:rPr lang="en-US" dirty="0"/>
              <a:t>is crucial for how well we can predict y.</a:t>
            </a:r>
          </a:p>
          <a:p>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26</a:t>
            </a:fld>
            <a:endParaRPr lang="en-US"/>
          </a:p>
        </p:txBody>
      </p:sp>
    </p:spTree>
    <p:extLst>
      <p:ext uri="{BB962C8B-B14F-4D97-AF65-F5344CB8AC3E}">
        <p14:creationId xmlns:p14="http://schemas.microsoft.com/office/powerpoint/2010/main" val="1223537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The instance space </a:t>
            </a:r>
            <a:r>
              <a:rPr lang="en-US" b="1" dirty="0">
                <a:latin typeface="Lucida Calligraphy"/>
                <a:cs typeface="Lucida Calligraphy"/>
              </a:rPr>
              <a:t>X</a:t>
            </a:r>
            <a:endParaRPr lang="en-US" dirty="0"/>
          </a:p>
        </p:txBody>
      </p:sp>
      <p:sp>
        <p:nvSpPr>
          <p:cNvPr id="3" name="Content Placeholder 2"/>
          <p:cNvSpPr>
            <a:spLocks noGrp="1"/>
          </p:cNvSpPr>
          <p:nvPr>
            <p:ph idx="1"/>
          </p:nvPr>
        </p:nvSpPr>
        <p:spPr/>
        <p:txBody>
          <a:bodyPr>
            <a:normAutofit/>
          </a:bodyPr>
          <a:lstStyle/>
          <a:p>
            <a:r>
              <a:rPr lang="en-US" dirty="0" smtClean="0">
                <a:cs typeface="Lucida Calligraphy"/>
              </a:rPr>
              <a:t>When we apply machine learning to a task, we first need to </a:t>
            </a:r>
            <a:r>
              <a:rPr lang="en-US" i="1" dirty="0" smtClean="0">
                <a:cs typeface="Lucida Calligraphy"/>
              </a:rPr>
              <a:t>define</a:t>
            </a:r>
            <a:r>
              <a:rPr lang="en-US" dirty="0" smtClean="0">
                <a:solidFill>
                  <a:srgbClr val="C00000"/>
                </a:solidFill>
                <a:cs typeface="Lucida Calligraphy"/>
              </a:rPr>
              <a:t> </a:t>
            </a:r>
            <a:r>
              <a:rPr lang="en-US" dirty="0" smtClean="0">
                <a:cs typeface="Lucida Calligraphy"/>
              </a:rPr>
              <a:t>the instance space </a:t>
            </a:r>
            <a:r>
              <a:rPr lang="en-US" b="1" dirty="0" smtClean="0">
                <a:latin typeface="Lucida Calligraphy"/>
                <a:cs typeface="Lucida Calligraphy"/>
              </a:rPr>
              <a:t>X.</a:t>
            </a:r>
            <a:endParaRPr lang="en-US" dirty="0" smtClean="0">
              <a:cs typeface="Lucida Calligraphy"/>
            </a:endParaRPr>
          </a:p>
          <a:p>
            <a:r>
              <a:rPr lang="en-US" dirty="0" smtClean="0">
                <a:solidFill>
                  <a:srgbClr val="FF9900"/>
                </a:solidFill>
              </a:rPr>
              <a:t>Instances </a:t>
            </a:r>
            <a:r>
              <a:rPr lang="en-US" b="1" dirty="0" smtClean="0">
                <a:solidFill>
                  <a:srgbClr val="FF9900"/>
                </a:solidFill>
              </a:rPr>
              <a:t>x</a:t>
            </a:r>
            <a:r>
              <a:rPr lang="en-US" baseline="-25000" dirty="0" smtClean="0">
                <a:solidFill>
                  <a:srgbClr val="FF9900"/>
                </a:solidFill>
              </a:rPr>
              <a:t> </a:t>
            </a:r>
            <a:r>
              <a:rPr lang="en-US" dirty="0" smtClean="0">
                <a:solidFill>
                  <a:srgbClr val="FF9900"/>
                </a:solidFill>
              </a:rPr>
              <a:t>∈</a:t>
            </a:r>
            <a:r>
              <a:rPr lang="en-US" b="1" dirty="0" smtClean="0">
                <a:solidFill>
                  <a:srgbClr val="FF9900"/>
                </a:solidFill>
                <a:latin typeface="Lucida Calligraphy"/>
                <a:cs typeface="Lucida Calligraphy"/>
              </a:rPr>
              <a:t>X </a:t>
            </a:r>
            <a:r>
              <a:rPr lang="en-US" dirty="0" smtClean="0">
                <a:cs typeface="Lucida Calligraphy"/>
              </a:rPr>
              <a:t>are defined by </a:t>
            </a:r>
            <a:r>
              <a:rPr lang="en-US" dirty="0" smtClean="0">
                <a:solidFill>
                  <a:schemeClr val="accent6"/>
                </a:solidFill>
                <a:cs typeface="Lucida Calligraphy"/>
              </a:rPr>
              <a:t>features:</a:t>
            </a:r>
          </a:p>
          <a:p>
            <a:pPr lvl="1"/>
            <a:r>
              <a:rPr lang="en-US" dirty="0" smtClean="0">
                <a:solidFill>
                  <a:schemeClr val="accent6"/>
                </a:solidFill>
                <a:cs typeface="Lucida Calligraphy"/>
              </a:rPr>
              <a:t>Boolean features:</a:t>
            </a:r>
          </a:p>
          <a:p>
            <a:pPr lvl="2"/>
            <a:r>
              <a:rPr lang="en-US" dirty="0" smtClean="0">
                <a:solidFill>
                  <a:srgbClr val="000000"/>
                </a:solidFill>
                <a:cs typeface="Lucida Calligraphy"/>
              </a:rPr>
              <a:t>Does this email contain the word ‘money’?  </a:t>
            </a:r>
          </a:p>
          <a:p>
            <a:pPr lvl="1"/>
            <a:r>
              <a:rPr lang="en-US" dirty="0" smtClean="0">
                <a:solidFill>
                  <a:schemeClr val="accent6"/>
                </a:solidFill>
                <a:cs typeface="Lucida Calligraphy"/>
              </a:rPr>
              <a:t>Numerical features: </a:t>
            </a:r>
          </a:p>
          <a:p>
            <a:pPr lvl="2"/>
            <a:r>
              <a:rPr lang="en-US" dirty="0" smtClean="0">
                <a:solidFill>
                  <a:srgbClr val="000000"/>
                </a:solidFill>
                <a:cs typeface="Lucida Calligraphy"/>
              </a:rPr>
              <a:t>How often does ‘money’ occur in this email? </a:t>
            </a:r>
          </a:p>
          <a:p>
            <a:pPr lvl="2"/>
            <a:r>
              <a:rPr lang="en-US" dirty="0" smtClean="0">
                <a:solidFill>
                  <a:srgbClr val="000000"/>
                </a:solidFill>
                <a:cs typeface="Lucida Calligraphy"/>
              </a:rPr>
              <a:t>What is the width/height of this bounding box?</a:t>
            </a:r>
          </a:p>
          <a:p>
            <a:pPr lvl="2"/>
            <a:r>
              <a:rPr lang="en-US" dirty="0" smtClean="0">
                <a:solidFill>
                  <a:srgbClr val="000000"/>
                </a:solidFill>
                <a:cs typeface="Lucida Calligraphy"/>
              </a:rPr>
              <a:t>What is the length of the first name?</a:t>
            </a:r>
            <a:endParaRPr lang="en-US" dirty="0">
              <a:solidFill>
                <a:srgbClr val="000000"/>
              </a:solidFill>
              <a:cs typeface="Lucida Calligraphy"/>
            </a:endParaRPr>
          </a:p>
        </p:txBody>
      </p:sp>
      <p:sp>
        <p:nvSpPr>
          <p:cNvPr id="4" name="Content Placeholder 3"/>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fld id="{0C921938-476A-4922-BE24-3B8F6A2854D9}" type="slidenum">
              <a:rPr lang="en-US" smtClean="0"/>
              <a:pPr/>
              <a:t>27</a:t>
            </a:fld>
            <a:endParaRPr lang="en-US" dirty="0"/>
          </a:p>
        </p:txBody>
      </p:sp>
    </p:spTree>
    <p:extLst>
      <p:ext uri="{BB962C8B-B14F-4D97-AF65-F5344CB8AC3E}">
        <p14:creationId xmlns:p14="http://schemas.microsoft.com/office/powerpoint/2010/main" val="115966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a:r>
            <a:r>
              <a:rPr lang="en-US" b="1" dirty="0" smtClean="0">
                <a:latin typeface="Lucida Calligraphy"/>
                <a:cs typeface="Lucida Calligraphy"/>
              </a:rPr>
              <a:t>X </a:t>
            </a:r>
            <a:r>
              <a:rPr lang="en-US" dirty="0" smtClean="0"/>
              <a:t>for the Badges game?</a:t>
            </a:r>
            <a:endParaRPr lang="en-US" dirty="0"/>
          </a:p>
        </p:txBody>
      </p:sp>
      <p:sp>
        <p:nvSpPr>
          <p:cNvPr id="3" name="Content Placeholder 2"/>
          <p:cNvSpPr>
            <a:spLocks noGrp="1"/>
          </p:cNvSpPr>
          <p:nvPr>
            <p:ph idx="1"/>
          </p:nvPr>
        </p:nvSpPr>
        <p:spPr/>
        <p:txBody>
          <a:bodyPr/>
          <a:lstStyle/>
          <a:p>
            <a:r>
              <a:rPr lang="en-US" dirty="0" smtClean="0"/>
              <a:t>Possible features:</a:t>
            </a:r>
          </a:p>
          <a:p>
            <a:pPr marL="457200" indent="-457200">
              <a:buFont typeface="Arial"/>
              <a:buChar char="•"/>
            </a:pPr>
            <a:r>
              <a:rPr lang="en-US" dirty="0"/>
              <a:t>G</a:t>
            </a:r>
            <a:r>
              <a:rPr lang="en-US" dirty="0" smtClean="0"/>
              <a:t>ender/age/country of the person?</a:t>
            </a:r>
          </a:p>
          <a:p>
            <a:pPr marL="457200" indent="-457200">
              <a:buFont typeface="Arial"/>
              <a:buChar char="•"/>
            </a:pPr>
            <a:r>
              <a:rPr lang="en-US" dirty="0"/>
              <a:t>L</a:t>
            </a:r>
            <a:r>
              <a:rPr lang="en-US" dirty="0" smtClean="0"/>
              <a:t>ength of their first or last name?</a:t>
            </a:r>
          </a:p>
          <a:p>
            <a:pPr marL="457200" indent="-457200">
              <a:buFont typeface="Arial"/>
              <a:buChar char="•"/>
            </a:pPr>
            <a:r>
              <a:rPr lang="en-US" dirty="0" smtClean="0"/>
              <a:t>Does the name contain letter ‘x’? </a:t>
            </a:r>
          </a:p>
          <a:p>
            <a:pPr marL="457200" indent="-457200">
              <a:buFont typeface="Arial"/>
              <a:buChar char="•"/>
            </a:pPr>
            <a:r>
              <a:rPr lang="en-US" dirty="0" smtClean="0"/>
              <a:t>How many vowels does their name contain? </a:t>
            </a:r>
          </a:p>
          <a:p>
            <a:pPr marL="457200" indent="-457200">
              <a:buFont typeface="Arial"/>
              <a:buChar char="•"/>
            </a:pPr>
            <a:r>
              <a:rPr lang="en-US" dirty="0" smtClean="0"/>
              <a:t>Is the n-</a:t>
            </a:r>
            <a:r>
              <a:rPr lang="en-US" dirty="0" err="1" smtClean="0"/>
              <a:t>th</a:t>
            </a:r>
            <a:r>
              <a:rPr lang="en-US" dirty="0" smtClean="0"/>
              <a:t> letter a vowel? </a:t>
            </a:r>
          </a:p>
        </p:txBody>
      </p:sp>
      <p:sp>
        <p:nvSpPr>
          <p:cNvPr id="5" name="Content Placeholder 4"/>
          <p:cNvSpPr>
            <a:spLocks noGrp="1"/>
          </p:cNvSpPr>
          <p:nvPr>
            <p:ph sz="quarter" idx="13"/>
          </p:nvPr>
        </p:nvSpPr>
        <p:spPr/>
        <p:txBody>
          <a:bodyPr/>
          <a:lstStyle/>
          <a:p>
            <a:endParaRPr lang="en-US"/>
          </a:p>
        </p:txBody>
      </p:sp>
      <p:sp>
        <p:nvSpPr>
          <p:cNvPr id="4" name="Slide Number Placeholder 3"/>
          <p:cNvSpPr>
            <a:spLocks noGrp="1"/>
          </p:cNvSpPr>
          <p:nvPr>
            <p:ph type="sldNum" sz="quarter" idx="15"/>
          </p:nvPr>
        </p:nvSpPr>
        <p:spPr/>
        <p:txBody>
          <a:bodyPr/>
          <a:lstStyle/>
          <a:p>
            <a:fld id="{2066355A-084C-D24E-9AD2-7E4FC41EA627}" type="slidenum">
              <a:rPr lang="en-US" smtClean="0"/>
              <a:t>28</a:t>
            </a:fld>
            <a:endParaRPr lang="en-US"/>
          </a:p>
        </p:txBody>
      </p:sp>
    </p:spTree>
    <p:extLst>
      <p:ext uri="{BB962C8B-B14F-4D97-AF65-F5344CB8AC3E}">
        <p14:creationId xmlns:p14="http://schemas.microsoft.com/office/powerpoint/2010/main" val="3459201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Lucida Calligraphy"/>
                <a:cs typeface="Lucida Calligraphy"/>
              </a:rPr>
              <a:t>X </a:t>
            </a:r>
            <a:r>
              <a:rPr lang="en-US" dirty="0" smtClean="0"/>
              <a:t>as a vector space</a:t>
            </a:r>
            <a:endParaRPr lang="en-US" dirty="0"/>
          </a:p>
        </p:txBody>
      </p:sp>
      <p:sp>
        <p:nvSpPr>
          <p:cNvPr id="3" name="Content Placeholder 2"/>
          <p:cNvSpPr>
            <a:spLocks noGrp="1"/>
          </p:cNvSpPr>
          <p:nvPr>
            <p:ph idx="1"/>
          </p:nvPr>
        </p:nvSpPr>
        <p:spPr/>
        <p:txBody>
          <a:bodyPr>
            <a:normAutofit/>
          </a:bodyPr>
          <a:lstStyle/>
          <a:p>
            <a:r>
              <a:rPr lang="en-US" b="1" dirty="0">
                <a:latin typeface="Lucida Calligraphy"/>
                <a:cs typeface="Lucida Calligraphy"/>
              </a:rPr>
              <a:t>X</a:t>
            </a:r>
            <a:r>
              <a:rPr lang="en-US" dirty="0">
                <a:solidFill>
                  <a:srgbClr val="000000"/>
                </a:solidFill>
                <a:cs typeface="Lucida Calligraphy"/>
              </a:rPr>
              <a:t> is an N-dimensional vector </a:t>
            </a:r>
            <a:r>
              <a:rPr lang="en-US" dirty="0" smtClean="0">
                <a:solidFill>
                  <a:srgbClr val="000000"/>
                </a:solidFill>
                <a:cs typeface="Lucida Calligraphy"/>
              </a:rPr>
              <a:t>space (e.g. </a:t>
            </a:r>
            <a:r>
              <a:rPr lang="en-US" dirty="0" smtClean="0">
                <a:solidFill>
                  <a:srgbClr val="000000"/>
                </a:solidFill>
                <a:latin typeface="cmsy10"/>
                <a:cs typeface="Lucida Calligraphy"/>
              </a:rPr>
              <a:t>&lt;</a:t>
            </a:r>
            <a:r>
              <a:rPr lang="en-US" baseline="30000" dirty="0" smtClean="0">
                <a:solidFill>
                  <a:srgbClr val="000000"/>
                </a:solidFill>
                <a:cs typeface="Lucida Calligraphy"/>
              </a:rPr>
              <a:t>N</a:t>
            </a:r>
            <a:r>
              <a:rPr lang="en-US" dirty="0" smtClean="0">
                <a:solidFill>
                  <a:srgbClr val="000000"/>
                </a:solidFill>
                <a:cs typeface="Lucida Calligraphy"/>
              </a:rPr>
              <a:t>) </a:t>
            </a:r>
          </a:p>
          <a:p>
            <a:pPr lvl="1"/>
            <a:r>
              <a:rPr lang="en-US" dirty="0" smtClean="0">
                <a:solidFill>
                  <a:srgbClr val="000000"/>
                </a:solidFill>
                <a:cs typeface="Lucida Calligraphy"/>
              </a:rPr>
              <a:t>Each dimension = one feature.</a:t>
            </a:r>
            <a:endParaRPr lang="en-US" dirty="0">
              <a:solidFill>
                <a:srgbClr val="000000"/>
              </a:solidFill>
              <a:cs typeface="Lucida Calligraphy"/>
            </a:endParaRPr>
          </a:p>
          <a:p>
            <a:r>
              <a:rPr lang="en-US" dirty="0" smtClean="0">
                <a:solidFill>
                  <a:srgbClr val="000000"/>
                </a:solidFill>
                <a:cs typeface="Lucida Calligraphy"/>
              </a:rPr>
              <a:t>Each </a:t>
            </a:r>
            <a:r>
              <a:rPr lang="en-US" b="1" dirty="0" smtClean="0">
                <a:cs typeface="Lucida Calligraphy"/>
              </a:rPr>
              <a:t>x</a:t>
            </a:r>
            <a:r>
              <a:rPr lang="en-US" dirty="0" smtClean="0">
                <a:cs typeface="Lucida Calligraphy"/>
              </a:rPr>
              <a:t> is </a:t>
            </a:r>
            <a:r>
              <a:rPr lang="en-US" dirty="0">
                <a:cs typeface="Lucida Calligraphy"/>
              </a:rPr>
              <a:t>a </a:t>
            </a:r>
            <a:r>
              <a:rPr lang="en-US" dirty="0">
                <a:solidFill>
                  <a:srgbClr val="C00000"/>
                </a:solidFill>
                <a:cs typeface="Lucida Calligraphy"/>
              </a:rPr>
              <a:t>feature vector </a:t>
            </a:r>
            <a:r>
              <a:rPr lang="en-US" sz="2600" dirty="0">
                <a:cs typeface="Lucida Calligraphy"/>
              </a:rPr>
              <a:t>(hence the </a:t>
            </a:r>
            <a:r>
              <a:rPr lang="en-US" sz="2600" dirty="0" smtClean="0">
                <a:cs typeface="Lucida Calligraphy"/>
              </a:rPr>
              <a:t>boldface </a:t>
            </a:r>
            <a:r>
              <a:rPr lang="en-US" sz="2600" b="1" dirty="0" smtClean="0">
                <a:cs typeface="Lucida Calligraphy"/>
              </a:rPr>
              <a:t>x</a:t>
            </a:r>
            <a:r>
              <a:rPr lang="en-US" sz="2600" dirty="0" smtClean="0">
                <a:cs typeface="Lucida Calligraphy"/>
              </a:rPr>
              <a:t>).</a:t>
            </a:r>
          </a:p>
          <a:p>
            <a:r>
              <a:rPr lang="en-US" sz="2600" dirty="0" smtClean="0">
                <a:cs typeface="Lucida Calligraphy"/>
              </a:rPr>
              <a:t>Think of </a:t>
            </a:r>
            <a:r>
              <a:rPr lang="en-US" sz="2600" b="1" dirty="0" smtClean="0">
                <a:cs typeface="Lucida Calligraphy"/>
              </a:rPr>
              <a:t>x </a:t>
            </a:r>
            <a:r>
              <a:rPr lang="en-US" sz="2600" dirty="0" smtClean="0">
                <a:cs typeface="Lucida Calligraphy"/>
              </a:rPr>
              <a:t> = [x</a:t>
            </a:r>
            <a:r>
              <a:rPr lang="en-US" sz="2600" baseline="-25000" dirty="0" smtClean="0">
                <a:cs typeface="Lucida Calligraphy"/>
              </a:rPr>
              <a:t>1</a:t>
            </a:r>
            <a:r>
              <a:rPr lang="en-US" sz="2600" dirty="0" smtClean="0">
                <a:cs typeface="Lucida Calligraphy"/>
              </a:rPr>
              <a:t> … x</a:t>
            </a:r>
            <a:r>
              <a:rPr lang="en-US" sz="2600" baseline="-25000" dirty="0" smtClean="0">
                <a:cs typeface="Lucida Calligraphy"/>
              </a:rPr>
              <a:t>N</a:t>
            </a:r>
            <a:r>
              <a:rPr lang="en-US" sz="2600" dirty="0" smtClean="0">
                <a:cs typeface="Lucida Calligraphy"/>
              </a:rPr>
              <a:t>] as a point in </a:t>
            </a:r>
            <a:r>
              <a:rPr lang="en-US" sz="2800" b="1" dirty="0">
                <a:latin typeface="Lucida Calligraphy"/>
                <a:cs typeface="Lucida Calligraphy"/>
              </a:rPr>
              <a:t>X</a:t>
            </a:r>
            <a:r>
              <a:rPr lang="en-US" sz="2800" dirty="0">
                <a:solidFill>
                  <a:srgbClr val="000000"/>
                </a:solidFill>
                <a:cs typeface="Lucida Calligraphy"/>
              </a:rPr>
              <a:t> :</a:t>
            </a:r>
            <a:endParaRPr lang="en-US" sz="2600" dirty="0" smtClean="0">
              <a:cs typeface="Lucida Calligraphy"/>
            </a:endParaRPr>
          </a:p>
          <a:p>
            <a:endParaRPr lang="en-US" sz="2600" dirty="0">
              <a:solidFill>
                <a:srgbClr val="000000"/>
              </a:solidFill>
              <a:cs typeface="Lucida Calligraphy"/>
            </a:endParaRPr>
          </a:p>
        </p:txBody>
      </p:sp>
      <p:sp>
        <p:nvSpPr>
          <p:cNvPr id="9" name="Content Placeholder 8"/>
          <p:cNvSpPr>
            <a:spLocks noGrp="1"/>
          </p:cNvSpPr>
          <p:nvPr>
            <p:ph sz="quarter" idx="13"/>
          </p:nvPr>
        </p:nvSpPr>
        <p:spPr/>
        <p:txBody>
          <a:bodyPr/>
          <a:lstStyle/>
          <a:p>
            <a:endParaRPr lang="en-US"/>
          </a:p>
        </p:txBody>
      </p:sp>
      <p:sp>
        <p:nvSpPr>
          <p:cNvPr id="4" name="Slide Number Placeholder 3"/>
          <p:cNvSpPr>
            <a:spLocks noGrp="1"/>
          </p:cNvSpPr>
          <p:nvPr>
            <p:ph type="sldNum" sz="quarter" idx="15"/>
          </p:nvPr>
        </p:nvSpPr>
        <p:spPr/>
        <p:txBody>
          <a:bodyPr/>
          <a:lstStyle/>
          <a:p>
            <a:fld id="{2066355A-084C-D24E-9AD2-7E4FC41EA627}" type="slidenum">
              <a:rPr lang="en-US" smtClean="0"/>
              <a:t>29</a:t>
            </a:fld>
            <a:endParaRPr lang="en-US"/>
          </a:p>
        </p:txBody>
      </p:sp>
      <p:grpSp>
        <p:nvGrpSpPr>
          <p:cNvPr id="25" name="Group 24"/>
          <p:cNvGrpSpPr/>
          <p:nvPr/>
        </p:nvGrpSpPr>
        <p:grpSpPr>
          <a:xfrm>
            <a:off x="1802505" y="3982516"/>
            <a:ext cx="4420752" cy="2405257"/>
            <a:chOff x="1802505" y="3982516"/>
            <a:chExt cx="4420752" cy="2405257"/>
          </a:xfrm>
        </p:grpSpPr>
        <p:cxnSp>
          <p:nvCxnSpPr>
            <p:cNvPr id="5" name="Straight Arrow Connector 4"/>
            <p:cNvCxnSpPr/>
            <p:nvPr/>
          </p:nvCxnSpPr>
          <p:spPr>
            <a:xfrm>
              <a:off x="2483813" y="5985052"/>
              <a:ext cx="3739444"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a:off x="1482545" y="4983784"/>
              <a:ext cx="2002536"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flipH="1">
              <a:off x="4201135" y="5864553"/>
              <a:ext cx="681308" cy="523220"/>
            </a:xfrm>
            <a:prstGeom prst="rect">
              <a:avLst/>
            </a:prstGeom>
            <a:noFill/>
          </p:spPr>
          <p:txBody>
            <a:bodyPr wrap="square" rtlCol="0">
              <a:spAutoFit/>
            </a:bodyPr>
            <a:lstStyle/>
            <a:p>
              <a:r>
                <a:rPr lang="en-US" sz="2800" dirty="0" smtClean="0"/>
                <a:t>x</a:t>
              </a:r>
              <a:r>
                <a:rPr lang="en-US" sz="2800" baseline="-25000" dirty="0" smtClean="0"/>
                <a:t>1</a:t>
              </a:r>
              <a:endParaRPr lang="en-US" sz="2800" baseline="-25000" dirty="0"/>
            </a:p>
          </p:txBody>
        </p:sp>
        <p:sp>
          <p:nvSpPr>
            <p:cNvPr id="8" name="TextBox 7"/>
            <p:cNvSpPr txBox="1"/>
            <p:nvPr/>
          </p:nvSpPr>
          <p:spPr>
            <a:xfrm flipH="1">
              <a:off x="1802505" y="4198426"/>
              <a:ext cx="681308" cy="523220"/>
            </a:xfrm>
            <a:prstGeom prst="rect">
              <a:avLst/>
            </a:prstGeom>
            <a:noFill/>
          </p:spPr>
          <p:txBody>
            <a:bodyPr wrap="square" rtlCol="0">
              <a:spAutoFit/>
            </a:bodyPr>
            <a:lstStyle/>
            <a:p>
              <a:r>
                <a:rPr lang="en-US" sz="2800" dirty="0" smtClean="0"/>
                <a:t>x</a:t>
              </a:r>
              <a:r>
                <a:rPr lang="en-US" sz="2800" baseline="-25000" dirty="0" smtClean="0"/>
                <a:t>2</a:t>
              </a:r>
              <a:endParaRPr lang="en-US" sz="2800" baseline="-25000" dirty="0"/>
            </a:p>
          </p:txBody>
        </p:sp>
      </p:grpSp>
      <p:grpSp>
        <p:nvGrpSpPr>
          <p:cNvPr id="26" name="Group 25"/>
          <p:cNvGrpSpPr/>
          <p:nvPr/>
        </p:nvGrpSpPr>
        <p:grpSpPr>
          <a:xfrm>
            <a:off x="2449947" y="4712458"/>
            <a:ext cx="1275387" cy="1272597"/>
            <a:chOff x="2449947" y="4712458"/>
            <a:chExt cx="1275387" cy="1272597"/>
          </a:xfrm>
        </p:grpSpPr>
        <p:sp>
          <p:nvSpPr>
            <p:cNvPr id="20" name="Oval 19"/>
            <p:cNvSpPr>
              <a:spLocks/>
            </p:cNvSpPr>
            <p:nvPr/>
          </p:nvSpPr>
          <p:spPr>
            <a:xfrm>
              <a:off x="3483412" y="4712458"/>
              <a:ext cx="241922" cy="237744"/>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0" idx="3"/>
            </p:cNvCxnSpPr>
            <p:nvPr/>
          </p:nvCxnSpPr>
          <p:spPr>
            <a:xfrm flipV="1">
              <a:off x="2449947" y="4915385"/>
              <a:ext cx="1068894" cy="1069670"/>
            </a:xfrm>
            <a:prstGeom prst="line">
              <a:avLst/>
            </a:prstGeom>
            <a:ln w="28575" cmpd="sng">
              <a:solidFill>
                <a:schemeClr val="accent6"/>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57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a:xfrm>
            <a:off x="1295400" y="304800"/>
            <a:ext cx="7848600" cy="1143000"/>
          </a:xfrm>
        </p:spPr>
        <p:txBody>
          <a:bodyPr lIns="91429" tIns="45714" rIns="91429" bIns="45714" anchor="t"/>
          <a:lstStyle/>
          <a:p>
            <a:r>
              <a:rPr lang="en-US" dirty="0"/>
              <a:t>CS446: </a:t>
            </a:r>
            <a:r>
              <a:rPr lang="en-US" dirty="0" smtClean="0"/>
              <a:t>Policies</a:t>
            </a:r>
            <a:endParaRPr lang="en-US" dirty="0">
              <a:latin typeface="Courier New" pitchFamily="49" charset="0"/>
            </a:endParaRPr>
          </a:p>
        </p:txBody>
      </p:sp>
      <p:sp>
        <p:nvSpPr>
          <p:cNvPr id="1047555" name="Rectangle 3"/>
          <p:cNvSpPr>
            <a:spLocks noGrp="1" noChangeArrowheads="1"/>
          </p:cNvSpPr>
          <p:nvPr>
            <p:ph idx="1"/>
          </p:nvPr>
        </p:nvSpPr>
        <p:spPr>
          <a:xfrm>
            <a:off x="1524000" y="1219200"/>
            <a:ext cx="7162800" cy="4525963"/>
          </a:xfrm>
          <a:ln/>
        </p:spPr>
        <p:txBody>
          <a:bodyPr lIns="91429" tIns="45714" rIns="91429" bIns="45714"/>
          <a:lstStyle/>
          <a:p>
            <a:pPr>
              <a:lnSpc>
                <a:spcPct val="90000"/>
              </a:lnSpc>
            </a:pPr>
            <a:r>
              <a:rPr lang="en-US" sz="2400" dirty="0"/>
              <a:t>Cheating</a:t>
            </a:r>
          </a:p>
          <a:p>
            <a:pPr>
              <a:lnSpc>
                <a:spcPct val="90000"/>
              </a:lnSpc>
              <a:buFont typeface="Wingdings" pitchFamily="2" charset="2"/>
              <a:buNone/>
            </a:pPr>
            <a:r>
              <a:rPr lang="en-US" dirty="0">
                <a:solidFill>
                  <a:srgbClr val="0000FF"/>
                </a:solidFill>
              </a:rPr>
              <a:t>     </a:t>
            </a:r>
            <a:r>
              <a:rPr lang="en-US" dirty="0" smtClean="0">
                <a:solidFill>
                  <a:schemeClr val="tx2"/>
                </a:solidFill>
              </a:rPr>
              <a:t>No</a:t>
            </a:r>
            <a:r>
              <a:rPr lang="en-US" dirty="0">
                <a:solidFill>
                  <a:srgbClr val="0000FF"/>
                </a:solidFill>
              </a:rPr>
              <a:t>.  </a:t>
            </a:r>
            <a:endParaRPr lang="en-US" dirty="0" smtClean="0">
              <a:solidFill>
                <a:srgbClr val="0000FF"/>
              </a:solidFill>
            </a:endParaRPr>
          </a:p>
          <a:p>
            <a:pPr>
              <a:lnSpc>
                <a:spcPct val="90000"/>
              </a:lnSpc>
              <a:buFont typeface="Wingdings" pitchFamily="2" charset="2"/>
              <a:buNone/>
            </a:pPr>
            <a:r>
              <a:rPr lang="en-US" dirty="0">
                <a:solidFill>
                  <a:srgbClr val="0000FF"/>
                </a:solidFill>
              </a:rPr>
              <a:t>	</a:t>
            </a:r>
            <a:r>
              <a:rPr lang="en-US" dirty="0" smtClean="0">
                <a:solidFill>
                  <a:srgbClr val="0000FF"/>
                </a:solidFill>
              </a:rPr>
              <a:t>We take it very seriously.   </a:t>
            </a:r>
            <a:endParaRPr lang="en-US" dirty="0">
              <a:solidFill>
                <a:srgbClr val="0000FF"/>
              </a:solidFill>
            </a:endParaRPr>
          </a:p>
          <a:p>
            <a:pPr>
              <a:lnSpc>
                <a:spcPct val="90000"/>
              </a:lnSpc>
            </a:pPr>
            <a:r>
              <a:rPr lang="en-US" dirty="0"/>
              <a:t>Homework</a:t>
            </a:r>
            <a:r>
              <a:rPr lang="en-US" dirty="0" smtClean="0"/>
              <a:t>:</a:t>
            </a:r>
          </a:p>
          <a:p>
            <a:pPr lvl="1">
              <a:lnSpc>
                <a:spcPct val="90000"/>
              </a:lnSpc>
            </a:pPr>
            <a:r>
              <a:rPr lang="en-US" dirty="0" smtClean="0"/>
              <a:t>Collaboration </a:t>
            </a:r>
            <a:r>
              <a:rPr lang="en-US" dirty="0"/>
              <a:t>is </a:t>
            </a:r>
            <a:r>
              <a:rPr lang="en-US" dirty="0" smtClean="0"/>
              <a:t>encouraged</a:t>
            </a:r>
          </a:p>
          <a:p>
            <a:pPr lvl="1">
              <a:lnSpc>
                <a:spcPct val="90000"/>
              </a:lnSpc>
            </a:pPr>
            <a:r>
              <a:rPr lang="en-US" dirty="0" smtClean="0"/>
              <a:t>But</a:t>
            </a:r>
            <a:r>
              <a:rPr lang="en-US" dirty="0"/>
              <a:t>, </a:t>
            </a:r>
            <a:r>
              <a:rPr lang="en-US" dirty="0" smtClean="0"/>
              <a:t>you have </a:t>
            </a:r>
            <a:r>
              <a:rPr lang="en-US" dirty="0"/>
              <a:t>to write </a:t>
            </a:r>
            <a:r>
              <a:rPr lang="en-US" dirty="0">
                <a:solidFill>
                  <a:schemeClr val="tx2"/>
                </a:solidFill>
              </a:rPr>
              <a:t>your own</a:t>
            </a:r>
            <a:r>
              <a:rPr lang="en-US" dirty="0"/>
              <a:t> solution/program</a:t>
            </a:r>
            <a:r>
              <a:rPr lang="en-US" dirty="0" smtClean="0"/>
              <a:t>.</a:t>
            </a:r>
          </a:p>
          <a:p>
            <a:pPr lvl="1">
              <a:lnSpc>
                <a:spcPct val="90000"/>
              </a:lnSpc>
            </a:pPr>
            <a:r>
              <a:rPr lang="en-US" dirty="0" smtClean="0"/>
              <a:t>(</a:t>
            </a:r>
            <a:r>
              <a:rPr lang="en-US" dirty="0"/>
              <a:t>Please don’t use old solutions)</a:t>
            </a:r>
          </a:p>
          <a:p>
            <a:pPr>
              <a:lnSpc>
                <a:spcPct val="90000"/>
              </a:lnSpc>
            </a:pPr>
            <a:r>
              <a:rPr lang="en-US" sz="2400" dirty="0"/>
              <a:t>Late Policy: </a:t>
            </a:r>
          </a:p>
          <a:p>
            <a:pPr>
              <a:lnSpc>
                <a:spcPct val="90000"/>
              </a:lnSpc>
              <a:buFont typeface="Wingdings" pitchFamily="2" charset="2"/>
              <a:buNone/>
            </a:pPr>
            <a:r>
              <a:rPr lang="en-US" sz="1800" dirty="0"/>
              <a:t>     You have a credit of 4 days (4*24hours); That’s it.</a:t>
            </a:r>
          </a:p>
          <a:p>
            <a:pPr>
              <a:lnSpc>
                <a:spcPct val="90000"/>
              </a:lnSpc>
            </a:pPr>
            <a:r>
              <a:rPr lang="en-US" sz="2400" dirty="0" smtClean="0"/>
              <a:t>Grading:</a:t>
            </a:r>
          </a:p>
          <a:p>
            <a:pPr lvl="1">
              <a:lnSpc>
                <a:spcPct val="90000"/>
              </a:lnSpc>
            </a:pPr>
            <a:r>
              <a:rPr lang="en-US" dirty="0" smtClean="0"/>
              <a:t>Possibly </a:t>
            </a:r>
            <a:r>
              <a:rPr lang="en-US" dirty="0"/>
              <a:t>separate for </a:t>
            </a:r>
            <a:r>
              <a:rPr lang="en-US" dirty="0" smtClean="0"/>
              <a:t>grads/undergrads.</a:t>
            </a:r>
          </a:p>
          <a:p>
            <a:pPr lvl="1">
              <a:lnSpc>
                <a:spcPct val="90000"/>
              </a:lnSpc>
            </a:pPr>
            <a:r>
              <a:rPr lang="en-US" dirty="0" smtClean="0"/>
              <a:t>5</a:t>
            </a:r>
            <a:r>
              <a:rPr lang="en-US" dirty="0"/>
              <a:t>% </a:t>
            </a:r>
            <a:r>
              <a:rPr lang="en-US" dirty="0" smtClean="0"/>
              <a:t>Quizzes; </a:t>
            </a:r>
            <a:r>
              <a:rPr lang="en-US" dirty="0"/>
              <a:t>25% - homework; 30%-midterm; 40%-final; </a:t>
            </a:r>
            <a:endParaRPr lang="en-US" dirty="0" smtClean="0"/>
          </a:p>
          <a:p>
            <a:pPr lvl="1">
              <a:lnSpc>
                <a:spcPct val="90000"/>
              </a:lnSpc>
            </a:pPr>
            <a:r>
              <a:rPr lang="en-US" dirty="0" smtClean="0"/>
              <a:t>Projects: 25% (4 hours)</a:t>
            </a:r>
            <a:endParaRPr lang="en-US" dirty="0"/>
          </a:p>
          <a:p>
            <a:pPr>
              <a:lnSpc>
                <a:spcPct val="90000"/>
              </a:lnSpc>
            </a:pPr>
            <a:r>
              <a:rPr lang="en-US" sz="2400" dirty="0"/>
              <a:t>Questions?</a:t>
            </a:r>
            <a:r>
              <a:rPr lang="en-US" sz="1800" dirty="0"/>
              <a:t>    </a:t>
            </a:r>
          </a:p>
        </p:txBody>
      </p:sp>
      <p:sp>
        <p:nvSpPr>
          <p:cNvPr id="2" name="Content Placeholder 1"/>
          <p:cNvSpPr>
            <a:spLocks noGrp="1"/>
          </p:cNvSpPr>
          <p:nvPr>
            <p:ph sz="quarter" idx="13"/>
          </p:nvPr>
        </p:nvSpPr>
        <p:spPr/>
        <p:txBody>
          <a:bodyPr/>
          <a:lstStyle/>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3</a:t>
            </a:fld>
            <a:endParaRPr lang="en-US" dirty="0"/>
          </a:p>
        </p:txBody>
      </p:sp>
      <p:sp>
        <p:nvSpPr>
          <p:cNvPr id="6" name="Text Box 4"/>
          <p:cNvSpPr txBox="1">
            <a:spLocks noChangeArrowheads="1"/>
          </p:cNvSpPr>
          <p:nvPr/>
        </p:nvSpPr>
        <p:spPr bwMode="auto">
          <a:xfrm>
            <a:off x="5410200" y="1219200"/>
            <a:ext cx="3581400" cy="1169551"/>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hlinkClick r:id="rId3"/>
              </a:rPr>
              <a:t>Info page</a:t>
            </a:r>
            <a:endParaRPr lang="en-US" sz="2000" b="1" dirty="0" smtClean="0"/>
          </a:p>
          <a:p>
            <a:pPr algn="ctr">
              <a:spcBef>
                <a:spcPct val="50000"/>
              </a:spcBef>
            </a:pPr>
            <a:r>
              <a:rPr lang="en-US" sz="2000" b="1" dirty="0" smtClean="0"/>
              <a:t>Note also the Schedule Page and our Notes</a:t>
            </a:r>
            <a:endParaRPr lang="en-US" sz="2000" b="1" dirty="0"/>
          </a:p>
        </p:txBody>
      </p:sp>
    </p:spTree>
    <p:extLst>
      <p:ext uri="{BB962C8B-B14F-4D97-AF65-F5344CB8AC3E}">
        <p14:creationId xmlns:p14="http://schemas.microsoft.com/office/powerpoint/2010/main" val="226959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47555">
                                            <p:txEl>
                                              <p:pRg st="4" end="4"/>
                                            </p:txEl>
                                          </p:spTgt>
                                        </p:tgtEl>
                                        <p:attrNameLst>
                                          <p:attrName>style.visibility</p:attrName>
                                        </p:attrNameLst>
                                      </p:cBhvr>
                                      <p:to>
                                        <p:strVal val="visible"/>
                                      </p:to>
                                    </p:set>
                                    <p:anim calcmode="lin" valueType="num">
                                      <p:cBhvr additive="base">
                                        <p:cTn id="29"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4755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47555">
                                            <p:txEl>
                                              <p:pRg st="5" end="5"/>
                                            </p:txEl>
                                          </p:spTgt>
                                        </p:tgtEl>
                                        <p:attrNameLst>
                                          <p:attrName>style.visibility</p:attrName>
                                        </p:attrNameLst>
                                      </p:cBhvr>
                                      <p:to>
                                        <p:strVal val="visible"/>
                                      </p:to>
                                    </p:set>
                                    <p:anim calcmode="lin" valueType="num">
                                      <p:cBhvr additive="base">
                                        <p:cTn id="33"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755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47555">
                                            <p:txEl>
                                              <p:pRg st="6" end="6"/>
                                            </p:txEl>
                                          </p:spTgt>
                                        </p:tgtEl>
                                        <p:attrNameLst>
                                          <p:attrName>style.visibility</p:attrName>
                                        </p:attrNameLst>
                                      </p:cBhvr>
                                      <p:to>
                                        <p:strVal val="visible"/>
                                      </p:to>
                                    </p:set>
                                    <p:anim calcmode="lin" valueType="num">
                                      <p:cBhvr additive="base">
                                        <p:cTn id="37"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7" end="7"/>
                                            </p:txEl>
                                          </p:spTgt>
                                        </p:tgtEl>
                                        <p:attrNameLst>
                                          <p:attrName>style.visibility</p:attrName>
                                        </p:attrNameLst>
                                      </p:cBhvr>
                                      <p:to>
                                        <p:strVal val="visible"/>
                                      </p:to>
                                    </p:set>
                                    <p:anim calcmode="lin" valueType="num">
                                      <p:cBhvr additive="base">
                                        <p:cTn id="43"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7555">
                                            <p:txEl>
                                              <p:pRg st="8" end="8"/>
                                            </p:txEl>
                                          </p:spTgt>
                                        </p:tgtEl>
                                        <p:attrNameLst>
                                          <p:attrName>style.visibility</p:attrName>
                                        </p:attrNameLst>
                                      </p:cBhvr>
                                      <p:to>
                                        <p:strVal val="visible"/>
                                      </p:to>
                                    </p:set>
                                    <p:anim calcmode="lin" valueType="num">
                                      <p:cBhvr additive="base">
                                        <p:cTn id="49"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7555">
                                            <p:txEl>
                                              <p:pRg st="9" end="9"/>
                                            </p:txEl>
                                          </p:spTgt>
                                        </p:tgtEl>
                                        <p:attrNameLst>
                                          <p:attrName>style.visibility</p:attrName>
                                        </p:attrNameLst>
                                      </p:cBhvr>
                                      <p:to>
                                        <p:strVal val="visible"/>
                                      </p:to>
                                    </p:set>
                                    <p:anim calcmode="lin" valueType="num">
                                      <p:cBhvr additive="base">
                                        <p:cTn id="55"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7555">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59"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47555">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63"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047555">
                                            <p:txEl>
                                              <p:pRg st="11" end="11"/>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67"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47555">
                                            <p:txEl>
                                              <p:pRg st="13" end="13"/>
                                            </p:txEl>
                                          </p:spTgt>
                                        </p:tgtEl>
                                        <p:attrNameLst>
                                          <p:attrName>style.visibility</p:attrName>
                                        </p:attrNameLst>
                                      </p:cBhvr>
                                      <p:to>
                                        <p:strVal val="visible"/>
                                      </p:to>
                                    </p:set>
                                    <p:anim calcmode="lin" valueType="num">
                                      <p:cBhvr additive="base">
                                        <p:cTn id="73" dur="500" fill="hold"/>
                                        <p:tgtEl>
                                          <p:spTgt spid="1047555">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475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1+#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build="p"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feature templates to vectors</a:t>
            </a:r>
            <a:endParaRPr lang="en-US" dirty="0"/>
          </a:p>
        </p:txBody>
      </p:sp>
      <p:sp>
        <p:nvSpPr>
          <p:cNvPr id="3" name="Content Placeholder 2"/>
          <p:cNvSpPr>
            <a:spLocks noGrp="1"/>
          </p:cNvSpPr>
          <p:nvPr>
            <p:ph idx="1"/>
          </p:nvPr>
        </p:nvSpPr>
        <p:spPr/>
        <p:txBody>
          <a:bodyPr>
            <a:normAutofit/>
          </a:bodyPr>
          <a:lstStyle/>
          <a:p>
            <a:r>
              <a:rPr lang="en-US" dirty="0" smtClean="0"/>
              <a:t>When designing features, we often think in terms of </a:t>
            </a:r>
            <a:r>
              <a:rPr lang="en-US" dirty="0" smtClean="0">
                <a:solidFill>
                  <a:srgbClr val="C00000"/>
                </a:solidFill>
              </a:rPr>
              <a:t>templates</a:t>
            </a:r>
            <a:r>
              <a:rPr lang="en-US" dirty="0" smtClean="0"/>
              <a:t>, not individual features:</a:t>
            </a:r>
          </a:p>
          <a:p>
            <a:r>
              <a:rPr lang="en-US" b="1" dirty="0" smtClean="0"/>
              <a:t>Encoding a name by encoding it characters:</a:t>
            </a:r>
          </a:p>
          <a:p>
            <a:r>
              <a:rPr lang="en-US" b="1" dirty="0" smtClean="0"/>
              <a:t>What is the </a:t>
            </a:r>
            <a:r>
              <a:rPr lang="en-US" b="1" i="1" dirty="0" err="1" smtClean="0"/>
              <a:t>i-</a:t>
            </a:r>
            <a:r>
              <a:rPr lang="en-US" b="1" dirty="0" err="1" smtClean="0"/>
              <a:t>th</a:t>
            </a:r>
            <a:r>
              <a:rPr lang="en-US" b="1" dirty="0" smtClean="0"/>
              <a:t> letter? </a:t>
            </a:r>
            <a:endParaRPr lang="en-US" b="1" dirty="0"/>
          </a:p>
          <a:p>
            <a:r>
              <a:rPr lang="en-US" dirty="0"/>
              <a:t>	</a:t>
            </a:r>
            <a:r>
              <a:rPr lang="en-US" b="1" dirty="0" smtClean="0">
                <a:solidFill>
                  <a:srgbClr val="3366FF"/>
                </a:solidFill>
              </a:rPr>
              <a:t>A</a:t>
            </a:r>
            <a:r>
              <a:rPr lang="en-US" b="1" dirty="0" smtClean="0">
                <a:solidFill>
                  <a:srgbClr val="C00000"/>
                </a:solidFill>
              </a:rPr>
              <a:t>b</a:t>
            </a:r>
            <a:r>
              <a:rPr lang="en-US" b="1" dirty="0" smtClean="0">
                <a:solidFill>
                  <a:srgbClr val="008000"/>
                </a:solidFill>
              </a:rPr>
              <a:t>e</a:t>
            </a:r>
            <a:r>
              <a:rPr lang="en-US" dirty="0" smtClean="0"/>
              <a:t> → [</a:t>
            </a:r>
            <a:r>
              <a:rPr lang="en-US" b="1" dirty="0" smtClean="0">
                <a:solidFill>
                  <a:srgbClr val="3366FF"/>
                </a:solidFill>
              </a:rPr>
              <a:t>1</a:t>
            </a:r>
            <a:r>
              <a:rPr lang="en-US" dirty="0" smtClean="0">
                <a:solidFill>
                  <a:srgbClr val="3366FF"/>
                </a:solidFill>
              </a:rPr>
              <a:t> 0 0 0 0… </a:t>
            </a:r>
            <a:r>
              <a:rPr lang="en-US" dirty="0" smtClean="0">
                <a:solidFill>
                  <a:schemeClr val="accent6"/>
                </a:solidFill>
              </a:rPr>
              <a:t>0 </a:t>
            </a:r>
            <a:r>
              <a:rPr lang="en-US" dirty="0">
                <a:solidFill>
                  <a:schemeClr val="accent6"/>
                </a:solidFill>
              </a:rPr>
              <a:t>1 0 0 </a:t>
            </a:r>
            <a:r>
              <a:rPr lang="en-US" dirty="0" smtClean="0">
                <a:solidFill>
                  <a:schemeClr val="accent6"/>
                </a:solidFill>
              </a:rPr>
              <a:t>0 0… </a:t>
            </a:r>
            <a:r>
              <a:rPr lang="en-US" dirty="0" smtClean="0">
                <a:solidFill>
                  <a:srgbClr val="008000"/>
                </a:solidFill>
              </a:rPr>
              <a:t>0 0 0 0 </a:t>
            </a:r>
            <a:r>
              <a:rPr lang="en-US" b="1" dirty="0" smtClean="0">
                <a:solidFill>
                  <a:srgbClr val="008000"/>
                </a:solidFill>
              </a:rPr>
              <a:t>1</a:t>
            </a:r>
            <a:r>
              <a:rPr lang="en-US" dirty="0" smtClean="0">
                <a:solidFill>
                  <a:srgbClr val="008000"/>
                </a:solidFill>
              </a:rPr>
              <a:t> …</a:t>
            </a:r>
            <a:r>
              <a:rPr lang="en-US" dirty="0" smtClean="0"/>
              <a:t>]</a:t>
            </a:r>
            <a:endParaRPr lang="en-US" dirty="0"/>
          </a:p>
          <a:p>
            <a:pPr lvl="1"/>
            <a:r>
              <a:rPr lang="en-US" dirty="0" smtClean="0"/>
              <a:t>26*2 + 1 positions in each group; </a:t>
            </a:r>
          </a:p>
          <a:p>
            <a:pPr lvl="1"/>
            <a:r>
              <a:rPr lang="en-US" dirty="0" smtClean="0"/>
              <a:t># of groups == upper bounds on length of names</a:t>
            </a:r>
            <a:endParaRPr lang="en-US" dirty="0"/>
          </a:p>
        </p:txBody>
      </p:sp>
      <p:sp>
        <p:nvSpPr>
          <p:cNvPr id="5" name="Content Placeholder 4"/>
          <p:cNvSpPr>
            <a:spLocks noGrp="1"/>
          </p:cNvSpPr>
          <p:nvPr>
            <p:ph sz="quarter" idx="13"/>
          </p:nvPr>
        </p:nvSpPr>
        <p:spPr/>
        <p:txBody>
          <a:bodyPr/>
          <a:lstStyle/>
          <a:p>
            <a:endParaRPr lang="en-US"/>
          </a:p>
        </p:txBody>
      </p:sp>
      <p:sp>
        <p:nvSpPr>
          <p:cNvPr id="4" name="Slide Number Placeholder 3"/>
          <p:cNvSpPr>
            <a:spLocks noGrp="1"/>
          </p:cNvSpPr>
          <p:nvPr>
            <p:ph type="sldNum" sz="quarter" idx="15"/>
          </p:nvPr>
        </p:nvSpPr>
        <p:spPr/>
        <p:txBody>
          <a:bodyPr/>
          <a:lstStyle/>
          <a:p>
            <a:fld id="{2066355A-084C-D24E-9AD2-7E4FC41EA627}" type="slidenum">
              <a:rPr lang="en-US" smtClean="0"/>
              <a:t>30</a:t>
            </a:fld>
            <a:endParaRPr lang="en-US"/>
          </a:p>
        </p:txBody>
      </p:sp>
    </p:spTree>
    <p:extLst>
      <p:ext uri="{BB962C8B-B14F-4D97-AF65-F5344CB8AC3E}">
        <p14:creationId xmlns:p14="http://schemas.microsoft.com/office/powerpoint/2010/main" val="122706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features are essential</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cs typeface="Lucida Calligraphy"/>
              </a:rPr>
              <a:t>The choice of features is crucial for how well a task can be learned.</a:t>
            </a:r>
          </a:p>
          <a:p>
            <a:pPr lvl="1"/>
            <a:r>
              <a:rPr lang="en-US" dirty="0" smtClean="0">
                <a:solidFill>
                  <a:srgbClr val="000000"/>
                </a:solidFill>
                <a:cs typeface="Lucida Calligraphy"/>
              </a:rPr>
              <a:t>In many application areas (language, vision, etc.),  a lot of work goes into designing suitable features.</a:t>
            </a:r>
          </a:p>
          <a:p>
            <a:pPr lvl="1"/>
            <a:r>
              <a:rPr lang="en-US" dirty="0" smtClean="0">
                <a:solidFill>
                  <a:srgbClr val="000000"/>
                </a:solidFill>
                <a:cs typeface="Lucida Calligraphy"/>
              </a:rPr>
              <a:t>This requires domain expertise.</a:t>
            </a:r>
            <a:br>
              <a:rPr lang="en-US" dirty="0" smtClean="0">
                <a:solidFill>
                  <a:srgbClr val="000000"/>
                </a:solidFill>
                <a:cs typeface="Lucida Calligraphy"/>
              </a:rPr>
            </a:br>
            <a:endParaRPr lang="en-US" dirty="0" smtClean="0">
              <a:solidFill>
                <a:srgbClr val="000000"/>
              </a:solidFill>
              <a:cs typeface="Lucida Calligraphy"/>
            </a:endParaRPr>
          </a:p>
          <a:p>
            <a:r>
              <a:rPr lang="en-US" dirty="0" smtClean="0">
                <a:solidFill>
                  <a:srgbClr val="000000"/>
                </a:solidFill>
                <a:cs typeface="Lucida Calligraphy"/>
              </a:rPr>
              <a:t>CS446 can’t teach you what specific features </a:t>
            </a:r>
            <a:br>
              <a:rPr lang="en-US" dirty="0" smtClean="0">
                <a:solidFill>
                  <a:srgbClr val="000000"/>
                </a:solidFill>
                <a:cs typeface="Lucida Calligraphy"/>
              </a:rPr>
            </a:br>
            <a:r>
              <a:rPr lang="en-US" dirty="0" smtClean="0">
                <a:solidFill>
                  <a:srgbClr val="000000"/>
                </a:solidFill>
                <a:cs typeface="Lucida Calligraphy"/>
              </a:rPr>
              <a:t>to use for your task.</a:t>
            </a:r>
          </a:p>
          <a:p>
            <a:pPr lvl="1"/>
            <a:r>
              <a:rPr lang="en-US" dirty="0" smtClean="0">
                <a:solidFill>
                  <a:srgbClr val="000000"/>
                </a:solidFill>
                <a:cs typeface="Lucida Calligraphy"/>
              </a:rPr>
              <a:t>But we will touch on some general principles</a:t>
            </a:r>
          </a:p>
        </p:txBody>
      </p:sp>
      <p:sp>
        <p:nvSpPr>
          <p:cNvPr id="5" name="Content Placeholder 4"/>
          <p:cNvSpPr>
            <a:spLocks noGrp="1"/>
          </p:cNvSpPr>
          <p:nvPr>
            <p:ph sz="quarter" idx="13"/>
          </p:nvPr>
        </p:nvSpPr>
        <p:spPr/>
        <p:txBody>
          <a:bodyPr/>
          <a:lstStyle/>
          <a:p>
            <a:endParaRPr lang="en-US"/>
          </a:p>
        </p:txBody>
      </p:sp>
      <p:sp>
        <p:nvSpPr>
          <p:cNvPr id="4" name="Slide Number Placeholder 3"/>
          <p:cNvSpPr>
            <a:spLocks noGrp="1"/>
          </p:cNvSpPr>
          <p:nvPr>
            <p:ph type="sldNum" sz="quarter" idx="4"/>
          </p:nvPr>
        </p:nvSpPr>
        <p:spPr/>
        <p:txBody>
          <a:bodyPr/>
          <a:lstStyle/>
          <a:p>
            <a:fld id="{2066355A-084C-D24E-9AD2-7E4FC41EA627}" type="slidenum">
              <a:rPr lang="en-US" smtClean="0"/>
              <a:t>31</a:t>
            </a:fld>
            <a:endParaRPr lang="en-US"/>
          </a:p>
        </p:txBody>
      </p:sp>
    </p:spTree>
    <p:extLst>
      <p:ext uri="{BB962C8B-B14F-4D97-AF65-F5344CB8AC3E}">
        <p14:creationId xmlns:p14="http://schemas.microsoft.com/office/powerpoint/2010/main" val="1991127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5715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Output</a:t>
            </a:r>
            <a:endParaRPr lang="en-US" sz="3600" b="1"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a:solidFill>
              <a:srgbClr val="FF99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 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2. The label space </a:t>
            </a:r>
            <a:r>
              <a:rPr lang="en-US" b="1" dirty="0" smtClean="0">
                <a:latin typeface="Lucida Calligraphy"/>
                <a:cs typeface="Lucida Calligraphy"/>
              </a:rPr>
              <a:t>Y</a:t>
            </a:r>
            <a:endParaRPr lang="en-US" dirty="0"/>
          </a:p>
        </p:txBody>
      </p:sp>
      <p:sp>
        <p:nvSpPr>
          <p:cNvPr id="3" name="Content Placeholder 2"/>
          <p:cNvSpPr>
            <a:spLocks noGrp="1"/>
          </p:cNvSpPr>
          <p:nvPr>
            <p:ph idx="1"/>
          </p:nvPr>
        </p:nvSpPr>
        <p:spPr>
          <a:xfrm>
            <a:off x="1524000" y="5105400"/>
            <a:ext cx="7162800" cy="990600"/>
          </a:xfrm>
        </p:spPr>
        <p:txBody>
          <a:bodyPr/>
          <a:lstStyle/>
          <a:p>
            <a:r>
              <a:rPr lang="en-US" dirty="0"/>
              <a:t>The label space </a:t>
            </a:r>
            <a:r>
              <a:rPr lang="en-US" b="1" dirty="0">
                <a:latin typeface="Lucida Calligraphy"/>
                <a:cs typeface="Lucida Calligraphy"/>
              </a:rPr>
              <a:t>Y </a:t>
            </a:r>
            <a:r>
              <a:rPr lang="en-US" dirty="0"/>
              <a:t>determines </a:t>
            </a:r>
            <a:r>
              <a:rPr lang="en-US" dirty="0">
                <a:solidFill>
                  <a:schemeClr val="accent6"/>
                </a:solidFill>
              </a:rPr>
              <a:t>what </a:t>
            </a:r>
            <a:r>
              <a:rPr lang="en-US" i="1" dirty="0">
                <a:solidFill>
                  <a:schemeClr val="accent6"/>
                </a:solidFill>
              </a:rPr>
              <a:t>kind</a:t>
            </a:r>
            <a:r>
              <a:rPr lang="en-US" dirty="0">
                <a:solidFill>
                  <a:schemeClr val="accent6"/>
                </a:solidFill>
              </a:rPr>
              <a:t> of supervised learning task</a:t>
            </a:r>
            <a:r>
              <a:rPr lang="en-US" dirty="0"/>
              <a:t> we are dealing with</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32</a:t>
            </a:fld>
            <a:endParaRPr lang="en-US" dirty="0"/>
          </a:p>
        </p:txBody>
      </p:sp>
    </p:spTree>
    <p:extLst>
      <p:ext uri="{BB962C8B-B14F-4D97-AF65-F5344CB8AC3E}">
        <p14:creationId xmlns:p14="http://schemas.microsoft.com/office/powerpoint/2010/main" val="288658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1219200"/>
            <a:ext cx="2607732" cy="762000"/>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a:solidFill>
                  <a:srgbClr val="000000"/>
                </a:solidFill>
              </a:rPr>
              <a:t>The focus of </a:t>
            </a:r>
            <a:r>
              <a:rPr lang="en-US" sz="2400" dirty="0" smtClean="0">
                <a:solidFill>
                  <a:srgbClr val="000000"/>
                </a:solidFill>
              </a:rPr>
              <a:t>CS446. But…</a:t>
            </a:r>
            <a:endParaRPr lang="en-US" sz="2400" dirty="0">
              <a:solidFill>
                <a:srgbClr val="000000"/>
              </a:solidFill>
            </a:endParaRPr>
          </a:p>
        </p:txBody>
      </p:sp>
      <p:sp>
        <p:nvSpPr>
          <p:cNvPr id="3" name="Title 2"/>
          <p:cNvSpPr>
            <a:spLocks noGrp="1"/>
          </p:cNvSpPr>
          <p:nvPr>
            <p:ph type="title"/>
          </p:nvPr>
        </p:nvSpPr>
        <p:spPr/>
        <p:txBody>
          <a:bodyPr/>
          <a:lstStyle/>
          <a:p>
            <a:r>
              <a:rPr lang="en-US" smtClean="0"/>
              <a:t>Supervised learning tasks 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categorical:</a:t>
            </a:r>
          </a:p>
          <a:p>
            <a:pPr lvl="1"/>
            <a:r>
              <a:rPr lang="en-US" dirty="0" smtClean="0">
                <a:solidFill>
                  <a:srgbClr val="FF9900"/>
                </a:solidFill>
              </a:rPr>
              <a:t>Binary</a:t>
            </a:r>
            <a:r>
              <a:rPr lang="en-US" dirty="0" smtClean="0"/>
              <a:t> classification: Two possible labels</a:t>
            </a:r>
          </a:p>
          <a:p>
            <a:pPr lvl="1"/>
            <a:r>
              <a:rPr lang="en-US" dirty="0" smtClean="0">
                <a:solidFill>
                  <a:srgbClr val="FF9900"/>
                </a:solidFill>
              </a:rPr>
              <a:t>Multiclass</a:t>
            </a:r>
            <a:r>
              <a:rPr lang="en-US" dirty="0" smtClean="0"/>
              <a:t> classification: k possible labels</a:t>
            </a:r>
          </a:p>
          <a:p>
            <a:pPr lvl="1"/>
            <a:endParaRPr lang="en-US" dirty="0" smtClean="0"/>
          </a:p>
          <a:p>
            <a:pPr lvl="1"/>
            <a:r>
              <a:rPr lang="en-US" dirty="0" smtClean="0"/>
              <a:t>Output labels </a:t>
            </a:r>
            <a:r>
              <a:rPr lang="en-US" dirty="0" err="1" smtClean="0"/>
              <a:t>y∈Y</a:t>
            </a:r>
            <a:r>
              <a:rPr lang="en-US" dirty="0" smtClean="0"/>
              <a:t> are </a:t>
            </a:r>
            <a:r>
              <a:rPr lang="en-US" dirty="0" smtClean="0">
                <a:solidFill>
                  <a:srgbClr val="FF9900"/>
                </a:solidFill>
              </a:rPr>
              <a:t>structured</a:t>
            </a:r>
            <a:r>
              <a:rPr lang="en-US" dirty="0" smtClean="0"/>
              <a:t> objects (sequences of labels, parse trees, etc.)</a:t>
            </a:r>
          </a:p>
          <a:p>
            <a:pPr lvl="1"/>
            <a:r>
              <a:rPr lang="en-US" dirty="0" smtClean="0"/>
              <a:t>Structure learning</a:t>
            </a:r>
            <a:endParaRPr lang="en-US" dirty="0"/>
          </a:p>
        </p:txBody>
      </p:sp>
      <p:sp>
        <p:nvSpPr>
          <p:cNvPr id="10" name="Content Placeholder 9"/>
          <p:cNvSpPr>
            <a:spLocks noGrp="1"/>
          </p:cNvSpPr>
          <p:nvPr>
            <p:ph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2066355A-084C-D24E-9AD2-7E4FC41EA627}" type="slidenum">
              <a:rPr lang="en-US" smtClean="0"/>
              <a:pPr/>
              <a:t>33</a:t>
            </a:fld>
            <a:endParaRPr lang="en-US"/>
          </a:p>
        </p:txBody>
      </p:sp>
    </p:spTree>
    <p:extLst>
      <p:ext uri="{BB962C8B-B14F-4D97-AF65-F5344CB8AC3E}">
        <p14:creationId xmlns:p14="http://schemas.microsoft.com/office/powerpoint/2010/main" val="21020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Supervised learning tasks II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numerical:</a:t>
            </a:r>
          </a:p>
          <a:p>
            <a:pPr lvl="1"/>
            <a:r>
              <a:rPr lang="en-US" dirty="0" smtClean="0"/>
              <a:t>Regression (linear/polynomial): </a:t>
            </a:r>
          </a:p>
          <a:p>
            <a:pPr lvl="2"/>
            <a:r>
              <a:rPr lang="en-US" dirty="0" smtClean="0"/>
              <a:t>Labels are continuous-valued </a:t>
            </a:r>
          </a:p>
          <a:p>
            <a:pPr lvl="2"/>
            <a:r>
              <a:rPr lang="en-US" dirty="0" smtClean="0"/>
              <a:t>Learn a linear/polynomial function f(x)</a:t>
            </a:r>
          </a:p>
          <a:p>
            <a:pPr lvl="1"/>
            <a:r>
              <a:rPr lang="en-US" dirty="0" smtClean="0"/>
              <a:t>Ranking: </a:t>
            </a:r>
          </a:p>
          <a:p>
            <a:pPr lvl="2"/>
            <a:r>
              <a:rPr lang="en-US" dirty="0" smtClean="0"/>
              <a:t>Labels are ordinal </a:t>
            </a:r>
          </a:p>
          <a:p>
            <a:pPr lvl="2"/>
            <a:r>
              <a:rPr lang="en-US" dirty="0" smtClean="0"/>
              <a:t>Learn an ordering f(x1) &gt; f(x2) over input</a:t>
            </a:r>
          </a:p>
        </p:txBody>
      </p:sp>
      <p:sp>
        <p:nvSpPr>
          <p:cNvPr id="9" name="Content Placeholder 8"/>
          <p:cNvSpPr>
            <a:spLocks noGrp="1"/>
          </p:cNvSpPr>
          <p:nvPr>
            <p:ph sz="quarter" idx="13"/>
          </p:nvPr>
        </p:nvSpPr>
        <p:spPr/>
        <p:txBody>
          <a:bodyPr/>
          <a:lstStyle/>
          <a:p>
            <a:endParaRPr lang="en-US"/>
          </a:p>
        </p:txBody>
      </p:sp>
      <p:sp>
        <p:nvSpPr>
          <p:cNvPr id="4" name="Slide Number Placeholder 3"/>
          <p:cNvSpPr>
            <a:spLocks noGrp="1"/>
          </p:cNvSpPr>
          <p:nvPr>
            <p:ph type="sldNum" sz="quarter" idx="4"/>
          </p:nvPr>
        </p:nvSpPr>
        <p:spPr/>
        <p:txBody>
          <a:bodyPr/>
          <a:lstStyle/>
          <a:p>
            <a:fld id="{2066355A-084C-D24E-9AD2-7E4FC41EA627}" type="slidenum">
              <a:rPr lang="en-US" smtClean="0"/>
              <a:pPr/>
              <a:t>34</a:t>
            </a:fld>
            <a:endParaRPr lang="en-US"/>
          </a:p>
        </p:txBody>
      </p:sp>
    </p:spTree>
    <p:extLst>
      <p:ext uri="{BB962C8B-B14F-4D97-AF65-F5344CB8AC3E}">
        <p14:creationId xmlns:p14="http://schemas.microsoft.com/office/powerpoint/2010/main" val="733114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ln w="57150"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t>Learned Model</a:t>
            </a:r>
          </a:p>
          <a:p>
            <a:pPr algn="ctr"/>
            <a:r>
              <a:rPr lang="en-US" sz="3200" b="1" dirty="0" smtClean="0"/>
              <a:t>y </a:t>
            </a:r>
            <a:r>
              <a:rPr lang="en-US" sz="3200" dirty="0" smtClean="0"/>
              <a:t>= </a:t>
            </a:r>
            <a:r>
              <a:rPr lang="en-US" sz="3200" dirty="0"/>
              <a:t>g</a:t>
            </a:r>
            <a:r>
              <a:rPr lang="en-US" sz="3200" dirty="0" smtClean="0"/>
              <a:t>(</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3. The model g(</a:t>
            </a:r>
            <a:r>
              <a:rPr lang="en-US" b="1" dirty="0" smtClean="0"/>
              <a:t>x</a:t>
            </a:r>
            <a:r>
              <a:rPr lang="en-US" dirty="0" smtClean="0"/>
              <a:t>)</a:t>
            </a:r>
            <a:endParaRPr lang="en-US" dirty="0"/>
          </a:p>
        </p:txBody>
      </p:sp>
      <p:sp>
        <p:nvSpPr>
          <p:cNvPr id="3" name="Content Placeholder 2"/>
          <p:cNvSpPr>
            <a:spLocks noGrp="1"/>
          </p:cNvSpPr>
          <p:nvPr>
            <p:ph idx="1"/>
          </p:nvPr>
        </p:nvSpPr>
        <p:spPr>
          <a:xfrm>
            <a:off x="1419692" y="5105400"/>
            <a:ext cx="7162800" cy="990600"/>
          </a:xfrm>
        </p:spPr>
        <p:txBody>
          <a:bodyPr/>
          <a:lstStyle/>
          <a:p>
            <a:r>
              <a:rPr lang="en-US" dirty="0"/>
              <a:t>We need to choose what </a:t>
            </a:r>
            <a:r>
              <a:rPr lang="en-US" i="1" dirty="0"/>
              <a:t>kind</a:t>
            </a:r>
            <a:r>
              <a:rPr lang="en-US" dirty="0"/>
              <a:t> of model </a:t>
            </a:r>
            <a:br>
              <a:rPr lang="en-US" dirty="0"/>
            </a:br>
            <a:r>
              <a:rPr lang="en-US" dirty="0"/>
              <a:t>we want to learn</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35</a:t>
            </a:fld>
            <a:endParaRPr lang="en-US" dirty="0"/>
          </a:p>
        </p:txBody>
      </p:sp>
    </p:spTree>
    <p:extLst>
      <p:ext uri="{BB962C8B-B14F-4D97-AF65-F5344CB8AC3E}">
        <p14:creationId xmlns:p14="http://schemas.microsoft.com/office/powerpoint/2010/main" val="3773328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Learning Problem</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
        <p:nvSpPr>
          <p:cNvPr id="1075203" name="Text Box 3"/>
          <p:cNvSpPr txBox="1">
            <a:spLocks noChangeArrowheads="1"/>
          </p:cNvSpPr>
          <p:nvPr/>
        </p:nvSpPr>
        <p:spPr bwMode="auto">
          <a:xfrm>
            <a:off x="5943600" y="190817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y  =</a:t>
            </a:r>
            <a:r>
              <a:rPr lang="en-US" sz="2400" b="1" i="1">
                <a:solidFill>
                  <a:srgbClr val="0000FF"/>
                </a:solidFill>
                <a:latin typeface="Arial Narrow" pitchFamily="34" charset="0"/>
              </a:rPr>
              <a:t> f </a:t>
            </a:r>
            <a:r>
              <a:rPr lang="en-US" sz="2400" b="1">
                <a:solidFill>
                  <a:srgbClr val="0000FF"/>
                </a:solidFill>
                <a:latin typeface="Arial Narrow" pitchFamily="34" charset="0"/>
              </a:rPr>
              <a:t>(x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a:t>
            </a:r>
            <a:r>
              <a:rPr lang="en-US" sz="2400" b="1">
                <a:solidFill>
                  <a:srgbClr val="0000FF"/>
                </a:solidFill>
                <a:latin typeface="Arial Narrow" pitchFamily="34" charset="0"/>
              </a:rPr>
              <a:t>)</a:t>
            </a:r>
          </a:p>
        </p:txBody>
      </p:sp>
      <p:sp>
        <p:nvSpPr>
          <p:cNvPr id="1075204" name="Rectangle 4"/>
          <p:cNvSpPr>
            <a:spLocks noChangeArrowheads="1"/>
          </p:cNvSpPr>
          <p:nvPr/>
        </p:nvSpPr>
        <p:spPr bwMode="auto">
          <a:xfrm>
            <a:off x="3200400" y="1527175"/>
            <a:ext cx="1828800" cy="1219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5" name="Line 5"/>
          <p:cNvSpPr>
            <a:spLocks noChangeShapeType="1"/>
          </p:cNvSpPr>
          <p:nvPr/>
        </p:nvSpPr>
        <p:spPr bwMode="auto">
          <a:xfrm>
            <a:off x="4724400" y="19843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6" name="Line 6"/>
          <p:cNvSpPr>
            <a:spLocks noChangeShapeType="1"/>
          </p:cNvSpPr>
          <p:nvPr/>
        </p:nvSpPr>
        <p:spPr bwMode="auto">
          <a:xfrm>
            <a:off x="5029200" y="2136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7" name="Text Box 7"/>
          <p:cNvSpPr txBox="1">
            <a:spLocks noChangeArrowheads="1"/>
          </p:cNvSpPr>
          <p:nvPr/>
        </p:nvSpPr>
        <p:spPr bwMode="auto">
          <a:xfrm>
            <a:off x="3352800" y="1755775"/>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3300"/>
                </a:solidFill>
                <a:latin typeface="Arial Narrow" pitchFamily="34" charset="0"/>
              </a:rPr>
              <a:t>Unknown</a:t>
            </a:r>
          </a:p>
          <a:p>
            <a:r>
              <a:rPr lang="en-US" sz="2000" b="1">
                <a:solidFill>
                  <a:srgbClr val="003300"/>
                </a:solidFill>
                <a:latin typeface="Arial Narrow" pitchFamily="34" charset="0"/>
              </a:rPr>
              <a:t>function</a:t>
            </a:r>
            <a:endParaRPr lang="en-US" sz="2000" b="1" u="sng">
              <a:solidFill>
                <a:srgbClr val="003300"/>
              </a:solidFill>
              <a:latin typeface="Arial Narrow" pitchFamily="34" charset="0"/>
            </a:endParaRPr>
          </a:p>
        </p:txBody>
      </p:sp>
      <p:sp>
        <p:nvSpPr>
          <p:cNvPr id="1075208" name="Line 8"/>
          <p:cNvSpPr>
            <a:spLocks noChangeShapeType="1"/>
          </p:cNvSpPr>
          <p:nvPr/>
        </p:nvSpPr>
        <p:spPr bwMode="auto">
          <a:xfrm>
            <a:off x="2286000" y="16033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9" name="Line 9"/>
          <p:cNvSpPr>
            <a:spLocks noChangeShapeType="1"/>
          </p:cNvSpPr>
          <p:nvPr/>
        </p:nvSpPr>
        <p:spPr bwMode="auto">
          <a:xfrm>
            <a:off x="2286000" y="19335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0" name="Line 10"/>
          <p:cNvSpPr>
            <a:spLocks noChangeShapeType="1"/>
          </p:cNvSpPr>
          <p:nvPr/>
        </p:nvSpPr>
        <p:spPr bwMode="auto">
          <a:xfrm>
            <a:off x="2286000" y="2263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1" name="Line 11"/>
          <p:cNvSpPr>
            <a:spLocks noChangeShapeType="1"/>
          </p:cNvSpPr>
          <p:nvPr/>
        </p:nvSpPr>
        <p:spPr bwMode="auto">
          <a:xfrm>
            <a:off x="2286000" y="25939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2" name="Text Box 12"/>
          <p:cNvSpPr txBox="1">
            <a:spLocks noChangeArrowheads="1"/>
          </p:cNvSpPr>
          <p:nvPr/>
        </p:nvSpPr>
        <p:spPr bwMode="auto">
          <a:xfrm>
            <a:off x="1638300" y="13716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1</a:t>
            </a:r>
          </a:p>
        </p:txBody>
      </p:sp>
      <p:sp>
        <p:nvSpPr>
          <p:cNvPr id="1075213" name="Text Box 13"/>
          <p:cNvSpPr txBox="1">
            <a:spLocks noChangeArrowheads="1"/>
          </p:cNvSpPr>
          <p:nvPr/>
        </p:nvSpPr>
        <p:spPr bwMode="auto">
          <a:xfrm>
            <a:off x="1638300" y="1704975"/>
            <a:ext cx="70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2</a:t>
            </a:r>
          </a:p>
        </p:txBody>
      </p:sp>
      <p:sp>
        <p:nvSpPr>
          <p:cNvPr id="1075214" name="Text Box 14"/>
          <p:cNvSpPr txBox="1">
            <a:spLocks noChangeArrowheads="1"/>
          </p:cNvSpPr>
          <p:nvPr/>
        </p:nvSpPr>
        <p:spPr bwMode="auto">
          <a:xfrm>
            <a:off x="1624012" y="20320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p>
        </p:txBody>
      </p:sp>
      <p:sp>
        <p:nvSpPr>
          <p:cNvPr id="1075215" name="Text Box 15"/>
          <p:cNvSpPr txBox="1">
            <a:spLocks noChangeArrowheads="1"/>
          </p:cNvSpPr>
          <p:nvPr/>
        </p:nvSpPr>
        <p:spPr bwMode="auto">
          <a:xfrm>
            <a:off x="1638300" y="23622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4</a:t>
            </a:r>
          </a:p>
        </p:txBody>
      </p:sp>
      <p:grpSp>
        <p:nvGrpSpPr>
          <p:cNvPr id="1075216" name="Group 16"/>
          <p:cNvGrpSpPr>
            <a:grpSpLocks/>
          </p:cNvGrpSpPr>
          <p:nvPr/>
        </p:nvGrpSpPr>
        <p:grpSpPr bwMode="auto">
          <a:xfrm>
            <a:off x="2895600" y="2816225"/>
            <a:ext cx="3241675" cy="3203575"/>
            <a:chOff x="2134" y="1774"/>
            <a:chExt cx="2042" cy="2018"/>
          </a:xfrm>
        </p:grpSpPr>
        <p:grpSp>
          <p:nvGrpSpPr>
            <p:cNvPr id="1075217" name="Group 17"/>
            <p:cNvGrpSpPr>
              <a:grpSpLocks/>
            </p:cNvGrpSpPr>
            <p:nvPr/>
          </p:nvGrpSpPr>
          <p:grpSpPr bwMode="auto">
            <a:xfrm>
              <a:off x="2134" y="1774"/>
              <a:ext cx="2021" cy="288"/>
              <a:chOff x="2016" y="1774"/>
              <a:chExt cx="2021" cy="288"/>
            </a:xfrm>
          </p:grpSpPr>
          <p:sp>
            <p:nvSpPr>
              <p:cNvPr id="1075218" name="Text Box 18"/>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a:t>
                </a:r>
                <a:r>
                  <a:rPr lang="en-US" sz="2000" b="1">
                    <a:solidFill>
                      <a:srgbClr val="0000FF"/>
                    </a:solidFill>
                    <a:latin typeface="Arial Narrow" pitchFamily="34" charset="0"/>
                  </a:rPr>
                  <a:t> Example </a:t>
                </a:r>
                <a:endParaRPr lang="en-US" sz="2400" b="1">
                  <a:solidFill>
                    <a:srgbClr val="000066"/>
                  </a:solidFill>
                  <a:latin typeface="Arial Narrow" pitchFamily="34" charset="0"/>
                </a:endParaRPr>
              </a:p>
            </p:txBody>
          </p:sp>
          <p:sp>
            <p:nvSpPr>
              <p:cNvPr id="1075219" name="Text Box 19"/>
              <p:cNvSpPr txBox="1">
                <a:spLocks noChangeArrowheads="1"/>
              </p:cNvSpPr>
              <p:nvPr/>
            </p:nvSpPr>
            <p:spPr bwMode="auto">
              <a:xfrm>
                <a:off x="2708" y="1774"/>
                <a:ext cx="1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075220" name="Text Box 20"/>
            <p:cNvSpPr txBox="1">
              <a:spLocks noChangeArrowheads="1"/>
            </p:cNvSpPr>
            <p:nvPr/>
          </p:nvSpPr>
          <p:spPr bwMode="auto">
            <a:xfrm>
              <a:off x="2407" y="2021"/>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1</a:t>
              </a:r>
              <a:r>
                <a:rPr lang="en-US" sz="2400" b="1">
                  <a:solidFill>
                    <a:srgbClr val="0000FF"/>
                  </a:solidFill>
                  <a:latin typeface="Arial Narrow" pitchFamily="34" charset="0"/>
                </a:rPr>
                <a:t>         </a:t>
              </a:r>
              <a:r>
                <a:rPr lang="en-US" sz="2000" b="1">
                  <a:solidFill>
                    <a:srgbClr val="0000FF"/>
                  </a:solidFill>
                  <a:latin typeface="Arial Narrow" pitchFamily="34" charset="0"/>
                </a:rPr>
                <a:t>0     0     1     0     0</a:t>
              </a:r>
              <a:endParaRPr lang="en-US" sz="1600" b="1">
                <a:solidFill>
                  <a:srgbClr val="0000FF"/>
                </a:solidFill>
                <a:latin typeface="Arial Narrow" pitchFamily="34" charset="0"/>
              </a:endParaRPr>
            </a:p>
          </p:txBody>
        </p:sp>
        <p:sp>
          <p:nvSpPr>
            <p:cNvPr id="1075221" name="Text Box 21"/>
            <p:cNvSpPr txBox="1">
              <a:spLocks noChangeArrowheads="1"/>
            </p:cNvSpPr>
            <p:nvPr/>
          </p:nvSpPr>
          <p:spPr bwMode="auto">
            <a:xfrm>
              <a:off x="2400" y="251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3</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0     0     1     1     1</a:t>
              </a:r>
              <a:endParaRPr lang="en-US" sz="1600" b="1" dirty="0">
                <a:solidFill>
                  <a:srgbClr val="0000FF"/>
                </a:solidFill>
                <a:latin typeface="Arial Narrow" pitchFamily="34" charset="0"/>
              </a:endParaRPr>
            </a:p>
          </p:txBody>
        </p:sp>
        <p:sp>
          <p:nvSpPr>
            <p:cNvPr id="1075222" name="Text Box 22"/>
            <p:cNvSpPr txBox="1">
              <a:spLocks noChangeArrowheads="1"/>
            </p:cNvSpPr>
            <p:nvPr/>
          </p:nvSpPr>
          <p:spPr bwMode="auto">
            <a:xfrm>
              <a:off x="2400" y="2762"/>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4          1      0     0     1     1</a:t>
              </a:r>
            </a:p>
          </p:txBody>
        </p:sp>
        <p:sp>
          <p:nvSpPr>
            <p:cNvPr id="1075223" name="Text Box 23"/>
            <p:cNvSpPr txBox="1">
              <a:spLocks noChangeArrowheads="1"/>
            </p:cNvSpPr>
            <p:nvPr/>
          </p:nvSpPr>
          <p:spPr bwMode="auto">
            <a:xfrm>
              <a:off x="2400" y="3009"/>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5</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0      1    1     0     0</a:t>
              </a:r>
            </a:p>
          </p:txBody>
        </p:sp>
        <p:sp>
          <p:nvSpPr>
            <p:cNvPr id="1075224" name="Text Box 24"/>
            <p:cNvSpPr txBox="1">
              <a:spLocks noChangeArrowheads="1"/>
            </p:cNvSpPr>
            <p:nvPr/>
          </p:nvSpPr>
          <p:spPr bwMode="auto">
            <a:xfrm>
              <a:off x="2407" y="3256"/>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6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1      1    0     0     0</a:t>
              </a:r>
            </a:p>
          </p:txBody>
        </p:sp>
        <p:sp>
          <p:nvSpPr>
            <p:cNvPr id="1075225" name="Text Box 25"/>
            <p:cNvSpPr txBox="1">
              <a:spLocks noChangeArrowheads="1"/>
            </p:cNvSpPr>
            <p:nvPr/>
          </p:nvSpPr>
          <p:spPr bwMode="auto">
            <a:xfrm>
              <a:off x="2407" y="3502"/>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7 </a:t>
              </a:r>
              <a:r>
                <a:rPr lang="en-US" sz="2400" b="1">
                  <a:solidFill>
                    <a:srgbClr val="0000FF"/>
                  </a:solidFill>
                  <a:latin typeface="Arial Narrow" pitchFamily="34" charset="0"/>
                </a:rPr>
                <a:t>       </a:t>
              </a:r>
              <a:r>
                <a:rPr lang="en-US" sz="2000" b="1">
                  <a:solidFill>
                    <a:srgbClr val="0000FF"/>
                  </a:solidFill>
                  <a:latin typeface="Arial Narrow" pitchFamily="34" charset="0"/>
                </a:rPr>
                <a:t> 0      1     0     1    0</a:t>
              </a:r>
              <a:endParaRPr lang="en-US" sz="1600" b="1">
                <a:solidFill>
                  <a:srgbClr val="0000FF"/>
                </a:solidFill>
                <a:latin typeface="Arial Narrow" pitchFamily="34" charset="0"/>
              </a:endParaRPr>
            </a:p>
          </p:txBody>
        </p:sp>
        <p:sp>
          <p:nvSpPr>
            <p:cNvPr id="1075226" name="Text Box 26"/>
            <p:cNvSpPr txBox="1">
              <a:spLocks noChangeArrowheads="1"/>
            </p:cNvSpPr>
            <p:nvPr/>
          </p:nvSpPr>
          <p:spPr bwMode="auto">
            <a:xfrm>
              <a:off x="2400" y="2268"/>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2</a:t>
              </a:r>
              <a:r>
                <a:rPr lang="en-US" sz="2400" b="1">
                  <a:solidFill>
                    <a:srgbClr val="0000FF"/>
                  </a:solidFill>
                  <a:latin typeface="Arial Narrow" pitchFamily="34" charset="0"/>
                </a:rPr>
                <a:t>         </a:t>
              </a:r>
              <a:r>
                <a:rPr lang="en-US" sz="2000" b="1">
                  <a:solidFill>
                    <a:srgbClr val="0000FF"/>
                  </a:solidFill>
                  <a:latin typeface="Arial Narrow" pitchFamily="34" charset="0"/>
                </a:rPr>
                <a:t>0     1     0     0     0</a:t>
              </a:r>
              <a:endParaRPr lang="en-US" sz="1600" b="1">
                <a:solidFill>
                  <a:srgbClr val="0000FF"/>
                </a:solidFill>
                <a:latin typeface="Arial Narrow" pitchFamily="34" charset="0"/>
              </a:endParaRPr>
            </a:p>
          </p:txBody>
        </p:sp>
        <p:sp>
          <p:nvSpPr>
            <p:cNvPr id="1075227" name="Line 27"/>
            <p:cNvSpPr>
              <a:spLocks noChangeShapeType="1"/>
            </p:cNvSpPr>
            <p:nvPr/>
          </p:nvSpPr>
          <p:spPr bwMode="auto">
            <a:xfrm>
              <a:off x="2208" y="206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8" name="Line 28"/>
            <p:cNvSpPr>
              <a:spLocks noChangeShapeType="1"/>
            </p:cNvSpPr>
            <p:nvPr/>
          </p:nvSpPr>
          <p:spPr bwMode="auto">
            <a:xfrm>
              <a:off x="3888" y="1824"/>
              <a:ext cx="0" cy="19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9" name="Line 29"/>
            <p:cNvSpPr>
              <a:spLocks noChangeShapeType="1"/>
            </p:cNvSpPr>
            <p:nvPr/>
          </p:nvSpPr>
          <p:spPr bwMode="auto">
            <a:xfrm>
              <a:off x="2208" y="3792"/>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231" name="Text Box 31"/>
          <p:cNvSpPr txBox="1">
            <a:spLocks noChangeArrowheads="1"/>
          </p:cNvSpPr>
          <p:nvPr/>
        </p:nvSpPr>
        <p:spPr bwMode="auto">
          <a:xfrm>
            <a:off x="6172200" y="3429000"/>
            <a:ext cx="2819400" cy="78483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latin typeface="+mn-lt"/>
              </a:rPr>
              <a:t>Can you learn this function?</a:t>
            </a:r>
          </a:p>
          <a:p>
            <a:pPr>
              <a:spcBef>
                <a:spcPct val="50000"/>
              </a:spcBef>
            </a:pPr>
            <a:r>
              <a:rPr lang="en-US" sz="1800" dirty="0">
                <a:latin typeface="+mn-lt"/>
              </a:rPr>
              <a:t>What is it? </a:t>
            </a:r>
          </a:p>
        </p:txBody>
      </p:sp>
      <p:sp>
        <p:nvSpPr>
          <p:cNvPr id="5" name="Slide Number Placeholder 4"/>
          <p:cNvSpPr>
            <a:spLocks noGrp="1"/>
          </p:cNvSpPr>
          <p:nvPr>
            <p:ph type="sldNum" sz="quarter" idx="15"/>
          </p:nvPr>
        </p:nvSpPr>
        <p:spPr/>
        <p:txBody>
          <a:bodyPr/>
          <a:lstStyle/>
          <a:p>
            <a:fld id="{0C921938-476A-4922-BE24-3B8F6A2854D9}" type="slidenum">
              <a:rPr lang="en-US" smtClean="0"/>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a:xfrm>
            <a:off x="1371600" y="228600"/>
            <a:ext cx="7772400" cy="1143000"/>
          </a:xfrm>
        </p:spPr>
        <p:txBody>
          <a:bodyPr lIns="91429" tIns="45714" rIns="91429" bIns="45714" anchor="t"/>
          <a:lstStyle/>
          <a:p>
            <a:r>
              <a:rPr lang="en-US" dirty="0">
                <a:solidFill>
                  <a:schemeClr val="tx2">
                    <a:lumMod val="50000"/>
                  </a:schemeClr>
                </a:solidFill>
              </a:rPr>
              <a:t>Hypothesis Space</a:t>
            </a:r>
          </a:p>
        </p:txBody>
      </p:sp>
      <p:sp>
        <p:nvSpPr>
          <p:cNvPr id="1128451" name="Rectangle 3"/>
          <p:cNvSpPr>
            <a:spLocks noGrp="1" noChangeArrowheads="1"/>
          </p:cNvSpPr>
          <p:nvPr>
            <p:ph idx="1"/>
          </p:nvPr>
        </p:nvSpPr>
        <p:spPr>
          <a:ln/>
        </p:spPr>
        <p:txBody>
          <a:bodyPr lIns="91429" tIns="45714" rIns="91429" bIns="45714"/>
          <a:lstStyle/>
          <a:p>
            <a:pPr>
              <a:spcBef>
                <a:spcPct val="0"/>
              </a:spcBef>
              <a:buSzTx/>
              <a:buFontTx/>
              <a:buNone/>
            </a:pPr>
            <a:r>
              <a:rPr lang="en-US" sz="2400" b="1" dirty="0">
                <a:solidFill>
                  <a:srgbClr val="0000FF"/>
                </a:solidFill>
              </a:rPr>
              <a:t>Complete Ignorance: </a:t>
            </a:r>
            <a:r>
              <a:rPr lang="en-US" sz="2400" b="1" dirty="0"/>
              <a:t> </a:t>
            </a:r>
          </a:p>
          <a:p>
            <a:pPr>
              <a:spcBef>
                <a:spcPct val="0"/>
              </a:spcBef>
              <a:buSzTx/>
              <a:buFontTx/>
              <a:buNone/>
            </a:pPr>
            <a:r>
              <a:rPr lang="en-US" sz="2400" dirty="0">
                <a:solidFill>
                  <a:srgbClr val="000066"/>
                </a:solidFill>
              </a:rPr>
              <a:t>There are 2</a:t>
            </a:r>
            <a:r>
              <a:rPr lang="en-US" sz="2400" baseline="30000" dirty="0">
                <a:solidFill>
                  <a:srgbClr val="000066"/>
                </a:solidFill>
              </a:rPr>
              <a:t>16</a:t>
            </a:r>
            <a:r>
              <a:rPr lang="en-US" sz="2400" dirty="0">
                <a:solidFill>
                  <a:srgbClr val="000066"/>
                </a:solidFill>
              </a:rPr>
              <a:t>  = 65536 possible functions </a:t>
            </a:r>
          </a:p>
          <a:p>
            <a:pPr>
              <a:spcBef>
                <a:spcPct val="0"/>
              </a:spcBef>
              <a:buSzTx/>
              <a:buFontTx/>
              <a:buNone/>
            </a:pPr>
            <a:r>
              <a:rPr lang="en-US" sz="2400" dirty="0">
                <a:solidFill>
                  <a:srgbClr val="000066"/>
                </a:solidFill>
              </a:rPr>
              <a:t>over four input features.</a:t>
            </a:r>
            <a:r>
              <a:rPr lang="en-US" sz="2400" dirty="0"/>
              <a:t> </a:t>
            </a:r>
          </a:p>
          <a:p>
            <a:endParaRPr lang="en-US" sz="2400" dirty="0">
              <a:solidFill>
                <a:srgbClr val="000066"/>
              </a:solidFill>
            </a:endParaRPr>
          </a:p>
          <a:p>
            <a:pPr>
              <a:lnSpc>
                <a:spcPct val="90000"/>
              </a:lnSpc>
              <a:buFont typeface="Wingdings" pitchFamily="2" charset="2"/>
              <a:buNone/>
            </a:pPr>
            <a:r>
              <a:rPr lang="en-US" sz="2400" dirty="0">
                <a:solidFill>
                  <a:srgbClr val="000066"/>
                </a:solidFill>
              </a:rPr>
              <a:t>We can’t figure out which one is </a:t>
            </a:r>
          </a:p>
          <a:p>
            <a:pPr>
              <a:lnSpc>
                <a:spcPct val="90000"/>
              </a:lnSpc>
              <a:buFont typeface="Wingdings" pitchFamily="2" charset="2"/>
              <a:buNone/>
            </a:pPr>
            <a:r>
              <a:rPr lang="en-US" sz="2400" dirty="0">
                <a:solidFill>
                  <a:srgbClr val="000066"/>
                </a:solidFill>
              </a:rPr>
              <a:t>correct until we’ve seen every </a:t>
            </a:r>
          </a:p>
          <a:p>
            <a:pPr>
              <a:lnSpc>
                <a:spcPct val="90000"/>
              </a:lnSpc>
              <a:buFont typeface="Wingdings" pitchFamily="2" charset="2"/>
              <a:buNone/>
            </a:pPr>
            <a:r>
              <a:rPr lang="en-US" sz="2400" dirty="0">
                <a:solidFill>
                  <a:srgbClr val="000066"/>
                </a:solidFill>
              </a:rPr>
              <a:t>possible input-output pair. </a:t>
            </a:r>
          </a:p>
          <a:p>
            <a:pPr>
              <a:buFont typeface="Wingdings" pitchFamily="2" charset="2"/>
              <a:buNone/>
            </a:pPr>
            <a:endParaRPr lang="en-US" sz="2400" dirty="0">
              <a:solidFill>
                <a:srgbClr val="000066"/>
              </a:solidFill>
            </a:endParaRPr>
          </a:p>
          <a:p>
            <a:pPr>
              <a:buFont typeface="Wingdings" pitchFamily="2" charset="2"/>
              <a:buNone/>
            </a:pPr>
            <a:r>
              <a:rPr lang="en-US" sz="2400" dirty="0">
                <a:solidFill>
                  <a:srgbClr val="000066"/>
                </a:solidFill>
              </a:rPr>
              <a:t>After </a:t>
            </a:r>
            <a:r>
              <a:rPr lang="en-US" sz="2400" dirty="0" smtClean="0">
                <a:solidFill>
                  <a:srgbClr val="000066"/>
                </a:solidFill>
              </a:rPr>
              <a:t>observing seven </a:t>
            </a:r>
            <a:r>
              <a:rPr lang="en-US" sz="2400" dirty="0">
                <a:solidFill>
                  <a:srgbClr val="000066"/>
                </a:solidFill>
              </a:rPr>
              <a:t>examples we still</a:t>
            </a:r>
          </a:p>
          <a:p>
            <a:pPr>
              <a:buFont typeface="Wingdings" pitchFamily="2" charset="2"/>
              <a:buNone/>
            </a:pPr>
            <a:r>
              <a:rPr lang="en-US" sz="2400" dirty="0">
                <a:solidFill>
                  <a:srgbClr val="000066"/>
                </a:solidFill>
              </a:rPr>
              <a:t>have 2</a:t>
            </a:r>
            <a:r>
              <a:rPr lang="en-US" sz="2400" baseline="30000" dirty="0">
                <a:solidFill>
                  <a:srgbClr val="000066"/>
                </a:solidFill>
              </a:rPr>
              <a:t>9</a:t>
            </a:r>
            <a:r>
              <a:rPr lang="en-US" sz="2400" dirty="0">
                <a:solidFill>
                  <a:srgbClr val="000066"/>
                </a:solidFill>
              </a:rPr>
              <a:t>  possibilities for</a:t>
            </a:r>
            <a:r>
              <a:rPr lang="en-US" sz="2400" i="1" dirty="0">
                <a:solidFill>
                  <a:srgbClr val="000066"/>
                </a:solidFill>
              </a:rPr>
              <a:t> </a:t>
            </a:r>
            <a:r>
              <a:rPr lang="en-US" sz="2400" dirty="0">
                <a:solidFill>
                  <a:srgbClr val="000066"/>
                </a:solidFill>
              </a:rPr>
              <a:t>f</a:t>
            </a:r>
          </a:p>
          <a:p>
            <a:pPr>
              <a:spcBef>
                <a:spcPct val="0"/>
              </a:spcBef>
              <a:buSzTx/>
              <a:buFontTx/>
              <a:buNone/>
            </a:pPr>
            <a:endParaRPr lang="en-US" sz="2400" b="1" dirty="0">
              <a:solidFill>
                <a:srgbClr val="000066"/>
              </a:solidFill>
            </a:endParaRPr>
          </a:p>
          <a:p>
            <a:pPr>
              <a:spcBef>
                <a:spcPct val="0"/>
              </a:spcBef>
              <a:buSzTx/>
              <a:buFontTx/>
              <a:buNone/>
            </a:pPr>
            <a:r>
              <a:rPr lang="en-US" sz="2400" b="1" dirty="0">
                <a:solidFill>
                  <a:srgbClr val="3333FF"/>
                </a:solidFill>
              </a:rPr>
              <a:t>Is Learning Possible?</a:t>
            </a:r>
            <a:r>
              <a:rPr lang="en-US" sz="2400" b="1" dirty="0">
                <a:solidFill>
                  <a:srgbClr val="000066"/>
                </a:solidFill>
              </a:rPr>
              <a:t>   </a:t>
            </a:r>
            <a:endParaRPr lang="en-US" sz="2400" dirty="0"/>
          </a:p>
        </p:txBody>
      </p:sp>
      <p:sp>
        <p:nvSpPr>
          <p:cNvPr id="2" name="Content Placeholder 1"/>
          <p:cNvSpPr>
            <a:spLocks noGrp="1"/>
          </p:cNvSpPr>
          <p:nvPr>
            <p:ph sz="quarter" idx="13"/>
          </p:nvPr>
        </p:nvSpPr>
        <p:spPr/>
        <p:txBody>
          <a:bodyPr/>
          <a:lstStyle/>
          <a:p>
            <a:endParaRPr lang="en-US"/>
          </a:p>
        </p:txBody>
      </p:sp>
      <p:grpSp>
        <p:nvGrpSpPr>
          <p:cNvPr id="1128452" name="Group 4"/>
          <p:cNvGrpSpPr>
            <a:grpSpLocks/>
          </p:cNvGrpSpPr>
          <p:nvPr/>
        </p:nvGrpSpPr>
        <p:grpSpPr bwMode="auto">
          <a:xfrm>
            <a:off x="5637213" y="1371600"/>
            <a:ext cx="3278187" cy="4648200"/>
            <a:chOff x="1848" y="1102"/>
            <a:chExt cx="2065" cy="2928"/>
          </a:xfrm>
        </p:grpSpPr>
        <p:grpSp>
          <p:nvGrpSpPr>
            <p:cNvPr id="1128453" name="Group 5"/>
            <p:cNvGrpSpPr>
              <a:grpSpLocks/>
            </p:cNvGrpSpPr>
            <p:nvPr/>
          </p:nvGrpSpPr>
          <p:grpSpPr bwMode="auto">
            <a:xfrm>
              <a:off x="1848" y="1102"/>
              <a:ext cx="2065" cy="288"/>
              <a:chOff x="2016" y="1774"/>
              <a:chExt cx="2065" cy="288"/>
            </a:xfrm>
          </p:grpSpPr>
          <p:sp>
            <p:nvSpPr>
              <p:cNvPr id="1128454" name="Text Box 6"/>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a:t>
                </a:r>
                <a:r>
                  <a:rPr lang="en-US" sz="2000" b="1">
                    <a:solidFill>
                      <a:srgbClr val="0000FF"/>
                    </a:solidFill>
                    <a:latin typeface="Arial Narrow" pitchFamily="34" charset="0"/>
                  </a:rPr>
                  <a:t> Example </a:t>
                </a:r>
                <a:endParaRPr lang="en-US" sz="2400" b="1">
                  <a:solidFill>
                    <a:srgbClr val="000066"/>
                  </a:solidFill>
                  <a:latin typeface="Arial Narrow" pitchFamily="34" charset="0"/>
                </a:endParaRPr>
              </a:p>
            </p:txBody>
          </p:sp>
          <p:sp>
            <p:nvSpPr>
              <p:cNvPr id="1128455" name="Text Box 7"/>
              <p:cNvSpPr txBox="1">
                <a:spLocks noChangeArrowheads="1"/>
              </p:cNvSpPr>
              <p:nvPr/>
            </p:nvSpPr>
            <p:spPr bwMode="auto">
              <a:xfrm>
                <a:off x="2708" y="1774"/>
                <a:ext cx="1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128456" name="Line 8"/>
            <p:cNvSpPr>
              <a:spLocks noChangeShapeType="1"/>
            </p:cNvSpPr>
            <p:nvPr/>
          </p:nvSpPr>
          <p:spPr bwMode="auto">
            <a:xfrm>
              <a:off x="1944" y="134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7" name="Line 9"/>
            <p:cNvSpPr>
              <a:spLocks noChangeShapeType="1"/>
            </p:cNvSpPr>
            <p:nvPr/>
          </p:nvSpPr>
          <p:spPr bwMode="auto">
            <a:xfrm>
              <a:off x="1944" y="398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8" name="Line 10"/>
            <p:cNvSpPr>
              <a:spLocks noChangeShapeType="1"/>
            </p:cNvSpPr>
            <p:nvPr/>
          </p:nvSpPr>
          <p:spPr bwMode="auto">
            <a:xfrm>
              <a:off x="3628" y="1200"/>
              <a:ext cx="0" cy="27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9" name="Text Box 11"/>
            <p:cNvSpPr txBox="1">
              <a:spLocks noChangeArrowheads="1"/>
            </p:cNvSpPr>
            <p:nvPr/>
          </p:nvSpPr>
          <p:spPr bwMode="auto">
            <a:xfrm>
              <a:off x="2120" y="3742"/>
              <a:ext cx="16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 1     1     1     1     ?</a:t>
              </a:r>
              <a:endParaRPr lang="en-US" sz="1600" b="1">
                <a:solidFill>
                  <a:srgbClr val="0000FF"/>
                </a:solidFill>
                <a:latin typeface="Arial Narrow" pitchFamily="34" charset="0"/>
              </a:endParaRPr>
            </a:p>
          </p:txBody>
        </p:sp>
        <p:sp>
          <p:nvSpPr>
            <p:cNvPr id="1128460" name="Text Box 12"/>
            <p:cNvSpPr txBox="1">
              <a:spLocks noChangeArrowheads="1"/>
            </p:cNvSpPr>
            <p:nvPr/>
          </p:nvSpPr>
          <p:spPr bwMode="auto">
            <a:xfrm>
              <a:off x="2113" y="1294"/>
              <a:ext cx="17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0     0     0     0     </a:t>
              </a:r>
              <a:r>
                <a:rPr lang="en-US" sz="2000" b="1" dirty="0" smtClean="0">
                  <a:solidFill>
                    <a:srgbClr val="0000FF"/>
                  </a:solidFill>
                  <a:latin typeface="Arial Narrow" pitchFamily="34" charset="0"/>
                </a:rPr>
                <a:t> ?</a:t>
              </a:r>
              <a:endParaRPr lang="en-US" sz="1600" b="1" dirty="0">
                <a:solidFill>
                  <a:srgbClr val="0000FF"/>
                </a:solidFill>
                <a:latin typeface="Arial Narrow" pitchFamily="34" charset="0"/>
              </a:endParaRPr>
            </a:p>
          </p:txBody>
        </p:sp>
        <p:sp>
          <p:nvSpPr>
            <p:cNvPr id="1128461" name="Text Box 13"/>
            <p:cNvSpPr txBox="1">
              <a:spLocks noChangeArrowheads="1"/>
            </p:cNvSpPr>
            <p:nvPr/>
          </p:nvSpPr>
          <p:spPr bwMode="auto">
            <a:xfrm>
              <a:off x="2113" y="2600"/>
              <a:ext cx="16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0     ?</a:t>
              </a:r>
              <a:endParaRPr lang="en-US" sz="1600" b="1">
                <a:solidFill>
                  <a:srgbClr val="0000FF"/>
                </a:solidFill>
                <a:latin typeface="Arial Narrow" pitchFamily="34" charset="0"/>
              </a:endParaRPr>
            </a:p>
          </p:txBody>
        </p:sp>
        <p:sp>
          <p:nvSpPr>
            <p:cNvPr id="1128462" name="Text Box 14"/>
            <p:cNvSpPr txBox="1">
              <a:spLocks noChangeArrowheads="1"/>
            </p:cNvSpPr>
            <p:nvPr/>
          </p:nvSpPr>
          <p:spPr bwMode="auto">
            <a:xfrm>
              <a:off x="2106" y="3090"/>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1     ?</a:t>
              </a:r>
              <a:endParaRPr lang="en-US" sz="1600" b="1">
                <a:solidFill>
                  <a:srgbClr val="0000FF"/>
                </a:solidFill>
                <a:latin typeface="Arial Narrow" pitchFamily="34" charset="0"/>
              </a:endParaRPr>
            </a:p>
          </p:txBody>
        </p:sp>
        <p:sp>
          <p:nvSpPr>
            <p:cNvPr id="1128463" name="Text Box 15"/>
            <p:cNvSpPr txBox="1">
              <a:spLocks noChangeArrowheads="1"/>
            </p:cNvSpPr>
            <p:nvPr/>
          </p:nvSpPr>
          <p:spPr bwMode="auto">
            <a:xfrm>
              <a:off x="2088" y="3253"/>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1     1     0     0     </a:t>
              </a:r>
              <a:r>
                <a:rPr lang="en-US" sz="2000" b="1" dirty="0" smtClean="0">
                  <a:solidFill>
                    <a:srgbClr val="0000FF"/>
                  </a:solidFill>
                  <a:latin typeface="Arial Narrow" pitchFamily="34" charset="0"/>
                </a:rPr>
                <a:t> 0</a:t>
              </a:r>
              <a:endParaRPr lang="en-US" sz="2000" b="1" dirty="0">
                <a:solidFill>
                  <a:srgbClr val="0000FF"/>
                </a:solidFill>
                <a:latin typeface="Arial Narrow" pitchFamily="34" charset="0"/>
              </a:endParaRPr>
            </a:p>
          </p:txBody>
        </p:sp>
        <p:sp>
          <p:nvSpPr>
            <p:cNvPr id="1128464" name="Text Box 16"/>
            <p:cNvSpPr txBox="1">
              <a:spLocks noChangeArrowheads="1"/>
            </p:cNvSpPr>
            <p:nvPr/>
          </p:nvSpPr>
          <p:spPr bwMode="auto">
            <a:xfrm>
              <a:off x="2106" y="341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0     1     ?</a:t>
              </a:r>
            </a:p>
          </p:txBody>
        </p:sp>
        <p:sp>
          <p:nvSpPr>
            <p:cNvPr id="1128465" name="Text Box 17"/>
            <p:cNvSpPr txBox="1">
              <a:spLocks noChangeArrowheads="1"/>
            </p:cNvSpPr>
            <p:nvPr/>
          </p:nvSpPr>
          <p:spPr bwMode="auto">
            <a:xfrm>
              <a:off x="2106" y="292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0     ?</a:t>
              </a:r>
              <a:endParaRPr lang="en-US" sz="1600" b="1">
                <a:solidFill>
                  <a:srgbClr val="0000FF"/>
                </a:solidFill>
                <a:latin typeface="Arial Narrow" pitchFamily="34" charset="0"/>
              </a:endParaRPr>
            </a:p>
          </p:txBody>
        </p:sp>
        <p:sp>
          <p:nvSpPr>
            <p:cNvPr id="1128466" name="Text Box 18"/>
            <p:cNvSpPr txBox="1">
              <a:spLocks noChangeArrowheads="1"/>
            </p:cNvSpPr>
            <p:nvPr/>
          </p:nvSpPr>
          <p:spPr bwMode="auto">
            <a:xfrm>
              <a:off x="2106" y="2763"/>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1     0     0     1     1</a:t>
              </a:r>
              <a:endParaRPr lang="en-US" sz="1600" b="1">
                <a:solidFill>
                  <a:srgbClr val="0000FF"/>
                </a:solidFill>
                <a:latin typeface="Arial Narrow" pitchFamily="34" charset="0"/>
              </a:endParaRPr>
            </a:p>
          </p:txBody>
        </p:sp>
        <p:sp>
          <p:nvSpPr>
            <p:cNvPr id="1128467" name="Text Box 19"/>
            <p:cNvSpPr txBox="1">
              <a:spLocks noChangeArrowheads="1"/>
            </p:cNvSpPr>
            <p:nvPr/>
          </p:nvSpPr>
          <p:spPr bwMode="auto">
            <a:xfrm>
              <a:off x="2099" y="1947"/>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0     1     0     0     </a:t>
              </a:r>
              <a:r>
                <a:rPr lang="en-US" sz="2000" b="1" dirty="0" smtClean="0">
                  <a:solidFill>
                    <a:srgbClr val="0000FF"/>
                  </a:solidFill>
                  <a:latin typeface="Arial Narrow" pitchFamily="34" charset="0"/>
                </a:rPr>
                <a:t> 0</a:t>
              </a:r>
              <a:endParaRPr lang="en-US" sz="1600" b="1" dirty="0">
                <a:solidFill>
                  <a:srgbClr val="0000FF"/>
                </a:solidFill>
                <a:latin typeface="Arial Narrow" pitchFamily="34" charset="0"/>
              </a:endParaRPr>
            </a:p>
          </p:txBody>
        </p:sp>
        <p:sp>
          <p:nvSpPr>
            <p:cNvPr id="1128468" name="Text Box 20"/>
            <p:cNvSpPr txBox="1">
              <a:spLocks noChangeArrowheads="1"/>
            </p:cNvSpPr>
            <p:nvPr/>
          </p:nvSpPr>
          <p:spPr bwMode="auto">
            <a:xfrm>
              <a:off x="2088" y="2110"/>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0     1     0     1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69" name="Text Box 21"/>
            <p:cNvSpPr txBox="1">
              <a:spLocks noChangeArrowheads="1"/>
            </p:cNvSpPr>
            <p:nvPr/>
          </p:nvSpPr>
          <p:spPr bwMode="auto">
            <a:xfrm>
              <a:off x="2089" y="227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70" name="Text Box 22"/>
            <p:cNvSpPr txBox="1">
              <a:spLocks noChangeArrowheads="1"/>
            </p:cNvSpPr>
            <p:nvPr/>
          </p:nvSpPr>
          <p:spPr bwMode="auto">
            <a:xfrm>
              <a:off x="2113" y="2437"/>
              <a:ext cx="17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0     1     1     1     </a:t>
              </a:r>
              <a:r>
                <a:rPr lang="en-US" sz="2000" b="1" dirty="0" smtClean="0">
                  <a:solidFill>
                    <a:srgbClr val="0000FF"/>
                  </a:solidFill>
                  <a:latin typeface="Arial Narrow" pitchFamily="34" charset="0"/>
                </a:rPr>
                <a:t>?</a:t>
              </a:r>
              <a:endParaRPr lang="en-US" sz="2000" b="1" dirty="0">
                <a:solidFill>
                  <a:srgbClr val="0000FF"/>
                </a:solidFill>
                <a:latin typeface="Arial Narrow" pitchFamily="34" charset="0"/>
              </a:endParaRPr>
            </a:p>
          </p:txBody>
        </p:sp>
        <p:sp>
          <p:nvSpPr>
            <p:cNvPr id="1128471" name="Text Box 23"/>
            <p:cNvSpPr txBox="1">
              <a:spLocks noChangeArrowheads="1"/>
            </p:cNvSpPr>
            <p:nvPr/>
          </p:nvSpPr>
          <p:spPr bwMode="auto">
            <a:xfrm>
              <a:off x="2099" y="178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1</a:t>
              </a:r>
              <a:endParaRPr lang="en-US" sz="1600" b="1" dirty="0">
                <a:solidFill>
                  <a:srgbClr val="0000FF"/>
                </a:solidFill>
                <a:latin typeface="Arial Narrow" pitchFamily="34" charset="0"/>
              </a:endParaRPr>
            </a:p>
          </p:txBody>
        </p:sp>
        <p:sp>
          <p:nvSpPr>
            <p:cNvPr id="1128472" name="Text Box 24"/>
            <p:cNvSpPr txBox="1">
              <a:spLocks noChangeArrowheads="1"/>
            </p:cNvSpPr>
            <p:nvPr/>
          </p:nvSpPr>
          <p:spPr bwMode="auto">
            <a:xfrm>
              <a:off x="2106" y="1621"/>
              <a:ext cx="17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endParaRPr lang="en-US" sz="1600" b="1" dirty="0">
                <a:solidFill>
                  <a:srgbClr val="0000FF"/>
                </a:solidFill>
                <a:latin typeface="Arial Narrow" pitchFamily="34" charset="0"/>
              </a:endParaRPr>
            </a:p>
          </p:txBody>
        </p:sp>
        <p:sp>
          <p:nvSpPr>
            <p:cNvPr id="1128473" name="Text Box 25"/>
            <p:cNvSpPr txBox="1">
              <a:spLocks noChangeArrowheads="1"/>
            </p:cNvSpPr>
            <p:nvPr/>
          </p:nvSpPr>
          <p:spPr bwMode="auto">
            <a:xfrm>
              <a:off x="2113" y="1458"/>
              <a:ext cx="17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0     0     0     1     </a:t>
              </a:r>
              <a:r>
                <a:rPr lang="en-US" sz="2000" b="1" dirty="0" smtClean="0">
                  <a:solidFill>
                    <a:srgbClr val="0000FF"/>
                  </a:solidFill>
                  <a:latin typeface="Arial Narrow" pitchFamily="34" charset="0"/>
                </a:rPr>
                <a:t> ?</a:t>
              </a:r>
              <a:endParaRPr lang="en-US" sz="2000" b="1" dirty="0">
                <a:solidFill>
                  <a:srgbClr val="0000FF"/>
                </a:solidFill>
                <a:latin typeface="Arial Narrow" pitchFamily="34" charset="0"/>
              </a:endParaRPr>
            </a:p>
          </p:txBody>
        </p:sp>
        <p:sp>
          <p:nvSpPr>
            <p:cNvPr id="1128474" name="Text Box 26"/>
            <p:cNvSpPr txBox="1">
              <a:spLocks noChangeArrowheads="1"/>
            </p:cNvSpPr>
            <p:nvPr/>
          </p:nvSpPr>
          <p:spPr bwMode="auto">
            <a:xfrm>
              <a:off x="2106" y="3579"/>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1     0     ?</a:t>
              </a:r>
              <a:endParaRPr lang="en-US" sz="1600" b="1">
                <a:solidFill>
                  <a:srgbClr val="0000FF"/>
                </a:solidFill>
                <a:latin typeface="Arial Narrow" pitchFamily="34" charset="0"/>
              </a:endParaRPr>
            </a:p>
          </p:txBody>
        </p:sp>
      </p:grpSp>
      <p:sp>
        <p:nvSpPr>
          <p:cNvPr id="3" name="Slide Number Placeholder 2"/>
          <p:cNvSpPr>
            <a:spLocks noGrp="1"/>
          </p:cNvSpPr>
          <p:nvPr>
            <p:ph type="sldNum" sz="quarter" idx="15"/>
          </p:nvPr>
        </p:nvSpPr>
        <p:spPr/>
        <p:txBody>
          <a:bodyPr/>
          <a:lstStyle/>
          <a:p>
            <a:fld id="{0C921938-476A-4922-BE24-3B8F6A2854D9}" type="slidenum">
              <a:rPr lang="en-US" smtClean="0"/>
              <a:t>37</a:t>
            </a:fld>
            <a:endParaRPr lang="en-US" dirty="0"/>
          </a:p>
        </p:txBody>
      </p:sp>
      <p:sp>
        <p:nvSpPr>
          <p:cNvPr id="4" name="Rectangle 3"/>
          <p:cNvSpPr/>
          <p:nvPr/>
        </p:nvSpPr>
        <p:spPr>
          <a:xfrm>
            <a:off x="5290458" y="3733800"/>
            <a:ext cx="3810000" cy="2539157"/>
          </a:xfrm>
          <a:prstGeom prst="rect">
            <a:avLst/>
          </a:prstGeom>
          <a:solidFill>
            <a:srgbClr val="FFFFCC"/>
          </a:solidFill>
          <a:ln w="28575">
            <a:solidFill>
              <a:srgbClr val="FF9900"/>
            </a:solidFill>
          </a:ln>
        </p:spPr>
        <p:txBody>
          <a:bodyPr wrap="square">
            <a:spAutoFit/>
          </a:bodyPr>
          <a:lstStyle/>
          <a:p>
            <a:pPr marL="285750" indent="-285750" eaLnBrk="1" hangingPunct="1">
              <a:spcBef>
                <a:spcPct val="20000"/>
              </a:spcBef>
              <a:spcAft>
                <a:spcPts val="1800"/>
              </a:spcAft>
              <a:buClr>
                <a:srgbClr val="F79646"/>
              </a:buClr>
              <a:buSzPct val="75000"/>
              <a:buFont typeface="Wingdings" pitchFamily="2" charset="2"/>
              <a:buChar char="q"/>
            </a:pPr>
            <a:r>
              <a:rPr lang="en-US" sz="2000" dirty="0" smtClean="0">
                <a:latin typeface="+mn-lt"/>
              </a:rPr>
              <a:t>There are |</a:t>
            </a:r>
            <a:r>
              <a:rPr lang="en-US" sz="2000" b="1" dirty="0" smtClean="0">
                <a:latin typeface="+mn-lt"/>
                <a:cs typeface="Lucida Calligraphy"/>
              </a:rPr>
              <a:t>Y</a:t>
            </a:r>
            <a:r>
              <a:rPr lang="en-US" sz="2000" dirty="0" smtClean="0">
                <a:latin typeface="+mn-lt"/>
              </a:rPr>
              <a:t>|</a:t>
            </a:r>
            <a:r>
              <a:rPr lang="en-US" sz="2000" baseline="30000" dirty="0" smtClean="0">
                <a:latin typeface="+mn-lt"/>
              </a:rPr>
              <a:t>|</a:t>
            </a:r>
            <a:r>
              <a:rPr lang="en-US" sz="2000" b="1" baseline="30000" dirty="0" smtClean="0">
                <a:latin typeface="+mn-lt"/>
                <a:cs typeface="Lucida Calligraphy"/>
              </a:rPr>
              <a:t>X</a:t>
            </a:r>
            <a:r>
              <a:rPr lang="en-US" sz="2000" baseline="30000" dirty="0" smtClean="0">
                <a:latin typeface="+mn-lt"/>
              </a:rPr>
              <a:t>|</a:t>
            </a:r>
            <a:r>
              <a:rPr lang="en-US" sz="2000" dirty="0" smtClean="0">
                <a:latin typeface="+mn-lt"/>
              </a:rPr>
              <a:t> possible functions f(</a:t>
            </a:r>
            <a:r>
              <a:rPr lang="en-US" sz="2000" b="1" dirty="0" smtClean="0">
                <a:latin typeface="+mn-lt"/>
              </a:rPr>
              <a:t>x</a:t>
            </a:r>
            <a:r>
              <a:rPr lang="en-US" sz="2000" dirty="0" smtClean="0">
                <a:latin typeface="+mn-lt"/>
              </a:rPr>
              <a:t>) from the instance space </a:t>
            </a:r>
            <a:r>
              <a:rPr lang="en-US" sz="2000" b="1" dirty="0" smtClean="0">
                <a:latin typeface="+mn-lt"/>
                <a:cs typeface="Lucida Calligraphy"/>
              </a:rPr>
              <a:t>X</a:t>
            </a:r>
            <a:r>
              <a:rPr lang="en-US" sz="2000" dirty="0" smtClean="0">
                <a:latin typeface="+mn-lt"/>
              </a:rPr>
              <a:t> to the label space </a:t>
            </a:r>
            <a:r>
              <a:rPr lang="en-US" sz="2000" b="1" dirty="0" smtClean="0">
                <a:latin typeface="+mn-lt"/>
                <a:cs typeface="Lucida Calligraphy"/>
              </a:rPr>
              <a:t>Y. </a:t>
            </a:r>
          </a:p>
          <a:p>
            <a:pPr marL="285750" indent="-285750" eaLnBrk="1" hangingPunct="1">
              <a:spcBef>
                <a:spcPct val="20000"/>
              </a:spcBef>
              <a:spcAft>
                <a:spcPts val="1800"/>
              </a:spcAft>
              <a:buClr>
                <a:srgbClr val="F79646"/>
              </a:buClr>
              <a:buSzPct val="75000"/>
              <a:buFont typeface="Wingdings" pitchFamily="2" charset="2"/>
              <a:buChar char="q"/>
            </a:pPr>
            <a:r>
              <a:rPr lang="en-US" sz="2000" dirty="0">
                <a:latin typeface="+mn-lt"/>
                <a:cs typeface="Lucida Calligraphy"/>
              </a:rPr>
              <a:t>L</a:t>
            </a:r>
            <a:r>
              <a:rPr lang="en-US" sz="2000" dirty="0" smtClean="0">
                <a:latin typeface="+mn-lt"/>
                <a:cs typeface="Lucida Calligraphy"/>
              </a:rPr>
              <a:t>earners </a:t>
            </a:r>
            <a:r>
              <a:rPr lang="en-US" sz="2000" dirty="0">
                <a:latin typeface="+mn-lt"/>
                <a:cs typeface="Lucida Calligraphy"/>
              </a:rPr>
              <a:t>typically consider </a:t>
            </a:r>
            <a:r>
              <a:rPr lang="en-US" sz="2000" dirty="0">
                <a:solidFill>
                  <a:schemeClr val="accent6"/>
                </a:solidFill>
                <a:latin typeface="+mn-lt"/>
                <a:cs typeface="Lucida Calligraphy"/>
              </a:rPr>
              <a:t>only a </a:t>
            </a:r>
            <a:r>
              <a:rPr lang="en-US" sz="2000" i="1" dirty="0">
                <a:solidFill>
                  <a:schemeClr val="accent6"/>
                </a:solidFill>
                <a:latin typeface="+mn-lt"/>
                <a:cs typeface="Lucida Calligraphy"/>
              </a:rPr>
              <a:t>subset</a:t>
            </a:r>
            <a:r>
              <a:rPr lang="en-US" sz="2000" dirty="0">
                <a:solidFill>
                  <a:schemeClr val="accent6"/>
                </a:solidFill>
                <a:latin typeface="+mn-lt"/>
                <a:cs typeface="Lucida Calligraphy"/>
              </a:rPr>
              <a:t> of the functions from </a:t>
            </a:r>
            <a:r>
              <a:rPr lang="en-US" sz="2000" b="1" dirty="0">
                <a:solidFill>
                  <a:schemeClr val="accent6"/>
                </a:solidFill>
                <a:latin typeface="+mn-lt"/>
                <a:cs typeface="Lucida Calligraphy"/>
              </a:rPr>
              <a:t>X</a:t>
            </a:r>
            <a:r>
              <a:rPr lang="en-US" sz="2000" dirty="0">
                <a:solidFill>
                  <a:schemeClr val="accent6"/>
                </a:solidFill>
                <a:latin typeface="+mn-lt"/>
                <a:cs typeface="Lucida Calligraphy"/>
              </a:rPr>
              <a:t>  to </a:t>
            </a:r>
            <a:r>
              <a:rPr lang="en-US" sz="2000" b="1" dirty="0">
                <a:solidFill>
                  <a:schemeClr val="accent6"/>
                </a:solidFill>
                <a:latin typeface="+mn-lt"/>
                <a:cs typeface="Lucida Calligraphy"/>
              </a:rPr>
              <a:t>Y</a:t>
            </a:r>
            <a:r>
              <a:rPr lang="en-US" sz="2000" dirty="0">
                <a:solidFill>
                  <a:schemeClr val="accent6"/>
                </a:solidFill>
                <a:latin typeface="+mn-lt"/>
                <a:cs typeface="Lucida Calligraphy"/>
              </a:rPr>
              <a:t>, </a:t>
            </a:r>
            <a:r>
              <a:rPr lang="en-US" sz="2000" dirty="0">
                <a:latin typeface="+mn-lt"/>
                <a:cs typeface="Lucida Calligraphy"/>
              </a:rPr>
              <a:t>called the hypothesis space </a:t>
            </a:r>
            <a:r>
              <a:rPr lang="en-US" sz="2000" b="1" dirty="0">
                <a:latin typeface="+mn-lt"/>
                <a:cs typeface="Lucida Calligraphy"/>
              </a:rPr>
              <a:t>H</a:t>
            </a:r>
            <a:r>
              <a:rPr lang="en-US" sz="2000" dirty="0">
                <a:latin typeface="+mn-lt"/>
                <a:cs typeface="Lucida Calligraphy"/>
              </a:rPr>
              <a:t> </a:t>
            </a:r>
            <a:r>
              <a:rPr lang="en-US" sz="2000" dirty="0" smtClean="0">
                <a:latin typeface="+mn-lt"/>
                <a:cs typeface="Lucida Calligraphy"/>
              </a:rPr>
              <a:t>. </a:t>
            </a:r>
            <a:r>
              <a:rPr lang="en-US" sz="2000" b="1" dirty="0" smtClean="0">
                <a:latin typeface="+mn-lt"/>
                <a:cs typeface="Lucida Calligraphy"/>
              </a:rPr>
              <a:t>H </a:t>
            </a:r>
            <a:r>
              <a:rPr lang="en-US" sz="2000" dirty="0">
                <a:latin typeface="+mn-lt"/>
                <a:cs typeface="Lucida Calligraphy"/>
              </a:rPr>
              <a:t>⊆|</a:t>
            </a:r>
            <a:r>
              <a:rPr lang="en-US" sz="2000" b="1" dirty="0">
                <a:latin typeface="+mn-lt"/>
                <a:cs typeface="Lucida Calligraphy"/>
              </a:rPr>
              <a:t>Y</a:t>
            </a:r>
            <a:r>
              <a:rPr lang="en-US" sz="2000" dirty="0">
                <a:latin typeface="+mn-lt"/>
                <a:cs typeface="Lucida Calligraphy"/>
              </a:rPr>
              <a:t>|</a:t>
            </a:r>
            <a:r>
              <a:rPr lang="en-US" sz="2000" baseline="30000" dirty="0">
                <a:latin typeface="+mn-lt"/>
                <a:cs typeface="Lucida Calligraphy"/>
              </a:rPr>
              <a:t>|</a:t>
            </a:r>
            <a:r>
              <a:rPr lang="en-US" sz="2000" b="1" baseline="30000" dirty="0">
                <a:latin typeface="+mn-lt"/>
                <a:cs typeface="Lucida Calligraphy"/>
              </a:rPr>
              <a:t>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84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4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28450"/>
                                        </p:tgtEl>
                                        <p:attrNameLst>
                                          <p:attrName>style.visibility</p:attrName>
                                        </p:attrNameLst>
                                      </p:cBhvr>
                                      <p:to>
                                        <p:strVal val="visible"/>
                                      </p:to>
                                    </p:set>
                                    <p:anim calcmode="lin" valueType="num">
                                      <p:cBhvr>
                                        <p:cTn id="33" dur="500" fill="hold"/>
                                        <p:tgtEl>
                                          <p:spTgt spid="1128450"/>
                                        </p:tgtEl>
                                        <p:attrNameLst>
                                          <p:attrName>ppt_w</p:attrName>
                                        </p:attrNameLst>
                                      </p:cBhvr>
                                      <p:tavLst>
                                        <p:tav tm="0">
                                          <p:val>
                                            <p:fltVal val="0"/>
                                          </p:val>
                                        </p:tav>
                                        <p:tav tm="100000">
                                          <p:val>
                                            <p:strVal val="#ppt_w"/>
                                          </p:val>
                                        </p:tav>
                                      </p:tavLst>
                                    </p:anim>
                                    <p:anim calcmode="lin" valueType="num">
                                      <p:cBhvr>
                                        <p:cTn id="34" dur="500" fill="hold"/>
                                        <p:tgtEl>
                                          <p:spTgt spid="112845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0"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(2)</a:t>
            </a:r>
          </a:p>
        </p:txBody>
      </p:sp>
      <p:sp>
        <p:nvSpPr>
          <p:cNvPr id="1130499" name="Rectangle 3"/>
          <p:cNvSpPr>
            <a:spLocks noGrp="1" noChangeArrowheads="1"/>
          </p:cNvSpPr>
          <p:nvPr>
            <p:ph idx="4294967295"/>
          </p:nvPr>
        </p:nvSpPr>
        <p:spPr>
          <a:xfrm>
            <a:off x="228600" y="1752600"/>
            <a:ext cx="7620000" cy="4648200"/>
          </a:xfrm>
          <a:ln/>
        </p:spPr>
        <p:txBody>
          <a:bodyPr lIns="91429" tIns="45714" rIns="91429" bIns="45714"/>
          <a:lstStyle/>
          <a:p>
            <a:pPr>
              <a:buFont typeface="Wingdings" pitchFamily="2" charset="2"/>
              <a:buNone/>
            </a:pPr>
            <a:r>
              <a:rPr lang="en-US" sz="2000" dirty="0">
                <a:solidFill>
                  <a:srgbClr val="0000FF"/>
                </a:solidFill>
              </a:rPr>
              <a:t>Simple Rules: </a:t>
            </a:r>
            <a:r>
              <a:rPr lang="en-US" sz="2000" dirty="0">
                <a:solidFill>
                  <a:srgbClr val="000066"/>
                </a:solidFill>
              </a:rPr>
              <a:t>There are  only 16 simple</a:t>
            </a:r>
            <a:r>
              <a:rPr lang="en-US" sz="2400" dirty="0">
                <a:solidFill>
                  <a:srgbClr val="000066"/>
                </a:solidFill>
              </a:rPr>
              <a:t> </a:t>
            </a:r>
            <a:r>
              <a:rPr lang="en-US" sz="2000" b="1" dirty="0" smtClean="0">
                <a:solidFill>
                  <a:srgbClr val="000066"/>
                </a:solidFill>
              </a:rPr>
              <a:t>conjunctive </a:t>
            </a:r>
            <a:r>
              <a:rPr lang="en-US" sz="2000" b="1" dirty="0">
                <a:solidFill>
                  <a:srgbClr val="000066"/>
                </a:solidFill>
              </a:rPr>
              <a:t>rules </a:t>
            </a:r>
            <a:endParaRPr lang="en-US" sz="2000" b="1" dirty="0" smtClean="0">
              <a:solidFill>
                <a:srgbClr val="000066"/>
              </a:solidFill>
            </a:endParaRPr>
          </a:p>
          <a:p>
            <a:pPr>
              <a:buFont typeface="Wingdings" pitchFamily="2" charset="2"/>
              <a:buNone/>
            </a:pPr>
            <a:r>
              <a:rPr lang="en-US" sz="2000" dirty="0" smtClean="0">
                <a:solidFill>
                  <a:srgbClr val="000066"/>
                </a:solidFill>
              </a:rPr>
              <a:t>of </a:t>
            </a:r>
            <a:r>
              <a:rPr lang="en-US" sz="2000" dirty="0">
                <a:solidFill>
                  <a:srgbClr val="000066"/>
                </a:solidFill>
              </a:rPr>
              <a:t>the form     </a:t>
            </a:r>
            <a:r>
              <a:rPr lang="en-US" sz="2000" dirty="0">
                <a:solidFill>
                  <a:schemeClr val="tx2"/>
                </a:solidFill>
              </a:rPr>
              <a:t>y=x</a:t>
            </a:r>
            <a:r>
              <a:rPr lang="en-US" sz="2000" baseline="-25000" dirty="0">
                <a:solidFill>
                  <a:schemeClr val="tx2"/>
                </a:solidFill>
              </a:rPr>
              <a:t>i</a:t>
            </a:r>
            <a:r>
              <a:rPr lang="en-US" sz="2000" dirty="0">
                <a:solidFill>
                  <a:schemeClr val="tx2"/>
                </a:solidFill>
              </a:rPr>
              <a:t> </a:t>
            </a:r>
            <a:r>
              <a:rPr lang="en-US" sz="2000" dirty="0">
                <a:solidFill>
                  <a:schemeClr val="tx2"/>
                </a:solidFill>
                <a:latin typeface="cmsy10" pitchFamily="34" charset="0"/>
              </a:rPr>
              <a:t>Æ</a:t>
            </a:r>
            <a:r>
              <a:rPr lang="en-US" sz="2000" dirty="0">
                <a:solidFill>
                  <a:schemeClr val="tx2"/>
                </a:solidFill>
              </a:rPr>
              <a:t> </a:t>
            </a:r>
            <a:r>
              <a:rPr lang="en-US" sz="2000" dirty="0" err="1">
                <a:solidFill>
                  <a:schemeClr val="tx2"/>
                </a:solidFill>
              </a:rPr>
              <a:t>x</a:t>
            </a:r>
            <a:r>
              <a:rPr lang="en-US" sz="2000" baseline="-25000" dirty="0" err="1">
                <a:solidFill>
                  <a:schemeClr val="tx2"/>
                </a:solidFill>
              </a:rPr>
              <a:t>j</a:t>
            </a:r>
            <a:r>
              <a:rPr lang="en-US" sz="2000" dirty="0">
                <a:solidFill>
                  <a:schemeClr val="tx2"/>
                </a:solidFill>
              </a:rPr>
              <a:t> </a:t>
            </a:r>
            <a:r>
              <a:rPr lang="en-US" sz="2000" dirty="0">
                <a:solidFill>
                  <a:schemeClr val="tx2"/>
                </a:solidFill>
                <a:latin typeface="cmsy10" pitchFamily="34" charset="0"/>
              </a:rPr>
              <a:t>Æ</a:t>
            </a:r>
            <a:r>
              <a:rPr lang="en-US" sz="2000" dirty="0">
                <a:solidFill>
                  <a:schemeClr val="tx2"/>
                </a:solidFill>
              </a:rPr>
              <a:t> </a:t>
            </a:r>
            <a:r>
              <a:rPr lang="en-US" sz="2000" dirty="0" err="1">
                <a:solidFill>
                  <a:schemeClr val="tx2"/>
                </a:solidFill>
              </a:rPr>
              <a:t>x</a:t>
            </a:r>
            <a:r>
              <a:rPr lang="en-US" sz="2000" baseline="-25000" dirty="0" err="1">
                <a:solidFill>
                  <a:schemeClr val="tx2"/>
                </a:solidFill>
              </a:rPr>
              <a:t>k</a:t>
            </a:r>
            <a:endParaRPr lang="en-US" sz="2000" dirty="0">
              <a:solidFill>
                <a:schemeClr val="tx2"/>
              </a:solidFill>
            </a:endParaRPr>
          </a:p>
          <a:p>
            <a:endParaRPr lang="en-US" sz="2000" b="1" dirty="0">
              <a:solidFill>
                <a:srgbClr val="000066"/>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000" b="1" dirty="0"/>
          </a:p>
          <a:p>
            <a:pPr>
              <a:spcBef>
                <a:spcPct val="0"/>
              </a:spcBef>
              <a:buSzTx/>
              <a:buFontTx/>
              <a:buNone/>
            </a:pPr>
            <a:endParaRPr lang="en-US" sz="2000" b="1" dirty="0"/>
          </a:p>
          <a:p>
            <a:pPr>
              <a:spcBef>
                <a:spcPct val="0"/>
              </a:spcBef>
              <a:buSzTx/>
              <a:buFontTx/>
              <a:buNone/>
            </a:pPr>
            <a:r>
              <a:rPr lang="en-US" sz="2000" dirty="0"/>
              <a:t>No simple rule explains the data. The same is true for </a:t>
            </a:r>
            <a:r>
              <a:rPr lang="en-US" sz="2000" b="1" dirty="0" smtClean="0"/>
              <a:t>simple clauses</a:t>
            </a:r>
            <a:r>
              <a:rPr lang="en-US" sz="2000" dirty="0"/>
              <a:t>.</a:t>
            </a:r>
          </a:p>
        </p:txBody>
      </p:sp>
      <p:grpSp>
        <p:nvGrpSpPr>
          <p:cNvPr id="1130523" name="Group 27"/>
          <p:cNvGrpSpPr>
            <a:grpSpLocks/>
          </p:cNvGrpSpPr>
          <p:nvPr/>
        </p:nvGrpSpPr>
        <p:grpSpPr bwMode="auto">
          <a:xfrm>
            <a:off x="6289675" y="1090612"/>
            <a:ext cx="2746375" cy="1804988"/>
            <a:chOff x="3792" y="3024"/>
            <a:chExt cx="1730" cy="1137"/>
          </a:xfrm>
        </p:grpSpPr>
        <p:sp>
          <p:nvSpPr>
            <p:cNvPr id="1130524" name="Text Box 28"/>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0525" name="Text Box 29"/>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0526" name="Text Box 30"/>
            <p:cNvSpPr txBox="1">
              <a:spLocks noChangeArrowheads="1"/>
            </p:cNvSpPr>
            <p:nvPr/>
          </p:nvSpPr>
          <p:spPr bwMode="auto">
            <a:xfrm>
              <a:off x="3792" y="3456"/>
              <a:ext cx="17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4           1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1     </a:t>
              </a:r>
              <a:r>
                <a:rPr lang="en-US" sz="2000" b="1" dirty="0" smtClean="0">
                  <a:latin typeface="Arial Narrow" pitchFamily="34" charset="0"/>
                </a:rPr>
                <a:t>1</a:t>
              </a:r>
              <a:endParaRPr lang="en-US" sz="2000" b="1" dirty="0">
                <a:solidFill>
                  <a:schemeClr val="tx2"/>
                </a:solidFill>
                <a:latin typeface="Arial Narrow" pitchFamily="34" charset="0"/>
              </a:endParaRPr>
            </a:p>
          </p:txBody>
        </p:sp>
        <p:sp>
          <p:nvSpPr>
            <p:cNvPr id="1130527" name="Text Box 31"/>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0528" name="Text Box 32"/>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0529" name="Text Box 33"/>
            <p:cNvSpPr txBox="1">
              <a:spLocks noChangeArrowheads="1"/>
            </p:cNvSpPr>
            <p:nvPr/>
          </p:nvSpPr>
          <p:spPr bwMode="auto">
            <a:xfrm>
              <a:off x="3811" y="3873"/>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0530" name="Text Box 34"/>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2</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0     1     0     0     </a:t>
              </a:r>
              <a:r>
                <a:rPr lang="en-US" sz="2000" b="1" dirty="0">
                  <a:latin typeface="Arial Narrow" pitchFamily="34" charset="0"/>
                </a:rPr>
                <a:t>0</a:t>
              </a:r>
              <a:endParaRPr lang="en-US" sz="1600" b="1" dirty="0">
                <a:solidFill>
                  <a:schemeClr val="tx2"/>
                </a:solidFill>
                <a:latin typeface="Arial Narrow" pitchFamily="34" charset="0"/>
              </a:endParaRPr>
            </a:p>
          </p:txBody>
        </p:sp>
      </p:grpSp>
      <p:grpSp>
        <p:nvGrpSpPr>
          <p:cNvPr id="1130531" name="Group 35"/>
          <p:cNvGrpSpPr>
            <a:grpSpLocks/>
          </p:cNvGrpSpPr>
          <p:nvPr/>
        </p:nvGrpSpPr>
        <p:grpSpPr bwMode="auto">
          <a:xfrm>
            <a:off x="381000" y="2667000"/>
            <a:ext cx="8148638" cy="3413125"/>
            <a:chOff x="432" y="1102"/>
            <a:chExt cx="5181" cy="2150"/>
          </a:xfrm>
        </p:grpSpPr>
        <p:grpSp>
          <p:nvGrpSpPr>
            <p:cNvPr id="1130532" name="Group 36"/>
            <p:cNvGrpSpPr>
              <a:grpSpLocks/>
            </p:cNvGrpSpPr>
            <p:nvPr/>
          </p:nvGrpSpPr>
          <p:grpSpPr bwMode="auto">
            <a:xfrm>
              <a:off x="432" y="1102"/>
              <a:ext cx="2397" cy="2150"/>
              <a:chOff x="710" y="706"/>
              <a:chExt cx="2397" cy="2150"/>
            </a:xfrm>
          </p:grpSpPr>
          <p:sp>
            <p:nvSpPr>
              <p:cNvPr id="1130533" name="Text Box 37"/>
              <p:cNvSpPr txBox="1">
                <a:spLocks noChangeArrowheads="1"/>
              </p:cNvSpPr>
              <p:nvPr/>
            </p:nvSpPr>
            <p:spPr bwMode="auto">
              <a:xfrm>
                <a:off x="768" y="958"/>
                <a:ext cx="2156"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sym typeface="Symbol" pitchFamily="18" charset="2"/>
                  </a:rPr>
                  <a:t>y</a:t>
                </a:r>
                <a:r>
                  <a:rPr lang="en-US" sz="1600" b="1" dirty="0">
                    <a:solidFill>
                      <a:srgbClr val="0000FF"/>
                    </a:solidFill>
                    <a:latin typeface="Arial Narrow" pitchFamily="34" charset="0"/>
                    <a:sym typeface="Symbol" pitchFamily="18" charset="2"/>
                  </a:rPr>
                  <a:t>=c</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0110  0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p>
            </p:txBody>
          </p:sp>
          <p:sp>
            <p:nvSpPr>
              <p:cNvPr id="1130534" name="Text Box 38"/>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Rule               Counterexample</a:t>
                </a:r>
              </a:p>
            </p:txBody>
          </p:sp>
          <p:sp>
            <p:nvSpPr>
              <p:cNvPr id="1130535" name="Line 39"/>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0536" name="Group 40"/>
            <p:cNvGrpSpPr>
              <a:grpSpLocks/>
            </p:cNvGrpSpPr>
            <p:nvPr/>
          </p:nvGrpSpPr>
          <p:grpSpPr bwMode="auto">
            <a:xfrm>
              <a:off x="3216" y="1102"/>
              <a:ext cx="2397" cy="2150"/>
              <a:chOff x="710" y="706"/>
              <a:chExt cx="2397" cy="2150"/>
            </a:xfrm>
          </p:grpSpPr>
          <p:sp>
            <p:nvSpPr>
              <p:cNvPr id="1130537" name="Text Box 41"/>
              <p:cNvSpPr txBox="1">
                <a:spLocks noChangeArrowheads="1"/>
              </p:cNvSpPr>
              <p:nvPr/>
            </p:nvSpPr>
            <p:spPr bwMode="auto">
              <a:xfrm>
                <a:off x="768" y="958"/>
                <a:ext cx="2149"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  </a:t>
                </a:r>
                <a:r>
                  <a:rPr lang="en-US" sz="2400" b="1">
                    <a:solidFill>
                      <a:srgbClr val="0000FF"/>
                    </a:solidFill>
                    <a:latin typeface="Arial Narrow" pitchFamily="34" charset="0"/>
                  </a:rPr>
                  <a:t>x</a:t>
                </a:r>
                <a:r>
                  <a:rPr lang="en-US" sz="1600" b="1">
                    <a:solidFill>
                      <a:srgbClr val="0000FF"/>
                    </a:solidFill>
                    <a:latin typeface="Arial Narrow" pitchFamily="34" charset="0"/>
                  </a:rPr>
                  <a:t>3</a:t>
                </a:r>
                <a:r>
                  <a:rPr lang="en-US" sz="1600" b="1">
                    <a:solidFill>
                      <a:srgbClr val="0000FF"/>
                    </a:solidFill>
                    <a:latin typeface="Arial Narrow" pitchFamily="34" charset="0"/>
                    <a:sym typeface="Symbol" pitchFamily="18" charset="2"/>
                  </a:rPr>
                  <a:t>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24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 </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a:t>
                </a:r>
                <a:r>
                  <a:rPr lang="en-US" sz="1600" b="1">
                    <a:solidFill>
                      <a:srgbClr val="0000FF"/>
                    </a:solidFill>
                    <a:latin typeface="Arial Narrow" pitchFamily="34" charset="0"/>
                    <a:sym typeface="Symbol" pitchFamily="18" charset="2"/>
                  </a:rPr>
                  <a:t>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3 </a:t>
                </a:r>
                <a:r>
                  <a:rPr lang="en-US" sz="1600" b="1">
                    <a:solidFill>
                      <a:srgbClr val="0000FF"/>
                    </a:solidFill>
                    <a:latin typeface="Arial Narrow" pitchFamily="34" charset="0"/>
                    <a:sym typeface="Symbol" pitchFamily="18" charset="2"/>
                  </a:rPr>
                  <a:t> </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 </a:t>
                </a:r>
                <a:r>
                  <a:rPr lang="en-US" sz="2400" b="1">
                    <a:solidFill>
                      <a:srgbClr val="0000FF"/>
                    </a:solidFill>
                    <a:latin typeface="Arial Narrow" pitchFamily="34" charset="0"/>
                  </a:rPr>
                  <a:t>                         </a:t>
                </a:r>
                <a:r>
                  <a:rPr lang="en-US" sz="2000" b="1">
                    <a:solidFill>
                      <a:srgbClr val="0000FF"/>
                    </a:solidFill>
                    <a:latin typeface="Arial Narrow" pitchFamily="34" charset="0"/>
                  </a:rPr>
                  <a:t>1001  1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1 </a:t>
                </a:r>
                <a:r>
                  <a:rPr lang="en-US" sz="1600" b="1">
                    <a:solidFill>
                      <a:srgbClr val="0000FF"/>
                    </a:solidFill>
                    <a:latin typeface="Arial Narrow" pitchFamily="34" charset="0"/>
                    <a:sym typeface="Symbol" pitchFamily="18" charset="2"/>
                  </a:rPr>
                  <a:t> </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3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1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1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3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3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600" b="1">
                  <a:solidFill>
                    <a:srgbClr val="0000FF"/>
                  </a:solidFill>
                  <a:latin typeface="Arial Narrow" pitchFamily="34" charset="0"/>
                </a:endParaRPr>
              </a:p>
              <a:p>
                <a:r>
                  <a:rPr lang="en-US" sz="2400" b="1">
                    <a:solidFill>
                      <a:srgbClr val="0000FF"/>
                    </a:solidFill>
                    <a:latin typeface="Arial Narrow" pitchFamily="34" charset="0"/>
                  </a:rPr>
                  <a:t>x</a:t>
                </a:r>
                <a:r>
                  <a:rPr lang="en-US" sz="1600" b="1">
                    <a:solidFill>
                      <a:srgbClr val="0000FF"/>
                    </a:solidFill>
                    <a:latin typeface="Arial Narrow" pitchFamily="34" charset="0"/>
                  </a:rPr>
                  <a:t>1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2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3 </a:t>
                </a:r>
                <a:r>
                  <a:rPr lang="en-US" sz="1600" b="1">
                    <a:solidFill>
                      <a:srgbClr val="0000FF"/>
                    </a:solidFill>
                    <a:latin typeface="Arial Narrow" pitchFamily="34" charset="0"/>
                    <a:sym typeface="Symbol" pitchFamily="18" charset="2"/>
                  </a:rPr>
                  <a:t></a:t>
                </a:r>
                <a:r>
                  <a:rPr lang="en-US" sz="1600" b="1">
                    <a:solidFill>
                      <a:srgbClr val="0000FF"/>
                    </a:solidFill>
                    <a:latin typeface="Arial Narrow" pitchFamily="34" charset="0"/>
                  </a:rPr>
                  <a:t>  </a:t>
                </a:r>
                <a:r>
                  <a:rPr lang="en-US" sz="2400" b="1">
                    <a:solidFill>
                      <a:srgbClr val="0000FF"/>
                    </a:solidFill>
                    <a:latin typeface="Arial Narrow" pitchFamily="34" charset="0"/>
                  </a:rPr>
                  <a:t>x</a:t>
                </a:r>
                <a:r>
                  <a:rPr lang="en-US" sz="1600" b="1">
                    <a:solidFill>
                      <a:srgbClr val="0000FF"/>
                    </a:solidFill>
                    <a:latin typeface="Arial Narrow" pitchFamily="34" charset="0"/>
                  </a:rPr>
                  <a:t>4 </a:t>
                </a:r>
                <a:r>
                  <a:rPr lang="en-US" sz="2400" b="1">
                    <a:solidFill>
                      <a:srgbClr val="0000FF"/>
                    </a:solidFill>
                    <a:latin typeface="Arial Narrow" pitchFamily="34" charset="0"/>
                  </a:rPr>
                  <a:t>           </a:t>
                </a:r>
                <a:r>
                  <a:rPr lang="en-US" sz="2000" b="1">
                    <a:solidFill>
                      <a:srgbClr val="0000FF"/>
                    </a:solidFill>
                    <a:latin typeface="Arial Narrow" pitchFamily="34" charset="0"/>
                  </a:rPr>
                  <a:t>0011 1</a:t>
                </a:r>
                <a:endParaRPr lang="en-US" sz="1800" b="1">
                  <a:solidFill>
                    <a:srgbClr val="0000FF"/>
                  </a:solidFill>
                  <a:latin typeface="Arial Narrow" pitchFamily="34" charset="0"/>
                </a:endParaRPr>
              </a:p>
            </p:txBody>
          </p:sp>
          <p:sp>
            <p:nvSpPr>
              <p:cNvPr id="1130538" name="Text Box 42"/>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Rule               Counterexample</a:t>
                </a:r>
              </a:p>
            </p:txBody>
          </p:sp>
          <p:sp>
            <p:nvSpPr>
              <p:cNvPr id="1130539" name="Line 43"/>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Slide Number Placeholder 1"/>
          <p:cNvSpPr>
            <a:spLocks noGrp="1"/>
          </p:cNvSpPr>
          <p:nvPr>
            <p:ph type="sldNum" sz="quarter" idx="10"/>
          </p:nvPr>
        </p:nvSpPr>
        <p:spPr>
          <a:xfrm>
            <a:off x="6553200" y="6373133"/>
            <a:ext cx="2133600" cy="365125"/>
          </a:xfrm>
        </p:spPr>
        <p:txBody>
          <a:bodyPr/>
          <a:lstStyle/>
          <a:p>
            <a:fld id="{0C921938-476A-4922-BE24-3B8F6A2854D9}" type="slidenum">
              <a:rPr lang="en-US" smtClean="0"/>
              <a:t>38</a:t>
            </a:fld>
            <a:endParaRPr lang="en-US" dirty="0"/>
          </a:p>
        </p:txBody>
      </p:sp>
      <p:cxnSp>
        <p:nvCxnSpPr>
          <p:cNvPr id="4" name="Straight Connector 3"/>
          <p:cNvCxnSpPr/>
          <p:nvPr/>
        </p:nvCxnSpPr>
        <p:spPr>
          <a:xfrm>
            <a:off x="86868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58000" y="4690154"/>
            <a:ext cx="657225" cy="382588"/>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152399" y="1219200"/>
            <a:ext cx="4664075" cy="557892"/>
          </a:xfrm>
          <a:prstGeom prst="wedgeRectCallout">
            <a:avLst>
              <a:gd name="adj1" fmla="val 9604"/>
              <a:gd name="adj2" fmla="val 2506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Notation: </a:t>
            </a:r>
            <a:r>
              <a:rPr lang="en-US" sz="2000" dirty="0" smtClean="0">
                <a:solidFill>
                  <a:schemeClr val="tx1"/>
                </a:solidFill>
              </a:rPr>
              <a:t>2 variables from the set on the left. </a:t>
            </a:r>
            <a:r>
              <a:rPr lang="en-US" sz="2000" b="1" dirty="0" smtClean="0">
                <a:solidFill>
                  <a:schemeClr val="tx1"/>
                </a:solidFill>
              </a:rPr>
              <a:t>Value</a:t>
            </a:r>
            <a:r>
              <a:rPr lang="en-US" sz="2000" dirty="0" smtClean="0">
                <a:solidFill>
                  <a:schemeClr val="tx1"/>
                </a:solidFill>
              </a:rPr>
              <a:t>: Index of the counterexample.</a:t>
            </a:r>
            <a:endParaRPr lang="en-US" sz="2000" dirty="0">
              <a:solidFill>
                <a:schemeClr val="tx1"/>
              </a:solidFill>
            </a:endParaRPr>
          </a:p>
        </p:txBody>
      </p:sp>
      <p:sp>
        <p:nvSpPr>
          <p:cNvPr id="1132546"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(3)</a:t>
            </a:r>
          </a:p>
        </p:txBody>
      </p:sp>
      <p:sp>
        <p:nvSpPr>
          <p:cNvPr id="1132547" name="Rectangle 3"/>
          <p:cNvSpPr>
            <a:spLocks noGrp="1" noChangeArrowheads="1"/>
          </p:cNvSpPr>
          <p:nvPr>
            <p:ph idx="4294967295"/>
          </p:nvPr>
        </p:nvSpPr>
        <p:spPr>
          <a:xfrm>
            <a:off x="381000" y="1722437"/>
            <a:ext cx="7162800" cy="4525963"/>
          </a:xfrm>
          <a:ln/>
        </p:spPr>
        <p:txBody>
          <a:bodyPr lIns="91429" tIns="45714" rIns="91429" bIns="45714"/>
          <a:lstStyle/>
          <a:p>
            <a:pPr>
              <a:lnSpc>
                <a:spcPct val="90000"/>
              </a:lnSpc>
              <a:buFont typeface="Wingdings" pitchFamily="2" charset="2"/>
              <a:buNone/>
            </a:pPr>
            <a:r>
              <a:rPr lang="en-US" sz="2000" dirty="0">
                <a:solidFill>
                  <a:srgbClr val="0000FF"/>
                </a:solidFill>
              </a:rPr>
              <a:t>m-of-n rules: </a:t>
            </a:r>
            <a:r>
              <a:rPr lang="en-US" sz="2000" dirty="0"/>
              <a:t> </a:t>
            </a:r>
            <a:r>
              <a:rPr lang="en-US" sz="2000" dirty="0">
                <a:solidFill>
                  <a:srgbClr val="000066"/>
                </a:solidFill>
              </a:rPr>
              <a:t>There are </a:t>
            </a:r>
            <a:r>
              <a:rPr lang="en-US" sz="2000" dirty="0" smtClean="0">
                <a:solidFill>
                  <a:srgbClr val="000066"/>
                </a:solidFill>
              </a:rPr>
              <a:t>32 </a:t>
            </a:r>
            <a:r>
              <a:rPr lang="en-US" sz="2000" dirty="0">
                <a:solidFill>
                  <a:srgbClr val="000066"/>
                </a:solidFill>
              </a:rPr>
              <a:t>possible rules </a:t>
            </a:r>
          </a:p>
          <a:p>
            <a:pPr>
              <a:lnSpc>
                <a:spcPct val="90000"/>
              </a:lnSpc>
              <a:buFont typeface="Wingdings" pitchFamily="2" charset="2"/>
              <a:buNone/>
            </a:pPr>
            <a:r>
              <a:rPr lang="en-US" sz="2000" dirty="0">
                <a:solidFill>
                  <a:srgbClr val="000066"/>
                </a:solidFill>
              </a:rPr>
              <a:t>of the form </a:t>
            </a:r>
            <a:r>
              <a:rPr lang="en-US" sz="2000" dirty="0">
                <a:solidFill>
                  <a:srgbClr val="0000FF"/>
                </a:solidFill>
                <a:sym typeface="Symbol" pitchFamily="18" charset="2"/>
              </a:rPr>
              <a:t>”y = 1  </a:t>
            </a:r>
            <a:r>
              <a:rPr lang="en-US" sz="2000" dirty="0">
                <a:solidFill>
                  <a:srgbClr val="000066"/>
                </a:solidFill>
                <a:sym typeface="Symbol" pitchFamily="18" charset="2"/>
              </a:rPr>
              <a:t>if and only if at least</a:t>
            </a:r>
            <a:r>
              <a:rPr lang="en-US" sz="2000" dirty="0">
                <a:solidFill>
                  <a:srgbClr val="0000FF"/>
                </a:solidFill>
                <a:sym typeface="Symbol" pitchFamily="18" charset="2"/>
              </a:rPr>
              <a:t> m </a:t>
            </a:r>
          </a:p>
          <a:p>
            <a:pPr>
              <a:lnSpc>
                <a:spcPct val="90000"/>
              </a:lnSpc>
              <a:buFont typeface="Wingdings" pitchFamily="2" charset="2"/>
              <a:buNone/>
            </a:pPr>
            <a:r>
              <a:rPr lang="en-US" sz="2000" dirty="0">
                <a:solidFill>
                  <a:srgbClr val="000066"/>
                </a:solidFill>
                <a:sym typeface="Symbol" pitchFamily="18" charset="2"/>
              </a:rPr>
              <a:t>of the following</a:t>
            </a:r>
            <a:r>
              <a:rPr lang="en-US" sz="2000" dirty="0">
                <a:solidFill>
                  <a:srgbClr val="0000FF"/>
                </a:solidFill>
                <a:sym typeface="Symbol" pitchFamily="18" charset="2"/>
              </a:rPr>
              <a:t> n </a:t>
            </a:r>
            <a:r>
              <a:rPr lang="en-US" sz="2000" dirty="0">
                <a:solidFill>
                  <a:srgbClr val="000066"/>
                </a:solidFill>
                <a:sym typeface="Symbol" pitchFamily="18" charset="2"/>
              </a:rPr>
              <a:t>variables are</a:t>
            </a:r>
            <a:r>
              <a:rPr lang="en-US" sz="2000" dirty="0">
                <a:solidFill>
                  <a:srgbClr val="0000FF"/>
                </a:solidFill>
                <a:sym typeface="Symbol" pitchFamily="18" charset="2"/>
              </a:rPr>
              <a:t> 1”</a:t>
            </a:r>
          </a:p>
          <a:p>
            <a:pPr>
              <a:lnSpc>
                <a:spcPct val="90000"/>
              </a:lnSpc>
              <a:buFont typeface="Wingdings" pitchFamily="2" charset="2"/>
              <a:buNone/>
            </a:pPr>
            <a:endParaRPr lang="en-US" sz="2000" b="1" dirty="0">
              <a:solidFill>
                <a:srgbClr val="000066"/>
              </a:solidFill>
            </a:endParaRPr>
          </a:p>
          <a:p>
            <a:pPr>
              <a:lnSpc>
                <a:spcPct val="90000"/>
              </a:lnSpc>
              <a:buFont typeface="Wingdings" pitchFamily="2" charset="2"/>
              <a:buNone/>
            </a:pPr>
            <a:endParaRPr lang="en-US" sz="2000" b="1" dirty="0">
              <a:solidFill>
                <a:srgbClr val="000066"/>
              </a:solidFill>
            </a:endParaRPr>
          </a:p>
          <a:p>
            <a:pPr>
              <a:lnSpc>
                <a:spcPct val="90000"/>
              </a:lnSpc>
              <a:spcBef>
                <a:spcPct val="0"/>
              </a:spcBef>
              <a:buSzTx/>
              <a:buFontTx/>
              <a:buNone/>
            </a:pPr>
            <a:endParaRPr lang="en-US" sz="20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000" b="1" dirty="0"/>
          </a:p>
          <a:p>
            <a:pPr>
              <a:lnSpc>
                <a:spcPct val="90000"/>
              </a:lnSpc>
              <a:spcBef>
                <a:spcPct val="0"/>
              </a:spcBef>
              <a:buSzTx/>
              <a:buFontTx/>
              <a:buNone/>
            </a:pPr>
            <a:endParaRPr lang="en-US" sz="2000" b="1" dirty="0"/>
          </a:p>
          <a:p>
            <a:pPr>
              <a:lnSpc>
                <a:spcPct val="90000"/>
              </a:lnSpc>
              <a:spcBef>
                <a:spcPct val="0"/>
              </a:spcBef>
              <a:buSzTx/>
              <a:buFontTx/>
              <a:buNone/>
            </a:pPr>
            <a:r>
              <a:rPr lang="en-US" sz="2000" dirty="0"/>
              <a:t>Found a consistent hypothesis</a:t>
            </a:r>
            <a:r>
              <a:rPr lang="en-US" sz="2000" b="1" dirty="0"/>
              <a:t>.</a:t>
            </a:r>
          </a:p>
        </p:txBody>
      </p:sp>
      <p:grpSp>
        <p:nvGrpSpPr>
          <p:cNvPr id="1132548" name="Group 4"/>
          <p:cNvGrpSpPr>
            <a:grpSpLocks/>
          </p:cNvGrpSpPr>
          <p:nvPr/>
        </p:nvGrpSpPr>
        <p:grpSpPr bwMode="auto">
          <a:xfrm>
            <a:off x="6137275" y="1066800"/>
            <a:ext cx="2778125" cy="1812926"/>
            <a:chOff x="3792" y="3024"/>
            <a:chExt cx="1750" cy="1142"/>
          </a:xfrm>
        </p:grpSpPr>
        <p:sp>
          <p:nvSpPr>
            <p:cNvPr id="1132549" name="Text Box 5"/>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2550" name="Text Box 6"/>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2551" name="Text Box 7"/>
            <p:cNvSpPr txBox="1">
              <a:spLocks noChangeArrowheads="1"/>
            </p:cNvSpPr>
            <p:nvPr/>
          </p:nvSpPr>
          <p:spPr bwMode="auto">
            <a:xfrm>
              <a:off x="3792" y="3456"/>
              <a:ext cx="17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4           1      0     0     1     </a:t>
              </a:r>
              <a:r>
                <a:rPr lang="en-US" sz="2000" b="1">
                  <a:latin typeface="Arial Narrow" pitchFamily="34" charset="0"/>
                </a:rPr>
                <a:t>1</a:t>
              </a:r>
              <a:endParaRPr lang="en-US" sz="2000" b="1">
                <a:solidFill>
                  <a:schemeClr val="tx2"/>
                </a:solidFill>
                <a:latin typeface="Arial Narrow" pitchFamily="34" charset="0"/>
              </a:endParaRPr>
            </a:p>
          </p:txBody>
        </p:sp>
        <p:sp>
          <p:nvSpPr>
            <p:cNvPr id="1132552" name="Text Box 8"/>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2553" name="Text Box 9"/>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2554" name="Text Box 10"/>
            <p:cNvSpPr txBox="1">
              <a:spLocks noChangeArrowheads="1"/>
            </p:cNvSpPr>
            <p:nvPr/>
          </p:nvSpPr>
          <p:spPr bwMode="auto">
            <a:xfrm>
              <a:off x="3811" y="3878"/>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2555" name="Text Box 11"/>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2</a:t>
              </a:r>
              <a:r>
                <a:rPr lang="en-US" sz="2400" b="1">
                  <a:solidFill>
                    <a:schemeClr val="tx2"/>
                  </a:solidFill>
                  <a:latin typeface="Arial Narrow" pitchFamily="34" charset="0"/>
                </a:rPr>
                <a:t>         </a:t>
              </a:r>
              <a:r>
                <a:rPr lang="en-US" sz="2000" b="1">
                  <a:solidFill>
                    <a:schemeClr val="tx2"/>
                  </a:solidFill>
                  <a:latin typeface="Arial Narrow" pitchFamily="34" charset="0"/>
                </a:rPr>
                <a:t>0     1     0     0     </a:t>
              </a:r>
              <a:r>
                <a:rPr lang="en-US" sz="2000" b="1">
                  <a:latin typeface="Arial Narrow" pitchFamily="34" charset="0"/>
                </a:rPr>
                <a:t>0</a:t>
              </a:r>
              <a:endParaRPr lang="en-US" sz="1600" b="1">
                <a:solidFill>
                  <a:schemeClr val="tx2"/>
                </a:solidFill>
                <a:latin typeface="Arial Narrow" pitchFamily="34" charset="0"/>
              </a:endParaRPr>
            </a:p>
          </p:txBody>
        </p:sp>
      </p:grpSp>
      <p:grpSp>
        <p:nvGrpSpPr>
          <p:cNvPr id="1132566" name="Group 22"/>
          <p:cNvGrpSpPr>
            <a:grpSpLocks/>
          </p:cNvGrpSpPr>
          <p:nvPr/>
        </p:nvGrpSpPr>
        <p:grpSpPr bwMode="auto">
          <a:xfrm>
            <a:off x="304800" y="2740025"/>
            <a:ext cx="8332788" cy="3432175"/>
            <a:chOff x="432" y="1102"/>
            <a:chExt cx="5249" cy="2162"/>
          </a:xfrm>
        </p:grpSpPr>
        <p:grpSp>
          <p:nvGrpSpPr>
            <p:cNvPr id="1132567" name="Group 23"/>
            <p:cNvGrpSpPr>
              <a:grpSpLocks/>
            </p:cNvGrpSpPr>
            <p:nvPr/>
          </p:nvGrpSpPr>
          <p:grpSpPr bwMode="auto">
            <a:xfrm>
              <a:off x="432" y="1102"/>
              <a:ext cx="2465" cy="2150"/>
              <a:chOff x="710" y="706"/>
              <a:chExt cx="2465" cy="2150"/>
            </a:xfrm>
          </p:grpSpPr>
          <p:sp>
            <p:nvSpPr>
              <p:cNvPr id="1132568" name="Text Box 24"/>
              <p:cNvSpPr txBox="1">
                <a:spLocks noChangeArrowheads="1"/>
              </p:cNvSpPr>
              <p:nvPr/>
            </p:nvSpPr>
            <p:spPr bwMode="auto">
              <a:xfrm>
                <a:off x="768" y="958"/>
                <a:ext cx="2094"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2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1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7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6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p>
            </p:txBody>
          </p:sp>
          <p:sp>
            <p:nvSpPr>
              <p:cNvPr id="1132569" name="Text Box 25"/>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0" name="Line 26"/>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2571" name="Group 27"/>
            <p:cNvGrpSpPr>
              <a:grpSpLocks/>
            </p:cNvGrpSpPr>
            <p:nvPr/>
          </p:nvGrpSpPr>
          <p:grpSpPr bwMode="auto">
            <a:xfrm>
              <a:off x="3216" y="1102"/>
              <a:ext cx="2465" cy="1939"/>
              <a:chOff x="710" y="706"/>
              <a:chExt cx="2465" cy="1939"/>
            </a:xfrm>
          </p:grpSpPr>
          <p:sp>
            <p:nvSpPr>
              <p:cNvPr id="1132572" name="Text Box 28"/>
              <p:cNvSpPr txBox="1">
                <a:spLocks noChangeArrowheads="1"/>
              </p:cNvSpPr>
              <p:nvPr/>
            </p:nvSpPr>
            <p:spPr bwMode="auto">
              <a:xfrm>
                <a:off x="768" y="958"/>
                <a:ext cx="2259"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2      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4      4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1   </a:t>
                </a:r>
                <a:r>
                  <a:rPr lang="en-US" sz="1600" b="1" dirty="0">
                    <a:solidFill>
                      <a:srgbClr val="FF0000"/>
                    </a:solidFill>
                    <a:latin typeface="Arial Narrow" pitchFamily="34" charset="0"/>
                    <a:sym typeface="Symbol" pitchFamily="18" charset="2"/>
                  </a:rPr>
                  <a:t>   </a:t>
                </a:r>
                <a:r>
                  <a:rPr lang="en-US" sz="2000" b="1" dirty="0">
                    <a:solidFill>
                      <a:srgbClr val="FF0000"/>
                    </a:solidFill>
                    <a:latin typeface="Arial Narrow" pitchFamily="34" charset="0"/>
                  </a:rPr>
                  <a:t>    </a:t>
                </a:r>
                <a:r>
                  <a:rPr lang="en-US" sz="2000" b="1" dirty="0">
                    <a:solidFill>
                      <a:srgbClr val="0000FF"/>
                    </a:solidFill>
                    <a:latin typeface="Arial Narrow" pitchFamily="34" charset="0"/>
                  </a:rPr>
                  <a:t>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5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1      5       3      3</a:t>
                </a:r>
              </a:p>
            </p:txBody>
          </p:sp>
          <p:sp>
            <p:nvSpPr>
              <p:cNvPr id="1132573" name="Text Box 29"/>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4" name="Line 30"/>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2575" name="Line 31"/>
            <p:cNvSpPr>
              <a:spLocks noChangeShapeType="1"/>
            </p:cNvSpPr>
            <p:nvPr/>
          </p:nvSpPr>
          <p:spPr bwMode="auto">
            <a:xfrm>
              <a:off x="576" y="3264"/>
              <a:ext cx="48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0"/>
          </p:nvPr>
        </p:nvSpPr>
        <p:spPr/>
        <p:txBody>
          <a:bodyPr/>
          <a:lstStyle/>
          <a:p>
            <a:fld id="{0C921938-476A-4922-BE24-3B8F6A2854D9}" type="slidenum">
              <a:rPr lang="en-US" smtClean="0"/>
              <a:t>39</a:t>
            </a:fld>
            <a:endParaRPr lang="en-US" dirty="0"/>
          </a:p>
        </p:txBody>
      </p:sp>
      <p:cxnSp>
        <p:nvCxnSpPr>
          <p:cNvPr id="23" name="Straight Connector 22"/>
          <p:cNvCxnSpPr/>
          <p:nvPr/>
        </p:nvCxnSpPr>
        <p:spPr>
          <a:xfrm>
            <a:off x="85344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7906" name="Picture 2" descr="Image result for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32" y="3289299"/>
            <a:ext cx="5715000" cy="2714626"/>
          </a:xfrm>
          <a:prstGeom prst="rect">
            <a:avLst/>
          </a:prstGeom>
          <a:solidFill>
            <a:schemeClr val="bg1"/>
          </a:solidFill>
          <a:ln>
            <a:solidFill>
              <a:srgbClr val="FF9900"/>
            </a:solidFill>
          </a:ln>
        </p:spPr>
      </p:pic>
      <p:sp>
        <p:nvSpPr>
          <p:cNvPr id="27" name="Rectangular Callout 26"/>
          <p:cNvSpPr/>
          <p:nvPr/>
        </p:nvSpPr>
        <p:spPr>
          <a:xfrm>
            <a:off x="5529942" y="47172"/>
            <a:ext cx="3455193" cy="557892"/>
          </a:xfrm>
          <a:prstGeom prst="wedgeRectCallout">
            <a:avLst>
              <a:gd name="adj1" fmla="val 4563"/>
              <a:gd name="adj2" fmla="val 44056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Don’t worry, this function is actually a neural network…</a:t>
            </a:r>
            <a:endParaRPr lang="en-US"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2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2547">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CS446 Team</a:t>
            </a:r>
            <a:endParaRPr lang="en-US" dirty="0"/>
          </a:p>
        </p:txBody>
      </p:sp>
      <p:sp>
        <p:nvSpPr>
          <p:cNvPr id="6" name="Content Placeholder 5"/>
          <p:cNvSpPr>
            <a:spLocks noGrp="1"/>
          </p:cNvSpPr>
          <p:nvPr>
            <p:ph idx="1"/>
          </p:nvPr>
        </p:nvSpPr>
        <p:spPr>
          <a:xfrm>
            <a:off x="457200" y="1189037"/>
            <a:ext cx="8458200" cy="5287963"/>
          </a:xfrm>
        </p:spPr>
        <p:txBody>
          <a:bodyPr>
            <a:noAutofit/>
          </a:bodyPr>
          <a:lstStyle/>
          <a:p>
            <a:r>
              <a:rPr lang="en-US" sz="2000" b="1" dirty="0" smtClean="0"/>
              <a:t>Dan Roth </a:t>
            </a:r>
            <a:r>
              <a:rPr lang="en-US" sz="2000" dirty="0" smtClean="0"/>
              <a:t>(3323 Siebel)</a:t>
            </a:r>
          </a:p>
          <a:p>
            <a:pPr lvl="2"/>
            <a:r>
              <a:rPr lang="en-US" dirty="0" smtClean="0"/>
              <a:t>Monday, 1-2 PM</a:t>
            </a:r>
            <a:r>
              <a:rPr lang="en-US" sz="2000" dirty="0" smtClean="0"/>
              <a:t> </a:t>
            </a:r>
            <a:r>
              <a:rPr lang="en-US" sz="1600" dirty="0" smtClean="0"/>
              <a:t>(or: appointment)</a:t>
            </a:r>
            <a:endParaRPr lang="en-US" sz="2400" dirty="0"/>
          </a:p>
          <a:p>
            <a:r>
              <a:rPr lang="en-US" b="1" dirty="0" smtClean="0"/>
              <a:t>TAs </a:t>
            </a:r>
          </a:p>
          <a:p>
            <a:pPr lvl="1"/>
            <a:r>
              <a:rPr lang="en-US" dirty="0" smtClean="0"/>
              <a:t>Chase Duncan	</a:t>
            </a:r>
            <a:r>
              <a:rPr lang="en-US" dirty="0"/>
              <a:t>Tues </a:t>
            </a:r>
            <a:r>
              <a:rPr lang="en-US" dirty="0" smtClean="0"/>
              <a:t>12-1	(3333 SC)</a:t>
            </a:r>
            <a:endParaRPr lang="en-US" dirty="0"/>
          </a:p>
          <a:p>
            <a:pPr lvl="1"/>
            <a:r>
              <a:rPr lang="en-US" dirty="0" smtClean="0"/>
              <a:t>Subhro Roy	Wed 4-5		</a:t>
            </a:r>
            <a:r>
              <a:rPr lang="en-US" dirty="0"/>
              <a:t>(3333 SC</a:t>
            </a:r>
            <a:r>
              <a:rPr lang="en-US" dirty="0" smtClean="0"/>
              <a:t>)</a:t>
            </a:r>
            <a:endParaRPr lang="en-US" dirty="0"/>
          </a:p>
          <a:p>
            <a:pPr lvl="1"/>
            <a:r>
              <a:rPr lang="en-US" dirty="0" smtClean="0"/>
              <a:t>Qiang Ning	</a:t>
            </a:r>
            <a:r>
              <a:rPr lang="en-US" dirty="0" err="1" smtClean="0"/>
              <a:t>Thur</a:t>
            </a:r>
            <a:r>
              <a:rPr lang="en-US" dirty="0" smtClean="0"/>
              <a:t>  3-4	(</a:t>
            </a:r>
            <a:r>
              <a:rPr lang="en-US" dirty="0"/>
              <a:t>3333 SC</a:t>
            </a:r>
            <a:r>
              <a:rPr lang="en-US" dirty="0" smtClean="0"/>
              <a:t>)</a:t>
            </a:r>
            <a:endParaRPr lang="en-US" dirty="0"/>
          </a:p>
          <a:p>
            <a:pPr lvl="1"/>
            <a:r>
              <a:rPr lang="en-US" dirty="0" smtClean="0"/>
              <a:t>Hao Wu		Fri 1-2		(</a:t>
            </a:r>
            <a:r>
              <a:rPr lang="en-US" dirty="0"/>
              <a:t>3333 SC</a:t>
            </a:r>
            <a:r>
              <a:rPr lang="en-US" dirty="0" smtClean="0"/>
              <a:t>)</a:t>
            </a:r>
            <a:endParaRPr lang="en-US" dirty="0"/>
          </a:p>
          <a:p>
            <a:r>
              <a:rPr lang="de-DE" b="1" dirty="0" smtClean="0"/>
              <a:t>Discussion Sections</a:t>
            </a:r>
            <a:r>
              <a:rPr lang="de-DE" dirty="0" smtClean="0"/>
              <a:t>: </a:t>
            </a:r>
            <a:r>
              <a:rPr lang="de-DE" sz="2000" dirty="0" smtClean="0"/>
              <a:t>(starting 3rd week) </a:t>
            </a:r>
            <a:r>
              <a:rPr lang="de-DE" sz="2000" dirty="0" smtClean="0">
                <a:solidFill>
                  <a:srgbClr val="FF0000"/>
                </a:solidFill>
              </a:rPr>
              <a:t>[times/locations not final]</a:t>
            </a:r>
            <a:endParaRPr lang="de-DE" dirty="0">
              <a:solidFill>
                <a:srgbClr val="FF0000"/>
              </a:solidFill>
            </a:endParaRPr>
          </a:p>
          <a:p>
            <a:pPr lvl="1"/>
            <a:r>
              <a:rPr lang="en-US" b="1" dirty="0" smtClean="0"/>
              <a:t>Tuesday</a:t>
            </a:r>
            <a:r>
              <a:rPr lang="en-US" b="1" dirty="0"/>
              <a:t>:</a:t>
            </a:r>
            <a:r>
              <a:rPr lang="en-US" dirty="0"/>
              <a:t> </a:t>
            </a:r>
            <a:r>
              <a:rPr lang="en-US" dirty="0" smtClean="0"/>
              <a:t>		11 -12 	[3405 SC]  	Subhro Roy [A-I]</a:t>
            </a:r>
          </a:p>
          <a:p>
            <a:pPr lvl="1"/>
            <a:r>
              <a:rPr lang="en-US" b="1" dirty="0" smtClean="0"/>
              <a:t>Wednesdays</a:t>
            </a:r>
            <a:r>
              <a:rPr lang="en-US" b="1" dirty="0"/>
              <a:t>:</a:t>
            </a:r>
            <a:r>
              <a:rPr lang="en-US" dirty="0"/>
              <a:t> </a:t>
            </a:r>
            <a:r>
              <a:rPr lang="en-US" dirty="0" smtClean="0"/>
              <a:t>	5 -6  	[3405 SC]  	Hao Wu  [J-L]</a:t>
            </a:r>
          </a:p>
          <a:p>
            <a:pPr lvl="1"/>
            <a:r>
              <a:rPr lang="en-US" b="1" dirty="0" smtClean="0"/>
              <a:t>Thursdays</a:t>
            </a:r>
            <a:r>
              <a:rPr lang="en-US" b="1" dirty="0"/>
              <a:t>:</a:t>
            </a:r>
            <a:r>
              <a:rPr lang="en-US" dirty="0"/>
              <a:t> </a:t>
            </a:r>
            <a:r>
              <a:rPr lang="en-US" dirty="0" smtClean="0"/>
              <a:t>	2 - 3 	[3405 SC]  	Chase Duncan  [M-S]</a:t>
            </a:r>
          </a:p>
          <a:p>
            <a:pPr lvl="1"/>
            <a:r>
              <a:rPr lang="en-US" b="1" dirty="0"/>
              <a:t>Fridays:</a:t>
            </a:r>
            <a:r>
              <a:rPr lang="en-US" dirty="0"/>
              <a:t>		</a:t>
            </a:r>
            <a:r>
              <a:rPr lang="en-US" dirty="0" smtClean="0"/>
              <a:t>4 -5 	[3405 SC]  	Qiang Ning  [T-Z]</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4</a:t>
            </a:fld>
            <a:endParaRPr lang="en-US"/>
          </a:p>
        </p:txBody>
      </p:sp>
    </p:spTree>
    <p:extLst>
      <p:ext uri="{BB962C8B-B14F-4D97-AF65-F5344CB8AC3E}">
        <p14:creationId xmlns:p14="http://schemas.microsoft.com/office/powerpoint/2010/main" val="425387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1371600" y="152400"/>
            <a:ext cx="7772400" cy="1143000"/>
          </a:xfrm>
        </p:spPr>
        <p:txBody>
          <a:bodyPr lIns="91429" tIns="45714" rIns="91429" bIns="45714" anchor="t"/>
          <a:lstStyle/>
          <a:p>
            <a:r>
              <a:rPr lang="en-US" dirty="0">
                <a:solidFill>
                  <a:schemeClr val="tx2">
                    <a:lumMod val="50000"/>
                  </a:schemeClr>
                </a:solidFill>
              </a:rPr>
              <a:t>Views of Learning</a:t>
            </a:r>
            <a:br>
              <a:rPr lang="en-US" dirty="0">
                <a:solidFill>
                  <a:schemeClr val="tx2">
                    <a:lumMod val="50000"/>
                  </a:schemeClr>
                </a:solidFill>
              </a:rPr>
            </a:br>
            <a:endParaRPr lang="en-US" dirty="0">
              <a:solidFill>
                <a:schemeClr val="tx2">
                  <a:lumMod val="50000"/>
                </a:schemeClr>
              </a:solidFill>
            </a:endParaRPr>
          </a:p>
        </p:txBody>
      </p:sp>
      <p:sp>
        <p:nvSpPr>
          <p:cNvPr id="1134595" name="Rectangle 3"/>
          <p:cNvSpPr>
            <a:spLocks noGrp="1" noChangeArrowheads="1"/>
          </p:cNvSpPr>
          <p:nvPr>
            <p:ph idx="1"/>
          </p:nvPr>
        </p:nvSpPr>
        <p:spPr>
          <a:ln/>
        </p:spPr>
        <p:txBody>
          <a:bodyPr lIns="91429" tIns="45714" rIns="91429" bIns="45714"/>
          <a:lstStyle/>
          <a:p>
            <a:pPr>
              <a:lnSpc>
                <a:spcPct val="80000"/>
              </a:lnSpc>
            </a:pPr>
            <a:r>
              <a:rPr lang="en-US" sz="2400" dirty="0">
                <a:solidFill>
                  <a:srgbClr val="0000FF"/>
                </a:solidFill>
              </a:rPr>
              <a:t>Learning is the removal of our </a:t>
            </a:r>
            <a:r>
              <a:rPr lang="en-US" sz="2400" u="sng" dirty="0">
                <a:solidFill>
                  <a:srgbClr val="0000FF"/>
                </a:solidFill>
              </a:rPr>
              <a:t>remaining</a:t>
            </a:r>
            <a:r>
              <a:rPr lang="en-US" sz="2400" dirty="0">
                <a:solidFill>
                  <a:srgbClr val="0000FF"/>
                </a:solidFill>
              </a:rPr>
              <a:t> uncertainty: </a:t>
            </a:r>
          </a:p>
          <a:p>
            <a:pPr lvl="1">
              <a:lnSpc>
                <a:spcPct val="80000"/>
              </a:lnSpc>
            </a:pPr>
            <a:r>
              <a:rPr lang="en-US" sz="2000" dirty="0">
                <a:solidFill>
                  <a:srgbClr val="000066"/>
                </a:solidFill>
              </a:rPr>
              <a:t>Suppose we </a:t>
            </a:r>
            <a:r>
              <a:rPr lang="en-US" sz="2000" u="sng" dirty="0">
                <a:solidFill>
                  <a:srgbClr val="0000FF"/>
                </a:solidFill>
              </a:rPr>
              <a:t>knew</a:t>
            </a:r>
            <a:r>
              <a:rPr lang="en-US" sz="2000" dirty="0">
                <a:solidFill>
                  <a:srgbClr val="000066"/>
                </a:solidFill>
              </a:rPr>
              <a:t> that the unknown function was an m-of-n Boolean function, then we could use the training data to infer which function it is.</a:t>
            </a:r>
          </a:p>
          <a:p>
            <a:pPr>
              <a:lnSpc>
                <a:spcPct val="80000"/>
              </a:lnSpc>
            </a:pPr>
            <a:r>
              <a:rPr lang="en-US" sz="2400" dirty="0">
                <a:solidFill>
                  <a:srgbClr val="0000FF"/>
                </a:solidFill>
              </a:rPr>
              <a:t>Learning requires guessing a good, small hypothesis class</a:t>
            </a:r>
            <a:r>
              <a:rPr lang="en-US" sz="1800" dirty="0">
                <a:solidFill>
                  <a:srgbClr val="0000FF"/>
                </a:solidFill>
              </a:rPr>
              <a:t>: </a:t>
            </a:r>
            <a:r>
              <a:rPr lang="en-US" sz="1800" dirty="0"/>
              <a:t> </a:t>
            </a:r>
          </a:p>
          <a:p>
            <a:pPr lvl="1">
              <a:lnSpc>
                <a:spcPct val="80000"/>
              </a:lnSpc>
            </a:pPr>
            <a:r>
              <a:rPr lang="en-US" sz="2000" dirty="0">
                <a:solidFill>
                  <a:srgbClr val="000066"/>
                </a:solidFill>
              </a:rPr>
              <a:t>We can start with a very small class and enlarge it until it contains an hypothesis that fits the data.</a:t>
            </a:r>
          </a:p>
          <a:p>
            <a:pPr>
              <a:lnSpc>
                <a:spcPct val="80000"/>
              </a:lnSpc>
            </a:pPr>
            <a:endParaRPr lang="en-US" sz="2400" dirty="0">
              <a:solidFill>
                <a:srgbClr val="0000FF"/>
              </a:solidFill>
            </a:endParaRPr>
          </a:p>
          <a:p>
            <a:pPr>
              <a:lnSpc>
                <a:spcPct val="80000"/>
              </a:lnSpc>
            </a:pPr>
            <a:r>
              <a:rPr lang="en-US" sz="2400" dirty="0">
                <a:solidFill>
                  <a:srgbClr val="0000FF"/>
                </a:solidFill>
              </a:rPr>
              <a:t>We could be wrong !</a:t>
            </a:r>
            <a:endParaRPr lang="en-US" sz="2400" dirty="0">
              <a:solidFill>
                <a:srgbClr val="000066"/>
              </a:solidFill>
            </a:endParaRPr>
          </a:p>
          <a:p>
            <a:pPr lvl="1">
              <a:lnSpc>
                <a:spcPct val="80000"/>
              </a:lnSpc>
            </a:pPr>
            <a:r>
              <a:rPr lang="en-US" sz="2000" dirty="0">
                <a:solidFill>
                  <a:srgbClr val="000066"/>
                </a:solidFill>
              </a:rPr>
              <a:t>Our prior knowledge might be wrong:   </a:t>
            </a:r>
            <a:endParaRPr lang="en-US" sz="2000" dirty="0" smtClean="0">
              <a:solidFill>
                <a:srgbClr val="000066"/>
              </a:solidFill>
            </a:endParaRPr>
          </a:p>
          <a:p>
            <a:pPr lvl="2">
              <a:lnSpc>
                <a:spcPct val="80000"/>
              </a:lnSpc>
            </a:pPr>
            <a:r>
              <a:rPr lang="en-US" sz="1800" dirty="0" smtClean="0">
                <a:solidFill>
                  <a:srgbClr val="0000FF"/>
                </a:solidFill>
              </a:rPr>
              <a:t>y=x4  </a:t>
            </a:r>
            <a:r>
              <a:rPr lang="en-US" sz="1800" dirty="0">
                <a:solidFill>
                  <a:srgbClr val="0000FF"/>
                </a:solidFill>
                <a:sym typeface="Symbol" pitchFamily="18" charset="2"/>
              </a:rPr>
              <a:t></a:t>
            </a:r>
            <a:r>
              <a:rPr lang="en-US" sz="1800" dirty="0">
                <a:solidFill>
                  <a:srgbClr val="0000FF"/>
                </a:solidFill>
              </a:rPr>
              <a:t> one-of (x1, x3) is also consistent</a:t>
            </a:r>
            <a:r>
              <a:rPr lang="en-US" sz="1800" dirty="0">
                <a:solidFill>
                  <a:srgbClr val="000066"/>
                </a:solidFill>
              </a:rPr>
              <a:t> </a:t>
            </a:r>
          </a:p>
          <a:p>
            <a:pPr lvl="1">
              <a:lnSpc>
                <a:spcPct val="80000"/>
              </a:lnSpc>
            </a:pPr>
            <a:r>
              <a:rPr lang="en-US" sz="2000" dirty="0">
                <a:solidFill>
                  <a:srgbClr val="000066"/>
                </a:solidFill>
              </a:rPr>
              <a:t>Our guess of the hypothesis </a:t>
            </a:r>
            <a:r>
              <a:rPr lang="en-US" sz="2000" dirty="0" smtClean="0">
                <a:solidFill>
                  <a:srgbClr val="000066"/>
                </a:solidFill>
              </a:rPr>
              <a:t>space </a:t>
            </a:r>
            <a:r>
              <a:rPr lang="en-US" sz="2000" dirty="0">
                <a:solidFill>
                  <a:srgbClr val="000066"/>
                </a:solidFill>
              </a:rPr>
              <a:t>could be wrong</a:t>
            </a:r>
            <a:r>
              <a:rPr lang="en-US" sz="1600" dirty="0">
                <a:solidFill>
                  <a:srgbClr val="000066"/>
                </a:solidFill>
              </a:rPr>
              <a:t>  </a:t>
            </a:r>
          </a:p>
          <a:p>
            <a:pPr>
              <a:lnSpc>
                <a:spcPct val="80000"/>
              </a:lnSpc>
            </a:pPr>
            <a:endParaRPr lang="en-US" sz="1800" dirty="0">
              <a:solidFill>
                <a:srgbClr val="0000FF"/>
              </a:solidFill>
            </a:endParaRPr>
          </a:p>
          <a:p>
            <a:pPr>
              <a:lnSpc>
                <a:spcPct val="80000"/>
              </a:lnSpc>
            </a:pPr>
            <a:r>
              <a:rPr lang="en-US" sz="2000" dirty="0"/>
              <a:t>If </a:t>
            </a:r>
            <a:r>
              <a:rPr lang="en-US" sz="2000" dirty="0">
                <a:solidFill>
                  <a:srgbClr val="0000FF"/>
                </a:solidFill>
              </a:rPr>
              <a:t>this</a:t>
            </a:r>
            <a:r>
              <a:rPr lang="en-US" sz="2000" dirty="0"/>
              <a:t> is the unknown function, then we will make errors when we are given new  examples, and are asked to predict the value of the function</a:t>
            </a: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40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4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45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45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45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345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345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914400" y="-152400"/>
            <a:ext cx="8458200" cy="1143000"/>
          </a:xfrm>
        </p:spPr>
        <p:txBody>
          <a:bodyPr lIns="91429" tIns="45714" rIns="91429" bIns="45714" anchor="t"/>
          <a:lstStyle/>
          <a:p>
            <a:r>
              <a:rPr lang="en-US" dirty="0">
                <a:solidFill>
                  <a:schemeClr val="tx2">
                    <a:lumMod val="50000"/>
                  </a:schemeClr>
                </a:solidFill>
              </a:rPr>
              <a:t>General strategies for Machine </a:t>
            </a:r>
            <a:r>
              <a:rPr lang="en-US" dirty="0" smtClean="0">
                <a:solidFill>
                  <a:schemeClr val="tx2">
                    <a:lumMod val="50000"/>
                  </a:schemeClr>
                </a:solidFill>
              </a:rPr>
              <a:t>Learning</a:t>
            </a:r>
            <a:endParaRPr lang="en-US" dirty="0">
              <a:solidFill>
                <a:schemeClr val="tx2">
                  <a:lumMod val="50000"/>
                </a:schemeClr>
              </a:solidFill>
            </a:endParaRPr>
          </a:p>
        </p:txBody>
      </p:sp>
      <p:sp>
        <p:nvSpPr>
          <p:cNvPr id="1136643" name="Rectangle 3"/>
          <p:cNvSpPr>
            <a:spLocks noGrp="1" noChangeArrowheads="1"/>
          </p:cNvSpPr>
          <p:nvPr>
            <p:ph idx="1"/>
          </p:nvPr>
        </p:nvSpPr>
        <p:spPr>
          <a:ln/>
        </p:spPr>
        <p:txBody>
          <a:bodyPr lIns="91429" tIns="45714" rIns="91429" bIns="45714"/>
          <a:lstStyle/>
          <a:p>
            <a:pPr marL="457200" indent="-457200"/>
            <a:r>
              <a:rPr lang="en-US" dirty="0">
                <a:solidFill>
                  <a:srgbClr val="0000FF"/>
                </a:solidFill>
              </a:rPr>
              <a:t>Develop flexible hypothesis spaces: </a:t>
            </a:r>
            <a:r>
              <a:rPr lang="en-US" dirty="0"/>
              <a:t> </a:t>
            </a:r>
          </a:p>
          <a:p>
            <a:pPr marL="838200" lvl="1" indent="-381000"/>
            <a:r>
              <a:rPr lang="en-US" dirty="0">
                <a:solidFill>
                  <a:srgbClr val="000066"/>
                </a:solidFill>
              </a:rPr>
              <a:t>Decision trees, neural </a:t>
            </a:r>
            <a:r>
              <a:rPr lang="en-US" dirty="0" smtClean="0">
                <a:solidFill>
                  <a:srgbClr val="000066"/>
                </a:solidFill>
              </a:rPr>
              <a:t>networks, nested collections.</a:t>
            </a:r>
            <a:endParaRPr lang="en-US" dirty="0">
              <a:solidFill>
                <a:srgbClr val="000066"/>
              </a:solidFill>
            </a:endParaRPr>
          </a:p>
          <a:p>
            <a:pPr marL="457200" indent="-457200"/>
            <a:r>
              <a:rPr lang="en-US" dirty="0" smtClean="0">
                <a:solidFill>
                  <a:srgbClr val="0000FF"/>
                </a:solidFill>
              </a:rPr>
              <a:t>Develop</a:t>
            </a:r>
            <a:r>
              <a:rPr lang="en-US" sz="2400" dirty="0" smtClean="0">
                <a:solidFill>
                  <a:srgbClr val="0000FF"/>
                </a:solidFill>
              </a:rPr>
              <a:t> representation </a:t>
            </a:r>
            <a:r>
              <a:rPr lang="en-US" sz="2400" dirty="0">
                <a:solidFill>
                  <a:srgbClr val="0000FF"/>
                </a:solidFill>
              </a:rPr>
              <a:t>languages for </a:t>
            </a:r>
            <a:r>
              <a:rPr lang="en-US" sz="2400" dirty="0" smtClean="0">
                <a:solidFill>
                  <a:srgbClr val="0000FF"/>
                </a:solidFill>
              </a:rPr>
              <a:t>restricted classes of functions:</a:t>
            </a:r>
            <a:endParaRPr lang="en-US" sz="2400" dirty="0">
              <a:solidFill>
                <a:srgbClr val="0000FF"/>
              </a:solidFill>
            </a:endParaRPr>
          </a:p>
          <a:p>
            <a:pPr marL="838200" lvl="1" indent="-381000"/>
            <a:r>
              <a:rPr lang="en-US" sz="2000" dirty="0">
                <a:solidFill>
                  <a:srgbClr val="000066"/>
                </a:solidFill>
              </a:rPr>
              <a:t>Serve to limit the expressivity of the target models</a:t>
            </a:r>
          </a:p>
          <a:p>
            <a:pPr marL="838200" lvl="1" indent="-381000"/>
            <a:r>
              <a:rPr lang="en-US" sz="2000" dirty="0">
                <a:solidFill>
                  <a:srgbClr val="000066"/>
                </a:solidFill>
              </a:rPr>
              <a:t>E.g., Functional representation (n-of-m); Grammars; </a:t>
            </a:r>
            <a:r>
              <a:rPr lang="en-US" sz="2000" dirty="0" smtClean="0">
                <a:solidFill>
                  <a:srgbClr val="000066"/>
                </a:solidFill>
              </a:rPr>
              <a:t> linear functions; stochastic </a:t>
            </a:r>
            <a:r>
              <a:rPr lang="en-US" sz="2000" dirty="0">
                <a:solidFill>
                  <a:srgbClr val="000066"/>
                </a:solidFill>
              </a:rPr>
              <a:t>models; </a:t>
            </a:r>
            <a:endParaRPr lang="en-US" sz="2800" dirty="0"/>
          </a:p>
          <a:p>
            <a:pPr marL="838200" lvl="1" indent="-381000"/>
            <a:r>
              <a:rPr lang="en-US" sz="2000" dirty="0" smtClean="0">
                <a:solidFill>
                  <a:srgbClr val="000066"/>
                </a:solidFill>
              </a:rPr>
              <a:t>Get flexibility by augmenting the feature space </a:t>
            </a:r>
            <a:r>
              <a:rPr lang="en-US" sz="2000" dirty="0" smtClean="0"/>
              <a:t> </a:t>
            </a:r>
            <a:endParaRPr lang="en-US" sz="2000" dirty="0"/>
          </a:p>
          <a:p>
            <a:pPr marL="457200" indent="-457200">
              <a:buFont typeface="Wingdings" pitchFamily="2" charset="2"/>
              <a:buNone/>
            </a:pPr>
            <a:r>
              <a:rPr lang="en-US" sz="2400" dirty="0">
                <a:solidFill>
                  <a:srgbClr val="000066"/>
                </a:solidFill>
              </a:rPr>
              <a:t>In either case:</a:t>
            </a:r>
          </a:p>
          <a:p>
            <a:pPr marL="457200" indent="-457200"/>
            <a:r>
              <a:rPr lang="en-US" sz="2400" dirty="0">
                <a:solidFill>
                  <a:srgbClr val="0000FF"/>
                </a:solidFill>
              </a:rPr>
              <a:t>Develop algorithms for finding a hypothesis </a:t>
            </a:r>
            <a:r>
              <a:rPr lang="en-US" sz="2400" dirty="0">
                <a:solidFill>
                  <a:schemeClr val="tx2"/>
                </a:solidFill>
              </a:rPr>
              <a:t>in our hypothesis space</a:t>
            </a:r>
            <a:r>
              <a:rPr lang="en-US" sz="2400" dirty="0">
                <a:solidFill>
                  <a:srgbClr val="0000FF"/>
                </a:solidFill>
              </a:rPr>
              <a:t>, that </a:t>
            </a:r>
            <a:r>
              <a:rPr lang="en-US" sz="2400" dirty="0">
                <a:solidFill>
                  <a:schemeClr val="tx2"/>
                </a:solidFill>
              </a:rPr>
              <a:t>fits</a:t>
            </a:r>
            <a:r>
              <a:rPr lang="en-US" sz="2400" dirty="0">
                <a:solidFill>
                  <a:srgbClr val="0000FF"/>
                </a:solidFill>
              </a:rPr>
              <a:t> the data </a:t>
            </a:r>
          </a:p>
          <a:p>
            <a:pPr marL="457200" indent="-457200"/>
            <a:r>
              <a:rPr lang="en-US" sz="2400" dirty="0">
                <a:solidFill>
                  <a:srgbClr val="000066"/>
                </a:solidFill>
              </a:rPr>
              <a:t>And </a:t>
            </a:r>
            <a:r>
              <a:rPr lang="en-US" sz="2400" u="sng" dirty="0">
                <a:solidFill>
                  <a:srgbClr val="0000FF"/>
                </a:solidFill>
              </a:rPr>
              <a:t>hope</a:t>
            </a:r>
            <a:r>
              <a:rPr lang="en-US" sz="2400" dirty="0">
                <a:solidFill>
                  <a:srgbClr val="000066"/>
                </a:solidFill>
              </a:rPr>
              <a:t> that they will generalize well</a:t>
            </a:r>
            <a:endParaRPr lang="en-US" sz="2400" dirty="0"/>
          </a:p>
          <a:p>
            <a:pPr marL="457200" indent="-457200"/>
            <a:endParaRPr lang="en-US" sz="2400"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41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Terminology</a:t>
            </a:r>
          </a:p>
        </p:txBody>
      </p:sp>
      <p:sp>
        <p:nvSpPr>
          <p:cNvPr id="1138691" name="Rectangle 3"/>
          <p:cNvSpPr>
            <a:spLocks noGrp="1" noChangeArrowheads="1"/>
          </p:cNvSpPr>
          <p:nvPr>
            <p:ph idx="1"/>
          </p:nvPr>
        </p:nvSpPr>
        <p:spPr>
          <a:ln/>
        </p:spPr>
        <p:txBody>
          <a:bodyPr lIns="91429" tIns="45714" rIns="91429" bIns="45714"/>
          <a:lstStyle/>
          <a:p>
            <a:pPr marL="457200" indent="-457200">
              <a:lnSpc>
                <a:spcPct val="90000"/>
              </a:lnSpc>
            </a:pPr>
            <a:r>
              <a:rPr lang="en-US" sz="2000" dirty="0">
                <a:solidFill>
                  <a:srgbClr val="0000FF"/>
                </a:solidFill>
              </a:rPr>
              <a:t>Target function (concept): </a:t>
            </a:r>
            <a:r>
              <a:rPr lang="en-US" sz="2000" dirty="0">
                <a:solidFill>
                  <a:srgbClr val="000066"/>
                </a:solidFill>
              </a:rPr>
              <a:t>The true function f :X </a:t>
            </a:r>
            <a:r>
              <a:rPr lang="en-US" sz="2000" dirty="0">
                <a:solidFill>
                  <a:srgbClr val="000066"/>
                </a:solidFill>
                <a:sym typeface="Wingdings" pitchFamily="2" charset="2"/>
              </a:rPr>
              <a:t>{…Labels…}</a:t>
            </a:r>
          </a:p>
          <a:p>
            <a:pPr marL="457200" indent="-457200">
              <a:lnSpc>
                <a:spcPct val="90000"/>
              </a:lnSpc>
            </a:pPr>
            <a:r>
              <a:rPr lang="en-US" sz="2000" dirty="0">
                <a:solidFill>
                  <a:srgbClr val="0000FF"/>
                </a:solidFill>
              </a:rPr>
              <a:t>Concept:  </a:t>
            </a:r>
            <a:r>
              <a:rPr lang="en-US" sz="2000" dirty="0">
                <a:solidFill>
                  <a:srgbClr val="000066"/>
                </a:solidFill>
              </a:rPr>
              <a:t>Boolean function.  Example for which f (x)= 1 are </a:t>
            </a:r>
            <a:r>
              <a:rPr lang="en-US" sz="2000" dirty="0">
                <a:solidFill>
                  <a:srgbClr val="0000FF"/>
                </a:solidFill>
              </a:rPr>
              <a:t>positive</a:t>
            </a:r>
            <a:r>
              <a:rPr lang="en-US" sz="2000" dirty="0">
                <a:solidFill>
                  <a:srgbClr val="000066"/>
                </a:solidFill>
              </a:rPr>
              <a:t> examples; those for which  f (x)= 0 are </a:t>
            </a:r>
            <a:r>
              <a:rPr lang="en-US" sz="2000" dirty="0">
                <a:solidFill>
                  <a:srgbClr val="0000FF"/>
                </a:solidFill>
              </a:rPr>
              <a:t>negative</a:t>
            </a:r>
            <a:r>
              <a:rPr lang="en-US" sz="2000" dirty="0">
                <a:solidFill>
                  <a:srgbClr val="000066"/>
                </a:solidFill>
              </a:rPr>
              <a:t> examples (instances) </a:t>
            </a:r>
          </a:p>
          <a:p>
            <a:pPr marL="457200" indent="-457200">
              <a:lnSpc>
                <a:spcPct val="90000"/>
              </a:lnSpc>
              <a:buFont typeface="Wingdings" pitchFamily="2" charset="2"/>
              <a:buNone/>
            </a:pPr>
            <a:endParaRPr lang="en-US" sz="2000" dirty="0">
              <a:solidFill>
                <a:srgbClr val="000066"/>
              </a:solidFill>
            </a:endParaRPr>
          </a:p>
          <a:p>
            <a:pPr marL="457200" indent="-457200">
              <a:lnSpc>
                <a:spcPct val="90000"/>
              </a:lnSpc>
            </a:pPr>
            <a:r>
              <a:rPr lang="en-US" sz="2000" dirty="0">
                <a:solidFill>
                  <a:srgbClr val="0000FF"/>
                </a:solidFill>
              </a:rPr>
              <a:t>Hypothesis: </a:t>
            </a:r>
            <a:r>
              <a:rPr lang="en-US" sz="2000" dirty="0">
                <a:solidFill>
                  <a:srgbClr val="000066"/>
                </a:solidFill>
              </a:rPr>
              <a:t>A proposed function h, believed to be similar to f. The output of our learning algorithm. </a:t>
            </a:r>
            <a:r>
              <a:rPr lang="en-US" sz="2000" dirty="0"/>
              <a:t> </a:t>
            </a:r>
          </a:p>
          <a:p>
            <a:pPr marL="457200" indent="-457200">
              <a:lnSpc>
                <a:spcPct val="90000"/>
              </a:lnSpc>
            </a:pPr>
            <a:r>
              <a:rPr lang="en-US" sz="2000" dirty="0">
                <a:solidFill>
                  <a:srgbClr val="0000FF"/>
                </a:solidFill>
              </a:rPr>
              <a:t>Hypothesis space: </a:t>
            </a:r>
            <a:r>
              <a:rPr lang="en-US" sz="2000" dirty="0">
                <a:solidFill>
                  <a:srgbClr val="000066"/>
                </a:solidFill>
              </a:rPr>
              <a:t>The space of all hypotheses that can, in principle, be </a:t>
            </a:r>
            <a:r>
              <a:rPr lang="en-US" sz="2000" dirty="0" smtClean="0">
                <a:solidFill>
                  <a:srgbClr val="000066"/>
                </a:solidFill>
              </a:rPr>
              <a:t>the output of the </a:t>
            </a:r>
            <a:r>
              <a:rPr lang="en-US" sz="2000" dirty="0">
                <a:solidFill>
                  <a:srgbClr val="000066"/>
                </a:solidFill>
              </a:rPr>
              <a:t>learning algorithm.</a:t>
            </a:r>
          </a:p>
          <a:p>
            <a:pPr marL="457200" indent="-457200">
              <a:lnSpc>
                <a:spcPct val="90000"/>
              </a:lnSpc>
            </a:pPr>
            <a:endParaRPr lang="en-US" sz="2000" dirty="0">
              <a:solidFill>
                <a:srgbClr val="000066"/>
              </a:solidFill>
            </a:endParaRPr>
          </a:p>
          <a:p>
            <a:pPr marL="457200" indent="-457200">
              <a:lnSpc>
                <a:spcPct val="90000"/>
              </a:lnSpc>
            </a:pPr>
            <a:r>
              <a:rPr lang="en-US" sz="2000" dirty="0">
                <a:solidFill>
                  <a:srgbClr val="0000FF"/>
                </a:solidFill>
              </a:rPr>
              <a:t>Classifier: </a:t>
            </a:r>
            <a:r>
              <a:rPr lang="en-US" sz="2000" dirty="0">
                <a:solidFill>
                  <a:srgbClr val="000066"/>
                </a:solidFill>
              </a:rPr>
              <a:t>A discrete valued function produced by the learning algorithm. The possible value of f: {1,2,…K} are the classes or </a:t>
            </a:r>
            <a:r>
              <a:rPr lang="en-US" sz="2000" dirty="0">
                <a:solidFill>
                  <a:srgbClr val="0000FF"/>
                </a:solidFill>
              </a:rPr>
              <a:t>class labels</a:t>
            </a:r>
            <a:r>
              <a:rPr lang="en-US" sz="2000" dirty="0">
                <a:solidFill>
                  <a:srgbClr val="000066"/>
                </a:solidFill>
              </a:rPr>
              <a:t>. (In most algorithms the classifier will actually return a real valued function that we’ll have to interpret</a:t>
            </a:r>
            <a:r>
              <a:rPr lang="en-US" sz="2000" dirty="0" smtClean="0">
                <a:solidFill>
                  <a:srgbClr val="000066"/>
                </a:solidFill>
              </a:rPr>
              <a:t>).</a:t>
            </a:r>
          </a:p>
          <a:p>
            <a:pPr marL="0" indent="0">
              <a:lnSpc>
                <a:spcPct val="90000"/>
              </a:lnSpc>
              <a:buNone/>
            </a:pPr>
            <a:endParaRPr lang="en-US" sz="2000" dirty="0">
              <a:solidFill>
                <a:srgbClr val="000066"/>
              </a:solidFill>
            </a:endParaRPr>
          </a:p>
          <a:p>
            <a:pPr marL="457200" indent="-457200">
              <a:lnSpc>
                <a:spcPct val="90000"/>
              </a:lnSpc>
            </a:pPr>
            <a:r>
              <a:rPr lang="en-US" sz="2000" dirty="0">
                <a:solidFill>
                  <a:srgbClr val="0000FF"/>
                </a:solidFill>
              </a:rPr>
              <a:t>Training examples: </a:t>
            </a:r>
            <a:r>
              <a:rPr lang="en-US" sz="2000" dirty="0">
                <a:solidFill>
                  <a:srgbClr val="000066"/>
                </a:solidFill>
              </a:rPr>
              <a:t>A set of examples of the form {(x, f (x))} </a:t>
            </a:r>
          </a:p>
          <a:p>
            <a:pPr marL="457200" indent="-457200">
              <a:lnSpc>
                <a:spcPct val="90000"/>
              </a:lnSpc>
            </a:pPr>
            <a:endParaRPr lang="en-US" sz="2000" dirty="0">
              <a:solidFill>
                <a:srgbClr val="000066"/>
              </a:solidFill>
            </a:endParaRP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42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1371600" y="-152400"/>
            <a:ext cx="7772400" cy="1143000"/>
          </a:xfrm>
        </p:spPr>
        <p:txBody>
          <a:bodyPr lIns="91429" tIns="45714" rIns="91429" bIns="45714" anchor="t"/>
          <a:lstStyle/>
          <a:p>
            <a:r>
              <a:rPr lang="en-US" dirty="0">
                <a:solidFill>
                  <a:schemeClr val="tx2">
                    <a:lumMod val="50000"/>
                  </a:schemeClr>
                </a:solidFill>
              </a:rPr>
              <a:t>Example: Generalization </a:t>
            </a:r>
            <a:r>
              <a:rPr lang="en-US" dirty="0" err="1">
                <a:solidFill>
                  <a:schemeClr val="tx2">
                    <a:lumMod val="50000"/>
                  </a:schemeClr>
                </a:solidFill>
              </a:rPr>
              <a:t>vs</a:t>
            </a:r>
            <a:r>
              <a:rPr lang="en-US" dirty="0">
                <a:solidFill>
                  <a:schemeClr val="tx2">
                    <a:lumMod val="50000"/>
                  </a:schemeClr>
                </a:solidFill>
              </a:rPr>
              <a:t> </a:t>
            </a:r>
            <a:r>
              <a:rPr lang="en-US" dirty="0" err="1">
                <a:solidFill>
                  <a:schemeClr val="tx2">
                    <a:lumMod val="50000"/>
                  </a:schemeClr>
                </a:solidFill>
              </a:rPr>
              <a:t>Overfitting</a:t>
            </a:r>
            <a:r>
              <a:rPr lang="en-US" dirty="0">
                <a:solidFill>
                  <a:schemeClr val="tx2">
                    <a:lumMod val="50000"/>
                  </a:schemeClr>
                </a:solidFill>
              </a:rPr>
              <a:t/>
            </a:r>
            <a:br>
              <a:rPr lang="en-US" dirty="0">
                <a:solidFill>
                  <a:schemeClr val="tx2">
                    <a:lumMod val="50000"/>
                  </a:schemeClr>
                </a:solidFill>
              </a:rPr>
            </a:br>
            <a:endParaRPr lang="en-US" dirty="0">
              <a:solidFill>
                <a:schemeClr val="tx2">
                  <a:lumMod val="50000"/>
                </a:schemeClr>
              </a:solidFill>
            </a:endParaRPr>
          </a:p>
        </p:txBody>
      </p:sp>
      <p:sp>
        <p:nvSpPr>
          <p:cNvPr id="1142787" name="Rectangle 3"/>
          <p:cNvSpPr>
            <a:spLocks noGrp="1" noChangeArrowheads="1"/>
          </p:cNvSpPr>
          <p:nvPr>
            <p:ph idx="1"/>
          </p:nvPr>
        </p:nvSpPr>
        <p:spPr>
          <a:xfrm>
            <a:off x="1524000" y="1447800"/>
            <a:ext cx="7162800" cy="4525963"/>
          </a:xfrm>
          <a:ln/>
        </p:spPr>
        <p:txBody>
          <a:bodyPr lIns="91429" tIns="45714" rIns="91429" bIns="45714"/>
          <a:lstStyle/>
          <a:p>
            <a:pPr marL="457200" indent="-457200" algn="ctr">
              <a:spcBef>
                <a:spcPct val="0"/>
              </a:spcBef>
              <a:buSzTx/>
              <a:buFontTx/>
              <a:buNone/>
            </a:pPr>
            <a:r>
              <a:rPr lang="en-US" dirty="0"/>
              <a:t>What is a Tree ?</a:t>
            </a:r>
          </a:p>
          <a:p>
            <a:pPr marL="457200" indent="-457200">
              <a:spcBef>
                <a:spcPct val="0"/>
              </a:spcBef>
              <a:buSzTx/>
              <a:buFontTx/>
              <a:buNone/>
            </a:pPr>
            <a:endParaRPr lang="en-US" dirty="0"/>
          </a:p>
          <a:p>
            <a:pPr marL="457200" indent="-457200" algn="ctr">
              <a:spcBef>
                <a:spcPct val="0"/>
              </a:spcBef>
              <a:buSzTx/>
              <a:buFontTx/>
              <a:buNone/>
            </a:pPr>
            <a:r>
              <a:rPr lang="en-US" dirty="0">
                <a:solidFill>
                  <a:srgbClr val="3333FF"/>
                </a:solidFill>
              </a:rPr>
              <a:t>A botanist</a:t>
            </a:r>
            <a:r>
              <a:rPr lang="en-US" dirty="0"/>
              <a:t>                         </a:t>
            </a:r>
            <a:r>
              <a:rPr lang="en-US" dirty="0">
                <a:solidFill>
                  <a:schemeClr val="tx2"/>
                </a:solidFill>
              </a:rPr>
              <a:t>Her brother</a:t>
            </a:r>
            <a:r>
              <a:rPr lang="en-US" dirty="0"/>
              <a:t> </a:t>
            </a:r>
          </a:p>
          <a:p>
            <a:pPr marL="457200" indent="-457200">
              <a:spcBef>
                <a:spcPct val="0"/>
              </a:spcBef>
              <a:buSzTx/>
              <a:buFontTx/>
              <a:buNone/>
            </a:pPr>
            <a:endParaRPr lang="en-US" dirty="0"/>
          </a:p>
          <a:p>
            <a:pPr marL="457200" indent="-457200" algn="ctr">
              <a:lnSpc>
                <a:spcPct val="80000"/>
              </a:lnSpc>
              <a:buFont typeface="Wingdings" pitchFamily="2" charset="2"/>
              <a:buNone/>
            </a:pPr>
            <a:r>
              <a:rPr lang="en-US" sz="2400" dirty="0">
                <a:solidFill>
                  <a:srgbClr val="3333FF"/>
                </a:solidFill>
              </a:rPr>
              <a:t>A tree is something with</a:t>
            </a:r>
            <a:r>
              <a:rPr lang="en-US" sz="2400" dirty="0"/>
              <a:t>              </a:t>
            </a:r>
            <a:r>
              <a:rPr lang="en-US" sz="2400" dirty="0">
                <a:solidFill>
                  <a:schemeClr val="tx2"/>
                </a:solidFill>
              </a:rPr>
              <a:t>A tree is a </a:t>
            </a:r>
            <a:r>
              <a:rPr lang="en-US" sz="2400" dirty="0">
                <a:solidFill>
                  <a:srgbClr val="99CC00"/>
                </a:solidFill>
              </a:rPr>
              <a:t>green</a:t>
            </a:r>
            <a:r>
              <a:rPr lang="en-US" sz="2400" dirty="0">
                <a:solidFill>
                  <a:schemeClr val="tx2"/>
                </a:solidFill>
              </a:rPr>
              <a:t>  thing</a:t>
            </a:r>
            <a:r>
              <a:rPr lang="en-US" sz="2400" dirty="0"/>
              <a:t> </a:t>
            </a:r>
          </a:p>
          <a:p>
            <a:pPr marL="457200" indent="-457200">
              <a:lnSpc>
                <a:spcPct val="80000"/>
              </a:lnSpc>
              <a:buFont typeface="Wingdings" pitchFamily="2" charset="2"/>
              <a:buNone/>
            </a:pPr>
            <a:r>
              <a:rPr lang="en-US" sz="2400" dirty="0"/>
              <a:t>      </a:t>
            </a:r>
            <a:r>
              <a:rPr lang="en-US" sz="2400" dirty="0">
                <a:solidFill>
                  <a:srgbClr val="3333FF"/>
                </a:solidFill>
              </a:rPr>
              <a:t>leaves I’ve seen before</a:t>
            </a:r>
            <a:r>
              <a:rPr lang="en-US" sz="2400" dirty="0"/>
              <a:t>   </a:t>
            </a:r>
          </a:p>
          <a:p>
            <a:pPr marL="457200" indent="-457200">
              <a:lnSpc>
                <a:spcPct val="80000"/>
              </a:lnSpc>
              <a:buFont typeface="Wingdings" pitchFamily="2" charset="2"/>
              <a:buNone/>
            </a:pPr>
            <a:endParaRPr lang="en-US" sz="2400" dirty="0"/>
          </a:p>
          <a:p>
            <a:pPr marL="457200" indent="-457200">
              <a:lnSpc>
                <a:spcPct val="80000"/>
              </a:lnSpc>
              <a:buFont typeface="Wingdings" pitchFamily="2" charset="2"/>
              <a:buNone/>
            </a:pPr>
            <a:endParaRPr lang="en-US" sz="2400" dirty="0"/>
          </a:p>
          <a:p>
            <a:pPr marL="457200" indent="-457200">
              <a:spcBef>
                <a:spcPct val="0"/>
              </a:spcBef>
              <a:buSzTx/>
              <a:buFontTx/>
              <a:buNone/>
            </a:pPr>
            <a:r>
              <a:rPr lang="en-US" sz="1600" b="1" dirty="0">
                <a:solidFill>
                  <a:srgbClr val="0000FF"/>
                </a:solidFill>
              </a:rPr>
              <a:t>                                                                                       </a:t>
            </a:r>
            <a:r>
              <a:rPr lang="en-US" sz="1600" b="1" dirty="0" smtClean="0">
                <a:solidFill>
                  <a:srgbClr val="0000FF"/>
                </a:solidFill>
              </a:rPr>
              <a:t> </a:t>
            </a:r>
            <a:r>
              <a:rPr lang="en-US" sz="2000" b="1" dirty="0"/>
              <a:t>Neither will generalize well</a:t>
            </a:r>
            <a:endParaRPr lang="en-US" sz="2000" b="1" u="sng" dirty="0"/>
          </a:p>
          <a:p>
            <a:pPr marL="457200" indent="-457200">
              <a:lnSpc>
                <a:spcPct val="80000"/>
              </a:lnSpc>
              <a:buFont typeface="Wingdings" pitchFamily="2" charset="2"/>
              <a:buNone/>
            </a:pPr>
            <a:endParaRPr lang="en-US" dirty="0"/>
          </a:p>
        </p:txBody>
      </p:sp>
      <p:sp>
        <p:nvSpPr>
          <p:cNvPr id="3" name="Content Placeholder 2"/>
          <p:cNvSpPr>
            <a:spLocks noGrp="1"/>
          </p:cNvSpPr>
          <p:nvPr>
            <p:ph sz="quarter" idx="13"/>
          </p:nvPr>
        </p:nvSpPr>
        <p:spPr/>
        <p:txBody>
          <a:bodyPr/>
          <a:lstStyle/>
          <a:p>
            <a:endParaRPr lang="en-US" dirty="0"/>
          </a:p>
        </p:txBody>
      </p:sp>
      <p:grpSp>
        <p:nvGrpSpPr>
          <p:cNvPr id="1142788" name="Group 4"/>
          <p:cNvGrpSpPr>
            <a:grpSpLocks/>
          </p:cNvGrpSpPr>
          <p:nvPr/>
        </p:nvGrpSpPr>
        <p:grpSpPr bwMode="auto">
          <a:xfrm>
            <a:off x="1570037" y="4022725"/>
            <a:ext cx="3840163" cy="2149475"/>
            <a:chOff x="672" y="1920"/>
            <a:chExt cx="2419" cy="1354"/>
          </a:xfrm>
        </p:grpSpPr>
        <p:graphicFrame>
          <p:nvGraphicFramePr>
            <p:cNvPr id="1142789" name="Object 5"/>
            <p:cNvGraphicFramePr>
              <a:graphicFrameLocks noChangeAspect="1"/>
            </p:cNvGraphicFramePr>
            <p:nvPr/>
          </p:nvGraphicFramePr>
          <p:xfrm flipV="1">
            <a:off x="672" y="1920"/>
            <a:ext cx="614" cy="636"/>
          </p:xfrm>
          <a:graphic>
            <a:graphicData uri="http://schemas.openxmlformats.org/presentationml/2006/ole">
              <mc:AlternateContent xmlns:mc="http://schemas.openxmlformats.org/markup-compatibility/2006">
                <mc:Choice xmlns:v="urn:schemas-microsoft-com:vml" Requires="v">
                  <p:oleObj spid="_x0000_s1143677" name="Clip" r:id="rId4" imgW="3346560" imgH="3468960" progId="MS_ClipArt_Gallery.2">
                    <p:embed/>
                  </p:oleObj>
                </mc:Choice>
                <mc:Fallback>
                  <p:oleObj name="Clip" r:id="rId4" imgW="3346560" imgH="34689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72" y="1920"/>
                          <a:ext cx="614"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0" name="Object 6"/>
            <p:cNvGraphicFramePr>
              <a:graphicFrameLocks noChangeAspect="1"/>
            </p:cNvGraphicFramePr>
            <p:nvPr/>
          </p:nvGraphicFramePr>
          <p:xfrm>
            <a:off x="1584" y="1968"/>
            <a:ext cx="576" cy="553"/>
          </p:xfrm>
          <a:graphic>
            <a:graphicData uri="http://schemas.openxmlformats.org/presentationml/2006/ole">
              <mc:AlternateContent xmlns:mc="http://schemas.openxmlformats.org/markup-compatibility/2006">
                <mc:Choice xmlns:v="urn:schemas-microsoft-com:vml" Requires="v">
                  <p:oleObj spid="_x0000_s1143678" name="Clip" r:id="rId6" imgW="3657600" imgH="3544920" progId="MS_ClipArt_Gallery.2">
                    <p:embed/>
                  </p:oleObj>
                </mc:Choice>
                <mc:Fallback>
                  <p:oleObj name="Clip" r:id="rId6" imgW="3657600" imgH="354492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968"/>
                          <a:ext cx="576"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1" name="Object 7"/>
            <p:cNvGraphicFramePr>
              <a:graphicFrameLocks noChangeAspect="1"/>
            </p:cNvGraphicFramePr>
            <p:nvPr/>
          </p:nvGraphicFramePr>
          <p:xfrm>
            <a:off x="2448" y="2016"/>
            <a:ext cx="643" cy="554"/>
          </p:xfrm>
          <a:graphic>
            <a:graphicData uri="http://schemas.openxmlformats.org/presentationml/2006/ole">
              <mc:AlternateContent xmlns:mc="http://schemas.openxmlformats.org/markup-compatibility/2006">
                <mc:Choice xmlns:v="urn:schemas-microsoft-com:vml" Requires="v">
                  <p:oleObj spid="_x0000_s1143679" name="Clip" r:id="rId8" imgW="4024080" imgH="3468960" progId="MS_ClipArt_Gallery.2">
                    <p:embed/>
                  </p:oleObj>
                </mc:Choice>
                <mc:Fallback>
                  <p:oleObj name="Clip" r:id="rId8" imgW="4024080" imgH="3468960"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643"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2" name="Object 8"/>
            <p:cNvGraphicFramePr>
              <a:graphicFrameLocks noChangeAspect="1"/>
            </p:cNvGraphicFramePr>
            <p:nvPr/>
          </p:nvGraphicFramePr>
          <p:xfrm>
            <a:off x="1536" y="2736"/>
            <a:ext cx="466" cy="480"/>
          </p:xfrm>
          <a:graphic>
            <a:graphicData uri="http://schemas.openxmlformats.org/presentationml/2006/ole">
              <mc:AlternateContent xmlns:mc="http://schemas.openxmlformats.org/markup-compatibility/2006">
                <mc:Choice xmlns:v="urn:schemas-microsoft-com:vml" Requires="v">
                  <p:oleObj spid="_x0000_s1143680" name="Clip" r:id="rId10" imgW="541080" imgH="556920" progId="MS_ClipArt_Gallery.2">
                    <p:embed/>
                  </p:oleObj>
                </mc:Choice>
                <mc:Fallback>
                  <p:oleObj name="Clip" r:id="rId10" imgW="541080" imgH="556920" progId="MS_ClipArt_Gallery.2">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2736"/>
                          <a:ext cx="46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3" name="Object 9"/>
            <p:cNvGraphicFramePr>
              <a:graphicFrameLocks noChangeAspect="1"/>
            </p:cNvGraphicFramePr>
            <p:nvPr/>
          </p:nvGraphicFramePr>
          <p:xfrm>
            <a:off x="864" y="2688"/>
            <a:ext cx="583" cy="527"/>
          </p:xfrm>
          <a:graphic>
            <a:graphicData uri="http://schemas.openxmlformats.org/presentationml/2006/ole">
              <mc:AlternateContent xmlns:mc="http://schemas.openxmlformats.org/markup-compatibility/2006">
                <mc:Choice xmlns:v="urn:schemas-microsoft-com:vml" Requires="v">
                  <p:oleObj spid="_x0000_s1143681" name="Clip" r:id="rId12" imgW="3834000" imgH="3468960" progId="MS_ClipArt_Gallery.2">
                    <p:embed/>
                  </p:oleObj>
                </mc:Choice>
                <mc:Fallback>
                  <p:oleObj name="Clip" r:id="rId12" imgW="3834000" imgH="3468960" progId="MS_ClipArt_Gallery.2">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 y="2688"/>
                          <a:ext cx="583" cy="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4" name="Object 10"/>
            <p:cNvGraphicFramePr>
              <a:graphicFrameLocks noChangeAspect="1"/>
            </p:cNvGraphicFramePr>
            <p:nvPr/>
          </p:nvGraphicFramePr>
          <p:xfrm>
            <a:off x="2160" y="2688"/>
            <a:ext cx="670" cy="586"/>
          </p:xfrm>
          <a:graphic>
            <a:graphicData uri="http://schemas.openxmlformats.org/presentationml/2006/ole">
              <mc:AlternateContent xmlns:mc="http://schemas.openxmlformats.org/markup-compatibility/2006">
                <mc:Choice xmlns:v="urn:schemas-microsoft-com:vml" Requires="v">
                  <p:oleObj spid="_x0000_s1143682" name="Clip" r:id="rId14" imgW="3957840" imgH="3459960" progId="MS_ClipArt_Gallery.2">
                    <p:embed/>
                  </p:oleObj>
                </mc:Choice>
                <mc:Fallback>
                  <p:oleObj name="Clip" r:id="rId14" imgW="3957840" imgH="3459960" progId="MS_ClipArt_Gallery.2">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0" y="2688"/>
                          <a:ext cx="670"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5"/>
          </p:nvPr>
        </p:nvSpPr>
        <p:spPr/>
        <p:txBody>
          <a:bodyPr/>
          <a:lstStyle/>
          <a:p>
            <a:fld id="{0C921938-476A-4922-BE24-3B8F6A2854D9}" type="slidenum">
              <a:rPr lang="en-US" smtClean="0"/>
              <a:t>43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27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1142787">
                                            <p:txEl>
                                              <p:pRg st="4" end="4"/>
                                            </p:txEl>
                                          </p:spTgt>
                                        </p:tgtEl>
                                        <p:attrNameLst>
                                          <p:attrName>style.visibility</p:attrName>
                                        </p:attrNameLst>
                                      </p:cBhvr>
                                      <p:to>
                                        <p:strVal val="visible"/>
                                      </p:to>
                                    </p:set>
                                    <p:anim calcmode="lin" valueType="num">
                                      <p:cBhvr>
                                        <p:cTn id="11" dur="500" fill="hold"/>
                                        <p:tgtEl>
                                          <p:spTgt spid="1142787">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1142787">
                                            <p:txEl>
                                              <p:pRg st="4" end="4"/>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42787">
                                            <p:txEl>
                                              <p:pRg st="5" end="5"/>
                                            </p:txEl>
                                          </p:spTgt>
                                        </p:tgtEl>
                                        <p:attrNameLst>
                                          <p:attrName>style.visibility</p:attrName>
                                        </p:attrNameLst>
                                      </p:cBhvr>
                                      <p:to>
                                        <p:strVal val="visible"/>
                                      </p:to>
                                    </p:set>
                                    <p:anim calcmode="lin" valueType="num">
                                      <p:cBhvr>
                                        <p:cTn id="15" dur="500" fill="hold"/>
                                        <p:tgtEl>
                                          <p:spTgt spid="1142787">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1142787">
                                            <p:txEl>
                                              <p:pRg st="5" end="5"/>
                                            </p:txEl>
                                          </p:spTgt>
                                        </p:tgtEl>
                                        <p:attrNameLst>
                                          <p:attrName>ppt_h</p:attrName>
                                        </p:attrNameLst>
                                      </p:cBhvr>
                                      <p:tavLst>
                                        <p:tav tm="0">
                                          <p:val>
                                            <p:strVal val="#ppt_h"/>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11427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42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2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CS446 Team</a:t>
            </a:r>
            <a:endParaRPr lang="en-US" dirty="0"/>
          </a:p>
        </p:txBody>
      </p:sp>
      <p:sp>
        <p:nvSpPr>
          <p:cNvPr id="6" name="Content Placeholder 5"/>
          <p:cNvSpPr>
            <a:spLocks noGrp="1"/>
          </p:cNvSpPr>
          <p:nvPr>
            <p:ph idx="1"/>
          </p:nvPr>
        </p:nvSpPr>
        <p:spPr>
          <a:xfrm>
            <a:off x="457200" y="1189037"/>
            <a:ext cx="8458200" cy="5287963"/>
          </a:xfrm>
        </p:spPr>
        <p:txBody>
          <a:bodyPr>
            <a:noAutofit/>
          </a:bodyPr>
          <a:lstStyle/>
          <a:p>
            <a:r>
              <a:rPr lang="en-US" sz="2000" b="1" dirty="0" smtClean="0">
                <a:solidFill>
                  <a:srgbClr val="FF0000"/>
                </a:solidFill>
              </a:rPr>
              <a:t>[updated 1/24/17]</a:t>
            </a:r>
          </a:p>
          <a:p>
            <a:r>
              <a:rPr lang="en-US" sz="2000" b="1" dirty="0" smtClean="0"/>
              <a:t>Dan Roth </a:t>
            </a:r>
            <a:r>
              <a:rPr lang="en-US" sz="2000" dirty="0" smtClean="0"/>
              <a:t>(3323 Siebel)</a:t>
            </a:r>
          </a:p>
          <a:p>
            <a:pPr lvl="2"/>
            <a:r>
              <a:rPr lang="en-US" dirty="0" smtClean="0"/>
              <a:t>Monday 1-2 </a:t>
            </a:r>
            <a:r>
              <a:rPr lang="en-US" sz="1600" dirty="0" smtClean="0"/>
              <a:t>(or: appointment)</a:t>
            </a:r>
            <a:endParaRPr lang="en-US" sz="2400" dirty="0"/>
          </a:p>
          <a:p>
            <a:r>
              <a:rPr lang="en-US" b="1" dirty="0" smtClean="0"/>
              <a:t>TAs </a:t>
            </a:r>
          </a:p>
          <a:p>
            <a:pPr lvl="1"/>
            <a:r>
              <a:rPr lang="en-US" dirty="0" smtClean="0"/>
              <a:t>Chase Duncan	</a:t>
            </a:r>
            <a:r>
              <a:rPr lang="en-US" dirty="0"/>
              <a:t>Tues </a:t>
            </a:r>
            <a:r>
              <a:rPr lang="en-US" dirty="0" smtClean="0"/>
              <a:t>12-1	(3333 SC)</a:t>
            </a:r>
            <a:endParaRPr lang="en-US" dirty="0"/>
          </a:p>
          <a:p>
            <a:pPr lvl="1"/>
            <a:r>
              <a:rPr lang="en-US" dirty="0" smtClean="0"/>
              <a:t>Subhro Roy	Wed 4-5		</a:t>
            </a:r>
            <a:r>
              <a:rPr lang="en-US" dirty="0"/>
              <a:t>(3333 SC</a:t>
            </a:r>
            <a:r>
              <a:rPr lang="en-US" dirty="0" smtClean="0"/>
              <a:t>)</a:t>
            </a:r>
            <a:endParaRPr lang="en-US" dirty="0"/>
          </a:p>
          <a:p>
            <a:pPr lvl="1"/>
            <a:r>
              <a:rPr lang="en-US" dirty="0" smtClean="0"/>
              <a:t>Qiang Ning	</a:t>
            </a:r>
            <a:r>
              <a:rPr lang="en-US" dirty="0" err="1" smtClean="0"/>
              <a:t>Thur</a:t>
            </a:r>
            <a:r>
              <a:rPr lang="en-US" dirty="0" smtClean="0"/>
              <a:t>  3-4	(</a:t>
            </a:r>
            <a:r>
              <a:rPr lang="en-US" dirty="0"/>
              <a:t>3333 SC</a:t>
            </a:r>
            <a:r>
              <a:rPr lang="en-US" dirty="0" smtClean="0"/>
              <a:t>)</a:t>
            </a:r>
            <a:endParaRPr lang="en-US" dirty="0"/>
          </a:p>
          <a:p>
            <a:pPr lvl="1"/>
            <a:r>
              <a:rPr lang="en-US" dirty="0" smtClean="0"/>
              <a:t>Hao Wu		Fri 1-2		(</a:t>
            </a:r>
            <a:r>
              <a:rPr lang="en-US" dirty="0"/>
              <a:t>3333 SC</a:t>
            </a:r>
            <a:r>
              <a:rPr lang="en-US" dirty="0" smtClean="0"/>
              <a:t>)</a:t>
            </a:r>
            <a:endParaRPr lang="en-US" dirty="0"/>
          </a:p>
          <a:p>
            <a:r>
              <a:rPr lang="de-DE" b="1" dirty="0" smtClean="0"/>
              <a:t>Discussion Sections</a:t>
            </a:r>
            <a:r>
              <a:rPr lang="de-DE" dirty="0" smtClean="0"/>
              <a:t>: </a:t>
            </a:r>
            <a:r>
              <a:rPr lang="de-DE" sz="2000" dirty="0" smtClean="0"/>
              <a:t>(</a:t>
            </a:r>
            <a:r>
              <a:rPr lang="de-DE" sz="2000" dirty="0" smtClean="0">
                <a:solidFill>
                  <a:srgbClr val="FF0000"/>
                </a:solidFill>
              </a:rPr>
              <a:t>starting next week</a:t>
            </a:r>
            <a:r>
              <a:rPr lang="de-DE" sz="2000" dirty="0" smtClean="0"/>
              <a:t>)</a:t>
            </a:r>
            <a:endParaRPr lang="de-DE" dirty="0">
              <a:solidFill>
                <a:srgbClr val="FF0000"/>
              </a:solidFill>
            </a:endParaRPr>
          </a:p>
          <a:p>
            <a:pPr lvl="1"/>
            <a:r>
              <a:rPr lang="en-US" b="1" dirty="0" smtClean="0"/>
              <a:t>Monday:</a:t>
            </a:r>
            <a:r>
              <a:rPr lang="en-US" dirty="0"/>
              <a:t> </a:t>
            </a:r>
            <a:r>
              <a:rPr lang="en-US" dirty="0" smtClean="0"/>
              <a:t>		4 -5 	[3405 SC]  	Chase Duncan[A-I]</a:t>
            </a:r>
          </a:p>
          <a:p>
            <a:pPr lvl="1"/>
            <a:r>
              <a:rPr lang="en-US" b="1" dirty="0" smtClean="0"/>
              <a:t>Wednesdays</a:t>
            </a:r>
            <a:r>
              <a:rPr lang="en-US" b="1" dirty="0"/>
              <a:t>:</a:t>
            </a:r>
            <a:r>
              <a:rPr lang="en-US" dirty="0"/>
              <a:t> </a:t>
            </a:r>
            <a:r>
              <a:rPr lang="en-US" dirty="0" smtClean="0"/>
              <a:t>	5 -6  	[3405 SC]  	Hao Wu  [J-L]</a:t>
            </a:r>
          </a:p>
          <a:p>
            <a:pPr lvl="1"/>
            <a:r>
              <a:rPr lang="en-US" b="1" dirty="0" smtClean="0"/>
              <a:t>Thursdays</a:t>
            </a:r>
            <a:r>
              <a:rPr lang="en-US" b="1" dirty="0"/>
              <a:t>:</a:t>
            </a:r>
            <a:r>
              <a:rPr lang="en-US" dirty="0"/>
              <a:t> </a:t>
            </a:r>
            <a:r>
              <a:rPr lang="en-US" dirty="0" smtClean="0"/>
              <a:t>	4 - </a:t>
            </a:r>
            <a:r>
              <a:rPr lang="en-US" dirty="0"/>
              <a:t>5</a:t>
            </a:r>
            <a:r>
              <a:rPr lang="en-US" dirty="0" smtClean="0"/>
              <a:t> 	[3405 SC]  	Subhro Roy[M-S]</a:t>
            </a:r>
          </a:p>
          <a:p>
            <a:pPr lvl="1"/>
            <a:r>
              <a:rPr lang="en-US" b="1" dirty="0"/>
              <a:t>Fridays:</a:t>
            </a:r>
            <a:r>
              <a:rPr lang="en-US" dirty="0"/>
              <a:t>		</a:t>
            </a:r>
            <a:r>
              <a:rPr lang="en-US" dirty="0" smtClean="0"/>
              <a:t>4 -5 	[3405 SC]  	Qiang Ning  [T-Z]</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44</a:t>
            </a:fld>
            <a:endParaRPr lang="en-US"/>
          </a:p>
        </p:txBody>
      </p:sp>
    </p:spTree>
    <p:extLst>
      <p:ext uri="{BB962C8B-B14F-4D97-AF65-F5344CB8AC3E}">
        <p14:creationId xmlns:p14="http://schemas.microsoft.com/office/powerpoint/2010/main" val="804370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CS446 on the web</a:t>
            </a:r>
            <a:endParaRPr lang="en-US" dirty="0"/>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solidFill>
                  <a:srgbClr val="FF0000"/>
                </a:solidFill>
              </a:rPr>
              <a:t>Schedule</a:t>
            </a:r>
            <a:r>
              <a:rPr lang="en-US" dirty="0" smtClean="0"/>
              <a:t>, slides, videos, policies</a:t>
            </a:r>
          </a:p>
          <a:p>
            <a:pPr lvl="2"/>
            <a:r>
              <a:rPr lang="en-US" dirty="0" smtClean="0">
                <a:hlinkClick r:id="rId3"/>
              </a:rPr>
              <a:t>http://l2r.cs.uiuc.edu/~danr/Teaching/CS446-17/index.html</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https://piazza.com/class#fall2017/cs446</a:t>
            </a:r>
            <a:endParaRPr lang="en-US" dirty="0" smtClean="0"/>
          </a:p>
          <a:p>
            <a:pPr lvl="1"/>
            <a:r>
              <a:rPr lang="en-US" dirty="0" smtClean="0"/>
              <a:t>Log on to Compass:</a:t>
            </a:r>
          </a:p>
          <a:p>
            <a:pPr lvl="2"/>
            <a:r>
              <a:rPr lang="en-US" dirty="0" smtClean="0"/>
              <a:t>Submit assignments, get your grades</a:t>
            </a:r>
          </a:p>
          <a:p>
            <a:pPr lvl="2"/>
            <a:r>
              <a:rPr lang="en-US" dirty="0" smtClean="0">
                <a:hlinkClick r:id="rId5"/>
              </a:rPr>
              <a:t>https://compass2g.illinois.edu</a:t>
            </a:r>
            <a:r>
              <a:rPr lang="en-US" dirty="0" smtClean="0"/>
              <a:t> </a:t>
            </a:r>
          </a:p>
          <a:p>
            <a:r>
              <a:rPr lang="en-US" dirty="0" smtClean="0"/>
              <a:t>Scribing the Class [Good writers; Latex; Paid Hourly]</a:t>
            </a:r>
          </a:p>
        </p:txBody>
      </p:sp>
      <p:sp>
        <p:nvSpPr>
          <p:cNvPr id="6" name="Content Placeholder 5"/>
          <p:cNvSpPr>
            <a:spLocks noGrp="1"/>
          </p:cNvSpPr>
          <p:nvPr>
            <p:ph sz="quarter" idx="13"/>
          </p:nvPr>
        </p:nvSpPr>
        <p:spPr/>
        <p:txBody>
          <a:bodyPr/>
          <a:lstStyle/>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45</a:t>
            </a:fld>
            <a:endParaRPr lang="en-US" dirty="0"/>
          </a:p>
        </p:txBody>
      </p:sp>
    </p:spTree>
    <p:extLst>
      <p:ext uri="{BB962C8B-B14F-4D97-AF65-F5344CB8AC3E}">
        <p14:creationId xmlns:p14="http://schemas.microsoft.com/office/powerpoint/2010/main" val="30746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Administration </a:t>
            </a:r>
            <a:endParaRPr lang="en-US" dirty="0"/>
          </a:p>
        </p:txBody>
      </p:sp>
      <p:sp>
        <p:nvSpPr>
          <p:cNvPr id="3" name="Content Placeholder 2"/>
          <p:cNvSpPr>
            <a:spLocks noGrp="1"/>
          </p:cNvSpPr>
          <p:nvPr>
            <p:ph idx="1"/>
          </p:nvPr>
        </p:nvSpPr>
        <p:spPr>
          <a:xfrm>
            <a:off x="1524000" y="1295400"/>
            <a:ext cx="7162800" cy="4525963"/>
          </a:xfrm>
        </p:spPr>
        <p:txBody>
          <a:bodyPr/>
          <a:lstStyle/>
          <a:p>
            <a:r>
              <a:rPr lang="en-US" sz="2000" dirty="0" smtClean="0"/>
              <a:t>Registration </a:t>
            </a:r>
            <a:r>
              <a:rPr lang="en-US" sz="2000" dirty="0" smtClean="0">
                <a:solidFill>
                  <a:srgbClr val="FF0000"/>
                </a:solidFill>
              </a:rPr>
              <a:t>[Ask NOW]</a:t>
            </a:r>
          </a:p>
          <a:p>
            <a:r>
              <a:rPr lang="en-US" sz="2000" dirty="0" smtClean="0">
                <a:hlinkClick r:id="rId2"/>
              </a:rPr>
              <a:t>Hw0</a:t>
            </a:r>
            <a:r>
              <a:rPr lang="en-US" sz="2000" dirty="0" smtClean="0"/>
              <a:t>: Solution will be released today</a:t>
            </a:r>
            <a:endParaRPr lang="en-US" sz="2000" dirty="0" smtClean="0">
              <a:hlinkClick r:id="rId3"/>
            </a:endParaRPr>
          </a:p>
          <a:p>
            <a:r>
              <a:rPr lang="en-US" sz="2000" dirty="0" smtClean="0">
                <a:hlinkClick r:id="rId3"/>
              </a:rPr>
              <a:t>Hw1</a:t>
            </a:r>
            <a:r>
              <a:rPr lang="en-US" sz="2000" dirty="0" smtClean="0"/>
              <a:t> will be out tomorrow </a:t>
            </a:r>
          </a:p>
          <a:p>
            <a:pPr lvl="1"/>
            <a:r>
              <a:rPr lang="en-US" sz="1800" dirty="0" smtClean="0"/>
              <a:t>Please start working on it as soon as possible; </a:t>
            </a:r>
          </a:p>
          <a:p>
            <a:pPr lvl="2"/>
            <a:r>
              <a:rPr lang="en-US" sz="1600" dirty="0" smtClean="0"/>
              <a:t>Discussion sessions will start next week; come ready with questions </a:t>
            </a:r>
          </a:p>
          <a:p>
            <a:r>
              <a:rPr lang="en-US" sz="2000" dirty="0" smtClean="0"/>
              <a:t>Projects</a:t>
            </a:r>
          </a:p>
          <a:p>
            <a:pPr lvl="1"/>
            <a:r>
              <a:rPr lang="en-US" sz="1800" dirty="0" smtClean="0"/>
              <a:t>Small (2-3) groups; your choice of a topic.</a:t>
            </a:r>
          </a:p>
          <a:p>
            <a:pPr lvl="1"/>
            <a:r>
              <a:rPr lang="en-US" sz="1800" dirty="0" smtClean="0"/>
              <a:t>25% of the grade </a:t>
            </a:r>
            <a:r>
              <a:rPr lang="en-US" sz="1800" dirty="0" smtClean="0">
                <a:sym typeface="Wingdings" panose="05000000000000000000" pitchFamily="2" charset="2"/>
              </a:rPr>
              <a:t> needs to be a substantial project </a:t>
            </a:r>
            <a:endParaRPr lang="en-US" sz="1800" dirty="0" smtClean="0"/>
          </a:p>
          <a:p>
            <a:pPr lvl="1"/>
            <a:r>
              <a:rPr lang="en-US" sz="1800" dirty="0" smtClean="0"/>
              <a:t>Extra credit for undergrads</a:t>
            </a:r>
          </a:p>
          <a:p>
            <a:r>
              <a:rPr lang="en-US" sz="2000" dirty="0"/>
              <a:t>Quiz </a:t>
            </a:r>
            <a:r>
              <a:rPr lang="en-US" sz="2000" dirty="0" smtClean="0"/>
              <a:t>1: Avg. score: 4.51/5</a:t>
            </a:r>
          </a:p>
          <a:p>
            <a:pPr lvl="1"/>
            <a:r>
              <a:rPr lang="en-US" sz="1800" dirty="0" smtClean="0"/>
              <a:t>Only 165 of you attempted it (???)  </a:t>
            </a:r>
          </a:p>
        </p:txBody>
      </p:sp>
      <p:sp>
        <p:nvSpPr>
          <p:cNvPr id="6" name="Content Placeholder 5"/>
          <p:cNvSpPr>
            <a:spLocks noGrp="1"/>
          </p:cNvSpPr>
          <p:nvPr>
            <p:ph sz="quarter" idx="13"/>
          </p:nvPr>
        </p:nvSpPr>
        <p:spPr/>
        <p:txBody>
          <a:bodyPr/>
          <a:lstStyle/>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46</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32388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dirty="0"/>
              <a:t>An Example</a:t>
            </a:r>
          </a:p>
        </p:txBody>
      </p:sp>
      <p:sp>
        <p:nvSpPr>
          <p:cNvPr id="1086467" name="Rectangle 3"/>
          <p:cNvSpPr>
            <a:spLocks noGrp="1" noChangeArrowheads="1"/>
          </p:cNvSpPr>
          <p:nvPr>
            <p:ph idx="1"/>
          </p:nvPr>
        </p:nvSpPr>
        <p:spPr>
          <a:xfrm>
            <a:off x="1524000" y="1371600"/>
            <a:ext cx="7467600" cy="4525963"/>
          </a:xfrm>
        </p:spPr>
        <p:txBody>
          <a:bodyPr/>
          <a:lstStyle/>
          <a:p>
            <a:pPr>
              <a:lnSpc>
                <a:spcPct val="90000"/>
              </a:lnSpc>
              <a:buFont typeface="Wingdings" pitchFamily="2" charset="2"/>
              <a:buNone/>
            </a:pPr>
            <a:r>
              <a:rPr lang="en-US" sz="2400" dirty="0"/>
              <a:t>I don’t know {</a:t>
            </a:r>
            <a:r>
              <a:rPr lang="en-US" sz="2400" dirty="0">
                <a:solidFill>
                  <a:srgbClr val="FF0000"/>
                </a:solidFill>
              </a:rPr>
              <a:t>whether,</a:t>
            </a:r>
            <a:r>
              <a:rPr lang="en-US" sz="2400" dirty="0"/>
              <a:t> </a:t>
            </a:r>
            <a:r>
              <a:rPr lang="en-US" sz="2400" dirty="0">
                <a:solidFill>
                  <a:srgbClr val="9900CC"/>
                </a:solidFill>
              </a:rPr>
              <a:t>weather</a:t>
            </a:r>
            <a:r>
              <a:rPr lang="en-US" sz="2400" dirty="0">
                <a:solidFill>
                  <a:schemeClr val="accent1"/>
                </a:solidFill>
              </a:rPr>
              <a:t>}</a:t>
            </a:r>
            <a:r>
              <a:rPr lang="en-US" sz="2400" dirty="0">
                <a:solidFill>
                  <a:schemeClr val="hlink"/>
                </a:solidFill>
              </a:rPr>
              <a:t> </a:t>
            </a:r>
            <a:r>
              <a:rPr lang="en-US" sz="2400" dirty="0"/>
              <a:t>to laugh or cry</a:t>
            </a:r>
          </a:p>
          <a:p>
            <a:pPr>
              <a:lnSpc>
                <a:spcPct val="90000"/>
              </a:lnSpc>
              <a:buFont typeface="Wingdings" pitchFamily="2" charset="2"/>
              <a:buNone/>
            </a:pPr>
            <a:endParaRPr lang="en-US" sz="2400" b="1" u="sng" dirty="0"/>
          </a:p>
          <a:p>
            <a:pPr>
              <a:lnSpc>
                <a:spcPct val="90000"/>
              </a:lnSpc>
              <a:buFont typeface="Wingdings" pitchFamily="2" charset="2"/>
              <a:buNone/>
            </a:pPr>
            <a:r>
              <a:rPr lang="en-US" sz="2400" b="1" u="sng" dirty="0"/>
              <a:t>How can we make this a learning problem?</a:t>
            </a:r>
          </a:p>
          <a:p>
            <a:pPr>
              <a:lnSpc>
                <a:spcPct val="90000"/>
              </a:lnSpc>
            </a:pPr>
            <a:endParaRPr lang="en-US" sz="2000" dirty="0"/>
          </a:p>
          <a:p>
            <a:pPr>
              <a:lnSpc>
                <a:spcPct val="90000"/>
              </a:lnSpc>
            </a:pPr>
            <a:r>
              <a:rPr lang="en-US" sz="2000" dirty="0"/>
              <a:t>We will look for a function </a:t>
            </a:r>
          </a:p>
          <a:p>
            <a:pPr>
              <a:lnSpc>
                <a:spcPct val="90000"/>
              </a:lnSpc>
              <a:buFont typeface="Wingdings" pitchFamily="2" charset="2"/>
              <a:buNone/>
            </a:pPr>
            <a:r>
              <a:rPr lang="en-US" sz="2000" dirty="0"/>
              <a:t>                    F: Sentences</a:t>
            </a:r>
            <a:r>
              <a:rPr lang="en-US" sz="2000" dirty="0">
                <a:sym typeface="Wingdings" pitchFamily="2" charset="2"/>
              </a:rPr>
              <a:t> </a:t>
            </a:r>
            <a:r>
              <a:rPr lang="en-US" sz="2000" dirty="0"/>
              <a:t>{</a:t>
            </a:r>
            <a:r>
              <a:rPr lang="en-US" sz="2000" dirty="0">
                <a:solidFill>
                  <a:srgbClr val="FF0000"/>
                </a:solidFill>
              </a:rPr>
              <a:t>whether,</a:t>
            </a:r>
            <a:r>
              <a:rPr lang="en-US" sz="2000" dirty="0"/>
              <a:t> </a:t>
            </a:r>
            <a:r>
              <a:rPr lang="en-US" sz="2000" dirty="0">
                <a:solidFill>
                  <a:srgbClr val="9900CC"/>
                </a:solidFill>
              </a:rPr>
              <a:t>weather</a:t>
            </a:r>
            <a:r>
              <a:rPr lang="en-US" sz="2000" dirty="0"/>
              <a:t>}</a:t>
            </a:r>
            <a:r>
              <a:rPr lang="en-US" sz="2000" dirty="0">
                <a:solidFill>
                  <a:schemeClr val="hlink"/>
                </a:solidFill>
              </a:rPr>
              <a:t> </a:t>
            </a:r>
          </a:p>
          <a:p>
            <a:pPr>
              <a:lnSpc>
                <a:spcPct val="90000"/>
              </a:lnSpc>
            </a:pPr>
            <a:r>
              <a:rPr lang="en-US" sz="2000" dirty="0"/>
              <a:t>We need to define the domain of this function better.</a:t>
            </a:r>
          </a:p>
          <a:p>
            <a:pPr>
              <a:lnSpc>
                <a:spcPct val="90000"/>
              </a:lnSpc>
            </a:pPr>
            <a:endParaRPr lang="en-US" sz="2000" dirty="0"/>
          </a:p>
          <a:p>
            <a:pPr>
              <a:lnSpc>
                <a:spcPct val="90000"/>
              </a:lnSpc>
            </a:pPr>
            <a:r>
              <a:rPr lang="en-US" sz="2000" b="1" u="sng" dirty="0"/>
              <a:t>An option</a:t>
            </a:r>
            <a:r>
              <a:rPr lang="en-US" sz="2000" dirty="0"/>
              <a:t>: For each word</a:t>
            </a:r>
            <a:r>
              <a:rPr lang="en-US" sz="2000" dirty="0">
                <a:solidFill>
                  <a:schemeClr val="tx2"/>
                </a:solidFill>
              </a:rPr>
              <a:t> w</a:t>
            </a:r>
            <a:r>
              <a:rPr lang="en-US" sz="2000" dirty="0"/>
              <a:t> in English define a </a:t>
            </a:r>
            <a:r>
              <a:rPr lang="en-US" sz="2000" dirty="0">
                <a:solidFill>
                  <a:schemeClr val="tx2"/>
                </a:solidFill>
              </a:rPr>
              <a:t>Boolean</a:t>
            </a:r>
            <a:r>
              <a:rPr lang="en-US" sz="2000" dirty="0"/>
              <a:t> </a:t>
            </a:r>
            <a:r>
              <a:rPr lang="en-US" sz="2000" dirty="0" smtClean="0"/>
              <a:t>feature </a:t>
            </a:r>
            <a:r>
              <a:rPr lang="en-US" sz="2000" dirty="0" err="1" smtClean="0"/>
              <a:t>x</a:t>
            </a:r>
            <a:r>
              <a:rPr lang="en-US" sz="2000" baseline="-25000" dirty="0" err="1" smtClean="0"/>
              <a:t>w</a:t>
            </a:r>
            <a:r>
              <a:rPr lang="en-US" sz="2000" dirty="0" smtClean="0"/>
              <a:t> </a:t>
            </a:r>
            <a:r>
              <a:rPr lang="en-US" sz="2000" dirty="0"/>
              <a:t>:  </a:t>
            </a:r>
          </a:p>
          <a:p>
            <a:pPr algn="ctr">
              <a:lnSpc>
                <a:spcPct val="90000"/>
              </a:lnSpc>
              <a:buFont typeface="Wingdings" pitchFamily="2" charset="2"/>
              <a:buNone/>
            </a:pPr>
            <a:r>
              <a:rPr lang="en-US" sz="2000" dirty="0"/>
              <a:t>[</a:t>
            </a:r>
            <a:r>
              <a:rPr lang="en-US" sz="2000" dirty="0" err="1"/>
              <a:t>x</a:t>
            </a:r>
            <a:r>
              <a:rPr lang="en-US" sz="2000" baseline="-25000" dirty="0" err="1"/>
              <a:t>w</a:t>
            </a:r>
            <a:r>
              <a:rPr lang="en-US" sz="2000" dirty="0"/>
              <a:t> =1] </a:t>
            </a:r>
            <a:r>
              <a:rPr lang="en-US" sz="2000" dirty="0" err="1"/>
              <a:t>iff</a:t>
            </a:r>
            <a:r>
              <a:rPr lang="en-US" sz="2000" dirty="0"/>
              <a:t> w is in the sentence</a:t>
            </a:r>
          </a:p>
          <a:p>
            <a:pPr>
              <a:lnSpc>
                <a:spcPct val="90000"/>
              </a:lnSpc>
            </a:pPr>
            <a:r>
              <a:rPr lang="en-US" sz="2000" dirty="0"/>
              <a:t>This maps a sentence to a </a:t>
            </a:r>
            <a:r>
              <a:rPr lang="en-US" sz="2000" dirty="0">
                <a:solidFill>
                  <a:srgbClr val="FF6600"/>
                </a:solidFill>
              </a:rPr>
              <a:t>point </a:t>
            </a:r>
            <a:r>
              <a:rPr lang="en-US" sz="2000" dirty="0"/>
              <a:t>in {0,1}</a:t>
            </a:r>
            <a:r>
              <a:rPr lang="en-US" sz="2000" baseline="30000" dirty="0"/>
              <a:t>50,000</a:t>
            </a:r>
          </a:p>
          <a:p>
            <a:pPr>
              <a:lnSpc>
                <a:spcPct val="90000"/>
              </a:lnSpc>
            </a:pPr>
            <a:r>
              <a:rPr lang="en-US" sz="2000" dirty="0"/>
              <a:t>In this space:   some points are </a:t>
            </a:r>
            <a:r>
              <a:rPr lang="en-US" sz="2000" u="sng" dirty="0">
                <a:solidFill>
                  <a:srgbClr val="FF0000"/>
                </a:solidFill>
              </a:rPr>
              <a:t>whether</a:t>
            </a:r>
            <a:r>
              <a:rPr lang="en-US" sz="2000" dirty="0">
                <a:solidFill>
                  <a:srgbClr val="FF0000"/>
                </a:solidFill>
              </a:rPr>
              <a:t> </a:t>
            </a:r>
            <a:r>
              <a:rPr lang="en-US" sz="2000" dirty="0"/>
              <a:t>points</a:t>
            </a:r>
          </a:p>
          <a:p>
            <a:pPr>
              <a:lnSpc>
                <a:spcPct val="90000"/>
              </a:lnSpc>
              <a:buFont typeface="Wingdings" pitchFamily="2" charset="2"/>
              <a:buNone/>
            </a:pPr>
            <a:r>
              <a:rPr lang="en-US" sz="2000" dirty="0"/>
              <a:t>                           some are </a:t>
            </a:r>
            <a:r>
              <a:rPr lang="en-US" sz="2000" u="sng" dirty="0">
                <a:solidFill>
                  <a:srgbClr val="9900CC"/>
                </a:solidFill>
              </a:rPr>
              <a:t>weather</a:t>
            </a:r>
            <a:r>
              <a:rPr lang="en-US" sz="2000" dirty="0">
                <a:solidFill>
                  <a:schemeClr val="accent1"/>
                </a:solidFill>
              </a:rPr>
              <a:t> </a:t>
            </a:r>
            <a:r>
              <a:rPr lang="en-US" sz="2000" dirty="0"/>
              <a:t>points</a:t>
            </a:r>
          </a:p>
        </p:txBody>
      </p:sp>
      <p:sp>
        <p:nvSpPr>
          <p:cNvPr id="2" name="Content Placeholder 1"/>
          <p:cNvSpPr>
            <a:spLocks noGrp="1"/>
          </p:cNvSpPr>
          <p:nvPr>
            <p:ph sz="quarter" idx="13"/>
          </p:nvPr>
        </p:nvSpPr>
        <p:spPr/>
        <p:txBody>
          <a:bodyPr/>
          <a:lstStyle/>
          <a:p>
            <a:pPr algn="ctr"/>
            <a:r>
              <a:rPr lang="en-US" dirty="0" smtClean="0"/>
              <a:t>Modeling</a:t>
            </a:r>
            <a:endParaRPr lang="en-US" dirty="0"/>
          </a:p>
        </p:txBody>
      </p:sp>
      <p:sp>
        <p:nvSpPr>
          <p:cNvPr id="1086468" name="Text Box 4"/>
          <p:cNvSpPr txBox="1">
            <a:spLocks noChangeArrowheads="1"/>
          </p:cNvSpPr>
          <p:nvPr/>
        </p:nvSpPr>
        <p:spPr bwMode="auto">
          <a:xfrm>
            <a:off x="6019800" y="5638800"/>
            <a:ext cx="2971800" cy="78483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latin typeface="+mj-lt"/>
              </a:rPr>
              <a:t>Learning Protocol?</a:t>
            </a:r>
          </a:p>
          <a:p>
            <a:pPr>
              <a:spcBef>
                <a:spcPct val="50000"/>
              </a:spcBef>
            </a:pPr>
            <a:r>
              <a:rPr lang="en-US" sz="1800" dirty="0">
                <a:latin typeface="+mj-lt"/>
              </a:rPr>
              <a:t>Supervised? Unsupervised?</a:t>
            </a:r>
          </a:p>
        </p:txBody>
      </p:sp>
      <p:sp>
        <p:nvSpPr>
          <p:cNvPr id="1086469" name="Text Box 5"/>
          <p:cNvSpPr txBox="1">
            <a:spLocks noChangeArrowheads="1"/>
          </p:cNvSpPr>
          <p:nvPr/>
        </p:nvSpPr>
        <p:spPr bwMode="auto">
          <a:xfrm>
            <a:off x="6400800" y="1828800"/>
            <a:ext cx="25908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j-lt"/>
              </a:rPr>
              <a:t>This is the </a:t>
            </a:r>
            <a:r>
              <a:rPr lang="en-US" sz="1800" dirty="0">
                <a:solidFill>
                  <a:schemeClr val="tx2"/>
                </a:solidFill>
                <a:latin typeface="+mj-lt"/>
              </a:rPr>
              <a:t>Modeling Step</a:t>
            </a:r>
          </a:p>
        </p:txBody>
      </p:sp>
      <p:sp>
        <p:nvSpPr>
          <p:cNvPr id="3" name="Slide Number Placeholder 2"/>
          <p:cNvSpPr>
            <a:spLocks noGrp="1"/>
          </p:cNvSpPr>
          <p:nvPr>
            <p:ph type="sldNum" sz="quarter" idx="15"/>
          </p:nvPr>
        </p:nvSpPr>
        <p:spPr/>
        <p:txBody>
          <a:bodyPr/>
          <a:lstStyle/>
          <a:p>
            <a:fld id="{0C921938-476A-4922-BE24-3B8F6A2854D9}" type="slidenum">
              <a:rPr lang="en-US" smtClean="0"/>
              <a:t>47</a:t>
            </a:fld>
            <a:endParaRPr lang="en-US" dirty="0"/>
          </a:p>
        </p:txBody>
      </p:sp>
      <p:sp>
        <p:nvSpPr>
          <p:cNvPr id="8" name="Text Box 4"/>
          <p:cNvSpPr txBox="1">
            <a:spLocks noChangeArrowheads="1"/>
          </p:cNvSpPr>
          <p:nvPr/>
        </p:nvSpPr>
        <p:spPr bwMode="auto">
          <a:xfrm>
            <a:off x="5943600" y="2667000"/>
            <a:ext cx="30480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latin typeface="+mj-lt"/>
              </a:rPr>
              <a:t>What is the hypothesis space? </a:t>
            </a:r>
            <a:endParaRPr lang="en-US"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6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6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64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646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46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646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6467">
                                            <p:txEl>
                                              <p:pRg st="12" end="1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64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6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animBg="1" autoUpdateAnimBg="0"/>
      <p:bldP spid="1086469" grpId="0" animBg="1" autoUpdateAnimBg="0"/>
      <p:bldP spid="8"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a:t>Representation Step: What’s Good? </a:t>
            </a:r>
          </a:p>
        </p:txBody>
      </p:sp>
      <p:sp>
        <p:nvSpPr>
          <p:cNvPr id="1149955" name="Rectangle 3"/>
          <p:cNvSpPr>
            <a:spLocks noGrp="1" noChangeArrowheads="1"/>
          </p:cNvSpPr>
          <p:nvPr>
            <p:ph idx="1"/>
          </p:nvPr>
        </p:nvSpPr>
        <p:spPr/>
        <p:txBody>
          <a:bodyPr/>
          <a:lstStyle/>
          <a:p>
            <a:r>
              <a:rPr lang="en-US" sz="2400" dirty="0" smtClean="0"/>
              <a:t>Learning problem: </a:t>
            </a:r>
            <a:endParaRPr lang="en-US" sz="2400" dirty="0"/>
          </a:p>
          <a:p>
            <a:pPr lvl="1">
              <a:buFont typeface="Wingdings" pitchFamily="2" charset="2"/>
              <a:buNone/>
            </a:pPr>
            <a:r>
              <a:rPr lang="en-US" dirty="0"/>
              <a:t>Find a function that </a:t>
            </a:r>
          </a:p>
          <a:p>
            <a:pPr lvl="1">
              <a:buFont typeface="Wingdings" pitchFamily="2" charset="2"/>
              <a:buNone/>
            </a:pPr>
            <a:r>
              <a:rPr lang="en-US" dirty="0"/>
              <a:t>   </a:t>
            </a:r>
            <a:r>
              <a:rPr lang="en-US" dirty="0">
                <a:solidFill>
                  <a:schemeClr val="tx2"/>
                </a:solidFill>
              </a:rPr>
              <a:t>best</a:t>
            </a:r>
            <a:r>
              <a:rPr lang="en-US" dirty="0"/>
              <a:t> separates the data</a:t>
            </a:r>
          </a:p>
          <a:p>
            <a:r>
              <a:rPr lang="en-US" sz="2400" dirty="0"/>
              <a:t>What function?</a:t>
            </a:r>
          </a:p>
          <a:p>
            <a:r>
              <a:rPr lang="en-US" sz="2400" dirty="0"/>
              <a:t>What’s best</a:t>
            </a:r>
            <a:r>
              <a:rPr lang="en-US" sz="2400" dirty="0" smtClean="0"/>
              <a:t>?</a:t>
            </a:r>
          </a:p>
          <a:p>
            <a:r>
              <a:rPr lang="en-US" sz="2400" dirty="0" smtClean="0"/>
              <a:t>(</a:t>
            </a:r>
            <a:r>
              <a:rPr lang="en-US" sz="2400" dirty="0"/>
              <a:t>How to find it</a:t>
            </a:r>
            <a:r>
              <a:rPr lang="en-US" sz="2400" dirty="0" smtClean="0"/>
              <a:t>?)</a:t>
            </a:r>
          </a:p>
          <a:p>
            <a:endParaRPr lang="en-US" sz="2400" dirty="0"/>
          </a:p>
          <a:p>
            <a:endParaRPr lang="en-US" sz="2400" dirty="0"/>
          </a:p>
          <a:p>
            <a:endParaRPr lang="en-US" dirty="0"/>
          </a:p>
          <a:p>
            <a:endParaRPr lang="en-US" sz="2400" dirty="0"/>
          </a:p>
          <a:p>
            <a:r>
              <a:rPr lang="en-US" sz="2400" dirty="0"/>
              <a:t>A possibility: Define the learning problem to </a:t>
            </a:r>
            <a:r>
              <a:rPr lang="en-US" sz="2400" dirty="0" smtClean="0"/>
              <a:t>be:         A </a:t>
            </a:r>
            <a:r>
              <a:rPr lang="en-US" sz="2400" dirty="0" smtClean="0">
                <a:solidFill>
                  <a:srgbClr val="FF6600"/>
                </a:solidFill>
              </a:rPr>
              <a:t>(linear</a:t>
            </a:r>
            <a:r>
              <a:rPr lang="en-US" sz="2400" dirty="0">
                <a:solidFill>
                  <a:srgbClr val="FF6600"/>
                </a:solidFill>
              </a:rPr>
              <a:t>) function </a:t>
            </a:r>
            <a:r>
              <a:rPr lang="en-US" sz="2400" dirty="0"/>
              <a:t>that best separates the data</a:t>
            </a:r>
          </a:p>
        </p:txBody>
      </p:sp>
      <p:sp>
        <p:nvSpPr>
          <p:cNvPr id="2" name="Content Placeholder 1"/>
          <p:cNvSpPr>
            <a:spLocks noGrp="1"/>
          </p:cNvSpPr>
          <p:nvPr>
            <p:ph sz="quarter" idx="13"/>
          </p:nvPr>
        </p:nvSpPr>
        <p:spPr/>
        <p:txBody>
          <a:bodyPr/>
          <a:lstStyle/>
          <a:p>
            <a:r>
              <a:rPr lang="en-US" dirty="0" smtClean="0"/>
              <a:t>Representation</a:t>
            </a:r>
            <a:endParaRPr lang="en-US" dirty="0"/>
          </a:p>
        </p:txBody>
      </p:sp>
      <p:sp>
        <p:nvSpPr>
          <p:cNvPr id="1149956" name="Rectangle 4"/>
          <p:cNvSpPr>
            <a:spLocks noChangeArrowheads="1"/>
          </p:cNvSpPr>
          <p:nvPr/>
        </p:nvSpPr>
        <p:spPr bwMode="auto">
          <a:xfrm>
            <a:off x="6881813" y="2549525"/>
            <a:ext cx="187325" cy="5556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9957" name="Group 5"/>
          <p:cNvGrpSpPr>
            <a:grpSpLocks/>
          </p:cNvGrpSpPr>
          <p:nvPr/>
        </p:nvGrpSpPr>
        <p:grpSpPr bwMode="auto">
          <a:xfrm>
            <a:off x="4875213" y="1173163"/>
            <a:ext cx="3963987" cy="4008437"/>
            <a:chOff x="1809" y="624"/>
            <a:chExt cx="2497" cy="2525"/>
          </a:xfrm>
        </p:grpSpPr>
        <p:sp>
          <p:nvSpPr>
            <p:cNvPr id="1149958" name="Line 6"/>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59" name="Line 7"/>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60" name="Oval 8"/>
            <p:cNvSpPr>
              <a:spLocks noChangeArrowheads="1"/>
            </p:cNvSpPr>
            <p:nvPr/>
          </p:nvSpPr>
          <p:spPr bwMode="auto">
            <a:xfrm>
              <a:off x="2208" y="2359"/>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1" name="Oval 9"/>
            <p:cNvSpPr>
              <a:spLocks noChangeArrowheads="1"/>
            </p:cNvSpPr>
            <p:nvPr/>
          </p:nvSpPr>
          <p:spPr bwMode="auto">
            <a:xfrm>
              <a:off x="2688" y="1678"/>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2" name="Oval 10"/>
            <p:cNvSpPr>
              <a:spLocks noChangeArrowheads="1"/>
            </p:cNvSpPr>
            <p:nvPr/>
          </p:nvSpPr>
          <p:spPr bwMode="auto">
            <a:xfrm>
              <a:off x="2660" y="1139"/>
              <a:ext cx="61"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3" name="Oval 11"/>
            <p:cNvSpPr>
              <a:spLocks noChangeArrowheads="1"/>
            </p:cNvSpPr>
            <p:nvPr/>
          </p:nvSpPr>
          <p:spPr bwMode="auto">
            <a:xfrm>
              <a:off x="2736" y="2064"/>
              <a:ext cx="60"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4" name="Oval 12"/>
            <p:cNvSpPr>
              <a:spLocks noChangeArrowheads="1"/>
            </p:cNvSpPr>
            <p:nvPr/>
          </p:nvSpPr>
          <p:spPr bwMode="auto">
            <a:xfrm>
              <a:off x="2926" y="146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5" name="Oval 13"/>
            <p:cNvSpPr>
              <a:spLocks noChangeArrowheads="1"/>
            </p:cNvSpPr>
            <p:nvPr/>
          </p:nvSpPr>
          <p:spPr bwMode="auto">
            <a:xfrm>
              <a:off x="3216" y="105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6" name="Oval 14"/>
            <p:cNvSpPr>
              <a:spLocks noChangeArrowheads="1"/>
            </p:cNvSpPr>
            <p:nvPr/>
          </p:nvSpPr>
          <p:spPr bwMode="auto">
            <a:xfrm>
              <a:off x="2832" y="163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7" name="Oval 15"/>
            <p:cNvSpPr>
              <a:spLocks noChangeArrowheads="1"/>
            </p:cNvSpPr>
            <p:nvPr/>
          </p:nvSpPr>
          <p:spPr bwMode="auto">
            <a:xfrm>
              <a:off x="2784" y="142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8" name="Oval 16"/>
            <p:cNvSpPr>
              <a:spLocks noChangeArrowheads="1"/>
            </p:cNvSpPr>
            <p:nvPr/>
          </p:nvSpPr>
          <p:spPr bwMode="auto">
            <a:xfrm>
              <a:off x="2544" y="1821"/>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9" name="Oval 17"/>
            <p:cNvSpPr>
              <a:spLocks noChangeArrowheads="1"/>
            </p:cNvSpPr>
            <p:nvPr/>
          </p:nvSpPr>
          <p:spPr bwMode="auto">
            <a:xfrm>
              <a:off x="2544" y="2112"/>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0" name="Oval 18"/>
            <p:cNvSpPr>
              <a:spLocks noChangeArrowheads="1"/>
            </p:cNvSpPr>
            <p:nvPr/>
          </p:nvSpPr>
          <p:spPr bwMode="auto">
            <a:xfrm>
              <a:off x="2448" y="2208"/>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1" name="Oval 19"/>
            <p:cNvSpPr>
              <a:spLocks noChangeArrowheads="1"/>
            </p:cNvSpPr>
            <p:nvPr/>
          </p:nvSpPr>
          <p:spPr bwMode="auto">
            <a:xfrm>
              <a:off x="3504" y="1008"/>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2" name="Oval 20"/>
            <p:cNvSpPr>
              <a:spLocks noChangeArrowheads="1"/>
            </p:cNvSpPr>
            <p:nvPr/>
          </p:nvSpPr>
          <p:spPr bwMode="auto">
            <a:xfrm>
              <a:off x="2832" y="1104"/>
              <a:ext cx="59"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3" name="Oval 21"/>
            <p:cNvSpPr>
              <a:spLocks noChangeArrowheads="1"/>
            </p:cNvSpPr>
            <p:nvPr/>
          </p:nvSpPr>
          <p:spPr bwMode="auto">
            <a:xfrm>
              <a:off x="3072" y="816"/>
              <a:ext cx="60"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4" name="Oval 22"/>
            <p:cNvSpPr>
              <a:spLocks noChangeArrowheads="1"/>
            </p:cNvSpPr>
            <p:nvPr/>
          </p:nvSpPr>
          <p:spPr bwMode="auto">
            <a:xfrm>
              <a:off x="3072" y="1200"/>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5" name="Oval 23"/>
            <p:cNvSpPr>
              <a:spLocks noChangeArrowheads="1"/>
            </p:cNvSpPr>
            <p:nvPr/>
          </p:nvSpPr>
          <p:spPr bwMode="auto">
            <a:xfrm>
              <a:off x="3312" y="624"/>
              <a:ext cx="58"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6" name="Rectangle 24"/>
            <p:cNvSpPr>
              <a:spLocks noChangeArrowheads="1"/>
            </p:cNvSpPr>
            <p:nvPr/>
          </p:nvSpPr>
          <p:spPr bwMode="auto">
            <a:xfrm>
              <a:off x="2954" y="1748"/>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7" name="Rectangle 25"/>
            <p:cNvSpPr>
              <a:spLocks noChangeArrowheads="1"/>
            </p:cNvSpPr>
            <p:nvPr/>
          </p:nvSpPr>
          <p:spPr bwMode="auto">
            <a:xfrm>
              <a:off x="2112" y="2880"/>
              <a:ext cx="119"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8" name="Rectangle 26"/>
            <p:cNvSpPr>
              <a:spLocks noChangeArrowheads="1"/>
            </p:cNvSpPr>
            <p:nvPr/>
          </p:nvSpPr>
          <p:spPr bwMode="auto">
            <a:xfrm>
              <a:off x="3835" y="13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9" name="Rectangle 27"/>
            <p:cNvSpPr>
              <a:spLocks noChangeArrowheads="1"/>
            </p:cNvSpPr>
            <p:nvPr/>
          </p:nvSpPr>
          <p:spPr bwMode="auto">
            <a:xfrm>
              <a:off x="2808" y="218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0" name="Rectangle 28"/>
            <p:cNvSpPr>
              <a:spLocks noChangeArrowheads="1"/>
            </p:cNvSpPr>
            <p:nvPr/>
          </p:nvSpPr>
          <p:spPr bwMode="auto">
            <a:xfrm>
              <a:off x="3425" y="1390"/>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1" name="Rectangle 29"/>
            <p:cNvSpPr>
              <a:spLocks noChangeArrowheads="1"/>
            </p:cNvSpPr>
            <p:nvPr/>
          </p:nvSpPr>
          <p:spPr bwMode="auto">
            <a:xfrm>
              <a:off x="3024" y="1392"/>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2" name="Rectangle 30"/>
            <p:cNvSpPr>
              <a:spLocks noChangeArrowheads="1"/>
            </p:cNvSpPr>
            <p:nvPr/>
          </p:nvSpPr>
          <p:spPr bwMode="auto">
            <a:xfrm>
              <a:off x="2515" y="239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3" name="Rectangle 31"/>
            <p:cNvSpPr>
              <a:spLocks noChangeArrowheads="1"/>
            </p:cNvSpPr>
            <p:nvPr/>
          </p:nvSpPr>
          <p:spPr bwMode="auto">
            <a:xfrm>
              <a:off x="3631" y="1426"/>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4" name="Rectangle 32"/>
            <p:cNvSpPr>
              <a:spLocks noChangeArrowheads="1"/>
            </p:cNvSpPr>
            <p:nvPr/>
          </p:nvSpPr>
          <p:spPr bwMode="auto">
            <a:xfrm>
              <a:off x="4071" y="923"/>
              <a:ext cx="118"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5" name="Rectangle 33"/>
            <p:cNvSpPr>
              <a:spLocks noChangeArrowheads="1"/>
            </p:cNvSpPr>
            <p:nvPr/>
          </p:nvSpPr>
          <p:spPr bwMode="auto">
            <a:xfrm>
              <a:off x="3308" y="1569"/>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6" name="Rectangle 34"/>
            <p:cNvSpPr>
              <a:spLocks noChangeArrowheads="1"/>
            </p:cNvSpPr>
            <p:nvPr/>
          </p:nvSpPr>
          <p:spPr bwMode="auto">
            <a:xfrm>
              <a:off x="3953" y="852"/>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7" name="Rectangle 35"/>
            <p:cNvSpPr>
              <a:spLocks noChangeArrowheads="1"/>
            </p:cNvSpPr>
            <p:nvPr/>
          </p:nvSpPr>
          <p:spPr bwMode="auto">
            <a:xfrm>
              <a:off x="2896" y="1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8" name="Rectangle 36"/>
            <p:cNvSpPr>
              <a:spLocks noChangeArrowheads="1"/>
            </p:cNvSpPr>
            <p:nvPr/>
          </p:nvSpPr>
          <p:spPr bwMode="auto">
            <a:xfrm>
              <a:off x="2256" y="2544"/>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49989" name="Rectangle 37"/>
            <p:cNvSpPr>
              <a:spLocks noChangeArrowheads="1"/>
            </p:cNvSpPr>
            <p:nvPr/>
          </p:nvSpPr>
          <p:spPr bwMode="auto">
            <a:xfrm>
              <a:off x="4041" y="1678"/>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0" name="Rectangle 38"/>
            <p:cNvSpPr>
              <a:spLocks noChangeArrowheads="1"/>
            </p:cNvSpPr>
            <p:nvPr/>
          </p:nvSpPr>
          <p:spPr bwMode="auto">
            <a:xfrm>
              <a:off x="4012" y="149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1" name="Rectangle 39"/>
            <p:cNvSpPr>
              <a:spLocks noChangeArrowheads="1"/>
            </p:cNvSpPr>
            <p:nvPr/>
          </p:nvSpPr>
          <p:spPr bwMode="auto">
            <a:xfrm>
              <a:off x="2748" y="2503"/>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2" name="Rectangle 40"/>
            <p:cNvSpPr>
              <a:spLocks noChangeArrowheads="1"/>
            </p:cNvSpPr>
            <p:nvPr/>
          </p:nvSpPr>
          <p:spPr bwMode="auto">
            <a:xfrm>
              <a:off x="2090" y="27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3" name="Rectangle 41"/>
            <p:cNvSpPr>
              <a:spLocks noChangeArrowheads="1"/>
            </p:cNvSpPr>
            <p:nvPr/>
          </p:nvSpPr>
          <p:spPr bwMode="auto">
            <a:xfrm>
              <a:off x="2185" y="2652"/>
              <a:ext cx="119"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9994" name="Line 42"/>
          <p:cNvSpPr>
            <a:spLocks noChangeShapeType="1"/>
          </p:cNvSpPr>
          <p:nvPr/>
        </p:nvSpPr>
        <p:spPr bwMode="auto">
          <a:xfrm flipV="1">
            <a:off x="4800600" y="1371600"/>
            <a:ext cx="2743200" cy="3733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5" name="Freeform 43"/>
          <p:cNvSpPr>
            <a:spLocks/>
          </p:cNvSpPr>
          <p:nvPr/>
        </p:nvSpPr>
        <p:spPr bwMode="auto">
          <a:xfrm>
            <a:off x="5105400" y="1143000"/>
            <a:ext cx="3035300" cy="3962400"/>
          </a:xfrm>
          <a:custGeom>
            <a:avLst/>
            <a:gdLst>
              <a:gd name="T0" fmla="*/ 72 w 1912"/>
              <a:gd name="T1" fmla="*/ 2496 h 2496"/>
              <a:gd name="T2" fmla="*/ 120 w 1912"/>
              <a:gd name="T3" fmla="*/ 1920 h 2496"/>
              <a:gd name="T4" fmla="*/ 792 w 1912"/>
              <a:gd name="T5" fmla="*/ 1728 h 2496"/>
              <a:gd name="T6" fmla="*/ 840 w 1912"/>
              <a:gd name="T7" fmla="*/ 1536 h 2496"/>
              <a:gd name="T8" fmla="*/ 1128 w 1912"/>
              <a:gd name="T9" fmla="*/ 1536 h 2496"/>
              <a:gd name="T10" fmla="*/ 840 w 1912"/>
              <a:gd name="T11" fmla="*/ 1200 h 2496"/>
              <a:gd name="T12" fmla="*/ 1128 w 1912"/>
              <a:gd name="T13" fmla="*/ 1056 h 2496"/>
              <a:gd name="T14" fmla="*/ 1032 w 1912"/>
              <a:gd name="T15" fmla="*/ 720 h 2496"/>
              <a:gd name="T16" fmla="*/ 1800 w 1912"/>
              <a:gd name="T17" fmla="*/ 672 h 2496"/>
              <a:gd name="T18" fmla="*/ 1704 w 1912"/>
              <a:gd name="T19" fmla="*/ 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2" h="2496">
                <a:moveTo>
                  <a:pt x="72" y="2496"/>
                </a:moveTo>
                <a:cubicBezTo>
                  <a:pt x="36" y="2272"/>
                  <a:pt x="0" y="2048"/>
                  <a:pt x="120" y="1920"/>
                </a:cubicBezTo>
                <a:cubicBezTo>
                  <a:pt x="240" y="1792"/>
                  <a:pt x="672" y="1792"/>
                  <a:pt x="792" y="1728"/>
                </a:cubicBezTo>
                <a:cubicBezTo>
                  <a:pt x="912" y="1664"/>
                  <a:pt x="784" y="1568"/>
                  <a:pt x="840" y="1536"/>
                </a:cubicBezTo>
                <a:cubicBezTo>
                  <a:pt x="896" y="1504"/>
                  <a:pt x="1128" y="1592"/>
                  <a:pt x="1128" y="1536"/>
                </a:cubicBezTo>
                <a:cubicBezTo>
                  <a:pt x="1128" y="1480"/>
                  <a:pt x="840" y="1280"/>
                  <a:pt x="840" y="1200"/>
                </a:cubicBezTo>
                <a:cubicBezTo>
                  <a:pt x="840" y="1120"/>
                  <a:pt x="1096" y="1136"/>
                  <a:pt x="1128" y="1056"/>
                </a:cubicBezTo>
                <a:cubicBezTo>
                  <a:pt x="1160" y="976"/>
                  <a:pt x="920" y="784"/>
                  <a:pt x="1032" y="720"/>
                </a:cubicBezTo>
                <a:cubicBezTo>
                  <a:pt x="1144" y="656"/>
                  <a:pt x="1688" y="792"/>
                  <a:pt x="1800" y="672"/>
                </a:cubicBezTo>
                <a:cubicBezTo>
                  <a:pt x="1912" y="552"/>
                  <a:pt x="1720" y="112"/>
                  <a:pt x="1704" y="0"/>
                </a:cubicBezTo>
              </a:path>
            </a:pathLst>
          </a:custGeom>
          <a:noFill/>
          <a:ln w="2857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6" name="Line 44"/>
          <p:cNvSpPr>
            <a:spLocks noChangeShapeType="1"/>
          </p:cNvSpPr>
          <p:nvPr/>
        </p:nvSpPr>
        <p:spPr bwMode="auto">
          <a:xfrm flipV="1">
            <a:off x="5257800" y="1600200"/>
            <a:ext cx="2743200" cy="37338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7" name="Line 45"/>
          <p:cNvSpPr>
            <a:spLocks noChangeShapeType="1"/>
          </p:cNvSpPr>
          <p:nvPr/>
        </p:nvSpPr>
        <p:spPr bwMode="auto">
          <a:xfrm flipV="1">
            <a:off x="5029200" y="1447800"/>
            <a:ext cx="2743200" cy="3733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8" name="Text Box 46"/>
          <p:cNvSpPr txBox="1">
            <a:spLocks noChangeArrowheads="1"/>
          </p:cNvSpPr>
          <p:nvPr/>
        </p:nvSpPr>
        <p:spPr bwMode="auto">
          <a:xfrm>
            <a:off x="76200" y="4267200"/>
            <a:ext cx="4419600" cy="1323439"/>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mn-lt"/>
              </a:rPr>
              <a:t>Linear = linear in the </a:t>
            </a:r>
            <a:r>
              <a:rPr lang="en-US" sz="2000" dirty="0" smtClean="0">
                <a:latin typeface="+mn-lt"/>
              </a:rPr>
              <a:t>feature space</a:t>
            </a:r>
            <a:endParaRPr lang="en-US" sz="2000" dirty="0">
              <a:latin typeface="+mn-lt"/>
            </a:endParaRPr>
          </a:p>
          <a:p>
            <a:pPr>
              <a:spcBef>
                <a:spcPct val="50000"/>
              </a:spcBef>
            </a:pPr>
            <a:r>
              <a:rPr lang="en-US" sz="2000" dirty="0">
                <a:solidFill>
                  <a:schemeClr val="tx2"/>
                </a:solidFill>
                <a:latin typeface="+mn-lt"/>
              </a:rPr>
              <a:t>x</a:t>
            </a:r>
            <a:r>
              <a:rPr lang="en-US" sz="2000" dirty="0">
                <a:latin typeface="+mn-lt"/>
              </a:rPr>
              <a:t>= data representation; </a:t>
            </a:r>
            <a:r>
              <a:rPr lang="en-US" sz="2000" dirty="0">
                <a:solidFill>
                  <a:schemeClr val="tx2"/>
                </a:solidFill>
                <a:latin typeface="+mn-lt"/>
              </a:rPr>
              <a:t>w </a:t>
            </a:r>
            <a:r>
              <a:rPr lang="en-US" sz="2000" dirty="0">
                <a:latin typeface="+mn-lt"/>
              </a:rPr>
              <a:t>= the classifier</a:t>
            </a:r>
          </a:p>
          <a:p>
            <a:pPr algn="ctr">
              <a:spcBef>
                <a:spcPct val="50000"/>
              </a:spcBef>
            </a:pPr>
            <a:r>
              <a:rPr lang="en-US" sz="2000" dirty="0" smtClean="0">
                <a:solidFill>
                  <a:schemeClr val="tx2"/>
                </a:solidFill>
                <a:latin typeface="+mn-lt"/>
              </a:rPr>
              <a:t>y</a:t>
            </a:r>
            <a:r>
              <a:rPr lang="en-US" sz="2000" dirty="0" smtClean="0">
                <a:latin typeface="+mn-lt"/>
              </a:rPr>
              <a:t> </a:t>
            </a:r>
            <a:r>
              <a:rPr lang="en-US" sz="2000" dirty="0">
                <a:latin typeface="+mn-lt"/>
              </a:rPr>
              <a:t>= </a:t>
            </a:r>
            <a:r>
              <a:rPr lang="en-US" sz="2000" dirty="0" err="1">
                <a:latin typeface="+mn-lt"/>
              </a:rPr>
              <a:t>sgn</a:t>
            </a:r>
            <a:r>
              <a:rPr lang="en-US" sz="2000" dirty="0">
                <a:latin typeface="+mn-lt"/>
              </a:rPr>
              <a:t> {</a:t>
            </a:r>
            <a:r>
              <a:rPr lang="en-US" sz="2000" dirty="0" err="1">
                <a:latin typeface="+mn-lt"/>
              </a:rPr>
              <a:t>w</a:t>
            </a:r>
            <a:r>
              <a:rPr lang="en-US" sz="2000" baseline="30000" dirty="0" err="1">
                <a:latin typeface="+mn-lt"/>
              </a:rPr>
              <a:t>T</a:t>
            </a:r>
            <a:r>
              <a:rPr lang="en-US" sz="2000" dirty="0" err="1">
                <a:latin typeface="+mn-lt"/>
              </a:rPr>
              <a:t>x</a:t>
            </a:r>
            <a:r>
              <a:rPr lang="en-US" sz="2000" dirty="0">
                <a:latin typeface="+mn-lt"/>
              </a:rPr>
              <a:t>}</a:t>
            </a:r>
          </a:p>
        </p:txBody>
      </p:sp>
      <p:sp>
        <p:nvSpPr>
          <p:cNvPr id="3" name="Slide Number Placeholder 2"/>
          <p:cNvSpPr>
            <a:spLocks noGrp="1"/>
          </p:cNvSpPr>
          <p:nvPr>
            <p:ph type="sldNum" sz="quarter" idx="15"/>
          </p:nvPr>
        </p:nvSpPr>
        <p:spPr/>
        <p:txBody>
          <a:bodyPr/>
          <a:lstStyle/>
          <a:p>
            <a:fld id="{0C921938-476A-4922-BE24-3B8F6A2854D9}" type="slidenum">
              <a:rPr lang="en-US" smtClean="0"/>
              <a:t>48</a:t>
            </a:fld>
            <a:endParaRPr lang="en-US" dirty="0"/>
          </a:p>
        </p:txBody>
      </p:sp>
      <p:sp>
        <p:nvSpPr>
          <p:cNvPr id="49" name="Text Box 46"/>
          <p:cNvSpPr txBox="1">
            <a:spLocks noChangeArrowheads="1"/>
          </p:cNvSpPr>
          <p:nvPr/>
        </p:nvSpPr>
        <p:spPr bwMode="auto">
          <a:xfrm>
            <a:off x="5508624" y="3209699"/>
            <a:ext cx="3482975" cy="1840504"/>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n-lt"/>
              </a:rPr>
              <a:t>Memorizing vs. Learning</a:t>
            </a:r>
          </a:p>
          <a:p>
            <a:pPr marL="800100" lvl="1" indent="-342900" eaLnBrk="1" hangingPunct="1">
              <a:spcBef>
                <a:spcPct val="20000"/>
              </a:spcBef>
              <a:buSzPct val="75000"/>
              <a:buBlip>
                <a:blip r:embed="rId3"/>
              </a:buBlip>
            </a:pPr>
            <a:r>
              <a:rPr lang="en-US" sz="1800" dirty="0" smtClean="0">
                <a:latin typeface="+mn-lt"/>
              </a:rPr>
              <a:t>Accuracy vs. Simplicity</a:t>
            </a:r>
          </a:p>
          <a:p>
            <a:pPr marL="342900" indent="-342900" eaLnBrk="1" hangingPunct="1">
              <a:spcBef>
                <a:spcPct val="20000"/>
              </a:spcBef>
              <a:buSzPct val="75000"/>
              <a:buBlip>
                <a:blip r:embed="rId3"/>
              </a:buBlip>
            </a:pPr>
            <a:r>
              <a:rPr lang="en-US" sz="2000" dirty="0" smtClean="0">
                <a:latin typeface="+mn-lt"/>
              </a:rPr>
              <a:t>How well will you do?</a:t>
            </a:r>
          </a:p>
          <a:p>
            <a:pPr marL="800100" lvl="1" indent="-342900" eaLnBrk="1" hangingPunct="1">
              <a:spcBef>
                <a:spcPct val="20000"/>
              </a:spcBef>
              <a:buSzPct val="75000"/>
              <a:buBlip>
                <a:blip r:embed="rId3"/>
              </a:buBlip>
            </a:pPr>
            <a:r>
              <a:rPr lang="en-US" sz="2000" dirty="0" smtClean="0">
                <a:latin typeface="+mn-lt"/>
              </a:rPr>
              <a:t>On what? </a:t>
            </a:r>
          </a:p>
          <a:p>
            <a:pPr marL="342900" indent="-342900" eaLnBrk="1" hangingPunct="1">
              <a:spcBef>
                <a:spcPct val="20000"/>
              </a:spcBef>
              <a:buSzPct val="75000"/>
              <a:buBlip>
                <a:blip r:embed="rId3"/>
              </a:buBlip>
            </a:pPr>
            <a:r>
              <a:rPr lang="en-US" sz="2000" dirty="0" smtClean="0">
                <a:latin typeface="+mn-lt"/>
              </a:rPr>
              <a:t>Impact on Generalization</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995"/>
                                        </p:tgtEl>
                                        <p:attrNameLst>
                                          <p:attrName>style.visibility</p:attrName>
                                        </p:attrNameLst>
                                      </p:cBhvr>
                                      <p:to>
                                        <p:strVal val="visible"/>
                                      </p:to>
                                    </p:set>
                                    <p:anim calcmode="lin" valueType="num">
                                      <p:cBhvr additive="base">
                                        <p:cTn id="7" dur="500" fill="hold"/>
                                        <p:tgtEl>
                                          <p:spTgt spid="1149995"/>
                                        </p:tgtEl>
                                        <p:attrNameLst>
                                          <p:attrName>ppt_x</p:attrName>
                                        </p:attrNameLst>
                                      </p:cBhvr>
                                      <p:tavLst>
                                        <p:tav tm="0">
                                          <p:val>
                                            <p:strVal val="#ppt_x"/>
                                          </p:val>
                                        </p:tav>
                                        <p:tav tm="100000">
                                          <p:val>
                                            <p:strVal val="#ppt_x"/>
                                          </p:val>
                                        </p:tav>
                                      </p:tavLst>
                                    </p:anim>
                                    <p:anim calcmode="lin" valueType="num">
                                      <p:cBhvr additive="base">
                                        <p:cTn id="8" dur="500" fill="hold"/>
                                        <p:tgtEl>
                                          <p:spTgt spid="1149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9994"/>
                                        </p:tgtEl>
                                        <p:attrNameLst>
                                          <p:attrName>style.visibility</p:attrName>
                                        </p:attrNameLst>
                                      </p:cBhvr>
                                      <p:to>
                                        <p:strVal val="visible"/>
                                      </p:to>
                                    </p:set>
                                    <p:anim calcmode="lin" valueType="num">
                                      <p:cBhvr additive="base">
                                        <p:cTn id="13" dur="500" fill="hold"/>
                                        <p:tgtEl>
                                          <p:spTgt spid="1149994"/>
                                        </p:tgtEl>
                                        <p:attrNameLst>
                                          <p:attrName>ppt_x</p:attrName>
                                        </p:attrNameLst>
                                      </p:cBhvr>
                                      <p:tavLst>
                                        <p:tav tm="0">
                                          <p:val>
                                            <p:strVal val="0-#ppt_w/2"/>
                                          </p:val>
                                        </p:tav>
                                        <p:tav tm="100000">
                                          <p:val>
                                            <p:strVal val="#ppt_x"/>
                                          </p:val>
                                        </p:tav>
                                      </p:tavLst>
                                    </p:anim>
                                    <p:anim calcmode="lin" valueType="num">
                                      <p:cBhvr additive="base">
                                        <p:cTn id="14" dur="500" fill="hold"/>
                                        <p:tgtEl>
                                          <p:spTgt spid="11499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49996"/>
                                        </p:tgtEl>
                                        <p:attrNameLst>
                                          <p:attrName>style.visibility</p:attrName>
                                        </p:attrNameLst>
                                      </p:cBhvr>
                                      <p:to>
                                        <p:strVal val="visible"/>
                                      </p:to>
                                    </p:set>
                                    <p:anim calcmode="lin" valueType="num">
                                      <p:cBhvr additive="base">
                                        <p:cTn id="19" dur="500" fill="hold"/>
                                        <p:tgtEl>
                                          <p:spTgt spid="1149996"/>
                                        </p:tgtEl>
                                        <p:attrNameLst>
                                          <p:attrName>ppt_x</p:attrName>
                                        </p:attrNameLst>
                                      </p:cBhvr>
                                      <p:tavLst>
                                        <p:tav tm="0">
                                          <p:val>
                                            <p:strVal val="1+#ppt_w/2"/>
                                          </p:val>
                                        </p:tav>
                                        <p:tav tm="100000">
                                          <p:val>
                                            <p:strVal val="#ppt_x"/>
                                          </p:val>
                                        </p:tav>
                                      </p:tavLst>
                                    </p:anim>
                                    <p:anim calcmode="lin" valueType="num">
                                      <p:cBhvr additive="base">
                                        <p:cTn id="20" dur="500" fill="hold"/>
                                        <p:tgtEl>
                                          <p:spTgt spid="11499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49997"/>
                                        </p:tgtEl>
                                        <p:attrNameLst>
                                          <p:attrName>style.visibility</p:attrName>
                                        </p:attrNameLst>
                                      </p:cBhvr>
                                      <p:to>
                                        <p:strVal val="visible"/>
                                      </p:to>
                                    </p:set>
                                    <p:anim calcmode="lin" valueType="num">
                                      <p:cBhvr additive="base">
                                        <p:cTn id="25" dur="500" fill="hold"/>
                                        <p:tgtEl>
                                          <p:spTgt spid="1149997"/>
                                        </p:tgtEl>
                                        <p:attrNameLst>
                                          <p:attrName>ppt_x</p:attrName>
                                        </p:attrNameLst>
                                      </p:cBhvr>
                                      <p:tavLst>
                                        <p:tav tm="0">
                                          <p:val>
                                            <p:strVal val="#ppt_x"/>
                                          </p:val>
                                        </p:tav>
                                        <p:tav tm="100000">
                                          <p:val>
                                            <p:strVal val="#ppt_x"/>
                                          </p:val>
                                        </p:tav>
                                      </p:tavLst>
                                    </p:anim>
                                    <p:anim calcmode="lin" valueType="num">
                                      <p:cBhvr additive="base">
                                        <p:cTn id="26" dur="500" fill="hold"/>
                                        <p:tgtEl>
                                          <p:spTgt spid="114999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4995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995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4995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995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149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94" grpId="0" animBg="1"/>
      <p:bldP spid="1149995" grpId="0" animBg="1"/>
      <p:bldP spid="1149996" grpId="0" animBg="1"/>
      <p:bldP spid="1149997" grpId="0" animBg="1"/>
      <p:bldP spid="1149998" grpId="0" animBg="1" autoUpdateAnimBg="0"/>
      <p:bldP spid="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143000" y="30822"/>
            <a:ext cx="7772400" cy="1143000"/>
          </a:xfrm>
        </p:spPr>
        <p:txBody>
          <a:bodyPr/>
          <a:lstStyle/>
          <a:p>
            <a:r>
              <a:rPr lang="en-US" dirty="0">
                <a:solidFill>
                  <a:schemeClr val="tx2">
                    <a:lumMod val="50000"/>
                  </a:schemeClr>
                </a:solidFill>
              </a:rPr>
              <a:t>Expressivity  </a:t>
            </a:r>
          </a:p>
        </p:txBody>
      </p:sp>
      <p:sp>
        <p:nvSpPr>
          <p:cNvPr id="1215491" name="Rectangle 3"/>
          <p:cNvSpPr>
            <a:spLocks noGrp="1" noChangeArrowheads="1"/>
          </p:cNvSpPr>
          <p:nvPr>
            <p:ph idx="1"/>
          </p:nvPr>
        </p:nvSpPr>
        <p:spPr/>
        <p:txBody>
          <a:bodyPr/>
          <a:lstStyle/>
          <a:p>
            <a:pPr algn="ctr">
              <a:buFont typeface="Wingdings" pitchFamily="2" charset="2"/>
              <a:buNone/>
            </a:pPr>
            <a:r>
              <a:rPr lang="en-US" sz="2400" dirty="0"/>
              <a:t> </a:t>
            </a:r>
            <a:r>
              <a:rPr lang="en-US" dirty="0"/>
              <a:t>f(x) = </a:t>
            </a:r>
            <a:r>
              <a:rPr lang="en-US" dirty="0" err="1"/>
              <a:t>sgn</a:t>
            </a:r>
            <a:r>
              <a:rPr lang="en-US" dirty="0"/>
              <a:t> {x </a:t>
            </a:r>
            <a:r>
              <a:rPr lang="en-US" dirty="0">
                <a:latin typeface="cmsy10" pitchFamily="34" charset="0"/>
              </a:rPr>
              <a:t>¢</a:t>
            </a:r>
            <a:r>
              <a:rPr lang="en-US" dirty="0"/>
              <a:t> w - </a:t>
            </a:r>
            <a:r>
              <a:rPr lang="en-US" dirty="0">
                <a:latin typeface="Symbol" pitchFamily="18" charset="2"/>
                <a:sym typeface="Symbol" pitchFamily="18" charset="2"/>
              </a:rPr>
              <a:t></a:t>
            </a:r>
            <a:r>
              <a:rPr lang="en-US" dirty="0"/>
              <a:t>} = </a:t>
            </a:r>
            <a:r>
              <a:rPr lang="en-US" dirty="0" err="1"/>
              <a:t>sgn</a:t>
            </a:r>
            <a:r>
              <a:rPr lang="en-US" dirty="0"/>
              <a:t>{</a:t>
            </a:r>
            <a:r>
              <a:rPr lang="en-US" dirty="0">
                <a:latin typeface="Symbol" pitchFamily="18" charset="2"/>
                <a:sym typeface="Symbol" pitchFamily="18" charset="2"/>
              </a:rPr>
              <a:t></a:t>
            </a:r>
            <a:r>
              <a:rPr lang="en-US" b="1" baseline="-25000" dirty="0">
                <a:sym typeface="Symbol" pitchFamily="18" charset="2"/>
              </a:rPr>
              <a:t>i=1</a:t>
            </a:r>
            <a:r>
              <a:rPr lang="en-US" b="1" baseline="30000" dirty="0">
                <a:sym typeface="Symbol" pitchFamily="18" charset="2"/>
              </a:rPr>
              <a:t>n</a:t>
            </a:r>
            <a:r>
              <a:rPr lang="en-US" dirty="0"/>
              <a:t> </a:t>
            </a:r>
            <a:r>
              <a:rPr lang="en-US" dirty="0" err="1"/>
              <a:t>w</a:t>
            </a:r>
            <a:r>
              <a:rPr lang="en-US" b="1" baseline="-25000" dirty="0" err="1"/>
              <a:t>i</a:t>
            </a:r>
            <a:r>
              <a:rPr lang="en-US" dirty="0"/>
              <a:t> x</a:t>
            </a:r>
            <a:r>
              <a:rPr lang="en-US" b="1" baseline="-25000" dirty="0"/>
              <a:t>i </a:t>
            </a:r>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r>
              <a:rPr lang="en-US" sz="2400" dirty="0">
                <a:solidFill>
                  <a:srgbClr val="0000FF"/>
                </a:solidFill>
              </a:rPr>
              <a:t>Many functions are Linear </a:t>
            </a:r>
          </a:p>
          <a:p>
            <a:pPr lvl="1"/>
            <a:r>
              <a:rPr lang="en-US" sz="2000" dirty="0">
                <a:solidFill>
                  <a:schemeClr val="tx1"/>
                </a:solidFill>
              </a:rPr>
              <a:t>Conjunctions:</a:t>
            </a:r>
          </a:p>
          <a:p>
            <a:pPr lvl="2"/>
            <a:r>
              <a:rPr lang="en-US" dirty="0">
                <a:solidFill>
                  <a:srgbClr val="0000FF"/>
                </a:solidFill>
              </a:rPr>
              <a:t>y = x</a:t>
            </a:r>
            <a:r>
              <a:rPr lang="en-US" baseline="-25000" dirty="0">
                <a:solidFill>
                  <a:srgbClr val="0000FF"/>
                </a:solidFill>
              </a:rPr>
              <a:t>1</a:t>
            </a:r>
            <a:r>
              <a:rPr lang="en-US" dirty="0">
                <a:solidFill>
                  <a:srgbClr val="0000FF"/>
                </a:solidFill>
              </a:rPr>
              <a:t> </a:t>
            </a:r>
            <a:r>
              <a:rPr lang="en-US" dirty="0">
                <a:solidFill>
                  <a:srgbClr val="0000FF"/>
                </a:solidFill>
                <a:latin typeface="cmsy10" pitchFamily="34" charset="0"/>
              </a:rPr>
              <a:t>Æ</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Æ</a:t>
            </a:r>
            <a:r>
              <a:rPr lang="en-US" dirty="0">
                <a:solidFill>
                  <a:srgbClr val="0000FF"/>
                </a:solidFill>
              </a:rPr>
              <a:t> x</a:t>
            </a:r>
            <a:r>
              <a:rPr lang="en-US" baseline="-25000" dirty="0">
                <a:solidFill>
                  <a:srgbClr val="0000FF"/>
                </a:solidFill>
              </a:rPr>
              <a:t>5                                        </a:t>
            </a:r>
          </a:p>
          <a:p>
            <a:pPr lvl="2"/>
            <a:r>
              <a:rPr lang="en-US" dirty="0">
                <a:solidFill>
                  <a:srgbClr val="0000FF"/>
                </a:solidFill>
              </a:rPr>
              <a:t>y = </a:t>
            </a:r>
            <a:r>
              <a:rPr lang="en-US" dirty="0" err="1">
                <a:solidFill>
                  <a:srgbClr val="0000FF"/>
                </a:solidFill>
              </a:rPr>
              <a:t>sgn</a:t>
            </a:r>
            <a:r>
              <a:rPr lang="en-US" dirty="0">
                <a:solidFill>
                  <a:srgbClr val="0000FF"/>
                </a:solidFill>
              </a:rPr>
              <a:t>{1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1</a:t>
            </a:r>
            <a:r>
              <a:rPr lang="en-US" dirty="0">
                <a:solidFill>
                  <a:srgbClr val="0000FF"/>
                </a:solidFill>
              </a:rPr>
              <a:t> + 1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3</a:t>
            </a:r>
            <a:r>
              <a:rPr lang="en-US" dirty="0">
                <a:solidFill>
                  <a:srgbClr val="0000FF"/>
                </a:solidFill>
              </a:rPr>
              <a:t> + 1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5</a:t>
            </a:r>
            <a:r>
              <a:rPr lang="en-US" dirty="0">
                <a:solidFill>
                  <a:srgbClr val="0000FF"/>
                </a:solidFill>
              </a:rPr>
              <a:t>  - 3</a:t>
            </a:r>
            <a:r>
              <a:rPr lang="en-US" dirty="0" smtClean="0"/>
              <a:t>};             w = (1, 0, 1, 0, 1) </a:t>
            </a:r>
            <a:r>
              <a:rPr lang="en-US" dirty="0" smtClean="0">
                <a:latin typeface="Symbol" pitchFamily="18" charset="2"/>
                <a:sym typeface="Symbol" pitchFamily="18" charset="2"/>
              </a:rPr>
              <a:t>=3</a:t>
            </a:r>
            <a:endParaRPr lang="en-US" dirty="0"/>
          </a:p>
          <a:p>
            <a:pPr lvl="1"/>
            <a:r>
              <a:rPr lang="en-US" sz="2000" dirty="0">
                <a:solidFill>
                  <a:schemeClr val="tx1"/>
                </a:solidFill>
              </a:rPr>
              <a:t>At least m of n:</a:t>
            </a:r>
          </a:p>
          <a:p>
            <a:pPr lvl="2"/>
            <a:r>
              <a:rPr lang="en-US" dirty="0">
                <a:solidFill>
                  <a:srgbClr val="0000FF"/>
                </a:solidFill>
              </a:rPr>
              <a:t>y = at least 2 of {</a:t>
            </a:r>
            <a:r>
              <a:rPr lang="en-US" dirty="0">
                <a:solidFill>
                  <a:srgbClr val="3333FF"/>
                </a:solidFill>
              </a:rPr>
              <a:t>x</a:t>
            </a:r>
            <a:r>
              <a:rPr lang="en-US" baseline="-25000" dirty="0">
                <a:solidFill>
                  <a:srgbClr val="3333FF"/>
                </a:solidFill>
              </a:rPr>
              <a:t>1</a:t>
            </a:r>
            <a:r>
              <a:rPr lang="en-US" dirty="0">
                <a:solidFill>
                  <a:srgbClr val="3333FF"/>
                </a:solidFill>
              </a:rPr>
              <a:t> ,x</a:t>
            </a:r>
            <a:r>
              <a:rPr lang="en-US" b="0" baseline="-25000" dirty="0">
                <a:solidFill>
                  <a:srgbClr val="3333FF"/>
                </a:solidFill>
              </a:rPr>
              <a:t>3</a:t>
            </a:r>
            <a:r>
              <a:rPr lang="en-US" dirty="0">
                <a:solidFill>
                  <a:srgbClr val="3333FF"/>
                </a:solidFill>
              </a:rPr>
              <a:t>,</a:t>
            </a:r>
            <a:r>
              <a:rPr lang="en-US" dirty="0">
                <a:solidFill>
                  <a:srgbClr val="0000FF"/>
                </a:solidFill>
              </a:rPr>
              <a:t> x</a:t>
            </a:r>
            <a:r>
              <a:rPr lang="en-US" b="0" baseline="-25000" dirty="0">
                <a:solidFill>
                  <a:srgbClr val="0000FF"/>
                </a:solidFill>
              </a:rPr>
              <a:t>5</a:t>
            </a:r>
            <a:r>
              <a:rPr lang="en-US" dirty="0">
                <a:solidFill>
                  <a:srgbClr val="0000FF"/>
                </a:solidFill>
              </a:rPr>
              <a:t> }       </a:t>
            </a:r>
          </a:p>
          <a:p>
            <a:pPr lvl="2"/>
            <a:r>
              <a:rPr lang="en-US" dirty="0">
                <a:solidFill>
                  <a:srgbClr val="0000FF"/>
                </a:solidFill>
              </a:rPr>
              <a:t>y = </a:t>
            </a:r>
            <a:r>
              <a:rPr lang="en-US" dirty="0" err="1">
                <a:solidFill>
                  <a:srgbClr val="0000FF"/>
                </a:solidFill>
              </a:rPr>
              <a:t>sgn</a:t>
            </a:r>
            <a:r>
              <a:rPr lang="en-US" dirty="0">
                <a:solidFill>
                  <a:srgbClr val="0000FF"/>
                </a:solidFill>
              </a:rPr>
              <a:t>{1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1</a:t>
            </a:r>
            <a:r>
              <a:rPr lang="en-US" dirty="0">
                <a:solidFill>
                  <a:srgbClr val="0000FF"/>
                </a:solidFill>
              </a:rPr>
              <a:t> + 1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3</a:t>
            </a:r>
            <a:r>
              <a:rPr lang="en-US" dirty="0">
                <a:solidFill>
                  <a:srgbClr val="0000FF"/>
                </a:solidFill>
              </a:rPr>
              <a:t> + 1 </a:t>
            </a:r>
            <a:r>
              <a:rPr lang="en-US" dirty="0">
                <a:solidFill>
                  <a:srgbClr val="0000FF"/>
                </a:solidFill>
                <a:latin typeface="cmsy10" pitchFamily="34" charset="0"/>
              </a:rPr>
              <a:t>¢</a:t>
            </a:r>
            <a:r>
              <a:rPr lang="en-US" dirty="0">
                <a:solidFill>
                  <a:srgbClr val="0000FF"/>
                </a:solidFill>
              </a:rPr>
              <a:t> x</a:t>
            </a:r>
            <a:r>
              <a:rPr lang="en-US" b="0" baseline="-25000" dirty="0">
                <a:solidFill>
                  <a:srgbClr val="0000FF"/>
                </a:solidFill>
              </a:rPr>
              <a:t>5</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- 2} </a:t>
            </a:r>
            <a:r>
              <a:rPr lang="en-US" dirty="0"/>
              <a:t>};           </a:t>
            </a:r>
            <a:r>
              <a:rPr lang="en-US" dirty="0" smtClean="0"/>
              <a:t>w </a:t>
            </a:r>
            <a:r>
              <a:rPr lang="en-US" dirty="0"/>
              <a:t>= (1, 0, 1, 0, 1) </a:t>
            </a:r>
            <a:r>
              <a:rPr lang="en-US" dirty="0">
                <a:latin typeface="Symbol" pitchFamily="18" charset="2"/>
                <a:sym typeface="Symbol" pitchFamily="18" charset="2"/>
              </a:rPr>
              <a:t></a:t>
            </a:r>
            <a:r>
              <a:rPr lang="en-US" dirty="0" smtClean="0">
                <a:latin typeface="Symbol" pitchFamily="18" charset="2"/>
                <a:sym typeface="Symbol" pitchFamily="18" charset="2"/>
              </a:rPr>
              <a:t>=2</a:t>
            </a:r>
            <a:endParaRPr lang="en-US" dirty="0">
              <a:solidFill>
                <a:srgbClr val="0000FF"/>
              </a:solidFill>
            </a:endParaRPr>
          </a:p>
          <a:p>
            <a:r>
              <a:rPr lang="en-US" sz="2400" dirty="0">
                <a:solidFill>
                  <a:srgbClr val="0000FF"/>
                </a:solidFill>
              </a:rPr>
              <a:t>Many functions are not</a:t>
            </a:r>
          </a:p>
          <a:p>
            <a:pPr lvl="1"/>
            <a:r>
              <a:rPr lang="en-US" sz="2000" dirty="0" err="1"/>
              <a:t>Xor</a:t>
            </a:r>
            <a:r>
              <a:rPr lang="en-US" sz="2000" dirty="0"/>
              <a:t>: </a:t>
            </a:r>
            <a:r>
              <a:rPr lang="en-US" sz="2000" dirty="0">
                <a:solidFill>
                  <a:srgbClr val="0000FF"/>
                </a:solidFill>
              </a:rPr>
              <a:t>y = x</a:t>
            </a:r>
            <a:r>
              <a:rPr lang="en-US" sz="2000" baseline="-25000" dirty="0">
                <a:solidFill>
                  <a:srgbClr val="0000FF"/>
                </a:solidFill>
              </a:rPr>
              <a:t>1</a:t>
            </a:r>
            <a:r>
              <a:rPr lang="en-US" sz="2000" dirty="0">
                <a:solidFill>
                  <a:srgbClr val="0000FF"/>
                </a:solidFill>
              </a:rPr>
              <a:t> </a:t>
            </a:r>
            <a:r>
              <a:rPr lang="en-US" sz="2000" dirty="0">
                <a:solidFill>
                  <a:srgbClr val="0000FF"/>
                </a:solidFill>
                <a:latin typeface="cmsy10" pitchFamily="34" charset="0"/>
              </a:rPr>
              <a:t>Æ</a:t>
            </a:r>
            <a:r>
              <a:rPr lang="en-US" sz="2000" dirty="0">
                <a:solidFill>
                  <a:srgbClr val="0000FF"/>
                </a:solidFill>
              </a:rPr>
              <a:t> x</a:t>
            </a:r>
            <a:r>
              <a:rPr lang="en-US" sz="2000" baseline="-25000" dirty="0">
                <a:solidFill>
                  <a:srgbClr val="0000FF"/>
                </a:solidFill>
              </a:rPr>
              <a:t>2   </a:t>
            </a:r>
            <a:r>
              <a:rPr lang="en-US" sz="2000" dirty="0">
                <a:solidFill>
                  <a:srgbClr val="0000FF"/>
                </a:solidFill>
                <a:latin typeface="cmsy10" pitchFamily="34" charset="0"/>
              </a:rPr>
              <a:t>Ç</a:t>
            </a:r>
            <a:r>
              <a:rPr lang="en-US" sz="2000" dirty="0">
                <a:solidFill>
                  <a:srgbClr val="0000FF"/>
                </a:solidFill>
              </a:rPr>
              <a:t>   </a:t>
            </a:r>
            <a:r>
              <a:rPr lang="en-US" sz="2000" dirty="0">
                <a:solidFill>
                  <a:srgbClr val="0000FF"/>
                </a:solidFill>
                <a:latin typeface="cmsy10" pitchFamily="34" charset="0"/>
              </a:rPr>
              <a:t>:</a:t>
            </a:r>
            <a:r>
              <a:rPr lang="en-US" sz="2000" dirty="0">
                <a:solidFill>
                  <a:srgbClr val="0000FF"/>
                </a:solidFill>
              </a:rPr>
              <a:t>x</a:t>
            </a:r>
            <a:r>
              <a:rPr lang="en-US" sz="2000" b="0" baseline="-25000" dirty="0">
                <a:solidFill>
                  <a:srgbClr val="0000FF"/>
                </a:solidFill>
              </a:rPr>
              <a:t>1</a:t>
            </a:r>
            <a:r>
              <a:rPr lang="en-US" sz="2000" dirty="0">
                <a:solidFill>
                  <a:srgbClr val="0000FF"/>
                </a:solidFill>
              </a:rPr>
              <a:t> </a:t>
            </a:r>
            <a:r>
              <a:rPr lang="en-US" sz="2000" dirty="0">
                <a:solidFill>
                  <a:srgbClr val="0000FF"/>
                </a:solidFill>
                <a:latin typeface="cmsy10" pitchFamily="34" charset="0"/>
              </a:rPr>
              <a:t>Æ</a:t>
            </a:r>
            <a:r>
              <a:rPr lang="en-US" sz="2000" dirty="0">
                <a:solidFill>
                  <a:srgbClr val="0000FF"/>
                </a:solidFill>
              </a:rPr>
              <a:t> </a:t>
            </a:r>
            <a:r>
              <a:rPr lang="en-US" sz="2000" dirty="0">
                <a:solidFill>
                  <a:srgbClr val="0000FF"/>
                </a:solidFill>
                <a:latin typeface="cmsy10" pitchFamily="34" charset="0"/>
              </a:rPr>
              <a:t>:</a:t>
            </a:r>
            <a:r>
              <a:rPr lang="en-US" sz="2000" dirty="0">
                <a:solidFill>
                  <a:srgbClr val="0000FF"/>
                </a:solidFill>
              </a:rPr>
              <a:t>x</a:t>
            </a:r>
            <a:r>
              <a:rPr lang="en-US" sz="2000" b="0" baseline="-25000" dirty="0">
                <a:solidFill>
                  <a:srgbClr val="0000FF"/>
                </a:solidFill>
              </a:rPr>
              <a:t>2</a:t>
            </a:r>
            <a:r>
              <a:rPr lang="en-US" sz="2000" dirty="0">
                <a:solidFill>
                  <a:srgbClr val="0000FF"/>
                </a:solidFill>
              </a:rPr>
              <a:t> </a:t>
            </a:r>
          </a:p>
          <a:p>
            <a:pPr lvl="1"/>
            <a:r>
              <a:rPr lang="en-US" sz="2000" dirty="0"/>
              <a:t>Non trivial DNF: </a:t>
            </a:r>
            <a:r>
              <a:rPr lang="en-US" sz="2000" dirty="0">
                <a:solidFill>
                  <a:srgbClr val="0000FF"/>
                </a:solidFill>
              </a:rPr>
              <a:t>y = x</a:t>
            </a:r>
            <a:r>
              <a:rPr lang="en-US" sz="2000" baseline="-25000" dirty="0">
                <a:solidFill>
                  <a:srgbClr val="0000FF"/>
                </a:solidFill>
              </a:rPr>
              <a:t>1</a:t>
            </a:r>
            <a:r>
              <a:rPr lang="en-US" sz="2000" dirty="0">
                <a:solidFill>
                  <a:srgbClr val="0000FF"/>
                </a:solidFill>
              </a:rPr>
              <a:t> </a:t>
            </a:r>
            <a:r>
              <a:rPr lang="en-US" sz="2000" dirty="0">
                <a:solidFill>
                  <a:srgbClr val="0000FF"/>
                </a:solidFill>
                <a:latin typeface="cmsy10" pitchFamily="34" charset="0"/>
              </a:rPr>
              <a:t>Æ</a:t>
            </a:r>
            <a:r>
              <a:rPr lang="en-US" sz="2000" dirty="0">
                <a:solidFill>
                  <a:srgbClr val="0000FF"/>
                </a:solidFill>
              </a:rPr>
              <a:t> x</a:t>
            </a:r>
            <a:r>
              <a:rPr lang="en-US" sz="2000" baseline="-25000" dirty="0">
                <a:solidFill>
                  <a:srgbClr val="0000FF"/>
                </a:solidFill>
              </a:rPr>
              <a:t>2   </a:t>
            </a:r>
            <a:r>
              <a:rPr lang="en-US" sz="2000" dirty="0">
                <a:solidFill>
                  <a:srgbClr val="0000FF"/>
                </a:solidFill>
                <a:latin typeface="cmsy10" pitchFamily="34" charset="0"/>
              </a:rPr>
              <a:t>Ç</a:t>
            </a:r>
            <a:r>
              <a:rPr lang="en-US" sz="2000" dirty="0">
                <a:solidFill>
                  <a:srgbClr val="0000FF"/>
                </a:solidFill>
              </a:rPr>
              <a:t>   x</a:t>
            </a:r>
            <a:r>
              <a:rPr lang="en-US" sz="2000" b="0" baseline="-25000" dirty="0">
                <a:solidFill>
                  <a:srgbClr val="0000FF"/>
                </a:solidFill>
              </a:rPr>
              <a:t>3</a:t>
            </a:r>
            <a:r>
              <a:rPr lang="en-US" sz="2000" dirty="0">
                <a:solidFill>
                  <a:srgbClr val="0000FF"/>
                </a:solidFill>
              </a:rPr>
              <a:t> </a:t>
            </a:r>
            <a:r>
              <a:rPr lang="en-US" sz="2000" dirty="0">
                <a:solidFill>
                  <a:srgbClr val="0000FF"/>
                </a:solidFill>
                <a:latin typeface="cmsy10" pitchFamily="34" charset="0"/>
              </a:rPr>
              <a:t>Æ</a:t>
            </a:r>
            <a:r>
              <a:rPr lang="en-US" sz="2000" dirty="0">
                <a:solidFill>
                  <a:srgbClr val="0000FF"/>
                </a:solidFill>
              </a:rPr>
              <a:t> x</a:t>
            </a:r>
            <a:r>
              <a:rPr lang="en-US" sz="2000" b="0" baseline="-25000" dirty="0">
                <a:solidFill>
                  <a:srgbClr val="0000FF"/>
                </a:solidFill>
              </a:rPr>
              <a:t>4</a:t>
            </a:r>
            <a:r>
              <a:rPr lang="en-US" sz="2000" dirty="0">
                <a:solidFill>
                  <a:srgbClr val="0000FF"/>
                </a:solidFill>
              </a:rPr>
              <a:t>  </a:t>
            </a:r>
          </a:p>
          <a:p>
            <a:r>
              <a:rPr lang="en-US" sz="2400" dirty="0">
                <a:solidFill>
                  <a:srgbClr val="0000FF"/>
                </a:solidFill>
              </a:rPr>
              <a:t>But can be made linear</a:t>
            </a:r>
          </a:p>
        </p:txBody>
      </p:sp>
      <p:sp>
        <p:nvSpPr>
          <p:cNvPr id="2" name="Content Placeholder 1"/>
          <p:cNvSpPr>
            <a:spLocks noGrp="1"/>
          </p:cNvSpPr>
          <p:nvPr>
            <p:ph sz="quarter" idx="13"/>
          </p:nvPr>
        </p:nvSpPr>
        <p:spPr/>
        <p:txBody>
          <a:bodyPr/>
          <a:lstStyle/>
          <a:p>
            <a:r>
              <a:rPr lang="en-US" dirty="0"/>
              <a:t>Representation</a:t>
            </a:r>
          </a:p>
          <a:p>
            <a:endParaRPr lang="en-US" dirty="0"/>
          </a:p>
        </p:txBody>
      </p:sp>
      <p:sp>
        <p:nvSpPr>
          <p:cNvPr id="1215492" name="Rectangle 4"/>
          <p:cNvSpPr>
            <a:spLocks noChangeArrowheads="1"/>
          </p:cNvSpPr>
          <p:nvPr/>
        </p:nvSpPr>
        <p:spPr bwMode="auto">
          <a:xfrm>
            <a:off x="5766154" y="1905000"/>
            <a:ext cx="2996846"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66"/>
                </a:solidFill>
                <a:latin typeface="+mj-lt"/>
              </a:rPr>
              <a:t>Probabilistic Classifiers as well</a:t>
            </a:r>
          </a:p>
        </p:txBody>
      </p:sp>
      <p:sp>
        <p:nvSpPr>
          <p:cNvPr id="3" name="Slide Number Placeholder 2"/>
          <p:cNvSpPr>
            <a:spLocks noGrp="1"/>
          </p:cNvSpPr>
          <p:nvPr>
            <p:ph type="sldNum" sz="quarter" idx="15"/>
          </p:nvPr>
        </p:nvSpPr>
        <p:spPr/>
        <p:txBody>
          <a:bodyPr/>
          <a:lstStyle/>
          <a:p>
            <a:fld id="{0C921938-476A-4922-BE24-3B8F6A2854D9}" type="slidenum">
              <a:rPr lang="en-US" smtClean="0"/>
              <a:t>49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549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1549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1549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54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1549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1549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1549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CS446 on the web</a:t>
            </a:r>
            <a:endParaRPr lang="en-US" dirty="0"/>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http://l2r.cs.uiuc.edu/~danr/Teaching/CS446-17/index.html</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https://piazza.com/class#fall2017/cs446</a:t>
            </a:r>
            <a:endParaRPr lang="en-US" dirty="0" smtClean="0"/>
          </a:p>
          <a:p>
            <a:pPr lvl="1"/>
            <a:r>
              <a:rPr lang="en-US" dirty="0" smtClean="0"/>
              <a:t>Log on to Compass:</a:t>
            </a:r>
          </a:p>
          <a:p>
            <a:pPr lvl="2"/>
            <a:r>
              <a:rPr lang="en-US" dirty="0" smtClean="0"/>
              <a:t>Submit assignments, get your grades</a:t>
            </a:r>
          </a:p>
          <a:p>
            <a:pPr lvl="2"/>
            <a:r>
              <a:rPr lang="en-US" dirty="0" smtClean="0">
                <a:hlinkClick r:id="rId5"/>
              </a:rPr>
              <a:t>https://compass2g.illinois.edu</a:t>
            </a:r>
            <a:r>
              <a:rPr lang="en-US" dirty="0" smtClean="0"/>
              <a:t> </a:t>
            </a:r>
          </a:p>
          <a:p>
            <a:r>
              <a:rPr lang="en-US" dirty="0" smtClean="0"/>
              <a:t>Scribing the Class [Good writers; Latex; Paid Hourly]</a:t>
            </a:r>
          </a:p>
        </p:txBody>
      </p:sp>
      <p:sp>
        <p:nvSpPr>
          <p:cNvPr id="6" name="Content Placeholder 5"/>
          <p:cNvSpPr>
            <a:spLocks noGrp="1"/>
          </p:cNvSpPr>
          <p:nvPr>
            <p:ph sz="quarter" idx="13"/>
          </p:nvPr>
        </p:nvSpPr>
        <p:spPr/>
        <p:txBody>
          <a:bodyPr/>
          <a:lstStyle/>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5</a:t>
            </a:fld>
            <a:endParaRPr lang="en-US" dirty="0"/>
          </a:p>
        </p:txBody>
      </p:sp>
    </p:spTree>
    <p:extLst>
      <p:ext uri="{BB962C8B-B14F-4D97-AF65-F5344CB8AC3E}">
        <p14:creationId xmlns:p14="http://schemas.microsoft.com/office/powerpoint/2010/main" val="36878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2" name="Content Placeholder 1"/>
          <p:cNvSpPr>
            <a:spLocks noGrp="1"/>
          </p:cNvSpPr>
          <p:nvPr>
            <p:ph sz="quarter" idx="13"/>
          </p:nvPr>
        </p:nvSpPr>
        <p:spPr/>
        <p:txBody>
          <a:bodyPr/>
          <a:lstStyle/>
          <a:p>
            <a:r>
              <a:rPr lang="en-US" dirty="0"/>
              <a:t>Representation</a:t>
            </a:r>
          </a:p>
          <a:p>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50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2" name="Content Placeholder 1"/>
          <p:cNvSpPr>
            <a:spLocks noGrp="1"/>
          </p:cNvSpPr>
          <p:nvPr>
            <p:ph sz="quarter" idx="13"/>
          </p:nvPr>
        </p:nvSpPr>
        <p:spPr/>
        <p:txBody>
          <a:bodyPr/>
          <a:lstStyle/>
          <a:p>
            <a:endParaRPr lang="en-US"/>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r>
              <a:rPr lang="en-US" sz="2400" baseline="30000"/>
              <a:t>2</a:t>
            </a:r>
            <a:endParaRPr lang="en-US" sz="240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4" name="Text Box 22"/>
          <p:cNvSpPr txBox="1">
            <a:spLocks noChangeArrowheads="1"/>
          </p:cNvSpPr>
          <p:nvPr/>
        </p:nvSpPr>
        <p:spPr bwMode="auto">
          <a:xfrm>
            <a:off x="228600" y="1905000"/>
            <a:ext cx="3340100" cy="181588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j-lt"/>
              </a:rPr>
              <a:t>Key issue: Representation:</a:t>
            </a:r>
          </a:p>
          <a:p>
            <a:pPr marL="800100" lvl="1" indent="-342900" eaLnBrk="1" hangingPunct="1">
              <a:spcBef>
                <a:spcPct val="20000"/>
              </a:spcBef>
              <a:buSzPct val="75000"/>
              <a:buBlip>
                <a:blip r:embed="rId3"/>
              </a:buBlip>
            </a:pPr>
            <a:r>
              <a:rPr lang="en-US" sz="2000" dirty="0" smtClean="0">
                <a:latin typeface="+mj-lt"/>
              </a:rPr>
              <a:t>what features to use.</a:t>
            </a:r>
          </a:p>
          <a:p>
            <a:pPr marL="342900" indent="-342900" eaLnBrk="1" hangingPunct="1">
              <a:spcBef>
                <a:spcPct val="20000"/>
              </a:spcBef>
              <a:buSzPct val="75000"/>
              <a:buBlip>
                <a:blip r:embed="rId3"/>
              </a:buBlip>
            </a:pPr>
            <a:r>
              <a:rPr lang="en-US" sz="2000" dirty="0" smtClean="0">
                <a:latin typeface="+mj-lt"/>
              </a:rPr>
              <a:t>Computationally</a:t>
            </a:r>
            <a:r>
              <a:rPr lang="en-US" sz="2000" dirty="0">
                <a:latin typeface="+mj-lt"/>
              </a:rPr>
              <a:t>, can be done implicitly  (kernels</a:t>
            </a:r>
            <a:r>
              <a:rPr lang="en-US" sz="2000" dirty="0" smtClean="0">
                <a:latin typeface="+mj-lt"/>
              </a:rPr>
              <a:t>) </a:t>
            </a:r>
          </a:p>
          <a:p>
            <a:pPr marL="800100" lvl="1" indent="-342900" eaLnBrk="1" hangingPunct="1">
              <a:spcBef>
                <a:spcPct val="20000"/>
              </a:spcBef>
              <a:buSzPct val="75000"/>
              <a:buBlip>
                <a:blip r:embed="rId3"/>
              </a:buBlip>
            </a:pPr>
            <a:r>
              <a:rPr lang="en-US" sz="2000" dirty="0">
                <a:latin typeface="+mj-lt"/>
              </a:rPr>
              <a:t>N</a:t>
            </a:r>
            <a:r>
              <a:rPr lang="en-US" sz="2000" dirty="0" smtClean="0">
                <a:latin typeface="+mj-lt"/>
              </a:rPr>
              <a:t>ot always ideal.</a:t>
            </a:r>
            <a:endParaRPr lang="en-US" sz="2000" dirty="0">
              <a:latin typeface="+mj-lt"/>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51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93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P spid="109365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dirty="0">
                <a:solidFill>
                  <a:schemeClr val="tx2">
                    <a:lumMod val="50000"/>
                  </a:schemeClr>
                </a:solidFill>
              </a:rPr>
              <a:t>Exclusive-OR  (XOR)</a:t>
            </a:r>
          </a:p>
        </p:txBody>
      </p:sp>
      <p:sp>
        <p:nvSpPr>
          <p:cNvPr id="1152003" name="Rectangle 3"/>
          <p:cNvSpPr>
            <a:spLocks noGrp="1" noChangeArrowheads="1"/>
          </p:cNvSpPr>
          <p:nvPr>
            <p:ph idx="1"/>
          </p:nvPr>
        </p:nvSpPr>
        <p:spPr/>
        <p:txBody>
          <a:bodyPr/>
          <a:lstStyle/>
          <a:p>
            <a:pPr marL="533400" indent="-533400"/>
            <a:r>
              <a:rPr lang="en-US" sz="2400" dirty="0"/>
              <a:t>(x</a:t>
            </a:r>
            <a:r>
              <a:rPr lang="en-US" sz="2400" baseline="-25000" dirty="0"/>
              <a:t>1</a:t>
            </a:r>
            <a:r>
              <a:rPr lang="en-US" sz="2400" dirty="0"/>
              <a:t> </a:t>
            </a:r>
            <a:r>
              <a:rPr lang="en-US" sz="2400" dirty="0">
                <a:latin typeface="cmsy10" pitchFamily="34" charset="0"/>
              </a:rPr>
              <a:t>Æ</a:t>
            </a:r>
            <a:r>
              <a:rPr lang="en-US" sz="2400" dirty="0"/>
              <a:t> x</a:t>
            </a:r>
            <a:r>
              <a:rPr lang="en-US" sz="2400" baseline="-25000" dirty="0"/>
              <a:t>2)</a:t>
            </a:r>
            <a:r>
              <a:rPr lang="en-US" sz="2400" dirty="0"/>
              <a:t> </a:t>
            </a:r>
            <a:r>
              <a:rPr lang="en-US" sz="2400" dirty="0">
                <a:latin typeface="cmsy10" pitchFamily="34" charset="0"/>
              </a:rPr>
              <a:t>Ç</a:t>
            </a:r>
            <a:r>
              <a:rPr lang="en-US" sz="2400" dirty="0"/>
              <a:t> (</a:t>
            </a:r>
            <a:r>
              <a:rPr lang="en-US" sz="2400" dirty="0">
                <a:latin typeface="cmsy10" pitchFamily="34" charset="0"/>
              </a:rPr>
              <a:t>:</a:t>
            </a:r>
            <a:r>
              <a:rPr lang="en-US" sz="2400" dirty="0"/>
              <a:t>{x</a:t>
            </a:r>
            <a:r>
              <a:rPr lang="en-US" sz="2400" baseline="-25000" dirty="0"/>
              <a:t>1</a:t>
            </a:r>
            <a:r>
              <a:rPr lang="en-US" sz="2400" dirty="0"/>
              <a:t>} </a:t>
            </a:r>
            <a:r>
              <a:rPr lang="en-US" sz="2400" dirty="0">
                <a:latin typeface="cmsy10" pitchFamily="34" charset="0"/>
              </a:rPr>
              <a:t>Æ</a:t>
            </a:r>
            <a:r>
              <a:rPr lang="en-US" sz="2400" dirty="0"/>
              <a:t> </a:t>
            </a:r>
            <a:r>
              <a:rPr lang="en-US" sz="2400" dirty="0">
                <a:latin typeface="cmsy10" pitchFamily="34" charset="0"/>
              </a:rPr>
              <a:t>:</a:t>
            </a:r>
            <a:r>
              <a:rPr lang="en-US" sz="2400" dirty="0"/>
              <a:t>{x</a:t>
            </a:r>
            <a:r>
              <a:rPr lang="en-US" sz="2400" baseline="-25000" dirty="0"/>
              <a:t>2</a:t>
            </a:r>
            <a:r>
              <a:rPr lang="en-US" sz="2400" dirty="0"/>
              <a:t>})</a:t>
            </a:r>
          </a:p>
          <a:p>
            <a:pPr marL="533400" indent="-533400"/>
            <a:r>
              <a:rPr lang="en-US" sz="2400" dirty="0"/>
              <a:t>In general: a parity function.</a:t>
            </a:r>
          </a:p>
          <a:p>
            <a:pPr marL="533400" indent="-533400"/>
            <a:endParaRPr lang="en-US" sz="2400" dirty="0"/>
          </a:p>
          <a:p>
            <a:pPr marL="533400" indent="-533400"/>
            <a:r>
              <a:rPr lang="en-US" sz="2400" dirty="0"/>
              <a:t>x</a:t>
            </a:r>
            <a:r>
              <a:rPr lang="en-US" sz="2400" baseline="-25000" dirty="0"/>
              <a:t>i</a:t>
            </a:r>
            <a:r>
              <a:rPr lang="en-US" sz="2400" dirty="0"/>
              <a:t> </a:t>
            </a:r>
            <a:r>
              <a:rPr lang="en-US" sz="2400" dirty="0">
                <a:latin typeface="cmsy10" pitchFamily="34" charset="0"/>
              </a:rPr>
              <a:t>2</a:t>
            </a:r>
            <a:r>
              <a:rPr lang="en-US" sz="2400" dirty="0"/>
              <a:t> {0,1}</a:t>
            </a:r>
          </a:p>
          <a:p>
            <a:pPr marL="533400" indent="-533400"/>
            <a:r>
              <a:rPr lang="en-US" sz="2400" dirty="0"/>
              <a:t>f(x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 1 </a:t>
            </a:r>
          </a:p>
          <a:p>
            <a:pPr marL="533400" indent="-533400">
              <a:buFont typeface="Wingdings" pitchFamily="2" charset="2"/>
              <a:buNone/>
            </a:pPr>
            <a:r>
              <a:rPr lang="en-US" sz="2400" dirty="0"/>
              <a:t>                         </a:t>
            </a:r>
            <a:r>
              <a:rPr lang="en-US" sz="2400" dirty="0" err="1"/>
              <a:t>iff</a:t>
            </a:r>
            <a:r>
              <a:rPr lang="en-US" sz="2400" dirty="0"/>
              <a:t> </a:t>
            </a:r>
            <a:r>
              <a:rPr lang="en-US" sz="2400" dirty="0">
                <a:latin typeface="Symbol" pitchFamily="18" charset="2"/>
                <a:sym typeface="Symbol" pitchFamily="18" charset="2"/>
              </a:rPr>
              <a:t></a:t>
            </a:r>
            <a:r>
              <a:rPr lang="en-US" sz="2400" dirty="0"/>
              <a:t> x</a:t>
            </a:r>
            <a:r>
              <a:rPr lang="en-US" sz="2400" b="1" baseline="-25000" dirty="0"/>
              <a:t>i</a:t>
            </a:r>
            <a:r>
              <a:rPr lang="en-US" sz="2400" dirty="0"/>
              <a:t> is even</a:t>
            </a:r>
          </a:p>
          <a:p>
            <a:pPr marL="533400" indent="-533400">
              <a:buFont typeface="Wingdings" pitchFamily="2" charset="2"/>
              <a:buNone/>
            </a:pPr>
            <a:endParaRPr lang="en-US" sz="2400" dirty="0"/>
          </a:p>
          <a:p>
            <a:pPr marL="533400" indent="-533400">
              <a:buFont typeface="Wingdings" pitchFamily="2" charset="2"/>
              <a:buNone/>
            </a:pPr>
            <a:r>
              <a:rPr lang="en-US" sz="2400" dirty="0"/>
              <a:t>This function is not </a:t>
            </a:r>
          </a:p>
          <a:p>
            <a:pPr marL="533400" indent="-533400">
              <a:buFont typeface="Wingdings" pitchFamily="2" charset="2"/>
              <a:buNone/>
            </a:pPr>
            <a:r>
              <a:rPr lang="en-US" sz="2400" dirty="0"/>
              <a:t>    </a:t>
            </a:r>
            <a:r>
              <a:rPr lang="en-US" sz="2400" dirty="0">
                <a:solidFill>
                  <a:schemeClr val="tx2"/>
                </a:solidFill>
              </a:rPr>
              <a:t>linearly separable</a:t>
            </a:r>
            <a:r>
              <a:rPr lang="en-US" sz="2400" dirty="0"/>
              <a:t>.</a:t>
            </a:r>
          </a:p>
        </p:txBody>
      </p:sp>
      <p:sp>
        <p:nvSpPr>
          <p:cNvPr id="2" name="Content Placeholder 1"/>
          <p:cNvSpPr>
            <a:spLocks noGrp="1"/>
          </p:cNvSpPr>
          <p:nvPr>
            <p:ph sz="quarter" idx="13"/>
          </p:nvPr>
        </p:nvSpPr>
        <p:spPr/>
        <p:txBody>
          <a:bodyPr/>
          <a:lstStyle/>
          <a:p>
            <a:r>
              <a:rPr lang="en-US" dirty="0"/>
              <a:t>Representation</a:t>
            </a:r>
          </a:p>
          <a:p>
            <a:endParaRPr lang="en-US" dirty="0"/>
          </a:p>
        </p:txBody>
      </p:sp>
      <p:grpSp>
        <p:nvGrpSpPr>
          <p:cNvPr id="1152046" name="Group 46"/>
          <p:cNvGrpSpPr>
            <a:grpSpLocks/>
          </p:cNvGrpSpPr>
          <p:nvPr/>
        </p:nvGrpSpPr>
        <p:grpSpPr bwMode="auto">
          <a:xfrm>
            <a:off x="4365625" y="2209800"/>
            <a:ext cx="4778375" cy="3970338"/>
            <a:chOff x="1296" y="996"/>
            <a:chExt cx="3010" cy="2501"/>
          </a:xfrm>
        </p:grpSpPr>
        <p:sp>
          <p:nvSpPr>
            <p:cNvPr id="1152047" name="Line 47"/>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8" name="Line 48"/>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9" name="Oval 49"/>
            <p:cNvSpPr>
              <a:spLocks noChangeArrowheads="1"/>
            </p:cNvSpPr>
            <p:nvPr/>
          </p:nvSpPr>
          <p:spPr bwMode="auto">
            <a:xfrm>
              <a:off x="2534"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0" name="Oval 50"/>
            <p:cNvSpPr>
              <a:spLocks noChangeArrowheads="1"/>
            </p:cNvSpPr>
            <p:nvPr/>
          </p:nvSpPr>
          <p:spPr bwMode="auto">
            <a:xfrm>
              <a:off x="1776" y="30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1" name="Rectangle 51"/>
            <p:cNvSpPr>
              <a:spLocks noChangeArrowheads="1"/>
            </p:cNvSpPr>
            <p:nvPr/>
          </p:nvSpPr>
          <p:spPr bwMode="auto">
            <a:xfrm>
              <a:off x="1824" y="230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2" name="Rectangle 52"/>
            <p:cNvSpPr>
              <a:spLocks noChangeArrowheads="1"/>
            </p:cNvSpPr>
            <p:nvPr/>
          </p:nvSpPr>
          <p:spPr bwMode="auto">
            <a:xfrm>
              <a:off x="2522" y="3085"/>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3" name="Line 53"/>
            <p:cNvSpPr>
              <a:spLocks noChangeShapeType="1"/>
            </p:cNvSpPr>
            <p:nvPr/>
          </p:nvSpPr>
          <p:spPr bwMode="auto">
            <a:xfrm flipV="1">
              <a:off x="1296" y="1056"/>
              <a:ext cx="1728" cy="23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4" name="Text Box 54"/>
            <p:cNvSpPr txBox="1">
              <a:spLocks noChangeArrowheads="1"/>
            </p:cNvSpPr>
            <p:nvPr/>
          </p:nvSpPr>
          <p:spPr bwMode="auto">
            <a:xfrm>
              <a:off x="4032" y="3247"/>
              <a:ext cx="2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x</a:t>
              </a:r>
              <a:r>
                <a:rPr lang="en-US" sz="2000" baseline="-25000">
                  <a:solidFill>
                    <a:srgbClr val="000066"/>
                  </a:solidFill>
                  <a:latin typeface="Tempus Sans ITC" pitchFamily="82" charset="0"/>
                </a:rPr>
                <a:t>1</a:t>
              </a:r>
            </a:p>
          </p:txBody>
        </p:sp>
        <p:sp>
          <p:nvSpPr>
            <p:cNvPr id="1152055" name="Text Box 55"/>
            <p:cNvSpPr txBox="1">
              <a:spLocks noChangeArrowheads="1"/>
            </p:cNvSpPr>
            <p:nvPr/>
          </p:nvSpPr>
          <p:spPr bwMode="auto">
            <a:xfrm>
              <a:off x="1440" y="116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 x</a:t>
              </a:r>
              <a:r>
                <a:rPr lang="en-US" sz="2000" baseline="-25000">
                  <a:solidFill>
                    <a:srgbClr val="000066"/>
                  </a:solidFill>
                  <a:latin typeface="Tempus Sans ITC" pitchFamily="82" charset="0"/>
                </a:rPr>
                <a:t>2</a:t>
              </a:r>
            </a:p>
          </p:txBody>
        </p:sp>
        <p:sp>
          <p:nvSpPr>
            <p:cNvPr id="1152056" name="Rectangle 56"/>
            <p:cNvSpPr>
              <a:spLocks noChangeArrowheads="1"/>
            </p:cNvSpPr>
            <p:nvPr/>
          </p:nvSpPr>
          <p:spPr bwMode="auto">
            <a:xfrm>
              <a:off x="1632" y="216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7" name="Rectangle 57"/>
            <p:cNvSpPr>
              <a:spLocks noChangeArrowheads="1"/>
            </p:cNvSpPr>
            <p:nvPr/>
          </p:nvSpPr>
          <p:spPr bwMode="auto">
            <a:xfrm>
              <a:off x="2592" y="2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8" name="Rectangle 58"/>
            <p:cNvSpPr>
              <a:spLocks noChangeArrowheads="1"/>
            </p:cNvSpPr>
            <p:nvPr/>
          </p:nvSpPr>
          <p:spPr bwMode="auto">
            <a:xfrm>
              <a:off x="2688" y="298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9" name="Rectangle 59"/>
            <p:cNvSpPr>
              <a:spLocks noChangeArrowheads="1"/>
            </p:cNvSpPr>
            <p:nvPr/>
          </p:nvSpPr>
          <p:spPr bwMode="auto">
            <a:xfrm>
              <a:off x="2784" y="308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0" name="Rectangle 60"/>
            <p:cNvSpPr>
              <a:spLocks noChangeArrowheads="1"/>
            </p:cNvSpPr>
            <p:nvPr/>
          </p:nvSpPr>
          <p:spPr bwMode="auto">
            <a:xfrm>
              <a:off x="2880" y="318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1" name="Rectangle 61"/>
            <p:cNvSpPr>
              <a:spLocks noChangeArrowheads="1"/>
            </p:cNvSpPr>
            <p:nvPr/>
          </p:nvSpPr>
          <p:spPr bwMode="auto">
            <a:xfrm>
              <a:off x="1584" y="230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2" name="Rectangle 62"/>
            <p:cNvSpPr>
              <a:spLocks noChangeArrowheads="1"/>
            </p:cNvSpPr>
            <p:nvPr/>
          </p:nvSpPr>
          <p:spPr bwMode="auto">
            <a:xfrm>
              <a:off x="1680" y="240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3" name="Oval 63"/>
            <p:cNvSpPr>
              <a:spLocks noChangeArrowheads="1"/>
            </p:cNvSpPr>
            <p:nvPr/>
          </p:nvSpPr>
          <p:spPr bwMode="auto">
            <a:xfrm>
              <a:off x="2630" y="24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4" name="Oval 64"/>
            <p:cNvSpPr>
              <a:spLocks noChangeArrowheads="1"/>
            </p:cNvSpPr>
            <p:nvPr/>
          </p:nvSpPr>
          <p:spPr bwMode="auto">
            <a:xfrm>
              <a:off x="2726"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5" name="Oval 65"/>
            <p:cNvSpPr>
              <a:spLocks noChangeArrowheads="1"/>
            </p:cNvSpPr>
            <p:nvPr/>
          </p:nvSpPr>
          <p:spPr bwMode="auto">
            <a:xfrm>
              <a:off x="2544" y="24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6" name="Oval 66"/>
            <p:cNvSpPr>
              <a:spLocks noChangeArrowheads="1"/>
            </p:cNvSpPr>
            <p:nvPr/>
          </p:nvSpPr>
          <p:spPr bwMode="auto">
            <a:xfrm>
              <a:off x="2736" y="247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7" name="Oval 67"/>
            <p:cNvSpPr>
              <a:spLocks noChangeArrowheads="1"/>
            </p:cNvSpPr>
            <p:nvPr/>
          </p:nvSpPr>
          <p:spPr bwMode="auto">
            <a:xfrm>
              <a:off x="1920" y="321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8" name="Oval 68"/>
            <p:cNvSpPr>
              <a:spLocks noChangeArrowheads="1"/>
            </p:cNvSpPr>
            <p:nvPr/>
          </p:nvSpPr>
          <p:spPr bwMode="auto">
            <a:xfrm>
              <a:off x="1718" y="302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9" name="Oval 69"/>
            <p:cNvSpPr>
              <a:spLocks noChangeArrowheads="1"/>
            </p:cNvSpPr>
            <p:nvPr/>
          </p:nvSpPr>
          <p:spPr bwMode="auto">
            <a:xfrm>
              <a:off x="1776" y="319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0" name="Oval 70"/>
            <p:cNvSpPr>
              <a:spLocks noChangeArrowheads="1"/>
            </p:cNvSpPr>
            <p:nvPr/>
          </p:nvSpPr>
          <p:spPr bwMode="auto">
            <a:xfrm>
              <a:off x="1968" y="30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1" name="Oval 71"/>
            <p:cNvSpPr>
              <a:spLocks noChangeArrowheads="1"/>
            </p:cNvSpPr>
            <p:nvPr/>
          </p:nvSpPr>
          <p:spPr bwMode="auto">
            <a:xfrm>
              <a:off x="1862" y="295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grpSp>
      <p:sp>
        <p:nvSpPr>
          <p:cNvPr id="3" name="Slide Number Placeholder 2"/>
          <p:cNvSpPr>
            <a:spLocks noGrp="1"/>
          </p:cNvSpPr>
          <p:nvPr>
            <p:ph type="sldNum" sz="quarter" idx="15"/>
          </p:nvPr>
        </p:nvSpPr>
        <p:spPr/>
        <p:txBody>
          <a:bodyPr/>
          <a:lstStyle/>
          <a:p>
            <a:fld id="{0C921938-476A-4922-BE24-3B8F6A2854D9}" type="slidenum">
              <a:rPr lang="en-US" smtClean="0"/>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457200" y="76200"/>
            <a:ext cx="8229600" cy="1143000"/>
          </a:xfrm>
        </p:spPr>
        <p:txBody>
          <a:bodyPr/>
          <a:lstStyle/>
          <a:p>
            <a:r>
              <a:rPr lang="en-US" dirty="0">
                <a:solidFill>
                  <a:schemeClr val="tx2">
                    <a:lumMod val="50000"/>
                  </a:schemeClr>
                </a:solidFill>
              </a:rPr>
              <a:t>Functions Can be Made </a:t>
            </a:r>
            <a:r>
              <a:rPr lang="en-US" dirty="0" smtClean="0">
                <a:solidFill>
                  <a:schemeClr val="tx2">
                    <a:lumMod val="50000"/>
                  </a:schemeClr>
                </a:solidFill>
              </a:rPr>
              <a:t>Linear</a:t>
            </a:r>
            <a:br>
              <a:rPr lang="en-US" dirty="0" smtClean="0">
                <a:solidFill>
                  <a:schemeClr val="tx2">
                    <a:lumMod val="50000"/>
                  </a:schemeClr>
                </a:solidFill>
              </a:rPr>
            </a:br>
            <a:r>
              <a:rPr lang="en-US" sz="2400" dirty="0" smtClean="0">
                <a:solidFill>
                  <a:schemeClr val="tx2">
                    <a:lumMod val="50000"/>
                  </a:schemeClr>
                </a:solidFill>
              </a:rPr>
              <a:t>Discrete Case</a:t>
            </a:r>
            <a:endParaRPr lang="en-US" sz="2400" dirty="0">
              <a:solidFill>
                <a:schemeClr val="tx2">
                  <a:lumMod val="50000"/>
                </a:schemeClr>
              </a:solidFill>
            </a:endParaRPr>
          </a:p>
        </p:txBody>
      </p:sp>
      <p:grpSp>
        <p:nvGrpSpPr>
          <p:cNvPr id="1154078" name="Group 30"/>
          <p:cNvGrpSpPr>
            <a:grpSpLocks/>
          </p:cNvGrpSpPr>
          <p:nvPr/>
        </p:nvGrpSpPr>
        <p:grpSpPr bwMode="auto">
          <a:xfrm>
            <a:off x="914400" y="2058988"/>
            <a:ext cx="7716837" cy="4494212"/>
            <a:chOff x="432" y="720"/>
            <a:chExt cx="5101" cy="3119"/>
          </a:xfrm>
        </p:grpSpPr>
        <p:sp>
          <p:nvSpPr>
            <p:cNvPr id="1154079" name="AutoShape 31"/>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4080" name="Group 32"/>
            <p:cNvGrpSpPr>
              <a:grpSpLocks/>
            </p:cNvGrpSpPr>
            <p:nvPr/>
          </p:nvGrpSpPr>
          <p:grpSpPr bwMode="auto">
            <a:xfrm>
              <a:off x="432" y="816"/>
              <a:ext cx="5101" cy="2640"/>
              <a:chOff x="192" y="768"/>
              <a:chExt cx="5341" cy="3120"/>
            </a:xfrm>
          </p:grpSpPr>
          <p:sp>
            <p:nvSpPr>
              <p:cNvPr id="1154081" name="Line 3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2" name="Line 3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3" name="Line 3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4" name="Freeform 3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5" name="Oval 3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6" name="Oval 3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7" name="Oval 3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8" name="Oval 4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9" name="Oval 4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0" name="Oval 4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1" name="Oval 4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2" name="Oval 4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3" name="Oval 4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4" name="Oval 4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5" name="Oval 4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6" name="Oval 4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7" name="Oval 4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8" name="Oval 5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9" name="Oval 5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0" name="Oval 5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1" name="Rectangle 5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2" name="Rectangle 5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3" name="Rectangle 5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4" name="Rectangle 5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5" name="Rectangle 5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6" name="Rectangle 5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7" name="Rectangle 5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8" name="Rectangle 6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9" name="Rectangle 6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0" name="Rectangle 6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1" name="Rectangle 6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2" name="Rectangle 6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3" name="Rectangle 6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154114" name="Rectangle 6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5" name="Rectangle 6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6" name="Rectangle 6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7" name="Rectangle 6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8" name="Rectangle 7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9" name="Text Box 71"/>
              <p:cNvSpPr txBox="1">
                <a:spLocks noChangeArrowheads="1"/>
              </p:cNvSpPr>
              <p:nvPr/>
            </p:nvSpPr>
            <p:spPr bwMode="auto">
              <a:xfrm>
                <a:off x="1152" y="2259"/>
                <a:ext cx="1024"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chemeClr val="tx2"/>
                    </a:solidFill>
                    <a:latin typeface="+mj-lt"/>
                  </a:rPr>
                  <a:t>Weather</a:t>
                </a:r>
              </a:p>
            </p:txBody>
          </p:sp>
          <p:sp>
            <p:nvSpPr>
              <p:cNvPr id="1154120" name="Text Box 72"/>
              <p:cNvSpPr txBox="1">
                <a:spLocks noChangeArrowheads="1"/>
              </p:cNvSpPr>
              <p:nvPr/>
            </p:nvSpPr>
            <p:spPr bwMode="auto">
              <a:xfrm>
                <a:off x="343" y="1091"/>
                <a:ext cx="103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0000"/>
                    </a:solidFill>
                    <a:latin typeface="+mj-lt"/>
                  </a:rPr>
                  <a:t>Whether</a:t>
                </a:r>
                <a:endParaRPr lang="en-US" sz="2800" b="1" dirty="0">
                  <a:latin typeface="+mj-lt"/>
                </a:endParaRPr>
              </a:p>
            </p:txBody>
          </p:sp>
          <p:sp>
            <p:nvSpPr>
              <p:cNvPr id="1154121" name="Line 7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2" name="Line 7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3" name="Oval 7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4" name="Oval 7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5" name="Oval 7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6" name="Oval 7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7" name="Oval 7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8" name="Oval 8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9" name="Oval 8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0" name="Oval 8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1" name="Oval 8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2" name="Oval 8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3" name="Oval 8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4" name="Oval 8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5" name="Rectangle 87"/>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6" name="Rectangle 88"/>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7" name="Rectangle 89"/>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8" name="Rectangle 90"/>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9" name="Rectangle 91"/>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0" name="Rectangle 92"/>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1" name="Rectangle 93"/>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2" name="Rectangle 94"/>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3" name="Rectangle 95"/>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4" name="Rectangle 96"/>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5" name="Rectangle 97"/>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6" name="Rectangle 98"/>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7" name="Rectangle 99"/>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8" name="Rectangle 100"/>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9" name="Rectangle 101"/>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0" name="Rectangle 102"/>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1" name="Rectangle 103"/>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2" name="Rectangle 104"/>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54156" name="AutoShape 108"/>
          <p:cNvSpPr>
            <a:spLocks noChangeArrowheads="1"/>
          </p:cNvSpPr>
          <p:nvPr/>
        </p:nvSpPr>
        <p:spPr bwMode="auto">
          <a:xfrm>
            <a:off x="381000" y="5029200"/>
            <a:ext cx="609600" cy="1066800"/>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7" name="Text Box 109"/>
          <p:cNvSpPr txBox="1">
            <a:spLocks noChangeArrowheads="1"/>
          </p:cNvSpPr>
          <p:nvPr/>
        </p:nvSpPr>
        <p:spPr bwMode="auto">
          <a:xfrm>
            <a:off x="6553200" y="1295400"/>
            <a:ext cx="24399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solidFill>
                  <a:schemeClr val="tx2"/>
                </a:solidFill>
                <a:latin typeface="+mj-lt"/>
              </a:rPr>
              <a:t>y</a:t>
            </a:r>
            <a:r>
              <a:rPr lang="en-US" sz="2400" b="1" baseline="-25000" dirty="0">
                <a:solidFill>
                  <a:schemeClr val="tx2"/>
                </a:solidFill>
                <a:latin typeface="+mj-lt"/>
              </a:rPr>
              <a:t>3</a:t>
            </a:r>
            <a:r>
              <a:rPr lang="en-US" sz="2400" b="1" dirty="0">
                <a:solidFill>
                  <a:schemeClr val="tx2"/>
                </a:solidFill>
                <a:latin typeface="+mj-lt"/>
              </a:rPr>
              <a:t> </a:t>
            </a:r>
            <a:r>
              <a:rPr lang="en-US" sz="2400" b="1" dirty="0">
                <a:solidFill>
                  <a:schemeClr val="tx2"/>
                </a:solidFill>
                <a:latin typeface="cmsy10" pitchFamily="34" charset="0"/>
              </a:rPr>
              <a:t>Ç</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4</a:t>
            </a:r>
            <a:r>
              <a:rPr lang="en-US" sz="2400" b="1" dirty="0">
                <a:solidFill>
                  <a:schemeClr val="tx2"/>
                </a:solidFill>
                <a:latin typeface="+mj-lt"/>
              </a:rPr>
              <a:t> </a:t>
            </a:r>
            <a:r>
              <a:rPr lang="en-US" sz="2400" b="1" dirty="0">
                <a:solidFill>
                  <a:schemeClr val="tx2"/>
                </a:solidFill>
                <a:latin typeface="cmsy10" pitchFamily="34" charset="0"/>
              </a:rPr>
              <a:t>Ç</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7</a:t>
            </a:r>
            <a:r>
              <a:rPr lang="en-US" sz="2400" dirty="0">
                <a:latin typeface="+mj-lt"/>
              </a:rPr>
              <a:t> </a:t>
            </a:r>
          </a:p>
          <a:p>
            <a:pPr algn="ctr"/>
            <a:r>
              <a:rPr lang="en-US" sz="2000" b="1" dirty="0">
                <a:solidFill>
                  <a:srgbClr val="FF0000"/>
                </a:solidFill>
                <a:latin typeface="+mj-lt"/>
              </a:rPr>
              <a:t>New discriminator is functionally simpler</a:t>
            </a:r>
          </a:p>
        </p:txBody>
      </p:sp>
      <p:sp>
        <p:nvSpPr>
          <p:cNvPr id="1154159" name="Rectangle 111"/>
          <p:cNvSpPr>
            <a:spLocks noChangeArrowheads="1"/>
          </p:cNvSpPr>
          <p:nvPr/>
        </p:nvSpPr>
        <p:spPr bwMode="auto">
          <a:xfrm>
            <a:off x="95286" y="1209135"/>
            <a:ext cx="2599457" cy="646331"/>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u="sng" dirty="0">
                <a:solidFill>
                  <a:srgbClr val="000066"/>
                </a:solidFill>
                <a:latin typeface="+mj-lt"/>
                <a:hlinkClick r:id="rId3"/>
              </a:rPr>
              <a:t>A real Weather/Whether example</a:t>
            </a:r>
            <a:endParaRPr lang="en-US" sz="1800" u="sng" dirty="0">
              <a:solidFill>
                <a:srgbClr val="000066"/>
              </a:solidFill>
              <a:latin typeface="+mj-lt"/>
            </a:endParaRPr>
          </a:p>
        </p:txBody>
      </p:sp>
      <p:sp>
        <p:nvSpPr>
          <p:cNvPr id="2" name="Slide Number Placeholder 1"/>
          <p:cNvSpPr>
            <a:spLocks noGrp="1"/>
          </p:cNvSpPr>
          <p:nvPr>
            <p:ph type="sldNum" sz="quarter" idx="10"/>
          </p:nvPr>
        </p:nvSpPr>
        <p:spPr/>
        <p:txBody>
          <a:bodyPr/>
          <a:lstStyle/>
          <a:p>
            <a:fld id="{0C921938-476A-4922-BE24-3B8F6A2854D9}" type="slidenum">
              <a:rPr lang="en-US" smtClean="0"/>
              <a:t>53</a:t>
            </a:fld>
            <a:endParaRPr lang="en-US" dirty="0"/>
          </a:p>
        </p:txBody>
      </p:sp>
      <p:sp>
        <p:nvSpPr>
          <p:cNvPr id="1154051" name="Rectangle 3"/>
          <p:cNvSpPr>
            <a:spLocks noGrp="1" noChangeArrowheads="1"/>
          </p:cNvSpPr>
          <p:nvPr>
            <p:ph idx="4294967295"/>
          </p:nvPr>
        </p:nvSpPr>
        <p:spPr>
          <a:xfrm>
            <a:off x="1981200" y="1600200"/>
            <a:ext cx="7162800" cy="4525963"/>
          </a:xfrm>
        </p:spPr>
        <p:txBody>
          <a:bodyPr/>
          <a:lstStyle/>
          <a:p>
            <a:pPr marL="533400" indent="-533400">
              <a:lnSpc>
                <a:spcPct val="80000"/>
              </a:lnSpc>
              <a:buFont typeface="Wingdings" pitchFamily="2" charset="2"/>
              <a:buNone/>
            </a:pPr>
            <a:r>
              <a:rPr lang="en-US" sz="2400" b="1" dirty="0">
                <a:solidFill>
                  <a:schemeClr val="tx2"/>
                </a:solidFill>
              </a:rPr>
              <a:t>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a:t>
            </a:r>
            <a:r>
              <a:rPr lang="en-US" sz="2400" b="1" dirty="0">
                <a:solidFill>
                  <a:schemeClr val="tx2"/>
                </a:solidFill>
              </a:rPr>
              <a:t> </a:t>
            </a:r>
            <a:r>
              <a:rPr lang="en-US" sz="2400" b="1" dirty="0">
                <a:solidFill>
                  <a:schemeClr val="tx2"/>
                </a:solidFill>
                <a:latin typeface="cmsy10" pitchFamily="34" charset="0"/>
              </a:rPr>
              <a:t>Ç</a:t>
            </a:r>
            <a:r>
              <a:rPr lang="en-US" sz="2400" b="1" dirty="0">
                <a:solidFill>
                  <a:schemeClr val="tx2"/>
                </a:solidFill>
              </a:rPr>
              <a:t> 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 </a:t>
            </a:r>
            <a:r>
              <a:rPr lang="en-US" sz="2400" b="1" dirty="0">
                <a:solidFill>
                  <a:schemeClr val="tx2"/>
                </a:solidFill>
              </a:rPr>
              <a:t>x</a:t>
            </a:r>
            <a:r>
              <a:rPr lang="en-US" sz="2400" b="1" baseline="-25000" dirty="0">
                <a:solidFill>
                  <a:schemeClr val="tx2"/>
                </a:solidFill>
              </a:rPr>
              <a:t>5</a:t>
            </a:r>
            <a:r>
              <a:rPr lang="en-US" sz="2400" b="1" dirty="0">
                <a:solidFill>
                  <a:schemeClr val="tx2"/>
                </a:solidFill>
              </a:rPr>
              <a:t> </a:t>
            </a:r>
            <a:r>
              <a:rPr lang="en-US" sz="2400" b="1" dirty="0">
                <a:solidFill>
                  <a:schemeClr val="tx2"/>
                </a:solidFill>
                <a:latin typeface="cmsy10" pitchFamily="34" charset="0"/>
              </a:rPr>
              <a:t>Ç</a:t>
            </a:r>
            <a:r>
              <a:rPr lang="en-US" sz="2400" b="1" dirty="0">
                <a:solidFill>
                  <a:schemeClr val="tx2"/>
                </a:solidFill>
              </a:rPr>
              <a:t> 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3</a:t>
            </a:r>
            <a:r>
              <a:rPr lang="en-US" sz="2400" b="1" dirty="0">
                <a:solidFill>
                  <a:schemeClr val="tx2"/>
                </a:solidFill>
              </a:rPr>
              <a:t> x</a:t>
            </a:r>
            <a:r>
              <a:rPr lang="en-US" sz="2400" b="1" baseline="-25000" dirty="0">
                <a:solidFill>
                  <a:schemeClr val="tx2"/>
                </a:solidFill>
              </a:rPr>
              <a:t>7</a:t>
            </a:r>
            <a:endParaRPr lang="en-US" dirty="0"/>
          </a:p>
          <a:p>
            <a:pPr marL="533400" indent="-533400">
              <a:lnSpc>
                <a:spcPct val="80000"/>
              </a:lnSpc>
              <a:buFont typeface="Wingdings" pitchFamily="2" charset="2"/>
              <a:buNone/>
            </a:pPr>
            <a:r>
              <a:rPr lang="en-US" sz="1600" b="1" dirty="0"/>
              <a:t>  </a:t>
            </a: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r>
              <a:rPr lang="en-US" sz="2000" b="1" dirty="0"/>
              <a:t>Space: X= x</a:t>
            </a:r>
            <a:r>
              <a:rPr lang="en-US" sz="2000" b="1" baseline="-25000" dirty="0"/>
              <a:t>1</a:t>
            </a:r>
            <a:r>
              <a:rPr lang="en-US" sz="2000" b="1" dirty="0"/>
              <a:t>, x</a:t>
            </a:r>
            <a:r>
              <a:rPr lang="en-US" sz="2000" b="1" baseline="-25000" dirty="0"/>
              <a:t>2</a:t>
            </a:r>
            <a:r>
              <a:rPr lang="en-US" sz="2000" b="1" dirty="0"/>
              <a:t>,…, </a:t>
            </a:r>
            <a:r>
              <a:rPr lang="en-US" sz="2000" b="1" dirty="0" err="1"/>
              <a:t>x</a:t>
            </a:r>
            <a:r>
              <a:rPr lang="en-US" sz="2000" b="1" baseline="-25000" dirty="0" err="1"/>
              <a:t>n</a:t>
            </a:r>
            <a:endParaRPr lang="en-US" sz="2000" b="1" baseline="-25000" dirty="0"/>
          </a:p>
          <a:p>
            <a:pPr marL="533400" indent="-533400">
              <a:lnSpc>
                <a:spcPct val="80000"/>
              </a:lnSpc>
              <a:buFont typeface="Wingdings" pitchFamily="2" charset="2"/>
              <a:buNone/>
            </a:pPr>
            <a:endParaRPr lang="en-US" sz="2000" b="1" dirty="0"/>
          </a:p>
          <a:p>
            <a:pPr marL="533400" indent="-533400">
              <a:spcBef>
                <a:spcPct val="0"/>
              </a:spcBef>
              <a:buSzTx/>
              <a:buFontTx/>
              <a:buNone/>
            </a:pPr>
            <a:endParaRPr lang="en-US" sz="1800" b="1" dirty="0" smtClean="0">
              <a:solidFill>
                <a:srgbClr val="FF0000"/>
              </a:solidFill>
            </a:endParaRPr>
          </a:p>
          <a:p>
            <a:pPr marL="533400" indent="-533400">
              <a:spcBef>
                <a:spcPct val="0"/>
              </a:spcBef>
              <a:buSzTx/>
              <a:buFontTx/>
              <a:buNone/>
            </a:pPr>
            <a:r>
              <a:rPr lang="en-US" sz="1800" dirty="0" smtClean="0">
                <a:solidFill>
                  <a:srgbClr val="FF0000"/>
                </a:solidFill>
              </a:rPr>
              <a:t>Input </a:t>
            </a:r>
            <a:r>
              <a:rPr lang="en-US" sz="1800" dirty="0">
                <a:solidFill>
                  <a:srgbClr val="FF0000"/>
                </a:solidFill>
              </a:rPr>
              <a:t>Transformation</a:t>
            </a:r>
          </a:p>
          <a:p>
            <a:pPr marL="533400" indent="-533400">
              <a:lnSpc>
                <a:spcPct val="80000"/>
              </a:lnSpc>
              <a:buFont typeface="Wingdings" pitchFamily="2" charset="2"/>
              <a:buNone/>
            </a:pPr>
            <a:r>
              <a:rPr lang="en-US" sz="1800" dirty="0"/>
              <a:t>                                             </a:t>
            </a:r>
            <a:r>
              <a:rPr lang="en-US" sz="2000" b="1" dirty="0" smtClean="0"/>
              <a:t>New </a:t>
            </a:r>
            <a:r>
              <a:rPr lang="en-US" sz="2000" b="1" dirty="0"/>
              <a:t>Space: Y = {y</a:t>
            </a:r>
            <a:r>
              <a:rPr lang="en-US" sz="2000" b="1" baseline="-25000" dirty="0"/>
              <a:t>1</a:t>
            </a:r>
            <a:r>
              <a:rPr lang="en-US" sz="2000" b="1" dirty="0"/>
              <a:t>,y</a:t>
            </a:r>
            <a:r>
              <a:rPr lang="en-US" sz="2000" b="1" baseline="-25000" dirty="0"/>
              <a:t>2</a:t>
            </a:r>
            <a:r>
              <a:rPr lang="en-US" sz="2000" b="1" dirty="0"/>
              <a:t>,…} = {</a:t>
            </a:r>
            <a:r>
              <a:rPr lang="en-US" sz="2000" b="1" dirty="0" err="1">
                <a:solidFill>
                  <a:srgbClr val="FF6600"/>
                </a:solidFill>
              </a:rPr>
              <a:t>x</a:t>
            </a:r>
            <a:r>
              <a:rPr lang="en-US" sz="2000" b="1" baseline="-25000" dirty="0" err="1">
                <a:solidFill>
                  <a:srgbClr val="FF6600"/>
                </a:solidFill>
              </a:rPr>
              <a:t>i</a:t>
            </a:r>
            <a:r>
              <a:rPr lang="en-US" sz="2000" b="1" dirty="0" err="1">
                <a:solidFill>
                  <a:srgbClr val="FF6600"/>
                </a:solidFill>
              </a:rPr>
              <a:t>,x</a:t>
            </a:r>
            <a:r>
              <a:rPr lang="en-US" sz="2000" b="1" baseline="-25000" dirty="0" err="1">
                <a:solidFill>
                  <a:srgbClr val="FF6600"/>
                </a:solidFill>
              </a:rPr>
              <a:t>i</a:t>
            </a:r>
            <a:r>
              <a:rPr lang="en-US" sz="2000" b="1" dirty="0">
                <a:solidFill>
                  <a:srgbClr val="FF6600"/>
                </a:solidFill>
              </a:rPr>
              <a:t> </a:t>
            </a:r>
            <a:r>
              <a:rPr lang="en-US" sz="2000" b="1" dirty="0" err="1">
                <a:solidFill>
                  <a:srgbClr val="FF6600"/>
                </a:solidFill>
              </a:rPr>
              <a:t>x</a:t>
            </a:r>
            <a:r>
              <a:rPr lang="en-US" sz="2000" b="1" baseline="-25000" dirty="0" err="1">
                <a:solidFill>
                  <a:srgbClr val="FF6600"/>
                </a:solidFill>
              </a:rPr>
              <a:t>j</a:t>
            </a:r>
            <a:r>
              <a:rPr lang="en-US" sz="2000" b="1" dirty="0"/>
              <a:t>, x</a:t>
            </a:r>
            <a:r>
              <a:rPr lang="en-US" sz="2000" b="1" baseline="-25000" dirty="0"/>
              <a:t>i</a:t>
            </a:r>
            <a:r>
              <a:rPr lang="en-US" sz="2000" b="1" dirty="0"/>
              <a:t> </a:t>
            </a:r>
            <a:r>
              <a:rPr lang="en-US" sz="2000" b="1" dirty="0" err="1"/>
              <a:t>x</a:t>
            </a:r>
            <a:r>
              <a:rPr lang="en-US" sz="2000" b="1" baseline="-25000" dirty="0" err="1"/>
              <a:t>j</a:t>
            </a:r>
            <a:r>
              <a:rPr lang="en-US" sz="2000" b="1" dirty="0"/>
              <a:t> </a:t>
            </a:r>
            <a:r>
              <a:rPr lang="en-US" sz="2000" b="1" dirty="0" err="1" smtClean="0"/>
              <a:t>x</a:t>
            </a:r>
            <a:r>
              <a:rPr lang="en-US" sz="2000" b="1" baseline="-25000" dirty="0" err="1" smtClean="0"/>
              <a:t>j</a:t>
            </a:r>
            <a:r>
              <a:rPr lang="en-US" sz="2000" b="1" baseline="-25000" dirty="0" smtClean="0"/>
              <a:t>,…</a:t>
            </a:r>
            <a:r>
              <a:rPr lang="en-US" sz="2000" b="1" dirty="0" smtClean="0"/>
              <a: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4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4051">
                                            <p:txEl>
                                              <p:pRg st="12" end="1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4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1">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4051">
                                            <p:txEl>
                                              <p:pRg st="16" end="1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1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4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156" grpId="0" animBg="1"/>
      <p:bldP spid="1154157" grpId="0"/>
      <p:bldP spid="115415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2" name="Content Placeholder 1"/>
          <p:cNvSpPr>
            <a:spLocks noGrp="1"/>
          </p:cNvSpPr>
          <p:nvPr>
            <p:ph sz="quarter" idx="13"/>
          </p:nvPr>
        </p:nvSpPr>
        <p:spPr/>
        <p:txBody>
          <a:bodyPr/>
          <a:lstStyle/>
          <a:p>
            <a:r>
              <a:rPr lang="en-US" dirty="0" smtClean="0"/>
              <a:t>Algorithms</a:t>
            </a:r>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Slide Number Placeholder 2"/>
          <p:cNvSpPr>
            <a:spLocks noGrp="1"/>
          </p:cNvSpPr>
          <p:nvPr>
            <p:ph type="sldNum" sz="quarter" idx="15"/>
          </p:nvPr>
        </p:nvSpPr>
        <p:spPr/>
        <p:txBody>
          <a:bodyPr/>
          <a:lstStyle/>
          <a:p>
            <a:fld id="{0C921938-476A-4922-BE24-3B8F6A2854D9}" type="slidenum">
              <a:rPr lang="en-US" smtClean="0"/>
              <a:t>54</a:t>
            </a:fld>
            <a:endParaRPr lang="en-US" dirty="0"/>
          </a:p>
        </p:txBody>
      </p:sp>
      <p:sp>
        <p:nvSpPr>
          <p:cNvPr id="4" name="Right Arrow 3"/>
          <p:cNvSpPr/>
          <p:nvPr/>
        </p:nvSpPr>
        <p:spPr>
          <a:xfrm>
            <a:off x="1676400" y="2205717"/>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a:t>A General Framework for Learning</a:t>
            </a:r>
            <a:endParaRPr lang="en-US">
              <a:solidFill>
                <a:schemeClr val="accent2"/>
              </a:solidFill>
            </a:endParaRPr>
          </a:p>
        </p:txBody>
      </p:sp>
      <p:sp>
        <p:nvSpPr>
          <p:cNvPr id="1096707" name="Rectangle 3"/>
          <p:cNvSpPr>
            <a:spLocks noGrp="1" noChangeArrowheads="1"/>
          </p:cNvSpPr>
          <p:nvPr>
            <p:ph idx="1"/>
          </p:nvPr>
        </p:nvSpPr>
        <p:spPr/>
        <p:txBody>
          <a:bodyPr/>
          <a:lstStyle/>
          <a:p>
            <a:pPr marL="533400" indent="-533400">
              <a:lnSpc>
                <a:spcPct val="80000"/>
              </a:lnSpc>
            </a:pPr>
            <a:r>
              <a:rPr lang="en-US" sz="2400" dirty="0">
                <a:solidFill>
                  <a:schemeClr val="accent2"/>
                </a:solidFill>
              </a:rPr>
              <a:t>Goal:</a:t>
            </a:r>
            <a:r>
              <a:rPr lang="en-US" sz="2400" dirty="0"/>
              <a:t> predict an unobserved output value y </a:t>
            </a:r>
            <a:r>
              <a:rPr lang="en-US" sz="2400" dirty="0">
                <a:latin typeface="cmsy10" pitchFamily="34" charset="0"/>
              </a:rPr>
              <a:t>2</a:t>
            </a:r>
            <a:r>
              <a:rPr lang="en-US" sz="2400" dirty="0"/>
              <a:t> Y </a:t>
            </a:r>
          </a:p>
          <a:p>
            <a:pPr marL="533400" indent="-533400">
              <a:lnSpc>
                <a:spcPct val="80000"/>
              </a:lnSpc>
              <a:buFont typeface="Wingdings" pitchFamily="2" charset="2"/>
              <a:buNone/>
            </a:pPr>
            <a:r>
              <a:rPr lang="en-US" sz="2400" dirty="0"/>
              <a:t>          based on an observed input vector x  </a:t>
            </a:r>
            <a:r>
              <a:rPr lang="en-US" sz="2400" dirty="0">
                <a:latin typeface="cmsy10" pitchFamily="34" charset="0"/>
              </a:rPr>
              <a:t>2</a:t>
            </a:r>
            <a:r>
              <a:rPr lang="en-US" sz="2400" dirty="0"/>
              <a:t> X</a:t>
            </a:r>
          </a:p>
          <a:p>
            <a:pPr marL="533400" indent="-533400">
              <a:lnSpc>
                <a:spcPct val="80000"/>
              </a:lnSpc>
              <a:buFont typeface="Wingdings" pitchFamily="2" charset="2"/>
              <a:buNone/>
            </a:pPr>
            <a:endParaRPr lang="en-US" sz="2400" dirty="0"/>
          </a:p>
          <a:p>
            <a:pPr marL="533400" indent="-533400">
              <a:lnSpc>
                <a:spcPct val="80000"/>
              </a:lnSpc>
            </a:pPr>
            <a:r>
              <a:rPr lang="en-US" sz="2400" dirty="0"/>
              <a:t>Estimate a functional relationship </a:t>
            </a:r>
            <a:r>
              <a:rPr lang="en-US" sz="2400" dirty="0" err="1">
                <a:solidFill>
                  <a:schemeClr val="accent2"/>
                </a:solidFill>
              </a:rPr>
              <a:t>y~f</a:t>
            </a:r>
            <a:r>
              <a:rPr lang="en-US" sz="2400" dirty="0">
                <a:solidFill>
                  <a:schemeClr val="accent2"/>
                </a:solidFill>
              </a:rPr>
              <a:t>(x)</a:t>
            </a:r>
            <a:r>
              <a:rPr lang="en-US" sz="2400" dirty="0"/>
              <a:t> </a:t>
            </a:r>
          </a:p>
          <a:p>
            <a:pPr marL="533400" indent="-533400">
              <a:lnSpc>
                <a:spcPct val="80000"/>
              </a:lnSpc>
              <a:buFont typeface="Wingdings" pitchFamily="2" charset="2"/>
              <a:buNone/>
            </a:pPr>
            <a:r>
              <a:rPr lang="en-US" sz="2400" dirty="0"/>
              <a:t>           from a set  </a:t>
            </a:r>
            <a:r>
              <a:rPr lang="en-US" sz="2400" dirty="0">
                <a:solidFill>
                  <a:schemeClr val="accent2"/>
                </a:solidFill>
              </a:rPr>
              <a:t>{(</a:t>
            </a:r>
            <a:r>
              <a:rPr lang="en-US" sz="2400" dirty="0" err="1">
                <a:solidFill>
                  <a:schemeClr val="accent2"/>
                </a:solidFill>
              </a:rPr>
              <a:t>x,y</a:t>
            </a:r>
            <a:r>
              <a:rPr lang="en-US" sz="2400" dirty="0">
                <a:solidFill>
                  <a:schemeClr val="accent2"/>
                </a:solidFill>
              </a:rPr>
              <a:t>)</a:t>
            </a:r>
            <a:r>
              <a:rPr lang="en-US" sz="2400" baseline="-25000" dirty="0">
                <a:solidFill>
                  <a:schemeClr val="accent2"/>
                </a:solidFill>
              </a:rPr>
              <a:t>i</a:t>
            </a:r>
            <a:r>
              <a:rPr lang="en-US" sz="2400" dirty="0">
                <a:solidFill>
                  <a:schemeClr val="accent2"/>
                </a:solidFill>
              </a:rPr>
              <a:t>}</a:t>
            </a:r>
            <a:r>
              <a:rPr lang="en-US" sz="2400" baseline="-25000" dirty="0">
                <a:solidFill>
                  <a:schemeClr val="accent2"/>
                </a:solidFill>
              </a:rPr>
              <a:t>i=1,n</a:t>
            </a:r>
          </a:p>
          <a:p>
            <a:pPr marL="533400" indent="-533400">
              <a:lnSpc>
                <a:spcPct val="80000"/>
              </a:lnSpc>
              <a:buFont typeface="Wingdings" pitchFamily="2" charset="2"/>
              <a:buNone/>
            </a:pPr>
            <a:endParaRPr lang="en-US" sz="2000" dirty="0"/>
          </a:p>
          <a:p>
            <a:pPr marL="533400" indent="-533400">
              <a:lnSpc>
                <a:spcPct val="80000"/>
              </a:lnSpc>
            </a:pPr>
            <a:r>
              <a:rPr lang="en-US" sz="2000" dirty="0"/>
              <a:t>Most relevant -  </a:t>
            </a:r>
            <a:r>
              <a:rPr lang="en-US" sz="2000" dirty="0">
                <a:solidFill>
                  <a:srgbClr val="3333FF"/>
                </a:solidFill>
              </a:rPr>
              <a:t>Classification</a:t>
            </a:r>
            <a:r>
              <a:rPr lang="en-US" sz="2000" dirty="0"/>
              <a:t>: </a:t>
            </a:r>
            <a:r>
              <a:rPr lang="en-US" sz="2000" dirty="0">
                <a:solidFill>
                  <a:schemeClr val="accent2"/>
                </a:solidFill>
              </a:rPr>
              <a:t>y </a:t>
            </a:r>
            <a:r>
              <a:rPr lang="en-US" sz="2000" dirty="0">
                <a:solidFill>
                  <a:schemeClr val="accent2"/>
                </a:solidFill>
                <a:sym typeface="Symbol" pitchFamily="18" charset="2"/>
              </a:rPr>
              <a:t> {0,1}</a:t>
            </a:r>
            <a:r>
              <a:rPr lang="en-US" sz="2000" dirty="0">
                <a:sym typeface="Symbol" pitchFamily="18" charset="2"/>
              </a:rPr>
              <a:t> (or </a:t>
            </a:r>
            <a:r>
              <a:rPr lang="en-US" sz="2000" dirty="0">
                <a:solidFill>
                  <a:schemeClr val="accent2"/>
                </a:solidFill>
              </a:rPr>
              <a:t>y </a:t>
            </a:r>
            <a:r>
              <a:rPr lang="en-US" sz="2000" dirty="0">
                <a:solidFill>
                  <a:schemeClr val="accent2"/>
                </a:solidFill>
                <a:sym typeface="Symbol" pitchFamily="18" charset="2"/>
              </a:rPr>
              <a:t> {1,2,…k}</a:t>
            </a:r>
            <a:r>
              <a:rPr lang="en-US" sz="2000" dirty="0">
                <a:sym typeface="Symbol" pitchFamily="18" charset="2"/>
              </a:rPr>
              <a:t> )</a:t>
            </a:r>
          </a:p>
          <a:p>
            <a:pPr marL="914400" lvl="1" indent="-457200">
              <a:lnSpc>
                <a:spcPct val="80000"/>
              </a:lnSpc>
            </a:pPr>
            <a:r>
              <a:rPr lang="en-US" sz="1600" b="0" dirty="0">
                <a:solidFill>
                  <a:schemeClr val="tx1"/>
                </a:solidFill>
                <a:sym typeface="Symbol" pitchFamily="18" charset="2"/>
              </a:rPr>
              <a:t>(But, within the same framework can also talk about </a:t>
            </a:r>
            <a:r>
              <a:rPr lang="en-US" sz="1600" b="0" dirty="0">
                <a:sym typeface="Symbol" pitchFamily="18" charset="2"/>
              </a:rPr>
              <a:t>Regression, y </a:t>
            </a:r>
            <a:r>
              <a:rPr lang="en-US" sz="1600" b="0" dirty="0">
                <a:latin typeface="cmsy10" pitchFamily="34" charset="0"/>
                <a:sym typeface="Symbol" pitchFamily="18" charset="2"/>
              </a:rPr>
              <a:t>2</a:t>
            </a:r>
            <a:r>
              <a:rPr lang="en-US" sz="1600" b="0" dirty="0">
                <a:sym typeface="Symbol" pitchFamily="18" charset="2"/>
              </a:rPr>
              <a:t> </a:t>
            </a:r>
            <a:r>
              <a:rPr lang="en-US" sz="1600" b="0" dirty="0" smtClean="0">
                <a:latin typeface="cmsy10" pitchFamily="34" charset="0"/>
                <a:sym typeface="Symbol" pitchFamily="18" charset="2"/>
              </a:rPr>
              <a:t>&lt;</a:t>
            </a:r>
            <a:r>
              <a:rPr lang="en-US" dirty="0">
                <a:solidFill>
                  <a:srgbClr val="0F243E"/>
                </a:solidFill>
                <a:sym typeface="Symbol" pitchFamily="18" charset="2"/>
              </a:rPr>
              <a:t> )</a:t>
            </a:r>
            <a:endParaRPr lang="en-US" sz="1600" b="0" dirty="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r>
              <a:rPr lang="en-US" sz="2400" dirty="0" smtClean="0">
                <a:sym typeface="Symbol" pitchFamily="18" charset="2"/>
              </a:rPr>
              <a:t>What </a:t>
            </a:r>
            <a:r>
              <a:rPr lang="en-US" sz="2400" dirty="0">
                <a:sym typeface="Symbol" pitchFamily="18" charset="2"/>
              </a:rPr>
              <a:t>do we want f(x) to satisfy? </a:t>
            </a:r>
          </a:p>
          <a:p>
            <a:pPr marL="914400" lvl="1" indent="-457200">
              <a:lnSpc>
                <a:spcPct val="80000"/>
              </a:lnSpc>
            </a:pPr>
            <a:r>
              <a:rPr lang="en-US" sz="2000" dirty="0">
                <a:sym typeface="Symbol" pitchFamily="18" charset="2"/>
              </a:rPr>
              <a:t>We want to minimize the </a:t>
            </a:r>
            <a:r>
              <a:rPr lang="en-US" sz="2000" b="1" dirty="0" smtClean="0">
                <a:solidFill>
                  <a:srgbClr val="FF9900"/>
                </a:solidFill>
                <a:sym typeface="Symbol" pitchFamily="18" charset="2"/>
              </a:rPr>
              <a:t>Risk</a:t>
            </a:r>
            <a:r>
              <a:rPr lang="en-US" sz="2000" dirty="0" smtClean="0">
                <a:sym typeface="Symbol" pitchFamily="18" charset="2"/>
              </a:rPr>
              <a:t>:  </a:t>
            </a:r>
            <a:r>
              <a:rPr lang="en-US" sz="2000" dirty="0">
                <a:solidFill>
                  <a:schemeClr val="accent2"/>
                </a:solidFill>
                <a:sym typeface="Symbol" pitchFamily="18" charset="2"/>
              </a:rPr>
              <a:t>L(f()) = E </a:t>
            </a:r>
            <a:r>
              <a:rPr lang="en-US" sz="2000" baseline="-25000" dirty="0">
                <a:solidFill>
                  <a:schemeClr val="accent2"/>
                </a:solidFill>
                <a:sym typeface="Symbol" pitchFamily="18" charset="2"/>
              </a:rPr>
              <a:t>X,Y</a:t>
            </a:r>
            <a:r>
              <a:rPr lang="en-US" sz="2000" dirty="0">
                <a:solidFill>
                  <a:schemeClr val="accent2"/>
                </a:solidFill>
              </a:rPr>
              <a:t>( [f(x)</a:t>
            </a:r>
            <a:r>
              <a:rPr lang="en-US" sz="2000" dirty="0">
                <a:solidFill>
                  <a:schemeClr val="accent2"/>
                </a:solidFill>
                <a:sym typeface="Symbol" pitchFamily="18" charset="2"/>
              </a:rPr>
              <a:t></a:t>
            </a:r>
            <a:r>
              <a:rPr lang="en-US" sz="2000" dirty="0">
                <a:solidFill>
                  <a:schemeClr val="accent2"/>
                </a:solidFill>
              </a:rPr>
              <a:t>y] )</a:t>
            </a:r>
          </a:p>
          <a:p>
            <a:pPr marL="914400" lvl="1" indent="-457200">
              <a:lnSpc>
                <a:spcPct val="80000"/>
              </a:lnSpc>
            </a:pPr>
            <a:r>
              <a:rPr lang="en-US" sz="1800" b="0" dirty="0">
                <a:sym typeface="Symbol" pitchFamily="18" charset="2"/>
              </a:rPr>
              <a:t>Where:</a:t>
            </a:r>
            <a:r>
              <a:rPr lang="en-US" sz="1800" b="0" dirty="0">
                <a:solidFill>
                  <a:schemeClr val="accent2"/>
                </a:solidFill>
                <a:sym typeface="Symbol" pitchFamily="18" charset="2"/>
              </a:rPr>
              <a:t> E </a:t>
            </a:r>
            <a:r>
              <a:rPr lang="en-US" sz="1800" b="0" baseline="-25000" dirty="0">
                <a:solidFill>
                  <a:schemeClr val="accent2"/>
                </a:solidFill>
                <a:sym typeface="Symbol" pitchFamily="18" charset="2"/>
              </a:rPr>
              <a:t>X,Y </a:t>
            </a:r>
            <a:r>
              <a:rPr lang="en-US" sz="1800" b="0" dirty="0"/>
              <a:t>denotes the expectation with respect to the true distribution</a:t>
            </a:r>
            <a:r>
              <a:rPr lang="en-US" sz="2000" dirty="0"/>
              <a:t>.</a:t>
            </a:r>
          </a:p>
        </p:txBody>
      </p:sp>
      <p:sp>
        <p:nvSpPr>
          <p:cNvPr id="2" name="Content Placeholder 1"/>
          <p:cNvSpPr>
            <a:spLocks noGrp="1"/>
          </p:cNvSpPr>
          <p:nvPr>
            <p:ph sz="quarter" idx="13"/>
          </p:nvPr>
        </p:nvSpPr>
        <p:spPr/>
        <p:txBody>
          <a:bodyPr/>
          <a:lstStyle/>
          <a:p>
            <a:r>
              <a:rPr lang="en-US" dirty="0"/>
              <a:t>Algorithms</a:t>
            </a:r>
          </a:p>
          <a:p>
            <a:endParaRPr lang="en-US" dirty="0"/>
          </a:p>
        </p:txBody>
      </p:sp>
      <p:sp>
        <p:nvSpPr>
          <p:cNvPr id="1096709" name="AutoShape 5"/>
          <p:cNvSpPr>
            <a:spLocks noChangeArrowheads="1"/>
          </p:cNvSpPr>
          <p:nvPr/>
        </p:nvSpPr>
        <p:spPr bwMode="auto">
          <a:xfrm>
            <a:off x="5105400" y="4191000"/>
            <a:ext cx="3810000" cy="609600"/>
          </a:xfrm>
          <a:prstGeom prst="wedgeRectCallout">
            <a:avLst>
              <a:gd name="adj1" fmla="val 8866"/>
              <a:gd name="adj2" fmla="val 103384"/>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smtClean="0">
                <a:latin typeface="+mn-lt"/>
              </a:rPr>
              <a:t>Simple </a:t>
            </a:r>
            <a:r>
              <a:rPr lang="en-US" sz="2000" b="1" dirty="0" smtClean="0">
                <a:solidFill>
                  <a:srgbClr val="FF9900"/>
                </a:solidFill>
                <a:latin typeface="+mn-lt"/>
              </a:rPr>
              <a:t>loss function</a:t>
            </a:r>
            <a:r>
              <a:rPr lang="en-US" sz="2000" dirty="0" smtClean="0">
                <a:latin typeface="+mn-lt"/>
              </a:rPr>
              <a:t>: </a:t>
            </a:r>
            <a:r>
              <a:rPr lang="en-US" sz="2000" dirty="0">
                <a:latin typeface="+mn-lt"/>
              </a:rPr>
              <a:t># of mistakes</a:t>
            </a:r>
          </a:p>
          <a:p>
            <a:pPr algn="ctr"/>
            <a:r>
              <a:rPr lang="en-US" sz="1800" dirty="0">
                <a:latin typeface="+mn-lt"/>
              </a:rPr>
              <a:t>[…] is a indicator function</a:t>
            </a:r>
          </a:p>
        </p:txBody>
      </p:sp>
      <p:sp>
        <p:nvSpPr>
          <p:cNvPr id="3" name="Slide Number Placeholder 2"/>
          <p:cNvSpPr>
            <a:spLocks noGrp="1"/>
          </p:cNvSpPr>
          <p:nvPr>
            <p:ph type="sldNum" sz="quarter" idx="15"/>
          </p:nvPr>
        </p:nvSpPr>
        <p:spPr/>
        <p:txBody>
          <a:bodyPr/>
          <a:lstStyle/>
          <a:p>
            <a:fld id="{0C921938-476A-4922-BE24-3B8F6A2854D9}" type="slidenum">
              <a:rPr lang="en-US" smtClean="0"/>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36091"/>
            <a:ext cx="2438212" cy="18689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754" name="Rectangle 2"/>
          <p:cNvSpPr>
            <a:spLocks noGrp="1" noChangeArrowheads="1"/>
          </p:cNvSpPr>
          <p:nvPr>
            <p:ph type="title"/>
          </p:nvPr>
        </p:nvSpPr>
        <p:spPr/>
        <p:txBody>
          <a:bodyPr/>
          <a:lstStyle/>
          <a:p>
            <a:r>
              <a:rPr lang="en-US"/>
              <a:t>A General Framework for Learning (II)</a:t>
            </a:r>
            <a:endParaRPr lang="en-US">
              <a:solidFill>
                <a:schemeClr val="accent2"/>
              </a:solidFill>
            </a:endParaRPr>
          </a:p>
        </p:txBody>
      </p:sp>
      <p:sp>
        <p:nvSpPr>
          <p:cNvPr id="1098755" name="Rectangle 3"/>
          <p:cNvSpPr>
            <a:spLocks noGrp="1" noChangeArrowheads="1"/>
          </p:cNvSpPr>
          <p:nvPr>
            <p:ph idx="1"/>
          </p:nvPr>
        </p:nvSpPr>
        <p:spPr/>
        <p:txBody>
          <a:bodyPr/>
          <a:lstStyle/>
          <a:p>
            <a:r>
              <a:rPr lang="en-US" sz="2400" dirty="0">
                <a:sym typeface="Symbol" pitchFamily="18" charset="2"/>
              </a:rPr>
              <a:t>We want to minimize the Loss:  </a:t>
            </a:r>
            <a:r>
              <a:rPr lang="en-US" sz="2400" dirty="0" smtClean="0">
                <a:sym typeface="Symbol" pitchFamily="18" charset="2"/>
              </a:rPr>
              <a:t> </a:t>
            </a:r>
            <a:r>
              <a:rPr lang="en-US" sz="2400" dirty="0">
                <a:solidFill>
                  <a:schemeClr val="accent2"/>
                </a:solidFill>
                <a:sym typeface="Symbol" pitchFamily="18" charset="2"/>
              </a:rPr>
              <a:t>L(f()) = E </a:t>
            </a:r>
            <a:r>
              <a:rPr lang="en-US" sz="2400" baseline="-25000" dirty="0">
                <a:solidFill>
                  <a:schemeClr val="accent2"/>
                </a:solidFill>
                <a:sym typeface="Symbol" pitchFamily="18" charset="2"/>
              </a:rPr>
              <a:t>X,Y</a:t>
            </a:r>
            <a:r>
              <a:rPr lang="en-US" sz="2400" dirty="0">
                <a:solidFill>
                  <a:schemeClr val="accent2"/>
                </a:solidFill>
              </a:rPr>
              <a:t>( [f(X)</a:t>
            </a:r>
            <a:r>
              <a:rPr lang="en-US" sz="2400" dirty="0">
                <a:solidFill>
                  <a:schemeClr val="accent2"/>
                </a:solidFill>
                <a:sym typeface="Symbol" pitchFamily="18" charset="2"/>
              </a:rPr>
              <a:t></a:t>
            </a:r>
            <a:r>
              <a:rPr lang="en-US" sz="2400" dirty="0">
                <a:solidFill>
                  <a:schemeClr val="accent2"/>
                </a:solidFill>
              </a:rPr>
              <a:t>Y</a:t>
            </a:r>
            <a:r>
              <a:rPr lang="en-US" sz="2400" dirty="0" smtClean="0">
                <a:solidFill>
                  <a:schemeClr val="accent2"/>
                </a:solidFill>
              </a:rPr>
              <a:t>] )</a:t>
            </a:r>
            <a:endParaRPr lang="en-US" sz="2400" dirty="0">
              <a:solidFill>
                <a:schemeClr val="accent2"/>
              </a:solidFill>
            </a:endParaRPr>
          </a:p>
          <a:p>
            <a:r>
              <a:rPr lang="en-US" sz="1800" b="1" dirty="0">
                <a:sym typeface="Symbol" pitchFamily="18" charset="2"/>
              </a:rPr>
              <a:t>Where:</a:t>
            </a:r>
            <a:r>
              <a:rPr lang="en-US" sz="1800" b="1" dirty="0">
                <a:solidFill>
                  <a:schemeClr val="accent2"/>
                </a:solidFill>
                <a:sym typeface="Symbol" pitchFamily="18" charset="2"/>
              </a:rPr>
              <a:t> E </a:t>
            </a:r>
            <a:r>
              <a:rPr lang="en-US" sz="1800" b="1" baseline="-25000" dirty="0">
                <a:solidFill>
                  <a:schemeClr val="accent2"/>
                </a:solidFill>
                <a:sym typeface="Symbol" pitchFamily="18" charset="2"/>
              </a:rPr>
              <a:t>X,Y </a:t>
            </a:r>
            <a:r>
              <a:rPr lang="en-US" sz="1800" b="1" dirty="0"/>
              <a:t>denotes the expectation with respect to the true distribution</a:t>
            </a:r>
            <a:r>
              <a:rPr lang="en-US" sz="1800" dirty="0"/>
              <a:t>.</a:t>
            </a:r>
          </a:p>
          <a:p>
            <a:pPr>
              <a:buFont typeface="Wingdings" pitchFamily="2" charset="2"/>
              <a:buNone/>
            </a:pPr>
            <a:endParaRPr lang="en-US" sz="1800" dirty="0"/>
          </a:p>
          <a:p>
            <a:r>
              <a:rPr lang="en-US" sz="2000" dirty="0">
                <a:solidFill>
                  <a:srgbClr val="FF6600"/>
                </a:solidFill>
              </a:rPr>
              <a:t>We cannot </a:t>
            </a:r>
            <a:r>
              <a:rPr lang="en-US" sz="2000" dirty="0" smtClean="0">
                <a:solidFill>
                  <a:srgbClr val="FF6600"/>
                </a:solidFill>
              </a:rPr>
              <a:t>minimize this loss  </a:t>
            </a:r>
            <a:endParaRPr lang="en-US" sz="2000" dirty="0">
              <a:solidFill>
                <a:srgbClr val="FF6600"/>
              </a:solidFill>
            </a:endParaRPr>
          </a:p>
          <a:p>
            <a:r>
              <a:rPr lang="en-US" sz="2000" dirty="0"/>
              <a:t>Instead, we </a:t>
            </a:r>
            <a:r>
              <a:rPr lang="en-US" sz="2000" dirty="0">
                <a:solidFill>
                  <a:schemeClr val="tx2"/>
                </a:solidFill>
              </a:rPr>
              <a:t>try</a:t>
            </a:r>
            <a:r>
              <a:rPr lang="en-US" sz="2000" dirty="0"/>
              <a:t> to minimize the </a:t>
            </a:r>
            <a:r>
              <a:rPr lang="en-US" sz="2000" dirty="0">
                <a:solidFill>
                  <a:srgbClr val="FF6600"/>
                </a:solidFill>
              </a:rPr>
              <a:t>empirical</a:t>
            </a:r>
            <a:r>
              <a:rPr lang="en-US" sz="2000" dirty="0"/>
              <a:t> classification error. </a:t>
            </a:r>
          </a:p>
          <a:p>
            <a:r>
              <a:rPr lang="en-US" sz="2000" dirty="0"/>
              <a:t>For a set of training examples </a:t>
            </a:r>
            <a:r>
              <a:rPr lang="en-US" sz="2000" dirty="0" smtClean="0">
                <a:solidFill>
                  <a:schemeClr val="accent2"/>
                </a:solidFill>
              </a:rPr>
              <a:t>{(</a:t>
            </a:r>
            <a:r>
              <a:rPr lang="en-US" sz="2000" dirty="0" err="1" smtClean="0">
                <a:solidFill>
                  <a:schemeClr val="accent2"/>
                </a:solidFill>
              </a:rPr>
              <a:t>x</a:t>
            </a:r>
            <a:r>
              <a:rPr lang="en-US" sz="2000" baseline="-25000" dirty="0" err="1" smtClean="0">
                <a:solidFill>
                  <a:schemeClr val="accent2"/>
                </a:solidFill>
              </a:rPr>
              <a:t>i</a:t>
            </a:r>
            <a:r>
              <a:rPr lang="en-US" sz="2000" dirty="0" err="1"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a:solidFill>
                  <a:schemeClr val="accent2"/>
                </a:solidFill>
              </a:rPr>
              <a:t>)}</a:t>
            </a:r>
            <a:r>
              <a:rPr lang="en-US" sz="2000" baseline="-25000" dirty="0">
                <a:solidFill>
                  <a:schemeClr val="accent2"/>
                </a:solidFill>
              </a:rPr>
              <a:t>i=1,n</a:t>
            </a:r>
          </a:p>
          <a:p>
            <a:r>
              <a:rPr lang="en-US" sz="1800" dirty="0">
                <a:solidFill>
                  <a:schemeClr val="accent2"/>
                </a:solidFill>
                <a:sym typeface="Symbol" pitchFamily="18" charset="2"/>
              </a:rPr>
              <a:t> </a:t>
            </a:r>
            <a:r>
              <a:rPr lang="en-US" sz="2000" dirty="0">
                <a:sym typeface="Symbol" pitchFamily="18" charset="2"/>
              </a:rPr>
              <a:t>Try to minimize:</a:t>
            </a:r>
            <a:r>
              <a:rPr lang="en-US" sz="2000" dirty="0">
                <a:solidFill>
                  <a:schemeClr val="accent2"/>
                </a:solidFill>
                <a:sym typeface="Symbol" pitchFamily="18" charset="2"/>
              </a:rPr>
              <a:t>             L’(f()) = 1/n </a:t>
            </a:r>
            <a:r>
              <a:rPr lang="en-US" sz="2000" baseline="-25000" dirty="0">
                <a:solidFill>
                  <a:schemeClr val="accent2"/>
                </a:solidFill>
                <a:sym typeface="Symbol" pitchFamily="18" charset="2"/>
              </a:rPr>
              <a:t>i</a:t>
            </a:r>
            <a:r>
              <a:rPr lang="en-US" sz="2000" dirty="0">
                <a:solidFill>
                  <a:schemeClr val="accent2"/>
                </a:solidFill>
                <a:sym typeface="Symbol" pitchFamily="18" charset="2"/>
              </a:rPr>
              <a:t> [</a:t>
            </a:r>
            <a:r>
              <a:rPr lang="en-US" sz="2000" dirty="0" smtClean="0">
                <a:solidFill>
                  <a:schemeClr val="accent2"/>
                </a:solidFill>
              </a:rPr>
              <a:t>f(x</a:t>
            </a:r>
            <a:r>
              <a:rPr lang="en-US" sz="2000" baseline="-25000" dirty="0" smtClean="0">
                <a:solidFill>
                  <a:schemeClr val="accent2"/>
                </a:solidFill>
              </a:rPr>
              <a:t>i</a:t>
            </a:r>
            <a:r>
              <a:rPr lang="en-US" sz="2000" dirty="0">
                <a:solidFill>
                  <a:schemeClr val="accent2"/>
                </a:solidFill>
              </a:rPr>
              <a:t>)</a:t>
            </a:r>
            <a:r>
              <a:rPr lang="en-US" sz="2000" dirty="0"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a:solidFill>
                  <a:schemeClr val="accent2"/>
                </a:solidFill>
              </a:rPr>
              <a:t>]</a:t>
            </a:r>
          </a:p>
          <a:p>
            <a:pPr lvl="1"/>
            <a:r>
              <a:rPr lang="en-US" sz="2000" dirty="0"/>
              <a:t> </a:t>
            </a:r>
            <a:r>
              <a:rPr lang="en-US" sz="1800" b="0" dirty="0"/>
              <a:t>(Issue </a:t>
            </a:r>
            <a:r>
              <a:rPr lang="en-US" sz="1800" b="0" dirty="0">
                <a:latin typeface="Times New Roman" pitchFamily="18" charset="0"/>
              </a:rPr>
              <a:t>I</a:t>
            </a:r>
            <a:r>
              <a:rPr lang="en-US" sz="1800" b="0" dirty="0"/>
              <a:t>: why/when is this good enough? Not now</a:t>
            </a:r>
            <a:r>
              <a:rPr lang="en-US" sz="1800" b="0" dirty="0" smtClean="0"/>
              <a:t>)</a:t>
            </a:r>
            <a:endParaRPr lang="en-US" sz="1800" b="0" dirty="0"/>
          </a:p>
          <a:p>
            <a:r>
              <a:rPr lang="en-US" sz="2400" dirty="0"/>
              <a:t>This minimization problem is typically NP hard. </a:t>
            </a:r>
          </a:p>
          <a:p>
            <a:r>
              <a:rPr lang="en-US" sz="1800" b="1" dirty="0"/>
              <a:t>To alleviate this computational problem, minimize a new function – a convex upper bound of the classification error function</a:t>
            </a:r>
            <a:endParaRPr lang="en-US" sz="2000" dirty="0">
              <a:latin typeface="Times New Roman" pitchFamily="18" charset="0"/>
            </a:endParaRPr>
          </a:p>
          <a:p>
            <a:pPr>
              <a:buFont typeface="Wingdings" pitchFamily="2" charset="2"/>
              <a:buNone/>
            </a:pPr>
            <a:r>
              <a:rPr lang="en-US" sz="2000" dirty="0">
                <a:latin typeface="Times New Roman" pitchFamily="18" charset="0"/>
              </a:rPr>
              <a:t>                       I</a:t>
            </a:r>
            <a:r>
              <a:rPr lang="en-US" sz="2000" dirty="0"/>
              <a:t>(f(x),y) =[f(x) </a:t>
            </a:r>
            <a:r>
              <a:rPr lang="en-US" sz="2000" dirty="0">
                <a:sym typeface="Symbol" pitchFamily="18" charset="2"/>
              </a:rPr>
              <a:t>y]</a:t>
            </a:r>
            <a:r>
              <a:rPr lang="en-US" sz="2000" dirty="0"/>
              <a:t> = {1 when f(x)</a:t>
            </a:r>
            <a:r>
              <a:rPr lang="en-US" sz="2000" dirty="0">
                <a:sym typeface="Symbol" pitchFamily="18" charset="2"/>
              </a:rPr>
              <a:t></a:t>
            </a:r>
            <a:r>
              <a:rPr lang="en-US" sz="2000" dirty="0"/>
              <a:t>y; 0 otherwise}</a:t>
            </a:r>
            <a:r>
              <a:rPr lang="en-US" sz="2000" dirty="0">
                <a:solidFill>
                  <a:schemeClr val="accent2"/>
                </a:solidFill>
              </a:rPr>
              <a:t> </a:t>
            </a:r>
          </a:p>
        </p:txBody>
      </p:sp>
      <p:sp>
        <p:nvSpPr>
          <p:cNvPr id="2" name="Content Placeholder 1"/>
          <p:cNvSpPr>
            <a:spLocks noGrp="1"/>
          </p:cNvSpPr>
          <p:nvPr>
            <p:ph sz="quarter" idx="13"/>
          </p:nvPr>
        </p:nvSpPr>
        <p:spPr/>
        <p:txBody>
          <a:bodyPr/>
          <a:lstStyle/>
          <a:p>
            <a:r>
              <a:rPr lang="en-US" dirty="0"/>
              <a:t>Algorithms</a:t>
            </a:r>
          </a:p>
          <a:p>
            <a:endParaRPr lang="en-US" dirty="0"/>
          </a:p>
        </p:txBody>
      </p:sp>
      <p:sp>
        <p:nvSpPr>
          <p:cNvPr id="1098756" name="Rectangle 4"/>
          <p:cNvSpPr>
            <a:spLocks noChangeArrowheads="1"/>
          </p:cNvSpPr>
          <p:nvPr/>
        </p:nvSpPr>
        <p:spPr bwMode="auto">
          <a:xfrm>
            <a:off x="4495800" y="2133600"/>
            <a:ext cx="4495800" cy="830997"/>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latin typeface="+mn-lt"/>
              </a:rPr>
              <a:t>Side note: </a:t>
            </a:r>
            <a:r>
              <a:rPr lang="en-US" sz="1600" dirty="0">
                <a:latin typeface="+mn-lt"/>
              </a:rPr>
              <a:t>If the distribution over </a:t>
            </a:r>
            <a:r>
              <a:rPr lang="en-US" sz="1600" dirty="0"/>
              <a:t>X</a:t>
            </a:r>
            <a:r>
              <a:rPr lang="en-US" sz="1600" dirty="0">
                <a:latin typeface="cmsy10" pitchFamily="34" charset="0"/>
              </a:rPr>
              <a:t>£</a:t>
            </a:r>
            <a:r>
              <a:rPr lang="en-US" sz="1600" dirty="0"/>
              <a:t>Y </a:t>
            </a:r>
            <a:r>
              <a:rPr lang="en-US" sz="1600" dirty="0">
                <a:latin typeface="+mn-lt"/>
              </a:rPr>
              <a:t>is known, predict:         </a:t>
            </a:r>
            <a:r>
              <a:rPr lang="en-US" sz="1600" b="1" dirty="0">
                <a:solidFill>
                  <a:schemeClr val="accent2"/>
                </a:solidFill>
                <a:latin typeface="+mn-lt"/>
              </a:rPr>
              <a:t>y = </a:t>
            </a:r>
            <a:r>
              <a:rPr lang="en-US" sz="1600" b="1" dirty="0" err="1" smtClean="0">
                <a:solidFill>
                  <a:schemeClr val="accent2"/>
                </a:solidFill>
                <a:latin typeface="+mn-lt"/>
              </a:rPr>
              <a:t>argmax</a:t>
            </a:r>
            <a:r>
              <a:rPr lang="en-US" sz="1600" b="1" baseline="-25000" dirty="0" err="1" smtClean="0">
                <a:solidFill>
                  <a:schemeClr val="accent2"/>
                </a:solidFill>
                <a:latin typeface="+mn-lt"/>
                <a:cs typeface="Arial" charset="0"/>
              </a:rPr>
              <a:t>y</a:t>
            </a:r>
            <a:r>
              <a:rPr lang="en-US" sz="1600" b="1" dirty="0" smtClean="0">
                <a:solidFill>
                  <a:schemeClr val="accent2"/>
                </a:solidFill>
                <a:latin typeface="+mn-lt"/>
              </a:rPr>
              <a:t> </a:t>
            </a:r>
            <a:r>
              <a:rPr lang="en-US" sz="1600" b="1" dirty="0">
                <a:solidFill>
                  <a:schemeClr val="accent2"/>
                </a:solidFill>
                <a:latin typeface="+mn-lt"/>
              </a:rPr>
              <a:t>P(</a:t>
            </a:r>
            <a:r>
              <a:rPr lang="en-US" sz="1600" b="1" dirty="0" err="1">
                <a:solidFill>
                  <a:schemeClr val="accent2"/>
                </a:solidFill>
                <a:latin typeface="+mn-lt"/>
              </a:rPr>
              <a:t>y|x</a:t>
            </a:r>
            <a:r>
              <a:rPr lang="en-US" sz="1600" b="1" dirty="0">
                <a:solidFill>
                  <a:schemeClr val="accent2"/>
                </a:solidFill>
                <a:latin typeface="+mn-lt"/>
              </a:rPr>
              <a:t>)</a:t>
            </a:r>
            <a:r>
              <a:rPr lang="en-US" sz="1600" dirty="0">
                <a:latin typeface="+mn-lt"/>
              </a:rPr>
              <a:t> </a:t>
            </a:r>
          </a:p>
          <a:p>
            <a:r>
              <a:rPr lang="en-US" sz="1600" dirty="0">
                <a:latin typeface="+mn-lt"/>
              </a:rPr>
              <a:t>This </a:t>
            </a:r>
            <a:r>
              <a:rPr lang="en-US" sz="1600" dirty="0" smtClean="0">
                <a:latin typeface="+mn-lt"/>
              </a:rPr>
              <a:t>is the best possible (the </a:t>
            </a:r>
            <a:r>
              <a:rPr lang="en-US" sz="1600" dirty="0">
                <a:latin typeface="+mn-lt"/>
              </a:rPr>
              <a:t>optimal Bayes' </a:t>
            </a:r>
            <a:r>
              <a:rPr lang="en-US" sz="1600" dirty="0" smtClean="0">
                <a:latin typeface="+mn-lt"/>
              </a:rPr>
              <a:t>error).</a:t>
            </a:r>
            <a:endParaRPr lang="en-US" sz="1600" dirty="0">
              <a:latin typeface="+mn-lt"/>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56</a:t>
            </a:fld>
            <a:endParaRPr lang="en-US" dirty="0"/>
          </a:p>
        </p:txBody>
      </p:sp>
      <p:grpSp>
        <p:nvGrpSpPr>
          <p:cNvPr id="46" name="Group 4"/>
          <p:cNvGrpSpPr>
            <a:grpSpLocks/>
          </p:cNvGrpSpPr>
          <p:nvPr/>
        </p:nvGrpSpPr>
        <p:grpSpPr bwMode="auto">
          <a:xfrm>
            <a:off x="152400" y="36091"/>
            <a:ext cx="2392363" cy="1718096"/>
            <a:chOff x="3332" y="1296"/>
            <a:chExt cx="2380" cy="2285"/>
          </a:xfrm>
        </p:grpSpPr>
        <p:sp>
          <p:nvSpPr>
            <p:cNvPr id="47"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0"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1"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2"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3"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4"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5"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6"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7"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8"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9"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0"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1"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2"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3"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4"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5"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78"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42"/>
            <p:cNvSpPr>
              <a:spLocks noChangeShapeType="1"/>
            </p:cNvSpPr>
            <p:nvPr/>
          </p:nvSpPr>
          <p:spPr bwMode="auto">
            <a:xfrm flipV="1">
              <a:off x="3332" y="1518"/>
              <a:ext cx="2035" cy="151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childTnLst>
                                  <p:subTnLst>
                                    <p:set>
                                      <p:cBhvr override="childStyle">
                                        <p:cTn dur="1" fill="hold" display="0" masterRel="nextClick" afterEffect="1"/>
                                        <p:tgtEl>
                                          <p:spTgt spid="10987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87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8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8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8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875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87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875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8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9875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dirty="0" smtClean="0"/>
              <a:t>Algorithmic View of Learning: an </a:t>
            </a:r>
            <a:r>
              <a:rPr lang="en-US" dirty="0"/>
              <a:t>Optimization Problem</a:t>
            </a:r>
            <a:endParaRPr lang="en-US" dirty="0">
              <a:solidFill>
                <a:schemeClr val="accent2"/>
              </a:solidFill>
            </a:endParaRPr>
          </a:p>
        </p:txBody>
      </p:sp>
      <p:sp>
        <p:nvSpPr>
          <p:cNvPr id="1100803" name="Rectangle 3"/>
          <p:cNvSpPr>
            <a:spLocks noGrp="1" noChangeArrowheads="1"/>
          </p:cNvSpPr>
          <p:nvPr>
            <p:ph idx="1"/>
          </p:nvPr>
        </p:nvSpPr>
        <p:spPr/>
        <p:txBody>
          <a:bodyPr/>
          <a:lstStyle/>
          <a:p>
            <a:r>
              <a:rPr lang="en-US" dirty="0">
                <a:solidFill>
                  <a:schemeClr val="accent2"/>
                </a:solidFill>
              </a:rPr>
              <a:t>A </a:t>
            </a:r>
            <a:r>
              <a:rPr lang="en-US" b="1" dirty="0">
                <a:solidFill>
                  <a:schemeClr val="accent2"/>
                </a:solidFill>
              </a:rPr>
              <a:t>Loss Function</a:t>
            </a:r>
            <a:r>
              <a:rPr lang="en-US" b="1" dirty="0"/>
              <a:t> </a:t>
            </a:r>
            <a:r>
              <a:rPr lang="en-US" dirty="0">
                <a:solidFill>
                  <a:srgbClr val="FF6600"/>
                </a:solidFill>
              </a:rPr>
              <a:t>L(f(x),y) </a:t>
            </a:r>
            <a:r>
              <a:rPr lang="en-US" dirty="0"/>
              <a:t>measures the penalty incurred by a classifier </a:t>
            </a:r>
            <a:r>
              <a:rPr lang="en-US" dirty="0">
                <a:solidFill>
                  <a:srgbClr val="FF6600"/>
                </a:solidFill>
              </a:rPr>
              <a:t>f</a:t>
            </a:r>
            <a:r>
              <a:rPr lang="en-US" dirty="0"/>
              <a:t> on example </a:t>
            </a:r>
            <a:r>
              <a:rPr lang="en-US" dirty="0">
                <a:solidFill>
                  <a:srgbClr val="FF6600"/>
                </a:solidFill>
              </a:rPr>
              <a:t>(</a:t>
            </a:r>
            <a:r>
              <a:rPr lang="en-US" dirty="0" err="1">
                <a:solidFill>
                  <a:srgbClr val="FF6600"/>
                </a:solidFill>
              </a:rPr>
              <a:t>x,y</a:t>
            </a:r>
            <a:r>
              <a:rPr lang="en-US" dirty="0">
                <a:solidFill>
                  <a:srgbClr val="FF6600"/>
                </a:solidFill>
              </a:rPr>
              <a:t>).</a:t>
            </a:r>
          </a:p>
          <a:p>
            <a:r>
              <a:rPr lang="en-US" dirty="0"/>
              <a:t>There are many different loss functions one could define:</a:t>
            </a:r>
          </a:p>
          <a:p>
            <a:pPr lvl="1"/>
            <a:r>
              <a:rPr lang="en-US" b="0" dirty="0"/>
              <a:t>Misclassification Error:</a:t>
            </a:r>
            <a:r>
              <a:rPr lang="en-US" dirty="0"/>
              <a:t> </a:t>
            </a:r>
          </a:p>
          <a:p>
            <a:pPr>
              <a:buFont typeface="Wingdings" pitchFamily="2" charset="2"/>
              <a:buNone/>
            </a:pPr>
            <a:r>
              <a:rPr lang="en-US" dirty="0"/>
              <a:t>                   L(f(x),y) = 0 if f(x) = y;       1 otherwise</a:t>
            </a:r>
          </a:p>
          <a:p>
            <a:pPr lvl="1"/>
            <a:r>
              <a:rPr lang="en-US" b="0" dirty="0"/>
              <a:t>Squared Loss:</a:t>
            </a:r>
            <a:endParaRPr lang="en-US" dirty="0"/>
          </a:p>
          <a:p>
            <a:pPr>
              <a:buFont typeface="Wingdings" pitchFamily="2" charset="2"/>
              <a:buNone/>
            </a:pPr>
            <a:r>
              <a:rPr lang="en-US" dirty="0"/>
              <a:t>                   L(f(x),y) = (f(x) </a:t>
            </a:r>
            <a:r>
              <a:rPr lang="en-US" dirty="0" smtClean="0"/>
              <a:t>– y)</a:t>
            </a:r>
            <a:r>
              <a:rPr lang="en-US" baseline="30000" dirty="0" smtClean="0"/>
              <a:t>2</a:t>
            </a:r>
            <a:endParaRPr lang="en-US" baseline="30000" dirty="0"/>
          </a:p>
          <a:p>
            <a:pPr lvl="1"/>
            <a:r>
              <a:rPr lang="en-US" b="0" dirty="0"/>
              <a:t>Input dependent loss:</a:t>
            </a:r>
            <a:endParaRPr lang="en-US" dirty="0"/>
          </a:p>
          <a:p>
            <a:pPr>
              <a:buFont typeface="Wingdings" pitchFamily="2" charset="2"/>
              <a:buNone/>
            </a:pPr>
            <a:r>
              <a:rPr lang="en-US" dirty="0"/>
              <a:t>                    L(f(x),y) = 0 if f(x)= y;     c(x)otherwise.</a:t>
            </a:r>
          </a:p>
          <a:p>
            <a:pPr>
              <a:buFont typeface="Wingdings" pitchFamily="2" charset="2"/>
              <a:buNone/>
            </a:pPr>
            <a:endParaRPr lang="en-US" dirty="0"/>
          </a:p>
        </p:txBody>
      </p:sp>
      <p:sp>
        <p:nvSpPr>
          <p:cNvPr id="2" name="Content Placeholder 1"/>
          <p:cNvSpPr>
            <a:spLocks noGrp="1"/>
          </p:cNvSpPr>
          <p:nvPr>
            <p:ph sz="quarter" idx="13"/>
          </p:nvPr>
        </p:nvSpPr>
        <p:spPr/>
        <p:txBody>
          <a:bodyPr/>
          <a:lstStyle/>
          <a:p>
            <a:r>
              <a:rPr lang="en-US" dirty="0"/>
              <a:t>Algorithms</a:t>
            </a:r>
          </a:p>
          <a:p>
            <a:endParaRPr lang="en-US" dirty="0"/>
          </a:p>
        </p:txBody>
      </p:sp>
      <p:sp>
        <p:nvSpPr>
          <p:cNvPr id="1100804" name="Rectangle 4"/>
          <p:cNvSpPr>
            <a:spLocks noChangeArrowheads="1"/>
          </p:cNvSpPr>
          <p:nvPr/>
        </p:nvSpPr>
        <p:spPr bwMode="auto">
          <a:xfrm>
            <a:off x="5867400" y="3886200"/>
            <a:ext cx="3124200" cy="1015663"/>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000066"/>
                </a:solidFill>
                <a:latin typeface="+mj-lt"/>
              </a:rPr>
              <a:t>A continuous convex </a:t>
            </a:r>
            <a:r>
              <a:rPr lang="en-US" sz="2000" dirty="0" smtClean="0">
                <a:solidFill>
                  <a:srgbClr val="000066"/>
                </a:solidFill>
                <a:latin typeface="+mj-lt"/>
              </a:rPr>
              <a:t> loss </a:t>
            </a:r>
            <a:r>
              <a:rPr lang="en-US" sz="2000" dirty="0">
                <a:solidFill>
                  <a:srgbClr val="000066"/>
                </a:solidFill>
                <a:latin typeface="+mj-lt"/>
              </a:rPr>
              <a:t>function allows </a:t>
            </a:r>
            <a:r>
              <a:rPr lang="en-US" sz="2000" dirty="0" smtClean="0">
                <a:solidFill>
                  <a:srgbClr val="000066"/>
                </a:solidFill>
                <a:latin typeface="+mj-lt"/>
              </a:rPr>
              <a:t> a </a:t>
            </a:r>
            <a:r>
              <a:rPr lang="en-US" sz="2000" dirty="0">
                <a:solidFill>
                  <a:srgbClr val="000066"/>
                </a:solidFill>
                <a:latin typeface="+mj-lt"/>
              </a:rPr>
              <a:t>simpler optimization algorithm.</a:t>
            </a:r>
          </a:p>
        </p:txBody>
      </p:sp>
      <p:grpSp>
        <p:nvGrpSpPr>
          <p:cNvPr id="1100809" name="Group 9"/>
          <p:cNvGrpSpPr>
            <a:grpSpLocks/>
          </p:cNvGrpSpPr>
          <p:nvPr/>
        </p:nvGrpSpPr>
        <p:grpSpPr bwMode="auto">
          <a:xfrm>
            <a:off x="6019800" y="4114800"/>
            <a:ext cx="2765425" cy="1250950"/>
            <a:chOff x="3792" y="2592"/>
            <a:chExt cx="1742" cy="788"/>
          </a:xfrm>
        </p:grpSpPr>
        <p:sp>
          <p:nvSpPr>
            <p:cNvPr id="1100805" name="Line 5"/>
            <p:cNvSpPr>
              <a:spLocks noChangeShapeType="1"/>
            </p:cNvSpPr>
            <p:nvPr/>
          </p:nvSpPr>
          <p:spPr bwMode="auto">
            <a:xfrm>
              <a:off x="3792" y="3216"/>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6" name="Rectangle 6"/>
            <p:cNvSpPr>
              <a:spLocks noChangeArrowheads="1"/>
            </p:cNvSpPr>
            <p:nvPr/>
          </p:nvSpPr>
          <p:spPr bwMode="auto">
            <a:xfrm>
              <a:off x="5040" y="3168"/>
              <a:ext cx="4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tx2"/>
                  </a:solidFill>
                  <a:cs typeface="Arial" charset="0"/>
                </a:rPr>
                <a:t>f(x) –y</a:t>
              </a:r>
            </a:p>
          </p:txBody>
        </p:sp>
        <p:sp>
          <p:nvSpPr>
            <p:cNvPr id="1100807" name="Line 7"/>
            <p:cNvSpPr>
              <a:spLocks noChangeShapeType="1"/>
            </p:cNvSpPr>
            <p:nvPr/>
          </p:nvSpPr>
          <p:spPr bwMode="auto">
            <a:xfrm>
              <a:off x="4608" y="2592"/>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8" name="Freeform 8"/>
            <p:cNvSpPr>
              <a:spLocks/>
            </p:cNvSpPr>
            <p:nvPr/>
          </p:nvSpPr>
          <p:spPr bwMode="auto">
            <a:xfrm>
              <a:off x="4096" y="2592"/>
              <a:ext cx="968" cy="632"/>
            </a:xfrm>
            <a:custGeom>
              <a:avLst/>
              <a:gdLst>
                <a:gd name="T0" fmla="*/ 32 w 968"/>
                <a:gd name="T1" fmla="*/ 0 h 632"/>
                <a:gd name="T2" fmla="*/ 80 w 968"/>
                <a:gd name="T3" fmla="*/ 432 h 632"/>
                <a:gd name="T4" fmla="*/ 512 w 968"/>
                <a:gd name="T5" fmla="*/ 624 h 632"/>
                <a:gd name="T6" fmla="*/ 896 w 968"/>
                <a:gd name="T7" fmla="*/ 384 h 632"/>
                <a:gd name="T8" fmla="*/ 944 w 968"/>
                <a:gd name="T9" fmla="*/ 0 h 632"/>
              </a:gdLst>
              <a:ahLst/>
              <a:cxnLst>
                <a:cxn ang="0">
                  <a:pos x="T0" y="T1"/>
                </a:cxn>
                <a:cxn ang="0">
                  <a:pos x="T2" y="T3"/>
                </a:cxn>
                <a:cxn ang="0">
                  <a:pos x="T4" y="T5"/>
                </a:cxn>
                <a:cxn ang="0">
                  <a:pos x="T6" y="T7"/>
                </a:cxn>
                <a:cxn ang="0">
                  <a:pos x="T8" y="T9"/>
                </a:cxn>
              </a:cxnLst>
              <a:rect l="0" t="0" r="r" b="b"/>
              <a:pathLst>
                <a:path w="968" h="632">
                  <a:moveTo>
                    <a:pt x="32" y="0"/>
                  </a:moveTo>
                  <a:cubicBezTo>
                    <a:pt x="16" y="164"/>
                    <a:pt x="0" y="328"/>
                    <a:pt x="80" y="432"/>
                  </a:cubicBezTo>
                  <a:cubicBezTo>
                    <a:pt x="160" y="536"/>
                    <a:pt x="376" y="632"/>
                    <a:pt x="512" y="624"/>
                  </a:cubicBezTo>
                  <a:cubicBezTo>
                    <a:pt x="648" y="616"/>
                    <a:pt x="824" y="488"/>
                    <a:pt x="896" y="384"/>
                  </a:cubicBezTo>
                  <a:cubicBezTo>
                    <a:pt x="968" y="280"/>
                    <a:pt x="936" y="64"/>
                    <a:pt x="944" y="0"/>
                  </a:cubicBezTo>
                </a:path>
              </a:pathLst>
            </a:custGeom>
            <a:noFill/>
            <a:ln w="28575" cap="flat" cmpd="sng">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0815" name="Text Box 15"/>
          <p:cNvSpPr txBox="1">
            <a:spLocks noChangeArrowheads="1"/>
          </p:cNvSpPr>
          <p:nvPr/>
        </p:nvSpPr>
        <p:spPr bwMode="auto">
          <a:xfrm>
            <a:off x="7315200" y="41910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L</a:t>
            </a:r>
          </a:p>
        </p:txBody>
      </p:sp>
      <p:sp>
        <p:nvSpPr>
          <p:cNvPr id="3" name="Slide Number Placeholder 2"/>
          <p:cNvSpPr>
            <a:spLocks noGrp="1"/>
          </p:cNvSpPr>
          <p:nvPr>
            <p:ph type="sldNum" sz="quarter" idx="15"/>
          </p:nvPr>
        </p:nvSpPr>
        <p:spPr/>
        <p:txBody>
          <a:bodyPr/>
          <a:lstStyle/>
          <a:p>
            <a:fld id="{0C921938-476A-4922-BE24-3B8F6A2854D9}" type="slidenum">
              <a:rPr lang="en-US" smtClean="0"/>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0809"/>
                                        </p:tgtEl>
                                        <p:attrNameLst>
                                          <p:attrName>style.visibility</p:attrName>
                                        </p:attrNameLst>
                                      </p:cBhvr>
                                      <p:to>
                                        <p:strVal val="visible"/>
                                      </p:to>
                                    </p:set>
                                  </p:childTnLst>
                                  <p:subTnLst>
                                    <p:set>
                                      <p:cBhvr override="childStyle">
                                        <p:cTn dur="1" fill="hold" display="0" masterRel="nextClick" afterEffect="1"/>
                                        <p:tgtEl>
                                          <p:spTgt spid="110080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00815">
                                            <p:txEl>
                                              <p:pRg st="0" end="0"/>
                                            </p:txEl>
                                          </p:spTgt>
                                        </p:tgtEl>
                                        <p:attrNameLst>
                                          <p:attrName>style.visibility</p:attrName>
                                        </p:attrNameLst>
                                      </p:cBhvr>
                                      <p:to>
                                        <p:strVal val="visible"/>
                                      </p:to>
                                    </p:set>
                                  </p:childTnLst>
                                  <p:subTnLst>
                                    <p:set>
                                      <p:cBhvr override="childStyle">
                                        <p:cTn dur="1" fill="hold" display="0" masterRel="nextClick" afterEffect="1"/>
                                        <p:tgtEl>
                                          <p:spTgt spid="1100815">
                                            <p:txEl>
                                              <p:pRg st="0" end="0"/>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0080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080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0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457200" y="0"/>
            <a:ext cx="8229600" cy="1143000"/>
          </a:xfrm>
        </p:spPr>
        <p:txBody>
          <a:bodyPr/>
          <a:lstStyle/>
          <a:p>
            <a:r>
              <a:rPr lang="en-US" dirty="0"/>
              <a:t>Loss</a:t>
            </a:r>
            <a:endParaRPr lang="en-US" dirty="0">
              <a:solidFill>
                <a:schemeClr val="accent2"/>
              </a:solidFill>
            </a:endParaRPr>
          </a:p>
        </p:txBody>
      </p:sp>
      <p:pic>
        <p:nvPicPr>
          <p:cNvPr id="1221637" name="Picture 5" descr="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38263"/>
            <a:ext cx="6581775" cy="4881562"/>
          </a:xfrm>
          <a:prstGeom prst="rect">
            <a:avLst/>
          </a:prstGeom>
          <a:noFill/>
          <a:extLst>
            <a:ext uri="{909E8E84-426E-40DD-AFC4-6F175D3DCCD1}">
              <a14:hiddenFill xmlns:a14="http://schemas.microsoft.com/office/drawing/2010/main">
                <a:solidFill>
                  <a:srgbClr val="FFFFFF"/>
                </a:solidFill>
              </a14:hiddenFill>
            </a:ext>
          </a:extLst>
        </p:spPr>
      </p:pic>
      <p:sp>
        <p:nvSpPr>
          <p:cNvPr id="1221639" name="Rectangle 7"/>
          <p:cNvSpPr>
            <a:spLocks noChangeArrowheads="1"/>
          </p:cNvSpPr>
          <p:nvPr/>
        </p:nvSpPr>
        <p:spPr bwMode="auto">
          <a:xfrm>
            <a:off x="4953000" y="1752600"/>
            <a:ext cx="4017963" cy="19304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000066"/>
                </a:solidFill>
                <a:latin typeface="+mj-lt"/>
              </a:rPr>
              <a:t>Here </a:t>
            </a:r>
            <a:r>
              <a:rPr lang="en-US" sz="2000" b="1" dirty="0">
                <a:solidFill>
                  <a:schemeClr val="tx2"/>
                </a:solidFill>
                <a:latin typeface="+mj-lt"/>
              </a:rPr>
              <a:t>f(x)</a:t>
            </a:r>
            <a:r>
              <a:rPr lang="en-US" sz="2000" b="1" dirty="0">
                <a:solidFill>
                  <a:srgbClr val="000066"/>
                </a:solidFill>
                <a:latin typeface="+mj-lt"/>
              </a:rPr>
              <a:t> is the </a:t>
            </a:r>
            <a:r>
              <a:rPr lang="en-US" sz="2000" b="1" dirty="0" smtClean="0">
                <a:solidFill>
                  <a:srgbClr val="000066"/>
                </a:solidFill>
                <a:latin typeface="+mj-lt"/>
              </a:rPr>
              <a:t>prediction </a:t>
            </a:r>
            <a:r>
              <a:rPr lang="en-US" sz="2000" b="1" dirty="0" smtClean="0">
                <a:solidFill>
                  <a:srgbClr val="000066"/>
                </a:solidFill>
                <a:latin typeface="cmsy10"/>
              </a:rPr>
              <a:t>2</a:t>
            </a:r>
            <a:r>
              <a:rPr lang="en-US" sz="2000" b="1" dirty="0" smtClean="0">
                <a:solidFill>
                  <a:srgbClr val="000066"/>
                </a:solidFill>
                <a:latin typeface="+mj-lt"/>
              </a:rPr>
              <a:t> </a:t>
            </a:r>
            <a:r>
              <a:rPr lang="en-US" sz="2000" b="1" dirty="0" smtClean="0">
                <a:solidFill>
                  <a:srgbClr val="000066"/>
                </a:solidFill>
                <a:latin typeface="cmsy10"/>
              </a:rPr>
              <a:t>&lt;</a:t>
            </a:r>
            <a:endParaRPr lang="en-US" sz="2000" b="1" dirty="0">
              <a:solidFill>
                <a:srgbClr val="000066"/>
              </a:solidFill>
              <a:latin typeface="cmsy10"/>
            </a:endParaRPr>
          </a:p>
          <a:p>
            <a:r>
              <a:rPr lang="en-US" sz="2000" b="1" dirty="0">
                <a:solidFill>
                  <a:srgbClr val="000066"/>
                </a:solidFill>
                <a:latin typeface="+mj-lt"/>
              </a:rPr>
              <a:t>         </a:t>
            </a:r>
            <a:r>
              <a:rPr lang="en-US" sz="2000" b="1" dirty="0">
                <a:solidFill>
                  <a:schemeClr val="tx2"/>
                </a:solidFill>
                <a:latin typeface="+mj-lt"/>
              </a:rPr>
              <a:t>y </a:t>
            </a:r>
            <a:r>
              <a:rPr lang="en-US" sz="2000" dirty="0">
                <a:latin typeface="cmsy10" pitchFamily="34" charset="0"/>
                <a:sym typeface="Symbol" pitchFamily="18" charset="2"/>
              </a:rPr>
              <a:t>2</a:t>
            </a:r>
            <a:r>
              <a:rPr lang="en-US" sz="2000" b="1" dirty="0" smtClean="0">
                <a:solidFill>
                  <a:schemeClr val="tx2"/>
                </a:solidFill>
                <a:latin typeface="+mj-lt"/>
              </a:rPr>
              <a:t> </a:t>
            </a:r>
            <a:r>
              <a:rPr lang="en-US" sz="2000" b="1" dirty="0">
                <a:solidFill>
                  <a:schemeClr val="tx2"/>
                </a:solidFill>
                <a:latin typeface="+mj-lt"/>
              </a:rPr>
              <a:t>{-1,1}</a:t>
            </a:r>
            <a:r>
              <a:rPr lang="en-US" sz="2000" b="1" dirty="0">
                <a:solidFill>
                  <a:srgbClr val="000066"/>
                </a:solidFill>
                <a:latin typeface="+mj-lt"/>
              </a:rPr>
              <a:t> is the correct value</a:t>
            </a:r>
          </a:p>
          <a:p>
            <a:r>
              <a:rPr lang="en-US" sz="2000" b="1" dirty="0">
                <a:solidFill>
                  <a:srgbClr val="000066"/>
                </a:solidFill>
                <a:latin typeface="+mj-lt"/>
              </a:rPr>
              <a:t>0-1 Loss     </a:t>
            </a:r>
            <a:r>
              <a:rPr lang="en-US" sz="2000" b="1" dirty="0">
                <a:latin typeface="+mj-lt"/>
              </a:rPr>
              <a:t>L(</a:t>
            </a:r>
            <a:r>
              <a:rPr lang="en-US" sz="2000" b="1" dirty="0" err="1">
                <a:latin typeface="+mj-lt"/>
              </a:rPr>
              <a:t>y,f</a:t>
            </a:r>
            <a:r>
              <a:rPr lang="en-US" sz="2000" b="1" dirty="0">
                <a:latin typeface="+mj-lt"/>
              </a:rPr>
              <a:t>(x</a:t>
            </a:r>
            <a:r>
              <a:rPr lang="en-US" sz="2000" b="1" dirty="0" smtClean="0">
                <a:latin typeface="+mj-lt"/>
              </a:rPr>
              <a:t>))= ½ (1-sgn(</a:t>
            </a:r>
            <a:r>
              <a:rPr lang="en-US" sz="2000" b="1" dirty="0" err="1" smtClean="0">
                <a:latin typeface="+mj-lt"/>
              </a:rPr>
              <a:t>yf</a:t>
            </a:r>
            <a:r>
              <a:rPr lang="en-US" sz="2000" b="1" dirty="0" smtClean="0">
                <a:latin typeface="+mj-lt"/>
              </a:rPr>
              <a:t>(x)))</a:t>
            </a:r>
            <a:endParaRPr lang="en-US" sz="2000" b="1" dirty="0">
              <a:latin typeface="+mj-lt"/>
            </a:endParaRPr>
          </a:p>
          <a:p>
            <a:r>
              <a:rPr lang="en-US" sz="2000" dirty="0">
                <a:solidFill>
                  <a:srgbClr val="FC0128"/>
                </a:solidFill>
                <a:latin typeface="+mj-lt"/>
              </a:rPr>
              <a:t>Log Loss     </a:t>
            </a:r>
            <a:r>
              <a:rPr lang="en-US" sz="1400" dirty="0">
                <a:solidFill>
                  <a:schemeClr val="tx2"/>
                </a:solidFill>
                <a:latin typeface="+mj-lt"/>
              </a:rPr>
              <a:t>1/ln2</a:t>
            </a:r>
            <a:r>
              <a:rPr lang="en-US" sz="2000" dirty="0">
                <a:solidFill>
                  <a:schemeClr val="tx2"/>
                </a:solidFill>
                <a:latin typeface="+mj-lt"/>
              </a:rPr>
              <a:t> </a:t>
            </a:r>
            <a:r>
              <a:rPr lang="en-US" sz="2000" dirty="0">
                <a:latin typeface="+mj-lt"/>
              </a:rPr>
              <a:t>log (1+exp{-</a:t>
            </a:r>
            <a:r>
              <a:rPr lang="en-US" sz="2000" dirty="0" err="1">
                <a:latin typeface="+mj-lt"/>
              </a:rPr>
              <a:t>yf</a:t>
            </a:r>
            <a:r>
              <a:rPr lang="en-US" sz="2000" dirty="0">
                <a:latin typeface="+mj-lt"/>
              </a:rPr>
              <a:t>(x)})</a:t>
            </a:r>
          </a:p>
          <a:p>
            <a:r>
              <a:rPr lang="en-US" sz="2000" b="1" dirty="0">
                <a:solidFill>
                  <a:srgbClr val="0000FF"/>
                </a:solidFill>
                <a:latin typeface="+mj-lt"/>
              </a:rPr>
              <a:t>Hinge Loss </a:t>
            </a:r>
            <a:r>
              <a:rPr lang="en-US" sz="1800" dirty="0">
                <a:latin typeface="+mj-lt"/>
              </a:rPr>
              <a:t>L(y, f(x)) = max(0, 1 - y  f(x))</a:t>
            </a:r>
            <a:endParaRPr lang="en-US" sz="1800" b="1" dirty="0">
              <a:solidFill>
                <a:srgbClr val="0000FF"/>
              </a:solidFill>
              <a:latin typeface="+mj-lt"/>
            </a:endParaRPr>
          </a:p>
          <a:p>
            <a:r>
              <a:rPr lang="en-US" sz="2000" dirty="0">
                <a:solidFill>
                  <a:srgbClr val="006600"/>
                </a:solidFill>
                <a:latin typeface="+mj-lt"/>
              </a:rPr>
              <a:t>Square Loss </a:t>
            </a:r>
            <a:r>
              <a:rPr lang="en-US" sz="1800" dirty="0">
                <a:latin typeface="+mj-lt"/>
              </a:rPr>
              <a:t>L(y, f(x)) = (</a:t>
            </a:r>
            <a:r>
              <a:rPr lang="en-US" sz="1800" dirty="0" smtClean="0">
                <a:latin typeface="+mj-lt"/>
              </a:rPr>
              <a:t>y - </a:t>
            </a:r>
            <a:r>
              <a:rPr lang="en-US" sz="1800" dirty="0">
                <a:latin typeface="+mj-lt"/>
              </a:rPr>
              <a:t>f(x))</a:t>
            </a:r>
            <a:r>
              <a:rPr lang="en-US" sz="1800" baseline="30000" dirty="0">
                <a:latin typeface="+mj-lt"/>
              </a:rPr>
              <a:t>2</a:t>
            </a:r>
          </a:p>
        </p:txBody>
      </p:sp>
      <p:sp>
        <p:nvSpPr>
          <p:cNvPr id="1221640" name="Rectangle 8"/>
          <p:cNvSpPr>
            <a:spLocks noChangeArrowheads="1"/>
          </p:cNvSpPr>
          <p:nvPr/>
        </p:nvSpPr>
        <p:spPr bwMode="auto">
          <a:xfrm>
            <a:off x="6611256" y="5143500"/>
            <a:ext cx="2466975" cy="954107"/>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000066"/>
                </a:solidFill>
                <a:latin typeface="+mj-lt"/>
              </a:rPr>
              <a:t>0-1 Loss     </a:t>
            </a:r>
            <a:r>
              <a:rPr lang="en-US" sz="1400" b="1" dirty="0">
                <a:latin typeface="+mj-lt"/>
              </a:rPr>
              <a:t>x axis = </a:t>
            </a:r>
            <a:r>
              <a:rPr lang="en-US" sz="1400" b="1" dirty="0" err="1">
                <a:latin typeface="+mj-lt"/>
              </a:rPr>
              <a:t>yf</a:t>
            </a:r>
            <a:r>
              <a:rPr lang="en-US" sz="1400" b="1" dirty="0">
                <a:latin typeface="+mj-lt"/>
              </a:rPr>
              <a:t>(x)</a:t>
            </a:r>
          </a:p>
          <a:p>
            <a:r>
              <a:rPr lang="en-US" sz="1400" dirty="0">
                <a:solidFill>
                  <a:schemeClr val="tx2"/>
                </a:solidFill>
                <a:latin typeface="+mj-lt"/>
              </a:rPr>
              <a:t>Log Loss =  x axis = </a:t>
            </a:r>
            <a:r>
              <a:rPr lang="en-US" sz="1400" dirty="0" err="1">
                <a:solidFill>
                  <a:schemeClr val="tx2"/>
                </a:solidFill>
                <a:latin typeface="+mj-lt"/>
              </a:rPr>
              <a:t>yf</a:t>
            </a:r>
            <a:r>
              <a:rPr lang="en-US" sz="1400" dirty="0">
                <a:solidFill>
                  <a:schemeClr val="tx2"/>
                </a:solidFill>
                <a:latin typeface="+mj-lt"/>
              </a:rPr>
              <a:t>(x) </a:t>
            </a:r>
            <a:endParaRPr lang="en-US" sz="1400" dirty="0">
              <a:latin typeface="+mj-lt"/>
            </a:endParaRPr>
          </a:p>
          <a:p>
            <a:r>
              <a:rPr lang="en-US" sz="1400" b="1" dirty="0">
                <a:solidFill>
                  <a:srgbClr val="0000FF"/>
                </a:solidFill>
                <a:latin typeface="+mj-lt"/>
              </a:rPr>
              <a:t>Hinge Loss: x axis = </a:t>
            </a:r>
            <a:r>
              <a:rPr lang="en-US" sz="1400" b="1" dirty="0" err="1">
                <a:solidFill>
                  <a:srgbClr val="0000FF"/>
                </a:solidFill>
                <a:latin typeface="+mj-lt"/>
              </a:rPr>
              <a:t>yf</a:t>
            </a:r>
            <a:r>
              <a:rPr lang="en-US" sz="1400" b="1" dirty="0">
                <a:solidFill>
                  <a:srgbClr val="0000FF"/>
                </a:solidFill>
                <a:latin typeface="+mj-lt"/>
              </a:rPr>
              <a:t>(x) </a:t>
            </a:r>
          </a:p>
          <a:p>
            <a:r>
              <a:rPr lang="en-US" sz="1400" dirty="0">
                <a:solidFill>
                  <a:srgbClr val="006600"/>
                </a:solidFill>
                <a:latin typeface="+mj-lt"/>
              </a:rPr>
              <a:t>Square Loss: x axis </a:t>
            </a:r>
            <a:r>
              <a:rPr lang="en-US" sz="1400" dirty="0">
                <a:latin typeface="+mj-lt"/>
              </a:rPr>
              <a:t> </a:t>
            </a:r>
            <a:r>
              <a:rPr lang="en-US" sz="1400" dirty="0">
                <a:solidFill>
                  <a:srgbClr val="006600"/>
                </a:solidFill>
                <a:latin typeface="+mj-lt"/>
              </a:rPr>
              <a:t>= (y - </a:t>
            </a:r>
            <a:r>
              <a:rPr lang="en-US" sz="1400" dirty="0" smtClean="0">
                <a:solidFill>
                  <a:srgbClr val="006600"/>
                </a:solidFill>
                <a:latin typeface="+mj-lt"/>
              </a:rPr>
              <a:t>f(x)+1)</a:t>
            </a:r>
            <a:endParaRPr lang="en-US" sz="1400" baseline="30000" dirty="0">
              <a:solidFill>
                <a:srgbClr val="006600"/>
              </a:solidFill>
              <a:latin typeface="+mj-lt"/>
            </a:endParaRPr>
          </a:p>
        </p:txBody>
      </p:sp>
      <p:sp>
        <p:nvSpPr>
          <p:cNvPr id="2" name="Slide Number Placeholder 1"/>
          <p:cNvSpPr>
            <a:spLocks noGrp="1"/>
          </p:cNvSpPr>
          <p:nvPr>
            <p:ph type="sldNum" sz="quarter" idx="10"/>
          </p:nvPr>
        </p:nvSpPr>
        <p:spPr/>
        <p:txBody>
          <a:bodyPr/>
          <a:lstStyle/>
          <a:p>
            <a:fld id="{0C921938-476A-4922-BE24-3B8F6A2854D9}" type="slidenum">
              <a:rPr lang="en-US" smtClean="0"/>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1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1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9" grpId="0" animBg="1" autoUpdateAnimBg="0"/>
      <p:bldP spid="1221640"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2" name="Rectangle 2"/>
          <p:cNvSpPr>
            <a:spLocks noGrp="1" noChangeArrowheads="1"/>
          </p:cNvSpPr>
          <p:nvPr>
            <p:ph type="ctrTitle"/>
          </p:nvPr>
        </p:nvSpPr>
        <p:spPr/>
        <p:txBody>
          <a:bodyPr/>
          <a:lstStyle/>
          <a:p>
            <a:r>
              <a:rPr lang="en-US"/>
              <a:t>Example</a:t>
            </a:r>
            <a:endParaRPr lang="en-US">
              <a:solidFill>
                <a:schemeClr val="accent2"/>
              </a:solidFill>
            </a:endParaRPr>
          </a:p>
        </p:txBody>
      </p:sp>
      <p:sp>
        <p:nvSpPr>
          <p:cNvPr id="1223683" name="Rectangle 3"/>
          <p:cNvSpPr>
            <a:spLocks noGrp="1" noChangeArrowheads="1"/>
          </p:cNvSpPr>
          <p:nvPr>
            <p:ph type="subTitle" idx="1"/>
          </p:nvPr>
        </p:nvSpPr>
        <p:spPr/>
        <p:txBody>
          <a:bodyPr/>
          <a:lstStyle/>
          <a:p>
            <a:pPr marL="533400" indent="-533400">
              <a:lnSpc>
                <a:spcPct val="80000"/>
              </a:lnSpc>
              <a:buFont typeface="Wingdings" pitchFamily="2" charset="2"/>
              <a:buNone/>
            </a:pPr>
            <a:r>
              <a:rPr lang="en-US" sz="5400" dirty="0">
                <a:solidFill>
                  <a:schemeClr val="accent2"/>
                </a:solidFill>
              </a:rPr>
              <a:t>Putting it all together:</a:t>
            </a:r>
          </a:p>
          <a:p>
            <a:pPr marL="533400" indent="-533400">
              <a:lnSpc>
                <a:spcPct val="80000"/>
              </a:lnSpc>
              <a:buFont typeface="Wingdings" pitchFamily="2" charset="2"/>
              <a:buNone/>
            </a:pPr>
            <a:endParaRPr lang="en-US" sz="5400" dirty="0">
              <a:solidFill>
                <a:schemeClr val="accent2"/>
              </a:solidFill>
            </a:endParaRPr>
          </a:p>
          <a:p>
            <a:pPr marL="533400" indent="-533400">
              <a:lnSpc>
                <a:spcPct val="80000"/>
              </a:lnSpc>
              <a:buFont typeface="Wingdings" pitchFamily="2" charset="2"/>
              <a:buNone/>
            </a:pPr>
            <a:r>
              <a:rPr lang="en-US" sz="5400" dirty="0">
                <a:solidFill>
                  <a:schemeClr val="tx1">
                    <a:lumMod val="75000"/>
                    <a:lumOff val="25000"/>
                  </a:schemeClr>
                </a:solidFill>
              </a:rPr>
              <a:t>A Learning Algorithm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t>What is Learning</a:t>
            </a:r>
            <a:endParaRPr lang="en-US" dirty="0"/>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t>Prediction or Modeling?</a:t>
            </a:r>
          </a:p>
          <a:p>
            <a:pPr lvl="1"/>
            <a:r>
              <a:rPr lang="en-US" dirty="0" smtClean="0"/>
              <a:t>Representation</a:t>
            </a:r>
          </a:p>
          <a:p>
            <a:pPr lvl="1"/>
            <a:r>
              <a:rPr lang="en-US" dirty="0" smtClean="0"/>
              <a:t>Problem setting</a:t>
            </a:r>
          </a:p>
          <a:p>
            <a:pPr lvl="1"/>
            <a:r>
              <a:rPr lang="en-US" dirty="0" smtClean="0"/>
              <a:t>Background Knowledge</a:t>
            </a:r>
          </a:p>
          <a:p>
            <a:pPr lvl="1"/>
            <a:r>
              <a:rPr lang="en-US" dirty="0" smtClean="0"/>
              <a:t>When did learning take place?</a:t>
            </a:r>
          </a:p>
          <a:p>
            <a:pPr lvl="1"/>
            <a:r>
              <a:rPr lang="en-US" dirty="0" smtClean="0"/>
              <a:t>Algorithm</a:t>
            </a:r>
          </a:p>
          <a:p>
            <a:endParaRPr lang="en-US"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6</a:t>
            </a:fld>
            <a:endParaRPr lang="en-US" dirty="0"/>
          </a:p>
        </p:txBody>
      </p:sp>
    </p:spTree>
    <p:extLst>
      <p:ext uri="{BB962C8B-B14F-4D97-AF65-F5344CB8AC3E}">
        <p14:creationId xmlns:p14="http://schemas.microsoft.com/office/powerpoint/2010/main" val="141861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2" name="Content Placeholder 1"/>
          <p:cNvSpPr>
            <a:spLocks noGrp="1"/>
          </p:cNvSpPr>
          <p:nvPr>
            <p:ph sz="quarter" idx="13"/>
          </p:nvPr>
        </p:nvSpPr>
        <p:spPr/>
        <p:txBody>
          <a:bodyPr/>
          <a:lstStyle/>
          <a:p>
            <a:r>
              <a:rPr lang="en-US" dirty="0" smtClean="0"/>
              <a:t>Algorithms</a:t>
            </a:r>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Slide Number Placeholder 2"/>
          <p:cNvSpPr>
            <a:spLocks noGrp="1"/>
          </p:cNvSpPr>
          <p:nvPr>
            <p:ph type="sldNum" sz="quarter" idx="15"/>
          </p:nvPr>
        </p:nvSpPr>
        <p:spPr/>
        <p:txBody>
          <a:bodyPr/>
          <a:lstStyle/>
          <a:p>
            <a:fld id="{0C921938-476A-4922-BE24-3B8F6A2854D9}" type="slidenum">
              <a:rPr lang="en-US" smtClean="0"/>
              <a:t>60</a:t>
            </a:fld>
            <a:endParaRPr lang="en-US" dirty="0"/>
          </a:p>
        </p:txBody>
      </p:sp>
      <p:sp>
        <p:nvSpPr>
          <p:cNvPr id="4" name="Right Arrow 3"/>
          <p:cNvSpPr/>
          <p:nvPr/>
        </p:nvSpPr>
        <p:spPr>
          <a:xfrm>
            <a:off x="1676400" y="2205717"/>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13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dirty="0">
                <a:solidFill>
                  <a:schemeClr val="tx2">
                    <a:lumMod val="50000"/>
                  </a:schemeClr>
                </a:solidFill>
              </a:rPr>
              <a:t>Learning Linear Separators (LTU)  </a:t>
            </a:r>
          </a:p>
        </p:txBody>
      </p:sp>
      <p:sp>
        <p:nvSpPr>
          <p:cNvPr id="1156099" name="Rectangle 3"/>
          <p:cNvSpPr>
            <a:spLocks noGrp="1" noChangeArrowheads="1"/>
          </p:cNvSpPr>
          <p:nvPr>
            <p:ph idx="1"/>
          </p:nvPr>
        </p:nvSpPr>
        <p:spPr/>
        <p:txBody>
          <a:bodyPr/>
          <a:lstStyle/>
          <a:p>
            <a:pPr algn="ctr">
              <a:buFont typeface="Wingdings" pitchFamily="2" charset="2"/>
              <a:buNone/>
            </a:pPr>
            <a:r>
              <a:rPr lang="en-US" sz="2400" dirty="0"/>
              <a:t> </a:t>
            </a:r>
            <a:r>
              <a:rPr lang="en-US" dirty="0"/>
              <a:t>f(x) = </a:t>
            </a:r>
            <a:r>
              <a:rPr lang="en-US" dirty="0" err="1"/>
              <a:t>sgn</a:t>
            </a:r>
            <a:r>
              <a:rPr lang="en-US" dirty="0"/>
              <a:t> {</a:t>
            </a:r>
            <a:r>
              <a:rPr lang="en-US" dirty="0" err="1"/>
              <a:t>x</a:t>
            </a:r>
            <a:r>
              <a:rPr lang="en-US" baseline="30000" dirty="0" err="1"/>
              <a:t>T</a:t>
            </a:r>
            <a:r>
              <a:rPr lang="en-US" dirty="0"/>
              <a:t> </a:t>
            </a:r>
            <a:r>
              <a:rPr lang="en-US" dirty="0">
                <a:latin typeface="cmsy10" pitchFamily="34" charset="0"/>
              </a:rPr>
              <a:t>¢</a:t>
            </a:r>
            <a:r>
              <a:rPr lang="en-US" dirty="0"/>
              <a:t> w - </a:t>
            </a:r>
            <a:r>
              <a:rPr lang="en-US" dirty="0">
                <a:latin typeface="Symbol" pitchFamily="18" charset="2"/>
                <a:sym typeface="Symbol" pitchFamily="18" charset="2"/>
              </a:rPr>
              <a:t></a:t>
            </a:r>
            <a:r>
              <a:rPr lang="en-US" dirty="0"/>
              <a:t>} = </a:t>
            </a:r>
            <a:r>
              <a:rPr lang="en-US" dirty="0" err="1"/>
              <a:t>sgn</a:t>
            </a:r>
            <a:r>
              <a:rPr lang="en-US" dirty="0"/>
              <a:t>{</a:t>
            </a:r>
            <a:r>
              <a:rPr lang="en-US" dirty="0">
                <a:latin typeface="Symbol" pitchFamily="18" charset="2"/>
                <a:sym typeface="Symbol" pitchFamily="18" charset="2"/>
              </a:rPr>
              <a:t></a:t>
            </a:r>
            <a:r>
              <a:rPr lang="en-US" b="1" baseline="-25000" dirty="0">
                <a:sym typeface="Symbol" pitchFamily="18" charset="2"/>
              </a:rPr>
              <a:t>i=1</a:t>
            </a:r>
            <a:r>
              <a:rPr lang="en-US" b="1" baseline="30000" dirty="0">
                <a:sym typeface="Symbol" pitchFamily="18" charset="2"/>
              </a:rPr>
              <a:t>n</a:t>
            </a:r>
            <a:r>
              <a:rPr lang="en-US" dirty="0"/>
              <a:t> </a:t>
            </a:r>
            <a:r>
              <a:rPr lang="en-US" dirty="0" err="1"/>
              <a:t>w</a:t>
            </a:r>
            <a:r>
              <a:rPr lang="en-US" b="1" baseline="-25000" dirty="0" err="1"/>
              <a:t>i</a:t>
            </a:r>
            <a:r>
              <a:rPr lang="en-US" dirty="0"/>
              <a:t> x</a:t>
            </a:r>
            <a:r>
              <a:rPr lang="en-US" b="1" baseline="-25000" dirty="0"/>
              <a:t>i </a:t>
            </a:r>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r>
              <a:rPr lang="en-US" sz="2400" dirty="0" err="1">
                <a:solidFill>
                  <a:srgbClr val="0000FF"/>
                </a:solidFill>
              </a:rPr>
              <a:t>x</a:t>
            </a:r>
            <a:r>
              <a:rPr lang="en-US" sz="2400" baseline="30000" dirty="0" err="1">
                <a:solidFill>
                  <a:srgbClr val="0000FF"/>
                </a:solidFill>
              </a:rPr>
              <a:t>T</a:t>
            </a:r>
            <a:r>
              <a:rPr lang="en-US" sz="2400" dirty="0">
                <a:solidFill>
                  <a:srgbClr val="0000FF"/>
                </a:solidFill>
              </a:rPr>
              <a:t>= (</a:t>
            </a:r>
            <a:r>
              <a:rPr lang="en-US" sz="2400" dirty="0"/>
              <a:t>x</a:t>
            </a:r>
            <a:r>
              <a:rPr lang="en-US" sz="2400" baseline="-25000" dirty="0"/>
              <a:t>1</a:t>
            </a:r>
            <a:r>
              <a:rPr lang="en-US" sz="2400" dirty="0"/>
              <a:t> ,x</a:t>
            </a:r>
            <a:r>
              <a:rPr lang="en-US" sz="2400" b="1" baseline="-25000" dirty="0"/>
              <a:t>2</a:t>
            </a:r>
            <a:r>
              <a:rPr lang="en-US" sz="2400" dirty="0"/>
              <a:t>,… ,</a:t>
            </a:r>
            <a:r>
              <a:rPr lang="en-US" sz="2400" dirty="0" err="1"/>
              <a:t>x</a:t>
            </a:r>
            <a:r>
              <a:rPr lang="en-US" sz="2400" b="1" baseline="-25000" dirty="0" err="1"/>
              <a:t>n</a:t>
            </a:r>
            <a:r>
              <a:rPr lang="en-US" sz="2400" dirty="0">
                <a:solidFill>
                  <a:srgbClr val="0000FF"/>
                </a:solidFill>
              </a:rPr>
              <a:t>) </a:t>
            </a:r>
            <a:r>
              <a:rPr lang="en-US" sz="2400" dirty="0">
                <a:solidFill>
                  <a:srgbClr val="0000FF"/>
                </a:solidFill>
                <a:latin typeface="cmsy10" pitchFamily="34" charset="0"/>
              </a:rPr>
              <a:t>2</a:t>
            </a:r>
            <a:r>
              <a:rPr lang="en-US" sz="2400" dirty="0">
                <a:solidFill>
                  <a:srgbClr val="0000FF"/>
                </a:solidFill>
              </a:rPr>
              <a:t> {0,1}</a:t>
            </a:r>
            <a:r>
              <a:rPr lang="en-US" sz="2400" baseline="30000" dirty="0">
                <a:solidFill>
                  <a:srgbClr val="0000FF"/>
                </a:solidFill>
              </a:rPr>
              <a:t>n</a:t>
            </a:r>
            <a:r>
              <a:rPr lang="en-US" sz="2400" dirty="0">
                <a:solidFill>
                  <a:srgbClr val="0000FF"/>
                </a:solidFill>
              </a:rPr>
              <a:t>   </a:t>
            </a:r>
          </a:p>
          <a:p>
            <a:pPr lvl="1">
              <a:buFont typeface="Wingdings" pitchFamily="2" charset="2"/>
              <a:buNone/>
            </a:pPr>
            <a:r>
              <a:rPr lang="en-US" sz="2000" dirty="0">
                <a:solidFill>
                  <a:srgbClr val="0000FF"/>
                </a:solidFill>
              </a:rPr>
              <a:t>         is the feature based </a:t>
            </a:r>
          </a:p>
          <a:p>
            <a:pPr lvl="1">
              <a:buFont typeface="Wingdings" pitchFamily="2" charset="2"/>
              <a:buNone/>
            </a:pPr>
            <a:r>
              <a:rPr lang="en-US" sz="2000" dirty="0">
                <a:solidFill>
                  <a:srgbClr val="0000FF"/>
                </a:solidFill>
              </a:rPr>
              <a:t>         encoding of the data point</a:t>
            </a:r>
          </a:p>
          <a:p>
            <a:r>
              <a:rPr lang="en-US" sz="2400" dirty="0" err="1">
                <a:solidFill>
                  <a:srgbClr val="0000FF"/>
                </a:solidFill>
              </a:rPr>
              <a:t>w</a:t>
            </a:r>
            <a:r>
              <a:rPr lang="en-US" sz="2400" baseline="30000" dirty="0" err="1">
                <a:solidFill>
                  <a:srgbClr val="0000FF"/>
                </a:solidFill>
              </a:rPr>
              <a:t>T</a:t>
            </a:r>
            <a:r>
              <a:rPr lang="en-US" sz="2400" dirty="0">
                <a:solidFill>
                  <a:srgbClr val="0000FF"/>
                </a:solidFill>
              </a:rPr>
              <a:t>= (</a:t>
            </a:r>
            <a:r>
              <a:rPr lang="en-US" sz="2400" dirty="0"/>
              <a:t>w</a:t>
            </a:r>
            <a:r>
              <a:rPr lang="en-US" sz="2400" baseline="-25000" dirty="0"/>
              <a:t>1</a:t>
            </a:r>
            <a:r>
              <a:rPr lang="en-US" sz="2400" dirty="0"/>
              <a:t> ,w</a:t>
            </a:r>
            <a:r>
              <a:rPr lang="en-US" sz="2400" b="1" baseline="-25000" dirty="0"/>
              <a:t>2</a:t>
            </a:r>
            <a:r>
              <a:rPr lang="en-US" sz="2400" dirty="0"/>
              <a:t>,… ,</a:t>
            </a:r>
            <a:r>
              <a:rPr lang="en-US" sz="2400" dirty="0" err="1"/>
              <a:t>w</a:t>
            </a:r>
            <a:r>
              <a:rPr lang="en-US" sz="2400" b="1" baseline="-25000" dirty="0" err="1"/>
              <a:t>n</a:t>
            </a:r>
            <a:r>
              <a:rPr lang="en-US" sz="2400" dirty="0">
                <a:solidFill>
                  <a:srgbClr val="0000FF"/>
                </a:solidFill>
              </a:rPr>
              <a:t>) </a:t>
            </a:r>
            <a:r>
              <a:rPr lang="en-US" sz="2400" dirty="0">
                <a:solidFill>
                  <a:srgbClr val="0000FF"/>
                </a:solidFill>
                <a:latin typeface="cmsy10" pitchFamily="34" charset="0"/>
              </a:rPr>
              <a:t>2</a:t>
            </a:r>
            <a:r>
              <a:rPr lang="en-US" sz="2400" dirty="0">
                <a:solidFill>
                  <a:srgbClr val="0000FF"/>
                </a:solidFill>
              </a:rPr>
              <a:t> </a:t>
            </a:r>
            <a:r>
              <a:rPr lang="en-US" sz="2400" dirty="0">
                <a:solidFill>
                  <a:srgbClr val="0000FF"/>
                </a:solidFill>
                <a:latin typeface="cmsy10" pitchFamily="34" charset="0"/>
              </a:rPr>
              <a:t>&lt;</a:t>
            </a:r>
            <a:r>
              <a:rPr lang="en-US" sz="2400" baseline="30000" dirty="0">
                <a:solidFill>
                  <a:srgbClr val="0000FF"/>
                </a:solidFill>
              </a:rPr>
              <a:t>n</a:t>
            </a:r>
            <a:r>
              <a:rPr lang="en-US" sz="2400" dirty="0">
                <a:solidFill>
                  <a:srgbClr val="0000FF"/>
                </a:solidFill>
              </a:rPr>
              <a:t> </a:t>
            </a:r>
          </a:p>
          <a:p>
            <a:pPr lvl="1">
              <a:buFont typeface="Wingdings" pitchFamily="2" charset="2"/>
              <a:buNone/>
            </a:pPr>
            <a:r>
              <a:rPr lang="en-US" sz="2000" dirty="0">
                <a:solidFill>
                  <a:srgbClr val="0000FF"/>
                </a:solidFill>
              </a:rPr>
              <a:t>         is the target function. </a:t>
            </a:r>
          </a:p>
          <a:p>
            <a:r>
              <a:rPr lang="en-US" sz="2400" dirty="0">
                <a:solidFill>
                  <a:srgbClr val="0000FF"/>
                </a:solidFill>
                <a:latin typeface="Times New Roman" pitchFamily="18" charset="0"/>
              </a:rPr>
              <a:t> </a:t>
            </a:r>
            <a:r>
              <a:rPr lang="en-US" sz="2400" dirty="0">
                <a:solidFill>
                  <a:srgbClr val="0000FF"/>
                </a:solidFill>
                <a:latin typeface="Symbol" pitchFamily="18" charset="2"/>
                <a:sym typeface="Symbol" pitchFamily="18" charset="2"/>
              </a:rPr>
              <a:t></a:t>
            </a:r>
            <a:r>
              <a:rPr lang="en-US" sz="2400" dirty="0">
                <a:solidFill>
                  <a:srgbClr val="0000FF"/>
                </a:solidFill>
                <a:latin typeface="Times New Roman" pitchFamily="18" charset="0"/>
              </a:rPr>
              <a:t> </a:t>
            </a:r>
            <a:r>
              <a:rPr lang="en-US" sz="2400" dirty="0">
                <a:solidFill>
                  <a:srgbClr val="0000FF"/>
                </a:solidFill>
              </a:rPr>
              <a:t>determines the </a:t>
            </a:r>
            <a:r>
              <a:rPr lang="en-US" sz="2400" dirty="0" smtClean="0">
                <a:solidFill>
                  <a:srgbClr val="0000FF"/>
                </a:solidFill>
              </a:rPr>
              <a:t>shift</a:t>
            </a:r>
          </a:p>
          <a:p>
            <a:pPr marL="0" indent="0">
              <a:buNone/>
            </a:pPr>
            <a:r>
              <a:rPr lang="en-US" dirty="0">
                <a:solidFill>
                  <a:srgbClr val="0000FF"/>
                </a:solidFill>
              </a:rPr>
              <a:t> </a:t>
            </a:r>
            <a:r>
              <a:rPr lang="en-US" dirty="0" smtClean="0">
                <a:solidFill>
                  <a:srgbClr val="0000FF"/>
                </a:solidFill>
              </a:rPr>
              <a:t>    </a:t>
            </a:r>
            <a:r>
              <a:rPr lang="en-US" sz="2400" dirty="0" smtClean="0">
                <a:solidFill>
                  <a:srgbClr val="0000FF"/>
                </a:solidFill>
              </a:rPr>
              <a:t> with</a:t>
            </a:r>
            <a:r>
              <a:rPr lang="en-US" dirty="0">
                <a:solidFill>
                  <a:srgbClr val="0000FF"/>
                </a:solidFill>
              </a:rPr>
              <a:t> </a:t>
            </a:r>
            <a:r>
              <a:rPr lang="en-US" sz="2400" dirty="0" smtClean="0">
                <a:solidFill>
                  <a:srgbClr val="0000FF"/>
                </a:solidFill>
              </a:rPr>
              <a:t>respect </a:t>
            </a:r>
            <a:r>
              <a:rPr lang="en-US" sz="2400" dirty="0">
                <a:solidFill>
                  <a:srgbClr val="0000FF"/>
                </a:solidFill>
              </a:rPr>
              <a:t>to the origin</a:t>
            </a:r>
          </a:p>
        </p:txBody>
      </p:sp>
      <p:sp>
        <p:nvSpPr>
          <p:cNvPr id="2" name="Content Placeholder 1"/>
          <p:cNvSpPr>
            <a:spLocks noGrp="1"/>
          </p:cNvSpPr>
          <p:nvPr>
            <p:ph sz="quarter" idx="13"/>
          </p:nvPr>
        </p:nvSpPr>
        <p:spPr/>
        <p:txBody>
          <a:bodyPr/>
          <a:lstStyle/>
          <a:p>
            <a:r>
              <a:rPr lang="en-US" dirty="0"/>
              <a:t>Algorithms</a:t>
            </a:r>
          </a:p>
          <a:p>
            <a:endParaRPr lang="en-US" dirty="0"/>
          </a:p>
        </p:txBody>
      </p:sp>
      <p:grpSp>
        <p:nvGrpSpPr>
          <p:cNvPr id="1156142" name="Group 46"/>
          <p:cNvGrpSpPr>
            <a:grpSpLocks/>
          </p:cNvGrpSpPr>
          <p:nvPr/>
        </p:nvGrpSpPr>
        <p:grpSpPr bwMode="auto">
          <a:xfrm>
            <a:off x="4368800" y="2057400"/>
            <a:ext cx="4775200" cy="3962401"/>
            <a:chOff x="2704" y="1296"/>
            <a:chExt cx="3008" cy="2496"/>
          </a:xfrm>
        </p:grpSpPr>
        <p:sp>
          <p:nvSpPr>
            <p:cNvPr id="1156101"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2"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3"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4"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5"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6"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7"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8"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9"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0"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1"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2"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3"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4"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5"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6"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7"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8"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9"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0"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1"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2"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3"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4"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5"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6"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7"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8"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9"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0"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1"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56132"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3"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4"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5"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6"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7"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8" name="Line 42"/>
            <p:cNvSpPr>
              <a:spLocks noChangeShapeType="1"/>
            </p:cNvSpPr>
            <p:nvPr/>
          </p:nvSpPr>
          <p:spPr bwMode="auto">
            <a:xfrm flipV="1">
              <a:off x="3341" y="166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9" name="Line 43"/>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40" name="Rectangle 44"/>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56141" name="Rectangle 45"/>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
        <p:nvSpPr>
          <p:cNvPr id="3" name="Slide Number Placeholder 2"/>
          <p:cNvSpPr>
            <a:spLocks noGrp="1"/>
          </p:cNvSpPr>
          <p:nvPr>
            <p:ph type="sldNum" sz="quarter" idx="15"/>
          </p:nvPr>
        </p:nvSpPr>
        <p:spPr/>
        <p:txBody>
          <a:bodyPr/>
          <a:lstStyle/>
          <a:p>
            <a:fld id="{0C921938-476A-4922-BE24-3B8F6A2854D9}" type="slidenum">
              <a:rPr lang="en-US" smtClean="0"/>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6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6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6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6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6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6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6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a:solidFill>
                  <a:schemeClr val="tx2">
                    <a:lumMod val="50000"/>
                  </a:schemeClr>
                </a:solidFill>
              </a:rPr>
              <a:t>Canonical Representation</a:t>
            </a:r>
          </a:p>
        </p:txBody>
      </p:sp>
      <p:sp>
        <p:nvSpPr>
          <p:cNvPr id="1158147" name="Rectangle 3"/>
          <p:cNvSpPr>
            <a:spLocks noGrp="1" noChangeArrowheads="1"/>
          </p:cNvSpPr>
          <p:nvPr>
            <p:ph idx="1"/>
          </p:nvPr>
        </p:nvSpPr>
        <p:spPr/>
        <p:txBody>
          <a:bodyPr/>
          <a:lstStyle/>
          <a:p>
            <a:pPr algn="ctr">
              <a:buFont typeface="Wingdings" pitchFamily="2" charset="2"/>
              <a:buNone/>
            </a:pPr>
            <a:r>
              <a:rPr lang="en-US" sz="2400" dirty="0"/>
              <a:t> </a:t>
            </a:r>
            <a:r>
              <a:rPr lang="en-US" dirty="0"/>
              <a:t>f(x) = </a:t>
            </a:r>
            <a:r>
              <a:rPr lang="en-US" dirty="0" err="1"/>
              <a:t>sgn</a:t>
            </a:r>
            <a:r>
              <a:rPr lang="en-US" dirty="0"/>
              <a:t> {</a:t>
            </a:r>
            <a:r>
              <a:rPr lang="en-US" dirty="0" err="1"/>
              <a:t>w</a:t>
            </a:r>
            <a:r>
              <a:rPr lang="en-US" baseline="30000" dirty="0" err="1"/>
              <a:t>T</a:t>
            </a:r>
            <a:r>
              <a:rPr lang="en-US" dirty="0"/>
              <a:t> </a:t>
            </a:r>
            <a:r>
              <a:rPr lang="en-US" dirty="0">
                <a:latin typeface="cmsy10" pitchFamily="34" charset="0"/>
              </a:rPr>
              <a:t>¢</a:t>
            </a:r>
            <a:r>
              <a:rPr lang="en-US" dirty="0"/>
              <a:t> x - </a:t>
            </a:r>
            <a:r>
              <a:rPr lang="en-US" dirty="0">
                <a:latin typeface="Symbol" pitchFamily="18" charset="2"/>
                <a:sym typeface="Symbol" pitchFamily="18" charset="2"/>
              </a:rPr>
              <a:t></a:t>
            </a:r>
            <a:r>
              <a:rPr lang="en-US" dirty="0"/>
              <a:t>} = </a:t>
            </a:r>
            <a:r>
              <a:rPr lang="en-US" dirty="0" err="1"/>
              <a:t>sgn</a:t>
            </a:r>
            <a:r>
              <a:rPr lang="en-US" dirty="0"/>
              <a:t>{</a:t>
            </a:r>
            <a:r>
              <a:rPr lang="en-US" dirty="0">
                <a:latin typeface="Symbol" pitchFamily="18" charset="2"/>
                <a:sym typeface="Symbol" pitchFamily="18" charset="2"/>
              </a:rPr>
              <a:t></a:t>
            </a:r>
            <a:r>
              <a:rPr lang="en-US" b="1" baseline="-25000" dirty="0">
                <a:sym typeface="Symbol" pitchFamily="18" charset="2"/>
              </a:rPr>
              <a:t>i=1</a:t>
            </a:r>
            <a:r>
              <a:rPr lang="en-US" b="1" baseline="30000" dirty="0">
                <a:sym typeface="Symbol" pitchFamily="18" charset="2"/>
              </a:rPr>
              <a:t>n</a:t>
            </a:r>
            <a:r>
              <a:rPr lang="en-US" dirty="0"/>
              <a:t> </a:t>
            </a:r>
            <a:r>
              <a:rPr lang="en-US" dirty="0" err="1"/>
              <a:t>w</a:t>
            </a:r>
            <a:r>
              <a:rPr lang="en-US" b="1" baseline="-25000" dirty="0" err="1"/>
              <a:t>i</a:t>
            </a:r>
            <a:r>
              <a:rPr lang="en-US" dirty="0"/>
              <a:t> x</a:t>
            </a:r>
            <a:r>
              <a:rPr lang="en-US" b="1" baseline="-25000" dirty="0"/>
              <a:t>i </a:t>
            </a:r>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endParaRPr lang="en-US" dirty="0"/>
          </a:p>
          <a:p>
            <a:r>
              <a:rPr lang="en-US" dirty="0" err="1"/>
              <a:t>sgn</a:t>
            </a:r>
            <a:r>
              <a:rPr lang="en-US" dirty="0"/>
              <a:t> {</a:t>
            </a:r>
            <a:r>
              <a:rPr lang="en-US" dirty="0" err="1"/>
              <a:t>w</a:t>
            </a:r>
            <a:r>
              <a:rPr lang="en-US" baseline="30000" dirty="0" err="1"/>
              <a:t>T</a:t>
            </a:r>
            <a:r>
              <a:rPr lang="en-US" dirty="0"/>
              <a:t> </a:t>
            </a:r>
            <a:r>
              <a:rPr lang="en-US" dirty="0">
                <a:latin typeface="cmsy10" pitchFamily="34" charset="0"/>
              </a:rPr>
              <a:t>¢</a:t>
            </a:r>
            <a:r>
              <a:rPr lang="en-US" dirty="0"/>
              <a:t> x - </a:t>
            </a:r>
            <a:r>
              <a:rPr lang="en-US" dirty="0">
                <a:latin typeface="Symbol" pitchFamily="18" charset="2"/>
                <a:sym typeface="Symbol" pitchFamily="18" charset="2"/>
              </a:rPr>
              <a:t></a:t>
            </a:r>
            <a:r>
              <a:rPr lang="en-US" dirty="0"/>
              <a:t>}  </a:t>
            </a:r>
            <a:r>
              <a:rPr lang="en-US" dirty="0">
                <a:latin typeface="cmsy10" pitchFamily="34" charset="0"/>
              </a:rPr>
              <a:t>´</a:t>
            </a:r>
            <a:r>
              <a:rPr lang="en-US" dirty="0"/>
              <a:t> </a:t>
            </a:r>
            <a:r>
              <a:rPr lang="en-US" sz="2400" dirty="0">
                <a:solidFill>
                  <a:srgbClr val="0000FF"/>
                </a:solidFill>
              </a:rPr>
              <a:t> </a:t>
            </a:r>
            <a:r>
              <a:rPr lang="en-US" dirty="0" err="1"/>
              <a:t>sgn</a:t>
            </a:r>
            <a:r>
              <a:rPr lang="en-US" dirty="0"/>
              <a:t> {(w’)</a:t>
            </a:r>
            <a:r>
              <a:rPr lang="en-US" baseline="30000" dirty="0"/>
              <a:t>T</a:t>
            </a:r>
            <a:r>
              <a:rPr lang="en-US" dirty="0"/>
              <a:t> </a:t>
            </a:r>
            <a:r>
              <a:rPr lang="en-US" dirty="0">
                <a:latin typeface="cmsy10" pitchFamily="34" charset="0"/>
              </a:rPr>
              <a:t>¢</a:t>
            </a:r>
            <a:r>
              <a:rPr lang="en-US" dirty="0"/>
              <a:t> x’} </a:t>
            </a:r>
            <a:endParaRPr lang="en-US" sz="2400" dirty="0">
              <a:solidFill>
                <a:srgbClr val="0000FF"/>
              </a:solidFill>
            </a:endParaRPr>
          </a:p>
          <a:p>
            <a:r>
              <a:rPr lang="en-US" sz="2400" dirty="0">
                <a:solidFill>
                  <a:srgbClr val="0000FF"/>
                </a:solidFill>
              </a:rPr>
              <a:t>Where: </a:t>
            </a:r>
          </a:p>
          <a:p>
            <a:pPr lvl="1"/>
            <a:r>
              <a:rPr lang="en-US" sz="2000" dirty="0">
                <a:solidFill>
                  <a:srgbClr val="0000FF"/>
                </a:solidFill>
              </a:rPr>
              <a:t>x’ = (x, -</a:t>
            </a:r>
            <a:r>
              <a:rPr lang="en-US" sz="2000" dirty="0">
                <a:solidFill>
                  <a:srgbClr val="0000FF"/>
                </a:solidFill>
                <a:latin typeface="Symbol" pitchFamily="18" charset="2"/>
                <a:sym typeface="Symbol" pitchFamily="18" charset="2"/>
              </a:rPr>
              <a:t>1</a:t>
            </a:r>
            <a:r>
              <a:rPr lang="en-US" sz="2000" dirty="0">
                <a:solidFill>
                  <a:srgbClr val="0000FF"/>
                </a:solidFill>
              </a:rPr>
              <a:t>)  and w’ = (w, </a:t>
            </a:r>
            <a:r>
              <a:rPr lang="en-US" sz="2000" dirty="0">
                <a:solidFill>
                  <a:srgbClr val="0000FF"/>
                </a:solidFill>
                <a:latin typeface="Symbol" pitchFamily="18" charset="2"/>
                <a:sym typeface="Symbol" pitchFamily="18" charset="2"/>
              </a:rPr>
              <a:t></a:t>
            </a:r>
            <a:r>
              <a:rPr lang="en-US" sz="2000" dirty="0">
                <a:solidFill>
                  <a:srgbClr val="0000FF"/>
                </a:solidFill>
              </a:rPr>
              <a:t>) </a:t>
            </a:r>
          </a:p>
          <a:p>
            <a:endParaRPr lang="en-US" sz="2400" dirty="0">
              <a:solidFill>
                <a:srgbClr val="0000FF"/>
              </a:solidFill>
            </a:endParaRPr>
          </a:p>
          <a:p>
            <a:r>
              <a:rPr lang="en-US" sz="2400" dirty="0"/>
              <a:t>Moved from an </a:t>
            </a:r>
            <a:r>
              <a:rPr lang="en-US" sz="2400" dirty="0">
                <a:solidFill>
                  <a:schemeClr val="tx2"/>
                </a:solidFill>
              </a:rPr>
              <a:t>n</a:t>
            </a:r>
            <a:r>
              <a:rPr lang="en-US" sz="2400" dirty="0"/>
              <a:t> dimensional representation to an </a:t>
            </a:r>
            <a:r>
              <a:rPr lang="en-US" sz="2400" dirty="0">
                <a:solidFill>
                  <a:schemeClr val="tx2"/>
                </a:solidFill>
              </a:rPr>
              <a:t>(n+1)</a:t>
            </a:r>
            <a:r>
              <a:rPr lang="en-US" sz="2400" dirty="0"/>
              <a:t> dimensional representation, but now can look for </a:t>
            </a:r>
            <a:r>
              <a:rPr lang="en-US" sz="2400" dirty="0" err="1" smtClean="0"/>
              <a:t>hyperplanes</a:t>
            </a:r>
            <a:r>
              <a:rPr lang="en-US" sz="2400" dirty="0" smtClean="0"/>
              <a:t> </a:t>
            </a:r>
            <a:r>
              <a:rPr lang="en-US" sz="2400" dirty="0"/>
              <a:t>that go through the origin.</a:t>
            </a:r>
            <a:r>
              <a:rPr lang="en-US" sz="2400" dirty="0">
                <a:solidFill>
                  <a:srgbClr val="0000FF"/>
                </a:solidFill>
              </a:rPr>
              <a:t> </a:t>
            </a:r>
          </a:p>
          <a:p>
            <a:endParaRPr lang="en-US" sz="2400" dirty="0">
              <a:solidFill>
                <a:srgbClr val="0000FF"/>
              </a:solidFill>
            </a:endParaRPr>
          </a:p>
          <a:p>
            <a:endParaRPr lang="en-US" sz="2400" dirty="0">
              <a:solidFill>
                <a:srgbClr val="0000FF"/>
              </a:solidFill>
            </a:endParaRPr>
          </a:p>
        </p:txBody>
      </p:sp>
      <p:sp>
        <p:nvSpPr>
          <p:cNvPr id="2" name="Content Placeholder 1"/>
          <p:cNvSpPr>
            <a:spLocks noGrp="1"/>
          </p:cNvSpPr>
          <p:nvPr>
            <p:ph sz="quarter" idx="13"/>
          </p:nvPr>
        </p:nvSpPr>
        <p:spPr/>
        <p:txBody>
          <a:bodyPr/>
          <a:lstStyle/>
          <a:p>
            <a:r>
              <a:rPr lang="en-US" dirty="0"/>
              <a:t>Algorithms</a:t>
            </a:r>
          </a:p>
          <a:p>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t>62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sz="3200" dirty="0" smtClean="0">
                <a:solidFill>
                  <a:schemeClr val="tx2">
                    <a:lumMod val="50000"/>
                  </a:schemeClr>
                </a:solidFill>
              </a:rPr>
              <a:t>General Learning Principle </a:t>
            </a:r>
            <a:endParaRPr lang="en-US" sz="3200" dirty="0">
              <a:solidFill>
                <a:schemeClr val="tx2">
                  <a:lumMod val="50000"/>
                </a:schemeClr>
              </a:solidFill>
            </a:endParaRPr>
          </a:p>
        </p:txBody>
      </p:sp>
      <p:sp>
        <p:nvSpPr>
          <p:cNvPr id="1160195" name="Rectangle 3"/>
          <p:cNvSpPr>
            <a:spLocks noGrp="1" noChangeArrowheads="1"/>
          </p:cNvSpPr>
          <p:nvPr>
            <p:ph idx="1"/>
          </p:nvPr>
        </p:nvSpPr>
        <p:spPr>
          <a:xfrm>
            <a:off x="1524000" y="1371600"/>
            <a:ext cx="7162800" cy="4953000"/>
          </a:xfrm>
        </p:spPr>
        <p:txBody>
          <a:bodyPr/>
          <a:lstStyle/>
          <a:p>
            <a:r>
              <a:rPr lang="en-US" sz="2000" b="1" dirty="0" smtClean="0"/>
              <a:t>Our goal </a:t>
            </a:r>
            <a:r>
              <a:rPr lang="en-US" sz="2000" dirty="0" smtClean="0"/>
              <a:t>is to find a w that </a:t>
            </a:r>
          </a:p>
          <a:p>
            <a:pPr marL="0" indent="0">
              <a:buNone/>
            </a:pPr>
            <a:r>
              <a:rPr lang="en-US" sz="2000" dirty="0"/>
              <a:t> </a:t>
            </a:r>
            <a:r>
              <a:rPr lang="en-US" sz="2000" dirty="0" smtClean="0"/>
              <a:t>     minimizes the expected risk</a:t>
            </a:r>
          </a:p>
          <a:p>
            <a:pPr marL="0" indent="0">
              <a:buNone/>
            </a:pPr>
            <a:r>
              <a:rPr lang="en-US" sz="2000" b="1" dirty="0">
                <a:solidFill>
                  <a:srgbClr val="FF9900"/>
                </a:solidFill>
              </a:rPr>
              <a:t> </a:t>
            </a:r>
            <a:r>
              <a:rPr lang="en-US" sz="2000" b="1" dirty="0" smtClean="0">
                <a:solidFill>
                  <a:srgbClr val="FF9900"/>
                </a:solidFill>
              </a:rPr>
              <a:t>     J(w) = </a:t>
            </a:r>
            <a:r>
              <a:rPr lang="en-US" sz="2000" b="1" dirty="0">
                <a:solidFill>
                  <a:srgbClr val="FF9900"/>
                </a:solidFill>
                <a:sym typeface="Symbol" pitchFamily="18" charset="2"/>
              </a:rPr>
              <a:t>E </a:t>
            </a:r>
            <a:r>
              <a:rPr lang="en-US" sz="2000" b="1" baseline="-25000" dirty="0" smtClean="0">
                <a:solidFill>
                  <a:srgbClr val="FF9900"/>
                </a:solidFill>
                <a:sym typeface="Symbol" pitchFamily="18" charset="2"/>
              </a:rPr>
              <a:t>X,Y</a:t>
            </a:r>
            <a:r>
              <a:rPr lang="en-US" sz="2000" b="1" dirty="0" smtClean="0">
                <a:solidFill>
                  <a:srgbClr val="FF9900"/>
                </a:solidFill>
              </a:rPr>
              <a:t> Q(x, y, w) </a:t>
            </a:r>
            <a:endParaRPr lang="en-US" sz="2000" b="1" dirty="0">
              <a:solidFill>
                <a:srgbClr val="FF9900"/>
              </a:solidFill>
            </a:endParaRPr>
          </a:p>
          <a:p>
            <a:r>
              <a:rPr lang="en-US" sz="2000" dirty="0" smtClean="0"/>
              <a:t>We cannot do it.  </a:t>
            </a:r>
          </a:p>
          <a:p>
            <a:r>
              <a:rPr lang="en-US" sz="2000" b="1" dirty="0" smtClean="0"/>
              <a:t>Instead, </a:t>
            </a:r>
            <a:r>
              <a:rPr lang="en-US" sz="2000" dirty="0" smtClean="0"/>
              <a:t>we  approximate J(w) </a:t>
            </a:r>
          </a:p>
          <a:p>
            <a:pPr marL="0" indent="0">
              <a:buNone/>
            </a:pPr>
            <a:r>
              <a:rPr lang="en-US" sz="2000" dirty="0"/>
              <a:t> </a:t>
            </a:r>
            <a:r>
              <a:rPr lang="en-US" sz="2000" dirty="0" smtClean="0"/>
              <a:t>     using a finite training set of </a:t>
            </a:r>
          </a:p>
          <a:p>
            <a:pPr marL="0" indent="0">
              <a:buNone/>
            </a:pPr>
            <a:r>
              <a:rPr lang="en-US" sz="2000" dirty="0"/>
              <a:t> </a:t>
            </a:r>
            <a:r>
              <a:rPr lang="en-US" sz="2000" dirty="0" smtClean="0"/>
              <a:t>      independent samples (</a:t>
            </a:r>
            <a:r>
              <a:rPr lang="en-US" sz="2000" dirty="0" smtClean="0">
                <a:latin typeface="Calibri"/>
              </a:rPr>
              <a:t>x</a:t>
            </a:r>
            <a:r>
              <a:rPr lang="en-US" sz="2000" baseline="-25000" dirty="0" smtClean="0">
                <a:latin typeface="Calibri"/>
              </a:rPr>
              <a:t>i</a:t>
            </a:r>
            <a:r>
              <a:rPr lang="en-US" sz="2000" dirty="0" smtClean="0"/>
              <a:t>, </a:t>
            </a:r>
            <a:r>
              <a:rPr lang="en-US" sz="2000" dirty="0" err="1" smtClean="0">
                <a:latin typeface="Calibri"/>
              </a:rPr>
              <a:t>y</a:t>
            </a:r>
            <a:r>
              <a:rPr lang="en-US" sz="2000" b="1" baseline="-25000" dirty="0" err="1" smtClean="0">
                <a:latin typeface="Calibri"/>
              </a:rPr>
              <a:t>i</a:t>
            </a:r>
            <a:r>
              <a:rPr lang="en-US" sz="2000" dirty="0" smtClean="0"/>
              <a:t>) </a:t>
            </a:r>
          </a:p>
          <a:p>
            <a:pPr marL="0" indent="0">
              <a:buNone/>
            </a:pPr>
            <a:r>
              <a:rPr lang="en-US" sz="2000" b="1" dirty="0" smtClean="0">
                <a:solidFill>
                  <a:srgbClr val="FF9900"/>
                </a:solidFill>
              </a:rPr>
              <a:t>      J(w) ~=~ 1/m </a:t>
            </a:r>
            <a:r>
              <a:rPr lang="en-US" sz="2000" b="1" dirty="0" smtClean="0">
                <a:solidFill>
                  <a:srgbClr val="FF9900"/>
                </a:solidFill>
                <a:latin typeface="Symbol"/>
                <a:sym typeface="Symbol"/>
              </a:rPr>
              <a:t></a:t>
            </a:r>
            <a:r>
              <a:rPr lang="en-US" sz="2000" b="1" baseline="-25000" dirty="0" smtClean="0">
                <a:solidFill>
                  <a:srgbClr val="FF9900"/>
                </a:solidFill>
                <a:latin typeface="Symbol"/>
                <a:sym typeface="Symbol"/>
              </a:rPr>
              <a:t>1,</a:t>
            </a:r>
            <a:r>
              <a:rPr lang="en-US" sz="2000" b="1" baseline="-25000" dirty="0" smtClean="0">
                <a:solidFill>
                  <a:srgbClr val="FF9900"/>
                </a:solidFill>
                <a:latin typeface="+mj-lt"/>
                <a:sym typeface="Symbol"/>
              </a:rPr>
              <a:t>m</a:t>
            </a:r>
            <a:r>
              <a:rPr lang="en-US" sz="2000" dirty="0" smtClean="0">
                <a:solidFill>
                  <a:srgbClr val="FF9900"/>
                </a:solidFill>
                <a:latin typeface="Calibri"/>
                <a:sym typeface="Symbol"/>
              </a:rPr>
              <a:t> </a:t>
            </a:r>
            <a:r>
              <a:rPr lang="en-US" sz="2000" dirty="0" smtClean="0">
                <a:solidFill>
                  <a:srgbClr val="FF9900"/>
                </a:solidFill>
                <a:latin typeface="Calibri"/>
              </a:rPr>
              <a:t>Q(x</a:t>
            </a:r>
            <a:r>
              <a:rPr lang="en-US" sz="2000" baseline="-25000" dirty="0" smtClean="0">
                <a:solidFill>
                  <a:srgbClr val="FF9900"/>
                </a:solidFill>
                <a:latin typeface="Calibri"/>
              </a:rPr>
              <a:t>i</a:t>
            </a:r>
            <a:r>
              <a:rPr lang="en-US" sz="2000" dirty="0" smtClean="0">
                <a:solidFill>
                  <a:srgbClr val="FF9900"/>
                </a:solidFill>
                <a:latin typeface="Calibri"/>
              </a:rPr>
              <a:t> ,</a:t>
            </a:r>
            <a:r>
              <a:rPr lang="en-US" sz="2000" dirty="0" err="1" smtClean="0">
                <a:solidFill>
                  <a:srgbClr val="FF9900"/>
                </a:solidFill>
                <a:latin typeface="Calibri"/>
              </a:rPr>
              <a:t>y</a:t>
            </a:r>
            <a:r>
              <a:rPr lang="en-US" sz="2000" baseline="-25000" dirty="0" err="1" smtClean="0">
                <a:solidFill>
                  <a:srgbClr val="FF9900"/>
                </a:solidFill>
                <a:latin typeface="Calibri"/>
              </a:rPr>
              <a:t>i</a:t>
            </a:r>
            <a:r>
              <a:rPr lang="en-US" sz="2000" b="1" dirty="0" smtClean="0">
                <a:solidFill>
                  <a:srgbClr val="FF9900"/>
                </a:solidFill>
              </a:rPr>
              <a:t>, w) </a:t>
            </a:r>
            <a:endParaRPr lang="en-US" sz="2000" b="1" dirty="0">
              <a:solidFill>
                <a:srgbClr val="FF9900"/>
              </a:solidFill>
            </a:endParaRPr>
          </a:p>
          <a:p>
            <a:r>
              <a:rPr lang="en-US" sz="2000" dirty="0" smtClean="0"/>
              <a:t>To find the minimum, we use a</a:t>
            </a:r>
          </a:p>
          <a:p>
            <a:pPr marL="0" indent="0">
              <a:buNone/>
            </a:pPr>
            <a:r>
              <a:rPr lang="en-US" sz="2000" dirty="0"/>
              <a:t> </a:t>
            </a:r>
            <a:r>
              <a:rPr lang="en-US" sz="2000" dirty="0" smtClean="0"/>
              <a:t>      </a:t>
            </a:r>
            <a:r>
              <a:rPr lang="en-US" sz="2000" b="1" dirty="0" smtClean="0"/>
              <a:t>batch gradient descent</a:t>
            </a:r>
            <a:r>
              <a:rPr lang="en-US" sz="2000" dirty="0" smtClean="0"/>
              <a:t> algorithm</a:t>
            </a:r>
          </a:p>
          <a:p>
            <a:r>
              <a:rPr lang="en-US" sz="2000" dirty="0" smtClean="0"/>
              <a:t>That is, we successively compute </a:t>
            </a:r>
          </a:p>
          <a:p>
            <a:pPr marL="0" indent="0">
              <a:buNone/>
            </a:pPr>
            <a:r>
              <a:rPr lang="en-US" sz="2000" dirty="0"/>
              <a:t> </a:t>
            </a:r>
            <a:r>
              <a:rPr lang="en-US" sz="2000" dirty="0" smtClean="0"/>
              <a:t>      estimates </a:t>
            </a:r>
            <a:r>
              <a:rPr lang="en-US" sz="2000" dirty="0" err="1" smtClean="0">
                <a:solidFill>
                  <a:srgbClr val="0000FF"/>
                </a:solidFill>
                <a:latin typeface="Calibri"/>
              </a:rPr>
              <a:t>w</a:t>
            </a:r>
            <a:r>
              <a:rPr lang="en-US" sz="2000" baseline="15000" dirty="0" err="1" smtClean="0">
                <a:solidFill>
                  <a:srgbClr val="0000FF"/>
                </a:solidFill>
                <a:latin typeface="Calibri"/>
              </a:rPr>
              <a:t>t</a:t>
            </a:r>
            <a:r>
              <a:rPr lang="en-US" sz="2000" dirty="0" smtClean="0"/>
              <a:t> of the optimal parameter vector </a:t>
            </a:r>
            <a:r>
              <a:rPr lang="en-US" sz="2000" dirty="0" smtClean="0">
                <a:solidFill>
                  <a:srgbClr val="0000FF"/>
                </a:solidFill>
              </a:rPr>
              <a:t>w</a:t>
            </a:r>
            <a:r>
              <a:rPr lang="en-US" sz="2000" dirty="0" smtClean="0"/>
              <a:t>:</a:t>
            </a:r>
          </a:p>
          <a:p>
            <a:pPr marL="0" indent="0">
              <a:buNone/>
            </a:pPr>
            <a:r>
              <a:rPr lang="en-US" sz="2000" dirty="0" smtClean="0">
                <a:latin typeface="Calibri"/>
              </a:rPr>
              <a:t>w</a:t>
            </a:r>
            <a:r>
              <a:rPr lang="en-US" sz="2000" b="1" baseline="15000" dirty="0" smtClean="0">
                <a:latin typeface="Calibri"/>
              </a:rPr>
              <a:t>t+1</a:t>
            </a:r>
            <a:r>
              <a:rPr lang="en-US" sz="2000" b="1" dirty="0" smtClean="0"/>
              <a:t> = </a:t>
            </a:r>
            <a:r>
              <a:rPr lang="en-US" sz="2000" dirty="0" err="1" smtClean="0">
                <a:latin typeface="Calibri"/>
              </a:rPr>
              <a:t>w</a:t>
            </a:r>
            <a:r>
              <a:rPr lang="en-US" sz="2000" b="1" baseline="15000" dirty="0" err="1" smtClean="0">
                <a:latin typeface="Calibri"/>
              </a:rPr>
              <a:t>t</a:t>
            </a:r>
            <a:r>
              <a:rPr lang="en-US" sz="2000" b="1" dirty="0" smtClean="0"/>
              <a:t> - </a:t>
            </a:r>
            <a:r>
              <a:rPr lang="en-US" sz="2000" b="1" dirty="0" smtClean="0">
                <a:latin typeface="cmsy10"/>
              </a:rPr>
              <a:t>r</a:t>
            </a:r>
            <a:r>
              <a:rPr lang="en-US" sz="2000" b="1" dirty="0" smtClean="0"/>
              <a:t> J(w</a:t>
            </a:r>
            <a:r>
              <a:rPr lang="en-US" sz="2000" b="1" dirty="0"/>
              <a:t>) </a:t>
            </a:r>
            <a:r>
              <a:rPr lang="en-US" sz="2000" b="1" dirty="0" smtClean="0"/>
              <a:t>= </a:t>
            </a:r>
            <a:r>
              <a:rPr lang="en-US" sz="2000" dirty="0" err="1" smtClean="0">
                <a:latin typeface="Calibri"/>
              </a:rPr>
              <a:t>w</a:t>
            </a:r>
            <a:r>
              <a:rPr lang="en-US" sz="2000" b="1" baseline="15000" dirty="0" err="1" smtClean="0">
                <a:latin typeface="Calibri"/>
              </a:rPr>
              <a:t>t</a:t>
            </a:r>
            <a:r>
              <a:rPr lang="en-US" sz="2000" b="1" dirty="0" smtClean="0"/>
              <a:t>  - 1/m </a:t>
            </a:r>
            <a:r>
              <a:rPr lang="en-US" sz="2000" b="1" dirty="0">
                <a:latin typeface="Symbol"/>
                <a:sym typeface="Symbol"/>
              </a:rPr>
              <a:t></a:t>
            </a:r>
            <a:r>
              <a:rPr lang="en-US" sz="2000" b="1" baseline="-25000" dirty="0">
                <a:latin typeface="Symbol"/>
                <a:sym typeface="Symbol"/>
              </a:rPr>
              <a:t>1,</a:t>
            </a:r>
            <a:r>
              <a:rPr lang="en-US" sz="2000" b="1" baseline="-25000" dirty="0">
                <a:sym typeface="Symbol"/>
              </a:rPr>
              <a:t>m</a:t>
            </a:r>
            <a:r>
              <a:rPr lang="en-US" sz="2000" b="1" dirty="0">
                <a:sym typeface="Symbol"/>
              </a:rPr>
              <a:t> </a:t>
            </a:r>
            <a:r>
              <a:rPr lang="en-US" sz="2000" b="1" dirty="0" smtClean="0">
                <a:sym typeface="Symbol"/>
              </a:rPr>
              <a:t> </a:t>
            </a:r>
            <a:r>
              <a:rPr lang="en-US" sz="2000" b="1" dirty="0" smtClean="0">
                <a:latin typeface="cmsy10"/>
                <a:sym typeface="Symbol"/>
              </a:rPr>
              <a:t>r</a:t>
            </a:r>
            <a:r>
              <a:rPr lang="en-US" sz="2000" b="1" dirty="0" smtClean="0">
                <a:sym typeface="Symbol"/>
              </a:rPr>
              <a:t> </a:t>
            </a:r>
            <a:r>
              <a:rPr lang="en-US" sz="2000" b="1" dirty="0" smtClean="0"/>
              <a:t>Q(x</a:t>
            </a:r>
            <a:r>
              <a:rPr lang="en-US" sz="2000" b="1" baseline="-25000" dirty="0" smtClean="0"/>
              <a:t>i</a:t>
            </a:r>
            <a:r>
              <a:rPr lang="en-US" sz="2000" b="1" dirty="0" smtClean="0"/>
              <a:t> </a:t>
            </a:r>
            <a:r>
              <a:rPr lang="en-US" sz="2000" b="1" dirty="0"/>
              <a:t>,</a:t>
            </a:r>
            <a:r>
              <a:rPr lang="en-US" sz="2000" b="1" dirty="0" err="1"/>
              <a:t>y</a:t>
            </a:r>
            <a:r>
              <a:rPr lang="en-US" sz="2000" b="1" baseline="-25000" dirty="0" err="1"/>
              <a:t>i</a:t>
            </a:r>
            <a:r>
              <a:rPr lang="en-US" sz="2000" b="1" dirty="0"/>
              <a:t>, w) </a:t>
            </a:r>
          </a:p>
          <a:p>
            <a:pPr marL="0" indent="0">
              <a:buNone/>
            </a:pPr>
            <a:endParaRPr lang="en-US" sz="2000" dirty="0"/>
          </a:p>
          <a:p>
            <a:pPr lvl="1"/>
            <a:endParaRPr lang="en-US" dirty="0"/>
          </a:p>
          <a:p>
            <a:pPr lvl="1"/>
            <a:endParaRPr lang="en-US" dirty="0"/>
          </a:p>
          <a:p>
            <a:endParaRPr lang="en-US" sz="2400" dirty="0">
              <a:solidFill>
                <a:srgbClr val="3333FF"/>
              </a:solidFill>
            </a:endParaRPr>
          </a:p>
        </p:txBody>
      </p:sp>
      <p:sp>
        <p:nvSpPr>
          <p:cNvPr id="2" name="Content Placeholder 1"/>
          <p:cNvSpPr>
            <a:spLocks noGrp="1"/>
          </p:cNvSpPr>
          <p:nvPr>
            <p:ph sz="quarter" idx="13"/>
          </p:nvPr>
        </p:nvSpPr>
        <p:spPr/>
        <p:txBody>
          <a:bodyPr/>
          <a:lstStyle/>
          <a:p>
            <a:r>
              <a:rPr lang="en-US" dirty="0"/>
              <a:t>Algorithms</a:t>
            </a:r>
          </a:p>
          <a:p>
            <a:endParaRPr lang="en-US" dirty="0"/>
          </a:p>
        </p:txBody>
      </p:sp>
      <p:grpSp>
        <p:nvGrpSpPr>
          <p:cNvPr id="1160237" name="Group 45"/>
          <p:cNvGrpSpPr>
            <a:grpSpLocks/>
          </p:cNvGrpSpPr>
          <p:nvPr/>
        </p:nvGrpSpPr>
        <p:grpSpPr bwMode="auto">
          <a:xfrm>
            <a:off x="4495800" y="1905000"/>
            <a:ext cx="4648200" cy="3657121"/>
            <a:chOff x="2704" y="1296"/>
            <a:chExt cx="3008" cy="2348"/>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467" y="1515"/>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3542" y="2959"/>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
        <p:nvSpPr>
          <p:cNvPr id="3" name="Slide Number Placeholder 2"/>
          <p:cNvSpPr>
            <a:spLocks noGrp="1"/>
          </p:cNvSpPr>
          <p:nvPr>
            <p:ph type="sldNum" sz="quarter" idx="15"/>
          </p:nvPr>
        </p:nvSpPr>
        <p:spPr/>
        <p:txBody>
          <a:bodyPr/>
          <a:lstStyle/>
          <a:p>
            <a:fld id="{0C921938-476A-4922-BE24-3B8F6A2854D9}" type="slidenum">
              <a:rPr lang="en-US" smtClean="0"/>
              <a:t>63</a:t>
            </a:fld>
            <a:endParaRPr lang="en-US" dirty="0"/>
          </a:p>
        </p:txBody>
      </p:sp>
      <p:sp>
        <p:nvSpPr>
          <p:cNvPr id="6" name="Rectangular Callout 5"/>
          <p:cNvSpPr/>
          <p:nvPr/>
        </p:nvSpPr>
        <p:spPr>
          <a:xfrm>
            <a:off x="4977928" y="1352857"/>
            <a:ext cx="3962096" cy="559998"/>
          </a:xfrm>
          <a:prstGeom prst="wedgeRectCallout">
            <a:avLst>
              <a:gd name="adj1" fmla="val -78686"/>
              <a:gd name="adj2" fmla="val 10137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loss: </a:t>
            </a:r>
            <a:r>
              <a:rPr lang="en-US" sz="2000" dirty="0" smtClean="0">
                <a:solidFill>
                  <a:schemeClr val="tx1"/>
                </a:solidFill>
              </a:rPr>
              <a:t>a function of </a:t>
            </a:r>
            <a:r>
              <a:rPr lang="en-US" sz="2000" dirty="0" err="1" smtClean="0">
                <a:solidFill>
                  <a:schemeClr val="tx1"/>
                </a:solidFill>
                <a:latin typeface="Calibri"/>
              </a:rPr>
              <a:t>x</a:t>
            </a:r>
            <a:r>
              <a:rPr lang="en-US" sz="2000" baseline="30000" dirty="0" err="1" smtClean="0">
                <a:solidFill>
                  <a:schemeClr val="tx1"/>
                </a:solidFill>
                <a:latin typeface="Calibri"/>
              </a:rPr>
              <a:t>T</a:t>
            </a:r>
            <a:r>
              <a:rPr lang="en-US" sz="2000" dirty="0" smtClean="0">
                <a:solidFill>
                  <a:schemeClr val="tx1"/>
                </a:solidFill>
              </a:rPr>
              <a:t>, w and y</a:t>
            </a:r>
            <a:endParaRPr lang="en-US" sz="2000" dirty="0">
              <a:solidFill>
                <a:schemeClr val="tx1"/>
              </a:solidFill>
            </a:endParaRPr>
          </a:p>
        </p:txBody>
      </p:sp>
      <p:sp>
        <p:nvSpPr>
          <p:cNvPr id="52" name="Rectangular Callout 51"/>
          <p:cNvSpPr/>
          <p:nvPr/>
        </p:nvSpPr>
        <p:spPr>
          <a:xfrm>
            <a:off x="76200" y="1236144"/>
            <a:ext cx="1600200" cy="559998"/>
          </a:xfrm>
          <a:prstGeom prst="wedgeRectCallout">
            <a:avLst>
              <a:gd name="adj1" fmla="val 62352"/>
              <a:gd name="adj2" fmla="val 12988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Risk: </a:t>
            </a:r>
            <a:r>
              <a:rPr lang="en-US" sz="2000" dirty="0" smtClean="0">
                <a:solidFill>
                  <a:schemeClr val="tx1"/>
                </a:solidFill>
              </a:rPr>
              <a:t>a function of w </a:t>
            </a:r>
            <a:endParaRPr lang="en-US"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0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0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0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0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019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019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019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019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6019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019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60195">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0195">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0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5" grpId="0" uiExpand="1" build="p"/>
      <p:bldP spid="6" grpId="0" animBg="1"/>
      <p:bldP spid="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Gradient </a:t>
            </a:r>
            <a:r>
              <a:rPr lang="en-US" dirty="0">
                <a:solidFill>
                  <a:schemeClr val="tx2">
                    <a:lumMod val="50000"/>
                  </a:schemeClr>
                </a:solidFill>
              </a:rPr>
              <a:t>Descent</a:t>
            </a:r>
            <a:br>
              <a:rPr lang="en-US" dirty="0">
                <a:solidFill>
                  <a:schemeClr val="tx2">
                    <a:lumMod val="50000"/>
                  </a:schemeClr>
                </a:solidFill>
              </a:rPr>
            </a:br>
            <a:endParaRPr lang="en-US" dirty="0">
              <a:solidFill>
                <a:schemeClr val="tx2">
                  <a:lumMod val="50000"/>
                </a:schemeClr>
              </a:solidFill>
            </a:endParaRPr>
          </a:p>
        </p:txBody>
      </p:sp>
      <p:sp>
        <p:nvSpPr>
          <p:cNvPr id="1162243" name="Rectangle 3"/>
          <p:cNvSpPr>
            <a:spLocks noGrp="1" noChangeArrowheads="1"/>
          </p:cNvSpPr>
          <p:nvPr>
            <p:ph idx="1"/>
          </p:nvPr>
        </p:nvSpPr>
        <p:spPr/>
        <p:txBody>
          <a:bodyPr/>
          <a:lstStyle/>
          <a:p>
            <a:r>
              <a:rPr lang="en-US" sz="2000" dirty="0" smtClean="0">
                <a:solidFill>
                  <a:srgbClr val="000066"/>
                </a:solidFill>
              </a:rPr>
              <a:t>We </a:t>
            </a:r>
            <a:r>
              <a:rPr lang="en-US" sz="2000" dirty="0">
                <a:solidFill>
                  <a:srgbClr val="000066"/>
                </a:solidFill>
              </a:rPr>
              <a:t>use gradient descent to determine the weight vector that minimizes </a:t>
            </a:r>
            <a:r>
              <a:rPr lang="en-US" sz="2000" dirty="0" smtClean="0">
                <a:solidFill>
                  <a:srgbClr val="000066"/>
                </a:solidFill>
              </a:rPr>
              <a:t>J(w) = </a:t>
            </a:r>
            <a:r>
              <a:rPr lang="en-US" sz="2000" dirty="0" smtClean="0">
                <a:solidFill>
                  <a:schemeClr val="tx2"/>
                </a:solidFill>
              </a:rPr>
              <a:t>Err </a:t>
            </a:r>
            <a:r>
              <a:rPr lang="en-US" sz="2000" dirty="0">
                <a:solidFill>
                  <a:schemeClr val="tx2"/>
                </a:solidFill>
              </a:rPr>
              <a:t>(w)</a:t>
            </a:r>
            <a:r>
              <a:rPr lang="en-US" sz="2000" dirty="0">
                <a:solidFill>
                  <a:srgbClr val="000066"/>
                </a:solidFill>
              </a:rPr>
              <a:t> ;</a:t>
            </a:r>
          </a:p>
          <a:p>
            <a:r>
              <a:rPr lang="en-US" sz="2000" dirty="0" smtClean="0">
                <a:solidFill>
                  <a:srgbClr val="000066"/>
                </a:solidFill>
              </a:rPr>
              <a:t>Fixing </a:t>
            </a:r>
            <a:r>
              <a:rPr lang="en-US" sz="2000" dirty="0">
                <a:solidFill>
                  <a:srgbClr val="000066"/>
                </a:solidFill>
              </a:rPr>
              <a:t>the set D of examples, </a:t>
            </a:r>
            <a:r>
              <a:rPr lang="en-US" sz="2000" dirty="0" smtClean="0">
                <a:solidFill>
                  <a:srgbClr val="000066"/>
                </a:solidFill>
              </a:rPr>
              <a:t>J=Err </a:t>
            </a:r>
            <a:r>
              <a:rPr lang="en-US" sz="2000" dirty="0">
                <a:solidFill>
                  <a:srgbClr val="000066"/>
                </a:solidFill>
              </a:rPr>
              <a:t>is a function of </a:t>
            </a:r>
            <a:r>
              <a:rPr lang="en-US" sz="2000" dirty="0" err="1">
                <a:solidFill>
                  <a:schemeClr val="tx2"/>
                </a:solidFill>
              </a:rPr>
              <a:t>w</a:t>
            </a:r>
            <a:r>
              <a:rPr lang="en-US" sz="2000" baseline="30000" dirty="0" err="1">
                <a:solidFill>
                  <a:schemeClr val="tx2"/>
                </a:solidFill>
              </a:rPr>
              <a:t>j</a:t>
            </a:r>
            <a:endParaRPr lang="en-US" sz="2000" dirty="0">
              <a:solidFill>
                <a:schemeClr val="tx2"/>
              </a:solidFill>
            </a:endParaRPr>
          </a:p>
          <a:p>
            <a:r>
              <a:rPr lang="en-US" sz="2000" dirty="0" smtClean="0">
                <a:solidFill>
                  <a:srgbClr val="000066"/>
                </a:solidFill>
              </a:rPr>
              <a:t>At </a:t>
            </a:r>
            <a:r>
              <a:rPr lang="en-US" sz="2000" dirty="0">
                <a:solidFill>
                  <a:srgbClr val="000066"/>
                </a:solidFill>
              </a:rPr>
              <a:t>each step, the weight vector is modified in the direction that produces the steepest descent along the error surface</a:t>
            </a:r>
            <a:r>
              <a:rPr lang="en-US" sz="2400" dirty="0">
                <a:solidFill>
                  <a:srgbClr val="000066"/>
                </a:solidFill>
              </a:rPr>
              <a:t>.</a:t>
            </a:r>
          </a:p>
          <a:p>
            <a:endParaRPr lang="en-US" sz="2000" dirty="0">
              <a:solidFill>
                <a:srgbClr val="3333FF"/>
              </a:solidFill>
            </a:endParaRPr>
          </a:p>
        </p:txBody>
      </p:sp>
      <p:sp>
        <p:nvSpPr>
          <p:cNvPr id="2" name="Content Placeholder 1"/>
          <p:cNvSpPr>
            <a:spLocks noGrp="1"/>
          </p:cNvSpPr>
          <p:nvPr>
            <p:ph sz="quarter" idx="13"/>
          </p:nvPr>
        </p:nvSpPr>
        <p:spPr/>
        <p:txBody>
          <a:bodyPr/>
          <a:lstStyle/>
          <a:p>
            <a:r>
              <a:rPr lang="en-US" dirty="0"/>
              <a:t>Algorithms</a:t>
            </a:r>
          </a:p>
          <a:p>
            <a:endParaRPr lang="en-US" dirty="0"/>
          </a:p>
        </p:txBody>
      </p:sp>
      <p:sp>
        <p:nvSpPr>
          <p:cNvPr id="1162244" name="Line 4"/>
          <p:cNvSpPr>
            <a:spLocks noChangeShapeType="1"/>
          </p:cNvSpPr>
          <p:nvPr/>
        </p:nvSpPr>
        <p:spPr bwMode="auto">
          <a:xfrm>
            <a:off x="2630488" y="3222625"/>
            <a:ext cx="0" cy="25987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5" name="Line 5"/>
          <p:cNvSpPr>
            <a:spLocks noChangeShapeType="1"/>
          </p:cNvSpPr>
          <p:nvPr/>
        </p:nvSpPr>
        <p:spPr bwMode="auto">
          <a:xfrm>
            <a:off x="2630488" y="5821363"/>
            <a:ext cx="35242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6" name="Text Box 6"/>
          <p:cNvSpPr txBox="1">
            <a:spLocks noChangeArrowheads="1"/>
          </p:cNvSpPr>
          <p:nvPr/>
        </p:nvSpPr>
        <p:spPr bwMode="auto">
          <a:xfrm>
            <a:off x="1566863" y="3351213"/>
            <a:ext cx="10150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000066"/>
                </a:solidFill>
                <a:latin typeface="Arial Narrow" pitchFamily="34" charset="0"/>
              </a:rPr>
              <a:t> </a:t>
            </a:r>
            <a:r>
              <a:rPr lang="en-US" dirty="0" smtClean="0">
                <a:solidFill>
                  <a:srgbClr val="0000FF"/>
                </a:solidFill>
                <a:latin typeface="Tempus Sans ITC" pitchFamily="82" charset="0"/>
              </a:rPr>
              <a:t>J(w</a:t>
            </a:r>
            <a:r>
              <a:rPr lang="en-US" dirty="0">
                <a:solidFill>
                  <a:srgbClr val="0000FF"/>
                </a:solidFill>
                <a:latin typeface="Tempus Sans ITC" pitchFamily="82" charset="0"/>
              </a:rPr>
              <a:t>)</a:t>
            </a:r>
            <a:endParaRPr lang="en-US" sz="1600" dirty="0">
              <a:solidFill>
                <a:srgbClr val="000066"/>
              </a:solidFill>
              <a:latin typeface="Tempus Sans ITC" pitchFamily="82" charset="0"/>
            </a:endParaRPr>
          </a:p>
        </p:txBody>
      </p:sp>
      <p:sp>
        <p:nvSpPr>
          <p:cNvPr id="1162247" name="Freeform 7"/>
          <p:cNvSpPr>
            <a:spLocks/>
          </p:cNvSpPr>
          <p:nvPr/>
        </p:nvSpPr>
        <p:spPr bwMode="auto">
          <a:xfrm>
            <a:off x="2719388" y="3411538"/>
            <a:ext cx="3340100" cy="213518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2264" name="Group 24"/>
          <p:cNvGrpSpPr>
            <a:grpSpLocks/>
          </p:cNvGrpSpPr>
          <p:nvPr/>
        </p:nvGrpSpPr>
        <p:grpSpPr bwMode="auto">
          <a:xfrm>
            <a:off x="3463925" y="3759200"/>
            <a:ext cx="2709863" cy="2374900"/>
            <a:chOff x="2182" y="2368"/>
            <a:chExt cx="1707" cy="1496"/>
          </a:xfrm>
        </p:grpSpPr>
        <p:sp>
          <p:nvSpPr>
            <p:cNvPr id="1162248" name="Line 8"/>
            <p:cNvSpPr>
              <a:spLocks noChangeShapeType="1"/>
            </p:cNvSpPr>
            <p:nvPr/>
          </p:nvSpPr>
          <p:spPr bwMode="auto">
            <a:xfrm flipH="1">
              <a:off x="2694" y="2368"/>
              <a:ext cx="1195" cy="1057"/>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9" name="Line 9"/>
            <p:cNvSpPr>
              <a:spLocks noChangeShapeType="1"/>
            </p:cNvSpPr>
            <p:nvPr/>
          </p:nvSpPr>
          <p:spPr bwMode="auto">
            <a:xfrm rot="720175" flipH="1">
              <a:off x="2310" y="2659"/>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0" name="Line 10"/>
            <p:cNvSpPr>
              <a:spLocks noChangeShapeType="1"/>
            </p:cNvSpPr>
            <p:nvPr/>
          </p:nvSpPr>
          <p:spPr bwMode="auto">
            <a:xfrm rot="1120292" flipH="1">
              <a:off x="2182" y="2732"/>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1" name="Line 11"/>
            <p:cNvSpPr>
              <a:spLocks noChangeShapeType="1"/>
            </p:cNvSpPr>
            <p:nvPr/>
          </p:nvSpPr>
          <p:spPr bwMode="auto">
            <a:xfrm rot="2055222" flipH="1">
              <a:off x="2182" y="2805"/>
              <a:ext cx="1195" cy="1059"/>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2257" name="Text Box 17"/>
          <p:cNvSpPr txBox="1">
            <a:spLocks noChangeArrowheads="1"/>
          </p:cNvSpPr>
          <p:nvPr/>
        </p:nvSpPr>
        <p:spPr bwMode="auto">
          <a:xfrm>
            <a:off x="6105525" y="5524500"/>
            <a:ext cx="454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Tempus Sans ITC" pitchFamily="82" charset="0"/>
              </a:rPr>
              <a:t>w</a:t>
            </a:r>
            <a:endParaRPr lang="en-US" sz="1600">
              <a:solidFill>
                <a:srgbClr val="000066"/>
              </a:solidFill>
              <a:latin typeface="Tempus Sans ITC" pitchFamily="82" charset="0"/>
            </a:endParaRPr>
          </a:p>
        </p:txBody>
      </p:sp>
      <p:grpSp>
        <p:nvGrpSpPr>
          <p:cNvPr id="1162265" name="Group 25"/>
          <p:cNvGrpSpPr>
            <a:grpSpLocks/>
          </p:cNvGrpSpPr>
          <p:nvPr/>
        </p:nvGrpSpPr>
        <p:grpSpPr bwMode="auto">
          <a:xfrm>
            <a:off x="3657600" y="5727700"/>
            <a:ext cx="2103438" cy="673100"/>
            <a:chOff x="2304" y="3608"/>
            <a:chExt cx="1325" cy="424"/>
          </a:xfrm>
        </p:grpSpPr>
        <p:sp>
          <p:nvSpPr>
            <p:cNvPr id="1162252" name="Line 12"/>
            <p:cNvSpPr>
              <a:spLocks noChangeShapeType="1"/>
            </p:cNvSpPr>
            <p:nvPr/>
          </p:nvSpPr>
          <p:spPr bwMode="auto">
            <a:xfrm flipH="1">
              <a:off x="2310" y="3608"/>
              <a:ext cx="119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3" name="Oval 13"/>
            <p:cNvSpPr>
              <a:spLocks noChangeArrowheads="1"/>
            </p:cNvSpPr>
            <p:nvPr/>
          </p:nvSpPr>
          <p:spPr bwMode="auto">
            <a:xfrm>
              <a:off x="3249"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4" name="Oval 14"/>
            <p:cNvSpPr>
              <a:spLocks noChangeArrowheads="1"/>
            </p:cNvSpPr>
            <p:nvPr/>
          </p:nvSpPr>
          <p:spPr bwMode="auto">
            <a:xfrm>
              <a:off x="2950"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5" name="Oval 15"/>
            <p:cNvSpPr>
              <a:spLocks noChangeArrowheads="1"/>
            </p:cNvSpPr>
            <p:nvPr/>
          </p:nvSpPr>
          <p:spPr bwMode="auto">
            <a:xfrm>
              <a:off x="2737"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6" name="Oval 16"/>
            <p:cNvSpPr>
              <a:spLocks noChangeArrowheads="1"/>
            </p:cNvSpPr>
            <p:nvPr/>
          </p:nvSpPr>
          <p:spPr bwMode="auto">
            <a:xfrm>
              <a:off x="2438"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63" name="Text Box 23"/>
            <p:cNvSpPr txBox="1">
              <a:spLocks noChangeArrowheads="1"/>
            </p:cNvSpPr>
            <p:nvPr/>
          </p:nvSpPr>
          <p:spPr bwMode="auto">
            <a:xfrm>
              <a:off x="2304" y="3667"/>
              <a:ext cx="13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empus Sans ITC" pitchFamily="82" charset="0"/>
                </a:rPr>
                <a:t>w</a:t>
              </a:r>
              <a:r>
                <a:rPr lang="en-US" baseline="30000">
                  <a:latin typeface="Tempus Sans ITC" pitchFamily="82" charset="0"/>
                </a:rPr>
                <a:t>4</a:t>
              </a:r>
              <a:r>
                <a:rPr lang="en-US">
                  <a:latin typeface="Tempus Sans ITC" pitchFamily="82" charset="0"/>
                </a:rPr>
                <a:t> w</a:t>
              </a:r>
              <a:r>
                <a:rPr lang="en-US" baseline="30000">
                  <a:latin typeface="Tempus Sans ITC" pitchFamily="82" charset="0"/>
                </a:rPr>
                <a:t>3</a:t>
              </a:r>
              <a:r>
                <a:rPr lang="en-US">
                  <a:latin typeface="Tempus Sans ITC" pitchFamily="82" charset="0"/>
                </a:rPr>
                <a:t> w</a:t>
              </a:r>
              <a:r>
                <a:rPr lang="en-US" baseline="30000">
                  <a:latin typeface="Tempus Sans ITC" pitchFamily="82" charset="0"/>
                </a:rPr>
                <a:t>2</a:t>
              </a:r>
              <a:r>
                <a:rPr lang="en-US">
                  <a:latin typeface="Tempus Sans ITC" pitchFamily="82" charset="0"/>
                </a:rPr>
                <a:t> w</a:t>
              </a:r>
              <a:r>
                <a:rPr lang="en-US" baseline="30000">
                  <a:latin typeface="Tempus Sans ITC" pitchFamily="82" charset="0"/>
                </a:rPr>
                <a:t>1</a:t>
              </a:r>
            </a:p>
          </p:txBody>
        </p:sp>
      </p:grpSp>
      <p:sp>
        <p:nvSpPr>
          <p:cNvPr id="3" name="Slide Number Placeholder 2"/>
          <p:cNvSpPr>
            <a:spLocks noGrp="1"/>
          </p:cNvSpPr>
          <p:nvPr>
            <p:ph type="sldNum" sz="quarter" idx="15"/>
          </p:nvPr>
        </p:nvSpPr>
        <p:spPr/>
        <p:txBody>
          <a:bodyPr/>
          <a:lstStyle/>
          <a:p>
            <a:fld id="{0C921938-476A-4922-BE24-3B8F6A2854D9}" type="slidenum">
              <a:rPr lang="en-US" smtClean="0"/>
              <a:t>64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2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2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224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224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2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5" name="Rectangle 3"/>
          <p:cNvSpPr>
            <a:spLocks noGrp="1" noChangeArrowheads="1"/>
          </p:cNvSpPr>
          <p:nvPr>
            <p:ph idx="1"/>
          </p:nvPr>
        </p:nvSpPr>
        <p:spPr/>
        <p:txBody>
          <a:bodyPr/>
          <a:lstStyle/>
          <a:p>
            <a:r>
              <a:rPr lang="en-US" sz="2000" dirty="0" smtClean="0">
                <a:solidFill>
                  <a:srgbClr val="000066"/>
                </a:solidFill>
              </a:rPr>
              <a:t>Our </a:t>
            </a:r>
            <a:r>
              <a:rPr lang="en-US" sz="2000" dirty="0" smtClean="0"/>
              <a:t>Hypothesis Space is the collection of </a:t>
            </a:r>
            <a:r>
              <a:rPr lang="en-US" sz="1800" b="1" dirty="0" smtClean="0"/>
              <a:t>Linear </a:t>
            </a:r>
            <a:r>
              <a:rPr lang="en-US" sz="1800" b="1" dirty="0"/>
              <a:t>Threshold Units</a:t>
            </a:r>
          </a:p>
          <a:p>
            <a:r>
              <a:rPr lang="en-US" sz="2000" dirty="0" smtClean="0"/>
              <a:t>Loss </a:t>
            </a:r>
            <a:r>
              <a:rPr lang="en-US" sz="2000" dirty="0"/>
              <a:t>function:       </a:t>
            </a:r>
          </a:p>
          <a:p>
            <a:pPr lvl="1"/>
            <a:r>
              <a:rPr lang="en-US" sz="1800" dirty="0"/>
              <a:t>Squared </a:t>
            </a:r>
            <a:r>
              <a:rPr lang="en-US" sz="1800" dirty="0" smtClean="0"/>
              <a:t>loss: LMS  </a:t>
            </a:r>
            <a:r>
              <a:rPr lang="en-US" sz="1800" dirty="0"/>
              <a:t>(Least Mean Square, L</a:t>
            </a:r>
            <a:r>
              <a:rPr lang="en-US" sz="1800" baseline="-25000" dirty="0"/>
              <a:t>2</a:t>
            </a:r>
            <a:r>
              <a:rPr lang="en-US" sz="1800" dirty="0" smtClean="0"/>
              <a:t>)</a:t>
            </a:r>
          </a:p>
          <a:p>
            <a:pPr lvl="1"/>
            <a:r>
              <a:rPr lang="en-US" sz="1800" dirty="0" smtClean="0"/>
              <a:t>Q(x, y, w) = ½ (</a:t>
            </a:r>
            <a:r>
              <a:rPr lang="en-US" sz="1800" dirty="0" err="1" smtClean="0">
                <a:latin typeface="Calibri"/>
              </a:rPr>
              <a:t>w</a:t>
            </a:r>
            <a:r>
              <a:rPr lang="en-US" sz="1800" baseline="30000" dirty="0" err="1" smtClean="0">
                <a:latin typeface="Calibri"/>
              </a:rPr>
              <a:t>T</a:t>
            </a:r>
            <a:r>
              <a:rPr lang="en-US" sz="1800" dirty="0" smtClean="0"/>
              <a:t> x – </a:t>
            </a:r>
            <a:r>
              <a:rPr lang="en-US" sz="1800" dirty="0" smtClean="0">
                <a:latin typeface="Calibri"/>
              </a:rPr>
              <a:t>y)</a:t>
            </a:r>
            <a:r>
              <a:rPr lang="en-US" sz="1800" baseline="30000" dirty="0" smtClean="0">
                <a:latin typeface="Calibri"/>
              </a:rPr>
              <a:t>2</a:t>
            </a:r>
            <a:endParaRPr lang="en-US" sz="1800" baseline="30000" dirty="0">
              <a:latin typeface="Calibri"/>
            </a:endParaRPr>
          </a:p>
          <a:p>
            <a:pPr marL="0" indent="0">
              <a:buNone/>
            </a:pPr>
            <a:endParaRPr lang="en-US" sz="2000" dirty="0" smtClean="0"/>
          </a:p>
          <a:p>
            <a:pPr marL="0" indent="0">
              <a:buNone/>
            </a:pPr>
            <a:endParaRPr lang="en-US" sz="2000" dirty="0" smtClean="0"/>
          </a:p>
          <a:p>
            <a:pPr lvl="1"/>
            <a:endParaRPr lang="en-US" dirty="0"/>
          </a:p>
          <a:p>
            <a:pPr lvl="1"/>
            <a:endParaRPr lang="en-US" dirty="0"/>
          </a:p>
          <a:p>
            <a:endParaRPr lang="en-US" sz="2400" dirty="0">
              <a:solidFill>
                <a:srgbClr val="3333FF"/>
              </a:solidFill>
            </a:endParaRPr>
          </a:p>
        </p:txBody>
      </p:sp>
      <p:sp>
        <p:nvSpPr>
          <p:cNvPr id="1160194" name="Rectangle 2"/>
          <p:cNvSpPr>
            <a:spLocks noGrp="1" noChangeArrowheads="1"/>
          </p:cNvSpPr>
          <p:nvPr>
            <p:ph type="title"/>
          </p:nvPr>
        </p:nvSpPr>
        <p:spPr/>
        <p:txBody>
          <a:bodyPr/>
          <a:lstStyle/>
          <a:p>
            <a:r>
              <a:rPr lang="en-US" sz="3200" dirty="0">
                <a:solidFill>
                  <a:schemeClr val="tx2">
                    <a:lumMod val="50000"/>
                  </a:schemeClr>
                </a:solidFill>
              </a:rPr>
              <a:t>LMS: An Optimization Algorithm</a:t>
            </a:r>
            <a:br>
              <a:rPr lang="en-US" sz="3200" dirty="0">
                <a:solidFill>
                  <a:schemeClr val="tx2">
                    <a:lumMod val="50000"/>
                  </a:schemeClr>
                </a:solidFill>
              </a:rPr>
            </a:br>
            <a:endParaRPr lang="en-US" sz="3200" dirty="0">
              <a:solidFill>
                <a:schemeClr val="tx2">
                  <a:lumMod val="50000"/>
                </a:schemeClr>
              </a:solidFill>
            </a:endParaRPr>
          </a:p>
        </p:txBody>
      </p:sp>
      <p:sp>
        <p:nvSpPr>
          <p:cNvPr id="2" name="Content Placeholder 1"/>
          <p:cNvSpPr>
            <a:spLocks noGrp="1"/>
          </p:cNvSpPr>
          <p:nvPr>
            <p:ph sz="quarter" idx="13"/>
          </p:nvPr>
        </p:nvSpPr>
        <p:spPr/>
        <p:txBody>
          <a:bodyPr/>
          <a:lstStyle/>
          <a:p>
            <a:r>
              <a:rPr lang="en-US" dirty="0"/>
              <a:t>Algorithms</a:t>
            </a:r>
          </a:p>
          <a:p>
            <a:endParaRPr lang="en-US" dirty="0"/>
          </a:p>
        </p:txBody>
      </p:sp>
      <p:grpSp>
        <p:nvGrpSpPr>
          <p:cNvPr id="1160237" name="Group 45"/>
          <p:cNvGrpSpPr>
            <a:grpSpLocks/>
          </p:cNvGrpSpPr>
          <p:nvPr/>
        </p:nvGrpSpPr>
        <p:grpSpPr bwMode="auto">
          <a:xfrm>
            <a:off x="4495800" y="2057400"/>
            <a:ext cx="4648200" cy="3962400"/>
            <a:chOff x="2704" y="1296"/>
            <a:chExt cx="3008" cy="2544"/>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
        <p:nvSpPr>
          <p:cNvPr id="3" name="Slide Number Placeholder 2"/>
          <p:cNvSpPr>
            <a:spLocks noGrp="1"/>
          </p:cNvSpPr>
          <p:nvPr>
            <p:ph type="sldNum" sz="quarter" idx="15"/>
          </p:nvPr>
        </p:nvSpPr>
        <p:spPr/>
        <p:txBody>
          <a:bodyPr/>
          <a:lstStyle/>
          <a:p>
            <a:fld id="{0C921938-476A-4922-BE24-3B8F6A2854D9}" type="slidenum">
              <a:rPr lang="en-US" smtClean="0"/>
              <a:t>65</a:t>
            </a:fld>
            <a:endParaRPr lang="en-US" dirty="0"/>
          </a:p>
        </p:txBody>
      </p:sp>
    </p:spTree>
    <p:extLst>
      <p:ext uri="{BB962C8B-B14F-4D97-AF65-F5344CB8AC3E}">
        <p14:creationId xmlns:p14="http://schemas.microsoft.com/office/powerpoint/2010/main" val="252452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An Optimization Algorithm</a:t>
            </a:r>
            <a:endParaRPr lang="en-US" dirty="0"/>
          </a:p>
        </p:txBody>
      </p:sp>
      <p:sp>
        <p:nvSpPr>
          <p:cNvPr id="3" name="Content Placeholder 2"/>
          <p:cNvSpPr>
            <a:spLocks noGrp="1"/>
          </p:cNvSpPr>
          <p:nvPr>
            <p:ph idx="1"/>
          </p:nvPr>
        </p:nvSpPr>
        <p:spPr>
          <a:xfrm>
            <a:off x="1524000" y="1371600"/>
            <a:ext cx="7429426" cy="4525963"/>
          </a:xfrm>
        </p:spPr>
        <p:txBody>
          <a:bodyPr/>
          <a:lstStyle/>
          <a:p>
            <a:r>
              <a:rPr lang="en-US" sz="1800" dirty="0">
                <a:solidFill>
                  <a:srgbClr val="0000FF"/>
                </a:solidFill>
              </a:rPr>
              <a:t>(i  (subscript) – vector component;    j  (superscript) -  time; d – example </a:t>
            </a:r>
            <a:r>
              <a:rPr lang="en-US" sz="1800" dirty="0" smtClean="0">
                <a:solidFill>
                  <a:srgbClr val="0000FF"/>
                </a:solidFill>
              </a:rPr>
              <a:t>#)</a:t>
            </a: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r>
              <a:rPr lang="en-US" sz="2000" dirty="0" smtClean="0">
                <a:latin typeface="Arial Narrow" pitchFamily="34" charset="0"/>
              </a:rPr>
              <a:t>Let   </a:t>
            </a:r>
            <a:r>
              <a:rPr lang="en-US" sz="2000" b="1" dirty="0">
                <a:latin typeface="Arial Narrow" pitchFamily="34" charset="0"/>
              </a:rPr>
              <a:t>w</a:t>
            </a:r>
            <a:r>
              <a:rPr lang="en-US" sz="2000" b="1" baseline="30000" dirty="0">
                <a:latin typeface="Arial Narrow" pitchFamily="34" charset="0"/>
              </a:rPr>
              <a:t>(j)</a:t>
            </a:r>
            <a:r>
              <a:rPr lang="en-US" sz="2000" dirty="0">
                <a:latin typeface="Arial Narrow" pitchFamily="34" charset="0"/>
              </a:rPr>
              <a:t> be the current weight vector we </a:t>
            </a:r>
            <a:r>
              <a:rPr lang="en-US" sz="2000" dirty="0" smtClean="0">
                <a:latin typeface="Arial Narrow" pitchFamily="34" charset="0"/>
              </a:rPr>
              <a:t>have</a:t>
            </a:r>
          </a:p>
          <a:p>
            <a:r>
              <a:rPr lang="en-US" sz="2000" dirty="0" smtClean="0">
                <a:latin typeface="Arial Narrow" pitchFamily="34" charset="0"/>
              </a:rPr>
              <a:t>Our </a:t>
            </a:r>
            <a:r>
              <a:rPr lang="en-US" sz="2000" dirty="0">
                <a:latin typeface="Arial Narrow" pitchFamily="34" charset="0"/>
              </a:rPr>
              <a:t>prediction on the </a:t>
            </a:r>
            <a:r>
              <a:rPr lang="en-US" sz="2000" dirty="0" smtClean="0">
                <a:latin typeface="Arial Narrow" pitchFamily="34" charset="0"/>
              </a:rPr>
              <a:t>d-</a:t>
            </a:r>
            <a:r>
              <a:rPr lang="en-US" sz="2000" dirty="0" err="1" smtClean="0">
                <a:latin typeface="Arial Narrow" pitchFamily="34" charset="0"/>
              </a:rPr>
              <a:t>th</a:t>
            </a:r>
            <a:r>
              <a:rPr lang="en-US" sz="2000" dirty="0" smtClean="0">
                <a:latin typeface="Arial Narrow" pitchFamily="34" charset="0"/>
              </a:rPr>
              <a:t> example </a:t>
            </a:r>
            <a:r>
              <a:rPr lang="en-US" sz="2000" b="1" dirty="0">
                <a:latin typeface="Arial Narrow" pitchFamily="34" charset="0"/>
              </a:rPr>
              <a:t>x</a:t>
            </a:r>
            <a:r>
              <a:rPr lang="en-US" sz="2000" dirty="0">
                <a:latin typeface="Arial Narrow" pitchFamily="34" charset="0"/>
              </a:rPr>
              <a:t> </a:t>
            </a:r>
            <a:r>
              <a:rPr lang="en-US" sz="2000" dirty="0" smtClean="0">
                <a:latin typeface="Arial Narrow" pitchFamily="34" charset="0"/>
              </a:rPr>
              <a:t>is:</a:t>
            </a:r>
          </a:p>
          <a:p>
            <a:endParaRPr lang="en-US" sz="2000" dirty="0" smtClean="0">
              <a:latin typeface="Arial Narrow" pitchFamily="34" charset="0"/>
            </a:endParaRPr>
          </a:p>
          <a:p>
            <a:pPr marL="0" indent="0">
              <a:buNone/>
            </a:pPr>
            <a:endParaRPr lang="en-US" sz="2000" dirty="0">
              <a:latin typeface="Arial Narrow" pitchFamily="34" charset="0"/>
            </a:endParaRPr>
          </a:p>
          <a:p>
            <a:r>
              <a:rPr lang="en-US" sz="2000" dirty="0" smtClean="0">
                <a:latin typeface="Arial Narrow" pitchFamily="34" charset="0"/>
              </a:rPr>
              <a:t> Let  </a:t>
            </a:r>
            <a:r>
              <a:rPr lang="en-US" sz="2000" dirty="0">
                <a:latin typeface="Arial Narrow" pitchFamily="34" charset="0"/>
              </a:rPr>
              <a:t>t</a:t>
            </a:r>
            <a:r>
              <a:rPr lang="en-US" sz="2000" b="1" baseline="-25000" dirty="0">
                <a:latin typeface="Arial Narrow" pitchFamily="34" charset="0"/>
              </a:rPr>
              <a:t>d</a:t>
            </a:r>
            <a:r>
              <a:rPr lang="en-US" sz="2000" dirty="0">
                <a:latin typeface="Arial Narrow" pitchFamily="34" charset="0"/>
              </a:rPr>
              <a:t>  be the target value for this example (</a:t>
            </a:r>
            <a:r>
              <a:rPr lang="en-US" sz="2000" dirty="0">
                <a:solidFill>
                  <a:schemeClr val="tx2"/>
                </a:solidFill>
                <a:latin typeface="Arial Narrow" pitchFamily="34" charset="0"/>
              </a:rPr>
              <a:t>real value; represents u </a:t>
            </a:r>
            <a:r>
              <a:rPr lang="en-US" sz="2000" dirty="0">
                <a:solidFill>
                  <a:schemeClr val="tx2"/>
                </a:solidFill>
                <a:latin typeface="cmsy10" pitchFamily="34" charset="0"/>
              </a:rPr>
              <a:t>¢</a:t>
            </a:r>
            <a:r>
              <a:rPr lang="en-US" sz="2000" dirty="0">
                <a:solidFill>
                  <a:schemeClr val="tx2"/>
                </a:solidFill>
                <a:latin typeface="Arial Narrow" pitchFamily="34" charset="0"/>
              </a:rPr>
              <a:t> </a:t>
            </a:r>
            <a:r>
              <a:rPr lang="en-US" sz="2000" dirty="0" smtClean="0">
                <a:solidFill>
                  <a:schemeClr val="tx2"/>
                </a:solidFill>
                <a:latin typeface="Arial Narrow" pitchFamily="34" charset="0"/>
              </a:rPr>
              <a:t>x</a:t>
            </a:r>
            <a:r>
              <a:rPr lang="en-US" sz="2000" dirty="0" smtClean="0">
                <a:latin typeface="Arial Narrow" pitchFamily="34" charset="0"/>
              </a:rPr>
              <a:t>)</a:t>
            </a:r>
          </a:p>
          <a:p>
            <a:r>
              <a:rPr lang="en-US" sz="2000" dirty="0" smtClean="0">
                <a:latin typeface="Arial Narrow" pitchFamily="34" charset="0"/>
              </a:rPr>
              <a:t>The </a:t>
            </a:r>
            <a:r>
              <a:rPr lang="en-US" sz="2000" dirty="0">
                <a:solidFill>
                  <a:srgbClr val="CC00CC"/>
                </a:solidFill>
                <a:latin typeface="Arial Narrow" pitchFamily="34" charset="0"/>
              </a:rPr>
              <a:t>error </a:t>
            </a:r>
            <a:r>
              <a:rPr lang="en-US" sz="2000" dirty="0">
                <a:latin typeface="Arial Narrow" pitchFamily="34" charset="0"/>
              </a:rPr>
              <a:t>the current hypothesis makes on  the data set is:</a:t>
            </a:r>
            <a:endParaRPr lang="en-US" sz="2000" b="1" dirty="0">
              <a:solidFill>
                <a:srgbClr val="CC00CC"/>
              </a:solidFill>
              <a:latin typeface="Arial Narrow" pitchFamily="34" charset="0"/>
            </a:endParaRPr>
          </a:p>
          <a:p>
            <a:pPr marL="0" indent="0">
              <a:buNone/>
            </a:pPr>
            <a:endParaRPr lang="en-US" dirty="0"/>
          </a:p>
          <a:p>
            <a:endParaRPr lang="en-US" dirty="0"/>
          </a:p>
        </p:txBody>
      </p:sp>
      <p:sp>
        <p:nvSpPr>
          <p:cNvPr id="4" name="Content Placeholder 3"/>
          <p:cNvSpPr>
            <a:spLocks noGrp="1"/>
          </p:cNvSpPr>
          <p:nvPr>
            <p:ph sz="quarter" idx="13"/>
          </p:nvPr>
        </p:nvSpPr>
        <p:spPr/>
        <p:txBody>
          <a:bodyPr/>
          <a:lstStyle/>
          <a:p>
            <a:r>
              <a:rPr lang="en-US" dirty="0" smtClean="0"/>
              <a:t>Algorithms</a:t>
            </a:r>
            <a:endParaRPr lang="en-US" dirty="0"/>
          </a:p>
        </p:txBody>
      </p:sp>
      <p:graphicFrame>
        <p:nvGraphicFramePr>
          <p:cNvPr id="1105925" name="Object 5"/>
          <p:cNvGraphicFramePr>
            <a:graphicFrameLocks noChangeAspect="1"/>
          </p:cNvGraphicFramePr>
          <p:nvPr>
            <p:extLst>
              <p:ext uri="{D42A27DB-BD31-4B8C-83A1-F6EECF244321}">
                <p14:modId xmlns:p14="http://schemas.microsoft.com/office/powerpoint/2010/main" val="3378281652"/>
              </p:ext>
            </p:extLst>
          </p:nvPr>
        </p:nvGraphicFramePr>
        <p:xfrm>
          <a:off x="2286000" y="3614058"/>
          <a:ext cx="3446462" cy="636587"/>
        </p:xfrm>
        <a:graphic>
          <a:graphicData uri="http://schemas.openxmlformats.org/presentationml/2006/ole">
            <mc:AlternateContent xmlns:mc="http://schemas.openxmlformats.org/markup-compatibility/2006">
              <mc:Choice xmlns:v="urn:schemas-microsoft-com:vml" Requires="v">
                <p:oleObj spid="_x0000_s1106310" name="Equation" r:id="rId4" imgW="1434960" imgH="266400" progId="Equation.3">
                  <p:embed/>
                </p:oleObj>
              </mc:Choice>
              <mc:Fallback>
                <p:oleObj name="Equation" r:id="rId4" imgW="1434960" imgH="26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614058"/>
                        <a:ext cx="3446462"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27" name="Object 7"/>
          <p:cNvGraphicFramePr>
            <a:graphicFrameLocks noChangeAspect="1"/>
          </p:cNvGraphicFramePr>
          <p:nvPr>
            <p:extLst>
              <p:ext uri="{D42A27DB-BD31-4B8C-83A1-F6EECF244321}">
                <p14:modId xmlns:p14="http://schemas.microsoft.com/office/powerpoint/2010/main" val="3448972179"/>
              </p:ext>
            </p:extLst>
          </p:nvPr>
        </p:nvGraphicFramePr>
        <p:xfrm>
          <a:off x="1952625" y="5237163"/>
          <a:ext cx="4403725" cy="1011237"/>
        </p:xfrm>
        <a:graphic>
          <a:graphicData uri="http://schemas.openxmlformats.org/presentationml/2006/ole">
            <mc:AlternateContent xmlns:mc="http://schemas.openxmlformats.org/markup-compatibility/2006">
              <mc:Choice xmlns:v="urn:schemas-microsoft-com:vml" Requires="v">
                <p:oleObj spid="_x0000_s1106311" name="Equation" r:id="rId6" imgW="1841400" imgH="419040" progId="Equation.3">
                  <p:embed/>
                </p:oleObj>
              </mc:Choice>
              <mc:Fallback>
                <p:oleObj name="Equation" r:id="rId6" imgW="1841400" imgH="419040" progId="Equation.3">
                  <p:embed/>
                  <p:pic>
                    <p:nvPicPr>
                      <p:cNvPr id="0" name="Object 7"/>
                      <p:cNvPicPr>
                        <a:picLocks noChangeAspect="1" noChangeArrowheads="1"/>
                      </p:cNvPicPr>
                      <p:nvPr/>
                    </p:nvPicPr>
                    <p:blipFill>
                      <a:blip r:embed="rId7"/>
                      <a:srcRect/>
                      <a:stretch>
                        <a:fillRect/>
                      </a:stretch>
                    </p:blipFill>
                    <p:spPr bwMode="auto">
                      <a:xfrm>
                        <a:off x="1952625" y="5237163"/>
                        <a:ext cx="4403725"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05974" name="Group 54"/>
          <p:cNvGrpSpPr>
            <a:grpSpLocks/>
          </p:cNvGrpSpPr>
          <p:nvPr/>
        </p:nvGrpSpPr>
        <p:grpSpPr bwMode="auto">
          <a:xfrm>
            <a:off x="6312882" y="1746130"/>
            <a:ext cx="2831118" cy="1987670"/>
            <a:chOff x="3332" y="1296"/>
            <a:chExt cx="2380" cy="2544"/>
          </a:xfrm>
        </p:grpSpPr>
        <p:sp>
          <p:nvSpPr>
            <p:cNvPr id="1105975" name="Line 5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6" name="Line 5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7" name="Oval 5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8" name="Oval 5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9" name="Oval 5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0" name="Oval 6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1" name="Oval 6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2" name="Oval 6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3" name="Oval 6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4" name="Oval 6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5" name="Oval 6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6" name="Oval 6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7" name="Oval 6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8" name="Oval 6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9" name="Oval 6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0" name="Oval 7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1" name="Oval 7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2" name="Oval 7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3" name="Rectangle 7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4" name="Rectangle 7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5" name="Rectangle 7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6" name="Rectangle 7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7" name="Rectangle 7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8" name="Rectangle 7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9" name="Rectangle 7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0" name="Rectangle 8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1" name="Rectangle 8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2" name="Rectangle 8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3" name="Rectangle 8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4" name="Rectangle 8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5" name="Rectangle 8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06006" name="Rectangle 8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7" name="Rectangle 8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8" name="Rectangle 8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9" name="Rectangle 8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0" name="Rectangle 9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1" name="Rectangle 9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2" name="Line 92"/>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6013" name="Rectangle 93"/>
          <p:cNvSpPr>
            <a:spLocks noChangeArrowheads="1"/>
          </p:cNvSpPr>
          <p:nvPr/>
        </p:nvSpPr>
        <p:spPr bwMode="auto">
          <a:xfrm>
            <a:off x="304800" y="1872342"/>
            <a:ext cx="5791200" cy="92333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solidFill>
                  <a:srgbClr val="0000FF"/>
                </a:solidFill>
              </a:rPr>
              <a:t>Assumption: </a:t>
            </a:r>
            <a:r>
              <a:rPr lang="en-US" sz="1800" dirty="0">
                <a:solidFill>
                  <a:schemeClr val="tx2"/>
                </a:solidFill>
              </a:rPr>
              <a:t>x </a:t>
            </a:r>
            <a:r>
              <a:rPr lang="en-US" sz="1800" dirty="0">
                <a:solidFill>
                  <a:schemeClr val="tx2"/>
                </a:solidFill>
                <a:latin typeface="cmsy10" pitchFamily="34" charset="0"/>
              </a:rPr>
              <a:t>2</a:t>
            </a:r>
            <a:r>
              <a:rPr lang="en-US" sz="1800" dirty="0">
                <a:solidFill>
                  <a:schemeClr val="tx2"/>
                </a:solidFill>
              </a:rPr>
              <a:t> </a:t>
            </a:r>
            <a:r>
              <a:rPr lang="en-US" sz="1800" dirty="0" err="1">
                <a:solidFill>
                  <a:schemeClr val="tx2"/>
                </a:solidFill>
              </a:rPr>
              <a:t>R</a:t>
            </a:r>
            <a:r>
              <a:rPr lang="en-US" sz="1800" baseline="30000" dirty="0" err="1">
                <a:solidFill>
                  <a:schemeClr val="tx2"/>
                </a:solidFill>
              </a:rPr>
              <a:t>n</a:t>
            </a:r>
            <a:r>
              <a:rPr lang="en-US" sz="1800" dirty="0">
                <a:solidFill>
                  <a:srgbClr val="0000FF"/>
                </a:solidFill>
              </a:rPr>
              <a:t>; </a:t>
            </a:r>
            <a:r>
              <a:rPr lang="en-US" sz="1800" dirty="0">
                <a:solidFill>
                  <a:schemeClr val="tx2"/>
                </a:solidFill>
              </a:rPr>
              <a:t>u </a:t>
            </a:r>
            <a:r>
              <a:rPr lang="en-US" sz="1800" dirty="0">
                <a:solidFill>
                  <a:schemeClr val="tx2"/>
                </a:solidFill>
                <a:latin typeface="cmsy10" pitchFamily="34" charset="0"/>
              </a:rPr>
              <a:t>2</a:t>
            </a:r>
            <a:r>
              <a:rPr lang="en-US" sz="1800" dirty="0">
                <a:solidFill>
                  <a:schemeClr val="tx2"/>
                </a:solidFill>
              </a:rPr>
              <a:t> </a:t>
            </a:r>
            <a:r>
              <a:rPr lang="en-US" sz="1800" dirty="0" err="1">
                <a:solidFill>
                  <a:schemeClr val="tx2"/>
                </a:solidFill>
              </a:rPr>
              <a:t>R</a:t>
            </a:r>
            <a:r>
              <a:rPr lang="en-US" sz="1800" baseline="30000" dirty="0" err="1">
                <a:solidFill>
                  <a:schemeClr val="tx2"/>
                </a:solidFill>
              </a:rPr>
              <a:t>n</a:t>
            </a:r>
            <a:r>
              <a:rPr lang="en-US" sz="1800" dirty="0">
                <a:solidFill>
                  <a:srgbClr val="0000FF"/>
                </a:solidFill>
              </a:rPr>
              <a:t> is the target weight vector; the target (label) is </a:t>
            </a:r>
            <a:r>
              <a:rPr lang="en-US" sz="1800" dirty="0">
                <a:solidFill>
                  <a:schemeClr val="tx2"/>
                </a:solidFill>
              </a:rPr>
              <a:t>t</a:t>
            </a:r>
            <a:r>
              <a:rPr lang="en-US" sz="1800" baseline="-25000" dirty="0">
                <a:solidFill>
                  <a:schemeClr val="tx2"/>
                </a:solidFill>
              </a:rPr>
              <a:t>d</a:t>
            </a:r>
            <a:r>
              <a:rPr lang="en-US" sz="1800" dirty="0">
                <a:solidFill>
                  <a:schemeClr val="tx2"/>
                </a:solidFill>
              </a:rPr>
              <a:t> = u </a:t>
            </a:r>
            <a:r>
              <a:rPr lang="en-US" sz="1800" dirty="0">
                <a:solidFill>
                  <a:schemeClr val="tx2"/>
                </a:solidFill>
                <a:latin typeface="cmsy10" pitchFamily="34" charset="0"/>
              </a:rPr>
              <a:t>¢</a:t>
            </a:r>
            <a:r>
              <a:rPr lang="en-US" sz="1800" dirty="0">
                <a:solidFill>
                  <a:schemeClr val="tx2"/>
                </a:solidFill>
              </a:rPr>
              <a:t> x</a:t>
            </a:r>
            <a:r>
              <a:rPr lang="en-US" sz="1800" dirty="0">
                <a:solidFill>
                  <a:srgbClr val="0000FF"/>
                </a:solidFill>
              </a:rPr>
              <a:t> Noise has been added; so, possibly, no weight vector is consistent with the data.  </a:t>
            </a:r>
            <a:endParaRPr lang="en-US" sz="1800" dirty="0"/>
          </a:p>
        </p:txBody>
      </p:sp>
      <p:sp>
        <p:nvSpPr>
          <p:cNvPr id="5" name="Slide Number Placeholder 4"/>
          <p:cNvSpPr>
            <a:spLocks noGrp="1"/>
          </p:cNvSpPr>
          <p:nvPr>
            <p:ph type="sldNum" sz="quarter" idx="15"/>
          </p:nvPr>
        </p:nvSpPr>
        <p:spPr/>
        <p:txBody>
          <a:bodyPr/>
          <a:lstStyle/>
          <a:p>
            <a:fld id="{0C921938-476A-4922-BE24-3B8F6A2854D9}" type="slidenum">
              <a:rPr lang="en-US" smtClean="0"/>
              <a:t>66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sz="2200" dirty="0" smtClean="0"/>
              <a:t>To find the best direction in the </a:t>
            </a:r>
            <a:r>
              <a:rPr lang="en-US" sz="2200" u="sng" dirty="0" smtClean="0"/>
              <a:t>weight space</a:t>
            </a:r>
            <a:r>
              <a:rPr lang="en-US" sz="2200" dirty="0" smtClean="0"/>
              <a:t>       we compute the gradient of E with respect to each of the components of</a:t>
            </a:r>
          </a:p>
          <a:p>
            <a:pPr marL="0" indent="0">
              <a:buNone/>
            </a:pPr>
            <a:endParaRPr lang="en-US" sz="2200" dirty="0" smtClean="0"/>
          </a:p>
          <a:p>
            <a:pPr marL="0" indent="0">
              <a:buNone/>
            </a:pPr>
            <a:endParaRPr lang="en-US" sz="2200" dirty="0"/>
          </a:p>
          <a:p>
            <a:r>
              <a:rPr lang="en-US" sz="2200" dirty="0" smtClean="0"/>
              <a:t>This vector specifies the direction that produces the steepest increase in E;</a:t>
            </a:r>
          </a:p>
          <a:p>
            <a:r>
              <a:rPr lang="en-US" sz="2200" dirty="0" smtClean="0"/>
              <a:t>We want to modify         in the direction of </a:t>
            </a:r>
          </a:p>
          <a:p>
            <a:pPr marL="0" indent="0">
              <a:buNone/>
            </a:pPr>
            <a:endParaRPr lang="en-US" sz="2200" dirty="0"/>
          </a:p>
          <a:p>
            <a:r>
              <a:rPr lang="en-US" sz="2200" dirty="0" smtClean="0"/>
              <a:t>Where (with a fixed step size R):</a:t>
            </a:r>
            <a:endParaRPr lang="en-US" sz="2200" dirty="0"/>
          </a:p>
        </p:txBody>
      </p:sp>
      <p:sp>
        <p:nvSpPr>
          <p:cNvPr id="4" name="Content Placeholder 3"/>
          <p:cNvSpPr>
            <a:spLocks noGrp="1"/>
          </p:cNvSpPr>
          <p:nvPr>
            <p:ph sz="quarter" idx="13"/>
          </p:nvPr>
        </p:nvSpPr>
        <p:spPr/>
        <p:txBody>
          <a:bodyPr/>
          <a:lstStyle/>
          <a:p>
            <a:r>
              <a:rPr lang="en-US" dirty="0"/>
              <a:t>Algorithms</a:t>
            </a:r>
          </a:p>
          <a:p>
            <a:endParaRPr lang="en-US" dirty="0"/>
          </a:p>
        </p:txBody>
      </p:sp>
      <p:graphicFrame>
        <p:nvGraphicFramePr>
          <p:cNvPr id="1112068" name="Object 4"/>
          <p:cNvGraphicFramePr>
            <a:graphicFrameLocks noChangeAspect="1"/>
          </p:cNvGraphicFramePr>
          <p:nvPr>
            <p:extLst>
              <p:ext uri="{D42A27DB-BD31-4B8C-83A1-F6EECF244321}">
                <p14:modId xmlns:p14="http://schemas.microsoft.com/office/powerpoint/2010/main" val="3181966555"/>
              </p:ext>
            </p:extLst>
          </p:nvPr>
        </p:nvGraphicFramePr>
        <p:xfrm>
          <a:off x="7107237" y="1371600"/>
          <a:ext cx="360363" cy="423862"/>
        </p:xfrm>
        <a:graphic>
          <a:graphicData uri="http://schemas.openxmlformats.org/presentationml/2006/ole">
            <mc:AlternateContent xmlns:mc="http://schemas.openxmlformats.org/markup-compatibility/2006">
              <mc:Choice xmlns:v="urn:schemas-microsoft-com:vml" Requires="v">
                <p:oleObj spid="_x0000_s1112815" name="Equation" r:id="rId4" imgW="152280" imgH="177480" progId="Equation.3">
                  <p:embed/>
                </p:oleObj>
              </mc:Choice>
              <mc:Fallback>
                <p:oleObj name="Equation" r:id="rId4" imgW="152280" imgH="177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237" y="1371600"/>
                        <a:ext cx="360363"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2069" name="Object 5"/>
          <p:cNvGraphicFramePr>
            <a:graphicFrameLocks noChangeAspect="1"/>
          </p:cNvGraphicFramePr>
          <p:nvPr>
            <p:extLst>
              <p:ext uri="{D42A27DB-BD31-4B8C-83A1-F6EECF244321}">
                <p14:modId xmlns:p14="http://schemas.microsoft.com/office/powerpoint/2010/main" val="3366580974"/>
              </p:ext>
            </p:extLst>
          </p:nvPr>
        </p:nvGraphicFramePr>
        <p:xfrm>
          <a:off x="2487613" y="2239962"/>
          <a:ext cx="4065587" cy="1036638"/>
        </p:xfrm>
        <a:graphic>
          <a:graphicData uri="http://schemas.openxmlformats.org/presentationml/2006/ole">
            <mc:AlternateContent xmlns:mc="http://schemas.openxmlformats.org/markup-compatibility/2006">
              <mc:Choice xmlns:v="urn:schemas-microsoft-com:vml" Requires="v">
                <p:oleObj spid="_x0000_s1112816" name="Equation" r:id="rId6" imgW="1701720" imgH="431640" progId="Equation.3">
                  <p:embed/>
                </p:oleObj>
              </mc:Choice>
              <mc:Fallback>
                <p:oleObj name="Equation" r:id="rId6" imgW="1701720" imgH="431640" progId="Equation.3">
                  <p:embed/>
                  <p:pic>
                    <p:nvPicPr>
                      <p:cNvPr id="0" name="Object 5"/>
                      <p:cNvPicPr>
                        <a:picLocks noChangeAspect="1" noChangeArrowheads="1"/>
                      </p:cNvPicPr>
                      <p:nvPr/>
                    </p:nvPicPr>
                    <p:blipFill>
                      <a:blip r:embed="rId7"/>
                      <a:srcRect/>
                      <a:stretch>
                        <a:fillRect/>
                      </a:stretch>
                    </p:blipFill>
                    <p:spPr bwMode="auto">
                      <a:xfrm>
                        <a:off x="2487613" y="2239962"/>
                        <a:ext cx="4065587"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2070" name="Object 6"/>
          <p:cNvGraphicFramePr>
            <a:graphicFrameLocks noChangeAspect="1"/>
          </p:cNvGraphicFramePr>
          <p:nvPr>
            <p:extLst>
              <p:ext uri="{D42A27DB-BD31-4B8C-83A1-F6EECF244321}">
                <p14:modId xmlns:p14="http://schemas.microsoft.com/office/powerpoint/2010/main" val="327783627"/>
              </p:ext>
            </p:extLst>
          </p:nvPr>
        </p:nvGraphicFramePr>
        <p:xfrm>
          <a:off x="4191000" y="3962400"/>
          <a:ext cx="360363" cy="423863"/>
        </p:xfrm>
        <a:graphic>
          <a:graphicData uri="http://schemas.openxmlformats.org/presentationml/2006/ole">
            <mc:AlternateContent xmlns:mc="http://schemas.openxmlformats.org/markup-compatibility/2006">
              <mc:Choice xmlns:v="urn:schemas-microsoft-com:vml" Requires="v">
                <p:oleObj spid="_x0000_s1112817" name="Equation" r:id="rId8" imgW="152280" imgH="177480" progId="Equation.3">
                  <p:embed/>
                </p:oleObj>
              </mc:Choice>
              <mc:Fallback>
                <p:oleObj name="Equation" r:id="rId8" imgW="152280" imgH="17748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962400"/>
                        <a:ext cx="36036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2071" name="Object 7"/>
          <p:cNvGraphicFramePr>
            <a:graphicFrameLocks noChangeAspect="1"/>
          </p:cNvGraphicFramePr>
          <p:nvPr>
            <p:extLst>
              <p:ext uri="{D42A27DB-BD31-4B8C-83A1-F6EECF244321}">
                <p14:modId xmlns:p14="http://schemas.microsoft.com/office/powerpoint/2010/main" val="2427432050"/>
              </p:ext>
            </p:extLst>
          </p:nvPr>
        </p:nvGraphicFramePr>
        <p:xfrm>
          <a:off x="3352800" y="4343400"/>
          <a:ext cx="2335213" cy="1524000"/>
        </p:xfrm>
        <a:graphic>
          <a:graphicData uri="http://schemas.openxmlformats.org/presentationml/2006/ole">
            <mc:AlternateContent xmlns:mc="http://schemas.openxmlformats.org/markup-compatibility/2006">
              <mc:Choice xmlns:v="urn:schemas-microsoft-com:vml" Requires="v">
                <p:oleObj spid="_x0000_s1112818" name="Equation" r:id="rId9" imgW="977760" imgH="672840" progId="Equation.3">
                  <p:embed/>
                </p:oleObj>
              </mc:Choice>
              <mc:Fallback>
                <p:oleObj name="Equation" r:id="rId9" imgW="977760" imgH="6728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343400"/>
                        <a:ext cx="2335213" cy="1524000"/>
                      </a:xfrm>
                      <a:prstGeom prst="rect">
                        <a:avLst/>
                      </a:prstGeom>
                      <a:noFill/>
                      <a:ln>
                        <a:noFill/>
                      </a:ln>
                      <a:effectLst/>
                      <a:extLst/>
                    </p:spPr>
                  </p:pic>
                </p:oleObj>
              </mc:Fallback>
            </mc:AlternateContent>
          </a:graphicData>
        </a:graphic>
      </p:graphicFrame>
      <p:graphicFrame>
        <p:nvGraphicFramePr>
          <p:cNvPr id="1112072" name="Object 8"/>
          <p:cNvGraphicFramePr>
            <a:graphicFrameLocks noChangeAspect="1"/>
          </p:cNvGraphicFramePr>
          <p:nvPr>
            <p:extLst>
              <p:ext uri="{D42A27DB-BD31-4B8C-83A1-F6EECF244321}">
                <p14:modId xmlns:p14="http://schemas.microsoft.com/office/powerpoint/2010/main" val="1223402702"/>
              </p:ext>
            </p:extLst>
          </p:nvPr>
        </p:nvGraphicFramePr>
        <p:xfrm>
          <a:off x="6934200" y="3962400"/>
          <a:ext cx="1270000" cy="515937"/>
        </p:xfrm>
        <a:graphic>
          <a:graphicData uri="http://schemas.openxmlformats.org/presentationml/2006/ole">
            <mc:AlternateContent xmlns:mc="http://schemas.openxmlformats.org/markup-compatibility/2006">
              <mc:Choice xmlns:v="urn:schemas-microsoft-com:vml" Requires="v">
                <p:oleObj spid="_x0000_s1112819" name="Equation" r:id="rId11" imgW="533160" imgH="215640" progId="Equation.3">
                  <p:embed/>
                </p:oleObj>
              </mc:Choice>
              <mc:Fallback>
                <p:oleObj name="Equation" r:id="rId11" imgW="53316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3962400"/>
                        <a:ext cx="1270000"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5"/>
          </p:nvPr>
        </p:nvSpPr>
        <p:spPr/>
        <p:txBody>
          <a:bodyPr/>
          <a:lstStyle/>
          <a:p>
            <a:fld id="{0C921938-476A-4922-BE24-3B8F6A2854D9}" type="slidenum">
              <a:rPr lang="en-US" smtClean="0"/>
              <a:t>67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LMS</a:t>
            </a:r>
            <a:endParaRPr lang="en-US" dirty="0"/>
          </a:p>
        </p:txBody>
      </p:sp>
      <p:sp>
        <p:nvSpPr>
          <p:cNvPr id="3" name="Content Placeholder 2"/>
          <p:cNvSpPr>
            <a:spLocks noGrp="1"/>
          </p:cNvSpPr>
          <p:nvPr>
            <p:ph idx="1"/>
          </p:nvPr>
        </p:nvSpPr>
        <p:spPr/>
        <p:txBody>
          <a:bodyPr/>
          <a:lstStyle/>
          <a:p>
            <a:r>
              <a:rPr lang="en-US" dirty="0" smtClean="0"/>
              <a:t>We have:</a:t>
            </a:r>
          </a:p>
          <a:p>
            <a:endParaRPr lang="en-US" dirty="0"/>
          </a:p>
          <a:p>
            <a:r>
              <a:rPr lang="en-US" dirty="0" smtClean="0"/>
              <a:t>Therefore:</a:t>
            </a:r>
            <a:endParaRPr lang="en-US" dirty="0"/>
          </a:p>
        </p:txBody>
      </p:sp>
      <p:sp>
        <p:nvSpPr>
          <p:cNvPr id="4" name="Content Placeholder 3"/>
          <p:cNvSpPr>
            <a:spLocks noGrp="1"/>
          </p:cNvSpPr>
          <p:nvPr>
            <p:ph sz="quarter" idx="13"/>
          </p:nvPr>
        </p:nvSpPr>
        <p:spPr/>
        <p:txBody>
          <a:bodyPr/>
          <a:lstStyle/>
          <a:p>
            <a:r>
              <a:rPr lang="en-US" dirty="0"/>
              <a:t>Algorithms</a:t>
            </a:r>
          </a:p>
          <a:p>
            <a:endParaRPr lang="en-US" dirty="0"/>
          </a:p>
        </p:txBody>
      </p:sp>
      <p:graphicFrame>
        <p:nvGraphicFramePr>
          <p:cNvPr id="1113092" name="Object 4"/>
          <p:cNvGraphicFramePr>
            <a:graphicFrameLocks noChangeAspect="1"/>
          </p:cNvGraphicFramePr>
          <p:nvPr>
            <p:extLst>
              <p:ext uri="{D42A27DB-BD31-4B8C-83A1-F6EECF244321}">
                <p14:modId xmlns:p14="http://schemas.microsoft.com/office/powerpoint/2010/main" val="4041586329"/>
              </p:ext>
            </p:extLst>
          </p:nvPr>
        </p:nvGraphicFramePr>
        <p:xfrm>
          <a:off x="3200400" y="5651500"/>
          <a:ext cx="2822575" cy="1282700"/>
        </p:xfrm>
        <a:graphic>
          <a:graphicData uri="http://schemas.openxmlformats.org/presentationml/2006/ole">
            <mc:AlternateContent xmlns:mc="http://schemas.openxmlformats.org/markup-compatibility/2006">
              <mc:Choice xmlns:v="urn:schemas-microsoft-com:vml" Requires="v">
                <p:oleObj spid="_x0000_s1113833" name="Equation" r:id="rId4" imgW="1180800" imgH="533160" progId="Equation.3">
                  <p:embed/>
                </p:oleObj>
              </mc:Choice>
              <mc:Fallback>
                <p:oleObj name="Equation" r:id="rId4" imgW="1180800" imgH="533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651500"/>
                        <a:ext cx="282257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3" name="Object 5"/>
          <p:cNvGraphicFramePr>
            <a:graphicFrameLocks noChangeAspect="1"/>
          </p:cNvGraphicFramePr>
          <p:nvPr>
            <p:extLst>
              <p:ext uri="{D42A27DB-BD31-4B8C-83A1-F6EECF244321}">
                <p14:modId xmlns:p14="http://schemas.microsoft.com/office/powerpoint/2010/main" val="3454418572"/>
              </p:ext>
            </p:extLst>
          </p:nvPr>
        </p:nvGraphicFramePr>
        <p:xfrm>
          <a:off x="3335337" y="1220788"/>
          <a:ext cx="3522663" cy="1011237"/>
        </p:xfrm>
        <a:graphic>
          <a:graphicData uri="http://schemas.openxmlformats.org/presentationml/2006/ole">
            <mc:AlternateContent xmlns:mc="http://schemas.openxmlformats.org/markup-compatibility/2006">
              <mc:Choice xmlns:v="urn:schemas-microsoft-com:vml" Requires="v">
                <p:oleObj spid="_x0000_s1113834" name="Equation" r:id="rId6" imgW="1473120" imgH="419040" progId="Equation.3">
                  <p:embed/>
                </p:oleObj>
              </mc:Choice>
              <mc:Fallback>
                <p:oleObj name="Equation" r:id="rId6" imgW="147312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5337" y="1220788"/>
                        <a:ext cx="3522663"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4" name="Object 6"/>
          <p:cNvGraphicFramePr>
            <a:graphicFrameLocks noChangeAspect="1"/>
          </p:cNvGraphicFramePr>
          <p:nvPr>
            <p:extLst>
              <p:ext uri="{D42A27DB-BD31-4B8C-83A1-F6EECF244321}">
                <p14:modId xmlns:p14="http://schemas.microsoft.com/office/powerpoint/2010/main" val="1427067156"/>
              </p:ext>
            </p:extLst>
          </p:nvPr>
        </p:nvGraphicFramePr>
        <p:xfrm>
          <a:off x="3048000" y="4573588"/>
          <a:ext cx="5583238" cy="1038225"/>
        </p:xfrm>
        <a:graphic>
          <a:graphicData uri="http://schemas.openxmlformats.org/presentationml/2006/ole">
            <mc:AlternateContent xmlns:mc="http://schemas.openxmlformats.org/markup-compatibility/2006">
              <mc:Choice xmlns:v="urn:schemas-microsoft-com:vml" Requires="v">
                <p:oleObj spid="_x0000_s1113835" name="Equation" r:id="rId8" imgW="2336760" imgH="431640" progId="Equation.3">
                  <p:embed/>
                </p:oleObj>
              </mc:Choice>
              <mc:Fallback>
                <p:oleObj name="Equation" r:id="rId8" imgW="2336760" imgH="431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573588"/>
                        <a:ext cx="5583238"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5" name="Object 7"/>
          <p:cNvGraphicFramePr>
            <a:graphicFrameLocks noChangeAspect="1"/>
          </p:cNvGraphicFramePr>
          <p:nvPr>
            <p:extLst>
              <p:ext uri="{D42A27DB-BD31-4B8C-83A1-F6EECF244321}">
                <p14:modId xmlns:p14="http://schemas.microsoft.com/office/powerpoint/2010/main" val="3794409865"/>
              </p:ext>
            </p:extLst>
          </p:nvPr>
        </p:nvGraphicFramePr>
        <p:xfrm>
          <a:off x="2700337" y="3430588"/>
          <a:ext cx="4005263" cy="1527175"/>
        </p:xfrm>
        <a:graphic>
          <a:graphicData uri="http://schemas.openxmlformats.org/presentationml/2006/ole">
            <mc:AlternateContent xmlns:mc="http://schemas.openxmlformats.org/markup-compatibility/2006">
              <mc:Choice xmlns:v="urn:schemas-microsoft-com:vml" Requires="v">
                <p:oleObj spid="_x0000_s1113836" name="Equation" r:id="rId10" imgW="1676160" imgH="634680" progId="Equation.3">
                  <p:embed/>
                </p:oleObj>
              </mc:Choice>
              <mc:Fallback>
                <p:oleObj name="Equation" r:id="rId10" imgW="1676160" imgH="6346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337" y="3430588"/>
                        <a:ext cx="4005263"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6" name="Object 8"/>
          <p:cNvGraphicFramePr>
            <a:graphicFrameLocks noChangeAspect="1"/>
          </p:cNvGraphicFramePr>
          <p:nvPr>
            <p:extLst>
              <p:ext uri="{D42A27DB-BD31-4B8C-83A1-F6EECF244321}">
                <p14:modId xmlns:p14="http://schemas.microsoft.com/office/powerpoint/2010/main" val="3615836777"/>
              </p:ext>
            </p:extLst>
          </p:nvPr>
        </p:nvGraphicFramePr>
        <p:xfrm>
          <a:off x="3219450" y="2211388"/>
          <a:ext cx="4095750" cy="1528762"/>
        </p:xfrm>
        <a:graphic>
          <a:graphicData uri="http://schemas.openxmlformats.org/presentationml/2006/ole">
            <mc:AlternateContent xmlns:mc="http://schemas.openxmlformats.org/markup-compatibility/2006">
              <mc:Choice xmlns:v="urn:schemas-microsoft-com:vml" Requires="v">
                <p:oleObj spid="_x0000_s1113837" name="Equation" r:id="rId12" imgW="1714320" imgH="634680" progId="Equation.3">
                  <p:embed/>
                </p:oleObj>
              </mc:Choice>
              <mc:Fallback>
                <p:oleObj name="Equation" r:id="rId12" imgW="1714320" imgH="63468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9450" y="2211388"/>
                        <a:ext cx="4095750" cy="152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5"/>
          </p:nvPr>
        </p:nvSpPr>
        <p:spPr/>
        <p:txBody>
          <a:bodyPr/>
          <a:lstStyle/>
          <a:p>
            <a:fld id="{0C921938-476A-4922-BE24-3B8F6A2854D9}" type="slidenum">
              <a:rPr lang="en-US" smtClean="0"/>
              <a:t>68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LMS</a:t>
            </a:r>
            <a:endParaRPr lang="en-US" dirty="0"/>
          </a:p>
        </p:txBody>
      </p:sp>
      <p:sp>
        <p:nvSpPr>
          <p:cNvPr id="3" name="Content Placeholder 2"/>
          <p:cNvSpPr>
            <a:spLocks noGrp="1"/>
          </p:cNvSpPr>
          <p:nvPr>
            <p:ph idx="1"/>
          </p:nvPr>
        </p:nvSpPr>
        <p:spPr>
          <a:xfrm>
            <a:off x="1524000" y="1371600"/>
            <a:ext cx="7162800" cy="5105400"/>
          </a:xfrm>
        </p:spPr>
        <p:txBody>
          <a:bodyPr/>
          <a:lstStyle/>
          <a:p>
            <a:r>
              <a:rPr lang="en-US" dirty="0" smtClean="0">
                <a:latin typeface="+mj-lt"/>
              </a:rPr>
              <a:t>Weight update rule:</a:t>
            </a:r>
          </a:p>
          <a:p>
            <a:pPr marL="0" indent="0">
              <a:buNone/>
            </a:pPr>
            <a:endParaRPr lang="en-US" dirty="0">
              <a:latin typeface="+mj-lt"/>
            </a:endParaRPr>
          </a:p>
          <a:p>
            <a:pPr marL="0" indent="0">
              <a:buNone/>
            </a:pPr>
            <a:endParaRPr lang="en-US" dirty="0" smtClean="0">
              <a:latin typeface="+mj-lt"/>
            </a:endParaRPr>
          </a:p>
          <a:p>
            <a:r>
              <a:rPr lang="en-US" dirty="0" smtClean="0">
                <a:latin typeface="+mj-lt"/>
              </a:rPr>
              <a:t>Gradient descent algorithm for training linear units:</a:t>
            </a:r>
          </a:p>
          <a:p>
            <a:pPr lvl="1"/>
            <a:r>
              <a:rPr lang="en-US" dirty="0" smtClean="0">
                <a:latin typeface="+mj-lt"/>
              </a:rPr>
              <a:t>Start with an initial random weight vector</a:t>
            </a:r>
          </a:p>
          <a:p>
            <a:pPr lvl="1"/>
            <a:r>
              <a:rPr lang="en-US" dirty="0" smtClean="0">
                <a:latin typeface="+mj-lt"/>
              </a:rPr>
              <a:t>For every example d with target value </a:t>
            </a:r>
            <a:r>
              <a:rPr lang="en-US" dirty="0" smtClean="0">
                <a:solidFill>
                  <a:srgbClr val="000000"/>
                </a:solidFill>
                <a:latin typeface="Calibri"/>
              </a:rPr>
              <a:t>t</a:t>
            </a:r>
            <a:r>
              <a:rPr lang="en-US" baseline="-25000" dirty="0" smtClean="0">
                <a:solidFill>
                  <a:srgbClr val="000000"/>
                </a:solidFill>
                <a:latin typeface="Calibri"/>
              </a:rPr>
              <a:t>d  </a:t>
            </a:r>
            <a:r>
              <a:rPr lang="en-US" dirty="0" smtClean="0">
                <a:latin typeface="+mj-lt"/>
              </a:rPr>
              <a:t>do: </a:t>
            </a:r>
          </a:p>
          <a:p>
            <a:pPr lvl="1"/>
            <a:r>
              <a:rPr lang="en-US" dirty="0" smtClean="0">
                <a:latin typeface="+mj-lt"/>
              </a:rPr>
              <a:t>            Evaluate the linear unit</a:t>
            </a:r>
          </a:p>
          <a:p>
            <a:pPr lvl="1"/>
            <a:r>
              <a:rPr lang="en-US" dirty="0" smtClean="0">
                <a:latin typeface="+mj-lt"/>
              </a:rPr>
              <a:t>Update      by adding         to each component</a:t>
            </a:r>
          </a:p>
          <a:p>
            <a:pPr lvl="1"/>
            <a:r>
              <a:rPr lang="en-US" dirty="0" smtClean="0">
                <a:latin typeface="+mj-lt"/>
              </a:rPr>
              <a:t>Continue until E below some threshold</a:t>
            </a:r>
          </a:p>
          <a:p>
            <a:pPr marL="0" indent="0">
              <a:buNone/>
            </a:pPr>
            <a:r>
              <a:rPr lang="en-US" sz="1600" dirty="0" smtClean="0">
                <a:latin typeface="+mj-lt"/>
              </a:rPr>
              <a:t>This algorithm always converges to a local minimum of J(w), for small enough steps. Here (LMS for linear regression), the surface contains only a single global minimum, so the algorithm converges to a  weight vector with minimum error, regardless of whether the examples are linearly separable.</a:t>
            </a:r>
          </a:p>
          <a:p>
            <a:pPr marL="0" indent="0">
              <a:buNone/>
            </a:pPr>
            <a:r>
              <a:rPr lang="en-US" sz="1600" dirty="0" smtClean="0">
                <a:solidFill>
                  <a:srgbClr val="3333FF"/>
                </a:solidFill>
                <a:latin typeface="+mj-lt"/>
              </a:rPr>
              <a:t>The surface may have local minimum if the  loss function is different.</a:t>
            </a:r>
            <a:endParaRPr lang="en-US" sz="1600" dirty="0">
              <a:latin typeface="+mj-lt"/>
            </a:endParaRPr>
          </a:p>
        </p:txBody>
      </p:sp>
      <p:sp>
        <p:nvSpPr>
          <p:cNvPr id="4" name="Content Placeholder 3"/>
          <p:cNvSpPr>
            <a:spLocks noGrp="1"/>
          </p:cNvSpPr>
          <p:nvPr>
            <p:ph sz="quarter" idx="13"/>
          </p:nvPr>
        </p:nvSpPr>
        <p:spPr/>
        <p:txBody>
          <a:bodyPr/>
          <a:lstStyle/>
          <a:p>
            <a:r>
              <a:rPr lang="en-US" dirty="0"/>
              <a:t>Algorithms</a:t>
            </a:r>
          </a:p>
          <a:p>
            <a:endParaRPr lang="en-US" dirty="0"/>
          </a:p>
        </p:txBody>
      </p:sp>
      <p:graphicFrame>
        <p:nvGraphicFramePr>
          <p:cNvPr id="1115140" name="Object 4"/>
          <p:cNvGraphicFramePr>
            <a:graphicFrameLocks noChangeAspect="1"/>
          </p:cNvGraphicFramePr>
          <p:nvPr>
            <p:extLst>
              <p:ext uri="{D42A27DB-BD31-4B8C-83A1-F6EECF244321}">
                <p14:modId xmlns:p14="http://schemas.microsoft.com/office/powerpoint/2010/main" val="951127697"/>
              </p:ext>
            </p:extLst>
          </p:nvPr>
        </p:nvGraphicFramePr>
        <p:xfrm>
          <a:off x="2347912" y="1765300"/>
          <a:ext cx="3824288" cy="1282700"/>
        </p:xfrm>
        <a:graphic>
          <a:graphicData uri="http://schemas.openxmlformats.org/presentationml/2006/ole">
            <mc:AlternateContent xmlns:mc="http://schemas.openxmlformats.org/markup-compatibility/2006">
              <mc:Choice xmlns:v="urn:schemas-microsoft-com:vml" Requires="v">
                <p:oleObj spid="_x0000_s1145395" name="Equation" r:id="rId4" imgW="1600200" imgH="533160" progId="Equation.3">
                  <p:embed/>
                </p:oleObj>
              </mc:Choice>
              <mc:Fallback>
                <p:oleObj name="Equation" r:id="rId4" imgW="160020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912" y="1765300"/>
                        <a:ext cx="3824288"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5142" name="Object 6"/>
          <p:cNvGraphicFramePr>
            <a:graphicFrameLocks noChangeAspect="1"/>
          </p:cNvGraphicFramePr>
          <p:nvPr>
            <p:extLst>
              <p:ext uri="{D42A27DB-BD31-4B8C-83A1-F6EECF244321}">
                <p14:modId xmlns:p14="http://schemas.microsoft.com/office/powerpoint/2010/main" val="494683797"/>
              </p:ext>
            </p:extLst>
          </p:nvPr>
        </p:nvGraphicFramePr>
        <p:xfrm>
          <a:off x="4419600" y="4268036"/>
          <a:ext cx="533400" cy="380164"/>
        </p:xfrm>
        <a:graphic>
          <a:graphicData uri="http://schemas.openxmlformats.org/presentationml/2006/ole">
            <mc:AlternateContent xmlns:mc="http://schemas.openxmlformats.org/markup-compatibility/2006">
              <mc:Choice xmlns:v="urn:schemas-microsoft-com:vml" Requires="v">
                <p:oleObj spid="_x0000_s1145396"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268036"/>
                        <a:ext cx="533400" cy="380164"/>
                      </a:xfrm>
                      <a:prstGeom prst="rect">
                        <a:avLst/>
                      </a:prstGeom>
                      <a:noFill/>
                      <a:ln>
                        <a:noFill/>
                      </a:ln>
                      <a:effectLst/>
                      <a:extLst/>
                    </p:spPr>
                  </p:pic>
                </p:oleObj>
              </mc:Fallback>
            </mc:AlternateContent>
          </a:graphicData>
        </a:graphic>
      </p:graphicFrame>
      <p:graphicFrame>
        <p:nvGraphicFramePr>
          <p:cNvPr id="1115143" name="Object 7"/>
          <p:cNvGraphicFramePr>
            <a:graphicFrameLocks noChangeAspect="1"/>
          </p:cNvGraphicFramePr>
          <p:nvPr>
            <p:extLst>
              <p:ext uri="{D42A27DB-BD31-4B8C-83A1-F6EECF244321}">
                <p14:modId xmlns:p14="http://schemas.microsoft.com/office/powerpoint/2010/main" val="3927866059"/>
              </p:ext>
            </p:extLst>
          </p:nvPr>
        </p:nvGraphicFramePr>
        <p:xfrm>
          <a:off x="5486400" y="3810000"/>
          <a:ext cx="3505200" cy="571144"/>
        </p:xfrm>
        <a:graphic>
          <a:graphicData uri="http://schemas.openxmlformats.org/presentationml/2006/ole">
            <mc:AlternateContent xmlns:mc="http://schemas.openxmlformats.org/markup-compatibility/2006">
              <mc:Choice xmlns:v="urn:schemas-microsoft-com:vml" Requires="v">
                <p:oleObj spid="_x0000_s1145397" name="Equation" r:id="rId8" imgW="1625400" imgH="266400" progId="Equation.3">
                  <p:embed/>
                </p:oleObj>
              </mc:Choice>
              <mc:Fallback>
                <p:oleObj name="Equation" r:id="rId8" imgW="162540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810000"/>
                        <a:ext cx="3505200" cy="571144"/>
                      </a:xfrm>
                      <a:prstGeom prst="rect">
                        <a:avLst/>
                      </a:prstGeom>
                      <a:noFill/>
                      <a:ln>
                        <a:noFill/>
                      </a:ln>
                      <a:effectLst/>
                      <a:extLst/>
                    </p:spPr>
                  </p:pic>
                </p:oleObj>
              </mc:Fallback>
            </mc:AlternateContent>
          </a:graphicData>
        </a:graphic>
      </p:graphicFrame>
      <p:graphicFrame>
        <p:nvGraphicFramePr>
          <p:cNvPr id="1115144" name="Object 8"/>
          <p:cNvGraphicFramePr>
            <a:graphicFrameLocks noChangeAspect="1"/>
          </p:cNvGraphicFramePr>
          <p:nvPr>
            <p:extLst>
              <p:ext uri="{D42A27DB-BD31-4B8C-83A1-F6EECF244321}">
                <p14:modId xmlns:p14="http://schemas.microsoft.com/office/powerpoint/2010/main" val="3722144155"/>
              </p:ext>
            </p:extLst>
          </p:nvPr>
        </p:nvGraphicFramePr>
        <p:xfrm>
          <a:off x="3124200" y="4256087"/>
          <a:ext cx="312377" cy="315913"/>
        </p:xfrm>
        <a:graphic>
          <a:graphicData uri="http://schemas.openxmlformats.org/presentationml/2006/ole">
            <mc:AlternateContent xmlns:mc="http://schemas.openxmlformats.org/markup-compatibility/2006">
              <mc:Choice xmlns:v="urn:schemas-microsoft-com:vml" Requires="v">
                <p:oleObj spid="_x0000_s1145398" name="Equation" r:id="rId10" imgW="177480" imgH="177480" progId="Equation.3">
                  <p:embed/>
                </p:oleObj>
              </mc:Choice>
              <mc:Fallback>
                <p:oleObj name="Equation" r:id="rId10" imgW="1774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4256087"/>
                        <a:ext cx="312377" cy="315913"/>
                      </a:xfrm>
                      <a:prstGeom prst="rect">
                        <a:avLst/>
                      </a:prstGeom>
                      <a:noFill/>
                      <a:ln>
                        <a:noFill/>
                      </a:ln>
                      <a:effectLst/>
                      <a:extLst/>
                    </p:spPr>
                  </p:pic>
                </p:oleObj>
              </mc:Fallback>
            </mc:AlternateContent>
          </a:graphicData>
        </a:graphic>
      </p:graphicFrame>
      <p:sp>
        <p:nvSpPr>
          <p:cNvPr id="5" name="Slide Number Placeholder 4"/>
          <p:cNvSpPr>
            <a:spLocks noGrp="1"/>
          </p:cNvSpPr>
          <p:nvPr>
            <p:ph type="sldNum" sz="quarter" idx="15"/>
          </p:nvPr>
        </p:nvSpPr>
        <p:spPr/>
        <p:txBody>
          <a:bodyPr/>
          <a:lstStyle/>
          <a:p>
            <a:fld id="{0C921938-476A-4922-BE24-3B8F6A2854D9}" type="slidenum">
              <a:rPr lang="en-US" smtClean="0"/>
              <a:t>69</a:t>
            </a:fld>
            <a:endParaRPr lang="en-US" dirty="0"/>
          </a:p>
        </p:txBody>
      </p:sp>
    </p:spTree>
    <p:extLst>
      <p:ext uri="{BB962C8B-B14F-4D97-AF65-F5344CB8AC3E}">
        <p14:creationId xmlns:p14="http://schemas.microsoft.com/office/powerpoint/2010/main" val="134659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51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5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51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a:t>
            </a:r>
            <a:endParaRPr lang="en-US" dirty="0"/>
          </a:p>
        </p:txBody>
      </p:sp>
      <p:sp>
        <p:nvSpPr>
          <p:cNvPr id="4" name="TextBox 3"/>
          <p:cNvSpPr txBox="1"/>
          <p:nvPr/>
        </p:nvSpPr>
        <p:spPr>
          <a:xfrm>
            <a:off x="457200" y="1417638"/>
            <a:ext cx="8432800" cy="4593695"/>
          </a:xfrm>
          <a:prstGeom prst="rect">
            <a:avLst/>
          </a:prstGeom>
          <a:noFill/>
        </p:spPr>
        <p:txBody>
          <a:bodyPr wrap="square" numCol="3" rtlCol="0">
            <a:normAutofit/>
          </a:bodyPr>
          <a:lstStyle/>
          <a:p>
            <a:r>
              <a:rPr lang="en-US" sz="2400" dirty="0"/>
              <a:t>+ Naoki Abe</a:t>
            </a:r>
          </a:p>
          <a:p>
            <a:r>
              <a:rPr lang="en-US" sz="2400" dirty="0"/>
              <a:t>- </a:t>
            </a:r>
            <a:r>
              <a:rPr lang="en-US" sz="2400" dirty="0" err="1"/>
              <a:t>Myriam</a:t>
            </a:r>
            <a:r>
              <a:rPr lang="en-US" sz="2400" dirty="0"/>
              <a:t> Abramson</a:t>
            </a:r>
          </a:p>
          <a:p>
            <a:r>
              <a:rPr lang="en-US" sz="2400" dirty="0"/>
              <a:t>+ David W. Aha</a:t>
            </a:r>
          </a:p>
          <a:p>
            <a:r>
              <a:rPr lang="en-US" sz="2400" dirty="0"/>
              <a:t>+ Kamal M. Ali</a:t>
            </a:r>
          </a:p>
          <a:p>
            <a:r>
              <a:rPr lang="en-US" sz="2400" dirty="0"/>
              <a:t>- Eric </a:t>
            </a:r>
            <a:r>
              <a:rPr lang="en-US" sz="2400" dirty="0" err="1"/>
              <a:t>Allender</a:t>
            </a:r>
            <a:endParaRPr lang="en-US" sz="2400" dirty="0"/>
          </a:p>
          <a:p>
            <a:r>
              <a:rPr lang="en-US" sz="2400" dirty="0"/>
              <a:t>+ Dana </a:t>
            </a:r>
            <a:r>
              <a:rPr lang="en-US" sz="2400" dirty="0" err="1"/>
              <a:t>Angluin</a:t>
            </a:r>
            <a:endParaRPr lang="en-US" sz="2400" dirty="0"/>
          </a:p>
          <a:p>
            <a:r>
              <a:rPr lang="en-US" sz="2400" dirty="0"/>
              <a:t>- </a:t>
            </a:r>
            <a:r>
              <a:rPr lang="en-US" sz="2400" dirty="0" err="1"/>
              <a:t>Chidanand</a:t>
            </a:r>
            <a:r>
              <a:rPr lang="en-US" sz="2400" dirty="0"/>
              <a:t> </a:t>
            </a:r>
            <a:r>
              <a:rPr lang="en-US" sz="2400" dirty="0" err="1"/>
              <a:t>Apte</a:t>
            </a:r>
            <a:endParaRPr lang="en-US" sz="2400" dirty="0"/>
          </a:p>
          <a:p>
            <a:r>
              <a:rPr lang="en-US" sz="2400" dirty="0"/>
              <a:t>+ Minoru Asada</a:t>
            </a:r>
          </a:p>
          <a:p>
            <a:r>
              <a:rPr lang="en-US" sz="2400" dirty="0"/>
              <a:t>+ Lars Asker</a:t>
            </a:r>
          </a:p>
          <a:p>
            <a:r>
              <a:rPr lang="en-US" sz="2400" dirty="0"/>
              <a:t>+ </a:t>
            </a:r>
            <a:r>
              <a:rPr lang="en-US" sz="2400" dirty="0" err="1"/>
              <a:t>Javed</a:t>
            </a:r>
            <a:r>
              <a:rPr lang="en-US" sz="2400" dirty="0"/>
              <a:t> </a:t>
            </a:r>
            <a:r>
              <a:rPr lang="en-US" sz="2400" dirty="0" err="1"/>
              <a:t>Aslam</a:t>
            </a:r>
            <a:endParaRPr lang="en-US" sz="2400" dirty="0"/>
          </a:p>
          <a:p>
            <a:r>
              <a:rPr lang="en-US" sz="2400" dirty="0" smtClean="0"/>
              <a:t>+ </a:t>
            </a:r>
            <a:r>
              <a:rPr lang="en-US" sz="2400" dirty="0"/>
              <a:t>Jose L. </a:t>
            </a:r>
            <a:r>
              <a:rPr lang="en-US" sz="2400" dirty="0" err="1"/>
              <a:t>Balcazar</a:t>
            </a:r>
            <a:endParaRPr lang="en-US" sz="2400" dirty="0"/>
          </a:p>
          <a:p>
            <a:r>
              <a:rPr lang="en-US" sz="2400" dirty="0" smtClean="0"/>
              <a:t>- Cristina </a:t>
            </a:r>
            <a:r>
              <a:rPr lang="en-US" sz="2400" dirty="0" err="1" smtClean="0"/>
              <a:t>Baroglio</a:t>
            </a:r>
            <a:endParaRPr lang="en-US" sz="2400" dirty="0"/>
          </a:p>
          <a:p>
            <a:r>
              <a:rPr lang="en-US" sz="2400" dirty="0"/>
              <a:t>+ Peter Bartlett</a:t>
            </a:r>
          </a:p>
          <a:p>
            <a:r>
              <a:rPr lang="en-US" sz="2400" dirty="0"/>
              <a:t>- Eric Baum</a:t>
            </a:r>
          </a:p>
          <a:p>
            <a:r>
              <a:rPr lang="en-US" sz="2400" dirty="0"/>
              <a:t>+ </a:t>
            </a:r>
            <a:r>
              <a:rPr lang="en-US" sz="2400" dirty="0" err="1"/>
              <a:t>Welton</a:t>
            </a:r>
            <a:r>
              <a:rPr lang="en-US" sz="2400" dirty="0"/>
              <a:t> Becket</a:t>
            </a:r>
          </a:p>
          <a:p>
            <a:r>
              <a:rPr lang="en-US" sz="2400" dirty="0"/>
              <a:t>- </a:t>
            </a:r>
            <a:r>
              <a:rPr lang="en-US" sz="2400" dirty="0" err="1"/>
              <a:t>Shai</a:t>
            </a:r>
            <a:r>
              <a:rPr lang="en-US" sz="2400" dirty="0"/>
              <a:t> Ben-David</a:t>
            </a:r>
          </a:p>
          <a:p>
            <a:r>
              <a:rPr lang="en-US" sz="2400" dirty="0"/>
              <a:t>+ George Berg</a:t>
            </a:r>
          </a:p>
          <a:p>
            <a:r>
              <a:rPr lang="en-US" sz="2400" dirty="0"/>
              <a:t>+ Neil </a:t>
            </a:r>
            <a:r>
              <a:rPr lang="en-US" sz="2400" dirty="0" err="1"/>
              <a:t>Berkman</a:t>
            </a:r>
            <a:endParaRPr lang="en-US" sz="2400" dirty="0"/>
          </a:p>
          <a:p>
            <a:r>
              <a:rPr lang="en-US" sz="2400" dirty="0"/>
              <a:t>+ </a:t>
            </a:r>
            <a:r>
              <a:rPr lang="en-US" sz="2400" dirty="0" err="1"/>
              <a:t>Malini</a:t>
            </a:r>
            <a:r>
              <a:rPr lang="en-US" sz="2400" dirty="0"/>
              <a:t> </a:t>
            </a:r>
            <a:r>
              <a:rPr lang="en-US" sz="2400" dirty="0" err="1"/>
              <a:t>Bhandaru</a:t>
            </a:r>
            <a:endParaRPr lang="en-US" sz="2400" dirty="0"/>
          </a:p>
          <a:p>
            <a:r>
              <a:rPr lang="en-US" sz="2400" dirty="0"/>
              <a:t>+ </a:t>
            </a:r>
            <a:r>
              <a:rPr lang="en-US" sz="2400" dirty="0" err="1"/>
              <a:t>Bir</a:t>
            </a:r>
            <a:r>
              <a:rPr lang="en-US" sz="2400" dirty="0"/>
              <a:t> </a:t>
            </a:r>
            <a:r>
              <a:rPr lang="en-US" sz="2400" dirty="0" err="1"/>
              <a:t>Bhanu</a:t>
            </a:r>
            <a:endParaRPr lang="en-US" sz="2400" dirty="0"/>
          </a:p>
          <a:p>
            <a:r>
              <a:rPr lang="en-US" sz="2400" dirty="0"/>
              <a:t>+ </a:t>
            </a:r>
            <a:r>
              <a:rPr lang="en-US" sz="2400" dirty="0" err="1"/>
              <a:t>Reinhard</a:t>
            </a:r>
            <a:r>
              <a:rPr lang="en-US" sz="2400" dirty="0"/>
              <a:t> </a:t>
            </a:r>
            <a:r>
              <a:rPr lang="en-US" sz="2400" dirty="0" err="1"/>
              <a:t>Blasig</a:t>
            </a:r>
            <a:endParaRPr lang="en-US" sz="2400" dirty="0"/>
          </a:p>
          <a:p>
            <a:r>
              <a:rPr lang="en-US" sz="2400" dirty="0"/>
              <a:t>- </a:t>
            </a:r>
            <a:r>
              <a:rPr lang="en-US" sz="2400" dirty="0" err="1"/>
              <a:t>Avrim</a:t>
            </a:r>
            <a:r>
              <a:rPr lang="en-US" sz="2400" dirty="0"/>
              <a:t> Blum</a:t>
            </a:r>
          </a:p>
          <a:p>
            <a:r>
              <a:rPr lang="en-US" sz="2400" dirty="0"/>
              <a:t>- Anselm </a:t>
            </a:r>
            <a:r>
              <a:rPr lang="en-US" sz="2400" dirty="0" err="1"/>
              <a:t>Blumer</a:t>
            </a:r>
            <a:endParaRPr lang="en-US" sz="2400" dirty="0"/>
          </a:p>
          <a:p>
            <a:r>
              <a:rPr lang="en-US" sz="2400" dirty="0"/>
              <a:t>+ Justin </a:t>
            </a:r>
            <a:r>
              <a:rPr lang="en-US" sz="2400" dirty="0" err="1"/>
              <a:t>Boyan</a:t>
            </a:r>
            <a:endParaRPr lang="en-US" sz="2400" dirty="0"/>
          </a:p>
          <a:p>
            <a:r>
              <a:rPr lang="en-US" sz="2400" dirty="0"/>
              <a:t>+ Carla E. </a:t>
            </a:r>
            <a:r>
              <a:rPr lang="en-US" sz="2400" dirty="0" err="1"/>
              <a:t>Brodley</a:t>
            </a:r>
            <a:endParaRPr lang="en-US" sz="2400" dirty="0"/>
          </a:p>
          <a:p>
            <a:r>
              <a:rPr lang="en-US" sz="2400" dirty="0"/>
              <a:t>+ Nader </a:t>
            </a:r>
            <a:r>
              <a:rPr lang="en-US" sz="2400" dirty="0" err="1"/>
              <a:t>Bshouty</a:t>
            </a:r>
            <a:endParaRPr lang="en-US" sz="2400" dirty="0"/>
          </a:p>
          <a:p>
            <a:r>
              <a:rPr lang="en-US" sz="2400" dirty="0"/>
              <a:t>- Wray </a:t>
            </a:r>
            <a:r>
              <a:rPr lang="en-US" sz="2400" dirty="0" err="1"/>
              <a:t>Buntine</a:t>
            </a:r>
            <a:endParaRPr lang="en-US" sz="2400" dirty="0"/>
          </a:p>
          <a:p>
            <a:r>
              <a:rPr lang="en-US" sz="2400" dirty="0"/>
              <a:t>- </a:t>
            </a:r>
            <a:r>
              <a:rPr lang="en-US" sz="2400" dirty="0" err="1"/>
              <a:t>Andrey</a:t>
            </a:r>
            <a:r>
              <a:rPr lang="en-US" sz="2400" dirty="0"/>
              <a:t> </a:t>
            </a:r>
            <a:r>
              <a:rPr lang="en-US" sz="2400" dirty="0" err="1"/>
              <a:t>Burago</a:t>
            </a:r>
            <a:endParaRPr lang="en-US" sz="2400" dirty="0"/>
          </a:p>
          <a:p>
            <a:r>
              <a:rPr lang="en-US" sz="2400" dirty="0"/>
              <a:t>+ Tom </a:t>
            </a:r>
            <a:r>
              <a:rPr lang="en-US" sz="2400" dirty="0" err="1"/>
              <a:t>Bylander</a:t>
            </a:r>
            <a:endParaRPr lang="en-US" sz="2400" dirty="0"/>
          </a:p>
          <a:p>
            <a:r>
              <a:rPr lang="en-US" sz="2400" dirty="0"/>
              <a:t>+ Bill Byrne</a:t>
            </a:r>
          </a:p>
          <a:p>
            <a:r>
              <a:rPr lang="en-US" sz="2400" dirty="0" smtClean="0"/>
              <a:t>- Claire </a:t>
            </a:r>
            <a:r>
              <a:rPr lang="en-US" sz="2400" dirty="0" err="1" smtClean="0"/>
              <a:t>Cardie</a:t>
            </a:r>
            <a:endParaRPr lang="en-US" sz="2400" dirty="0" smtClean="0"/>
          </a:p>
          <a:p>
            <a:r>
              <a:rPr lang="en-US" sz="2400" dirty="0" smtClean="0"/>
              <a:t>+ </a:t>
            </a:r>
            <a:r>
              <a:rPr lang="en-US" sz="2400" dirty="0"/>
              <a:t>John Case</a:t>
            </a:r>
          </a:p>
          <a:p>
            <a:r>
              <a:rPr lang="en-US" sz="2400" dirty="0"/>
              <a:t>+ Jason </a:t>
            </a:r>
            <a:r>
              <a:rPr lang="en-US" sz="2400" dirty="0" smtClean="0"/>
              <a:t>Catlett</a:t>
            </a:r>
          </a:p>
          <a:p>
            <a:r>
              <a:rPr lang="en-US" sz="2400" dirty="0" smtClean="0"/>
              <a:t>- Philip Chan</a:t>
            </a:r>
          </a:p>
          <a:p>
            <a:r>
              <a:rPr lang="en-US" sz="2400" dirty="0" smtClean="0"/>
              <a:t>- </a:t>
            </a:r>
            <a:r>
              <a:rPr lang="en-US" sz="2400" dirty="0" err="1" smtClean="0"/>
              <a:t>Zhixiang</a:t>
            </a:r>
            <a:r>
              <a:rPr lang="en-US" sz="2400" dirty="0" smtClean="0"/>
              <a:t> Chen</a:t>
            </a:r>
          </a:p>
          <a:p>
            <a:r>
              <a:rPr lang="en-US" sz="2400" dirty="0" smtClean="0"/>
              <a:t>- Chris </a:t>
            </a:r>
            <a:r>
              <a:rPr lang="en-US" sz="2400" dirty="0"/>
              <a:t>Darken</a:t>
            </a:r>
          </a:p>
        </p:txBody>
      </p:sp>
      <p:sp>
        <p:nvSpPr>
          <p:cNvPr id="3" name="Slide Number Placeholder 2"/>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3425810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Weight update rule:</a:t>
            </a:r>
          </a:p>
          <a:p>
            <a:endParaRPr lang="en-US" u="sng" dirty="0" smtClean="0">
              <a:solidFill>
                <a:srgbClr val="000066"/>
              </a:solidFill>
              <a:latin typeface="Arial Narrow" pitchFamily="34" charset="0"/>
            </a:endParaRPr>
          </a:p>
          <a:p>
            <a:endParaRPr lang="en-US" u="sng" dirty="0">
              <a:solidFill>
                <a:srgbClr val="000066"/>
              </a:solidFill>
              <a:latin typeface="Arial Narrow" pitchFamily="34" charset="0"/>
            </a:endParaRPr>
          </a:p>
          <a:p>
            <a:r>
              <a:rPr lang="en-US" dirty="0" smtClean="0">
                <a:solidFill>
                  <a:schemeClr val="tx2">
                    <a:lumMod val="50000"/>
                  </a:schemeClr>
                </a:solidFill>
                <a:latin typeface="+mj-lt"/>
              </a:rPr>
              <a:t>Gradient </a:t>
            </a:r>
            <a:r>
              <a:rPr lang="en-US" dirty="0">
                <a:solidFill>
                  <a:schemeClr val="tx2">
                    <a:lumMod val="50000"/>
                  </a:schemeClr>
                </a:solidFill>
                <a:latin typeface="+mj-lt"/>
              </a:rPr>
              <a:t>descent algorithm for training linear </a:t>
            </a:r>
            <a:r>
              <a:rPr lang="en-US" dirty="0" smtClean="0">
                <a:solidFill>
                  <a:schemeClr val="tx2">
                    <a:lumMod val="50000"/>
                  </a:schemeClr>
                </a:solidFill>
                <a:latin typeface="+mj-lt"/>
              </a:rPr>
              <a:t>units:</a:t>
            </a:r>
          </a:p>
          <a:p>
            <a:pPr lvl="1"/>
            <a:r>
              <a:rPr lang="en-US" dirty="0" smtClean="0">
                <a:latin typeface="+mj-lt"/>
              </a:rPr>
              <a:t>Start </a:t>
            </a:r>
            <a:r>
              <a:rPr lang="en-US" dirty="0">
                <a:latin typeface="+mj-lt"/>
              </a:rPr>
              <a:t>with an initial random weight </a:t>
            </a:r>
            <a:r>
              <a:rPr lang="en-US" dirty="0" smtClean="0">
                <a:latin typeface="+mj-lt"/>
              </a:rPr>
              <a:t>vector</a:t>
            </a:r>
          </a:p>
          <a:p>
            <a:pPr lvl="1"/>
            <a:r>
              <a:rPr lang="en-US" dirty="0" smtClean="0">
                <a:latin typeface="+mj-lt"/>
              </a:rPr>
              <a:t>For </a:t>
            </a:r>
            <a:r>
              <a:rPr lang="en-US" dirty="0">
                <a:latin typeface="+mj-lt"/>
              </a:rPr>
              <a:t>every example d with target </a:t>
            </a:r>
            <a:r>
              <a:rPr lang="en-US" dirty="0" smtClean="0"/>
              <a:t>value </a:t>
            </a:r>
            <a:r>
              <a:rPr lang="en-US" dirty="0">
                <a:solidFill>
                  <a:srgbClr val="000000"/>
                </a:solidFill>
              </a:rPr>
              <a:t>t</a:t>
            </a:r>
            <a:r>
              <a:rPr lang="en-US" baseline="-25000" dirty="0">
                <a:solidFill>
                  <a:srgbClr val="000000"/>
                </a:solidFill>
              </a:rPr>
              <a:t>d  </a:t>
            </a:r>
            <a:r>
              <a:rPr lang="en-US" dirty="0"/>
              <a:t>do: </a:t>
            </a:r>
            <a:endParaRPr lang="en-US" dirty="0" smtClean="0">
              <a:solidFill>
                <a:schemeClr val="tx2">
                  <a:lumMod val="60000"/>
                  <a:lumOff val="40000"/>
                </a:schemeClr>
              </a:solidFill>
              <a:latin typeface="+mj-lt"/>
            </a:endParaRPr>
          </a:p>
          <a:p>
            <a:pPr lvl="2"/>
            <a:r>
              <a:rPr lang="en-US" dirty="0" smtClean="0">
                <a:solidFill>
                  <a:schemeClr val="tx2">
                    <a:lumMod val="60000"/>
                    <a:lumOff val="40000"/>
                  </a:schemeClr>
                </a:solidFill>
                <a:latin typeface="+mj-lt"/>
              </a:rPr>
              <a:t> </a:t>
            </a:r>
            <a:r>
              <a:rPr lang="en-US" dirty="0">
                <a:solidFill>
                  <a:schemeClr val="accent2">
                    <a:lumMod val="75000"/>
                    <a:lumOff val="25000"/>
                  </a:schemeClr>
                </a:solidFill>
                <a:latin typeface="+mj-lt"/>
              </a:rPr>
              <a:t>Evaluate the linear </a:t>
            </a:r>
            <a:r>
              <a:rPr lang="en-US" dirty="0" smtClean="0">
                <a:solidFill>
                  <a:schemeClr val="accent2">
                    <a:lumMod val="75000"/>
                    <a:lumOff val="25000"/>
                  </a:schemeClr>
                </a:solidFill>
                <a:latin typeface="+mj-lt"/>
              </a:rPr>
              <a:t>unit</a:t>
            </a:r>
          </a:p>
          <a:p>
            <a:pPr lvl="2"/>
            <a:r>
              <a:rPr lang="en-US" dirty="0" smtClean="0">
                <a:solidFill>
                  <a:schemeClr val="accent2">
                    <a:lumMod val="75000"/>
                    <a:lumOff val="25000"/>
                  </a:schemeClr>
                </a:solidFill>
                <a:latin typeface="+mj-lt"/>
              </a:rPr>
              <a:t> update      </a:t>
            </a:r>
            <a:r>
              <a:rPr lang="en-US" dirty="0">
                <a:solidFill>
                  <a:schemeClr val="accent2">
                    <a:lumMod val="75000"/>
                    <a:lumOff val="25000"/>
                  </a:schemeClr>
                </a:solidFill>
                <a:latin typeface="+mj-lt"/>
              </a:rPr>
              <a:t>by  </a:t>
            </a:r>
            <a:r>
              <a:rPr lang="en-US" u="sng" dirty="0">
                <a:solidFill>
                  <a:schemeClr val="accent2">
                    <a:lumMod val="75000"/>
                    <a:lumOff val="25000"/>
                  </a:schemeClr>
                </a:solidFill>
                <a:latin typeface="+mj-lt"/>
              </a:rPr>
              <a:t>incrementally</a:t>
            </a:r>
            <a:r>
              <a:rPr lang="en-US" dirty="0">
                <a:solidFill>
                  <a:schemeClr val="accent2">
                    <a:lumMod val="75000"/>
                    <a:lumOff val="25000"/>
                  </a:schemeClr>
                </a:solidFill>
                <a:latin typeface="+mj-lt"/>
              </a:rPr>
              <a:t> </a:t>
            </a:r>
            <a:r>
              <a:rPr lang="en-US" dirty="0" smtClean="0">
                <a:solidFill>
                  <a:schemeClr val="accent2">
                    <a:lumMod val="75000"/>
                    <a:lumOff val="25000"/>
                  </a:schemeClr>
                </a:solidFill>
                <a:latin typeface="+mj-lt"/>
              </a:rPr>
              <a:t>by adding          </a:t>
            </a:r>
            <a:r>
              <a:rPr lang="en-US" dirty="0">
                <a:solidFill>
                  <a:schemeClr val="accent2">
                    <a:lumMod val="75000"/>
                    <a:lumOff val="25000"/>
                  </a:schemeClr>
                </a:solidFill>
                <a:latin typeface="+mj-lt"/>
              </a:rPr>
              <a:t>to each component  (update without summing over all </a:t>
            </a:r>
            <a:r>
              <a:rPr lang="en-US" dirty="0" smtClean="0">
                <a:solidFill>
                  <a:schemeClr val="accent2">
                    <a:lumMod val="75000"/>
                    <a:lumOff val="25000"/>
                  </a:schemeClr>
                </a:solidFill>
                <a:latin typeface="+mj-lt"/>
              </a:rPr>
              <a:t>data)</a:t>
            </a:r>
          </a:p>
          <a:p>
            <a:pPr lvl="1"/>
            <a:r>
              <a:rPr lang="en-US" dirty="0" smtClean="0">
                <a:latin typeface="+mj-lt"/>
              </a:rPr>
              <a:t>Continue </a:t>
            </a:r>
            <a:r>
              <a:rPr lang="en-US" dirty="0">
                <a:latin typeface="+mj-lt"/>
              </a:rPr>
              <a:t>until E below some threshold </a:t>
            </a:r>
          </a:p>
          <a:p>
            <a:endParaRPr lang="en-US" dirty="0"/>
          </a:p>
        </p:txBody>
      </p:sp>
      <p:sp>
        <p:nvSpPr>
          <p:cNvPr id="2" name="Title 1"/>
          <p:cNvSpPr>
            <a:spLocks noGrp="1"/>
          </p:cNvSpPr>
          <p:nvPr>
            <p:ph type="title"/>
          </p:nvPr>
        </p:nvSpPr>
        <p:spPr/>
        <p:txBody>
          <a:bodyPr/>
          <a:lstStyle/>
          <a:p>
            <a:r>
              <a:rPr lang="en-US" dirty="0" smtClean="0"/>
              <a:t>Incremental (Stochastic) Gradient Descent: LMS</a:t>
            </a:r>
            <a:endParaRPr lang="en-US" dirty="0"/>
          </a:p>
        </p:txBody>
      </p:sp>
      <p:sp>
        <p:nvSpPr>
          <p:cNvPr id="4" name="Content Placeholder 3"/>
          <p:cNvSpPr>
            <a:spLocks noGrp="1"/>
          </p:cNvSpPr>
          <p:nvPr>
            <p:ph sz="quarter" idx="13"/>
          </p:nvPr>
        </p:nvSpPr>
        <p:spPr/>
        <p:txBody>
          <a:bodyPr/>
          <a:lstStyle/>
          <a:p>
            <a:r>
              <a:rPr lang="en-US" dirty="0"/>
              <a:t>Algorithms</a:t>
            </a:r>
          </a:p>
          <a:p>
            <a:endParaRPr lang="en-US" dirty="0"/>
          </a:p>
        </p:txBody>
      </p:sp>
      <p:graphicFrame>
        <p:nvGraphicFramePr>
          <p:cNvPr id="1117188" name="Object 4"/>
          <p:cNvGraphicFramePr>
            <a:graphicFrameLocks noChangeAspect="1"/>
          </p:cNvGraphicFramePr>
          <p:nvPr>
            <p:extLst>
              <p:ext uri="{D42A27DB-BD31-4B8C-83A1-F6EECF244321}">
                <p14:modId xmlns:p14="http://schemas.microsoft.com/office/powerpoint/2010/main" val="3556455644"/>
              </p:ext>
            </p:extLst>
          </p:nvPr>
        </p:nvGraphicFramePr>
        <p:xfrm>
          <a:off x="2725738" y="1995488"/>
          <a:ext cx="3005137" cy="976312"/>
        </p:xfrm>
        <a:graphic>
          <a:graphicData uri="http://schemas.openxmlformats.org/presentationml/2006/ole">
            <mc:AlternateContent xmlns:mc="http://schemas.openxmlformats.org/markup-compatibility/2006">
              <mc:Choice xmlns:v="urn:schemas-microsoft-com:vml" Requires="v">
                <p:oleObj spid="_x0000_s1146298" name="Equation" r:id="rId4" imgW="1257120" imgH="406080" progId="Equation.3">
                  <p:embed/>
                </p:oleObj>
              </mc:Choice>
              <mc:Fallback>
                <p:oleObj name="Equation" r:id="rId4" imgW="1257120" imgH="406080" progId="Equation.3">
                  <p:embed/>
                  <p:pic>
                    <p:nvPicPr>
                      <p:cNvPr id="0" name=""/>
                      <p:cNvPicPr>
                        <a:picLocks noChangeAspect="1" noChangeArrowheads="1"/>
                      </p:cNvPicPr>
                      <p:nvPr/>
                    </p:nvPicPr>
                    <p:blipFill>
                      <a:blip r:embed="rId5"/>
                      <a:srcRect/>
                      <a:stretch>
                        <a:fillRect/>
                      </a:stretch>
                    </p:blipFill>
                    <p:spPr bwMode="auto">
                      <a:xfrm>
                        <a:off x="2725738" y="1995488"/>
                        <a:ext cx="3005137"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5"/>
          </p:nvPr>
        </p:nvSpPr>
        <p:spPr/>
        <p:txBody>
          <a:bodyPr/>
          <a:lstStyle/>
          <a:p>
            <a:fld id="{0C921938-476A-4922-BE24-3B8F6A2854D9}" type="slidenum">
              <a:rPr lang="en-US" smtClean="0"/>
              <a:t>70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84246409"/>
              </p:ext>
            </p:extLst>
          </p:nvPr>
        </p:nvGraphicFramePr>
        <p:xfrm>
          <a:off x="5029200" y="3797292"/>
          <a:ext cx="3219450" cy="546108"/>
        </p:xfrm>
        <a:graphic>
          <a:graphicData uri="http://schemas.openxmlformats.org/presentationml/2006/ole">
            <mc:AlternateContent xmlns:mc="http://schemas.openxmlformats.org/markup-compatibility/2006">
              <mc:Choice xmlns:v="urn:schemas-microsoft-com:vml" Requires="v">
                <p:oleObj spid="_x0000_s1146299" name="Equation" r:id="rId6" imgW="1562100" imgH="266700" progId="Equation.3">
                  <p:embed/>
                </p:oleObj>
              </mc:Choice>
              <mc:Fallback>
                <p:oleObj name="Equation" r:id="rId6" imgW="1562100" imgH="266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797292"/>
                        <a:ext cx="3219450" cy="546108"/>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1602859"/>
              </p:ext>
            </p:extLst>
          </p:nvPr>
        </p:nvGraphicFramePr>
        <p:xfrm>
          <a:off x="3505200" y="4222750"/>
          <a:ext cx="271012" cy="273050"/>
        </p:xfrm>
        <a:graphic>
          <a:graphicData uri="http://schemas.openxmlformats.org/presentationml/2006/ole">
            <mc:AlternateContent xmlns:mc="http://schemas.openxmlformats.org/markup-compatibility/2006">
              <mc:Choice xmlns:v="urn:schemas-microsoft-com:vml" Requires="v">
                <p:oleObj spid="_x0000_s1146300" name="Equation" r:id="rId8" imgW="177492" imgH="177492" progId="Equation.3">
                  <p:embed/>
                </p:oleObj>
              </mc:Choice>
              <mc:Fallback>
                <p:oleObj name="Equation" r:id="rId8" imgW="177492" imgH="177492"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222750"/>
                        <a:ext cx="271012" cy="273050"/>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56634877"/>
              </p:ext>
            </p:extLst>
          </p:nvPr>
        </p:nvGraphicFramePr>
        <p:xfrm>
          <a:off x="6437312" y="4243796"/>
          <a:ext cx="420688" cy="299176"/>
        </p:xfrm>
        <a:graphic>
          <a:graphicData uri="http://schemas.openxmlformats.org/presentationml/2006/ole">
            <mc:AlternateContent xmlns:mc="http://schemas.openxmlformats.org/markup-compatibility/2006">
              <mc:Choice xmlns:v="urn:schemas-microsoft-com:vml" Requires="v">
                <p:oleObj spid="_x0000_s1146301" name="Equation" r:id="rId10" imgW="304536" imgH="215713" progId="Equation.3">
                  <p:embed/>
                </p:oleObj>
              </mc:Choice>
              <mc:Fallback>
                <p:oleObj name="Equation" r:id="rId10" imgW="304536" imgH="215713"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7312" y="4243796"/>
                        <a:ext cx="420688" cy="299176"/>
                      </a:xfrm>
                      <a:prstGeom prst="rect">
                        <a:avLst/>
                      </a:prstGeom>
                      <a:noFill/>
                      <a:ln>
                        <a:noFill/>
                      </a:ln>
                      <a:effectLst/>
                    </p:spPr>
                  </p:pic>
                </p:oleObj>
              </mc:Fallback>
            </mc:AlternateContent>
          </a:graphicData>
        </a:graphic>
      </p:graphicFrame>
      <p:sp>
        <p:nvSpPr>
          <p:cNvPr id="10" name="Rectangular Callout 9"/>
          <p:cNvSpPr/>
          <p:nvPr/>
        </p:nvSpPr>
        <p:spPr>
          <a:xfrm>
            <a:off x="5791200" y="1309314"/>
            <a:ext cx="3148824" cy="1433886"/>
          </a:xfrm>
          <a:prstGeom prst="wedgeRectCallout">
            <a:avLst>
              <a:gd name="adj1" fmla="val -81713"/>
              <a:gd name="adj2" fmla="val -455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
            </a:r>
            <a:r>
              <a:rPr lang="en-US" sz="1600" b="1" dirty="0" smtClean="0">
                <a:solidFill>
                  <a:schemeClr val="tx1"/>
                </a:solidFill>
              </a:rPr>
              <a:t>ropped the averaging operation.</a:t>
            </a:r>
          </a:p>
          <a:p>
            <a:pPr algn="ctr"/>
            <a:r>
              <a:rPr lang="en-US" sz="1600" dirty="0" smtClean="0">
                <a:solidFill>
                  <a:schemeClr val="tx1"/>
                </a:solidFill>
              </a:rPr>
              <a:t>Instead of averaging the gradient of the loss over the complete training set, choose </a:t>
            </a:r>
            <a:r>
              <a:rPr lang="en-US" sz="1600" dirty="0">
                <a:solidFill>
                  <a:schemeClr val="tx1"/>
                </a:solidFill>
              </a:rPr>
              <a:t>at random a </a:t>
            </a:r>
            <a:r>
              <a:rPr lang="en-US" sz="1600" dirty="0" smtClean="0">
                <a:solidFill>
                  <a:schemeClr val="tx1"/>
                </a:solidFill>
              </a:rPr>
              <a:t>sample (</a:t>
            </a:r>
            <a:r>
              <a:rPr lang="en-US" sz="1600" dirty="0" err="1" smtClean="0">
                <a:solidFill>
                  <a:schemeClr val="tx1"/>
                </a:solidFill>
              </a:rPr>
              <a:t>x,y</a:t>
            </a:r>
            <a:r>
              <a:rPr lang="en-US" sz="1600" dirty="0" smtClean="0">
                <a:solidFill>
                  <a:schemeClr val="tx1"/>
                </a:solidFill>
              </a:rPr>
              <a:t>) (or a subset of examples) and update </a:t>
            </a:r>
            <a:r>
              <a:rPr lang="en-US" sz="1600" dirty="0" err="1" smtClean="0">
                <a:solidFill>
                  <a:schemeClr val="tx1"/>
                </a:solidFill>
                <a:latin typeface="Calibri"/>
              </a:rPr>
              <a:t>w</a:t>
            </a:r>
            <a:r>
              <a:rPr lang="en-US" sz="1600" baseline="30000" dirty="0" err="1" smtClean="0">
                <a:solidFill>
                  <a:schemeClr val="tx1"/>
                </a:solidFill>
                <a:latin typeface="Calibri"/>
              </a:rPr>
              <a:t>t</a:t>
            </a:r>
            <a:r>
              <a:rPr lang="en-US"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157576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(Stochastic) Gradient Descent: LMS</a:t>
            </a:r>
            <a:endParaRPr lang="en-US" dirty="0"/>
          </a:p>
        </p:txBody>
      </p:sp>
      <p:sp>
        <p:nvSpPr>
          <p:cNvPr id="4" name="Content Placeholder 3"/>
          <p:cNvSpPr>
            <a:spLocks noGrp="1"/>
          </p:cNvSpPr>
          <p:nvPr>
            <p:ph sz="quarter" idx="13"/>
          </p:nvPr>
        </p:nvSpPr>
        <p:spPr/>
        <p:txBody>
          <a:bodyPr/>
          <a:lstStyle/>
          <a:p>
            <a:r>
              <a:rPr lang="en-US" dirty="0"/>
              <a:t>Algorithms</a:t>
            </a:r>
          </a:p>
          <a:p>
            <a:endParaRPr lang="en-US" dirty="0"/>
          </a:p>
        </p:txBody>
      </p:sp>
      <p:graphicFrame>
        <p:nvGraphicFramePr>
          <p:cNvPr id="1117188" name="Object 4"/>
          <p:cNvGraphicFramePr>
            <a:graphicFrameLocks noChangeAspect="1"/>
          </p:cNvGraphicFramePr>
          <p:nvPr>
            <p:extLst>
              <p:ext uri="{D42A27DB-BD31-4B8C-83A1-F6EECF244321}">
                <p14:modId xmlns:p14="http://schemas.microsoft.com/office/powerpoint/2010/main" val="4108631046"/>
              </p:ext>
            </p:extLst>
          </p:nvPr>
        </p:nvGraphicFramePr>
        <p:xfrm>
          <a:off x="2725738" y="1995488"/>
          <a:ext cx="3005137" cy="976312"/>
        </p:xfrm>
        <a:graphic>
          <a:graphicData uri="http://schemas.openxmlformats.org/presentationml/2006/ole">
            <mc:AlternateContent xmlns:mc="http://schemas.openxmlformats.org/markup-compatibility/2006">
              <mc:Choice xmlns:v="urn:schemas-microsoft-com:vml" Requires="v">
                <p:oleObj spid="_x0000_s1147388" name="Equation" r:id="rId4" imgW="1257120" imgH="406080" progId="Equation.3">
                  <p:embed/>
                </p:oleObj>
              </mc:Choice>
              <mc:Fallback>
                <p:oleObj name="Equation" r:id="rId4" imgW="1257120" imgH="406080" progId="Equation.3">
                  <p:embed/>
                  <p:pic>
                    <p:nvPicPr>
                      <p:cNvPr id="0" name=""/>
                      <p:cNvPicPr>
                        <a:picLocks noChangeAspect="1" noChangeArrowheads="1"/>
                      </p:cNvPicPr>
                      <p:nvPr/>
                    </p:nvPicPr>
                    <p:blipFill>
                      <a:blip r:embed="rId5"/>
                      <a:srcRect/>
                      <a:stretch>
                        <a:fillRect/>
                      </a:stretch>
                    </p:blipFill>
                    <p:spPr bwMode="auto">
                      <a:xfrm>
                        <a:off x="2725738" y="1995488"/>
                        <a:ext cx="3005137"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5"/>
          </p:nvPr>
        </p:nvSpPr>
        <p:spPr/>
        <p:txBody>
          <a:bodyPr/>
          <a:lstStyle/>
          <a:p>
            <a:fld id="{0C921938-476A-4922-BE24-3B8F6A2854D9}" type="slidenum">
              <a:rPr lang="en-US" smtClean="0"/>
              <a:t>71</a:t>
            </a:fld>
            <a:endParaRPr lang="en-US" dirty="0"/>
          </a:p>
        </p:txBody>
      </p:sp>
      <p:sp>
        <p:nvSpPr>
          <p:cNvPr id="7" name="Content Placeholder 2"/>
          <p:cNvSpPr>
            <a:spLocks noGrp="1"/>
          </p:cNvSpPr>
          <p:nvPr>
            <p:ph idx="1"/>
          </p:nvPr>
        </p:nvSpPr>
        <p:spPr>
          <a:xfrm>
            <a:off x="1524000" y="1371600"/>
            <a:ext cx="7162800" cy="4525963"/>
          </a:xfrm>
        </p:spPr>
        <p:txBody>
          <a:bodyPr/>
          <a:lstStyle/>
          <a:p>
            <a:r>
              <a:rPr lang="en-US" dirty="0" smtClean="0"/>
              <a:t>Weight update rule:</a:t>
            </a:r>
          </a:p>
          <a:p>
            <a:endParaRPr lang="en-US" u="sng" dirty="0" smtClean="0">
              <a:solidFill>
                <a:srgbClr val="000066"/>
              </a:solidFill>
              <a:latin typeface="Arial Narrow" pitchFamily="34" charset="0"/>
            </a:endParaRPr>
          </a:p>
          <a:p>
            <a:endParaRPr lang="en-US" u="sng" dirty="0">
              <a:solidFill>
                <a:srgbClr val="000066"/>
              </a:solidFill>
              <a:latin typeface="Arial Narrow" pitchFamily="34" charset="0"/>
            </a:endParaRPr>
          </a:p>
          <a:p>
            <a:r>
              <a:rPr lang="en-US" dirty="0" smtClean="0">
                <a:solidFill>
                  <a:schemeClr val="tx2">
                    <a:lumMod val="50000"/>
                  </a:schemeClr>
                </a:solidFill>
                <a:latin typeface="+mj-lt"/>
              </a:rPr>
              <a:t>Gradient </a:t>
            </a:r>
            <a:r>
              <a:rPr lang="en-US" dirty="0">
                <a:solidFill>
                  <a:schemeClr val="tx2">
                    <a:lumMod val="50000"/>
                  </a:schemeClr>
                </a:solidFill>
                <a:latin typeface="+mj-lt"/>
              </a:rPr>
              <a:t>descent algorithm for training linear </a:t>
            </a:r>
            <a:r>
              <a:rPr lang="en-US" dirty="0" smtClean="0">
                <a:solidFill>
                  <a:schemeClr val="tx2">
                    <a:lumMod val="50000"/>
                  </a:schemeClr>
                </a:solidFill>
                <a:latin typeface="+mj-lt"/>
              </a:rPr>
              <a:t>units:</a:t>
            </a:r>
          </a:p>
          <a:p>
            <a:pPr lvl="1"/>
            <a:r>
              <a:rPr lang="en-US" dirty="0" smtClean="0">
                <a:solidFill>
                  <a:schemeClr val="tx2">
                    <a:lumMod val="60000"/>
                    <a:lumOff val="40000"/>
                  </a:schemeClr>
                </a:solidFill>
                <a:latin typeface="+mj-lt"/>
              </a:rPr>
              <a:t>Start </a:t>
            </a:r>
            <a:r>
              <a:rPr lang="en-US" dirty="0">
                <a:solidFill>
                  <a:schemeClr val="tx2">
                    <a:lumMod val="60000"/>
                    <a:lumOff val="40000"/>
                  </a:schemeClr>
                </a:solidFill>
                <a:latin typeface="+mj-lt"/>
              </a:rPr>
              <a:t>with an initial random weight </a:t>
            </a:r>
            <a:r>
              <a:rPr lang="en-US" dirty="0" smtClean="0">
                <a:solidFill>
                  <a:schemeClr val="tx2">
                    <a:lumMod val="60000"/>
                    <a:lumOff val="40000"/>
                  </a:schemeClr>
                </a:solidFill>
                <a:latin typeface="+mj-lt"/>
              </a:rPr>
              <a:t>vector</a:t>
            </a:r>
          </a:p>
          <a:p>
            <a:pPr lvl="1"/>
            <a:r>
              <a:rPr lang="en-US" dirty="0" smtClean="0">
                <a:solidFill>
                  <a:schemeClr val="tx2">
                    <a:lumMod val="60000"/>
                    <a:lumOff val="40000"/>
                  </a:schemeClr>
                </a:solidFill>
                <a:latin typeface="+mj-lt"/>
              </a:rPr>
              <a:t>For </a:t>
            </a:r>
            <a:r>
              <a:rPr lang="en-US" dirty="0">
                <a:solidFill>
                  <a:schemeClr val="tx2">
                    <a:lumMod val="60000"/>
                    <a:lumOff val="40000"/>
                  </a:schemeClr>
                </a:solidFill>
                <a:latin typeface="+mj-lt"/>
              </a:rPr>
              <a:t>every example d with target </a:t>
            </a:r>
            <a:r>
              <a:rPr lang="en-US" dirty="0" smtClean="0">
                <a:solidFill>
                  <a:schemeClr val="tx2">
                    <a:lumMod val="60000"/>
                    <a:lumOff val="40000"/>
                  </a:schemeClr>
                </a:solidFill>
                <a:latin typeface="+mj-lt"/>
              </a:rPr>
              <a:t>value:</a:t>
            </a:r>
          </a:p>
          <a:p>
            <a:pPr lvl="2"/>
            <a:r>
              <a:rPr lang="en-US" dirty="0" smtClean="0">
                <a:solidFill>
                  <a:schemeClr val="tx2">
                    <a:lumMod val="60000"/>
                    <a:lumOff val="40000"/>
                  </a:schemeClr>
                </a:solidFill>
                <a:latin typeface="+mj-lt"/>
              </a:rPr>
              <a:t> </a:t>
            </a:r>
            <a:r>
              <a:rPr lang="en-US" dirty="0">
                <a:solidFill>
                  <a:schemeClr val="tx2">
                    <a:lumMod val="60000"/>
                    <a:lumOff val="40000"/>
                  </a:schemeClr>
                </a:solidFill>
                <a:latin typeface="+mj-lt"/>
              </a:rPr>
              <a:t>Evaluate the linear </a:t>
            </a:r>
            <a:r>
              <a:rPr lang="en-US" dirty="0" smtClean="0">
                <a:solidFill>
                  <a:schemeClr val="tx2">
                    <a:lumMod val="60000"/>
                    <a:lumOff val="40000"/>
                  </a:schemeClr>
                </a:solidFill>
                <a:latin typeface="+mj-lt"/>
              </a:rPr>
              <a:t>unit</a:t>
            </a:r>
          </a:p>
          <a:p>
            <a:pPr lvl="2"/>
            <a:r>
              <a:rPr lang="en-US" dirty="0" smtClean="0">
                <a:solidFill>
                  <a:schemeClr val="tx2">
                    <a:lumMod val="60000"/>
                    <a:lumOff val="40000"/>
                  </a:schemeClr>
                </a:solidFill>
                <a:latin typeface="+mj-lt"/>
              </a:rPr>
              <a:t> update      </a:t>
            </a:r>
            <a:r>
              <a:rPr lang="en-US" dirty="0">
                <a:solidFill>
                  <a:schemeClr val="tx2">
                    <a:lumMod val="60000"/>
                    <a:lumOff val="40000"/>
                  </a:schemeClr>
                </a:solidFill>
                <a:latin typeface="+mj-lt"/>
              </a:rPr>
              <a:t>by  </a:t>
            </a:r>
            <a:r>
              <a:rPr lang="en-US" u="sng" dirty="0">
                <a:solidFill>
                  <a:schemeClr val="tx2">
                    <a:lumMod val="60000"/>
                    <a:lumOff val="40000"/>
                  </a:schemeClr>
                </a:solidFill>
                <a:latin typeface="+mj-lt"/>
              </a:rPr>
              <a:t>incrementally</a:t>
            </a:r>
            <a:r>
              <a:rPr lang="en-US" dirty="0">
                <a:solidFill>
                  <a:schemeClr val="tx2">
                    <a:lumMod val="60000"/>
                    <a:lumOff val="40000"/>
                  </a:schemeClr>
                </a:solidFill>
                <a:latin typeface="+mj-lt"/>
              </a:rPr>
              <a:t> adding         </a:t>
            </a:r>
            <a:r>
              <a:rPr lang="en-US" dirty="0" smtClean="0">
                <a:solidFill>
                  <a:schemeClr val="tx2">
                    <a:lumMod val="60000"/>
                    <a:lumOff val="40000"/>
                  </a:schemeClr>
                </a:solidFill>
                <a:latin typeface="+mj-lt"/>
              </a:rPr>
              <a:t> </a:t>
            </a:r>
            <a:r>
              <a:rPr lang="en-US" dirty="0">
                <a:solidFill>
                  <a:schemeClr val="tx2">
                    <a:lumMod val="60000"/>
                    <a:lumOff val="40000"/>
                  </a:schemeClr>
                </a:solidFill>
                <a:latin typeface="+mj-lt"/>
              </a:rPr>
              <a:t>to each component  (update without summing over all </a:t>
            </a:r>
            <a:r>
              <a:rPr lang="en-US" dirty="0" smtClean="0">
                <a:solidFill>
                  <a:schemeClr val="tx2">
                    <a:lumMod val="60000"/>
                    <a:lumOff val="40000"/>
                  </a:schemeClr>
                </a:solidFill>
                <a:latin typeface="+mj-lt"/>
              </a:rPr>
              <a:t>data)</a:t>
            </a:r>
          </a:p>
          <a:p>
            <a:pPr lvl="1"/>
            <a:r>
              <a:rPr lang="en-US" dirty="0" smtClean="0">
                <a:solidFill>
                  <a:schemeClr val="tx2">
                    <a:lumMod val="60000"/>
                    <a:lumOff val="40000"/>
                  </a:schemeClr>
                </a:solidFill>
                <a:latin typeface="+mj-lt"/>
              </a:rPr>
              <a:t>Continue </a:t>
            </a:r>
            <a:r>
              <a:rPr lang="en-US" dirty="0">
                <a:solidFill>
                  <a:schemeClr val="tx2">
                    <a:lumMod val="60000"/>
                    <a:lumOff val="40000"/>
                  </a:schemeClr>
                </a:solidFill>
                <a:latin typeface="+mj-lt"/>
              </a:rPr>
              <a:t>until E below some threshold </a:t>
            </a:r>
            <a:endParaRPr lang="en-US" dirty="0" smtClean="0">
              <a:solidFill>
                <a:schemeClr val="tx2">
                  <a:lumMod val="60000"/>
                  <a:lumOff val="40000"/>
                </a:schemeClr>
              </a:solidFill>
              <a:latin typeface="+mj-lt"/>
            </a:endParaRPr>
          </a:p>
          <a:p>
            <a:r>
              <a:rPr lang="en-US" sz="2000" dirty="0"/>
              <a:t>In general - does not converge to global minimum</a:t>
            </a:r>
          </a:p>
          <a:p>
            <a:r>
              <a:rPr lang="en-US" sz="2000" dirty="0"/>
              <a:t>Decreasing R with time guarantees convergence  </a:t>
            </a:r>
          </a:p>
          <a:p>
            <a:r>
              <a:rPr lang="en-US" sz="2000" dirty="0"/>
              <a:t>But, </a:t>
            </a:r>
            <a:r>
              <a:rPr lang="en-US" sz="2000" dirty="0" smtClean="0"/>
              <a:t>on-line </a:t>
            </a:r>
            <a:r>
              <a:rPr lang="en-US" sz="2000" dirty="0"/>
              <a:t>algorithms </a:t>
            </a:r>
            <a:r>
              <a:rPr lang="en-US" sz="2000" dirty="0" smtClean="0"/>
              <a:t>are </a:t>
            </a:r>
            <a:r>
              <a:rPr lang="en-US" sz="2000" dirty="0"/>
              <a:t>sometimes advantageous…</a:t>
            </a:r>
          </a:p>
          <a:p>
            <a:endParaRPr lang="en-US" sz="2000" dirty="0">
              <a:solidFill>
                <a:schemeClr val="tx2">
                  <a:lumMod val="60000"/>
                  <a:lumOff val="40000"/>
                </a:schemeClr>
              </a:solidFill>
            </a:endParaRPr>
          </a:p>
          <a:p>
            <a:pPr lvl="1"/>
            <a:endParaRPr lang="en-US" dirty="0">
              <a:solidFill>
                <a:schemeClr val="tx2">
                  <a:lumMod val="60000"/>
                  <a:lumOff val="40000"/>
                </a:schemeClr>
              </a:solidFill>
              <a:latin typeface="+mj-lt"/>
            </a:endParaRPr>
          </a:p>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641087801"/>
              </p:ext>
            </p:extLst>
          </p:nvPr>
        </p:nvGraphicFramePr>
        <p:xfrm>
          <a:off x="6344623" y="3505200"/>
          <a:ext cx="589577" cy="396875"/>
        </p:xfrm>
        <a:graphic>
          <a:graphicData uri="http://schemas.openxmlformats.org/presentationml/2006/ole">
            <mc:AlternateContent xmlns:mc="http://schemas.openxmlformats.org/markup-compatibility/2006">
              <mc:Choice xmlns:v="urn:schemas-microsoft-com:vml" Requires="v">
                <p:oleObj spid="_x0000_s1147389" name="Equation" r:id="rId6" imgW="342751" imgH="228501" progId="Equation.3">
                  <p:embed/>
                </p:oleObj>
              </mc:Choice>
              <mc:Fallback>
                <p:oleObj name="Equation" r:id="rId6" imgW="342751"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623" y="3505200"/>
                        <a:ext cx="589577" cy="396875"/>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01367998"/>
              </p:ext>
            </p:extLst>
          </p:nvPr>
        </p:nvGraphicFramePr>
        <p:xfrm>
          <a:off x="5029200" y="3797292"/>
          <a:ext cx="3219450" cy="546108"/>
        </p:xfrm>
        <a:graphic>
          <a:graphicData uri="http://schemas.openxmlformats.org/presentationml/2006/ole">
            <mc:AlternateContent xmlns:mc="http://schemas.openxmlformats.org/markup-compatibility/2006">
              <mc:Choice xmlns:v="urn:schemas-microsoft-com:vml" Requires="v">
                <p:oleObj spid="_x0000_s1147390" name="Equation" r:id="rId8" imgW="1562100" imgH="266700" progId="Equation.3">
                  <p:embed/>
                </p:oleObj>
              </mc:Choice>
              <mc:Fallback>
                <p:oleObj name="Equation" r:id="rId8" imgW="15621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797292"/>
                        <a:ext cx="3219450" cy="546108"/>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87742056"/>
              </p:ext>
            </p:extLst>
          </p:nvPr>
        </p:nvGraphicFramePr>
        <p:xfrm>
          <a:off x="3462788" y="4222750"/>
          <a:ext cx="271012" cy="273050"/>
        </p:xfrm>
        <a:graphic>
          <a:graphicData uri="http://schemas.openxmlformats.org/presentationml/2006/ole">
            <mc:AlternateContent xmlns:mc="http://schemas.openxmlformats.org/markup-compatibility/2006">
              <mc:Choice xmlns:v="urn:schemas-microsoft-com:vml" Requires="v">
                <p:oleObj spid="_x0000_s1147391" name="Equation" r:id="rId10" imgW="177492" imgH="177492" progId="Equation.3">
                  <p:embed/>
                </p:oleObj>
              </mc:Choice>
              <mc:Fallback>
                <p:oleObj name="Equation" r:id="rId10" imgW="177492" imgH="17749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2788" y="4222750"/>
                        <a:ext cx="271012" cy="273050"/>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0053721"/>
              </p:ext>
            </p:extLst>
          </p:nvPr>
        </p:nvGraphicFramePr>
        <p:xfrm>
          <a:off x="6096000" y="4243796"/>
          <a:ext cx="420688" cy="299176"/>
        </p:xfrm>
        <a:graphic>
          <a:graphicData uri="http://schemas.openxmlformats.org/presentationml/2006/ole">
            <mc:AlternateContent xmlns:mc="http://schemas.openxmlformats.org/markup-compatibility/2006">
              <mc:Choice xmlns:v="urn:schemas-microsoft-com:vml" Requires="v">
                <p:oleObj spid="_x0000_s1147392" name="Equation" r:id="rId12" imgW="304536" imgH="215713" progId="Equation.3">
                  <p:embed/>
                </p:oleObj>
              </mc:Choice>
              <mc:Fallback>
                <p:oleObj name="Equation" r:id="rId12" imgW="304536"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4243796"/>
                        <a:ext cx="420688" cy="299176"/>
                      </a:xfrm>
                      <a:prstGeom prst="rect">
                        <a:avLst/>
                      </a:prstGeom>
                      <a:noFill/>
                      <a:ln>
                        <a:noFill/>
                      </a:ln>
                      <a:effectLst/>
                    </p:spPr>
                  </p:pic>
                </p:oleObj>
              </mc:Fallback>
            </mc:AlternateContent>
          </a:graphicData>
        </a:graphic>
      </p:graphicFrame>
      <p:sp>
        <p:nvSpPr>
          <p:cNvPr id="13" name="Rectangular Callout 12"/>
          <p:cNvSpPr/>
          <p:nvPr/>
        </p:nvSpPr>
        <p:spPr>
          <a:xfrm>
            <a:off x="5791200" y="1309314"/>
            <a:ext cx="3148824" cy="1357686"/>
          </a:xfrm>
          <a:prstGeom prst="wedgeRectCallout">
            <a:avLst>
              <a:gd name="adj1" fmla="val -81713"/>
              <a:gd name="adj2" fmla="val -455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
            </a:r>
            <a:r>
              <a:rPr lang="en-US" sz="1600" b="1" dirty="0" smtClean="0">
                <a:solidFill>
                  <a:schemeClr val="tx1"/>
                </a:solidFill>
              </a:rPr>
              <a:t>ropped the averaging operation.</a:t>
            </a:r>
          </a:p>
          <a:p>
            <a:pPr algn="ctr"/>
            <a:r>
              <a:rPr lang="en-US" sz="1600" dirty="0" smtClean="0">
                <a:solidFill>
                  <a:schemeClr val="tx1"/>
                </a:solidFill>
              </a:rPr>
              <a:t>Sometimes called “</a:t>
            </a:r>
            <a:r>
              <a:rPr lang="en-US" sz="1600" b="1" dirty="0" smtClean="0">
                <a:solidFill>
                  <a:schemeClr val="tx1"/>
                </a:solidFill>
              </a:rPr>
              <a:t>on-line</a:t>
            </a:r>
            <a:r>
              <a:rPr lang="en-US" sz="1600" dirty="0" smtClean="0">
                <a:solidFill>
                  <a:schemeClr val="tx1"/>
                </a:solidFill>
              </a:rPr>
              <a:t>” since we don’t need a reference to a training set: </a:t>
            </a:r>
          </a:p>
          <a:p>
            <a:pPr algn="ctr"/>
            <a:r>
              <a:rPr lang="en-US" sz="1600" b="1" dirty="0" smtClean="0">
                <a:solidFill>
                  <a:schemeClr val="tx1"/>
                </a:solidFill>
              </a:rPr>
              <a:t>observe – predict – get feedback.</a:t>
            </a:r>
            <a:endParaRPr lang="en-US" sz="1600" b="1" dirty="0">
              <a:solidFill>
                <a:schemeClr val="tx1"/>
              </a:solidFill>
            </a:endParaRPr>
          </a:p>
        </p:txBody>
      </p:sp>
    </p:spTree>
    <p:extLst>
      <p:ext uri="{BB962C8B-B14F-4D97-AF65-F5344CB8AC3E}">
        <p14:creationId xmlns:p14="http://schemas.microsoft.com/office/powerpoint/2010/main" val="338861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the general (non-separable) case the learning rate R must decrease to zero to guarantee convergence.</a:t>
            </a:r>
          </a:p>
          <a:p>
            <a:r>
              <a:rPr lang="en-US" dirty="0" smtClean="0"/>
              <a:t>The learning rate is called the </a:t>
            </a:r>
            <a:r>
              <a:rPr lang="en-US" i="1" dirty="0" smtClean="0"/>
              <a:t>step size. </a:t>
            </a:r>
            <a:r>
              <a:rPr lang="en-US" dirty="0" smtClean="0"/>
              <a:t>There are more sophisticated algorithms that choose the step size automatically and converge faster. </a:t>
            </a:r>
          </a:p>
          <a:p>
            <a:r>
              <a:rPr lang="en-US" dirty="0" smtClean="0"/>
              <a:t>Choosing </a:t>
            </a:r>
            <a:r>
              <a:rPr lang="en-US" dirty="0"/>
              <a:t>a </a:t>
            </a:r>
            <a:r>
              <a:rPr lang="en-US" dirty="0" smtClean="0"/>
              <a:t>better starting </a:t>
            </a:r>
            <a:r>
              <a:rPr lang="en-US" dirty="0"/>
              <a:t>point </a:t>
            </a:r>
            <a:r>
              <a:rPr lang="en-US" dirty="0" smtClean="0"/>
              <a:t>also has impact. </a:t>
            </a:r>
          </a:p>
          <a:p>
            <a:endParaRPr lang="en-US" dirty="0" smtClean="0">
              <a:solidFill>
                <a:srgbClr val="0000FF"/>
              </a:solidFill>
            </a:endParaRPr>
          </a:p>
          <a:p>
            <a:r>
              <a:rPr lang="en-US" dirty="0" smtClean="0">
                <a:solidFill>
                  <a:srgbClr val="0000FF"/>
                </a:solidFill>
              </a:rPr>
              <a:t>The gradient descent and its stochastic version are very simple algorithms, but almost all the algorithms we will learn in the class can be traced back to gradient decent algorithms for different loss functions and different hypotheses spaces. </a:t>
            </a:r>
          </a:p>
        </p:txBody>
      </p:sp>
      <p:sp>
        <p:nvSpPr>
          <p:cNvPr id="7" name="Content Placeholder 6"/>
          <p:cNvSpPr>
            <a:spLocks noGrp="1"/>
          </p:cNvSpPr>
          <p:nvPr>
            <p:ph sz="quarter" idx="13"/>
          </p:nvPr>
        </p:nvSpPr>
        <p:spPr>
          <a:xfrm rot="18627426">
            <a:off x="57358" y="2233398"/>
            <a:ext cx="2183449" cy="1558925"/>
          </a:xfrm>
        </p:spPr>
        <p:txBody>
          <a:bodyPr/>
          <a:lstStyle/>
          <a:p>
            <a:r>
              <a:rPr lang="en-US" dirty="0"/>
              <a:t>Algorithms</a:t>
            </a:r>
          </a:p>
          <a:p>
            <a:endParaRPr lang="en-US" dirty="0"/>
          </a:p>
        </p:txBody>
      </p:sp>
      <p:sp>
        <p:nvSpPr>
          <p:cNvPr id="4" name="Title 3"/>
          <p:cNvSpPr>
            <a:spLocks noGrp="1"/>
          </p:cNvSpPr>
          <p:nvPr>
            <p:ph type="title"/>
          </p:nvPr>
        </p:nvSpPr>
        <p:spPr>
          <a:xfrm>
            <a:off x="1371600" y="-14514"/>
            <a:ext cx="7772400" cy="1143000"/>
          </a:xfrm>
        </p:spPr>
        <p:txBody>
          <a:bodyPr/>
          <a:lstStyle/>
          <a:p>
            <a:r>
              <a:rPr lang="en-US" dirty="0" smtClean="0"/>
              <a:t>Learning Rates and Convergence</a:t>
            </a:r>
            <a:endParaRPr lang="en-US" dirty="0"/>
          </a:p>
        </p:txBody>
      </p:sp>
      <p:sp>
        <p:nvSpPr>
          <p:cNvPr id="2" name="Slide Number Placeholder 1"/>
          <p:cNvSpPr>
            <a:spLocks noGrp="1"/>
          </p:cNvSpPr>
          <p:nvPr>
            <p:ph type="sldNum" sz="quarter" idx="15"/>
          </p:nvPr>
        </p:nvSpPr>
        <p:spPr/>
        <p:txBody>
          <a:bodyPr/>
          <a:lstStyle/>
          <a:p>
            <a:fld id="{0C921938-476A-4922-BE24-3B8F6A2854D9}" type="slidenum">
              <a:rPr lang="en-US" smtClean="0"/>
              <a:t>72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Issues</a:t>
            </a:r>
            <a:endParaRPr lang="en-US" dirty="0"/>
          </a:p>
        </p:txBody>
      </p:sp>
      <p:sp>
        <p:nvSpPr>
          <p:cNvPr id="3" name="Content Placeholder 2"/>
          <p:cNvSpPr>
            <a:spLocks noGrp="1"/>
          </p:cNvSpPr>
          <p:nvPr>
            <p:ph idx="1"/>
          </p:nvPr>
        </p:nvSpPr>
        <p:spPr/>
        <p:txBody>
          <a:bodyPr/>
          <a:lstStyle/>
          <a:p>
            <a:r>
              <a:rPr lang="en-US" sz="2000" dirty="0">
                <a:solidFill>
                  <a:srgbClr val="0000FF"/>
                </a:solidFill>
              </a:rPr>
              <a:t>Assume the data is linearly separable.</a:t>
            </a:r>
          </a:p>
          <a:p>
            <a:r>
              <a:rPr lang="en-US" sz="2000" dirty="0">
                <a:solidFill>
                  <a:srgbClr val="0000FF"/>
                </a:solidFill>
              </a:rPr>
              <a:t>Sample complexity:</a:t>
            </a:r>
          </a:p>
          <a:p>
            <a:pPr lvl="1"/>
            <a:r>
              <a:rPr lang="en-US" sz="1600" dirty="0">
                <a:solidFill>
                  <a:srgbClr val="000066"/>
                </a:solidFill>
              </a:rPr>
              <a:t>Suppose we want to ensure that our LTU has an error rate </a:t>
            </a:r>
            <a:r>
              <a:rPr lang="en-US" sz="1600" dirty="0" smtClean="0">
                <a:solidFill>
                  <a:srgbClr val="000066"/>
                </a:solidFill>
              </a:rPr>
              <a:t>(</a:t>
            </a:r>
            <a:r>
              <a:rPr lang="en-US" sz="1600" dirty="0">
                <a:solidFill>
                  <a:srgbClr val="000066"/>
                </a:solidFill>
              </a:rPr>
              <a:t>on new examples) of less than </a:t>
            </a:r>
            <a:r>
              <a:rPr lang="en-US" sz="1600" dirty="0">
                <a:solidFill>
                  <a:srgbClr val="0000FF"/>
                </a:solidFill>
                <a:sym typeface="Symbol" pitchFamily="18" charset="2"/>
              </a:rPr>
              <a:t></a:t>
            </a:r>
            <a:r>
              <a:rPr lang="en-US" sz="1600" dirty="0">
                <a:solidFill>
                  <a:srgbClr val="000066"/>
                </a:solidFill>
                <a:sym typeface="Symbol" pitchFamily="18" charset="2"/>
              </a:rPr>
              <a:t> with high </a:t>
            </a:r>
            <a:r>
              <a:rPr lang="en-US" sz="1600" dirty="0" smtClean="0">
                <a:solidFill>
                  <a:srgbClr val="000066"/>
                </a:solidFill>
                <a:sym typeface="Symbol" pitchFamily="18" charset="2"/>
              </a:rPr>
              <a:t>probability (</a:t>
            </a:r>
            <a:r>
              <a:rPr lang="en-US" sz="1600" dirty="0">
                <a:solidFill>
                  <a:srgbClr val="000066"/>
                </a:solidFill>
                <a:sym typeface="Symbol" pitchFamily="18" charset="2"/>
              </a:rPr>
              <a:t>at least (</a:t>
            </a:r>
            <a:r>
              <a:rPr lang="en-US" sz="1600" dirty="0">
                <a:solidFill>
                  <a:srgbClr val="0000FF"/>
                </a:solidFill>
                <a:sym typeface="Symbol" pitchFamily="18" charset="2"/>
              </a:rPr>
              <a:t>1-</a:t>
            </a:r>
            <a:r>
              <a:rPr lang="en-US" sz="1600" dirty="0">
                <a:solidFill>
                  <a:srgbClr val="000066"/>
                </a:solidFill>
                <a:sym typeface="Symbol" pitchFamily="18" charset="2"/>
              </a:rPr>
              <a:t>))</a:t>
            </a:r>
          </a:p>
          <a:p>
            <a:pPr lvl="1"/>
            <a:r>
              <a:rPr lang="en-US" sz="1600" dirty="0">
                <a:solidFill>
                  <a:srgbClr val="000066"/>
                </a:solidFill>
                <a:sym typeface="Symbol" pitchFamily="18" charset="2"/>
              </a:rPr>
              <a:t>How large does </a:t>
            </a:r>
            <a:r>
              <a:rPr lang="en-US" sz="1600" dirty="0">
                <a:solidFill>
                  <a:srgbClr val="0000FF"/>
                </a:solidFill>
                <a:sym typeface="Symbol" pitchFamily="18" charset="2"/>
              </a:rPr>
              <a:t>m</a:t>
            </a:r>
            <a:r>
              <a:rPr lang="en-US" sz="1600" dirty="0">
                <a:solidFill>
                  <a:srgbClr val="000066"/>
                </a:solidFill>
                <a:sym typeface="Symbol" pitchFamily="18" charset="2"/>
              </a:rPr>
              <a:t> (the number of examples) must be in order to </a:t>
            </a:r>
            <a:r>
              <a:rPr lang="en-US" sz="1600" dirty="0" smtClean="0">
                <a:solidFill>
                  <a:srgbClr val="000066"/>
                </a:solidFill>
                <a:sym typeface="Symbol" pitchFamily="18" charset="2"/>
              </a:rPr>
              <a:t>achieve </a:t>
            </a:r>
            <a:r>
              <a:rPr lang="en-US" sz="1600" dirty="0">
                <a:solidFill>
                  <a:srgbClr val="000066"/>
                </a:solidFill>
                <a:sym typeface="Symbol" pitchFamily="18" charset="2"/>
              </a:rPr>
              <a:t>this ? It can be shown that for </a:t>
            </a:r>
            <a:r>
              <a:rPr lang="en-US" sz="1600" dirty="0">
                <a:solidFill>
                  <a:srgbClr val="3333FF"/>
                </a:solidFill>
                <a:sym typeface="Symbol" pitchFamily="18" charset="2"/>
              </a:rPr>
              <a:t>n</a:t>
            </a:r>
            <a:r>
              <a:rPr lang="en-US" sz="1600" dirty="0">
                <a:solidFill>
                  <a:srgbClr val="000066"/>
                </a:solidFill>
                <a:sym typeface="Symbol" pitchFamily="18" charset="2"/>
              </a:rPr>
              <a:t> dimensional problems</a:t>
            </a:r>
          </a:p>
          <a:p>
            <a:pPr marL="0" indent="0">
              <a:buNone/>
            </a:pPr>
            <a:r>
              <a:rPr lang="en-US" sz="2000" dirty="0">
                <a:solidFill>
                  <a:srgbClr val="000066"/>
                </a:solidFill>
                <a:sym typeface="Symbol" pitchFamily="18" charset="2"/>
              </a:rPr>
              <a:t>                       </a:t>
            </a:r>
            <a:r>
              <a:rPr lang="en-US" sz="2000" dirty="0">
                <a:solidFill>
                  <a:srgbClr val="0000FF"/>
                </a:solidFill>
                <a:sym typeface="Symbol" pitchFamily="18" charset="2"/>
              </a:rPr>
              <a:t>m = O(1/  [</a:t>
            </a:r>
            <a:r>
              <a:rPr lang="en-US" sz="2000" dirty="0" err="1">
                <a:solidFill>
                  <a:srgbClr val="0000FF"/>
                </a:solidFill>
                <a:sym typeface="Symbol" pitchFamily="18" charset="2"/>
              </a:rPr>
              <a:t>ln</a:t>
            </a:r>
            <a:r>
              <a:rPr lang="en-US" sz="2000" dirty="0">
                <a:solidFill>
                  <a:srgbClr val="0000FF"/>
                </a:solidFill>
                <a:sym typeface="Symbol" pitchFamily="18" charset="2"/>
              </a:rPr>
              <a:t>(1/ ) + (n+1) </a:t>
            </a:r>
            <a:r>
              <a:rPr lang="en-US" sz="2000" dirty="0" err="1">
                <a:solidFill>
                  <a:srgbClr val="0000FF"/>
                </a:solidFill>
                <a:sym typeface="Symbol" pitchFamily="18" charset="2"/>
              </a:rPr>
              <a:t>ln</a:t>
            </a:r>
            <a:r>
              <a:rPr lang="en-US" sz="2000" dirty="0">
                <a:solidFill>
                  <a:srgbClr val="0000FF"/>
                </a:solidFill>
                <a:sym typeface="Symbol" pitchFamily="18" charset="2"/>
              </a:rPr>
              <a:t>(1/ ) </a:t>
            </a:r>
            <a:r>
              <a:rPr lang="en-US" sz="2000" dirty="0" smtClean="0">
                <a:solidFill>
                  <a:srgbClr val="0000FF"/>
                </a:solidFill>
                <a:sym typeface="Symbol" pitchFamily="18" charset="2"/>
              </a:rPr>
              <a:t>].</a:t>
            </a:r>
          </a:p>
          <a:p>
            <a:pPr marL="0" indent="0">
              <a:buNone/>
            </a:pPr>
            <a:endParaRPr lang="en-US" sz="2000" dirty="0">
              <a:solidFill>
                <a:srgbClr val="0000FF"/>
              </a:solidFill>
              <a:sym typeface="Symbol" pitchFamily="18" charset="2"/>
            </a:endParaRPr>
          </a:p>
          <a:p>
            <a:r>
              <a:rPr lang="en-US" sz="2000" dirty="0">
                <a:solidFill>
                  <a:srgbClr val="0000FF"/>
                </a:solidFill>
              </a:rPr>
              <a:t>Computational </a:t>
            </a:r>
            <a:r>
              <a:rPr lang="en-US" sz="2000" dirty="0" smtClean="0">
                <a:solidFill>
                  <a:srgbClr val="0000FF"/>
                </a:solidFill>
              </a:rPr>
              <a:t>complexity: </a:t>
            </a:r>
            <a:r>
              <a:rPr lang="en-US" sz="2000" dirty="0" smtClean="0"/>
              <a:t>What </a:t>
            </a:r>
            <a:r>
              <a:rPr lang="en-US" sz="2000" dirty="0"/>
              <a:t>can be said?</a:t>
            </a:r>
          </a:p>
          <a:p>
            <a:pPr lvl="1"/>
            <a:r>
              <a:rPr lang="en-US" sz="1600" dirty="0">
                <a:solidFill>
                  <a:srgbClr val="000066"/>
                </a:solidFill>
              </a:rPr>
              <a:t>It can be shown that there exists a polynomial time algorithm for </a:t>
            </a:r>
            <a:r>
              <a:rPr lang="en-US" sz="1600" dirty="0" smtClean="0">
                <a:solidFill>
                  <a:srgbClr val="000066"/>
                </a:solidFill>
              </a:rPr>
              <a:t>finding  </a:t>
            </a:r>
            <a:r>
              <a:rPr lang="en-US" sz="1600" dirty="0">
                <a:solidFill>
                  <a:srgbClr val="FF9900"/>
                </a:solidFill>
              </a:rPr>
              <a:t>consistent</a:t>
            </a:r>
            <a:r>
              <a:rPr lang="en-US" sz="1600" dirty="0">
                <a:solidFill>
                  <a:srgbClr val="000066"/>
                </a:solidFill>
              </a:rPr>
              <a:t> LTU (by reduction from linear programming). </a:t>
            </a:r>
          </a:p>
          <a:p>
            <a:pPr lvl="1"/>
            <a:r>
              <a:rPr lang="en-US" sz="1600" dirty="0">
                <a:solidFill>
                  <a:srgbClr val="000066"/>
                </a:solidFill>
              </a:rPr>
              <a:t>[Contrast with the NP hardness for 0-1 loss optimization]</a:t>
            </a:r>
          </a:p>
          <a:p>
            <a:pPr lvl="1"/>
            <a:r>
              <a:rPr lang="en-US" sz="1600" dirty="0">
                <a:solidFill>
                  <a:srgbClr val="000066"/>
                </a:solidFill>
              </a:rPr>
              <a:t>(On-line algorithms have inverse quadratic dependence on the margin)</a:t>
            </a:r>
          </a:p>
          <a:p>
            <a:endParaRPr lang="en-US" dirty="0">
              <a:solidFill>
                <a:srgbClr val="0000FF"/>
              </a:solidFill>
              <a:sym typeface="Symbol" pitchFamily="18" charset="2"/>
            </a:endParaRPr>
          </a:p>
          <a:p>
            <a:pPr marL="0" indent="0">
              <a:buNone/>
            </a:pPr>
            <a:endParaRPr lang="en-US" dirty="0"/>
          </a:p>
        </p:txBody>
      </p:sp>
      <p:sp>
        <p:nvSpPr>
          <p:cNvPr id="7" name="Content Placeholder 6"/>
          <p:cNvSpPr>
            <a:spLocks noGrp="1"/>
          </p:cNvSpPr>
          <p:nvPr>
            <p:ph sz="quarter" idx="13"/>
          </p:nvPr>
        </p:nvSpPr>
        <p:spPr/>
        <p:txBody>
          <a:bodyPr/>
          <a:lstStyle/>
          <a:p>
            <a:r>
              <a:rPr lang="en-US" dirty="0"/>
              <a:t>Algorithms</a:t>
            </a:r>
          </a:p>
          <a:p>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for LTUs</a:t>
            </a:r>
            <a:endParaRPr lang="en-US" dirty="0"/>
          </a:p>
        </p:txBody>
      </p:sp>
      <p:sp>
        <p:nvSpPr>
          <p:cNvPr id="3" name="Content Placeholder 2"/>
          <p:cNvSpPr>
            <a:spLocks noGrp="1"/>
          </p:cNvSpPr>
          <p:nvPr>
            <p:ph idx="1"/>
          </p:nvPr>
        </p:nvSpPr>
        <p:spPr/>
        <p:txBody>
          <a:bodyPr/>
          <a:lstStyle/>
          <a:p>
            <a:r>
              <a:rPr lang="en-US" dirty="0" smtClean="0"/>
              <a:t>Fisher Linear Discriminant:</a:t>
            </a:r>
          </a:p>
          <a:p>
            <a:pPr lvl="1"/>
            <a:r>
              <a:rPr lang="en-US" dirty="0" smtClean="0"/>
              <a:t>A direct computation method</a:t>
            </a:r>
          </a:p>
          <a:p>
            <a:r>
              <a:rPr lang="en-US" dirty="0" smtClean="0"/>
              <a:t>Probabilistic methods (naïve Bayes):</a:t>
            </a:r>
          </a:p>
          <a:p>
            <a:pPr lvl="1"/>
            <a:r>
              <a:rPr lang="en-US" dirty="0" smtClean="0"/>
              <a:t>Produces a stochastic classifier that can be viewed as a linear threshold unit.</a:t>
            </a:r>
          </a:p>
          <a:p>
            <a:r>
              <a:rPr lang="en-US" dirty="0" smtClean="0"/>
              <a:t>Winnow/Perceptron</a:t>
            </a:r>
          </a:p>
          <a:p>
            <a:pPr lvl="1"/>
            <a:r>
              <a:rPr lang="en-US" dirty="0" smtClean="0"/>
              <a:t>A multiplicative/additive update algorithm with some </a:t>
            </a:r>
            <a:r>
              <a:rPr lang="en-US" dirty="0" err="1" smtClean="0"/>
              <a:t>sparsity</a:t>
            </a:r>
            <a:r>
              <a:rPr lang="en-US" dirty="0" smtClean="0"/>
              <a:t> properties in the function space (a large number of irrelevant attributes) or features space (sparse examples)</a:t>
            </a:r>
          </a:p>
          <a:p>
            <a:r>
              <a:rPr lang="en-US" dirty="0" smtClean="0"/>
              <a:t>Logistic Regression, SVM…many other algorithms</a:t>
            </a:r>
          </a:p>
          <a:p>
            <a:pPr marL="457200" lvl="1" indent="0">
              <a:buNone/>
            </a:pPr>
            <a:endParaRPr lang="en-US" dirty="0"/>
          </a:p>
        </p:txBody>
      </p:sp>
      <p:sp>
        <p:nvSpPr>
          <p:cNvPr id="7" name="Content Placeholder 6"/>
          <p:cNvSpPr>
            <a:spLocks noGrp="1"/>
          </p:cNvSpPr>
          <p:nvPr>
            <p:ph sz="quarter" idx="13"/>
          </p:nvPr>
        </p:nvSpPr>
        <p:spPr/>
        <p:txBody>
          <a:bodyPr/>
          <a:lstStyle/>
          <a:p>
            <a:r>
              <a:rPr lang="en-US" dirty="0"/>
              <a:t>Algorithms</a:t>
            </a:r>
          </a:p>
          <a:p>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Badges game</a:t>
            </a:r>
            <a:endParaRPr lang="en-US" dirty="0"/>
          </a:p>
        </p:txBody>
      </p:sp>
      <p:sp>
        <p:nvSpPr>
          <p:cNvPr id="3" name="Content Placeholder 2"/>
          <p:cNvSpPr>
            <a:spLocks noGrp="1"/>
          </p:cNvSpPr>
          <p:nvPr>
            <p:ph idx="1"/>
          </p:nvPr>
        </p:nvSpPr>
        <p:spPr/>
        <p:txBody>
          <a:bodyPr>
            <a:normAutofit/>
          </a:bodyPr>
          <a:lstStyle/>
          <a:p>
            <a:r>
              <a:rPr lang="en-US" dirty="0" smtClean="0"/>
              <a:t/>
            </a:r>
            <a:br>
              <a:rPr lang="en-US" dirty="0" smtClean="0"/>
            </a:br>
            <a:r>
              <a:rPr lang="en-US" dirty="0" smtClean="0"/>
              <a:t/>
            </a:r>
            <a:br>
              <a:rPr lang="en-US" dirty="0" smtClean="0"/>
            </a:br>
            <a:endParaRPr lang="en-US" dirty="0" smtClean="0"/>
          </a:p>
          <a:p>
            <a:r>
              <a:rPr lang="en-US" dirty="0" smtClean="0"/>
              <a:t>Conference attendees to the 1994 Machine Learning conference were given </a:t>
            </a:r>
            <a:r>
              <a:rPr lang="en-US" dirty="0" smtClean="0">
                <a:solidFill>
                  <a:srgbClr val="C00000"/>
                </a:solidFill>
              </a:rPr>
              <a:t>name badges labeled with + or −.</a:t>
            </a:r>
          </a:p>
          <a:p>
            <a:endParaRPr lang="en-US" dirty="0">
              <a:solidFill>
                <a:srgbClr val="C00000"/>
              </a:solidFill>
            </a:endParaRPr>
          </a:p>
          <a:p>
            <a:pPr marL="0" indent="0">
              <a:buNone/>
            </a:pPr>
            <a:endParaRPr lang="en-US" dirty="0" smtClean="0">
              <a:solidFill>
                <a:srgbClr val="C00000"/>
              </a:solidFill>
            </a:endParaRPr>
          </a:p>
          <a:p>
            <a:r>
              <a:rPr lang="en-US" dirty="0" smtClean="0"/>
              <a:t>What </a:t>
            </a:r>
            <a:r>
              <a:rPr lang="en-US" dirty="0"/>
              <a:t>function was used to assign </a:t>
            </a:r>
            <a:r>
              <a:rPr lang="en-US" dirty="0" smtClean="0"/>
              <a:t>these </a:t>
            </a:r>
            <a:r>
              <a:rPr lang="en-US" dirty="0"/>
              <a:t>labels? </a:t>
            </a:r>
          </a:p>
          <a:p>
            <a:endParaRPr lang="en-US" dirty="0"/>
          </a:p>
        </p:txBody>
      </p:sp>
      <p:sp>
        <p:nvSpPr>
          <p:cNvPr id="4" name="Rectangle 3"/>
          <p:cNvSpPr/>
          <p:nvPr/>
        </p:nvSpPr>
        <p:spPr>
          <a:xfrm>
            <a:off x="1072445"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 Naoki Abe</a:t>
            </a:r>
          </a:p>
        </p:txBody>
      </p:sp>
      <p:sp>
        <p:nvSpPr>
          <p:cNvPr id="5" name="Rectangle 4"/>
          <p:cNvSpPr/>
          <p:nvPr/>
        </p:nvSpPr>
        <p:spPr>
          <a:xfrm>
            <a:off x="4498623"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a:t>
            </a:r>
            <a:r>
              <a:rPr lang="en-US" sz="3600" dirty="0" smtClean="0"/>
              <a:t> Eric Baum</a:t>
            </a:r>
            <a:endParaRPr lang="en-US" sz="3600" dirty="0"/>
          </a:p>
        </p:txBody>
      </p:sp>
      <p:sp>
        <p:nvSpPr>
          <p:cNvPr id="6" name="Slide Number Placeholder 5"/>
          <p:cNvSpPr>
            <a:spLocks noGrp="1"/>
          </p:cNvSpPr>
          <p:nvPr>
            <p:ph type="sldNum" sz="quarter" idx="12"/>
          </p:nvPr>
        </p:nvSpPr>
        <p:spPr/>
        <p:txBody>
          <a:bodyPr/>
          <a:lstStyle/>
          <a:p>
            <a:fld id="{2066355A-084C-D24E-9AD2-7E4FC41EA627}" type="slidenum">
              <a:rPr lang="en-US" smtClean="0"/>
              <a:t>8</a:t>
            </a:fld>
            <a:endParaRPr lang="en-US"/>
          </a:p>
        </p:txBody>
      </p:sp>
    </p:spTree>
    <p:extLst>
      <p:ext uri="{BB962C8B-B14F-4D97-AF65-F5344CB8AC3E}">
        <p14:creationId xmlns:p14="http://schemas.microsoft.com/office/powerpoint/2010/main" val="2593272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test data</a:t>
            </a:r>
            <a:endParaRPr lang="en-US" dirty="0"/>
          </a:p>
        </p:txBody>
      </p:sp>
      <p:sp>
        <p:nvSpPr>
          <p:cNvPr id="4" name="TextBox 3"/>
          <p:cNvSpPr txBox="1"/>
          <p:nvPr/>
        </p:nvSpPr>
        <p:spPr>
          <a:xfrm>
            <a:off x="254001" y="1417639"/>
            <a:ext cx="8819444" cy="2561694"/>
          </a:xfrm>
          <a:prstGeom prst="rect">
            <a:avLst/>
          </a:prstGeom>
          <a:noFill/>
        </p:spPr>
        <p:txBody>
          <a:bodyPr wrap="square" numCol="2" rtlCol="0">
            <a:normAutofit fontScale="92500" lnSpcReduction="10000"/>
          </a:bodyPr>
          <a:lstStyle/>
          <a:p>
            <a:r>
              <a:rPr lang="en-US" sz="3200" dirty="0" smtClean="0"/>
              <a:t>   Gerald F. </a:t>
            </a:r>
            <a:r>
              <a:rPr lang="en-US" sz="3200" dirty="0" err="1" smtClean="0"/>
              <a:t>DeJong</a:t>
            </a:r>
            <a:endParaRPr lang="en-US" sz="3200" dirty="0" smtClean="0"/>
          </a:p>
          <a:p>
            <a:r>
              <a:rPr lang="en-US" sz="3200" dirty="0"/>
              <a:t> </a:t>
            </a:r>
            <a:r>
              <a:rPr lang="en-US" sz="3200" dirty="0" smtClean="0"/>
              <a:t>  Chris Drummond</a:t>
            </a:r>
          </a:p>
          <a:p>
            <a:r>
              <a:rPr lang="en-US" sz="3200" dirty="0"/>
              <a:t> </a:t>
            </a:r>
            <a:r>
              <a:rPr lang="en-US" sz="3200" dirty="0" smtClean="0"/>
              <a:t>  </a:t>
            </a:r>
            <a:r>
              <a:rPr lang="en-US" sz="3200" dirty="0"/>
              <a:t>Yolanda Gil</a:t>
            </a:r>
          </a:p>
          <a:p>
            <a:r>
              <a:rPr lang="en-US" sz="3200" dirty="0"/>
              <a:t> </a:t>
            </a:r>
            <a:r>
              <a:rPr lang="en-US" sz="3200" dirty="0" smtClean="0"/>
              <a:t>  </a:t>
            </a:r>
            <a:r>
              <a:rPr lang="en-US" sz="3200" dirty="0" err="1" smtClean="0"/>
              <a:t>Attilio</a:t>
            </a:r>
            <a:r>
              <a:rPr lang="en-US" sz="3200" dirty="0" smtClean="0"/>
              <a:t> </a:t>
            </a:r>
            <a:r>
              <a:rPr lang="en-US" sz="3200" dirty="0" err="1" smtClean="0"/>
              <a:t>Giordana</a:t>
            </a:r>
            <a:r>
              <a:rPr lang="en-US" sz="3200" dirty="0"/>
              <a:t> </a:t>
            </a:r>
            <a:endParaRPr lang="en-US" sz="3200" dirty="0" smtClean="0"/>
          </a:p>
          <a:p>
            <a:r>
              <a:rPr lang="en-US" sz="3200" dirty="0"/>
              <a:t> </a:t>
            </a:r>
            <a:r>
              <a:rPr lang="en-US" sz="3200" dirty="0" smtClean="0"/>
              <a:t>  </a:t>
            </a:r>
            <a:r>
              <a:rPr lang="en-US" sz="3200" dirty="0" err="1"/>
              <a:t>Jiarong</a:t>
            </a:r>
            <a:r>
              <a:rPr lang="en-US" sz="3200" dirty="0"/>
              <a:t> Hong</a:t>
            </a:r>
          </a:p>
          <a:p>
            <a:r>
              <a:rPr lang="en-US" sz="3200" dirty="0"/>
              <a:t> </a:t>
            </a:r>
            <a:r>
              <a:rPr lang="en-US" sz="3200" dirty="0" smtClean="0"/>
              <a:t> </a:t>
            </a:r>
            <a:r>
              <a:rPr lang="en-US" sz="3200" dirty="0"/>
              <a:t>J. R. Quinlan</a:t>
            </a:r>
          </a:p>
          <a:p>
            <a:r>
              <a:rPr lang="en-US" sz="3200" dirty="0"/>
              <a:t> </a:t>
            </a:r>
            <a:r>
              <a:rPr lang="en-US" sz="3200" dirty="0" smtClean="0"/>
              <a:t> </a:t>
            </a:r>
            <a:r>
              <a:rPr lang="en-US" sz="3200" dirty="0"/>
              <a:t>Priscilla Rasmussen</a:t>
            </a:r>
          </a:p>
          <a:p>
            <a:r>
              <a:rPr lang="en-US" sz="3200" dirty="0"/>
              <a:t> </a:t>
            </a:r>
            <a:r>
              <a:rPr lang="en-US" sz="3200" dirty="0" smtClean="0"/>
              <a:t> Dan </a:t>
            </a:r>
            <a:r>
              <a:rPr lang="en-US" sz="3200" dirty="0"/>
              <a:t>Roth</a:t>
            </a:r>
            <a:endParaRPr lang="en-US" sz="3200" dirty="0" smtClean="0"/>
          </a:p>
          <a:p>
            <a:r>
              <a:rPr lang="en-US" sz="3200" dirty="0"/>
              <a:t> </a:t>
            </a:r>
            <a:r>
              <a:rPr lang="en-US" sz="3200" dirty="0" smtClean="0"/>
              <a:t> </a:t>
            </a:r>
            <a:r>
              <a:rPr lang="en-US" sz="3200" dirty="0" err="1"/>
              <a:t>Yoram</a:t>
            </a:r>
            <a:r>
              <a:rPr lang="en-US" sz="3200" dirty="0"/>
              <a:t> </a:t>
            </a:r>
            <a:r>
              <a:rPr lang="en-US" sz="3200" dirty="0" smtClean="0"/>
              <a:t>Singer</a:t>
            </a:r>
          </a:p>
          <a:p>
            <a:r>
              <a:rPr lang="en-US" sz="3200" dirty="0"/>
              <a:t> </a:t>
            </a:r>
            <a:r>
              <a:rPr lang="en-US" sz="3200" dirty="0" smtClean="0"/>
              <a:t> </a:t>
            </a:r>
            <a:r>
              <a:rPr lang="en-US" sz="3200" dirty="0"/>
              <a:t>Lyle H. </a:t>
            </a:r>
            <a:r>
              <a:rPr lang="en-US" sz="3200" dirty="0" err="1"/>
              <a:t>Ungar</a:t>
            </a:r>
            <a:endParaRPr lang="en-US" sz="3200" dirty="0" smtClean="0"/>
          </a:p>
          <a:p>
            <a:endParaRPr lang="en-US" sz="2400" dirty="0"/>
          </a:p>
        </p:txBody>
      </p:sp>
      <p:sp>
        <p:nvSpPr>
          <p:cNvPr id="3" name="Slide Number Placeholder 2"/>
          <p:cNvSpPr>
            <a:spLocks noGrp="1"/>
          </p:cNvSpPr>
          <p:nvPr>
            <p:ph type="sldNum" sz="quarter" idx="12"/>
          </p:nvPr>
        </p:nvSpPr>
        <p:spPr/>
        <p:txBody>
          <a:bodyPr/>
          <a:lstStyle/>
          <a:p>
            <a:fld id="{2066355A-084C-D24E-9AD2-7E4FC41EA627}" type="slidenum">
              <a:rPr lang="en-US" smtClean="0"/>
              <a:t>9</a:t>
            </a:fld>
            <a:endParaRPr lang="en-US"/>
          </a:p>
        </p:txBody>
      </p:sp>
    </p:spTree>
    <p:extLst>
      <p:ext uri="{BB962C8B-B14F-4D97-AF65-F5344CB8AC3E}">
        <p14:creationId xmlns:p14="http://schemas.microsoft.com/office/powerpoint/2010/main" val="33056443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68816</TotalTime>
  <Words>6246</Words>
  <Application>Microsoft Office PowerPoint</Application>
  <PresentationFormat>On-screen Show (4:3)</PresentationFormat>
  <Paragraphs>1149</Paragraphs>
  <Slides>74</Slides>
  <Notes>47</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8" baseType="lpstr">
      <vt:lpstr>Times New Roman</vt:lpstr>
      <vt:lpstr>Wingdings</vt:lpstr>
      <vt:lpstr>Symbol</vt:lpstr>
      <vt:lpstr>Calibri</vt:lpstr>
      <vt:lpstr>Arial</vt:lpstr>
      <vt:lpstr>宋体</vt:lpstr>
      <vt:lpstr>Arial Narrow</vt:lpstr>
      <vt:lpstr>Tempus Sans ITC</vt:lpstr>
      <vt:lpstr>Lucida Calligraphy</vt:lpstr>
      <vt:lpstr>cmsy10</vt:lpstr>
      <vt:lpstr>Courier New</vt:lpstr>
      <vt:lpstr>Noam Theme</vt:lpstr>
      <vt:lpstr>Clip</vt:lpstr>
      <vt:lpstr>Equation</vt:lpstr>
      <vt:lpstr> CS 446: Machine Learning </vt:lpstr>
      <vt:lpstr>CS446: Machine Learning</vt:lpstr>
      <vt:lpstr>CS446: Policies</vt:lpstr>
      <vt:lpstr>CS446 Team</vt:lpstr>
      <vt:lpstr>CS446 on the web</vt:lpstr>
      <vt:lpstr>What is Learning</vt:lpstr>
      <vt:lpstr>Training data</vt:lpstr>
      <vt:lpstr>The Badges game</vt:lpstr>
      <vt:lpstr>Raw test data</vt:lpstr>
      <vt:lpstr>Labeled test data</vt:lpstr>
      <vt:lpstr>What is Learning</vt:lpstr>
      <vt:lpstr>Supervised Learning</vt:lpstr>
      <vt:lpstr>Supervised Learning</vt:lpstr>
      <vt:lpstr>Why use learning?</vt:lpstr>
      <vt:lpstr>Supervised learning</vt:lpstr>
      <vt:lpstr>Supervised learning: Training</vt:lpstr>
      <vt:lpstr>Supervised learning: Testing</vt:lpstr>
      <vt:lpstr>Supervised learning: Testing</vt:lpstr>
      <vt:lpstr>Supervised learning: Testing</vt:lpstr>
      <vt:lpstr>What is Learning</vt:lpstr>
      <vt:lpstr>Course Overview</vt:lpstr>
      <vt:lpstr>Supervised  Learning </vt:lpstr>
      <vt:lpstr>Supervised  Learning : Examples </vt:lpstr>
      <vt:lpstr>Key Issues in Machine Learning </vt:lpstr>
      <vt:lpstr>Using supervised learning</vt:lpstr>
      <vt:lpstr>1. The instance space X</vt:lpstr>
      <vt:lpstr>1. The instance space X</vt:lpstr>
      <vt:lpstr>What’s X for the Badges game?</vt:lpstr>
      <vt:lpstr>X as a vector space</vt:lpstr>
      <vt:lpstr>From feature templates to vectors</vt:lpstr>
      <vt:lpstr>Good features are essential</vt:lpstr>
      <vt:lpstr>2. The label space Y</vt:lpstr>
      <vt:lpstr>Supervised learning tasks I</vt:lpstr>
      <vt:lpstr>Supervised learning tasks II</vt:lpstr>
      <vt:lpstr>3. The model g(x)</vt:lpstr>
      <vt:lpstr>A Learning Problem</vt:lpstr>
      <vt:lpstr>Hypothesis Space</vt:lpstr>
      <vt:lpstr>Hypothesis Space (2)</vt:lpstr>
      <vt:lpstr>Hypothesis Space (3)</vt:lpstr>
      <vt:lpstr>Views of Learning </vt:lpstr>
      <vt:lpstr>General strategies for Machine Learning</vt:lpstr>
      <vt:lpstr>Terminology</vt:lpstr>
      <vt:lpstr>Example: Generalization vs Overfitting </vt:lpstr>
      <vt:lpstr>CS446 Team</vt:lpstr>
      <vt:lpstr>CS446 on the web</vt:lpstr>
      <vt:lpstr>Administration </vt:lpstr>
      <vt:lpstr>An Example</vt:lpstr>
      <vt:lpstr>Representation Step: What’s Good? </vt:lpstr>
      <vt:lpstr>Expressivity  </vt:lpstr>
      <vt:lpstr>Functions Can be Made Linear</vt:lpstr>
      <vt:lpstr>Blown Up Feature Space</vt:lpstr>
      <vt:lpstr>Exclusive-OR  (XOR)</vt:lpstr>
      <vt:lpstr>Functions Can be Made Linear Discrete Case</vt:lpstr>
      <vt:lpstr>Third Step: How to Learn? </vt:lpstr>
      <vt:lpstr>A General Framework for Learning</vt:lpstr>
      <vt:lpstr>A General Framework for Learning (II)</vt:lpstr>
      <vt:lpstr>Algorithmic View of Learning: an Optimization Problem</vt:lpstr>
      <vt:lpstr>Loss</vt:lpstr>
      <vt:lpstr>Example</vt:lpstr>
      <vt:lpstr>Third Step: How to Learn? </vt:lpstr>
      <vt:lpstr>Learning Linear Separators (LTU)  </vt:lpstr>
      <vt:lpstr>Canonical Representation</vt:lpstr>
      <vt:lpstr>General Learning Principle </vt:lpstr>
      <vt:lpstr> Gradient Descent </vt:lpstr>
      <vt:lpstr>LMS: An Optimization Algorithm </vt:lpstr>
      <vt:lpstr>LMS: An Optimization Algorithm</vt:lpstr>
      <vt:lpstr>Gradient Descent</vt:lpstr>
      <vt:lpstr>Gradient Descent: LMS</vt:lpstr>
      <vt:lpstr>Gradient Descent: LMS</vt:lpstr>
      <vt:lpstr>Incremental (Stochastic) Gradient Descent: LMS</vt:lpstr>
      <vt:lpstr>Incremental (Stochastic) Gradient Descent: LMS</vt:lpstr>
      <vt:lpstr>Learning Rates and Convergence</vt:lpstr>
      <vt:lpstr>Computational Issues</vt:lpstr>
      <vt:lpstr>Other Methods for LTUs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505</cp:revision>
  <cp:lastPrinted>1999-09-23T14:21:26Z</cp:lastPrinted>
  <dcterms:created xsi:type="dcterms:W3CDTF">1997-12-27T05:03:42Z</dcterms:created>
  <dcterms:modified xsi:type="dcterms:W3CDTF">2017-01-26T20:27:32Z</dcterms:modified>
</cp:coreProperties>
</file>