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9" r:id="rId15"/>
    <p:sldId id="300" r:id="rId16"/>
    <p:sldId id="303" r:id="rId17"/>
    <p:sldId id="302" r:id="rId18"/>
    <p:sldId id="269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276" r:id="rId36"/>
    <p:sldId id="277" r:id="rId37"/>
    <p:sldId id="278" r:id="rId38"/>
    <p:sldId id="279" r:id="rId39"/>
    <p:sldId id="282" r:id="rId40"/>
    <p:sldId id="32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A1DA7-FC59-4E21-BC33-6F473C5B6B7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9E434-E178-472A-A17C-F6DCA5C6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7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FDE1-EC89-436F-A0B2-34B77C01B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AB4CE-1CE3-451C-B549-3AD88823E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623A-32BC-449C-BBD3-F3EA885E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70784-3662-4171-8FB6-EBB39A11C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1F5F-2F1E-451B-8C82-C33A479C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0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56DC-172C-41F6-8A8E-0CB130DC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A9ED4-117C-42D2-8BAD-D3B4B3F05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23A7C-56CF-4053-8136-9CC2BEBE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901E2-4FB0-4887-9C7D-4AC926F4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9CB99-97C1-416B-ABCB-0CBBC2E8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3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E913D-080C-41B3-AF98-D3FF08A9F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6F91D-06A0-4702-B3CD-B576E76F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D1F1A-362C-4A76-86ED-860F50AC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23424-248F-4B8E-B692-CCE601CD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7FB1-B188-4660-8194-2B3E2CD3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4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21E5-6FD8-4840-9AEF-7020874D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B53F-452B-4782-9CFE-5F2AF4717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C3CC-336A-4B1A-9C23-BA587722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981FB-302D-40C6-A9D8-ACACF246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DCFE9-6BDA-480D-99A5-ADD53EA5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6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AA82-5800-40B8-B4F6-9C728CA0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3C56F-C44E-4354-9924-4CAB9E2C0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D2076-3873-4EB5-9EE9-8C68E620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2704A-51E4-44C2-9566-EF674584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F5037-1CBE-41FA-BED5-D3006FAF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CAF0-54AB-4AB2-95AD-EAD2EA66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1785-693A-4C16-AF50-9ED92B61A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B154B-C16D-4F25-A929-885A99301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DFD89-1562-43F3-9B55-E7A626DC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D4181-6238-4F1C-92AD-48BC95DF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13B6C-3D8B-4387-B832-8CF6E828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F6DF-C91D-49F8-8891-FD8EF911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6BB42-C6B5-41B8-86EB-12EEDAA99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55643-DD33-48F2-B994-DD15181CF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1D9A0-9C65-46D5-895B-C6A387DBC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FB830-A3B0-4411-861C-B9A267E91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5C5D56-4E1C-4663-A812-B4444B72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DC370-AF64-49ED-99C2-009B295B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89427-757B-400A-96AE-5B5A6870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2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1270-4F7A-4A77-A9F9-43AC6948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116F6-70C7-4BE8-A2E2-FF0AAA45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28EA0-90BB-48DF-8CDC-2A306EB1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43104-B69B-4A20-B75A-2E10CB20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8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5F142-A445-4893-AFF5-20CABFE1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70BC2-E5C6-4132-91FE-A0595433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5503C-6524-4F4A-B4AD-3D7A18B2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7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1AAA-D537-4955-AB88-2E4F967D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52C5B-613C-4B7C-8841-3AA4645E4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42007-F527-4153-AEF6-E968EE643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593C-3F28-4A97-9EE3-E311D3A3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6F6C1-D280-43A6-B3D0-6C05C166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03428-1383-4422-9D0D-A0E5E358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5F2E-0BA9-401C-962A-5E673AC4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1B34B-C078-4941-843D-BCB2E1B16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F1A34-B15D-40EE-B22D-457A52A44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70E1A-2AAC-4A5B-A6D5-532ACA22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1166D-1C9C-4CCC-A992-20F251D5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77978-112D-4CA1-8CE9-B43D68ED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4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BBD33-3EFB-46E4-90DF-E82D3676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03CEF-52F8-4343-B51A-889506491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30DB-750F-43A4-AE05-4F372CA5F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47D9-E76B-423E-8D8F-F301405EDB1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F2B0C-FE9A-4E6B-B3B4-F0930B054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6C460-637D-454D-8A6F-973A2E888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E420-9AF1-4619-95CA-A0CCBECF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40.png"/><Relationship Id="rId21" Type="http://schemas.openxmlformats.org/officeDocument/2006/relationships/image" Target="../media/image29.png"/><Relationship Id="rId7" Type="http://schemas.openxmlformats.org/officeDocument/2006/relationships/image" Target="../media/image42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39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41.png"/><Relationship Id="rId15" Type="http://schemas.openxmlformats.org/officeDocument/2006/relationships/image" Target="../media/image23.png"/><Relationship Id="rId23" Type="http://schemas.openxmlformats.org/officeDocument/2006/relationships/image" Target="../media/image44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43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53.jpeg"/><Relationship Id="rId10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12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48.png"/><Relationship Id="rId10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49.png"/><Relationship Id="rId7" Type="http://schemas.openxmlformats.org/officeDocument/2006/relationships/image" Target="../media/image210.png"/><Relationship Id="rId12" Type="http://schemas.openxmlformats.org/officeDocument/2006/relationships/image" Target="../media/image60.png"/><Relationship Id="rId2" Type="http://schemas.openxmlformats.org/officeDocument/2006/relationships/image" Target="../media/image54.pn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15" Type="http://schemas.openxmlformats.org/officeDocument/2006/relationships/image" Target="../media/image48.png"/><Relationship Id="rId10" Type="http://schemas.openxmlformats.org/officeDocument/2006/relationships/image" Target="../media/image52.png"/><Relationship Id="rId9" Type="http://schemas.openxmlformats.org/officeDocument/2006/relationships/image" Target="../media/image59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aptivedataanalysi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8630-82AE-45BC-BA14-47E24E127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Algorithmic Approaches to Preventing Overfitting in Adaptive 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3C76D-DB4F-41F6-B784-F89A775825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  <a:p>
            <a:r>
              <a:rPr lang="en-US" dirty="0"/>
              <a:t>Aaron Roth</a:t>
            </a:r>
          </a:p>
        </p:txBody>
      </p:sp>
      <p:pic>
        <p:nvPicPr>
          <p:cNvPr id="4" name="Picture 2" descr="http://www.sas.upenn.edu/~egme/UPennlogo2.jpg">
            <a:extLst>
              <a:ext uri="{FF2B5EF4-FFF2-40B4-BE49-F238E27FC236}">
                <a16:creationId xmlns:a16="http://schemas.microsoft.com/office/drawing/2014/main" id="{63A070B4-DB9E-483C-8681-F14FBBBF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60" y="4639525"/>
            <a:ext cx="2468280" cy="8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1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0CA2-E84A-40D8-AEED-7BBDAC05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Garden of the Forking Paths [GL14]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1571A-7C1A-431D-B9DB-A5A9DDA99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15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We can map out what our algorithm would have done in every eventuality: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77A2F70-D959-4505-8D89-F99D09425BC5}"/>
                  </a:ext>
                </a:extLst>
              </p:cNvPr>
              <p:cNvSpPr/>
              <p:nvPr/>
            </p:nvSpPr>
            <p:spPr>
              <a:xfrm>
                <a:off x="6097772" y="1784810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77A2F70-D959-4505-8D89-F99D09425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772" y="1784810"/>
                <a:ext cx="283535" cy="283535"/>
              </a:xfrm>
              <a:prstGeom prst="ellipse">
                <a:avLst/>
              </a:prstGeom>
              <a:blipFill>
                <a:blip r:embed="rId2"/>
                <a:stretch>
                  <a:fillRect l="-6122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10ECF3-DE0F-441A-A218-CDFEC3732EB8}"/>
              </a:ext>
            </a:extLst>
          </p:cNvPr>
          <p:cNvCxnSpPr>
            <a:stCxn id="5" idx="4"/>
            <a:endCxn id="9" idx="0"/>
          </p:cNvCxnSpPr>
          <p:nvPr/>
        </p:nvCxnSpPr>
        <p:spPr>
          <a:xfrm flipH="1">
            <a:off x="5140842" y="2068345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0091DD-9C76-4D5D-BABC-C0EF0AFA000C}"/>
              </a:ext>
            </a:extLst>
          </p:cNvPr>
          <p:cNvCxnSpPr>
            <a:stCxn id="5" idx="4"/>
          </p:cNvCxnSpPr>
          <p:nvPr/>
        </p:nvCxnSpPr>
        <p:spPr>
          <a:xfrm>
            <a:off x="6239540" y="2068345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A2B1D7-D47F-428A-9C26-C6AFC78D5784}"/>
                  </a:ext>
                </a:extLst>
              </p:cNvPr>
              <p:cNvSpPr/>
              <p:nvPr/>
            </p:nvSpPr>
            <p:spPr>
              <a:xfrm>
                <a:off x="4999074" y="259997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A2B1D7-D47F-428A-9C26-C6AFC78D5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074" y="2599973"/>
                <a:ext cx="283535" cy="283535"/>
              </a:xfrm>
              <a:prstGeom prst="ellipse">
                <a:avLst/>
              </a:prstGeom>
              <a:blipFill>
                <a:blip r:embed="rId3"/>
                <a:stretch>
                  <a:fillRect l="-816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35CE42-D1FC-4CA9-B956-022C1B61D3CF}"/>
              </a:ext>
            </a:extLst>
          </p:cNvPr>
          <p:cNvCxnSpPr>
            <a:stCxn id="9" idx="4"/>
          </p:cNvCxnSpPr>
          <p:nvPr/>
        </p:nvCxnSpPr>
        <p:spPr>
          <a:xfrm flipH="1">
            <a:off x="4042144" y="2883508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7517A8-5323-4859-B9A1-3EA501FA9534}"/>
              </a:ext>
            </a:extLst>
          </p:cNvPr>
          <p:cNvCxnSpPr>
            <a:stCxn id="9" idx="4"/>
          </p:cNvCxnSpPr>
          <p:nvPr/>
        </p:nvCxnSpPr>
        <p:spPr>
          <a:xfrm>
            <a:off x="5140842" y="2883508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DA37200-AC9C-48C4-AD89-EDAB2DE9D7EA}"/>
                  </a:ext>
                </a:extLst>
              </p:cNvPr>
              <p:cNvSpPr/>
              <p:nvPr/>
            </p:nvSpPr>
            <p:spPr>
              <a:xfrm>
                <a:off x="7143307" y="253263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DA37200-AC9C-48C4-AD89-EDAB2DE9D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307" y="2532633"/>
                <a:ext cx="283535" cy="283535"/>
              </a:xfrm>
              <a:prstGeom prst="ellipse">
                <a:avLst/>
              </a:prstGeom>
              <a:blipFill>
                <a:blip r:embed="rId4"/>
                <a:stretch>
                  <a:fillRect l="-8333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5B8484-1092-40ED-8D52-8E5C8F8480CF}"/>
              </a:ext>
            </a:extLst>
          </p:cNvPr>
          <p:cNvCxnSpPr>
            <a:stCxn id="13" idx="4"/>
          </p:cNvCxnSpPr>
          <p:nvPr/>
        </p:nvCxnSpPr>
        <p:spPr>
          <a:xfrm flipH="1">
            <a:off x="6186377" y="2816168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541B59-BDC2-4045-94B2-94251EB1D82E}"/>
              </a:ext>
            </a:extLst>
          </p:cNvPr>
          <p:cNvCxnSpPr>
            <a:stCxn id="13" idx="4"/>
          </p:cNvCxnSpPr>
          <p:nvPr/>
        </p:nvCxnSpPr>
        <p:spPr>
          <a:xfrm>
            <a:off x="7285075" y="2816168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74FE851-865C-4A9D-A097-187AD59B96B8}"/>
                  </a:ext>
                </a:extLst>
              </p:cNvPr>
              <p:cNvSpPr/>
              <p:nvPr/>
            </p:nvSpPr>
            <p:spPr>
              <a:xfrm>
                <a:off x="3900376" y="3415136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74FE851-865C-4A9D-A097-187AD59B9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376" y="3415136"/>
                <a:ext cx="283535" cy="283535"/>
              </a:xfrm>
              <a:prstGeom prst="ellipse">
                <a:avLst/>
              </a:prstGeom>
              <a:blipFill>
                <a:blip r:embed="rId5"/>
                <a:stretch>
                  <a:fillRect l="-8333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45DB45-6A07-4C02-900F-8D2F56EB82ED}"/>
              </a:ext>
            </a:extLst>
          </p:cNvPr>
          <p:cNvCxnSpPr>
            <a:stCxn id="17" idx="4"/>
          </p:cNvCxnSpPr>
          <p:nvPr/>
        </p:nvCxnSpPr>
        <p:spPr>
          <a:xfrm flipH="1">
            <a:off x="2943446" y="3698671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C13B7C-52BE-4118-976A-8C15FAB49201}"/>
              </a:ext>
            </a:extLst>
          </p:cNvPr>
          <p:cNvCxnSpPr>
            <a:stCxn id="17" idx="4"/>
          </p:cNvCxnSpPr>
          <p:nvPr/>
        </p:nvCxnSpPr>
        <p:spPr>
          <a:xfrm>
            <a:off x="4042144" y="3698671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C3798D2-93C7-44AC-8E78-E87C19A1F115}"/>
                  </a:ext>
                </a:extLst>
              </p:cNvPr>
              <p:cNvSpPr/>
              <p:nvPr/>
            </p:nvSpPr>
            <p:spPr>
              <a:xfrm>
                <a:off x="8178209" y="3273368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C3798D2-93C7-44AC-8E78-E87C19A1F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09" y="3273368"/>
                <a:ext cx="283535" cy="283535"/>
              </a:xfrm>
              <a:prstGeom prst="ellipse">
                <a:avLst/>
              </a:prstGeom>
              <a:blipFill>
                <a:blip r:embed="rId6"/>
                <a:stretch>
                  <a:fillRect l="-833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4EB061-F0BB-472C-855E-B9284D122C62}"/>
              </a:ext>
            </a:extLst>
          </p:cNvPr>
          <p:cNvCxnSpPr>
            <a:stCxn id="21" idx="4"/>
          </p:cNvCxnSpPr>
          <p:nvPr/>
        </p:nvCxnSpPr>
        <p:spPr>
          <a:xfrm flipH="1">
            <a:off x="7221279" y="3556903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D9F117-F8E6-445A-B2F9-071EF7E9DBC1}"/>
              </a:ext>
            </a:extLst>
          </p:cNvPr>
          <p:cNvCxnSpPr>
            <a:stCxn id="21" idx="4"/>
          </p:cNvCxnSpPr>
          <p:nvPr/>
        </p:nvCxnSpPr>
        <p:spPr>
          <a:xfrm>
            <a:off x="8319977" y="3556903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69E80AF-DD1B-4DAF-A24E-390B87AB10D7}"/>
                  </a:ext>
                </a:extLst>
              </p:cNvPr>
              <p:cNvSpPr/>
              <p:nvPr/>
            </p:nvSpPr>
            <p:spPr>
              <a:xfrm>
                <a:off x="4956543" y="4152327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69E80AF-DD1B-4DAF-A24E-390B87AB1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43" y="4152327"/>
                <a:ext cx="283535" cy="283535"/>
              </a:xfrm>
              <a:prstGeom prst="ellipse">
                <a:avLst/>
              </a:prstGeom>
              <a:blipFill>
                <a:blip r:embed="rId7"/>
                <a:stretch>
                  <a:fillRect l="-8163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C6B9B0-917F-41C5-A30B-8719294B0460}"/>
              </a:ext>
            </a:extLst>
          </p:cNvPr>
          <p:cNvCxnSpPr>
            <a:stCxn id="25" idx="4"/>
          </p:cNvCxnSpPr>
          <p:nvPr/>
        </p:nvCxnSpPr>
        <p:spPr>
          <a:xfrm flipH="1">
            <a:off x="3999613" y="4435862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4E1B3B-2AAA-42A3-BF68-08571FC87CFE}"/>
              </a:ext>
            </a:extLst>
          </p:cNvPr>
          <p:cNvCxnSpPr>
            <a:stCxn id="25" idx="4"/>
          </p:cNvCxnSpPr>
          <p:nvPr/>
        </p:nvCxnSpPr>
        <p:spPr>
          <a:xfrm>
            <a:off x="5098311" y="4435862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6E1EA8C-0CB0-4A88-99EE-302BCE2DDDDF}"/>
                  </a:ext>
                </a:extLst>
              </p:cNvPr>
              <p:cNvSpPr/>
              <p:nvPr/>
            </p:nvSpPr>
            <p:spPr>
              <a:xfrm>
                <a:off x="7086599" y="4088531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6E1EA8C-0CB0-4A88-99EE-302BCE2DD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99" y="4088531"/>
                <a:ext cx="283535" cy="283535"/>
              </a:xfrm>
              <a:prstGeom prst="ellipse">
                <a:avLst/>
              </a:prstGeom>
              <a:blipFill>
                <a:blip r:embed="rId8"/>
                <a:stretch>
                  <a:fillRect l="-6122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85D5B2D-42EB-49BD-A7B8-1D4556EC2CAB}"/>
              </a:ext>
            </a:extLst>
          </p:cNvPr>
          <p:cNvCxnSpPr>
            <a:stCxn id="29" idx="4"/>
          </p:cNvCxnSpPr>
          <p:nvPr/>
        </p:nvCxnSpPr>
        <p:spPr>
          <a:xfrm flipH="1">
            <a:off x="6129669" y="4372066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68CCA0-A2AB-4EDE-9658-251FBA66A1D4}"/>
              </a:ext>
            </a:extLst>
          </p:cNvPr>
          <p:cNvCxnSpPr>
            <a:stCxn id="29" idx="4"/>
          </p:cNvCxnSpPr>
          <p:nvPr/>
        </p:nvCxnSpPr>
        <p:spPr>
          <a:xfrm>
            <a:off x="7228367" y="4372066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0C3CAE5-3C3D-4ECB-9091-4DFDB6B74D99}"/>
                  </a:ext>
                </a:extLst>
              </p:cNvPr>
              <p:cNvSpPr/>
              <p:nvPr/>
            </p:nvSpPr>
            <p:spPr>
              <a:xfrm>
                <a:off x="3840125" y="4967490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0C3CAE5-3C3D-4ECB-9091-4DFDB6B74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25" y="4967490"/>
                <a:ext cx="283535" cy="283535"/>
              </a:xfrm>
              <a:prstGeom prst="ellipse">
                <a:avLst/>
              </a:prstGeom>
              <a:blipFill>
                <a:blip r:embed="rId9"/>
                <a:stretch>
                  <a:fillRect l="-833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F1C5E89-C7C8-4FF1-B17F-842FEC066855}"/>
              </a:ext>
            </a:extLst>
          </p:cNvPr>
          <p:cNvCxnSpPr>
            <a:stCxn id="33" idx="4"/>
          </p:cNvCxnSpPr>
          <p:nvPr/>
        </p:nvCxnSpPr>
        <p:spPr>
          <a:xfrm flipH="1">
            <a:off x="2883195" y="5251025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05E59C-265E-4432-97C3-97B284D62F12}"/>
              </a:ext>
            </a:extLst>
          </p:cNvPr>
          <p:cNvCxnSpPr>
            <a:stCxn id="33" idx="4"/>
          </p:cNvCxnSpPr>
          <p:nvPr/>
        </p:nvCxnSpPr>
        <p:spPr>
          <a:xfrm>
            <a:off x="3981893" y="5251025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9E0B2DF-E397-4E93-8061-19A8823D1F77}"/>
                  </a:ext>
                </a:extLst>
              </p:cNvPr>
              <p:cNvSpPr/>
              <p:nvPr/>
            </p:nvSpPr>
            <p:spPr>
              <a:xfrm>
                <a:off x="8110870" y="4825722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9E0B2DF-E397-4E93-8061-19A8823D1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870" y="4825722"/>
                <a:ext cx="283535" cy="283535"/>
              </a:xfrm>
              <a:prstGeom prst="ellipse">
                <a:avLst/>
              </a:prstGeom>
              <a:blipFill>
                <a:blip r:embed="rId10"/>
                <a:stretch>
                  <a:fillRect l="-833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1195896-1CCF-4061-B5F6-95E269FA3EDA}"/>
              </a:ext>
            </a:extLst>
          </p:cNvPr>
          <p:cNvCxnSpPr>
            <a:stCxn id="37" idx="4"/>
          </p:cNvCxnSpPr>
          <p:nvPr/>
        </p:nvCxnSpPr>
        <p:spPr>
          <a:xfrm flipH="1">
            <a:off x="7153940" y="5109257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CD362A-A1C0-40D3-8C6B-ABB0E2910C4A}"/>
              </a:ext>
            </a:extLst>
          </p:cNvPr>
          <p:cNvCxnSpPr>
            <a:stCxn id="37" idx="4"/>
          </p:cNvCxnSpPr>
          <p:nvPr/>
        </p:nvCxnSpPr>
        <p:spPr>
          <a:xfrm>
            <a:off x="8252638" y="5109257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66B425-D5CF-4DB5-B2FD-06CCEF6713A3}"/>
                  </a:ext>
                </a:extLst>
              </p:cNvPr>
              <p:cNvSpPr txBox="1"/>
              <p:nvPr/>
            </p:nvSpPr>
            <p:spPr>
              <a:xfrm>
                <a:off x="5972468" y="3333631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66B425-D5CF-4DB5-B2FD-06CCEF671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468" y="3333631"/>
                <a:ext cx="48442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5606B70-4674-4000-BDD0-DCA18E066B68}"/>
                  </a:ext>
                </a:extLst>
              </p:cNvPr>
              <p:cNvSpPr txBox="1"/>
              <p:nvPr/>
            </p:nvSpPr>
            <p:spPr>
              <a:xfrm>
                <a:off x="2701232" y="4013645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5606B70-4674-4000-BDD0-DCA18E066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232" y="4013645"/>
                <a:ext cx="48442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882AB94-5E86-45EA-874C-DB1515405BA0}"/>
                  </a:ext>
                </a:extLst>
              </p:cNvPr>
              <p:cNvSpPr txBox="1"/>
              <p:nvPr/>
            </p:nvSpPr>
            <p:spPr>
              <a:xfrm>
                <a:off x="5972468" y="3936133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882AB94-5E86-45EA-874C-DB1515405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468" y="3936133"/>
                <a:ext cx="48442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4AAA3E4-B130-44FE-B785-8249E8FD877E}"/>
                  </a:ext>
                </a:extLst>
              </p:cNvPr>
              <p:cNvSpPr txBox="1"/>
              <p:nvPr/>
            </p:nvSpPr>
            <p:spPr>
              <a:xfrm>
                <a:off x="9109118" y="3874507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4AAA3E4-B130-44FE-B785-8249E8FD8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18" y="3874507"/>
                <a:ext cx="4844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48B5AF-2142-427D-8F00-4A72D08AA190}"/>
                  </a:ext>
                </a:extLst>
              </p:cNvPr>
              <p:cNvSpPr txBox="1"/>
              <p:nvPr/>
            </p:nvSpPr>
            <p:spPr>
              <a:xfrm>
                <a:off x="5855558" y="4861171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48B5AF-2142-427D-8F00-4A72D08AA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558" y="4861171"/>
                <a:ext cx="48442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47B2F20-F668-46A1-8FBF-0200513821CB}"/>
                  </a:ext>
                </a:extLst>
              </p:cNvPr>
              <p:cNvSpPr/>
              <p:nvPr/>
            </p:nvSpPr>
            <p:spPr>
              <a:xfrm>
                <a:off x="2801678" y="4230299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47B2F20-F668-46A1-8FBF-020051382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78" y="4230299"/>
                <a:ext cx="283535" cy="283535"/>
              </a:xfrm>
              <a:prstGeom prst="ellipse">
                <a:avLst/>
              </a:prstGeom>
              <a:blipFill>
                <a:blip r:embed="rId16"/>
                <a:stretch>
                  <a:fillRect l="-833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E3C42E6-11A5-4EFA-90F7-610B7834C5DE}"/>
              </a:ext>
            </a:extLst>
          </p:cNvPr>
          <p:cNvCxnSpPr>
            <a:cxnSpLocks/>
            <a:stCxn id="53" idx="4"/>
          </p:cNvCxnSpPr>
          <p:nvPr/>
        </p:nvCxnSpPr>
        <p:spPr>
          <a:xfrm flipH="1">
            <a:off x="1844748" y="4513834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48F97B1-5C73-4812-9AFF-01A2044F9658}"/>
                  </a:ext>
                </a:extLst>
              </p:cNvPr>
              <p:cNvSpPr/>
              <p:nvPr/>
            </p:nvSpPr>
            <p:spPr>
              <a:xfrm>
                <a:off x="9223744" y="4010559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48F97B1-5C73-4812-9AFF-01A2044F9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744" y="4010559"/>
                <a:ext cx="283535" cy="283535"/>
              </a:xfrm>
              <a:prstGeom prst="ellipse">
                <a:avLst/>
              </a:prstGeom>
              <a:blipFill>
                <a:blip r:embed="rId17"/>
                <a:stretch>
                  <a:fillRect l="-816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AD9C2DC-C836-4AC3-A265-E9FC6758C8DA}"/>
              </a:ext>
            </a:extLst>
          </p:cNvPr>
          <p:cNvCxnSpPr>
            <a:stCxn id="56" idx="4"/>
          </p:cNvCxnSpPr>
          <p:nvPr/>
        </p:nvCxnSpPr>
        <p:spPr>
          <a:xfrm>
            <a:off x="9365512" y="4294094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Brace 58">
            <a:extLst>
              <a:ext uri="{FF2B5EF4-FFF2-40B4-BE49-F238E27FC236}">
                <a16:creationId xmlns:a16="http://schemas.microsoft.com/office/drawing/2014/main" id="{6411861B-2F66-410D-B9FE-2BBCAB977528}"/>
              </a:ext>
            </a:extLst>
          </p:cNvPr>
          <p:cNvSpPr/>
          <p:nvPr/>
        </p:nvSpPr>
        <p:spPr>
          <a:xfrm>
            <a:off x="403528" y="2031489"/>
            <a:ext cx="278218" cy="42325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F0AACAB-5B5C-42F1-BDA7-8EFC3725660A}"/>
                  </a:ext>
                </a:extLst>
              </p:cNvPr>
              <p:cNvSpPr txBox="1"/>
              <p:nvPr/>
            </p:nvSpPr>
            <p:spPr>
              <a:xfrm>
                <a:off x="75122" y="3918041"/>
                <a:ext cx="377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F0AACAB-5B5C-42F1-BDA7-8EFC37256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2" y="3918041"/>
                <a:ext cx="37792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060EBD-262F-483B-98E0-67BA7655BE8D}"/>
                  </a:ext>
                </a:extLst>
              </p:cNvPr>
              <p:cNvSpPr txBox="1"/>
              <p:nvPr/>
            </p:nvSpPr>
            <p:spPr>
              <a:xfrm>
                <a:off x="3240751" y="437206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060EBD-262F-483B-98E0-67BA7655B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51" y="4372066"/>
                <a:ext cx="484428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9EAEC2-C594-4502-B5B0-7FD2017CC156}"/>
                  </a:ext>
                </a:extLst>
              </p:cNvPr>
              <p:cNvSpPr txBox="1"/>
              <p:nvPr/>
            </p:nvSpPr>
            <p:spPr>
              <a:xfrm>
                <a:off x="8810200" y="437206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9EAEC2-C594-4502-B5B0-7FD2017CC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200" y="4372066"/>
                <a:ext cx="484428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BDAAB07-69B6-4D1B-B56B-F600FF000BBA}"/>
                  </a:ext>
                </a:extLst>
              </p:cNvPr>
              <p:cNvSpPr/>
              <p:nvPr/>
            </p:nvSpPr>
            <p:spPr>
              <a:xfrm>
                <a:off x="956015" y="602260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BDAAB07-69B6-4D1B-B56B-F600FF000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15" y="6022603"/>
                <a:ext cx="283535" cy="283535"/>
              </a:xfrm>
              <a:prstGeom prst="ellipse">
                <a:avLst/>
              </a:prstGeom>
              <a:blipFill>
                <a:blip r:embed="rId21"/>
                <a:stretch>
                  <a:fillRect l="-10417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433887-9083-47BE-AAD6-C2032FEE6ADA}"/>
                  </a:ext>
                </a:extLst>
              </p:cNvPr>
              <p:cNvSpPr/>
              <p:nvPr/>
            </p:nvSpPr>
            <p:spPr>
              <a:xfrm>
                <a:off x="1445641" y="6015154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433887-9083-47BE-AAD6-C2032FEE6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41" y="6015154"/>
                <a:ext cx="283535" cy="283535"/>
              </a:xfrm>
              <a:prstGeom prst="ellipse">
                <a:avLst/>
              </a:prstGeom>
              <a:blipFill>
                <a:blip r:embed="rId22"/>
                <a:stretch>
                  <a:fillRect l="-1020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C3D160-EA24-45D4-9DB9-129E54B0022E}"/>
                  </a:ext>
                </a:extLst>
              </p:cNvPr>
              <p:cNvSpPr/>
              <p:nvPr/>
            </p:nvSpPr>
            <p:spPr>
              <a:xfrm>
                <a:off x="1935267" y="602260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C3D160-EA24-45D4-9DB9-129E54B00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67" y="6022603"/>
                <a:ext cx="283535" cy="283535"/>
              </a:xfrm>
              <a:prstGeom prst="ellipse">
                <a:avLst/>
              </a:prstGeom>
              <a:blipFill>
                <a:blip r:embed="rId23"/>
                <a:stretch>
                  <a:fillRect l="-816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C6F0DD9-C677-4691-8EF2-02D1B3F5DD53}"/>
                  </a:ext>
                </a:extLst>
              </p:cNvPr>
              <p:cNvSpPr/>
              <p:nvPr/>
            </p:nvSpPr>
            <p:spPr>
              <a:xfrm>
                <a:off x="10343198" y="601936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C6F0DD9-C677-4691-8EF2-02D1B3F5D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198" y="6019363"/>
                <a:ext cx="283535" cy="283535"/>
              </a:xfrm>
              <a:prstGeom prst="ellipse">
                <a:avLst/>
              </a:prstGeom>
              <a:blipFill>
                <a:blip r:embed="rId24"/>
                <a:stretch>
                  <a:fillRect l="-10417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C6FEF3B-559F-4382-A874-527E451309DC}"/>
                  </a:ext>
                </a:extLst>
              </p:cNvPr>
              <p:cNvSpPr/>
              <p:nvPr/>
            </p:nvSpPr>
            <p:spPr>
              <a:xfrm>
                <a:off x="10832824" y="6011914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C6FEF3B-559F-4382-A874-527E45130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824" y="6011914"/>
                <a:ext cx="283535" cy="283535"/>
              </a:xfrm>
              <a:prstGeom prst="ellipse">
                <a:avLst/>
              </a:prstGeom>
              <a:blipFill>
                <a:blip r:embed="rId25"/>
                <a:stretch>
                  <a:fillRect l="-10204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3A723D-2791-4E49-B1E8-BAFD0C9E5BE4}"/>
                  </a:ext>
                </a:extLst>
              </p:cNvPr>
              <p:cNvSpPr/>
              <p:nvPr/>
            </p:nvSpPr>
            <p:spPr>
              <a:xfrm>
                <a:off x="11322450" y="601936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3A723D-2791-4E49-B1E8-BAFD0C9E5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450" y="6019363"/>
                <a:ext cx="283535" cy="283535"/>
              </a:xfrm>
              <a:prstGeom prst="ellipse">
                <a:avLst/>
              </a:prstGeom>
              <a:blipFill>
                <a:blip r:embed="rId26"/>
                <a:stretch>
                  <a:fillRect l="-8163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4C094AC-0C69-4FFA-A40D-10EE6B60034C}"/>
                  </a:ext>
                </a:extLst>
              </p:cNvPr>
              <p:cNvSpPr txBox="1"/>
              <p:nvPr/>
            </p:nvSpPr>
            <p:spPr>
              <a:xfrm>
                <a:off x="2436538" y="5888994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4C094AC-0C69-4FFA-A40D-10EE6B600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538" y="5888994"/>
                <a:ext cx="484428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318D7D-AD03-4A76-AAEA-FB602E6A45D5}"/>
                  </a:ext>
                </a:extLst>
              </p:cNvPr>
              <p:cNvSpPr txBox="1"/>
              <p:nvPr/>
            </p:nvSpPr>
            <p:spPr>
              <a:xfrm>
                <a:off x="9405267" y="5802402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318D7D-AD03-4A76-AAEA-FB602E6A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267" y="5802402"/>
                <a:ext cx="484428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BB72862-5D6B-418D-BBCB-C16779E145BD}"/>
                  </a:ext>
                </a:extLst>
              </p:cNvPr>
              <p:cNvSpPr txBox="1"/>
              <p:nvPr/>
            </p:nvSpPr>
            <p:spPr>
              <a:xfrm>
                <a:off x="5887455" y="5917078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BB72862-5D6B-418D-BBCB-C16779E1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55" y="5917078"/>
                <a:ext cx="484428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eft Brace 73">
            <a:extLst>
              <a:ext uri="{FF2B5EF4-FFF2-40B4-BE49-F238E27FC236}">
                <a16:creationId xmlns:a16="http://schemas.microsoft.com/office/drawing/2014/main" id="{DE4B863B-4F61-4F54-A10D-A960024E8453}"/>
              </a:ext>
            </a:extLst>
          </p:cNvPr>
          <p:cNvSpPr/>
          <p:nvPr/>
        </p:nvSpPr>
        <p:spPr>
          <a:xfrm rot="16200000">
            <a:off x="6123886" y="1205569"/>
            <a:ext cx="278218" cy="1051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1413AEF-D98E-4938-97F6-55C7665A23A0}"/>
                  </a:ext>
                </a:extLst>
              </p:cNvPr>
              <p:cNvSpPr txBox="1"/>
              <p:nvPr/>
            </p:nvSpPr>
            <p:spPr>
              <a:xfrm>
                <a:off x="6030653" y="6569096"/>
                <a:ext cx="488082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1413AEF-D98E-4938-97F6-55C7665A2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53" y="6569096"/>
                <a:ext cx="488082" cy="37427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02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0CA2-E84A-40D8-AEED-7BBDAC05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Garden of the Forking Paths [GL14]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1571A-7C1A-431D-B9DB-A5A9DDA99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15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We can map out what our algorithm would have done in every eventuality: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77A2F70-D959-4505-8D89-F99D09425BC5}"/>
                  </a:ext>
                </a:extLst>
              </p:cNvPr>
              <p:cNvSpPr/>
              <p:nvPr/>
            </p:nvSpPr>
            <p:spPr>
              <a:xfrm>
                <a:off x="6097772" y="1784810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77A2F70-D959-4505-8D89-F99D09425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772" y="1784810"/>
                <a:ext cx="283535" cy="283535"/>
              </a:xfrm>
              <a:prstGeom prst="ellipse">
                <a:avLst/>
              </a:prstGeom>
              <a:blipFill>
                <a:blip r:embed="rId2"/>
                <a:stretch>
                  <a:fillRect l="-6122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10ECF3-DE0F-441A-A218-CDFEC3732EB8}"/>
              </a:ext>
            </a:extLst>
          </p:cNvPr>
          <p:cNvCxnSpPr>
            <a:stCxn id="5" idx="4"/>
            <a:endCxn id="9" idx="0"/>
          </p:cNvCxnSpPr>
          <p:nvPr/>
        </p:nvCxnSpPr>
        <p:spPr>
          <a:xfrm flipH="1">
            <a:off x="5140842" y="2068345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0091DD-9C76-4D5D-BABC-C0EF0AFA000C}"/>
              </a:ext>
            </a:extLst>
          </p:cNvPr>
          <p:cNvCxnSpPr>
            <a:stCxn id="5" idx="4"/>
          </p:cNvCxnSpPr>
          <p:nvPr/>
        </p:nvCxnSpPr>
        <p:spPr>
          <a:xfrm>
            <a:off x="6239540" y="2068345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A2B1D7-D47F-428A-9C26-C6AFC78D5784}"/>
                  </a:ext>
                </a:extLst>
              </p:cNvPr>
              <p:cNvSpPr/>
              <p:nvPr/>
            </p:nvSpPr>
            <p:spPr>
              <a:xfrm>
                <a:off x="4999074" y="259997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A2B1D7-D47F-428A-9C26-C6AFC78D5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074" y="2599973"/>
                <a:ext cx="283535" cy="283535"/>
              </a:xfrm>
              <a:prstGeom prst="ellipse">
                <a:avLst/>
              </a:prstGeom>
              <a:blipFill>
                <a:blip r:embed="rId3"/>
                <a:stretch>
                  <a:fillRect l="-816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35CE42-D1FC-4CA9-B956-022C1B61D3CF}"/>
              </a:ext>
            </a:extLst>
          </p:cNvPr>
          <p:cNvCxnSpPr>
            <a:stCxn id="9" idx="4"/>
          </p:cNvCxnSpPr>
          <p:nvPr/>
        </p:nvCxnSpPr>
        <p:spPr>
          <a:xfrm flipH="1">
            <a:off x="4042144" y="2883508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7517A8-5323-4859-B9A1-3EA501FA9534}"/>
              </a:ext>
            </a:extLst>
          </p:cNvPr>
          <p:cNvCxnSpPr>
            <a:stCxn id="9" idx="4"/>
          </p:cNvCxnSpPr>
          <p:nvPr/>
        </p:nvCxnSpPr>
        <p:spPr>
          <a:xfrm>
            <a:off x="5140842" y="2883508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DA37200-AC9C-48C4-AD89-EDAB2DE9D7EA}"/>
                  </a:ext>
                </a:extLst>
              </p:cNvPr>
              <p:cNvSpPr/>
              <p:nvPr/>
            </p:nvSpPr>
            <p:spPr>
              <a:xfrm>
                <a:off x="7143307" y="253263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DA37200-AC9C-48C4-AD89-EDAB2DE9D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307" y="2532633"/>
                <a:ext cx="283535" cy="283535"/>
              </a:xfrm>
              <a:prstGeom prst="ellipse">
                <a:avLst/>
              </a:prstGeom>
              <a:blipFill>
                <a:blip r:embed="rId4"/>
                <a:stretch>
                  <a:fillRect l="-8333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5B8484-1092-40ED-8D52-8E5C8F8480CF}"/>
              </a:ext>
            </a:extLst>
          </p:cNvPr>
          <p:cNvCxnSpPr>
            <a:stCxn id="13" idx="4"/>
          </p:cNvCxnSpPr>
          <p:nvPr/>
        </p:nvCxnSpPr>
        <p:spPr>
          <a:xfrm flipH="1">
            <a:off x="6186377" y="2816168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541B59-BDC2-4045-94B2-94251EB1D82E}"/>
              </a:ext>
            </a:extLst>
          </p:cNvPr>
          <p:cNvCxnSpPr>
            <a:stCxn id="13" idx="4"/>
          </p:cNvCxnSpPr>
          <p:nvPr/>
        </p:nvCxnSpPr>
        <p:spPr>
          <a:xfrm>
            <a:off x="7285075" y="2816168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74FE851-865C-4A9D-A097-187AD59B96B8}"/>
                  </a:ext>
                </a:extLst>
              </p:cNvPr>
              <p:cNvSpPr/>
              <p:nvPr/>
            </p:nvSpPr>
            <p:spPr>
              <a:xfrm>
                <a:off x="3900376" y="3415136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74FE851-865C-4A9D-A097-187AD59B9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376" y="3415136"/>
                <a:ext cx="283535" cy="283535"/>
              </a:xfrm>
              <a:prstGeom prst="ellipse">
                <a:avLst/>
              </a:prstGeom>
              <a:blipFill>
                <a:blip r:embed="rId5"/>
                <a:stretch>
                  <a:fillRect l="-8333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45DB45-6A07-4C02-900F-8D2F56EB82ED}"/>
              </a:ext>
            </a:extLst>
          </p:cNvPr>
          <p:cNvCxnSpPr>
            <a:stCxn id="17" idx="4"/>
          </p:cNvCxnSpPr>
          <p:nvPr/>
        </p:nvCxnSpPr>
        <p:spPr>
          <a:xfrm flipH="1">
            <a:off x="2943446" y="3698671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C13B7C-52BE-4118-976A-8C15FAB49201}"/>
              </a:ext>
            </a:extLst>
          </p:cNvPr>
          <p:cNvCxnSpPr>
            <a:stCxn id="17" idx="4"/>
          </p:cNvCxnSpPr>
          <p:nvPr/>
        </p:nvCxnSpPr>
        <p:spPr>
          <a:xfrm>
            <a:off x="4042144" y="3698671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C3798D2-93C7-44AC-8E78-E87C19A1F115}"/>
                  </a:ext>
                </a:extLst>
              </p:cNvPr>
              <p:cNvSpPr/>
              <p:nvPr/>
            </p:nvSpPr>
            <p:spPr>
              <a:xfrm>
                <a:off x="8178209" y="3273368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C3798D2-93C7-44AC-8E78-E87C19A1F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09" y="3273368"/>
                <a:ext cx="283535" cy="283535"/>
              </a:xfrm>
              <a:prstGeom prst="ellipse">
                <a:avLst/>
              </a:prstGeom>
              <a:blipFill>
                <a:blip r:embed="rId6"/>
                <a:stretch>
                  <a:fillRect l="-833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4EB061-F0BB-472C-855E-B9284D122C62}"/>
              </a:ext>
            </a:extLst>
          </p:cNvPr>
          <p:cNvCxnSpPr>
            <a:stCxn id="21" idx="4"/>
          </p:cNvCxnSpPr>
          <p:nvPr/>
        </p:nvCxnSpPr>
        <p:spPr>
          <a:xfrm flipH="1">
            <a:off x="7221279" y="3556903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D9F117-F8E6-445A-B2F9-071EF7E9DBC1}"/>
              </a:ext>
            </a:extLst>
          </p:cNvPr>
          <p:cNvCxnSpPr>
            <a:stCxn id="21" idx="4"/>
          </p:cNvCxnSpPr>
          <p:nvPr/>
        </p:nvCxnSpPr>
        <p:spPr>
          <a:xfrm>
            <a:off x="8319977" y="3556903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69E80AF-DD1B-4DAF-A24E-390B87AB10D7}"/>
                  </a:ext>
                </a:extLst>
              </p:cNvPr>
              <p:cNvSpPr/>
              <p:nvPr/>
            </p:nvSpPr>
            <p:spPr>
              <a:xfrm>
                <a:off x="4956543" y="4152327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69E80AF-DD1B-4DAF-A24E-390B87AB1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43" y="4152327"/>
                <a:ext cx="283535" cy="283535"/>
              </a:xfrm>
              <a:prstGeom prst="ellipse">
                <a:avLst/>
              </a:prstGeom>
              <a:blipFill>
                <a:blip r:embed="rId7"/>
                <a:stretch>
                  <a:fillRect l="-8163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C6B9B0-917F-41C5-A30B-8719294B0460}"/>
              </a:ext>
            </a:extLst>
          </p:cNvPr>
          <p:cNvCxnSpPr>
            <a:stCxn id="25" idx="4"/>
          </p:cNvCxnSpPr>
          <p:nvPr/>
        </p:nvCxnSpPr>
        <p:spPr>
          <a:xfrm flipH="1">
            <a:off x="3999613" y="4435862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4E1B3B-2AAA-42A3-BF68-08571FC87CFE}"/>
              </a:ext>
            </a:extLst>
          </p:cNvPr>
          <p:cNvCxnSpPr>
            <a:stCxn id="25" idx="4"/>
          </p:cNvCxnSpPr>
          <p:nvPr/>
        </p:nvCxnSpPr>
        <p:spPr>
          <a:xfrm>
            <a:off x="5098311" y="4435862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6E1EA8C-0CB0-4A88-99EE-302BCE2DDDDF}"/>
                  </a:ext>
                </a:extLst>
              </p:cNvPr>
              <p:cNvSpPr/>
              <p:nvPr/>
            </p:nvSpPr>
            <p:spPr>
              <a:xfrm>
                <a:off x="7086599" y="4088531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6E1EA8C-0CB0-4A88-99EE-302BCE2DD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99" y="4088531"/>
                <a:ext cx="283535" cy="283535"/>
              </a:xfrm>
              <a:prstGeom prst="ellipse">
                <a:avLst/>
              </a:prstGeom>
              <a:blipFill>
                <a:blip r:embed="rId8"/>
                <a:stretch>
                  <a:fillRect l="-6122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85D5B2D-42EB-49BD-A7B8-1D4556EC2CAB}"/>
              </a:ext>
            </a:extLst>
          </p:cNvPr>
          <p:cNvCxnSpPr>
            <a:stCxn id="29" idx="4"/>
          </p:cNvCxnSpPr>
          <p:nvPr/>
        </p:nvCxnSpPr>
        <p:spPr>
          <a:xfrm flipH="1">
            <a:off x="6129669" y="4372066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68CCA0-A2AB-4EDE-9658-251FBA66A1D4}"/>
              </a:ext>
            </a:extLst>
          </p:cNvPr>
          <p:cNvCxnSpPr>
            <a:stCxn id="29" idx="4"/>
          </p:cNvCxnSpPr>
          <p:nvPr/>
        </p:nvCxnSpPr>
        <p:spPr>
          <a:xfrm>
            <a:off x="7228367" y="4372066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0C3CAE5-3C3D-4ECB-9091-4DFDB6B74D99}"/>
                  </a:ext>
                </a:extLst>
              </p:cNvPr>
              <p:cNvSpPr/>
              <p:nvPr/>
            </p:nvSpPr>
            <p:spPr>
              <a:xfrm>
                <a:off x="3840125" y="4967490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0C3CAE5-3C3D-4ECB-9091-4DFDB6B74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25" y="4967490"/>
                <a:ext cx="283535" cy="283535"/>
              </a:xfrm>
              <a:prstGeom prst="ellipse">
                <a:avLst/>
              </a:prstGeom>
              <a:blipFill>
                <a:blip r:embed="rId9"/>
                <a:stretch>
                  <a:fillRect l="-833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F1C5E89-C7C8-4FF1-B17F-842FEC066855}"/>
              </a:ext>
            </a:extLst>
          </p:cNvPr>
          <p:cNvCxnSpPr>
            <a:stCxn id="33" idx="4"/>
          </p:cNvCxnSpPr>
          <p:nvPr/>
        </p:nvCxnSpPr>
        <p:spPr>
          <a:xfrm flipH="1">
            <a:off x="2883195" y="5251025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05E59C-265E-4432-97C3-97B284D62F12}"/>
              </a:ext>
            </a:extLst>
          </p:cNvPr>
          <p:cNvCxnSpPr>
            <a:stCxn id="33" idx="4"/>
          </p:cNvCxnSpPr>
          <p:nvPr/>
        </p:nvCxnSpPr>
        <p:spPr>
          <a:xfrm>
            <a:off x="3981893" y="5251025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9E0B2DF-E397-4E93-8061-19A8823D1F77}"/>
                  </a:ext>
                </a:extLst>
              </p:cNvPr>
              <p:cNvSpPr/>
              <p:nvPr/>
            </p:nvSpPr>
            <p:spPr>
              <a:xfrm>
                <a:off x="8110870" y="4825722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9E0B2DF-E397-4E93-8061-19A8823D1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870" y="4825722"/>
                <a:ext cx="283535" cy="283535"/>
              </a:xfrm>
              <a:prstGeom prst="ellipse">
                <a:avLst/>
              </a:prstGeom>
              <a:blipFill>
                <a:blip r:embed="rId10"/>
                <a:stretch>
                  <a:fillRect l="-833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1195896-1CCF-4061-B5F6-95E269FA3EDA}"/>
              </a:ext>
            </a:extLst>
          </p:cNvPr>
          <p:cNvCxnSpPr>
            <a:stCxn id="37" idx="4"/>
          </p:cNvCxnSpPr>
          <p:nvPr/>
        </p:nvCxnSpPr>
        <p:spPr>
          <a:xfrm flipH="1">
            <a:off x="7153940" y="5109257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CD362A-A1C0-40D3-8C6B-ABB0E2910C4A}"/>
              </a:ext>
            </a:extLst>
          </p:cNvPr>
          <p:cNvCxnSpPr>
            <a:stCxn id="37" idx="4"/>
          </p:cNvCxnSpPr>
          <p:nvPr/>
        </p:nvCxnSpPr>
        <p:spPr>
          <a:xfrm>
            <a:off x="8252638" y="5109257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66B425-D5CF-4DB5-B2FD-06CCEF6713A3}"/>
                  </a:ext>
                </a:extLst>
              </p:cNvPr>
              <p:cNvSpPr txBox="1"/>
              <p:nvPr/>
            </p:nvSpPr>
            <p:spPr>
              <a:xfrm>
                <a:off x="5972468" y="3333631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66B425-D5CF-4DB5-B2FD-06CCEF671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468" y="3333631"/>
                <a:ext cx="48442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5606B70-4674-4000-BDD0-DCA18E066B68}"/>
                  </a:ext>
                </a:extLst>
              </p:cNvPr>
              <p:cNvSpPr txBox="1"/>
              <p:nvPr/>
            </p:nvSpPr>
            <p:spPr>
              <a:xfrm>
                <a:off x="2701232" y="4013645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5606B70-4674-4000-BDD0-DCA18E066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232" y="4013645"/>
                <a:ext cx="48442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882AB94-5E86-45EA-874C-DB1515405BA0}"/>
                  </a:ext>
                </a:extLst>
              </p:cNvPr>
              <p:cNvSpPr txBox="1"/>
              <p:nvPr/>
            </p:nvSpPr>
            <p:spPr>
              <a:xfrm>
                <a:off x="5972468" y="3936133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882AB94-5E86-45EA-874C-DB1515405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468" y="3936133"/>
                <a:ext cx="48442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4AAA3E4-B130-44FE-B785-8249E8FD877E}"/>
                  </a:ext>
                </a:extLst>
              </p:cNvPr>
              <p:cNvSpPr txBox="1"/>
              <p:nvPr/>
            </p:nvSpPr>
            <p:spPr>
              <a:xfrm>
                <a:off x="9109118" y="3874507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4AAA3E4-B130-44FE-B785-8249E8FD8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18" y="3874507"/>
                <a:ext cx="4844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48B5AF-2142-427D-8F00-4A72D08AA190}"/>
                  </a:ext>
                </a:extLst>
              </p:cNvPr>
              <p:cNvSpPr txBox="1"/>
              <p:nvPr/>
            </p:nvSpPr>
            <p:spPr>
              <a:xfrm>
                <a:off x="5855558" y="4861171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48B5AF-2142-427D-8F00-4A72D08AA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558" y="4861171"/>
                <a:ext cx="48442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47B2F20-F668-46A1-8FBF-0200513821CB}"/>
                  </a:ext>
                </a:extLst>
              </p:cNvPr>
              <p:cNvSpPr/>
              <p:nvPr/>
            </p:nvSpPr>
            <p:spPr>
              <a:xfrm>
                <a:off x="2801678" y="4230299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47B2F20-F668-46A1-8FBF-020051382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78" y="4230299"/>
                <a:ext cx="283535" cy="283535"/>
              </a:xfrm>
              <a:prstGeom prst="ellipse">
                <a:avLst/>
              </a:prstGeom>
              <a:blipFill>
                <a:blip r:embed="rId16"/>
                <a:stretch>
                  <a:fillRect l="-833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E3C42E6-11A5-4EFA-90F7-610B7834C5DE}"/>
              </a:ext>
            </a:extLst>
          </p:cNvPr>
          <p:cNvCxnSpPr>
            <a:cxnSpLocks/>
            <a:stCxn id="53" idx="4"/>
          </p:cNvCxnSpPr>
          <p:nvPr/>
        </p:nvCxnSpPr>
        <p:spPr>
          <a:xfrm flipH="1">
            <a:off x="1844748" y="4513834"/>
            <a:ext cx="1098698" cy="5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48F97B1-5C73-4812-9AFF-01A2044F9658}"/>
                  </a:ext>
                </a:extLst>
              </p:cNvPr>
              <p:cNvSpPr/>
              <p:nvPr/>
            </p:nvSpPr>
            <p:spPr>
              <a:xfrm>
                <a:off x="9223744" y="4010559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48F97B1-5C73-4812-9AFF-01A2044F9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744" y="4010559"/>
                <a:ext cx="283535" cy="283535"/>
              </a:xfrm>
              <a:prstGeom prst="ellipse">
                <a:avLst/>
              </a:prstGeom>
              <a:blipFill>
                <a:blip r:embed="rId17"/>
                <a:stretch>
                  <a:fillRect l="-816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AD9C2DC-C836-4AC3-A265-E9FC6758C8DA}"/>
              </a:ext>
            </a:extLst>
          </p:cNvPr>
          <p:cNvCxnSpPr>
            <a:stCxn id="56" idx="4"/>
          </p:cNvCxnSpPr>
          <p:nvPr/>
        </p:nvCxnSpPr>
        <p:spPr>
          <a:xfrm>
            <a:off x="9365512" y="4294094"/>
            <a:ext cx="1034902" cy="45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Brace 58">
            <a:extLst>
              <a:ext uri="{FF2B5EF4-FFF2-40B4-BE49-F238E27FC236}">
                <a16:creationId xmlns:a16="http://schemas.microsoft.com/office/drawing/2014/main" id="{6411861B-2F66-410D-B9FE-2BBCAB977528}"/>
              </a:ext>
            </a:extLst>
          </p:cNvPr>
          <p:cNvSpPr/>
          <p:nvPr/>
        </p:nvSpPr>
        <p:spPr>
          <a:xfrm>
            <a:off x="403528" y="2031489"/>
            <a:ext cx="278218" cy="42325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F0AACAB-5B5C-42F1-BDA7-8EFC3725660A}"/>
                  </a:ext>
                </a:extLst>
              </p:cNvPr>
              <p:cNvSpPr txBox="1"/>
              <p:nvPr/>
            </p:nvSpPr>
            <p:spPr>
              <a:xfrm>
                <a:off x="75122" y="3918041"/>
                <a:ext cx="377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F0AACAB-5B5C-42F1-BDA7-8EFC37256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2" y="3918041"/>
                <a:ext cx="37792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060EBD-262F-483B-98E0-67BA7655BE8D}"/>
                  </a:ext>
                </a:extLst>
              </p:cNvPr>
              <p:cNvSpPr txBox="1"/>
              <p:nvPr/>
            </p:nvSpPr>
            <p:spPr>
              <a:xfrm>
                <a:off x="3240751" y="437206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060EBD-262F-483B-98E0-67BA7655B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51" y="4372066"/>
                <a:ext cx="484428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9EAEC2-C594-4502-B5B0-7FD2017CC156}"/>
                  </a:ext>
                </a:extLst>
              </p:cNvPr>
              <p:cNvSpPr txBox="1"/>
              <p:nvPr/>
            </p:nvSpPr>
            <p:spPr>
              <a:xfrm>
                <a:off x="8810200" y="437206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9EAEC2-C594-4502-B5B0-7FD2017CC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200" y="4372066"/>
                <a:ext cx="484428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BDAAB07-69B6-4D1B-B56B-F600FF000BBA}"/>
                  </a:ext>
                </a:extLst>
              </p:cNvPr>
              <p:cNvSpPr/>
              <p:nvPr/>
            </p:nvSpPr>
            <p:spPr>
              <a:xfrm>
                <a:off x="956015" y="602260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BDAAB07-69B6-4D1B-B56B-F600FF000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15" y="6022603"/>
                <a:ext cx="283535" cy="283535"/>
              </a:xfrm>
              <a:prstGeom prst="ellipse">
                <a:avLst/>
              </a:prstGeom>
              <a:blipFill>
                <a:blip r:embed="rId21"/>
                <a:stretch>
                  <a:fillRect l="-10417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433887-9083-47BE-AAD6-C2032FEE6ADA}"/>
                  </a:ext>
                </a:extLst>
              </p:cNvPr>
              <p:cNvSpPr/>
              <p:nvPr/>
            </p:nvSpPr>
            <p:spPr>
              <a:xfrm>
                <a:off x="1445641" y="6015154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433887-9083-47BE-AAD6-C2032FEE6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41" y="6015154"/>
                <a:ext cx="283535" cy="283535"/>
              </a:xfrm>
              <a:prstGeom prst="ellipse">
                <a:avLst/>
              </a:prstGeom>
              <a:blipFill>
                <a:blip r:embed="rId22"/>
                <a:stretch>
                  <a:fillRect l="-1020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C3D160-EA24-45D4-9DB9-129E54B0022E}"/>
                  </a:ext>
                </a:extLst>
              </p:cNvPr>
              <p:cNvSpPr/>
              <p:nvPr/>
            </p:nvSpPr>
            <p:spPr>
              <a:xfrm>
                <a:off x="1935267" y="602260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C3D160-EA24-45D4-9DB9-129E54B00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67" y="6022603"/>
                <a:ext cx="283535" cy="283535"/>
              </a:xfrm>
              <a:prstGeom prst="ellipse">
                <a:avLst/>
              </a:prstGeom>
              <a:blipFill>
                <a:blip r:embed="rId23"/>
                <a:stretch>
                  <a:fillRect l="-816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C6F0DD9-C677-4691-8EF2-02D1B3F5DD53}"/>
                  </a:ext>
                </a:extLst>
              </p:cNvPr>
              <p:cNvSpPr/>
              <p:nvPr/>
            </p:nvSpPr>
            <p:spPr>
              <a:xfrm>
                <a:off x="10343198" y="601936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C6F0DD9-C677-4691-8EF2-02D1B3F5D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198" y="6019363"/>
                <a:ext cx="283535" cy="283535"/>
              </a:xfrm>
              <a:prstGeom prst="ellipse">
                <a:avLst/>
              </a:prstGeom>
              <a:blipFill>
                <a:blip r:embed="rId24"/>
                <a:stretch>
                  <a:fillRect l="-10417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C6FEF3B-559F-4382-A874-527E451309DC}"/>
                  </a:ext>
                </a:extLst>
              </p:cNvPr>
              <p:cNvSpPr/>
              <p:nvPr/>
            </p:nvSpPr>
            <p:spPr>
              <a:xfrm>
                <a:off x="10832824" y="6011914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C6FEF3B-559F-4382-A874-527E45130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824" y="6011914"/>
                <a:ext cx="283535" cy="283535"/>
              </a:xfrm>
              <a:prstGeom prst="ellipse">
                <a:avLst/>
              </a:prstGeom>
              <a:blipFill>
                <a:blip r:embed="rId25"/>
                <a:stretch>
                  <a:fillRect l="-10204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3A723D-2791-4E49-B1E8-BAFD0C9E5BE4}"/>
                  </a:ext>
                </a:extLst>
              </p:cNvPr>
              <p:cNvSpPr/>
              <p:nvPr/>
            </p:nvSpPr>
            <p:spPr>
              <a:xfrm>
                <a:off x="11322450" y="6019363"/>
                <a:ext cx="283535" cy="2835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3A723D-2791-4E49-B1E8-BAFD0C9E5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450" y="6019363"/>
                <a:ext cx="283535" cy="283535"/>
              </a:xfrm>
              <a:prstGeom prst="ellipse">
                <a:avLst/>
              </a:prstGeom>
              <a:blipFill>
                <a:blip r:embed="rId26"/>
                <a:stretch>
                  <a:fillRect l="-8163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4C094AC-0C69-4FFA-A40D-10EE6B60034C}"/>
                  </a:ext>
                </a:extLst>
              </p:cNvPr>
              <p:cNvSpPr txBox="1"/>
              <p:nvPr/>
            </p:nvSpPr>
            <p:spPr>
              <a:xfrm>
                <a:off x="2436538" y="5888994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4C094AC-0C69-4FFA-A40D-10EE6B600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538" y="5888994"/>
                <a:ext cx="484428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318D7D-AD03-4A76-AAEA-FB602E6A45D5}"/>
                  </a:ext>
                </a:extLst>
              </p:cNvPr>
              <p:cNvSpPr txBox="1"/>
              <p:nvPr/>
            </p:nvSpPr>
            <p:spPr>
              <a:xfrm>
                <a:off x="9405267" y="5802402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318D7D-AD03-4A76-AAEA-FB602E6A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267" y="5802402"/>
                <a:ext cx="484428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BB72862-5D6B-418D-BBCB-C16779E145BD}"/>
                  </a:ext>
                </a:extLst>
              </p:cNvPr>
              <p:cNvSpPr txBox="1"/>
              <p:nvPr/>
            </p:nvSpPr>
            <p:spPr>
              <a:xfrm>
                <a:off x="5887455" y="5917078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BB72862-5D6B-418D-BBCB-C16779E1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55" y="5917078"/>
                <a:ext cx="484428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eft Brace 73">
            <a:extLst>
              <a:ext uri="{FF2B5EF4-FFF2-40B4-BE49-F238E27FC236}">
                <a16:creationId xmlns:a16="http://schemas.microsoft.com/office/drawing/2014/main" id="{DE4B863B-4F61-4F54-A10D-A960024E8453}"/>
              </a:ext>
            </a:extLst>
          </p:cNvPr>
          <p:cNvSpPr/>
          <p:nvPr/>
        </p:nvSpPr>
        <p:spPr>
          <a:xfrm rot="16200000">
            <a:off x="6123886" y="1205569"/>
            <a:ext cx="278218" cy="1051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1413AEF-D98E-4938-97F6-55C7665A23A0}"/>
                  </a:ext>
                </a:extLst>
              </p:cNvPr>
              <p:cNvSpPr txBox="1"/>
              <p:nvPr/>
            </p:nvSpPr>
            <p:spPr>
              <a:xfrm>
                <a:off x="6030653" y="6569096"/>
                <a:ext cx="488082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1413AEF-D98E-4938-97F6-55C7665A2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53" y="6569096"/>
                <a:ext cx="488082" cy="37427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2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188B-C850-453C-B90B-6598345C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Garden of the Forking Paths [GL14]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2F878-4D88-42A6-A1B6-E4817A7709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only asked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queries, but there were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models that we could have tested (all equally likely) depending on what answers we got. </a:t>
                </a:r>
              </a:p>
              <a:p>
                <a:pPr lvl="1"/>
                <a:r>
                  <a:rPr lang="en-US" dirty="0"/>
                  <a:t>Bonferroni correction on the queries asked is </a:t>
                </a:r>
                <a:r>
                  <a:rPr lang="en-US" i="1" dirty="0"/>
                  <a:t>not enough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A much larger </a:t>
                </a:r>
                <a:r>
                  <a:rPr lang="en-US" i="1" dirty="0"/>
                  <a:t>implicit</a:t>
                </a:r>
                <a:r>
                  <a:rPr lang="en-US" dirty="0"/>
                  <a:t> multiple comparisons problem: (conservatively) must correct for all models that could have been validated. </a:t>
                </a:r>
              </a:p>
              <a:p>
                <a:pPr lvl="2"/>
                <a:r>
                  <a:rPr lang="en-US" dirty="0"/>
                  <a:t>In this case, really do have to.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2F878-4D88-42A6-A1B6-E4817A770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99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3A7A-0D5C-4E1C-B0AD-B086AF52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Garden of the Forking Paths [GL14]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286FF-E42B-40AD-A946-3E9C4052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Issues: </a:t>
            </a:r>
          </a:p>
          <a:p>
            <a:pPr lvl="1"/>
            <a:r>
              <a:rPr lang="en-US" dirty="0"/>
              <a:t>These corrections are giant: adaptivity leads to exponential blowup in multiple comparisons problem. </a:t>
            </a:r>
          </a:p>
          <a:p>
            <a:pPr lvl="1"/>
            <a:r>
              <a:rPr lang="en-US" dirty="0"/>
              <a:t>Generally, we won’t have a map of the garden.</a:t>
            </a:r>
          </a:p>
          <a:p>
            <a:pPr lvl="2"/>
            <a:r>
              <a:rPr lang="en-US" dirty="0"/>
              <a:t>e.g. whenever human decision making is involved, or algorithms are complicated. </a:t>
            </a:r>
          </a:p>
          <a:p>
            <a:r>
              <a:rPr lang="en-US" dirty="0"/>
              <a:t>Solution: Pre-registration?</a:t>
            </a:r>
          </a:p>
          <a:p>
            <a:pPr lvl="1"/>
            <a:r>
              <a:rPr lang="en-US" dirty="0"/>
              <a:t>Gates off the garden. Forces analysis to walk a straight line. </a:t>
            </a:r>
          </a:p>
          <a:p>
            <a:pPr lvl="1"/>
            <a:r>
              <a:rPr lang="en-US" dirty="0"/>
              <a:t>Safe but overly conservative. Incompatible with data re-use.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How can we make it safe to wander the garden? </a:t>
            </a:r>
          </a:p>
        </p:txBody>
      </p:sp>
    </p:spTree>
    <p:extLst>
      <p:ext uri="{BB962C8B-B14F-4D97-AF65-F5344CB8AC3E}">
        <p14:creationId xmlns:p14="http://schemas.microsoft.com/office/powerpoint/2010/main" val="27355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Formalization of the Problem: Statistical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data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sampled </a:t>
                </a:r>
                <a:r>
                  <a:rPr lang="en-US" dirty="0" err="1"/>
                  <a:t>i.i.d</a:t>
                </a:r>
                <a:r>
                  <a:rPr lang="en-US" dirty="0"/>
                  <a:t>.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38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Formalization of the Problem: Statistical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i="1" dirty="0"/>
                  <a:t>statistical query</a:t>
                </a:r>
                <a:r>
                  <a:rPr lang="en-US" dirty="0"/>
                  <a:t> is defined by a predicate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answer to a statistical query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statistical query oracle is an algorithm for answering statistical queries: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Parameterized by a dataset: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91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 Formalization of the Problem: Statistical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Adaptively Chosen Queries: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87987" y="2774931"/>
                <a:ext cx="800219" cy="92333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87" y="2774931"/>
                <a:ext cx="80021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152031" y="2548736"/>
            <a:ext cx="1648658" cy="1648658"/>
            <a:chOff x="5530751" y="5072480"/>
            <a:chExt cx="1648658" cy="1648658"/>
          </a:xfrm>
        </p:grpSpPr>
        <p:pic>
          <p:nvPicPr>
            <p:cNvPr id="12" name="Picture 11" descr="File:Database icon simple.pn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Left Arrow 5"/>
          <p:cNvSpPr/>
          <p:nvPr/>
        </p:nvSpPr>
        <p:spPr>
          <a:xfrm>
            <a:off x="7504304" y="3172968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>
                <a:off x="3188208" y="2858295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208" y="2858295"/>
                <a:ext cx="3035808" cy="314673"/>
              </a:xfrm>
              <a:prstGeom prst="rightArrow">
                <a:avLst/>
              </a:prstGeom>
              <a:blipFill>
                <a:blip r:embed="rId7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ft Arrow 15"/>
              <p:cNvSpPr/>
              <p:nvPr/>
            </p:nvSpPr>
            <p:spPr>
              <a:xfrm>
                <a:off x="3188208" y="3346704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Left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208" y="3346704"/>
                <a:ext cx="3035808" cy="310896"/>
              </a:xfrm>
              <a:prstGeom prst="leftArrow">
                <a:avLst/>
              </a:prstGeom>
              <a:blipFill>
                <a:blip r:embed="rId8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200800" y="1167188"/>
            <a:ext cx="1752698" cy="1095341"/>
            <a:chOff x="5980303" y="864744"/>
            <a:chExt cx="2529374" cy="1580722"/>
          </a:xfrm>
        </p:grpSpPr>
        <p:pic>
          <p:nvPicPr>
            <p:cNvPr id="18" name="Picture 17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690866" y="1112979"/>
                  <a:ext cx="1180270" cy="13324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dirty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866" y="1112979"/>
                  <a:ext cx="1180270" cy="13324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Down Arrow 19"/>
          <p:cNvSpPr/>
          <p:nvPr/>
        </p:nvSpPr>
        <p:spPr>
          <a:xfrm>
            <a:off x="8875776" y="2206825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doing homework">
            <a:extLst>
              <a:ext uri="{FF2B5EF4-FFF2-40B4-BE49-F238E27FC236}">
                <a16:creationId xmlns:a16="http://schemas.microsoft.com/office/drawing/2014/main" id="{C9EB4C77-F8B8-4BF4-8A84-6EBD93316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1588159" y="2548736"/>
            <a:ext cx="1354400" cy="12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 Formalization of the Problem: Statistical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Adaptively Chosen Queries: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52031" y="2548736"/>
            <a:ext cx="1648658" cy="1648658"/>
            <a:chOff x="5530751" y="5072480"/>
            <a:chExt cx="1648658" cy="1648658"/>
          </a:xfrm>
        </p:grpSpPr>
        <p:pic>
          <p:nvPicPr>
            <p:cNvPr id="12" name="Picture 11" descr="File:Database icon simple.png - Wikimedia Common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Left Arrow 5"/>
          <p:cNvSpPr/>
          <p:nvPr/>
        </p:nvSpPr>
        <p:spPr>
          <a:xfrm>
            <a:off x="7504304" y="3172968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>
                <a:off x="3188208" y="2858295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208" y="2858295"/>
                <a:ext cx="3035808" cy="314673"/>
              </a:xfrm>
              <a:prstGeom prst="rightArrow">
                <a:avLst/>
              </a:prstGeom>
              <a:blipFill>
                <a:blip r:embed="rId7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ft Arrow 15"/>
              <p:cNvSpPr/>
              <p:nvPr/>
            </p:nvSpPr>
            <p:spPr>
              <a:xfrm>
                <a:off x="3188208" y="3346704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Left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208" y="3346704"/>
                <a:ext cx="3035808" cy="310896"/>
              </a:xfrm>
              <a:prstGeom prst="leftArrow">
                <a:avLst/>
              </a:prstGeom>
              <a:blipFill>
                <a:blip r:embed="rId8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200800" y="1167188"/>
            <a:ext cx="1752698" cy="1095341"/>
            <a:chOff x="5980303" y="864744"/>
            <a:chExt cx="2529374" cy="1580722"/>
          </a:xfrm>
        </p:grpSpPr>
        <p:pic>
          <p:nvPicPr>
            <p:cNvPr id="18" name="Picture 17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690866" y="1112979"/>
                  <a:ext cx="1180270" cy="13324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dirty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866" y="1112979"/>
                  <a:ext cx="1180270" cy="13324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Down Arrow 19"/>
          <p:cNvSpPr/>
          <p:nvPr/>
        </p:nvSpPr>
        <p:spPr>
          <a:xfrm>
            <a:off x="8875776" y="2206825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5FE5FF-34A0-4BBF-AEE3-B93DC98DFFE1}"/>
                  </a:ext>
                </a:extLst>
              </p:cNvPr>
              <p:cNvSpPr/>
              <p:nvPr/>
            </p:nvSpPr>
            <p:spPr>
              <a:xfrm>
                <a:off x="6487987" y="2774931"/>
                <a:ext cx="800219" cy="92333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5FE5FF-34A0-4BBF-AEE3-B93DC98DF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87" y="2774931"/>
                <a:ext cx="800219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Image result for doing homework">
            <a:extLst>
              <a:ext uri="{FF2B5EF4-FFF2-40B4-BE49-F238E27FC236}">
                <a16:creationId xmlns:a16="http://schemas.microsoft.com/office/drawing/2014/main" id="{2B067E0D-AC78-46F5-AF48-A3E482E1D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1588159" y="2548736"/>
            <a:ext cx="1354400" cy="12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A Formalization of the Problem: Statistical Queries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Adaptively Chosen Queries: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statistical estimator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-accurate for  sequences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adaptively chosen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if for all       and          ,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152031" y="2548736"/>
            <a:ext cx="1648658" cy="1648658"/>
            <a:chOff x="5530751" y="5072480"/>
            <a:chExt cx="1648658" cy="1648658"/>
          </a:xfrm>
        </p:grpSpPr>
        <p:pic>
          <p:nvPicPr>
            <p:cNvPr id="12" name="Picture 11" descr="File:Database icon simple.pn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Left Arrow 5"/>
          <p:cNvSpPr/>
          <p:nvPr/>
        </p:nvSpPr>
        <p:spPr>
          <a:xfrm>
            <a:off x="7504304" y="3172968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>
                <a:off x="3188208" y="2858295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208" y="2858295"/>
                <a:ext cx="3035808" cy="314673"/>
              </a:xfrm>
              <a:prstGeom prst="rightArrow">
                <a:avLst/>
              </a:prstGeom>
              <a:blipFill>
                <a:blip r:embed="rId8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ft Arrow 15"/>
              <p:cNvSpPr/>
              <p:nvPr/>
            </p:nvSpPr>
            <p:spPr>
              <a:xfrm>
                <a:off x="3188208" y="3346704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Left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208" y="3346704"/>
                <a:ext cx="3035808" cy="310896"/>
              </a:xfrm>
              <a:prstGeom prst="leftArrow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200800" y="1167188"/>
            <a:ext cx="1752698" cy="1095341"/>
            <a:chOff x="5980303" y="864744"/>
            <a:chExt cx="2529374" cy="1580722"/>
          </a:xfrm>
        </p:grpSpPr>
        <p:pic>
          <p:nvPicPr>
            <p:cNvPr id="18" name="Picture 17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690866" y="1112979"/>
                  <a:ext cx="1180270" cy="13324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dirty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866" y="1112979"/>
                  <a:ext cx="1180270" cy="13324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Down Arrow 19"/>
          <p:cNvSpPr/>
          <p:nvPr/>
        </p:nvSpPr>
        <p:spPr>
          <a:xfrm>
            <a:off x="8875776" y="2206825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Cloud by SavanaPrice - Blue cloud that would work for children ..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782" y="4483601"/>
            <a:ext cx="691681" cy="402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039854" y="4492746"/>
                <a:ext cx="28108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854" y="4492746"/>
                <a:ext cx="281089" cy="461665"/>
              </a:xfrm>
              <a:prstGeom prst="rect">
                <a:avLst/>
              </a:prstGeom>
              <a:blipFill>
                <a:blip r:embed="rId12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3185160" y="2864391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60" y="2864391"/>
                <a:ext cx="3035808" cy="314673"/>
              </a:xfrm>
              <a:prstGeom prst="rightArrow">
                <a:avLst/>
              </a:prstGeom>
              <a:blipFill>
                <a:blip r:embed="rId13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Left Arrow 24"/>
              <p:cNvSpPr/>
              <p:nvPr/>
            </p:nvSpPr>
            <p:spPr>
              <a:xfrm>
                <a:off x="3185160" y="3343656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Left Arrow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60" y="3343656"/>
                <a:ext cx="3035808" cy="310896"/>
              </a:xfrm>
              <a:prstGeom prst="leftArrow">
                <a:avLst/>
              </a:prstGeom>
              <a:blipFill>
                <a:blip r:embed="rId1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5F102FF-84CF-4E7F-AD34-2F60773F9F62}"/>
                  </a:ext>
                </a:extLst>
              </p:cNvPr>
              <p:cNvSpPr/>
              <p:nvPr/>
            </p:nvSpPr>
            <p:spPr>
              <a:xfrm>
                <a:off x="6487987" y="2774931"/>
                <a:ext cx="800219" cy="92333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5F102FF-84CF-4E7F-AD34-2F60773F9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87" y="2774931"/>
                <a:ext cx="800219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 descr="Image result for doing homework">
            <a:extLst>
              <a:ext uri="{FF2B5EF4-FFF2-40B4-BE49-F238E27FC236}">
                <a16:creationId xmlns:a16="http://schemas.microsoft.com/office/drawing/2014/main" id="{26E2ABC6-BBB2-46FB-AFAB-C579A520D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1588159" y="2548736"/>
            <a:ext cx="1354400" cy="12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doing homework">
            <a:extLst>
              <a:ext uri="{FF2B5EF4-FFF2-40B4-BE49-F238E27FC236}">
                <a16:creationId xmlns:a16="http://schemas.microsoft.com/office/drawing/2014/main" id="{203D1596-24AD-40D7-AF78-9AB9C2310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7666832" y="4532453"/>
            <a:ext cx="388044" cy="36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24" grpId="0"/>
      <p:bldP spid="21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41CF-BBFA-4106-AE8D-57DDD30A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A Formalization of the Problem: Statistical Queries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56781-6237-4712-98FF-6F48E1107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 quantity of interest: How must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scale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 algn="ctr">
                  <a:buNone/>
                </a:pPr>
                <a:r>
                  <a:rPr lang="en-US" dirty="0"/>
                  <a:t>Recall: non-adaptive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:r>
                  <a:rPr lang="en-US" dirty="0"/>
                  <a:t>Our adaptive example had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i="1" dirty="0"/>
                  <a:t>By carefully designing a statistical estimator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/>
                  <a:t>, can we do better?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56781-6237-4712-98FF-6F48E1107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7CC1-EF3E-4CDF-80D4-21C58D86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2015 ImageNet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1F014-FDA9-4501-9AB3-0061AAA8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image classification competition during a heated war for deep learning talent amongst big tech companies. </a:t>
            </a:r>
          </a:p>
          <a:p>
            <a:r>
              <a:rPr lang="en-US" dirty="0"/>
              <a:t>Training set of 1.5 million images, to be classified into 1,000 different categories.</a:t>
            </a:r>
          </a:p>
          <a:p>
            <a:pPr lvl="1"/>
            <a:r>
              <a:rPr lang="en-US" dirty="0"/>
              <a:t>E.g. “frilled lizard”, “banded gecko”, “reflex camera”, “</a:t>
            </a:r>
            <a:r>
              <a:rPr lang="en-US" dirty="0" err="1"/>
              <a:t>osciliscope</a:t>
            </a:r>
            <a:r>
              <a:rPr lang="en-US" dirty="0"/>
              <a:t>”</a:t>
            </a:r>
          </a:p>
          <a:p>
            <a:r>
              <a:rPr lang="en-US" dirty="0"/>
              <a:t>Held out validation set of 100,000 images. </a:t>
            </a:r>
          </a:p>
          <a:p>
            <a:pPr lvl="1"/>
            <a:r>
              <a:rPr lang="en-US" dirty="0"/>
              <a:t>Competitors could submit models twice per week to check performance on validation set.  </a:t>
            </a:r>
          </a:p>
        </p:txBody>
      </p:sp>
      <p:pic>
        <p:nvPicPr>
          <p:cNvPr id="1026" name="Picture 2" descr="Image result for imagenet">
            <a:extLst>
              <a:ext uri="{FF2B5EF4-FFF2-40B4-BE49-F238E27FC236}">
                <a16:creationId xmlns:a16="http://schemas.microsoft.com/office/drawing/2014/main" id="{82EB77BC-8AB2-421A-A283-66252161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00" y="365125"/>
            <a:ext cx="331390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C5DA-3814-4B73-81A9-29A0CFEF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An Easy Theorem (If Pigs Could Fly)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27435C-DB1D-491C-8399-8A2937ED90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 (informal)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a statistical estimator such that for any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adaptively chosen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we have: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1" dirty="0"/>
                  <a:t>Empirical accuracy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1" dirty="0"/>
                  <a:t>Compressibility</a:t>
                </a:r>
                <a:r>
                  <a:rPr lang="en-US" dirty="0"/>
                  <a:t>: the transcript produced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be compressed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bits.</a:t>
                </a:r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-accurate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27435C-DB1D-491C-8399-8A2937ED90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113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1827-5DB6-4248-8F86-CEAEC734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Warmup: An Easy Theorem (If Pigs Could Fly)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2DB-DDAA-472A-AA69-D425114E7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Proof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sz="2000" dirty="0"/>
                  <a:t>Fix any data analyst (mapping from query answers to queries). Each sequence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queries asked corresponds to a transcript of answers generated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/>
                  <a:t>By compressibility,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/>
                  <a:t> such transcripts, and so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/>
                  <a:t> queries that can ever be asked. </a:t>
                </a:r>
              </a:p>
              <a:p>
                <a:pPr marL="0" indent="0">
                  <a:buNone/>
                </a:pPr>
                <a:r>
                  <a:rPr lang="en-US" sz="2000" dirty="0"/>
                  <a:t>Apply a Bonferroni correction to these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/>
                  <a:t> queries: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func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By empirical accuracy: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func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Theorem follows from triangle inequality.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2DB-DDAA-472A-AA69-D425114E7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4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097C-1F3C-4782-A747-18634CC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Strengths of this style </a:t>
            </a:r>
            <a:r>
              <a:rPr lang="en-US">
                <a:solidFill>
                  <a:prstClr val="black"/>
                </a:solidFill>
              </a:rPr>
              <a:t>of theorem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8F520-2D4B-49CC-BD86-E49F16762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need a map of the garden: can apply Bonferroni correction to a small set of queries even if we don’t know what they are. </a:t>
            </a:r>
          </a:p>
          <a:p>
            <a:pPr lvl="1"/>
            <a:r>
              <a:rPr lang="en-US" dirty="0"/>
              <a:t>So don’t need to understand data analyst – can be a human being e.g. </a:t>
            </a:r>
          </a:p>
          <a:p>
            <a:r>
              <a:rPr lang="en-US" dirty="0"/>
              <a:t>Don’t need to constrain data analyst at all (e.g. as in pre-registration) except that they should access data only via our interface.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Are there non-trivial estimators that satisfy the conditions of our theorem? </a:t>
            </a:r>
          </a:p>
        </p:txBody>
      </p:sp>
    </p:spTree>
    <p:extLst>
      <p:ext uri="{BB962C8B-B14F-4D97-AF65-F5344CB8AC3E}">
        <p14:creationId xmlns:p14="http://schemas.microsoft.com/office/powerpoint/2010/main" val="14800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3BFE-38DE-449D-BE8E-E730DC79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Towards Compressible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0ADAF-E0C3-492F-A5EC-78E2A05C7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were paired with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Given a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either answer:</a:t>
                </a:r>
              </a:p>
              <a:p>
                <a:pPr lvl="1"/>
                <a:r>
                  <a:rPr lang="en-US" dirty="0"/>
                  <a:t>“Yup”: Guess was correct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“Nope, the answer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well can we compress the transcript of answers if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of the guesses are wrong?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0ADAF-E0C3-492F-A5EC-78E2A05C7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9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D9E5-3CF2-40B2-A289-259F64CF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Towards Compressible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FC443E-1E5D-4184-B39D-5E48E81789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One way to encode the transcript: list tuples corresponding to the </a:t>
                </a:r>
                <a:r>
                  <a:rPr lang="en-US" i="1" dirty="0"/>
                  <a:t>indices</a:t>
                </a:r>
                <a:r>
                  <a:rPr lang="en-US" dirty="0"/>
                  <a:t> of the queries whose guesses were wrong, together with their empirical answers (to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func>
                  </m:oMath>
                </a14:m>
                <a:r>
                  <a:rPr lang="en-US" dirty="0"/>
                  <a:t> bits of precision). </a:t>
                </a:r>
              </a:p>
              <a:p>
                <a:r>
                  <a:rPr lang="en-US" dirty="0"/>
                  <a:t>Encoding 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w entries in the list</a:t>
                </a:r>
              </a:p>
              <a:p>
                <a:pPr lvl="1"/>
                <a:r>
                  <a:rPr lang="en-US" dirty="0"/>
                  <a:t>Each contains an index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dirty="0"/>
                  <a:t> bits) and a value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func>
                  </m:oMath>
                </a14:m>
                <a:r>
                  <a:rPr lang="en-US" dirty="0"/>
                  <a:t> bits)</a:t>
                </a:r>
              </a:p>
              <a:p>
                <a:pPr marL="0" indent="0" algn="ctr">
                  <a:buNone/>
                </a:pPr>
                <a:r>
                  <a:rPr lang="en-US" dirty="0"/>
                  <a:t>Error: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func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i="1" dirty="0"/>
                  <a:t>To come up with compressible estimators, it suffices to come up with good guesses.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FC443E-1E5D-4184-B39D-5E48E8178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3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8511-E49D-4746-9AEB-73B3E71F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Coming up with good guesses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DC5DF4-D237-4994-9ACF-5753944265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A Heuristic: The Reusable Holdout [DFHPRR15].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Split the data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a “dirty”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and “clean”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each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compute a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Submit the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Halt after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guesses erred by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func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0" indent="0" algn="ctr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DC5DF4-D237-4994-9ACF-5753944265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534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7A45-DCE1-4826-9D52-DCEE6F69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Coming up with good guesses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D5EE2-4A02-40EF-B0DE-7B6E3102B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/>
                  <a:t>Guarantees error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func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i="1" dirty="0"/>
                  <a:t> for any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queries. 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(But could halt early.) </a:t>
                </a:r>
              </a:p>
              <a:p>
                <a:endParaRPr lang="en-US" dirty="0"/>
              </a:p>
              <a:p>
                <a:r>
                  <a:rPr lang="en-US" dirty="0"/>
                  <a:t>Prevents simple “majority” algorithm from overfitting. </a:t>
                </a:r>
              </a:p>
              <a:p>
                <a:r>
                  <a:rPr lang="en-US" dirty="0"/>
                  <a:t>More generally, allows a data analyst to ask queries for a long time so long as he is not getting lost in the garden. Catches/corrects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instances of overfitting.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D5EE2-4A02-40EF-B0DE-7B6E3102B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88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2025-C23B-4C17-9888-897C8302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Coming up with good guesses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E72CA1-4F11-4F15-8383-7812350FD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A Leaderboard: The Ladder Mechanism [BH15]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Goal: Keep track of most accurate classifier so far.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𝑏𝑒𝑠𝑡𝐸𝑟𝑟𝑜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each candidate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Construct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Construct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𝑏𝑒𝑠𝑡𝐸𝑟𝑟𝑜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If guess was in error by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𝑏𝑒𝑠𝑡𝐸𝑟𝑟𝑜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Otherwise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𝑏𝑒𝑠𝑡𝐸𝑟𝑟𝑜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𝑏𝑒𝑠𝑡𝐸𝑟𝑟𝑜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E72CA1-4F11-4F15-8383-7812350FD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570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F5371-EDE4-4210-AF5B-681FC580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Coming up with good guesses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493A4-50FE-445E-A87E-82EED6DED9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time guess is in error, </a:t>
                </a:r>
                <a:r>
                  <a:rPr lang="en-US" dirty="0" err="1"/>
                  <a:t>bestError</a:t>
                </a:r>
                <a:r>
                  <a:rPr lang="en-US" dirty="0"/>
                  <a:t> improves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guess is in error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times. </a:t>
                </a:r>
              </a:p>
              <a:p>
                <a:pPr marL="0" indent="0" algn="ctr">
                  <a:buNone/>
                </a:pPr>
                <a:r>
                  <a:rPr lang="en-US" dirty="0"/>
                  <a:t>Total error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Optimizing: Error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493A4-50FE-445E-A87E-82EED6DED9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6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3A07-3E54-49D1-B153-D962389D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Coming up with good guesses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86C4F-1C94-4C88-B23D-E725391C94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Guarantees for General Statistical Queries: Median Mechanism [RR10]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Important fact: For any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statistical queries, there is a dataset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that encodes all queries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-accuracy. </a:t>
                </a:r>
              </a:p>
              <a:p>
                <a:pPr lvl="1"/>
                <a:r>
                  <a:rPr lang="en-US" dirty="0"/>
                  <a:t>And the set of </a:t>
                </a:r>
                <a:r>
                  <a:rPr lang="en-US" i="1" dirty="0"/>
                  <a:t>all</a:t>
                </a:r>
                <a:r>
                  <a:rPr lang="en-US" dirty="0"/>
                  <a:t> such datasets is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86C4F-1C94-4C88-B23D-E725391C9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16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3BEF-64DC-4B30-93EE-33377996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2015 ImageNet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39018-9923-4E55-88FB-70A4F31A5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March, Baidu announced it had achieved record accuracy, beating Google. </a:t>
            </a:r>
          </a:p>
          <a:p>
            <a:pPr lvl="1"/>
            <a:r>
              <a:rPr lang="en-US" dirty="0"/>
              <a:t>Posted a paper: “Deep Image: Scaling up Image Recognition”</a:t>
            </a:r>
          </a:p>
          <a:p>
            <a:pPr lvl="1"/>
            <a:r>
              <a:rPr lang="en-US" dirty="0"/>
              <a:t>Team lead: </a:t>
            </a:r>
            <a:r>
              <a:rPr lang="en-US" i="1" dirty="0"/>
              <a:t>“our company is now leading the race in computer intelligence…We have great power in our hands—much greater than our competitors.” </a:t>
            </a:r>
          </a:p>
          <a:p>
            <a:pPr lvl="1"/>
            <a:r>
              <a:rPr lang="en-US" dirty="0"/>
              <a:t>4.82% error -&gt; 4.58% error</a:t>
            </a:r>
          </a:p>
          <a:p>
            <a:r>
              <a:rPr lang="en-US" dirty="0"/>
              <a:t>But they had cheated!</a:t>
            </a:r>
          </a:p>
          <a:p>
            <a:pPr lvl="1"/>
            <a:r>
              <a:rPr lang="en-US" dirty="0"/>
              <a:t>Registered 30 fake accounts to circumvent the 2 validations per week rule. </a:t>
            </a:r>
          </a:p>
          <a:p>
            <a:pPr lvl="1"/>
            <a:r>
              <a:rPr lang="en-US" dirty="0"/>
              <a:t>Upon discovery, they were banned from the competition, the paper was withdrawn, and </a:t>
            </a:r>
            <a:r>
              <a:rPr lang="en-US"/>
              <a:t>team lead was </a:t>
            </a:r>
            <a:r>
              <a:rPr lang="en-US" dirty="0"/>
              <a:t>fired.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 did this help and how can we prevent it? </a:t>
            </a:r>
          </a:p>
        </p:txBody>
      </p:sp>
      <p:pic>
        <p:nvPicPr>
          <p:cNvPr id="4" name="Picture 2" descr="Image result for imagenet">
            <a:extLst>
              <a:ext uri="{FF2B5EF4-FFF2-40B4-BE49-F238E27FC236}">
                <a16:creationId xmlns:a16="http://schemas.microsoft.com/office/drawing/2014/main" id="{4DBA258E-426A-4847-81D5-471C4DC0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00" y="365125"/>
            <a:ext cx="331390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Coming up with good guesses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each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Construct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𝑚𝑒𝑑𝑖𝑎𝑛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If the guess was in error by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buAutoNum type="arabicPeriod" startAt="4"/>
                </a:pPr>
                <a:r>
                  <a:rPr lang="en-US" dirty="0"/>
                  <a:t>Otherwise: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55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3F79-BC85-45AB-8E53-74796F6C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Coming up with good guesses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24123-AF59-40A4-820B-BEB4078E6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Each incorrect guess halves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number of mistaken guesses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r>
                  <a:rPr lang="en-US" dirty="0"/>
                  <a:t>Total error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:r>
                  <a:rPr lang="en-US" dirty="0"/>
                  <a:t>Optimizing, error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func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24123-AF59-40A4-820B-BEB4078E6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2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4B99-F93F-49DE-BD75-16A0354E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808F6E-9183-46A9-816B-561556534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obtain error scaling only polylogarithmically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Comparable to the non-adaptive case. </a:t>
                </a:r>
                <a:r>
                  <a:rPr lang="en-US" dirty="0">
                    <a:sym typeface="Wingdings" panose="05000000000000000000" pitchFamily="2" charset="2"/>
                  </a:rPr>
                  <a:t> </a:t>
                </a:r>
                <a:endParaRPr lang="en-US" dirty="0"/>
              </a:p>
              <a:p>
                <a:r>
                  <a:rPr lang="en-US" dirty="0"/>
                  <a:t>But…</a:t>
                </a:r>
              </a:p>
              <a:p>
                <a:pPr lvl="1"/>
                <a:r>
                  <a:rPr lang="en-US" dirty="0"/>
                  <a:t>Our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dirty="0"/>
                  <a:t> could be better, and…</a:t>
                </a:r>
              </a:p>
              <a:p>
                <a:pPr lvl="1"/>
                <a:r>
                  <a:rPr lang="en-US" dirty="0"/>
                  <a:t>Our statistical estimator is not efficient. </a:t>
                </a:r>
                <a:r>
                  <a:rPr lang="en-US" dirty="0">
                    <a:sym typeface="Wingdings" panose="05000000000000000000" pitchFamily="2" charset="2"/>
                  </a:rPr>
                  <a:t> 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We can become really good at guessing the answers to SQs as soon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dirty="0"/>
                  <a:t> is larger than the (effective) dimension of the data.</a:t>
                </a:r>
              </a:p>
              <a:p>
                <a:pPr lvl="1"/>
                <a:r>
                  <a:rPr lang="en-US" dirty="0"/>
                  <a:t>So big improvements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 </a:t>
                </a:r>
                <a:endParaRPr lang="en-US" dirty="0"/>
              </a:p>
              <a:p>
                <a:pPr lvl="1"/>
                <a:r>
                  <a:rPr lang="en-US" dirty="0"/>
                  <a:t>But no guaranteed improvement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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808F6E-9183-46A9-816B-561556534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0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347F-A34F-4011-91F9-8BE53641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0C5B-30EC-4E9C-BFA7-B642EBC4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We don’t yet fully understand how to mitigate all of these caveats.</a:t>
            </a:r>
          </a:p>
          <a:p>
            <a:r>
              <a:rPr lang="en-US" dirty="0"/>
              <a:t>But we can get part way there. </a:t>
            </a:r>
          </a:p>
          <a:p>
            <a:r>
              <a:rPr lang="en-US" dirty="0"/>
              <a:t>Need to move beyond description length.</a:t>
            </a:r>
          </a:p>
          <a:p>
            <a:pPr lvl="1"/>
            <a:r>
              <a:rPr lang="en-US" dirty="0"/>
              <a:t>Some information theoretic measure? </a:t>
            </a:r>
          </a:p>
          <a:p>
            <a:pPr lvl="1"/>
            <a:r>
              <a:rPr lang="en-US" dirty="0"/>
              <a:t>Needs to be robust to “post-processing” and should compose well. </a:t>
            </a:r>
          </a:p>
        </p:txBody>
      </p:sp>
    </p:spTree>
    <p:extLst>
      <p:ext uri="{BB962C8B-B14F-4D97-AF65-F5344CB8AC3E}">
        <p14:creationId xmlns:p14="http://schemas.microsoft.com/office/powerpoint/2010/main" val="800106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D3D-A211-4659-A086-04DD04C6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Differential Privacy [</a:t>
            </a:r>
            <a:r>
              <a:rPr lang="en-US" sz="3600" dirty="0" err="1"/>
              <a:t>Dwork</a:t>
            </a:r>
            <a:r>
              <a:rPr lang="en-US" sz="3600" dirty="0"/>
              <a:t>, McSherry, Nissim, Smith]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90555C-3575-4CD8-9284-43C837FFBEA0}"/>
              </a:ext>
            </a:extLst>
          </p:cNvPr>
          <p:cNvSpPr/>
          <p:nvPr/>
        </p:nvSpPr>
        <p:spPr>
          <a:xfrm>
            <a:off x="2985662" y="1447800"/>
            <a:ext cx="72390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Bevel 3">
            <a:extLst>
              <a:ext uri="{FF2B5EF4-FFF2-40B4-BE49-F238E27FC236}">
                <a16:creationId xmlns:a16="http://schemas.microsoft.com/office/drawing/2014/main" id="{254D2C79-E7F5-4473-848E-32BA9209B960}"/>
              </a:ext>
            </a:extLst>
          </p:cNvPr>
          <p:cNvSpPr/>
          <p:nvPr/>
        </p:nvSpPr>
        <p:spPr>
          <a:xfrm>
            <a:off x="5424062" y="3200400"/>
            <a:ext cx="1905000" cy="1143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Algorithm</a:t>
            </a: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88D4EBE2-C509-4218-8256-FDEF5CF284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2262" y="4357688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4439E5A-20BA-4A08-9292-E5E1D214D8FB}"/>
              </a:ext>
            </a:extLst>
          </p:cNvPr>
          <p:cNvSpPr>
            <a:spLocks/>
          </p:cNvSpPr>
          <p:nvPr/>
        </p:nvSpPr>
        <p:spPr bwMode="auto">
          <a:xfrm>
            <a:off x="2452262" y="4648200"/>
            <a:ext cx="7315200" cy="2044700"/>
          </a:xfrm>
          <a:custGeom>
            <a:avLst/>
            <a:gdLst>
              <a:gd name="T0" fmla="*/ 0 w 4608"/>
              <a:gd name="T1" fmla="*/ 2147483647 h 1288"/>
              <a:gd name="T2" fmla="*/ 2147483647 w 4608"/>
              <a:gd name="T3" fmla="*/ 2147483647 h 1288"/>
              <a:gd name="T4" fmla="*/ 2147483647 w 4608"/>
              <a:gd name="T5" fmla="*/ 2147483647 h 1288"/>
              <a:gd name="T6" fmla="*/ 2147483647 w 4608"/>
              <a:gd name="T7" fmla="*/ 2147483647 h 1288"/>
              <a:gd name="T8" fmla="*/ 2147483647 w 4608"/>
              <a:gd name="T9" fmla="*/ 2147483647 h 1288"/>
              <a:gd name="T10" fmla="*/ 2147483647 w 4608"/>
              <a:gd name="T11" fmla="*/ 2147483647 h 1288"/>
              <a:gd name="T12" fmla="*/ 2147483647 w 4608"/>
              <a:gd name="T13" fmla="*/ 2147483647 h 1288"/>
              <a:gd name="T14" fmla="*/ 2147483647 w 4608"/>
              <a:gd name="T15" fmla="*/ 2147483647 h 1288"/>
              <a:gd name="T16" fmla="*/ 2147483647 w 4608"/>
              <a:gd name="T17" fmla="*/ 2147483647 h 1288"/>
              <a:gd name="T18" fmla="*/ 2147483647 w 4608"/>
              <a:gd name="T19" fmla="*/ 2147483647 h 1288"/>
              <a:gd name="T20" fmla="*/ 2147483647 w 4608"/>
              <a:gd name="T21" fmla="*/ 2147483647 h 1288"/>
              <a:gd name="T22" fmla="*/ 2147483647 w 4608"/>
              <a:gd name="T23" fmla="*/ 2147483647 h 1288"/>
              <a:gd name="T24" fmla="*/ 2147483647 w 4608"/>
              <a:gd name="T25" fmla="*/ 2147483647 h 1288"/>
              <a:gd name="T26" fmla="*/ 2147483647 w 4608"/>
              <a:gd name="T27" fmla="*/ 2147483647 h 12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8"/>
              <a:gd name="T43" fmla="*/ 0 h 1288"/>
              <a:gd name="T44" fmla="*/ 4608 w 4608"/>
              <a:gd name="T45" fmla="*/ 1288 h 12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8" h="1288">
                <a:moveTo>
                  <a:pt x="0" y="1096"/>
                </a:moveTo>
                <a:cubicBezTo>
                  <a:pt x="192" y="1092"/>
                  <a:pt x="384" y="1088"/>
                  <a:pt x="528" y="1048"/>
                </a:cubicBezTo>
                <a:cubicBezTo>
                  <a:pt x="672" y="1008"/>
                  <a:pt x="760" y="944"/>
                  <a:pt x="864" y="856"/>
                </a:cubicBezTo>
                <a:cubicBezTo>
                  <a:pt x="968" y="768"/>
                  <a:pt x="1056" y="640"/>
                  <a:pt x="1152" y="520"/>
                </a:cubicBezTo>
                <a:cubicBezTo>
                  <a:pt x="1248" y="400"/>
                  <a:pt x="1352" y="216"/>
                  <a:pt x="1440" y="136"/>
                </a:cubicBezTo>
                <a:cubicBezTo>
                  <a:pt x="1528" y="56"/>
                  <a:pt x="1592" y="0"/>
                  <a:pt x="1680" y="40"/>
                </a:cubicBezTo>
                <a:cubicBezTo>
                  <a:pt x="1768" y="80"/>
                  <a:pt x="1904" y="296"/>
                  <a:pt x="1968" y="376"/>
                </a:cubicBezTo>
                <a:cubicBezTo>
                  <a:pt x="2032" y="456"/>
                  <a:pt x="2024" y="464"/>
                  <a:pt x="2064" y="520"/>
                </a:cubicBezTo>
                <a:cubicBezTo>
                  <a:pt x="2104" y="576"/>
                  <a:pt x="2128" y="656"/>
                  <a:pt x="2208" y="712"/>
                </a:cubicBezTo>
                <a:cubicBezTo>
                  <a:pt x="2288" y="768"/>
                  <a:pt x="2440" y="808"/>
                  <a:pt x="2544" y="856"/>
                </a:cubicBezTo>
                <a:cubicBezTo>
                  <a:pt x="2648" y="904"/>
                  <a:pt x="2704" y="952"/>
                  <a:pt x="2832" y="1000"/>
                </a:cubicBezTo>
                <a:cubicBezTo>
                  <a:pt x="2960" y="1048"/>
                  <a:pt x="3152" y="1104"/>
                  <a:pt x="3312" y="1144"/>
                </a:cubicBezTo>
                <a:cubicBezTo>
                  <a:pt x="3472" y="1184"/>
                  <a:pt x="3576" y="1216"/>
                  <a:pt x="3792" y="1240"/>
                </a:cubicBezTo>
                <a:cubicBezTo>
                  <a:pt x="4008" y="1264"/>
                  <a:pt x="4472" y="1280"/>
                  <a:pt x="4608" y="1288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72B51E58-C517-4094-93E5-993271EA5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4662" y="6629400"/>
            <a:ext cx="54102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C8DF98C-6683-4397-87DC-E18B99C72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437" y="4932363"/>
            <a:ext cx="7445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 [r]</a:t>
            </a: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257AA636-AF27-433B-BB83-82AD25748F51}"/>
              </a:ext>
            </a:extLst>
          </p:cNvPr>
          <p:cNvSpPr>
            <a:spLocks/>
          </p:cNvSpPr>
          <p:nvPr/>
        </p:nvSpPr>
        <p:spPr bwMode="auto">
          <a:xfrm>
            <a:off x="2833262" y="4662488"/>
            <a:ext cx="7315200" cy="2044700"/>
          </a:xfrm>
          <a:custGeom>
            <a:avLst/>
            <a:gdLst>
              <a:gd name="T0" fmla="*/ 0 w 4608"/>
              <a:gd name="T1" fmla="*/ 2147483647 h 1288"/>
              <a:gd name="T2" fmla="*/ 2147483647 w 4608"/>
              <a:gd name="T3" fmla="*/ 2147483647 h 1288"/>
              <a:gd name="T4" fmla="*/ 2147483647 w 4608"/>
              <a:gd name="T5" fmla="*/ 2147483647 h 1288"/>
              <a:gd name="T6" fmla="*/ 2147483647 w 4608"/>
              <a:gd name="T7" fmla="*/ 2147483647 h 1288"/>
              <a:gd name="T8" fmla="*/ 2147483647 w 4608"/>
              <a:gd name="T9" fmla="*/ 2147483647 h 1288"/>
              <a:gd name="T10" fmla="*/ 2147483647 w 4608"/>
              <a:gd name="T11" fmla="*/ 2147483647 h 1288"/>
              <a:gd name="T12" fmla="*/ 2147483647 w 4608"/>
              <a:gd name="T13" fmla="*/ 2147483647 h 1288"/>
              <a:gd name="T14" fmla="*/ 2147483647 w 4608"/>
              <a:gd name="T15" fmla="*/ 2147483647 h 1288"/>
              <a:gd name="T16" fmla="*/ 2147483647 w 4608"/>
              <a:gd name="T17" fmla="*/ 2147483647 h 1288"/>
              <a:gd name="T18" fmla="*/ 2147483647 w 4608"/>
              <a:gd name="T19" fmla="*/ 2147483647 h 1288"/>
              <a:gd name="T20" fmla="*/ 2147483647 w 4608"/>
              <a:gd name="T21" fmla="*/ 2147483647 h 1288"/>
              <a:gd name="T22" fmla="*/ 2147483647 w 4608"/>
              <a:gd name="T23" fmla="*/ 2147483647 h 1288"/>
              <a:gd name="T24" fmla="*/ 2147483647 w 4608"/>
              <a:gd name="T25" fmla="*/ 2147483647 h 1288"/>
              <a:gd name="T26" fmla="*/ 2147483647 w 4608"/>
              <a:gd name="T27" fmla="*/ 2147483647 h 12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8"/>
              <a:gd name="T43" fmla="*/ 0 h 1288"/>
              <a:gd name="T44" fmla="*/ 4608 w 4608"/>
              <a:gd name="T45" fmla="*/ 1288 h 12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8" h="1288">
                <a:moveTo>
                  <a:pt x="0" y="1096"/>
                </a:moveTo>
                <a:cubicBezTo>
                  <a:pt x="192" y="1092"/>
                  <a:pt x="384" y="1088"/>
                  <a:pt x="528" y="1048"/>
                </a:cubicBezTo>
                <a:cubicBezTo>
                  <a:pt x="672" y="1008"/>
                  <a:pt x="760" y="944"/>
                  <a:pt x="864" y="856"/>
                </a:cubicBezTo>
                <a:cubicBezTo>
                  <a:pt x="968" y="768"/>
                  <a:pt x="1056" y="640"/>
                  <a:pt x="1152" y="520"/>
                </a:cubicBezTo>
                <a:cubicBezTo>
                  <a:pt x="1248" y="400"/>
                  <a:pt x="1352" y="216"/>
                  <a:pt x="1440" y="136"/>
                </a:cubicBezTo>
                <a:cubicBezTo>
                  <a:pt x="1528" y="56"/>
                  <a:pt x="1592" y="0"/>
                  <a:pt x="1680" y="40"/>
                </a:cubicBezTo>
                <a:cubicBezTo>
                  <a:pt x="1768" y="80"/>
                  <a:pt x="1904" y="296"/>
                  <a:pt x="1968" y="376"/>
                </a:cubicBezTo>
                <a:cubicBezTo>
                  <a:pt x="2032" y="456"/>
                  <a:pt x="2024" y="464"/>
                  <a:pt x="2064" y="520"/>
                </a:cubicBezTo>
                <a:cubicBezTo>
                  <a:pt x="2104" y="576"/>
                  <a:pt x="2128" y="656"/>
                  <a:pt x="2208" y="712"/>
                </a:cubicBezTo>
                <a:cubicBezTo>
                  <a:pt x="2288" y="768"/>
                  <a:pt x="2440" y="808"/>
                  <a:pt x="2544" y="856"/>
                </a:cubicBezTo>
                <a:cubicBezTo>
                  <a:pt x="2648" y="904"/>
                  <a:pt x="2704" y="952"/>
                  <a:pt x="2832" y="1000"/>
                </a:cubicBezTo>
                <a:cubicBezTo>
                  <a:pt x="2960" y="1048"/>
                  <a:pt x="3152" y="1104"/>
                  <a:pt x="3312" y="1144"/>
                </a:cubicBezTo>
                <a:cubicBezTo>
                  <a:pt x="3472" y="1184"/>
                  <a:pt x="3576" y="1216"/>
                  <a:pt x="3792" y="1240"/>
                </a:cubicBezTo>
                <a:cubicBezTo>
                  <a:pt x="4008" y="1264"/>
                  <a:pt x="4472" y="1280"/>
                  <a:pt x="4608" y="1288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File">
            <a:extLst>
              <a:ext uri="{FF2B5EF4-FFF2-40B4-BE49-F238E27FC236}">
                <a16:creationId xmlns:a16="http://schemas.microsoft.com/office/drawing/2014/main" id="{C66D2B63-3451-4CA1-8435-4C67E76F934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595262" y="166846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Alice	</a:t>
            </a:r>
          </a:p>
        </p:txBody>
      </p:sp>
      <p:sp>
        <p:nvSpPr>
          <p:cNvPr id="12" name="File">
            <a:extLst>
              <a:ext uri="{FF2B5EF4-FFF2-40B4-BE49-F238E27FC236}">
                <a16:creationId xmlns:a16="http://schemas.microsoft.com/office/drawing/2014/main" id="{E0237986-E759-4625-BEA7-C192FCFFF04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966862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Bob</a:t>
            </a:r>
          </a:p>
        </p:txBody>
      </p:sp>
      <p:sp>
        <p:nvSpPr>
          <p:cNvPr id="13" name="File">
            <a:extLst>
              <a:ext uri="{FF2B5EF4-FFF2-40B4-BE49-F238E27FC236}">
                <a16:creationId xmlns:a16="http://schemas.microsoft.com/office/drawing/2014/main" id="{F3EFC114-1E53-4D31-98BF-06F7A16F42C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338462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Chris	</a:t>
            </a:r>
          </a:p>
        </p:txBody>
      </p:sp>
      <p:sp>
        <p:nvSpPr>
          <p:cNvPr id="14" name="File">
            <a:extLst>
              <a:ext uri="{FF2B5EF4-FFF2-40B4-BE49-F238E27FC236}">
                <a16:creationId xmlns:a16="http://schemas.microsoft.com/office/drawing/2014/main" id="{5076C81B-DF16-4A54-A018-823D6803CD6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633862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Donna</a:t>
            </a:r>
          </a:p>
        </p:txBody>
      </p:sp>
      <p:sp>
        <p:nvSpPr>
          <p:cNvPr id="15" name="File">
            <a:extLst>
              <a:ext uri="{FF2B5EF4-FFF2-40B4-BE49-F238E27FC236}">
                <a16:creationId xmlns:a16="http://schemas.microsoft.com/office/drawing/2014/main" id="{1C77A75A-D178-4CF8-88C0-5751DEB76E5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929262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Ernie</a:t>
            </a:r>
          </a:p>
        </p:txBody>
      </p:sp>
      <p:sp>
        <p:nvSpPr>
          <p:cNvPr id="16" name="Down Arrow 20">
            <a:extLst>
              <a:ext uri="{FF2B5EF4-FFF2-40B4-BE49-F238E27FC236}">
                <a16:creationId xmlns:a16="http://schemas.microsoft.com/office/drawing/2014/main" id="{2707CD64-FBF3-4759-9D44-C4D6DEB7BA88}"/>
              </a:ext>
            </a:extLst>
          </p:cNvPr>
          <p:cNvSpPr/>
          <p:nvPr/>
        </p:nvSpPr>
        <p:spPr>
          <a:xfrm>
            <a:off x="6033662" y="2743200"/>
            <a:ext cx="533400" cy="3810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ile">
            <a:extLst>
              <a:ext uri="{FF2B5EF4-FFF2-40B4-BE49-F238E27FC236}">
                <a16:creationId xmlns:a16="http://schemas.microsoft.com/office/drawing/2014/main" id="{892DEFB6-2F41-4702-9046-FDD1C8EC9B6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338462" y="1641475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Xavier</a:t>
            </a:r>
          </a:p>
        </p:txBody>
      </p:sp>
      <p:sp>
        <p:nvSpPr>
          <p:cNvPr id="18" name="Down Arrow 22">
            <a:extLst>
              <a:ext uri="{FF2B5EF4-FFF2-40B4-BE49-F238E27FC236}">
                <a16:creationId xmlns:a16="http://schemas.microsoft.com/office/drawing/2014/main" id="{A77DF0BD-80C1-4916-9EF0-724581DBC187}"/>
              </a:ext>
            </a:extLst>
          </p:cNvPr>
          <p:cNvSpPr/>
          <p:nvPr/>
        </p:nvSpPr>
        <p:spPr>
          <a:xfrm>
            <a:off x="6033662" y="4419600"/>
            <a:ext cx="533400" cy="3810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stability condition on the output </a:t>
            </a:r>
            <a:r>
              <a:rPr lang="en-US" i="1" dirty="0"/>
              <a:t>distribution: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-differentially private if for every pair of neighboring datasets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and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869107" y="4147225"/>
                <a:ext cx="6553555" cy="15943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Crucial: Stability on the distribution.</a:t>
                </a:r>
              </a:p>
              <a:p>
                <a:pPr algn="ctr"/>
                <a:r>
                  <a:rPr lang="en-US" sz="3200" dirty="0"/>
                  <a:t>No metric 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107" y="4147225"/>
                <a:ext cx="6553555" cy="15943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Distributional Stability Yields Robustness to </a:t>
            </a:r>
            <a:r>
              <a:rPr lang="en-US" dirty="0" err="1"/>
              <a:t>Postprocessing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-differentially private,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an </a:t>
                </a:r>
                <a:r>
                  <a:rPr lang="en-US" i="1" dirty="0"/>
                  <a:t>arbitrary</a:t>
                </a:r>
                <a:r>
                  <a:rPr lang="en-US" dirty="0"/>
                  <a:t> algorithm,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-differentially private.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Important:</a:t>
                </a:r>
              </a:p>
              <a:p>
                <a:pPr marL="0" indent="0" algn="ctr">
                  <a:buNone/>
                </a:pPr>
                <a:r>
                  <a:rPr lang="en-US" dirty="0"/>
                  <a:t>Don’t need to understand </a:t>
                </a:r>
                <a:r>
                  <a:rPr lang="en-US" i="1" dirty="0"/>
                  <a:t>anything</a:t>
                </a:r>
                <a:r>
                  <a:rPr lang="en-US" dirty="0"/>
                  <a:t>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ogs transparent PNG by AbsurdWordPreferred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25" y="4341679"/>
            <a:ext cx="908375" cy="908375"/>
          </a:xfrm>
          <a:prstGeom prst="rect">
            <a:avLst/>
          </a:prstGeom>
        </p:spPr>
      </p:pic>
      <p:pic>
        <p:nvPicPr>
          <p:cNvPr id="6" name="Picture 2" descr="Image result for doing homework">
            <a:extLst>
              <a:ext uri="{FF2B5EF4-FFF2-40B4-BE49-F238E27FC236}">
                <a16:creationId xmlns:a16="http://schemas.microsoft.com/office/drawing/2014/main" id="{BA45D953-8728-474F-A815-F56538D89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7822975" y="4356225"/>
            <a:ext cx="836931" cy="7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8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Distributional Stability Degrades Gracefully Under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Theorem* [DRV]: For every         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, Compose(         ;D)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-differentially private for: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970567" y="1616134"/>
                <a:ext cx="7985052" cy="25199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/>
                  <a:t>Compose(          ;D)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= 1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Let             choose 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-DP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Output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67" y="1616134"/>
                <a:ext cx="7985052" cy="25199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Image result for doing homework">
            <a:extLst>
              <a:ext uri="{FF2B5EF4-FFF2-40B4-BE49-F238E27FC236}">
                <a16:creationId xmlns:a16="http://schemas.microsoft.com/office/drawing/2014/main" id="{0019C754-E9B6-4D8E-84CA-9037D5AB7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3578324" y="1929653"/>
            <a:ext cx="424176" cy="40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doing homework">
            <a:extLst>
              <a:ext uri="{FF2B5EF4-FFF2-40B4-BE49-F238E27FC236}">
                <a16:creationId xmlns:a16="http://schemas.microsoft.com/office/drawing/2014/main" id="{6A193DB8-22CB-4337-BE62-76BEF1897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3578324" y="2675394"/>
            <a:ext cx="424176" cy="40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doing homework">
            <a:extLst>
              <a:ext uri="{FF2B5EF4-FFF2-40B4-BE49-F238E27FC236}">
                <a16:creationId xmlns:a16="http://schemas.microsoft.com/office/drawing/2014/main" id="{9481FF9B-32A7-4F02-B98B-83146C592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5070622" y="4203286"/>
            <a:ext cx="424176" cy="40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doing homework">
            <a:extLst>
              <a:ext uri="{FF2B5EF4-FFF2-40B4-BE49-F238E27FC236}">
                <a16:creationId xmlns:a16="http://schemas.microsoft.com/office/drawing/2014/main" id="{27CC3A14-A6CD-4BF6-834D-6B87BB35F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8503429" y="4136122"/>
            <a:ext cx="424176" cy="40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Composition and Post-processing:</a:t>
            </a:r>
            <a:br>
              <a:rPr lang="en-US" dirty="0"/>
            </a:br>
            <a:r>
              <a:rPr lang="en-US" dirty="0"/>
              <a:t>Modular Algorithm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04359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Differential Privacy is a powerful </a:t>
                </a:r>
                <a:r>
                  <a:rPr lang="en-US" i="1" dirty="0"/>
                  <a:t>language</a:t>
                </a:r>
                <a:r>
                  <a:rPr lang="en-US" dirty="0"/>
                  <a:t> for stable algorithm design.</a:t>
                </a:r>
              </a:p>
              <a:p>
                <a:r>
                  <a:rPr lang="en-US" dirty="0"/>
                  <a:t>Can combine a collection of differentially private primitives </a:t>
                </a:r>
                <a:r>
                  <a:rPr lang="en-US" i="1" dirty="0"/>
                  <a:t>modularly</a:t>
                </a:r>
                <a:r>
                  <a:rPr lang="en-US" dirty="0"/>
                  <a:t> in arbitrary ways. </a:t>
                </a:r>
              </a:p>
              <a:p>
                <a:r>
                  <a:rPr lang="en-US" dirty="0"/>
                  <a:t>Simplest primitive: independent, Gaussian noise addition. </a:t>
                </a:r>
              </a:p>
              <a:p>
                <a:pPr lvl="1"/>
                <a:r>
                  <a:rPr lang="en-US" dirty="0"/>
                  <a:t>e.g.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04359"/>
                <a:ext cx="7886700" cy="4351338"/>
              </a:xfrm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s://www.spcforexcel.com/files/images/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72" y="4954778"/>
            <a:ext cx="2840706" cy="134649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20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Transfer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[DFHPRR’15,BNSSSU’16]: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a statistical estimator that satisfies:</a:t>
                </a:r>
              </a:p>
              <a:p>
                <a:pPr marL="514350" indent="-514350">
                  <a:buAutoNum type="arabicPeriod"/>
                </a:pPr>
                <a:r>
                  <a:rPr lang="en-US" b="1" dirty="0"/>
                  <a:t>Differential Privacy: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)-differentially private, and</a:t>
                </a:r>
              </a:p>
              <a:p>
                <a:pPr marL="514350" indent="-514350">
                  <a:buAutoNum type="arabicPeriod"/>
                </a:pPr>
                <a:r>
                  <a:rPr lang="en-US" b="1" dirty="0"/>
                  <a:t>Empirical Accuracy</a:t>
                </a:r>
                <a:r>
                  <a:rPr lang="en-US" dirty="0"/>
                  <a:t>: For any sequence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adaptively chosen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-accurate.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67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41D4-D462-4271-BE4D-2822B50F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Comparisons Problem </a:t>
            </a:r>
            <a:br>
              <a:rPr lang="en-US" dirty="0"/>
            </a:br>
            <a:r>
              <a:rPr lang="en-US" dirty="0"/>
              <a:t>(and Uniform Convergence)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81AE0-2D02-4F8E-9CAF-646399B33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we have a classifier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and a loss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want to know the true loss of our classifier: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but can only estimate the empirical loss: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 </a:t>
                </a:r>
                <a:r>
                  <a:rPr lang="en-US" dirty="0" err="1"/>
                  <a:t>Hoeffding’s</a:t>
                </a:r>
                <a:r>
                  <a:rPr lang="en-US" dirty="0"/>
                  <a:t> inequality tells us that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81AE0-2D02-4F8E-9CAF-646399B33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8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8564-5FF9-42FE-96B7-99396639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C5BE8-C5FD-473E-8A0E-9D4F113FD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[RR10] “Interactive privacy via the median mechanism.” Roth, </a:t>
            </a:r>
            <a:r>
              <a:rPr lang="en-US" dirty="0" err="1"/>
              <a:t>Roughgarden</a:t>
            </a:r>
            <a:r>
              <a:rPr lang="en-US" dirty="0"/>
              <a:t>. STOC 2010. </a:t>
            </a:r>
          </a:p>
          <a:p>
            <a:r>
              <a:rPr lang="en-US" dirty="0"/>
              <a:t>[GL14] “The Statistical Crisis in Science.” Gelman, </a:t>
            </a:r>
            <a:r>
              <a:rPr lang="en-US" dirty="0" err="1"/>
              <a:t>Loken</a:t>
            </a:r>
            <a:r>
              <a:rPr lang="en-US" dirty="0"/>
              <a:t>. </a:t>
            </a:r>
            <a:r>
              <a:rPr lang="en-US" i="1" dirty="0"/>
              <a:t>American Scientist</a:t>
            </a:r>
            <a:r>
              <a:rPr lang="en-US" dirty="0"/>
              <a:t>, 2014. </a:t>
            </a:r>
          </a:p>
          <a:p>
            <a:r>
              <a:rPr lang="en-US" dirty="0"/>
              <a:t>[DFHPRR15] </a:t>
            </a:r>
            <a:r>
              <a:rPr lang="en-US" dirty="0" err="1"/>
              <a:t>Dwork</a:t>
            </a:r>
            <a:r>
              <a:rPr lang="en-US" dirty="0"/>
              <a:t>, Feldman, Hardt, </a:t>
            </a:r>
            <a:r>
              <a:rPr lang="en-US" dirty="0" err="1"/>
              <a:t>Pitassi</a:t>
            </a:r>
            <a:r>
              <a:rPr lang="en-US" dirty="0"/>
              <a:t>, </a:t>
            </a:r>
            <a:r>
              <a:rPr lang="en-US" dirty="0" err="1"/>
              <a:t>Reingold</a:t>
            </a:r>
            <a:r>
              <a:rPr lang="en-US" dirty="0"/>
              <a:t>, Roth. 2015.</a:t>
            </a:r>
          </a:p>
          <a:p>
            <a:pPr lvl="1"/>
            <a:r>
              <a:rPr lang="en-US" dirty="0"/>
              <a:t>“Preserving statistical validity in adaptive data analysis” </a:t>
            </a:r>
            <a:r>
              <a:rPr lang="en-US" i="1" dirty="0"/>
              <a:t>STOC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“Generalization in adaptive data analysis and holdout reuse” </a:t>
            </a:r>
            <a:r>
              <a:rPr lang="en-US" i="1" dirty="0"/>
              <a:t>NIPS</a:t>
            </a:r>
          </a:p>
          <a:p>
            <a:pPr lvl="1"/>
            <a:r>
              <a:rPr lang="en-US" dirty="0"/>
              <a:t>“The reusable holdout: Preserving validity in adaptive data analysis” </a:t>
            </a:r>
            <a:r>
              <a:rPr lang="en-US" i="1" dirty="0"/>
              <a:t>Science</a:t>
            </a:r>
          </a:p>
          <a:p>
            <a:r>
              <a:rPr lang="en-US" dirty="0"/>
              <a:t>[BH15] “The ladder: A reliable leaderboard for machine learning competitions.” Blum, Hardt. ICML 2015. </a:t>
            </a:r>
          </a:p>
          <a:p>
            <a:r>
              <a:rPr lang="en-US" dirty="0"/>
              <a:t>[BNSSSU16] “Algorithmic stability for adaptive data analysis.” </a:t>
            </a:r>
            <a:r>
              <a:rPr lang="en-US" dirty="0" err="1"/>
              <a:t>Bassily</a:t>
            </a:r>
            <a:r>
              <a:rPr lang="en-US" dirty="0"/>
              <a:t>, Nissim, Smith, Steinke, Stemmer, Ullman. STOC 2016. </a:t>
            </a:r>
          </a:p>
          <a:p>
            <a:pPr marL="0" indent="0" algn="ctr">
              <a:buNone/>
            </a:pPr>
            <a:r>
              <a:rPr lang="en-US" dirty="0"/>
              <a:t>See </a:t>
            </a:r>
            <a:r>
              <a:rPr lang="en-US" dirty="0">
                <a:hlinkClick r:id="rId2"/>
              </a:rPr>
              <a:t>http://www.adaptivedataanalysis.com</a:t>
            </a:r>
            <a:r>
              <a:rPr lang="en-US" dirty="0"/>
              <a:t> for lecture notes.</a:t>
            </a:r>
          </a:p>
        </p:txBody>
      </p:sp>
    </p:spTree>
    <p:extLst>
      <p:ext uri="{BB962C8B-B14F-4D97-AF65-F5344CB8AC3E}">
        <p14:creationId xmlns:p14="http://schemas.microsoft.com/office/powerpoint/2010/main" val="268304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41D4-D462-4271-BE4D-2822B50F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Comparisons Problem </a:t>
            </a:r>
            <a:br>
              <a:rPr lang="en-US" dirty="0"/>
            </a:br>
            <a:r>
              <a:rPr lang="en-US" dirty="0"/>
              <a:t>(and Uniform Convergence)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81AE0-2D02-4F8E-9CAF-646399B33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we have a collection of classifiers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Can no longer use bound from last slide if we select amongst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a function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 will be larger. </a:t>
                </a:r>
              </a:p>
              <a:p>
                <a:r>
                  <a:rPr lang="en-US" dirty="0"/>
                  <a:t>To be conservative, we can ask for </a:t>
                </a:r>
                <a:r>
                  <a:rPr lang="en-US" i="1" dirty="0"/>
                  <a:t>uniform convergence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Just take a union bound (aka Bonferroni correction): </a:t>
                </a:r>
                <a:r>
                  <a:rPr lang="en-US" dirty="0" err="1"/>
                  <a:t>w.p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81AE0-2D02-4F8E-9CAF-646399B33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8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5F9E-3ACC-4F98-B97E-3171757E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Comparisons Problem </a:t>
            </a:r>
            <a:br>
              <a:rPr lang="en-US" dirty="0"/>
            </a:br>
            <a:r>
              <a:rPr lang="en-US" dirty="0"/>
              <a:t>(and Uniform Convergence)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3877B2-C26B-4FEF-A96B-99FE29602D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large data sets, this is still very good: multiple comparisons problem is mild. </a:t>
                </a:r>
              </a:p>
              <a:p>
                <a:r>
                  <a:rPr lang="en-US" dirty="0"/>
                  <a:t>Baidu only submitted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≈200</m:t>
                    </m:r>
                  </m:oMath>
                </a14:m>
                <a:r>
                  <a:rPr lang="en-US" dirty="0"/>
                  <a:t> models,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=100,000</m:t>
                    </m:r>
                  </m:oMath>
                </a14:m>
                <a:r>
                  <a:rPr lang="en-US" dirty="0"/>
                  <a:t>. So we have simultaneous 95% confidence intervals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≈0.0067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Seemingly enough to confirm their improvement over Google!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i="1" dirty="0"/>
                  <a:t>But this assumes the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are chosen independently of the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3877B2-C26B-4FEF-A96B-99FE29602D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7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50E8-DF8C-4C3F-972B-CB960DE2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FFB8CD-D1EA-46BE-8D69-A4A5C0BA13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simple model:</a:t>
                </a:r>
              </a:p>
              <a:p>
                <a:pPr lvl="1"/>
                <a:r>
                  <a:rPr lang="en-US" dirty="0"/>
                  <a:t>Binary data: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following learning procedure that operates only through a model validation interface: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For each feature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validate the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&lt;50%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Else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Construct the final classifier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majority vote: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/>
                  <a:t>Validates d+1 models in total. </a:t>
                </a:r>
              </a:p>
              <a:p>
                <a:pPr marL="457200" lvl="1" indent="0" algn="ctr">
                  <a:buNone/>
                </a:pPr>
                <a:r>
                  <a:rPr lang="en-US" i="1" dirty="0"/>
                  <a:t>Lets see how it does!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FFB8CD-D1EA-46BE-8D69-A4A5C0BA13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26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1A80-C7F8-41FC-838B-875E6819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F579F-8025-45B2-BF42-EE2C22993B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=10,000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∈[1,…,50,000]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Plot: Accuracy + Bonferroni Corrected Confidence Intervals vs.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F579F-8025-45B2-BF42-EE2C22993B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FE94C87-5C93-421A-A447-EC9627BF3E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87951" y="2546506"/>
            <a:ext cx="5989514" cy="39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7F8F-4DC3-42B4-9852-9A2464D5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0DD47-F609-467C-9867-5DB316F7D3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The data: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uniformly distributed and uncorrelated.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/>
                  <a:t>All classifiers have error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Bonferroni correction disastrously failed.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0DD47-F609-467C-9867-5DB316F7D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04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2584</Words>
  <Application>Microsoft Office PowerPoint</Application>
  <PresentationFormat>Widescreen</PresentationFormat>
  <Paragraphs>340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Wingdings</vt:lpstr>
      <vt:lpstr>Office Theme</vt:lpstr>
      <vt:lpstr>Algorithmic Approaches to Preventing Overfitting in Adaptive Data Analysis</vt:lpstr>
      <vt:lpstr>The 2015 ImageNet competition</vt:lpstr>
      <vt:lpstr>The 2015 ImageNet competition</vt:lpstr>
      <vt:lpstr>The Multiple Comparisons Problem  (and Uniform Convergence)</vt:lpstr>
      <vt:lpstr>The Multiple Comparisons Problem  (and Uniform Convergence)</vt:lpstr>
      <vt:lpstr>The Multiple Comparisons Problem  (and Uniform Convergence)</vt:lpstr>
      <vt:lpstr>What can go wrong</vt:lpstr>
      <vt:lpstr>What can go wrong</vt:lpstr>
      <vt:lpstr>What can go wrong</vt:lpstr>
      <vt:lpstr>The Garden of the Forking Paths [GL14]</vt:lpstr>
      <vt:lpstr>The Garden of the Forking Paths [GL14]</vt:lpstr>
      <vt:lpstr>The Garden of the Forking Paths [GL14]</vt:lpstr>
      <vt:lpstr>The Garden of the Forking Paths [GL14]</vt:lpstr>
      <vt:lpstr>A Formalization of the Problem: Statistical Queries</vt:lpstr>
      <vt:lpstr>A Formalization of the Problem: Statistical Queries</vt:lpstr>
      <vt:lpstr>A Formalization of the Problem: Statistical Queries</vt:lpstr>
      <vt:lpstr>A Formalization of the Problem: Statistical Queries</vt:lpstr>
      <vt:lpstr>A Formalization of the Problem: Statistical Queries</vt:lpstr>
      <vt:lpstr>A Formalization of the Problem: Statistical Queries</vt:lpstr>
      <vt:lpstr>Warmup: An Easy Theorem (If Pigs Could Fly)</vt:lpstr>
      <vt:lpstr>Warmup: An Easy Theorem (If Pigs Could Fly)</vt:lpstr>
      <vt:lpstr>Strengths of this style of theorem</vt:lpstr>
      <vt:lpstr>Towards Compressible Estimators</vt:lpstr>
      <vt:lpstr>Towards Compressible Estimators</vt:lpstr>
      <vt:lpstr>Coming up with good guesses</vt:lpstr>
      <vt:lpstr>Coming up with good guesses</vt:lpstr>
      <vt:lpstr>Coming up with good guesses</vt:lpstr>
      <vt:lpstr>Coming up with good guesses</vt:lpstr>
      <vt:lpstr>Coming up with good guesses</vt:lpstr>
      <vt:lpstr>Coming up with good guesses</vt:lpstr>
      <vt:lpstr>Coming up with good guesses</vt:lpstr>
      <vt:lpstr>Takeaway</vt:lpstr>
      <vt:lpstr>Takeaway</vt:lpstr>
      <vt:lpstr>Differential Privacy [Dwork, McSherry, Nissim, Smith]</vt:lpstr>
      <vt:lpstr>A stability condition on the output distribution:</vt:lpstr>
      <vt:lpstr>Distributional Stability Yields Robustness to Postprocessing</vt:lpstr>
      <vt:lpstr>Distributional Stability Degrades Gracefully Under Composition</vt:lpstr>
      <vt:lpstr>Composition and Post-processing: Modular Algorithm Design</vt:lpstr>
      <vt:lpstr>Another Transfer Theorem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Approaches to Preventing Overfitting in Adaptive Data Analysis</dc:title>
  <dc:creator>Aaron Roth</dc:creator>
  <cp:lastModifiedBy>Aaron Roth</cp:lastModifiedBy>
  <cp:revision>52</cp:revision>
  <dcterms:created xsi:type="dcterms:W3CDTF">2018-07-17T17:42:32Z</dcterms:created>
  <dcterms:modified xsi:type="dcterms:W3CDTF">2018-07-22T16:27:17Z</dcterms:modified>
</cp:coreProperties>
</file>