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03" r:id="rId2"/>
    <p:sldId id="256" r:id="rId3"/>
    <p:sldId id="258" r:id="rId4"/>
    <p:sldId id="259" r:id="rId5"/>
    <p:sldId id="282" r:id="rId6"/>
    <p:sldId id="292" r:id="rId7"/>
    <p:sldId id="297" r:id="rId8"/>
    <p:sldId id="266" r:id="rId9"/>
    <p:sldId id="284" r:id="rId10"/>
    <p:sldId id="285" r:id="rId11"/>
    <p:sldId id="294" r:id="rId12"/>
    <p:sldId id="287" r:id="rId13"/>
    <p:sldId id="295" r:id="rId14"/>
    <p:sldId id="296" r:id="rId15"/>
    <p:sldId id="293" r:id="rId16"/>
    <p:sldId id="271" r:id="rId17"/>
    <p:sldId id="286" r:id="rId18"/>
    <p:sldId id="299" r:id="rId19"/>
    <p:sldId id="302" r:id="rId20"/>
    <p:sldId id="300" r:id="rId21"/>
    <p:sldId id="275" r:id="rId22"/>
    <p:sldId id="276" r:id="rId23"/>
    <p:sldId id="279" r:id="rId24"/>
    <p:sldId id="277" r:id="rId25"/>
    <p:sldId id="288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1AC28C-056A-4370-9FDB-602BAB7E558A}">
          <p14:sldIdLst>
            <p14:sldId id="303"/>
            <p14:sldId id="256"/>
          </p14:sldIdLst>
        </p14:section>
        <p14:section name="intro" id="{F40B40CA-D166-45A8-B8E0-41031E5D25AA}">
          <p14:sldIdLst>
            <p14:sldId id="258"/>
            <p14:sldId id="259"/>
            <p14:sldId id="282"/>
            <p14:sldId id="292"/>
            <p14:sldId id="297"/>
          </p14:sldIdLst>
        </p14:section>
        <p14:section name="dmp-drf0" id="{D20EA9E1-50D5-4253-B9C0-A0E16C253486}">
          <p14:sldIdLst>
            <p14:sldId id="266"/>
            <p14:sldId id="284"/>
            <p14:sldId id="285"/>
            <p14:sldId id="294"/>
            <p14:sldId id="287"/>
            <p14:sldId id="295"/>
            <p14:sldId id="296"/>
            <p14:sldId id="293"/>
            <p14:sldId id="271"/>
            <p14:sldId id="286"/>
          </p14:sldIdLst>
        </p14:section>
        <p14:section name="rcdc" id="{318E5002-BF32-48FB-A1CB-E2A699720054}">
          <p14:sldIdLst>
            <p14:sldId id="299"/>
            <p14:sldId id="302"/>
          </p14:sldIdLst>
        </p14:section>
        <p14:section name="eval" id="{4AB3DD84-8264-4694-825B-A41E872E4F3C}">
          <p14:sldIdLst>
            <p14:sldId id="300"/>
            <p14:sldId id="275"/>
            <p14:sldId id="276"/>
            <p14:sldId id="279"/>
            <p14:sldId id="277"/>
            <p14:sldId id="288"/>
          </p14:sldIdLst>
        </p14:section>
        <p14:section name="backup slides" id="{A2BEFACC-C420-4DFF-9CAD-BCEC62C06AE5}">
          <p14:sldIdLst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9" autoAdjust="0"/>
    <p:restoredTop sz="92340" autoAdjust="0"/>
  </p:normalViewPr>
  <p:slideViewPr>
    <p:cSldViewPr>
      <p:cViewPr>
        <p:scale>
          <a:sx n="80" d="100"/>
          <a:sy n="8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My%20Dropbox\talks\rcdc%20talk%20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My%20Dropbox\talks\rcdc%20talk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02282467856075"/>
          <c:y val="4.0954147877954657E-2"/>
          <c:w val="0.81528502608060072"/>
          <c:h val="0.73905312959632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Fig_7_Overall_Performance!$C$1</c:f>
              <c:strCache>
                <c:ptCount val="1"/>
                <c:pt idx="0">
                  <c:v>2p</c:v>
                </c:pt>
              </c:strCache>
            </c:strRef>
          </c:tx>
          <c:invertIfNegative val="0"/>
          <c:cat>
            <c:strRef>
              <c:f>Fig_7_Overall_Performance!$B$2:$B$9</c:f>
              <c:strCache>
                <c:ptCount val="8"/>
                <c:pt idx="0">
                  <c:v>blacksch</c:v>
                </c:pt>
                <c:pt idx="1">
                  <c:v>dedup</c:v>
                </c:pt>
                <c:pt idx="2">
                  <c:v>ferret</c:v>
                </c:pt>
                <c:pt idx="3">
                  <c:v>fluid</c:v>
                </c:pt>
                <c:pt idx="4">
                  <c:v>streamcl</c:v>
                </c:pt>
                <c:pt idx="5">
                  <c:v>swaptions</c:v>
                </c:pt>
                <c:pt idx="6">
                  <c:v>vips</c:v>
                </c:pt>
                <c:pt idx="7">
                  <c:v>x264</c:v>
                </c:pt>
              </c:strCache>
            </c:strRef>
          </c:cat>
          <c:val>
            <c:numRef>
              <c:f>Fig_7_Overall_Performance!$C$2:$C$9</c:f>
              <c:numCache>
                <c:formatCode>0.0%</c:formatCode>
                <c:ptCount val="8"/>
                <c:pt idx="0">
                  <c:v>-1.5250090999999966E-2</c:v>
                </c:pt>
                <c:pt idx="1">
                  <c:v>4.7151589000000049E-2</c:v>
                </c:pt>
                <c:pt idx="2">
                  <c:v>0.11498409700000001</c:v>
                </c:pt>
                <c:pt idx="3">
                  <c:v>0.14778800800000003</c:v>
                </c:pt>
                <c:pt idx="4">
                  <c:v>9.4514691999999956E-2</c:v>
                </c:pt>
                <c:pt idx="5">
                  <c:v>1.823190600000002E-2</c:v>
                </c:pt>
                <c:pt idx="6">
                  <c:v>0.14292746200000006</c:v>
                </c:pt>
                <c:pt idx="7">
                  <c:v>3.9479513000000077E-2</c:v>
                </c:pt>
              </c:numCache>
            </c:numRef>
          </c:val>
        </c:ser>
        <c:ser>
          <c:idx val="1"/>
          <c:order val="1"/>
          <c:tx>
            <c:strRef>
              <c:f>Fig_7_Overall_Performance!$D$1</c:f>
              <c:strCache>
                <c:ptCount val="1"/>
                <c:pt idx="0">
                  <c:v>4p</c:v>
                </c:pt>
              </c:strCache>
            </c:strRef>
          </c:tx>
          <c:invertIfNegative val="0"/>
          <c:cat>
            <c:strRef>
              <c:f>Fig_7_Overall_Performance!$B$2:$B$9</c:f>
              <c:strCache>
                <c:ptCount val="8"/>
                <c:pt idx="0">
                  <c:v>blacksch</c:v>
                </c:pt>
                <c:pt idx="1">
                  <c:v>dedup</c:v>
                </c:pt>
                <c:pt idx="2">
                  <c:v>ferret</c:v>
                </c:pt>
                <c:pt idx="3">
                  <c:v>fluid</c:v>
                </c:pt>
                <c:pt idx="4">
                  <c:v>streamcl</c:v>
                </c:pt>
                <c:pt idx="5">
                  <c:v>swaptions</c:v>
                </c:pt>
                <c:pt idx="6">
                  <c:v>vips</c:v>
                </c:pt>
                <c:pt idx="7">
                  <c:v>x264</c:v>
                </c:pt>
              </c:strCache>
            </c:strRef>
          </c:cat>
          <c:val>
            <c:numRef>
              <c:f>Fig_7_Overall_Performance!$D$2:$D$9</c:f>
              <c:numCache>
                <c:formatCode>0.0%</c:formatCode>
                <c:ptCount val="8"/>
                <c:pt idx="0">
                  <c:v>4.5871306000000001E-2</c:v>
                </c:pt>
                <c:pt idx="1">
                  <c:v>4.6392795999999903E-2</c:v>
                </c:pt>
                <c:pt idx="2">
                  <c:v>0.2925567</c:v>
                </c:pt>
                <c:pt idx="3">
                  <c:v>0.20849078300000001</c:v>
                </c:pt>
                <c:pt idx="4">
                  <c:v>0.19884198899999994</c:v>
                </c:pt>
                <c:pt idx="5">
                  <c:v>0.12173470700000011</c:v>
                </c:pt>
                <c:pt idx="6">
                  <c:v>0.20592841399999995</c:v>
                </c:pt>
                <c:pt idx="7">
                  <c:v>0.12365414100000005</c:v>
                </c:pt>
              </c:numCache>
            </c:numRef>
          </c:val>
        </c:ser>
        <c:ser>
          <c:idx val="2"/>
          <c:order val="2"/>
          <c:tx>
            <c:strRef>
              <c:f>Fig_7_Overall_Performance!$E$1</c:f>
              <c:strCache>
                <c:ptCount val="1"/>
                <c:pt idx="0">
                  <c:v>8p</c:v>
                </c:pt>
              </c:strCache>
            </c:strRef>
          </c:tx>
          <c:invertIfNegative val="0"/>
          <c:cat>
            <c:strRef>
              <c:f>Fig_7_Overall_Performance!$B$2:$B$9</c:f>
              <c:strCache>
                <c:ptCount val="8"/>
                <c:pt idx="0">
                  <c:v>blacksch</c:v>
                </c:pt>
                <c:pt idx="1">
                  <c:v>dedup</c:v>
                </c:pt>
                <c:pt idx="2">
                  <c:v>ferret</c:v>
                </c:pt>
                <c:pt idx="3">
                  <c:v>fluid</c:v>
                </c:pt>
                <c:pt idx="4">
                  <c:v>streamcl</c:v>
                </c:pt>
                <c:pt idx="5">
                  <c:v>swaptions</c:v>
                </c:pt>
                <c:pt idx="6">
                  <c:v>vips</c:v>
                </c:pt>
                <c:pt idx="7">
                  <c:v>x264</c:v>
                </c:pt>
              </c:strCache>
            </c:strRef>
          </c:cat>
          <c:val>
            <c:numRef>
              <c:f>Fig_7_Overall_Performance!$E$2:$E$9</c:f>
              <c:numCache>
                <c:formatCode>0.0%</c:formatCode>
                <c:ptCount val="8"/>
                <c:pt idx="0">
                  <c:v>0.25727785200000008</c:v>
                </c:pt>
                <c:pt idx="1">
                  <c:v>5.4841316000000084E-2</c:v>
                </c:pt>
                <c:pt idx="2">
                  <c:v>0.52268891000000006</c:v>
                </c:pt>
                <c:pt idx="3">
                  <c:v>0.2861212580000001</c:v>
                </c:pt>
                <c:pt idx="4">
                  <c:v>0.61957035500000002</c:v>
                </c:pt>
                <c:pt idx="5">
                  <c:v>0.25170089400000006</c:v>
                </c:pt>
                <c:pt idx="6">
                  <c:v>0.28534769699999996</c:v>
                </c:pt>
                <c:pt idx="7">
                  <c:v>0.1680132299999999</c:v>
                </c:pt>
              </c:numCache>
            </c:numRef>
          </c:val>
        </c:ser>
        <c:ser>
          <c:idx val="3"/>
          <c:order val="3"/>
          <c:tx>
            <c:strRef>
              <c:f>Fig_7_Overall_Performance!$F$1</c:f>
              <c:strCache>
                <c:ptCount val="1"/>
                <c:pt idx="0">
                  <c:v>16p</c:v>
                </c:pt>
              </c:strCache>
            </c:strRef>
          </c:tx>
          <c:invertIfNegative val="0"/>
          <c:cat>
            <c:strRef>
              <c:f>Fig_7_Overall_Performance!$B$2:$B$9</c:f>
              <c:strCache>
                <c:ptCount val="8"/>
                <c:pt idx="0">
                  <c:v>blacksch</c:v>
                </c:pt>
                <c:pt idx="1">
                  <c:v>dedup</c:v>
                </c:pt>
                <c:pt idx="2">
                  <c:v>ferret</c:v>
                </c:pt>
                <c:pt idx="3">
                  <c:v>fluid</c:v>
                </c:pt>
                <c:pt idx="4">
                  <c:v>streamcl</c:v>
                </c:pt>
                <c:pt idx="5">
                  <c:v>swaptions</c:v>
                </c:pt>
                <c:pt idx="6">
                  <c:v>vips</c:v>
                </c:pt>
                <c:pt idx="7">
                  <c:v>x264</c:v>
                </c:pt>
              </c:strCache>
            </c:strRef>
          </c:cat>
          <c:val>
            <c:numRef>
              <c:f>Fig_7_Overall_Performance!$F$2:$F$9</c:f>
              <c:numCache>
                <c:formatCode>0.0%</c:formatCode>
                <c:ptCount val="8"/>
                <c:pt idx="0">
                  <c:v>0.1650381030000001</c:v>
                </c:pt>
                <c:pt idx="1">
                  <c:v>3.1490967999999953E-2</c:v>
                </c:pt>
                <c:pt idx="2">
                  <c:v>0.65461750699999999</c:v>
                </c:pt>
                <c:pt idx="3">
                  <c:v>0.26056328799999995</c:v>
                </c:pt>
                <c:pt idx="4">
                  <c:v>0.63377517600000011</c:v>
                </c:pt>
                <c:pt idx="5">
                  <c:v>0.32330980099999995</c:v>
                </c:pt>
                <c:pt idx="6">
                  <c:v>0.21487095500000009</c:v>
                </c:pt>
                <c:pt idx="7">
                  <c:v>8.2105442000000028E-2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32576"/>
        <c:axId val="150016768"/>
      </c:barChart>
      <c:catAx>
        <c:axId val="12943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016768"/>
        <c:crosses val="autoZero"/>
        <c:auto val="1"/>
        <c:lblAlgn val="ctr"/>
        <c:lblOffset val="100"/>
        <c:noMultiLvlLbl val="0"/>
      </c:catAx>
      <c:valAx>
        <c:axId val="1500167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overhead compared to nondet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2943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1217699900204"/>
          <c:y val="5.5047396366587842E-2"/>
          <c:w val="0.11004649881727747"/>
          <c:h val="0.360603404643411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61351706036745"/>
          <c:y val="5.1400554097404488E-2"/>
          <c:w val="0.74599674494836632"/>
          <c:h val="0.69033209390492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'coredet perf'!$C$1</c:f>
              <c:strCache>
                <c:ptCount val="1"/>
                <c:pt idx="0">
                  <c:v>hb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'coredet perf'!$B$2:$B$13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  <c:pt idx="9">
                  <c:v>2</c:v>
                </c:pt>
                <c:pt idx="10">
                  <c:v>4</c:v>
                </c:pt>
                <c:pt idx="11">
                  <c:v>8</c:v>
                </c:pt>
              </c:numCache>
            </c:numRef>
          </c:cat>
          <c:val>
            <c:numRef>
              <c:f>'coredet perf'!$C$2:$C$13</c:f>
              <c:numCache>
                <c:formatCode>General</c:formatCode>
                <c:ptCount val="12"/>
                <c:pt idx="0">
                  <c:v>7.2883999999999949E-2</c:v>
                </c:pt>
                <c:pt idx="1">
                  <c:v>7.6951999999999909E-2</c:v>
                </c:pt>
                <c:pt idx="2">
                  <c:v>8.8982000000000117E-2</c:v>
                </c:pt>
                <c:pt idx="3">
                  <c:v>1.3380799999999997</c:v>
                </c:pt>
                <c:pt idx="4">
                  <c:v>1.362571</c:v>
                </c:pt>
                <c:pt idx="5">
                  <c:v>1.4646879999999998</c:v>
                </c:pt>
                <c:pt idx="6">
                  <c:v>2.4297230000000001</c:v>
                </c:pt>
                <c:pt idx="7">
                  <c:v>2.2769080000000002</c:v>
                </c:pt>
                <c:pt idx="8">
                  <c:v>2.9083950000000001</c:v>
                </c:pt>
                <c:pt idx="9">
                  <c:v>1.5104880000000001</c:v>
                </c:pt>
                <c:pt idx="10">
                  <c:v>1.9662660000000001</c:v>
                </c:pt>
                <c:pt idx="11">
                  <c:v>2.4903050000000002</c:v>
                </c:pt>
              </c:numCache>
            </c:numRef>
          </c:val>
        </c:ser>
        <c:ser>
          <c:idx val="1"/>
          <c:order val="1"/>
          <c:tx>
            <c:strRef>
              <c:f>'coredet perf'!$D$1</c:f>
              <c:strCache>
                <c:ptCount val="1"/>
                <c:pt idx="0">
                  <c:v>tso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'coredet perf'!$B$2:$B$13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  <c:pt idx="9">
                  <c:v>2</c:v>
                </c:pt>
                <c:pt idx="10">
                  <c:v>4</c:v>
                </c:pt>
                <c:pt idx="11">
                  <c:v>8</c:v>
                </c:pt>
              </c:numCache>
            </c:numRef>
          </c:cat>
          <c:val>
            <c:numRef>
              <c:f>'coredet perf'!$D$2:$D$13</c:f>
              <c:numCache>
                <c:formatCode>General</c:formatCode>
                <c:ptCount val="12"/>
                <c:pt idx="0">
                  <c:v>7.0725000000000149E-2</c:v>
                </c:pt>
                <c:pt idx="1">
                  <c:v>7.3250000000000037E-2</c:v>
                </c:pt>
                <c:pt idx="2">
                  <c:v>8.6924999999999919E-2</c:v>
                </c:pt>
                <c:pt idx="3">
                  <c:v>1.2760790000000002</c:v>
                </c:pt>
                <c:pt idx="4">
                  <c:v>1.3530770000000003</c:v>
                </c:pt>
                <c:pt idx="5">
                  <c:v>1.5012020000000001</c:v>
                </c:pt>
                <c:pt idx="6">
                  <c:v>2.7226859999999999</c:v>
                </c:pt>
                <c:pt idx="7">
                  <c:v>2.9570440000000002</c:v>
                </c:pt>
                <c:pt idx="8">
                  <c:v>4.0496790000000003</c:v>
                </c:pt>
                <c:pt idx="9">
                  <c:v>2.0353590000000001</c:v>
                </c:pt>
                <c:pt idx="10">
                  <c:v>2.6257929999999998</c:v>
                </c:pt>
                <c:pt idx="11">
                  <c:v>3.4317129999999993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50976"/>
        <c:axId val="129552768"/>
      </c:barChart>
      <c:catAx>
        <c:axId val="1295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9552768"/>
        <c:crosses val="autoZero"/>
        <c:auto val="1"/>
        <c:lblAlgn val="ctr"/>
        <c:lblOffset val="100"/>
        <c:noMultiLvlLbl val="0"/>
      </c:catAx>
      <c:valAx>
        <c:axId val="129552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overhead compared to nondet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5.8510863225430157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2955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508372588797571"/>
          <c:y val="0.12328546411762992"/>
          <c:w val="7.0360233355110088E-2"/>
          <c:h val="0.1405770866658929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5CD-5363-40DE-87A2-71F2E05A8978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5326-CB36-4DA8-A088-1A412E3D7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here</a:t>
            </a:r>
            <a:r>
              <a:rPr lang="en-US" baseline="0" dirty="0" smtClean="0"/>
              <a:t> to present RCDC, a </a:t>
            </a:r>
            <a:r>
              <a:rPr lang="en-US" baseline="0" dirty="0" err="1" smtClean="0"/>
              <a:t>r.c.d.c</a:t>
            </a:r>
            <a:r>
              <a:rPr lang="en-US" baseline="0" dirty="0" smtClean="0"/>
              <a:t> with a new deterministic consistency model that improves performance, and a new hybrid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 design that lowers complexity compared to previous work.  Research done with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all know that the multicore era is in full swing, that multicores are difficult</a:t>
            </a:r>
            <a:r>
              <a:rPr lang="en-US" baseline="0" dirty="0" smtClean="0"/>
              <a:t> </a:t>
            </a:r>
            <a:r>
              <a:rPr lang="en-US" dirty="0" smtClean="0"/>
              <a:t>to program, and that nondeterminism is one of the key reasons for such difficulty.  </a:t>
            </a:r>
            <a:r>
              <a:rPr lang="en-US" baseline="0" dirty="0" smtClean="0"/>
              <a:t>In contrast to today’s nondeterministic machines, a deterministic multiprocessor design (like the one I’ll show you today), has the potential to radically improve the way we develop parallel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8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4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speculation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deterministic multiprocessor design (like the one I’ll show you today), has the potential to radically improve the way we develop parallel software.</a:t>
            </a:r>
          </a:p>
          <a:p>
            <a:r>
              <a:rPr lang="en-US" baseline="0" dirty="0" err="1" smtClean="0"/>
              <a:t>rr</a:t>
            </a:r>
            <a:r>
              <a:rPr lang="en-US" baseline="0" dirty="0" smtClean="0"/>
              <a:t> (e.g. </a:t>
            </a:r>
            <a:r>
              <a:rPr lang="en-US" baseline="0" dirty="0" err="1" smtClean="0"/>
              <a:t>DoublePlay</a:t>
            </a:r>
            <a:r>
              <a:rPr lang="en-US" baseline="0" dirty="0" smtClean="0"/>
              <a:t>) can provide some of these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0533D-F616-4217-AC7B-FF91CF8DFE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7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questions: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does this work with SMT? (need to partition </a:t>
            </a:r>
            <a:r>
              <a:rPr lang="en-US" baseline="0" dirty="0" err="1" smtClean="0"/>
              <a:t>sb</a:t>
            </a:r>
            <a:r>
              <a:rPr lang="en-US" baseline="0" dirty="0" smtClean="0"/>
              <a:t>/$, not elegant)</a:t>
            </a:r>
          </a:p>
          <a:p>
            <a:r>
              <a:rPr lang="en-US" baseline="0" dirty="0" smtClean="0"/>
              <a:t>compare to Calvin?</a:t>
            </a:r>
          </a:p>
          <a:p>
            <a:r>
              <a:rPr lang="en-US" baseline="0" dirty="0" smtClean="0"/>
              <a:t>how do you know this is DRF0?</a:t>
            </a:r>
          </a:p>
          <a:p>
            <a:r>
              <a:rPr lang="en-US" baseline="0" dirty="0" smtClean="0"/>
              <a:t>TODO: quantum size sensitivity chart?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there’s concrete evidence that this kind of rep is valuable, in the number of commercial tools that provide rep</a:t>
            </a:r>
            <a:endParaRPr lang="en-US" dirty="0" smtClean="0"/>
          </a:p>
          <a:p>
            <a:r>
              <a:rPr lang="en-US" dirty="0" smtClean="0"/>
              <a:t>all current tools help with</a:t>
            </a:r>
            <a:r>
              <a:rPr lang="en-US" baseline="0" dirty="0" smtClean="0"/>
              <a:t> debugging or testing…</a:t>
            </a:r>
          </a:p>
          <a:p>
            <a:r>
              <a:rPr lang="en-US" baseline="0" dirty="0" smtClean="0"/>
              <a:t>…except Halo 2 (2004).  Halo 3 (2007) leverages determinism for the Saved Films feature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the benefits of RCDC, we need to touch on related work in deterministic execution.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0533D-F616-4217-AC7B-FF91CF8DFE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look at these techniques </a:t>
            </a:r>
            <a:r>
              <a:rPr lang="en-US" dirty="0" err="1" smtClean="0"/>
              <a:t>wrt</a:t>
            </a:r>
            <a:r>
              <a:rPr lang="en-US" dirty="0" smtClean="0"/>
              <a:t> their memory consistency models, we’ll see that consistency has been steadily relaxed over time</a:t>
            </a:r>
          </a:p>
          <a:p>
            <a:r>
              <a:rPr lang="en-US" dirty="0" err="1" smtClean="0"/>
              <a:t>sc</a:t>
            </a:r>
            <a:r>
              <a:rPr lang="en-US" dirty="0" smtClean="0"/>
              <a:t> =&gt; </a:t>
            </a:r>
            <a:r>
              <a:rPr lang="en-US" dirty="0" err="1" smtClean="0"/>
              <a:t>tso</a:t>
            </a:r>
            <a:r>
              <a:rPr lang="en-US" dirty="0" smtClean="0"/>
              <a:t>: improve </a:t>
            </a:r>
            <a:r>
              <a:rPr lang="en-US" baseline="0" dirty="0" smtClean="0"/>
              <a:t>scalability while avoiding the complexities of speculation</a:t>
            </a:r>
            <a:endParaRPr lang="en-US" dirty="0" smtClean="0"/>
          </a:p>
          <a:p>
            <a:r>
              <a:rPr lang="en-US" dirty="0" err="1" smtClean="0"/>
              <a:t>tso</a:t>
            </a:r>
            <a:r>
              <a:rPr lang="en-US" dirty="0" smtClean="0"/>
              <a:t> =&gt; drf0: improved </a:t>
            </a:r>
            <a:r>
              <a:rPr lang="en-US" dirty="0" err="1" smtClean="0"/>
              <a:t>perf</a:t>
            </a:r>
            <a:r>
              <a:rPr lang="en-US" dirty="0" smtClean="0"/>
              <a:t>, RCDC offloads</a:t>
            </a:r>
            <a:r>
              <a:rPr lang="en-US" baseline="0" dirty="0" smtClean="0"/>
              <a:t> some </a:t>
            </a:r>
            <a:r>
              <a:rPr lang="en-US" baseline="0" dirty="0" err="1" smtClean="0"/>
              <a:t>imp’l</a:t>
            </a:r>
            <a:r>
              <a:rPr lang="en-US" baseline="0" dirty="0" smtClean="0"/>
              <a:t> complexity to </a:t>
            </a:r>
            <a:r>
              <a:rPr lang="en-US" baseline="0" dirty="0" err="1" smtClean="0"/>
              <a:t>sw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</a:t>
            </a:r>
            <a:r>
              <a:rPr lang="en-US" baseline="0" dirty="0" smtClean="0"/>
              <a:t> </a:t>
            </a:r>
            <a:r>
              <a:rPr lang="en-US" dirty="0" smtClean="0"/>
              <a:t>model is</a:t>
            </a:r>
            <a:r>
              <a:rPr lang="en-US" baseline="0" dirty="0" smtClean="0"/>
              <a:t> more relaxed than conventional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 memory models like </a:t>
            </a:r>
            <a:r>
              <a:rPr lang="en-US" dirty="0" smtClean="0"/>
              <a:t>TSO,</a:t>
            </a:r>
            <a:r>
              <a:rPr lang="en-US" baseline="0" dirty="0" smtClean="0"/>
              <a:t> WO and RC.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Relaxing the consistency model alone is insufficient to improve upon prior work; we had to optimize the implementation of deterministic sync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5326-CB36-4DA8-A088-1A412E3D7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can understand </a:t>
            </a:r>
            <a:r>
              <a:rPr lang="en-US" dirty="0" err="1" smtClean="0"/>
              <a:t>rcdc</a:t>
            </a:r>
            <a:r>
              <a:rPr lang="en-US" dirty="0" smtClean="0"/>
              <a:t>, we need to understand a bit about how we can force arbitrary parallel programs to execute deterministically.</a:t>
            </a:r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 err="1" smtClean="0"/>
              <a:t>det</a:t>
            </a:r>
            <a:r>
              <a:rPr lang="en-US" dirty="0" smtClean="0"/>
              <a:t> given that quanta are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det</a:t>
            </a:r>
            <a:r>
              <a:rPr lang="en-US" dirty="0" smtClean="0"/>
              <a:t> size, and that we switch between threads in a </a:t>
            </a:r>
            <a:r>
              <a:rPr lang="en-US" dirty="0" err="1" smtClean="0"/>
              <a:t>det</a:t>
            </a:r>
            <a:r>
              <a:rPr lang="en-US" dirty="0" smtClean="0"/>
              <a:t>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B9162-6E57-48F6-9B04-669823FE6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2563-9107-43F2-BBC4-95511FD3FA92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9D01-EE7E-4D08-8669-A8D8C17C6F10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94-CC35-4EB8-9DD1-C0AC6027CB5E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44-09AD-43A2-8149-38B9016F203A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23F-9241-4C96-B906-9AAB53963656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89B4-1A50-465D-8FF0-7CE32459AA29}" type="datetime1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201F-B72F-4AED-B2B8-91CB374FD6E9}" type="datetime1">
              <a:rPr lang="en-US" smtClean="0"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1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01FB-C57E-4F9B-A86B-732E0501E360}" type="datetime1">
              <a:rPr lang="en-US" smtClean="0"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0E12-48F5-4EF1-B957-BA4860F3653E}" type="datetime1">
              <a:rPr lang="en-US" smtClean="0"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A74-48EE-410B-BBB7-A64A29CBBEF5}" type="datetime1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1F8C-9005-40A8-84F7-FB610B9B0E0F}" type="datetime1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0853-192D-4909-9113-1864AD4CB607}" type="datetime1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9250-368D-4790-BC9E-EA223D541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ew.myfonts.com/fonts/larabie/squeale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ampa.cs.washington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ampa.cs.washington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dcomics.com/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RCDC SLIDES README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Font Issues</a:t>
            </a:r>
          </a:p>
          <a:p>
            <a:pPr lvl="1"/>
            <a:r>
              <a:rPr lang="en-US" sz="2000" dirty="0" smtClean="0"/>
              <a:t>To ensure that the RCDC logo appears correctly on all computers, it is represented with images in this presentation.  This looks fine but cannot, of course, be edited.</a:t>
            </a:r>
          </a:p>
          <a:p>
            <a:pPr lvl="1"/>
            <a:r>
              <a:rPr lang="en-US" sz="2000" dirty="0" smtClean="0"/>
              <a:t>The “AC-DC” font used for the logo is called Squealer, and the font’s </a:t>
            </a:r>
            <a:r>
              <a:rPr lang="en-US" sz="2000" dirty="0" smtClean="0"/>
              <a:t>license allows for free use, but does not allow embedding into editable documents (like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).  If you </a:t>
            </a:r>
            <a:r>
              <a:rPr lang="en-US" sz="2000" dirty="0" smtClean="0"/>
              <a:t>want </a:t>
            </a:r>
            <a:r>
              <a:rPr lang="en-US" sz="2000" dirty="0" smtClean="0"/>
              <a:t>the font, you can download and install it for free from: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://new.myfonts.com/fonts/larabie/squealer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>
                <a:latin typeface="+mj-lt"/>
              </a:rPr>
              <a:t>If this text: </a:t>
            </a:r>
            <a:r>
              <a:rPr lang="en-US" sz="2400" dirty="0" smtClean="0">
                <a:latin typeface="Squealer" pitchFamily="50" charset="0"/>
              </a:rPr>
              <a:t>RC*DC</a:t>
            </a:r>
            <a:r>
              <a:rPr lang="en-US" sz="2000" dirty="0" smtClean="0"/>
              <a:t> looks like this picture:               </a:t>
            </a:r>
            <a:r>
              <a:rPr lang="en-US" sz="2000" dirty="0" smtClean="0"/>
              <a:t>then you have the Squealer font installed correctly.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34" y="4572000"/>
            <a:ext cx="993566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-TSO </a:t>
            </a:r>
            <a:r>
              <a:rPr lang="en-US" dirty="0" smtClean="0"/>
              <a:t>slow?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/>
              <a:t>commit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/>
              <a:t>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52911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2100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82" idx="2"/>
            <a:endCxn id="83" idx="0"/>
          </p:cNvCxnSpPr>
          <p:nvPr/>
        </p:nvCxnSpPr>
        <p:spPr>
          <a:xfrm rot="16200000" flipH="1">
            <a:off x="3604260" y="4626610"/>
            <a:ext cx="728980" cy="228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52425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524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5242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2" idx="3"/>
            <a:endCxn id="31" idx="1"/>
          </p:cNvCxnSpPr>
          <p:nvPr/>
        </p:nvCxnSpPr>
        <p:spPr>
          <a:xfrm>
            <a:off x="1148644" y="3421380"/>
            <a:ext cx="210509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5374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44" idx="3"/>
            <a:endCxn id="95" idx="1"/>
          </p:cNvCxnSpPr>
          <p:nvPr/>
        </p:nvCxnSpPr>
        <p:spPr>
          <a:xfrm>
            <a:off x="1148644" y="5181600"/>
            <a:ext cx="159455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4320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/>
          <p:cNvSpPr/>
          <p:nvPr/>
        </p:nvSpPr>
        <p:spPr>
          <a:xfrm rot="5400000">
            <a:off x="3854450" y="3831431"/>
            <a:ext cx="228600" cy="350838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>
                <a:effectLst>
                  <a:glow rad="228600">
                    <a:schemeClr val="bg1">
                      <a:alpha val="90000"/>
                    </a:schemeClr>
                  </a:glow>
                </a:effectLst>
              </a:rPr>
              <a:t>serial</a:t>
            </a:r>
            <a:endParaRPr lang="en-US" dirty="0">
              <a:effectLst>
                <a:glow rad="2286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1903274"/>
            <a:ext cx="3043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chemeClr val="accent3"/>
                </a:solidFill>
              </a:rPr>
              <a:t>serialization</a:t>
            </a:r>
            <a:endParaRPr lang="en-US" sz="4400" dirty="0" smtClean="0">
              <a:solidFill>
                <a:schemeClr val="accent3"/>
              </a:solidFill>
            </a:endParaRPr>
          </a:p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imbalance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6" name="imbalance t2 tso"/>
          <p:cNvSpPr/>
          <p:nvPr/>
        </p:nvSpPr>
        <p:spPr>
          <a:xfrm>
            <a:off x="1709739" y="4025146"/>
            <a:ext cx="1706322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31319" y="4907280"/>
            <a:ext cx="484741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2 atomic op"/>
          <p:cNvSpPr/>
          <p:nvPr/>
        </p:nvSpPr>
        <p:spPr>
          <a:xfrm>
            <a:off x="3778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3 atomic op"/>
          <p:cNvSpPr/>
          <p:nvPr/>
        </p:nvSpPr>
        <p:spPr>
          <a:xfrm>
            <a:off x="40068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43" idx="3"/>
            <a:endCxn id="64" idx="1"/>
          </p:cNvCxnSpPr>
          <p:nvPr/>
        </p:nvCxnSpPr>
        <p:spPr>
          <a:xfrm>
            <a:off x="1148644" y="4299466"/>
            <a:ext cx="375356" cy="75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2400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81750" y="2493707"/>
            <a:ext cx="2553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314768" y="1715869"/>
            <a:ext cx="262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Kendo</a:t>
            </a:r>
            <a:r>
              <a:rPr lang="en-US" dirty="0" smtClean="0"/>
              <a:t> [ASPLOS ‘09]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24653 0.00023 " pathEditMode="fixed" rAng="0" ptsTypes="AA">
                                      <p:cBhvr>
                                        <p:cTn id="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3785 4.44444E-6 " pathEditMode="fixed" rAng="0" ptsTypes="AA">
                                      <p:cBhvr>
                                        <p:cTn id="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4895 -3.33333E-6 " pathEditMode="fixed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45" grpId="0" uiExpand="1" build="p"/>
      <p:bldP spid="46" grpId="0" animBg="1"/>
      <p:bldP spid="47" grpId="0" animBg="1"/>
      <p:bldP spid="82" grpId="0" animBg="1"/>
      <p:bldP spid="83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854297" y="1506733"/>
            <a:ext cx="3250861" cy="3007455"/>
          </a:xfrm>
          <a:custGeom>
            <a:avLst/>
            <a:gdLst>
              <a:gd name="connsiteX0" fmla="*/ 1047947 w 3546784"/>
              <a:gd name="connsiteY0" fmla="*/ 117386 h 3019860"/>
              <a:gd name="connsiteX1" fmla="*/ 2680102 w 3546784"/>
              <a:gd name="connsiteY1" fmla="*/ 78057 h 3019860"/>
              <a:gd name="connsiteX2" fmla="*/ 3506012 w 3546784"/>
              <a:gd name="connsiteY2" fmla="*/ 1100612 h 3019860"/>
              <a:gd name="connsiteX3" fmla="*/ 3250373 w 3546784"/>
              <a:gd name="connsiteY3" fmla="*/ 2654109 h 3019860"/>
              <a:gd name="connsiteX4" fmla="*/ 1795199 w 3546784"/>
              <a:gd name="connsiteY4" fmla="*/ 3008070 h 3019860"/>
              <a:gd name="connsiteX5" fmla="*/ 104050 w 3546784"/>
              <a:gd name="connsiteY5" fmla="*/ 2378806 h 3019860"/>
              <a:gd name="connsiteX6" fmla="*/ 281031 w 3546784"/>
              <a:gd name="connsiteY6" fmla="*/ 491012 h 3019860"/>
              <a:gd name="connsiteX7" fmla="*/ 1047947 w 3546784"/>
              <a:gd name="connsiteY7" fmla="*/ 117386 h 3019860"/>
              <a:gd name="connsiteX0" fmla="*/ 1047947 w 3366794"/>
              <a:gd name="connsiteY0" fmla="*/ 105756 h 3010310"/>
              <a:gd name="connsiteX1" fmla="*/ 2680102 w 3366794"/>
              <a:gd name="connsiteY1" fmla="*/ 66427 h 3010310"/>
              <a:gd name="connsiteX2" fmla="*/ 3211044 w 3366794"/>
              <a:gd name="connsiteY2" fmla="*/ 931665 h 3010310"/>
              <a:gd name="connsiteX3" fmla="*/ 3250373 w 3366794"/>
              <a:gd name="connsiteY3" fmla="*/ 2642479 h 3010310"/>
              <a:gd name="connsiteX4" fmla="*/ 1795199 w 3366794"/>
              <a:gd name="connsiteY4" fmla="*/ 2996440 h 3010310"/>
              <a:gd name="connsiteX5" fmla="*/ 104050 w 3366794"/>
              <a:gd name="connsiteY5" fmla="*/ 2367176 h 3010310"/>
              <a:gd name="connsiteX6" fmla="*/ 281031 w 3366794"/>
              <a:gd name="connsiteY6" fmla="*/ 479382 h 3010310"/>
              <a:gd name="connsiteX7" fmla="*/ 1047947 w 3366794"/>
              <a:gd name="connsiteY7" fmla="*/ 105756 h 3010310"/>
              <a:gd name="connsiteX0" fmla="*/ 1047947 w 3250861"/>
              <a:gd name="connsiteY0" fmla="*/ 105756 h 3007455"/>
              <a:gd name="connsiteX1" fmla="*/ 2680102 w 3250861"/>
              <a:gd name="connsiteY1" fmla="*/ 66427 h 3007455"/>
              <a:gd name="connsiteX2" fmla="*/ 3211044 w 3250861"/>
              <a:gd name="connsiteY2" fmla="*/ 931665 h 3007455"/>
              <a:gd name="connsiteX3" fmla="*/ 3053728 w 3250861"/>
              <a:gd name="connsiteY3" fmla="*/ 2622815 h 3007455"/>
              <a:gd name="connsiteX4" fmla="*/ 1795199 w 3250861"/>
              <a:gd name="connsiteY4" fmla="*/ 2996440 h 3007455"/>
              <a:gd name="connsiteX5" fmla="*/ 104050 w 3250861"/>
              <a:gd name="connsiteY5" fmla="*/ 2367176 h 3007455"/>
              <a:gd name="connsiteX6" fmla="*/ 281031 w 3250861"/>
              <a:gd name="connsiteY6" fmla="*/ 479382 h 3007455"/>
              <a:gd name="connsiteX7" fmla="*/ 1047947 w 3250861"/>
              <a:gd name="connsiteY7" fmla="*/ 105756 h 300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0861" h="3007455">
                <a:moveTo>
                  <a:pt x="1047947" y="105756"/>
                </a:moveTo>
                <a:cubicBezTo>
                  <a:pt x="1447792" y="36930"/>
                  <a:pt x="2319586" y="-71224"/>
                  <a:pt x="2680102" y="66427"/>
                </a:cubicBezTo>
                <a:cubicBezTo>
                  <a:pt x="3040618" y="204078"/>
                  <a:pt x="3148773" y="505600"/>
                  <a:pt x="3211044" y="931665"/>
                </a:cubicBezTo>
                <a:cubicBezTo>
                  <a:pt x="3273315" y="1357730"/>
                  <a:pt x="3289702" y="2278686"/>
                  <a:pt x="3053728" y="2622815"/>
                </a:cubicBezTo>
                <a:cubicBezTo>
                  <a:pt x="2817754" y="2966944"/>
                  <a:pt x="2286812" y="3039046"/>
                  <a:pt x="1795199" y="2996440"/>
                </a:cubicBezTo>
                <a:cubicBezTo>
                  <a:pt x="1303586" y="2953834"/>
                  <a:pt x="356411" y="2786686"/>
                  <a:pt x="104050" y="2367176"/>
                </a:cubicBezTo>
                <a:cubicBezTo>
                  <a:pt x="-148311" y="1947666"/>
                  <a:pt x="117160" y="856285"/>
                  <a:pt x="281031" y="479382"/>
                </a:cubicBezTo>
                <a:cubicBezTo>
                  <a:pt x="444902" y="102479"/>
                  <a:pt x="648102" y="174582"/>
                  <a:pt x="1047947" y="10575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-TSO</a:t>
            </a:r>
            <a:r>
              <a:rPr lang="en-US" dirty="0" smtClean="0"/>
              <a:t> slow?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11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/>
              <a:t>commit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/>
              <a:t>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8412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52425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524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5242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2" idx="3"/>
            <a:endCxn id="31" idx="1"/>
          </p:cNvCxnSpPr>
          <p:nvPr/>
        </p:nvCxnSpPr>
        <p:spPr>
          <a:xfrm>
            <a:off x="1148644" y="3421380"/>
            <a:ext cx="210509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5374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malance t3"/>
          <p:cNvSpPr/>
          <p:nvPr/>
        </p:nvSpPr>
        <p:spPr>
          <a:xfrm>
            <a:off x="2931319" y="4907280"/>
            <a:ext cx="484741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ask t3 imbalance"/>
          <p:cNvSpPr/>
          <p:nvPr/>
        </p:nvSpPr>
        <p:spPr>
          <a:xfrm>
            <a:off x="2931319" y="4800600"/>
            <a:ext cx="39862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44" idx="3"/>
            <a:endCxn id="95" idx="1"/>
          </p:cNvCxnSpPr>
          <p:nvPr/>
        </p:nvCxnSpPr>
        <p:spPr>
          <a:xfrm>
            <a:off x="1148644" y="5181600"/>
            <a:ext cx="159455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4320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mbalance t2"/>
          <p:cNvSpPr/>
          <p:nvPr/>
        </p:nvSpPr>
        <p:spPr>
          <a:xfrm>
            <a:off x="1709739" y="4025146"/>
            <a:ext cx="1706322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sk t2 imbalance"/>
          <p:cNvSpPr/>
          <p:nvPr/>
        </p:nvSpPr>
        <p:spPr>
          <a:xfrm>
            <a:off x="1709739" y="3886200"/>
            <a:ext cx="154400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43" idx="3"/>
            <a:endCxn id="64" idx="1"/>
          </p:cNvCxnSpPr>
          <p:nvPr/>
        </p:nvCxnSpPr>
        <p:spPr>
          <a:xfrm>
            <a:off x="1148644" y="4299466"/>
            <a:ext cx="375356" cy="75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2400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read grow mask"/>
          <p:cNvSpPr/>
          <p:nvPr/>
        </p:nvSpPr>
        <p:spPr>
          <a:xfrm>
            <a:off x="-171448" y="2965103"/>
            <a:ext cx="1301044" cy="282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1903274"/>
            <a:ext cx="3043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chemeClr val="accent3"/>
                </a:solidFill>
              </a:rPr>
              <a:t>serialization</a:t>
            </a:r>
            <a:endParaRPr lang="en-US" sz="4400" dirty="0" smtClean="0">
              <a:solidFill>
                <a:schemeClr val="accent3"/>
              </a:solidFill>
            </a:endParaRPr>
          </a:p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imbalance</a:t>
            </a:r>
            <a:endParaRPr lang="en-US" sz="4400" dirty="0">
              <a:solidFill>
                <a:srgbClr val="0070C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381750" y="2493707"/>
            <a:ext cx="2553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14768" y="1715869"/>
            <a:ext cx="262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Kendo</a:t>
            </a:r>
            <a:r>
              <a:rPr lang="en-US" dirty="0" smtClean="0"/>
              <a:t> [ASPLOS ‘09]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730080" y="3421380"/>
            <a:ext cx="22053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13339" y="3548996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cap="small" dirty="0" err="1" smtClean="0"/>
              <a:t>Dmp</a:t>
            </a:r>
            <a:r>
              <a:rPr lang="en-US" sz="3600" cap="small" dirty="0" smtClean="0"/>
              <a:t>-HB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95800"/>
            <a:ext cx="3957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parallel-mode synchronization</a:t>
            </a:r>
          </a:p>
          <a:p>
            <a:r>
              <a:rPr lang="en-US" sz="2400" i="1" dirty="0" smtClean="0">
                <a:solidFill>
                  <a:schemeClr val="accent6"/>
                </a:solidFill>
              </a:rPr>
              <a:t>complements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relaxed consistency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9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7014 -3.33333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4514 4.44444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  <p:bldP spid="95" grpId="0" animBg="1"/>
      <p:bldP spid="4" grpId="0" animBg="1"/>
      <p:bldP spid="64" grpId="0" animBg="1"/>
      <p:bldP spid="5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 in </a:t>
            </a:r>
            <a:br>
              <a:rPr lang="en-US" dirty="0" smtClean="0"/>
            </a:br>
            <a:r>
              <a:rPr lang="en-US" dirty="0" smtClean="0"/>
              <a:t>parallel mode with Kendo </a:t>
            </a:r>
            <a:endParaRPr lang="en-US" sz="40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119" y="5889367"/>
            <a:ext cx="204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 →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48644" y="3421380"/>
            <a:ext cx="1705158" cy="1762006"/>
            <a:chOff x="1301044" y="3421380"/>
            <a:chExt cx="1705158" cy="1762006"/>
          </a:xfrm>
        </p:grpSpPr>
        <p:cxnSp>
          <p:nvCxnSpPr>
            <p:cNvPr id="30" name="Straight Connector 29"/>
            <p:cNvCxnSpPr>
              <a:stCxn id="42" idx="3"/>
              <a:endCxn id="70" idx="3"/>
            </p:cNvCxnSpPr>
            <p:nvPr/>
          </p:nvCxnSpPr>
          <p:spPr>
            <a:xfrm>
              <a:off x="1301044" y="3421380"/>
              <a:ext cx="170515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3" idx="3"/>
              <a:endCxn id="66" idx="3"/>
            </p:cNvCxnSpPr>
            <p:nvPr/>
          </p:nvCxnSpPr>
          <p:spPr>
            <a:xfrm>
              <a:off x="1301044" y="4299466"/>
              <a:ext cx="170515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4" idx="3"/>
              <a:endCxn id="67" idx="3"/>
            </p:cNvCxnSpPr>
            <p:nvPr/>
          </p:nvCxnSpPr>
          <p:spPr>
            <a:xfrm>
              <a:off x="1301044" y="5181600"/>
              <a:ext cx="1705158" cy="178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10200" y="1401719"/>
            <a:ext cx="291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Olszewski</a:t>
            </a:r>
            <a:r>
              <a:rPr lang="en-US" dirty="0" smtClean="0"/>
              <a:t> et al., ASPLOS ‘09]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867400"/>
            <a:ext cx="2057400" cy="4132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73170" y="4223266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ask t1.3"/>
          <p:cNvSpPr/>
          <p:nvPr/>
        </p:nvSpPr>
        <p:spPr>
          <a:xfrm>
            <a:off x="1993546" y="3078480"/>
            <a:ext cx="86025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ask t3.3"/>
          <p:cNvSpPr/>
          <p:nvPr/>
        </p:nvSpPr>
        <p:spPr>
          <a:xfrm>
            <a:off x="1853494" y="4840486"/>
            <a:ext cx="100030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ask t2.2"/>
          <p:cNvSpPr/>
          <p:nvPr/>
        </p:nvSpPr>
        <p:spPr>
          <a:xfrm>
            <a:off x="1649370" y="3956566"/>
            <a:ext cx="120443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ask t3.2"/>
          <p:cNvSpPr/>
          <p:nvPr/>
        </p:nvSpPr>
        <p:spPr>
          <a:xfrm>
            <a:off x="1447800" y="4840486"/>
            <a:ext cx="40569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ask t1.2"/>
          <p:cNvSpPr/>
          <p:nvPr/>
        </p:nvSpPr>
        <p:spPr>
          <a:xfrm>
            <a:off x="1447799" y="3078480"/>
            <a:ext cx="54574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sk t1.1"/>
          <p:cNvSpPr/>
          <p:nvPr/>
        </p:nvSpPr>
        <p:spPr>
          <a:xfrm>
            <a:off x="1167694" y="3078480"/>
            <a:ext cx="28010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ask t2.1"/>
          <p:cNvSpPr/>
          <p:nvPr/>
        </p:nvSpPr>
        <p:spPr>
          <a:xfrm>
            <a:off x="1167694" y="3956566"/>
            <a:ext cx="48167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ask t3.1"/>
          <p:cNvSpPr/>
          <p:nvPr/>
        </p:nvSpPr>
        <p:spPr>
          <a:xfrm>
            <a:off x="1167694" y="4838700"/>
            <a:ext cx="28010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3881735"/>
            <a:ext cx="99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9200" y="1912203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r>
              <a:rPr lang="en-US" sz="2400" dirty="0" smtClean="0">
                <a:solidFill>
                  <a:schemeClr val="accent1"/>
                </a:solidFill>
              </a:rPr>
              <a:t>thread with globally min </a:t>
            </a:r>
            <a:r>
              <a:rPr lang="en-US" sz="2400" dirty="0" err="1" smtClean="0">
                <a:solidFill>
                  <a:schemeClr val="accent1"/>
                </a:solidFill>
              </a:rPr>
              <a:t>insn</a:t>
            </a:r>
            <a:r>
              <a:rPr lang="en-US" sz="2400" dirty="0" smtClean="0">
                <a:solidFill>
                  <a:schemeClr val="accent1"/>
                </a:solidFill>
              </a:rPr>
              <a:t> count can do atomic op</a:t>
            </a:r>
          </a:p>
        </p:txBody>
      </p:sp>
      <p:sp>
        <p:nvSpPr>
          <p:cNvPr id="16" name="icount check"/>
          <p:cNvSpPr/>
          <p:nvPr/>
        </p:nvSpPr>
        <p:spPr>
          <a:xfrm>
            <a:off x="1536700" y="3078480"/>
            <a:ext cx="147502" cy="2447806"/>
          </a:xfrm>
          <a:prstGeom prst="round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2 not global min"/>
          <p:cNvSpPr txBox="1"/>
          <p:nvPr/>
        </p:nvSpPr>
        <p:spPr>
          <a:xfrm>
            <a:off x="1379068" y="2709148"/>
            <a:ext cx="296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globally min </a:t>
            </a:r>
            <a:r>
              <a:rPr lang="en-US" dirty="0" err="1" smtClean="0"/>
              <a:t>insn</a:t>
            </a:r>
            <a:r>
              <a:rPr lang="en-US" dirty="0" smtClean="0"/>
              <a:t> count</a:t>
            </a:r>
            <a:endParaRPr lang="en-US" dirty="0"/>
          </a:p>
        </p:txBody>
      </p:sp>
      <p:sp>
        <p:nvSpPr>
          <p:cNvPr id="71" name="t2 is global min"/>
          <p:cNvSpPr txBox="1"/>
          <p:nvPr/>
        </p:nvSpPr>
        <p:spPr>
          <a:xfrm>
            <a:off x="1379068" y="2709148"/>
            <a:ext cx="279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is</a:t>
            </a:r>
            <a:r>
              <a:rPr lang="en-US" dirty="0" smtClean="0"/>
              <a:t> globally min </a:t>
            </a:r>
            <a:r>
              <a:rPr lang="en-US" dirty="0" err="1" smtClean="0"/>
              <a:t>insn</a:t>
            </a:r>
            <a:r>
              <a:rPr lang="en-US" dirty="0" smtClean="0"/>
              <a:t>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0" grpId="0" animBg="1"/>
      <p:bldP spid="67" grpId="0" animBg="1"/>
      <p:bldP spid="66" grpId="0" animBg="1"/>
      <p:bldP spid="65" grpId="0" animBg="1"/>
      <p:bldP spid="60" grpId="0" animBg="1"/>
      <p:bldP spid="11" grpId="0" animBg="1"/>
      <p:bldP spid="52" grpId="0" animBg="1"/>
      <p:bldP spid="53" grpId="0" animBg="1"/>
      <p:bldP spid="48" grpId="0"/>
      <p:bldP spid="16" grpId="0" animBg="1"/>
      <p:bldP spid="16" grpId="1" animBg="1"/>
      <p:bldP spid="16" grpId="2" animBg="1"/>
      <p:bldP spid="16" grpId="3" animBg="1"/>
      <p:bldP spid="20" grpId="0"/>
      <p:bldP spid="20" grpId="1"/>
      <p:bldP spid="71" grpId="0"/>
      <p:bldP spid="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-TSO</a:t>
            </a:r>
            <a:r>
              <a:rPr lang="en-US" dirty="0" smtClean="0"/>
              <a:t> slow?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13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/>
              <a:t>commit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/>
              <a:t>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52911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2100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82" idx="2"/>
            <a:endCxn id="83" idx="0"/>
          </p:cNvCxnSpPr>
          <p:nvPr/>
        </p:nvCxnSpPr>
        <p:spPr>
          <a:xfrm rot="16200000" flipH="1">
            <a:off x="3604260" y="4626610"/>
            <a:ext cx="728980" cy="228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52425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524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5242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2" idx="3"/>
            <a:endCxn id="31" idx="1"/>
          </p:cNvCxnSpPr>
          <p:nvPr/>
        </p:nvCxnSpPr>
        <p:spPr>
          <a:xfrm>
            <a:off x="1148644" y="3421380"/>
            <a:ext cx="210509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5374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44" idx="3"/>
            <a:endCxn id="95" idx="1"/>
          </p:cNvCxnSpPr>
          <p:nvPr/>
        </p:nvCxnSpPr>
        <p:spPr>
          <a:xfrm>
            <a:off x="1148644" y="5181600"/>
            <a:ext cx="159455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4320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/>
          <p:cNvSpPr/>
          <p:nvPr/>
        </p:nvSpPr>
        <p:spPr>
          <a:xfrm rot="5400000">
            <a:off x="3854450" y="3831431"/>
            <a:ext cx="228600" cy="350838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>
                <a:effectLst>
                  <a:glow rad="228600">
                    <a:schemeClr val="bg1">
                      <a:alpha val="90000"/>
                    </a:schemeClr>
                  </a:glow>
                </a:effectLst>
              </a:rPr>
              <a:t>serial</a:t>
            </a:r>
            <a:endParaRPr lang="en-US" dirty="0">
              <a:effectLst>
                <a:glow rad="2286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1903274"/>
            <a:ext cx="3043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chemeClr val="accent3"/>
                </a:solidFill>
              </a:rPr>
              <a:t>serialization</a:t>
            </a:r>
            <a:endParaRPr lang="en-US" sz="4400" dirty="0" smtClean="0">
              <a:solidFill>
                <a:schemeClr val="accent3"/>
              </a:solidFill>
            </a:endParaRPr>
          </a:p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imbalance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6" name="imbalance t2 tso"/>
          <p:cNvSpPr/>
          <p:nvPr/>
        </p:nvSpPr>
        <p:spPr>
          <a:xfrm>
            <a:off x="1709739" y="4025146"/>
            <a:ext cx="1706322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31319" y="4907280"/>
            <a:ext cx="484741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2 atomic op"/>
          <p:cNvSpPr/>
          <p:nvPr/>
        </p:nvSpPr>
        <p:spPr>
          <a:xfrm>
            <a:off x="3778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3 atomic op"/>
          <p:cNvSpPr/>
          <p:nvPr/>
        </p:nvSpPr>
        <p:spPr>
          <a:xfrm>
            <a:off x="40068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43" idx="3"/>
            <a:endCxn id="64" idx="1"/>
          </p:cNvCxnSpPr>
          <p:nvPr/>
        </p:nvCxnSpPr>
        <p:spPr>
          <a:xfrm>
            <a:off x="1148644" y="4299466"/>
            <a:ext cx="375356" cy="75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2400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1715869"/>
            <a:ext cx="262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Kendo</a:t>
            </a:r>
            <a:r>
              <a:rPr lang="en-US" dirty="0" smtClean="0"/>
              <a:t> [ASPLOS ‘09]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381750" y="2493707"/>
            <a:ext cx="2553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24653 0.00023 " pathEditMode="fixed" rAng="0" ptsTypes="AA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3785 4.44444E-6 " pathEditMode="fixed" rAng="0" ptsTypes="AA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4895 -3.33333E-6 " pathEditMode="fixed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/>
      <p:bldP spid="8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</a:t>
            </a:r>
            <a:r>
              <a:rPr lang="en-US" cap="small" dirty="0" err="1"/>
              <a:t>Dmp</a:t>
            </a:r>
            <a:r>
              <a:rPr lang="en-US" cap="small" dirty="0"/>
              <a:t>-TSO</a:t>
            </a:r>
            <a:r>
              <a:rPr lang="en-US" dirty="0" smtClean="0"/>
              <a:t> slow?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14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/>
              <a:t>commit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/>
              <a:t>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8412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52425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52425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52425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2" idx="3"/>
            <a:endCxn id="31" idx="1"/>
          </p:cNvCxnSpPr>
          <p:nvPr/>
        </p:nvCxnSpPr>
        <p:spPr>
          <a:xfrm>
            <a:off x="1148644" y="3421380"/>
            <a:ext cx="210509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53740" y="334518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malance t3"/>
          <p:cNvSpPr/>
          <p:nvPr/>
        </p:nvSpPr>
        <p:spPr>
          <a:xfrm>
            <a:off x="2931319" y="4907280"/>
            <a:ext cx="484741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ask t3 imbalance"/>
          <p:cNvSpPr/>
          <p:nvPr/>
        </p:nvSpPr>
        <p:spPr>
          <a:xfrm>
            <a:off x="2931319" y="4800600"/>
            <a:ext cx="39862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44" idx="3"/>
            <a:endCxn id="95" idx="1"/>
          </p:cNvCxnSpPr>
          <p:nvPr/>
        </p:nvCxnSpPr>
        <p:spPr>
          <a:xfrm>
            <a:off x="1148644" y="5181600"/>
            <a:ext cx="159455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43200" y="51054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mbalance t2"/>
          <p:cNvSpPr/>
          <p:nvPr/>
        </p:nvSpPr>
        <p:spPr>
          <a:xfrm>
            <a:off x="1709739" y="4025146"/>
            <a:ext cx="1706322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sk t2 imbalance"/>
          <p:cNvSpPr/>
          <p:nvPr/>
        </p:nvSpPr>
        <p:spPr>
          <a:xfrm>
            <a:off x="1709739" y="3886200"/>
            <a:ext cx="154400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43" idx="3"/>
            <a:endCxn id="64" idx="1"/>
          </p:cNvCxnSpPr>
          <p:nvPr/>
        </p:nvCxnSpPr>
        <p:spPr>
          <a:xfrm>
            <a:off x="1148644" y="4299466"/>
            <a:ext cx="375356" cy="75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24000" y="422402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read grow mask"/>
          <p:cNvSpPr/>
          <p:nvPr/>
        </p:nvSpPr>
        <p:spPr>
          <a:xfrm>
            <a:off x="-171448" y="2965103"/>
            <a:ext cx="1301044" cy="282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600" y="1903274"/>
            <a:ext cx="3043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chemeClr val="accent3"/>
                </a:solidFill>
              </a:rPr>
              <a:t>serialization</a:t>
            </a:r>
            <a:endParaRPr lang="en-US" sz="4400" dirty="0" smtClean="0">
              <a:solidFill>
                <a:schemeClr val="accent3"/>
              </a:solidFill>
            </a:endParaRPr>
          </a:p>
          <a:p>
            <a:pPr marL="182880" indent="-182880" algn="r"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</a:rPr>
              <a:t>imbalance</a:t>
            </a:r>
            <a:endParaRPr lang="en-US" sz="4400" dirty="0">
              <a:solidFill>
                <a:srgbClr val="0070C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381750" y="2493707"/>
            <a:ext cx="2553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30080" y="3421380"/>
            <a:ext cx="22053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13339" y="3548996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cap="small" dirty="0" err="1" smtClean="0"/>
              <a:t>Dmp</a:t>
            </a:r>
            <a:r>
              <a:rPr lang="en-US" sz="3600" cap="small" dirty="0" smtClean="0"/>
              <a:t>-HB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00800" y="1715869"/>
            <a:ext cx="262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Kendo</a:t>
            </a:r>
            <a:r>
              <a:rPr lang="en-US" dirty="0" smtClean="0"/>
              <a:t> [ASPLOS ‘09]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9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7014 -3.3333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4514 4.44444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5" grpId="0" animBg="1"/>
      <p:bldP spid="4" grpId="0" animBg="1"/>
      <p:bldP spid="64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DRF0: happens-before consistency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happens-before edges defined by synchronization operations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remote updates visible via cross-thread happens-before edges</a:t>
            </a:r>
          </a:p>
          <a:p>
            <a:r>
              <a:rPr lang="en-US" dirty="0" smtClean="0"/>
              <a:t>SC for DRF programs</a:t>
            </a:r>
          </a:p>
          <a:p>
            <a:r>
              <a:rPr lang="en-US" dirty="0" smtClean="0"/>
              <a:t>upholds C++/Java memory models</a:t>
            </a:r>
          </a:p>
          <a:p>
            <a:r>
              <a:rPr lang="en-US" dirty="0" smtClean="0"/>
              <a:t>programmer-visible model doesn’t 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143000"/>
            <a:ext cx="243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Adve</a:t>
            </a:r>
            <a:r>
              <a:rPr lang="en-US" dirty="0" smtClean="0"/>
              <a:t> and Hill, ISCA ‘90]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2189858"/>
            <a:ext cx="516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relaxed consistency (DRF0)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4110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pPr algn="l"/>
            <a:r>
              <a:rPr lang="en-US" sz="3600" dirty="0" smtClean="0"/>
              <a:t>sync in parallel mode (Kendo)</a:t>
            </a:r>
            <a:endParaRPr lang="en-US" sz="3600" dirty="0"/>
          </a:p>
        </p:txBody>
      </p:sp>
      <p:sp>
        <p:nvSpPr>
          <p:cNvPr id="6" name="Plus 5"/>
          <p:cNvSpPr/>
          <p:nvPr/>
        </p:nvSpPr>
        <p:spPr>
          <a:xfrm>
            <a:off x="1335232" y="2858869"/>
            <a:ext cx="874568" cy="87456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4230469"/>
            <a:ext cx="175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cap="small" dirty="0" err="1"/>
              <a:t>Dmp</a:t>
            </a:r>
            <a:r>
              <a:rPr lang="en-US" cap="small" dirty="0"/>
              <a:t>-HB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968648"/>
            <a:ext cx="605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deterministic scheduling (DMP)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0910" y="3849469"/>
            <a:ext cx="7004220" cy="21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cap="small" dirty="0" err="1"/>
              <a:t>Dmp</a:t>
            </a:r>
            <a:r>
              <a:rPr lang="en-US" cap="small" dirty="0"/>
              <a:t>-HB </a:t>
            </a:r>
            <a:r>
              <a:rPr lang="en-US" dirty="0" smtClean="0"/>
              <a:t>: happens-before determinism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17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/>
              <a:t>commit</a:t>
            </a:r>
            <a:endParaRPr lang="en-US" dirty="0"/>
          </a:p>
        </p:txBody>
      </p: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/>
              <a:t>parallel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19778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24250" y="3345180"/>
            <a:ext cx="152400" cy="1907540"/>
            <a:chOff x="2343150" y="3345180"/>
            <a:chExt cx="152400" cy="1907540"/>
          </a:xfrm>
        </p:grpSpPr>
        <p:sp>
          <p:nvSpPr>
            <p:cNvPr id="88" name="Rectangle 87"/>
            <p:cNvSpPr/>
            <p:nvPr/>
          </p:nvSpPr>
          <p:spPr>
            <a:xfrm>
              <a:off x="2343150" y="334518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343150" y="42240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43150" y="51003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48644" y="3345180"/>
            <a:ext cx="2257496" cy="1914406"/>
            <a:chOff x="1148644" y="3345180"/>
            <a:chExt cx="2257496" cy="1914406"/>
          </a:xfrm>
        </p:grpSpPr>
        <p:grpSp>
          <p:nvGrpSpPr>
            <p:cNvPr id="16" name="Group 15"/>
            <p:cNvGrpSpPr/>
            <p:nvPr/>
          </p:nvGrpSpPr>
          <p:grpSpPr>
            <a:xfrm>
              <a:off x="1148644" y="3345180"/>
              <a:ext cx="2257496" cy="152400"/>
              <a:chOff x="1148644" y="3345180"/>
              <a:chExt cx="2257496" cy="152400"/>
            </a:xfrm>
          </p:grpSpPr>
          <p:cxnSp>
            <p:nvCxnSpPr>
              <p:cNvPr id="30" name="Straight Connector 29"/>
              <p:cNvCxnSpPr>
                <a:stCxn id="42" idx="3"/>
              </p:cNvCxnSpPr>
              <p:nvPr/>
            </p:nvCxnSpPr>
            <p:spPr>
              <a:xfrm>
                <a:off x="1148644" y="3421380"/>
                <a:ext cx="2179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253740" y="334518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48644" y="4223266"/>
              <a:ext cx="2257496" cy="152400"/>
              <a:chOff x="1148644" y="4223266"/>
              <a:chExt cx="2257496" cy="152400"/>
            </a:xfrm>
          </p:grpSpPr>
          <p:cxnSp>
            <p:nvCxnSpPr>
              <p:cNvPr id="63" name="Straight Connector 62"/>
              <p:cNvCxnSpPr>
                <a:stCxn id="43" idx="3"/>
              </p:cNvCxnSpPr>
              <p:nvPr/>
            </p:nvCxnSpPr>
            <p:spPr>
              <a:xfrm>
                <a:off x="1148644" y="4299466"/>
                <a:ext cx="21851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3253740" y="4223266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573170" y="4223266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686162" y="4223266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148644" y="5105400"/>
              <a:ext cx="2257496" cy="154186"/>
              <a:chOff x="1148644" y="5105400"/>
              <a:chExt cx="2257496" cy="154186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148644" y="5183386"/>
                <a:ext cx="21660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>
                <a:off x="3253740" y="51054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 hidden="1"/>
              <p:cNvSpPr/>
              <p:nvPr/>
            </p:nvSpPr>
            <p:spPr>
              <a:xfrm>
                <a:off x="2777602" y="5107186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771830" y="3345180"/>
            <a:ext cx="1724096" cy="1912620"/>
            <a:chOff x="4419600" y="3345180"/>
            <a:chExt cx="1724096" cy="1912620"/>
          </a:xfrm>
        </p:grpSpPr>
        <p:grpSp>
          <p:nvGrpSpPr>
            <p:cNvPr id="67" name="Group 66"/>
            <p:cNvGrpSpPr/>
            <p:nvPr/>
          </p:nvGrpSpPr>
          <p:grpSpPr>
            <a:xfrm>
              <a:off x="4419600" y="3345180"/>
              <a:ext cx="1724096" cy="152400"/>
              <a:chOff x="758044" y="3345180"/>
              <a:chExt cx="1724096" cy="152400"/>
            </a:xfrm>
          </p:grpSpPr>
          <p:cxnSp>
            <p:nvCxnSpPr>
              <p:cNvPr id="77" name="Straight Connector 76"/>
              <p:cNvCxnSpPr>
                <a:endCxn id="78" idx="1"/>
              </p:cNvCxnSpPr>
              <p:nvPr/>
            </p:nvCxnSpPr>
            <p:spPr>
              <a:xfrm>
                <a:off x="758044" y="3421380"/>
                <a:ext cx="1571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2329740" y="334518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419600" y="4223266"/>
              <a:ext cx="1724096" cy="1034534"/>
              <a:chOff x="758044" y="4223266"/>
              <a:chExt cx="1724096" cy="1034534"/>
            </a:xfrm>
          </p:grpSpPr>
          <p:cxnSp>
            <p:nvCxnSpPr>
              <p:cNvPr id="73" name="Straight Connector 72"/>
              <p:cNvCxnSpPr>
                <a:endCxn id="74" idx="1"/>
              </p:cNvCxnSpPr>
              <p:nvPr/>
            </p:nvCxnSpPr>
            <p:spPr>
              <a:xfrm>
                <a:off x="758044" y="4299466"/>
                <a:ext cx="1571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2329740" y="4223266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73170" y="5105400"/>
                <a:ext cx="762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419600" y="5105400"/>
              <a:ext cx="1724096" cy="152400"/>
              <a:chOff x="758044" y="5105400"/>
              <a:chExt cx="1724096" cy="152400"/>
            </a:xfrm>
          </p:grpSpPr>
          <p:cxnSp>
            <p:nvCxnSpPr>
              <p:cNvPr id="70" name="Straight Connector 69"/>
              <p:cNvCxnSpPr>
                <a:endCxn id="71" idx="1"/>
              </p:cNvCxnSpPr>
              <p:nvPr/>
            </p:nvCxnSpPr>
            <p:spPr>
              <a:xfrm>
                <a:off x="758044" y="5181600"/>
                <a:ext cx="15716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2329740" y="51054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mask T2 lock"/>
          <p:cNvSpPr/>
          <p:nvPr/>
        </p:nvSpPr>
        <p:spPr>
          <a:xfrm>
            <a:off x="1649370" y="2804041"/>
            <a:ext cx="216063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ask T2 unlock"/>
          <p:cNvSpPr/>
          <p:nvPr/>
        </p:nvSpPr>
        <p:spPr>
          <a:xfrm>
            <a:off x="2762362" y="2804041"/>
            <a:ext cx="1447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ask T3 lock"/>
          <p:cNvSpPr/>
          <p:nvPr/>
        </p:nvSpPr>
        <p:spPr>
          <a:xfrm>
            <a:off x="3733800" y="2804041"/>
            <a:ext cx="1828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ask rest"/>
          <p:cNvSpPr/>
          <p:nvPr/>
        </p:nvSpPr>
        <p:spPr>
          <a:xfrm>
            <a:off x="4663156" y="2804041"/>
            <a:ext cx="105184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38793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ock A t2"/>
          <p:cNvSpPr txBox="1"/>
          <p:nvPr/>
        </p:nvSpPr>
        <p:spPr>
          <a:xfrm>
            <a:off x="1143000" y="3810000"/>
            <a:ext cx="99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lock B t3" hidden="1"/>
          <p:cNvSpPr txBox="1"/>
          <p:nvPr/>
        </p:nvSpPr>
        <p:spPr>
          <a:xfrm>
            <a:off x="2354553" y="470723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B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unlock A t2"/>
          <p:cNvSpPr txBox="1"/>
          <p:nvPr/>
        </p:nvSpPr>
        <p:spPr>
          <a:xfrm>
            <a:off x="2095725" y="38100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unlock 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6" name="lock A t3"/>
          <p:cNvSpPr txBox="1"/>
          <p:nvPr/>
        </p:nvSpPr>
        <p:spPr>
          <a:xfrm>
            <a:off x="4128028" y="4720381"/>
            <a:ext cx="99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" name="tso"/>
          <p:cNvSpPr txBox="1"/>
          <p:nvPr/>
        </p:nvSpPr>
        <p:spPr>
          <a:xfrm>
            <a:off x="1334367" y="4328160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TSO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1" name="rc"/>
          <p:cNvSpPr txBox="1"/>
          <p:nvPr/>
        </p:nvSpPr>
        <p:spPr>
          <a:xfrm>
            <a:off x="2508722" y="4328160"/>
            <a:ext cx="43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RC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581652" y="3345180"/>
            <a:ext cx="152400" cy="1907540"/>
            <a:chOff x="2343150" y="3345180"/>
            <a:chExt cx="152400" cy="1907540"/>
          </a:xfrm>
        </p:grpSpPr>
        <p:sp>
          <p:nvSpPr>
            <p:cNvPr id="98" name="Rectangle 97"/>
            <p:cNvSpPr/>
            <p:nvPr/>
          </p:nvSpPr>
          <p:spPr>
            <a:xfrm>
              <a:off x="2343150" y="334518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343150" y="42240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43150" y="51003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5776911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257800" y="1371600"/>
            <a:ext cx="3728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/>
            <a:r>
              <a:rPr lang="en-US" sz="4400" dirty="0" smtClean="0">
                <a:solidFill>
                  <a:schemeClr val="accent6"/>
                </a:solidFill>
              </a:rPr>
              <a:t>no serial mode</a:t>
            </a:r>
          </a:p>
          <a:p>
            <a:pPr marL="182880" indent="-182880" algn="r"/>
            <a:r>
              <a:rPr lang="en-US" sz="4400" dirty="0" smtClean="0">
                <a:solidFill>
                  <a:schemeClr val="accent6"/>
                </a:solidFill>
              </a:rPr>
              <a:t>less imbalance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6" name="rc"/>
          <p:cNvSpPr txBox="1"/>
          <p:nvPr/>
        </p:nvSpPr>
        <p:spPr>
          <a:xfrm>
            <a:off x="2869343" y="43281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DRF0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9" name="hb arrow"/>
          <p:cNvSpPr/>
          <p:nvPr/>
        </p:nvSpPr>
        <p:spPr>
          <a:xfrm>
            <a:off x="2804160" y="4343400"/>
            <a:ext cx="1737360" cy="792480"/>
          </a:xfrm>
          <a:custGeom>
            <a:avLst/>
            <a:gdLst>
              <a:gd name="connsiteX0" fmla="*/ 0 w 1737360"/>
              <a:gd name="connsiteY0" fmla="*/ 0 h 792480"/>
              <a:gd name="connsiteX1" fmla="*/ 716280 w 1737360"/>
              <a:gd name="connsiteY1" fmla="*/ 228600 h 792480"/>
              <a:gd name="connsiteX2" fmla="*/ 1173480 w 1737360"/>
              <a:gd name="connsiteY2" fmla="*/ 685800 h 792480"/>
              <a:gd name="connsiteX3" fmla="*/ 1737360 w 1737360"/>
              <a:gd name="connsiteY3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0" h="792480">
                <a:moveTo>
                  <a:pt x="0" y="0"/>
                </a:moveTo>
                <a:cubicBezTo>
                  <a:pt x="260350" y="57150"/>
                  <a:pt x="520700" y="114300"/>
                  <a:pt x="716280" y="228600"/>
                </a:cubicBezTo>
                <a:cubicBezTo>
                  <a:pt x="911860" y="342900"/>
                  <a:pt x="1003300" y="591820"/>
                  <a:pt x="1173480" y="685800"/>
                </a:cubicBezTo>
                <a:cubicBezTo>
                  <a:pt x="1343660" y="779780"/>
                  <a:pt x="1540510" y="786130"/>
                  <a:pt x="1737360" y="792480"/>
                </a:cubicBezTo>
              </a:path>
            </a:pathLst>
          </a:cu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445014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explicit fence </a:t>
            </a:r>
            <a:r>
              <a:rPr lang="en-US" sz="2400" dirty="0" err="1" smtClean="0">
                <a:solidFill>
                  <a:schemeClr val="accent1"/>
                </a:solidFill>
              </a:rPr>
              <a:t>iff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inter-thread HB edge doesn’t cross commit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32076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/>
                </a:solidFill>
              </a:rPr>
              <a:t>explicit fences rarely necessary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5" name="commit xing"/>
          <p:cNvSpPr/>
          <p:nvPr/>
        </p:nvSpPr>
        <p:spPr>
          <a:xfrm>
            <a:off x="3322555" y="4386982"/>
            <a:ext cx="556718" cy="5567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lpha mask"/>
          <p:cNvSpPr/>
          <p:nvPr/>
        </p:nvSpPr>
        <p:spPr>
          <a:xfrm>
            <a:off x="-228600" y="1905000"/>
            <a:ext cx="6858000" cy="4495800"/>
          </a:xfrm>
          <a:custGeom>
            <a:avLst/>
            <a:gdLst/>
            <a:ahLst/>
            <a:cxnLst/>
            <a:rect l="l" t="t" r="r" b="b"/>
            <a:pathLst>
              <a:path w="6858000" h="4495800">
                <a:moveTo>
                  <a:pt x="809625" y="1905000"/>
                </a:moveTo>
                <a:lnTo>
                  <a:pt x="809625" y="2760341"/>
                </a:lnTo>
                <a:lnTo>
                  <a:pt x="3667125" y="2760341"/>
                </a:lnTo>
                <a:lnTo>
                  <a:pt x="3667125" y="1905000"/>
                </a:lnTo>
                <a:close/>
                <a:moveTo>
                  <a:pt x="0" y="0"/>
                </a:moveTo>
                <a:lnTo>
                  <a:pt x="5572126" y="0"/>
                </a:lnTo>
                <a:lnTo>
                  <a:pt x="5572126" y="762000"/>
                </a:lnTo>
                <a:lnTo>
                  <a:pt x="6858000" y="762000"/>
                </a:lnTo>
                <a:lnTo>
                  <a:pt x="6858000" y="4191000"/>
                </a:lnTo>
                <a:lnTo>
                  <a:pt x="5572126" y="4191000"/>
                </a:lnTo>
                <a:lnTo>
                  <a:pt x="5572126" y="4495800"/>
                </a:lnTo>
                <a:lnTo>
                  <a:pt x="0" y="44958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3" grpId="0" animBg="1"/>
      <p:bldP spid="52" grpId="0" animBg="1"/>
      <p:bldP spid="81" grpId="0" animBg="1"/>
      <p:bldP spid="85" grpId="0" animBg="1"/>
      <p:bldP spid="48" grpId="0"/>
      <p:bldP spid="49" grpId="0"/>
      <p:bldP spid="51" grpId="0"/>
      <p:bldP spid="86" grpId="0"/>
      <p:bldP spid="40" grpId="0"/>
      <p:bldP spid="91" grpId="0"/>
      <p:bldP spid="102" grpId="0" build="p"/>
      <p:bldP spid="102" grpId="1" uiExpand="1" build="allAtOnce"/>
      <p:bldP spid="66" grpId="0"/>
      <p:bldP spid="39" grpId="0" animBg="1"/>
      <p:bldP spid="39" grpId="1" animBg="1"/>
      <p:bldP spid="4" grpId="0"/>
      <p:bldP spid="72" grpId="0"/>
      <p:bldP spid="5" grpId="0" animBg="1"/>
      <p:bldP spid="5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t 2"/>
          <p:cNvSpPr txBox="1"/>
          <p:nvPr/>
        </p:nvSpPr>
        <p:spPr>
          <a:xfrm>
            <a:off x="2632462" y="38831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part 3"/>
          <p:cNvSpPr txBox="1"/>
          <p:nvPr/>
        </p:nvSpPr>
        <p:spPr>
          <a:xfrm>
            <a:off x="5699512" y="3159204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7" name="part 4"/>
          <p:cNvSpPr txBox="1"/>
          <p:nvPr/>
        </p:nvSpPr>
        <p:spPr>
          <a:xfrm>
            <a:off x="5699512" y="11780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4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part 1"/>
          <p:cNvSpPr txBox="1"/>
          <p:nvPr/>
        </p:nvSpPr>
        <p:spPr>
          <a:xfrm>
            <a:off x="2632462" y="1371600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18</a:t>
            </a:fld>
            <a:endParaRPr lang="en-US"/>
          </a:p>
        </p:txBody>
      </p:sp>
      <p:sp>
        <p:nvSpPr>
          <p:cNvPr id="5" name="dmp-hb"/>
          <p:cNvSpPr/>
          <p:nvPr/>
        </p:nvSpPr>
        <p:spPr>
          <a:xfrm>
            <a:off x="1600200" y="1371600"/>
            <a:ext cx="3429000" cy="1828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small" dirty="0" err="1" smtClean="0">
                <a:solidFill>
                  <a:schemeClr val="tx1"/>
                </a:solidFill>
              </a:rPr>
              <a:t>Dmp</a:t>
            </a:r>
            <a:r>
              <a:rPr lang="en-US" sz="3600" cap="small" dirty="0" smtClean="0">
                <a:solidFill>
                  <a:schemeClr val="tx1"/>
                </a:solidFill>
              </a:rPr>
              <a:t>-HB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new deterministic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consistency model with improved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cdc"/>
          <p:cNvSpPr/>
          <p:nvPr/>
        </p:nvSpPr>
        <p:spPr>
          <a:xfrm>
            <a:off x="1600200" y="3352800"/>
            <a:ext cx="3429000" cy="3276600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Squealer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low-complexity </a:t>
            </a:r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 deterministic execution system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: store buffers and instruction counting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: everything else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ompiler"/>
          <p:cNvSpPr/>
          <p:nvPr/>
        </p:nvSpPr>
        <p:spPr>
          <a:xfrm>
            <a:off x="5219700" y="1371600"/>
            <a:ext cx="2476500" cy="182880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C/C++ compiler based on LLVM,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runs on commodity multicore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imulator"/>
          <p:cNvSpPr/>
          <p:nvPr/>
        </p:nvSpPr>
        <p:spPr>
          <a:xfrm>
            <a:off x="5219700" y="3352800"/>
            <a:ext cx="2476500" cy="1828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hardware simulation using Pin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alpha mask 2"/>
          <p:cNvSpPr/>
          <p:nvPr/>
        </p:nvSpPr>
        <p:spPr>
          <a:xfrm>
            <a:off x="1219200" y="1178003"/>
            <a:ext cx="7467600" cy="20985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lpha mask 1"/>
          <p:cNvSpPr/>
          <p:nvPr/>
        </p:nvSpPr>
        <p:spPr>
          <a:xfrm>
            <a:off x="5139938" y="3276600"/>
            <a:ext cx="3848100" cy="3200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2762250" y="3466366"/>
            <a:ext cx="1104900" cy="4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quealer" pitchFamily="2" charset="0"/>
              </a:rPr>
              <a:t> </a:t>
            </a:r>
            <a:r>
              <a:rPr lang="en-US" dirty="0" smtClean="0">
                <a:latin typeface="Squealer" pitchFamily="2" charset="0"/>
              </a:rPr>
              <a:t>      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19</a:t>
            </a:fld>
            <a:endParaRPr lang="en-US"/>
          </a:p>
        </p:txBody>
      </p:sp>
      <p:sp>
        <p:nvSpPr>
          <p:cNvPr id="6" name="l2"/>
          <p:cNvSpPr/>
          <p:nvPr/>
        </p:nvSpPr>
        <p:spPr>
          <a:xfrm>
            <a:off x="685800" y="2438400"/>
            <a:ext cx="27432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L2$</a:t>
            </a:r>
          </a:p>
        </p:txBody>
      </p:sp>
      <p:sp>
        <p:nvSpPr>
          <p:cNvPr id="5" name="p0"/>
          <p:cNvSpPr/>
          <p:nvPr/>
        </p:nvSpPr>
        <p:spPr>
          <a:xfrm>
            <a:off x="685800" y="5029200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8" name="p0 l1"/>
          <p:cNvSpPr/>
          <p:nvPr/>
        </p:nvSpPr>
        <p:spPr>
          <a:xfrm>
            <a:off x="685800" y="3733800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L1$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sb text"/>
          <p:cNvSpPr txBox="1"/>
          <p:nvPr/>
        </p:nvSpPr>
        <p:spPr>
          <a:xfrm>
            <a:off x="4777844" y="1371600"/>
            <a:ext cx="42899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1"/>
                </a:solidFill>
              </a:rPr>
              <a:t>Store Buffers in Pri</a:t>
            </a:r>
            <a:r>
              <a:rPr lang="en-US" sz="3200" dirty="0" smtClean="0">
                <a:solidFill>
                  <a:srgbClr val="4F81BD"/>
                </a:solidFill>
              </a:rPr>
              <a:t>v</a:t>
            </a:r>
            <a:r>
              <a:rPr lang="en-US" sz="3200" dirty="0" smtClean="0">
                <a:solidFill>
                  <a:schemeClr val="accent1"/>
                </a:solidFill>
              </a:rPr>
              <a:t>ate $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1"/>
                </a:solidFill>
              </a:rPr>
              <a:t>StoreToSB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1"/>
                </a:solidFill>
              </a:rPr>
              <a:t>CommitSB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1"/>
                </a:solidFill>
              </a:rPr>
              <a:t>SaveSB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1"/>
                </a:solidFill>
              </a:rPr>
              <a:t>RestoreSB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3" name="icount text"/>
          <p:cNvSpPr txBox="1"/>
          <p:nvPr/>
        </p:nvSpPr>
        <p:spPr>
          <a:xfrm>
            <a:off x="5307989" y="3423166"/>
            <a:ext cx="375981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6"/>
                </a:solidFill>
              </a:rPr>
              <a:t>Precise </a:t>
            </a:r>
            <a:r>
              <a:rPr lang="en-US" sz="3200" dirty="0" err="1" smtClean="0">
                <a:solidFill>
                  <a:schemeClr val="accent6"/>
                </a:solidFill>
              </a:rPr>
              <a:t>Insn</a:t>
            </a:r>
            <a:r>
              <a:rPr lang="en-US" sz="3200" dirty="0" smtClean="0">
                <a:solidFill>
                  <a:schemeClr val="accent6"/>
                </a:solidFill>
              </a:rPr>
              <a:t> Counting</a:t>
            </a:r>
            <a:endParaRPr lang="en-US" sz="2800" dirty="0" smtClean="0">
              <a:solidFill>
                <a:schemeClr val="accent6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6"/>
                </a:solidFill>
              </a:rPr>
              <a:t>StartInsnCount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6"/>
                </a:solidFill>
              </a:rPr>
              <a:t>StopInsnCount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r"/>
            <a:r>
              <a:rPr lang="en-US" sz="2400" dirty="0" err="1" smtClean="0">
                <a:solidFill>
                  <a:schemeClr val="accent6"/>
                </a:solidFill>
              </a:rPr>
              <a:t>ReadInsnCount</a:t>
            </a:r>
            <a:endParaRPr lang="en-US" sz="2400" dirty="0" smtClean="0">
              <a:solidFill>
                <a:schemeClr val="accent6"/>
              </a:solidFill>
            </a:endParaRPr>
          </a:p>
        </p:txBody>
      </p:sp>
      <p:sp>
        <p:nvSpPr>
          <p:cNvPr id="21" name="p1"/>
          <p:cNvSpPr/>
          <p:nvPr/>
        </p:nvSpPr>
        <p:spPr>
          <a:xfrm>
            <a:off x="2362200" y="5029200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24" name="p1 l1"/>
          <p:cNvSpPr/>
          <p:nvPr/>
        </p:nvSpPr>
        <p:spPr>
          <a:xfrm>
            <a:off x="2362200" y="3733800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L1$</a:t>
            </a:r>
          </a:p>
        </p:txBody>
      </p:sp>
      <p:sp>
        <p:nvSpPr>
          <p:cNvPr id="22" name="p1 icount"/>
          <p:cNvSpPr/>
          <p:nvPr/>
        </p:nvSpPr>
        <p:spPr>
          <a:xfrm>
            <a:off x="3429000" y="5029200"/>
            <a:ext cx="1143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0 sb"/>
          <p:cNvSpPr/>
          <p:nvPr/>
        </p:nvSpPr>
        <p:spPr>
          <a:xfrm>
            <a:off x="1752600" y="3733800"/>
            <a:ext cx="228600" cy="1066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1 sb"/>
          <p:cNvSpPr/>
          <p:nvPr/>
        </p:nvSpPr>
        <p:spPr>
          <a:xfrm>
            <a:off x="3429000" y="3733800"/>
            <a:ext cx="228600" cy="1066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0 icount"/>
          <p:cNvSpPr/>
          <p:nvPr/>
        </p:nvSpPr>
        <p:spPr>
          <a:xfrm>
            <a:off x="1752600" y="5029200"/>
            <a:ext cx="1143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count text"/>
          <p:cNvSpPr txBox="1"/>
          <p:nvPr/>
        </p:nvSpPr>
        <p:spPr>
          <a:xfrm>
            <a:off x="4724400" y="5105400"/>
            <a:ext cx="2439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Traps</a:t>
            </a:r>
            <a:endParaRPr lang="en-US" sz="2800" dirty="0" smtClean="0"/>
          </a:p>
          <a:p>
            <a:r>
              <a:rPr lang="en-US" sz="2400" dirty="0" err="1" smtClean="0"/>
              <a:t>SBFull</a:t>
            </a:r>
            <a:endParaRPr lang="en-US" sz="2400" dirty="0" smtClean="0"/>
          </a:p>
          <a:p>
            <a:r>
              <a:rPr lang="en-US" sz="2400" dirty="0" err="1" smtClean="0"/>
              <a:t>QuantumReached</a:t>
            </a:r>
            <a:endParaRPr lang="en-US" sz="24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402644" y="1717965"/>
            <a:ext cx="4625146" cy="830997"/>
            <a:chOff x="4402644" y="1717965"/>
            <a:chExt cx="4625146" cy="830997"/>
          </a:xfrm>
        </p:grpSpPr>
        <p:sp>
          <p:nvSpPr>
            <p:cNvPr id="32" name="Rectangle 31"/>
            <p:cNvSpPr/>
            <p:nvPr/>
          </p:nvSpPr>
          <p:spPr>
            <a:xfrm>
              <a:off x="7656190" y="1939635"/>
              <a:ext cx="13716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2644" y="1717965"/>
              <a:ext cx="32173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application/OS can</a:t>
              </a:r>
            </a:p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choose nondeterminism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10698" y="2583875"/>
            <a:ext cx="4819418" cy="830997"/>
            <a:chOff x="4193742" y="1856510"/>
            <a:chExt cx="4819418" cy="830997"/>
          </a:xfrm>
        </p:grpSpPr>
        <p:sp>
          <p:nvSpPr>
            <p:cNvPr id="35" name="Rectangle 34"/>
            <p:cNvSpPr/>
            <p:nvPr/>
          </p:nvSpPr>
          <p:spPr>
            <a:xfrm>
              <a:off x="7641560" y="1939634"/>
              <a:ext cx="1371600" cy="6719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93742" y="1856510"/>
              <a:ext cx="3426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F0000"/>
                  </a:solidFill>
                </a:rPr>
                <a:t>align context switches </a:t>
              </a:r>
              <a:br>
                <a:rPr lang="en-US" sz="2400" dirty="0" smtClean="0">
                  <a:solidFill>
                    <a:srgbClr val="FF0000"/>
                  </a:solidFill>
                </a:rPr>
              </a:br>
              <a:r>
                <a:rPr lang="en-US" sz="2400" dirty="0" smtClean="0">
                  <a:solidFill>
                    <a:srgbClr val="FF0000"/>
                  </a:solidFill>
                </a:rPr>
                <a:t>with quantum boundaries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658090" y="2189017"/>
            <a:ext cx="2857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8090" y="1447800"/>
            <a:ext cx="2857500" cy="4918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runtime system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2514600" y="533400"/>
            <a:ext cx="1244040" cy="5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A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A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A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A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E6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E6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E6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E6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uiExpand="1" build="p"/>
      <p:bldP spid="22" grpId="0" animBg="1"/>
      <p:bldP spid="10" grpId="0" animBg="1"/>
      <p:bldP spid="25" grpId="0" animBg="1"/>
      <p:bldP spid="26" grpId="0" animBg="1"/>
      <p:bldP spid="27" grpId="0" uiExpand="1" build="p"/>
      <p:bldP spid="27" grpId="1" uiExpand="1" build="allAtOnce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0" y="685800"/>
            <a:ext cx="2895600" cy="2667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Relaxed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Consistency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Deterministic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Computer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76200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Joseph Devietti, Jacob Nelson, Tom Bergan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Luis </a:t>
            </a:r>
            <a:r>
              <a:rPr lang="en-US" sz="2400" dirty="0" err="1" smtClean="0">
                <a:solidFill>
                  <a:schemeClr val="bg1"/>
                </a:solidFill>
              </a:rPr>
              <a:t>Ceze</a:t>
            </a:r>
            <a:r>
              <a:rPr lang="en-US" sz="2400" dirty="0" smtClean="0">
                <a:solidFill>
                  <a:schemeClr val="bg1"/>
                </a:solidFill>
              </a:rPr>
              <a:t>, Dan Grossman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706" y="3581400"/>
            <a:ext cx="575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ambria" pitchFamily="18" charset="0"/>
              </a:rPr>
              <a:t>“deterministic deeds, done dirt cheap”</a:t>
            </a:r>
            <a:endParaRPr lang="en-US" sz="28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4" y="6017341"/>
            <a:ext cx="578706" cy="57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27" y="6017191"/>
            <a:ext cx="1481573" cy="579005"/>
          </a:xfrm>
          <a:prstGeom prst="rect">
            <a:avLst/>
          </a:prstGeom>
        </p:spPr>
      </p:pic>
      <p:pic>
        <p:nvPicPr>
          <p:cNvPr id="1028" name="Picture 4" descr="C:\Users\Admin\Desktop\UniversityArtPack\UniversityArtPack Folder\PNG\PNG reversed\UW.Wordmark_stacked_w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9" y="6087618"/>
            <a:ext cx="1704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52400"/>
            <a:ext cx="6875720" cy="44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t 2"/>
          <p:cNvSpPr txBox="1"/>
          <p:nvPr/>
        </p:nvSpPr>
        <p:spPr>
          <a:xfrm>
            <a:off x="2632462" y="38831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part 3"/>
          <p:cNvSpPr txBox="1"/>
          <p:nvPr/>
        </p:nvSpPr>
        <p:spPr>
          <a:xfrm>
            <a:off x="5699512" y="3159204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7" name="part 4"/>
          <p:cNvSpPr txBox="1"/>
          <p:nvPr/>
        </p:nvSpPr>
        <p:spPr>
          <a:xfrm>
            <a:off x="5699512" y="11780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4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part 1"/>
          <p:cNvSpPr txBox="1"/>
          <p:nvPr/>
        </p:nvSpPr>
        <p:spPr>
          <a:xfrm>
            <a:off x="2632462" y="1371600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20</a:t>
            </a:fld>
            <a:endParaRPr lang="en-US"/>
          </a:p>
        </p:txBody>
      </p:sp>
      <p:sp>
        <p:nvSpPr>
          <p:cNvPr id="5" name="dmp-hb"/>
          <p:cNvSpPr/>
          <p:nvPr/>
        </p:nvSpPr>
        <p:spPr>
          <a:xfrm>
            <a:off x="1600200" y="1371600"/>
            <a:ext cx="3429000" cy="1828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small" dirty="0" err="1" smtClean="0">
                <a:solidFill>
                  <a:schemeClr val="tx1"/>
                </a:solidFill>
              </a:rPr>
              <a:t>Dmp</a:t>
            </a:r>
            <a:r>
              <a:rPr lang="en-US" sz="3600" cap="small" dirty="0" smtClean="0">
                <a:solidFill>
                  <a:schemeClr val="tx1"/>
                </a:solidFill>
              </a:rPr>
              <a:t>-HB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new deterministic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consistency model with improved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cdc"/>
          <p:cNvSpPr/>
          <p:nvPr/>
        </p:nvSpPr>
        <p:spPr>
          <a:xfrm>
            <a:off x="1600200" y="3352800"/>
            <a:ext cx="3429000" cy="3276600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Squealer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low-complexity </a:t>
            </a:r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 deterministic execution system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: store buffers and instruction counting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: everything else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2762250" y="3466366"/>
            <a:ext cx="1104900" cy="480404"/>
          </a:xfrm>
          <a:prstGeom prst="rect">
            <a:avLst/>
          </a:prstGeom>
        </p:spPr>
      </p:pic>
      <p:sp>
        <p:nvSpPr>
          <p:cNvPr id="3" name="alpha mask 2"/>
          <p:cNvSpPr/>
          <p:nvPr/>
        </p:nvSpPr>
        <p:spPr>
          <a:xfrm>
            <a:off x="1219200" y="1178003"/>
            <a:ext cx="3920738" cy="55275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mpiler"/>
          <p:cNvSpPr/>
          <p:nvPr/>
        </p:nvSpPr>
        <p:spPr>
          <a:xfrm>
            <a:off x="5219700" y="1371600"/>
            <a:ext cx="2476500" cy="182880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C/C++ compiler based on LLVM,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runs on commodity multicore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simulator"/>
          <p:cNvSpPr/>
          <p:nvPr/>
        </p:nvSpPr>
        <p:spPr>
          <a:xfrm>
            <a:off x="5219700" y="3352800"/>
            <a:ext cx="2476500" cy="1828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hardware simulation using Pin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60495"/>
              </p:ext>
            </p:extLst>
          </p:nvPr>
        </p:nvGraphicFramePr>
        <p:xfrm>
          <a:off x="838264" y="2847110"/>
          <a:ext cx="41909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/>
                <a:gridCol w="1474216"/>
                <a:gridCol w="1568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 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8-way, 32KB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cycle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 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8-way, 256KB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cycles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 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16-way, 8MB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cycles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cycles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4800" y="1447800"/>
            <a:ext cx="5562600" cy="3429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chemeClr val="tx1"/>
                </a:solidFill>
              </a:rPr>
              <a:t>Pin-based simulator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1 IPC, except for </a:t>
            </a:r>
            <a:r>
              <a:rPr lang="en-US" sz="2400" dirty="0" smtClean="0">
                <a:solidFill>
                  <a:schemeClr val="tx1"/>
                </a:solidFill>
              </a:rPr>
              <a:t>memory ops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PARSEC v2.1 with </a:t>
            </a:r>
            <a:r>
              <a:rPr lang="en-US" sz="2400" dirty="0" err="1">
                <a:solidFill>
                  <a:schemeClr val="tx1"/>
                </a:solidFill>
              </a:rPr>
              <a:t>simsmall</a:t>
            </a:r>
            <a:r>
              <a:rPr lang="en-US" sz="2400" dirty="0">
                <a:solidFill>
                  <a:schemeClr val="tx1"/>
                </a:solidFill>
              </a:rPr>
              <a:t> inputs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3000" y="5029200"/>
            <a:ext cx="7696200" cy="133696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extended </a:t>
            </a:r>
            <a:r>
              <a:rPr lang="en-US" sz="2400" dirty="0" err="1" smtClean="0">
                <a:solidFill>
                  <a:schemeClr val="tx1"/>
                </a:solidFill>
              </a:rPr>
              <a:t>CoreDet</a:t>
            </a:r>
            <a:r>
              <a:rPr lang="en-US" sz="2400" dirty="0" smtClean="0">
                <a:solidFill>
                  <a:schemeClr val="tx1"/>
                </a:solidFill>
              </a:rPr>
              <a:t> C/C++ compiler </a:t>
            </a:r>
            <a:r>
              <a:rPr lang="en-US" sz="2000" dirty="0" smtClean="0">
                <a:solidFill>
                  <a:schemeClr val="tx1"/>
                </a:solidFill>
              </a:rPr>
              <a:t>[ASPLOS ‘10]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8-core Intel </a:t>
            </a:r>
            <a:r>
              <a:rPr lang="en-US" sz="2400" dirty="0" err="1" smtClean="0">
                <a:solidFill>
                  <a:schemeClr val="tx1"/>
                </a:solidFill>
              </a:rPr>
              <a:t>Harpertown</a:t>
            </a:r>
            <a:r>
              <a:rPr lang="en-US" sz="2400" dirty="0" smtClean="0">
                <a:solidFill>
                  <a:schemeClr val="tx1"/>
                </a:solidFill>
              </a:rPr>
              <a:t> @ 2.8GHz, 10GB RAM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PARSEC v2.1 with </a:t>
            </a:r>
            <a:r>
              <a:rPr lang="en-US" sz="2400" dirty="0" err="1" smtClean="0">
                <a:solidFill>
                  <a:schemeClr val="tx1"/>
                </a:solidFill>
              </a:rPr>
              <a:t>simlarge</a:t>
            </a:r>
            <a:r>
              <a:rPr lang="en-US" sz="2400" dirty="0" smtClean="0">
                <a:solidFill>
                  <a:schemeClr val="tx1"/>
                </a:solidFill>
              </a:rPr>
              <a:t> inputs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731652"/>
              </p:ext>
            </p:extLst>
          </p:nvPr>
        </p:nvGraphicFramePr>
        <p:xfrm>
          <a:off x="-425161" y="1614055"/>
          <a:ext cx="9467850" cy="49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</a:t>
            </a:r>
            <a:r>
              <a:rPr lang="en-US" dirty="0">
                <a:latin typeface="Squealer" pitchFamily="2" charset="0"/>
              </a:rPr>
              <a:t> </a:t>
            </a:r>
            <a:r>
              <a:rPr lang="en-US" dirty="0" smtClean="0">
                <a:latin typeface="Squealer" pitchFamily="2" charset="0"/>
              </a:rPr>
              <a:t>       </a:t>
            </a:r>
            <a:r>
              <a:rPr lang="en-US" dirty="0" smtClean="0"/>
              <a:t>Overheads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22</a:t>
            </a:fld>
            <a:endParaRPr lang="en-US"/>
          </a:p>
        </p:txBody>
      </p:sp>
      <p:sp>
        <p:nvSpPr>
          <p:cNvPr id="7" name="max overheads"/>
          <p:cNvSpPr/>
          <p:nvPr/>
        </p:nvSpPr>
        <p:spPr>
          <a:xfrm>
            <a:off x="2743200" y="1905000"/>
            <a:ext cx="37338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alability ferret"/>
          <p:cNvSpPr/>
          <p:nvPr/>
        </p:nvSpPr>
        <p:spPr>
          <a:xfrm>
            <a:off x="3338945" y="2057400"/>
            <a:ext cx="526473" cy="2840182"/>
          </a:xfrm>
          <a:custGeom>
            <a:avLst/>
            <a:gdLst>
              <a:gd name="connsiteX0" fmla="*/ 0 w 526473"/>
              <a:gd name="connsiteY0" fmla="*/ 2992582 h 2992582"/>
              <a:gd name="connsiteX1" fmla="*/ 193964 w 526473"/>
              <a:gd name="connsiteY1" fmla="*/ 1995055 h 2992582"/>
              <a:gd name="connsiteX2" fmla="*/ 332510 w 526473"/>
              <a:gd name="connsiteY2" fmla="*/ 748146 h 2992582"/>
              <a:gd name="connsiteX3" fmla="*/ 526473 w 526473"/>
              <a:gd name="connsiteY3" fmla="*/ 0 h 299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73" h="2992582">
                <a:moveTo>
                  <a:pt x="0" y="2992582"/>
                </a:moveTo>
                <a:cubicBezTo>
                  <a:pt x="69273" y="2680855"/>
                  <a:pt x="138546" y="2369128"/>
                  <a:pt x="193964" y="1995055"/>
                </a:cubicBezTo>
                <a:cubicBezTo>
                  <a:pt x="249382" y="1620982"/>
                  <a:pt x="277092" y="1080655"/>
                  <a:pt x="332510" y="748146"/>
                </a:cubicBezTo>
                <a:cubicBezTo>
                  <a:pt x="387928" y="415637"/>
                  <a:pt x="457200" y="207818"/>
                  <a:pt x="52647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scalabililty fluid"/>
          <p:cNvSpPr/>
          <p:nvPr/>
        </p:nvSpPr>
        <p:spPr>
          <a:xfrm>
            <a:off x="4308764" y="3984674"/>
            <a:ext cx="526472" cy="781290"/>
          </a:xfrm>
          <a:custGeom>
            <a:avLst/>
            <a:gdLst>
              <a:gd name="connsiteX0" fmla="*/ 0 w 526472"/>
              <a:gd name="connsiteY0" fmla="*/ 781290 h 781290"/>
              <a:gd name="connsiteX1" fmla="*/ 166254 w 526472"/>
              <a:gd name="connsiteY1" fmla="*/ 310235 h 781290"/>
              <a:gd name="connsiteX2" fmla="*/ 360218 w 526472"/>
              <a:gd name="connsiteY2" fmla="*/ 5435 h 781290"/>
              <a:gd name="connsiteX3" fmla="*/ 526472 w 526472"/>
              <a:gd name="connsiteY3" fmla="*/ 143981 h 78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72" h="781290">
                <a:moveTo>
                  <a:pt x="0" y="781290"/>
                </a:moveTo>
                <a:cubicBezTo>
                  <a:pt x="53109" y="610417"/>
                  <a:pt x="106218" y="439544"/>
                  <a:pt x="166254" y="310235"/>
                </a:cubicBezTo>
                <a:cubicBezTo>
                  <a:pt x="226290" y="180926"/>
                  <a:pt x="300182" y="33144"/>
                  <a:pt x="360218" y="5435"/>
                </a:cubicBezTo>
                <a:cubicBezTo>
                  <a:pt x="420254" y="-22274"/>
                  <a:pt x="473363" y="60853"/>
                  <a:pt x="526472" y="1439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4676" y="1415534"/>
            <a:ext cx="3267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overhead &lt; 60% in worst case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371" y="5881255"/>
            <a:ext cx="8601719" cy="646331"/>
            <a:chOff x="57371" y="5881255"/>
            <a:chExt cx="8601719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140288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192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18165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9153" y="601975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8487" y="6019754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41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330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3619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71" y="5881255"/>
              <a:ext cx="1438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quantum size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insns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4011518" y="533400"/>
            <a:ext cx="1244040" cy="5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 animBg="0"/>
        </p:bldSub>
      </p:bldGraphic>
      <p:bldP spid="7" grpId="0" animBg="1"/>
      <p:bldP spid="7" grpId="1" animBg="1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Compiler: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-HB </a:t>
            </a:r>
            <a:r>
              <a:rPr lang="en-US" dirty="0" smtClean="0"/>
              <a:t>vs.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-TSO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64410"/>
              </p:ext>
            </p:extLst>
          </p:nvPr>
        </p:nvGraphicFramePr>
        <p:xfrm>
          <a:off x="209550" y="1371600"/>
          <a:ext cx="8724900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959926" y="1828800"/>
            <a:ext cx="3186547" cy="411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4165" y="5486400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blackscholes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3835" y="5486400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fluidanimate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72745" y="5486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3690" y="5486400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swaptions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195455"/>
            <a:ext cx="89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5881255"/>
            <a:ext cx="7256210" cy="646331"/>
            <a:chOff x="381000" y="5881255"/>
            <a:chExt cx="725621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2133600" y="601975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200k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6606" y="6019754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200k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919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4310" y="601975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50k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" y="5881255"/>
              <a:ext cx="1438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quantum size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insns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5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 animBg="0"/>
        </p:bldSub>
      </p:bldGraphic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cap="small" dirty="0" err="1" smtClean="0"/>
              <a:t>Dmp</a:t>
            </a:r>
            <a:r>
              <a:rPr lang="en-US" cap="small" dirty="0" smtClean="0"/>
              <a:t>-HB: </a:t>
            </a:r>
            <a:r>
              <a:rPr lang="en-US" dirty="0" smtClean="0"/>
              <a:t>a new deterministic </a:t>
            </a:r>
            <a:br>
              <a:rPr lang="en-US" dirty="0" smtClean="0"/>
            </a:br>
            <a:r>
              <a:rPr lang="en-US" dirty="0" smtClean="0"/>
              <a:t>consistency model</a:t>
            </a:r>
          </a:p>
          <a:p>
            <a:r>
              <a:rPr lang="en-US" dirty="0">
                <a:latin typeface="Squealer" pitchFamily="2" charset="0"/>
              </a:rPr>
              <a:t> </a:t>
            </a:r>
            <a:r>
              <a:rPr lang="en-US" dirty="0" smtClean="0">
                <a:latin typeface="Squealer" pitchFamily="2" charset="0"/>
              </a:rPr>
              <a:t>       </a:t>
            </a:r>
            <a:r>
              <a:rPr lang="en-US" dirty="0" smtClean="0"/>
              <a:t>: </a:t>
            </a:r>
            <a:r>
              <a:rPr lang="en-US" dirty="0" smtClean="0"/>
              <a:t>a new deterministic </a:t>
            </a:r>
            <a:br>
              <a:rPr lang="en-US" dirty="0" smtClean="0"/>
            </a:br>
            <a:r>
              <a:rPr lang="en-US" dirty="0" smtClean="0"/>
              <a:t>multiprocessor design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speculation</a:t>
            </a:r>
          </a:p>
          <a:p>
            <a:pPr lvl="1"/>
            <a:r>
              <a:rPr lang="en-US" sz="2400" dirty="0" smtClean="0"/>
              <a:t>lightweight hardware support</a:t>
            </a:r>
          </a:p>
          <a:p>
            <a:r>
              <a:rPr lang="en-US" dirty="0" smtClean="0"/>
              <a:t>Relaxed consistency is a natural </a:t>
            </a:r>
            <a:br>
              <a:rPr lang="en-US" dirty="0" smtClean="0"/>
            </a:br>
            <a:r>
              <a:rPr lang="en-US" dirty="0" smtClean="0"/>
              <a:t>optimization for determinism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638800"/>
            <a:ext cx="4572000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source code and data available at</a:t>
            </a:r>
            <a:br>
              <a:rPr lang="en-US" sz="2400" dirty="0"/>
            </a:br>
            <a:r>
              <a:rPr lang="en-US" sz="2400" u="sng" dirty="0">
                <a:solidFill>
                  <a:schemeClr val="accent1"/>
                </a:solidFill>
                <a:hlinkClick r:id="rId2"/>
              </a:rPr>
              <a:t>http://sampa.cs.washington.edu</a:t>
            </a:r>
            <a:endParaRPr lang="en-US" sz="2400" u="sng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873825" y="2614550"/>
            <a:ext cx="914400" cy="3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2400" dirty="0" smtClean="0"/>
              <a:t>source </a:t>
            </a:r>
            <a:r>
              <a:rPr lang="en-US" sz="2400" dirty="0"/>
              <a:t>code and data available </a:t>
            </a:r>
            <a:r>
              <a:rPr lang="en-US" sz="2400" dirty="0" smtClean="0"/>
              <a:t>at</a:t>
            </a:r>
            <a:br>
              <a:rPr lang="en-US" sz="2400" dirty="0" smtClean="0"/>
            </a:br>
            <a:r>
              <a:rPr lang="en-US" sz="2400" u="sng" dirty="0" smtClean="0">
                <a:solidFill>
                  <a:schemeClr val="accent1"/>
                </a:solidFill>
                <a:hlinkClick r:id="rId3"/>
              </a:rPr>
              <a:t>http</a:t>
            </a:r>
            <a:r>
              <a:rPr lang="en-US" sz="2400" u="sng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2400" u="sng" dirty="0" smtClean="0">
                <a:solidFill>
                  <a:schemeClr val="accent1"/>
                </a:solidFill>
                <a:hlinkClick r:id="rId3"/>
              </a:rPr>
              <a:t>sampa.cs.washington.edu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DRF0 hardware requirements </a:t>
            </a:r>
            <a:r>
              <a:rPr lang="en-US" sz="2000" dirty="0" smtClean="0"/>
              <a:t>[ISCA ‘90]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Intra-processor </a:t>
            </a:r>
            <a:r>
              <a:rPr lang="en-US" dirty="0"/>
              <a:t>dependencies are preserved.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writes to the </a:t>
            </a:r>
            <a:r>
              <a:rPr lang="en-US" i="1" dirty="0"/>
              <a:t>same </a:t>
            </a:r>
            <a:r>
              <a:rPr lang="en-US" dirty="0"/>
              <a:t>location can be totally </a:t>
            </a:r>
            <a:r>
              <a:rPr lang="en-US" dirty="0" smtClean="0"/>
              <a:t>ordered based </a:t>
            </a:r>
            <a:r>
              <a:rPr lang="en-US" dirty="0"/>
              <a:t>on their commit times, and this is </a:t>
            </a:r>
            <a:r>
              <a:rPr lang="en-US" dirty="0" smtClean="0"/>
              <a:t>the order </a:t>
            </a:r>
            <a:r>
              <a:rPr lang="en-US" dirty="0"/>
              <a:t>in which they are observed by all processors.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synchronization operations to the </a:t>
            </a:r>
            <a:r>
              <a:rPr lang="en-US" i="1" dirty="0"/>
              <a:t>same </a:t>
            </a:r>
            <a:r>
              <a:rPr lang="en-US" dirty="0" smtClean="0"/>
              <a:t>location can </a:t>
            </a:r>
            <a:r>
              <a:rPr lang="en-US" dirty="0"/>
              <a:t>be totally ordered based on their </a:t>
            </a:r>
            <a:r>
              <a:rPr lang="en-US" dirty="0" smtClean="0"/>
              <a:t>commit times</a:t>
            </a:r>
            <a:r>
              <a:rPr lang="en-US" dirty="0"/>
              <a:t>, </a:t>
            </a:r>
            <a:r>
              <a:rPr lang="en-US" dirty="0" smtClean="0"/>
              <a:t>and this </a:t>
            </a:r>
            <a:r>
              <a:rPr lang="en-US" dirty="0"/>
              <a:t>is also the order in which they </a:t>
            </a:r>
            <a:r>
              <a:rPr lang="en-US" dirty="0" smtClean="0"/>
              <a:t>are globally </a:t>
            </a:r>
            <a:r>
              <a:rPr lang="en-US" dirty="0"/>
              <a:t>performed. Further, if </a:t>
            </a:r>
            <a:r>
              <a:rPr lang="en-US" i="1" dirty="0"/>
              <a:t>S</a:t>
            </a:r>
            <a:r>
              <a:rPr lang="en-US" dirty="0"/>
              <a:t>1 and </a:t>
            </a:r>
            <a:r>
              <a:rPr lang="en-US" i="1" dirty="0"/>
              <a:t>S</a:t>
            </a:r>
            <a:r>
              <a:rPr lang="en-US" dirty="0"/>
              <a:t>2 </a:t>
            </a:r>
            <a:r>
              <a:rPr lang="en-US" dirty="0" smtClean="0"/>
              <a:t>are synchronization </a:t>
            </a:r>
            <a:r>
              <a:rPr lang="en-US" dirty="0"/>
              <a:t>operations and </a:t>
            </a:r>
            <a:r>
              <a:rPr lang="en-US" i="1" dirty="0"/>
              <a:t>S</a:t>
            </a:r>
            <a:r>
              <a:rPr lang="en-US" dirty="0"/>
              <a:t>1 is </a:t>
            </a:r>
            <a:r>
              <a:rPr lang="en-US" dirty="0" smtClean="0"/>
              <a:t>committed and </a:t>
            </a:r>
            <a:r>
              <a:rPr lang="en-US" dirty="0"/>
              <a:t>globally performed before </a:t>
            </a:r>
            <a:r>
              <a:rPr lang="en-US" i="1" dirty="0"/>
              <a:t>S</a:t>
            </a:r>
            <a:r>
              <a:rPr lang="en-US" dirty="0"/>
              <a:t>2, then all </a:t>
            </a:r>
            <a:r>
              <a:rPr lang="en-US" dirty="0" smtClean="0"/>
              <a:t>components of </a:t>
            </a:r>
            <a:r>
              <a:rPr lang="en-US" i="1" dirty="0"/>
              <a:t>S</a:t>
            </a:r>
            <a:r>
              <a:rPr lang="en-US" dirty="0"/>
              <a:t>1 are committed and globally </a:t>
            </a:r>
            <a:r>
              <a:rPr lang="en-US" dirty="0" smtClean="0"/>
              <a:t>performed before </a:t>
            </a:r>
            <a:r>
              <a:rPr lang="en-US" dirty="0"/>
              <a:t>any in </a:t>
            </a:r>
            <a:r>
              <a:rPr lang="en-US" i="1" dirty="0"/>
              <a:t>S</a:t>
            </a:r>
            <a:r>
              <a:rPr lang="en-US" dirty="0"/>
              <a:t>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new access is not generated by a processor </a:t>
            </a:r>
            <a:r>
              <a:rPr lang="en-US" dirty="0" smtClean="0"/>
              <a:t>until all </a:t>
            </a:r>
            <a:r>
              <a:rPr lang="en-US" dirty="0"/>
              <a:t>its previous synchronization operations (</a:t>
            </a:r>
            <a:r>
              <a:rPr lang="en-US" dirty="0" smtClean="0"/>
              <a:t>in program </a:t>
            </a:r>
            <a:r>
              <a:rPr lang="en-US" dirty="0"/>
              <a:t>order) are committed.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</a:t>
            </a:r>
            <a:r>
              <a:rPr lang="en-US" dirty="0"/>
              <a:t>a synchronization operation S by </a:t>
            </a:r>
            <a:r>
              <a:rPr lang="en-US" dirty="0" smtClean="0"/>
              <a:t>processor </a:t>
            </a:r>
            <a:r>
              <a:rPr lang="en-US" i="1" dirty="0" smtClean="0"/>
              <a:t>Pi </a:t>
            </a:r>
            <a:r>
              <a:rPr lang="en-US" dirty="0"/>
              <a:t>is committed, no other synchronization </a:t>
            </a:r>
            <a:r>
              <a:rPr lang="en-US" dirty="0" smtClean="0"/>
              <a:t>operations on </a:t>
            </a:r>
            <a:r>
              <a:rPr lang="en-US" dirty="0"/>
              <a:t>the </a:t>
            </a:r>
            <a:r>
              <a:rPr lang="en-US" i="1" dirty="0"/>
              <a:t>same </a:t>
            </a:r>
            <a:r>
              <a:rPr lang="en-US" dirty="0"/>
              <a:t>location by another </a:t>
            </a:r>
            <a:r>
              <a:rPr lang="en-US" dirty="0" smtClean="0"/>
              <a:t>processor can </a:t>
            </a:r>
            <a:r>
              <a:rPr lang="en-US" dirty="0"/>
              <a:t>commit until after all reads of </a:t>
            </a:r>
            <a:r>
              <a:rPr lang="en-US" i="1" dirty="0"/>
              <a:t>Pi </a:t>
            </a:r>
            <a:r>
              <a:rPr lang="en-US" dirty="0"/>
              <a:t>before S (</a:t>
            </a:r>
            <a:r>
              <a:rPr lang="en-US" dirty="0" smtClean="0"/>
              <a:t>in program </a:t>
            </a:r>
            <a:r>
              <a:rPr lang="en-US" dirty="0"/>
              <a:t>order) are committed and all writes of </a:t>
            </a:r>
            <a:r>
              <a:rPr lang="en-US" i="1" dirty="0" smtClean="0"/>
              <a:t>Pi </a:t>
            </a:r>
            <a:r>
              <a:rPr lang="en-US" dirty="0" smtClean="0"/>
              <a:t>before </a:t>
            </a:r>
            <a:r>
              <a:rPr lang="en-US" dirty="0"/>
              <a:t>S are globally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r benefits"/>
          <p:cNvSpPr/>
          <p:nvPr/>
        </p:nvSpPr>
        <p:spPr>
          <a:xfrm>
            <a:off x="505650" y="2479032"/>
            <a:ext cx="7778468" cy="3786882"/>
          </a:xfrm>
          <a:custGeom>
            <a:avLst/>
            <a:gdLst>
              <a:gd name="connsiteX0" fmla="*/ 1090921 w 7778468"/>
              <a:gd name="connsiteY0" fmla="*/ 2911 h 3786882"/>
              <a:gd name="connsiteX1" fmla="*/ 2861664 w 7778468"/>
              <a:gd name="connsiteY1" fmla="*/ 409311 h 3786882"/>
              <a:gd name="connsiteX2" fmla="*/ 3587379 w 7778468"/>
              <a:gd name="connsiteY2" fmla="*/ 1831711 h 3786882"/>
              <a:gd name="connsiteX3" fmla="*/ 5822579 w 7778468"/>
              <a:gd name="connsiteY3" fmla="*/ 2092968 h 3786882"/>
              <a:gd name="connsiteX4" fmla="*/ 7303036 w 7778468"/>
              <a:gd name="connsiteY4" fmla="*/ 2209082 h 3786882"/>
              <a:gd name="connsiteX5" fmla="*/ 7593321 w 7778468"/>
              <a:gd name="connsiteY5" fmla="*/ 3370225 h 3786882"/>
              <a:gd name="connsiteX6" fmla="*/ 4690464 w 7778468"/>
              <a:gd name="connsiteY6" fmla="*/ 3747597 h 3786882"/>
              <a:gd name="connsiteX7" fmla="*/ 771607 w 7778468"/>
              <a:gd name="connsiteY7" fmla="*/ 2528397 h 3786882"/>
              <a:gd name="connsiteX8" fmla="*/ 16864 w 7778468"/>
              <a:gd name="connsiteY8" fmla="*/ 554454 h 3786882"/>
              <a:gd name="connsiteX9" fmla="*/ 1090921 w 7778468"/>
              <a:gd name="connsiteY9" fmla="*/ 2911 h 37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8468" h="3786882">
                <a:moveTo>
                  <a:pt x="1090921" y="2911"/>
                </a:moveTo>
                <a:cubicBezTo>
                  <a:pt x="1565054" y="-21280"/>
                  <a:pt x="2445588" y="104511"/>
                  <a:pt x="2861664" y="409311"/>
                </a:cubicBezTo>
                <a:cubicBezTo>
                  <a:pt x="3277740" y="714111"/>
                  <a:pt x="3093893" y="1551102"/>
                  <a:pt x="3587379" y="1831711"/>
                </a:cubicBezTo>
                <a:cubicBezTo>
                  <a:pt x="4080865" y="2112321"/>
                  <a:pt x="5203303" y="2030073"/>
                  <a:pt x="5822579" y="2092968"/>
                </a:cubicBezTo>
                <a:cubicBezTo>
                  <a:pt x="6441855" y="2155863"/>
                  <a:pt x="7007912" y="1996206"/>
                  <a:pt x="7303036" y="2209082"/>
                </a:cubicBezTo>
                <a:cubicBezTo>
                  <a:pt x="7598160" y="2421958"/>
                  <a:pt x="8028749" y="3113806"/>
                  <a:pt x="7593321" y="3370225"/>
                </a:cubicBezTo>
                <a:cubicBezTo>
                  <a:pt x="7157893" y="3626644"/>
                  <a:pt x="5827416" y="3887902"/>
                  <a:pt x="4690464" y="3747597"/>
                </a:cubicBezTo>
                <a:cubicBezTo>
                  <a:pt x="3553512" y="3607292"/>
                  <a:pt x="1550540" y="3060587"/>
                  <a:pt x="771607" y="2528397"/>
                </a:cubicBezTo>
                <a:cubicBezTo>
                  <a:pt x="-7326" y="1996207"/>
                  <a:pt x="-36355" y="975368"/>
                  <a:pt x="16864" y="554454"/>
                </a:cubicBezTo>
                <a:cubicBezTo>
                  <a:pt x="70083" y="133540"/>
                  <a:pt x="616788" y="27102"/>
                  <a:pt x="1090921" y="291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et benefits"/>
          <p:cNvSpPr/>
          <p:nvPr/>
        </p:nvSpPr>
        <p:spPr>
          <a:xfrm>
            <a:off x="496031" y="1753128"/>
            <a:ext cx="8233222" cy="4518835"/>
          </a:xfrm>
          <a:custGeom>
            <a:avLst/>
            <a:gdLst>
              <a:gd name="connsiteX0" fmla="*/ 1090921 w 7778468"/>
              <a:gd name="connsiteY0" fmla="*/ 2911 h 3786882"/>
              <a:gd name="connsiteX1" fmla="*/ 2861664 w 7778468"/>
              <a:gd name="connsiteY1" fmla="*/ 409311 h 3786882"/>
              <a:gd name="connsiteX2" fmla="*/ 3587379 w 7778468"/>
              <a:gd name="connsiteY2" fmla="*/ 1831711 h 3786882"/>
              <a:gd name="connsiteX3" fmla="*/ 5822579 w 7778468"/>
              <a:gd name="connsiteY3" fmla="*/ 2092968 h 3786882"/>
              <a:gd name="connsiteX4" fmla="*/ 7303036 w 7778468"/>
              <a:gd name="connsiteY4" fmla="*/ 2209082 h 3786882"/>
              <a:gd name="connsiteX5" fmla="*/ 7593321 w 7778468"/>
              <a:gd name="connsiteY5" fmla="*/ 3370225 h 3786882"/>
              <a:gd name="connsiteX6" fmla="*/ 4690464 w 7778468"/>
              <a:gd name="connsiteY6" fmla="*/ 3747597 h 3786882"/>
              <a:gd name="connsiteX7" fmla="*/ 771607 w 7778468"/>
              <a:gd name="connsiteY7" fmla="*/ 2528397 h 3786882"/>
              <a:gd name="connsiteX8" fmla="*/ 16864 w 7778468"/>
              <a:gd name="connsiteY8" fmla="*/ 554454 h 3786882"/>
              <a:gd name="connsiteX9" fmla="*/ 1090921 w 7778468"/>
              <a:gd name="connsiteY9" fmla="*/ 2911 h 3786882"/>
              <a:gd name="connsiteX0" fmla="*/ 1090921 w 7778468"/>
              <a:gd name="connsiteY0" fmla="*/ 542837 h 4326808"/>
              <a:gd name="connsiteX1" fmla="*/ 4157064 w 7778468"/>
              <a:gd name="connsiteY1" fmla="*/ 85637 h 4326808"/>
              <a:gd name="connsiteX2" fmla="*/ 3587379 w 7778468"/>
              <a:gd name="connsiteY2" fmla="*/ 2371637 h 4326808"/>
              <a:gd name="connsiteX3" fmla="*/ 5822579 w 7778468"/>
              <a:gd name="connsiteY3" fmla="*/ 2632894 h 4326808"/>
              <a:gd name="connsiteX4" fmla="*/ 7303036 w 7778468"/>
              <a:gd name="connsiteY4" fmla="*/ 2749008 h 4326808"/>
              <a:gd name="connsiteX5" fmla="*/ 7593321 w 7778468"/>
              <a:gd name="connsiteY5" fmla="*/ 3910151 h 4326808"/>
              <a:gd name="connsiteX6" fmla="*/ 4690464 w 7778468"/>
              <a:gd name="connsiteY6" fmla="*/ 4287523 h 4326808"/>
              <a:gd name="connsiteX7" fmla="*/ 771607 w 7778468"/>
              <a:gd name="connsiteY7" fmla="*/ 3068323 h 4326808"/>
              <a:gd name="connsiteX8" fmla="*/ 16864 w 7778468"/>
              <a:gd name="connsiteY8" fmla="*/ 1094380 h 4326808"/>
              <a:gd name="connsiteX9" fmla="*/ 1090921 w 7778468"/>
              <a:gd name="connsiteY9" fmla="*/ 542837 h 4326808"/>
              <a:gd name="connsiteX0" fmla="*/ 1090921 w 7778468"/>
              <a:gd name="connsiteY0" fmla="*/ 825047 h 4609018"/>
              <a:gd name="connsiteX1" fmla="*/ 4157064 w 7778468"/>
              <a:gd name="connsiteY1" fmla="*/ 367847 h 4609018"/>
              <a:gd name="connsiteX2" fmla="*/ 7016379 w 7778468"/>
              <a:gd name="connsiteY2" fmla="*/ 164647 h 4609018"/>
              <a:gd name="connsiteX3" fmla="*/ 5822579 w 7778468"/>
              <a:gd name="connsiteY3" fmla="*/ 2915104 h 4609018"/>
              <a:gd name="connsiteX4" fmla="*/ 7303036 w 7778468"/>
              <a:gd name="connsiteY4" fmla="*/ 3031218 h 4609018"/>
              <a:gd name="connsiteX5" fmla="*/ 7593321 w 7778468"/>
              <a:gd name="connsiteY5" fmla="*/ 4192361 h 4609018"/>
              <a:gd name="connsiteX6" fmla="*/ 4690464 w 7778468"/>
              <a:gd name="connsiteY6" fmla="*/ 4569733 h 4609018"/>
              <a:gd name="connsiteX7" fmla="*/ 771607 w 7778468"/>
              <a:gd name="connsiteY7" fmla="*/ 3350533 h 4609018"/>
              <a:gd name="connsiteX8" fmla="*/ 16864 w 7778468"/>
              <a:gd name="connsiteY8" fmla="*/ 1376590 h 4609018"/>
              <a:gd name="connsiteX9" fmla="*/ 1090921 w 7778468"/>
              <a:gd name="connsiteY9" fmla="*/ 825047 h 4609018"/>
              <a:gd name="connsiteX0" fmla="*/ 1090921 w 8186760"/>
              <a:gd name="connsiteY0" fmla="*/ 684541 h 4468512"/>
              <a:gd name="connsiteX1" fmla="*/ 4157064 w 8186760"/>
              <a:gd name="connsiteY1" fmla="*/ 227341 h 4468512"/>
              <a:gd name="connsiteX2" fmla="*/ 7016379 w 8186760"/>
              <a:gd name="connsiteY2" fmla="*/ 24141 h 4468512"/>
              <a:gd name="connsiteX3" fmla="*/ 8184779 w 8186760"/>
              <a:gd name="connsiteY3" fmla="*/ 767998 h 4468512"/>
              <a:gd name="connsiteX4" fmla="*/ 7303036 w 8186760"/>
              <a:gd name="connsiteY4" fmla="*/ 2890712 h 4468512"/>
              <a:gd name="connsiteX5" fmla="*/ 7593321 w 8186760"/>
              <a:gd name="connsiteY5" fmla="*/ 4051855 h 4468512"/>
              <a:gd name="connsiteX6" fmla="*/ 4690464 w 8186760"/>
              <a:gd name="connsiteY6" fmla="*/ 4429227 h 4468512"/>
              <a:gd name="connsiteX7" fmla="*/ 771607 w 8186760"/>
              <a:gd name="connsiteY7" fmla="*/ 3210027 h 4468512"/>
              <a:gd name="connsiteX8" fmla="*/ 16864 w 8186760"/>
              <a:gd name="connsiteY8" fmla="*/ 1236084 h 4468512"/>
              <a:gd name="connsiteX9" fmla="*/ 1090921 w 8186760"/>
              <a:gd name="connsiteY9" fmla="*/ 684541 h 4468512"/>
              <a:gd name="connsiteX0" fmla="*/ 1090921 w 8223603"/>
              <a:gd name="connsiteY0" fmla="*/ 684541 h 4474562"/>
              <a:gd name="connsiteX1" fmla="*/ 4157064 w 8223603"/>
              <a:gd name="connsiteY1" fmla="*/ 227341 h 4474562"/>
              <a:gd name="connsiteX2" fmla="*/ 7016379 w 8223603"/>
              <a:gd name="connsiteY2" fmla="*/ 24141 h 4474562"/>
              <a:gd name="connsiteX3" fmla="*/ 8184779 w 8223603"/>
              <a:gd name="connsiteY3" fmla="*/ 767998 h 4474562"/>
              <a:gd name="connsiteX4" fmla="*/ 7912636 w 8223603"/>
              <a:gd name="connsiteY4" fmla="*/ 2535112 h 4474562"/>
              <a:gd name="connsiteX5" fmla="*/ 7593321 w 8223603"/>
              <a:gd name="connsiteY5" fmla="*/ 4051855 h 4474562"/>
              <a:gd name="connsiteX6" fmla="*/ 4690464 w 8223603"/>
              <a:gd name="connsiteY6" fmla="*/ 4429227 h 4474562"/>
              <a:gd name="connsiteX7" fmla="*/ 771607 w 8223603"/>
              <a:gd name="connsiteY7" fmla="*/ 3210027 h 4474562"/>
              <a:gd name="connsiteX8" fmla="*/ 16864 w 8223603"/>
              <a:gd name="connsiteY8" fmla="*/ 1236084 h 4474562"/>
              <a:gd name="connsiteX9" fmla="*/ 1090921 w 8223603"/>
              <a:gd name="connsiteY9" fmla="*/ 684541 h 4474562"/>
              <a:gd name="connsiteX0" fmla="*/ 1090921 w 8223603"/>
              <a:gd name="connsiteY0" fmla="*/ 735348 h 4525369"/>
              <a:gd name="connsiteX1" fmla="*/ 4030064 w 8223603"/>
              <a:gd name="connsiteY1" fmla="*/ 100348 h 4525369"/>
              <a:gd name="connsiteX2" fmla="*/ 7016379 w 8223603"/>
              <a:gd name="connsiteY2" fmla="*/ 74948 h 4525369"/>
              <a:gd name="connsiteX3" fmla="*/ 8184779 w 8223603"/>
              <a:gd name="connsiteY3" fmla="*/ 818805 h 4525369"/>
              <a:gd name="connsiteX4" fmla="*/ 7912636 w 8223603"/>
              <a:gd name="connsiteY4" fmla="*/ 2585919 h 4525369"/>
              <a:gd name="connsiteX5" fmla="*/ 7593321 w 8223603"/>
              <a:gd name="connsiteY5" fmla="*/ 4102662 h 4525369"/>
              <a:gd name="connsiteX6" fmla="*/ 4690464 w 8223603"/>
              <a:gd name="connsiteY6" fmla="*/ 4480034 h 4525369"/>
              <a:gd name="connsiteX7" fmla="*/ 771607 w 8223603"/>
              <a:gd name="connsiteY7" fmla="*/ 3260834 h 4525369"/>
              <a:gd name="connsiteX8" fmla="*/ 16864 w 8223603"/>
              <a:gd name="connsiteY8" fmla="*/ 1286891 h 4525369"/>
              <a:gd name="connsiteX9" fmla="*/ 1090921 w 8223603"/>
              <a:gd name="connsiteY9" fmla="*/ 735348 h 4525369"/>
              <a:gd name="connsiteX0" fmla="*/ 1252940 w 8233222"/>
              <a:gd name="connsiteY0" fmla="*/ 601814 h 4518835"/>
              <a:gd name="connsiteX1" fmla="*/ 4039683 w 8233222"/>
              <a:gd name="connsiteY1" fmla="*/ 93814 h 4518835"/>
              <a:gd name="connsiteX2" fmla="*/ 7025998 w 8233222"/>
              <a:gd name="connsiteY2" fmla="*/ 68414 h 4518835"/>
              <a:gd name="connsiteX3" fmla="*/ 8194398 w 8233222"/>
              <a:gd name="connsiteY3" fmla="*/ 812271 h 4518835"/>
              <a:gd name="connsiteX4" fmla="*/ 7922255 w 8233222"/>
              <a:gd name="connsiteY4" fmla="*/ 2579385 h 4518835"/>
              <a:gd name="connsiteX5" fmla="*/ 7602940 w 8233222"/>
              <a:gd name="connsiteY5" fmla="*/ 4096128 h 4518835"/>
              <a:gd name="connsiteX6" fmla="*/ 4700083 w 8233222"/>
              <a:gd name="connsiteY6" fmla="*/ 4473500 h 4518835"/>
              <a:gd name="connsiteX7" fmla="*/ 781226 w 8233222"/>
              <a:gd name="connsiteY7" fmla="*/ 3254300 h 4518835"/>
              <a:gd name="connsiteX8" fmla="*/ 26483 w 8233222"/>
              <a:gd name="connsiteY8" fmla="*/ 1280357 h 4518835"/>
              <a:gd name="connsiteX9" fmla="*/ 1252940 w 8233222"/>
              <a:gd name="connsiteY9" fmla="*/ 601814 h 45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3222" h="4518835">
                <a:moveTo>
                  <a:pt x="1252940" y="601814"/>
                </a:moveTo>
                <a:cubicBezTo>
                  <a:pt x="1921807" y="404057"/>
                  <a:pt x="3077507" y="182714"/>
                  <a:pt x="4039683" y="93814"/>
                </a:cubicBezTo>
                <a:cubicBezTo>
                  <a:pt x="5001859" y="4914"/>
                  <a:pt x="6333546" y="-51329"/>
                  <a:pt x="7025998" y="68414"/>
                </a:cubicBezTo>
                <a:cubicBezTo>
                  <a:pt x="7718450" y="188157"/>
                  <a:pt x="8045022" y="393776"/>
                  <a:pt x="8194398" y="812271"/>
                </a:cubicBezTo>
                <a:cubicBezTo>
                  <a:pt x="8343774" y="1230766"/>
                  <a:pt x="8020831" y="2032075"/>
                  <a:pt x="7922255" y="2579385"/>
                </a:cubicBezTo>
                <a:cubicBezTo>
                  <a:pt x="7823679" y="3126695"/>
                  <a:pt x="8139969" y="3780442"/>
                  <a:pt x="7602940" y="4096128"/>
                </a:cubicBezTo>
                <a:cubicBezTo>
                  <a:pt x="7065911" y="4411814"/>
                  <a:pt x="5837035" y="4613805"/>
                  <a:pt x="4700083" y="4473500"/>
                </a:cubicBezTo>
                <a:cubicBezTo>
                  <a:pt x="3563131" y="4333195"/>
                  <a:pt x="1560159" y="3786490"/>
                  <a:pt x="781226" y="3254300"/>
                </a:cubicBezTo>
                <a:cubicBezTo>
                  <a:pt x="2293" y="2722110"/>
                  <a:pt x="-52136" y="1722438"/>
                  <a:pt x="26483" y="1280357"/>
                </a:cubicBezTo>
                <a:cubicBezTo>
                  <a:pt x="105102" y="838276"/>
                  <a:pt x="584073" y="799571"/>
                  <a:pt x="1252940" y="6018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81396" y="4107959"/>
            <a:ext cx="1322866" cy="581734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Debug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8301" y="4529286"/>
            <a:ext cx="3192689" cy="379392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1"/>
                </a:solidFill>
                <a:cs typeface="Consolas" pitchFamily="49" charset="0"/>
              </a:rPr>
              <a:t>reverse debugging is possible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3603" y="3630189"/>
            <a:ext cx="1379776" cy="581734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Deploy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0507" y="3986338"/>
            <a:ext cx="3612893" cy="379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200" dirty="0">
                <a:solidFill>
                  <a:schemeClr val="accent1"/>
                </a:solidFill>
                <a:cs typeface="Consolas" pitchFamily="49" charset="0"/>
              </a:rPr>
              <a:t>more robust production code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1062" y="2192035"/>
            <a:ext cx="881085" cy="581736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Test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60735" y="2577197"/>
            <a:ext cx="1290669" cy="6829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200" dirty="0">
                <a:solidFill>
                  <a:schemeClr val="accent1"/>
                </a:solidFill>
                <a:cs typeface="Consolas" pitchFamily="49" charset="0"/>
              </a:rPr>
              <a:t>no need to</a:t>
            </a:r>
          </a:p>
          <a:p>
            <a:r>
              <a:rPr lang="en-US" sz="2200" dirty="0">
                <a:solidFill>
                  <a:schemeClr val="accent1"/>
                </a:solidFill>
                <a:cs typeface="Consolas" pitchFamily="49" charset="0"/>
              </a:rPr>
              <a:t>  stress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9002" y="2903142"/>
            <a:ext cx="1922094" cy="682906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testing results</a:t>
            </a:r>
          </a:p>
          <a:p>
            <a:pPr algn="r"/>
            <a:r>
              <a:rPr lang="en-US" sz="2400" dirty="0">
                <a:solidFill>
                  <a:schemeClr val="accent1"/>
                </a:solidFill>
                <a:cs typeface="Consolas" pitchFamily="49" charset="0"/>
              </a:rPr>
              <a:t>are</a:t>
            </a:r>
            <a:r>
              <a:rPr lang="en-US" sz="2400" dirty="0" smtClean="0">
                <a:solidFill>
                  <a:schemeClr val="accent1"/>
                </a:solidFill>
              </a:rPr>
              <a:t> reproducible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9117" y="4906996"/>
            <a:ext cx="2167170" cy="986419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cs typeface="Consolas" pitchFamily="49" charset="0"/>
              </a:rPr>
              <a:t>production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1"/>
                </a:solidFill>
                <a:cs typeface="Consolas" pitchFamily="49" charset="0"/>
              </a:rPr>
              <a:t>bugs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Consolas" pitchFamily="49" charset="0"/>
              </a:rPr>
              <a:t>can be reproduced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Consolas" pitchFamily="49" charset="0"/>
              </a:rPr>
              <a:t>in-house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4904" y="1915617"/>
            <a:ext cx="2964806" cy="6829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200" dirty="0">
                <a:solidFill>
                  <a:schemeClr val="accent1"/>
                </a:solidFill>
                <a:cs typeface="Consolas" pitchFamily="49" charset="0"/>
              </a:rPr>
              <a:t>tested inputs behave</a:t>
            </a:r>
          </a:p>
          <a:p>
            <a:r>
              <a:rPr lang="en-US" sz="2200" dirty="0">
                <a:solidFill>
                  <a:schemeClr val="accent1"/>
                </a:solidFill>
                <a:cs typeface="Consolas" pitchFamily="49" charset="0"/>
              </a:rPr>
              <a:t>identically in production</a:t>
            </a:r>
          </a:p>
        </p:txBody>
      </p:sp>
      <p:sp>
        <p:nvSpPr>
          <p:cNvPr id="19" name="deploy2debug"/>
          <p:cNvSpPr/>
          <p:nvPr/>
        </p:nvSpPr>
        <p:spPr>
          <a:xfrm>
            <a:off x="3073208" y="2334971"/>
            <a:ext cx="2963414" cy="2963412"/>
          </a:xfrm>
          <a:prstGeom prst="arc">
            <a:avLst>
              <a:gd name="adj1" fmla="val 1288843"/>
              <a:gd name="adj2" fmla="val 8140519"/>
            </a:avLst>
          </a:prstGeom>
          <a:ln w="508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0049" y="2334971"/>
            <a:ext cx="3916573" cy="2963412"/>
            <a:chOff x="1954269" y="2125255"/>
            <a:chExt cx="4172586" cy="3157120"/>
          </a:xfrm>
        </p:grpSpPr>
        <p:sp>
          <p:nvSpPr>
            <p:cNvPr id="17" name="test2deploy"/>
            <p:cNvSpPr/>
            <p:nvPr/>
          </p:nvSpPr>
          <p:spPr>
            <a:xfrm>
              <a:off x="2969733" y="2125255"/>
              <a:ext cx="3157122" cy="3157120"/>
            </a:xfrm>
            <a:prstGeom prst="arc">
              <a:avLst>
                <a:gd name="adj1" fmla="val 16092108"/>
                <a:gd name="adj2" fmla="val 21449529"/>
              </a:avLst>
            </a:prstGeom>
            <a:ln w="50800">
              <a:solidFill>
                <a:schemeClr val="tx1"/>
              </a:solidFill>
              <a:prstDash val="solid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ivot test2deploy" hidden="1"/>
            <p:cNvSpPr/>
            <p:nvPr/>
          </p:nvSpPr>
          <p:spPr>
            <a:xfrm>
              <a:off x="1954269" y="3523086"/>
              <a:ext cx="152400" cy="185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73208" y="2334971"/>
            <a:ext cx="2963414" cy="2963412"/>
            <a:chOff x="2969733" y="2125255"/>
            <a:chExt cx="3157122" cy="3157120"/>
          </a:xfrm>
        </p:grpSpPr>
        <p:sp>
          <p:nvSpPr>
            <p:cNvPr id="18" name="debug2test"/>
            <p:cNvSpPr/>
            <p:nvPr/>
          </p:nvSpPr>
          <p:spPr>
            <a:xfrm>
              <a:off x="2969733" y="2125255"/>
              <a:ext cx="3157122" cy="3157120"/>
            </a:xfrm>
            <a:prstGeom prst="arc">
              <a:avLst>
                <a:gd name="adj1" fmla="val 10017371"/>
                <a:gd name="adj2" fmla="val 14251995"/>
              </a:avLst>
            </a:prstGeom>
            <a:ln w="50800" cmpd="sng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ivot debug2test" hidden="1"/>
            <p:cNvSpPr/>
            <p:nvPr/>
          </p:nvSpPr>
          <p:spPr>
            <a:xfrm>
              <a:off x="4572000" y="3094338"/>
              <a:ext cx="152400" cy="185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648-AA3A-4E10-9152-CFEDF5145708}" type="slidenum">
              <a:rPr lang="en-US" smtClean="0"/>
              <a:t>3</a:t>
            </a:fld>
            <a:endParaRPr lang="en-US" dirty="0"/>
          </a:p>
        </p:txBody>
      </p:sp>
      <p:sp>
        <p:nvSpPr>
          <p:cNvPr id="27" name="Title 1028"/>
          <p:cNvSpPr txBox="1">
            <a:spLocks/>
          </p:cNvSpPr>
          <p:nvPr/>
        </p:nvSpPr>
        <p:spPr>
          <a:xfrm>
            <a:off x="248062" y="-149784"/>
            <a:ext cx="660993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smtClean="0">
                <a:latin typeface="Cambria" pitchFamily="18" charset="0"/>
              </a:rPr>
              <a:t>determinism</a:t>
            </a:r>
            <a:endParaRPr lang="en-US" sz="6000" dirty="0"/>
          </a:p>
        </p:txBody>
      </p:sp>
      <p:sp>
        <p:nvSpPr>
          <p:cNvPr id="29" name="Rectangle 28"/>
          <p:cNvSpPr/>
          <p:nvPr/>
        </p:nvSpPr>
        <p:spPr>
          <a:xfrm>
            <a:off x="5404693" y="381000"/>
            <a:ext cx="3121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improves the software</a:t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development cycle</a:t>
            </a:r>
          </a:p>
        </p:txBody>
      </p:sp>
      <p:sp>
        <p:nvSpPr>
          <p:cNvPr id="11" name="rr label"/>
          <p:cNvSpPr txBox="1"/>
          <p:nvPr/>
        </p:nvSpPr>
        <p:spPr>
          <a:xfrm rot="193299">
            <a:off x="497434" y="2371138"/>
            <a:ext cx="3058138" cy="100516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34549"/>
              </a:avLst>
            </a:prstTxWarp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record-and-replay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996055">
            <a:off x="2032029" y="1635621"/>
            <a:ext cx="2036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determinism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7" grpId="0"/>
      <p:bldP spid="10" grpId="0"/>
      <p:bldP spid="13" grpId="0"/>
      <p:bldP spid="14" grpId="0"/>
      <p:bldP spid="15" grpId="0"/>
      <p:bldP spid="16" grpId="0"/>
      <p:bldP spid="11" grpId="0"/>
      <p:bldP spid="11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396" y="4107959"/>
            <a:ext cx="1322866" cy="581734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Debug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23603" y="3630189"/>
            <a:ext cx="1379776" cy="581734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Deploy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21062" y="2192035"/>
            <a:ext cx="881085" cy="581736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en-US" sz="4000" b="1" dirty="0" smtClean="0"/>
              <a:t>Test</a:t>
            </a:r>
            <a:endParaRPr lang="en-US" b="1" dirty="0"/>
          </a:p>
        </p:txBody>
      </p:sp>
      <p:sp>
        <p:nvSpPr>
          <p:cNvPr id="19" name="deploy2debug"/>
          <p:cNvSpPr/>
          <p:nvPr/>
        </p:nvSpPr>
        <p:spPr>
          <a:xfrm>
            <a:off x="3073208" y="2334971"/>
            <a:ext cx="2963414" cy="2963412"/>
          </a:xfrm>
          <a:prstGeom prst="arc">
            <a:avLst>
              <a:gd name="adj1" fmla="val 843220"/>
              <a:gd name="adj2" fmla="val 8972432"/>
            </a:avLst>
          </a:prstGeom>
          <a:ln w="508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0049" y="2334971"/>
            <a:ext cx="3916573" cy="2963412"/>
            <a:chOff x="1954269" y="2125255"/>
            <a:chExt cx="4172586" cy="3157120"/>
          </a:xfrm>
        </p:grpSpPr>
        <p:sp>
          <p:nvSpPr>
            <p:cNvPr id="17" name="test2deploy"/>
            <p:cNvSpPr/>
            <p:nvPr/>
          </p:nvSpPr>
          <p:spPr>
            <a:xfrm>
              <a:off x="2969733" y="2125255"/>
              <a:ext cx="3157122" cy="3157120"/>
            </a:xfrm>
            <a:prstGeom prst="arc">
              <a:avLst>
                <a:gd name="adj1" fmla="val 16092108"/>
                <a:gd name="adj2" fmla="val 21449529"/>
              </a:avLst>
            </a:prstGeom>
            <a:ln w="50800">
              <a:solidFill>
                <a:schemeClr val="tx1"/>
              </a:solidFill>
              <a:prstDash val="solid"/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ivot test2deploy" hidden="1"/>
            <p:cNvSpPr/>
            <p:nvPr/>
          </p:nvSpPr>
          <p:spPr>
            <a:xfrm>
              <a:off x="1954269" y="3523086"/>
              <a:ext cx="152400" cy="185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73208" y="2334971"/>
            <a:ext cx="2963414" cy="2963412"/>
            <a:chOff x="2969733" y="2125255"/>
            <a:chExt cx="3157122" cy="3157120"/>
          </a:xfrm>
        </p:grpSpPr>
        <p:sp>
          <p:nvSpPr>
            <p:cNvPr id="18" name="debug2test"/>
            <p:cNvSpPr/>
            <p:nvPr/>
          </p:nvSpPr>
          <p:spPr>
            <a:xfrm>
              <a:off x="2969733" y="2125255"/>
              <a:ext cx="3157122" cy="3157120"/>
            </a:xfrm>
            <a:prstGeom prst="arc">
              <a:avLst>
                <a:gd name="adj1" fmla="val 10017371"/>
                <a:gd name="adj2" fmla="val 14251995"/>
              </a:avLst>
            </a:prstGeom>
            <a:ln w="50800" cmpd="sng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ivot debug2test" hidden="1"/>
            <p:cNvSpPr/>
            <p:nvPr/>
          </p:nvSpPr>
          <p:spPr>
            <a:xfrm>
              <a:off x="4572000" y="3094338"/>
              <a:ext cx="152400" cy="1855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6441"/>
            <a:ext cx="1999234" cy="3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32" y="4205868"/>
            <a:ext cx="663806" cy="6638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8"/>
          <a:stretch/>
        </p:blipFill>
        <p:spPr>
          <a:xfrm>
            <a:off x="609600" y="2455573"/>
            <a:ext cx="2438400" cy="668627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0966"/>
            <a:ext cx="1183500" cy="5281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648-AA3A-4E10-9152-CFEDF5145708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Title 1028"/>
          <p:cNvSpPr>
            <a:spLocks noGrp="1"/>
          </p:cNvSpPr>
          <p:nvPr>
            <p:ph type="title"/>
          </p:nvPr>
        </p:nvSpPr>
        <p:spPr>
          <a:xfrm>
            <a:off x="248062" y="-149784"/>
            <a:ext cx="6609938" cy="1752600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>
                <a:latin typeface="Cambria" pitchFamily="18" charset="0"/>
              </a:rPr>
              <a:t>determinism</a:t>
            </a:r>
            <a:endParaRPr lang="en-US" sz="6000" dirty="0"/>
          </a:p>
        </p:txBody>
      </p:sp>
      <p:sp>
        <p:nvSpPr>
          <p:cNvPr id="23" name="Rectangle 22"/>
          <p:cNvSpPr/>
          <p:nvPr/>
        </p:nvSpPr>
        <p:spPr>
          <a:xfrm>
            <a:off x="5404693" y="381000"/>
            <a:ext cx="3121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improves the software</a:t>
            </a:r>
            <a:br>
              <a:rPr lang="en-US" sz="2400" dirty="0" smtClean="0">
                <a:latin typeface="Cambria" pitchFamily="18" charset="0"/>
              </a:rPr>
            </a:br>
            <a:r>
              <a:rPr lang="en-US" sz="2400" dirty="0" smtClean="0">
                <a:latin typeface="Cambria" pitchFamily="18" charset="0"/>
              </a:rPr>
              <a:t>development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0" r="99140">
                        <a14:foregroundMark x1="58483" y1="48750" x2="58483" y2="48750"/>
                        <a14:foregroundMark x1="61532" y1="51806" x2="61532" y2="51806"/>
                        <a14:foregroundMark x1="55199" y1="38472" x2="55199" y2="38472"/>
                        <a14:foregroundMark x1="56685" y1="42917" x2="56685" y2="42917"/>
                        <a14:foregroundMark x1="63487" y1="55000" x2="63487" y2="55000"/>
                        <a14:foregroundMark x1="64504" y1="57083" x2="64504" y2="57083"/>
                        <a14:foregroundMark x1="47146" y1="31667" x2="47146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0932" y="6553200"/>
            <a:ext cx="6453068" cy="363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20833" b="40100"/>
          <a:stretch/>
        </p:blipFill>
        <p:spPr>
          <a:xfrm>
            <a:off x="6930333" y="3048000"/>
            <a:ext cx="2082290" cy="3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-0.464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Deterministic Execution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7200" y="4196917"/>
            <a:ext cx="3838765" cy="1858206"/>
            <a:chOff x="8852829" y="1494594"/>
            <a:chExt cx="4177371" cy="1858206"/>
          </a:xfrm>
        </p:grpSpPr>
        <p:sp>
          <p:nvSpPr>
            <p:cNvPr id="16" name="TextBox 15"/>
            <p:cNvSpPr txBox="1"/>
            <p:nvPr/>
          </p:nvSpPr>
          <p:spPr>
            <a:xfrm>
              <a:off x="10791465" y="2403077"/>
              <a:ext cx="2207432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20000"/>
                </a:lnSpc>
              </a:lvl1pPr>
            </a:lstStyle>
            <a:p>
              <a:r>
                <a:rPr lang="en-US" dirty="0"/>
                <a:t>Kendo [ASPLOS ‘09]</a:t>
              </a:r>
            </a:p>
            <a:p>
              <a:r>
                <a:rPr lang="en-US" dirty="0"/>
                <a:t>Grace [OOPSLA ‘09]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852829" y="1494594"/>
              <a:ext cx="4177371" cy="1858206"/>
              <a:chOff x="5638800" y="1524000"/>
              <a:chExt cx="3657600" cy="1262618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638800" y="1524000"/>
                <a:ext cx="3657600" cy="1262618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93586" y="1558304"/>
                <a:ext cx="3212387" cy="56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Deterministic Execution </a:t>
                </a:r>
                <a:br>
                  <a:rPr lang="en-US" sz="2400" dirty="0" smtClean="0">
                    <a:solidFill>
                      <a:srgbClr val="00B050"/>
                    </a:solidFill>
                  </a:rPr>
                </a:br>
                <a:r>
                  <a:rPr lang="en-US" sz="2400" dirty="0" smtClean="0">
                    <a:solidFill>
                      <a:srgbClr val="00B050"/>
                    </a:solidFill>
                  </a:rPr>
                  <a:t>for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Restricted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Programs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524565" y="1525146"/>
            <a:ext cx="4359549" cy="3351654"/>
            <a:chOff x="4524565" y="1421945"/>
            <a:chExt cx="4359549" cy="3351654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2362200"/>
              <a:ext cx="2452851" cy="208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dirty="0" smtClean="0"/>
                <a:t>DMP [ASPLOS ‘09]</a:t>
              </a:r>
            </a:p>
            <a:p>
              <a:pPr algn="r">
                <a:lnSpc>
                  <a:spcPct val="120000"/>
                </a:lnSpc>
              </a:pPr>
              <a:r>
                <a:rPr lang="en-US" dirty="0"/>
                <a:t> </a:t>
              </a:r>
              <a:r>
                <a:rPr lang="en-US" dirty="0" err="1"/>
                <a:t>CoreDet</a:t>
              </a:r>
              <a:r>
                <a:rPr lang="en-US" dirty="0"/>
                <a:t> [ASPLOS ‘10</a:t>
              </a:r>
              <a:r>
                <a:rPr lang="en-US" dirty="0" smtClean="0"/>
                <a:t>]</a:t>
              </a:r>
            </a:p>
            <a:p>
              <a:pPr algn="r">
                <a:lnSpc>
                  <a:spcPct val="120000"/>
                </a:lnSpc>
              </a:pPr>
              <a:r>
                <a:rPr lang="en-US" dirty="0" err="1"/>
                <a:t>dOS</a:t>
              </a:r>
              <a:r>
                <a:rPr lang="en-US" dirty="0"/>
                <a:t> [OSDI ‘10</a:t>
              </a:r>
              <a:r>
                <a:rPr lang="en-US" dirty="0" smtClean="0"/>
                <a:t>]</a:t>
              </a:r>
            </a:p>
            <a:p>
              <a:pPr algn="r">
                <a:lnSpc>
                  <a:spcPct val="120000"/>
                </a:lnSpc>
              </a:pPr>
              <a:r>
                <a:rPr lang="en-US" dirty="0" err="1"/>
                <a:t>Determinator</a:t>
              </a:r>
              <a:r>
                <a:rPr lang="en-US" dirty="0"/>
                <a:t> [OSDI ‘10</a:t>
              </a:r>
              <a:r>
                <a:rPr lang="en-US" dirty="0" smtClean="0"/>
                <a:t>]</a:t>
              </a:r>
            </a:p>
            <a:p>
              <a:pPr algn="r">
                <a:lnSpc>
                  <a:spcPct val="120000"/>
                </a:lnSpc>
              </a:pPr>
              <a:r>
                <a:rPr lang="en-US" dirty="0"/>
                <a:t>Calvin [HPCA ‘11</a:t>
              </a:r>
              <a:r>
                <a:rPr lang="en-US" dirty="0" smtClean="0"/>
                <a:t>]</a:t>
              </a:r>
            </a:p>
            <a:p>
              <a:pPr algn="r">
                <a:lnSpc>
                  <a:spcPct val="120000"/>
                </a:lnSpc>
              </a:pPr>
              <a:r>
                <a:rPr lang="en-US" dirty="0" smtClean="0"/>
                <a:t>[</a:t>
              </a:r>
              <a:r>
                <a:rPr lang="en-US" dirty="0"/>
                <a:t>ASPLOS ‘11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524565" y="1421945"/>
              <a:ext cx="4359549" cy="3351654"/>
              <a:chOff x="4190999" y="1421945"/>
              <a:chExt cx="4693115" cy="335165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190999" y="1421945"/>
                <a:ext cx="4693115" cy="3351654"/>
              </a:xfrm>
              <a:prstGeom prst="round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34538" y="1529883"/>
                <a:ext cx="3352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/>
                    </a:solidFill>
                  </a:rPr>
                  <a:t>Deterministic Execution </a:t>
                </a:r>
                <a:br>
                  <a:rPr lang="en-US" sz="2400" dirty="0" smtClean="0">
                    <a:solidFill>
                      <a:schemeClr val="accent5"/>
                    </a:solidFill>
                  </a:rPr>
                </a:br>
                <a:r>
                  <a:rPr lang="en-US" sz="2400" dirty="0" smtClean="0">
                    <a:solidFill>
                      <a:schemeClr val="accent5"/>
                    </a:solidFill>
                  </a:rPr>
                  <a:t>for </a:t>
                </a:r>
                <a:r>
                  <a:rPr lang="en-US" sz="2400" b="1" dirty="0" smtClean="0">
                    <a:solidFill>
                      <a:schemeClr val="accent5"/>
                    </a:solidFill>
                  </a:rPr>
                  <a:t>Arbitrary</a:t>
                </a:r>
                <a:r>
                  <a:rPr lang="en-US" sz="2400" dirty="0" smtClean="0">
                    <a:solidFill>
                      <a:schemeClr val="accent5"/>
                    </a:solidFill>
                  </a:rPr>
                  <a:t> Programs</a:t>
                </a:r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6853050" y="4179125"/>
            <a:ext cx="622020" cy="2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Deterministic Execution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212" y="2350532"/>
            <a:ext cx="189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DMP [ASPLOS ‘09]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2870379"/>
            <a:ext cx="716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c"/>
          <p:cNvSpPr txBox="1"/>
          <p:nvPr/>
        </p:nvSpPr>
        <p:spPr>
          <a:xfrm>
            <a:off x="367145" y="2948464"/>
            <a:ext cx="15158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seq. consistency</a:t>
            </a:r>
            <a:endParaRPr lang="en-US" dirty="0"/>
          </a:p>
        </p:txBody>
      </p:sp>
      <p:sp>
        <p:nvSpPr>
          <p:cNvPr id="6" name="tso"/>
          <p:cNvSpPr txBox="1"/>
          <p:nvPr/>
        </p:nvSpPr>
        <p:spPr>
          <a:xfrm>
            <a:off x="2593789" y="2948980"/>
            <a:ext cx="15324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total store order</a:t>
            </a:r>
            <a:endParaRPr lang="en-US" dirty="0"/>
          </a:p>
        </p:txBody>
      </p:sp>
      <p:sp>
        <p:nvSpPr>
          <p:cNvPr id="7" name="drf0"/>
          <p:cNvSpPr txBox="1"/>
          <p:nvPr/>
        </p:nvSpPr>
        <p:spPr>
          <a:xfrm>
            <a:off x="6717484" y="2948980"/>
            <a:ext cx="14491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DRF0 [ISCA ‘90]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442" y="2350532"/>
            <a:ext cx="220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CoreDet</a:t>
            </a:r>
            <a:r>
              <a:rPr lang="en-US" dirty="0" smtClean="0"/>
              <a:t> [ASPLOS ‘10]</a:t>
            </a:r>
            <a:endParaRPr lang="en-US" dirty="0"/>
          </a:p>
        </p:txBody>
      </p:sp>
      <p:sp>
        <p:nvSpPr>
          <p:cNvPr id="11" name="TextBox 10" hidden="1"/>
          <p:cNvSpPr txBox="1"/>
          <p:nvPr/>
        </p:nvSpPr>
        <p:spPr>
          <a:xfrm>
            <a:off x="2455772" y="160020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Calvin [HPCA ‘11]</a:t>
            </a:r>
            <a:endParaRPr lang="en-US" dirty="0"/>
          </a:p>
        </p:txBody>
      </p:sp>
      <p:sp>
        <p:nvSpPr>
          <p:cNvPr id="12" name="TextBox 11" hidden="1"/>
          <p:cNvSpPr txBox="1"/>
          <p:nvPr/>
        </p:nvSpPr>
        <p:spPr>
          <a:xfrm>
            <a:off x="324392" y="19695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dOS</a:t>
            </a:r>
            <a:r>
              <a:rPr lang="en-US" dirty="0" smtClean="0"/>
              <a:t> [OSDI ‘10]</a:t>
            </a:r>
            <a:endParaRPr lang="en-US" dirty="0"/>
          </a:p>
        </p:txBody>
      </p:sp>
      <p:sp>
        <p:nvSpPr>
          <p:cNvPr id="13" name="TextBox 12" hidden="1"/>
          <p:cNvSpPr txBox="1"/>
          <p:nvPr/>
        </p:nvSpPr>
        <p:spPr>
          <a:xfrm>
            <a:off x="2133600" y="1975366"/>
            <a:ext cx="245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Determinator</a:t>
            </a:r>
            <a:r>
              <a:rPr lang="en-US" dirty="0" smtClean="0"/>
              <a:t> [OSDI ‘10]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5" t="17242" r="1308" b="7990"/>
          <a:stretch/>
        </p:blipFill>
        <p:spPr>
          <a:xfrm>
            <a:off x="6611957" y="3225979"/>
            <a:ext cx="1660169" cy="2426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42543" r="76050" b="8034"/>
          <a:stretch/>
        </p:blipFill>
        <p:spPr>
          <a:xfrm>
            <a:off x="229230" y="3225979"/>
            <a:ext cx="1751970" cy="153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6666" r="26172" b="7669"/>
          <a:stretch/>
        </p:blipFill>
        <p:spPr>
          <a:xfrm>
            <a:off x="2496153" y="3225979"/>
            <a:ext cx="1727745" cy="1538500"/>
          </a:xfrm>
          <a:prstGeom prst="rect">
            <a:avLst/>
          </a:prstGeom>
        </p:spPr>
      </p:pic>
      <p:sp>
        <p:nvSpPr>
          <p:cNvPr id="18" name="mask sc -&gt; tso"/>
          <p:cNvSpPr/>
          <p:nvPr/>
        </p:nvSpPr>
        <p:spPr>
          <a:xfrm>
            <a:off x="990600" y="2720380"/>
            <a:ext cx="255399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ask tso -&gt; drf0"/>
          <p:cNvSpPr/>
          <p:nvPr/>
        </p:nvSpPr>
        <p:spPr>
          <a:xfrm>
            <a:off x="3544596" y="2719864"/>
            <a:ext cx="471433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5983069"/>
            <a:ext cx="305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/>
              <a:t>"Piled Higher and Deeper" by </a:t>
            </a:r>
            <a:r>
              <a:rPr lang="en-US" sz="1200" b="1" dirty="0" smtClean="0"/>
              <a:t>Jorge Cham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>
                <a:hlinkClick r:id="rId6"/>
              </a:rPr>
              <a:t>www.phdcomics.com</a:t>
            </a:r>
            <a:endParaRPr lang="en-US" sz="1200" b="1" dirty="0" smtClean="0"/>
          </a:p>
          <a:p>
            <a:pPr algn="r"/>
            <a:r>
              <a:rPr lang="en-US" sz="1200" b="1" dirty="0"/>
              <a:t>Jorge </a:t>
            </a:r>
            <a:r>
              <a:rPr lang="en-US" sz="1200" b="1" dirty="0" smtClean="0"/>
              <a:t>Cham © 2008</a:t>
            </a:r>
            <a:endParaRPr lang="en-US" sz="1200" dirty="0"/>
          </a:p>
        </p:txBody>
      </p:sp>
      <p:sp>
        <p:nvSpPr>
          <p:cNvPr id="30" name="wo" hidden="1"/>
          <p:cNvSpPr txBox="1"/>
          <p:nvPr/>
        </p:nvSpPr>
        <p:spPr>
          <a:xfrm>
            <a:off x="4397365" y="2948980"/>
            <a:ext cx="3549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WO</a:t>
            </a:r>
            <a:endParaRPr lang="en-US" dirty="0"/>
          </a:p>
        </p:txBody>
      </p:sp>
      <p:sp>
        <p:nvSpPr>
          <p:cNvPr id="31" name="rc" hidden="1"/>
          <p:cNvSpPr txBox="1"/>
          <p:nvPr/>
        </p:nvSpPr>
        <p:spPr>
          <a:xfrm>
            <a:off x="5605103" y="2948980"/>
            <a:ext cx="24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RC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00800" y="2351048"/>
            <a:ext cx="2082482" cy="369332"/>
            <a:chOff x="6458965" y="2351048"/>
            <a:chExt cx="208248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162800" y="2351048"/>
              <a:ext cx="1378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[ASPLOS </a:t>
              </a:r>
              <a:r>
                <a:rPr lang="en-US" dirty="0" smtClean="0"/>
                <a:t>‘11]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3" t="16747" r="14640" b="37035"/>
            <a:stretch/>
          </p:blipFill>
          <p:spPr>
            <a:xfrm>
              <a:off x="6458965" y="2365620"/>
              <a:ext cx="780035" cy="339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8" grpId="0" animBg="1"/>
      <p:bldP spid="29" grpId="0" animBg="1"/>
      <p:bldP spid="1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t 2"/>
          <p:cNvSpPr txBox="1"/>
          <p:nvPr/>
        </p:nvSpPr>
        <p:spPr>
          <a:xfrm>
            <a:off x="2632462" y="38831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part 3"/>
          <p:cNvSpPr txBox="1"/>
          <p:nvPr/>
        </p:nvSpPr>
        <p:spPr>
          <a:xfrm>
            <a:off x="5699512" y="3159204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7" name="part 4"/>
          <p:cNvSpPr txBox="1"/>
          <p:nvPr/>
        </p:nvSpPr>
        <p:spPr>
          <a:xfrm>
            <a:off x="5699512" y="117800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4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4" name="part 1"/>
          <p:cNvSpPr txBox="1"/>
          <p:nvPr/>
        </p:nvSpPr>
        <p:spPr>
          <a:xfrm>
            <a:off x="2632462" y="1371600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1</a:t>
            </a:r>
            <a:endParaRPr lang="en-US" sz="13800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drf0 sprocket"/>
          <p:cNvSpPr/>
          <p:nvPr/>
        </p:nvSpPr>
        <p:spPr>
          <a:xfrm>
            <a:off x="2781300" y="1752600"/>
            <a:ext cx="3924300" cy="2838450"/>
          </a:xfrm>
          <a:custGeom>
            <a:avLst/>
            <a:gdLst/>
            <a:ahLst/>
            <a:cxnLst/>
            <a:rect l="l" t="t" r="r" b="b"/>
            <a:pathLst>
              <a:path w="3924300" h="2838450">
                <a:moveTo>
                  <a:pt x="533400" y="0"/>
                </a:moveTo>
                <a:cubicBezTo>
                  <a:pt x="782888" y="0"/>
                  <a:pt x="992369" y="171285"/>
                  <a:pt x="1048892" y="403122"/>
                </a:cubicBezTo>
                <a:lnTo>
                  <a:pt x="3304341" y="403122"/>
                </a:lnTo>
                <a:cubicBezTo>
                  <a:pt x="3354128" y="289058"/>
                  <a:pt x="3468005" y="209550"/>
                  <a:pt x="3600450" y="209550"/>
                </a:cubicBezTo>
                <a:cubicBezTo>
                  <a:pt x="3779307" y="209550"/>
                  <a:pt x="3924300" y="354543"/>
                  <a:pt x="3924300" y="533400"/>
                </a:cubicBezTo>
                <a:cubicBezTo>
                  <a:pt x="3924300" y="712257"/>
                  <a:pt x="3779307" y="857250"/>
                  <a:pt x="3600450" y="857250"/>
                </a:cubicBezTo>
                <a:cubicBezTo>
                  <a:pt x="3468004" y="857250"/>
                  <a:pt x="3354128" y="777742"/>
                  <a:pt x="3304341" y="663677"/>
                </a:cubicBezTo>
                <a:lnTo>
                  <a:pt x="1048893" y="663677"/>
                </a:lnTo>
                <a:lnTo>
                  <a:pt x="1037653" y="697176"/>
                </a:lnTo>
                <a:lnTo>
                  <a:pt x="3427371" y="2241723"/>
                </a:lnTo>
                <a:cubicBezTo>
                  <a:pt x="3477117" y="2209212"/>
                  <a:pt x="3536628" y="2190750"/>
                  <a:pt x="3600450" y="2190750"/>
                </a:cubicBezTo>
                <a:cubicBezTo>
                  <a:pt x="3779307" y="2190750"/>
                  <a:pt x="3924300" y="2335743"/>
                  <a:pt x="3924300" y="2514600"/>
                </a:cubicBezTo>
                <a:cubicBezTo>
                  <a:pt x="3924300" y="2693457"/>
                  <a:pt x="3779307" y="2838450"/>
                  <a:pt x="3600450" y="2838450"/>
                </a:cubicBezTo>
                <a:cubicBezTo>
                  <a:pt x="3421593" y="2838450"/>
                  <a:pt x="3276600" y="2693457"/>
                  <a:pt x="3276600" y="2514600"/>
                </a:cubicBezTo>
                <a:lnTo>
                  <a:pt x="3282287" y="2458191"/>
                </a:lnTo>
                <a:lnTo>
                  <a:pt x="899771" y="918298"/>
                </a:lnTo>
                <a:cubicBezTo>
                  <a:pt x="805588" y="1010818"/>
                  <a:pt x="676032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cdc sprocket"/>
          <p:cNvSpPr/>
          <p:nvPr/>
        </p:nvSpPr>
        <p:spPr>
          <a:xfrm>
            <a:off x="2781300" y="4142771"/>
            <a:ext cx="3675376" cy="1381729"/>
          </a:xfrm>
          <a:custGeom>
            <a:avLst/>
            <a:gdLst/>
            <a:ahLst/>
            <a:cxnLst/>
            <a:rect l="l" t="t" r="r" b="b"/>
            <a:pathLst>
              <a:path w="3675376" h="1381729">
                <a:moveTo>
                  <a:pt x="3615107" y="0"/>
                </a:moveTo>
                <a:lnTo>
                  <a:pt x="3675376" y="253488"/>
                </a:lnTo>
                <a:lnTo>
                  <a:pt x="1064180" y="874321"/>
                </a:lnTo>
                <a:cubicBezTo>
                  <a:pt x="1052570" y="1156889"/>
                  <a:pt x="819242" y="1381729"/>
                  <a:pt x="533400" y="1381729"/>
                </a:cubicBezTo>
                <a:cubicBezTo>
                  <a:pt x="238811" y="1381729"/>
                  <a:pt x="0" y="1142918"/>
                  <a:pt x="0" y="848329"/>
                </a:cubicBezTo>
                <a:cubicBezTo>
                  <a:pt x="0" y="553740"/>
                  <a:pt x="238811" y="314929"/>
                  <a:pt x="533400" y="314929"/>
                </a:cubicBezTo>
                <a:cubicBezTo>
                  <a:pt x="745457" y="314929"/>
                  <a:pt x="928611" y="438673"/>
                  <a:pt x="1012932" y="61868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9250-368D-4790-BC9E-EA223D54161D}" type="slidenum">
              <a:rPr lang="en-US" smtClean="0"/>
              <a:t>7</a:t>
            </a:fld>
            <a:endParaRPr lang="en-US"/>
          </a:p>
        </p:txBody>
      </p:sp>
      <p:sp>
        <p:nvSpPr>
          <p:cNvPr id="5" name="dmp-hb"/>
          <p:cNvSpPr/>
          <p:nvPr/>
        </p:nvSpPr>
        <p:spPr>
          <a:xfrm>
            <a:off x="1600200" y="1371600"/>
            <a:ext cx="3429000" cy="1828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small" dirty="0" err="1" smtClean="0">
                <a:solidFill>
                  <a:schemeClr val="tx1"/>
                </a:solidFill>
              </a:rPr>
              <a:t>Dmp</a:t>
            </a:r>
            <a:r>
              <a:rPr lang="en-US" sz="3600" cap="small" dirty="0" smtClean="0">
                <a:solidFill>
                  <a:schemeClr val="tx1"/>
                </a:solidFill>
              </a:rPr>
              <a:t>-HB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new deterministic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consistency model based on DRF0 with improved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cdc"/>
          <p:cNvSpPr/>
          <p:nvPr/>
        </p:nvSpPr>
        <p:spPr>
          <a:xfrm>
            <a:off x="1600200" y="3352800"/>
            <a:ext cx="3429000" cy="3276600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Squealer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low-complexity </a:t>
            </a:r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 deterministic execution system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hw</a:t>
            </a:r>
            <a:r>
              <a:rPr lang="en-US" sz="2000" dirty="0" smtClean="0">
                <a:solidFill>
                  <a:schemeClr val="tx1"/>
                </a:solidFill>
              </a:rPr>
              <a:t>: store buffers and instruction counting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sw</a:t>
            </a:r>
            <a:r>
              <a:rPr lang="en-US" sz="2000" dirty="0" smtClean="0">
                <a:solidFill>
                  <a:schemeClr val="tx1"/>
                </a:solidFill>
              </a:rPr>
              <a:t>: everything else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ompiler"/>
          <p:cNvSpPr/>
          <p:nvPr/>
        </p:nvSpPr>
        <p:spPr>
          <a:xfrm>
            <a:off x="5219700" y="1371600"/>
            <a:ext cx="2476500" cy="1828800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C/C++ compiler based on LLVM,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runs on commodity multicore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imulator"/>
          <p:cNvSpPr/>
          <p:nvPr/>
        </p:nvSpPr>
        <p:spPr>
          <a:xfrm>
            <a:off x="5219700" y="3352800"/>
            <a:ext cx="2476500" cy="18288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hardware simulation using Pin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alpha mask 2" hidden="1"/>
          <p:cNvSpPr/>
          <p:nvPr/>
        </p:nvSpPr>
        <p:spPr>
          <a:xfrm>
            <a:off x="1192161" y="3276600"/>
            <a:ext cx="6732639" cy="3429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lpha mask 2" hidden="1"/>
          <p:cNvSpPr/>
          <p:nvPr/>
        </p:nvSpPr>
        <p:spPr>
          <a:xfrm>
            <a:off x="5182829" y="1178002"/>
            <a:ext cx="3091631" cy="20985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: contributions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2" name="title: outline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6747" r="14640" b="37035"/>
          <a:stretch/>
        </p:blipFill>
        <p:spPr>
          <a:xfrm>
            <a:off x="2762250" y="3466366"/>
            <a:ext cx="1104900" cy="4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4" grpId="0"/>
      <p:bldP spid="14" grpId="0" animBg="1"/>
      <p:bldP spid="14" grpId="1" animBg="1"/>
      <p:bldP spid="20" grpId="0" animBg="1"/>
      <p:bldP spid="20" grpId="1" animBg="1"/>
      <p:bldP spid="6" grpId="0" animBg="1"/>
      <p:bldP spid="7" grpId="0" animBg="1"/>
      <p:bldP spid="8" grpId="0" animBg="1"/>
      <p:bldP spid="29" grpId="0" animBg="1"/>
      <p:bldP spid="30" grpId="0" animBg="1"/>
      <p:bldP spid="2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simple: serialization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2908935" y="3286125"/>
            <a:ext cx="457200" cy="120015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quantum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47925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143000" y="3345180"/>
            <a:ext cx="1219200" cy="152400"/>
            <a:chOff x="2133600" y="3657600"/>
            <a:chExt cx="1219200" cy="152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133600" y="3733800"/>
              <a:ext cx="1143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200400" y="3657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14600" y="4225290"/>
            <a:ext cx="1219200" cy="152400"/>
            <a:chOff x="2133600" y="3657600"/>
            <a:chExt cx="1219200" cy="1524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133600" y="3733800"/>
              <a:ext cx="1143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200400" y="3657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86200" y="5105400"/>
            <a:ext cx="1219200" cy="152400"/>
            <a:chOff x="2133600" y="3657600"/>
            <a:chExt cx="1219200" cy="1524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133600" y="3733800"/>
              <a:ext cx="11430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200400" y="3657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38100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81600" y="27813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38750" y="3421380"/>
            <a:ext cx="571500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8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705600" y="1806476"/>
            <a:ext cx="2128662" cy="2677656"/>
            <a:chOff x="6705600" y="1806476"/>
            <a:chExt cx="2128662" cy="2677656"/>
          </a:xfrm>
        </p:grpSpPr>
        <p:sp>
          <p:nvSpPr>
            <p:cNvPr id="51" name="TextBox 50"/>
            <p:cNvSpPr txBox="1"/>
            <p:nvPr/>
          </p:nvSpPr>
          <p:spPr>
            <a:xfrm>
              <a:off x="6705600" y="1806476"/>
              <a:ext cx="212866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deterministic quantum size </a:t>
              </a:r>
            </a:p>
            <a:p>
              <a:r>
                <a:rPr lang="en-US" sz="2400" dirty="0" smtClean="0"/>
                <a:t>+ </a:t>
              </a:r>
            </a:p>
            <a:p>
              <a:r>
                <a:rPr lang="en-US" sz="2400" dirty="0" smtClean="0"/>
                <a:t>deterministic scheduling </a:t>
              </a:r>
            </a:p>
            <a:p>
              <a:endParaRPr lang="en-US" sz="2400" dirty="0" smtClean="0"/>
            </a:p>
            <a:p>
              <a:r>
                <a:rPr lang="en-US" sz="2400" dirty="0" smtClean="0">
                  <a:solidFill>
                    <a:srgbClr val="0070C0"/>
                  </a:solidFill>
                </a:rPr>
                <a:t>determinism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781800" y="3886199"/>
              <a:ext cx="9881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Brace 26"/>
          <p:cNvSpPr/>
          <p:nvPr/>
        </p:nvSpPr>
        <p:spPr>
          <a:xfrm rot="5400000">
            <a:off x="2933700" y="573086"/>
            <a:ext cx="457200" cy="3933825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quantum round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471055" y="3345180"/>
            <a:ext cx="298739" cy="191262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914400" rtlCol="0" anchor="ctr" anchorCtr="0"/>
          <a:lstStyle/>
          <a:p>
            <a:pPr algn="ctr"/>
            <a:r>
              <a:rPr lang="en-US" sz="2400" dirty="0" smtClean="0"/>
              <a:t>threads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621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recovering parallelism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cap="small" dirty="0" err="1" smtClean="0"/>
              <a:t>Dmp</a:t>
            </a:r>
            <a:r>
              <a:rPr lang="en-US" cap="small" dirty="0" smtClean="0"/>
              <a:t>-TSO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F804-8CE8-4866-AF16-9B63E8A64F4A}" type="slidenum">
              <a:rPr lang="en-US" smtClean="0"/>
              <a:t>9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29200" y="1676400"/>
            <a:ext cx="392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r>
              <a:rPr lang="en-US" sz="2400" b="1" dirty="0" smtClean="0">
                <a:solidFill>
                  <a:srgbClr val="0070C0"/>
                </a:solidFill>
              </a:rPr>
              <a:t>parallel mode</a:t>
            </a:r>
            <a:r>
              <a:rPr lang="en-US" sz="2400" b="1" dirty="0" smtClean="0"/>
              <a:t>:</a:t>
            </a:r>
            <a:r>
              <a:rPr lang="en-US" sz="2400" dirty="0" smtClean="0"/>
              <a:t> buffer all stores (no communication)</a:t>
            </a:r>
          </a:p>
          <a:p>
            <a:pPr marL="182880" indent="-182880"/>
            <a:r>
              <a:rPr lang="en-US" sz="2400" b="1" dirty="0" smtClean="0">
                <a:solidFill>
                  <a:srgbClr val="0070C0"/>
                </a:solidFill>
              </a:rPr>
              <a:t>commit mode</a:t>
            </a:r>
            <a:r>
              <a:rPr lang="en-US" sz="2400" b="1" dirty="0" smtClean="0"/>
              <a:t>:</a:t>
            </a:r>
            <a:r>
              <a:rPr lang="en-US" sz="2400" dirty="0" smtClean="0"/>
              <a:t> deterministically publish buffers</a:t>
            </a:r>
          </a:p>
          <a:p>
            <a:pPr marL="182880" indent="-182880"/>
            <a:r>
              <a:rPr lang="en-US" sz="2400" b="1" dirty="0" smtClean="0">
                <a:solidFill>
                  <a:srgbClr val="0070C0"/>
                </a:solidFill>
              </a:rPr>
              <a:t>serial mode</a:t>
            </a:r>
            <a:r>
              <a:rPr lang="en-US" sz="2400" b="1" dirty="0" smtClean="0"/>
              <a:t>:</a:t>
            </a:r>
            <a:r>
              <a:rPr lang="en-US" sz="2400" dirty="0" smtClean="0"/>
              <a:t> for atomic ops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8644" y="2590800"/>
            <a:ext cx="0" cy="320040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8644" y="5791200"/>
            <a:ext cx="51054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8644" y="59113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→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323671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62000" y="41148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49969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3482975" y="2552700"/>
            <a:ext cx="228600" cy="228600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commit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46710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274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2079272" y="1446354"/>
            <a:ext cx="457200" cy="2212692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rIns="1280160" rtlCol="0" anchor="ctr" anchorCtr="0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parallel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52911" y="3421380"/>
            <a:ext cx="571500" cy="1760220"/>
            <a:chOff x="4762500" y="3421380"/>
            <a:chExt cx="571500" cy="176022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762500" y="342138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62500" y="430149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62500" y="51816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210050" y="2819400"/>
            <a:ext cx="0" cy="2819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778250" y="4223266"/>
            <a:ext cx="381000" cy="1034534"/>
            <a:chOff x="2703653" y="4223266"/>
            <a:chExt cx="381000" cy="1034534"/>
          </a:xfrm>
        </p:grpSpPr>
        <p:sp>
          <p:nvSpPr>
            <p:cNvPr id="82" name="Rectangle 81"/>
            <p:cNvSpPr/>
            <p:nvPr/>
          </p:nvSpPr>
          <p:spPr>
            <a:xfrm>
              <a:off x="2703653" y="4223266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32253" y="51054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Curved Connector 83"/>
            <p:cNvCxnSpPr>
              <a:stCxn id="82" idx="2"/>
              <a:endCxn id="83" idx="0"/>
            </p:cNvCxnSpPr>
            <p:nvPr/>
          </p:nvCxnSpPr>
          <p:spPr>
            <a:xfrm rot="16200000" flipH="1">
              <a:off x="2529286" y="4626233"/>
              <a:ext cx="729734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24250" y="3345180"/>
            <a:ext cx="152400" cy="1907540"/>
            <a:chOff x="2343150" y="3345180"/>
            <a:chExt cx="152400" cy="1907540"/>
          </a:xfrm>
        </p:grpSpPr>
        <p:sp>
          <p:nvSpPr>
            <p:cNvPr id="88" name="Rectangle 87"/>
            <p:cNvSpPr/>
            <p:nvPr/>
          </p:nvSpPr>
          <p:spPr>
            <a:xfrm>
              <a:off x="2343150" y="334518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343150" y="42240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43150" y="510032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3345180"/>
            <a:ext cx="2263140" cy="1912620"/>
            <a:chOff x="1295400" y="3345180"/>
            <a:chExt cx="2263140" cy="1912620"/>
          </a:xfrm>
        </p:grpSpPr>
        <p:grpSp>
          <p:nvGrpSpPr>
            <p:cNvPr id="29" name="Group 28"/>
            <p:cNvGrpSpPr/>
            <p:nvPr/>
          </p:nvGrpSpPr>
          <p:grpSpPr>
            <a:xfrm>
              <a:off x="1301044" y="3345180"/>
              <a:ext cx="2257496" cy="152400"/>
              <a:chOff x="2444044" y="3657600"/>
              <a:chExt cx="2257496" cy="152400"/>
            </a:xfrm>
          </p:grpSpPr>
          <p:cxnSp>
            <p:nvCxnSpPr>
              <p:cNvPr id="30" name="Straight Connector 29"/>
              <p:cNvCxnSpPr>
                <a:stCxn id="42" idx="3"/>
              </p:cNvCxnSpPr>
              <p:nvPr/>
            </p:nvCxnSpPr>
            <p:spPr>
              <a:xfrm>
                <a:off x="2444044" y="3733800"/>
                <a:ext cx="21793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54914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295400" y="4223266"/>
              <a:ext cx="533400" cy="152400"/>
              <a:chOff x="2590800" y="3657600"/>
              <a:chExt cx="533400" cy="1524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2590800" y="3733800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2971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301044" y="5105400"/>
              <a:ext cx="1746956" cy="152400"/>
              <a:chOff x="2596444" y="3657600"/>
              <a:chExt cx="1746956" cy="1524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596444" y="3733800"/>
                <a:ext cx="16518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>
                <a:off x="41910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6" name="Left Brace 95"/>
          <p:cNvSpPr/>
          <p:nvPr/>
        </p:nvSpPr>
        <p:spPr>
          <a:xfrm rot="5400000">
            <a:off x="3854450" y="3831431"/>
            <a:ext cx="228600" cy="350838"/>
          </a:xfrm>
          <a:prstGeom prst="leftBrace">
            <a:avLst>
              <a:gd name="adj1" fmla="val 38713"/>
              <a:gd name="adj2" fmla="val 50000"/>
            </a:avLst>
          </a:prstGeom>
          <a:ln w="508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tIns="0" rIns="822960" bIns="731520" rtlCol="0" anchor="ctr" anchorCtr="0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</a:rPr>
              <a:t>serial</a:t>
            </a:r>
            <a:endParaRPr lang="en-US" dirty="0">
              <a:solidFill>
                <a:srgbClr val="0070C0"/>
              </a:solidFill>
              <a:effectLst>
                <a:glow rad="2286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6561" y="3810000"/>
            <a:ext cx="99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4553" y="470723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lock B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5400" y="3028890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wr</a:t>
            </a:r>
            <a:r>
              <a:rPr lang="en-US" sz="2000" dirty="0" smtClean="0">
                <a:solidFill>
                  <a:srgbClr val="00B050"/>
                </a:solidFill>
              </a:rPr>
              <a:t> 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6195" y="478149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rd</a:t>
            </a:r>
            <a:r>
              <a:rPr lang="en-US" sz="2000" dirty="0" smtClean="0">
                <a:solidFill>
                  <a:srgbClr val="00B050"/>
                </a:solidFill>
              </a:rPr>
              <a:t> 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92579" y="3481705"/>
            <a:ext cx="638175" cy="198814"/>
          </a:xfrm>
          <a:custGeom>
            <a:avLst/>
            <a:gdLst>
              <a:gd name="connsiteX0" fmla="*/ 0 w 723900"/>
              <a:gd name="connsiteY0" fmla="*/ 0 h 198120"/>
              <a:gd name="connsiteX1" fmla="*/ 396240 w 723900"/>
              <a:gd name="connsiteY1" fmla="*/ 198120 h 198120"/>
              <a:gd name="connsiteX2" fmla="*/ 723900 w 723900"/>
              <a:gd name="connsiteY2" fmla="*/ 0 h 198120"/>
              <a:gd name="connsiteX0" fmla="*/ 0 w 723900"/>
              <a:gd name="connsiteY0" fmla="*/ 0 h 182880"/>
              <a:gd name="connsiteX1" fmla="*/ 358140 w 723900"/>
              <a:gd name="connsiteY1" fmla="*/ 182880 h 182880"/>
              <a:gd name="connsiteX2" fmla="*/ 723900 w 723900"/>
              <a:gd name="connsiteY2" fmla="*/ 0 h 182880"/>
              <a:gd name="connsiteX0" fmla="*/ 0 w 638175"/>
              <a:gd name="connsiteY0" fmla="*/ 15875 h 198814"/>
              <a:gd name="connsiteX1" fmla="*/ 358140 w 638175"/>
              <a:gd name="connsiteY1" fmla="*/ 198755 h 198814"/>
              <a:gd name="connsiteX2" fmla="*/ 638175 w 638175"/>
              <a:gd name="connsiteY2" fmla="*/ 0 h 198814"/>
              <a:gd name="connsiteX0" fmla="*/ 0 w 638175"/>
              <a:gd name="connsiteY0" fmla="*/ 15875 h 198814"/>
              <a:gd name="connsiteX1" fmla="*/ 320040 w 638175"/>
              <a:gd name="connsiteY1" fmla="*/ 198755 h 198814"/>
              <a:gd name="connsiteX2" fmla="*/ 638175 w 638175"/>
              <a:gd name="connsiteY2" fmla="*/ 0 h 1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198814">
                <a:moveTo>
                  <a:pt x="0" y="15875"/>
                </a:moveTo>
                <a:cubicBezTo>
                  <a:pt x="137795" y="114935"/>
                  <a:pt x="213678" y="201401"/>
                  <a:pt x="320040" y="198755"/>
                </a:cubicBezTo>
                <a:cubicBezTo>
                  <a:pt x="426402" y="196109"/>
                  <a:pt x="534670" y="99060"/>
                  <a:pt x="638175" y="0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25932" y="302889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rd</a:t>
            </a:r>
            <a:r>
              <a:rPr lang="en-US" sz="2000" dirty="0" smtClean="0">
                <a:solidFill>
                  <a:srgbClr val="00B050"/>
                </a:solidFill>
              </a:rPr>
              <a:t> 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990600" y="4710094"/>
            <a:ext cx="519112" cy="200044"/>
          </a:xfrm>
          <a:custGeom>
            <a:avLst/>
            <a:gdLst>
              <a:gd name="connsiteX0" fmla="*/ 0 w 976312"/>
              <a:gd name="connsiteY0" fmla="*/ 190519 h 200044"/>
              <a:gd name="connsiteX1" fmla="*/ 557212 w 976312"/>
              <a:gd name="connsiteY1" fmla="*/ 19 h 200044"/>
              <a:gd name="connsiteX2" fmla="*/ 976312 w 976312"/>
              <a:gd name="connsiteY2" fmla="*/ 200044 h 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12" h="200044">
                <a:moveTo>
                  <a:pt x="0" y="190519"/>
                </a:moveTo>
                <a:cubicBezTo>
                  <a:pt x="197246" y="94475"/>
                  <a:pt x="394493" y="-1569"/>
                  <a:pt x="557212" y="19"/>
                </a:cubicBezTo>
                <a:cubicBezTo>
                  <a:pt x="719931" y="1606"/>
                  <a:pt x="900906" y="168294"/>
                  <a:pt x="976312" y="20004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  <p:bldP spid="27" grpId="0" animBg="1"/>
      <p:bldP spid="96" grpId="0" animBg="1"/>
      <p:bldP spid="45" grpId="0"/>
      <p:bldP spid="46" grpId="0"/>
      <p:bldP spid="47" grpId="0"/>
      <p:bldP spid="47" grpId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1487</Words>
  <Application>Microsoft Office PowerPoint</Application>
  <PresentationFormat>On-screen Show (4:3)</PresentationFormat>
  <Paragraphs>383</Paragraphs>
  <Slides>26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RCDC SLIDES README</vt:lpstr>
      <vt:lpstr>Relaxed Consistency Deterministic Computer</vt:lpstr>
      <vt:lpstr>PowerPoint Presentation</vt:lpstr>
      <vt:lpstr>determinism</vt:lpstr>
      <vt:lpstr>History of Deterministic Execution</vt:lpstr>
      <vt:lpstr>History of Deterministic Execution</vt:lpstr>
      <vt:lpstr>Contributions</vt:lpstr>
      <vt:lpstr>starting simple: serialization</vt:lpstr>
      <vt:lpstr>recovering parallelism  with Dmp-TSO</vt:lpstr>
      <vt:lpstr>Why is Dmp-TSO slow?</vt:lpstr>
      <vt:lpstr>Why is Dmp-TSO slow?</vt:lpstr>
      <vt:lpstr>synchronization in  parallel mode with Kendo </vt:lpstr>
      <vt:lpstr>Why is Dmp-TSO slow?</vt:lpstr>
      <vt:lpstr>Why is Dmp-TSO slow?</vt:lpstr>
      <vt:lpstr>DRF0: happens-before consistency</vt:lpstr>
      <vt:lpstr>PowerPoint Presentation</vt:lpstr>
      <vt:lpstr>Dmp-HB : happens-before determinism</vt:lpstr>
      <vt:lpstr>Outline</vt:lpstr>
      <vt:lpstr>        Architecture</vt:lpstr>
      <vt:lpstr>Outline</vt:lpstr>
      <vt:lpstr>Experimental Setup</vt:lpstr>
      <vt:lpstr>Simulation:         Overheads</vt:lpstr>
      <vt:lpstr>Compiler: Dmp-HB vs. Dmp-TSO</vt:lpstr>
      <vt:lpstr>Conclusions</vt:lpstr>
      <vt:lpstr>Thanks!</vt:lpstr>
      <vt:lpstr>DRF0 hardware requirements [ISCA ‘90]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Devietti</dc:creator>
  <cp:lastModifiedBy>Joe Devietti</cp:lastModifiedBy>
  <cp:revision>215</cp:revision>
  <dcterms:created xsi:type="dcterms:W3CDTF">2011-03-01T21:55:14Z</dcterms:created>
  <dcterms:modified xsi:type="dcterms:W3CDTF">2011-06-10T19:08:31Z</dcterms:modified>
  <cp:contentStatus/>
</cp:coreProperties>
</file>