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34.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651" r:id="rId2"/>
    <p:sldMasterId id="2147483652" r:id="rId3"/>
    <p:sldMasterId id="2147483653" r:id="rId4"/>
  </p:sldMasterIdLst>
  <p:notesMasterIdLst>
    <p:notesMasterId r:id="rId218"/>
  </p:notesMasterIdLst>
  <p:sldIdLst>
    <p:sldId id="258" r:id="rId5"/>
    <p:sldId id="645" r:id="rId6"/>
    <p:sldId id="838" r:id="rId7"/>
    <p:sldId id="259" r:id="rId8"/>
    <p:sldId id="690" r:id="rId9"/>
    <p:sldId id="261" r:id="rId10"/>
    <p:sldId id="262" r:id="rId11"/>
    <p:sldId id="263" r:id="rId12"/>
    <p:sldId id="713" r:id="rId13"/>
    <p:sldId id="600" r:id="rId14"/>
    <p:sldId id="647" r:id="rId15"/>
    <p:sldId id="788" r:id="rId16"/>
    <p:sldId id="789" r:id="rId17"/>
    <p:sldId id="790" r:id="rId18"/>
    <p:sldId id="791" r:id="rId19"/>
    <p:sldId id="792" r:id="rId20"/>
    <p:sldId id="793" r:id="rId21"/>
    <p:sldId id="837" r:id="rId22"/>
    <p:sldId id="794" r:id="rId23"/>
    <p:sldId id="795" r:id="rId24"/>
    <p:sldId id="796" r:id="rId25"/>
    <p:sldId id="797" r:id="rId26"/>
    <p:sldId id="798" r:id="rId27"/>
    <p:sldId id="799" r:id="rId28"/>
    <p:sldId id="800" r:id="rId29"/>
    <p:sldId id="801" r:id="rId30"/>
    <p:sldId id="802" r:id="rId31"/>
    <p:sldId id="803" r:id="rId32"/>
    <p:sldId id="804" r:id="rId33"/>
    <p:sldId id="805" r:id="rId34"/>
    <p:sldId id="806" r:id="rId35"/>
    <p:sldId id="807" r:id="rId36"/>
    <p:sldId id="808" r:id="rId37"/>
    <p:sldId id="809" r:id="rId38"/>
    <p:sldId id="810" r:id="rId39"/>
    <p:sldId id="811" r:id="rId40"/>
    <p:sldId id="812" r:id="rId41"/>
    <p:sldId id="813" r:id="rId42"/>
    <p:sldId id="814" r:id="rId43"/>
    <p:sldId id="815" r:id="rId44"/>
    <p:sldId id="816" r:id="rId45"/>
    <p:sldId id="818" r:id="rId46"/>
    <p:sldId id="819" r:id="rId47"/>
    <p:sldId id="820" r:id="rId48"/>
    <p:sldId id="821" r:id="rId49"/>
    <p:sldId id="822" r:id="rId50"/>
    <p:sldId id="823" r:id="rId51"/>
    <p:sldId id="824" r:id="rId52"/>
    <p:sldId id="825" r:id="rId53"/>
    <p:sldId id="826" r:id="rId54"/>
    <p:sldId id="827" r:id="rId55"/>
    <p:sldId id="828" r:id="rId56"/>
    <p:sldId id="829" r:id="rId57"/>
    <p:sldId id="830" r:id="rId58"/>
    <p:sldId id="831" r:id="rId59"/>
    <p:sldId id="832" r:id="rId60"/>
    <p:sldId id="833" r:id="rId61"/>
    <p:sldId id="834" r:id="rId62"/>
    <p:sldId id="835" r:id="rId63"/>
    <p:sldId id="836" r:id="rId64"/>
    <p:sldId id="638" r:id="rId65"/>
    <p:sldId id="639" r:id="rId66"/>
    <p:sldId id="640" r:id="rId67"/>
    <p:sldId id="641" r:id="rId68"/>
    <p:sldId id="758" r:id="rId69"/>
    <p:sldId id="714" r:id="rId70"/>
    <p:sldId id="303" r:id="rId71"/>
    <p:sldId id="304" r:id="rId72"/>
    <p:sldId id="305" r:id="rId73"/>
    <p:sldId id="306" r:id="rId74"/>
    <p:sldId id="307" r:id="rId75"/>
    <p:sldId id="308" r:id="rId76"/>
    <p:sldId id="309" r:id="rId77"/>
    <p:sldId id="310" r:id="rId78"/>
    <p:sldId id="311" r:id="rId79"/>
    <p:sldId id="759" r:id="rId80"/>
    <p:sldId id="760" r:id="rId81"/>
    <p:sldId id="415" r:id="rId82"/>
    <p:sldId id="715" r:id="rId83"/>
    <p:sldId id="313" r:id="rId84"/>
    <p:sldId id="314" r:id="rId85"/>
    <p:sldId id="315" r:id="rId86"/>
    <p:sldId id="726" r:id="rId87"/>
    <p:sldId id="727" r:id="rId88"/>
    <p:sldId id="728" r:id="rId89"/>
    <p:sldId id="318" r:id="rId90"/>
    <p:sldId id="731" r:id="rId91"/>
    <p:sldId id="732" r:id="rId92"/>
    <p:sldId id="734" r:id="rId93"/>
    <p:sldId id="735" r:id="rId94"/>
    <p:sldId id="736" r:id="rId95"/>
    <p:sldId id="737" r:id="rId96"/>
    <p:sldId id="320" r:id="rId97"/>
    <p:sldId id="321" r:id="rId98"/>
    <p:sldId id="322" r:id="rId99"/>
    <p:sldId id="323" r:id="rId100"/>
    <p:sldId id="324" r:id="rId101"/>
    <p:sldId id="757" r:id="rId102"/>
    <p:sldId id="326" r:id="rId103"/>
    <p:sldId id="327" r:id="rId104"/>
    <p:sldId id="328" r:id="rId105"/>
    <p:sldId id="329" r:id="rId106"/>
    <p:sldId id="330" r:id="rId107"/>
    <p:sldId id="331" r:id="rId108"/>
    <p:sldId id="332" r:id="rId109"/>
    <p:sldId id="333" r:id="rId110"/>
    <p:sldId id="691" r:id="rId111"/>
    <p:sldId id="692" r:id="rId112"/>
    <p:sldId id="693" r:id="rId113"/>
    <p:sldId id="694" r:id="rId114"/>
    <p:sldId id="695" r:id="rId115"/>
    <p:sldId id="334" r:id="rId116"/>
    <p:sldId id="335" r:id="rId117"/>
    <p:sldId id="336" r:id="rId118"/>
    <p:sldId id="337" r:id="rId119"/>
    <p:sldId id="339" r:id="rId120"/>
    <p:sldId id="738" r:id="rId121"/>
    <p:sldId id="341" r:id="rId122"/>
    <p:sldId id="739" r:id="rId123"/>
    <p:sldId id="740" r:id="rId124"/>
    <p:sldId id="741" r:id="rId125"/>
    <p:sldId id="345" r:id="rId126"/>
    <p:sldId id="346" r:id="rId127"/>
    <p:sldId id="347" r:id="rId128"/>
    <p:sldId id="755" r:id="rId129"/>
    <p:sldId id="746" r:id="rId130"/>
    <p:sldId id="747" r:id="rId131"/>
    <p:sldId id="748" r:id="rId132"/>
    <p:sldId id="751" r:id="rId133"/>
    <p:sldId id="752" r:id="rId134"/>
    <p:sldId id="753" r:id="rId135"/>
    <p:sldId id="754" r:id="rId136"/>
    <p:sldId id="717" r:id="rId137"/>
    <p:sldId id="718" r:id="rId138"/>
    <p:sldId id="352" r:id="rId139"/>
    <p:sldId id="459" r:id="rId140"/>
    <p:sldId id="770" r:id="rId141"/>
    <p:sldId id="771" r:id="rId142"/>
    <p:sldId id="772" r:id="rId143"/>
    <p:sldId id="773" r:id="rId144"/>
    <p:sldId id="774" r:id="rId145"/>
    <p:sldId id="775" r:id="rId146"/>
    <p:sldId id="776" r:id="rId147"/>
    <p:sldId id="762" r:id="rId148"/>
    <p:sldId id="764" r:id="rId149"/>
    <p:sldId id="763" r:id="rId150"/>
    <p:sldId id="765" r:id="rId151"/>
    <p:sldId id="766" r:id="rId152"/>
    <p:sldId id="767" r:id="rId153"/>
    <p:sldId id="768" r:id="rId154"/>
    <p:sldId id="769" r:id="rId155"/>
    <p:sldId id="474" r:id="rId156"/>
    <p:sldId id="476" r:id="rId157"/>
    <p:sldId id="477" r:id="rId158"/>
    <p:sldId id="478" r:id="rId159"/>
    <p:sldId id="479" r:id="rId160"/>
    <p:sldId id="480" r:id="rId161"/>
    <p:sldId id="481" r:id="rId162"/>
    <p:sldId id="482" r:id="rId163"/>
    <p:sldId id="483" r:id="rId164"/>
    <p:sldId id="484" r:id="rId165"/>
    <p:sldId id="485" r:id="rId166"/>
    <p:sldId id="486" r:id="rId167"/>
    <p:sldId id="487" r:id="rId168"/>
    <p:sldId id="777" r:id="rId169"/>
    <p:sldId id="778" r:id="rId170"/>
    <p:sldId id="779" r:id="rId171"/>
    <p:sldId id="780" r:id="rId172"/>
    <p:sldId id="782" r:id="rId173"/>
    <p:sldId id="783" r:id="rId174"/>
    <p:sldId id="784" r:id="rId175"/>
    <p:sldId id="787" r:id="rId176"/>
    <p:sldId id="500" r:id="rId177"/>
    <p:sldId id="501" r:id="rId178"/>
    <p:sldId id="642" r:id="rId179"/>
    <p:sldId id="502" r:id="rId180"/>
    <p:sldId id="503" r:id="rId181"/>
    <p:sldId id="504" r:id="rId182"/>
    <p:sldId id="505" r:id="rId183"/>
    <p:sldId id="506" r:id="rId184"/>
    <p:sldId id="507" r:id="rId185"/>
    <p:sldId id="720" r:id="rId186"/>
    <p:sldId id="361" r:id="rId187"/>
    <p:sldId id="598" r:id="rId188"/>
    <p:sldId id="599" r:id="rId189"/>
    <p:sldId id="761" r:id="rId190"/>
    <p:sldId id="721" r:id="rId191"/>
    <p:sldId id="363" r:id="rId192"/>
    <p:sldId id="590" r:id="rId193"/>
    <p:sldId id="591" r:id="rId194"/>
    <p:sldId id="592" r:id="rId195"/>
    <p:sldId id="593" r:id="rId196"/>
    <p:sldId id="594" r:id="rId197"/>
    <p:sldId id="595" r:id="rId198"/>
    <p:sldId id="644" r:id="rId199"/>
    <p:sldId id="730" r:id="rId200"/>
    <p:sldId id="697" r:id="rId201"/>
    <p:sldId id="698" r:id="rId202"/>
    <p:sldId id="699" r:id="rId203"/>
    <p:sldId id="700" r:id="rId204"/>
    <p:sldId id="701" r:id="rId205"/>
    <p:sldId id="702" r:id="rId206"/>
    <p:sldId id="703" r:id="rId207"/>
    <p:sldId id="704" r:id="rId208"/>
    <p:sldId id="705" r:id="rId209"/>
    <p:sldId id="706" r:id="rId210"/>
    <p:sldId id="707" r:id="rId211"/>
    <p:sldId id="708" r:id="rId212"/>
    <p:sldId id="709" r:id="rId213"/>
    <p:sldId id="710" r:id="rId214"/>
    <p:sldId id="711" r:id="rId215"/>
    <p:sldId id="729" r:id="rId216"/>
    <p:sldId id="733" r:id="rId217"/>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9933"/>
    <a:srgbClr val="FFFF99"/>
    <a:srgbClr val="B2B2B2"/>
    <a:srgbClr val="006600"/>
    <a:srgbClr val="009900"/>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00" d="100"/>
        <a:sy n="100" d="100"/>
      </p:scale>
      <p:origin x="0" y="0"/>
    </p:cViewPr>
  </p:notesTextViewPr>
  <p:sorterViewPr>
    <p:cViewPr>
      <p:scale>
        <a:sx n="33" d="100"/>
        <a:sy n="33"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60" Type="http://schemas.openxmlformats.org/officeDocument/2006/relationships/slide" Target="slides/slide156.xml"/><Relationship Id="rId165" Type="http://schemas.openxmlformats.org/officeDocument/2006/relationships/slide" Target="slides/slide161.xml"/><Relationship Id="rId181" Type="http://schemas.openxmlformats.org/officeDocument/2006/relationships/slide" Target="slides/slide177.xml"/><Relationship Id="rId186" Type="http://schemas.openxmlformats.org/officeDocument/2006/relationships/slide" Target="slides/slide182.xml"/><Relationship Id="rId216" Type="http://schemas.openxmlformats.org/officeDocument/2006/relationships/slide" Target="slides/slide212.xml"/><Relationship Id="rId211" Type="http://schemas.openxmlformats.org/officeDocument/2006/relationships/slide" Target="slides/slide207.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slide" Target="slides/slide151.xml"/><Relationship Id="rId171" Type="http://schemas.openxmlformats.org/officeDocument/2006/relationships/slide" Target="slides/slide167.xml"/><Relationship Id="rId176" Type="http://schemas.openxmlformats.org/officeDocument/2006/relationships/slide" Target="slides/slide172.xml"/><Relationship Id="rId192" Type="http://schemas.openxmlformats.org/officeDocument/2006/relationships/slide" Target="slides/slide188.xml"/><Relationship Id="rId197" Type="http://schemas.openxmlformats.org/officeDocument/2006/relationships/slide" Target="slides/slide193.xml"/><Relationship Id="rId206" Type="http://schemas.openxmlformats.org/officeDocument/2006/relationships/slide" Target="slides/slide202.xml"/><Relationship Id="rId201" Type="http://schemas.openxmlformats.org/officeDocument/2006/relationships/slide" Target="slides/slide197.xml"/><Relationship Id="rId222" Type="http://schemas.openxmlformats.org/officeDocument/2006/relationships/tableStyles" Target="tableStyles.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slide" Target="slides/slide162.xml"/><Relationship Id="rId182" Type="http://schemas.openxmlformats.org/officeDocument/2006/relationships/slide" Target="slides/slide178.xml"/><Relationship Id="rId187" Type="http://schemas.openxmlformats.org/officeDocument/2006/relationships/slide" Target="slides/slide183.xml"/><Relationship Id="rId217" Type="http://schemas.openxmlformats.org/officeDocument/2006/relationships/slide" Target="slides/slide213.xml"/><Relationship Id="rId1" Type="http://schemas.openxmlformats.org/officeDocument/2006/relationships/slideMaster" Target="slideMasters/slideMaster1.xml"/><Relationship Id="rId6" Type="http://schemas.openxmlformats.org/officeDocument/2006/relationships/slide" Target="slides/slide2.xml"/><Relationship Id="rId212" Type="http://schemas.openxmlformats.org/officeDocument/2006/relationships/slide" Target="slides/slide208.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172" Type="http://schemas.openxmlformats.org/officeDocument/2006/relationships/slide" Target="slides/slide168.xml"/><Relationship Id="rId193" Type="http://schemas.openxmlformats.org/officeDocument/2006/relationships/slide" Target="slides/slide189.xml"/><Relationship Id="rId202" Type="http://schemas.openxmlformats.org/officeDocument/2006/relationships/slide" Target="slides/slide198.xml"/><Relationship Id="rId207" Type="http://schemas.openxmlformats.org/officeDocument/2006/relationships/slide" Target="slides/slide203.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13" Type="http://schemas.openxmlformats.org/officeDocument/2006/relationships/slide" Target="slides/slide209.xml"/><Relationship Id="rId218"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199" Type="http://schemas.openxmlformats.org/officeDocument/2006/relationships/slide" Target="slides/slide195.xml"/><Relationship Id="rId203" Type="http://schemas.openxmlformats.org/officeDocument/2006/relationships/slide" Target="slides/slide199.xml"/><Relationship Id="rId208" Type="http://schemas.openxmlformats.org/officeDocument/2006/relationships/slide" Target="slides/slide204.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219" Type="http://schemas.openxmlformats.org/officeDocument/2006/relationships/presProps" Target="presProps.xml"/><Relationship Id="rId3" Type="http://schemas.openxmlformats.org/officeDocument/2006/relationships/slideMaster" Target="slideMasters/slideMaster3.xml"/><Relationship Id="rId214" Type="http://schemas.openxmlformats.org/officeDocument/2006/relationships/slide" Target="slides/slide210.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209" Type="http://schemas.openxmlformats.org/officeDocument/2006/relationships/slide" Target="slides/slide205.xml"/><Relationship Id="rId190" Type="http://schemas.openxmlformats.org/officeDocument/2006/relationships/slide" Target="slides/slide186.xml"/><Relationship Id="rId204" Type="http://schemas.openxmlformats.org/officeDocument/2006/relationships/slide" Target="slides/slide200.xml"/><Relationship Id="rId220" Type="http://schemas.openxmlformats.org/officeDocument/2006/relationships/viewProps" Target="viewProp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4.xml"/><Relationship Id="rId9" Type="http://schemas.openxmlformats.org/officeDocument/2006/relationships/slide" Target="slides/slide5.xml"/><Relationship Id="rId180" Type="http://schemas.openxmlformats.org/officeDocument/2006/relationships/slide" Target="slides/slide176.xml"/><Relationship Id="rId210" Type="http://schemas.openxmlformats.org/officeDocument/2006/relationships/slide" Target="slides/slide206.xml"/><Relationship Id="rId215" Type="http://schemas.openxmlformats.org/officeDocument/2006/relationships/slide" Target="slides/slide211.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theme" Target="theme/theme1.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4781F4-3856-C242-B89C-9C71F75706D2}" type="doc">
      <dgm:prSet loTypeId="urn:microsoft.com/office/officeart/2005/8/layout/process4" loCatId="process" qsTypeId="urn:microsoft.com/office/officeart/2005/8/quickstyle/simple4" qsCatId="simple" csTypeId="urn:microsoft.com/office/officeart/2005/8/colors/accent1_2#1" csCatId="accent1" phldr="1"/>
      <dgm:spPr/>
      <dgm:t>
        <a:bodyPr/>
        <a:lstStyle/>
        <a:p>
          <a:endParaRPr lang="en-US"/>
        </a:p>
      </dgm:t>
    </dgm:pt>
    <dgm:pt modelId="{6B1E6BA0-1A44-6544-8FD6-9926211A59E0}">
      <dgm:prSet phldrT="[Text]" custT="1"/>
      <dgm:spPr/>
      <dgm:t>
        <a:bodyPr/>
        <a:lstStyle/>
        <a:p>
          <a:r>
            <a:rPr lang="en-US" sz="2000" b="0"/>
            <a:t>Retrieve events from a Knowledge Base (Freebase)</a:t>
          </a:r>
        </a:p>
      </dgm:t>
    </dgm:pt>
    <dgm:pt modelId="{4C0836F7-20DB-9B4F-8AEF-5153743FDFD2}" type="parTrans" cxnId="{1E400EEE-077D-8D4D-A6C5-E644BABD7A51}">
      <dgm:prSet/>
      <dgm:spPr/>
      <dgm:t>
        <a:bodyPr/>
        <a:lstStyle/>
        <a:p>
          <a:endParaRPr lang="en-US" sz="2000"/>
        </a:p>
      </dgm:t>
    </dgm:pt>
    <dgm:pt modelId="{B70B7CB5-AB58-2243-BAA5-FFD40D21C7EE}" type="sibTrans" cxnId="{1E400EEE-077D-8D4D-A6C5-E644BABD7A51}">
      <dgm:prSet/>
      <dgm:spPr/>
      <dgm:t>
        <a:bodyPr/>
        <a:lstStyle/>
        <a:p>
          <a:endParaRPr lang="en-US" sz="2000"/>
        </a:p>
      </dgm:t>
    </dgm:pt>
    <dgm:pt modelId="{665A684D-A740-BE48-9383-B92958C4A584}">
      <dgm:prSet phldrT="[Text]" custT="1"/>
      <dgm:spPr/>
      <dgm:t>
        <a:bodyPr/>
        <a:lstStyle/>
        <a:p>
          <a:r>
            <a:rPr lang="en-US" sz="2000" b="0"/>
            <a:t>Collect top web search results for </a:t>
          </a:r>
          <a:br>
            <a:rPr lang="en-US" sz="2000" b="0"/>
          </a:br>
          <a:r>
            <a:rPr lang="en-US" sz="1600" b="0">
              <a:latin typeface="Monaco"/>
              <a:cs typeface="Monaco"/>
            </a:rPr>
            <a:t>“Entity A” “Entity B”</a:t>
          </a:r>
          <a:endParaRPr lang="en-US" sz="2000" b="0">
            <a:latin typeface="Monaco"/>
            <a:cs typeface="Monaco"/>
          </a:endParaRPr>
        </a:p>
      </dgm:t>
    </dgm:pt>
    <dgm:pt modelId="{40E51F46-653F-3642-B9C8-E32A06373359}" type="parTrans" cxnId="{A63A961B-EA74-A543-8825-8C4C58269556}">
      <dgm:prSet/>
      <dgm:spPr/>
      <dgm:t>
        <a:bodyPr/>
        <a:lstStyle/>
        <a:p>
          <a:endParaRPr lang="en-US" sz="2000"/>
        </a:p>
      </dgm:t>
    </dgm:pt>
    <dgm:pt modelId="{49D45E40-DE54-6846-A2FF-37F340360F7F}" type="sibTrans" cxnId="{A63A961B-EA74-A543-8825-8C4C58269556}">
      <dgm:prSet/>
      <dgm:spPr/>
      <dgm:t>
        <a:bodyPr/>
        <a:lstStyle/>
        <a:p>
          <a:endParaRPr lang="en-US" sz="2000"/>
        </a:p>
      </dgm:t>
    </dgm:pt>
    <dgm:pt modelId="{85141F22-0453-614A-A737-8CE9ADD87032}">
      <dgm:prSet phldrT="[Text]" custT="1"/>
      <dgm:spPr/>
      <dgm:t>
        <a:bodyPr/>
        <a:lstStyle/>
        <a:p>
          <a:r>
            <a:rPr lang="en-US" sz="2000" b="0"/>
            <a:t>Collect all sentences that mention the two entities.</a:t>
          </a:r>
        </a:p>
      </dgm:t>
    </dgm:pt>
    <dgm:pt modelId="{4D407B89-F404-7249-B33E-D0B2D7E269ED}" type="parTrans" cxnId="{2379C862-F02B-4549-A248-C076402228DB}">
      <dgm:prSet/>
      <dgm:spPr/>
      <dgm:t>
        <a:bodyPr/>
        <a:lstStyle/>
        <a:p>
          <a:endParaRPr lang="en-US" sz="2000"/>
        </a:p>
      </dgm:t>
    </dgm:pt>
    <dgm:pt modelId="{3EBFF313-3004-A945-887A-3FFEAF8D2347}" type="sibTrans" cxnId="{2379C862-F02B-4549-A248-C076402228DB}">
      <dgm:prSet/>
      <dgm:spPr/>
      <dgm:t>
        <a:bodyPr/>
        <a:lstStyle/>
        <a:p>
          <a:endParaRPr lang="en-US" sz="2000"/>
        </a:p>
      </dgm:t>
    </dgm:pt>
    <dgm:pt modelId="{F2799DFE-F365-A244-B41E-AADB94259DF5}">
      <dgm:prSet phldrT="[Text]" custT="1"/>
      <dgm:spPr/>
      <dgm:t>
        <a:bodyPr/>
        <a:lstStyle/>
        <a:p>
          <a:r>
            <a:rPr lang="en-US" sz="2000" b="0"/>
            <a:t>Label to each temporal expression. </a:t>
          </a:r>
          <a:br>
            <a:rPr lang="en-US" sz="2000" b="0"/>
          </a:br>
          <a:r>
            <a:rPr lang="en-US" sz="2000" b="0"/>
            <a:t>We compare with the corresponding information in the Knowledge Base</a:t>
          </a:r>
        </a:p>
      </dgm:t>
    </dgm:pt>
    <dgm:pt modelId="{523ACC6D-32D0-1D44-8DBA-0FE2883CF3DD}" type="parTrans" cxnId="{20A6300A-181F-814A-A014-9EBAC90B356F}">
      <dgm:prSet/>
      <dgm:spPr/>
      <dgm:t>
        <a:bodyPr/>
        <a:lstStyle/>
        <a:p>
          <a:endParaRPr lang="en-US" sz="2000"/>
        </a:p>
      </dgm:t>
    </dgm:pt>
    <dgm:pt modelId="{D609E642-C9CE-FB4A-89DE-A93F13A88E8E}" type="sibTrans" cxnId="{20A6300A-181F-814A-A014-9EBAC90B356F}">
      <dgm:prSet/>
      <dgm:spPr/>
      <dgm:t>
        <a:bodyPr/>
        <a:lstStyle/>
        <a:p>
          <a:endParaRPr lang="en-US" sz="2000"/>
        </a:p>
      </dgm:t>
    </dgm:pt>
    <dgm:pt modelId="{9A4EA801-33DC-A648-99F5-97E31B576B22}" type="pres">
      <dgm:prSet presAssocID="{A04781F4-3856-C242-B89C-9C71F75706D2}" presName="Name0" presStyleCnt="0">
        <dgm:presLayoutVars>
          <dgm:dir/>
          <dgm:animLvl val="lvl"/>
          <dgm:resizeHandles val="exact"/>
        </dgm:presLayoutVars>
      </dgm:prSet>
      <dgm:spPr/>
      <dgm:t>
        <a:bodyPr/>
        <a:lstStyle/>
        <a:p>
          <a:endParaRPr lang="en-US"/>
        </a:p>
      </dgm:t>
    </dgm:pt>
    <dgm:pt modelId="{DF015C82-DCF8-7D44-83F8-80CE20436F50}" type="pres">
      <dgm:prSet presAssocID="{F2799DFE-F365-A244-B41E-AADB94259DF5}" presName="boxAndChildren" presStyleCnt="0"/>
      <dgm:spPr/>
    </dgm:pt>
    <dgm:pt modelId="{25235E2E-4EEF-1C44-880B-1C5763CE5C8E}" type="pres">
      <dgm:prSet presAssocID="{F2799DFE-F365-A244-B41E-AADB94259DF5}" presName="parentTextBox" presStyleLbl="node1" presStyleIdx="0" presStyleCnt="4"/>
      <dgm:spPr/>
      <dgm:t>
        <a:bodyPr/>
        <a:lstStyle/>
        <a:p>
          <a:endParaRPr lang="en-US"/>
        </a:p>
      </dgm:t>
    </dgm:pt>
    <dgm:pt modelId="{F8D05E89-8AA3-E348-A69A-71DD7283D995}" type="pres">
      <dgm:prSet presAssocID="{3EBFF313-3004-A945-887A-3FFEAF8D2347}" presName="sp" presStyleCnt="0"/>
      <dgm:spPr/>
    </dgm:pt>
    <dgm:pt modelId="{BB689B9A-801F-584C-83B2-A296D478509B}" type="pres">
      <dgm:prSet presAssocID="{85141F22-0453-614A-A737-8CE9ADD87032}" presName="arrowAndChildren" presStyleCnt="0"/>
      <dgm:spPr/>
    </dgm:pt>
    <dgm:pt modelId="{93B01178-6639-634E-A7CD-FB0275AF2FB4}" type="pres">
      <dgm:prSet presAssocID="{85141F22-0453-614A-A737-8CE9ADD87032}" presName="parentTextArrow" presStyleLbl="node1" presStyleIdx="1" presStyleCnt="4"/>
      <dgm:spPr/>
      <dgm:t>
        <a:bodyPr/>
        <a:lstStyle/>
        <a:p>
          <a:endParaRPr lang="en-US"/>
        </a:p>
      </dgm:t>
    </dgm:pt>
    <dgm:pt modelId="{29B02D32-BDDC-6840-9B52-5E889AB4AC0C}" type="pres">
      <dgm:prSet presAssocID="{49D45E40-DE54-6846-A2FF-37F340360F7F}" presName="sp" presStyleCnt="0"/>
      <dgm:spPr/>
    </dgm:pt>
    <dgm:pt modelId="{AC90D4EF-28B3-7549-B571-C34A4F40F1D0}" type="pres">
      <dgm:prSet presAssocID="{665A684D-A740-BE48-9383-B92958C4A584}" presName="arrowAndChildren" presStyleCnt="0"/>
      <dgm:spPr/>
    </dgm:pt>
    <dgm:pt modelId="{91E212FA-0FE8-8B4A-9DBD-5F7450282EBC}" type="pres">
      <dgm:prSet presAssocID="{665A684D-A740-BE48-9383-B92958C4A584}" presName="parentTextArrow" presStyleLbl="node1" presStyleIdx="2" presStyleCnt="4"/>
      <dgm:spPr/>
      <dgm:t>
        <a:bodyPr/>
        <a:lstStyle/>
        <a:p>
          <a:endParaRPr lang="en-US"/>
        </a:p>
      </dgm:t>
    </dgm:pt>
    <dgm:pt modelId="{EB2B1686-D5D7-C24B-A2AD-7744676687E4}" type="pres">
      <dgm:prSet presAssocID="{B70B7CB5-AB58-2243-BAA5-FFD40D21C7EE}" presName="sp" presStyleCnt="0"/>
      <dgm:spPr/>
    </dgm:pt>
    <dgm:pt modelId="{FC2F8017-17F3-B343-ADD0-7545EFC84362}" type="pres">
      <dgm:prSet presAssocID="{6B1E6BA0-1A44-6544-8FD6-9926211A59E0}" presName="arrowAndChildren" presStyleCnt="0"/>
      <dgm:spPr/>
    </dgm:pt>
    <dgm:pt modelId="{7CDFE047-216F-2946-9516-41B58A600E22}" type="pres">
      <dgm:prSet presAssocID="{6B1E6BA0-1A44-6544-8FD6-9926211A59E0}" presName="parentTextArrow" presStyleLbl="node1" presStyleIdx="3" presStyleCnt="4"/>
      <dgm:spPr/>
      <dgm:t>
        <a:bodyPr/>
        <a:lstStyle/>
        <a:p>
          <a:endParaRPr lang="en-US"/>
        </a:p>
      </dgm:t>
    </dgm:pt>
  </dgm:ptLst>
  <dgm:cxnLst>
    <dgm:cxn modelId="{A5CDB4BE-A2FC-0A49-9CDC-9EE6171C0E76}" type="presOf" srcId="{6B1E6BA0-1A44-6544-8FD6-9926211A59E0}" destId="{7CDFE047-216F-2946-9516-41B58A600E22}" srcOrd="0" destOrd="0" presId="urn:microsoft.com/office/officeart/2005/8/layout/process4"/>
    <dgm:cxn modelId="{20A6300A-181F-814A-A014-9EBAC90B356F}" srcId="{A04781F4-3856-C242-B89C-9C71F75706D2}" destId="{F2799DFE-F365-A244-B41E-AADB94259DF5}" srcOrd="3" destOrd="0" parTransId="{523ACC6D-32D0-1D44-8DBA-0FE2883CF3DD}" sibTransId="{D609E642-C9CE-FB4A-89DE-A93F13A88E8E}"/>
    <dgm:cxn modelId="{2379C862-F02B-4549-A248-C076402228DB}" srcId="{A04781F4-3856-C242-B89C-9C71F75706D2}" destId="{85141F22-0453-614A-A737-8CE9ADD87032}" srcOrd="2" destOrd="0" parTransId="{4D407B89-F404-7249-B33E-D0B2D7E269ED}" sibTransId="{3EBFF313-3004-A945-887A-3FFEAF8D2347}"/>
    <dgm:cxn modelId="{A63A961B-EA74-A543-8825-8C4C58269556}" srcId="{A04781F4-3856-C242-B89C-9C71F75706D2}" destId="{665A684D-A740-BE48-9383-B92958C4A584}" srcOrd="1" destOrd="0" parTransId="{40E51F46-653F-3642-B9C8-E32A06373359}" sibTransId="{49D45E40-DE54-6846-A2FF-37F340360F7F}"/>
    <dgm:cxn modelId="{972978E4-940E-3147-A660-E59AF7443A78}" type="presOf" srcId="{A04781F4-3856-C242-B89C-9C71F75706D2}" destId="{9A4EA801-33DC-A648-99F5-97E31B576B22}" srcOrd="0" destOrd="0" presId="urn:microsoft.com/office/officeart/2005/8/layout/process4"/>
    <dgm:cxn modelId="{1E400EEE-077D-8D4D-A6C5-E644BABD7A51}" srcId="{A04781F4-3856-C242-B89C-9C71F75706D2}" destId="{6B1E6BA0-1A44-6544-8FD6-9926211A59E0}" srcOrd="0" destOrd="0" parTransId="{4C0836F7-20DB-9B4F-8AEF-5153743FDFD2}" sibTransId="{B70B7CB5-AB58-2243-BAA5-FFD40D21C7EE}"/>
    <dgm:cxn modelId="{A8159290-3E38-1244-B7BB-89F860B58D58}" type="presOf" srcId="{F2799DFE-F365-A244-B41E-AADB94259DF5}" destId="{25235E2E-4EEF-1C44-880B-1C5763CE5C8E}" srcOrd="0" destOrd="0" presId="urn:microsoft.com/office/officeart/2005/8/layout/process4"/>
    <dgm:cxn modelId="{76ADA515-6F12-E549-BC80-8215628062F9}" type="presOf" srcId="{85141F22-0453-614A-A737-8CE9ADD87032}" destId="{93B01178-6639-634E-A7CD-FB0275AF2FB4}" srcOrd="0" destOrd="0" presId="urn:microsoft.com/office/officeart/2005/8/layout/process4"/>
    <dgm:cxn modelId="{C3E3D9EB-F1D3-2C46-A13F-94BC6370A967}" type="presOf" srcId="{665A684D-A740-BE48-9383-B92958C4A584}" destId="{91E212FA-0FE8-8B4A-9DBD-5F7450282EBC}" srcOrd="0" destOrd="0" presId="urn:microsoft.com/office/officeart/2005/8/layout/process4"/>
    <dgm:cxn modelId="{A886454A-8F4A-9E4F-AA15-8BAFCC9A54B0}" type="presParOf" srcId="{9A4EA801-33DC-A648-99F5-97E31B576B22}" destId="{DF015C82-DCF8-7D44-83F8-80CE20436F50}" srcOrd="0" destOrd="0" presId="urn:microsoft.com/office/officeart/2005/8/layout/process4"/>
    <dgm:cxn modelId="{8C94084B-C7BD-3746-9BDA-15A755791925}" type="presParOf" srcId="{DF015C82-DCF8-7D44-83F8-80CE20436F50}" destId="{25235E2E-4EEF-1C44-880B-1C5763CE5C8E}" srcOrd="0" destOrd="0" presId="urn:microsoft.com/office/officeart/2005/8/layout/process4"/>
    <dgm:cxn modelId="{1E1DDF98-E8A9-E74C-BB31-EF127F0A3239}" type="presParOf" srcId="{9A4EA801-33DC-A648-99F5-97E31B576B22}" destId="{F8D05E89-8AA3-E348-A69A-71DD7283D995}" srcOrd="1" destOrd="0" presId="urn:microsoft.com/office/officeart/2005/8/layout/process4"/>
    <dgm:cxn modelId="{66F79BF6-35BD-EA4D-A60E-E8946A5E8F2A}" type="presParOf" srcId="{9A4EA801-33DC-A648-99F5-97E31B576B22}" destId="{BB689B9A-801F-584C-83B2-A296D478509B}" srcOrd="2" destOrd="0" presId="urn:microsoft.com/office/officeart/2005/8/layout/process4"/>
    <dgm:cxn modelId="{DF98FCA1-3005-D642-BF13-AAAC89A4DE9A}" type="presParOf" srcId="{BB689B9A-801F-584C-83B2-A296D478509B}" destId="{93B01178-6639-634E-A7CD-FB0275AF2FB4}" srcOrd="0" destOrd="0" presId="urn:microsoft.com/office/officeart/2005/8/layout/process4"/>
    <dgm:cxn modelId="{86851517-89DE-E942-9A5D-7BF7870F6AE0}" type="presParOf" srcId="{9A4EA801-33DC-A648-99F5-97E31B576B22}" destId="{29B02D32-BDDC-6840-9B52-5E889AB4AC0C}" srcOrd="3" destOrd="0" presId="urn:microsoft.com/office/officeart/2005/8/layout/process4"/>
    <dgm:cxn modelId="{1A6E9E79-9ADD-0F4D-AAB6-DA309B377D67}" type="presParOf" srcId="{9A4EA801-33DC-A648-99F5-97E31B576B22}" destId="{AC90D4EF-28B3-7549-B571-C34A4F40F1D0}" srcOrd="4" destOrd="0" presId="urn:microsoft.com/office/officeart/2005/8/layout/process4"/>
    <dgm:cxn modelId="{2C9CB8C0-E670-A54A-9B5A-75A158DFA0FD}" type="presParOf" srcId="{AC90D4EF-28B3-7549-B571-C34A4F40F1D0}" destId="{91E212FA-0FE8-8B4A-9DBD-5F7450282EBC}" srcOrd="0" destOrd="0" presId="urn:microsoft.com/office/officeart/2005/8/layout/process4"/>
    <dgm:cxn modelId="{7DBEBA60-9C54-F04A-AA9C-484E2F1A7B6C}" type="presParOf" srcId="{9A4EA801-33DC-A648-99F5-97E31B576B22}" destId="{EB2B1686-D5D7-C24B-A2AD-7744676687E4}" srcOrd="5" destOrd="0" presId="urn:microsoft.com/office/officeart/2005/8/layout/process4"/>
    <dgm:cxn modelId="{86995432-63AB-C948-829F-8D0688BDA177}" type="presParOf" srcId="{9A4EA801-33DC-A648-99F5-97E31B576B22}" destId="{FC2F8017-17F3-B343-ADD0-7545EFC84362}" srcOrd="6" destOrd="0" presId="urn:microsoft.com/office/officeart/2005/8/layout/process4"/>
    <dgm:cxn modelId="{C018C127-6B29-C341-971C-12CE3D7F94C7}" type="presParOf" srcId="{FC2F8017-17F3-B343-ADD0-7545EFC84362}" destId="{7CDFE047-216F-2946-9516-41B58A600E22}"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4781F4-3856-C242-B89C-9C71F75706D2}" type="doc">
      <dgm:prSet loTypeId="urn:microsoft.com/office/officeart/2005/8/layout/process4" loCatId="process" qsTypeId="urn:microsoft.com/office/officeart/2005/8/quickstyle/simple4" qsCatId="simple" csTypeId="urn:microsoft.com/office/officeart/2005/8/colors/accent2_2" csCatId="accent2" phldr="1"/>
      <dgm:spPr/>
      <dgm:t>
        <a:bodyPr/>
        <a:lstStyle/>
        <a:p>
          <a:endParaRPr lang="en-US"/>
        </a:p>
      </dgm:t>
    </dgm:pt>
    <dgm:pt modelId="{6B1E6BA0-1A44-6544-8FD6-9926211A59E0}">
      <dgm:prSet phldrT="[Text]" custT="1"/>
      <dgm:spPr/>
      <dgm:t>
        <a:bodyPr/>
        <a:lstStyle/>
        <a:p>
          <a:r>
            <a:rPr lang="en-US" sz="1400" b="0">
              <a:latin typeface="Monaco"/>
              <a:cs typeface="Monaco"/>
            </a:rPr>
            <a:t>Slot type: per_spouse</a:t>
          </a:r>
        </a:p>
        <a:p>
          <a:r>
            <a:rPr lang="en-US" sz="1400" b="0">
              <a:latin typeface="Monaco"/>
              <a:cs typeface="Monaco"/>
            </a:rPr>
            <a:t>&lt;John, Mary, 1997, 2003&gt;</a:t>
          </a:r>
        </a:p>
      </dgm:t>
    </dgm:pt>
    <dgm:pt modelId="{4C0836F7-20DB-9B4F-8AEF-5153743FDFD2}" type="parTrans" cxnId="{1E400EEE-077D-8D4D-A6C5-E644BABD7A51}">
      <dgm:prSet/>
      <dgm:spPr/>
      <dgm:t>
        <a:bodyPr/>
        <a:lstStyle/>
        <a:p>
          <a:endParaRPr lang="en-US" sz="1400">
            <a:latin typeface="Monaco"/>
            <a:cs typeface="Monaco"/>
          </a:endParaRPr>
        </a:p>
      </dgm:t>
    </dgm:pt>
    <dgm:pt modelId="{B70B7CB5-AB58-2243-BAA5-FFD40D21C7EE}" type="sibTrans" cxnId="{1E400EEE-077D-8D4D-A6C5-E644BABD7A51}">
      <dgm:prSet/>
      <dgm:spPr/>
      <dgm:t>
        <a:bodyPr/>
        <a:lstStyle/>
        <a:p>
          <a:endParaRPr lang="en-US" sz="1400">
            <a:latin typeface="Monaco"/>
            <a:cs typeface="Monaco"/>
          </a:endParaRPr>
        </a:p>
      </dgm:t>
    </dgm:pt>
    <dgm:pt modelId="{665A684D-A740-BE48-9383-B92958C4A584}">
      <dgm:prSet phldrT="[Text]" custT="1"/>
      <dgm:spPr/>
      <dgm:t>
        <a:bodyPr/>
        <a:lstStyle/>
        <a:p>
          <a:pPr algn="l"/>
          <a:r>
            <a:rPr lang="en-US" sz="1400" b="0">
              <a:latin typeface="Monaco"/>
              <a:cs typeface="Monaco"/>
            </a:rPr>
            <a:t>www.mary-and-john.com</a:t>
          </a:r>
          <a:br>
            <a:rPr lang="en-US" sz="1400" b="0">
              <a:latin typeface="Monaco"/>
              <a:cs typeface="Monaco"/>
            </a:rPr>
          </a:br>
          <a:r>
            <a:rPr lang="en-US" sz="1400" b="0">
              <a:latin typeface="Monaco"/>
              <a:cs typeface="Monaco"/>
            </a:rPr>
            <a:t>www.mymarriage.com/john33/</a:t>
          </a:r>
          <a:br>
            <a:rPr lang="en-US" sz="1400" b="0">
              <a:latin typeface="Monaco"/>
              <a:cs typeface="Monaco"/>
            </a:rPr>
          </a:br>
          <a:r>
            <a:rPr lang="en-US" sz="1400" b="0">
              <a:latin typeface="Monaco"/>
              <a:cs typeface="Monaco"/>
            </a:rPr>
            <a:t>www.wedding-photos.com/joma/</a:t>
          </a:r>
          <a:br>
            <a:rPr lang="en-US" sz="1400" b="0">
              <a:latin typeface="Monaco"/>
              <a:cs typeface="Monaco"/>
            </a:rPr>
          </a:br>
          <a:r>
            <a:rPr lang="en-US" sz="1400" b="0">
              <a:latin typeface="Monaco"/>
              <a:cs typeface="Monaco"/>
            </a:rPr>
            <a:t>...</a:t>
          </a:r>
        </a:p>
      </dgm:t>
    </dgm:pt>
    <dgm:pt modelId="{40E51F46-653F-3642-B9C8-E32A06373359}" type="parTrans" cxnId="{A63A961B-EA74-A543-8825-8C4C58269556}">
      <dgm:prSet/>
      <dgm:spPr/>
      <dgm:t>
        <a:bodyPr/>
        <a:lstStyle/>
        <a:p>
          <a:endParaRPr lang="en-US" sz="1400">
            <a:latin typeface="Monaco"/>
            <a:cs typeface="Monaco"/>
          </a:endParaRPr>
        </a:p>
      </dgm:t>
    </dgm:pt>
    <dgm:pt modelId="{49D45E40-DE54-6846-A2FF-37F340360F7F}" type="sibTrans" cxnId="{A63A961B-EA74-A543-8825-8C4C58269556}">
      <dgm:prSet/>
      <dgm:spPr/>
      <dgm:t>
        <a:bodyPr/>
        <a:lstStyle/>
        <a:p>
          <a:endParaRPr lang="en-US" sz="1400">
            <a:latin typeface="Monaco"/>
            <a:cs typeface="Monaco"/>
          </a:endParaRPr>
        </a:p>
      </dgm:t>
    </dgm:pt>
    <dgm:pt modelId="{85141F22-0453-614A-A737-8CE9ADD87032}">
      <dgm:prSet phldrT="[Text]" custT="1"/>
      <dgm:spPr/>
      <dgm:t>
        <a:bodyPr/>
        <a:lstStyle/>
        <a:p>
          <a:r>
            <a:rPr lang="en-US" sz="1400" b="0" i="1">
              <a:latin typeface="Monaco"/>
              <a:cs typeface="Monaco"/>
            </a:rPr>
            <a:t>On </a:t>
          </a:r>
          <a:r>
            <a:rPr lang="en-US" sz="1400" b="1" i="1" u="sng">
              <a:latin typeface="Monaco"/>
              <a:cs typeface="Monaco"/>
            </a:rPr>
            <a:t>1997</a:t>
          </a:r>
          <a:r>
            <a:rPr lang="en-US" sz="1400" b="0" i="1">
              <a:latin typeface="Monaco"/>
              <a:cs typeface="Monaco"/>
            </a:rPr>
            <a:t>, </a:t>
          </a:r>
          <a:r>
            <a:rPr lang="en-US" sz="1400" b="1" i="1" u="sng">
              <a:latin typeface="Monaco"/>
              <a:cs typeface="Monaco"/>
            </a:rPr>
            <a:t>John</a:t>
          </a:r>
          <a:r>
            <a:rPr lang="en-US" sz="1400" b="1" i="1">
              <a:latin typeface="Monaco"/>
              <a:cs typeface="Monaco"/>
            </a:rPr>
            <a:t> </a:t>
          </a:r>
          <a:r>
            <a:rPr lang="en-US" sz="1400" b="0" i="1">
              <a:latin typeface="Monaco"/>
              <a:cs typeface="Monaco"/>
            </a:rPr>
            <a:t>and </a:t>
          </a:r>
          <a:r>
            <a:rPr lang="en-US" sz="1400" b="1" i="1" u="sng">
              <a:latin typeface="Monaco"/>
              <a:cs typeface="Monaco"/>
            </a:rPr>
            <a:t>Mary</a:t>
          </a:r>
          <a:r>
            <a:rPr lang="en-US" sz="1400" b="1" i="1">
              <a:latin typeface="Monaco"/>
              <a:cs typeface="Monaco"/>
            </a:rPr>
            <a:t> </a:t>
          </a:r>
          <a:r>
            <a:rPr lang="en-US" sz="1400" b="0" i="1">
              <a:latin typeface="Monaco"/>
              <a:cs typeface="Monaco"/>
            </a:rPr>
            <a:t>renewed their vows in Florida.</a:t>
          </a:r>
        </a:p>
      </dgm:t>
    </dgm:pt>
    <dgm:pt modelId="{4D407B89-F404-7249-B33E-D0B2D7E269ED}" type="parTrans" cxnId="{2379C862-F02B-4549-A248-C076402228DB}">
      <dgm:prSet/>
      <dgm:spPr/>
      <dgm:t>
        <a:bodyPr/>
        <a:lstStyle/>
        <a:p>
          <a:endParaRPr lang="en-US" sz="1400">
            <a:latin typeface="Monaco"/>
            <a:cs typeface="Monaco"/>
          </a:endParaRPr>
        </a:p>
      </dgm:t>
    </dgm:pt>
    <dgm:pt modelId="{3EBFF313-3004-A945-887A-3FFEAF8D2347}" type="sibTrans" cxnId="{2379C862-F02B-4549-A248-C076402228DB}">
      <dgm:prSet/>
      <dgm:spPr/>
      <dgm:t>
        <a:bodyPr/>
        <a:lstStyle/>
        <a:p>
          <a:endParaRPr lang="en-US" sz="1400">
            <a:latin typeface="Monaco"/>
            <a:cs typeface="Monaco"/>
          </a:endParaRPr>
        </a:p>
      </dgm:t>
    </dgm:pt>
    <dgm:pt modelId="{F2799DFE-F365-A244-B41E-AADB94259DF5}">
      <dgm:prSet phldrT="[Text]" custT="1"/>
      <dgm:spPr/>
      <dgm:t>
        <a:bodyPr/>
        <a:lstStyle/>
        <a:p>
          <a:pPr algn="l"/>
          <a:r>
            <a:rPr lang="en-US" sz="1400" b="0">
              <a:latin typeface="Monaco"/>
              <a:cs typeface="Monaco"/>
            </a:rPr>
            <a:t>       START---HOLDS---END</a:t>
          </a:r>
        </a:p>
        <a:p>
          <a:pPr algn="l"/>
          <a:r>
            <a:rPr lang="en-US" sz="1400" b="0">
              <a:latin typeface="Monaco"/>
              <a:cs typeface="Monaco"/>
            </a:rPr>
            <a:t>KB.:   1997           2003</a:t>
          </a:r>
        </a:p>
        <a:p>
          <a:pPr algn="l"/>
          <a:r>
            <a:rPr lang="en-US" sz="1400" b="0">
              <a:latin typeface="Monaco"/>
              <a:cs typeface="Monaco"/>
            </a:rPr>
            <a:t>Sent.: </a:t>
          </a:r>
          <a:r>
            <a:rPr lang="en-US" sz="1400" b="0" i="1" u="none">
              <a:latin typeface="Monaco"/>
              <a:cs typeface="Monaco"/>
            </a:rPr>
            <a:t>1997</a:t>
          </a:r>
        </a:p>
      </dgm:t>
    </dgm:pt>
    <dgm:pt modelId="{523ACC6D-32D0-1D44-8DBA-0FE2883CF3DD}" type="parTrans" cxnId="{20A6300A-181F-814A-A014-9EBAC90B356F}">
      <dgm:prSet/>
      <dgm:spPr/>
      <dgm:t>
        <a:bodyPr/>
        <a:lstStyle/>
        <a:p>
          <a:endParaRPr lang="en-US" sz="1400">
            <a:latin typeface="Monaco"/>
            <a:cs typeface="Monaco"/>
          </a:endParaRPr>
        </a:p>
      </dgm:t>
    </dgm:pt>
    <dgm:pt modelId="{D609E642-C9CE-FB4A-89DE-A93F13A88E8E}" type="sibTrans" cxnId="{20A6300A-181F-814A-A014-9EBAC90B356F}">
      <dgm:prSet/>
      <dgm:spPr/>
      <dgm:t>
        <a:bodyPr/>
        <a:lstStyle/>
        <a:p>
          <a:endParaRPr lang="en-US" sz="1400">
            <a:latin typeface="Monaco"/>
            <a:cs typeface="Monaco"/>
          </a:endParaRPr>
        </a:p>
      </dgm:t>
    </dgm:pt>
    <dgm:pt modelId="{9A4EA801-33DC-A648-99F5-97E31B576B22}" type="pres">
      <dgm:prSet presAssocID="{A04781F4-3856-C242-B89C-9C71F75706D2}" presName="Name0" presStyleCnt="0">
        <dgm:presLayoutVars>
          <dgm:dir/>
          <dgm:animLvl val="lvl"/>
          <dgm:resizeHandles val="exact"/>
        </dgm:presLayoutVars>
      </dgm:prSet>
      <dgm:spPr/>
      <dgm:t>
        <a:bodyPr/>
        <a:lstStyle/>
        <a:p>
          <a:endParaRPr lang="en-US"/>
        </a:p>
      </dgm:t>
    </dgm:pt>
    <dgm:pt modelId="{DF015C82-DCF8-7D44-83F8-80CE20436F50}" type="pres">
      <dgm:prSet presAssocID="{F2799DFE-F365-A244-B41E-AADB94259DF5}" presName="boxAndChildren" presStyleCnt="0"/>
      <dgm:spPr/>
      <dgm:t>
        <a:bodyPr/>
        <a:lstStyle/>
        <a:p>
          <a:endParaRPr lang="en-US"/>
        </a:p>
      </dgm:t>
    </dgm:pt>
    <dgm:pt modelId="{25235E2E-4EEF-1C44-880B-1C5763CE5C8E}" type="pres">
      <dgm:prSet presAssocID="{F2799DFE-F365-A244-B41E-AADB94259DF5}" presName="parentTextBox" presStyleLbl="node1" presStyleIdx="0" presStyleCnt="4"/>
      <dgm:spPr/>
      <dgm:t>
        <a:bodyPr/>
        <a:lstStyle/>
        <a:p>
          <a:endParaRPr lang="en-US"/>
        </a:p>
      </dgm:t>
    </dgm:pt>
    <dgm:pt modelId="{F8D05E89-8AA3-E348-A69A-71DD7283D995}" type="pres">
      <dgm:prSet presAssocID="{3EBFF313-3004-A945-887A-3FFEAF8D2347}" presName="sp" presStyleCnt="0"/>
      <dgm:spPr/>
      <dgm:t>
        <a:bodyPr/>
        <a:lstStyle/>
        <a:p>
          <a:endParaRPr lang="en-US"/>
        </a:p>
      </dgm:t>
    </dgm:pt>
    <dgm:pt modelId="{BB689B9A-801F-584C-83B2-A296D478509B}" type="pres">
      <dgm:prSet presAssocID="{85141F22-0453-614A-A737-8CE9ADD87032}" presName="arrowAndChildren" presStyleCnt="0"/>
      <dgm:spPr/>
      <dgm:t>
        <a:bodyPr/>
        <a:lstStyle/>
        <a:p>
          <a:endParaRPr lang="en-US"/>
        </a:p>
      </dgm:t>
    </dgm:pt>
    <dgm:pt modelId="{93B01178-6639-634E-A7CD-FB0275AF2FB4}" type="pres">
      <dgm:prSet presAssocID="{85141F22-0453-614A-A737-8CE9ADD87032}" presName="parentTextArrow" presStyleLbl="node1" presStyleIdx="1" presStyleCnt="4"/>
      <dgm:spPr/>
      <dgm:t>
        <a:bodyPr/>
        <a:lstStyle/>
        <a:p>
          <a:endParaRPr lang="en-US"/>
        </a:p>
      </dgm:t>
    </dgm:pt>
    <dgm:pt modelId="{29B02D32-BDDC-6840-9B52-5E889AB4AC0C}" type="pres">
      <dgm:prSet presAssocID="{49D45E40-DE54-6846-A2FF-37F340360F7F}" presName="sp" presStyleCnt="0"/>
      <dgm:spPr/>
      <dgm:t>
        <a:bodyPr/>
        <a:lstStyle/>
        <a:p>
          <a:endParaRPr lang="en-US"/>
        </a:p>
      </dgm:t>
    </dgm:pt>
    <dgm:pt modelId="{AC90D4EF-28B3-7549-B571-C34A4F40F1D0}" type="pres">
      <dgm:prSet presAssocID="{665A684D-A740-BE48-9383-B92958C4A584}" presName="arrowAndChildren" presStyleCnt="0"/>
      <dgm:spPr/>
      <dgm:t>
        <a:bodyPr/>
        <a:lstStyle/>
        <a:p>
          <a:endParaRPr lang="en-US"/>
        </a:p>
      </dgm:t>
    </dgm:pt>
    <dgm:pt modelId="{91E212FA-0FE8-8B4A-9DBD-5F7450282EBC}" type="pres">
      <dgm:prSet presAssocID="{665A684D-A740-BE48-9383-B92958C4A584}" presName="parentTextArrow" presStyleLbl="node1" presStyleIdx="2" presStyleCnt="4"/>
      <dgm:spPr/>
      <dgm:t>
        <a:bodyPr/>
        <a:lstStyle/>
        <a:p>
          <a:endParaRPr lang="en-US"/>
        </a:p>
      </dgm:t>
    </dgm:pt>
    <dgm:pt modelId="{EB2B1686-D5D7-C24B-A2AD-7744676687E4}" type="pres">
      <dgm:prSet presAssocID="{B70B7CB5-AB58-2243-BAA5-FFD40D21C7EE}" presName="sp" presStyleCnt="0"/>
      <dgm:spPr/>
      <dgm:t>
        <a:bodyPr/>
        <a:lstStyle/>
        <a:p>
          <a:endParaRPr lang="en-US"/>
        </a:p>
      </dgm:t>
    </dgm:pt>
    <dgm:pt modelId="{FC2F8017-17F3-B343-ADD0-7545EFC84362}" type="pres">
      <dgm:prSet presAssocID="{6B1E6BA0-1A44-6544-8FD6-9926211A59E0}" presName="arrowAndChildren" presStyleCnt="0"/>
      <dgm:spPr/>
      <dgm:t>
        <a:bodyPr/>
        <a:lstStyle/>
        <a:p>
          <a:endParaRPr lang="en-US"/>
        </a:p>
      </dgm:t>
    </dgm:pt>
    <dgm:pt modelId="{7CDFE047-216F-2946-9516-41B58A600E22}" type="pres">
      <dgm:prSet presAssocID="{6B1E6BA0-1A44-6544-8FD6-9926211A59E0}" presName="parentTextArrow" presStyleLbl="node1" presStyleIdx="3" presStyleCnt="4" custLinFactNeighborX="8004" custLinFactNeighborY="-123"/>
      <dgm:spPr/>
      <dgm:t>
        <a:bodyPr/>
        <a:lstStyle/>
        <a:p>
          <a:endParaRPr lang="en-US"/>
        </a:p>
      </dgm:t>
    </dgm:pt>
  </dgm:ptLst>
  <dgm:cxnLst>
    <dgm:cxn modelId="{BCA88267-B79E-F64F-A70C-56477406D6B4}" type="presOf" srcId="{85141F22-0453-614A-A737-8CE9ADD87032}" destId="{93B01178-6639-634E-A7CD-FB0275AF2FB4}" srcOrd="0" destOrd="0" presId="urn:microsoft.com/office/officeart/2005/8/layout/process4"/>
    <dgm:cxn modelId="{A63A961B-EA74-A543-8825-8C4C58269556}" srcId="{A04781F4-3856-C242-B89C-9C71F75706D2}" destId="{665A684D-A740-BE48-9383-B92958C4A584}" srcOrd="1" destOrd="0" parTransId="{40E51F46-653F-3642-B9C8-E32A06373359}" sibTransId="{49D45E40-DE54-6846-A2FF-37F340360F7F}"/>
    <dgm:cxn modelId="{1E400EEE-077D-8D4D-A6C5-E644BABD7A51}" srcId="{A04781F4-3856-C242-B89C-9C71F75706D2}" destId="{6B1E6BA0-1A44-6544-8FD6-9926211A59E0}" srcOrd="0" destOrd="0" parTransId="{4C0836F7-20DB-9B4F-8AEF-5153743FDFD2}" sibTransId="{B70B7CB5-AB58-2243-BAA5-FFD40D21C7EE}"/>
    <dgm:cxn modelId="{20A6300A-181F-814A-A014-9EBAC90B356F}" srcId="{A04781F4-3856-C242-B89C-9C71F75706D2}" destId="{F2799DFE-F365-A244-B41E-AADB94259DF5}" srcOrd="3" destOrd="0" parTransId="{523ACC6D-32D0-1D44-8DBA-0FE2883CF3DD}" sibTransId="{D609E642-C9CE-FB4A-89DE-A93F13A88E8E}"/>
    <dgm:cxn modelId="{559C49E3-ACBA-734B-85B6-7E11EB9FD99D}" type="presOf" srcId="{6B1E6BA0-1A44-6544-8FD6-9926211A59E0}" destId="{7CDFE047-216F-2946-9516-41B58A600E22}" srcOrd="0" destOrd="0" presId="urn:microsoft.com/office/officeart/2005/8/layout/process4"/>
    <dgm:cxn modelId="{88803BF8-442F-D14F-88F1-BD45667EB199}" type="presOf" srcId="{F2799DFE-F365-A244-B41E-AADB94259DF5}" destId="{25235E2E-4EEF-1C44-880B-1C5763CE5C8E}" srcOrd="0" destOrd="0" presId="urn:microsoft.com/office/officeart/2005/8/layout/process4"/>
    <dgm:cxn modelId="{517924DE-5D73-7343-ADBF-339C1FC36FE5}" type="presOf" srcId="{665A684D-A740-BE48-9383-B92958C4A584}" destId="{91E212FA-0FE8-8B4A-9DBD-5F7450282EBC}" srcOrd="0" destOrd="0" presId="urn:microsoft.com/office/officeart/2005/8/layout/process4"/>
    <dgm:cxn modelId="{2379C862-F02B-4549-A248-C076402228DB}" srcId="{A04781F4-3856-C242-B89C-9C71F75706D2}" destId="{85141F22-0453-614A-A737-8CE9ADD87032}" srcOrd="2" destOrd="0" parTransId="{4D407B89-F404-7249-B33E-D0B2D7E269ED}" sibTransId="{3EBFF313-3004-A945-887A-3FFEAF8D2347}"/>
    <dgm:cxn modelId="{28AB9636-A06B-D843-B4E0-B1EE5C5D88FE}" type="presOf" srcId="{A04781F4-3856-C242-B89C-9C71F75706D2}" destId="{9A4EA801-33DC-A648-99F5-97E31B576B22}" srcOrd="0" destOrd="0" presId="urn:microsoft.com/office/officeart/2005/8/layout/process4"/>
    <dgm:cxn modelId="{2B6A7519-D420-2C4B-8784-DD5A5869991D}" type="presParOf" srcId="{9A4EA801-33DC-A648-99F5-97E31B576B22}" destId="{DF015C82-DCF8-7D44-83F8-80CE20436F50}" srcOrd="0" destOrd="0" presId="urn:microsoft.com/office/officeart/2005/8/layout/process4"/>
    <dgm:cxn modelId="{736FB938-1ADE-2541-975F-835C89FDB713}" type="presParOf" srcId="{DF015C82-DCF8-7D44-83F8-80CE20436F50}" destId="{25235E2E-4EEF-1C44-880B-1C5763CE5C8E}" srcOrd="0" destOrd="0" presId="urn:microsoft.com/office/officeart/2005/8/layout/process4"/>
    <dgm:cxn modelId="{E203065D-1348-9E44-8410-EBB4031BD83A}" type="presParOf" srcId="{9A4EA801-33DC-A648-99F5-97E31B576B22}" destId="{F8D05E89-8AA3-E348-A69A-71DD7283D995}" srcOrd="1" destOrd="0" presId="urn:microsoft.com/office/officeart/2005/8/layout/process4"/>
    <dgm:cxn modelId="{AEE3DD2E-677B-374E-934D-ED57FA571BCE}" type="presParOf" srcId="{9A4EA801-33DC-A648-99F5-97E31B576B22}" destId="{BB689B9A-801F-584C-83B2-A296D478509B}" srcOrd="2" destOrd="0" presId="urn:microsoft.com/office/officeart/2005/8/layout/process4"/>
    <dgm:cxn modelId="{75356AAE-8106-044F-901A-91976A481870}" type="presParOf" srcId="{BB689B9A-801F-584C-83B2-A296D478509B}" destId="{93B01178-6639-634E-A7CD-FB0275AF2FB4}" srcOrd="0" destOrd="0" presId="urn:microsoft.com/office/officeart/2005/8/layout/process4"/>
    <dgm:cxn modelId="{75468A25-4E1A-E44F-A794-059B5C176AA3}" type="presParOf" srcId="{9A4EA801-33DC-A648-99F5-97E31B576B22}" destId="{29B02D32-BDDC-6840-9B52-5E889AB4AC0C}" srcOrd="3" destOrd="0" presId="urn:microsoft.com/office/officeart/2005/8/layout/process4"/>
    <dgm:cxn modelId="{C291878D-59F6-C44A-A1F5-5D88D8B8D0D0}" type="presParOf" srcId="{9A4EA801-33DC-A648-99F5-97E31B576B22}" destId="{AC90D4EF-28B3-7549-B571-C34A4F40F1D0}" srcOrd="4" destOrd="0" presId="urn:microsoft.com/office/officeart/2005/8/layout/process4"/>
    <dgm:cxn modelId="{3B62E42C-5892-1F4A-BFF7-562928405011}" type="presParOf" srcId="{AC90D4EF-28B3-7549-B571-C34A4F40F1D0}" destId="{91E212FA-0FE8-8B4A-9DBD-5F7450282EBC}" srcOrd="0" destOrd="0" presId="urn:microsoft.com/office/officeart/2005/8/layout/process4"/>
    <dgm:cxn modelId="{C9D70546-63F5-8F40-8E36-159E67E61FEF}" type="presParOf" srcId="{9A4EA801-33DC-A648-99F5-97E31B576B22}" destId="{EB2B1686-D5D7-C24B-A2AD-7744676687E4}" srcOrd="5" destOrd="0" presId="urn:microsoft.com/office/officeart/2005/8/layout/process4"/>
    <dgm:cxn modelId="{00D074D6-B646-AA48-8500-7CFB73D2D985}" type="presParOf" srcId="{9A4EA801-33DC-A648-99F5-97E31B576B22}" destId="{FC2F8017-17F3-B343-ADD0-7545EFC84362}" srcOrd="6" destOrd="0" presId="urn:microsoft.com/office/officeart/2005/8/layout/process4"/>
    <dgm:cxn modelId="{71BCFE7C-AD91-9145-ACCF-D1938E4E64D4}" type="presParOf" srcId="{FC2F8017-17F3-B343-ADD0-7545EFC84362}" destId="{7CDFE047-216F-2946-9516-41B58A600E22}" srcOrd="0" destOrd="0" presId="urn:microsoft.com/office/officeart/2005/8/layout/process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8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6" Type="http://schemas.openxmlformats.org/officeDocument/2006/relationships/image" Target="../media/image41.wmf"/><Relationship Id="rId5" Type="http://schemas.openxmlformats.org/officeDocument/2006/relationships/image" Target="../media/image40.wmf"/><Relationship Id="rId4" Type="http://schemas.openxmlformats.org/officeDocument/2006/relationships/image" Target="../media/image3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3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5.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image" Target="../media/image70.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image" Target="../media/image7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image" Target="../media/image74.wmf"/><Relationship Id="rId1" Type="http://schemas.openxmlformats.org/officeDocument/2006/relationships/image" Target="../media/image73.wmf"/><Relationship Id="rId5" Type="http://schemas.openxmlformats.org/officeDocument/2006/relationships/image" Target="../media/image77.emf"/><Relationship Id="rId4" Type="http://schemas.openxmlformats.org/officeDocument/2006/relationships/image" Target="../media/image7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170238" cy="479425"/>
          </a:xfrm>
          <a:prstGeom prst="rect">
            <a:avLst/>
          </a:prstGeom>
          <a:noFill/>
          <a:ln>
            <a:noFill/>
          </a:ln>
          <a:effectLst/>
          <a:extLst>
            <a:ext uri="{FAA26D3D-D897-4be2-8F04-BA451C77F1D7}"/>
          </a:extLst>
        </p:spPr>
        <p:txBody>
          <a:bodyPr vert="horz" wrap="square" lIns="96661" tIns="48331" rIns="96661" bIns="48331" numCol="1" anchor="t" anchorCtr="0" compatLnSpc="1">
            <a:prstTxWarp prst="textNoShape">
              <a:avLst/>
            </a:prstTxWarp>
          </a:bodyPr>
          <a:lstStyle>
            <a:lvl1pPr defTabSz="966788">
              <a:defRPr sz="1300">
                <a:latin typeface="Arial" charset="0"/>
                <a:ea typeface="ＭＳ Ｐゴシック" charset="0"/>
                <a:cs typeface="Arial" charset="0"/>
              </a:defRPr>
            </a:lvl1pPr>
          </a:lstStyle>
          <a:p>
            <a:pPr>
              <a:defRPr/>
            </a:pPr>
            <a:endParaRPr lang="en-US"/>
          </a:p>
        </p:txBody>
      </p:sp>
      <p:sp>
        <p:nvSpPr>
          <p:cNvPr id="8195" name="Rectangle 3"/>
          <p:cNvSpPr>
            <a:spLocks noGrp="1" noChangeArrowheads="1"/>
          </p:cNvSpPr>
          <p:nvPr>
            <p:ph type="dt" idx="1"/>
          </p:nvPr>
        </p:nvSpPr>
        <p:spPr bwMode="auto">
          <a:xfrm>
            <a:off x="4143375" y="0"/>
            <a:ext cx="3170238" cy="479425"/>
          </a:xfrm>
          <a:prstGeom prst="rect">
            <a:avLst/>
          </a:prstGeom>
          <a:noFill/>
          <a:ln>
            <a:noFill/>
          </a:ln>
          <a:effectLst/>
          <a:extLst>
            <a:ext uri="{FAA26D3D-D897-4be2-8F04-BA451C77F1D7}"/>
          </a:extLst>
        </p:spPr>
        <p:txBody>
          <a:bodyPr vert="horz" wrap="square" lIns="96661" tIns="48331" rIns="96661" bIns="48331" numCol="1" anchor="t" anchorCtr="0" compatLnSpc="1">
            <a:prstTxWarp prst="textNoShape">
              <a:avLst/>
            </a:prstTxWarp>
          </a:bodyPr>
          <a:lstStyle>
            <a:lvl1pPr algn="r" defTabSz="966788">
              <a:defRPr sz="1300">
                <a:latin typeface="Arial" charset="0"/>
                <a:ea typeface="ＭＳ Ｐゴシック" charset="0"/>
                <a:cs typeface="Arial" charset="0"/>
              </a:defRPr>
            </a:lvl1pPr>
          </a:lstStyle>
          <a:p>
            <a:pPr>
              <a:defRPr/>
            </a:pPr>
            <a:endParaRPr lang="en-US"/>
          </a:p>
        </p:txBody>
      </p:sp>
      <p:sp>
        <p:nvSpPr>
          <p:cNvPr id="5325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731838" y="4560888"/>
            <a:ext cx="5851525" cy="4319587"/>
          </a:xfrm>
          <a:prstGeom prst="rect">
            <a:avLst/>
          </a:prstGeom>
          <a:noFill/>
          <a:ln>
            <a:noFill/>
          </a:ln>
          <a:effectLst/>
          <a:extLst>
            <a:ext uri="{FAA26D3D-D897-4be2-8F04-BA451C77F1D7}"/>
          </a:ex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9120188"/>
            <a:ext cx="3170238" cy="479425"/>
          </a:xfrm>
          <a:prstGeom prst="rect">
            <a:avLst/>
          </a:prstGeom>
          <a:noFill/>
          <a:ln>
            <a:noFill/>
          </a:ln>
          <a:effectLst/>
          <a:extLst>
            <a:ext uri="{FAA26D3D-D897-4be2-8F04-BA451C77F1D7}"/>
          </a:extLst>
        </p:spPr>
        <p:txBody>
          <a:bodyPr vert="horz" wrap="square" lIns="96661" tIns="48331" rIns="96661" bIns="48331" numCol="1" anchor="b" anchorCtr="0" compatLnSpc="1">
            <a:prstTxWarp prst="textNoShape">
              <a:avLst/>
            </a:prstTxWarp>
          </a:bodyPr>
          <a:lstStyle>
            <a:lvl1pPr defTabSz="966788">
              <a:defRPr sz="1300">
                <a:latin typeface="Arial" charset="0"/>
                <a:ea typeface="ＭＳ Ｐゴシック" charset="0"/>
                <a:cs typeface="Arial" charset="0"/>
              </a:defRPr>
            </a:lvl1pPr>
          </a:lstStyle>
          <a:p>
            <a:pPr>
              <a:defRPr/>
            </a:pPr>
            <a:endParaRPr lang="en-US"/>
          </a:p>
        </p:txBody>
      </p:sp>
      <p:sp>
        <p:nvSpPr>
          <p:cNvPr id="8199" name="Rectangle 7"/>
          <p:cNvSpPr>
            <a:spLocks noGrp="1" noChangeArrowheads="1"/>
          </p:cNvSpPr>
          <p:nvPr>
            <p:ph type="sldNum" sz="quarter" idx="5"/>
          </p:nvPr>
        </p:nvSpPr>
        <p:spPr bwMode="auto">
          <a:xfrm>
            <a:off x="4143375" y="9120188"/>
            <a:ext cx="3170238" cy="479425"/>
          </a:xfrm>
          <a:prstGeom prst="rect">
            <a:avLst/>
          </a:prstGeom>
          <a:noFill/>
          <a:ln>
            <a:noFill/>
          </a:ln>
          <a:effectLst/>
          <a:extLst>
            <a:ext uri="{FAA26D3D-D897-4be2-8F04-BA451C77F1D7}"/>
          </a:extLst>
        </p:spPr>
        <p:txBody>
          <a:bodyPr vert="horz" wrap="square" lIns="96661" tIns="48331" rIns="96661" bIns="48331" numCol="1" anchor="b" anchorCtr="0" compatLnSpc="1">
            <a:prstTxWarp prst="textNoShape">
              <a:avLst/>
            </a:prstTxWarp>
          </a:bodyPr>
          <a:lstStyle>
            <a:lvl1pPr algn="r" defTabSz="966788">
              <a:defRPr sz="1300">
                <a:latin typeface="Arial" pitchFamily="34" charset="0"/>
                <a:cs typeface="Arial" pitchFamily="34" charset="0"/>
              </a:defRPr>
            </a:lvl1pPr>
          </a:lstStyle>
          <a:p>
            <a:pPr>
              <a:defRPr/>
            </a:pPr>
            <a:fld id="{7AF744A8-5E30-44F6-8A90-0D1E584004DC}" type="slidenum">
              <a:rPr lang="en-US"/>
              <a:pPr>
                <a:defRPr/>
              </a:pPr>
              <a:t>‹#›</a:t>
            </a:fld>
            <a:endParaRPr lang="en-US"/>
          </a:p>
        </p:txBody>
      </p:sp>
    </p:spTree>
    <p:extLst>
      <p:ext uri="{BB962C8B-B14F-4D97-AF65-F5344CB8AC3E}">
        <p14:creationId xmlns:p14="http://schemas.microsoft.com/office/powerpoint/2010/main" val="10306200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0"/>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Arial" charset="0"/>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Arial" charset="0"/>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Arial" charset="0"/>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Arial" charset="0"/>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ln>
            <a:miter lim="800000"/>
            <a:headEnd/>
            <a:tailEnd/>
          </a:ln>
        </p:spPr>
        <p:txBody>
          <a:bodyPr/>
          <a:lstStyle/>
          <a:p>
            <a:fld id="{4E5E63D8-C082-4964-AA69-E46C713202E3}" type="slidenum">
              <a:rPr lang="en-US" smtClean="0">
                <a:latin typeface="Arial" charset="0"/>
              </a:rPr>
              <a:pPr/>
              <a:t>1</a:t>
            </a:fld>
            <a:endParaRPr lang="en-US" smtClean="0">
              <a:latin typeface="Arial" charset="0"/>
            </a:endParaRPr>
          </a:p>
        </p:txBody>
      </p:sp>
      <p:sp>
        <p:nvSpPr>
          <p:cNvPr id="55298"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F8743BF3-D85F-4C0D-8E5C-2978C63A21AD}" type="slidenum">
              <a:rPr lang="zh-CN" altLang="en-GB" sz="1300">
                <a:ea typeface="SimSun" pitchFamily="2" charset="-122"/>
              </a:rPr>
              <a:pPr algn="r" defTabSz="966788"/>
              <a:t>1</a:t>
            </a:fld>
            <a:endParaRPr lang="en-GB" altLang="zh-CN" sz="1300">
              <a:ea typeface="SimSun" pitchFamily="2" charset="-122"/>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en-US" altLang="zh-CN" smtClean="0">
              <a:latin typeface="Arial" charset="0"/>
              <a:ea typeface="SimSun" pitchFamily="2" charset="-122"/>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a:ln>
            <a:miter lim="800000"/>
            <a:headEnd/>
            <a:tailEnd/>
          </a:ln>
        </p:spPr>
        <p:txBody>
          <a:bodyPr/>
          <a:lstStyle/>
          <a:p>
            <a:fld id="{CD340BA8-3FAF-48A0-B64B-1BD3941801DA}" type="slidenum">
              <a:rPr lang="en-US" smtClean="0">
                <a:latin typeface="Arial" charset="0"/>
              </a:rPr>
              <a:pPr/>
              <a:t>10</a:t>
            </a:fld>
            <a:endParaRPr lang="en-US" smtClean="0">
              <a:latin typeface="Arial" charset="0"/>
            </a:endParaRPr>
          </a:p>
        </p:txBody>
      </p:sp>
      <p:sp>
        <p:nvSpPr>
          <p:cNvPr id="71682"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B8A9F2AC-5E98-4EFA-BABF-38162B276561}" type="slidenum">
              <a:rPr lang="en-US" sz="1300"/>
              <a:pPr algn="r" defTabSz="966788"/>
              <a:t>10</a:t>
            </a:fld>
            <a:endParaRPr lang="en-US" sz="13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en-US" smtClean="0">
              <a:latin typeface="Arial" charset="0"/>
              <a:ea typeface="ＭＳ Ｐゴシック" pitchFamily="34" charset="-128"/>
              <a:cs typeface="Arial" charset="0"/>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EEF4D95E-0D4E-4CA2-BC34-2F219B35A5F5}" type="slidenum">
              <a:rPr lang="en-US" sz="1300"/>
              <a:pPr algn="r" defTabSz="966788"/>
              <a:t>119</a:t>
            </a:fld>
            <a:endParaRPr lang="en-US" sz="1300"/>
          </a:p>
        </p:txBody>
      </p:sp>
      <p:sp>
        <p:nvSpPr>
          <p:cNvPr id="279554" name="Rectangle 2"/>
          <p:cNvSpPr>
            <a:spLocks noGrp="1" noRot="1" noChangeAspect="1" noChangeArrowheads="1" noTextEdit="1"/>
          </p:cNvSpPr>
          <p:nvPr>
            <p:ph type="sldImg"/>
          </p:nvPr>
        </p:nvSpPr>
        <p:spPr>
          <a:xfrm>
            <a:off x="1258888" y="720725"/>
            <a:ext cx="4800600" cy="3600450"/>
          </a:xfrm>
          <a:ln/>
        </p:spPr>
      </p:sp>
      <p:sp>
        <p:nvSpPr>
          <p:cNvPr id="279555" name="Rectangle 3"/>
          <p:cNvSpPr>
            <a:spLocks noGrp="1" noChangeArrowheads="1"/>
          </p:cNvSpPr>
          <p:nvPr>
            <p:ph type="body" idx="1"/>
          </p:nvPr>
        </p:nvSpPr>
        <p:spPr>
          <a:noFill/>
        </p:spPr>
        <p:txBody>
          <a:bodyPr/>
          <a:lstStyle/>
          <a:p>
            <a:pPr defTabSz="457200" eaLnBrk="1" hangingPunct="1">
              <a:spcBef>
                <a:spcPct val="0"/>
              </a:spcBef>
            </a:pPr>
            <a:r>
              <a:rPr lang="en-US" altLang="zh-CN" smtClean="0">
                <a:latin typeface="Arial" charset="0"/>
                <a:ea typeface="SimSun" pitchFamily="2" charset="-122"/>
                <a:cs typeface="Arial" charset="0"/>
              </a:rPr>
              <a:t>Animate to show from the example the win</a:t>
            </a:r>
          </a:p>
          <a:p>
            <a:pPr defTabSz="457200" eaLnBrk="1" hangingPunct="1">
              <a:spcBef>
                <a:spcPct val="0"/>
              </a:spcBef>
            </a:pPr>
            <a:r>
              <a:rPr lang="en-US" altLang="zh-CN" smtClean="0">
                <a:latin typeface="Arial" charset="0"/>
                <a:ea typeface="SimSun" pitchFamily="2" charset="-122"/>
                <a:cs typeface="Arial" charset="0"/>
              </a:rPr>
              <a:t>No need to explain what a window feature is</a:t>
            </a:r>
          </a:p>
          <a:p>
            <a:pPr defTabSz="457200" eaLnBrk="1" hangingPunct="1">
              <a:spcBef>
                <a:spcPct val="0"/>
              </a:spcBef>
            </a:pPr>
            <a:r>
              <a:rPr lang="en-US" altLang="zh-CN" sz="2000" smtClean="0">
                <a:latin typeface="Arial" charset="0"/>
                <a:ea typeface="SimSun" pitchFamily="2" charset="-122"/>
                <a:cs typeface="Arial" charset="0"/>
              </a:rPr>
              <a:t>Window Features: words surrounding the target entity, date and attribute.</a:t>
            </a:r>
          </a:p>
          <a:p>
            <a:pPr marL="681038" lvl="1" indent="-304800" defTabSz="457200" eaLnBrk="1" hangingPunct="1">
              <a:spcBef>
                <a:spcPct val="0"/>
              </a:spcBef>
            </a:pPr>
            <a:r>
              <a:rPr lang="en-US" altLang="zh-CN" sz="1600" smtClean="0">
                <a:latin typeface="Arial" charset="0"/>
                <a:ea typeface="SimSun" pitchFamily="2" charset="-122"/>
                <a:cs typeface="Arial" charset="0"/>
              </a:rPr>
              <a:t>TARGET_DATE: </a:t>
            </a:r>
            <a:r>
              <a:rPr lang="en-US" altLang="zh-CN" sz="1600" i="1" smtClean="0">
                <a:latin typeface="Arial" charset="0"/>
                <a:ea typeface="SimSun" pitchFamily="2" charset="-122"/>
                <a:cs typeface="Arial" charset="0"/>
              </a:rPr>
              <a:t>in, after, fired…</a:t>
            </a:r>
          </a:p>
          <a:p>
            <a:pPr marL="681038" lvl="1" indent="-304800" defTabSz="457200" eaLnBrk="1" hangingPunct="1">
              <a:spcBef>
                <a:spcPct val="0"/>
              </a:spcBef>
            </a:pPr>
            <a:r>
              <a:rPr lang="en-US" altLang="zh-CN" sz="1600" i="1" smtClean="0">
                <a:latin typeface="Arial" charset="0"/>
                <a:ea typeface="SimSun" pitchFamily="2" charset="-122"/>
                <a:cs typeface="Arial" charset="0"/>
              </a:rPr>
              <a:t>TARGET_ENTITY: allegations, company…</a:t>
            </a:r>
          </a:p>
          <a:p>
            <a:pPr marL="681038" lvl="1" indent="-304800" defTabSz="457200" eaLnBrk="1" hangingPunct="1">
              <a:spcBef>
                <a:spcPct val="0"/>
              </a:spcBef>
            </a:pPr>
            <a:r>
              <a:rPr lang="en-US" altLang="zh-CN" sz="1600" i="1" smtClean="0">
                <a:latin typeface="Arial" charset="0"/>
                <a:ea typeface="SimSun" pitchFamily="2" charset="-122"/>
                <a:cs typeface="Arial" charset="0"/>
              </a:rPr>
              <a:t>TARGET_ATTRIBUTE: founded, TARGET_ENTITY...</a:t>
            </a:r>
          </a:p>
          <a:p>
            <a:pPr defTabSz="457200" eaLnBrk="1" hangingPunct="1">
              <a:spcBef>
                <a:spcPct val="0"/>
              </a:spcBef>
            </a:pPr>
            <a:r>
              <a:rPr lang="en-US" altLang="zh-CN" sz="2000" smtClean="0">
                <a:latin typeface="Arial" charset="0"/>
                <a:ea typeface="SimSun" pitchFamily="2" charset="-122"/>
                <a:cs typeface="Arial" charset="0"/>
              </a:rPr>
              <a:t>.</a:t>
            </a:r>
          </a:p>
          <a:p>
            <a:pPr marL="681038" lvl="1" indent="-304800" defTabSz="457200" eaLnBrk="1" hangingPunct="1">
              <a:spcBef>
                <a:spcPct val="0"/>
              </a:spcBef>
            </a:pPr>
            <a:r>
              <a:rPr lang="en-US" altLang="zh-CN" sz="1600" smtClean="0">
                <a:latin typeface="Arial" charset="0"/>
                <a:ea typeface="SimSun" pitchFamily="2" charset="-122"/>
                <a:cs typeface="Arial" charset="0"/>
              </a:rPr>
              <a:t>TARGET_DATE governs: </a:t>
            </a:r>
            <a:r>
              <a:rPr lang="en-US" altLang="zh-CN" sz="1600" i="1" smtClean="0">
                <a:latin typeface="Arial" charset="0"/>
                <a:ea typeface="SimSun" pitchFamily="2" charset="-122"/>
                <a:cs typeface="Arial" charset="0"/>
              </a:rPr>
              <a:t>found</a:t>
            </a:r>
          </a:p>
          <a:p>
            <a:pPr marL="681038" lvl="1" indent="-304800" defTabSz="457200" eaLnBrk="1" hangingPunct="1">
              <a:spcBef>
                <a:spcPct val="0"/>
              </a:spcBef>
            </a:pPr>
            <a:r>
              <a:rPr lang="en-US" altLang="zh-CN" sz="1600" smtClean="0">
                <a:latin typeface="Arial" charset="0"/>
                <a:ea typeface="SimSun" pitchFamily="2" charset="-122"/>
                <a:cs typeface="Arial" charset="0"/>
              </a:rPr>
              <a:t>TARGET_ENTITY governs: used, son, found</a:t>
            </a:r>
            <a:endParaRPr lang="en-US" altLang="zh-CN" sz="1600" i="1" smtClean="0">
              <a:latin typeface="Arial" charset="0"/>
              <a:ea typeface="SimSun" pitchFamily="2" charset="-122"/>
              <a:cs typeface="Arial" charset="0"/>
            </a:endParaRPr>
          </a:p>
          <a:p>
            <a:pPr marL="681038" lvl="1" indent="-304800" defTabSz="457200" eaLnBrk="1" hangingPunct="1">
              <a:spcBef>
                <a:spcPct val="0"/>
              </a:spcBef>
            </a:pPr>
            <a:r>
              <a:rPr lang="en-US" altLang="zh-CN" sz="1600" smtClean="0">
                <a:latin typeface="Arial" charset="0"/>
                <a:ea typeface="SimSun" pitchFamily="2" charset="-122"/>
                <a:cs typeface="Arial" charset="0"/>
              </a:rPr>
              <a:t>TARGET_ATTRIBUTE governs</a:t>
            </a:r>
            <a:r>
              <a:rPr lang="en-US" altLang="zh-CN" sz="1600" i="1" smtClean="0">
                <a:latin typeface="Arial" charset="0"/>
                <a:ea typeface="SimSun" pitchFamily="2" charset="-122"/>
                <a:cs typeface="Arial" charset="0"/>
              </a:rPr>
              <a:t>: found</a:t>
            </a:r>
            <a:endParaRPr lang="en-US" altLang="zh-CN" sz="1600" smtClean="0">
              <a:latin typeface="Arial" charset="0"/>
              <a:ea typeface="SimSun" pitchFamily="2" charset="-122"/>
              <a:cs typeface="Arial" charset="0"/>
            </a:endParaRPr>
          </a:p>
          <a:p>
            <a:pPr defTabSz="457200" eaLnBrk="1" hangingPunct="1">
              <a:spcBef>
                <a:spcPct val="0"/>
              </a:spcBef>
            </a:pPr>
            <a:endParaRPr lang="zh-CN" altLang="en-US" smtClean="0">
              <a:latin typeface="Arial" charset="0"/>
              <a:ea typeface="SimSun" pitchFamily="2" charset="-122"/>
              <a:cs typeface="Arial" charset="0"/>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9A6A0CDD-ED9D-4210-9ACB-97652B622468}" type="slidenum">
              <a:rPr lang="en-US" sz="1300"/>
              <a:pPr algn="r" defTabSz="966788"/>
              <a:t>120</a:t>
            </a:fld>
            <a:endParaRPr lang="en-US" sz="1300"/>
          </a:p>
        </p:txBody>
      </p:sp>
      <p:sp>
        <p:nvSpPr>
          <p:cNvPr id="281602" name="Rectangle 2"/>
          <p:cNvSpPr>
            <a:spLocks noGrp="1" noRot="1" noChangeAspect="1" noChangeArrowheads="1" noTextEdit="1"/>
          </p:cNvSpPr>
          <p:nvPr>
            <p:ph type="sldImg"/>
          </p:nvPr>
        </p:nvSpPr>
        <p:spPr>
          <a:xfrm>
            <a:off x="1258888" y="720725"/>
            <a:ext cx="4800600" cy="3600450"/>
          </a:xfrm>
          <a:ln/>
        </p:spPr>
      </p:sp>
      <p:sp>
        <p:nvSpPr>
          <p:cNvPr id="281603" name="Rectangle 3"/>
          <p:cNvSpPr>
            <a:spLocks noGrp="1" noChangeArrowheads="1"/>
          </p:cNvSpPr>
          <p:nvPr>
            <p:ph type="body" idx="1"/>
          </p:nvPr>
        </p:nvSpPr>
        <p:spPr>
          <a:noFill/>
        </p:spPr>
        <p:txBody>
          <a:bodyPr/>
          <a:lstStyle/>
          <a:p>
            <a:pPr defTabSz="457200" eaLnBrk="1" hangingPunct="1">
              <a:spcBef>
                <a:spcPct val="0"/>
              </a:spcBef>
            </a:pPr>
            <a:r>
              <a:rPr lang="en-US" altLang="zh-CN" smtClean="0">
                <a:latin typeface="Arial" charset="0"/>
                <a:ea typeface="SimSun" pitchFamily="2" charset="-122"/>
                <a:cs typeface="Arial" charset="0"/>
              </a:rPr>
              <a:t>Animate to show from the example the win</a:t>
            </a:r>
          </a:p>
          <a:p>
            <a:pPr defTabSz="457200" eaLnBrk="1" hangingPunct="1">
              <a:spcBef>
                <a:spcPct val="0"/>
              </a:spcBef>
            </a:pPr>
            <a:r>
              <a:rPr lang="en-US" altLang="zh-CN" smtClean="0">
                <a:latin typeface="Arial" charset="0"/>
                <a:ea typeface="SimSun" pitchFamily="2" charset="-122"/>
                <a:cs typeface="Arial" charset="0"/>
              </a:rPr>
              <a:t>No need to explain what a window feature is</a:t>
            </a:r>
          </a:p>
          <a:p>
            <a:pPr defTabSz="457200" eaLnBrk="1" hangingPunct="1">
              <a:spcBef>
                <a:spcPct val="0"/>
              </a:spcBef>
            </a:pPr>
            <a:r>
              <a:rPr lang="en-US" altLang="zh-CN" sz="2000" smtClean="0">
                <a:latin typeface="Arial" charset="0"/>
                <a:ea typeface="SimSun" pitchFamily="2" charset="-122"/>
                <a:cs typeface="Arial" charset="0"/>
              </a:rPr>
              <a:t>Window Features: words surrounding the target entity, date and attribute.</a:t>
            </a:r>
          </a:p>
          <a:p>
            <a:pPr marL="681038" lvl="1" indent="-304800" defTabSz="457200" eaLnBrk="1" hangingPunct="1">
              <a:spcBef>
                <a:spcPct val="0"/>
              </a:spcBef>
            </a:pPr>
            <a:r>
              <a:rPr lang="en-US" altLang="zh-CN" sz="1600" smtClean="0">
                <a:latin typeface="Arial" charset="0"/>
                <a:ea typeface="SimSun" pitchFamily="2" charset="-122"/>
                <a:cs typeface="Arial" charset="0"/>
              </a:rPr>
              <a:t>TARGET_DATE: </a:t>
            </a:r>
            <a:r>
              <a:rPr lang="en-US" altLang="zh-CN" sz="1600" i="1" smtClean="0">
                <a:latin typeface="Arial" charset="0"/>
                <a:ea typeface="SimSun" pitchFamily="2" charset="-122"/>
                <a:cs typeface="Arial" charset="0"/>
              </a:rPr>
              <a:t>in, after, fired…</a:t>
            </a:r>
          </a:p>
          <a:p>
            <a:pPr marL="681038" lvl="1" indent="-304800" defTabSz="457200" eaLnBrk="1" hangingPunct="1">
              <a:spcBef>
                <a:spcPct val="0"/>
              </a:spcBef>
            </a:pPr>
            <a:r>
              <a:rPr lang="en-US" altLang="zh-CN" sz="1600" i="1" smtClean="0">
                <a:latin typeface="Arial" charset="0"/>
                <a:ea typeface="SimSun" pitchFamily="2" charset="-122"/>
                <a:cs typeface="Arial" charset="0"/>
              </a:rPr>
              <a:t>TARGET_ENTITY: allegations, company…</a:t>
            </a:r>
          </a:p>
          <a:p>
            <a:pPr marL="681038" lvl="1" indent="-304800" defTabSz="457200" eaLnBrk="1" hangingPunct="1">
              <a:spcBef>
                <a:spcPct val="0"/>
              </a:spcBef>
            </a:pPr>
            <a:r>
              <a:rPr lang="en-US" altLang="zh-CN" sz="1600" i="1" smtClean="0">
                <a:latin typeface="Arial" charset="0"/>
                <a:ea typeface="SimSun" pitchFamily="2" charset="-122"/>
                <a:cs typeface="Arial" charset="0"/>
              </a:rPr>
              <a:t>TARGET_ATTRIBUTE: founded, TARGET_ENTITY...</a:t>
            </a:r>
          </a:p>
          <a:p>
            <a:pPr defTabSz="457200" eaLnBrk="1" hangingPunct="1">
              <a:spcBef>
                <a:spcPct val="0"/>
              </a:spcBef>
            </a:pPr>
            <a:r>
              <a:rPr lang="en-US" altLang="zh-CN" sz="2000" smtClean="0">
                <a:latin typeface="Arial" charset="0"/>
                <a:ea typeface="SimSun" pitchFamily="2" charset="-122"/>
                <a:cs typeface="Arial" charset="0"/>
              </a:rPr>
              <a:t>.</a:t>
            </a:r>
          </a:p>
          <a:p>
            <a:pPr marL="681038" lvl="1" indent="-304800" defTabSz="457200" eaLnBrk="1" hangingPunct="1">
              <a:spcBef>
                <a:spcPct val="0"/>
              </a:spcBef>
            </a:pPr>
            <a:r>
              <a:rPr lang="en-US" altLang="zh-CN" sz="1600" smtClean="0">
                <a:latin typeface="Arial" charset="0"/>
                <a:ea typeface="SimSun" pitchFamily="2" charset="-122"/>
                <a:cs typeface="Arial" charset="0"/>
              </a:rPr>
              <a:t>TARGET_DATE governs: </a:t>
            </a:r>
            <a:r>
              <a:rPr lang="en-US" altLang="zh-CN" sz="1600" i="1" smtClean="0">
                <a:latin typeface="Arial" charset="0"/>
                <a:ea typeface="SimSun" pitchFamily="2" charset="-122"/>
                <a:cs typeface="Arial" charset="0"/>
              </a:rPr>
              <a:t>found</a:t>
            </a:r>
          </a:p>
          <a:p>
            <a:pPr marL="681038" lvl="1" indent="-304800" defTabSz="457200" eaLnBrk="1" hangingPunct="1">
              <a:spcBef>
                <a:spcPct val="0"/>
              </a:spcBef>
            </a:pPr>
            <a:r>
              <a:rPr lang="en-US" altLang="zh-CN" sz="1600" smtClean="0">
                <a:latin typeface="Arial" charset="0"/>
                <a:ea typeface="SimSun" pitchFamily="2" charset="-122"/>
                <a:cs typeface="Arial" charset="0"/>
              </a:rPr>
              <a:t>TARGET_ENTITY governs: used, son, found</a:t>
            </a:r>
            <a:endParaRPr lang="en-US" altLang="zh-CN" sz="1600" i="1" smtClean="0">
              <a:latin typeface="Arial" charset="0"/>
              <a:ea typeface="SimSun" pitchFamily="2" charset="-122"/>
              <a:cs typeface="Arial" charset="0"/>
            </a:endParaRPr>
          </a:p>
          <a:p>
            <a:pPr marL="681038" lvl="1" indent="-304800" defTabSz="457200" eaLnBrk="1" hangingPunct="1">
              <a:spcBef>
                <a:spcPct val="0"/>
              </a:spcBef>
            </a:pPr>
            <a:r>
              <a:rPr lang="en-US" altLang="zh-CN" sz="1600" smtClean="0">
                <a:latin typeface="Arial" charset="0"/>
                <a:ea typeface="SimSun" pitchFamily="2" charset="-122"/>
                <a:cs typeface="Arial" charset="0"/>
              </a:rPr>
              <a:t>TARGET_ATTRIBUTE governs</a:t>
            </a:r>
            <a:r>
              <a:rPr lang="en-US" altLang="zh-CN" sz="1600" i="1" smtClean="0">
                <a:latin typeface="Arial" charset="0"/>
                <a:ea typeface="SimSun" pitchFamily="2" charset="-122"/>
                <a:cs typeface="Arial" charset="0"/>
              </a:rPr>
              <a:t>: found</a:t>
            </a:r>
            <a:endParaRPr lang="en-US" altLang="zh-CN" sz="1600" smtClean="0">
              <a:latin typeface="Arial" charset="0"/>
              <a:ea typeface="SimSun" pitchFamily="2" charset="-122"/>
              <a:cs typeface="Arial" charset="0"/>
            </a:endParaRPr>
          </a:p>
          <a:p>
            <a:pPr defTabSz="457200" eaLnBrk="1" hangingPunct="1">
              <a:spcBef>
                <a:spcPct val="0"/>
              </a:spcBef>
            </a:pPr>
            <a:endParaRPr lang="zh-CN" altLang="en-US" smtClean="0">
              <a:latin typeface="Arial" charset="0"/>
              <a:ea typeface="SimSun" pitchFamily="2" charset="-122"/>
              <a:cs typeface="Arial" charset="0"/>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7AC5CD8D-0180-4E5C-A9D1-1226D4176D9B}" type="slidenum">
              <a:rPr lang="en-US" sz="1300"/>
              <a:pPr algn="r" defTabSz="966788"/>
              <a:t>121</a:t>
            </a:fld>
            <a:endParaRPr lang="en-US" sz="1300"/>
          </a:p>
        </p:txBody>
      </p:sp>
      <p:sp>
        <p:nvSpPr>
          <p:cNvPr id="283650" name="Rectangle 2"/>
          <p:cNvSpPr>
            <a:spLocks noGrp="1" noRot="1" noChangeAspect="1" noChangeArrowheads="1" noTextEdit="1"/>
          </p:cNvSpPr>
          <p:nvPr>
            <p:ph type="sldImg"/>
          </p:nvPr>
        </p:nvSpPr>
        <p:spPr>
          <a:xfrm>
            <a:off x="1258888" y="720725"/>
            <a:ext cx="4800600" cy="3600450"/>
          </a:xfrm>
          <a:ln/>
        </p:spPr>
      </p:sp>
      <p:sp>
        <p:nvSpPr>
          <p:cNvPr id="283651" name="Rectangle 3"/>
          <p:cNvSpPr>
            <a:spLocks noGrp="1" noChangeArrowheads="1"/>
          </p:cNvSpPr>
          <p:nvPr>
            <p:ph type="body" idx="1"/>
          </p:nvPr>
        </p:nvSpPr>
        <p:spPr>
          <a:noFill/>
        </p:spPr>
        <p:txBody>
          <a:bodyPr/>
          <a:lstStyle/>
          <a:p>
            <a:pPr defTabSz="457200" eaLnBrk="1" hangingPunct="1">
              <a:lnSpc>
                <a:spcPct val="80000"/>
              </a:lnSpc>
              <a:spcAft>
                <a:spcPts val="1200"/>
              </a:spcAft>
            </a:pPr>
            <a:r>
              <a:rPr lang="en-US" sz="1300" smtClean="0">
                <a:latin typeface="Arial" charset="0"/>
                <a:ea typeface="ＭＳ Ｐゴシック" pitchFamily="34" charset="-128"/>
                <a:cs typeface="Arial" charset="0"/>
              </a:rPr>
              <a:t>Structured approach outperforms the flat approach for all slot types except </a:t>
            </a:r>
            <a:r>
              <a:rPr lang="ja-JP" altLang="en-US" sz="1300" smtClean="0">
                <a:latin typeface="Arial" charset="0"/>
                <a:ea typeface="ＭＳ Ｐゴシック" pitchFamily="34" charset="-128"/>
                <a:cs typeface="Arial" charset="0"/>
              </a:rPr>
              <a:t>“</a:t>
            </a:r>
            <a:r>
              <a:rPr lang="en-US" altLang="ja-JP" sz="1300" smtClean="0">
                <a:latin typeface="Arial" charset="0"/>
                <a:ea typeface="ＭＳ Ｐゴシック" pitchFamily="34" charset="-128"/>
                <a:cs typeface="Arial" charset="0"/>
              </a:rPr>
              <a:t>per:title" which usually involves shorter contexts. </a:t>
            </a:r>
          </a:p>
          <a:p>
            <a:pPr defTabSz="457200" eaLnBrk="1" hangingPunct="1">
              <a:lnSpc>
                <a:spcPct val="80000"/>
              </a:lnSpc>
              <a:spcAft>
                <a:spcPts val="1200"/>
              </a:spcAft>
            </a:pPr>
            <a:r>
              <a:rPr lang="en-US" sz="1300" smtClean="0">
                <a:latin typeface="Arial" charset="0"/>
                <a:ea typeface="ＭＳ Ｐゴシック" pitchFamily="34" charset="-128"/>
                <a:cs typeface="Arial" charset="0"/>
              </a:rPr>
              <a:t>Combining both approaches can achieve a higher performance. </a:t>
            </a:r>
          </a:p>
          <a:p>
            <a:pPr defTabSz="457200" eaLnBrk="1" hangingPunct="1">
              <a:lnSpc>
                <a:spcPct val="80000"/>
              </a:lnSpc>
              <a:spcAft>
                <a:spcPts val="1200"/>
              </a:spcAft>
            </a:pPr>
            <a:r>
              <a:rPr lang="en-US" sz="1300" smtClean="0">
                <a:latin typeface="Arial" charset="0"/>
                <a:ea typeface="ＭＳ Ｐゴシック" pitchFamily="34" charset="-128"/>
                <a:cs typeface="Arial" charset="0"/>
              </a:rPr>
              <a:t>Gains by the structured approach are highly correlated with the compression rate for certain slot types. </a:t>
            </a:r>
            <a:br>
              <a:rPr lang="en-US" sz="1300" smtClean="0">
                <a:latin typeface="Arial" charset="0"/>
                <a:ea typeface="ＭＳ Ｐゴシック" pitchFamily="34" charset="-128"/>
                <a:cs typeface="Arial" charset="0"/>
              </a:rPr>
            </a:br>
            <a:r>
              <a:rPr lang="en-US" sz="1300" smtClean="0">
                <a:latin typeface="Arial" charset="0"/>
                <a:ea typeface="ＭＳ Ｐゴシック" pitchFamily="34" charset="-128"/>
                <a:cs typeface="Arial" charset="0"/>
              </a:rPr>
              <a:t/>
            </a:r>
            <a:br>
              <a:rPr lang="en-US" sz="1300" smtClean="0">
                <a:latin typeface="Arial" charset="0"/>
                <a:ea typeface="ＭＳ Ｐゴシック" pitchFamily="34" charset="-128"/>
                <a:cs typeface="Arial" charset="0"/>
              </a:rPr>
            </a:br>
            <a:r>
              <a:rPr lang="en-US" sz="900" u="sng" smtClean="0">
                <a:latin typeface="Arial" charset="0"/>
                <a:ea typeface="ＭＳ Ｐゴシック" pitchFamily="34" charset="-128"/>
                <a:cs typeface="Arial" charset="0"/>
              </a:rPr>
              <a:t>1 - lengths of dependency paths [query, slot fill, time expression] </a:t>
            </a:r>
            <a:br>
              <a:rPr lang="en-US" sz="900" u="sng" smtClean="0">
                <a:latin typeface="Arial" charset="0"/>
                <a:ea typeface="ＭＳ Ｐゴシック" pitchFamily="34" charset="-128"/>
                <a:cs typeface="Arial" charset="0"/>
              </a:rPr>
            </a:br>
            <a:r>
              <a:rPr lang="en-US" sz="900" smtClean="0">
                <a:latin typeface="Arial" charset="0"/>
                <a:ea typeface="ＭＳ Ｐゴシック" pitchFamily="34" charset="-128"/>
                <a:cs typeface="Arial" charset="0"/>
              </a:rPr>
              <a:t>	                       # context words </a:t>
            </a:r>
            <a:endParaRPr lang="en-US" sz="1300" smtClean="0">
              <a:latin typeface="Arial" charset="0"/>
              <a:ea typeface="ＭＳ Ｐゴシック" pitchFamily="34" charset="-128"/>
              <a:cs typeface="Arial" charset="0"/>
            </a:endParaRPr>
          </a:p>
          <a:p>
            <a:pPr defTabSz="457200" eaLnBrk="1" hangingPunct="1">
              <a:lnSpc>
                <a:spcPct val="80000"/>
              </a:lnSpc>
              <a:spcAft>
                <a:spcPts val="1200"/>
              </a:spcAft>
            </a:pPr>
            <a:endParaRPr lang="en-US" sz="1300" smtClean="0">
              <a:latin typeface="Arial" charset="0"/>
              <a:ea typeface="ＭＳ Ｐゴシック" pitchFamily="34" charset="-128"/>
              <a:cs typeface="Arial" charset="0"/>
            </a:endParaRPr>
          </a:p>
          <a:p>
            <a:pPr defTabSz="457200" eaLnBrk="1" hangingPunct="1">
              <a:lnSpc>
                <a:spcPct val="80000"/>
              </a:lnSpc>
              <a:spcBef>
                <a:spcPct val="0"/>
              </a:spcBef>
            </a:pPr>
            <a:endParaRPr lang="en-US" altLang="zh-CN" sz="1000" smtClean="0">
              <a:latin typeface="Arial" charset="0"/>
              <a:ea typeface="SimSun" pitchFamily="2" charset="-122"/>
              <a:cs typeface="Arial" charset="0"/>
            </a:endParaRPr>
          </a:p>
          <a:p>
            <a:pPr defTabSz="457200" eaLnBrk="1" hangingPunct="1">
              <a:lnSpc>
                <a:spcPct val="80000"/>
              </a:lnSpc>
              <a:spcBef>
                <a:spcPct val="0"/>
              </a:spcBef>
            </a:pPr>
            <a:r>
              <a:rPr lang="en-US" altLang="zh-CN" sz="1000" smtClean="0">
                <a:latin typeface="Arial" charset="0"/>
                <a:ea typeface="SimSun" pitchFamily="2" charset="-122"/>
                <a:cs typeface="Arial" charset="0"/>
              </a:rPr>
              <a:t>Animate to show from the example the win</a:t>
            </a:r>
          </a:p>
          <a:p>
            <a:pPr defTabSz="457200" eaLnBrk="1" hangingPunct="1">
              <a:lnSpc>
                <a:spcPct val="80000"/>
              </a:lnSpc>
              <a:spcBef>
                <a:spcPct val="0"/>
              </a:spcBef>
            </a:pPr>
            <a:r>
              <a:rPr lang="en-US" altLang="zh-CN" sz="1000" smtClean="0">
                <a:latin typeface="Arial" charset="0"/>
                <a:ea typeface="SimSun" pitchFamily="2" charset="-122"/>
                <a:cs typeface="Arial" charset="0"/>
              </a:rPr>
              <a:t>No need to explain what a window feature is</a:t>
            </a:r>
          </a:p>
          <a:p>
            <a:pPr defTabSz="457200" eaLnBrk="1" hangingPunct="1">
              <a:lnSpc>
                <a:spcPct val="80000"/>
              </a:lnSpc>
              <a:spcBef>
                <a:spcPct val="0"/>
              </a:spcBef>
            </a:pPr>
            <a:r>
              <a:rPr lang="en-US" altLang="zh-CN" sz="1800" smtClean="0">
                <a:latin typeface="Arial" charset="0"/>
                <a:ea typeface="SimSun" pitchFamily="2" charset="-122"/>
                <a:cs typeface="Arial" charset="0"/>
              </a:rPr>
              <a:t>Window Features: words surrounding the target entity, date and attribute.</a:t>
            </a:r>
          </a:p>
          <a:p>
            <a:pPr marL="681038" lvl="1" indent="-304800" defTabSz="457200" eaLnBrk="1" hangingPunct="1">
              <a:lnSpc>
                <a:spcPct val="80000"/>
              </a:lnSpc>
              <a:spcBef>
                <a:spcPct val="0"/>
              </a:spcBef>
            </a:pPr>
            <a:r>
              <a:rPr lang="en-US" altLang="zh-CN" sz="1400" smtClean="0">
                <a:latin typeface="Arial" charset="0"/>
                <a:ea typeface="SimSun" pitchFamily="2" charset="-122"/>
                <a:cs typeface="Arial" charset="0"/>
              </a:rPr>
              <a:t>TARGET_DATE: </a:t>
            </a:r>
            <a:r>
              <a:rPr lang="en-US" altLang="zh-CN" sz="1400" i="1" smtClean="0">
                <a:latin typeface="Arial" charset="0"/>
                <a:ea typeface="SimSun" pitchFamily="2" charset="-122"/>
                <a:cs typeface="Arial" charset="0"/>
              </a:rPr>
              <a:t>in, after, fired…</a:t>
            </a:r>
          </a:p>
          <a:p>
            <a:pPr marL="681038" lvl="1" indent="-304800" defTabSz="457200" eaLnBrk="1" hangingPunct="1">
              <a:lnSpc>
                <a:spcPct val="80000"/>
              </a:lnSpc>
              <a:spcBef>
                <a:spcPct val="0"/>
              </a:spcBef>
            </a:pPr>
            <a:r>
              <a:rPr lang="en-US" altLang="zh-CN" sz="1400" i="1" smtClean="0">
                <a:latin typeface="Arial" charset="0"/>
                <a:ea typeface="SimSun" pitchFamily="2" charset="-122"/>
                <a:cs typeface="Arial" charset="0"/>
              </a:rPr>
              <a:t>TARGET_ENTITY: allegations, company…</a:t>
            </a:r>
          </a:p>
          <a:p>
            <a:pPr marL="681038" lvl="1" indent="-304800" defTabSz="457200" eaLnBrk="1" hangingPunct="1">
              <a:lnSpc>
                <a:spcPct val="80000"/>
              </a:lnSpc>
              <a:spcBef>
                <a:spcPct val="0"/>
              </a:spcBef>
            </a:pPr>
            <a:r>
              <a:rPr lang="en-US" altLang="zh-CN" sz="1400" i="1" smtClean="0">
                <a:latin typeface="Arial" charset="0"/>
                <a:ea typeface="SimSun" pitchFamily="2" charset="-122"/>
                <a:cs typeface="Arial" charset="0"/>
              </a:rPr>
              <a:t>TARGET_ATTRIBUTE: founded, TARGET_ENTITY...</a:t>
            </a:r>
          </a:p>
          <a:p>
            <a:pPr defTabSz="457200" eaLnBrk="1" hangingPunct="1">
              <a:lnSpc>
                <a:spcPct val="80000"/>
              </a:lnSpc>
              <a:spcBef>
                <a:spcPct val="0"/>
              </a:spcBef>
            </a:pPr>
            <a:r>
              <a:rPr lang="en-US" altLang="zh-CN" sz="1800" smtClean="0">
                <a:latin typeface="Arial" charset="0"/>
                <a:ea typeface="SimSun" pitchFamily="2" charset="-122"/>
                <a:cs typeface="Arial" charset="0"/>
              </a:rPr>
              <a:t>.</a:t>
            </a:r>
          </a:p>
          <a:p>
            <a:pPr marL="681038" lvl="1" indent="-304800" defTabSz="457200" eaLnBrk="1" hangingPunct="1">
              <a:lnSpc>
                <a:spcPct val="80000"/>
              </a:lnSpc>
              <a:spcBef>
                <a:spcPct val="0"/>
              </a:spcBef>
            </a:pPr>
            <a:r>
              <a:rPr lang="en-US" altLang="zh-CN" sz="1400" smtClean="0">
                <a:latin typeface="Arial" charset="0"/>
                <a:ea typeface="SimSun" pitchFamily="2" charset="-122"/>
                <a:cs typeface="Arial" charset="0"/>
              </a:rPr>
              <a:t>TARGET_DATE governs: </a:t>
            </a:r>
            <a:r>
              <a:rPr lang="en-US" altLang="zh-CN" sz="1400" i="1" smtClean="0">
                <a:latin typeface="Arial" charset="0"/>
                <a:ea typeface="SimSun" pitchFamily="2" charset="-122"/>
                <a:cs typeface="Arial" charset="0"/>
              </a:rPr>
              <a:t>found</a:t>
            </a:r>
          </a:p>
          <a:p>
            <a:pPr marL="681038" lvl="1" indent="-304800" defTabSz="457200" eaLnBrk="1" hangingPunct="1">
              <a:lnSpc>
                <a:spcPct val="80000"/>
              </a:lnSpc>
              <a:spcBef>
                <a:spcPct val="0"/>
              </a:spcBef>
            </a:pPr>
            <a:r>
              <a:rPr lang="en-US" altLang="zh-CN" sz="1400" smtClean="0">
                <a:latin typeface="Arial" charset="0"/>
                <a:ea typeface="SimSun" pitchFamily="2" charset="-122"/>
                <a:cs typeface="Arial" charset="0"/>
              </a:rPr>
              <a:t>TARGET_ENTITY governs: used, son, found</a:t>
            </a:r>
            <a:endParaRPr lang="en-US" altLang="zh-CN" sz="1400" i="1" smtClean="0">
              <a:latin typeface="Arial" charset="0"/>
              <a:ea typeface="SimSun" pitchFamily="2" charset="-122"/>
              <a:cs typeface="Arial" charset="0"/>
            </a:endParaRPr>
          </a:p>
          <a:p>
            <a:pPr marL="681038" lvl="1" indent="-304800" defTabSz="457200" eaLnBrk="1" hangingPunct="1">
              <a:lnSpc>
                <a:spcPct val="80000"/>
              </a:lnSpc>
              <a:spcBef>
                <a:spcPct val="0"/>
              </a:spcBef>
            </a:pPr>
            <a:r>
              <a:rPr lang="en-US" altLang="zh-CN" sz="1400" smtClean="0">
                <a:latin typeface="Arial" charset="0"/>
                <a:ea typeface="SimSun" pitchFamily="2" charset="-122"/>
                <a:cs typeface="Arial" charset="0"/>
              </a:rPr>
              <a:t>TARGET_ATTRIBUTE governs</a:t>
            </a:r>
            <a:r>
              <a:rPr lang="en-US" altLang="zh-CN" sz="1400" i="1" smtClean="0">
                <a:latin typeface="Arial" charset="0"/>
                <a:ea typeface="SimSun" pitchFamily="2" charset="-122"/>
                <a:cs typeface="Arial" charset="0"/>
              </a:rPr>
              <a:t>: found</a:t>
            </a:r>
            <a:endParaRPr lang="en-US" altLang="zh-CN" sz="1400" smtClean="0">
              <a:latin typeface="Arial" charset="0"/>
              <a:ea typeface="SimSun" pitchFamily="2" charset="-122"/>
              <a:cs typeface="Arial" charset="0"/>
            </a:endParaRPr>
          </a:p>
          <a:p>
            <a:pPr defTabSz="457200" eaLnBrk="1" hangingPunct="1">
              <a:lnSpc>
                <a:spcPct val="80000"/>
              </a:lnSpc>
              <a:spcBef>
                <a:spcPct val="0"/>
              </a:spcBef>
            </a:pPr>
            <a:endParaRPr lang="zh-CN" altLang="en-US" sz="1000" smtClean="0">
              <a:latin typeface="Arial" charset="0"/>
              <a:ea typeface="SimSun" pitchFamily="2" charset="-122"/>
              <a:cs typeface="Arial" charset="0"/>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Rectangle 7"/>
          <p:cNvSpPr>
            <a:spLocks noGrp="1" noChangeArrowheads="1"/>
          </p:cNvSpPr>
          <p:nvPr>
            <p:ph type="sldNum" sz="quarter" idx="5"/>
          </p:nvPr>
        </p:nvSpPr>
        <p:spPr>
          <a:noFill/>
          <a:ln>
            <a:miter lim="800000"/>
            <a:headEnd/>
            <a:tailEnd/>
          </a:ln>
        </p:spPr>
        <p:txBody>
          <a:bodyPr/>
          <a:lstStyle/>
          <a:p>
            <a:fld id="{95E6E9C0-16FA-4951-A403-476C580F1FCC}" type="slidenum">
              <a:rPr lang="en-US" smtClean="0">
                <a:latin typeface="Arial" charset="0"/>
              </a:rPr>
              <a:pPr/>
              <a:t>124</a:t>
            </a:fld>
            <a:endParaRPr lang="en-US" smtClean="0">
              <a:latin typeface="Arial" charset="0"/>
            </a:endParaRPr>
          </a:p>
        </p:txBody>
      </p:sp>
      <p:sp>
        <p:nvSpPr>
          <p:cNvPr id="287746" name="Rectangle 2"/>
          <p:cNvSpPr>
            <a:spLocks noGrp="1" noRot="1" noChangeAspect="1" noChangeArrowheads="1" noTextEdit="1"/>
          </p:cNvSpPr>
          <p:nvPr>
            <p:ph type="sldImg"/>
          </p:nvPr>
        </p:nvSpPr>
        <p:spPr>
          <a:ln/>
        </p:spPr>
      </p:sp>
      <p:sp>
        <p:nvSpPr>
          <p:cNvPr id="287747" name="Rectangle 3"/>
          <p:cNvSpPr>
            <a:spLocks noGrp="1" noChangeArrowheads="1"/>
          </p:cNvSpPr>
          <p:nvPr>
            <p:ph type="body" idx="1"/>
          </p:nvPr>
        </p:nvSpPr>
        <p:spPr>
          <a:noFill/>
        </p:spPr>
        <p:txBody>
          <a:bodyPr/>
          <a:lstStyle/>
          <a:p>
            <a:pPr lvl="1" eaLnBrk="1" hangingPunct="1"/>
            <a:r>
              <a:rPr lang="en-US" altLang="zh-CN" smtClean="0">
                <a:latin typeface="Arial" charset="0"/>
                <a:ea typeface="SimSun" pitchFamily="2" charset="-122"/>
                <a:cs typeface="Arial" charset="0"/>
              </a:rPr>
              <a:t> by clustering sentences into topics and ordering sentences on a time line. However, many sentences in news articles include multiple events with different time arguments. And it was not clear how the errors of topic clustering techniques affected the inference scheme. Therefore it will be valuable to design inference methods for more fine-grained events. </a:t>
            </a:r>
          </a:p>
          <a:p>
            <a:pPr eaLnBrk="1" hangingPunct="1"/>
            <a:endParaRPr lang="zh-CN" altLang="en-US" smtClean="0">
              <a:latin typeface="Arial" charset="0"/>
              <a:ea typeface="SimSun" pitchFamily="2" charset="-122"/>
              <a:cs typeface="Arial" charset="0"/>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0BCC11B8-0C2D-4750-9D2E-0000287F56EB}" type="slidenum">
              <a:rPr lang="en-US" sz="1300"/>
              <a:pPr algn="r" defTabSz="966788"/>
              <a:t>125</a:t>
            </a:fld>
            <a:endParaRPr lang="en-US" sz="1300"/>
          </a:p>
        </p:txBody>
      </p:sp>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a:noFill/>
        </p:spPr>
        <p:txBody>
          <a:bodyPr/>
          <a:lstStyle/>
          <a:p>
            <a:pPr eaLnBrk="1" hangingPunct="1"/>
            <a:endParaRPr lang="en-US" smtClean="0">
              <a:latin typeface="Arial" charset="0"/>
              <a:ea typeface="ＭＳ Ｐゴシック" pitchFamily="34" charset="-128"/>
              <a:cs typeface="Arial" charset="0"/>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A98C4B5E-D4DF-4A91-8059-C60E45944255}" type="slidenum">
              <a:rPr lang="en-US" sz="1300"/>
              <a:pPr algn="r" defTabSz="966788"/>
              <a:t>126</a:t>
            </a:fld>
            <a:endParaRPr lang="en-US" sz="1300"/>
          </a:p>
        </p:txBody>
      </p:sp>
      <p:sp>
        <p:nvSpPr>
          <p:cNvPr id="291842" name="Rectangle 2"/>
          <p:cNvSpPr>
            <a:spLocks noGrp="1" noRot="1" noChangeAspect="1" noChangeArrowheads="1" noTextEdit="1"/>
          </p:cNvSpPr>
          <p:nvPr>
            <p:ph type="sldImg"/>
          </p:nvPr>
        </p:nvSpPr>
        <p:spPr>
          <a:xfrm>
            <a:off x="1258888" y="720725"/>
            <a:ext cx="4802187" cy="3602038"/>
          </a:xfrm>
          <a:ln/>
        </p:spPr>
      </p:sp>
      <p:sp>
        <p:nvSpPr>
          <p:cNvPr id="291843" name="Rectangle 3"/>
          <p:cNvSpPr>
            <a:spLocks noGrp="1" noChangeArrowheads="1"/>
          </p:cNvSpPr>
          <p:nvPr>
            <p:ph type="body" idx="1"/>
          </p:nvPr>
        </p:nvSpPr>
        <p:spPr>
          <a:noFill/>
        </p:spPr>
        <p:txBody>
          <a:bodyPr lIns="102180" tIns="51091" rIns="102180" bIns="51091"/>
          <a:lstStyle/>
          <a:p>
            <a:pPr eaLnBrk="1" hangingPunct="1">
              <a:lnSpc>
                <a:spcPct val="80000"/>
              </a:lnSpc>
              <a:spcBef>
                <a:spcPct val="20000"/>
              </a:spcBef>
              <a:buClr>
                <a:schemeClr val="accent1"/>
              </a:buClr>
              <a:buSzPct val="65000"/>
              <a:buFont typeface="Wingdings" pitchFamily="2" charset="2"/>
              <a:buNone/>
            </a:pPr>
            <a:r>
              <a:rPr lang="en-US" altLang="zh-CN" sz="1100" smtClean="0">
                <a:latin typeface="Arial" charset="0"/>
                <a:ea typeface="SimSun" pitchFamily="2" charset="-122"/>
                <a:cs typeface="Arial" charset="0"/>
              </a:rPr>
              <a:t>Add examples</a:t>
            </a: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BEF516E2-3D40-4794-A942-687D1F01925C}" type="slidenum">
              <a:rPr lang="en-US" sz="1300"/>
              <a:pPr algn="r" defTabSz="966788"/>
              <a:t>127</a:t>
            </a:fld>
            <a:endParaRPr lang="en-US" sz="1300"/>
          </a:p>
        </p:txBody>
      </p:sp>
      <p:sp>
        <p:nvSpPr>
          <p:cNvPr id="293890" name="Rectangle 2"/>
          <p:cNvSpPr>
            <a:spLocks noGrp="1" noRot="1" noChangeAspect="1" noChangeArrowheads="1" noTextEdit="1"/>
          </p:cNvSpPr>
          <p:nvPr>
            <p:ph type="sldImg"/>
          </p:nvPr>
        </p:nvSpPr>
        <p:spPr>
          <a:xfrm>
            <a:off x="1258888" y="720725"/>
            <a:ext cx="4800600" cy="3600450"/>
          </a:xfrm>
          <a:ln/>
        </p:spPr>
      </p:sp>
      <p:sp>
        <p:nvSpPr>
          <p:cNvPr id="293891" name="Rectangle 3"/>
          <p:cNvSpPr>
            <a:spLocks noGrp="1" noChangeArrowheads="1"/>
          </p:cNvSpPr>
          <p:nvPr>
            <p:ph type="body" idx="1"/>
          </p:nvPr>
        </p:nvSpPr>
        <p:spPr>
          <a:noFill/>
        </p:spPr>
        <p:txBody>
          <a:bodyPr/>
          <a:lstStyle/>
          <a:p>
            <a:pPr eaLnBrk="1" hangingPunct="1"/>
            <a:r>
              <a:rPr lang="en-US" altLang="zh-CN" smtClean="0">
                <a:latin typeface="Arial" charset="0"/>
                <a:ea typeface="SimSun" pitchFamily="2" charset="-122"/>
                <a:cs typeface="Arial" charset="0"/>
              </a:rPr>
              <a:t>IE’s application</a:t>
            </a: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3963460E-7F1D-45C6-BD64-4977A22745ED}" type="slidenum">
              <a:rPr lang="en-US" sz="1300"/>
              <a:pPr algn="r" defTabSz="966788"/>
              <a:t>128</a:t>
            </a:fld>
            <a:endParaRPr lang="en-US" sz="1300"/>
          </a:p>
        </p:txBody>
      </p:sp>
      <p:sp>
        <p:nvSpPr>
          <p:cNvPr id="295938" name="Rectangle 2"/>
          <p:cNvSpPr>
            <a:spLocks noGrp="1" noRot="1" noChangeAspect="1" noChangeArrowheads="1" noTextEdit="1"/>
          </p:cNvSpPr>
          <p:nvPr>
            <p:ph type="sldImg"/>
          </p:nvPr>
        </p:nvSpPr>
        <p:spPr>
          <a:xfrm>
            <a:off x="1258888" y="720725"/>
            <a:ext cx="4802187" cy="3602038"/>
          </a:xfrm>
          <a:ln/>
        </p:spPr>
      </p:sp>
      <p:sp>
        <p:nvSpPr>
          <p:cNvPr id="295939" name="Rectangle 3"/>
          <p:cNvSpPr>
            <a:spLocks noGrp="1" noChangeArrowheads="1"/>
          </p:cNvSpPr>
          <p:nvPr>
            <p:ph type="body" idx="1"/>
          </p:nvPr>
        </p:nvSpPr>
        <p:spPr>
          <a:noFill/>
        </p:spPr>
        <p:txBody>
          <a:bodyPr lIns="102180" tIns="51091" rIns="102180" bIns="51091"/>
          <a:lstStyle/>
          <a:p>
            <a:pPr eaLnBrk="1" hangingPunct="1">
              <a:spcBef>
                <a:spcPct val="20000"/>
              </a:spcBef>
              <a:buClr>
                <a:schemeClr val="accent1"/>
              </a:buClr>
              <a:buSzPct val="65000"/>
              <a:buFont typeface="Wingdings" pitchFamily="2" charset="2"/>
              <a:buNone/>
            </a:pPr>
            <a:r>
              <a:rPr lang="en-US" altLang="zh-CN" sz="1300" smtClean="0">
                <a:latin typeface="Arial" charset="0"/>
                <a:ea typeface="SimSun" pitchFamily="2" charset="-122"/>
                <a:cs typeface="Arial" charset="0"/>
              </a:rPr>
              <a:t>Add examples</a:t>
            </a:r>
            <a:r>
              <a:rPr lang="en-US" sz="1500" smtClean="0">
                <a:latin typeface="Arial" charset="0"/>
                <a:ea typeface="ＭＳ Ｐゴシック" pitchFamily="34" charset="-128"/>
                <a:cs typeface="Arial" charset="0"/>
              </a:rPr>
              <a:t>A few patterns match many instances, while a high percentage of patterns match only a few instances. </a:t>
            </a:r>
          </a:p>
          <a:p>
            <a:pPr eaLnBrk="1" hangingPunct="1"/>
            <a:endParaRPr lang="en-US" smtClean="0">
              <a:latin typeface="Arial" charset="0"/>
              <a:ea typeface="ＭＳ Ｐゴシック" pitchFamily="34" charset="-128"/>
              <a:cs typeface="Arial" charset="0"/>
            </a:endParaRPr>
          </a:p>
          <a:p>
            <a:pPr eaLnBrk="1" hangingPunct="1"/>
            <a:endParaRPr lang="en-US" altLang="zh-CN" sz="1300" smtClean="0">
              <a:latin typeface="Arial" charset="0"/>
              <a:ea typeface="SimSun" pitchFamily="2" charset="-122"/>
              <a:cs typeface="Arial" charset="0"/>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174C0F34-08FE-4FCF-BECB-C1BADCF1964F}" type="slidenum">
              <a:rPr lang="en-US" sz="1300"/>
              <a:pPr algn="r" defTabSz="966788"/>
              <a:t>129</a:t>
            </a:fld>
            <a:endParaRPr lang="en-US" sz="1300"/>
          </a:p>
        </p:txBody>
      </p:sp>
      <p:sp>
        <p:nvSpPr>
          <p:cNvPr id="297986" name="Rectangle 2"/>
          <p:cNvSpPr>
            <a:spLocks noGrp="1" noRot="1" noChangeAspect="1" noChangeArrowheads="1" noTextEdit="1"/>
          </p:cNvSpPr>
          <p:nvPr>
            <p:ph type="sldImg"/>
          </p:nvPr>
        </p:nvSpPr>
        <p:spPr>
          <a:xfrm>
            <a:off x="1258888" y="720725"/>
            <a:ext cx="4802187" cy="3602038"/>
          </a:xfrm>
          <a:ln/>
        </p:spPr>
      </p:sp>
      <p:sp>
        <p:nvSpPr>
          <p:cNvPr id="297987" name="Rectangle 3"/>
          <p:cNvSpPr>
            <a:spLocks noGrp="1" noChangeArrowheads="1"/>
          </p:cNvSpPr>
          <p:nvPr>
            <p:ph type="body" idx="1"/>
          </p:nvPr>
        </p:nvSpPr>
        <p:spPr>
          <a:noFill/>
        </p:spPr>
        <p:txBody>
          <a:bodyPr lIns="102180" tIns="51091" rIns="102180" bIns="51091"/>
          <a:lstStyle/>
          <a:p>
            <a:pPr eaLnBrk="1" hangingPunct="1">
              <a:lnSpc>
                <a:spcPct val="80000"/>
              </a:lnSpc>
              <a:spcBef>
                <a:spcPct val="20000"/>
              </a:spcBef>
              <a:buClr>
                <a:schemeClr val="accent1"/>
              </a:buClr>
              <a:buSzPct val="65000"/>
              <a:buFont typeface="Wingdings" pitchFamily="2" charset="2"/>
              <a:buNone/>
            </a:pPr>
            <a:r>
              <a:rPr lang="en-US" altLang="zh-CN" sz="1100" smtClean="0">
                <a:latin typeface="Arial" charset="0"/>
                <a:ea typeface="SimSun" pitchFamily="2" charset="-122"/>
                <a:cs typeface="Arial" charset="0"/>
              </a:rPr>
              <a:t>Add examples</a:t>
            </a: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63C6E197-D4D8-40D5-B297-6461510EFBFA}" type="slidenum">
              <a:rPr lang="en-US" sz="1300"/>
              <a:pPr algn="r" defTabSz="966788"/>
              <a:t>130</a:t>
            </a:fld>
            <a:endParaRPr lang="en-US" sz="1300"/>
          </a:p>
        </p:txBody>
      </p:sp>
      <p:sp>
        <p:nvSpPr>
          <p:cNvPr id="300034" name="Rectangle 2"/>
          <p:cNvSpPr>
            <a:spLocks noGrp="1" noRot="1" noChangeAspect="1" noChangeArrowheads="1" noTextEdit="1"/>
          </p:cNvSpPr>
          <p:nvPr>
            <p:ph type="sldImg"/>
          </p:nvPr>
        </p:nvSpPr>
        <p:spPr>
          <a:xfrm>
            <a:off x="1258888" y="720725"/>
            <a:ext cx="4802187" cy="3602038"/>
          </a:xfrm>
          <a:ln/>
        </p:spPr>
      </p:sp>
      <p:sp>
        <p:nvSpPr>
          <p:cNvPr id="300035" name="Rectangle 3"/>
          <p:cNvSpPr>
            <a:spLocks noGrp="1" noChangeArrowheads="1"/>
          </p:cNvSpPr>
          <p:nvPr>
            <p:ph type="body" idx="1"/>
          </p:nvPr>
        </p:nvSpPr>
        <p:spPr>
          <a:noFill/>
        </p:spPr>
        <p:txBody>
          <a:bodyPr lIns="102180" tIns="51091" rIns="102180" bIns="51091"/>
          <a:lstStyle/>
          <a:p>
            <a:pPr eaLnBrk="1" hangingPunct="1">
              <a:lnSpc>
                <a:spcPct val="80000"/>
              </a:lnSpc>
              <a:spcBef>
                <a:spcPct val="20000"/>
              </a:spcBef>
              <a:buClr>
                <a:schemeClr val="accent1"/>
              </a:buClr>
              <a:buSzPct val="65000"/>
              <a:buFont typeface="Wingdings" pitchFamily="2" charset="2"/>
              <a:buNone/>
            </a:pPr>
            <a:r>
              <a:rPr lang="en-US" altLang="zh-CN" sz="1100" smtClean="0">
                <a:latin typeface="Arial" charset="0"/>
                <a:ea typeface="SimSun" pitchFamily="2" charset="-122"/>
                <a:cs typeface="Arial" charset="0"/>
              </a:rPr>
              <a:t>Add examples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a:ln>
            <a:miter lim="800000"/>
            <a:headEnd/>
            <a:tailEnd/>
          </a:ln>
        </p:spPr>
        <p:txBody>
          <a:bodyPr/>
          <a:lstStyle/>
          <a:p>
            <a:fld id="{ABE04C49-14CA-4477-A88B-97D53A79B07F}" type="slidenum">
              <a:rPr lang="en-US" smtClean="0">
                <a:latin typeface="Arial" charset="0"/>
              </a:rPr>
              <a:pPr/>
              <a:t>11</a:t>
            </a:fld>
            <a:endParaRPr lang="en-US" smtClean="0">
              <a:latin typeface="Arial" charset="0"/>
            </a:endParaRPr>
          </a:p>
        </p:txBody>
      </p:sp>
      <p:sp>
        <p:nvSpPr>
          <p:cNvPr id="73730"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5750407A-03C0-4FF1-8AED-F01547122B7C}" type="slidenum">
              <a:rPr lang="en-US" sz="1300"/>
              <a:pPr algn="r" defTabSz="966788"/>
              <a:t>11</a:t>
            </a:fld>
            <a:endParaRPr lang="en-US" sz="130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lvl="1" eaLnBrk="1" hangingPunct="1"/>
            <a:r>
              <a:rPr lang="en-US" altLang="zh-CN" smtClean="0">
                <a:latin typeface="Arial" charset="0"/>
                <a:ea typeface="SimSun" pitchFamily="2" charset="-122"/>
                <a:cs typeface="Arial" charset="0"/>
              </a:rPr>
              <a:t> by clustering sentences into topics and ordering sentences on a time line. However, many sentences in news articles include multiple events with different time arguments. And it was not clear how the errors of topic clustering techniques affected the inference scheme. Therefore it will be valuable to design inference methods for more fine-grained events. </a:t>
            </a:r>
          </a:p>
          <a:p>
            <a:pPr eaLnBrk="1" hangingPunct="1"/>
            <a:endParaRPr lang="en-US" altLang="zh-CN" smtClean="0">
              <a:latin typeface="Arial" charset="0"/>
              <a:ea typeface="SimSun" pitchFamily="2" charset="-122"/>
              <a:cs typeface="Arial" charset="0"/>
            </a:endParaRPr>
          </a:p>
          <a:p>
            <a:pPr eaLnBrk="1" hangingPunct="1"/>
            <a:endParaRPr lang="zh-CN" altLang="en-US" smtClean="0">
              <a:latin typeface="Arial" charset="0"/>
              <a:ea typeface="SimSun" pitchFamily="2" charset="-122"/>
              <a:cs typeface="Arial" charset="0"/>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7C775E7D-BC82-4F75-BE23-897BC55C0E22}" type="slidenum">
              <a:rPr lang="en-US" sz="1300"/>
              <a:pPr algn="r" defTabSz="966788"/>
              <a:t>133</a:t>
            </a:fld>
            <a:endParaRPr lang="en-US" sz="1300"/>
          </a:p>
        </p:txBody>
      </p:sp>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a:noFill/>
        </p:spPr>
        <p:txBody>
          <a:bodyPr/>
          <a:lstStyle/>
          <a:p>
            <a:pPr eaLnBrk="1" hangingPunct="1"/>
            <a:endParaRPr lang="en-US" smtClean="0">
              <a:latin typeface="Arial" charset="0"/>
              <a:ea typeface="ＭＳ Ｐゴシック" pitchFamily="34" charset="-128"/>
              <a:cs typeface="Arial" charset="0"/>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7"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7AE6DD42-82E0-47B4-88C6-EA269407019A}" type="slidenum">
              <a:rPr lang="en-US" sz="1300"/>
              <a:pPr algn="r" defTabSz="966788"/>
              <a:t>134</a:t>
            </a:fld>
            <a:endParaRPr lang="en-US" sz="1300"/>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a:noFill/>
        </p:spPr>
        <p:txBody>
          <a:bodyPr/>
          <a:lstStyle/>
          <a:p>
            <a:pPr eaLnBrk="1" hangingPunct="1"/>
            <a:endParaRPr lang="en-US" smtClean="0">
              <a:latin typeface="Arial" charset="0"/>
              <a:ea typeface="ＭＳ Ｐゴシック" pitchFamily="34" charset="-128"/>
              <a:cs typeface="Arial" charset="0"/>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Rectangle 7"/>
          <p:cNvSpPr>
            <a:spLocks noGrp="1" noChangeArrowheads="1"/>
          </p:cNvSpPr>
          <p:nvPr>
            <p:ph type="sldNum" sz="quarter" idx="5"/>
          </p:nvPr>
        </p:nvSpPr>
        <p:spPr>
          <a:noFill/>
          <a:ln>
            <a:miter lim="800000"/>
            <a:headEnd/>
            <a:tailEnd/>
          </a:ln>
        </p:spPr>
        <p:txBody>
          <a:bodyPr/>
          <a:lstStyle/>
          <a:p>
            <a:fld id="{2747020A-0452-405A-9A6C-D22E5F4FEF6B}" type="slidenum">
              <a:rPr lang="en-US" smtClean="0">
                <a:latin typeface="Arial" charset="0"/>
              </a:rPr>
              <a:pPr/>
              <a:t>135</a:t>
            </a:fld>
            <a:endParaRPr lang="en-US" smtClean="0">
              <a:latin typeface="Arial" charset="0"/>
            </a:endParaRPr>
          </a:p>
        </p:txBody>
      </p:sp>
      <p:sp>
        <p:nvSpPr>
          <p:cNvPr id="308226" name="Rectangle 2"/>
          <p:cNvSpPr>
            <a:spLocks noGrp="1" noRot="1" noChangeAspect="1" noChangeArrowheads="1" noTextEdit="1"/>
          </p:cNvSpPr>
          <p:nvPr>
            <p:ph type="sldImg"/>
          </p:nvPr>
        </p:nvSpPr>
        <p:spPr>
          <a:ln/>
        </p:spPr>
      </p:sp>
      <p:sp>
        <p:nvSpPr>
          <p:cNvPr id="308227" name="Rectangle 3"/>
          <p:cNvSpPr>
            <a:spLocks noGrp="1" noChangeArrowheads="1"/>
          </p:cNvSpPr>
          <p:nvPr>
            <p:ph type="body" idx="1"/>
          </p:nvPr>
        </p:nvSpPr>
        <p:spPr>
          <a:noFill/>
        </p:spPr>
        <p:txBody>
          <a:bodyPr/>
          <a:lstStyle/>
          <a:p>
            <a:pPr eaLnBrk="1" hangingPunct="1"/>
            <a:endParaRPr lang="en-US" smtClean="0">
              <a:latin typeface="Arial" charset="0"/>
              <a:ea typeface="ＭＳ Ｐゴシック" pitchFamily="34" charset="-128"/>
              <a:cs typeface="Arial" charset="0"/>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Rectangle 7"/>
          <p:cNvSpPr>
            <a:spLocks noGrp="1" noChangeArrowheads="1"/>
          </p:cNvSpPr>
          <p:nvPr>
            <p:ph type="sldNum" sz="quarter" idx="5"/>
          </p:nvPr>
        </p:nvSpPr>
        <p:spPr>
          <a:noFill/>
          <a:ln>
            <a:miter lim="800000"/>
            <a:headEnd/>
            <a:tailEnd/>
          </a:ln>
        </p:spPr>
        <p:txBody>
          <a:bodyPr/>
          <a:lstStyle/>
          <a:p>
            <a:fld id="{9A3EF0E0-8953-4E9B-A6D4-9F89677D65B8}" type="slidenum">
              <a:rPr lang="en-US" smtClean="0">
                <a:latin typeface="Arial" charset="0"/>
              </a:rPr>
              <a:pPr/>
              <a:t>137</a:t>
            </a:fld>
            <a:endParaRPr lang="en-US" smtClean="0">
              <a:latin typeface="Arial" charset="0"/>
            </a:endParaRPr>
          </a:p>
        </p:txBody>
      </p:sp>
      <p:sp>
        <p:nvSpPr>
          <p:cNvPr id="311298" name="Slide Image Placeholder 1"/>
          <p:cNvSpPr>
            <a:spLocks noGrp="1" noRot="1" noChangeAspect="1" noTextEdit="1"/>
          </p:cNvSpPr>
          <p:nvPr>
            <p:ph type="sldImg"/>
          </p:nvPr>
        </p:nvSpPr>
        <p:spPr>
          <a:ln/>
        </p:spPr>
      </p:sp>
      <p:sp>
        <p:nvSpPr>
          <p:cNvPr id="311299" name="Notes Placeholder 2"/>
          <p:cNvSpPr>
            <a:spLocks noGrp="1"/>
          </p:cNvSpPr>
          <p:nvPr>
            <p:ph type="body" idx="1"/>
          </p:nvPr>
        </p:nvSpPr>
        <p:spPr>
          <a:xfrm>
            <a:off x="974725" y="4560888"/>
            <a:ext cx="5365750" cy="4319587"/>
          </a:xfrm>
          <a:noFill/>
        </p:spPr>
        <p:txBody>
          <a:bodyPr/>
          <a:lstStyle/>
          <a:p>
            <a:pPr eaLnBrk="1" hangingPunct="1"/>
            <a:r>
              <a:rPr lang="en-US" smtClean="0">
                <a:latin typeface="Arial" charset="0"/>
                <a:ea typeface="ＭＳ Ｐゴシック" pitchFamily="34" charset="-128"/>
                <a:cs typeface="Arial" charset="0"/>
              </a:rPr>
              <a:t>First of all, let me demonstrate the task by a concrete example.</a:t>
            </a:r>
          </a:p>
          <a:p>
            <a:pPr eaLnBrk="1" hangingPunct="1"/>
            <a:r>
              <a:rPr lang="en-US" smtClean="0">
                <a:latin typeface="Arial" charset="0"/>
                <a:ea typeface="ＭＳ Ｐゴシック" pitchFamily="34" charset="-128"/>
                <a:cs typeface="Arial" charset="0"/>
              </a:rPr>
              <a:t>We are now given a new text saying that </a:t>
            </a:r>
            <a:r>
              <a:rPr lang="ja-JP" altLang="en-US" smtClean="0">
                <a:latin typeface="Arial" charset="0"/>
                <a:ea typeface="ＭＳ Ｐゴシック" pitchFamily="34" charset="-128"/>
                <a:cs typeface="Arial" charset="0"/>
              </a:rPr>
              <a:t>“</a:t>
            </a:r>
            <a:r>
              <a:rPr lang="en-US" altLang="ja-JP" smtClean="0">
                <a:latin typeface="Arial" charset="0"/>
                <a:ea typeface="ＭＳ Ｐゴシック" pitchFamily="34" charset="-128"/>
                <a:cs typeface="Arial" charset="0"/>
              </a:rPr>
              <a:t>The Iraqi insurgents … in a campaign next week.</a:t>
            </a:r>
            <a:r>
              <a:rPr lang="ja-JP" altLang="en-US" smtClean="0">
                <a:latin typeface="Arial" charset="0"/>
                <a:ea typeface="ＭＳ Ｐゴシック" pitchFamily="34" charset="-128"/>
                <a:cs typeface="Arial" charset="0"/>
              </a:rPr>
              <a:t>”</a:t>
            </a:r>
            <a:endParaRPr lang="en-US" smtClean="0">
              <a:latin typeface="Arial" charset="0"/>
              <a:ea typeface="ＭＳ Ｐゴシック" pitchFamily="34" charset="-128"/>
              <a:cs typeface="Arial" charset="0"/>
            </a:endParaRPr>
          </a:p>
        </p:txBody>
      </p:sp>
      <p:sp>
        <p:nvSpPr>
          <p:cNvPr id="311300" name="Slide Number Placeholder 3"/>
          <p:cNvSpPr txBox="1">
            <a:spLocks noGrp="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algn="r" defTabSz="966788" eaLnBrk="0" hangingPunct="0"/>
            <a:fld id="{B415C7A1-2165-4F46-B707-163A440D8B99}" type="slidenum">
              <a:rPr lang="en-US" sz="1300"/>
              <a:pPr algn="r" defTabSz="966788" eaLnBrk="0" hangingPunct="0"/>
              <a:t>137</a:t>
            </a:fld>
            <a:endParaRPr lang="en-US" sz="130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5" name="Rectangle 7"/>
          <p:cNvSpPr>
            <a:spLocks noGrp="1" noChangeArrowheads="1"/>
          </p:cNvSpPr>
          <p:nvPr>
            <p:ph type="sldNum" sz="quarter" idx="5"/>
          </p:nvPr>
        </p:nvSpPr>
        <p:spPr>
          <a:noFill/>
          <a:ln>
            <a:miter lim="800000"/>
            <a:headEnd/>
            <a:tailEnd/>
          </a:ln>
        </p:spPr>
        <p:txBody>
          <a:bodyPr/>
          <a:lstStyle/>
          <a:p>
            <a:fld id="{41DB03C3-ED7C-4F64-9A96-BB8E7572C407}" type="slidenum">
              <a:rPr lang="en-US" smtClean="0">
                <a:latin typeface="Arial" charset="0"/>
              </a:rPr>
              <a:pPr/>
              <a:t>138</a:t>
            </a:fld>
            <a:endParaRPr lang="en-US" smtClean="0">
              <a:latin typeface="Arial" charset="0"/>
            </a:endParaRPr>
          </a:p>
        </p:txBody>
      </p:sp>
      <p:sp>
        <p:nvSpPr>
          <p:cNvPr id="313346" name="Slide Image Placeholder 1"/>
          <p:cNvSpPr>
            <a:spLocks noGrp="1" noRot="1" noChangeAspect="1" noTextEdit="1"/>
          </p:cNvSpPr>
          <p:nvPr>
            <p:ph type="sldImg"/>
          </p:nvPr>
        </p:nvSpPr>
        <p:spPr>
          <a:ln/>
        </p:spPr>
      </p:sp>
      <p:sp>
        <p:nvSpPr>
          <p:cNvPr id="313347" name="Notes Placeholder 2"/>
          <p:cNvSpPr>
            <a:spLocks noGrp="1"/>
          </p:cNvSpPr>
          <p:nvPr>
            <p:ph type="body" idx="1"/>
          </p:nvPr>
        </p:nvSpPr>
        <p:spPr>
          <a:xfrm>
            <a:off x="974725" y="4560888"/>
            <a:ext cx="5365750" cy="4319587"/>
          </a:xfrm>
          <a:noFill/>
        </p:spPr>
        <p:txBody>
          <a:bodyPr/>
          <a:lstStyle/>
          <a:p>
            <a:pPr eaLnBrk="1" hangingPunct="1"/>
            <a:r>
              <a:rPr lang="en-US" smtClean="0">
                <a:latin typeface="Arial" charset="0"/>
                <a:ea typeface="ＭＳ Ｐゴシック" pitchFamily="34" charset="-128"/>
                <a:cs typeface="Arial" charset="0"/>
              </a:rPr>
              <a:t>From this text, we can extract at least 5 events, including Attack, Kill, Injuring, Bombing and Arrest events. Each event is associated with the event trigger and a list of arguments. For example the Attack event is evoked by the </a:t>
            </a:r>
            <a:r>
              <a:rPr lang="ja-JP" altLang="en-US" smtClean="0">
                <a:latin typeface="Arial" charset="0"/>
                <a:ea typeface="ＭＳ Ｐゴシック" pitchFamily="34" charset="-128"/>
                <a:cs typeface="Arial" charset="0"/>
              </a:rPr>
              <a:t>“</a:t>
            </a:r>
            <a:r>
              <a:rPr lang="en-US" altLang="ja-JP" smtClean="0">
                <a:latin typeface="Arial" charset="0"/>
                <a:ea typeface="ＭＳ Ｐゴシック" pitchFamily="34" charset="-128"/>
                <a:cs typeface="Arial" charset="0"/>
              </a:rPr>
              <a:t>attacked</a:t>
            </a:r>
            <a:r>
              <a:rPr lang="ja-JP" altLang="en-US" smtClean="0">
                <a:latin typeface="Arial" charset="0"/>
                <a:ea typeface="ＭＳ Ｐゴシック" pitchFamily="34" charset="-128"/>
                <a:cs typeface="Arial" charset="0"/>
              </a:rPr>
              <a:t>”</a:t>
            </a:r>
            <a:r>
              <a:rPr lang="en-US" altLang="ja-JP" smtClean="0">
                <a:latin typeface="Arial" charset="0"/>
                <a:ea typeface="ＭＳ Ｐゴシック" pitchFamily="34" charset="-128"/>
                <a:cs typeface="Arial" charset="0"/>
              </a:rPr>
              <a:t> trigger and it takes some arguments including </a:t>
            </a:r>
            <a:r>
              <a:rPr lang="ja-JP" altLang="en-US" smtClean="0">
                <a:latin typeface="Arial" charset="0"/>
                <a:ea typeface="ＭＳ Ｐゴシック" pitchFamily="34" charset="-128"/>
                <a:cs typeface="Arial" charset="0"/>
              </a:rPr>
              <a:t>“</a:t>
            </a:r>
            <a:r>
              <a:rPr lang="en-US" altLang="ja-JP" smtClean="0">
                <a:latin typeface="Arial" charset="0"/>
                <a:ea typeface="ＭＳ Ｐゴシック" pitchFamily="34" charset="-128"/>
                <a:cs typeface="Arial" charset="0"/>
              </a:rPr>
              <a:t>Iraqi insurgents</a:t>
            </a:r>
            <a:r>
              <a:rPr lang="ja-JP" altLang="en-US" smtClean="0">
                <a:latin typeface="Arial" charset="0"/>
                <a:ea typeface="ＭＳ Ｐゴシック" pitchFamily="34" charset="-128"/>
                <a:cs typeface="Arial" charset="0"/>
              </a:rPr>
              <a:t>”</a:t>
            </a:r>
            <a:r>
              <a:rPr lang="en-US" altLang="ja-JP" smtClean="0">
                <a:latin typeface="Arial" charset="0"/>
                <a:ea typeface="ＭＳ Ｐゴシック" pitchFamily="34" charset="-128"/>
                <a:cs typeface="Arial" charset="0"/>
              </a:rPr>
              <a:t>, </a:t>
            </a:r>
            <a:r>
              <a:rPr lang="ja-JP" altLang="en-US" smtClean="0">
                <a:latin typeface="Arial" charset="0"/>
                <a:ea typeface="ＭＳ Ｐゴシック" pitchFamily="34" charset="-128"/>
                <a:cs typeface="Arial" charset="0"/>
              </a:rPr>
              <a:t>“</a:t>
            </a:r>
            <a:r>
              <a:rPr lang="en-US" altLang="ja-JP" smtClean="0">
                <a:latin typeface="Arial" charset="0"/>
                <a:ea typeface="ＭＳ Ｐゴシック" pitchFamily="34" charset="-128"/>
                <a:cs typeface="Arial" charset="0"/>
              </a:rPr>
              <a:t>police station</a:t>
            </a:r>
            <a:r>
              <a:rPr lang="ja-JP" altLang="en-US" smtClean="0">
                <a:latin typeface="Arial" charset="0"/>
                <a:ea typeface="ＭＳ Ｐゴシック" pitchFamily="34" charset="-128"/>
                <a:cs typeface="Arial" charset="0"/>
              </a:rPr>
              <a:t>”</a:t>
            </a:r>
            <a:r>
              <a:rPr lang="en-US" altLang="ja-JP" smtClean="0">
                <a:latin typeface="Arial" charset="0"/>
                <a:ea typeface="ＭＳ Ｐゴシック" pitchFamily="34" charset="-128"/>
                <a:cs typeface="Arial" charset="0"/>
              </a:rPr>
              <a:t>, and </a:t>
            </a:r>
            <a:r>
              <a:rPr lang="ja-JP" altLang="en-US" smtClean="0">
                <a:latin typeface="Arial" charset="0"/>
                <a:ea typeface="ＭＳ Ｐゴシック" pitchFamily="34" charset="-128"/>
                <a:cs typeface="Arial" charset="0"/>
              </a:rPr>
              <a:t>“</a:t>
            </a:r>
            <a:r>
              <a:rPr lang="en-US" altLang="ja-JP" smtClean="0">
                <a:latin typeface="Arial" charset="0"/>
                <a:ea typeface="ＭＳ Ｐゴシック" pitchFamily="34" charset="-128"/>
                <a:cs typeface="Arial" charset="0"/>
              </a:rPr>
              <a:t>Tal Afar</a:t>
            </a:r>
            <a:r>
              <a:rPr lang="ja-JP" altLang="en-US" smtClean="0">
                <a:latin typeface="Arial" charset="0"/>
                <a:ea typeface="ＭＳ Ｐゴシック" pitchFamily="34" charset="-128"/>
                <a:cs typeface="Arial" charset="0"/>
              </a:rPr>
              <a:t>”</a:t>
            </a:r>
            <a:r>
              <a:rPr lang="en-US" altLang="ja-JP" smtClean="0">
                <a:latin typeface="Arial" charset="0"/>
                <a:ea typeface="ＭＳ Ｐゴシック" pitchFamily="34" charset="-128"/>
                <a:cs typeface="Arial" charset="0"/>
              </a:rPr>
              <a:t>.</a:t>
            </a:r>
          </a:p>
          <a:p>
            <a:pPr eaLnBrk="1" hangingPunct="1"/>
            <a:endParaRPr lang="en-US" smtClean="0">
              <a:latin typeface="Arial" charset="0"/>
              <a:ea typeface="ＭＳ Ｐゴシック" pitchFamily="34" charset="-128"/>
              <a:cs typeface="Arial" charset="0"/>
            </a:endParaRPr>
          </a:p>
        </p:txBody>
      </p:sp>
      <p:sp>
        <p:nvSpPr>
          <p:cNvPr id="313348" name="Slide Number Placeholder 3"/>
          <p:cNvSpPr txBox="1">
            <a:spLocks noGrp="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algn="r" defTabSz="966788" eaLnBrk="0" hangingPunct="0"/>
            <a:fld id="{97CA0F38-8FC8-449C-A852-345D1138C651}" type="slidenum">
              <a:rPr lang="en-US" sz="1300"/>
              <a:pPr algn="r" defTabSz="966788" eaLnBrk="0" hangingPunct="0"/>
              <a:t>138</a:t>
            </a:fld>
            <a:endParaRPr lang="en-US" sz="130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3" name="Rectangle 7"/>
          <p:cNvSpPr>
            <a:spLocks noGrp="1" noChangeArrowheads="1"/>
          </p:cNvSpPr>
          <p:nvPr>
            <p:ph type="sldNum" sz="quarter" idx="5"/>
          </p:nvPr>
        </p:nvSpPr>
        <p:spPr>
          <a:noFill/>
          <a:ln>
            <a:miter lim="800000"/>
            <a:headEnd/>
            <a:tailEnd/>
          </a:ln>
        </p:spPr>
        <p:txBody>
          <a:bodyPr/>
          <a:lstStyle/>
          <a:p>
            <a:fld id="{A6E25787-C70C-458D-A66C-D72DB8A441EF}" type="slidenum">
              <a:rPr lang="en-US" smtClean="0">
                <a:latin typeface="Arial" charset="0"/>
              </a:rPr>
              <a:pPr/>
              <a:t>139</a:t>
            </a:fld>
            <a:endParaRPr lang="en-US" smtClean="0">
              <a:latin typeface="Arial" charset="0"/>
            </a:endParaRPr>
          </a:p>
        </p:txBody>
      </p:sp>
      <p:sp>
        <p:nvSpPr>
          <p:cNvPr id="315394" name="Slide Image Placeholder 1"/>
          <p:cNvSpPr>
            <a:spLocks noGrp="1" noRot="1" noChangeAspect="1" noTextEdit="1"/>
          </p:cNvSpPr>
          <p:nvPr>
            <p:ph type="sldImg"/>
          </p:nvPr>
        </p:nvSpPr>
        <p:spPr>
          <a:ln/>
        </p:spPr>
      </p:sp>
      <p:sp>
        <p:nvSpPr>
          <p:cNvPr id="315395" name="Notes Placeholder 2"/>
          <p:cNvSpPr>
            <a:spLocks noGrp="1"/>
          </p:cNvSpPr>
          <p:nvPr>
            <p:ph type="body" idx="1"/>
          </p:nvPr>
        </p:nvSpPr>
        <p:spPr>
          <a:xfrm>
            <a:off x="974725" y="4560888"/>
            <a:ext cx="5365750" cy="4319587"/>
          </a:xfrm>
          <a:noFill/>
        </p:spPr>
        <p:txBody>
          <a:bodyPr/>
          <a:lstStyle/>
          <a:p>
            <a:pPr eaLnBrk="1" hangingPunct="1"/>
            <a:r>
              <a:rPr lang="en-US" smtClean="0">
                <a:latin typeface="Arial" charset="0"/>
                <a:ea typeface="ＭＳ Ｐゴシック" pitchFamily="34" charset="-128"/>
                <a:cs typeface="Arial" charset="0"/>
              </a:rPr>
              <a:t>Furthermore, we can also extract several temporal phrases from the text, such as Tuesday, three days earlier, now and next week. In addition, the document creation time is also another piece of temporal information. We can also normalize the temporal expressions to some canonical form.</a:t>
            </a:r>
          </a:p>
        </p:txBody>
      </p:sp>
      <p:sp>
        <p:nvSpPr>
          <p:cNvPr id="315396" name="Slide Number Placeholder 3"/>
          <p:cNvSpPr txBox="1">
            <a:spLocks noGrp="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algn="r" defTabSz="966788" eaLnBrk="0" hangingPunct="0"/>
            <a:fld id="{A7CD9374-C526-41AF-AE25-8A5BDEC2631B}" type="slidenum">
              <a:rPr lang="en-US" sz="1300"/>
              <a:pPr algn="r" defTabSz="966788" eaLnBrk="0" hangingPunct="0"/>
              <a:t>139</a:t>
            </a:fld>
            <a:endParaRPr lang="en-US" sz="130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1" name="Rectangle 7"/>
          <p:cNvSpPr>
            <a:spLocks noGrp="1" noChangeArrowheads="1"/>
          </p:cNvSpPr>
          <p:nvPr>
            <p:ph type="sldNum" sz="quarter" idx="5"/>
          </p:nvPr>
        </p:nvSpPr>
        <p:spPr>
          <a:noFill/>
          <a:ln>
            <a:miter lim="800000"/>
            <a:headEnd/>
            <a:tailEnd/>
          </a:ln>
        </p:spPr>
        <p:txBody>
          <a:bodyPr/>
          <a:lstStyle/>
          <a:p>
            <a:fld id="{D0C283D5-8B67-42E9-BB2D-C3AD6AFD2651}" type="slidenum">
              <a:rPr lang="en-US" smtClean="0">
                <a:latin typeface="Arial" charset="0"/>
              </a:rPr>
              <a:pPr/>
              <a:t>140</a:t>
            </a:fld>
            <a:endParaRPr lang="en-US" smtClean="0">
              <a:latin typeface="Arial" charset="0"/>
            </a:endParaRPr>
          </a:p>
        </p:txBody>
      </p:sp>
      <p:sp>
        <p:nvSpPr>
          <p:cNvPr id="317442" name="Slide Image Placeholder 1"/>
          <p:cNvSpPr>
            <a:spLocks noGrp="1" noRot="1" noChangeAspect="1" noTextEdit="1"/>
          </p:cNvSpPr>
          <p:nvPr>
            <p:ph type="sldImg"/>
          </p:nvPr>
        </p:nvSpPr>
        <p:spPr>
          <a:ln/>
        </p:spPr>
      </p:sp>
      <p:sp>
        <p:nvSpPr>
          <p:cNvPr id="317443" name="Notes Placeholder 2"/>
          <p:cNvSpPr>
            <a:spLocks noGrp="1"/>
          </p:cNvSpPr>
          <p:nvPr>
            <p:ph type="body" idx="1"/>
          </p:nvPr>
        </p:nvSpPr>
        <p:spPr>
          <a:xfrm>
            <a:off x="974725" y="4560888"/>
            <a:ext cx="5365750" cy="4319587"/>
          </a:xfrm>
          <a:noFill/>
        </p:spPr>
        <p:txBody>
          <a:bodyPr/>
          <a:lstStyle/>
          <a:p>
            <a:pPr eaLnBrk="1" hangingPunct="1"/>
            <a:r>
              <a:rPr lang="en-US" smtClean="0">
                <a:latin typeface="Arial" charset="0"/>
                <a:ea typeface="ＭＳ Ｐゴシック" pitchFamily="34" charset="-128"/>
                <a:cs typeface="Arial" charset="0"/>
              </a:rPr>
              <a:t>Now assume that we have an approach that can automatically associate the events and the time expressions with each other with some temporal relations such as </a:t>
            </a:r>
            <a:r>
              <a:rPr lang="ja-JP" altLang="en-US" smtClean="0">
                <a:latin typeface="Arial" charset="0"/>
                <a:ea typeface="ＭＳ Ｐゴシック" pitchFamily="34" charset="-128"/>
                <a:cs typeface="Arial" charset="0"/>
              </a:rPr>
              <a:t>“</a:t>
            </a:r>
            <a:r>
              <a:rPr lang="en-US" altLang="ja-JP" smtClean="0">
                <a:latin typeface="Arial" charset="0"/>
                <a:ea typeface="ＭＳ Ｐゴシック" pitchFamily="34" charset="-128"/>
                <a:cs typeface="Arial" charset="0"/>
              </a:rPr>
              <a:t>Occurs-At</a:t>
            </a:r>
            <a:r>
              <a:rPr lang="ja-JP" altLang="en-US" smtClean="0">
                <a:latin typeface="Arial" charset="0"/>
                <a:ea typeface="ＭＳ Ｐゴシック" pitchFamily="34" charset="-128"/>
                <a:cs typeface="Arial" charset="0"/>
              </a:rPr>
              <a:t>”</a:t>
            </a:r>
            <a:r>
              <a:rPr lang="en-US" altLang="ja-JP" smtClean="0">
                <a:latin typeface="Arial" charset="0"/>
                <a:ea typeface="ＭＳ Ｐゴシック" pitchFamily="34" charset="-128"/>
                <a:cs typeface="Arial" charset="0"/>
              </a:rPr>
              <a:t> and </a:t>
            </a:r>
            <a:r>
              <a:rPr lang="ja-JP" altLang="en-US" smtClean="0">
                <a:latin typeface="Arial" charset="0"/>
                <a:ea typeface="ＭＳ Ｐゴシック" pitchFamily="34" charset="-128"/>
                <a:cs typeface="Arial" charset="0"/>
              </a:rPr>
              <a:t>“</a:t>
            </a:r>
            <a:r>
              <a:rPr lang="en-US" altLang="ja-JP" smtClean="0">
                <a:latin typeface="Arial" charset="0"/>
                <a:ea typeface="ＭＳ Ｐゴシック" pitchFamily="34" charset="-128"/>
                <a:cs typeface="Arial" charset="0"/>
              </a:rPr>
              <a:t>Occurs-At-or-After</a:t>
            </a:r>
            <a:r>
              <a:rPr lang="ja-JP" altLang="en-US" smtClean="0">
                <a:latin typeface="Arial" charset="0"/>
                <a:ea typeface="ＭＳ Ｐゴシック" pitchFamily="34" charset="-128"/>
                <a:cs typeface="Arial" charset="0"/>
              </a:rPr>
              <a:t>”</a:t>
            </a:r>
            <a:r>
              <a:rPr lang="en-US" altLang="ja-JP" smtClean="0">
                <a:latin typeface="Arial" charset="0"/>
                <a:ea typeface="ＭＳ Ｐゴシック" pitchFamily="34" charset="-128"/>
                <a:cs typeface="Arial" charset="0"/>
              </a:rPr>
              <a:t>, we then can organize the events on a timeline based on their occurrence time.</a:t>
            </a:r>
            <a:endParaRPr lang="en-US" smtClean="0">
              <a:latin typeface="Arial" charset="0"/>
              <a:ea typeface="ＭＳ Ｐゴシック" pitchFamily="34" charset="-128"/>
              <a:cs typeface="Arial" charset="0"/>
            </a:endParaRPr>
          </a:p>
        </p:txBody>
      </p:sp>
      <p:sp>
        <p:nvSpPr>
          <p:cNvPr id="317444" name="Slide Number Placeholder 3"/>
          <p:cNvSpPr txBox="1">
            <a:spLocks noGrp="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algn="r" defTabSz="966788" eaLnBrk="0" hangingPunct="0"/>
            <a:fld id="{0A6EBB61-6700-4995-8489-68E356FEAD57}" type="slidenum">
              <a:rPr lang="en-US" sz="1300"/>
              <a:pPr algn="r" defTabSz="966788" eaLnBrk="0" hangingPunct="0"/>
              <a:t>140</a:t>
            </a:fld>
            <a:endParaRPr lang="en-US" sz="130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89" name="Rectangle 7"/>
          <p:cNvSpPr>
            <a:spLocks noGrp="1" noChangeArrowheads="1"/>
          </p:cNvSpPr>
          <p:nvPr>
            <p:ph type="sldNum" sz="quarter" idx="5"/>
          </p:nvPr>
        </p:nvSpPr>
        <p:spPr>
          <a:noFill/>
          <a:ln>
            <a:miter lim="800000"/>
            <a:headEnd/>
            <a:tailEnd/>
          </a:ln>
        </p:spPr>
        <p:txBody>
          <a:bodyPr/>
          <a:lstStyle/>
          <a:p>
            <a:fld id="{87C7276E-E270-4AA4-A100-620A4CF625BA}" type="slidenum">
              <a:rPr lang="en-US" smtClean="0">
                <a:latin typeface="Arial" charset="0"/>
              </a:rPr>
              <a:pPr/>
              <a:t>141</a:t>
            </a:fld>
            <a:endParaRPr lang="en-US" smtClean="0">
              <a:latin typeface="Arial" charset="0"/>
            </a:endParaRPr>
          </a:p>
        </p:txBody>
      </p:sp>
      <p:sp>
        <p:nvSpPr>
          <p:cNvPr id="319490" name="Slide Image Placeholder 1"/>
          <p:cNvSpPr>
            <a:spLocks noGrp="1" noRot="1" noChangeAspect="1" noTextEdit="1"/>
          </p:cNvSpPr>
          <p:nvPr>
            <p:ph type="sldImg"/>
          </p:nvPr>
        </p:nvSpPr>
        <p:spPr>
          <a:ln/>
        </p:spPr>
      </p:sp>
      <p:sp>
        <p:nvSpPr>
          <p:cNvPr id="319491" name="Notes Placeholder 2"/>
          <p:cNvSpPr>
            <a:spLocks noGrp="1"/>
          </p:cNvSpPr>
          <p:nvPr>
            <p:ph type="body" idx="1"/>
          </p:nvPr>
        </p:nvSpPr>
        <p:spPr>
          <a:xfrm>
            <a:off x="974725" y="4560888"/>
            <a:ext cx="5365750" cy="4319587"/>
          </a:xfrm>
          <a:noFill/>
        </p:spPr>
        <p:txBody>
          <a:bodyPr/>
          <a:lstStyle/>
          <a:p>
            <a:pPr eaLnBrk="1" hangingPunct="1"/>
            <a:r>
              <a:rPr lang="en-US" smtClean="0">
                <a:latin typeface="Arial" charset="0"/>
                <a:ea typeface="ＭＳ Ｐゴシック" pitchFamily="34" charset="-128"/>
                <a:cs typeface="Arial" charset="0"/>
              </a:rPr>
              <a:t>Event timeline is important to support discourse understanding, question answering and news summarization. Also, event timeline allows us to visualize the occurrence order of events, and supports machines to acquire data effectively.</a:t>
            </a:r>
          </a:p>
          <a:p>
            <a:pPr eaLnBrk="1" hangingPunct="1"/>
            <a:r>
              <a:rPr lang="en-US" smtClean="0">
                <a:latin typeface="Arial" charset="0"/>
                <a:ea typeface="ＭＳ Ｐゴシック" pitchFamily="34" charset="-128"/>
                <a:cs typeface="Arial" charset="0"/>
              </a:rPr>
              <a:t>We define the problem as follows.</a:t>
            </a:r>
          </a:p>
          <a:p>
            <a:pPr eaLnBrk="1" hangingPunct="1"/>
            <a:r>
              <a:rPr lang="en-US" smtClean="0">
                <a:latin typeface="Arial" charset="0"/>
                <a:ea typeface="ＭＳ Ｐゴシック" pitchFamily="34" charset="-128"/>
                <a:cs typeface="Arial" charset="0"/>
              </a:rPr>
              <a:t>The system is given a temporal ontology OT, an event ontology OE, a set of documents D and a list of events E in D, following OE.</a:t>
            </a:r>
          </a:p>
          <a:p>
            <a:pPr eaLnBrk="1" hangingPunct="1"/>
            <a:r>
              <a:rPr lang="en-US" smtClean="0">
                <a:latin typeface="Arial" charset="0"/>
                <a:ea typeface="ＭＳ Ｐゴシック" pitchFamily="34" charset="-128"/>
                <a:cs typeface="Arial" charset="0"/>
              </a:rPr>
              <a:t>The system is expected to output the order of events in E on a timeline with respect to OT. </a:t>
            </a:r>
          </a:p>
        </p:txBody>
      </p:sp>
      <p:sp>
        <p:nvSpPr>
          <p:cNvPr id="319492" name="Slide Number Placeholder 3"/>
          <p:cNvSpPr txBox="1">
            <a:spLocks noGrp="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algn="r" defTabSz="966788" eaLnBrk="0" hangingPunct="0"/>
            <a:fld id="{D1795D15-66E5-43C8-99E7-9EA23A22C41F}" type="slidenum">
              <a:rPr lang="en-US" sz="1300"/>
              <a:pPr algn="r" defTabSz="966788" eaLnBrk="0" hangingPunct="0"/>
              <a:t>141</a:t>
            </a:fld>
            <a:endParaRPr lang="en-US" sz="130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7" name="Rectangle 7"/>
          <p:cNvSpPr>
            <a:spLocks noGrp="1" noChangeArrowheads="1"/>
          </p:cNvSpPr>
          <p:nvPr>
            <p:ph type="sldNum" sz="quarter" idx="5"/>
          </p:nvPr>
        </p:nvSpPr>
        <p:spPr>
          <a:noFill/>
          <a:ln>
            <a:miter lim="800000"/>
            <a:headEnd/>
            <a:tailEnd/>
          </a:ln>
        </p:spPr>
        <p:txBody>
          <a:bodyPr/>
          <a:lstStyle/>
          <a:p>
            <a:fld id="{8FDC186D-AE84-49B9-AC73-A7D7F4D3BE70}" type="slidenum">
              <a:rPr lang="en-US" smtClean="0">
                <a:latin typeface="Arial" charset="0"/>
              </a:rPr>
              <a:pPr/>
              <a:t>142</a:t>
            </a:fld>
            <a:endParaRPr lang="en-US" smtClean="0">
              <a:latin typeface="Arial" charset="0"/>
            </a:endParaRPr>
          </a:p>
        </p:txBody>
      </p:sp>
      <p:sp>
        <p:nvSpPr>
          <p:cNvPr id="321538" name="Slide Image Placeholder 1"/>
          <p:cNvSpPr>
            <a:spLocks noGrp="1" noRot="1" noChangeAspect="1" noTextEdit="1"/>
          </p:cNvSpPr>
          <p:nvPr>
            <p:ph type="sldImg"/>
          </p:nvPr>
        </p:nvSpPr>
        <p:spPr>
          <a:ln/>
        </p:spPr>
      </p:sp>
      <p:sp>
        <p:nvSpPr>
          <p:cNvPr id="321539" name="Notes Placeholder 2"/>
          <p:cNvSpPr>
            <a:spLocks noGrp="1"/>
          </p:cNvSpPr>
          <p:nvPr>
            <p:ph type="body" idx="1"/>
          </p:nvPr>
        </p:nvSpPr>
        <p:spPr>
          <a:xfrm>
            <a:off x="974725" y="4560888"/>
            <a:ext cx="5365750" cy="4319587"/>
          </a:xfrm>
          <a:noFill/>
        </p:spPr>
        <p:txBody>
          <a:bodyPr/>
          <a:lstStyle/>
          <a:p>
            <a:pPr eaLnBrk="1" hangingPunct="1"/>
            <a:r>
              <a:rPr lang="en-US" smtClean="0">
                <a:latin typeface="Arial" charset="0"/>
                <a:ea typeface="ＭＳ Ｐゴシック" pitchFamily="34" charset="-128"/>
                <a:cs typeface="Arial" charset="0"/>
              </a:rPr>
              <a:t>There has been much work proposing various temporal ontologies and representation. We see that there is a need to unify the effort in this direction by introducing a universal timeline relation representation. We then develop a timeline construction system that works and performs reasoning on the proposed universal representation. When a new data comes in, its temporal ontology and data will first be mapped to the universal representation, thus can be handled by our timeline construction system.</a:t>
            </a:r>
          </a:p>
        </p:txBody>
      </p:sp>
      <p:sp>
        <p:nvSpPr>
          <p:cNvPr id="321540" name="Slide Number Placeholder 3"/>
          <p:cNvSpPr txBox="1">
            <a:spLocks noGrp="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algn="r" defTabSz="966788" eaLnBrk="0" hangingPunct="0"/>
            <a:fld id="{427F0230-90FB-4C65-AEC3-90ED09ABC2CF}" type="slidenum">
              <a:rPr lang="en-US" sz="1300"/>
              <a:pPr algn="r" defTabSz="966788" eaLnBrk="0" hangingPunct="0"/>
              <a:t>142</a:t>
            </a:fld>
            <a:endParaRPr lang="en-US" sz="130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Rectangle 7"/>
          <p:cNvSpPr>
            <a:spLocks noGrp="1" noChangeArrowheads="1"/>
          </p:cNvSpPr>
          <p:nvPr>
            <p:ph type="sldNum" sz="quarter" idx="5"/>
          </p:nvPr>
        </p:nvSpPr>
        <p:spPr>
          <a:noFill/>
          <a:ln>
            <a:miter lim="800000"/>
            <a:headEnd/>
            <a:tailEnd/>
          </a:ln>
        </p:spPr>
        <p:txBody>
          <a:bodyPr/>
          <a:lstStyle/>
          <a:p>
            <a:fld id="{B7E68B11-7053-4026-9CA6-E0D35E3CEF74}" type="slidenum">
              <a:rPr lang="en-US" smtClean="0">
                <a:latin typeface="Arial" charset="0"/>
              </a:rPr>
              <a:pPr/>
              <a:t>144</a:t>
            </a:fld>
            <a:endParaRPr lang="en-US" smtClean="0">
              <a:latin typeface="Arial" charset="0"/>
            </a:endParaRPr>
          </a:p>
        </p:txBody>
      </p:sp>
      <p:sp>
        <p:nvSpPr>
          <p:cNvPr id="324610" name="Slide Image Placeholder 1"/>
          <p:cNvSpPr>
            <a:spLocks noGrp="1" noRot="1" noChangeAspect="1" noTextEdit="1"/>
          </p:cNvSpPr>
          <p:nvPr>
            <p:ph type="sldImg"/>
          </p:nvPr>
        </p:nvSpPr>
        <p:spPr>
          <a:ln/>
        </p:spPr>
      </p:sp>
      <p:sp>
        <p:nvSpPr>
          <p:cNvPr id="324611" name="Notes Placeholder 2"/>
          <p:cNvSpPr>
            <a:spLocks noGrp="1"/>
          </p:cNvSpPr>
          <p:nvPr>
            <p:ph type="body" idx="1"/>
          </p:nvPr>
        </p:nvSpPr>
        <p:spPr>
          <a:xfrm>
            <a:off x="974725" y="4560888"/>
            <a:ext cx="5365750" cy="4319587"/>
          </a:xfrm>
          <a:noFill/>
        </p:spPr>
        <p:txBody>
          <a:bodyPr/>
          <a:lstStyle/>
          <a:p>
            <a:pPr eaLnBrk="1" hangingPunct="1"/>
            <a:endParaRPr lang="en-US" smtClean="0">
              <a:latin typeface="Arial" charset="0"/>
              <a:ea typeface="ＭＳ Ｐゴシック" pitchFamily="34" charset="-128"/>
              <a:cs typeface="Arial" charset="0"/>
            </a:endParaRPr>
          </a:p>
        </p:txBody>
      </p:sp>
      <p:sp>
        <p:nvSpPr>
          <p:cNvPr id="324612" name="Slide Number Placeholder 3"/>
          <p:cNvSpPr txBox="1">
            <a:spLocks noGrp="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algn="r" defTabSz="966788" eaLnBrk="0" hangingPunct="0"/>
            <a:fld id="{C6483BA8-DB4C-4177-8900-E58D5D2A9799}" type="slidenum">
              <a:rPr lang="en-US" sz="1300"/>
              <a:pPr algn="r" defTabSz="966788" eaLnBrk="0" hangingPunct="0"/>
              <a:t>144</a:t>
            </a:fld>
            <a:endParaRPr lang="en-US" sz="13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miter lim="800000"/>
            <a:headEnd/>
            <a:tailEnd/>
          </a:ln>
        </p:spPr>
        <p:txBody>
          <a:bodyPr/>
          <a:lstStyle/>
          <a:p>
            <a:fld id="{37B3745D-FB9A-46FF-A1D8-BA3A0E328702}" type="slidenum">
              <a:rPr lang="en-US" smtClean="0">
                <a:latin typeface="Arial" charset="0"/>
              </a:rPr>
              <a:pPr/>
              <a:t>12</a:t>
            </a:fld>
            <a:endParaRPr lang="en-US" smtClean="0">
              <a:latin typeface="Arial" charset="0"/>
            </a:endParaRPr>
          </a:p>
        </p:txBody>
      </p:sp>
      <p:sp>
        <p:nvSpPr>
          <p:cNvPr id="75778"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F803D1AA-FEFE-451B-854C-7A11892A266C}" type="slidenum">
              <a:rPr lang="en-US" sz="1300"/>
              <a:pPr algn="r" defTabSz="966788"/>
              <a:t>12</a:t>
            </a:fld>
            <a:endParaRPr lang="en-US" sz="130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r>
              <a:rPr lang="en-US" smtClean="0">
                <a:latin typeface="Arial" charset="0"/>
                <a:ea typeface="ＭＳ Ｐゴシック" pitchFamily="34" charset="-128"/>
                <a:cs typeface="Arial" charset="0"/>
              </a:rPr>
              <a:t>We express facts, opinions, and desires in natural language by applying predicates to entities in order to indicate which relationships hold between them.</a:t>
            </a:r>
          </a:p>
          <a:p>
            <a:pPr eaLnBrk="1" hangingPunct="1"/>
            <a:r>
              <a:rPr lang="en-US" smtClean="0">
                <a:latin typeface="Arial" charset="0"/>
                <a:ea typeface="ＭＳ Ｐゴシック" pitchFamily="34" charset="-128"/>
                <a:cs typeface="Arial" charset="0"/>
              </a:rPr>
              <a:t>Their semantic content includes information about change… Events occur, and states obtain, and both are encoded in time.</a:t>
            </a:r>
          </a:p>
          <a:p>
            <a:pPr eaLnBrk="1" hangingPunct="1"/>
            <a:r>
              <a:rPr lang="en-US" smtClean="0">
                <a:latin typeface="Arial" charset="0"/>
                <a:ea typeface="ＭＳ Ｐゴシック" pitchFamily="34" charset="-128"/>
                <a:cs typeface="Arial" charset="0"/>
              </a:rPr>
              <a:t>Whether conceptualized as simply a mode to express relations between eventualities, or as a set of scalar quantities independent thereof,</a:t>
            </a:r>
          </a:p>
          <a:p>
            <a:pPr eaLnBrk="1" hangingPunct="1"/>
            <a:r>
              <a:rPr lang="en-US" smtClean="0">
                <a:latin typeface="Arial" charset="0"/>
                <a:ea typeface="ＭＳ Ｐゴシック" pitchFamily="34" charset="-128"/>
                <a:cs typeface="Arial" charset="0"/>
              </a:rPr>
              <a:t>time is necessary for natural language understanding.</a:t>
            </a:r>
          </a:p>
          <a:p>
            <a:pPr eaLnBrk="1" hangingPunct="1"/>
            <a:r>
              <a:rPr lang="en-US" smtClean="0">
                <a:latin typeface="Arial" charset="0"/>
                <a:ea typeface="ＭＳ Ｐゴシック" pitchFamily="34" charset="-128"/>
                <a:cs typeface="Arial" charset="0"/>
              </a:rPr>
              <a:t>  </a:t>
            </a: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7" name="Rectangle 7"/>
          <p:cNvSpPr>
            <a:spLocks noGrp="1" noChangeArrowheads="1"/>
          </p:cNvSpPr>
          <p:nvPr>
            <p:ph type="sldNum" sz="quarter" idx="5"/>
          </p:nvPr>
        </p:nvSpPr>
        <p:spPr>
          <a:noFill/>
          <a:ln>
            <a:miter lim="800000"/>
            <a:headEnd/>
            <a:tailEnd/>
          </a:ln>
        </p:spPr>
        <p:txBody>
          <a:bodyPr/>
          <a:lstStyle/>
          <a:p>
            <a:fld id="{F79D1482-503D-41EF-90CF-4ACEB1014CE8}" type="slidenum">
              <a:rPr lang="en-US" smtClean="0">
                <a:latin typeface="Arial" charset="0"/>
              </a:rPr>
              <a:pPr/>
              <a:t>145</a:t>
            </a:fld>
            <a:endParaRPr lang="en-US" smtClean="0">
              <a:latin typeface="Arial" charset="0"/>
            </a:endParaRPr>
          </a:p>
        </p:txBody>
      </p:sp>
      <p:sp>
        <p:nvSpPr>
          <p:cNvPr id="326658" name="Slide Image Placeholder 1"/>
          <p:cNvSpPr>
            <a:spLocks noGrp="1" noRot="1" noChangeAspect="1" noTextEdit="1"/>
          </p:cNvSpPr>
          <p:nvPr>
            <p:ph type="sldImg"/>
          </p:nvPr>
        </p:nvSpPr>
        <p:spPr>
          <a:ln/>
        </p:spPr>
      </p:sp>
      <p:sp>
        <p:nvSpPr>
          <p:cNvPr id="326659" name="Notes Placeholder 2"/>
          <p:cNvSpPr>
            <a:spLocks noGrp="1"/>
          </p:cNvSpPr>
          <p:nvPr>
            <p:ph type="body" idx="1"/>
          </p:nvPr>
        </p:nvSpPr>
        <p:spPr>
          <a:xfrm>
            <a:off x="974725" y="4560888"/>
            <a:ext cx="5365750" cy="4319587"/>
          </a:xfrm>
          <a:noFill/>
        </p:spPr>
        <p:txBody>
          <a:bodyPr/>
          <a:lstStyle/>
          <a:p>
            <a:pPr eaLnBrk="1" hangingPunct="1"/>
            <a:endParaRPr lang="en-US" smtClean="0">
              <a:latin typeface="Arial" charset="0"/>
              <a:ea typeface="ＭＳ Ｐゴシック" pitchFamily="34" charset="-128"/>
              <a:cs typeface="Arial" charset="0"/>
            </a:endParaRPr>
          </a:p>
        </p:txBody>
      </p:sp>
      <p:sp>
        <p:nvSpPr>
          <p:cNvPr id="326660" name="Slide Number Placeholder 3"/>
          <p:cNvSpPr txBox="1">
            <a:spLocks noGrp="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algn="r" defTabSz="966788" eaLnBrk="0" hangingPunct="0"/>
            <a:fld id="{EBBCC778-B6D4-4615-A234-58D976E464B6}" type="slidenum">
              <a:rPr lang="en-US" sz="1300"/>
              <a:pPr algn="r" defTabSz="966788" eaLnBrk="0" hangingPunct="0"/>
              <a:t>145</a:t>
            </a:fld>
            <a:endParaRPr lang="en-US" sz="130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Rectangle 7"/>
          <p:cNvSpPr>
            <a:spLocks noGrp="1" noChangeArrowheads="1"/>
          </p:cNvSpPr>
          <p:nvPr>
            <p:ph type="sldNum" sz="quarter" idx="5"/>
          </p:nvPr>
        </p:nvSpPr>
        <p:spPr>
          <a:noFill/>
          <a:ln>
            <a:miter lim="800000"/>
            <a:headEnd/>
            <a:tailEnd/>
          </a:ln>
        </p:spPr>
        <p:txBody>
          <a:bodyPr/>
          <a:lstStyle/>
          <a:p>
            <a:fld id="{722BBD35-EBA6-4919-979B-61833ABD8CBD}" type="slidenum">
              <a:rPr lang="en-US" smtClean="0">
                <a:latin typeface="Arial" charset="0"/>
              </a:rPr>
              <a:pPr/>
              <a:t>146</a:t>
            </a:fld>
            <a:endParaRPr lang="en-US" smtClean="0">
              <a:latin typeface="Arial" charset="0"/>
            </a:endParaRPr>
          </a:p>
        </p:txBody>
      </p:sp>
      <p:sp>
        <p:nvSpPr>
          <p:cNvPr id="328706" name="Slide Image Placeholder 1"/>
          <p:cNvSpPr>
            <a:spLocks noGrp="1" noRot="1" noChangeAspect="1" noTextEdit="1"/>
          </p:cNvSpPr>
          <p:nvPr>
            <p:ph type="sldImg"/>
          </p:nvPr>
        </p:nvSpPr>
        <p:spPr>
          <a:ln/>
        </p:spPr>
      </p:sp>
      <p:sp>
        <p:nvSpPr>
          <p:cNvPr id="328707" name="Notes Placeholder 2"/>
          <p:cNvSpPr>
            <a:spLocks noGrp="1"/>
          </p:cNvSpPr>
          <p:nvPr>
            <p:ph type="body" idx="1"/>
          </p:nvPr>
        </p:nvSpPr>
        <p:spPr>
          <a:xfrm>
            <a:off x="974725" y="4560888"/>
            <a:ext cx="5365750" cy="4319587"/>
          </a:xfrm>
          <a:noFill/>
        </p:spPr>
        <p:txBody>
          <a:bodyPr/>
          <a:lstStyle/>
          <a:p>
            <a:pPr eaLnBrk="1" hangingPunct="1"/>
            <a:r>
              <a:rPr lang="en-US" smtClean="0">
                <a:latin typeface="Arial" charset="0"/>
                <a:ea typeface="ＭＳ Ｐゴシック" pitchFamily="34" charset="-128"/>
                <a:cs typeface="Arial" charset="0"/>
              </a:rPr>
              <a:t>From this text, we can extract at least 5 events, including Attack, Kill, Injuring, Bombing and Arrest events. Each event is associated with an event trigger and a list of arguments. For example the Attack event is evoked by the </a:t>
            </a:r>
            <a:r>
              <a:rPr lang="ja-JP" altLang="en-US" smtClean="0">
                <a:latin typeface="Arial" charset="0"/>
                <a:ea typeface="ＭＳ Ｐゴシック" pitchFamily="34" charset="-128"/>
                <a:cs typeface="Arial" charset="0"/>
              </a:rPr>
              <a:t>“</a:t>
            </a:r>
            <a:r>
              <a:rPr lang="en-US" altLang="ja-JP" smtClean="0">
                <a:latin typeface="Arial" charset="0"/>
                <a:ea typeface="ＭＳ Ｐゴシック" pitchFamily="34" charset="-128"/>
                <a:cs typeface="Arial" charset="0"/>
              </a:rPr>
              <a:t>attacked</a:t>
            </a:r>
            <a:r>
              <a:rPr lang="ja-JP" altLang="en-US" smtClean="0">
                <a:latin typeface="Arial" charset="0"/>
                <a:ea typeface="ＭＳ Ｐゴシック" pitchFamily="34" charset="-128"/>
                <a:cs typeface="Arial" charset="0"/>
              </a:rPr>
              <a:t>”</a:t>
            </a:r>
            <a:r>
              <a:rPr lang="en-US" altLang="ja-JP" smtClean="0">
                <a:latin typeface="Arial" charset="0"/>
                <a:ea typeface="ＭＳ Ｐゴシック" pitchFamily="34" charset="-128"/>
                <a:cs typeface="Arial" charset="0"/>
              </a:rPr>
              <a:t> trigger and it takes some arguments including </a:t>
            </a:r>
            <a:r>
              <a:rPr lang="ja-JP" altLang="en-US" smtClean="0">
                <a:latin typeface="Arial" charset="0"/>
                <a:ea typeface="ＭＳ Ｐゴシック" pitchFamily="34" charset="-128"/>
                <a:cs typeface="Arial" charset="0"/>
              </a:rPr>
              <a:t>“</a:t>
            </a:r>
            <a:r>
              <a:rPr lang="en-US" altLang="ja-JP" smtClean="0">
                <a:latin typeface="Arial" charset="0"/>
                <a:ea typeface="ＭＳ Ｐゴシック" pitchFamily="34" charset="-128"/>
                <a:cs typeface="Arial" charset="0"/>
              </a:rPr>
              <a:t>Iraqi insurgents</a:t>
            </a:r>
            <a:r>
              <a:rPr lang="ja-JP" altLang="en-US" smtClean="0">
                <a:latin typeface="Arial" charset="0"/>
                <a:ea typeface="ＭＳ Ｐゴシック" pitchFamily="34" charset="-128"/>
                <a:cs typeface="Arial" charset="0"/>
              </a:rPr>
              <a:t>”</a:t>
            </a:r>
            <a:r>
              <a:rPr lang="en-US" altLang="ja-JP" smtClean="0">
                <a:latin typeface="Arial" charset="0"/>
                <a:ea typeface="ＭＳ Ｐゴシック" pitchFamily="34" charset="-128"/>
                <a:cs typeface="Arial" charset="0"/>
              </a:rPr>
              <a:t>, </a:t>
            </a:r>
            <a:r>
              <a:rPr lang="ja-JP" altLang="en-US" smtClean="0">
                <a:latin typeface="Arial" charset="0"/>
                <a:ea typeface="ＭＳ Ｐゴシック" pitchFamily="34" charset="-128"/>
                <a:cs typeface="Arial" charset="0"/>
              </a:rPr>
              <a:t>“</a:t>
            </a:r>
            <a:r>
              <a:rPr lang="en-US" altLang="ja-JP" smtClean="0">
                <a:latin typeface="Arial" charset="0"/>
                <a:ea typeface="ＭＳ Ｐゴシック" pitchFamily="34" charset="-128"/>
                <a:cs typeface="Arial" charset="0"/>
              </a:rPr>
              <a:t>police station</a:t>
            </a:r>
            <a:r>
              <a:rPr lang="ja-JP" altLang="en-US" smtClean="0">
                <a:latin typeface="Arial" charset="0"/>
                <a:ea typeface="ＭＳ Ｐゴシック" pitchFamily="34" charset="-128"/>
                <a:cs typeface="Arial" charset="0"/>
              </a:rPr>
              <a:t>”</a:t>
            </a:r>
            <a:r>
              <a:rPr lang="en-US" altLang="ja-JP" smtClean="0">
                <a:latin typeface="Arial" charset="0"/>
                <a:ea typeface="ＭＳ Ｐゴシック" pitchFamily="34" charset="-128"/>
                <a:cs typeface="Arial" charset="0"/>
              </a:rPr>
              <a:t>, and </a:t>
            </a:r>
            <a:r>
              <a:rPr lang="ja-JP" altLang="en-US" smtClean="0">
                <a:latin typeface="Arial" charset="0"/>
                <a:ea typeface="ＭＳ Ｐゴシック" pitchFamily="34" charset="-128"/>
                <a:cs typeface="Arial" charset="0"/>
              </a:rPr>
              <a:t>“</a:t>
            </a:r>
            <a:r>
              <a:rPr lang="en-US" altLang="ja-JP" smtClean="0">
                <a:latin typeface="Arial" charset="0"/>
                <a:ea typeface="ＭＳ Ｐゴシック" pitchFamily="34" charset="-128"/>
                <a:cs typeface="Arial" charset="0"/>
              </a:rPr>
              <a:t>Tal Afar</a:t>
            </a:r>
            <a:r>
              <a:rPr lang="ja-JP" altLang="en-US" smtClean="0">
                <a:latin typeface="Arial" charset="0"/>
                <a:ea typeface="ＭＳ Ｐゴシック" pitchFamily="34" charset="-128"/>
                <a:cs typeface="Arial" charset="0"/>
              </a:rPr>
              <a:t>”</a:t>
            </a:r>
            <a:r>
              <a:rPr lang="en-US" altLang="ja-JP" smtClean="0">
                <a:latin typeface="Arial" charset="0"/>
                <a:ea typeface="ＭＳ Ｐゴシック" pitchFamily="34" charset="-128"/>
                <a:cs typeface="Arial" charset="0"/>
              </a:rPr>
              <a:t>.</a:t>
            </a:r>
          </a:p>
          <a:p>
            <a:pPr eaLnBrk="1" hangingPunct="1"/>
            <a:endParaRPr lang="en-US" smtClean="0">
              <a:latin typeface="Arial" charset="0"/>
              <a:ea typeface="ＭＳ Ｐゴシック" pitchFamily="34" charset="-128"/>
              <a:cs typeface="Arial" charset="0"/>
            </a:endParaRPr>
          </a:p>
        </p:txBody>
      </p:sp>
      <p:sp>
        <p:nvSpPr>
          <p:cNvPr id="328708" name="Slide Number Placeholder 3"/>
          <p:cNvSpPr txBox="1">
            <a:spLocks noGrp="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algn="r" defTabSz="966788" eaLnBrk="0" hangingPunct="0"/>
            <a:fld id="{DD410541-5A3C-4868-A4EA-4899AE954AA5}" type="slidenum">
              <a:rPr lang="en-US" sz="1300"/>
              <a:pPr algn="r" defTabSz="966788" eaLnBrk="0" hangingPunct="0"/>
              <a:t>146</a:t>
            </a:fld>
            <a:endParaRPr lang="en-US" sz="130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3" name="Rectangle 7"/>
          <p:cNvSpPr>
            <a:spLocks noGrp="1" noChangeArrowheads="1"/>
          </p:cNvSpPr>
          <p:nvPr>
            <p:ph type="sldNum" sz="quarter" idx="5"/>
          </p:nvPr>
        </p:nvSpPr>
        <p:spPr>
          <a:noFill/>
          <a:ln>
            <a:miter lim="800000"/>
            <a:headEnd/>
            <a:tailEnd/>
          </a:ln>
        </p:spPr>
        <p:txBody>
          <a:bodyPr/>
          <a:lstStyle/>
          <a:p>
            <a:fld id="{33E7C9B3-68AD-4355-8623-B3615EFD7745}" type="slidenum">
              <a:rPr lang="en-US" smtClean="0">
                <a:latin typeface="Arial" charset="0"/>
              </a:rPr>
              <a:pPr/>
              <a:t>147</a:t>
            </a:fld>
            <a:endParaRPr lang="en-US" smtClean="0">
              <a:latin typeface="Arial" charset="0"/>
            </a:endParaRPr>
          </a:p>
        </p:txBody>
      </p:sp>
      <p:sp>
        <p:nvSpPr>
          <p:cNvPr id="330754" name="Slide Image Placeholder 1"/>
          <p:cNvSpPr>
            <a:spLocks noGrp="1" noRot="1" noChangeAspect="1" noTextEdit="1"/>
          </p:cNvSpPr>
          <p:nvPr>
            <p:ph type="sldImg"/>
          </p:nvPr>
        </p:nvSpPr>
        <p:spPr>
          <a:ln/>
        </p:spPr>
      </p:sp>
      <p:sp>
        <p:nvSpPr>
          <p:cNvPr id="330755" name="Notes Placeholder 2"/>
          <p:cNvSpPr>
            <a:spLocks noGrp="1"/>
          </p:cNvSpPr>
          <p:nvPr>
            <p:ph type="body" idx="1"/>
          </p:nvPr>
        </p:nvSpPr>
        <p:spPr>
          <a:xfrm>
            <a:off x="974725" y="4560888"/>
            <a:ext cx="5365750" cy="4319587"/>
          </a:xfrm>
          <a:noFill/>
        </p:spPr>
        <p:txBody>
          <a:bodyPr/>
          <a:lstStyle/>
          <a:p>
            <a:pPr eaLnBrk="1" hangingPunct="1"/>
            <a:r>
              <a:rPr lang="en-US" smtClean="0">
                <a:latin typeface="Arial" charset="0"/>
                <a:ea typeface="ＭＳ Ｐゴシック" pitchFamily="34" charset="-128"/>
                <a:cs typeface="Arial" charset="0"/>
              </a:rPr>
              <a:t>Furthermore, we can also extract several temporal phrases from the text, such as Tuesday, three days earlier, now and next week. In addition, the document publishing date is also another piece of temporal information. We can also normalize the temporal expressions to some intervals.</a:t>
            </a:r>
          </a:p>
        </p:txBody>
      </p:sp>
      <p:sp>
        <p:nvSpPr>
          <p:cNvPr id="330756" name="Slide Number Placeholder 3"/>
          <p:cNvSpPr txBox="1">
            <a:spLocks noGrp="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algn="r" defTabSz="966788" eaLnBrk="0" hangingPunct="0"/>
            <a:fld id="{CBFC42A5-5767-4BD8-B9B1-0923A529D791}" type="slidenum">
              <a:rPr lang="en-US" sz="1300"/>
              <a:pPr algn="r" defTabSz="966788" eaLnBrk="0" hangingPunct="0"/>
              <a:t>147</a:t>
            </a:fld>
            <a:endParaRPr lang="en-US" sz="130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Rectangle 7"/>
          <p:cNvSpPr>
            <a:spLocks noGrp="1" noChangeArrowheads="1"/>
          </p:cNvSpPr>
          <p:nvPr>
            <p:ph type="sldNum" sz="quarter" idx="5"/>
          </p:nvPr>
        </p:nvSpPr>
        <p:spPr>
          <a:noFill/>
          <a:ln>
            <a:miter lim="800000"/>
            <a:headEnd/>
            <a:tailEnd/>
          </a:ln>
        </p:spPr>
        <p:txBody>
          <a:bodyPr/>
          <a:lstStyle/>
          <a:p>
            <a:fld id="{F358B03E-0291-4495-A3F6-D16F04461201}" type="slidenum">
              <a:rPr lang="en-US" smtClean="0">
                <a:latin typeface="Arial" charset="0"/>
              </a:rPr>
              <a:pPr/>
              <a:t>148</a:t>
            </a:fld>
            <a:endParaRPr lang="en-US" smtClean="0">
              <a:latin typeface="Arial" charset="0"/>
            </a:endParaRPr>
          </a:p>
        </p:txBody>
      </p:sp>
      <p:sp>
        <p:nvSpPr>
          <p:cNvPr id="332802" name="Slide Image Placeholder 1"/>
          <p:cNvSpPr>
            <a:spLocks noGrp="1" noRot="1" noChangeAspect="1" noTextEdit="1"/>
          </p:cNvSpPr>
          <p:nvPr>
            <p:ph type="sldImg"/>
          </p:nvPr>
        </p:nvSpPr>
        <p:spPr>
          <a:ln/>
        </p:spPr>
      </p:sp>
      <p:sp>
        <p:nvSpPr>
          <p:cNvPr id="332803" name="Notes Placeholder 2"/>
          <p:cNvSpPr>
            <a:spLocks noGrp="1"/>
          </p:cNvSpPr>
          <p:nvPr>
            <p:ph type="body" idx="1"/>
          </p:nvPr>
        </p:nvSpPr>
        <p:spPr>
          <a:xfrm>
            <a:off x="974725" y="4560888"/>
            <a:ext cx="5365750" cy="4319587"/>
          </a:xfrm>
          <a:noFill/>
        </p:spPr>
        <p:txBody>
          <a:bodyPr/>
          <a:lstStyle/>
          <a:p>
            <a:pPr eaLnBrk="1" hangingPunct="1"/>
            <a:r>
              <a:rPr lang="en-US" smtClean="0">
                <a:latin typeface="Arial" charset="0"/>
                <a:ea typeface="ＭＳ Ｐゴシック" pitchFamily="34" charset="-128"/>
                <a:cs typeface="Arial" charset="0"/>
              </a:rPr>
              <a:t>Related work in literature usually uses a timepoint representation to model the problem. This representation is actually annotated in the TimeML corpus, which is a popular corpus in this research direction.</a:t>
            </a:r>
          </a:p>
          <a:p>
            <a:pPr eaLnBrk="1" hangingPunct="1"/>
            <a:r>
              <a:rPr lang="en-US" smtClean="0">
                <a:latin typeface="Arial" charset="0"/>
                <a:ea typeface="ＭＳ Ｐゴシック" pitchFamily="34" charset="-128"/>
                <a:cs typeface="Arial" charset="0"/>
              </a:rPr>
              <a:t>The timepoint representation is a collection of temporal relations between events and timepoints and events and events.</a:t>
            </a:r>
          </a:p>
          <a:p>
            <a:pPr eaLnBrk="1" hangingPunct="1"/>
            <a:r>
              <a:rPr lang="en-US" smtClean="0">
                <a:latin typeface="Arial" charset="0"/>
                <a:ea typeface="ＭＳ Ｐゴシック" pitchFamily="34" charset="-128"/>
                <a:cs typeface="Arial" charset="0"/>
              </a:rPr>
              <a:t>We argue that this representation has some limitation. First of all, to construct a timeline of event, it</a:t>
            </a:r>
            <a:r>
              <a:rPr lang="ja-JP" altLang="en-US" smtClean="0">
                <a:latin typeface="Arial" charset="0"/>
                <a:ea typeface="ＭＳ Ｐゴシック" pitchFamily="34" charset="-128"/>
                <a:cs typeface="Arial" charset="0"/>
              </a:rPr>
              <a:t>’</a:t>
            </a:r>
            <a:r>
              <a:rPr lang="en-US" altLang="ja-JP" smtClean="0">
                <a:latin typeface="Arial" charset="0"/>
                <a:ea typeface="ＭＳ Ｐゴシック" pitchFamily="34" charset="-128"/>
                <a:cs typeface="Arial" charset="0"/>
              </a:rPr>
              <a:t>s redundant to have temporal relations between all pairs of events and timepoints and events and events. Also, with this representation, it</a:t>
            </a:r>
            <a:r>
              <a:rPr lang="ja-JP" altLang="en-US" smtClean="0">
                <a:latin typeface="Arial" charset="0"/>
                <a:ea typeface="ＭＳ Ｐゴシック" pitchFamily="34" charset="-128"/>
                <a:cs typeface="Arial" charset="0"/>
              </a:rPr>
              <a:t>’</a:t>
            </a:r>
            <a:r>
              <a:rPr lang="en-US" altLang="ja-JP" smtClean="0">
                <a:latin typeface="Arial" charset="0"/>
                <a:ea typeface="ＭＳ Ｐゴシック" pitchFamily="34" charset="-128"/>
                <a:cs typeface="Arial" charset="0"/>
              </a:rPr>
              <a:t>s hard to construct a timeline of events across documents. Furthermore, it makes the inference model less concise compared to our representation, which I will present in the next slide.</a:t>
            </a:r>
            <a:endParaRPr lang="en-US" smtClean="0">
              <a:latin typeface="Arial" charset="0"/>
              <a:ea typeface="ＭＳ Ｐゴシック" pitchFamily="34" charset="-128"/>
              <a:cs typeface="Arial" charset="0"/>
            </a:endParaRPr>
          </a:p>
        </p:txBody>
      </p:sp>
      <p:sp>
        <p:nvSpPr>
          <p:cNvPr id="332804" name="Slide Number Placeholder 3"/>
          <p:cNvSpPr txBox="1">
            <a:spLocks noGrp="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algn="r" defTabSz="966788" eaLnBrk="0" hangingPunct="0"/>
            <a:fld id="{E1EDFBAD-B958-44E7-9126-CB24081C07EB}" type="slidenum">
              <a:rPr lang="en-US" sz="1300"/>
              <a:pPr algn="r" defTabSz="966788" eaLnBrk="0" hangingPunct="0"/>
              <a:t>148</a:t>
            </a:fld>
            <a:endParaRPr lang="en-US" sz="130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49" name="Rectangle 7"/>
          <p:cNvSpPr>
            <a:spLocks noGrp="1" noChangeArrowheads="1"/>
          </p:cNvSpPr>
          <p:nvPr>
            <p:ph type="sldNum" sz="quarter" idx="5"/>
          </p:nvPr>
        </p:nvSpPr>
        <p:spPr>
          <a:noFill/>
          <a:ln>
            <a:miter lim="800000"/>
            <a:headEnd/>
            <a:tailEnd/>
          </a:ln>
        </p:spPr>
        <p:txBody>
          <a:bodyPr/>
          <a:lstStyle/>
          <a:p>
            <a:fld id="{D9C98CB6-8591-457A-A64A-354C44F6A15B}" type="slidenum">
              <a:rPr lang="en-US" smtClean="0">
                <a:latin typeface="Arial" charset="0"/>
              </a:rPr>
              <a:pPr/>
              <a:t>149</a:t>
            </a:fld>
            <a:endParaRPr lang="en-US" smtClean="0">
              <a:latin typeface="Arial" charset="0"/>
            </a:endParaRPr>
          </a:p>
        </p:txBody>
      </p:sp>
      <p:sp>
        <p:nvSpPr>
          <p:cNvPr id="334850" name="Slide Image Placeholder 1"/>
          <p:cNvSpPr>
            <a:spLocks noGrp="1" noRot="1" noChangeAspect="1" noTextEdit="1"/>
          </p:cNvSpPr>
          <p:nvPr>
            <p:ph type="sldImg"/>
          </p:nvPr>
        </p:nvSpPr>
        <p:spPr>
          <a:ln/>
        </p:spPr>
      </p:sp>
      <p:sp>
        <p:nvSpPr>
          <p:cNvPr id="334851" name="Notes Placeholder 2"/>
          <p:cNvSpPr>
            <a:spLocks noGrp="1"/>
          </p:cNvSpPr>
          <p:nvPr>
            <p:ph type="body" idx="1"/>
          </p:nvPr>
        </p:nvSpPr>
        <p:spPr>
          <a:xfrm>
            <a:off x="974725" y="4560888"/>
            <a:ext cx="5365750" cy="4319587"/>
          </a:xfrm>
          <a:noFill/>
        </p:spPr>
        <p:txBody>
          <a:bodyPr/>
          <a:lstStyle/>
          <a:p>
            <a:pPr eaLnBrk="1" hangingPunct="1"/>
            <a:r>
              <a:rPr lang="en-US" smtClean="0">
                <a:latin typeface="Arial" charset="0"/>
                <a:ea typeface="ＭＳ Ｐゴシック" pitchFamily="34" charset="-128"/>
                <a:cs typeface="Arial" charset="0"/>
              </a:rPr>
              <a:t>We propose an interval-based representation. In our representation, each temporal expression is normalized to an absolute interval and put on a universal timeline. Each event is associated with an interval and have partial orders with some other event on the timeline. For example, event e1, e2 and e3 are map the to same interval I2, but e1 happends before e2 and e3, while e2 and e3 overlap with each other.</a:t>
            </a:r>
          </a:p>
          <a:p>
            <a:pPr eaLnBrk="1" hangingPunct="1"/>
            <a:r>
              <a:rPr lang="en-US" smtClean="0">
                <a:latin typeface="Arial" charset="0"/>
                <a:ea typeface="ＭＳ Ｐゴシック" pitchFamily="34" charset="-128"/>
                <a:cs typeface="Arial" charset="0"/>
              </a:rPr>
              <a:t>Our interval-based representation allows us to construct absolute timeline of events, so it</a:t>
            </a:r>
            <a:r>
              <a:rPr lang="ja-JP" altLang="en-US" smtClean="0">
                <a:latin typeface="Arial" charset="0"/>
                <a:ea typeface="ＭＳ Ｐゴシック" pitchFamily="34" charset="-128"/>
                <a:cs typeface="Arial" charset="0"/>
              </a:rPr>
              <a:t>’</a:t>
            </a:r>
            <a:r>
              <a:rPr lang="en-US" altLang="ja-JP" smtClean="0">
                <a:latin typeface="Arial" charset="0"/>
                <a:ea typeface="ＭＳ Ｐゴシック" pitchFamily="34" charset="-128"/>
                <a:cs typeface="Arial" charset="0"/>
              </a:rPr>
              <a:t>s easy to construct timeline of events across document. Also, our representation produces concise inference model.</a:t>
            </a:r>
            <a:endParaRPr lang="en-US" smtClean="0">
              <a:latin typeface="Arial" charset="0"/>
              <a:ea typeface="ＭＳ Ｐゴシック" pitchFamily="34" charset="-128"/>
              <a:cs typeface="Arial" charset="0"/>
            </a:endParaRPr>
          </a:p>
        </p:txBody>
      </p:sp>
      <p:sp>
        <p:nvSpPr>
          <p:cNvPr id="334852" name="Slide Number Placeholder 3"/>
          <p:cNvSpPr txBox="1">
            <a:spLocks noGrp="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algn="r" defTabSz="966788" eaLnBrk="0" hangingPunct="0"/>
            <a:fld id="{DD98E452-8BB7-4AE8-A5A6-9EDD45CD7C89}" type="slidenum">
              <a:rPr lang="en-US" sz="1300"/>
              <a:pPr algn="r" defTabSz="966788" eaLnBrk="0" hangingPunct="0"/>
              <a:t>149</a:t>
            </a:fld>
            <a:endParaRPr lang="en-US" sz="130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Rectangle 7"/>
          <p:cNvSpPr>
            <a:spLocks noGrp="1" noChangeArrowheads="1"/>
          </p:cNvSpPr>
          <p:nvPr>
            <p:ph type="sldNum" sz="quarter" idx="5"/>
          </p:nvPr>
        </p:nvSpPr>
        <p:spPr>
          <a:noFill/>
          <a:ln>
            <a:miter lim="800000"/>
            <a:headEnd/>
            <a:tailEnd/>
          </a:ln>
        </p:spPr>
        <p:txBody>
          <a:bodyPr/>
          <a:lstStyle/>
          <a:p>
            <a:fld id="{A1371F67-B787-425C-AE02-081799B525BE}" type="slidenum">
              <a:rPr lang="en-US" smtClean="0">
                <a:latin typeface="Arial" charset="0"/>
              </a:rPr>
              <a:pPr/>
              <a:t>150</a:t>
            </a:fld>
            <a:endParaRPr lang="en-US" smtClean="0">
              <a:latin typeface="Arial" charset="0"/>
            </a:endParaRPr>
          </a:p>
        </p:txBody>
      </p:sp>
      <p:sp>
        <p:nvSpPr>
          <p:cNvPr id="336898" name="Slide Image Placeholder 1"/>
          <p:cNvSpPr>
            <a:spLocks noGrp="1" noRot="1" noChangeAspect="1" noTextEdit="1"/>
          </p:cNvSpPr>
          <p:nvPr>
            <p:ph type="sldImg"/>
          </p:nvPr>
        </p:nvSpPr>
        <p:spPr>
          <a:ln/>
        </p:spPr>
      </p:sp>
      <p:sp>
        <p:nvSpPr>
          <p:cNvPr id="336899" name="Notes Placeholder 2"/>
          <p:cNvSpPr>
            <a:spLocks noGrp="1"/>
          </p:cNvSpPr>
          <p:nvPr>
            <p:ph type="body" idx="1"/>
          </p:nvPr>
        </p:nvSpPr>
        <p:spPr>
          <a:xfrm>
            <a:off x="974725" y="4560888"/>
            <a:ext cx="5365750" cy="4319587"/>
          </a:xfrm>
          <a:noFill/>
        </p:spPr>
        <p:txBody>
          <a:bodyPr/>
          <a:lstStyle/>
          <a:p>
            <a:pPr eaLnBrk="1" hangingPunct="1"/>
            <a:r>
              <a:rPr lang="en-US" smtClean="0">
                <a:latin typeface="Arial" charset="0"/>
                <a:ea typeface="ＭＳ Ｐゴシック" pitchFamily="34" charset="-128"/>
                <a:cs typeface="Arial" charset="0"/>
              </a:rPr>
              <a:t>In this work, based on the interval-based representation, we propose a document temporal structure, where events are associated with their corresponding intervals and events hold partial order temporal relations among them.</a:t>
            </a:r>
          </a:p>
        </p:txBody>
      </p:sp>
      <p:sp>
        <p:nvSpPr>
          <p:cNvPr id="336900" name="Slide Number Placeholder 3"/>
          <p:cNvSpPr txBox="1">
            <a:spLocks noGrp="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algn="r" defTabSz="966788" eaLnBrk="0" hangingPunct="0"/>
            <a:fld id="{58B26572-35D2-4BFB-A1F0-F692AB8E8508}" type="slidenum">
              <a:rPr lang="en-US" sz="1300"/>
              <a:pPr algn="r" defTabSz="966788" eaLnBrk="0" hangingPunct="0"/>
              <a:t>150</a:t>
            </a:fld>
            <a:endParaRPr lang="en-US" sz="130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7" name="Rectangle 7"/>
          <p:cNvSpPr>
            <a:spLocks noGrp="1" noChangeArrowheads="1"/>
          </p:cNvSpPr>
          <p:nvPr>
            <p:ph type="sldNum" sz="quarter" idx="5"/>
          </p:nvPr>
        </p:nvSpPr>
        <p:spPr>
          <a:noFill/>
          <a:ln>
            <a:miter lim="800000"/>
            <a:headEnd/>
            <a:tailEnd/>
          </a:ln>
        </p:spPr>
        <p:txBody>
          <a:bodyPr/>
          <a:lstStyle/>
          <a:p>
            <a:fld id="{74F5423E-2312-4800-8B6B-F4D73780347A}" type="slidenum">
              <a:rPr lang="en-US" smtClean="0">
                <a:latin typeface="Arial" charset="0"/>
              </a:rPr>
              <a:pPr/>
              <a:t>154</a:t>
            </a:fld>
            <a:endParaRPr lang="en-US" smtClean="0">
              <a:latin typeface="Arial" charset="0"/>
            </a:endParaRPr>
          </a:p>
        </p:txBody>
      </p:sp>
      <p:sp>
        <p:nvSpPr>
          <p:cNvPr id="342018"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algn="r" defTabSz="966788" eaLnBrk="0" hangingPunct="0"/>
            <a:fld id="{C65E6781-2DA9-4C3E-8E9B-962FF2682EFA}" type="slidenum">
              <a:rPr lang="en-US" sz="1300">
                <a:solidFill>
                  <a:srgbClr val="000000"/>
                </a:solidFill>
              </a:rPr>
              <a:pPr algn="r" defTabSz="966788" eaLnBrk="0" hangingPunct="0"/>
              <a:t>154</a:t>
            </a:fld>
            <a:endParaRPr lang="en-US" sz="1300">
              <a:solidFill>
                <a:srgbClr val="000000"/>
              </a:solidFill>
            </a:endParaRPr>
          </a:p>
        </p:txBody>
      </p:sp>
      <p:sp>
        <p:nvSpPr>
          <p:cNvPr id="342019" name="Rectangle 7"/>
          <p:cNvSpPr txBox="1">
            <a:spLocks noGrp="1" noChangeArrowheads="1"/>
          </p:cNvSpPr>
          <p:nvPr/>
        </p:nvSpPr>
        <p:spPr bwMode="auto">
          <a:xfrm>
            <a:off x="4144963" y="9123363"/>
            <a:ext cx="3170237" cy="477837"/>
          </a:xfrm>
          <a:prstGeom prst="rect">
            <a:avLst/>
          </a:prstGeom>
          <a:noFill/>
          <a:ln w="9525">
            <a:noFill/>
            <a:miter lim="800000"/>
            <a:headEnd/>
            <a:tailEnd/>
          </a:ln>
        </p:spPr>
        <p:txBody>
          <a:bodyPr lIns="102180" tIns="51091" rIns="102180" bIns="51091" anchor="b"/>
          <a:lstStyle/>
          <a:p>
            <a:pPr algn="r" defTabSz="1022350"/>
            <a:fld id="{C89E5767-B2D8-4087-B6BD-2C4468FE98BA}" type="slidenum">
              <a:rPr lang="en-US" sz="1400">
                <a:solidFill>
                  <a:srgbClr val="000000"/>
                </a:solidFill>
                <a:latin typeface="Times New Roman" pitchFamily="18" charset="0"/>
              </a:rPr>
              <a:pPr algn="r" defTabSz="1022350"/>
              <a:t>154</a:t>
            </a:fld>
            <a:endParaRPr lang="en-US" sz="1400">
              <a:solidFill>
                <a:srgbClr val="000000"/>
              </a:solidFill>
              <a:latin typeface="Times New Roman" pitchFamily="18" charset="0"/>
            </a:endParaRPr>
          </a:p>
        </p:txBody>
      </p:sp>
      <p:sp>
        <p:nvSpPr>
          <p:cNvPr id="342020" name="Rectangle 2"/>
          <p:cNvSpPr>
            <a:spLocks noGrp="1" noRot="1" noChangeAspect="1" noChangeArrowheads="1" noTextEdit="1"/>
          </p:cNvSpPr>
          <p:nvPr>
            <p:ph type="sldImg"/>
          </p:nvPr>
        </p:nvSpPr>
        <p:spPr>
          <a:ln/>
        </p:spPr>
      </p:sp>
      <p:sp>
        <p:nvSpPr>
          <p:cNvPr id="342021" name="Rectangle 3"/>
          <p:cNvSpPr>
            <a:spLocks noGrp="1" noChangeArrowheads="1"/>
          </p:cNvSpPr>
          <p:nvPr>
            <p:ph type="body" idx="1"/>
          </p:nvPr>
        </p:nvSpPr>
        <p:spPr>
          <a:noFill/>
        </p:spPr>
        <p:txBody>
          <a:bodyPr/>
          <a:lstStyle/>
          <a:p>
            <a:pPr eaLnBrk="1" hangingPunct="1"/>
            <a:r>
              <a:rPr lang="en-US" smtClean="0">
                <a:latin typeface="Arial" charset="0"/>
                <a:ea typeface="ＭＳ Ｐゴシック" pitchFamily="34" charset="-128"/>
                <a:cs typeface="Arial" charset="0"/>
              </a:rPr>
              <a:t>Let</a:t>
            </a:r>
            <a:r>
              <a:rPr lang="ja-JP" altLang="en-US" smtClean="0">
                <a:latin typeface="Arial" charset="0"/>
                <a:ea typeface="ＭＳ Ｐゴシック" pitchFamily="34" charset="-128"/>
                <a:cs typeface="Arial" charset="0"/>
              </a:rPr>
              <a:t>’</a:t>
            </a:r>
            <a:r>
              <a:rPr lang="en-US" altLang="ja-JP" smtClean="0">
                <a:latin typeface="Arial" charset="0"/>
                <a:ea typeface="ＭＳ Ｐゴシック" pitchFamily="34" charset="-128"/>
                <a:cs typeface="Arial" charset="0"/>
              </a:rPr>
              <a:t>s look at another example in more details.</a:t>
            </a:r>
          </a:p>
          <a:p>
            <a:pPr eaLnBrk="1" hangingPunct="1"/>
            <a:endParaRPr lang="en-US" smtClean="0">
              <a:latin typeface="Arial" charset="0"/>
              <a:ea typeface="ＭＳ Ｐゴシック" pitchFamily="34" charset="-128"/>
              <a:cs typeface="Arial" charset="0"/>
            </a:endParaRPr>
          </a:p>
          <a:p>
            <a:pPr eaLnBrk="1" hangingPunct="1"/>
            <a:r>
              <a:rPr lang="en-US" smtClean="0">
                <a:latin typeface="Arial" charset="0"/>
                <a:ea typeface="ＭＳ Ｐゴシック" pitchFamily="34" charset="-128"/>
                <a:cs typeface="Arial" charset="0"/>
              </a:rPr>
              <a:t>We want to extract entities (person, location and organization) and relations between them (born in, spouse of). </a:t>
            </a:r>
          </a:p>
          <a:p>
            <a:pPr eaLnBrk="1" hangingPunct="1"/>
            <a:endParaRPr lang="en-US" smtClean="0">
              <a:latin typeface="Arial" charset="0"/>
              <a:ea typeface="ＭＳ Ｐゴシック" pitchFamily="34" charset="-128"/>
              <a:cs typeface="Arial" charset="0"/>
            </a:endParaRPr>
          </a:p>
          <a:p>
            <a:pPr eaLnBrk="1" hangingPunct="1"/>
            <a:r>
              <a:rPr lang="en-US" smtClean="0">
                <a:latin typeface="Arial" charset="0"/>
                <a:ea typeface="ＭＳ Ｐゴシック" pitchFamily="34" charset="-128"/>
                <a:cs typeface="Arial" charset="0"/>
              </a:rPr>
              <a:t>Given a sentence, suppose the entity classifier and relation classifier have already given us their predictions along with the confidence values.  The blue ones are the labels that have the highest confidence individually.  However, this global assignment has some obvious mistakes.  For example, the second argument of a born_in relation should be location instead of person.  Since the classifiers are pretty confident on R23, but not on E3, so we should correct E3 to be location.  </a:t>
            </a:r>
          </a:p>
          <a:p>
            <a:pPr eaLnBrk="1" hangingPunct="1"/>
            <a:endParaRPr lang="en-US" smtClean="0">
              <a:latin typeface="Arial" charset="0"/>
              <a:ea typeface="ＭＳ Ｐゴシック" pitchFamily="34" charset="-128"/>
              <a:cs typeface="Arial" charset="0"/>
            </a:endParaRPr>
          </a:p>
          <a:p>
            <a:pPr eaLnBrk="1" hangingPunct="1"/>
            <a:r>
              <a:rPr lang="en-US" smtClean="0">
                <a:latin typeface="Arial" charset="0"/>
                <a:ea typeface="ＭＳ Ｐゴシック" pitchFamily="34" charset="-128"/>
                <a:cs typeface="Arial" charset="0"/>
              </a:rPr>
              <a:t>Similarly, we should change R12 from </a:t>
            </a:r>
            <a:r>
              <a:rPr lang="ja-JP" altLang="en-US" smtClean="0">
                <a:latin typeface="Arial" charset="0"/>
                <a:ea typeface="ＭＳ Ｐゴシック" pitchFamily="34" charset="-128"/>
                <a:cs typeface="Arial" charset="0"/>
              </a:rPr>
              <a:t>“</a:t>
            </a:r>
            <a:r>
              <a:rPr lang="en-US" altLang="ja-JP" smtClean="0">
                <a:latin typeface="Arial" charset="0"/>
                <a:ea typeface="ＭＳ Ｐゴシック" pitchFamily="34" charset="-128"/>
                <a:cs typeface="Arial" charset="0"/>
              </a:rPr>
              <a:t>born_in</a:t>
            </a:r>
            <a:r>
              <a:rPr lang="ja-JP" altLang="en-US" smtClean="0">
                <a:latin typeface="Arial" charset="0"/>
                <a:ea typeface="ＭＳ Ｐゴシック" pitchFamily="34" charset="-128"/>
                <a:cs typeface="Arial" charset="0"/>
              </a:rPr>
              <a:t>”</a:t>
            </a:r>
            <a:r>
              <a:rPr lang="en-US" altLang="ja-JP" smtClean="0">
                <a:latin typeface="Arial" charset="0"/>
                <a:ea typeface="ＭＳ Ｐゴシック" pitchFamily="34" charset="-128"/>
                <a:cs typeface="Arial" charset="0"/>
              </a:rPr>
              <a:t> to </a:t>
            </a:r>
            <a:r>
              <a:rPr lang="ja-JP" altLang="en-US" smtClean="0">
                <a:latin typeface="Arial" charset="0"/>
                <a:ea typeface="ＭＳ Ｐゴシック" pitchFamily="34" charset="-128"/>
                <a:cs typeface="Arial" charset="0"/>
              </a:rPr>
              <a:t>“</a:t>
            </a:r>
            <a:r>
              <a:rPr lang="en-US" altLang="ja-JP" smtClean="0">
                <a:latin typeface="Arial" charset="0"/>
                <a:ea typeface="ＭＳ Ｐゴシック" pitchFamily="34" charset="-128"/>
                <a:cs typeface="Arial" charset="0"/>
              </a:rPr>
              <a:t>spouse_of</a:t>
            </a:r>
            <a:r>
              <a:rPr lang="ja-JP" altLang="en-US" smtClean="0">
                <a:latin typeface="Arial" charset="0"/>
                <a:ea typeface="ＭＳ Ｐゴシック" pitchFamily="34" charset="-128"/>
                <a:cs typeface="Arial" charset="0"/>
              </a:rPr>
              <a:t>”</a:t>
            </a:r>
            <a:r>
              <a:rPr lang="en-US" altLang="ja-JP" smtClean="0">
                <a:latin typeface="Arial" charset="0"/>
                <a:ea typeface="ＭＳ Ｐゴシック" pitchFamily="34" charset="-128"/>
                <a:cs typeface="Arial" charset="0"/>
              </a:rPr>
              <a:t> </a:t>
            </a:r>
          </a:p>
          <a:p>
            <a:pPr eaLnBrk="1" hangingPunct="1"/>
            <a:endParaRPr lang="en-US" smtClean="0">
              <a:latin typeface="Arial" charset="0"/>
              <a:ea typeface="ＭＳ Ｐゴシック" pitchFamily="34" charset="-128"/>
              <a:cs typeface="Arial" charset="0"/>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5" name="Rectangle 7"/>
          <p:cNvSpPr>
            <a:spLocks noGrp="1" noChangeArrowheads="1"/>
          </p:cNvSpPr>
          <p:nvPr>
            <p:ph type="sldNum" sz="quarter" idx="5"/>
          </p:nvPr>
        </p:nvSpPr>
        <p:spPr>
          <a:noFill/>
          <a:ln>
            <a:miter lim="800000"/>
            <a:headEnd/>
            <a:tailEnd/>
          </a:ln>
        </p:spPr>
        <p:txBody>
          <a:bodyPr/>
          <a:lstStyle/>
          <a:p>
            <a:fld id="{374F8957-58B0-47B5-AE02-BCEE0CCBDD46}" type="slidenum">
              <a:rPr lang="en-US" smtClean="0">
                <a:latin typeface="Arial" charset="0"/>
              </a:rPr>
              <a:pPr/>
              <a:t>155</a:t>
            </a:fld>
            <a:endParaRPr lang="en-US" smtClean="0">
              <a:latin typeface="Arial" charset="0"/>
            </a:endParaRPr>
          </a:p>
        </p:txBody>
      </p:sp>
      <p:sp>
        <p:nvSpPr>
          <p:cNvPr id="344066"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algn="r" defTabSz="966788"/>
            <a:fld id="{791DBF49-CFAD-48E3-872F-395B987E2F1A}" type="slidenum">
              <a:rPr lang="en-US" sz="1300">
                <a:solidFill>
                  <a:srgbClr val="000000"/>
                </a:solidFill>
                <a:latin typeface="Times New Roman" pitchFamily="18" charset="0"/>
              </a:rPr>
              <a:pPr algn="r" defTabSz="966788"/>
              <a:t>155</a:t>
            </a:fld>
            <a:endParaRPr lang="en-US" sz="1300">
              <a:solidFill>
                <a:srgbClr val="000000"/>
              </a:solidFill>
              <a:latin typeface="Times New Roman" pitchFamily="18" charset="0"/>
            </a:endParaRPr>
          </a:p>
        </p:txBody>
      </p:sp>
      <p:sp>
        <p:nvSpPr>
          <p:cNvPr id="344067" name="Rectangle 2"/>
          <p:cNvSpPr>
            <a:spLocks noGrp="1" noRot="1" noChangeAspect="1" noChangeArrowheads="1" noTextEdit="1"/>
          </p:cNvSpPr>
          <p:nvPr>
            <p:ph type="sldImg"/>
          </p:nvPr>
        </p:nvSpPr>
        <p:spPr>
          <a:xfrm>
            <a:off x="1212850" y="709613"/>
            <a:ext cx="4840288" cy="3630612"/>
          </a:xfrm>
          <a:ln/>
        </p:spPr>
      </p:sp>
      <p:sp>
        <p:nvSpPr>
          <p:cNvPr id="344068" name="Rectangle 3"/>
          <p:cNvSpPr>
            <a:spLocks noGrp="1" noChangeArrowheads="1"/>
          </p:cNvSpPr>
          <p:nvPr>
            <p:ph type="body" idx="1"/>
          </p:nvPr>
        </p:nvSpPr>
        <p:spPr>
          <a:xfrm>
            <a:off x="958850" y="4576763"/>
            <a:ext cx="5345113" cy="4340225"/>
          </a:xfrm>
          <a:noFill/>
        </p:spPr>
        <p:txBody>
          <a:bodyPr/>
          <a:lstStyle/>
          <a:p>
            <a:pPr eaLnBrk="1" hangingPunct="1"/>
            <a:endParaRPr lang="en-US" smtClean="0">
              <a:latin typeface="Arial" charset="0"/>
              <a:ea typeface="ＭＳ Ｐゴシック" pitchFamily="34" charset="-128"/>
              <a:cs typeface="Arial" charset="0"/>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3" name="Rectangle 7"/>
          <p:cNvSpPr>
            <a:spLocks noGrp="1" noChangeArrowheads="1"/>
          </p:cNvSpPr>
          <p:nvPr>
            <p:ph type="sldNum" sz="quarter" idx="5"/>
          </p:nvPr>
        </p:nvSpPr>
        <p:spPr>
          <a:noFill/>
          <a:ln>
            <a:miter lim="800000"/>
            <a:headEnd/>
            <a:tailEnd/>
          </a:ln>
        </p:spPr>
        <p:txBody>
          <a:bodyPr/>
          <a:lstStyle/>
          <a:p>
            <a:fld id="{CAE9192B-89FA-4339-95DF-663A0D7056C9}" type="slidenum">
              <a:rPr lang="en-US" smtClean="0">
                <a:latin typeface="Arial" charset="0"/>
              </a:rPr>
              <a:pPr/>
              <a:t>156</a:t>
            </a:fld>
            <a:endParaRPr lang="en-US" smtClean="0">
              <a:latin typeface="Arial" charset="0"/>
            </a:endParaRPr>
          </a:p>
        </p:txBody>
      </p:sp>
      <p:sp>
        <p:nvSpPr>
          <p:cNvPr id="346114"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algn="r" defTabSz="966788"/>
            <a:fld id="{B826F55A-FD49-4D44-815C-E3A7AC54AA96}" type="slidenum">
              <a:rPr lang="en-US" sz="1300">
                <a:solidFill>
                  <a:srgbClr val="000000"/>
                </a:solidFill>
                <a:latin typeface="Times New Roman" pitchFamily="18" charset="0"/>
              </a:rPr>
              <a:pPr algn="r" defTabSz="966788"/>
              <a:t>156</a:t>
            </a:fld>
            <a:endParaRPr lang="en-US" sz="1300">
              <a:solidFill>
                <a:srgbClr val="000000"/>
              </a:solidFill>
              <a:latin typeface="Times New Roman" pitchFamily="18" charset="0"/>
            </a:endParaRPr>
          </a:p>
        </p:txBody>
      </p:sp>
      <p:sp>
        <p:nvSpPr>
          <p:cNvPr id="346115" name="Rectangle 2"/>
          <p:cNvSpPr>
            <a:spLocks noGrp="1" noRot="1" noChangeAspect="1" noChangeArrowheads="1" noTextEdit="1"/>
          </p:cNvSpPr>
          <p:nvPr>
            <p:ph type="sldImg"/>
          </p:nvPr>
        </p:nvSpPr>
        <p:spPr>
          <a:xfrm>
            <a:off x="1212850" y="709613"/>
            <a:ext cx="4840288" cy="3630612"/>
          </a:xfrm>
          <a:ln/>
        </p:spPr>
      </p:sp>
      <p:sp>
        <p:nvSpPr>
          <p:cNvPr id="346116" name="Rectangle 3"/>
          <p:cNvSpPr>
            <a:spLocks noGrp="1" noChangeArrowheads="1"/>
          </p:cNvSpPr>
          <p:nvPr>
            <p:ph type="body" idx="1"/>
          </p:nvPr>
        </p:nvSpPr>
        <p:spPr>
          <a:xfrm>
            <a:off x="958850" y="4576763"/>
            <a:ext cx="5345113" cy="4340225"/>
          </a:xfrm>
          <a:noFill/>
        </p:spPr>
        <p:txBody>
          <a:bodyPr/>
          <a:lstStyle/>
          <a:p>
            <a:pPr eaLnBrk="1" hangingPunct="1"/>
            <a:endParaRPr lang="en-US" smtClean="0">
              <a:latin typeface="Arial" charset="0"/>
              <a:ea typeface="ＭＳ Ｐゴシック" pitchFamily="34" charset="-128"/>
              <a:cs typeface="Arial" charset="0"/>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3" name="Rectangle 7"/>
          <p:cNvSpPr>
            <a:spLocks noGrp="1" noChangeArrowheads="1"/>
          </p:cNvSpPr>
          <p:nvPr>
            <p:ph type="sldNum" sz="quarter" idx="5"/>
          </p:nvPr>
        </p:nvSpPr>
        <p:spPr>
          <a:noFill/>
          <a:ln>
            <a:miter lim="800000"/>
            <a:headEnd/>
            <a:tailEnd/>
          </a:ln>
        </p:spPr>
        <p:txBody>
          <a:bodyPr/>
          <a:lstStyle/>
          <a:p>
            <a:fld id="{CD5BA286-12F0-436D-B4A5-E12A078F9D78}" type="slidenum">
              <a:rPr lang="en-US" smtClean="0">
                <a:latin typeface="Arial" charset="0"/>
              </a:rPr>
              <a:pPr/>
              <a:t>157</a:t>
            </a:fld>
            <a:endParaRPr lang="en-US" smtClean="0">
              <a:latin typeface="Arial" charset="0"/>
            </a:endParaRPr>
          </a:p>
        </p:txBody>
      </p:sp>
      <p:sp>
        <p:nvSpPr>
          <p:cNvPr id="376834"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algn="r" defTabSz="1022350"/>
            <a:fld id="{14953F15-EE26-4845-AED4-96A1BFB236AD}" type="slidenum">
              <a:rPr lang="en-US" sz="1300">
                <a:solidFill>
                  <a:srgbClr val="000000"/>
                </a:solidFill>
                <a:latin typeface="Times New Roman" pitchFamily="18" charset="0"/>
              </a:rPr>
              <a:pPr algn="r" defTabSz="1022350"/>
              <a:t>157</a:t>
            </a:fld>
            <a:endParaRPr lang="en-US" sz="1300">
              <a:solidFill>
                <a:srgbClr val="000000"/>
              </a:solidFill>
              <a:latin typeface="Times New Roman" pitchFamily="18" charset="0"/>
            </a:endParaRPr>
          </a:p>
        </p:txBody>
      </p:sp>
      <p:sp>
        <p:nvSpPr>
          <p:cNvPr id="376835" name="Rectangle 2"/>
          <p:cNvSpPr>
            <a:spLocks noGrp="1" noRot="1" noChangeAspect="1" noChangeArrowheads="1" noTextEdit="1"/>
          </p:cNvSpPr>
          <p:nvPr>
            <p:ph type="sldImg"/>
          </p:nvPr>
        </p:nvSpPr>
        <p:spPr>
          <a:ln/>
        </p:spPr>
      </p:sp>
      <p:sp>
        <p:nvSpPr>
          <p:cNvPr id="376836" name="Rectangle 3"/>
          <p:cNvSpPr>
            <a:spLocks noGrp="1" noChangeArrowheads="1"/>
          </p:cNvSpPr>
          <p:nvPr>
            <p:ph type="body" idx="1"/>
          </p:nvPr>
        </p:nvSpPr>
        <p:spPr>
          <a:xfrm>
            <a:off x="974725" y="4560888"/>
            <a:ext cx="5365750" cy="4319587"/>
          </a:xfrm>
          <a:noFill/>
        </p:spPr>
        <p:txBody>
          <a:bodyPr/>
          <a:lstStyle/>
          <a:p>
            <a:pPr eaLnBrk="1" hangingPunct="1"/>
            <a:r>
              <a:rPr lang="en-US" smtClean="0">
                <a:latin typeface="Arial" charset="0"/>
                <a:ea typeface="ＭＳ Ｐゴシック" pitchFamily="34" charset="-128"/>
                <a:cs typeface="Arial" charset="0"/>
              </a:rPr>
              <a:t>In the context of SRL, the goal is to predict for each possible phrase in a given sentence if it is an argument or not and what type it is.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a:ln>
            <a:miter lim="800000"/>
            <a:headEnd/>
            <a:tailEnd/>
          </a:ln>
        </p:spPr>
        <p:txBody>
          <a:bodyPr/>
          <a:lstStyle/>
          <a:p>
            <a:fld id="{666C8B8F-AA76-4833-931B-29688F7007B9}" type="slidenum">
              <a:rPr lang="en-US" smtClean="0">
                <a:latin typeface="Arial" charset="0"/>
              </a:rPr>
              <a:pPr/>
              <a:t>13</a:t>
            </a:fld>
            <a:endParaRPr lang="en-US" smtClean="0">
              <a:latin typeface="Arial" charset="0"/>
            </a:endParaRPr>
          </a:p>
        </p:txBody>
      </p:sp>
      <p:sp>
        <p:nvSpPr>
          <p:cNvPr id="77826"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233056A6-4921-4B3E-9DC6-9A85FDC4A608}" type="slidenum">
              <a:rPr lang="en-US" sz="1300"/>
              <a:pPr algn="r" defTabSz="966788"/>
              <a:t>13</a:t>
            </a:fld>
            <a:endParaRPr lang="en-US" sz="13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r>
              <a:rPr lang="en-US" smtClean="0">
                <a:latin typeface="Arial" charset="0"/>
                <a:ea typeface="ＭＳ Ｐゴシック" pitchFamily="34" charset="-128"/>
                <a:cs typeface="Arial" charset="0"/>
              </a:rPr>
              <a:t>We denote quantity and position in units of time with temporal expressions. </a:t>
            </a:r>
          </a:p>
          <a:p>
            <a:pPr eaLnBrk="1" hangingPunct="1"/>
            <a:r>
              <a:rPr lang="en-US" smtClean="0">
                <a:latin typeface="Arial" charset="0"/>
                <a:ea typeface="ＭＳ Ｐゴシック" pitchFamily="34" charset="-128"/>
                <a:cs typeface="Arial" charset="0"/>
              </a:rPr>
              <a:t>These expressions refer to time independent of eventualities;</a:t>
            </a:r>
          </a:p>
          <a:p>
            <a:pPr eaLnBrk="1" hangingPunct="1"/>
            <a:r>
              <a:rPr lang="en-US" smtClean="0">
                <a:latin typeface="Arial" charset="0"/>
                <a:ea typeface="ＭＳ Ｐゴシック" pitchFamily="34" charset="-128"/>
                <a:cs typeface="Arial" charset="0"/>
              </a:rPr>
              <a:t>There is an analogy between definite and indefinite nouns, and </a:t>
            </a:r>
          </a:p>
          <a:p>
            <a:pPr eaLnBrk="1" hangingPunct="1"/>
            <a:r>
              <a:rPr lang="en-US" smtClean="0">
                <a:latin typeface="Arial" charset="0"/>
                <a:ea typeface="ＭＳ Ｐゴシック" pitchFamily="34" charset="-128"/>
                <a:cs typeface="Arial" charset="0"/>
              </a:rPr>
              <a:t>Quantity and position temporal expressions; &lt;- check literature for vocabulary</a:t>
            </a:r>
          </a:p>
          <a:p>
            <a:pPr eaLnBrk="1" hangingPunct="1"/>
            <a:r>
              <a:rPr lang="en-US" smtClean="0">
                <a:latin typeface="Arial" charset="0"/>
                <a:ea typeface="ＭＳ Ｐゴシック" pitchFamily="34" charset="-128"/>
                <a:cs typeface="Arial" charset="0"/>
              </a:rPr>
              <a:t>For example, “the apple” refers to a particular apple, whereas apple refers to an equivalence class;</a:t>
            </a:r>
          </a:p>
          <a:p>
            <a:pPr eaLnBrk="1" hangingPunct="1"/>
            <a:r>
              <a:rPr lang="en-US" smtClean="0">
                <a:latin typeface="Arial" charset="0"/>
                <a:ea typeface="ＭＳ Ｐゴシック" pitchFamily="34" charset="-128"/>
                <a:cs typeface="Arial" charset="0"/>
              </a:rPr>
              <a:t>Similarly, 3pm to 4pm on Friday, December 8</a:t>
            </a:r>
            <a:r>
              <a:rPr lang="en-US" baseline="30000" smtClean="0">
                <a:latin typeface="Arial" charset="0"/>
                <a:ea typeface="ＭＳ Ｐゴシック" pitchFamily="34" charset="-128"/>
                <a:cs typeface="Arial" charset="0"/>
              </a:rPr>
              <a:t>th</a:t>
            </a:r>
            <a:r>
              <a:rPr lang="en-US" smtClean="0">
                <a:latin typeface="Arial" charset="0"/>
                <a:ea typeface="ＭＳ Ｐゴシック" pitchFamily="34" charset="-128"/>
                <a:cs typeface="Arial" charset="0"/>
              </a:rPr>
              <a:t>, 2012 refers to a particular hour, whereas</a:t>
            </a:r>
          </a:p>
          <a:p>
            <a:pPr eaLnBrk="1" hangingPunct="1"/>
            <a:r>
              <a:rPr lang="en-US" smtClean="0">
                <a:latin typeface="Arial" charset="0"/>
                <a:ea typeface="ＭＳ Ｐゴシック" pitchFamily="34" charset="-128"/>
                <a:cs typeface="Arial" charset="0"/>
              </a:rPr>
              <a:t>3pm to 4pm, December 8</a:t>
            </a:r>
            <a:r>
              <a:rPr lang="en-US" baseline="30000" smtClean="0">
                <a:latin typeface="Arial" charset="0"/>
                <a:ea typeface="ＭＳ Ｐゴシック" pitchFamily="34" charset="-128"/>
                <a:cs typeface="Arial" charset="0"/>
              </a:rPr>
              <a:t>th</a:t>
            </a:r>
            <a:r>
              <a:rPr lang="en-US" smtClean="0">
                <a:latin typeface="Arial" charset="0"/>
                <a:ea typeface="ＭＳ Ｐゴシック" pitchFamily="34" charset="-128"/>
                <a:cs typeface="Arial" charset="0"/>
              </a:rPr>
              <a:t> from 3 to 4pm, and one hour all refer to equivalence classes of varying levels of under-specification.</a:t>
            </a:r>
          </a:p>
          <a:p>
            <a:pPr eaLnBrk="1" hangingPunct="1"/>
            <a:r>
              <a:rPr lang="en-US" smtClean="0">
                <a:latin typeface="Arial" charset="0"/>
                <a:ea typeface="ＭＳ Ｐゴシック" pitchFamily="34" charset="-128"/>
                <a:cs typeface="Arial" charset="0"/>
              </a:rPr>
              <a:t>In this tutorial we make use of a calendar system. Units of time are hierarchically organized in the familiar way.</a:t>
            </a:r>
          </a:p>
          <a:p>
            <a:pPr eaLnBrk="1" hangingPunct="1"/>
            <a:endParaRPr lang="en-US" smtClean="0">
              <a:latin typeface="Arial" charset="0"/>
              <a:ea typeface="ＭＳ Ｐゴシック" pitchFamily="34" charset="-128"/>
              <a:cs typeface="Arial" charset="0"/>
            </a:endParaRPr>
          </a:p>
          <a:p>
            <a:pPr eaLnBrk="1" hangingPunct="1"/>
            <a:r>
              <a:rPr lang="en-US" smtClean="0">
                <a:latin typeface="Arial" charset="0"/>
                <a:ea typeface="ＭＳ Ｐゴシック" pitchFamily="34" charset="-128"/>
                <a:cs typeface="Arial" charset="0"/>
              </a:rPr>
              <a:t>Under-specification is a concept distinct from granularity. </a:t>
            </a:r>
          </a:p>
          <a:p>
            <a:pPr eaLnBrk="1" hangingPunct="1"/>
            <a:r>
              <a:rPr lang="en-US" smtClean="0">
                <a:latin typeface="Arial" charset="0"/>
                <a:ea typeface="ＭＳ Ｐゴシック" pitchFamily="34" charset="-128"/>
                <a:cs typeface="Arial" charset="0"/>
              </a:rPr>
              <a:t>Granularity of a temporal expression is the unit, in terms of which the “amount” of time denoted by the expression is interpreted.</a:t>
            </a:r>
          </a:p>
          <a:p>
            <a:pPr eaLnBrk="1" hangingPunct="1"/>
            <a:endParaRPr lang="en-US" smtClean="0">
              <a:latin typeface="Arial" charset="0"/>
              <a:ea typeface="ＭＳ Ｐゴシック" pitchFamily="34" charset="-128"/>
              <a:cs typeface="Arial" charset="0"/>
            </a:endParaRPr>
          </a:p>
          <a:p>
            <a:pPr eaLnBrk="1" hangingPunct="1"/>
            <a:endParaRPr lang="en-US" smtClean="0">
              <a:latin typeface="Arial" charset="0"/>
              <a:ea typeface="ＭＳ Ｐゴシック" pitchFamily="34" charset="-128"/>
              <a:cs typeface="Arial" charset="0"/>
            </a:endParaRPr>
          </a:p>
          <a:p>
            <a:pPr eaLnBrk="1" hangingPunct="1"/>
            <a:r>
              <a:rPr lang="en-US" smtClean="0">
                <a:latin typeface="Arial" charset="0"/>
                <a:ea typeface="ＭＳ Ｐゴシック" pitchFamily="34" charset="-128"/>
                <a:cs typeface="Arial" charset="0"/>
              </a:rPr>
              <a:t>Here, by granularity we mean that an interval, or its endpoints can be specified in units that subsume other units to a greater or lesser degree. Hypothetically we can be as fine or coarse grained in our interpretation</a:t>
            </a:r>
          </a:p>
          <a:p>
            <a:pPr eaLnBrk="1" hangingPunct="1"/>
            <a:r>
              <a:rPr lang="en-US" smtClean="0">
                <a:latin typeface="Arial" charset="0"/>
                <a:ea typeface="ＭＳ Ｐゴシック" pitchFamily="34" charset="-128"/>
                <a:cs typeface="Arial" charset="0"/>
              </a:rPr>
              <a:t>As our coordinate system allows. </a:t>
            </a:r>
          </a:p>
          <a:p>
            <a:pPr eaLnBrk="1" hangingPunct="1"/>
            <a:endParaRPr lang="en-US" smtClean="0">
              <a:latin typeface="Arial" charset="0"/>
              <a:ea typeface="ＭＳ Ｐゴシック" pitchFamily="34" charset="-128"/>
              <a:cs typeface="Arial" charset="0"/>
            </a:endParaRPr>
          </a:p>
          <a:p>
            <a:pPr eaLnBrk="1" hangingPunct="1"/>
            <a:r>
              <a:rPr lang="en-US" smtClean="0">
                <a:latin typeface="Arial" charset="0"/>
                <a:ea typeface="ＭＳ Ｐゴシック" pitchFamily="34" charset="-128"/>
                <a:cs typeface="Arial" charset="0"/>
              </a:rPr>
              <a:t>What interval of time is precisely referred to depends on which event the interval serves as an argument of…</a:t>
            </a:r>
          </a:p>
          <a:p>
            <a:pPr eaLnBrk="1" hangingPunct="1"/>
            <a:r>
              <a:rPr lang="en-US" smtClean="0">
                <a:latin typeface="Arial" charset="0"/>
                <a:ea typeface="ＭＳ Ｐゴシック" pitchFamily="34" charset="-128"/>
                <a:cs typeface="Arial" charset="0"/>
              </a:rPr>
              <a:t>Light a match at 3:00pm occurs during some appx 2 second interval between 3:00pm and 3:01pm, whereas</a:t>
            </a:r>
          </a:p>
          <a:p>
            <a:pPr eaLnBrk="1" hangingPunct="1"/>
            <a:r>
              <a:rPr lang="en-US" smtClean="0">
                <a:latin typeface="Arial" charset="0"/>
                <a:ea typeface="ＭＳ Ｐゴシック" pitchFamily="34" charset="-128"/>
                <a:cs typeface="Arial" charset="0"/>
              </a:rPr>
              <a:t>Return the car on Thursday occurs during an interval of time (anywhere form a few minutes to a few hours during the interval denoted by Thursday)</a:t>
            </a:r>
          </a:p>
          <a:p>
            <a:pPr eaLnBrk="1" hangingPunct="1"/>
            <a:r>
              <a:rPr lang="en-US" smtClean="0">
                <a:latin typeface="Arial" charset="0"/>
                <a:ea typeface="ＭＳ Ｐゴシック" pitchFamily="34" charset="-128"/>
                <a:cs typeface="Arial" charset="0"/>
              </a:rPr>
              <a:t>Lost his job in 1992 refers to (conceptually) an instant during which he was officially no longer employed (does it occur when he finds out? Someone signs a paper? Last day at work?)</a:t>
            </a:r>
          </a:p>
          <a:p>
            <a:pPr eaLnBrk="1" hangingPunct="1"/>
            <a:r>
              <a:rPr lang="en-US" smtClean="0">
                <a:latin typeface="Arial" charset="0"/>
                <a:ea typeface="ＭＳ Ｐゴシック" pitchFamily="34" charset="-128"/>
                <a:cs typeface="Arial" charset="0"/>
              </a:rPr>
              <a:t>In/on/at achieve the same result here.</a:t>
            </a:r>
          </a:p>
          <a:p>
            <a:pPr eaLnBrk="1" hangingPunct="1"/>
            <a:endParaRPr lang="en-US" smtClean="0">
              <a:latin typeface="Arial" charset="0"/>
              <a:ea typeface="ＭＳ Ｐゴシック" pitchFamily="34" charset="-128"/>
              <a:cs typeface="Arial" charset="0"/>
            </a:endParaRPr>
          </a:p>
          <a:p>
            <a:pPr eaLnBrk="1" hangingPunct="1"/>
            <a:r>
              <a:rPr lang="en-US" smtClean="0">
                <a:latin typeface="Arial" charset="0"/>
                <a:ea typeface="ＭＳ Ｐゴシック" pitchFamily="34" charset="-128"/>
                <a:cs typeface="Arial" charset="0"/>
              </a:rPr>
              <a:t>Also different parts of the interval can be referred to:</a:t>
            </a:r>
          </a:p>
          <a:p>
            <a:pPr eaLnBrk="1" hangingPunct="1"/>
            <a:r>
              <a:rPr lang="en-US" smtClean="0">
                <a:latin typeface="Arial" charset="0"/>
                <a:ea typeface="ＭＳ Ｐゴシック" pitchFamily="34" charset="-128"/>
                <a:cs typeface="Arial" charset="0"/>
              </a:rPr>
              <a:t>Return the car in three weeks means that the end (and beginning) of the return-car event will take place at reference time + three weeks. </a:t>
            </a:r>
          </a:p>
          <a:p>
            <a:pPr eaLnBrk="1" hangingPunct="1"/>
            <a:r>
              <a:rPr lang="en-US" smtClean="0">
                <a:latin typeface="Arial" charset="0"/>
                <a:ea typeface="ＭＳ Ｐゴシック" pitchFamily="34" charset="-128"/>
                <a:cs typeface="Arial" charset="0"/>
              </a:rPr>
              <a:t>The granularity should be days (so if R is Tuesday, Jan 3</a:t>
            </a:r>
            <a:r>
              <a:rPr lang="en-US" baseline="30000" smtClean="0">
                <a:latin typeface="Arial" charset="0"/>
                <a:ea typeface="ＭＳ Ｐゴシック" pitchFamily="34" charset="-128"/>
                <a:cs typeface="Arial" charset="0"/>
              </a:rPr>
              <a:t>rd</a:t>
            </a:r>
            <a:r>
              <a:rPr lang="en-US" smtClean="0">
                <a:latin typeface="Arial" charset="0"/>
                <a:ea typeface="ＭＳ Ｐゴシック" pitchFamily="34" charset="-128"/>
                <a:cs typeface="Arial" charset="0"/>
              </a:rPr>
              <a:t>, “in three weeks” refers to Jan 24</a:t>
            </a:r>
            <a:r>
              <a:rPr lang="en-US" baseline="30000" smtClean="0">
                <a:latin typeface="Arial" charset="0"/>
                <a:ea typeface="ＭＳ Ｐゴシック" pitchFamily="34" charset="-128"/>
                <a:cs typeface="Arial" charset="0"/>
              </a:rPr>
              <a:t>th</a:t>
            </a:r>
            <a:r>
              <a:rPr lang="en-US" smtClean="0">
                <a:latin typeface="Arial" charset="0"/>
                <a:ea typeface="ＭＳ Ｐゴシック" pitchFamily="34" charset="-128"/>
                <a:cs typeface="Arial" charset="0"/>
              </a:rPr>
              <a:t> in this case (or the 25</a:t>
            </a:r>
            <a:r>
              <a:rPr lang="en-US" baseline="30000" smtClean="0">
                <a:latin typeface="Arial" charset="0"/>
                <a:ea typeface="ＭＳ Ｐゴシック" pitchFamily="34" charset="-128"/>
                <a:cs typeface="Arial" charset="0"/>
              </a:rPr>
              <a:t>th</a:t>
            </a:r>
            <a:r>
              <a:rPr lang="en-US" smtClean="0">
                <a:latin typeface="Arial" charset="0"/>
                <a:ea typeface="ＭＳ Ｐゴシック" pitchFamily="34" charset="-128"/>
                <a:cs typeface="Arial" charset="0"/>
              </a:rPr>
              <a:t>?)</a:t>
            </a:r>
          </a:p>
          <a:p>
            <a:pPr eaLnBrk="1" hangingPunct="1"/>
            <a:r>
              <a:rPr lang="en-US" smtClean="0">
                <a:latin typeface="Arial" charset="0"/>
                <a:ea typeface="ＭＳ Ｐゴシック" pitchFamily="34" charset="-128"/>
                <a:cs typeface="Arial" charset="0"/>
              </a:rPr>
              <a:t>But if we change this to “build a house”, we are unambiguously referring to the end, not the beginning, presumably because it takes more than one day to build a house.</a:t>
            </a:r>
          </a:p>
          <a:p>
            <a:pPr eaLnBrk="1" hangingPunct="1"/>
            <a:r>
              <a:rPr lang="en-US" smtClean="0">
                <a:latin typeface="Arial" charset="0"/>
                <a:ea typeface="ＭＳ Ｐゴシック" pitchFamily="34" charset="-128"/>
                <a:cs typeface="Arial" charset="0"/>
              </a:rPr>
              <a:t>(build the house in one year, e.g., means that the moment at which this is achieved is to be during the day one year after the day of utterance. Actually,</a:t>
            </a:r>
          </a:p>
          <a:p>
            <a:pPr eaLnBrk="1" hangingPunct="1"/>
            <a:r>
              <a:rPr lang="en-US" smtClean="0">
                <a:latin typeface="Arial" charset="0"/>
                <a:ea typeface="ＭＳ Ｐゴシック" pitchFamily="34" charset="-128"/>
                <a:cs typeface="Arial" charset="0"/>
              </a:rPr>
              <a:t>In three weeks specifies the day. If someone says “in one year”, the day-granularity feels a bit strict unless it is specified expicitly).</a:t>
            </a:r>
          </a:p>
          <a:p>
            <a:pPr eaLnBrk="1" hangingPunct="1"/>
            <a:endParaRPr lang="en-US" smtClean="0">
              <a:latin typeface="Arial" charset="0"/>
              <a:ea typeface="ＭＳ Ｐゴシック" pitchFamily="34" charset="-128"/>
              <a:cs typeface="Arial" charset="0"/>
            </a:endParaRPr>
          </a:p>
          <a:p>
            <a:pPr eaLnBrk="1" hangingPunct="1"/>
            <a:r>
              <a:rPr lang="en-US" smtClean="0">
                <a:latin typeface="Arial" charset="0"/>
                <a:ea typeface="ＭＳ Ｐゴシック" pitchFamily="34" charset="-128"/>
                <a:cs typeface="Arial" charset="0"/>
              </a:rPr>
              <a:t>We can specify the value of either an entire interval or it’s endpoints. We can describe an endpoint of an interval, and the size of an interval, with varying granularities. This is because</a:t>
            </a:r>
          </a:p>
          <a:p>
            <a:pPr eaLnBrk="1" hangingPunct="1"/>
            <a:r>
              <a:rPr lang="en-US" smtClean="0">
                <a:latin typeface="Arial" charset="0"/>
                <a:ea typeface="ＭＳ Ｐゴシック" pitchFamily="34" charset="-128"/>
                <a:cs typeface="Arial" charset="0"/>
              </a:rPr>
              <a:t>All points are actually intervals at a finer granularity.</a:t>
            </a: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5" name="Rectangle 7"/>
          <p:cNvSpPr>
            <a:spLocks noGrp="1" noChangeArrowheads="1"/>
          </p:cNvSpPr>
          <p:nvPr>
            <p:ph type="sldNum" sz="quarter" idx="5"/>
          </p:nvPr>
        </p:nvSpPr>
        <p:spPr>
          <a:noFill/>
          <a:ln>
            <a:miter lim="800000"/>
            <a:headEnd/>
            <a:tailEnd/>
          </a:ln>
        </p:spPr>
        <p:txBody>
          <a:bodyPr/>
          <a:lstStyle/>
          <a:p>
            <a:fld id="{61AB765F-9EC3-4D7E-BFDC-AF6243D52BBC}" type="slidenum">
              <a:rPr lang="en-US" smtClean="0">
                <a:latin typeface="Arial" charset="0"/>
              </a:rPr>
              <a:pPr/>
              <a:t>158</a:t>
            </a:fld>
            <a:endParaRPr lang="en-US" smtClean="0">
              <a:latin typeface="Arial" charset="0"/>
            </a:endParaRPr>
          </a:p>
        </p:txBody>
      </p:sp>
      <p:sp>
        <p:nvSpPr>
          <p:cNvPr id="379906" name="Rectangle 2"/>
          <p:cNvSpPr>
            <a:spLocks noGrp="1" noRot="1" noChangeAspect="1" noChangeArrowheads="1" noTextEdit="1"/>
          </p:cNvSpPr>
          <p:nvPr>
            <p:ph type="sldImg"/>
          </p:nvPr>
        </p:nvSpPr>
        <p:spPr>
          <a:ln/>
        </p:spPr>
      </p:sp>
      <p:sp>
        <p:nvSpPr>
          <p:cNvPr id="379907" name="Rectangle 3"/>
          <p:cNvSpPr>
            <a:spLocks noGrp="1" noChangeArrowheads="1"/>
          </p:cNvSpPr>
          <p:nvPr>
            <p:ph type="body" idx="1"/>
          </p:nvPr>
        </p:nvSpPr>
        <p:spPr>
          <a:xfrm>
            <a:off x="974725" y="4560888"/>
            <a:ext cx="5365750" cy="4319587"/>
          </a:xfrm>
          <a:noFill/>
        </p:spPr>
        <p:txBody>
          <a:bodyPr/>
          <a:lstStyle/>
          <a:p>
            <a:pPr eaLnBrk="1" hangingPunct="1"/>
            <a:r>
              <a:rPr lang="en-US" smtClean="0">
                <a:latin typeface="Arial" charset="0"/>
                <a:ea typeface="ＭＳ Ｐゴシック" pitchFamily="34" charset="-128"/>
                <a:cs typeface="Arial" charset="0"/>
              </a:rPr>
              <a:t>We follow a now seemingly standard approach to SRL.  </a:t>
            </a:r>
          </a:p>
          <a:p>
            <a:pPr eaLnBrk="1" hangingPunct="1"/>
            <a:endParaRPr lang="en-US" smtClean="0">
              <a:latin typeface="Arial" charset="0"/>
              <a:ea typeface="ＭＳ Ｐゴシック" pitchFamily="34" charset="-128"/>
              <a:cs typeface="Arial" charset="0"/>
            </a:endParaRPr>
          </a:p>
          <a:p>
            <a:pPr eaLnBrk="1" hangingPunct="1"/>
            <a:r>
              <a:rPr lang="en-US" smtClean="0">
                <a:latin typeface="Arial" charset="0"/>
                <a:ea typeface="ＭＳ Ｐゴシック" pitchFamily="34" charset="-128"/>
                <a:cs typeface="Arial" charset="0"/>
              </a:rPr>
              <a:t>Given a sentence, first we find a set of potential argument candidates by identifying</a:t>
            </a:r>
          </a:p>
          <a:p>
            <a:pPr eaLnBrk="1" hangingPunct="1"/>
            <a:r>
              <a:rPr lang="en-US" smtClean="0">
                <a:latin typeface="Arial" charset="0"/>
                <a:ea typeface="ＭＳ Ｐゴシック" pitchFamily="34" charset="-128"/>
                <a:cs typeface="Arial" charset="0"/>
              </a:rPr>
              <a:t>which words are at the border of an argument.   </a:t>
            </a:r>
          </a:p>
          <a:p>
            <a:pPr eaLnBrk="1" hangingPunct="1"/>
            <a:r>
              <a:rPr lang="en-US" smtClean="0">
                <a:latin typeface="Arial" charset="0"/>
                <a:ea typeface="ＭＳ Ｐゴシック" pitchFamily="34" charset="-128"/>
                <a:cs typeface="Arial" charset="0"/>
              </a:rPr>
              <a:t>Then, once we have a set of potential arguments, we use a phrase-level classifier to tell us how likely an argument is to be of each type.  </a:t>
            </a:r>
          </a:p>
          <a:p>
            <a:pPr eaLnBrk="1" hangingPunct="1"/>
            <a:endParaRPr lang="en-US" smtClean="0">
              <a:latin typeface="Arial" charset="0"/>
              <a:ea typeface="ＭＳ Ｐゴシック" pitchFamily="34" charset="-128"/>
              <a:cs typeface="Arial" charset="0"/>
            </a:endParaRPr>
          </a:p>
          <a:p>
            <a:pPr eaLnBrk="1" hangingPunct="1"/>
            <a:r>
              <a:rPr lang="en-US" smtClean="0">
                <a:latin typeface="Arial" charset="0"/>
                <a:ea typeface="ＭＳ Ｐゴシック" pitchFamily="34" charset="-128"/>
                <a:cs typeface="Arial" charset="0"/>
              </a:rPr>
              <a:t>Finally, we use all of the information we have so far to find the assignment of types to argument that gives us the </a:t>
            </a:r>
            <a:r>
              <a:rPr lang="ja-JP" altLang="en-US" smtClean="0">
                <a:latin typeface="Arial" charset="0"/>
                <a:ea typeface="ＭＳ Ｐゴシック" pitchFamily="34" charset="-128"/>
                <a:cs typeface="Arial" charset="0"/>
              </a:rPr>
              <a:t>“</a:t>
            </a:r>
            <a:r>
              <a:rPr lang="en-US" altLang="ja-JP" smtClean="0">
                <a:latin typeface="Arial" charset="0"/>
                <a:ea typeface="ＭＳ Ｐゴシック" pitchFamily="34" charset="-128"/>
                <a:cs typeface="Arial" charset="0"/>
              </a:rPr>
              <a:t>optimal</a:t>
            </a:r>
            <a:r>
              <a:rPr lang="ja-JP" altLang="en-US" smtClean="0">
                <a:latin typeface="Arial" charset="0"/>
                <a:ea typeface="ＭＳ Ｐゴシック" pitchFamily="34" charset="-128"/>
                <a:cs typeface="Arial" charset="0"/>
              </a:rPr>
              <a:t>”</a:t>
            </a:r>
            <a:r>
              <a:rPr lang="en-US" altLang="ja-JP" smtClean="0">
                <a:latin typeface="Arial" charset="0"/>
                <a:ea typeface="ＭＳ Ｐゴシック" pitchFamily="34" charset="-128"/>
                <a:cs typeface="Arial" charset="0"/>
              </a:rPr>
              <a:t> global assignment.  </a:t>
            </a:r>
          </a:p>
          <a:p>
            <a:pPr eaLnBrk="1" hangingPunct="1"/>
            <a:endParaRPr lang="en-US" smtClean="0">
              <a:latin typeface="Arial" charset="0"/>
              <a:ea typeface="ＭＳ Ｐゴシック" pitchFamily="34" charset="-128"/>
              <a:cs typeface="Arial" charset="0"/>
            </a:endParaRPr>
          </a:p>
          <a:p>
            <a:pPr eaLnBrk="1" hangingPunct="1"/>
            <a:r>
              <a:rPr lang="en-US" smtClean="0">
                <a:latin typeface="Arial" charset="0"/>
                <a:ea typeface="ＭＳ Ｐゴシック" pitchFamily="34" charset="-128"/>
                <a:cs typeface="Arial" charset="0"/>
              </a:rPr>
              <a:t>Similar approaches (with similar results) use inference procedures tied to their represntation.</a:t>
            </a:r>
          </a:p>
          <a:p>
            <a:pPr eaLnBrk="1" hangingPunct="1"/>
            <a:endParaRPr lang="en-US" smtClean="0">
              <a:latin typeface="Arial" charset="0"/>
              <a:ea typeface="ＭＳ Ｐゴシック" pitchFamily="34" charset="-128"/>
              <a:cs typeface="Arial" charset="0"/>
            </a:endParaRPr>
          </a:p>
          <a:p>
            <a:pPr eaLnBrk="1" hangingPunct="1"/>
            <a:r>
              <a:rPr lang="en-US" smtClean="0">
                <a:latin typeface="Arial" charset="0"/>
                <a:ea typeface="ＭＳ Ｐゴシック" pitchFamily="34" charset="-128"/>
                <a:cs typeface="Arial" charset="0"/>
              </a:rPr>
              <a:t>Instead, we use a general inference procedure by setting up the problem as a linear programming problem.</a:t>
            </a:r>
          </a:p>
          <a:p>
            <a:pPr eaLnBrk="1" hangingPunct="1"/>
            <a:endParaRPr lang="en-US" smtClean="0">
              <a:latin typeface="Arial" charset="0"/>
              <a:ea typeface="ＭＳ Ｐゴシック" pitchFamily="34" charset="-128"/>
              <a:cs typeface="Arial" charset="0"/>
            </a:endParaRPr>
          </a:p>
          <a:p>
            <a:pPr eaLnBrk="1" hangingPunct="1"/>
            <a:r>
              <a:rPr lang="en-US" smtClean="0">
                <a:latin typeface="Arial" charset="0"/>
                <a:ea typeface="ＭＳ Ｐゴシック" pitchFamily="34" charset="-128"/>
                <a:cs typeface="Arial" charset="0"/>
              </a:rPr>
              <a:t>This is really where our technique allows us to apply powerful information that similar approaches can not.</a:t>
            </a:r>
          </a:p>
          <a:p>
            <a:pPr eaLnBrk="1" hangingPunct="1"/>
            <a:endParaRPr lang="en-US" smtClean="0">
              <a:latin typeface="Arial" charset="0"/>
              <a:ea typeface="ＭＳ Ｐゴシック" pitchFamily="34" charset="-128"/>
              <a:cs typeface="Arial" charset="0"/>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7" name="Rectangle 7"/>
          <p:cNvSpPr>
            <a:spLocks noGrp="1" noChangeArrowheads="1"/>
          </p:cNvSpPr>
          <p:nvPr>
            <p:ph type="sldNum" sz="quarter" idx="5"/>
          </p:nvPr>
        </p:nvSpPr>
        <p:spPr>
          <a:noFill/>
          <a:ln>
            <a:miter lim="800000"/>
            <a:headEnd/>
            <a:tailEnd/>
          </a:ln>
        </p:spPr>
        <p:txBody>
          <a:bodyPr/>
          <a:lstStyle/>
          <a:p>
            <a:fld id="{23E346EF-E7FF-4A92-AD7A-46D8FD047F39}" type="slidenum">
              <a:rPr lang="en-US" smtClean="0">
                <a:latin typeface="Arial" charset="0"/>
              </a:rPr>
              <a:pPr/>
              <a:t>159</a:t>
            </a:fld>
            <a:endParaRPr lang="en-US" smtClean="0">
              <a:latin typeface="Arial" charset="0"/>
            </a:endParaRPr>
          </a:p>
        </p:txBody>
      </p:sp>
      <p:sp>
        <p:nvSpPr>
          <p:cNvPr id="352258" name="Rectangle 7"/>
          <p:cNvSpPr txBox="1">
            <a:spLocks noGrp="1" noChangeArrowheads="1"/>
          </p:cNvSpPr>
          <p:nvPr/>
        </p:nvSpPr>
        <p:spPr bwMode="auto">
          <a:xfrm>
            <a:off x="4144963" y="9123363"/>
            <a:ext cx="3170237" cy="477837"/>
          </a:xfrm>
          <a:prstGeom prst="rect">
            <a:avLst/>
          </a:prstGeom>
          <a:noFill/>
          <a:ln w="9525">
            <a:noFill/>
            <a:miter lim="800000"/>
            <a:headEnd/>
            <a:tailEnd/>
          </a:ln>
        </p:spPr>
        <p:txBody>
          <a:bodyPr lIns="102180" tIns="51091" rIns="102180" bIns="51091" anchor="b"/>
          <a:lstStyle/>
          <a:p>
            <a:pPr algn="r" defTabSz="1022350"/>
            <a:fld id="{9E55C34A-330D-4B48-AF36-597BA59DB386}" type="slidenum">
              <a:rPr lang="en-US" sz="1400">
                <a:solidFill>
                  <a:srgbClr val="000000"/>
                </a:solidFill>
                <a:latin typeface="Times New Roman" pitchFamily="18" charset="0"/>
              </a:rPr>
              <a:pPr algn="r" defTabSz="1022350"/>
              <a:t>159</a:t>
            </a:fld>
            <a:endParaRPr lang="en-US" sz="1400">
              <a:solidFill>
                <a:srgbClr val="000000"/>
              </a:solidFill>
              <a:latin typeface="Times New Roman" pitchFamily="18" charset="0"/>
            </a:endParaRPr>
          </a:p>
        </p:txBody>
      </p:sp>
      <p:sp>
        <p:nvSpPr>
          <p:cNvPr id="352259" name="Rectangle 2"/>
          <p:cNvSpPr>
            <a:spLocks noGrp="1" noRot="1" noChangeAspect="1" noChangeArrowheads="1" noTextEdit="1"/>
          </p:cNvSpPr>
          <p:nvPr>
            <p:ph type="sldImg"/>
          </p:nvPr>
        </p:nvSpPr>
        <p:spPr>
          <a:ln/>
        </p:spPr>
      </p:sp>
      <p:sp>
        <p:nvSpPr>
          <p:cNvPr id="352260" name="Rectangle 3"/>
          <p:cNvSpPr>
            <a:spLocks noGrp="1" noChangeArrowheads="1"/>
          </p:cNvSpPr>
          <p:nvPr>
            <p:ph type="body" idx="1"/>
          </p:nvPr>
        </p:nvSpPr>
        <p:spPr>
          <a:xfrm>
            <a:off x="974725" y="4560888"/>
            <a:ext cx="5365750" cy="4319587"/>
          </a:xfrm>
          <a:noFill/>
        </p:spPr>
        <p:txBody>
          <a:bodyPr/>
          <a:lstStyle/>
          <a:p>
            <a:pPr eaLnBrk="1" hangingPunct="1"/>
            <a:r>
              <a:rPr lang="en-US" smtClean="0">
                <a:latin typeface="Arial" charset="0"/>
                <a:ea typeface="ＭＳ Ｐゴシック" pitchFamily="34" charset="-128"/>
                <a:cs typeface="Arial" charset="0"/>
              </a:rPr>
              <a:t>Here is how we use it to solve our problem.  Assume each line and color here represent all possible arguments and argument types with the grey color means </a:t>
            </a:r>
            <a:r>
              <a:rPr lang="en-US" i="1" smtClean="0">
                <a:latin typeface="Arial" charset="0"/>
                <a:ea typeface="ＭＳ Ｐゴシック" pitchFamily="34" charset="-128"/>
                <a:cs typeface="Arial" charset="0"/>
              </a:rPr>
              <a:t>null</a:t>
            </a:r>
            <a:r>
              <a:rPr lang="en-US" smtClean="0">
                <a:latin typeface="Arial" charset="0"/>
                <a:ea typeface="ＭＳ Ｐゴシック" pitchFamily="34" charset="-128"/>
                <a:cs typeface="Arial" charset="0"/>
              </a:rPr>
              <a:t> or not actually an argument.  Associated with each line is the score obtained from the argument classifier.</a:t>
            </a: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5" name="Rectangle 7"/>
          <p:cNvSpPr>
            <a:spLocks noGrp="1" noChangeArrowheads="1"/>
          </p:cNvSpPr>
          <p:nvPr>
            <p:ph type="sldNum" sz="quarter" idx="5"/>
          </p:nvPr>
        </p:nvSpPr>
        <p:spPr>
          <a:noFill/>
          <a:ln>
            <a:miter lim="800000"/>
            <a:headEnd/>
            <a:tailEnd/>
          </a:ln>
        </p:spPr>
        <p:txBody>
          <a:bodyPr/>
          <a:lstStyle/>
          <a:p>
            <a:fld id="{F9883176-87D3-4B0D-8F03-015C33FE7EFF}" type="slidenum">
              <a:rPr lang="en-US" smtClean="0">
                <a:latin typeface="Arial" charset="0"/>
              </a:rPr>
              <a:pPr/>
              <a:t>160</a:t>
            </a:fld>
            <a:endParaRPr lang="en-US" smtClean="0">
              <a:latin typeface="Arial" charset="0"/>
            </a:endParaRPr>
          </a:p>
        </p:txBody>
      </p:sp>
      <p:sp>
        <p:nvSpPr>
          <p:cNvPr id="354306" name="Rectangle 7"/>
          <p:cNvSpPr txBox="1">
            <a:spLocks noGrp="1" noChangeArrowheads="1"/>
          </p:cNvSpPr>
          <p:nvPr/>
        </p:nvSpPr>
        <p:spPr bwMode="auto">
          <a:xfrm>
            <a:off x="4144963" y="9123363"/>
            <a:ext cx="3170237" cy="477837"/>
          </a:xfrm>
          <a:prstGeom prst="rect">
            <a:avLst/>
          </a:prstGeom>
          <a:noFill/>
          <a:ln w="9525">
            <a:noFill/>
            <a:miter lim="800000"/>
            <a:headEnd/>
            <a:tailEnd/>
          </a:ln>
        </p:spPr>
        <p:txBody>
          <a:bodyPr lIns="102180" tIns="51091" rIns="102180" bIns="51091" anchor="b"/>
          <a:lstStyle/>
          <a:p>
            <a:pPr algn="r" defTabSz="1022350"/>
            <a:fld id="{EB85ED41-A592-4ECF-BD38-0B35334ED0A8}" type="slidenum">
              <a:rPr lang="en-US" sz="1400">
                <a:solidFill>
                  <a:srgbClr val="000000"/>
                </a:solidFill>
                <a:latin typeface="Times New Roman" pitchFamily="18" charset="0"/>
              </a:rPr>
              <a:pPr algn="r" defTabSz="1022350"/>
              <a:t>160</a:t>
            </a:fld>
            <a:endParaRPr lang="en-US" sz="1400">
              <a:solidFill>
                <a:srgbClr val="000000"/>
              </a:solidFill>
              <a:latin typeface="Times New Roman" pitchFamily="18" charset="0"/>
            </a:endParaRPr>
          </a:p>
        </p:txBody>
      </p:sp>
      <p:sp>
        <p:nvSpPr>
          <p:cNvPr id="354307" name="Rectangle 2"/>
          <p:cNvSpPr>
            <a:spLocks noGrp="1" noRot="1" noChangeAspect="1" noChangeArrowheads="1" noTextEdit="1"/>
          </p:cNvSpPr>
          <p:nvPr>
            <p:ph type="sldImg"/>
          </p:nvPr>
        </p:nvSpPr>
        <p:spPr>
          <a:ln/>
        </p:spPr>
      </p:sp>
      <p:sp>
        <p:nvSpPr>
          <p:cNvPr id="354308" name="Rectangle 3"/>
          <p:cNvSpPr>
            <a:spLocks noGrp="1" noChangeArrowheads="1"/>
          </p:cNvSpPr>
          <p:nvPr>
            <p:ph type="body" idx="1"/>
          </p:nvPr>
        </p:nvSpPr>
        <p:spPr>
          <a:xfrm>
            <a:off x="974725" y="4560888"/>
            <a:ext cx="5365750" cy="4319587"/>
          </a:xfrm>
          <a:noFill/>
        </p:spPr>
        <p:txBody>
          <a:bodyPr/>
          <a:lstStyle/>
          <a:p>
            <a:pPr eaLnBrk="1" hangingPunct="1"/>
            <a:r>
              <a:rPr lang="en-US" smtClean="0">
                <a:latin typeface="Arial" charset="0"/>
                <a:ea typeface="ＭＳ Ｐゴシック" pitchFamily="34" charset="-128"/>
                <a:cs typeface="Arial" charset="0"/>
              </a:rPr>
              <a:t>If we were to let the argument classifier to make the final prediction, we would have this output which violates the non-overlapping constarints.</a:t>
            </a: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3" name="Rectangle 7"/>
          <p:cNvSpPr>
            <a:spLocks noGrp="1" noChangeArrowheads="1"/>
          </p:cNvSpPr>
          <p:nvPr>
            <p:ph type="sldNum" sz="quarter" idx="5"/>
          </p:nvPr>
        </p:nvSpPr>
        <p:spPr>
          <a:noFill/>
          <a:ln>
            <a:miter lim="800000"/>
            <a:headEnd/>
            <a:tailEnd/>
          </a:ln>
        </p:spPr>
        <p:txBody>
          <a:bodyPr/>
          <a:lstStyle/>
          <a:p>
            <a:fld id="{048CB38C-2A71-4B34-9CFD-B06D69440C6A}" type="slidenum">
              <a:rPr lang="en-US" smtClean="0">
                <a:latin typeface="Arial" charset="0"/>
              </a:rPr>
              <a:pPr/>
              <a:t>161</a:t>
            </a:fld>
            <a:endParaRPr lang="en-US" smtClean="0">
              <a:latin typeface="Arial" charset="0"/>
            </a:endParaRPr>
          </a:p>
        </p:txBody>
      </p:sp>
      <p:sp>
        <p:nvSpPr>
          <p:cNvPr id="356354" name="Rectangle 7"/>
          <p:cNvSpPr txBox="1">
            <a:spLocks noGrp="1" noChangeArrowheads="1"/>
          </p:cNvSpPr>
          <p:nvPr/>
        </p:nvSpPr>
        <p:spPr bwMode="auto">
          <a:xfrm>
            <a:off x="4144963" y="9123363"/>
            <a:ext cx="3170237" cy="477837"/>
          </a:xfrm>
          <a:prstGeom prst="rect">
            <a:avLst/>
          </a:prstGeom>
          <a:noFill/>
          <a:ln w="9525">
            <a:noFill/>
            <a:miter lim="800000"/>
            <a:headEnd/>
            <a:tailEnd/>
          </a:ln>
        </p:spPr>
        <p:txBody>
          <a:bodyPr lIns="102180" tIns="51091" rIns="102180" bIns="51091" anchor="b"/>
          <a:lstStyle/>
          <a:p>
            <a:pPr algn="r" defTabSz="1022350"/>
            <a:fld id="{782597C3-D626-4929-BD6C-443B421F4D74}" type="slidenum">
              <a:rPr lang="en-US" sz="1400">
                <a:solidFill>
                  <a:srgbClr val="000000"/>
                </a:solidFill>
                <a:latin typeface="Times New Roman" pitchFamily="18" charset="0"/>
              </a:rPr>
              <a:pPr algn="r" defTabSz="1022350"/>
              <a:t>161</a:t>
            </a:fld>
            <a:endParaRPr lang="en-US" sz="1400">
              <a:solidFill>
                <a:srgbClr val="000000"/>
              </a:solidFill>
              <a:latin typeface="Times New Roman" pitchFamily="18" charset="0"/>
            </a:endParaRPr>
          </a:p>
        </p:txBody>
      </p:sp>
      <p:sp>
        <p:nvSpPr>
          <p:cNvPr id="356355" name="Rectangle 2"/>
          <p:cNvSpPr>
            <a:spLocks noGrp="1" noRot="1" noChangeAspect="1" noChangeArrowheads="1" noTextEdit="1"/>
          </p:cNvSpPr>
          <p:nvPr>
            <p:ph type="sldImg"/>
          </p:nvPr>
        </p:nvSpPr>
        <p:spPr>
          <a:ln/>
        </p:spPr>
      </p:sp>
      <p:sp>
        <p:nvSpPr>
          <p:cNvPr id="356356" name="Rectangle 3"/>
          <p:cNvSpPr>
            <a:spLocks noGrp="1" noChangeArrowheads="1"/>
          </p:cNvSpPr>
          <p:nvPr>
            <p:ph type="body" idx="1"/>
          </p:nvPr>
        </p:nvSpPr>
        <p:spPr>
          <a:xfrm>
            <a:off x="974725" y="4560888"/>
            <a:ext cx="5365750" cy="4319587"/>
          </a:xfrm>
          <a:noFill/>
        </p:spPr>
        <p:txBody>
          <a:bodyPr/>
          <a:lstStyle/>
          <a:p>
            <a:pPr eaLnBrk="1" hangingPunct="1"/>
            <a:r>
              <a:rPr lang="en-US" smtClean="0">
                <a:latin typeface="Arial" charset="0"/>
                <a:ea typeface="ＭＳ Ｐゴシック" pitchFamily="34" charset="-128"/>
                <a:cs typeface="Arial" charset="0"/>
              </a:rPr>
              <a:t>Instead, when we use the ILP inference, it will eliminate bottom argument which is now the assignment that maximizes the linear summation of the scores that also satisfy the non-overlapping constraints.</a:t>
            </a: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1" name="Rectangle 7"/>
          <p:cNvSpPr>
            <a:spLocks noGrp="1" noChangeArrowheads="1"/>
          </p:cNvSpPr>
          <p:nvPr>
            <p:ph type="sldNum" sz="quarter" idx="5"/>
          </p:nvPr>
        </p:nvSpPr>
        <p:spPr>
          <a:noFill/>
          <a:ln>
            <a:miter lim="800000"/>
            <a:headEnd/>
            <a:tailEnd/>
          </a:ln>
        </p:spPr>
        <p:txBody>
          <a:bodyPr/>
          <a:lstStyle/>
          <a:p>
            <a:fld id="{B5820510-6F3A-41F6-9AF7-539915460418}" type="slidenum">
              <a:rPr lang="en-US" smtClean="0">
                <a:latin typeface="Arial" charset="0"/>
              </a:rPr>
              <a:pPr/>
              <a:t>162</a:t>
            </a:fld>
            <a:endParaRPr lang="en-US" smtClean="0">
              <a:latin typeface="Arial" charset="0"/>
            </a:endParaRPr>
          </a:p>
        </p:txBody>
      </p:sp>
      <p:sp>
        <p:nvSpPr>
          <p:cNvPr id="358402" name="Rectangle 7"/>
          <p:cNvSpPr txBox="1">
            <a:spLocks noGrp="1" noChangeArrowheads="1"/>
          </p:cNvSpPr>
          <p:nvPr/>
        </p:nvSpPr>
        <p:spPr bwMode="auto">
          <a:xfrm>
            <a:off x="4144963" y="9123363"/>
            <a:ext cx="3170237" cy="477837"/>
          </a:xfrm>
          <a:prstGeom prst="rect">
            <a:avLst/>
          </a:prstGeom>
          <a:noFill/>
          <a:ln w="9525">
            <a:noFill/>
            <a:miter lim="800000"/>
            <a:headEnd/>
            <a:tailEnd/>
          </a:ln>
        </p:spPr>
        <p:txBody>
          <a:bodyPr lIns="102180" tIns="51091" rIns="102180" bIns="51091" anchor="b"/>
          <a:lstStyle/>
          <a:p>
            <a:pPr algn="r" defTabSz="1022350"/>
            <a:fld id="{C92DAE67-A816-4953-8D19-8D4C95CB3B34}" type="slidenum">
              <a:rPr lang="en-US" sz="1400">
                <a:solidFill>
                  <a:srgbClr val="000000"/>
                </a:solidFill>
                <a:latin typeface="Times New Roman" pitchFamily="18" charset="0"/>
              </a:rPr>
              <a:pPr algn="r" defTabSz="1022350"/>
              <a:t>162</a:t>
            </a:fld>
            <a:endParaRPr lang="en-US" sz="1400">
              <a:solidFill>
                <a:srgbClr val="000000"/>
              </a:solidFill>
              <a:latin typeface="Times New Roman" pitchFamily="18" charset="0"/>
            </a:endParaRPr>
          </a:p>
        </p:txBody>
      </p:sp>
      <p:sp>
        <p:nvSpPr>
          <p:cNvPr id="358403" name="Rectangle 2"/>
          <p:cNvSpPr>
            <a:spLocks noGrp="1" noRot="1" noChangeAspect="1" noChangeArrowheads="1" noTextEdit="1"/>
          </p:cNvSpPr>
          <p:nvPr>
            <p:ph type="sldImg"/>
          </p:nvPr>
        </p:nvSpPr>
        <p:spPr>
          <a:ln/>
        </p:spPr>
      </p:sp>
      <p:sp>
        <p:nvSpPr>
          <p:cNvPr id="358404" name="Rectangle 3"/>
          <p:cNvSpPr>
            <a:spLocks noGrp="1" noChangeArrowheads="1"/>
          </p:cNvSpPr>
          <p:nvPr>
            <p:ph type="body" idx="1"/>
          </p:nvPr>
        </p:nvSpPr>
        <p:spPr>
          <a:noFill/>
        </p:spPr>
        <p:txBody>
          <a:bodyPr/>
          <a:lstStyle/>
          <a:p>
            <a:pPr eaLnBrk="1" hangingPunct="1"/>
            <a:r>
              <a:rPr lang="en-US" altLang="zh-TW" sz="1000" smtClean="0">
                <a:latin typeface="Arial" charset="0"/>
                <a:ea typeface="Arial Unicode MS" pitchFamily="34" charset="-122"/>
                <a:cs typeface="Arial Unicode MS" pitchFamily="34" charset="-122"/>
              </a:rPr>
              <a:t>Animation to show the following 3 constraints step by step</a:t>
            </a:r>
          </a:p>
          <a:p>
            <a:pPr lvl="1" eaLnBrk="1" hangingPunct="1"/>
            <a:r>
              <a:rPr lang="en-US" altLang="zh-TW" smtClean="0">
                <a:latin typeface="Arial" charset="0"/>
                <a:ea typeface="Arial Unicode MS" pitchFamily="34" charset="-122"/>
                <a:cs typeface="Arial Unicode MS" pitchFamily="34" charset="-122"/>
              </a:rPr>
              <a:t>Binary constraints</a:t>
            </a:r>
          </a:p>
          <a:p>
            <a:pPr lvl="1" eaLnBrk="1" hangingPunct="1"/>
            <a:r>
              <a:rPr lang="en-US" altLang="zh-TW" smtClean="0">
                <a:latin typeface="Arial" charset="0"/>
                <a:ea typeface="Arial Unicode MS" pitchFamily="34" charset="-122"/>
                <a:cs typeface="Arial Unicode MS" pitchFamily="34" charset="-122"/>
              </a:rPr>
              <a:t>Summation = 1 assures that it’s assigned only one label</a:t>
            </a:r>
          </a:p>
          <a:p>
            <a:pPr lvl="1" eaLnBrk="1" hangingPunct="1"/>
            <a:r>
              <a:rPr lang="en-US" altLang="zh-TW" smtClean="0">
                <a:latin typeface="Arial" charset="0"/>
                <a:ea typeface="Arial Unicode MS" pitchFamily="34" charset="-122"/>
                <a:cs typeface="Arial Unicode MS" pitchFamily="34" charset="-122"/>
              </a:rPr>
              <a:t>Non-overlapping constraints </a:t>
            </a:r>
          </a:p>
          <a:p>
            <a:pPr eaLnBrk="1" hangingPunct="1"/>
            <a:r>
              <a:rPr lang="en-US" altLang="zh-TW" smtClean="0">
                <a:latin typeface="Arial" charset="0"/>
                <a:ea typeface="Arial Unicode MS" pitchFamily="34" charset="-122"/>
                <a:cs typeface="Arial Unicode MS" pitchFamily="34" charset="-122"/>
              </a:rPr>
              <a:t>Remember to put a small bar picture</a:t>
            </a:r>
          </a:p>
          <a:p>
            <a:pPr eaLnBrk="1" hangingPunct="1"/>
            <a:endParaRPr lang="en-US" smtClean="0">
              <a:latin typeface="Arial" charset="0"/>
              <a:ea typeface="ＭＳ Ｐゴシック" pitchFamily="34" charset="-128"/>
              <a:cs typeface="Arial" charset="0"/>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7" name="Rectangle 7"/>
          <p:cNvSpPr>
            <a:spLocks noGrp="1" noChangeArrowheads="1"/>
          </p:cNvSpPr>
          <p:nvPr>
            <p:ph type="sldNum" sz="quarter" idx="5"/>
          </p:nvPr>
        </p:nvSpPr>
        <p:spPr>
          <a:noFill/>
          <a:ln>
            <a:miter lim="800000"/>
            <a:headEnd/>
            <a:tailEnd/>
          </a:ln>
        </p:spPr>
        <p:txBody>
          <a:bodyPr/>
          <a:lstStyle/>
          <a:p>
            <a:fld id="{E83753A0-8578-48FC-9752-9F238453E91C}" type="slidenum">
              <a:rPr lang="en-US" smtClean="0">
                <a:latin typeface="Arial" charset="0"/>
              </a:rPr>
              <a:pPr/>
              <a:t>165</a:t>
            </a:fld>
            <a:endParaRPr lang="en-US" smtClean="0">
              <a:latin typeface="Arial" charset="0"/>
            </a:endParaRPr>
          </a:p>
        </p:txBody>
      </p:sp>
      <p:sp>
        <p:nvSpPr>
          <p:cNvPr id="362498" name="Slide Image Placeholder 1"/>
          <p:cNvSpPr>
            <a:spLocks noGrp="1" noRot="1" noChangeAspect="1" noTextEdit="1"/>
          </p:cNvSpPr>
          <p:nvPr>
            <p:ph type="sldImg"/>
          </p:nvPr>
        </p:nvSpPr>
        <p:spPr>
          <a:ln/>
        </p:spPr>
      </p:sp>
      <p:sp>
        <p:nvSpPr>
          <p:cNvPr id="362499" name="Notes Placeholder 2"/>
          <p:cNvSpPr>
            <a:spLocks noGrp="1"/>
          </p:cNvSpPr>
          <p:nvPr>
            <p:ph type="body" idx="1"/>
          </p:nvPr>
        </p:nvSpPr>
        <p:spPr>
          <a:xfrm>
            <a:off x="974725" y="4560888"/>
            <a:ext cx="5365750" cy="4319587"/>
          </a:xfrm>
          <a:noFill/>
        </p:spPr>
        <p:txBody>
          <a:bodyPr/>
          <a:lstStyle/>
          <a:p>
            <a:pPr eaLnBrk="1" hangingPunct="1"/>
            <a:endParaRPr lang="en-US" smtClean="0">
              <a:latin typeface="Arial" charset="0"/>
              <a:ea typeface="ＭＳ Ｐゴシック" pitchFamily="34" charset="-128"/>
              <a:cs typeface="Arial" charset="0"/>
            </a:endParaRPr>
          </a:p>
        </p:txBody>
      </p:sp>
      <p:sp>
        <p:nvSpPr>
          <p:cNvPr id="362500" name="Slide Number Placeholder 3"/>
          <p:cNvSpPr txBox="1">
            <a:spLocks noGrp="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algn="r" defTabSz="966788" eaLnBrk="0" hangingPunct="0"/>
            <a:fld id="{EE112807-084B-4251-8D11-5054552BEE70}" type="slidenum">
              <a:rPr lang="en-US" sz="1300"/>
              <a:pPr algn="r" defTabSz="966788" eaLnBrk="0" hangingPunct="0"/>
              <a:t>165</a:t>
            </a:fld>
            <a:endParaRPr lang="en-US" sz="130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5" name="Rectangle 7"/>
          <p:cNvSpPr>
            <a:spLocks noGrp="1" noChangeArrowheads="1"/>
          </p:cNvSpPr>
          <p:nvPr>
            <p:ph type="sldNum" sz="quarter" idx="5"/>
          </p:nvPr>
        </p:nvSpPr>
        <p:spPr>
          <a:noFill/>
          <a:ln>
            <a:miter lim="800000"/>
            <a:headEnd/>
            <a:tailEnd/>
          </a:ln>
        </p:spPr>
        <p:txBody>
          <a:bodyPr/>
          <a:lstStyle/>
          <a:p>
            <a:fld id="{A3035318-7A46-4E68-AA58-1E414F4C4BE7}" type="slidenum">
              <a:rPr lang="en-US" smtClean="0">
                <a:latin typeface="Arial" charset="0"/>
              </a:rPr>
              <a:pPr/>
              <a:t>166</a:t>
            </a:fld>
            <a:endParaRPr lang="en-US" smtClean="0">
              <a:latin typeface="Arial" charset="0"/>
            </a:endParaRPr>
          </a:p>
        </p:txBody>
      </p:sp>
      <p:sp>
        <p:nvSpPr>
          <p:cNvPr id="364546" name="Slide Image Placeholder 1"/>
          <p:cNvSpPr>
            <a:spLocks noGrp="1" noRot="1" noChangeAspect="1" noTextEdit="1"/>
          </p:cNvSpPr>
          <p:nvPr>
            <p:ph type="sldImg"/>
          </p:nvPr>
        </p:nvSpPr>
        <p:spPr>
          <a:ln/>
        </p:spPr>
      </p:sp>
      <p:sp>
        <p:nvSpPr>
          <p:cNvPr id="364547" name="Notes Placeholder 2"/>
          <p:cNvSpPr>
            <a:spLocks noGrp="1"/>
          </p:cNvSpPr>
          <p:nvPr>
            <p:ph type="body" idx="1"/>
          </p:nvPr>
        </p:nvSpPr>
        <p:spPr>
          <a:xfrm>
            <a:off x="974725" y="4560888"/>
            <a:ext cx="5365750" cy="4319587"/>
          </a:xfrm>
          <a:noFill/>
        </p:spPr>
        <p:txBody>
          <a:bodyPr/>
          <a:lstStyle/>
          <a:p>
            <a:pPr eaLnBrk="1" hangingPunct="1"/>
            <a:endParaRPr lang="en-US" smtClean="0">
              <a:latin typeface="Arial" charset="0"/>
              <a:ea typeface="ＭＳ Ｐゴシック" pitchFamily="34" charset="-128"/>
              <a:cs typeface="Arial" charset="0"/>
            </a:endParaRPr>
          </a:p>
        </p:txBody>
      </p:sp>
      <p:sp>
        <p:nvSpPr>
          <p:cNvPr id="364548" name="Slide Number Placeholder 3"/>
          <p:cNvSpPr txBox="1">
            <a:spLocks noGrp="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algn="r" defTabSz="966788" eaLnBrk="0" hangingPunct="0"/>
            <a:fld id="{4EC9DB58-C1B4-4212-A903-549D1A2D1C93}" type="slidenum">
              <a:rPr lang="en-US" sz="1300"/>
              <a:pPr algn="r" defTabSz="966788" eaLnBrk="0" hangingPunct="0"/>
              <a:t>166</a:t>
            </a:fld>
            <a:endParaRPr lang="en-US" sz="130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3" name="Rectangle 7"/>
          <p:cNvSpPr>
            <a:spLocks noGrp="1" noChangeArrowheads="1"/>
          </p:cNvSpPr>
          <p:nvPr>
            <p:ph type="sldNum" sz="quarter" idx="5"/>
          </p:nvPr>
        </p:nvSpPr>
        <p:spPr>
          <a:noFill/>
          <a:ln>
            <a:miter lim="800000"/>
            <a:headEnd/>
            <a:tailEnd/>
          </a:ln>
        </p:spPr>
        <p:txBody>
          <a:bodyPr/>
          <a:lstStyle/>
          <a:p>
            <a:fld id="{C7F378CA-1F52-455E-A558-5F2498B8217D}" type="slidenum">
              <a:rPr lang="en-US" smtClean="0">
                <a:latin typeface="Arial" charset="0"/>
              </a:rPr>
              <a:pPr/>
              <a:t>167</a:t>
            </a:fld>
            <a:endParaRPr lang="en-US" smtClean="0">
              <a:latin typeface="Arial" charset="0"/>
            </a:endParaRPr>
          </a:p>
        </p:txBody>
      </p:sp>
      <p:sp>
        <p:nvSpPr>
          <p:cNvPr id="366594" name="Slide Image Placeholder 1"/>
          <p:cNvSpPr>
            <a:spLocks noGrp="1" noRot="1" noChangeAspect="1" noTextEdit="1"/>
          </p:cNvSpPr>
          <p:nvPr>
            <p:ph type="sldImg"/>
          </p:nvPr>
        </p:nvSpPr>
        <p:spPr>
          <a:ln/>
        </p:spPr>
      </p:sp>
      <p:sp>
        <p:nvSpPr>
          <p:cNvPr id="366595" name="Notes Placeholder 2"/>
          <p:cNvSpPr>
            <a:spLocks noGrp="1"/>
          </p:cNvSpPr>
          <p:nvPr>
            <p:ph type="body" idx="1"/>
          </p:nvPr>
        </p:nvSpPr>
        <p:spPr>
          <a:xfrm>
            <a:off x="974725" y="4560888"/>
            <a:ext cx="5365750" cy="4319587"/>
          </a:xfrm>
          <a:noFill/>
        </p:spPr>
        <p:txBody>
          <a:bodyPr/>
          <a:lstStyle/>
          <a:p>
            <a:pPr eaLnBrk="1" hangingPunct="1"/>
            <a:r>
              <a:rPr lang="en-US" smtClean="0">
                <a:latin typeface="Arial" charset="0"/>
                <a:ea typeface="ＭＳ Ｐゴシック" pitchFamily="34" charset="-128"/>
                <a:cs typeface="Arial" charset="0"/>
              </a:rPr>
              <a:t>From this text, we can extract at least 5 events, including Attack, Kill, Injuring, Bombing and Arrest events. Each event is associated with an event trigger and a list of arguments. For example the Attack event is evoked by the </a:t>
            </a:r>
            <a:r>
              <a:rPr lang="ja-JP" altLang="en-US" smtClean="0">
                <a:latin typeface="Arial" charset="0"/>
                <a:ea typeface="ＭＳ Ｐゴシック" pitchFamily="34" charset="-128"/>
                <a:cs typeface="Arial" charset="0"/>
              </a:rPr>
              <a:t>“</a:t>
            </a:r>
            <a:r>
              <a:rPr lang="en-US" altLang="ja-JP" smtClean="0">
                <a:latin typeface="Arial" charset="0"/>
                <a:ea typeface="ＭＳ Ｐゴシック" pitchFamily="34" charset="-128"/>
                <a:cs typeface="Arial" charset="0"/>
              </a:rPr>
              <a:t>attacked</a:t>
            </a:r>
            <a:r>
              <a:rPr lang="ja-JP" altLang="en-US" smtClean="0">
                <a:latin typeface="Arial" charset="0"/>
                <a:ea typeface="ＭＳ Ｐゴシック" pitchFamily="34" charset="-128"/>
                <a:cs typeface="Arial" charset="0"/>
              </a:rPr>
              <a:t>”</a:t>
            </a:r>
            <a:r>
              <a:rPr lang="en-US" altLang="ja-JP" smtClean="0">
                <a:latin typeface="Arial" charset="0"/>
                <a:ea typeface="ＭＳ Ｐゴシック" pitchFamily="34" charset="-128"/>
                <a:cs typeface="Arial" charset="0"/>
              </a:rPr>
              <a:t> trigger and it takes some arguments including </a:t>
            </a:r>
            <a:r>
              <a:rPr lang="ja-JP" altLang="en-US" smtClean="0">
                <a:latin typeface="Arial" charset="0"/>
                <a:ea typeface="ＭＳ Ｐゴシック" pitchFamily="34" charset="-128"/>
                <a:cs typeface="Arial" charset="0"/>
              </a:rPr>
              <a:t>“</a:t>
            </a:r>
            <a:r>
              <a:rPr lang="en-US" altLang="ja-JP" smtClean="0">
                <a:latin typeface="Arial" charset="0"/>
                <a:ea typeface="ＭＳ Ｐゴシック" pitchFamily="34" charset="-128"/>
                <a:cs typeface="Arial" charset="0"/>
              </a:rPr>
              <a:t>Iraqi insurgents</a:t>
            </a:r>
            <a:r>
              <a:rPr lang="ja-JP" altLang="en-US" smtClean="0">
                <a:latin typeface="Arial" charset="0"/>
                <a:ea typeface="ＭＳ Ｐゴシック" pitchFamily="34" charset="-128"/>
                <a:cs typeface="Arial" charset="0"/>
              </a:rPr>
              <a:t>”</a:t>
            </a:r>
            <a:r>
              <a:rPr lang="en-US" altLang="ja-JP" smtClean="0">
                <a:latin typeface="Arial" charset="0"/>
                <a:ea typeface="ＭＳ Ｐゴシック" pitchFamily="34" charset="-128"/>
                <a:cs typeface="Arial" charset="0"/>
              </a:rPr>
              <a:t>, </a:t>
            </a:r>
            <a:r>
              <a:rPr lang="ja-JP" altLang="en-US" smtClean="0">
                <a:latin typeface="Arial" charset="0"/>
                <a:ea typeface="ＭＳ Ｐゴシック" pitchFamily="34" charset="-128"/>
                <a:cs typeface="Arial" charset="0"/>
              </a:rPr>
              <a:t>“</a:t>
            </a:r>
            <a:r>
              <a:rPr lang="en-US" altLang="ja-JP" smtClean="0">
                <a:latin typeface="Arial" charset="0"/>
                <a:ea typeface="ＭＳ Ｐゴシック" pitchFamily="34" charset="-128"/>
                <a:cs typeface="Arial" charset="0"/>
              </a:rPr>
              <a:t>police station</a:t>
            </a:r>
            <a:r>
              <a:rPr lang="ja-JP" altLang="en-US" smtClean="0">
                <a:latin typeface="Arial" charset="0"/>
                <a:ea typeface="ＭＳ Ｐゴシック" pitchFamily="34" charset="-128"/>
                <a:cs typeface="Arial" charset="0"/>
              </a:rPr>
              <a:t>”</a:t>
            </a:r>
            <a:r>
              <a:rPr lang="en-US" altLang="ja-JP" smtClean="0">
                <a:latin typeface="Arial" charset="0"/>
                <a:ea typeface="ＭＳ Ｐゴシック" pitchFamily="34" charset="-128"/>
                <a:cs typeface="Arial" charset="0"/>
              </a:rPr>
              <a:t>, and </a:t>
            </a:r>
            <a:r>
              <a:rPr lang="ja-JP" altLang="en-US" smtClean="0">
                <a:latin typeface="Arial" charset="0"/>
                <a:ea typeface="ＭＳ Ｐゴシック" pitchFamily="34" charset="-128"/>
                <a:cs typeface="Arial" charset="0"/>
              </a:rPr>
              <a:t>“</a:t>
            </a:r>
            <a:r>
              <a:rPr lang="en-US" altLang="ja-JP" smtClean="0">
                <a:latin typeface="Arial" charset="0"/>
                <a:ea typeface="ＭＳ Ｐゴシック" pitchFamily="34" charset="-128"/>
                <a:cs typeface="Arial" charset="0"/>
              </a:rPr>
              <a:t>Tal Afar</a:t>
            </a:r>
            <a:r>
              <a:rPr lang="ja-JP" altLang="en-US" smtClean="0">
                <a:latin typeface="Arial" charset="0"/>
                <a:ea typeface="ＭＳ Ｐゴシック" pitchFamily="34" charset="-128"/>
                <a:cs typeface="Arial" charset="0"/>
              </a:rPr>
              <a:t>”</a:t>
            </a:r>
            <a:r>
              <a:rPr lang="en-US" altLang="ja-JP" smtClean="0">
                <a:latin typeface="Arial" charset="0"/>
                <a:ea typeface="ＭＳ Ｐゴシック" pitchFamily="34" charset="-128"/>
                <a:cs typeface="Arial" charset="0"/>
              </a:rPr>
              <a:t>.</a:t>
            </a:r>
          </a:p>
          <a:p>
            <a:pPr eaLnBrk="1" hangingPunct="1"/>
            <a:endParaRPr lang="en-US" smtClean="0">
              <a:latin typeface="Arial" charset="0"/>
              <a:ea typeface="ＭＳ Ｐゴシック" pitchFamily="34" charset="-128"/>
              <a:cs typeface="Arial" charset="0"/>
            </a:endParaRPr>
          </a:p>
        </p:txBody>
      </p:sp>
      <p:sp>
        <p:nvSpPr>
          <p:cNvPr id="366596" name="Slide Number Placeholder 3"/>
          <p:cNvSpPr txBox="1">
            <a:spLocks noGrp="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algn="r" defTabSz="966788" eaLnBrk="0" hangingPunct="0"/>
            <a:fld id="{3E81EF91-5044-4868-989A-E392726D949B}" type="slidenum">
              <a:rPr lang="en-US" sz="1300"/>
              <a:pPr algn="r" defTabSz="966788" eaLnBrk="0" hangingPunct="0"/>
              <a:t>167</a:t>
            </a:fld>
            <a:endParaRPr lang="en-US" sz="1300"/>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1" name="Rectangle 7"/>
          <p:cNvSpPr>
            <a:spLocks noGrp="1" noChangeArrowheads="1"/>
          </p:cNvSpPr>
          <p:nvPr>
            <p:ph type="sldNum" sz="quarter" idx="5"/>
          </p:nvPr>
        </p:nvSpPr>
        <p:spPr>
          <a:noFill/>
          <a:ln>
            <a:miter lim="800000"/>
            <a:headEnd/>
            <a:tailEnd/>
          </a:ln>
        </p:spPr>
        <p:txBody>
          <a:bodyPr/>
          <a:lstStyle/>
          <a:p>
            <a:fld id="{81911007-E142-4C5E-A53B-6D47D9B44A8A}" type="slidenum">
              <a:rPr lang="en-US" smtClean="0">
                <a:latin typeface="Arial" charset="0"/>
              </a:rPr>
              <a:pPr/>
              <a:t>168</a:t>
            </a:fld>
            <a:endParaRPr lang="en-US" smtClean="0">
              <a:latin typeface="Arial" charset="0"/>
            </a:endParaRPr>
          </a:p>
        </p:txBody>
      </p:sp>
      <p:sp>
        <p:nvSpPr>
          <p:cNvPr id="368642" name="Slide Image Placeholder 1"/>
          <p:cNvSpPr>
            <a:spLocks noGrp="1" noRot="1" noChangeAspect="1" noTextEdit="1"/>
          </p:cNvSpPr>
          <p:nvPr>
            <p:ph type="sldImg"/>
          </p:nvPr>
        </p:nvSpPr>
        <p:spPr>
          <a:ln/>
        </p:spPr>
      </p:sp>
      <p:sp>
        <p:nvSpPr>
          <p:cNvPr id="368643" name="Notes Placeholder 2"/>
          <p:cNvSpPr>
            <a:spLocks noGrp="1"/>
          </p:cNvSpPr>
          <p:nvPr>
            <p:ph type="body" idx="1"/>
          </p:nvPr>
        </p:nvSpPr>
        <p:spPr>
          <a:xfrm>
            <a:off x="974725" y="4560888"/>
            <a:ext cx="5365750" cy="4319587"/>
          </a:xfrm>
          <a:noFill/>
        </p:spPr>
        <p:txBody>
          <a:bodyPr/>
          <a:lstStyle/>
          <a:p>
            <a:pPr eaLnBrk="1" hangingPunct="1"/>
            <a:r>
              <a:rPr lang="en-US" smtClean="0">
                <a:latin typeface="Arial" charset="0"/>
                <a:ea typeface="ＭＳ Ｐゴシック" pitchFamily="34" charset="-128"/>
                <a:cs typeface="Arial" charset="0"/>
              </a:rPr>
              <a:t>Furthermore, we can also extract several temporal phrases from the text, such as Tuesday, three days earlier, now and next week. In addition, the document publishing date is also another piece of temporal information. We can also normalize the temporal expressions to some intervals.</a:t>
            </a:r>
          </a:p>
        </p:txBody>
      </p:sp>
      <p:sp>
        <p:nvSpPr>
          <p:cNvPr id="368644" name="Slide Number Placeholder 3"/>
          <p:cNvSpPr txBox="1">
            <a:spLocks noGrp="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algn="r" defTabSz="966788" eaLnBrk="0" hangingPunct="0"/>
            <a:fld id="{EDBD12BD-198C-43C7-B1B9-5604353B54A1}" type="slidenum">
              <a:rPr lang="en-US" sz="1300"/>
              <a:pPr algn="r" defTabSz="966788" eaLnBrk="0" hangingPunct="0"/>
              <a:t>168</a:t>
            </a:fld>
            <a:endParaRPr lang="en-US" sz="130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89" name="Rectangle 7"/>
          <p:cNvSpPr>
            <a:spLocks noGrp="1" noChangeArrowheads="1"/>
          </p:cNvSpPr>
          <p:nvPr>
            <p:ph type="sldNum" sz="quarter" idx="5"/>
          </p:nvPr>
        </p:nvSpPr>
        <p:spPr>
          <a:noFill/>
          <a:ln>
            <a:miter lim="800000"/>
            <a:headEnd/>
            <a:tailEnd/>
          </a:ln>
        </p:spPr>
        <p:txBody>
          <a:bodyPr/>
          <a:lstStyle/>
          <a:p>
            <a:fld id="{BFAF050F-4C17-4134-8F29-74C82082F074}" type="slidenum">
              <a:rPr lang="en-US" smtClean="0">
                <a:latin typeface="Arial" charset="0"/>
              </a:rPr>
              <a:pPr/>
              <a:t>169</a:t>
            </a:fld>
            <a:endParaRPr lang="en-US" smtClean="0">
              <a:latin typeface="Arial" charset="0"/>
            </a:endParaRPr>
          </a:p>
        </p:txBody>
      </p:sp>
      <p:sp>
        <p:nvSpPr>
          <p:cNvPr id="370690" name="Slide Image Placeholder 1"/>
          <p:cNvSpPr>
            <a:spLocks noGrp="1" noRot="1" noChangeAspect="1" noTextEdit="1"/>
          </p:cNvSpPr>
          <p:nvPr>
            <p:ph type="sldImg"/>
          </p:nvPr>
        </p:nvSpPr>
        <p:spPr>
          <a:ln/>
        </p:spPr>
      </p:sp>
      <p:sp>
        <p:nvSpPr>
          <p:cNvPr id="370691" name="Notes Placeholder 2"/>
          <p:cNvSpPr>
            <a:spLocks noGrp="1"/>
          </p:cNvSpPr>
          <p:nvPr>
            <p:ph type="body" idx="1"/>
          </p:nvPr>
        </p:nvSpPr>
        <p:spPr>
          <a:xfrm>
            <a:off x="974725" y="4560888"/>
            <a:ext cx="5365750" cy="4319587"/>
          </a:xfrm>
          <a:noFill/>
        </p:spPr>
        <p:txBody>
          <a:bodyPr/>
          <a:lstStyle/>
          <a:p>
            <a:pPr eaLnBrk="1" hangingPunct="1"/>
            <a:r>
              <a:rPr lang="en-US" smtClean="0">
                <a:latin typeface="Arial" charset="0"/>
                <a:ea typeface="ＭＳ Ｐゴシック" pitchFamily="34" charset="-128"/>
                <a:cs typeface="Arial" charset="0"/>
              </a:rPr>
              <a:t>We propose an interval-based representation. In our representation, each temporal expression is normalized to an absolute interval and put on a universal timeline. Each event is associated with an interval and have partial orders with some other event on the timeline. For example, event e1, e2 and e3 are map the to same interval I2, but e1 happends before e2 and e3, while e2 and e3 overlap with each other.</a:t>
            </a:r>
          </a:p>
          <a:p>
            <a:pPr eaLnBrk="1" hangingPunct="1"/>
            <a:r>
              <a:rPr lang="en-US" smtClean="0">
                <a:latin typeface="Arial" charset="0"/>
                <a:ea typeface="ＭＳ Ｐゴシック" pitchFamily="34" charset="-128"/>
                <a:cs typeface="Arial" charset="0"/>
              </a:rPr>
              <a:t>Our interval-based representation allows us to construct absolute timeline of events, so it</a:t>
            </a:r>
            <a:r>
              <a:rPr lang="ja-JP" altLang="en-US" smtClean="0">
                <a:latin typeface="Arial" charset="0"/>
                <a:ea typeface="ＭＳ Ｐゴシック" pitchFamily="34" charset="-128"/>
                <a:cs typeface="Arial" charset="0"/>
              </a:rPr>
              <a:t>’</a:t>
            </a:r>
            <a:r>
              <a:rPr lang="en-US" altLang="ja-JP" smtClean="0">
                <a:latin typeface="Arial" charset="0"/>
                <a:ea typeface="ＭＳ Ｐゴシック" pitchFamily="34" charset="-128"/>
                <a:cs typeface="Arial" charset="0"/>
              </a:rPr>
              <a:t>s easy to construct timeline of events across document. Also, our representation produces concise inference model.</a:t>
            </a:r>
            <a:endParaRPr lang="en-US" smtClean="0">
              <a:latin typeface="Arial" charset="0"/>
              <a:ea typeface="ＭＳ Ｐゴシック" pitchFamily="34" charset="-128"/>
              <a:cs typeface="Arial" charset="0"/>
            </a:endParaRPr>
          </a:p>
        </p:txBody>
      </p:sp>
      <p:sp>
        <p:nvSpPr>
          <p:cNvPr id="370692" name="Slide Number Placeholder 3"/>
          <p:cNvSpPr txBox="1">
            <a:spLocks noGrp="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algn="r" defTabSz="966788" eaLnBrk="0" hangingPunct="0"/>
            <a:fld id="{6DFB78D1-220A-4E66-BD13-72C4D8956576}" type="slidenum">
              <a:rPr lang="en-US" sz="1300"/>
              <a:pPr algn="r" defTabSz="966788" eaLnBrk="0" hangingPunct="0"/>
              <a:t>169</a:t>
            </a:fld>
            <a:endParaRPr lang="en-US" sz="13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a:ln/>
        </p:spPr>
      </p:sp>
      <p:sp>
        <p:nvSpPr>
          <p:cNvPr id="79874" name="Notes Placeholder 2"/>
          <p:cNvSpPr>
            <a:spLocks noGrp="1"/>
          </p:cNvSpPr>
          <p:nvPr>
            <p:ph type="body" idx="1"/>
          </p:nvPr>
        </p:nvSpPr>
        <p:spPr>
          <a:noFill/>
        </p:spPr>
        <p:txBody>
          <a:bodyPr/>
          <a:lstStyle/>
          <a:p>
            <a:r>
              <a:rPr lang="en-US" smtClean="0">
                <a:latin typeface="Arial" charset="0"/>
                <a:ea typeface="ＭＳ Ｐゴシック" pitchFamily="34" charset="-128"/>
                <a:cs typeface="Arial" charset="0"/>
              </a:rPr>
              <a:t>Granularity is relevant when we combine temporal expressions to yield new ones, </a:t>
            </a:r>
          </a:p>
          <a:p>
            <a:r>
              <a:rPr lang="en-US" smtClean="0">
                <a:latin typeface="Arial" charset="0"/>
                <a:ea typeface="ＭＳ Ｐゴシック" pitchFamily="34" charset="-128"/>
                <a:cs typeface="Arial" charset="0"/>
              </a:rPr>
              <a:t>As well as when we ground eventuality in time. </a:t>
            </a:r>
          </a:p>
          <a:p>
            <a:endParaRPr lang="en-US" smtClean="0">
              <a:latin typeface="Arial" charset="0"/>
              <a:ea typeface="ＭＳ Ｐゴシック" pitchFamily="34" charset="-128"/>
              <a:cs typeface="Arial" charset="0"/>
            </a:endParaRPr>
          </a:p>
          <a:p>
            <a:r>
              <a:rPr lang="en-US" smtClean="0">
                <a:latin typeface="Arial" charset="0"/>
                <a:ea typeface="ＭＳ Ｐゴシック" pitchFamily="34" charset="-128"/>
                <a:cs typeface="Arial" charset="0"/>
              </a:rPr>
              <a:t>Consider “tomorrow” and “within one day”.</a:t>
            </a:r>
          </a:p>
          <a:p>
            <a:r>
              <a:rPr lang="en-US" smtClean="0">
                <a:latin typeface="Arial" charset="0"/>
                <a:ea typeface="ＭＳ Ｐゴシック" pitchFamily="34" charset="-128"/>
                <a:cs typeface="Arial" charset="0"/>
              </a:rPr>
              <a:t>If these expressions are evaluated with respect to Dec 8</a:t>
            </a:r>
            <a:r>
              <a:rPr lang="en-US" baseline="30000" smtClean="0">
                <a:latin typeface="Arial" charset="0"/>
                <a:ea typeface="ＭＳ Ｐゴシック" pitchFamily="34" charset="-128"/>
                <a:cs typeface="Arial" charset="0"/>
              </a:rPr>
              <a:t>th</a:t>
            </a:r>
            <a:r>
              <a:rPr lang="en-US" smtClean="0">
                <a:latin typeface="Arial" charset="0"/>
                <a:ea typeface="ＭＳ Ｐゴシック" pitchFamily="34" charset="-128"/>
                <a:cs typeface="Arial" charset="0"/>
              </a:rPr>
              <a:t> 2012 at 3pm,</a:t>
            </a:r>
          </a:p>
          <a:p>
            <a:r>
              <a:rPr lang="en-US" smtClean="0">
                <a:latin typeface="Arial" charset="0"/>
                <a:ea typeface="ＭＳ Ｐゴシック" pitchFamily="34" charset="-128"/>
                <a:cs typeface="Arial" charset="0"/>
              </a:rPr>
              <a:t>Even though both make use of the quantity one day, their respective functions may operate over</a:t>
            </a:r>
          </a:p>
          <a:p>
            <a:r>
              <a:rPr lang="en-US" smtClean="0">
                <a:latin typeface="Arial" charset="0"/>
                <a:ea typeface="ＭＳ Ｐゴシック" pitchFamily="34" charset="-128"/>
                <a:cs typeface="Arial" charset="0"/>
              </a:rPr>
              <a:t>Different granularities.</a:t>
            </a:r>
          </a:p>
          <a:p>
            <a:endParaRPr lang="en-US" smtClean="0">
              <a:latin typeface="Arial" charset="0"/>
              <a:ea typeface="ＭＳ Ｐゴシック" pitchFamily="34" charset="-128"/>
              <a:cs typeface="Arial" charset="0"/>
            </a:endParaRPr>
          </a:p>
          <a:p>
            <a:endParaRPr lang="en-US" smtClean="0">
              <a:latin typeface="Arial" charset="0"/>
              <a:ea typeface="ＭＳ Ｐゴシック" pitchFamily="34" charset="-128"/>
              <a:cs typeface="Arial" charset="0"/>
            </a:endParaRPr>
          </a:p>
          <a:p>
            <a:endParaRPr lang="en-US" smtClean="0">
              <a:latin typeface="Arial" charset="0"/>
              <a:ea typeface="ＭＳ Ｐゴシック" pitchFamily="34" charset="-128"/>
              <a:cs typeface="Arial" charset="0"/>
            </a:endParaRPr>
          </a:p>
        </p:txBody>
      </p:sp>
      <p:sp>
        <p:nvSpPr>
          <p:cNvPr id="79875" name="Slide Number Placeholder 3"/>
          <p:cNvSpPr>
            <a:spLocks noGrp="1"/>
          </p:cNvSpPr>
          <p:nvPr>
            <p:ph type="sldNum" sz="quarter" idx="5"/>
          </p:nvPr>
        </p:nvSpPr>
        <p:spPr>
          <a:noFill/>
          <a:ln>
            <a:miter lim="800000"/>
            <a:headEnd/>
            <a:tailEnd/>
          </a:ln>
        </p:spPr>
        <p:txBody>
          <a:bodyPr/>
          <a:lstStyle/>
          <a:p>
            <a:fld id="{83FC9F3B-6DCD-41F3-A010-7944816AC5A9}" type="slidenum">
              <a:rPr lang="en-US" smtClean="0">
                <a:latin typeface="Arial" charset="0"/>
              </a:rPr>
              <a:pPr/>
              <a:t>14</a:t>
            </a:fld>
            <a:endParaRPr lang="en-US" smtClean="0">
              <a:latin typeface="Arial" charset="0"/>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7" name="Rectangle 7"/>
          <p:cNvSpPr>
            <a:spLocks noGrp="1" noChangeArrowheads="1"/>
          </p:cNvSpPr>
          <p:nvPr>
            <p:ph type="sldNum" sz="quarter" idx="5"/>
          </p:nvPr>
        </p:nvSpPr>
        <p:spPr>
          <a:noFill/>
          <a:ln>
            <a:miter lim="800000"/>
            <a:headEnd/>
            <a:tailEnd/>
          </a:ln>
        </p:spPr>
        <p:txBody>
          <a:bodyPr/>
          <a:lstStyle/>
          <a:p>
            <a:fld id="{A764D66B-4159-4A7B-8EDB-8530EEB95A02}" type="slidenum">
              <a:rPr lang="en-US" smtClean="0">
                <a:latin typeface="Arial" charset="0"/>
              </a:rPr>
              <a:pPr/>
              <a:t>170</a:t>
            </a:fld>
            <a:endParaRPr lang="en-US" smtClean="0">
              <a:latin typeface="Arial" charset="0"/>
            </a:endParaRPr>
          </a:p>
        </p:txBody>
      </p:sp>
      <p:sp>
        <p:nvSpPr>
          <p:cNvPr id="372738" name="Slide Image Placeholder 1"/>
          <p:cNvSpPr>
            <a:spLocks noGrp="1" noRot="1" noChangeAspect="1" noTextEdit="1"/>
          </p:cNvSpPr>
          <p:nvPr>
            <p:ph type="sldImg"/>
          </p:nvPr>
        </p:nvSpPr>
        <p:spPr>
          <a:ln/>
        </p:spPr>
      </p:sp>
      <p:sp>
        <p:nvSpPr>
          <p:cNvPr id="372739" name="Notes Placeholder 2"/>
          <p:cNvSpPr>
            <a:spLocks noGrp="1"/>
          </p:cNvSpPr>
          <p:nvPr>
            <p:ph type="body" idx="1"/>
          </p:nvPr>
        </p:nvSpPr>
        <p:spPr>
          <a:xfrm>
            <a:off x="974725" y="4560888"/>
            <a:ext cx="5365750" cy="4319587"/>
          </a:xfrm>
          <a:noFill/>
        </p:spPr>
        <p:txBody>
          <a:bodyPr/>
          <a:lstStyle/>
          <a:p>
            <a:pPr eaLnBrk="1" hangingPunct="1"/>
            <a:r>
              <a:rPr lang="en-US" smtClean="0">
                <a:latin typeface="Arial" charset="0"/>
                <a:ea typeface="ＭＳ Ｐゴシック" pitchFamily="34" charset="-128"/>
                <a:cs typeface="Arial" charset="0"/>
              </a:rPr>
              <a:t>In this work, based on the interval-based representation, we propose a document temporal structure, where events are associated with their corresponding intervals and events hold partial order temporal relations among them.</a:t>
            </a:r>
          </a:p>
        </p:txBody>
      </p:sp>
      <p:sp>
        <p:nvSpPr>
          <p:cNvPr id="372740" name="Slide Number Placeholder 3"/>
          <p:cNvSpPr txBox="1">
            <a:spLocks noGrp="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algn="r" defTabSz="966788" eaLnBrk="0" hangingPunct="0"/>
            <a:fld id="{B3939076-3607-4842-B040-76FBE1B913EF}" type="slidenum">
              <a:rPr lang="en-US" sz="1300"/>
              <a:pPr algn="r" defTabSz="966788" eaLnBrk="0" hangingPunct="0"/>
              <a:t>170</a:t>
            </a:fld>
            <a:endParaRPr lang="en-US" sz="1300"/>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7" name="Rectangle 7"/>
          <p:cNvSpPr>
            <a:spLocks noGrp="1" noChangeArrowheads="1"/>
          </p:cNvSpPr>
          <p:nvPr>
            <p:ph type="sldNum" sz="quarter" idx="5"/>
          </p:nvPr>
        </p:nvSpPr>
        <p:spPr>
          <a:noFill/>
          <a:ln>
            <a:miter lim="800000"/>
            <a:headEnd/>
            <a:tailEnd/>
          </a:ln>
        </p:spPr>
        <p:txBody>
          <a:bodyPr/>
          <a:lstStyle/>
          <a:p>
            <a:fld id="{1E273B2F-5F10-41F5-BB53-277124B61312}" type="slidenum">
              <a:rPr lang="en-US" smtClean="0">
                <a:latin typeface="Arial" charset="0"/>
              </a:rPr>
              <a:pPr/>
              <a:t>173</a:t>
            </a:fld>
            <a:endParaRPr lang="en-US" smtClean="0">
              <a:latin typeface="Arial" charset="0"/>
            </a:endParaRPr>
          </a:p>
        </p:txBody>
      </p:sp>
      <p:sp>
        <p:nvSpPr>
          <p:cNvPr id="377858" name="Slide Image Placeholder 1"/>
          <p:cNvSpPr>
            <a:spLocks noGrp="1" noRot="1" noChangeAspect="1" noTextEdit="1"/>
          </p:cNvSpPr>
          <p:nvPr>
            <p:ph type="sldImg"/>
          </p:nvPr>
        </p:nvSpPr>
        <p:spPr>
          <a:ln/>
        </p:spPr>
      </p:sp>
      <p:sp>
        <p:nvSpPr>
          <p:cNvPr id="377859" name="Notes Placeholder 2"/>
          <p:cNvSpPr>
            <a:spLocks noGrp="1"/>
          </p:cNvSpPr>
          <p:nvPr>
            <p:ph type="body" idx="1"/>
          </p:nvPr>
        </p:nvSpPr>
        <p:spPr>
          <a:xfrm>
            <a:off x="974725" y="4560888"/>
            <a:ext cx="5365750" cy="4319587"/>
          </a:xfrm>
          <a:noFill/>
        </p:spPr>
        <p:txBody>
          <a:bodyPr/>
          <a:lstStyle/>
          <a:p>
            <a:pPr eaLnBrk="1" hangingPunct="1"/>
            <a:r>
              <a:rPr lang="en-US" smtClean="0">
                <a:latin typeface="Arial" charset="0"/>
                <a:ea typeface="ＭＳ Ｐゴシック" pitchFamily="34" charset="-128"/>
                <a:cs typeface="Arial" charset="0"/>
              </a:rPr>
              <a:t>To construct a document temporal structure for a document, we build a joint timeline model which consists of 2 local classifiers. The first one is the Event-Time or E-T classifier. This classifier associates an event to its corresponding interval. And the second classifier is the Event-Event classifier which identifies the temporal relation between any two events. In this work, we focus on 4 temporal relations including before, after, overlap and no relation.</a:t>
            </a:r>
          </a:p>
        </p:txBody>
      </p:sp>
      <p:sp>
        <p:nvSpPr>
          <p:cNvPr id="377860" name="Slide Number Placeholder 3"/>
          <p:cNvSpPr txBox="1">
            <a:spLocks noGrp="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algn="r" defTabSz="966788" eaLnBrk="0" hangingPunct="0"/>
            <a:fld id="{CFC7AF0E-D800-477A-BADB-6F140B1FC5D0}" type="slidenum">
              <a:rPr lang="en-US" sz="1300"/>
              <a:pPr algn="r" defTabSz="966788" eaLnBrk="0" hangingPunct="0"/>
              <a:t>173</a:t>
            </a:fld>
            <a:endParaRPr lang="en-US" sz="1300"/>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29" name="Rectangle 7"/>
          <p:cNvSpPr>
            <a:spLocks noGrp="1" noChangeArrowheads="1"/>
          </p:cNvSpPr>
          <p:nvPr>
            <p:ph type="sldNum" sz="quarter" idx="5"/>
          </p:nvPr>
        </p:nvSpPr>
        <p:spPr>
          <a:noFill/>
          <a:ln>
            <a:miter lim="800000"/>
            <a:headEnd/>
            <a:tailEnd/>
          </a:ln>
        </p:spPr>
        <p:txBody>
          <a:bodyPr/>
          <a:lstStyle/>
          <a:p>
            <a:fld id="{3A7D202C-993F-440F-8D23-B73C4934D222}" type="slidenum">
              <a:rPr lang="en-US" smtClean="0">
                <a:latin typeface="Arial" charset="0"/>
              </a:rPr>
              <a:pPr/>
              <a:t>174</a:t>
            </a:fld>
            <a:endParaRPr lang="en-US" smtClean="0">
              <a:latin typeface="Arial" charset="0"/>
            </a:endParaRPr>
          </a:p>
        </p:txBody>
      </p:sp>
      <p:sp>
        <p:nvSpPr>
          <p:cNvPr id="380930" name="Slide Image Placeholder 1"/>
          <p:cNvSpPr>
            <a:spLocks noGrp="1" noRot="1" noChangeAspect="1" noTextEdit="1"/>
          </p:cNvSpPr>
          <p:nvPr>
            <p:ph type="sldImg"/>
          </p:nvPr>
        </p:nvSpPr>
        <p:spPr>
          <a:ln/>
        </p:spPr>
      </p:sp>
      <p:sp>
        <p:nvSpPr>
          <p:cNvPr id="380931" name="Notes Placeholder 2"/>
          <p:cNvSpPr>
            <a:spLocks noGrp="1"/>
          </p:cNvSpPr>
          <p:nvPr>
            <p:ph type="body" idx="1"/>
          </p:nvPr>
        </p:nvSpPr>
        <p:spPr>
          <a:xfrm>
            <a:off x="974725" y="4560888"/>
            <a:ext cx="5365750" cy="4319587"/>
          </a:xfrm>
          <a:noFill/>
        </p:spPr>
        <p:txBody>
          <a:bodyPr/>
          <a:lstStyle/>
          <a:p>
            <a:pPr eaLnBrk="1" hangingPunct="1"/>
            <a:r>
              <a:rPr lang="en-US" smtClean="0">
                <a:latin typeface="Arial" charset="0"/>
                <a:ea typeface="ＭＳ Ｐゴシック" pitchFamily="34" charset="-128"/>
                <a:cs typeface="Arial" charset="0"/>
              </a:rPr>
              <a:t>The two local classifiers are put into a joint inference model which use common sense knowledge to maximizes the prediction score of the whole document temporal structure. The two local classifier are supervised classifiers. We now focus on the global joint inference model.</a:t>
            </a:r>
          </a:p>
        </p:txBody>
      </p:sp>
      <p:sp>
        <p:nvSpPr>
          <p:cNvPr id="380932" name="Slide Number Placeholder 3"/>
          <p:cNvSpPr txBox="1">
            <a:spLocks noGrp="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algn="r" defTabSz="966788" eaLnBrk="0" hangingPunct="0"/>
            <a:fld id="{BD70A341-3585-44E4-B1FD-B78540896841}" type="slidenum">
              <a:rPr lang="en-US" sz="1300"/>
              <a:pPr algn="r" defTabSz="966788" eaLnBrk="0" hangingPunct="0"/>
              <a:t>174</a:t>
            </a:fld>
            <a:endParaRPr lang="en-US" sz="1300"/>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5" name="Rectangle 7"/>
          <p:cNvSpPr>
            <a:spLocks noGrp="1" noChangeArrowheads="1"/>
          </p:cNvSpPr>
          <p:nvPr>
            <p:ph type="sldNum" sz="quarter" idx="5"/>
          </p:nvPr>
        </p:nvSpPr>
        <p:spPr>
          <a:noFill/>
          <a:ln>
            <a:miter lim="800000"/>
            <a:headEnd/>
            <a:tailEnd/>
          </a:ln>
        </p:spPr>
        <p:txBody>
          <a:bodyPr/>
          <a:lstStyle/>
          <a:p>
            <a:fld id="{0729C655-56A0-437B-85F7-85C2BE397F07}" type="slidenum">
              <a:rPr lang="en-US" smtClean="0">
                <a:latin typeface="Arial" charset="0"/>
              </a:rPr>
              <a:pPr/>
              <a:t>176</a:t>
            </a:fld>
            <a:endParaRPr lang="en-US" smtClean="0">
              <a:latin typeface="Arial" charset="0"/>
            </a:endParaRPr>
          </a:p>
        </p:txBody>
      </p:sp>
      <p:sp>
        <p:nvSpPr>
          <p:cNvPr id="385026" name="Slide Image Placeholder 1"/>
          <p:cNvSpPr>
            <a:spLocks noGrp="1" noRot="1" noChangeAspect="1" noTextEdit="1"/>
          </p:cNvSpPr>
          <p:nvPr>
            <p:ph type="sldImg"/>
          </p:nvPr>
        </p:nvSpPr>
        <p:spPr>
          <a:ln/>
        </p:spPr>
      </p:sp>
      <p:sp>
        <p:nvSpPr>
          <p:cNvPr id="385027" name="Notes Placeholder 2"/>
          <p:cNvSpPr>
            <a:spLocks noGrp="1"/>
          </p:cNvSpPr>
          <p:nvPr>
            <p:ph type="body" idx="1"/>
          </p:nvPr>
        </p:nvSpPr>
        <p:spPr>
          <a:xfrm>
            <a:off x="974725" y="4560888"/>
            <a:ext cx="5365750" cy="4319587"/>
          </a:xfrm>
          <a:noFill/>
        </p:spPr>
        <p:txBody>
          <a:bodyPr/>
          <a:lstStyle/>
          <a:p>
            <a:pPr eaLnBrk="1" hangingPunct="1"/>
            <a:r>
              <a:rPr lang="en-US" smtClean="0">
                <a:latin typeface="Arial" charset="0"/>
                <a:ea typeface="ＭＳ Ｐゴシック" pitchFamily="34" charset="-128"/>
                <a:cs typeface="Arial" charset="0"/>
              </a:rPr>
              <a:t>In this joint model, we construct an ILP objective function which is the linear combination of the prediction scores from the two local classifiers. In this function, p&lt;et,1&gt; is the probability of the event e that associates with time interval t. x&lt;et,1&gt; is an indicator variable for the E-T classifier. Similarly, p&lt;ee,r&gt; is the probability of event pair ee holds temporal relation r, and y&lt;ee,r&gt; is an indicator variable of the E-E classifier. The objective function is maximized subject to some temporal constraints.</a:t>
            </a:r>
          </a:p>
        </p:txBody>
      </p:sp>
      <p:sp>
        <p:nvSpPr>
          <p:cNvPr id="385028" name="Slide Number Placeholder 3"/>
          <p:cNvSpPr txBox="1">
            <a:spLocks noGrp="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algn="r" defTabSz="966788" eaLnBrk="0" hangingPunct="0"/>
            <a:fld id="{8A43751F-6957-4A5F-8208-C35B67113B76}" type="slidenum">
              <a:rPr lang="en-US" sz="1300"/>
              <a:pPr algn="r" defTabSz="966788" eaLnBrk="0" hangingPunct="0"/>
              <a:t>176</a:t>
            </a:fld>
            <a:endParaRPr lang="en-US" sz="1300"/>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7" name="Rectangle 7"/>
          <p:cNvSpPr>
            <a:spLocks noGrp="1" noChangeArrowheads="1"/>
          </p:cNvSpPr>
          <p:nvPr>
            <p:ph type="sldNum" sz="quarter" idx="5"/>
          </p:nvPr>
        </p:nvSpPr>
        <p:spPr>
          <a:noFill/>
          <a:ln>
            <a:miter lim="800000"/>
            <a:headEnd/>
            <a:tailEnd/>
          </a:ln>
        </p:spPr>
        <p:txBody>
          <a:bodyPr/>
          <a:lstStyle/>
          <a:p>
            <a:fld id="{0333855D-4D6C-43A3-A233-3988412AF0BE}" type="slidenum">
              <a:rPr lang="en-US" smtClean="0">
                <a:latin typeface="Arial" charset="0"/>
              </a:rPr>
              <a:pPr/>
              <a:t>177</a:t>
            </a:fld>
            <a:endParaRPr lang="en-US" smtClean="0">
              <a:latin typeface="Arial" charset="0"/>
            </a:endParaRPr>
          </a:p>
        </p:txBody>
      </p:sp>
      <p:sp>
        <p:nvSpPr>
          <p:cNvPr id="388098" name="Slide Image Placeholder 1"/>
          <p:cNvSpPr>
            <a:spLocks noGrp="1" noRot="1" noChangeAspect="1" noTextEdit="1"/>
          </p:cNvSpPr>
          <p:nvPr>
            <p:ph type="sldImg"/>
          </p:nvPr>
        </p:nvSpPr>
        <p:spPr>
          <a:ln/>
        </p:spPr>
      </p:sp>
      <p:sp>
        <p:nvSpPr>
          <p:cNvPr id="388099" name="Notes Placeholder 2"/>
          <p:cNvSpPr>
            <a:spLocks noGrp="1"/>
          </p:cNvSpPr>
          <p:nvPr>
            <p:ph type="body" idx="1"/>
          </p:nvPr>
        </p:nvSpPr>
        <p:spPr>
          <a:xfrm>
            <a:off x="974725" y="4560888"/>
            <a:ext cx="5365750" cy="4319587"/>
          </a:xfrm>
          <a:noFill/>
        </p:spPr>
        <p:txBody>
          <a:bodyPr/>
          <a:lstStyle/>
          <a:p>
            <a:pPr eaLnBrk="1" hangingPunct="1"/>
            <a:r>
              <a:rPr lang="en-US" smtClean="0">
                <a:latin typeface="Arial" charset="0"/>
                <a:ea typeface="ＭＳ Ｐゴシック" pitchFamily="34" charset="-128"/>
                <a:cs typeface="Arial" charset="0"/>
              </a:rPr>
              <a:t>The first group of constraints requires that each event pair can get only one temporal relation, while the second constraint requires that each event is associated with only one time interval.</a:t>
            </a:r>
          </a:p>
          <a:p>
            <a:pPr eaLnBrk="1" hangingPunct="1"/>
            <a:r>
              <a:rPr lang="en-US" smtClean="0">
                <a:latin typeface="Arial" charset="0"/>
                <a:ea typeface="ＭＳ Ｐゴシック" pitchFamily="34" charset="-128"/>
                <a:cs typeface="Arial" charset="0"/>
              </a:rPr>
              <a:t>Constraint group number 3 is a reflectivity rule. For example, if e1 is before e2 then e2 must be after e1.</a:t>
            </a:r>
          </a:p>
          <a:p>
            <a:pPr eaLnBrk="1" hangingPunct="1"/>
            <a:r>
              <a:rPr lang="en-US" smtClean="0">
                <a:latin typeface="Arial" charset="0"/>
                <a:ea typeface="ＭＳ Ｐゴシック" pitchFamily="34" charset="-128"/>
                <a:cs typeface="Arial" charset="0"/>
              </a:rPr>
              <a:t>Constraint group number 4 is a transitivity rule. For example, if e1 is before e2 and e2 is before e3, then e1 must be before e3.</a:t>
            </a:r>
          </a:p>
          <a:p>
            <a:pPr eaLnBrk="1" hangingPunct="1"/>
            <a:r>
              <a:rPr lang="en-US" smtClean="0">
                <a:latin typeface="Arial" charset="0"/>
                <a:ea typeface="ＭＳ Ｐゴシック" pitchFamily="34" charset="-128"/>
                <a:cs typeface="Arial" charset="0"/>
              </a:rPr>
              <a:t>The last group of constraints states that if e1 and e2 are associated with I1 and I2 respectively, and if we know that I1 precedes I2 on the timeline, then e1 must happen before e2.</a:t>
            </a:r>
          </a:p>
        </p:txBody>
      </p:sp>
      <p:sp>
        <p:nvSpPr>
          <p:cNvPr id="388100" name="Slide Number Placeholder 3"/>
          <p:cNvSpPr txBox="1">
            <a:spLocks noGrp="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algn="r" defTabSz="966788" eaLnBrk="0" hangingPunct="0"/>
            <a:fld id="{9F019C6E-C443-4C38-BB26-E3848451E777}" type="slidenum">
              <a:rPr lang="en-US" sz="1300"/>
              <a:pPr algn="r" defTabSz="966788" eaLnBrk="0" hangingPunct="0"/>
              <a:t>177</a:t>
            </a:fld>
            <a:endParaRPr lang="en-US" sz="1300"/>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5" name="Rectangle 7"/>
          <p:cNvSpPr>
            <a:spLocks noGrp="1" noChangeArrowheads="1"/>
          </p:cNvSpPr>
          <p:nvPr>
            <p:ph type="sldNum" sz="quarter" idx="5"/>
          </p:nvPr>
        </p:nvSpPr>
        <p:spPr>
          <a:noFill/>
          <a:ln>
            <a:miter lim="800000"/>
            <a:headEnd/>
            <a:tailEnd/>
          </a:ln>
        </p:spPr>
        <p:txBody>
          <a:bodyPr/>
          <a:lstStyle/>
          <a:p>
            <a:fld id="{AEB6F3F5-3936-43C8-83B8-6E3E2A5DAA22}" type="slidenum">
              <a:rPr lang="en-US" smtClean="0">
                <a:latin typeface="Arial" charset="0"/>
              </a:rPr>
              <a:pPr/>
              <a:t>178</a:t>
            </a:fld>
            <a:endParaRPr lang="en-US" smtClean="0">
              <a:latin typeface="Arial" charset="0"/>
            </a:endParaRPr>
          </a:p>
        </p:txBody>
      </p:sp>
      <p:sp>
        <p:nvSpPr>
          <p:cNvPr id="390146" name="Slide Image Placeholder 1"/>
          <p:cNvSpPr>
            <a:spLocks noGrp="1" noRot="1" noChangeAspect="1" noTextEdit="1"/>
          </p:cNvSpPr>
          <p:nvPr>
            <p:ph type="sldImg"/>
          </p:nvPr>
        </p:nvSpPr>
        <p:spPr>
          <a:ln/>
        </p:spPr>
      </p:sp>
      <p:sp>
        <p:nvSpPr>
          <p:cNvPr id="390147" name="Notes Placeholder 2"/>
          <p:cNvSpPr>
            <a:spLocks noGrp="1"/>
          </p:cNvSpPr>
          <p:nvPr>
            <p:ph type="body" idx="1"/>
          </p:nvPr>
        </p:nvSpPr>
        <p:spPr>
          <a:noFill/>
        </p:spPr>
        <p:txBody>
          <a:bodyPr/>
          <a:lstStyle/>
          <a:p>
            <a:pPr eaLnBrk="1" hangingPunct="1"/>
            <a:r>
              <a:rPr lang="en-US" sz="1100" smtClean="0">
                <a:latin typeface="Arial" charset="0"/>
                <a:ea typeface="ＭＳ Ｐゴシック" pitchFamily="34" charset="-128"/>
                <a:cs typeface="Arial" charset="0"/>
              </a:rPr>
              <a:t>Next, I will present event-coreference as an additional knowledge source that helps the task of event timeline construction.</a:t>
            </a:r>
          </a:p>
          <a:p>
            <a:pPr eaLnBrk="1" hangingPunct="1"/>
            <a:r>
              <a:rPr lang="en-US" sz="1100" smtClean="0">
                <a:latin typeface="Arial" charset="0"/>
                <a:ea typeface="ＭＳ Ｐゴシック" pitchFamily="34" charset="-128"/>
                <a:cs typeface="Arial" charset="0"/>
              </a:rPr>
              <a:t>First I would like to demonstrate the importance of event coreference knowledge. Assume that we have a document published on March 11, 2003, that reads </a:t>
            </a:r>
            <a:r>
              <a:rPr lang="ja-JP" altLang="en-US" sz="1100" smtClean="0">
                <a:latin typeface="Arial" charset="0"/>
                <a:ea typeface="ＭＳ Ｐゴシック" pitchFamily="34" charset="-128"/>
                <a:cs typeface="Arial" charset="0"/>
              </a:rPr>
              <a:t>“</a:t>
            </a:r>
            <a:r>
              <a:rPr lang="en-US" altLang="ja-JP" sz="1100" smtClean="0">
                <a:latin typeface="Arial" charset="0"/>
                <a:ea typeface="ＭＳ Ｐゴシック" pitchFamily="34" charset="-128"/>
                <a:cs typeface="Arial" charset="0"/>
              </a:rPr>
              <a:t>Sotheby</a:t>
            </a:r>
            <a:r>
              <a:rPr lang="ja-JP" altLang="en-US" sz="1100" smtClean="0">
                <a:latin typeface="Arial" charset="0"/>
                <a:ea typeface="ＭＳ Ｐゴシック" pitchFamily="34" charset="-128"/>
                <a:cs typeface="Arial" charset="0"/>
              </a:rPr>
              <a:t>’</a:t>
            </a:r>
            <a:r>
              <a:rPr lang="en-US" altLang="ja-JP" sz="1100" smtClean="0">
                <a:latin typeface="Arial" charset="0"/>
                <a:ea typeface="ＭＳ Ｐゴシック" pitchFamily="34" charset="-128"/>
                <a:cs typeface="Arial" charset="0"/>
              </a:rPr>
              <a:t>s and …dollars.</a:t>
            </a:r>
            <a:r>
              <a:rPr lang="ja-JP" altLang="en-US" sz="1100" smtClean="0">
                <a:latin typeface="Arial" charset="0"/>
                <a:ea typeface="ＭＳ Ｐゴシック" pitchFamily="34" charset="-128"/>
                <a:cs typeface="Arial" charset="0"/>
              </a:rPr>
              <a:t>”</a:t>
            </a:r>
            <a:endParaRPr lang="en-US" altLang="ja-JP" sz="1100" smtClean="0">
              <a:latin typeface="Arial" charset="0"/>
              <a:ea typeface="ＭＳ Ｐゴシック" pitchFamily="34" charset="-128"/>
              <a:cs typeface="Arial" charset="0"/>
            </a:endParaRPr>
          </a:p>
          <a:p>
            <a:pPr eaLnBrk="1" hangingPunct="1"/>
            <a:r>
              <a:rPr lang="en-US" sz="1100" smtClean="0">
                <a:latin typeface="Arial" charset="0"/>
                <a:ea typeface="ＭＳ Ｐゴシック" pitchFamily="34" charset="-128"/>
                <a:cs typeface="Arial" charset="0"/>
              </a:rPr>
              <a:t>For the E-T local classifier, it</a:t>
            </a:r>
            <a:r>
              <a:rPr lang="ja-JP" altLang="en-US" sz="1100" smtClean="0">
                <a:latin typeface="Arial" charset="0"/>
                <a:ea typeface="ＭＳ Ｐゴシック" pitchFamily="34" charset="-128"/>
                <a:cs typeface="Arial" charset="0"/>
              </a:rPr>
              <a:t>’</a:t>
            </a:r>
            <a:r>
              <a:rPr lang="en-US" altLang="ja-JP" sz="1100" smtClean="0">
                <a:latin typeface="Arial" charset="0"/>
                <a:ea typeface="ＭＳ Ｐゴシック" pitchFamily="34" charset="-128"/>
                <a:cs typeface="Arial" charset="0"/>
              </a:rPr>
              <a:t>s possible to associate the </a:t>
            </a:r>
            <a:r>
              <a:rPr lang="ja-JP" altLang="en-US" sz="1100" smtClean="0">
                <a:latin typeface="Arial" charset="0"/>
                <a:ea typeface="ＭＳ Ｐゴシック" pitchFamily="34" charset="-128"/>
                <a:cs typeface="Arial" charset="0"/>
              </a:rPr>
              <a:t>“</a:t>
            </a:r>
            <a:r>
              <a:rPr lang="en-US" altLang="ja-JP" sz="1100" smtClean="0">
                <a:latin typeface="Arial" charset="0"/>
                <a:ea typeface="ＭＳ Ｐゴシック" pitchFamily="34" charset="-128"/>
                <a:cs typeface="Arial" charset="0"/>
              </a:rPr>
              <a:t>payment</a:t>
            </a:r>
            <a:r>
              <a:rPr lang="ja-JP" altLang="en-US" sz="1100" smtClean="0">
                <a:latin typeface="Arial" charset="0"/>
                <a:ea typeface="ＭＳ Ｐゴシック" pitchFamily="34" charset="-128"/>
                <a:cs typeface="Arial" charset="0"/>
              </a:rPr>
              <a:t>”</a:t>
            </a:r>
            <a:r>
              <a:rPr lang="en-US" altLang="ja-JP" sz="1100" smtClean="0">
                <a:latin typeface="Arial" charset="0"/>
                <a:ea typeface="ＭＳ Ｐゴシック" pitchFamily="34" charset="-128"/>
                <a:cs typeface="Arial" charset="0"/>
              </a:rPr>
              <a:t> event to the time interval between 1993 and 2000 because one of the strong evidences is that they appear in the same sentence. However, this prediction is incorrect. The correct prediction should associate the payment event with the interval between March 11, 2003, which is the publishing date of the document, and the future.</a:t>
            </a:r>
          </a:p>
          <a:p>
            <a:pPr eaLnBrk="1" hangingPunct="1"/>
            <a:r>
              <a:rPr lang="en-US" sz="1100" smtClean="0">
                <a:latin typeface="Arial" charset="0"/>
                <a:ea typeface="ＭＳ Ｐゴシック" pitchFamily="34" charset="-128"/>
                <a:cs typeface="Arial" charset="0"/>
              </a:rPr>
              <a:t>So can we overcome this problem? We argue that the knowledge from event coreference may help us in this case. From the event coreference knowledge, we know that pay1, pay2 and payment are actually 3 event mentions that refer to the same event, so they belong to one event coreference cluster. In we are lucky that the E-T classifier is strongly confident in the association between pay1 and the interval from March 11, 2003 to the future, then we can overwrite other predictions to associate other payment event mentions to the same interval.</a:t>
            </a:r>
          </a:p>
          <a:p>
            <a:pPr eaLnBrk="1" hangingPunct="1"/>
            <a:r>
              <a:rPr lang="en-US" sz="1100" smtClean="0">
                <a:latin typeface="Arial" charset="0"/>
                <a:ea typeface="ＭＳ Ｐゴシック" pitchFamily="34" charset="-128"/>
                <a:cs typeface="Arial" charset="0"/>
              </a:rPr>
              <a:t>And again, I want to emphasize that besides our local classifiers and the joint inference model, we use the knwoledge from event coreference as an additional knowledge source to improve the performance of the system.</a:t>
            </a:r>
          </a:p>
        </p:txBody>
      </p:sp>
      <p:sp>
        <p:nvSpPr>
          <p:cNvPr id="390148" name="Slide Number Placeholder 3"/>
          <p:cNvSpPr txBox="1">
            <a:spLocks noGrp="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algn="r" defTabSz="966788" eaLnBrk="0" hangingPunct="0"/>
            <a:fld id="{BEF2AD58-5330-4D01-A57A-77C059ED558C}" type="slidenum">
              <a:rPr lang="en-US" sz="1300"/>
              <a:pPr algn="r" defTabSz="966788" eaLnBrk="0" hangingPunct="0"/>
              <a:t>178</a:t>
            </a:fld>
            <a:endParaRPr lang="en-US" sz="1300"/>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3" name="Rectangle 7"/>
          <p:cNvSpPr>
            <a:spLocks noGrp="1" noChangeArrowheads="1"/>
          </p:cNvSpPr>
          <p:nvPr>
            <p:ph type="sldNum" sz="quarter" idx="5"/>
          </p:nvPr>
        </p:nvSpPr>
        <p:spPr>
          <a:noFill/>
          <a:ln>
            <a:miter lim="800000"/>
            <a:headEnd/>
            <a:tailEnd/>
          </a:ln>
        </p:spPr>
        <p:txBody>
          <a:bodyPr/>
          <a:lstStyle/>
          <a:p>
            <a:fld id="{55698373-4AD6-4C3A-8976-5FFC765D8845}" type="slidenum">
              <a:rPr lang="en-US" smtClean="0">
                <a:latin typeface="Arial" charset="0"/>
              </a:rPr>
              <a:pPr/>
              <a:t>179</a:t>
            </a:fld>
            <a:endParaRPr lang="en-US" smtClean="0">
              <a:latin typeface="Arial" charset="0"/>
            </a:endParaRPr>
          </a:p>
        </p:txBody>
      </p:sp>
      <p:sp>
        <p:nvSpPr>
          <p:cNvPr id="392194" name="Slide Image Placeholder 1"/>
          <p:cNvSpPr>
            <a:spLocks noGrp="1" noRot="1" noChangeAspect="1" noTextEdit="1"/>
          </p:cNvSpPr>
          <p:nvPr>
            <p:ph type="sldImg"/>
          </p:nvPr>
        </p:nvSpPr>
        <p:spPr>
          <a:ln/>
        </p:spPr>
      </p:sp>
      <p:sp>
        <p:nvSpPr>
          <p:cNvPr id="392195" name="Notes Placeholder 2"/>
          <p:cNvSpPr>
            <a:spLocks noGrp="1"/>
          </p:cNvSpPr>
          <p:nvPr>
            <p:ph type="body" idx="1"/>
          </p:nvPr>
        </p:nvSpPr>
        <p:spPr>
          <a:xfrm>
            <a:off x="974725" y="4560888"/>
            <a:ext cx="5365750" cy="4319587"/>
          </a:xfrm>
          <a:noFill/>
        </p:spPr>
        <p:txBody>
          <a:bodyPr/>
          <a:lstStyle/>
          <a:p>
            <a:pPr eaLnBrk="1" hangingPunct="1"/>
            <a:r>
              <a:rPr lang="en-US" smtClean="0">
                <a:latin typeface="Arial" charset="0"/>
                <a:ea typeface="ＭＳ Ｐゴシック" pitchFamily="34" charset="-128"/>
                <a:cs typeface="Arial" charset="0"/>
              </a:rPr>
              <a:t>In this work, we propose 2 principles that make use of event coreference knowledge.</a:t>
            </a:r>
          </a:p>
          <a:p>
            <a:pPr eaLnBrk="1" hangingPunct="1"/>
            <a:r>
              <a:rPr lang="en-US" smtClean="0">
                <a:latin typeface="Arial" charset="0"/>
                <a:ea typeface="ＭＳ Ｐゴシック" pitchFamily="34" charset="-128"/>
                <a:cs typeface="Arial" charset="0"/>
              </a:rPr>
              <a:t>The first principle states that </a:t>
            </a:r>
            <a:r>
              <a:rPr lang="ja-JP" altLang="en-US" smtClean="0">
                <a:latin typeface="Arial" charset="0"/>
                <a:ea typeface="ＭＳ Ｐゴシック" pitchFamily="34" charset="-128"/>
                <a:cs typeface="Arial" charset="0"/>
              </a:rPr>
              <a:t>“</a:t>
            </a:r>
            <a:r>
              <a:rPr lang="en-US" altLang="ja-JP" smtClean="0">
                <a:latin typeface="Arial" charset="0"/>
                <a:ea typeface="ＭＳ Ｐゴシック" pitchFamily="34" charset="-128"/>
                <a:cs typeface="Arial" charset="0"/>
              </a:rPr>
              <a:t>All mentions of a unique event are associated with the same time interval, and overlap with each other.</a:t>
            </a:r>
          </a:p>
          <a:p>
            <a:pPr eaLnBrk="1" hangingPunct="1"/>
            <a:r>
              <a:rPr lang="en-US" smtClean="0">
                <a:latin typeface="Arial" charset="0"/>
                <a:ea typeface="ＭＳ Ｐゴシック" pitchFamily="34" charset="-128"/>
                <a:cs typeface="Arial" charset="0"/>
              </a:rPr>
              <a:t>The second principle states that </a:t>
            </a:r>
            <a:r>
              <a:rPr lang="ja-JP" altLang="en-US" smtClean="0">
                <a:latin typeface="Arial" charset="0"/>
                <a:ea typeface="ＭＳ Ｐゴシック" pitchFamily="34" charset="-128"/>
                <a:cs typeface="Arial" charset="0"/>
              </a:rPr>
              <a:t>“</a:t>
            </a:r>
            <a:r>
              <a:rPr lang="en-US" altLang="ja-JP" smtClean="0">
                <a:latin typeface="Arial" charset="0"/>
                <a:ea typeface="ＭＳ Ｐゴシック" pitchFamily="34" charset="-128"/>
                <a:cs typeface="Arial" charset="0"/>
              </a:rPr>
              <a:t>All mentions of an event get the same termporal relation with all mentions of another event.</a:t>
            </a:r>
            <a:endParaRPr lang="en-US" smtClean="0">
              <a:latin typeface="Arial" charset="0"/>
              <a:ea typeface="ＭＳ Ｐゴシック" pitchFamily="34" charset="-128"/>
              <a:cs typeface="Arial" charset="0"/>
            </a:endParaRPr>
          </a:p>
        </p:txBody>
      </p:sp>
      <p:sp>
        <p:nvSpPr>
          <p:cNvPr id="392196" name="Slide Number Placeholder 3"/>
          <p:cNvSpPr txBox="1">
            <a:spLocks noGrp="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algn="r" defTabSz="966788" eaLnBrk="0" hangingPunct="0"/>
            <a:fld id="{55E42638-33D9-4421-B09F-8B4DACB490CB}" type="slidenum">
              <a:rPr lang="en-US" sz="1300"/>
              <a:pPr algn="r" defTabSz="966788" eaLnBrk="0" hangingPunct="0"/>
              <a:t>179</a:t>
            </a:fld>
            <a:endParaRPr lang="en-US" sz="1300"/>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1" name="Rectangle 7"/>
          <p:cNvSpPr>
            <a:spLocks noGrp="1" noChangeArrowheads="1"/>
          </p:cNvSpPr>
          <p:nvPr>
            <p:ph type="sldNum" sz="quarter" idx="5"/>
          </p:nvPr>
        </p:nvSpPr>
        <p:spPr>
          <a:noFill/>
          <a:ln>
            <a:miter lim="800000"/>
            <a:headEnd/>
            <a:tailEnd/>
          </a:ln>
        </p:spPr>
        <p:txBody>
          <a:bodyPr/>
          <a:lstStyle/>
          <a:p>
            <a:fld id="{79B1178D-7570-4E34-B7F0-E5F2FCBC77CF}" type="slidenum">
              <a:rPr lang="en-US" smtClean="0">
                <a:latin typeface="Arial" charset="0"/>
              </a:rPr>
              <a:pPr/>
              <a:t>180</a:t>
            </a:fld>
            <a:endParaRPr lang="en-US" smtClean="0">
              <a:latin typeface="Arial" charset="0"/>
            </a:endParaRPr>
          </a:p>
        </p:txBody>
      </p:sp>
      <p:sp>
        <p:nvSpPr>
          <p:cNvPr id="394242" name="Slide Image Placeholder 1"/>
          <p:cNvSpPr>
            <a:spLocks noGrp="1" noRot="1" noChangeAspect="1" noTextEdit="1"/>
          </p:cNvSpPr>
          <p:nvPr>
            <p:ph type="sldImg"/>
          </p:nvPr>
        </p:nvSpPr>
        <p:spPr>
          <a:ln/>
        </p:spPr>
      </p:sp>
      <p:sp>
        <p:nvSpPr>
          <p:cNvPr id="394243" name="Notes Placeholder 2"/>
          <p:cNvSpPr>
            <a:spLocks noGrp="1"/>
          </p:cNvSpPr>
          <p:nvPr>
            <p:ph type="body" idx="1"/>
          </p:nvPr>
        </p:nvSpPr>
        <p:spPr>
          <a:xfrm>
            <a:off x="974725" y="4560888"/>
            <a:ext cx="5365750" cy="4319587"/>
          </a:xfrm>
          <a:noFill/>
        </p:spPr>
        <p:txBody>
          <a:bodyPr/>
          <a:lstStyle/>
          <a:p>
            <a:pPr eaLnBrk="1" hangingPunct="1"/>
            <a:r>
              <a:rPr lang="en-US" smtClean="0">
                <a:latin typeface="Arial" charset="0"/>
                <a:ea typeface="ＭＳ Ｐゴシック" pitchFamily="34" charset="-128"/>
                <a:cs typeface="Arial" charset="0"/>
              </a:rPr>
              <a:t>In our experiments, we use 20 documents published in March 2003 from the ACE05 corpus.</a:t>
            </a:r>
          </a:p>
          <a:p>
            <a:pPr eaLnBrk="1" hangingPunct="1"/>
            <a:r>
              <a:rPr lang="en-US" smtClean="0">
                <a:latin typeface="Arial" charset="0"/>
                <a:ea typeface="ＭＳ Ｐゴシック" pitchFamily="34" charset="-128"/>
                <a:cs typeface="Arial" charset="0"/>
              </a:rPr>
              <a:t>To extract time intervals from the document, we use our tool which was published in NAACL-Demo this year.</a:t>
            </a:r>
          </a:p>
          <a:p>
            <a:pPr eaLnBrk="1" hangingPunct="1"/>
            <a:r>
              <a:rPr lang="en-US" smtClean="0">
                <a:latin typeface="Arial" charset="0"/>
                <a:ea typeface="ＭＳ Ｐゴシック" pitchFamily="34" charset="-128"/>
                <a:cs typeface="Arial" charset="0"/>
              </a:rPr>
              <a:t>The data is anntoated with event to time interval associations and the temporal relations between events.</a:t>
            </a:r>
          </a:p>
          <a:p>
            <a:pPr eaLnBrk="1" hangingPunct="1"/>
            <a:r>
              <a:rPr lang="en-US" smtClean="0">
                <a:latin typeface="Arial" charset="0"/>
                <a:ea typeface="ＭＳ Ｐゴシック" pitchFamily="34" charset="-128"/>
                <a:cs typeface="Arial" charset="0"/>
              </a:rPr>
              <a:t>After that the annotation is saturated with some rule to make a complete annotated dataset.</a:t>
            </a:r>
          </a:p>
          <a:p>
            <a:pPr eaLnBrk="1" hangingPunct="1"/>
            <a:r>
              <a:rPr lang="en-US" smtClean="0">
                <a:latin typeface="Arial" charset="0"/>
                <a:ea typeface="ＭＳ Ｐゴシック" pitchFamily="34" charset="-128"/>
                <a:cs typeface="Arial" charset="0"/>
              </a:rPr>
              <a:t>Here are some statistics on the data. We note that in our main experiments, we do not use the TimeML corpus because it does not focus on significant events such as Attack or Kill events, and it doesn</a:t>
            </a:r>
            <a:r>
              <a:rPr lang="ja-JP" altLang="en-US" smtClean="0">
                <a:latin typeface="Arial" charset="0"/>
                <a:ea typeface="ＭＳ Ｐゴシック" pitchFamily="34" charset="-128"/>
                <a:cs typeface="Arial" charset="0"/>
              </a:rPr>
              <a:t>’</a:t>
            </a:r>
            <a:r>
              <a:rPr lang="en-US" altLang="ja-JP" smtClean="0">
                <a:latin typeface="Arial" charset="0"/>
                <a:ea typeface="ＭＳ Ｐゴシック" pitchFamily="34" charset="-128"/>
                <a:cs typeface="Arial" charset="0"/>
              </a:rPr>
              <a:t>t have event coreference information.</a:t>
            </a:r>
          </a:p>
          <a:p>
            <a:pPr eaLnBrk="1" hangingPunct="1"/>
            <a:r>
              <a:rPr lang="en-US" smtClean="0">
                <a:latin typeface="Arial" charset="0"/>
                <a:ea typeface="ＭＳ Ｐゴシック" pitchFamily="34" charset="-128"/>
                <a:cs typeface="Arial" charset="0"/>
              </a:rPr>
              <a:t>But we have some additional experiments on the TimeML corpus to compare our work with previous work.</a:t>
            </a:r>
          </a:p>
        </p:txBody>
      </p:sp>
      <p:sp>
        <p:nvSpPr>
          <p:cNvPr id="394244" name="Slide Number Placeholder 3"/>
          <p:cNvSpPr txBox="1">
            <a:spLocks noGrp="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algn="r" defTabSz="966788" eaLnBrk="0" hangingPunct="0"/>
            <a:fld id="{A23A3887-6151-4118-80C7-E83CE75BE17A}" type="slidenum">
              <a:rPr lang="en-US" sz="1300"/>
              <a:pPr algn="r" defTabSz="966788" eaLnBrk="0" hangingPunct="0"/>
              <a:t>180</a:t>
            </a:fld>
            <a:endParaRPr lang="en-US" sz="1300"/>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89" name="Rectangle 7"/>
          <p:cNvSpPr>
            <a:spLocks noGrp="1" noChangeArrowheads="1"/>
          </p:cNvSpPr>
          <p:nvPr>
            <p:ph type="sldNum" sz="quarter" idx="5"/>
          </p:nvPr>
        </p:nvSpPr>
        <p:spPr>
          <a:noFill/>
          <a:ln>
            <a:miter lim="800000"/>
            <a:headEnd/>
            <a:tailEnd/>
          </a:ln>
        </p:spPr>
        <p:txBody>
          <a:bodyPr/>
          <a:lstStyle/>
          <a:p>
            <a:fld id="{EA6DBF35-A307-41AD-981B-9D4C5F0113A5}" type="slidenum">
              <a:rPr lang="en-US" smtClean="0">
                <a:latin typeface="Arial" charset="0"/>
              </a:rPr>
              <a:pPr/>
              <a:t>181</a:t>
            </a:fld>
            <a:endParaRPr lang="en-US" smtClean="0">
              <a:latin typeface="Arial" charset="0"/>
            </a:endParaRPr>
          </a:p>
        </p:txBody>
      </p:sp>
      <p:sp>
        <p:nvSpPr>
          <p:cNvPr id="396290" name="Slide Image Placeholder 1"/>
          <p:cNvSpPr>
            <a:spLocks noGrp="1" noRot="1" noChangeAspect="1" noTextEdit="1"/>
          </p:cNvSpPr>
          <p:nvPr>
            <p:ph type="sldImg"/>
          </p:nvPr>
        </p:nvSpPr>
        <p:spPr>
          <a:ln/>
        </p:spPr>
      </p:sp>
      <p:sp>
        <p:nvSpPr>
          <p:cNvPr id="396291" name="Notes Placeholder 2"/>
          <p:cNvSpPr>
            <a:spLocks noGrp="1"/>
          </p:cNvSpPr>
          <p:nvPr>
            <p:ph type="body" idx="1"/>
          </p:nvPr>
        </p:nvSpPr>
        <p:spPr>
          <a:noFill/>
        </p:spPr>
        <p:txBody>
          <a:bodyPr/>
          <a:lstStyle/>
          <a:p>
            <a:pPr eaLnBrk="1" hangingPunct="1">
              <a:lnSpc>
                <a:spcPct val="90000"/>
              </a:lnSpc>
            </a:pPr>
            <a:r>
              <a:rPr lang="en-US" sz="1100" smtClean="0">
                <a:latin typeface="Arial" charset="0"/>
                <a:ea typeface="ＭＳ Ｐゴシック" pitchFamily="34" charset="-128"/>
                <a:cs typeface="Arial" charset="0"/>
              </a:rPr>
              <a:t>In the main experiments, we first develop a baseline system as follow:</a:t>
            </a:r>
          </a:p>
          <a:p>
            <a:pPr eaLnBrk="1" hangingPunct="1">
              <a:lnSpc>
                <a:spcPct val="90000"/>
              </a:lnSpc>
            </a:pPr>
            <a:r>
              <a:rPr lang="en-US" sz="1100" smtClean="0">
                <a:latin typeface="Arial" charset="0"/>
                <a:ea typeface="ＭＳ Ｐゴシック" pitchFamily="34" charset="-128"/>
                <a:cs typeface="Arial" charset="0"/>
              </a:rPr>
              <a:t>For event to time interval assiciation, the system associates an event to its closest interval in the same sentence. If there is no interval in the same sentence, it links the event to the closest interval to the left, otherwise, it associates the event to the document publishing date.</a:t>
            </a:r>
          </a:p>
          <a:p>
            <a:pPr eaLnBrk="1" hangingPunct="1">
              <a:lnSpc>
                <a:spcPct val="90000"/>
              </a:lnSpc>
            </a:pPr>
            <a:r>
              <a:rPr lang="en-US" sz="1100" smtClean="0">
                <a:latin typeface="Arial" charset="0"/>
                <a:ea typeface="ＭＳ Ｐゴシック" pitchFamily="34" charset="-128"/>
                <a:cs typeface="Arial" charset="0"/>
              </a:rPr>
              <a:t>On the other hand, to recognize the temporal relation between events, the baseline system consider events that appear ealier in the text to happen before other events that appear later in the text.</a:t>
            </a:r>
          </a:p>
          <a:p>
            <a:pPr eaLnBrk="1" hangingPunct="1">
              <a:lnSpc>
                <a:spcPct val="90000"/>
              </a:lnSpc>
            </a:pPr>
            <a:r>
              <a:rPr lang="en-US" sz="1100" smtClean="0">
                <a:latin typeface="Arial" charset="0"/>
                <a:ea typeface="ＭＳ Ｐゴシック" pitchFamily="34" charset="-128"/>
                <a:cs typeface="Arial" charset="0"/>
              </a:rPr>
              <a:t>The baseline system gets the overal F1 of 29.16.</a:t>
            </a:r>
          </a:p>
          <a:p>
            <a:pPr eaLnBrk="1" hangingPunct="1">
              <a:lnSpc>
                <a:spcPct val="90000"/>
              </a:lnSpc>
            </a:pPr>
            <a:r>
              <a:rPr lang="en-US" sz="1100" smtClean="0">
                <a:latin typeface="Arial" charset="0"/>
                <a:ea typeface="ＭＳ Ｐゴシック" pitchFamily="34" charset="-128"/>
                <a:cs typeface="Arial" charset="0"/>
              </a:rPr>
              <a:t>Next, we evaluate our local classifiers and the joint inference model. The overall performance of our local classifiers is 4x.xx while the joint inference model outperforms the local classifiers. This improvement is statistically significant.</a:t>
            </a:r>
          </a:p>
          <a:p>
            <a:pPr eaLnBrk="1" hangingPunct="1">
              <a:lnSpc>
                <a:spcPct val="90000"/>
              </a:lnSpc>
            </a:pPr>
            <a:r>
              <a:rPr lang="en-US" sz="1100" smtClean="0">
                <a:latin typeface="Arial" charset="0"/>
                <a:ea typeface="ＭＳ Ｐゴシック" pitchFamily="34" charset="-128"/>
                <a:cs typeface="Arial" charset="0"/>
              </a:rPr>
              <a:t>We then inject the gold knowledge from event coreference into the local classifiers and the joint inference model to gain further significant improvement.</a:t>
            </a:r>
          </a:p>
          <a:p>
            <a:pPr eaLnBrk="1" hangingPunct="1">
              <a:lnSpc>
                <a:spcPct val="90000"/>
              </a:lnSpc>
            </a:pPr>
            <a:r>
              <a:rPr lang="en-US" sz="1100" smtClean="0">
                <a:latin typeface="Arial" charset="0"/>
                <a:ea typeface="ＭＳ Ｐゴシック" pitchFamily="34" charset="-128"/>
                <a:cs typeface="Arial" charset="0"/>
              </a:rPr>
              <a:t>We finally experiment with the knowledge provided by a learned event coreference system, but the improvement is not significant.</a:t>
            </a:r>
          </a:p>
          <a:p>
            <a:pPr eaLnBrk="1" hangingPunct="1">
              <a:lnSpc>
                <a:spcPct val="90000"/>
              </a:lnSpc>
            </a:pPr>
            <a:r>
              <a:rPr lang="en-US" sz="1100" smtClean="0">
                <a:latin typeface="Arial" charset="0"/>
                <a:ea typeface="ＭＳ Ｐゴシック" pitchFamily="34" charset="-128"/>
                <a:cs typeface="Arial" charset="0"/>
              </a:rPr>
              <a:t>So we believe that the performance of an event coreference system can have signficant impact on the timeline construction task. And we open a question that can event coreference benefit from our local classifiers with a joint inference framework. We would like to leave this question to a future investment.</a:t>
            </a:r>
          </a:p>
        </p:txBody>
      </p:sp>
      <p:sp>
        <p:nvSpPr>
          <p:cNvPr id="396292" name="Slide Number Placeholder 3"/>
          <p:cNvSpPr txBox="1">
            <a:spLocks noGrp="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algn="r" defTabSz="966788" eaLnBrk="0" hangingPunct="0"/>
            <a:fld id="{03A8C475-21D2-443F-AA04-D176A19232EC}" type="slidenum">
              <a:rPr lang="en-US" sz="1300"/>
              <a:pPr algn="r" defTabSz="966788" eaLnBrk="0" hangingPunct="0"/>
              <a:t>181</a:t>
            </a:fld>
            <a:endParaRPr lang="en-US" sz="1300"/>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7"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71C9CA00-0F76-429C-A767-DE3ABD7617AA}" type="slidenum">
              <a:rPr lang="en-US" sz="1300"/>
              <a:pPr algn="r" defTabSz="966788"/>
              <a:t>182</a:t>
            </a:fld>
            <a:endParaRPr lang="en-US" sz="1300"/>
          </a:p>
        </p:txBody>
      </p:sp>
      <p:sp>
        <p:nvSpPr>
          <p:cNvPr id="398338" name="Rectangle 2"/>
          <p:cNvSpPr>
            <a:spLocks noGrp="1" noRot="1" noChangeAspect="1" noChangeArrowheads="1" noTextEdit="1"/>
          </p:cNvSpPr>
          <p:nvPr>
            <p:ph type="sldImg"/>
          </p:nvPr>
        </p:nvSpPr>
        <p:spPr>
          <a:ln/>
        </p:spPr>
      </p:sp>
      <p:sp>
        <p:nvSpPr>
          <p:cNvPr id="398339" name="Rectangle 3"/>
          <p:cNvSpPr>
            <a:spLocks noGrp="1" noChangeArrowheads="1"/>
          </p:cNvSpPr>
          <p:nvPr>
            <p:ph type="body" idx="1"/>
          </p:nvPr>
        </p:nvSpPr>
        <p:spPr>
          <a:noFill/>
        </p:spPr>
        <p:txBody>
          <a:bodyPr/>
          <a:lstStyle/>
          <a:p>
            <a:pPr eaLnBrk="1" hangingPunct="1"/>
            <a:endParaRPr lang="en-US" smtClean="0">
              <a:latin typeface="Arial" charset="0"/>
              <a:ea typeface="ＭＳ Ｐゴシック" pitchFamily="34" charset="-128"/>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a:ln/>
        </p:spPr>
      </p:sp>
      <p:sp>
        <p:nvSpPr>
          <p:cNvPr id="81922" name="Notes Placeholder 2"/>
          <p:cNvSpPr>
            <a:spLocks noGrp="1"/>
          </p:cNvSpPr>
          <p:nvPr>
            <p:ph type="body" idx="1"/>
          </p:nvPr>
        </p:nvSpPr>
        <p:spPr>
          <a:noFill/>
        </p:spPr>
        <p:txBody>
          <a:bodyPr/>
          <a:lstStyle/>
          <a:p>
            <a:r>
              <a:rPr lang="en-US" smtClean="0">
                <a:latin typeface="Arial" charset="0"/>
                <a:ea typeface="ＭＳ Ｐゴシック" pitchFamily="34" charset="-128"/>
                <a:cs typeface="Arial" charset="0"/>
              </a:rPr>
              <a:t>The concept of one day can be conceptualized as an arbitrary 24 hour period.</a:t>
            </a:r>
          </a:p>
          <a:p>
            <a:r>
              <a:rPr lang="en-US" smtClean="0">
                <a:latin typeface="Arial" charset="0"/>
                <a:ea typeface="ＭＳ Ｐゴシック" pitchFamily="34" charset="-128"/>
                <a:cs typeface="Arial" charset="0"/>
              </a:rPr>
              <a:t>Intuitively the phrase tomorrow can be conceptualized as a function taking </a:t>
            </a:r>
          </a:p>
          <a:p>
            <a:r>
              <a:rPr lang="en-US" smtClean="0">
                <a:latin typeface="Arial" charset="0"/>
                <a:ea typeface="ＭＳ Ｐゴシック" pitchFamily="34" charset="-128"/>
                <a:cs typeface="Arial" charset="0"/>
              </a:rPr>
              <a:t>a particular time and moving forward one day. </a:t>
            </a:r>
          </a:p>
          <a:p>
            <a:r>
              <a:rPr lang="en-US" smtClean="0">
                <a:latin typeface="Arial" charset="0"/>
                <a:ea typeface="ＭＳ Ｐゴシック" pitchFamily="34" charset="-128"/>
                <a:cs typeface="Arial" charset="0"/>
              </a:rPr>
              <a:t>However, tomorrow refers to an entire day.</a:t>
            </a:r>
          </a:p>
          <a:p>
            <a:r>
              <a:rPr lang="en-US" smtClean="0">
                <a:latin typeface="Arial" charset="0"/>
                <a:ea typeface="ＭＳ Ｐゴシック" pitchFamily="34" charset="-128"/>
                <a:cs typeface="Arial" charset="0"/>
              </a:rPr>
              <a:t>The function operates at the day granularity.</a:t>
            </a:r>
          </a:p>
          <a:p>
            <a:r>
              <a:rPr lang="en-US" smtClean="0">
                <a:latin typeface="Arial" charset="0"/>
                <a:ea typeface="ＭＳ Ｐゴシック" pitchFamily="34" charset="-128"/>
                <a:cs typeface="Arial" charset="0"/>
              </a:rPr>
              <a:t>Composing Now and Tomorrow can yield the interval spanning all of the day following today.</a:t>
            </a:r>
          </a:p>
          <a:p>
            <a:r>
              <a:rPr lang="en-US" smtClean="0">
                <a:latin typeface="Arial" charset="0"/>
                <a:ea typeface="ＭＳ Ｐゴシック" pitchFamily="34" charset="-128"/>
                <a:cs typeface="Arial" charset="0"/>
              </a:rPr>
              <a:t>Note that this is not the same as denoting an interval of length one day from the time of utterance;</a:t>
            </a:r>
          </a:p>
          <a:p>
            <a:r>
              <a:rPr lang="en-US" smtClean="0">
                <a:latin typeface="Arial" charset="0"/>
                <a:ea typeface="ＭＳ Ｐゴシック" pitchFamily="34" charset="-128"/>
                <a:cs typeface="Arial" charset="0"/>
              </a:rPr>
              <a:t>This meaning requires the use of a phrase like “within 24 hours”</a:t>
            </a:r>
          </a:p>
          <a:p>
            <a:endParaRPr lang="en-US" smtClean="0">
              <a:latin typeface="Arial" charset="0"/>
              <a:ea typeface="ＭＳ Ｐゴシック" pitchFamily="34" charset="-128"/>
              <a:cs typeface="Arial" charset="0"/>
            </a:endParaRPr>
          </a:p>
          <a:p>
            <a:r>
              <a:rPr lang="en-US" smtClean="0">
                <a:latin typeface="Arial" charset="0"/>
                <a:ea typeface="ＭＳ Ｐゴシック" pitchFamily="34" charset="-128"/>
                <a:cs typeface="Arial" charset="0"/>
              </a:rPr>
              <a:t>But note the two sentences at the bottom – interpretation a temporal expression value often </a:t>
            </a:r>
          </a:p>
          <a:p>
            <a:r>
              <a:rPr lang="en-US" smtClean="0">
                <a:latin typeface="Arial" charset="0"/>
                <a:ea typeface="ＭＳ Ｐゴシック" pitchFamily="34" charset="-128"/>
                <a:cs typeface="Arial" charset="0"/>
              </a:rPr>
              <a:t>interact with expressions about eventualities. But how?</a:t>
            </a:r>
          </a:p>
        </p:txBody>
      </p:sp>
      <p:sp>
        <p:nvSpPr>
          <p:cNvPr id="81923" name="Slide Number Placeholder 3"/>
          <p:cNvSpPr>
            <a:spLocks noGrp="1"/>
          </p:cNvSpPr>
          <p:nvPr>
            <p:ph type="sldNum" sz="quarter" idx="5"/>
          </p:nvPr>
        </p:nvSpPr>
        <p:spPr>
          <a:noFill/>
          <a:ln>
            <a:miter lim="800000"/>
            <a:headEnd/>
            <a:tailEnd/>
          </a:ln>
        </p:spPr>
        <p:txBody>
          <a:bodyPr/>
          <a:lstStyle/>
          <a:p>
            <a:fld id="{0CE737C0-5CF5-45F7-AD56-1E02B22A45A1}" type="slidenum">
              <a:rPr lang="en-US" smtClean="0">
                <a:latin typeface="Arial" charset="0"/>
              </a:rPr>
              <a:pPr/>
              <a:t>15</a:t>
            </a:fld>
            <a:endParaRPr lang="en-US" smtClean="0">
              <a:latin typeface="Arial" charset="0"/>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5" name="Rectangle 7"/>
          <p:cNvSpPr>
            <a:spLocks noGrp="1" noChangeArrowheads="1"/>
          </p:cNvSpPr>
          <p:nvPr>
            <p:ph type="sldNum" sz="quarter" idx="5"/>
          </p:nvPr>
        </p:nvSpPr>
        <p:spPr>
          <a:noFill/>
          <a:ln>
            <a:miter lim="800000"/>
            <a:headEnd/>
            <a:tailEnd/>
          </a:ln>
        </p:spPr>
        <p:txBody>
          <a:bodyPr/>
          <a:lstStyle/>
          <a:p>
            <a:fld id="{F36E4920-8ED9-4637-854C-FEDA1DC7E25D}" type="slidenum">
              <a:rPr lang="en-US" smtClean="0">
                <a:latin typeface="Arial" charset="0"/>
              </a:rPr>
              <a:pPr/>
              <a:t>183</a:t>
            </a:fld>
            <a:endParaRPr lang="en-US" smtClean="0">
              <a:latin typeface="Arial" charset="0"/>
            </a:endParaRPr>
          </a:p>
        </p:txBody>
      </p:sp>
      <p:sp>
        <p:nvSpPr>
          <p:cNvPr id="400386" name="Rectangle 2"/>
          <p:cNvSpPr>
            <a:spLocks noGrp="1" noRot="1" noChangeAspect="1" noChangeArrowheads="1" noTextEdit="1"/>
          </p:cNvSpPr>
          <p:nvPr>
            <p:ph type="sldImg"/>
          </p:nvPr>
        </p:nvSpPr>
        <p:spPr>
          <a:ln/>
        </p:spPr>
      </p:sp>
      <p:sp>
        <p:nvSpPr>
          <p:cNvPr id="400387" name="Rectangle 3"/>
          <p:cNvSpPr>
            <a:spLocks noGrp="1" noChangeArrowheads="1"/>
          </p:cNvSpPr>
          <p:nvPr>
            <p:ph type="body" idx="1"/>
          </p:nvPr>
        </p:nvSpPr>
        <p:spPr>
          <a:noFill/>
        </p:spPr>
        <p:txBody>
          <a:bodyPr/>
          <a:lstStyle/>
          <a:p>
            <a:pPr eaLnBrk="1" hangingPunct="1"/>
            <a:endParaRPr lang="en-US" smtClean="0">
              <a:latin typeface="Arial" charset="0"/>
              <a:ea typeface="ＭＳ Ｐゴシック" pitchFamily="34" charset="-128"/>
              <a:cs typeface="Arial" charset="0"/>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3" name="Rectangle 7"/>
          <p:cNvSpPr>
            <a:spLocks noGrp="1" noChangeArrowheads="1"/>
          </p:cNvSpPr>
          <p:nvPr>
            <p:ph type="sldNum" sz="quarter" idx="5"/>
          </p:nvPr>
        </p:nvSpPr>
        <p:spPr>
          <a:noFill/>
          <a:ln>
            <a:miter lim="800000"/>
            <a:headEnd/>
            <a:tailEnd/>
          </a:ln>
        </p:spPr>
        <p:txBody>
          <a:bodyPr/>
          <a:lstStyle/>
          <a:p>
            <a:fld id="{A058FDCC-A82C-46EA-BCDC-F55A39D817BC}" type="slidenum">
              <a:rPr lang="en-US" smtClean="0">
                <a:latin typeface="Arial" charset="0"/>
              </a:rPr>
              <a:pPr/>
              <a:t>184</a:t>
            </a:fld>
            <a:endParaRPr lang="en-US" smtClean="0">
              <a:latin typeface="Arial" charset="0"/>
            </a:endParaRPr>
          </a:p>
        </p:txBody>
      </p:sp>
      <p:sp>
        <p:nvSpPr>
          <p:cNvPr id="402434" name="Rectangle 2"/>
          <p:cNvSpPr>
            <a:spLocks noGrp="1" noRot="1" noChangeAspect="1" noChangeArrowheads="1" noTextEdit="1"/>
          </p:cNvSpPr>
          <p:nvPr>
            <p:ph type="sldImg"/>
          </p:nvPr>
        </p:nvSpPr>
        <p:spPr>
          <a:xfrm>
            <a:off x="1258888" y="720725"/>
            <a:ext cx="4800600" cy="3600450"/>
          </a:xfrm>
          <a:ln/>
        </p:spPr>
      </p:sp>
      <p:sp>
        <p:nvSpPr>
          <p:cNvPr id="402435" name="Rectangle 3"/>
          <p:cNvSpPr>
            <a:spLocks noGrp="1" noChangeArrowheads="1"/>
          </p:cNvSpPr>
          <p:nvPr>
            <p:ph type="body" idx="1"/>
          </p:nvPr>
        </p:nvSpPr>
        <p:spPr>
          <a:noFill/>
        </p:spPr>
        <p:txBody>
          <a:bodyPr/>
          <a:lstStyle/>
          <a:p>
            <a:pPr eaLnBrk="1" hangingPunct="1"/>
            <a:endParaRPr lang="zh-CN" altLang="en-US" smtClean="0">
              <a:latin typeface="Arial" charset="0"/>
              <a:ea typeface="SimSun" pitchFamily="2" charset="-122"/>
              <a:cs typeface="Arial" charset="0"/>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1" name="Rectangle 7"/>
          <p:cNvSpPr>
            <a:spLocks noGrp="1" noChangeArrowheads="1"/>
          </p:cNvSpPr>
          <p:nvPr>
            <p:ph type="sldNum" sz="quarter" idx="5"/>
          </p:nvPr>
        </p:nvSpPr>
        <p:spPr>
          <a:noFill/>
          <a:ln>
            <a:miter lim="800000"/>
            <a:headEnd/>
            <a:tailEnd/>
          </a:ln>
        </p:spPr>
        <p:txBody>
          <a:bodyPr/>
          <a:lstStyle/>
          <a:p>
            <a:fld id="{10D8896B-48B7-4EA7-BE04-C30D02E92AEB}" type="slidenum">
              <a:rPr lang="en-US" smtClean="0">
                <a:latin typeface="Arial" charset="0"/>
              </a:rPr>
              <a:pPr/>
              <a:t>185</a:t>
            </a:fld>
            <a:endParaRPr lang="en-US" smtClean="0">
              <a:latin typeface="Arial" charset="0"/>
            </a:endParaRPr>
          </a:p>
        </p:txBody>
      </p:sp>
      <p:sp>
        <p:nvSpPr>
          <p:cNvPr id="404482" name="Slide Image Placeholder 1"/>
          <p:cNvSpPr>
            <a:spLocks noGrp="1" noRot="1" noChangeAspect="1" noTextEdit="1"/>
          </p:cNvSpPr>
          <p:nvPr>
            <p:ph type="sldImg"/>
          </p:nvPr>
        </p:nvSpPr>
        <p:spPr>
          <a:ln/>
        </p:spPr>
      </p:sp>
      <p:sp>
        <p:nvSpPr>
          <p:cNvPr id="404483" name="Notes Placeholder 2"/>
          <p:cNvSpPr>
            <a:spLocks noGrp="1"/>
          </p:cNvSpPr>
          <p:nvPr>
            <p:ph type="body" idx="1"/>
          </p:nvPr>
        </p:nvSpPr>
        <p:spPr>
          <a:noFill/>
        </p:spPr>
        <p:txBody>
          <a:bodyPr/>
          <a:lstStyle/>
          <a:p>
            <a:pPr defTabSz="457200" eaLnBrk="1" hangingPunct="1">
              <a:spcBef>
                <a:spcPct val="0"/>
              </a:spcBef>
            </a:pPr>
            <a:r>
              <a:rPr lang="en-US" smtClean="0">
                <a:latin typeface="Arial" charset="0"/>
                <a:ea typeface="ＭＳ Ｐゴシック" pitchFamily="34" charset="-128"/>
                <a:cs typeface="Arial" charset="0"/>
              </a:rPr>
              <a:t>ADD related work (in Seminar slides). As Javier already mentioned. </a:t>
            </a:r>
          </a:p>
        </p:txBody>
      </p:sp>
      <p:sp>
        <p:nvSpPr>
          <p:cNvPr id="404484"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482600"/>
            <a:fld id="{B5274F0D-2C2B-440C-8689-20BDCA31F5AE}" type="slidenum">
              <a:rPr lang="en-US" sz="1300">
                <a:latin typeface="Calibri" pitchFamily="34" charset="0"/>
                <a:ea typeface="SimSun" pitchFamily="2" charset="-122"/>
              </a:rPr>
              <a:pPr algn="r" defTabSz="482600"/>
              <a:t>185</a:t>
            </a:fld>
            <a:endParaRPr lang="en-US" sz="1300">
              <a:latin typeface="Calibri" pitchFamily="34" charset="0"/>
              <a:ea typeface="SimSun" pitchFamily="2" charset="-122"/>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29" name="Rectangle 7"/>
          <p:cNvSpPr>
            <a:spLocks noGrp="1" noChangeArrowheads="1"/>
          </p:cNvSpPr>
          <p:nvPr>
            <p:ph type="sldNum" sz="quarter" idx="5"/>
          </p:nvPr>
        </p:nvSpPr>
        <p:spPr>
          <a:noFill/>
          <a:ln>
            <a:miter lim="800000"/>
            <a:headEnd/>
            <a:tailEnd/>
          </a:ln>
        </p:spPr>
        <p:txBody>
          <a:bodyPr/>
          <a:lstStyle/>
          <a:p>
            <a:fld id="{45617780-68C6-4E24-BBB8-4C2640981E58}" type="slidenum">
              <a:rPr lang="en-US" smtClean="0">
                <a:latin typeface="Arial" charset="0"/>
              </a:rPr>
              <a:pPr/>
              <a:t>186</a:t>
            </a:fld>
            <a:endParaRPr lang="en-US" smtClean="0">
              <a:latin typeface="Arial" charset="0"/>
            </a:endParaRPr>
          </a:p>
        </p:txBody>
      </p:sp>
      <p:sp>
        <p:nvSpPr>
          <p:cNvPr id="406530" name="Slide Image Placeholder 1"/>
          <p:cNvSpPr>
            <a:spLocks noGrp="1" noRot="1" noChangeAspect="1" noTextEdit="1"/>
          </p:cNvSpPr>
          <p:nvPr>
            <p:ph type="sldImg"/>
          </p:nvPr>
        </p:nvSpPr>
        <p:spPr>
          <a:ln/>
        </p:spPr>
      </p:sp>
      <p:sp>
        <p:nvSpPr>
          <p:cNvPr id="406531" name="Notes Placeholder 2"/>
          <p:cNvSpPr>
            <a:spLocks noGrp="1"/>
          </p:cNvSpPr>
          <p:nvPr>
            <p:ph type="body" idx="1"/>
          </p:nvPr>
        </p:nvSpPr>
        <p:spPr>
          <a:noFill/>
        </p:spPr>
        <p:txBody>
          <a:bodyPr/>
          <a:lstStyle/>
          <a:p>
            <a:pPr defTabSz="457200" eaLnBrk="1" hangingPunct="1">
              <a:spcBef>
                <a:spcPct val="0"/>
              </a:spcBef>
            </a:pPr>
            <a:r>
              <a:rPr lang="en-US" smtClean="0">
                <a:latin typeface="Arial" charset="0"/>
                <a:ea typeface="ＭＳ Ｐゴシック" pitchFamily="34" charset="-128"/>
                <a:cs typeface="Arial" charset="0"/>
              </a:rPr>
              <a:t>ADD related work (in Seminar slides). As Javier already mentioned. </a:t>
            </a:r>
          </a:p>
        </p:txBody>
      </p:sp>
      <p:sp>
        <p:nvSpPr>
          <p:cNvPr id="406532"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482600"/>
            <a:fld id="{CEDB4A58-AF51-4D0E-916C-3A3F8130FE89}" type="slidenum">
              <a:rPr lang="en-US" sz="1300">
                <a:latin typeface="Calibri" pitchFamily="34" charset="0"/>
                <a:ea typeface="SimSun" pitchFamily="2" charset="-122"/>
              </a:rPr>
              <a:pPr algn="r" defTabSz="482600"/>
              <a:t>186</a:t>
            </a:fld>
            <a:endParaRPr lang="en-US" sz="1300">
              <a:latin typeface="Calibri" pitchFamily="34" charset="0"/>
              <a:ea typeface="SimSun" pitchFamily="2" charset="-122"/>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7"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2F1A5890-11BF-4CDF-B236-74C4977E4DE0}" type="slidenum">
              <a:rPr lang="en-US" sz="1300"/>
              <a:pPr algn="r" defTabSz="966788"/>
              <a:t>187</a:t>
            </a:fld>
            <a:endParaRPr lang="en-US" sz="1300"/>
          </a:p>
        </p:txBody>
      </p:sp>
      <p:sp>
        <p:nvSpPr>
          <p:cNvPr id="408578" name="Rectangle 2"/>
          <p:cNvSpPr>
            <a:spLocks noGrp="1" noRot="1" noChangeAspect="1" noChangeArrowheads="1" noTextEdit="1"/>
          </p:cNvSpPr>
          <p:nvPr>
            <p:ph type="sldImg"/>
          </p:nvPr>
        </p:nvSpPr>
        <p:spPr>
          <a:ln/>
        </p:spPr>
      </p:sp>
      <p:sp>
        <p:nvSpPr>
          <p:cNvPr id="408579" name="Rectangle 3"/>
          <p:cNvSpPr>
            <a:spLocks noGrp="1" noChangeArrowheads="1"/>
          </p:cNvSpPr>
          <p:nvPr>
            <p:ph type="body" idx="1"/>
          </p:nvPr>
        </p:nvSpPr>
        <p:spPr>
          <a:noFill/>
        </p:spPr>
        <p:txBody>
          <a:bodyPr/>
          <a:lstStyle/>
          <a:p>
            <a:pPr eaLnBrk="1" hangingPunct="1"/>
            <a:endParaRPr lang="en-US" smtClean="0">
              <a:latin typeface="Arial" charset="0"/>
              <a:ea typeface="ＭＳ Ｐゴシック" pitchFamily="34" charset="-128"/>
              <a:cs typeface="Arial" charset="0"/>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5" name="Rectangle 7"/>
          <p:cNvSpPr>
            <a:spLocks noGrp="1" noChangeArrowheads="1"/>
          </p:cNvSpPr>
          <p:nvPr>
            <p:ph type="sldNum" sz="quarter" idx="5"/>
          </p:nvPr>
        </p:nvSpPr>
        <p:spPr>
          <a:noFill/>
          <a:ln>
            <a:miter lim="800000"/>
            <a:headEnd/>
            <a:tailEnd/>
          </a:ln>
        </p:spPr>
        <p:txBody>
          <a:bodyPr/>
          <a:lstStyle/>
          <a:p>
            <a:fld id="{DB55CE25-8D64-4C3B-8C23-9EE4F48D22EC}" type="slidenum">
              <a:rPr lang="en-US" smtClean="0">
                <a:latin typeface="Arial" charset="0"/>
              </a:rPr>
              <a:pPr/>
              <a:t>188</a:t>
            </a:fld>
            <a:endParaRPr lang="en-US" smtClean="0">
              <a:latin typeface="Arial" charset="0"/>
            </a:endParaRPr>
          </a:p>
        </p:txBody>
      </p:sp>
      <p:sp>
        <p:nvSpPr>
          <p:cNvPr id="410626" name="Rectangle 2"/>
          <p:cNvSpPr>
            <a:spLocks noGrp="1" noRot="1" noChangeAspect="1" noChangeArrowheads="1" noTextEdit="1"/>
          </p:cNvSpPr>
          <p:nvPr>
            <p:ph type="sldImg"/>
          </p:nvPr>
        </p:nvSpPr>
        <p:spPr>
          <a:ln/>
        </p:spPr>
      </p:sp>
      <p:sp>
        <p:nvSpPr>
          <p:cNvPr id="410627" name="Rectangle 3"/>
          <p:cNvSpPr>
            <a:spLocks noGrp="1" noChangeArrowheads="1"/>
          </p:cNvSpPr>
          <p:nvPr>
            <p:ph type="body" idx="1"/>
          </p:nvPr>
        </p:nvSpPr>
        <p:spPr>
          <a:noFill/>
        </p:spPr>
        <p:txBody>
          <a:bodyPr/>
          <a:lstStyle/>
          <a:p>
            <a:pPr eaLnBrk="1" hangingPunct="1"/>
            <a:endParaRPr lang="en-US" smtClean="0">
              <a:latin typeface="Arial" charset="0"/>
              <a:ea typeface="ＭＳ Ｐゴシック" pitchFamily="34" charset="-128"/>
              <a:cs typeface="Arial" charset="0"/>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3" name="Rectangle 7"/>
          <p:cNvSpPr>
            <a:spLocks noGrp="1" noChangeArrowheads="1"/>
          </p:cNvSpPr>
          <p:nvPr>
            <p:ph type="sldNum" sz="quarter" idx="5"/>
          </p:nvPr>
        </p:nvSpPr>
        <p:spPr>
          <a:noFill/>
          <a:ln>
            <a:miter lim="800000"/>
            <a:headEnd/>
            <a:tailEnd/>
          </a:ln>
        </p:spPr>
        <p:txBody>
          <a:bodyPr/>
          <a:lstStyle/>
          <a:p>
            <a:fld id="{C3BFA20C-46F5-4CEA-8666-FCC69545424F}" type="slidenum">
              <a:rPr lang="en-US" smtClean="0">
                <a:latin typeface="Arial" charset="0"/>
              </a:rPr>
              <a:pPr/>
              <a:t>189</a:t>
            </a:fld>
            <a:endParaRPr lang="en-US" smtClean="0">
              <a:latin typeface="Arial" charset="0"/>
            </a:endParaRPr>
          </a:p>
        </p:txBody>
      </p:sp>
      <p:sp>
        <p:nvSpPr>
          <p:cNvPr id="412674" name="Rectangle 2"/>
          <p:cNvSpPr>
            <a:spLocks noGrp="1" noRot="1" noChangeAspect="1" noChangeArrowheads="1" noTextEdit="1"/>
          </p:cNvSpPr>
          <p:nvPr>
            <p:ph type="sldImg"/>
          </p:nvPr>
        </p:nvSpPr>
        <p:spPr>
          <a:xfrm>
            <a:off x="1258888" y="720725"/>
            <a:ext cx="4800600" cy="3600450"/>
          </a:xfrm>
          <a:ln/>
        </p:spPr>
      </p:sp>
      <p:sp>
        <p:nvSpPr>
          <p:cNvPr id="412675" name="Rectangle 3"/>
          <p:cNvSpPr>
            <a:spLocks noGrp="1" noChangeArrowheads="1"/>
          </p:cNvSpPr>
          <p:nvPr>
            <p:ph type="body" idx="1"/>
          </p:nvPr>
        </p:nvSpPr>
        <p:spPr>
          <a:noFill/>
        </p:spPr>
        <p:txBody>
          <a:bodyPr/>
          <a:lstStyle/>
          <a:p>
            <a:pPr eaLnBrk="1" hangingPunct="1"/>
            <a:r>
              <a:rPr lang="zh-CN" altLang="en-US" smtClean="0">
                <a:latin typeface="Arial" charset="0"/>
                <a:ea typeface="SimSun" pitchFamily="2" charset="-122"/>
                <a:cs typeface="Arial" charset="0"/>
              </a:rPr>
              <a:t> </a:t>
            </a:r>
            <a:r>
              <a:rPr lang="en-US" altLang="zh-CN" smtClean="0">
                <a:latin typeface="Arial" charset="0"/>
                <a:ea typeface="SimSun" pitchFamily="2" charset="-122"/>
                <a:cs typeface="Arial" charset="0"/>
              </a:rPr>
              <a:t>have promoted information retrieval into real application</a:t>
            </a:r>
          </a:p>
          <a:p>
            <a:pPr eaLnBrk="1" hangingPunct="1"/>
            <a:r>
              <a:rPr lang="en-US" altLang="zh-CN" sz="1600" smtClean="0">
                <a:latin typeface="Arial" charset="0"/>
                <a:ea typeface="SimSun" pitchFamily="2" charset="-122"/>
                <a:cs typeface="Arial" charset="0"/>
              </a:rPr>
              <a:t>, which requires us to resolve more conflicts and ambiguities. In addition, we</a:t>
            </a:r>
            <a:r>
              <a:rPr lang="en-US" altLang="zh-CN" smtClean="0">
                <a:latin typeface="Arial" charset="0"/>
                <a:ea typeface="SimSun" pitchFamily="2" charset="-122"/>
                <a:cs typeface="Arial" charset="0"/>
              </a:rPr>
              <a:t>. </a:t>
            </a:r>
          </a:p>
          <a:p>
            <a:pPr eaLnBrk="1" hangingPunct="1"/>
            <a:r>
              <a:rPr lang="en-US" altLang="zh-CN" sz="1600" smtClean="0">
                <a:latin typeface="Arial" charset="0"/>
                <a:ea typeface="SimSun" pitchFamily="2" charset="-122"/>
                <a:cs typeface="Arial" charset="0"/>
              </a:rPr>
              <a:t>. On the other hand, we cannot simply transfer the traditional relevance or salience based ranking approaches in IR and summarization because of the incorrect facts extracted from IE. Therefore we</a:t>
            </a:r>
          </a:p>
          <a:p>
            <a:pPr lvl="1" eaLnBrk="1" hangingPunct="1"/>
            <a:r>
              <a:rPr lang="en-US" altLang="zh-CN" sz="1600" smtClean="0">
                <a:latin typeface="Arial" charset="0"/>
                <a:ea typeface="SimSun" pitchFamily="2" charset="-122"/>
                <a:cs typeface="Arial" charset="0"/>
              </a:rPr>
              <a:t>Study the temporal event linking task on top of IE results; extend the representation of each node in the chains from an event trigger to a structured aggregated event including fine-grained information such as event types, arguments and their roles</a:t>
            </a:r>
          </a:p>
          <a:p>
            <a:pPr lvl="1" eaLnBrk="1" hangingPunct="1"/>
            <a:r>
              <a:rPr lang="en-US" altLang="zh-CN" sz="1600" smtClean="0">
                <a:latin typeface="Arial" charset="0"/>
                <a:ea typeface="SimSun" pitchFamily="2" charset="-122"/>
                <a:cs typeface="Arial" charset="0"/>
              </a:rPr>
              <a:t>Incorporating global evidence we correct the original extracted facts and discover time arguments which were not explicitly expressed in the original test documents.</a:t>
            </a:r>
          </a:p>
          <a:p>
            <a:pPr lvl="1" eaLnBrk="1" hangingPunct="1"/>
            <a:endParaRPr lang="en-US" altLang="zh-CN" sz="1600" smtClean="0">
              <a:latin typeface="Arial" charset="0"/>
              <a:ea typeface="SimSun" pitchFamily="2" charset="-122"/>
              <a:cs typeface="Arial" charset="0"/>
            </a:endParaRPr>
          </a:p>
          <a:p>
            <a:pPr eaLnBrk="1" hangingPunct="1"/>
            <a:endParaRPr lang="en-US" altLang="zh-CN" sz="1600" smtClean="0">
              <a:latin typeface="Arial" charset="0"/>
              <a:ea typeface="SimSun" pitchFamily="2" charset="-122"/>
              <a:cs typeface="Arial" charset="0"/>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1" name="Rectangle 7"/>
          <p:cNvSpPr>
            <a:spLocks noGrp="1" noChangeArrowheads="1"/>
          </p:cNvSpPr>
          <p:nvPr>
            <p:ph type="sldNum" sz="quarter" idx="5"/>
          </p:nvPr>
        </p:nvSpPr>
        <p:spPr>
          <a:noFill/>
          <a:ln>
            <a:miter lim="800000"/>
            <a:headEnd/>
            <a:tailEnd/>
          </a:ln>
        </p:spPr>
        <p:txBody>
          <a:bodyPr/>
          <a:lstStyle/>
          <a:p>
            <a:fld id="{70F26441-CBC3-4B36-A330-4F5CB6B8A8D2}" type="slidenum">
              <a:rPr lang="en-US" smtClean="0">
                <a:latin typeface="Arial" charset="0"/>
              </a:rPr>
              <a:pPr/>
              <a:t>190</a:t>
            </a:fld>
            <a:endParaRPr lang="en-US" smtClean="0">
              <a:latin typeface="Arial" charset="0"/>
            </a:endParaRPr>
          </a:p>
        </p:txBody>
      </p:sp>
      <p:sp>
        <p:nvSpPr>
          <p:cNvPr id="414722" name="Rectangle 2"/>
          <p:cNvSpPr>
            <a:spLocks noGrp="1" noRot="1" noChangeAspect="1" noChangeArrowheads="1" noTextEdit="1"/>
          </p:cNvSpPr>
          <p:nvPr>
            <p:ph type="sldImg"/>
          </p:nvPr>
        </p:nvSpPr>
        <p:spPr>
          <a:xfrm>
            <a:off x="1258888" y="720725"/>
            <a:ext cx="4800600" cy="3600450"/>
          </a:xfrm>
          <a:ln/>
        </p:spPr>
      </p:sp>
      <p:sp>
        <p:nvSpPr>
          <p:cNvPr id="414723" name="Rectangle 3"/>
          <p:cNvSpPr>
            <a:spLocks noGrp="1" noChangeArrowheads="1"/>
          </p:cNvSpPr>
          <p:nvPr>
            <p:ph type="body" idx="1"/>
          </p:nvPr>
        </p:nvSpPr>
        <p:spPr>
          <a:noFill/>
        </p:spPr>
        <p:txBody>
          <a:bodyPr/>
          <a:lstStyle/>
          <a:p>
            <a:pPr eaLnBrk="1" hangingPunct="1"/>
            <a:r>
              <a:rPr lang="en-US" altLang="zh-CN" sz="1400" smtClean="0">
                <a:latin typeface="Arial" charset="0"/>
                <a:ea typeface="SimSun" pitchFamily="2" charset="-122"/>
                <a:cs typeface="Arial" charset="0"/>
              </a:rPr>
              <a:t>In this paper we only presented event chains centered around person entities, but this approach can be naturally extended to other entity types, such as tracking company start/end/acquire/merge activities. In addition we plan to</a:t>
            </a: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69" name="Rectangle 7"/>
          <p:cNvSpPr>
            <a:spLocks noGrp="1" noChangeArrowheads="1"/>
          </p:cNvSpPr>
          <p:nvPr>
            <p:ph type="sldNum" sz="quarter" idx="5"/>
          </p:nvPr>
        </p:nvSpPr>
        <p:spPr>
          <a:noFill/>
          <a:ln>
            <a:miter lim="800000"/>
            <a:headEnd/>
            <a:tailEnd/>
          </a:ln>
        </p:spPr>
        <p:txBody>
          <a:bodyPr/>
          <a:lstStyle/>
          <a:p>
            <a:fld id="{154E97B9-6EDC-48F9-9CF7-EE7E4A67F2E3}" type="slidenum">
              <a:rPr lang="en-US" smtClean="0">
                <a:latin typeface="Arial" charset="0"/>
              </a:rPr>
              <a:pPr/>
              <a:t>191</a:t>
            </a:fld>
            <a:endParaRPr lang="en-US" smtClean="0">
              <a:latin typeface="Arial" charset="0"/>
            </a:endParaRPr>
          </a:p>
        </p:txBody>
      </p:sp>
      <p:sp>
        <p:nvSpPr>
          <p:cNvPr id="416770" name="Rectangle 2"/>
          <p:cNvSpPr>
            <a:spLocks noGrp="1" noRot="1" noChangeAspect="1" noChangeArrowheads="1" noTextEdit="1"/>
          </p:cNvSpPr>
          <p:nvPr>
            <p:ph type="sldImg"/>
          </p:nvPr>
        </p:nvSpPr>
        <p:spPr>
          <a:xfrm>
            <a:off x="1258888" y="720725"/>
            <a:ext cx="4802187" cy="3602038"/>
          </a:xfrm>
          <a:ln/>
        </p:spPr>
      </p:sp>
      <p:sp>
        <p:nvSpPr>
          <p:cNvPr id="416771" name="Rectangle 3"/>
          <p:cNvSpPr>
            <a:spLocks noGrp="1" noChangeArrowheads="1"/>
          </p:cNvSpPr>
          <p:nvPr>
            <p:ph type="body" idx="1"/>
          </p:nvPr>
        </p:nvSpPr>
        <p:spPr>
          <a:noFill/>
        </p:spPr>
        <p:txBody>
          <a:bodyPr lIns="102180" tIns="51091" rIns="102180" bIns="51091"/>
          <a:lstStyle/>
          <a:p>
            <a:pPr eaLnBrk="1" hangingPunct="1">
              <a:lnSpc>
                <a:spcPct val="80000"/>
              </a:lnSpc>
              <a:spcBef>
                <a:spcPct val="20000"/>
              </a:spcBef>
              <a:buClr>
                <a:schemeClr val="accent1"/>
              </a:buClr>
              <a:buSzPct val="65000"/>
              <a:buFont typeface="Wingdings" pitchFamily="2" charset="2"/>
              <a:buNone/>
            </a:pPr>
            <a:r>
              <a:rPr lang="en-US" altLang="zh-CN" sz="1100" smtClean="0">
                <a:latin typeface="Arial" charset="0"/>
                <a:ea typeface="SimSun" pitchFamily="2" charset="-122"/>
                <a:cs typeface="Arial" charset="0"/>
              </a:rPr>
              <a:t>Add examples</a:t>
            </a: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7" name="Rectangle 7"/>
          <p:cNvSpPr>
            <a:spLocks noGrp="1" noChangeArrowheads="1"/>
          </p:cNvSpPr>
          <p:nvPr>
            <p:ph type="sldNum" sz="quarter" idx="5"/>
          </p:nvPr>
        </p:nvSpPr>
        <p:spPr>
          <a:noFill/>
          <a:ln>
            <a:miter lim="800000"/>
            <a:headEnd/>
            <a:tailEnd/>
          </a:ln>
        </p:spPr>
        <p:txBody>
          <a:bodyPr/>
          <a:lstStyle/>
          <a:p>
            <a:fld id="{8762719E-62C2-431F-9263-3EA78086E423}" type="slidenum">
              <a:rPr lang="en-US" smtClean="0">
                <a:latin typeface="Arial" charset="0"/>
              </a:rPr>
              <a:pPr/>
              <a:t>192</a:t>
            </a:fld>
            <a:endParaRPr lang="en-US" smtClean="0">
              <a:latin typeface="Arial" charset="0"/>
            </a:endParaRPr>
          </a:p>
        </p:txBody>
      </p:sp>
      <p:sp>
        <p:nvSpPr>
          <p:cNvPr id="454658" name="Rectangle 2"/>
          <p:cNvSpPr>
            <a:spLocks noGrp="1" noRot="1" noChangeAspect="1" noChangeArrowheads="1" noTextEdit="1"/>
          </p:cNvSpPr>
          <p:nvPr>
            <p:ph type="sldImg"/>
          </p:nvPr>
        </p:nvSpPr>
        <p:spPr>
          <a:xfrm>
            <a:off x="1258888" y="720725"/>
            <a:ext cx="4802187" cy="3602038"/>
          </a:xfrm>
          <a:ln/>
        </p:spPr>
      </p:sp>
      <p:sp>
        <p:nvSpPr>
          <p:cNvPr id="454659" name="Rectangle 3"/>
          <p:cNvSpPr>
            <a:spLocks noGrp="1" noChangeArrowheads="1"/>
          </p:cNvSpPr>
          <p:nvPr>
            <p:ph type="body" idx="1"/>
          </p:nvPr>
        </p:nvSpPr>
        <p:spPr>
          <a:noFill/>
        </p:spPr>
        <p:txBody>
          <a:bodyPr lIns="102180" tIns="51091" rIns="102180" bIns="51091"/>
          <a:lstStyle/>
          <a:p>
            <a:pPr eaLnBrk="1" hangingPunct="1">
              <a:lnSpc>
                <a:spcPct val="80000"/>
              </a:lnSpc>
              <a:spcBef>
                <a:spcPct val="20000"/>
              </a:spcBef>
              <a:buClr>
                <a:schemeClr val="accent1"/>
              </a:buClr>
              <a:buSzPct val="65000"/>
              <a:buFont typeface="Wingdings" pitchFamily="2" charset="2"/>
              <a:buNone/>
            </a:pPr>
            <a:r>
              <a:rPr lang="en-US" altLang="zh-CN" sz="1100" smtClean="0">
                <a:latin typeface="Arial" charset="0"/>
                <a:ea typeface="SimSun" pitchFamily="2" charset="-122"/>
                <a:cs typeface="Arial" charset="0"/>
              </a:rPr>
              <a:t>Add examples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a:ln/>
        </p:spPr>
      </p:sp>
      <p:sp>
        <p:nvSpPr>
          <p:cNvPr id="83970" name="Notes Placeholder 2"/>
          <p:cNvSpPr>
            <a:spLocks noGrp="1"/>
          </p:cNvSpPr>
          <p:nvPr>
            <p:ph type="body" idx="1"/>
          </p:nvPr>
        </p:nvSpPr>
        <p:spPr>
          <a:noFill/>
        </p:spPr>
        <p:txBody>
          <a:bodyPr/>
          <a:lstStyle/>
          <a:p>
            <a:r>
              <a:rPr lang="en-US" smtClean="0">
                <a:latin typeface="Arial" charset="0"/>
                <a:ea typeface="ＭＳ Ｐゴシック" pitchFamily="34" charset="-128"/>
                <a:cs typeface="Arial" charset="0"/>
              </a:rPr>
              <a:t>The Davidsonian account of event semantics was developed further by parsons in an in depth analysis of events in English.</a:t>
            </a:r>
          </a:p>
          <a:p>
            <a:endParaRPr lang="en-US" smtClean="0">
              <a:latin typeface="Arial" charset="0"/>
              <a:ea typeface="ＭＳ Ｐゴシック" pitchFamily="34" charset="-128"/>
              <a:cs typeface="Arial" charset="0"/>
            </a:endParaRPr>
          </a:p>
          <a:p>
            <a:r>
              <a:rPr lang="en-US" smtClean="0">
                <a:latin typeface="Arial" charset="0"/>
                <a:ea typeface="ＭＳ Ｐゴシック" pitchFamily="34" charset="-128"/>
                <a:cs typeface="Arial" charset="0"/>
              </a:rPr>
              <a:t>Intuitively, statements about change can be seen as referring to a sort of entity, an event, and specifying it’s properties</a:t>
            </a:r>
          </a:p>
          <a:p>
            <a:r>
              <a:rPr lang="en-US" smtClean="0">
                <a:latin typeface="Arial" charset="0"/>
                <a:ea typeface="ＭＳ Ｐゴシック" pitchFamily="34" charset="-128"/>
                <a:cs typeface="Arial" charset="0"/>
              </a:rPr>
              <a:t>In terms of other predicates.</a:t>
            </a:r>
          </a:p>
          <a:p>
            <a:pPr marL="0" lvl="1"/>
            <a:endParaRPr lang="en-US" altLang="zh-CN" sz="1900" smtClean="0">
              <a:latin typeface="Arial" charset="0"/>
              <a:ea typeface="SimSun" pitchFamily="2" charset="-122"/>
              <a:cs typeface="Arial" charset="0"/>
            </a:endParaRPr>
          </a:p>
          <a:p>
            <a:pPr marL="0" lvl="1"/>
            <a:r>
              <a:rPr lang="en-US" altLang="zh-CN" sz="1900" smtClean="0">
                <a:latin typeface="Arial" charset="0"/>
                <a:ea typeface="SimSun" pitchFamily="2" charset="-122"/>
                <a:cs typeface="Arial" charset="0"/>
              </a:rPr>
              <a:t>The sentence “Brutus stabbed Caesar violently with a knife on Friday” is shown in logical form</a:t>
            </a:r>
            <a:endParaRPr lang="en-US" smtClean="0">
              <a:latin typeface="Arial" charset="0"/>
              <a:cs typeface="Arial" charset="0"/>
            </a:endParaRPr>
          </a:p>
          <a:p>
            <a:r>
              <a:rPr lang="en-US" smtClean="0">
                <a:latin typeface="Arial" charset="0"/>
                <a:ea typeface="ＭＳ Ｐゴシック" pitchFamily="34" charset="-128"/>
                <a:cs typeface="Arial" charset="0"/>
              </a:rPr>
              <a:t>Though initially attractive for it’s ability to easily capture entailment properties, it provides notational convenience</a:t>
            </a:r>
          </a:p>
          <a:p>
            <a:r>
              <a:rPr lang="en-US" smtClean="0">
                <a:latin typeface="Arial" charset="0"/>
                <a:ea typeface="ＭＳ Ｐゴシック" pitchFamily="34" charset="-128"/>
                <a:cs typeface="Arial" charset="0"/>
              </a:rPr>
              <a:t>For other analyses, including analysis of events in NLP; </a:t>
            </a:r>
          </a:p>
          <a:p>
            <a:endParaRPr lang="en-US" smtClean="0">
              <a:latin typeface="Arial" charset="0"/>
              <a:ea typeface="ＭＳ Ｐゴシック" pitchFamily="34" charset="-128"/>
              <a:cs typeface="Arial" charset="0"/>
            </a:endParaRPr>
          </a:p>
          <a:p>
            <a:endParaRPr lang="en-US" smtClean="0">
              <a:latin typeface="Arial" charset="0"/>
              <a:ea typeface="ＭＳ Ｐゴシック" pitchFamily="34" charset="-128"/>
              <a:cs typeface="Arial" charset="0"/>
            </a:endParaRPr>
          </a:p>
          <a:p>
            <a:r>
              <a:rPr lang="en-US" smtClean="0">
                <a:latin typeface="Arial" charset="0"/>
                <a:ea typeface="ＭＳ Ｐゴシック" pitchFamily="34" charset="-128"/>
                <a:cs typeface="Arial" charset="0"/>
              </a:rPr>
              <a:t>Eventualities can be differentiated based on their structural elements. </a:t>
            </a:r>
          </a:p>
          <a:p>
            <a:r>
              <a:rPr lang="en-US" smtClean="0">
                <a:latin typeface="Arial" charset="0"/>
                <a:ea typeface="ＭＳ Ｐゴシック" pitchFamily="34" charset="-128"/>
                <a:cs typeface="Arial" charset="0"/>
              </a:rPr>
              <a:t>Originally, Vendler proposed four classes: states, activities, accomplishments, and achievements.</a:t>
            </a:r>
          </a:p>
          <a:p>
            <a:r>
              <a:rPr lang="en-US" smtClean="0">
                <a:latin typeface="Arial" charset="0"/>
                <a:ea typeface="ＭＳ Ｐゴシック" pitchFamily="34" charset="-128"/>
                <a:cs typeface="Arial" charset="0"/>
              </a:rPr>
              <a:t>Other authors proposed other schemata, and it’s been generally agreed upon that</a:t>
            </a:r>
          </a:p>
          <a:p>
            <a:r>
              <a:rPr lang="en-US" smtClean="0">
                <a:latin typeface="Arial" charset="0"/>
                <a:ea typeface="ＭＳ Ｐゴシック" pitchFamily="34" charset="-128"/>
                <a:cs typeface="Arial" charset="0"/>
              </a:rPr>
              <a:t>The classifications should ultimately apply to the entire event predicate – usually an optionally modified VP.</a:t>
            </a:r>
          </a:p>
          <a:p>
            <a:r>
              <a:rPr lang="en-US" smtClean="0">
                <a:latin typeface="Arial" charset="0"/>
                <a:ea typeface="ＭＳ Ｐゴシック" pitchFamily="34" charset="-128"/>
                <a:cs typeface="Arial" charset="0"/>
              </a:rPr>
              <a:t>Tenny and Pustejovsky have pointed out that in many languages there are tests that can indicate</a:t>
            </a:r>
          </a:p>
          <a:p>
            <a:r>
              <a:rPr lang="en-US" smtClean="0">
                <a:latin typeface="Arial" charset="0"/>
                <a:ea typeface="ＭＳ Ｐゴシック" pitchFamily="34" charset="-128"/>
                <a:cs typeface="Arial" charset="0"/>
              </a:rPr>
              <a:t>The class of an eventuality in it’s canonical reading; for example, one may run to the store “in an hour” but not “for an hour”, at least cannonically.</a:t>
            </a:r>
          </a:p>
          <a:p>
            <a:r>
              <a:rPr lang="en-US" smtClean="0">
                <a:latin typeface="Arial" charset="0"/>
                <a:ea typeface="ＭＳ Ｐゴシック" pitchFamily="34" charset="-128"/>
                <a:cs typeface="Arial" charset="0"/>
              </a:rPr>
              <a:t>That said, the concept of coercion has somewhat blurred these lines.</a:t>
            </a:r>
          </a:p>
          <a:p>
            <a:r>
              <a:rPr lang="en-US" smtClean="0">
                <a:latin typeface="Arial" charset="0"/>
                <a:ea typeface="ＭＳ Ｐゴシック" pitchFamily="34" charset="-128"/>
                <a:cs typeface="Arial" charset="0"/>
              </a:rPr>
              <a:t>The main dimensions used in classification have been telicity, dynamicity, and durativity.</a:t>
            </a:r>
          </a:p>
          <a:p>
            <a:endParaRPr lang="en-US" smtClean="0">
              <a:latin typeface="Arial" charset="0"/>
              <a:ea typeface="ＭＳ Ｐゴシック" pitchFamily="34" charset="-128"/>
              <a:cs typeface="Arial" charset="0"/>
            </a:endParaRPr>
          </a:p>
        </p:txBody>
      </p:sp>
      <p:sp>
        <p:nvSpPr>
          <p:cNvPr id="83971" name="Slide Number Placeholder 3"/>
          <p:cNvSpPr>
            <a:spLocks noGrp="1"/>
          </p:cNvSpPr>
          <p:nvPr>
            <p:ph type="sldNum" sz="quarter" idx="5"/>
          </p:nvPr>
        </p:nvSpPr>
        <p:spPr>
          <a:noFill/>
          <a:ln>
            <a:miter lim="800000"/>
            <a:headEnd/>
            <a:tailEnd/>
          </a:ln>
        </p:spPr>
        <p:txBody>
          <a:bodyPr/>
          <a:lstStyle/>
          <a:p>
            <a:fld id="{7381CF1C-7179-4FB1-8CBC-EFF986D66A36}" type="slidenum">
              <a:rPr lang="en-US" smtClean="0">
                <a:latin typeface="Arial" charset="0"/>
              </a:rPr>
              <a:pPr/>
              <a:t>16</a:t>
            </a:fld>
            <a:endParaRPr lang="en-US" smtClean="0">
              <a:latin typeface="Arial" charset="0"/>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5" name="Rectangle 7"/>
          <p:cNvSpPr>
            <a:spLocks noGrp="1" noChangeArrowheads="1"/>
          </p:cNvSpPr>
          <p:nvPr>
            <p:ph type="sldNum" sz="quarter" idx="5"/>
          </p:nvPr>
        </p:nvSpPr>
        <p:spPr>
          <a:noFill/>
          <a:ln>
            <a:miter lim="800000"/>
            <a:headEnd/>
            <a:tailEnd/>
          </a:ln>
        </p:spPr>
        <p:txBody>
          <a:bodyPr/>
          <a:lstStyle/>
          <a:p>
            <a:fld id="{56C1BB45-1F76-456E-85EE-4C9706B51881}" type="slidenum">
              <a:rPr lang="en-US" smtClean="0">
                <a:latin typeface="Arial" charset="0"/>
              </a:rPr>
              <a:pPr/>
              <a:t>193</a:t>
            </a:fld>
            <a:endParaRPr lang="en-US" smtClean="0">
              <a:latin typeface="Arial" charset="0"/>
            </a:endParaRPr>
          </a:p>
        </p:txBody>
      </p:sp>
      <p:sp>
        <p:nvSpPr>
          <p:cNvPr id="420866" name="Rectangle 2"/>
          <p:cNvSpPr>
            <a:spLocks noGrp="1" noRot="1" noChangeAspect="1" noChangeArrowheads="1" noTextEdit="1"/>
          </p:cNvSpPr>
          <p:nvPr>
            <p:ph type="sldImg"/>
          </p:nvPr>
        </p:nvSpPr>
        <p:spPr>
          <a:xfrm>
            <a:off x="1258888" y="720725"/>
            <a:ext cx="4802187" cy="3602038"/>
          </a:xfrm>
          <a:ln/>
        </p:spPr>
      </p:sp>
      <p:sp>
        <p:nvSpPr>
          <p:cNvPr id="420867" name="Rectangle 3"/>
          <p:cNvSpPr>
            <a:spLocks noGrp="1" noChangeArrowheads="1"/>
          </p:cNvSpPr>
          <p:nvPr>
            <p:ph type="body" idx="1"/>
          </p:nvPr>
        </p:nvSpPr>
        <p:spPr>
          <a:noFill/>
        </p:spPr>
        <p:txBody>
          <a:bodyPr lIns="102180" tIns="51091" rIns="102180" bIns="51091"/>
          <a:lstStyle/>
          <a:p>
            <a:pPr eaLnBrk="1" hangingPunct="1">
              <a:lnSpc>
                <a:spcPct val="80000"/>
              </a:lnSpc>
              <a:spcBef>
                <a:spcPct val="20000"/>
              </a:spcBef>
              <a:buClr>
                <a:schemeClr val="accent1"/>
              </a:buClr>
              <a:buSzPct val="65000"/>
              <a:buFont typeface="Wingdings" pitchFamily="2" charset="2"/>
              <a:buNone/>
            </a:pPr>
            <a:r>
              <a:rPr lang="en-US" altLang="zh-CN" sz="1100" smtClean="0">
                <a:latin typeface="Arial" charset="0"/>
                <a:ea typeface="SimSun" pitchFamily="2" charset="-122"/>
                <a:cs typeface="Arial" charset="0"/>
              </a:rPr>
              <a:t>Add examples</a:t>
            </a:r>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3" name="Rectangle 7"/>
          <p:cNvSpPr>
            <a:spLocks noGrp="1" noChangeArrowheads="1"/>
          </p:cNvSpPr>
          <p:nvPr>
            <p:ph type="sldNum" sz="quarter" idx="5"/>
          </p:nvPr>
        </p:nvSpPr>
        <p:spPr>
          <a:noFill/>
          <a:ln>
            <a:miter lim="800000"/>
            <a:headEnd/>
            <a:tailEnd/>
          </a:ln>
        </p:spPr>
        <p:txBody>
          <a:bodyPr/>
          <a:lstStyle/>
          <a:p>
            <a:fld id="{87D5A686-8426-481D-B877-B68BC065ACEF}" type="slidenum">
              <a:rPr lang="en-US" smtClean="0">
                <a:latin typeface="Arial" charset="0"/>
              </a:rPr>
              <a:pPr/>
              <a:t>194</a:t>
            </a:fld>
            <a:endParaRPr lang="en-US" smtClean="0">
              <a:latin typeface="Arial" charset="0"/>
            </a:endParaRPr>
          </a:p>
        </p:txBody>
      </p:sp>
      <p:sp>
        <p:nvSpPr>
          <p:cNvPr id="422914" name="Slide Image Placeholder 1"/>
          <p:cNvSpPr>
            <a:spLocks noGrp="1" noRot="1" noChangeAspect="1" noTextEdit="1"/>
          </p:cNvSpPr>
          <p:nvPr>
            <p:ph type="sldImg"/>
          </p:nvPr>
        </p:nvSpPr>
        <p:spPr>
          <a:ln/>
        </p:spPr>
      </p:sp>
      <p:sp>
        <p:nvSpPr>
          <p:cNvPr id="422915" name="Notes Placeholder 2"/>
          <p:cNvSpPr>
            <a:spLocks noGrp="1"/>
          </p:cNvSpPr>
          <p:nvPr>
            <p:ph type="body" idx="1"/>
          </p:nvPr>
        </p:nvSpPr>
        <p:spPr>
          <a:noFill/>
        </p:spPr>
        <p:txBody>
          <a:bodyPr/>
          <a:lstStyle/>
          <a:p>
            <a:pPr defTabSz="457200" eaLnBrk="1" hangingPunct="1">
              <a:spcBef>
                <a:spcPct val="0"/>
              </a:spcBef>
            </a:pPr>
            <a:r>
              <a:rPr lang="en-US" smtClean="0">
                <a:latin typeface="Arial" charset="0"/>
                <a:ea typeface="ＭＳ Ｐゴシック" pitchFamily="34" charset="-128"/>
                <a:cs typeface="Arial" charset="0"/>
              </a:rPr>
              <a:t>Check five percent improvement in spouse</a:t>
            </a:r>
          </a:p>
          <a:p>
            <a:pPr defTabSz="457200" eaLnBrk="1" hangingPunct="1">
              <a:spcBef>
                <a:spcPct val="0"/>
              </a:spcBef>
            </a:pPr>
            <a:r>
              <a:rPr lang="en-US" smtClean="0">
                <a:latin typeface="Arial" charset="0"/>
                <a:ea typeface="ＭＳ Ｐゴシック" pitchFamily="34" charset="-128"/>
                <a:cs typeface="Arial" charset="0"/>
              </a:rPr>
              <a:t>We need significance testing for the result pairs</a:t>
            </a:r>
          </a:p>
          <a:p>
            <a:pPr defTabSz="457200" eaLnBrk="1" hangingPunct="1">
              <a:spcBef>
                <a:spcPct val="0"/>
              </a:spcBef>
            </a:pPr>
            <a:r>
              <a:rPr lang="en-US" smtClean="0">
                <a:latin typeface="Arial" charset="0"/>
                <a:ea typeface="ＭＳ Ｐゴシック" pitchFamily="34" charset="-128"/>
                <a:cs typeface="Arial" charset="0"/>
              </a:rPr>
              <a:t>Backup slide with number of instances for each type</a:t>
            </a:r>
          </a:p>
        </p:txBody>
      </p:sp>
      <p:sp>
        <p:nvSpPr>
          <p:cNvPr id="422916"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482600"/>
            <a:fld id="{1676AED6-37C8-41C7-BF61-F2F41D67F3CC}" type="slidenum">
              <a:rPr lang="en-US" sz="1300">
                <a:latin typeface="Calibri" pitchFamily="34" charset="0"/>
                <a:ea typeface="SimSun" pitchFamily="2" charset="-122"/>
              </a:rPr>
              <a:pPr algn="r" defTabSz="482600"/>
              <a:t>194</a:t>
            </a:fld>
            <a:endParaRPr lang="en-US" sz="1300">
              <a:latin typeface="Calibri" pitchFamily="34" charset="0"/>
              <a:ea typeface="SimSun" pitchFamily="2" charset="-122"/>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5"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5EA99D9E-7D67-46E8-9A93-4C930F1C2941}" type="slidenum">
              <a:rPr lang="en-US" sz="1300"/>
              <a:pPr algn="r" defTabSz="966788"/>
              <a:t>196</a:t>
            </a:fld>
            <a:endParaRPr lang="en-US" sz="1300"/>
          </a:p>
        </p:txBody>
      </p:sp>
      <p:sp>
        <p:nvSpPr>
          <p:cNvPr id="425986" name="Rectangle 2"/>
          <p:cNvSpPr>
            <a:spLocks noGrp="1" noRot="1" noChangeAspect="1" noChangeArrowheads="1" noTextEdit="1"/>
          </p:cNvSpPr>
          <p:nvPr>
            <p:ph type="sldImg"/>
          </p:nvPr>
        </p:nvSpPr>
        <p:spPr>
          <a:ln/>
        </p:spPr>
      </p:sp>
      <p:sp>
        <p:nvSpPr>
          <p:cNvPr id="425987" name="Rectangle 3"/>
          <p:cNvSpPr>
            <a:spLocks noGrp="1" noChangeArrowheads="1"/>
          </p:cNvSpPr>
          <p:nvPr>
            <p:ph type="body" idx="1"/>
          </p:nvPr>
        </p:nvSpPr>
        <p:spPr>
          <a:noFill/>
        </p:spPr>
        <p:txBody>
          <a:bodyPr/>
          <a:lstStyle/>
          <a:p>
            <a:pPr eaLnBrk="1" hangingPunct="1"/>
            <a:endParaRPr lang="en-US" smtClean="0">
              <a:latin typeface="Arial" charset="0"/>
              <a:ea typeface="ＭＳ Ｐゴシック" pitchFamily="34" charset="-128"/>
              <a:cs typeface="Arial" charset="0"/>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3"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DDA4A799-3B26-4C8A-8721-6187E0744963}" type="slidenum">
              <a:rPr lang="en-US" sz="1300"/>
              <a:pPr algn="r" defTabSz="966788"/>
              <a:t>197</a:t>
            </a:fld>
            <a:endParaRPr lang="en-US" sz="1300"/>
          </a:p>
        </p:txBody>
      </p:sp>
      <p:sp>
        <p:nvSpPr>
          <p:cNvPr id="428034" name="Rectangle 2"/>
          <p:cNvSpPr>
            <a:spLocks noGrp="1" noRot="1" noChangeAspect="1" noChangeArrowheads="1" noTextEdit="1"/>
          </p:cNvSpPr>
          <p:nvPr>
            <p:ph type="sldImg"/>
          </p:nvPr>
        </p:nvSpPr>
        <p:spPr>
          <a:ln/>
        </p:spPr>
      </p:sp>
      <p:sp>
        <p:nvSpPr>
          <p:cNvPr id="428035" name="Rectangle 3"/>
          <p:cNvSpPr>
            <a:spLocks noGrp="1" noChangeArrowheads="1"/>
          </p:cNvSpPr>
          <p:nvPr>
            <p:ph type="body" idx="1"/>
          </p:nvPr>
        </p:nvSpPr>
        <p:spPr>
          <a:noFill/>
        </p:spPr>
        <p:txBody>
          <a:bodyPr/>
          <a:lstStyle/>
          <a:p>
            <a:pPr eaLnBrk="1" hangingPunct="1"/>
            <a:endParaRPr lang="en-US" smtClean="0">
              <a:latin typeface="Arial" charset="0"/>
              <a:ea typeface="ＭＳ Ｐゴシック" pitchFamily="34" charset="-128"/>
              <a:cs typeface="Arial" charset="0"/>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5"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A443AB58-9D81-4952-88BA-1C7178245A30}" type="slidenum">
              <a:rPr lang="en-US" sz="1300"/>
              <a:pPr algn="r" defTabSz="966788"/>
              <a:t>199</a:t>
            </a:fld>
            <a:endParaRPr lang="en-US" sz="1300"/>
          </a:p>
        </p:txBody>
      </p:sp>
      <p:sp>
        <p:nvSpPr>
          <p:cNvPr id="431106" name="Rectangle 2"/>
          <p:cNvSpPr>
            <a:spLocks noGrp="1" noRot="1" noChangeAspect="1" noChangeArrowheads="1" noTextEdit="1"/>
          </p:cNvSpPr>
          <p:nvPr>
            <p:ph type="sldImg"/>
          </p:nvPr>
        </p:nvSpPr>
        <p:spPr>
          <a:xfrm>
            <a:off x="1258888" y="720725"/>
            <a:ext cx="4800600" cy="3600450"/>
          </a:xfrm>
          <a:ln/>
        </p:spPr>
      </p:sp>
      <p:sp>
        <p:nvSpPr>
          <p:cNvPr id="431107" name="Rectangle 3"/>
          <p:cNvSpPr>
            <a:spLocks noGrp="1" noChangeArrowheads="1"/>
          </p:cNvSpPr>
          <p:nvPr>
            <p:ph type="body" idx="1"/>
          </p:nvPr>
        </p:nvSpPr>
        <p:spPr>
          <a:noFill/>
        </p:spPr>
        <p:txBody>
          <a:bodyPr/>
          <a:lstStyle/>
          <a:p>
            <a:pPr eaLnBrk="1" hangingPunct="1"/>
            <a:r>
              <a:rPr lang="en-US" altLang="zh-CN" smtClean="0">
                <a:latin typeface="Arial" charset="0"/>
                <a:ea typeface="SimSun" pitchFamily="2" charset="-122"/>
                <a:cs typeface="Arial" charset="0"/>
              </a:rPr>
              <a:t>And document id. In the reference the centroids are the top N entities ranked by the number of events in which that entity appears as an argument.</a:t>
            </a:r>
          </a:p>
          <a:p>
            <a:pPr eaLnBrk="1" hangingPunct="1"/>
            <a:r>
              <a:rPr lang="en-US" altLang="zh-CN" smtClean="0">
                <a:latin typeface="Arial" charset="0"/>
                <a:ea typeface="SimSun" pitchFamily="2" charset="-122"/>
                <a:cs typeface="Arial" charset="0"/>
              </a:rPr>
              <a:t> We believe for a cross-document IE task, the exact date normalization results are less crucial. In some cases the system can insert the events into the correct positions in the chains even by only detecting rough date periods (e.g. “a few weeks ago”). Our temporal correlation metric is able to assign appropriate credit to these cases.</a:t>
            </a:r>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49"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AE9E2B9A-51B9-4B14-8CA9-5E40E7583098}" type="slidenum">
              <a:rPr lang="en-US" sz="1300"/>
              <a:pPr algn="r" defTabSz="966788"/>
              <a:t>203</a:t>
            </a:fld>
            <a:endParaRPr lang="en-US" sz="1300"/>
          </a:p>
        </p:txBody>
      </p:sp>
      <p:sp>
        <p:nvSpPr>
          <p:cNvPr id="437250" name="Rectangle 2"/>
          <p:cNvSpPr>
            <a:spLocks noGrp="1" noRot="1" noChangeAspect="1" noChangeArrowheads="1" noTextEdit="1"/>
          </p:cNvSpPr>
          <p:nvPr>
            <p:ph type="sldImg"/>
          </p:nvPr>
        </p:nvSpPr>
        <p:spPr>
          <a:xfrm>
            <a:off x="1257300" y="720725"/>
            <a:ext cx="4802188" cy="3602038"/>
          </a:xfrm>
          <a:ln/>
        </p:spPr>
      </p:sp>
      <p:sp>
        <p:nvSpPr>
          <p:cNvPr id="437251" name="Rectangle 3"/>
          <p:cNvSpPr>
            <a:spLocks noGrp="1" noChangeArrowheads="1"/>
          </p:cNvSpPr>
          <p:nvPr>
            <p:ph type="body" idx="1"/>
          </p:nvPr>
        </p:nvSpPr>
        <p:spPr>
          <a:xfrm>
            <a:off x="974725" y="4560888"/>
            <a:ext cx="5365750" cy="4319587"/>
          </a:xfrm>
          <a:noFill/>
        </p:spPr>
        <p:txBody>
          <a:bodyPr/>
          <a:lstStyle/>
          <a:p>
            <a:pPr eaLnBrk="1" hangingPunct="1"/>
            <a:r>
              <a:rPr lang="en-US" altLang="zh-CN" smtClean="0">
                <a:latin typeface="Arial" charset="0"/>
                <a:ea typeface="SimSun" pitchFamily="2" charset="-122"/>
                <a:cs typeface="Arial" charset="0"/>
              </a:rPr>
              <a:t>Uncertainty; delay the confidence estimation from the baseline,try to confirm or correct the results using global confidence; some examples are as follows.</a:t>
            </a:r>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7"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785863DA-531A-47ED-992C-2F603C5FB564}" type="slidenum">
              <a:rPr lang="en-US" sz="1300"/>
              <a:pPr algn="r" defTabSz="966788"/>
              <a:t>204</a:t>
            </a:fld>
            <a:endParaRPr lang="en-US" sz="1300"/>
          </a:p>
        </p:txBody>
      </p:sp>
      <p:sp>
        <p:nvSpPr>
          <p:cNvPr id="439298" name="Rectangle 2"/>
          <p:cNvSpPr>
            <a:spLocks noGrp="1" noRot="1" noChangeAspect="1" noChangeArrowheads="1" noTextEdit="1"/>
          </p:cNvSpPr>
          <p:nvPr>
            <p:ph type="sldImg"/>
          </p:nvPr>
        </p:nvSpPr>
        <p:spPr>
          <a:xfrm>
            <a:off x="1258888" y="720725"/>
            <a:ext cx="4800600" cy="3600450"/>
          </a:xfrm>
          <a:ln/>
        </p:spPr>
      </p:sp>
      <p:sp>
        <p:nvSpPr>
          <p:cNvPr id="439299" name="Rectangle 3"/>
          <p:cNvSpPr>
            <a:spLocks noGrp="1" noChangeArrowheads="1"/>
          </p:cNvSpPr>
          <p:nvPr>
            <p:ph type="body" idx="1"/>
          </p:nvPr>
        </p:nvSpPr>
        <p:spPr>
          <a:noFill/>
        </p:spPr>
        <p:txBody>
          <a:bodyPr/>
          <a:lstStyle/>
          <a:p>
            <a:pPr eaLnBrk="1" hangingPunct="1"/>
            <a:r>
              <a:rPr lang="en-US" altLang="zh-CN" sz="1600" smtClean="0">
                <a:latin typeface="Arial" charset="0"/>
                <a:ea typeface="SimSun" pitchFamily="2" charset="-122"/>
                <a:cs typeface="Arial" charset="0"/>
              </a:rPr>
              <a:t>Our within-document IE system, like most current IE techniques, focuses on processing one document at a time, and except for coreference resolution, operates one sentence at a time. Therefore the performance of event extraction is limited by the information that can be obtained from the annotated training corpora and the current test document. Any extraction errors, especially on name and time arguments, will be compounded in our new cross-doc IE task because they are vital to centroid detection and temporal ordering.</a:t>
            </a:r>
            <a:endParaRPr lang="en-US" altLang="zh-CN" sz="800" smtClean="0">
              <a:latin typeface="Arial" charset="0"/>
              <a:ea typeface="SimSun" pitchFamily="2" charset="-122"/>
              <a:cs typeface="Arial" charset="0"/>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69"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C086CE92-AE53-45F6-A6A7-5A1BD3CC57EA}" type="slidenum">
              <a:rPr lang="en-US" sz="1300"/>
              <a:pPr algn="r" defTabSz="966788"/>
              <a:t>206</a:t>
            </a:fld>
            <a:endParaRPr lang="en-US" sz="1300"/>
          </a:p>
        </p:txBody>
      </p:sp>
      <p:sp>
        <p:nvSpPr>
          <p:cNvPr id="442370" name="Rectangle 2"/>
          <p:cNvSpPr>
            <a:spLocks noGrp="1" noRot="1" noChangeAspect="1" noChangeArrowheads="1" noTextEdit="1"/>
          </p:cNvSpPr>
          <p:nvPr>
            <p:ph type="sldImg"/>
          </p:nvPr>
        </p:nvSpPr>
        <p:spPr>
          <a:ln/>
        </p:spPr>
      </p:sp>
      <p:sp>
        <p:nvSpPr>
          <p:cNvPr id="442371" name="Rectangle 3"/>
          <p:cNvSpPr>
            <a:spLocks noGrp="1" noChangeArrowheads="1"/>
          </p:cNvSpPr>
          <p:nvPr>
            <p:ph type="body" idx="1"/>
          </p:nvPr>
        </p:nvSpPr>
        <p:spPr>
          <a:noFill/>
        </p:spPr>
        <p:txBody>
          <a:bodyPr/>
          <a:lstStyle/>
          <a:p>
            <a:pPr eaLnBrk="1" hangingPunct="1"/>
            <a:r>
              <a:rPr lang="en-US" altLang="zh-CN" sz="1000" smtClean="0">
                <a:latin typeface="Arial" charset="0"/>
                <a:ea typeface="SimSun" pitchFamily="2" charset="-122"/>
                <a:cs typeface="Arial" charset="0"/>
              </a:rPr>
              <a:t>Start with </a:t>
            </a:r>
            <a:r>
              <a:rPr lang="en-US" altLang="zh-CN" sz="1000" smtClean="0">
                <a:solidFill>
                  <a:srgbClr val="0070C0"/>
                </a:solidFill>
                <a:latin typeface="Arial" charset="0"/>
                <a:ea typeface="SimSun" pitchFamily="2" charset="-122"/>
                <a:cs typeface="Arial" charset="0"/>
              </a:rPr>
              <a:t>full connected </a:t>
            </a:r>
            <a:r>
              <a:rPr lang="en-US" altLang="zh-CN" sz="1000" smtClean="0">
                <a:latin typeface="Arial" charset="0"/>
                <a:ea typeface="SimSun" pitchFamily="2" charset="-122"/>
                <a:cs typeface="Arial" charset="0"/>
              </a:rPr>
              <a:t>graph, each edge is weighted by the coreference value </a:t>
            </a:r>
          </a:p>
          <a:p>
            <a:pPr eaLnBrk="1" hangingPunct="1"/>
            <a:endParaRPr lang="zh-CN" altLang="en-US" smtClean="0">
              <a:latin typeface="Arial" charset="0"/>
              <a:ea typeface="SimSun" pitchFamily="2" charset="-122"/>
              <a:cs typeface="Arial" charset="0"/>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7"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E315426B-EE7F-482C-B7EC-A273F2446682}" type="slidenum">
              <a:rPr lang="en-US" sz="1300"/>
              <a:pPr algn="r" defTabSz="966788"/>
              <a:t>207</a:t>
            </a:fld>
            <a:endParaRPr lang="en-US" sz="1300"/>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a:noFill/>
        </p:spPr>
        <p:txBody>
          <a:bodyPr/>
          <a:lstStyle/>
          <a:p>
            <a:pPr eaLnBrk="1" hangingPunct="1"/>
            <a:r>
              <a:rPr lang="en-IE" smtClean="0">
                <a:latin typeface="Arial" charset="0"/>
                <a:ea typeface="ＭＳ Ｐゴシック" pitchFamily="34" charset="-128"/>
                <a:cs typeface="Arial" charset="0"/>
              </a:rPr>
              <a:t>Express partitioning objectives as a function of the </a:t>
            </a:r>
            <a:r>
              <a:rPr lang="en-IE" altLang="en-US" smtClean="0">
                <a:latin typeface="Arial" charset="0"/>
                <a:ea typeface="ＭＳ Ｐゴシック" pitchFamily="34" charset="-128"/>
                <a:cs typeface="Arial" charset="0"/>
              </a:rPr>
              <a:t>“</a:t>
            </a:r>
            <a:r>
              <a:rPr lang="en-IE" smtClean="0">
                <a:latin typeface="Arial" charset="0"/>
                <a:ea typeface="ＭＳ Ｐゴシック" pitchFamily="34" charset="-128"/>
                <a:cs typeface="Arial" charset="0"/>
              </a:rPr>
              <a:t>edge cut</a:t>
            </a:r>
            <a:r>
              <a:rPr lang="en-IE" altLang="en-US" smtClean="0">
                <a:latin typeface="Arial" charset="0"/>
                <a:ea typeface="ＭＳ Ｐゴシック" pitchFamily="34" charset="-128"/>
                <a:cs typeface="Arial" charset="0"/>
              </a:rPr>
              <a:t>”</a:t>
            </a:r>
            <a:r>
              <a:rPr lang="en-IE" smtClean="0">
                <a:latin typeface="Arial" charset="0"/>
                <a:ea typeface="ＭＳ Ｐゴシック" pitchFamily="34" charset="-128"/>
                <a:cs typeface="Arial" charset="0"/>
              </a:rPr>
              <a:t> of the partition.</a:t>
            </a:r>
          </a:p>
          <a:p>
            <a:pPr eaLnBrk="1" hangingPunct="1"/>
            <a:r>
              <a:rPr lang="en-IE" i="1" smtClean="0">
                <a:latin typeface="Arial" charset="0"/>
                <a:ea typeface="ＭＳ Ｐゴシック" pitchFamily="34" charset="-128"/>
                <a:cs typeface="Arial" charset="0"/>
              </a:rPr>
              <a:t>Cut:</a:t>
            </a:r>
            <a:r>
              <a:rPr lang="en-IE" smtClean="0">
                <a:latin typeface="Arial" charset="0"/>
                <a:ea typeface="ＭＳ Ｐゴシック" pitchFamily="34" charset="-128"/>
                <a:cs typeface="Arial" charset="0"/>
              </a:rPr>
              <a:t> Set of edges with only one vertex in a group.</a:t>
            </a:r>
          </a:p>
          <a:p>
            <a:pPr eaLnBrk="1" hangingPunct="1"/>
            <a:r>
              <a:rPr lang="en-US" altLang="zh-CN" smtClean="0">
                <a:latin typeface="Arial" charset="0"/>
                <a:ea typeface="SimSun" pitchFamily="2" charset="-122"/>
                <a:cs typeface="Arial" charset="0"/>
              </a:rPr>
              <a:t>Start with </a:t>
            </a:r>
            <a:r>
              <a:rPr lang="en-US" altLang="zh-CN" smtClean="0">
                <a:solidFill>
                  <a:srgbClr val="0070C0"/>
                </a:solidFill>
                <a:latin typeface="Arial" charset="0"/>
                <a:ea typeface="SimSun" pitchFamily="2" charset="-122"/>
                <a:cs typeface="Arial" charset="0"/>
              </a:rPr>
              <a:t>full connected </a:t>
            </a:r>
            <a:r>
              <a:rPr lang="en-US" altLang="zh-CN" smtClean="0">
                <a:latin typeface="Arial" charset="0"/>
                <a:ea typeface="SimSun" pitchFamily="2" charset="-122"/>
                <a:cs typeface="Arial" charset="0"/>
              </a:rPr>
              <a:t>graph, each edge is weighted by the coreference value </a:t>
            </a:r>
          </a:p>
          <a:p>
            <a:pPr eaLnBrk="1" hangingPunct="1"/>
            <a:endParaRPr lang="zh-CN" altLang="en-US" sz="1400" smtClean="0">
              <a:latin typeface="Arial" charset="0"/>
              <a:ea typeface="SimSun" pitchFamily="2" charset="-122"/>
              <a:cs typeface="Arial" charset="0"/>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3"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6CCEFC56-A7D3-4AB8-AAC0-4513B4193B58}" type="slidenum">
              <a:rPr lang="en-US" sz="1300"/>
              <a:pPr algn="r" defTabSz="966788"/>
              <a:t>210</a:t>
            </a:fld>
            <a:endParaRPr lang="en-US" sz="1300"/>
          </a:p>
        </p:txBody>
      </p:sp>
      <p:sp>
        <p:nvSpPr>
          <p:cNvPr id="448514" name="Rectangle 2"/>
          <p:cNvSpPr>
            <a:spLocks noGrp="1" noRot="1" noChangeAspect="1" noChangeArrowheads="1" noTextEdit="1"/>
          </p:cNvSpPr>
          <p:nvPr>
            <p:ph type="sldImg"/>
          </p:nvPr>
        </p:nvSpPr>
        <p:spPr>
          <a:xfrm>
            <a:off x="1258888" y="720725"/>
            <a:ext cx="4800600" cy="3600450"/>
          </a:xfrm>
          <a:ln/>
        </p:spPr>
      </p:sp>
      <p:sp>
        <p:nvSpPr>
          <p:cNvPr id="448515" name="Rectangle 3"/>
          <p:cNvSpPr>
            <a:spLocks noGrp="1" noChangeArrowheads="1"/>
          </p:cNvSpPr>
          <p:nvPr>
            <p:ph type="body" idx="1"/>
          </p:nvPr>
        </p:nvSpPr>
        <p:spPr>
          <a:noFill/>
        </p:spPr>
        <p:txBody>
          <a:bodyPr/>
          <a:lstStyle/>
          <a:p>
            <a:pPr eaLnBrk="1" hangingPunct="1"/>
            <a:r>
              <a:rPr lang="en-US" altLang="zh-CN" smtClean="0">
                <a:latin typeface="Arial" charset="0"/>
                <a:ea typeface="SimSun" pitchFamily="2" charset="-122"/>
                <a:cs typeface="Arial" charset="0"/>
              </a:rPr>
              <a:t>Figure 3 indicates that for the event chains generated entirely from single-document IE, a user needs to browse 117 incorrect/redundant arguments before seeing 71 correct arguments. By adding cross-document event aggregation, the browsing effort is slightly reduced to seeing 103 incorrect/redundant arguments. The most notable result is that after applying cross-document name argument correction, the number of correct arguments is increased to 79 while the number of incorrect/redundant arguments is significantly reduced to 54. Global time discovery provided further gains: 85 correct arguments after seeing 51 incorrect/redundant ones. The final system resulted in a 60.7% user browsing effort reduction compared to the baseline before seeing 71 correct arguments; and extracted an additional 19.7% unique correct arguments.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a:ln/>
        </p:spPr>
      </p:sp>
      <p:sp>
        <p:nvSpPr>
          <p:cNvPr id="86018" name="Notes Placeholder 2"/>
          <p:cNvSpPr>
            <a:spLocks noGrp="1"/>
          </p:cNvSpPr>
          <p:nvPr>
            <p:ph type="body" idx="1"/>
          </p:nvPr>
        </p:nvSpPr>
        <p:spPr>
          <a:noFill/>
        </p:spPr>
        <p:txBody>
          <a:bodyPr/>
          <a:lstStyle/>
          <a:p>
            <a:r>
              <a:rPr lang="en-US" smtClean="0">
                <a:latin typeface="Arial" charset="0"/>
                <a:ea typeface="ＭＳ Ｐゴシック" pitchFamily="34" charset="-128"/>
                <a:cs typeface="Arial" charset="0"/>
              </a:rPr>
              <a:t>Events are anchored to extensions in time.</a:t>
            </a:r>
          </a:p>
          <a:p>
            <a:r>
              <a:rPr lang="en-US" smtClean="0">
                <a:latin typeface="Arial" charset="0"/>
                <a:ea typeface="ＭＳ Ｐゴシック" pitchFamily="34" charset="-128"/>
                <a:cs typeface="Arial" charset="0"/>
              </a:rPr>
              <a:t>The nature of this process depends on both the temporal and event ontology.</a:t>
            </a:r>
          </a:p>
          <a:p>
            <a:endParaRPr lang="en-US" smtClean="0">
              <a:latin typeface="Arial" charset="0"/>
              <a:ea typeface="ＭＳ Ｐゴシック" pitchFamily="34" charset="-128"/>
              <a:cs typeface="Arial" charset="0"/>
            </a:endParaRPr>
          </a:p>
          <a:p>
            <a:r>
              <a:rPr lang="en-US" smtClean="0">
                <a:latin typeface="Arial" charset="0"/>
                <a:ea typeface="ＭＳ Ｐゴシック" pitchFamily="34" charset="-128"/>
                <a:cs typeface="Arial" charset="0"/>
              </a:rPr>
              <a:t>Consider modifying each event listed with the time expression tomorrow, uttered at the now time given.</a:t>
            </a:r>
          </a:p>
          <a:p>
            <a:endParaRPr lang="en-US" smtClean="0">
              <a:latin typeface="Arial" charset="0"/>
              <a:ea typeface="ＭＳ Ｐゴシック" pitchFamily="34" charset="-128"/>
              <a:cs typeface="Arial" charset="0"/>
            </a:endParaRPr>
          </a:p>
          <a:p>
            <a:r>
              <a:rPr lang="en-US" smtClean="0">
                <a:latin typeface="Arial" charset="0"/>
                <a:ea typeface="ＭＳ Ｐゴシック" pitchFamily="34" charset="-128"/>
                <a:cs typeface="Arial" charset="0"/>
              </a:rPr>
              <a:t>As alluded to above, tomorrow denotes a particular day-long interval;</a:t>
            </a:r>
          </a:p>
          <a:p>
            <a:r>
              <a:rPr lang="en-US" smtClean="0">
                <a:latin typeface="Arial" charset="0"/>
                <a:ea typeface="ＭＳ Ｐゴシック" pitchFamily="34" charset="-128"/>
                <a:cs typeface="Arial" charset="0"/>
              </a:rPr>
              <a:t>But the event being anchored determines the relation employed</a:t>
            </a:r>
          </a:p>
          <a:p>
            <a:r>
              <a:rPr lang="en-US" smtClean="0">
                <a:latin typeface="Arial" charset="0"/>
                <a:ea typeface="ＭＳ Ｐゴシック" pitchFamily="34" charset="-128"/>
                <a:cs typeface="Arial" charset="0"/>
              </a:rPr>
              <a:t>Inclusion or simultaneity.</a:t>
            </a:r>
          </a:p>
          <a:p>
            <a:endParaRPr lang="en-US" smtClean="0">
              <a:latin typeface="Arial" charset="0"/>
              <a:ea typeface="ＭＳ Ｐゴシック" pitchFamily="34" charset="-128"/>
              <a:cs typeface="Arial" charset="0"/>
            </a:endParaRPr>
          </a:p>
          <a:p>
            <a:r>
              <a:rPr lang="en-US" smtClean="0">
                <a:latin typeface="Arial" charset="0"/>
                <a:ea typeface="ＭＳ Ｐゴシック" pitchFamily="34" charset="-128"/>
                <a:cs typeface="Arial" charset="0"/>
              </a:rPr>
              <a:t>Note further that Finishing the assignment entails what moens and steedman called a preparatory process, which</a:t>
            </a:r>
          </a:p>
          <a:p>
            <a:r>
              <a:rPr lang="en-US" smtClean="0">
                <a:latin typeface="Arial" charset="0"/>
                <a:ea typeface="ＭＳ Ｐゴシック" pitchFamily="34" charset="-128"/>
                <a:cs typeface="Arial" charset="0"/>
              </a:rPr>
              <a:t>May have begun before the beginning of the interval denoted by tomorrow.</a:t>
            </a:r>
          </a:p>
          <a:p>
            <a:endParaRPr lang="en-US" smtClean="0">
              <a:latin typeface="Arial" charset="0"/>
              <a:ea typeface="ＭＳ Ｐゴシック" pitchFamily="34" charset="-128"/>
              <a:cs typeface="Arial" charset="0"/>
            </a:endParaRPr>
          </a:p>
        </p:txBody>
      </p:sp>
      <p:sp>
        <p:nvSpPr>
          <p:cNvPr id="86019" name="Slide Number Placeholder 3"/>
          <p:cNvSpPr>
            <a:spLocks noGrp="1"/>
          </p:cNvSpPr>
          <p:nvPr>
            <p:ph type="sldNum" sz="quarter" idx="5"/>
          </p:nvPr>
        </p:nvSpPr>
        <p:spPr>
          <a:noFill/>
          <a:ln>
            <a:miter lim="800000"/>
            <a:headEnd/>
            <a:tailEnd/>
          </a:ln>
        </p:spPr>
        <p:txBody>
          <a:bodyPr/>
          <a:lstStyle/>
          <a:p>
            <a:fld id="{5DBFAC10-8B0E-4095-BE71-7ECF1D29B94C}" type="slidenum">
              <a:rPr lang="en-US" smtClean="0">
                <a:latin typeface="Arial" charset="0"/>
              </a:rPr>
              <a:pPr/>
              <a:t>17</a:t>
            </a:fld>
            <a:endParaRPr lang="en-US" smtClean="0">
              <a:latin typeface="Arial" charset="0"/>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1"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0E95DC51-D795-4C19-AAC8-8B4E068343C3}" type="slidenum">
              <a:rPr lang="en-US" sz="1300"/>
              <a:pPr algn="r" defTabSz="966788"/>
              <a:t>211</a:t>
            </a:fld>
            <a:endParaRPr lang="en-US" sz="1300"/>
          </a:p>
        </p:txBody>
      </p:sp>
      <p:sp>
        <p:nvSpPr>
          <p:cNvPr id="450562" name="Rectangle 2"/>
          <p:cNvSpPr>
            <a:spLocks noGrp="1" noRot="1" noChangeAspect="1" noChangeArrowheads="1" noTextEdit="1"/>
          </p:cNvSpPr>
          <p:nvPr>
            <p:ph type="sldImg"/>
          </p:nvPr>
        </p:nvSpPr>
        <p:spPr>
          <a:xfrm>
            <a:off x="1258888" y="720725"/>
            <a:ext cx="4800600" cy="3600450"/>
          </a:xfrm>
          <a:ln/>
        </p:spPr>
      </p:sp>
      <p:sp>
        <p:nvSpPr>
          <p:cNvPr id="450563" name="Rectangle 3"/>
          <p:cNvSpPr>
            <a:spLocks noGrp="1" noChangeArrowheads="1"/>
          </p:cNvSpPr>
          <p:nvPr>
            <p:ph type="body" idx="1"/>
          </p:nvPr>
        </p:nvSpPr>
        <p:spPr>
          <a:noFill/>
        </p:spPr>
        <p:txBody>
          <a:bodyPr/>
          <a:lstStyle/>
          <a:p>
            <a:pPr eaLnBrk="1" hangingPunct="1"/>
            <a:endParaRPr lang="zh-CN" altLang="en-US" smtClean="0">
              <a:latin typeface="Arial" charset="0"/>
              <a:ea typeface="SimSun" pitchFamily="2" charset="-122"/>
              <a:cs typeface="Arial" charset="0"/>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09"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EC872DDC-F728-454F-9902-D15FB44BEA2A}" type="slidenum">
              <a:rPr lang="en-US" sz="1300"/>
              <a:pPr algn="r" defTabSz="966788"/>
              <a:t>212</a:t>
            </a:fld>
            <a:endParaRPr lang="en-US" sz="1300"/>
          </a:p>
        </p:txBody>
      </p:sp>
      <p:sp>
        <p:nvSpPr>
          <p:cNvPr id="452610" name="Rectangle 2"/>
          <p:cNvSpPr>
            <a:spLocks noGrp="1" noRot="1" noChangeAspect="1" noChangeArrowheads="1" noTextEdit="1"/>
          </p:cNvSpPr>
          <p:nvPr>
            <p:ph type="sldImg"/>
          </p:nvPr>
        </p:nvSpPr>
        <p:spPr>
          <a:xfrm>
            <a:off x="1258888" y="720725"/>
            <a:ext cx="4802187" cy="3602038"/>
          </a:xfrm>
          <a:ln/>
        </p:spPr>
      </p:sp>
      <p:sp>
        <p:nvSpPr>
          <p:cNvPr id="452611" name="Rectangle 3"/>
          <p:cNvSpPr>
            <a:spLocks noGrp="1" noChangeArrowheads="1"/>
          </p:cNvSpPr>
          <p:nvPr>
            <p:ph type="body" idx="1"/>
          </p:nvPr>
        </p:nvSpPr>
        <p:spPr>
          <a:noFill/>
        </p:spPr>
        <p:txBody>
          <a:bodyPr lIns="102180" tIns="51091" rIns="102180" bIns="51091"/>
          <a:lstStyle/>
          <a:p>
            <a:pPr eaLnBrk="1" hangingPunct="1">
              <a:lnSpc>
                <a:spcPct val="80000"/>
              </a:lnSpc>
              <a:spcBef>
                <a:spcPct val="20000"/>
              </a:spcBef>
              <a:buClr>
                <a:schemeClr val="accent1"/>
              </a:buClr>
              <a:buSzPct val="65000"/>
              <a:buFont typeface="Wingdings" pitchFamily="2" charset="2"/>
              <a:buNone/>
            </a:pPr>
            <a:endParaRPr lang="zh-CN" altLang="en-US" sz="1100" smtClean="0">
              <a:latin typeface="Arial" charset="0"/>
              <a:ea typeface="SimSun" pitchFamily="2" charset="-122"/>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BCC70593-C4E4-450B-820B-1C70FA5380ED}" type="slidenum">
              <a:rPr lang="en-US" sz="1300"/>
              <a:pPr algn="r" defTabSz="966788"/>
              <a:t>18</a:t>
            </a:fld>
            <a:endParaRPr lang="en-US" sz="1300"/>
          </a:p>
        </p:txBody>
      </p:sp>
      <p:sp>
        <p:nvSpPr>
          <p:cNvPr id="88066"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76EF180C-156B-4C15-A041-890891F945BF}" type="slidenum">
              <a:rPr lang="en-US" sz="1300"/>
              <a:pPr algn="r" defTabSz="966788"/>
              <a:t>18</a:t>
            </a:fld>
            <a:endParaRPr lang="en-US" sz="130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r>
              <a:rPr lang="en-US" smtClean="0">
                <a:latin typeface="Arial" charset="0"/>
                <a:ea typeface="ＭＳ Ｐゴシック" pitchFamily="34" charset="-128"/>
                <a:cs typeface="Arial" charset="0"/>
              </a:rPr>
              <a:t>In addition to properties of the temporal expression system and lexical aspect of verb phrases,</a:t>
            </a:r>
          </a:p>
          <a:p>
            <a:pPr eaLnBrk="1" hangingPunct="1"/>
            <a:r>
              <a:rPr lang="en-US" smtClean="0">
                <a:latin typeface="Arial" charset="0"/>
                <a:ea typeface="ＭＳ Ｐゴシック" pitchFamily="34" charset="-128"/>
                <a:cs typeface="Arial" charset="0"/>
              </a:rPr>
              <a:t>and their interaction, tense and grammatical aspect (ill call this aspect) are morphological properties that</a:t>
            </a:r>
          </a:p>
          <a:p>
            <a:pPr eaLnBrk="1" hangingPunct="1"/>
            <a:r>
              <a:rPr lang="en-US" smtClean="0">
                <a:latin typeface="Arial" charset="0"/>
                <a:ea typeface="ＭＳ Ｐゴシック" pitchFamily="34" charset="-128"/>
                <a:cs typeface="Arial" charset="0"/>
              </a:rPr>
              <a:t>locate an event’s extension with respect to the time of utterance of utterance. In English, for example,</a:t>
            </a:r>
          </a:p>
          <a:p>
            <a:pPr eaLnBrk="1" hangingPunct="1"/>
            <a:r>
              <a:rPr lang="en-US" smtClean="0">
                <a:latin typeface="Arial" charset="0"/>
                <a:ea typeface="ＭＳ Ｐゴシック" pitchFamily="34" charset="-128"/>
                <a:cs typeface="Arial" charset="0"/>
              </a:rPr>
              <a:t>-ed is a past tense morpheme, and using the auxiliary verb to have marks perfective aspect.</a:t>
            </a:r>
          </a:p>
          <a:p>
            <a:r>
              <a:rPr lang="en-US" smtClean="0">
                <a:latin typeface="Arial" charset="0"/>
                <a:ea typeface="ＭＳ Ｐゴシック" pitchFamily="34" charset="-128"/>
                <a:cs typeface="Arial" charset="0"/>
              </a:rPr>
              <a:t>9. P18: add the definition of events, granuality, triangle, involve arguments or not</a:t>
            </a:r>
          </a:p>
          <a:p>
            <a:r>
              <a:rPr lang="en-US" smtClean="0">
                <a:latin typeface="Arial" charset="0"/>
                <a:ea typeface="ＭＳ Ｐゴシック" pitchFamily="34" charset="-128"/>
                <a:cs typeface="Arial" charset="0"/>
              </a:rPr>
              <a:t>Quang has some slides about E.</a:t>
            </a:r>
          </a:p>
          <a:p>
            <a:r>
              <a:rPr lang="en-US" smtClean="0">
                <a:latin typeface="Arial" charset="0"/>
                <a:ea typeface="ＭＳ Ｐゴシック" pitchFamily="34" charset="-128"/>
                <a:cs typeface="Arial" charset="0"/>
              </a:rPr>
              <a:t>to say it's not completely defined</a:t>
            </a:r>
          </a:p>
          <a:p>
            <a:r>
              <a:rPr lang="en-US" smtClean="0">
                <a:latin typeface="Arial" charset="0"/>
                <a:ea typeface="ＭＳ Ｐゴシック" pitchFamily="34" charset="-128"/>
                <a:cs typeface="Arial" charset="0"/>
              </a:rPr>
              <a:t>the definition of event is open; here are some examples</a:t>
            </a:r>
          </a:p>
          <a:p>
            <a:r>
              <a:rPr lang="en-US" smtClean="0">
                <a:latin typeface="Arial" charset="0"/>
                <a:ea typeface="ＭＳ Ｐゴシック" pitchFamily="34" charset="-128"/>
                <a:cs typeface="Arial" charset="0"/>
              </a:rPr>
              <a:t>- add Dan's hiearchical event for political domains</a:t>
            </a:r>
          </a:p>
          <a:p>
            <a:pPr eaLnBrk="1" hangingPunct="1"/>
            <a:endParaRPr lang="en-US" smtClean="0">
              <a:latin typeface="Arial" charset="0"/>
              <a:ea typeface="ＭＳ Ｐゴシック" pitchFamily="34" charset="-128"/>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a:ln/>
        </p:spPr>
      </p:sp>
      <p:sp>
        <p:nvSpPr>
          <p:cNvPr id="90114" name="Notes Placeholder 2"/>
          <p:cNvSpPr>
            <a:spLocks noGrp="1"/>
          </p:cNvSpPr>
          <p:nvPr>
            <p:ph type="body" idx="1"/>
          </p:nvPr>
        </p:nvSpPr>
        <p:spPr>
          <a:noFill/>
        </p:spPr>
        <p:txBody>
          <a:bodyPr/>
          <a:lstStyle/>
          <a:p>
            <a:r>
              <a:rPr lang="en-US" smtClean="0">
                <a:latin typeface="Arial" charset="0"/>
                <a:ea typeface="ＭＳ Ｐゴシック" pitchFamily="34" charset="-128"/>
                <a:cs typeface="Arial" charset="0"/>
              </a:rPr>
              <a:t>Dolling breaks down eventualities by the key properties durativity, dynamicity, and telicity.</a:t>
            </a:r>
          </a:p>
          <a:p>
            <a:r>
              <a:rPr lang="en-US" smtClean="0">
                <a:latin typeface="Arial" charset="0"/>
                <a:ea typeface="ＭＳ Ｐゴシック" pitchFamily="34" charset="-128"/>
                <a:cs typeface="Arial" charset="0"/>
              </a:rPr>
              <a:t>Within points we have boundaries, or achievements, which are inherently timeless, and moments which are conceptually timeless in their default reading</a:t>
            </a:r>
          </a:p>
          <a:p>
            <a:endParaRPr lang="en-US" smtClean="0">
              <a:latin typeface="Arial" charset="0"/>
              <a:ea typeface="ＭＳ Ｐゴシック" pitchFamily="34" charset="-128"/>
              <a:cs typeface="Arial" charset="0"/>
            </a:endParaRPr>
          </a:p>
          <a:p>
            <a:r>
              <a:rPr lang="en-US" smtClean="0">
                <a:latin typeface="Arial" charset="0"/>
                <a:ea typeface="ＭＳ Ｐゴシック" pitchFamily="34" charset="-128"/>
                <a:cs typeface="Arial" charset="0"/>
              </a:rPr>
              <a:t>These categories are a little more fine grained than most previous work.</a:t>
            </a:r>
          </a:p>
          <a:p>
            <a:endParaRPr lang="en-US" smtClean="0">
              <a:latin typeface="Arial" charset="0"/>
              <a:ea typeface="ＭＳ Ｐゴシック" pitchFamily="34" charset="-128"/>
              <a:cs typeface="Arial" charset="0"/>
            </a:endParaRPr>
          </a:p>
          <a:p>
            <a:r>
              <a:rPr lang="en-US" smtClean="0">
                <a:latin typeface="Arial" charset="0"/>
                <a:ea typeface="ＭＳ Ｐゴシック" pitchFamily="34" charset="-128"/>
                <a:cs typeface="Arial" charset="0"/>
              </a:rPr>
              <a:t>Activities are called processes, and their telic counterparts, accomplishments, are called here events, which </a:t>
            </a:r>
          </a:p>
          <a:p>
            <a:r>
              <a:rPr lang="en-US" smtClean="0">
                <a:latin typeface="Arial" charset="0"/>
                <a:ea typeface="ＭＳ Ｐゴシック" pitchFamily="34" charset="-128"/>
                <a:cs typeface="Arial" charset="0"/>
              </a:rPr>
              <a:t>Either result in a change of state or do not. These are all subsumed under “happenings”</a:t>
            </a:r>
          </a:p>
          <a:p>
            <a:endParaRPr lang="en-US" smtClean="0">
              <a:latin typeface="Arial" charset="0"/>
              <a:ea typeface="ＭＳ Ｐゴシック" pitchFamily="34" charset="-128"/>
              <a:cs typeface="Arial" charset="0"/>
            </a:endParaRPr>
          </a:p>
          <a:p>
            <a:endParaRPr lang="en-US" smtClean="0">
              <a:latin typeface="Arial" charset="0"/>
              <a:ea typeface="ＭＳ Ｐゴシック" pitchFamily="34" charset="-128"/>
              <a:cs typeface="Arial" charset="0"/>
            </a:endParaRPr>
          </a:p>
        </p:txBody>
      </p:sp>
      <p:sp>
        <p:nvSpPr>
          <p:cNvPr id="90115" name="Slide Number Placeholder 3"/>
          <p:cNvSpPr>
            <a:spLocks noGrp="1"/>
          </p:cNvSpPr>
          <p:nvPr>
            <p:ph type="sldNum" sz="quarter" idx="5"/>
          </p:nvPr>
        </p:nvSpPr>
        <p:spPr>
          <a:noFill/>
          <a:ln>
            <a:miter lim="800000"/>
            <a:headEnd/>
            <a:tailEnd/>
          </a:ln>
        </p:spPr>
        <p:txBody>
          <a:bodyPr/>
          <a:lstStyle/>
          <a:p>
            <a:fld id="{62C032C2-6E41-4A3E-8000-CDDED96A5C2A}" type="slidenum">
              <a:rPr lang="en-US" smtClean="0">
                <a:latin typeface="Arial" charset="0"/>
              </a:rPr>
              <a:pPr/>
              <a:t>19</a:t>
            </a:fld>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068EC90D-5AAE-4370-828A-EC3E9702EB71}" type="slidenum">
              <a:rPr lang="en-US" sz="1300"/>
              <a:pPr algn="r" defTabSz="966788"/>
              <a:t>2</a:t>
            </a:fld>
            <a:endParaRPr lang="en-US" sz="13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p:spPr>
        <p:txBody>
          <a:bodyPr/>
          <a:lstStyle/>
          <a:p>
            <a:pPr lvl="1" eaLnBrk="1" hangingPunct="1"/>
            <a:r>
              <a:rPr lang="en-US" altLang="zh-CN" smtClean="0">
                <a:latin typeface="Arial" charset="0"/>
                <a:ea typeface="SimSun" pitchFamily="2" charset="-122"/>
                <a:cs typeface="Arial" charset="0"/>
              </a:rPr>
              <a:t> by clustering sentences into topics and ordering sentences on a time line. However, many sentences in news articles include multiple events with different time arguments. And it was not clear how the errors of topic clustering techniques affected the inference scheme. Therefore it will be valuable to design inference methods for more fine-grained events. </a:t>
            </a:r>
          </a:p>
          <a:p>
            <a:pPr eaLnBrk="1" hangingPunct="1"/>
            <a:endParaRPr lang="zh-CN" altLang="en-US" smtClean="0">
              <a:latin typeface="Arial" charset="0"/>
              <a:ea typeface="SimSun" pitchFamily="2" charset="-122"/>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a:ln/>
        </p:spPr>
      </p:sp>
      <p:sp>
        <p:nvSpPr>
          <p:cNvPr id="92162" name="Notes Placeholder 2"/>
          <p:cNvSpPr>
            <a:spLocks noGrp="1"/>
          </p:cNvSpPr>
          <p:nvPr>
            <p:ph type="body" idx="1"/>
          </p:nvPr>
        </p:nvSpPr>
        <p:spPr>
          <a:noFill/>
        </p:spPr>
        <p:txBody>
          <a:bodyPr/>
          <a:lstStyle/>
          <a:p>
            <a:r>
              <a:rPr lang="en-US" smtClean="0">
                <a:latin typeface="Arial" charset="0"/>
                <a:ea typeface="ＭＳ Ｐゴシック" pitchFamily="34" charset="-128"/>
                <a:cs typeface="Arial" charset="0"/>
              </a:rPr>
              <a:t>Modification of a given predicate of eventualities can change its constraints on aspectual class</a:t>
            </a:r>
          </a:p>
          <a:p>
            <a:r>
              <a:rPr lang="en-US" smtClean="0">
                <a:latin typeface="Arial" charset="0"/>
                <a:ea typeface="ＭＳ Ｐゴシック" pitchFamily="34" charset="-128"/>
                <a:cs typeface="Arial" charset="0"/>
              </a:rPr>
              <a:t>These constraints are given in Dolling’s theory in terms of the relationships between eventualities,</a:t>
            </a:r>
          </a:p>
          <a:p>
            <a:r>
              <a:rPr lang="en-US" smtClean="0">
                <a:latin typeface="Arial" charset="0"/>
                <a:ea typeface="ＭＳ Ｐゴシック" pitchFamily="34" charset="-128"/>
                <a:cs typeface="Arial" charset="0"/>
              </a:rPr>
              <a:t>Either subsortal hierarchical relationships or intersortal relationships in terms of the structural </a:t>
            </a:r>
          </a:p>
          <a:p>
            <a:r>
              <a:rPr lang="en-US" smtClean="0">
                <a:latin typeface="Arial" charset="0"/>
                <a:ea typeface="ＭＳ Ｐゴシック" pitchFamily="34" charset="-128"/>
                <a:cs typeface="Arial" charset="0"/>
              </a:rPr>
              <a:t>Componants of eventualities that define them.</a:t>
            </a:r>
          </a:p>
        </p:txBody>
      </p:sp>
      <p:sp>
        <p:nvSpPr>
          <p:cNvPr id="92163" name="Slide Number Placeholder 3"/>
          <p:cNvSpPr>
            <a:spLocks noGrp="1"/>
          </p:cNvSpPr>
          <p:nvPr>
            <p:ph type="sldNum" sz="quarter" idx="5"/>
          </p:nvPr>
        </p:nvSpPr>
        <p:spPr>
          <a:noFill/>
          <a:ln>
            <a:miter lim="800000"/>
            <a:headEnd/>
            <a:tailEnd/>
          </a:ln>
        </p:spPr>
        <p:txBody>
          <a:bodyPr/>
          <a:lstStyle/>
          <a:p>
            <a:fld id="{AABAF231-2D49-4EFB-AA1D-D35FA3AF63ED}" type="slidenum">
              <a:rPr lang="en-US" smtClean="0">
                <a:latin typeface="Arial" charset="0"/>
              </a:rPr>
              <a:pPr/>
              <a:t>20</a:t>
            </a:fld>
            <a:endParaRPr lang="en-US"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a:ln/>
        </p:spPr>
      </p:sp>
      <p:sp>
        <p:nvSpPr>
          <p:cNvPr id="94210" name="Notes Placeholder 2"/>
          <p:cNvSpPr>
            <a:spLocks noGrp="1"/>
          </p:cNvSpPr>
          <p:nvPr>
            <p:ph type="body" idx="1"/>
          </p:nvPr>
        </p:nvSpPr>
        <p:spPr>
          <a:noFill/>
        </p:spPr>
        <p:txBody>
          <a:bodyPr/>
          <a:lstStyle/>
          <a:p>
            <a:r>
              <a:rPr lang="en-US" smtClean="0">
                <a:latin typeface="Arial" charset="0"/>
                <a:ea typeface="ＭＳ Ｐゴシック" pitchFamily="34" charset="-128"/>
                <a:cs typeface="Arial" charset="0"/>
              </a:rPr>
              <a:t>For example, a win event is a boundary, and for is a durative adverbial modifier that takes only states and processes, canonically.</a:t>
            </a:r>
          </a:p>
          <a:p>
            <a:endParaRPr lang="en-US" smtClean="0">
              <a:latin typeface="Arial" charset="0"/>
              <a:ea typeface="ＭＳ Ｐゴシック" pitchFamily="34" charset="-128"/>
              <a:cs typeface="Arial" charset="0"/>
            </a:endParaRPr>
          </a:p>
          <a:p>
            <a:r>
              <a:rPr lang="en-US" smtClean="0">
                <a:latin typeface="Arial" charset="0"/>
                <a:ea typeface="ＭＳ Ｐゴシック" pitchFamily="34" charset="-128"/>
                <a:cs typeface="Arial" charset="0"/>
              </a:rPr>
              <a:t>Inter-eventuality or inter-sortal relations are given in terms of eventuality parts;</a:t>
            </a:r>
          </a:p>
          <a:p>
            <a:r>
              <a:rPr lang="en-US" smtClean="0">
                <a:latin typeface="Arial" charset="0"/>
                <a:ea typeface="ＭＳ Ｐゴシック" pitchFamily="34" charset="-128"/>
                <a:cs typeface="Arial" charset="0"/>
              </a:rPr>
              <a:t>For example, if an event e is a happening, there exists to subevents e’ and e’’ which begin and end it, each</a:t>
            </a:r>
          </a:p>
          <a:p>
            <a:r>
              <a:rPr lang="en-US" smtClean="0">
                <a:latin typeface="Arial" charset="0"/>
                <a:ea typeface="ＭＳ Ｐゴシック" pitchFamily="34" charset="-128"/>
                <a:cs typeface="Arial" charset="0"/>
              </a:rPr>
              <a:t>Of which are boundaries. </a:t>
            </a:r>
          </a:p>
          <a:p>
            <a:endParaRPr lang="en-US" smtClean="0">
              <a:latin typeface="Arial" charset="0"/>
              <a:ea typeface="ＭＳ Ｐゴシック" pitchFamily="34" charset="-128"/>
              <a:cs typeface="Arial" charset="0"/>
            </a:endParaRPr>
          </a:p>
          <a:p>
            <a:r>
              <a:rPr lang="en-US" smtClean="0">
                <a:latin typeface="Arial" charset="0"/>
                <a:ea typeface="ＭＳ Ｐゴシック" pitchFamily="34" charset="-128"/>
                <a:cs typeface="Arial" charset="0"/>
              </a:rPr>
              <a:t>Coercion is done compositionally, in terms of a property, a quantifier over events, and an inter-eventuality relation.</a:t>
            </a:r>
          </a:p>
          <a:p>
            <a:r>
              <a:rPr lang="en-US" smtClean="0">
                <a:latin typeface="Arial" charset="0"/>
                <a:ea typeface="ＭＳ Ｐゴシック" pitchFamily="34" charset="-128"/>
                <a:cs typeface="Arial" charset="0"/>
              </a:rPr>
              <a:t>These parameters may be left unfilled leading to a canonical reading, or they may be filled based on pragmatics, knowledge, etc..</a:t>
            </a:r>
          </a:p>
          <a:p>
            <a:r>
              <a:rPr lang="en-US" smtClean="0">
                <a:latin typeface="Arial" charset="0"/>
                <a:ea typeface="ＭＳ Ｐゴシック" pitchFamily="34" charset="-128"/>
                <a:cs typeface="Arial" charset="0"/>
              </a:rPr>
              <a:t>See the paper for further generalization.</a:t>
            </a:r>
          </a:p>
        </p:txBody>
      </p:sp>
      <p:sp>
        <p:nvSpPr>
          <p:cNvPr id="94211" name="Slide Number Placeholder 3"/>
          <p:cNvSpPr>
            <a:spLocks noGrp="1"/>
          </p:cNvSpPr>
          <p:nvPr>
            <p:ph type="sldNum" sz="quarter" idx="5"/>
          </p:nvPr>
        </p:nvSpPr>
        <p:spPr>
          <a:noFill/>
          <a:ln>
            <a:miter lim="800000"/>
            <a:headEnd/>
            <a:tailEnd/>
          </a:ln>
        </p:spPr>
        <p:txBody>
          <a:bodyPr/>
          <a:lstStyle/>
          <a:p>
            <a:fld id="{4244D4B0-37DA-40F1-BB7B-DDD589BDA5F0}" type="slidenum">
              <a:rPr lang="en-US" smtClean="0">
                <a:latin typeface="Arial" charset="0"/>
              </a:rPr>
              <a:pPr/>
              <a:t>21</a:t>
            </a:fld>
            <a:endParaRPr lang="en-US"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a:ln/>
        </p:spPr>
      </p:sp>
      <p:sp>
        <p:nvSpPr>
          <p:cNvPr id="96258" name="Notes Placeholder 2"/>
          <p:cNvSpPr>
            <a:spLocks noGrp="1"/>
          </p:cNvSpPr>
          <p:nvPr>
            <p:ph type="body" idx="1"/>
          </p:nvPr>
        </p:nvSpPr>
        <p:spPr>
          <a:noFill/>
        </p:spPr>
        <p:txBody>
          <a:bodyPr/>
          <a:lstStyle/>
          <a:p>
            <a:r>
              <a:rPr lang="en-US" smtClean="0">
                <a:latin typeface="Arial" charset="0"/>
                <a:ea typeface="ＭＳ Ｐゴシック" pitchFamily="34" charset="-128"/>
                <a:cs typeface="Arial" charset="0"/>
              </a:rPr>
              <a:t>Here are some English translations.</a:t>
            </a:r>
          </a:p>
          <a:p>
            <a:endParaRPr lang="en-US" smtClean="0">
              <a:latin typeface="Arial" charset="0"/>
              <a:ea typeface="ＭＳ Ｐゴシック" pitchFamily="34" charset="-128"/>
              <a:cs typeface="Arial" charset="0"/>
            </a:endParaRPr>
          </a:p>
          <a:p>
            <a:r>
              <a:rPr lang="en-US" smtClean="0">
                <a:latin typeface="Arial" charset="0"/>
                <a:ea typeface="ＭＳ Ｐゴシック" pitchFamily="34" charset="-128"/>
                <a:cs typeface="Arial" charset="0"/>
              </a:rPr>
              <a:t>Additive coercion, for instance, provides a compositional account of changing the interpretation of </a:t>
            </a:r>
          </a:p>
          <a:p>
            <a:r>
              <a:rPr lang="en-US" smtClean="0">
                <a:latin typeface="Arial" charset="0"/>
                <a:ea typeface="ＭＳ Ｐゴシック" pitchFamily="34" charset="-128"/>
                <a:cs typeface="Arial" charset="0"/>
              </a:rPr>
              <a:t>Applying a property introduced by a verbal predicate, or an adverbial predicate, </a:t>
            </a:r>
          </a:p>
          <a:p>
            <a:r>
              <a:rPr lang="en-US" smtClean="0">
                <a:latin typeface="Arial" charset="0"/>
                <a:ea typeface="ＭＳ Ｐゴシック" pitchFamily="34" charset="-128"/>
                <a:cs typeface="Arial" charset="0"/>
              </a:rPr>
              <a:t>To the EVENT that a BOUNDARY culminates, as opposed to the BOUNDARY, which presumably is</a:t>
            </a:r>
          </a:p>
          <a:p>
            <a:r>
              <a:rPr lang="en-US" smtClean="0">
                <a:latin typeface="Arial" charset="0"/>
                <a:ea typeface="ＭＳ Ｐゴシック" pitchFamily="34" charset="-128"/>
                <a:cs typeface="Arial" charset="0"/>
              </a:rPr>
              <a:t>Not compatible with the property in question as-is.</a:t>
            </a:r>
          </a:p>
        </p:txBody>
      </p:sp>
      <p:sp>
        <p:nvSpPr>
          <p:cNvPr id="96259" name="Slide Number Placeholder 3"/>
          <p:cNvSpPr>
            <a:spLocks noGrp="1"/>
          </p:cNvSpPr>
          <p:nvPr>
            <p:ph type="sldNum" sz="quarter" idx="5"/>
          </p:nvPr>
        </p:nvSpPr>
        <p:spPr>
          <a:noFill/>
          <a:ln>
            <a:miter lim="800000"/>
            <a:headEnd/>
            <a:tailEnd/>
          </a:ln>
        </p:spPr>
        <p:txBody>
          <a:bodyPr/>
          <a:lstStyle/>
          <a:p>
            <a:fld id="{AD8D1B26-F14C-41D8-810D-2DBA9B5F0325}" type="slidenum">
              <a:rPr lang="en-US" smtClean="0">
                <a:latin typeface="Arial" charset="0"/>
              </a:rPr>
              <a:pPr/>
              <a:t>22</a:t>
            </a:fld>
            <a:endParaRPr lang="en-US"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a:ln/>
        </p:spPr>
      </p:sp>
      <p:sp>
        <p:nvSpPr>
          <p:cNvPr id="98306" name="Notes Placeholder 2"/>
          <p:cNvSpPr>
            <a:spLocks noGrp="1"/>
          </p:cNvSpPr>
          <p:nvPr>
            <p:ph type="body" idx="1"/>
          </p:nvPr>
        </p:nvSpPr>
        <p:spPr>
          <a:noFill/>
        </p:spPr>
        <p:txBody>
          <a:bodyPr/>
          <a:lstStyle/>
          <a:p>
            <a:r>
              <a:rPr lang="en-US" smtClean="0">
                <a:latin typeface="Arial" charset="0"/>
                <a:ea typeface="ＭＳ Ｐゴシック" pitchFamily="34" charset="-128"/>
                <a:cs typeface="Arial" charset="0"/>
              </a:rPr>
              <a:t>Here, our property is a win. We want to say Chris won for three hours, but this does not make sense given our </a:t>
            </a:r>
          </a:p>
          <a:p>
            <a:r>
              <a:rPr lang="en-US" smtClean="0">
                <a:latin typeface="Arial" charset="0"/>
                <a:ea typeface="ＭＳ Ｐゴシック" pitchFamily="34" charset="-128"/>
                <a:cs typeface="Arial" charset="0"/>
              </a:rPr>
              <a:t>Cannonical denotation of to win.</a:t>
            </a:r>
          </a:p>
          <a:p>
            <a:endParaRPr lang="en-US" smtClean="0">
              <a:latin typeface="Arial" charset="0"/>
              <a:ea typeface="ＭＳ Ｐゴシック" pitchFamily="34" charset="-128"/>
              <a:cs typeface="Arial" charset="0"/>
            </a:endParaRPr>
          </a:p>
          <a:p>
            <a:r>
              <a:rPr lang="en-US" smtClean="0">
                <a:latin typeface="Arial" charset="0"/>
                <a:ea typeface="ＭＳ Ｐゴシック" pitchFamily="34" charset="-128"/>
                <a:cs typeface="Arial" charset="0"/>
              </a:rPr>
              <a:t>Ultimately we want a process, so, we observe that a win must culminate some sort of EVENT, presumably a game…</a:t>
            </a:r>
          </a:p>
          <a:p>
            <a:r>
              <a:rPr lang="en-US" smtClean="0">
                <a:latin typeface="Arial" charset="0"/>
                <a:ea typeface="ＭＳ Ｐゴシック" pitchFamily="34" charset="-128"/>
                <a:cs typeface="Arial" charset="0"/>
              </a:rPr>
              <a:t>A process is built from event constituents, therefore the sentence must mean that multiple game events were culminated</a:t>
            </a:r>
          </a:p>
          <a:p>
            <a:r>
              <a:rPr lang="en-US" smtClean="0">
                <a:latin typeface="Arial" charset="0"/>
                <a:ea typeface="ＭＳ Ｐゴシック" pitchFamily="34" charset="-128"/>
                <a:cs typeface="Arial" charset="0"/>
              </a:rPr>
              <a:t>With a win; the agent being Chris</a:t>
            </a:r>
          </a:p>
          <a:p>
            <a:endParaRPr lang="en-US" smtClean="0">
              <a:latin typeface="Arial" charset="0"/>
              <a:ea typeface="ＭＳ Ｐゴシック" pitchFamily="34" charset="-128"/>
              <a:cs typeface="Arial" charset="0"/>
            </a:endParaRPr>
          </a:p>
          <a:p>
            <a:endParaRPr lang="en-US" smtClean="0">
              <a:latin typeface="Arial" charset="0"/>
              <a:ea typeface="ＭＳ Ｐゴシック" pitchFamily="34" charset="-128"/>
              <a:cs typeface="Arial" charset="0"/>
            </a:endParaRPr>
          </a:p>
        </p:txBody>
      </p:sp>
      <p:sp>
        <p:nvSpPr>
          <p:cNvPr id="98307" name="Slide Number Placeholder 3"/>
          <p:cNvSpPr>
            <a:spLocks noGrp="1"/>
          </p:cNvSpPr>
          <p:nvPr>
            <p:ph type="sldNum" sz="quarter" idx="5"/>
          </p:nvPr>
        </p:nvSpPr>
        <p:spPr>
          <a:noFill/>
          <a:ln>
            <a:miter lim="800000"/>
            <a:headEnd/>
            <a:tailEnd/>
          </a:ln>
        </p:spPr>
        <p:txBody>
          <a:bodyPr/>
          <a:lstStyle/>
          <a:p>
            <a:fld id="{F787B533-CE66-4158-9F7E-8CD83B12D64C}" type="slidenum">
              <a:rPr lang="en-US" smtClean="0">
                <a:latin typeface="Arial" charset="0"/>
              </a:rPr>
              <a:pPr/>
              <a:t>23</a:t>
            </a:fld>
            <a:endParaRPr lang="en-US"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a:miter lim="800000"/>
            <a:headEnd/>
            <a:tailEnd/>
          </a:ln>
        </p:spPr>
        <p:txBody>
          <a:bodyPr/>
          <a:lstStyle/>
          <a:p>
            <a:fld id="{35BB5814-6F34-4455-B19A-0B28D7D02E05}" type="slidenum">
              <a:rPr lang="en-US" smtClean="0">
                <a:latin typeface="Arial" charset="0"/>
              </a:rPr>
              <a:pPr/>
              <a:t>24</a:t>
            </a:fld>
            <a:endParaRPr lang="en-US" smtClean="0">
              <a:latin typeface="Arial" charset="0"/>
            </a:endParaRPr>
          </a:p>
        </p:txBody>
      </p:sp>
      <p:sp>
        <p:nvSpPr>
          <p:cNvPr id="100354"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1A815729-1CDA-4C28-B8B4-89BB3C143E97}" type="slidenum">
              <a:rPr lang="en-US" sz="1300"/>
              <a:pPr algn="r" defTabSz="966788"/>
              <a:t>24</a:t>
            </a:fld>
            <a:endParaRPr lang="en-US" sz="13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pPr eaLnBrk="1" hangingPunct="1"/>
            <a:r>
              <a:rPr lang="en-US" smtClean="0">
                <a:latin typeface="Arial" charset="0"/>
                <a:ea typeface="ＭＳ Ｐゴシック" pitchFamily="34" charset="-128"/>
                <a:cs typeface="Arial" charset="0"/>
              </a:rPr>
              <a:t>The temporal extents of many events are either systematically underspecified, implicit, or left to interpretation.</a:t>
            </a:r>
          </a:p>
          <a:p>
            <a:pPr eaLnBrk="1" hangingPunct="1"/>
            <a:endParaRPr lang="en-US" smtClean="0">
              <a:latin typeface="Arial" charset="0"/>
              <a:ea typeface="ＭＳ Ｐゴシック" pitchFamily="34" charset="-128"/>
              <a:cs typeface="Arial" charset="0"/>
            </a:endParaRPr>
          </a:p>
          <a:p>
            <a:pPr eaLnBrk="1" hangingPunct="1"/>
            <a:r>
              <a:rPr lang="en-US" smtClean="0">
                <a:latin typeface="Arial" charset="0"/>
                <a:ea typeface="ＭＳ Ｐゴシック" pitchFamily="34" charset="-128"/>
                <a:cs typeface="Arial" charset="0"/>
              </a:rPr>
              <a:t>In addition to properties of the temporal expression system and lexical aspect of verb phrases,</a:t>
            </a:r>
          </a:p>
          <a:p>
            <a:pPr eaLnBrk="1" hangingPunct="1"/>
            <a:r>
              <a:rPr lang="en-US" smtClean="0">
                <a:latin typeface="Arial" charset="0"/>
                <a:ea typeface="ＭＳ Ｐゴシック" pitchFamily="34" charset="-128"/>
                <a:cs typeface="Arial" charset="0"/>
              </a:rPr>
              <a:t>and their interaction, tense and grammatical aspect (ill call this aspect) are morphological properties that</a:t>
            </a:r>
          </a:p>
          <a:p>
            <a:pPr eaLnBrk="1" hangingPunct="1"/>
            <a:r>
              <a:rPr lang="en-US" smtClean="0">
                <a:latin typeface="Arial" charset="0"/>
                <a:ea typeface="ＭＳ Ｐゴシック" pitchFamily="34" charset="-128"/>
                <a:cs typeface="Arial" charset="0"/>
              </a:rPr>
              <a:t>locate an event’s extension with respect to the time of utterance of utterance. They provide another tool</a:t>
            </a:r>
          </a:p>
          <a:p>
            <a:pPr eaLnBrk="1" hangingPunct="1"/>
            <a:r>
              <a:rPr lang="en-US" smtClean="0">
                <a:latin typeface="Arial" charset="0"/>
                <a:ea typeface="ＭＳ Ｐゴシック" pitchFamily="34" charset="-128"/>
                <a:cs typeface="Arial" charset="0"/>
              </a:rPr>
              <a:t>For locating an event in time, and ultimately ordering events in a discourse.</a:t>
            </a:r>
          </a:p>
          <a:p>
            <a:pPr eaLnBrk="1" hangingPunct="1"/>
            <a:r>
              <a:rPr lang="en-US" smtClean="0">
                <a:latin typeface="Arial" charset="0"/>
                <a:ea typeface="ＭＳ Ｐゴシック" pitchFamily="34" charset="-128"/>
                <a:cs typeface="Arial" charset="0"/>
              </a:rPr>
              <a:t>In English, for example, -ed is a past tense morpheme, and using the auxiliary verb to have marks perfective aspect.</a:t>
            </a:r>
          </a:p>
          <a:p>
            <a:pPr eaLnBrk="1" hangingPunct="1"/>
            <a:endParaRPr lang="en-US" smtClean="0">
              <a:latin typeface="Arial" charset="0"/>
              <a:ea typeface="ＭＳ Ｐゴシック" pitchFamily="34" charset="-128"/>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a:ln>
            <a:miter lim="800000"/>
            <a:headEnd/>
            <a:tailEnd/>
          </a:ln>
        </p:spPr>
        <p:txBody>
          <a:bodyPr/>
          <a:lstStyle/>
          <a:p>
            <a:fld id="{6E4131FD-6E89-44CA-A0CA-BA3AF53F86EB}" type="slidenum">
              <a:rPr lang="en-US" smtClean="0">
                <a:latin typeface="Arial" charset="0"/>
              </a:rPr>
              <a:pPr/>
              <a:t>25</a:t>
            </a:fld>
            <a:endParaRPr lang="en-US" smtClean="0">
              <a:latin typeface="Arial" charset="0"/>
            </a:endParaRPr>
          </a:p>
        </p:txBody>
      </p:sp>
      <p:sp>
        <p:nvSpPr>
          <p:cNvPr id="102402"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1AD64DAD-0D99-4F99-B0A6-1C3EDF74B4C5}" type="slidenum">
              <a:rPr lang="en-US" sz="1300"/>
              <a:pPr algn="r" defTabSz="966788"/>
              <a:t>25</a:t>
            </a:fld>
            <a:endParaRPr lang="en-US" sz="130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pPr eaLnBrk="1" hangingPunct="1"/>
            <a:r>
              <a:rPr lang="en-US" smtClean="0">
                <a:latin typeface="Arial" charset="0"/>
                <a:ea typeface="ＭＳ Ｐゴシック" pitchFamily="34" charset="-128"/>
                <a:cs typeface="Arial" charset="0"/>
              </a:rPr>
              <a:t>Reichenbach formalized tense and aspect in terms of the time of utterance, time that the event actually takes place, and </a:t>
            </a:r>
          </a:p>
          <a:p>
            <a:pPr eaLnBrk="1" hangingPunct="1"/>
            <a:r>
              <a:rPr lang="en-US" smtClean="0">
                <a:latin typeface="Arial" charset="0"/>
                <a:ea typeface="ＭＳ Ｐゴシック" pitchFamily="34" charset="-128"/>
                <a:cs typeface="Arial" charset="0"/>
              </a:rPr>
              <a:t>Reference time. </a:t>
            </a:r>
          </a:p>
          <a:p>
            <a:pPr eaLnBrk="1" hangingPunct="1"/>
            <a:endParaRPr lang="en-US" smtClean="0">
              <a:latin typeface="Arial" charset="0"/>
              <a:ea typeface="ＭＳ Ｐゴシック" pitchFamily="34" charset="-128"/>
              <a:cs typeface="Arial" charset="0"/>
            </a:endParaRPr>
          </a:p>
          <a:p>
            <a:pPr eaLnBrk="1" hangingPunct="1"/>
            <a:r>
              <a:rPr lang="en-US" smtClean="0">
                <a:latin typeface="Arial" charset="0"/>
                <a:ea typeface="ＭＳ Ｐゴシック" pitchFamily="34" charset="-128"/>
                <a:cs typeface="Arial" charset="0"/>
              </a:rPr>
              <a:t>Reference time can be viewed as an intermediary between speech time and event time.</a:t>
            </a:r>
          </a:p>
          <a:p>
            <a:pPr eaLnBrk="1" hangingPunct="1"/>
            <a:r>
              <a:rPr lang="en-US" smtClean="0">
                <a:latin typeface="Arial" charset="0"/>
                <a:ea typeface="ＭＳ Ｐゴシック" pitchFamily="34" charset="-128"/>
                <a:cs typeface="Arial" charset="0"/>
              </a:rPr>
              <a:t>Tense helps to denote a point of reference, before, at or after speech time. Aspect then locates the event time with respect to</a:t>
            </a:r>
          </a:p>
          <a:p>
            <a:pPr eaLnBrk="1" hangingPunct="1"/>
            <a:r>
              <a:rPr lang="en-US" smtClean="0">
                <a:latin typeface="Arial" charset="0"/>
                <a:ea typeface="ＭＳ Ｐゴシック" pitchFamily="34" charset="-128"/>
                <a:cs typeface="Arial" charset="0"/>
              </a:rPr>
              <a:t>The reference time. The proposition about the event is expressed with respect to the reference time.</a:t>
            </a:r>
          </a:p>
          <a:p>
            <a:pPr eaLnBrk="1" hangingPunct="1"/>
            <a:endParaRPr lang="en-US" smtClean="0">
              <a:latin typeface="Arial" charset="0"/>
              <a:ea typeface="ＭＳ Ｐゴシック" pitchFamily="34" charset="-128"/>
              <a:cs typeface="Arial" charset="0"/>
            </a:endParaRPr>
          </a:p>
          <a:p>
            <a:pPr eaLnBrk="1" hangingPunct="1"/>
            <a:r>
              <a:rPr lang="en-US" smtClean="0">
                <a:latin typeface="Arial" charset="0"/>
                <a:ea typeface="ＭＳ Ｐゴシック" pitchFamily="34" charset="-128"/>
                <a:cs typeface="Arial" charset="0"/>
              </a:rPr>
              <a:t>Each ordering of S, E, &amp; R under the before and equals relations corresponds with a possible tense/aspect combination.</a:t>
            </a:r>
          </a:p>
          <a:p>
            <a:pPr eaLnBrk="1" hangingPunct="1"/>
            <a:r>
              <a:rPr lang="en-US" smtClean="0">
                <a:latin typeface="Arial" charset="0"/>
                <a:ea typeface="ＭＳ Ｐゴシック" pitchFamily="34" charset="-128"/>
                <a:cs typeface="Arial" charset="0"/>
              </a:rPr>
              <a:t>Some of these are listed in the table here.</a:t>
            </a:r>
          </a:p>
          <a:p>
            <a:pPr eaLnBrk="1" hangingPunct="1"/>
            <a:endParaRPr lang="en-US" smtClean="0">
              <a:latin typeface="Arial" charset="0"/>
              <a:ea typeface="ＭＳ Ｐゴシック" pitchFamily="34" charset="-128"/>
              <a:cs typeface="Arial" charset="0"/>
            </a:endParaRPr>
          </a:p>
          <a:p>
            <a:pPr eaLnBrk="1" hangingPunct="1"/>
            <a:r>
              <a:rPr lang="en-US" smtClean="0">
                <a:latin typeface="Arial" charset="0"/>
                <a:ea typeface="ＭＳ Ｐゴシック" pitchFamily="34" charset="-128"/>
                <a:cs typeface="Arial" charset="0"/>
              </a:rPr>
              <a:t>So for example, if we say “John won the game”, his winning occurred before the time of utterance. </a:t>
            </a:r>
          </a:p>
          <a:p>
            <a:pPr eaLnBrk="1" hangingPunct="1"/>
            <a:r>
              <a:rPr lang="en-US" smtClean="0">
                <a:latin typeface="Arial" charset="0"/>
                <a:ea typeface="ＭＳ Ｐゴシック" pitchFamily="34" charset="-128"/>
                <a:cs typeface="Arial" charset="0"/>
              </a:rPr>
              <a:t>However, if we say “John had won the game”, his winning is located prior to a reference time which is itself prior to the time of utterance.</a:t>
            </a:r>
          </a:p>
          <a:p>
            <a:pPr eaLnBrk="1" hangingPunct="1"/>
            <a:r>
              <a:rPr lang="en-US" smtClean="0">
                <a:latin typeface="Arial" charset="0"/>
                <a:ea typeface="ＭＳ Ｐゴシック" pitchFamily="34" charset="-128"/>
                <a:cs typeface="Arial" charset="0"/>
              </a:rPr>
              <a:t>The reference time in the last example is the time point at which Boris notices the blunder, which is in the past. This time binds</a:t>
            </a:r>
          </a:p>
          <a:p>
            <a:pPr eaLnBrk="1" hangingPunct="1"/>
            <a:r>
              <a:rPr lang="en-US" smtClean="0">
                <a:latin typeface="Arial" charset="0"/>
                <a:ea typeface="ＭＳ Ｐゴシック" pitchFamily="34" charset="-128"/>
                <a:cs typeface="Arial" charset="0"/>
              </a:rPr>
              <a:t>To an anaphor introduced by the past tense in “had won”, and the occurrence of the winning is located prior to that reference time</a:t>
            </a:r>
          </a:p>
          <a:p>
            <a:pPr eaLnBrk="1" hangingPunct="1"/>
            <a:r>
              <a:rPr lang="en-US" smtClean="0">
                <a:latin typeface="Arial" charset="0"/>
                <a:ea typeface="ＭＳ Ｐゴシック" pitchFamily="34" charset="-128"/>
                <a:cs typeface="Arial" charset="0"/>
              </a:rPr>
              <a:t>At which boris noticed his (own) blunder. </a:t>
            </a:r>
          </a:p>
          <a:p>
            <a:pPr eaLnBrk="1" hangingPunct="1"/>
            <a:endParaRPr lang="en-US" smtClean="0">
              <a:latin typeface="Arial" charset="0"/>
              <a:ea typeface="ＭＳ Ｐゴシック" pitchFamily="34" charset="-128"/>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a:ln>
            <a:miter lim="800000"/>
            <a:headEnd/>
            <a:tailEnd/>
          </a:ln>
        </p:spPr>
        <p:txBody>
          <a:bodyPr/>
          <a:lstStyle/>
          <a:p>
            <a:fld id="{14C613E3-23DF-4451-B325-81A98334861C}" type="slidenum">
              <a:rPr lang="en-US" smtClean="0">
                <a:latin typeface="Arial" charset="0"/>
              </a:rPr>
              <a:pPr/>
              <a:t>26</a:t>
            </a:fld>
            <a:endParaRPr lang="en-US" smtClean="0">
              <a:latin typeface="Arial" charset="0"/>
            </a:endParaRPr>
          </a:p>
        </p:txBody>
      </p:sp>
      <p:sp>
        <p:nvSpPr>
          <p:cNvPr id="104450"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1B68717C-A3DF-48CA-A382-B71D7D46D8C7}" type="slidenum">
              <a:rPr lang="en-US" sz="1300"/>
              <a:pPr algn="r" defTabSz="966788"/>
              <a:t>26</a:t>
            </a:fld>
            <a:endParaRPr lang="en-US" sz="130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pPr eaLnBrk="1" hangingPunct="1"/>
            <a:r>
              <a:rPr lang="en-US" smtClean="0">
                <a:latin typeface="Arial" charset="0"/>
                <a:ea typeface="ＭＳ Ｐゴシック" pitchFamily="34" charset="-128"/>
                <a:cs typeface="Arial" charset="0"/>
              </a:rPr>
              <a:t>The tools just introduced help to order events mentioned across sentences, in an entire discourse,</a:t>
            </a:r>
          </a:p>
          <a:p>
            <a:pPr eaLnBrk="1" hangingPunct="1"/>
            <a:r>
              <a:rPr lang="en-US" smtClean="0">
                <a:latin typeface="Arial" charset="0"/>
                <a:ea typeface="ＭＳ Ｐゴシック" pitchFamily="34" charset="-128"/>
                <a:cs typeface="Arial" charset="0"/>
              </a:rPr>
              <a:t>And have been incorporated into semantic analyses.</a:t>
            </a:r>
          </a:p>
          <a:p>
            <a:pPr eaLnBrk="1" hangingPunct="1"/>
            <a:r>
              <a:rPr lang="en-US" smtClean="0">
                <a:latin typeface="Arial" charset="0"/>
                <a:ea typeface="ＭＳ Ｐゴシック" pitchFamily="34" charset="-128"/>
                <a:cs typeface="Arial" charset="0"/>
              </a:rPr>
              <a:t>I won’t do them justice here.</a:t>
            </a:r>
          </a:p>
          <a:p>
            <a:pPr eaLnBrk="1" hangingPunct="1"/>
            <a:r>
              <a:rPr lang="en-US" smtClean="0">
                <a:latin typeface="Arial" charset="0"/>
                <a:ea typeface="ＭＳ Ｐゴシック" pitchFamily="34" charset="-128"/>
                <a:cs typeface="Arial" charset="0"/>
              </a:rPr>
              <a:t>Incorporation into discourse representation theory provided machinery for simple ordering.</a:t>
            </a:r>
          </a:p>
          <a:p>
            <a:pPr eaLnBrk="1" hangingPunct="1"/>
            <a:r>
              <a:rPr lang="en-US" smtClean="0">
                <a:latin typeface="Arial" charset="0"/>
                <a:ea typeface="ＭＳ Ｐゴシック" pitchFamily="34" charset="-128"/>
                <a:cs typeface="Arial" charset="0"/>
              </a:rPr>
              <a:t>One key assumption is that eventualities in consecutive clauses may not overlap unless at least one is a state,</a:t>
            </a:r>
          </a:p>
          <a:p>
            <a:pPr eaLnBrk="1" hangingPunct="1"/>
            <a:r>
              <a:rPr lang="en-US" smtClean="0">
                <a:latin typeface="Arial" charset="0"/>
                <a:ea typeface="ＭＳ Ｐゴシック" pitchFamily="34" charset="-128"/>
                <a:cs typeface="Arial" charset="0"/>
              </a:rPr>
              <a:t>though clearly this is a simplifying assumption.</a:t>
            </a:r>
          </a:p>
          <a:p>
            <a:pPr eaLnBrk="1" hangingPunct="1"/>
            <a:r>
              <a:rPr lang="en-US" smtClean="0">
                <a:latin typeface="Arial" charset="0"/>
                <a:ea typeface="ＭＳ Ｐゴシック" pitchFamily="34" charset="-128"/>
                <a:cs typeface="Arial" charset="0"/>
              </a:rPr>
              <a:t>Dowty’s 1986 paper proposed the temporal discourse interpretation principle, which did more to specify the role of pragmatics,</a:t>
            </a:r>
          </a:p>
          <a:p>
            <a:pPr eaLnBrk="1" hangingPunct="1"/>
            <a:r>
              <a:rPr lang="en-US" smtClean="0">
                <a:latin typeface="Arial" charset="0"/>
                <a:ea typeface="ＭＳ Ｐゴシック" pitchFamily="34" charset="-128"/>
                <a:cs typeface="Arial" charset="0"/>
              </a:rPr>
              <a:t>albeit informally, by pointing out (1) where it matters and (2) it’s significance</a:t>
            </a:r>
          </a:p>
          <a:p>
            <a:pPr eaLnBrk="1" hangingPunct="1"/>
            <a:endParaRPr lang="en-US" smtClean="0">
              <a:latin typeface="Arial" charset="0"/>
              <a:ea typeface="ＭＳ Ｐゴシック" pitchFamily="34" charset="-128"/>
              <a:cs typeface="Arial" charset="0"/>
            </a:endParaRPr>
          </a:p>
          <a:p>
            <a:pPr eaLnBrk="1" hangingPunct="1"/>
            <a:r>
              <a:rPr lang="en-US" smtClean="0">
                <a:latin typeface="Arial" charset="0"/>
                <a:ea typeface="ＭＳ Ｐゴシック" pitchFamily="34" charset="-128"/>
                <a:cs typeface="Arial" charset="0"/>
              </a:rPr>
              <a:t>Ter Meulen aptly pointed out that while semantics is not the business of specifying how knowledge of phenomena like causation, and other commonsense</a:t>
            </a:r>
          </a:p>
          <a:p>
            <a:pPr eaLnBrk="1" hangingPunct="1"/>
            <a:r>
              <a:rPr lang="en-US" smtClean="0">
                <a:latin typeface="Arial" charset="0"/>
                <a:ea typeface="ＭＳ Ｐゴシック" pitchFamily="34" charset="-128"/>
                <a:cs typeface="Arial" charset="0"/>
              </a:rPr>
              <a:t>Knowledge, it is supposed to specify precisely what sort of details are to be specified by other modules, and how this knowledge is used.</a:t>
            </a:r>
          </a:p>
          <a:p>
            <a:pPr eaLnBrk="1" hangingPunct="1"/>
            <a:endParaRPr lang="en-US" smtClean="0">
              <a:latin typeface="Arial" charset="0"/>
              <a:ea typeface="ＭＳ Ｐゴシック" pitchFamily="34" charset="-128"/>
              <a:cs typeface="Arial" charset="0"/>
            </a:endParaRPr>
          </a:p>
          <a:p>
            <a:pPr eaLnBrk="1" hangingPunct="1"/>
            <a:r>
              <a:rPr lang="en-US" smtClean="0">
                <a:latin typeface="Arial" charset="0"/>
                <a:ea typeface="ＭＳ Ｐゴシック" pitchFamily="34" charset="-128"/>
                <a:cs typeface="Arial" charset="0"/>
              </a:rPr>
              <a:t>These considerations are left to artificial intelligence and cognitive science. </a:t>
            </a:r>
          </a:p>
          <a:p>
            <a:pPr eaLnBrk="1" hangingPunct="1"/>
            <a:endParaRPr lang="en-US" smtClean="0">
              <a:latin typeface="Arial" charset="0"/>
              <a:ea typeface="ＭＳ Ｐゴシック" pitchFamily="34" charset="-128"/>
              <a:cs typeface="Arial" charset="0"/>
            </a:endParaRPr>
          </a:p>
          <a:p>
            <a:pPr eaLnBrk="1" hangingPunct="1"/>
            <a:endParaRPr lang="en-US" smtClean="0">
              <a:latin typeface="Arial" charset="0"/>
              <a:ea typeface="ＭＳ Ｐゴシック" pitchFamily="34" charset="-128"/>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a:ln>
            <a:miter lim="800000"/>
            <a:headEnd/>
            <a:tailEnd/>
          </a:ln>
        </p:spPr>
        <p:txBody>
          <a:bodyPr/>
          <a:lstStyle/>
          <a:p>
            <a:fld id="{1401CBA3-1CEE-4568-98D1-04201DF9F6DD}" type="slidenum">
              <a:rPr lang="en-US" smtClean="0">
                <a:latin typeface="Arial" charset="0"/>
              </a:rPr>
              <a:pPr/>
              <a:t>27</a:t>
            </a:fld>
            <a:endParaRPr lang="en-US" smtClean="0">
              <a:latin typeface="Arial" charset="0"/>
            </a:endParaRPr>
          </a:p>
        </p:txBody>
      </p:sp>
      <p:sp>
        <p:nvSpPr>
          <p:cNvPr id="106498"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C608E14D-CE14-44C2-9075-8FF654186D00}" type="slidenum">
              <a:rPr lang="en-US" sz="1300"/>
              <a:pPr algn="r" defTabSz="966788"/>
              <a:t>27</a:t>
            </a:fld>
            <a:endParaRPr lang="en-US" sz="130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pPr eaLnBrk="1" hangingPunct="1"/>
            <a:r>
              <a:rPr lang="en-US" smtClean="0">
                <a:latin typeface="Arial" charset="0"/>
                <a:ea typeface="ＭＳ Ｐゴシック" pitchFamily="34" charset="-128"/>
                <a:cs typeface="Arial" charset="0"/>
              </a:rPr>
              <a:t>After processing a discourse we can answer questions about the order, duration and location of the events that were portrayed.</a:t>
            </a:r>
          </a:p>
          <a:p>
            <a:pPr eaLnBrk="1" hangingPunct="1"/>
            <a:endParaRPr lang="en-US" smtClean="0">
              <a:latin typeface="Arial" charset="0"/>
              <a:ea typeface="ＭＳ Ｐゴシック" pitchFamily="34" charset="-128"/>
              <a:cs typeface="Arial" charset="0"/>
            </a:endParaRPr>
          </a:p>
          <a:p>
            <a:pPr eaLnBrk="1" hangingPunct="1"/>
            <a:r>
              <a:rPr lang="en-US" smtClean="0">
                <a:latin typeface="Arial" charset="0"/>
                <a:ea typeface="ＭＳ Ｐゴシック" pitchFamily="34" charset="-128"/>
                <a:cs typeface="Arial" charset="0"/>
              </a:rPr>
              <a:t>So what sort of information do we make use of to do this?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a:ln>
            <a:miter lim="800000"/>
            <a:headEnd/>
            <a:tailEnd/>
          </a:ln>
        </p:spPr>
        <p:txBody>
          <a:bodyPr/>
          <a:lstStyle/>
          <a:p>
            <a:fld id="{29C03549-A60E-4682-91FF-34E6878C3EA6}" type="slidenum">
              <a:rPr lang="en-US" smtClean="0">
                <a:latin typeface="Arial" charset="0"/>
              </a:rPr>
              <a:pPr/>
              <a:t>28</a:t>
            </a:fld>
            <a:endParaRPr lang="en-US" smtClean="0">
              <a:latin typeface="Arial" charset="0"/>
            </a:endParaRPr>
          </a:p>
        </p:txBody>
      </p:sp>
      <p:sp>
        <p:nvSpPr>
          <p:cNvPr id="108546"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3679AB16-2631-43CF-BCC8-DA1AA211547E}" type="slidenum">
              <a:rPr lang="en-US" sz="1300"/>
              <a:pPr algn="r" defTabSz="966788"/>
              <a:t>28</a:t>
            </a:fld>
            <a:endParaRPr lang="en-US" sz="130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p:spPr>
        <p:txBody>
          <a:bodyPr/>
          <a:lstStyle/>
          <a:p>
            <a:pPr eaLnBrk="1" hangingPunct="1"/>
            <a:r>
              <a:rPr lang="en-US" smtClean="0">
                <a:latin typeface="Arial" charset="0"/>
                <a:ea typeface="ＭＳ Ｐゴシック" pitchFamily="34" charset="-128"/>
                <a:cs typeface="Arial" charset="0"/>
              </a:rPr>
              <a:t>We can use the tools already introduced to draw some inferences about when events might occur.</a:t>
            </a:r>
          </a:p>
          <a:p>
            <a:pPr eaLnBrk="1" hangingPunct="1"/>
            <a:r>
              <a:rPr lang="en-US" smtClean="0">
                <a:latin typeface="Arial" charset="0"/>
                <a:ea typeface="ＭＳ Ｐゴシック" pitchFamily="34" charset="-128"/>
                <a:cs typeface="Arial" charset="0"/>
              </a:rPr>
              <a:t>For example, If John enters the room, an achievement occurs, but so does the </a:t>
            </a:r>
          </a:p>
          <a:p>
            <a:pPr eaLnBrk="1" hangingPunct="1"/>
            <a:r>
              <a:rPr lang="en-US" smtClean="0">
                <a:latin typeface="Arial" charset="0"/>
                <a:ea typeface="ＭＳ Ｐゴシック" pitchFamily="34" charset="-128"/>
                <a:cs typeface="Arial" charset="0"/>
              </a:rPr>
              <a:t>State of john’s being in the room.</a:t>
            </a:r>
          </a:p>
          <a:p>
            <a:pPr eaLnBrk="1" hangingPunct="1"/>
            <a:endParaRPr lang="en-US" smtClean="0">
              <a:latin typeface="Arial" charset="0"/>
              <a:ea typeface="ＭＳ Ｐゴシック" pitchFamily="34" charset="-128"/>
              <a:cs typeface="Arial" charset="0"/>
            </a:endParaRPr>
          </a:p>
          <a:p>
            <a:pPr eaLnBrk="1" hangingPunct="1"/>
            <a:r>
              <a:rPr lang="en-US" smtClean="0">
                <a:latin typeface="Arial" charset="0"/>
                <a:ea typeface="ＭＳ Ｐゴシック" pitchFamily="34" charset="-128"/>
                <a:cs typeface="Arial" charset="0"/>
              </a:rPr>
              <a:t>Conversely, a state of darkness entails beginning and end. But where are these?</a:t>
            </a:r>
          </a:p>
          <a:p>
            <a:pPr eaLnBrk="1" hangingPunct="1"/>
            <a:endParaRPr lang="en-US" smtClean="0">
              <a:latin typeface="Arial" charset="0"/>
              <a:ea typeface="ＭＳ Ｐゴシック" pitchFamily="34" charset="-128"/>
              <a:cs typeface="Arial" charset="0"/>
            </a:endParaRPr>
          </a:p>
          <a:p>
            <a:pPr eaLnBrk="1" hangingPunct="1"/>
            <a:r>
              <a:rPr lang="en-US" smtClean="0">
                <a:latin typeface="Arial" charset="0"/>
                <a:ea typeface="ＭＳ Ｐゴシック" pitchFamily="34" charset="-128"/>
                <a:cs typeface="Arial" charset="0"/>
              </a:rPr>
              <a:t>To interpret the expression “Three days since he’d slept” locates a portion of a prior sleeping event – its end point – as being </a:t>
            </a:r>
          </a:p>
          <a:p>
            <a:pPr eaLnBrk="1" hangingPunct="1"/>
            <a:r>
              <a:rPr lang="en-US" smtClean="0">
                <a:latin typeface="Arial" charset="0"/>
                <a:ea typeface="ＭＳ Ｐゴシック" pitchFamily="34" charset="-128"/>
                <a:cs typeface="Arial" charset="0"/>
              </a:rPr>
              <a:t>Three days prior to the point of reference, which we know based on the perfective grammatical aspect; </a:t>
            </a:r>
          </a:p>
          <a:p>
            <a:pPr eaLnBrk="1" hangingPunct="1"/>
            <a:r>
              <a:rPr lang="en-US" smtClean="0">
                <a:latin typeface="Arial" charset="0"/>
                <a:ea typeface="ＭＳ Ｐゴシック" pitchFamily="34" charset="-128"/>
                <a:cs typeface="Arial" charset="0"/>
              </a:rPr>
              <a:t>and, we know this reference time is in the past, at some 5 pm, which is passed forward through the discourse.</a:t>
            </a:r>
          </a:p>
          <a:p>
            <a:pPr eaLnBrk="1" hangingPunct="1"/>
            <a:endParaRPr lang="en-US" smtClean="0">
              <a:latin typeface="Arial" charset="0"/>
              <a:ea typeface="ＭＳ Ｐゴシック" pitchFamily="34" charset="-128"/>
              <a:cs typeface="Arial" charset="0"/>
            </a:endParaRPr>
          </a:p>
          <a:p>
            <a:pPr eaLnBrk="1" hangingPunct="1"/>
            <a:r>
              <a:rPr lang="en-US" smtClean="0">
                <a:latin typeface="Arial" charset="0"/>
                <a:ea typeface="ＭＳ Ｐゴシック" pitchFamily="34" charset="-128"/>
                <a:cs typeface="Arial" charset="0"/>
              </a:rPr>
              <a:t>But how do we know about how long John Slept?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a:ln>
            <a:miter lim="800000"/>
            <a:headEnd/>
            <a:tailEnd/>
          </a:ln>
        </p:spPr>
        <p:txBody>
          <a:bodyPr/>
          <a:lstStyle/>
          <a:p>
            <a:fld id="{B1D3F71A-B683-40CC-924E-8757745D170F}" type="slidenum">
              <a:rPr lang="en-US" smtClean="0">
                <a:latin typeface="Arial" charset="0"/>
              </a:rPr>
              <a:pPr/>
              <a:t>29</a:t>
            </a:fld>
            <a:endParaRPr lang="en-US" smtClean="0">
              <a:latin typeface="Arial" charset="0"/>
            </a:endParaRPr>
          </a:p>
        </p:txBody>
      </p:sp>
      <p:sp>
        <p:nvSpPr>
          <p:cNvPr id="110594"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EA07662F-5477-40FD-953C-F01698CA9BE8}" type="slidenum">
              <a:rPr lang="en-US" sz="1300"/>
              <a:pPr algn="r" defTabSz="966788"/>
              <a:t>29</a:t>
            </a:fld>
            <a:endParaRPr lang="en-US" sz="130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pPr eaLnBrk="1" hangingPunct="1"/>
            <a:r>
              <a:rPr lang="en-US" smtClean="0">
                <a:latin typeface="Arial" charset="0"/>
                <a:ea typeface="ＭＳ Ｐゴシック" pitchFamily="34" charset="-128"/>
                <a:cs typeface="Arial" charset="0"/>
              </a:rPr>
              <a:t>There are several types of knowledge needed for the processing and representing temporal information.</a:t>
            </a:r>
          </a:p>
          <a:p>
            <a:pPr eaLnBrk="1" hangingPunct="1"/>
            <a:r>
              <a:rPr lang="en-US" smtClean="0">
                <a:latin typeface="Arial" charset="0"/>
                <a:ea typeface="ＭＳ Ｐゴシック" pitchFamily="34" charset="-128"/>
                <a:cs typeface="Arial" charset="0"/>
              </a:rPr>
              <a:t>From identifying the possible forms of relevant expressions to determining their relationships, </a:t>
            </a:r>
          </a:p>
          <a:p>
            <a:pPr eaLnBrk="1" hangingPunct="1"/>
            <a:r>
              <a:rPr lang="en-US" smtClean="0">
                <a:latin typeface="Arial" charset="0"/>
                <a:ea typeface="ＭＳ Ｐゴシック" pitchFamily="34" charset="-128"/>
                <a:cs typeface="Arial" charset="0"/>
              </a:rPr>
              <a:t>inferring implicit information, applying knowledge-based constraints, and reasoning to obtain a response to a query.</a:t>
            </a:r>
          </a:p>
          <a:p>
            <a:pPr eaLnBrk="1" hangingPunct="1"/>
            <a:endParaRPr lang="en-US" smtClean="0">
              <a:latin typeface="Arial" charset="0"/>
              <a:ea typeface="ＭＳ Ｐゴシック" pitchFamily="34" charset="-128"/>
              <a:cs typeface="Arial" charset="0"/>
            </a:endParaRPr>
          </a:p>
          <a:p>
            <a:pPr eaLnBrk="1" hangingPunct="1"/>
            <a:endParaRPr lang="en-US" smtClean="0">
              <a:latin typeface="Arial" charset="0"/>
              <a:ea typeface="ＭＳ Ｐゴシック" pitchFamily="34" charset="-128"/>
              <a:cs typeface="Arial" charset="0"/>
            </a:endParaRPr>
          </a:p>
          <a:p>
            <a:pPr eaLnBrk="1" hangingPunct="1"/>
            <a:endParaRPr lang="en-US" smtClean="0">
              <a:latin typeface="Arial" charset="0"/>
              <a:ea typeface="ＭＳ Ｐゴシック" pitchFamily="34" charset="-128"/>
              <a:cs typeface="Arial" charset="0"/>
            </a:endParaRPr>
          </a:p>
          <a:p>
            <a:pPr eaLnBrk="1" hangingPunct="1"/>
            <a:r>
              <a:rPr lang="en-US" smtClean="0">
                <a:latin typeface="Arial" charset="0"/>
                <a:ea typeface="ＭＳ Ｐゴシック" pitchFamily="34" charset="-128"/>
                <a:cs typeface="Arial" charset="0"/>
              </a:rPr>
              <a:t>========================================================================</a:t>
            </a:r>
          </a:p>
          <a:p>
            <a:pPr eaLnBrk="1" hangingPunct="1"/>
            <a:r>
              <a:rPr lang="en-US" smtClean="0">
                <a:latin typeface="Arial" charset="0"/>
                <a:ea typeface="ＭＳ Ｐゴシック" pitchFamily="34" charset="-128"/>
                <a:cs typeface="Arial" charset="0"/>
              </a:rPr>
              <a:t>So, world knowledge must come into play, and must interact with the temporal representation. </a:t>
            </a:r>
          </a:p>
          <a:p>
            <a:pPr eaLnBrk="1" hangingPunct="1"/>
            <a:r>
              <a:rPr lang="en-US" smtClean="0">
                <a:latin typeface="Arial" charset="0"/>
                <a:ea typeface="ＭＳ Ｐゴシック" pitchFamily="34" charset="-128"/>
                <a:cs typeface="Arial" charset="0"/>
              </a:rPr>
              <a:t>World knowledge might be worked into the temporal reasoning framework.</a:t>
            </a:r>
          </a:p>
          <a:p>
            <a:pPr eaLnBrk="1" hangingPunct="1"/>
            <a:r>
              <a:rPr lang="en-US" smtClean="0">
                <a:latin typeface="Arial" charset="0"/>
                <a:ea typeface="ＭＳ Ｐゴシック" pitchFamily="34" charset="-128"/>
                <a:cs typeface="Arial" charset="0"/>
              </a:rPr>
              <a:t>Another approach is to use statistical NLP as a proxy to world knowledge; </a:t>
            </a:r>
          </a:p>
          <a:p>
            <a:pPr eaLnBrk="1" hangingPunct="1"/>
            <a:r>
              <a:rPr lang="en-US" smtClean="0">
                <a:latin typeface="Arial" charset="0"/>
                <a:ea typeface="ＭＳ Ｐゴシック" pitchFamily="34" charset="-128"/>
                <a:cs typeface="Arial" charset="0"/>
              </a:rPr>
              <a:t>In this case world knowledge is broken into two parts: mapping of text to the initial event graph structure, and then a propagation algorithm is seen as a proxy to the second component of world knowledge. This is inaccurate but may be a good start.</a:t>
            </a:r>
          </a:p>
          <a:p>
            <a:pPr eaLnBrk="1" hangingPunct="1"/>
            <a:r>
              <a:rPr lang="en-US" smtClean="0">
                <a:latin typeface="Arial" charset="0"/>
                <a:ea typeface="ＭＳ Ｐゴシック" pitchFamily="34" charset="-128"/>
                <a:cs typeface="Arial" charset="0"/>
              </a:rPr>
              <a:t>In any case, we will need labeled data:</a:t>
            </a:r>
          </a:p>
          <a:p>
            <a:pPr eaLnBrk="1" hangingPunct="1"/>
            <a:endParaRPr lang="en-US" smtClean="0">
              <a:latin typeface="Arial" charset="0"/>
              <a:ea typeface="ＭＳ Ｐゴシック" pitchFamily="34" charset="-128"/>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247C3559-A1F4-40EF-8F9D-CA06FF56F0C0}" type="slidenum">
              <a:rPr lang="en-US" sz="1300"/>
              <a:pPr algn="r" defTabSz="966788"/>
              <a:t>3</a:t>
            </a:fld>
            <a:endParaRPr lang="en-US" sz="1300"/>
          </a:p>
        </p:txBody>
      </p:sp>
      <p:sp>
        <p:nvSpPr>
          <p:cNvPr id="457731" name="Rectangle 2"/>
          <p:cNvSpPr>
            <a:spLocks noGrp="1" noRot="1" noChangeAspect="1" noChangeArrowheads="1" noTextEdit="1"/>
          </p:cNvSpPr>
          <p:nvPr>
            <p:ph type="sldImg"/>
          </p:nvPr>
        </p:nvSpPr>
        <p:spPr>
          <a:ln/>
        </p:spPr>
      </p:sp>
      <p:sp>
        <p:nvSpPr>
          <p:cNvPr id="457732" name="Rectangle 3"/>
          <p:cNvSpPr>
            <a:spLocks noGrp="1" noChangeArrowheads="1"/>
          </p:cNvSpPr>
          <p:nvPr>
            <p:ph type="body" idx="1"/>
          </p:nvPr>
        </p:nvSpPr>
        <p:spPr>
          <a:noFill/>
        </p:spPr>
        <p:txBody>
          <a:bodyPr/>
          <a:lstStyle/>
          <a:p>
            <a:pPr eaLnBrk="1" hangingPunct="1"/>
            <a:endParaRPr lang="en-US" smtClean="0">
              <a:latin typeface="Arial" charset="0"/>
              <a:ea typeface="ＭＳ Ｐゴシック" pitchFamily="34" charset="-128"/>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p:cNvSpPr>
          <p:nvPr>
            <p:ph type="sldImg"/>
          </p:nvPr>
        </p:nvSpPr>
        <p:spPr>
          <a:ln/>
        </p:spPr>
      </p:sp>
      <p:sp>
        <p:nvSpPr>
          <p:cNvPr id="112642" name="Notes Placeholder 2"/>
          <p:cNvSpPr>
            <a:spLocks noGrp="1"/>
          </p:cNvSpPr>
          <p:nvPr>
            <p:ph type="body" idx="1"/>
          </p:nvPr>
        </p:nvSpPr>
        <p:spPr>
          <a:noFill/>
        </p:spPr>
        <p:txBody>
          <a:bodyPr/>
          <a:lstStyle/>
          <a:p>
            <a:r>
              <a:rPr lang="en-US" smtClean="0">
                <a:latin typeface="Arial" charset="0"/>
                <a:ea typeface="ＭＳ Ｐゴシック" pitchFamily="34" charset="-128"/>
                <a:cs typeface="Arial" charset="0"/>
              </a:rPr>
              <a:t>Linguistic knowledge is needed to identify our ingredients and outline relationships.</a:t>
            </a:r>
          </a:p>
          <a:p>
            <a:endParaRPr lang="en-US" smtClean="0">
              <a:latin typeface="Arial" charset="0"/>
              <a:ea typeface="ＭＳ Ｐゴシック" pitchFamily="34" charset="-128"/>
              <a:cs typeface="Arial" charset="0"/>
            </a:endParaRPr>
          </a:p>
        </p:txBody>
      </p:sp>
      <p:sp>
        <p:nvSpPr>
          <p:cNvPr id="112643" name="Slide Number Placeholder 3"/>
          <p:cNvSpPr>
            <a:spLocks noGrp="1"/>
          </p:cNvSpPr>
          <p:nvPr>
            <p:ph type="sldNum" sz="quarter" idx="5"/>
          </p:nvPr>
        </p:nvSpPr>
        <p:spPr>
          <a:noFill/>
          <a:ln>
            <a:miter lim="800000"/>
            <a:headEnd/>
            <a:tailEnd/>
          </a:ln>
        </p:spPr>
        <p:txBody>
          <a:bodyPr/>
          <a:lstStyle/>
          <a:p>
            <a:fld id="{7F7EE31F-F113-485A-9C14-08F57AD7AED8}" type="slidenum">
              <a:rPr lang="en-US" smtClean="0">
                <a:latin typeface="Arial" charset="0"/>
              </a:rPr>
              <a:pPr/>
              <a:t>30</a:t>
            </a:fld>
            <a:endParaRPr lang="en-US" smtClean="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p:cNvSpPr>
          <p:nvPr>
            <p:ph type="sldImg"/>
          </p:nvPr>
        </p:nvSpPr>
        <p:spPr>
          <a:ln/>
        </p:spPr>
      </p:sp>
      <p:sp>
        <p:nvSpPr>
          <p:cNvPr id="114690" name="Notes Placeholder 2"/>
          <p:cNvSpPr>
            <a:spLocks noGrp="1"/>
          </p:cNvSpPr>
          <p:nvPr>
            <p:ph type="body" idx="1"/>
          </p:nvPr>
        </p:nvSpPr>
        <p:spPr>
          <a:noFill/>
        </p:spPr>
        <p:txBody>
          <a:bodyPr/>
          <a:lstStyle/>
          <a:p>
            <a:r>
              <a:rPr lang="en-US" smtClean="0">
                <a:latin typeface="Arial" charset="0"/>
                <a:ea typeface="ＭＳ Ｐゴシック" pitchFamily="34" charset="-128"/>
                <a:cs typeface="Arial" charset="0"/>
              </a:rPr>
              <a:t>We need a framework to map the identified expressions to their extensions in time, informed by</a:t>
            </a:r>
          </a:p>
          <a:p>
            <a:r>
              <a:rPr lang="en-US" smtClean="0">
                <a:latin typeface="Arial" charset="0"/>
                <a:ea typeface="ＭＳ Ｐゴシック" pitchFamily="34" charset="-128"/>
                <a:cs typeface="Arial" charset="0"/>
              </a:rPr>
              <a:t>Knowledge about events and their structural properties.</a:t>
            </a:r>
          </a:p>
        </p:txBody>
      </p:sp>
      <p:sp>
        <p:nvSpPr>
          <p:cNvPr id="114691" name="Slide Number Placeholder 3"/>
          <p:cNvSpPr>
            <a:spLocks noGrp="1"/>
          </p:cNvSpPr>
          <p:nvPr>
            <p:ph type="sldNum" sz="quarter" idx="5"/>
          </p:nvPr>
        </p:nvSpPr>
        <p:spPr>
          <a:noFill/>
          <a:ln>
            <a:miter lim="800000"/>
            <a:headEnd/>
            <a:tailEnd/>
          </a:ln>
        </p:spPr>
        <p:txBody>
          <a:bodyPr/>
          <a:lstStyle/>
          <a:p>
            <a:fld id="{6E9AC38E-4B41-402C-8961-02DC6EE11723}" type="slidenum">
              <a:rPr lang="en-US" smtClean="0">
                <a:latin typeface="Arial" charset="0"/>
              </a:rPr>
              <a:pPr/>
              <a:t>31</a:t>
            </a:fld>
            <a:endParaRPr lang="en-US" smtClean="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p:cNvSpPr>
          <p:nvPr>
            <p:ph type="sldImg"/>
          </p:nvPr>
        </p:nvSpPr>
        <p:spPr>
          <a:ln/>
        </p:spPr>
      </p:sp>
      <p:sp>
        <p:nvSpPr>
          <p:cNvPr id="116738" name="Notes Placeholder 2"/>
          <p:cNvSpPr>
            <a:spLocks noGrp="1"/>
          </p:cNvSpPr>
          <p:nvPr>
            <p:ph type="body" idx="1"/>
          </p:nvPr>
        </p:nvSpPr>
        <p:spPr>
          <a:noFill/>
        </p:spPr>
        <p:txBody>
          <a:bodyPr/>
          <a:lstStyle/>
          <a:p>
            <a:pPr eaLnBrk="1" hangingPunct="1"/>
            <a:r>
              <a:rPr lang="en-US" smtClean="0">
                <a:latin typeface="Arial" charset="0"/>
                <a:ea typeface="ＭＳ Ｐゴシック" pitchFamily="34" charset="-128"/>
                <a:cs typeface="Arial" charset="0"/>
              </a:rPr>
              <a:t>Thus, we need a labeling scheme for linguistic information, its mapping to temporal extents, and which is capable of capturing </a:t>
            </a:r>
          </a:p>
          <a:p>
            <a:pPr eaLnBrk="1" hangingPunct="1"/>
            <a:r>
              <a:rPr lang="en-US" smtClean="0">
                <a:latin typeface="Arial" charset="0"/>
                <a:ea typeface="ＭＳ Ｐゴシック" pitchFamily="34" charset="-128"/>
                <a:cs typeface="Arial" charset="0"/>
              </a:rPr>
              <a:t>the sort of framework proposed by Allen. Enter TimeML…</a:t>
            </a:r>
          </a:p>
          <a:p>
            <a:endParaRPr lang="en-US" smtClean="0">
              <a:latin typeface="Arial" charset="0"/>
              <a:ea typeface="ＭＳ Ｐゴシック" pitchFamily="34" charset="-128"/>
              <a:cs typeface="Arial" charset="0"/>
            </a:endParaRPr>
          </a:p>
          <a:p>
            <a:endParaRPr lang="en-US" smtClean="0">
              <a:latin typeface="Arial" charset="0"/>
              <a:ea typeface="ＭＳ Ｐゴシック" pitchFamily="34" charset="-128"/>
              <a:cs typeface="Arial" charset="0"/>
            </a:endParaRPr>
          </a:p>
        </p:txBody>
      </p:sp>
      <p:sp>
        <p:nvSpPr>
          <p:cNvPr id="116739" name="Slide Number Placeholder 3"/>
          <p:cNvSpPr>
            <a:spLocks noGrp="1"/>
          </p:cNvSpPr>
          <p:nvPr>
            <p:ph type="sldNum" sz="quarter" idx="5"/>
          </p:nvPr>
        </p:nvSpPr>
        <p:spPr>
          <a:noFill/>
          <a:ln>
            <a:miter lim="800000"/>
            <a:headEnd/>
            <a:tailEnd/>
          </a:ln>
        </p:spPr>
        <p:txBody>
          <a:bodyPr/>
          <a:lstStyle/>
          <a:p>
            <a:fld id="{44F8B809-106A-457F-8CBB-C5C0BC14FF62}" type="slidenum">
              <a:rPr lang="en-US" smtClean="0">
                <a:latin typeface="Arial" charset="0"/>
              </a:rPr>
              <a:pPr/>
              <a:t>32</a:t>
            </a:fld>
            <a:endParaRPr lang="en-US" smtClean="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p:cNvSpPr>
          <p:nvPr>
            <p:ph type="sldImg"/>
          </p:nvPr>
        </p:nvSpPr>
        <p:spPr>
          <a:ln/>
        </p:spPr>
      </p:sp>
      <p:sp>
        <p:nvSpPr>
          <p:cNvPr id="118786" name="Notes Placeholder 2"/>
          <p:cNvSpPr>
            <a:spLocks noGrp="1"/>
          </p:cNvSpPr>
          <p:nvPr>
            <p:ph type="body" idx="1"/>
          </p:nvPr>
        </p:nvSpPr>
        <p:spPr>
          <a:noFill/>
        </p:spPr>
        <p:txBody>
          <a:bodyPr/>
          <a:lstStyle/>
          <a:p>
            <a:r>
              <a:rPr lang="en-US" smtClean="0">
                <a:latin typeface="Arial" charset="0"/>
                <a:ea typeface="ＭＳ Ｐゴシック" pitchFamily="34" charset="-128"/>
                <a:cs typeface="Arial" charset="0"/>
              </a:rPr>
              <a:t>Some decisions about ordering must be informed by knowledge about the way things tend to happen.</a:t>
            </a:r>
          </a:p>
          <a:p>
            <a:endParaRPr lang="en-US" smtClean="0">
              <a:latin typeface="Arial" charset="0"/>
              <a:ea typeface="ＭＳ Ｐゴシック" pitchFamily="34" charset="-128"/>
              <a:cs typeface="Arial" charset="0"/>
            </a:endParaRPr>
          </a:p>
          <a:p>
            <a:r>
              <a:rPr lang="en-US" smtClean="0">
                <a:latin typeface="Arial" charset="0"/>
                <a:ea typeface="ＭＳ Ｐゴシック" pitchFamily="34" charset="-128"/>
                <a:cs typeface="Arial" charset="0"/>
              </a:rPr>
              <a:t>For example, consider (1) followed by (2). </a:t>
            </a:r>
          </a:p>
          <a:p>
            <a:r>
              <a:rPr lang="en-US" smtClean="0">
                <a:latin typeface="Arial" charset="0"/>
                <a:ea typeface="ＭＳ Ｐゴシック" pitchFamily="34" charset="-128"/>
                <a:cs typeface="Arial" charset="0"/>
              </a:rPr>
              <a:t>Since stretching, lifting weights, and running are component of exercise, those must have occurred during the working out.</a:t>
            </a:r>
          </a:p>
          <a:p>
            <a:endParaRPr lang="en-US" smtClean="0">
              <a:latin typeface="Arial" charset="0"/>
              <a:ea typeface="ＭＳ Ｐゴシック" pitchFamily="34" charset="-128"/>
              <a:cs typeface="Arial" charset="0"/>
            </a:endParaRPr>
          </a:p>
          <a:p>
            <a:r>
              <a:rPr lang="en-US" smtClean="0">
                <a:latin typeface="Arial" charset="0"/>
                <a:ea typeface="ＭＳ Ｐゴシック" pitchFamily="34" charset="-128"/>
                <a:cs typeface="Arial" charset="0"/>
              </a:rPr>
              <a:t>Conversely, consider (1) followed by (3); since showering and dressing typically follow exericise, the correct ordering is inferred.</a:t>
            </a:r>
          </a:p>
          <a:p>
            <a:endParaRPr lang="en-US" smtClean="0">
              <a:latin typeface="Arial" charset="0"/>
              <a:ea typeface="ＭＳ Ｐゴシック" pitchFamily="34" charset="-128"/>
              <a:cs typeface="Arial" charset="0"/>
            </a:endParaRPr>
          </a:p>
          <a:p>
            <a:endParaRPr lang="en-US" smtClean="0">
              <a:latin typeface="Arial" charset="0"/>
              <a:ea typeface="ＭＳ Ｐゴシック" pitchFamily="34" charset="-128"/>
              <a:cs typeface="Arial" charset="0"/>
            </a:endParaRPr>
          </a:p>
        </p:txBody>
      </p:sp>
      <p:sp>
        <p:nvSpPr>
          <p:cNvPr id="118787" name="Slide Number Placeholder 3"/>
          <p:cNvSpPr>
            <a:spLocks noGrp="1"/>
          </p:cNvSpPr>
          <p:nvPr>
            <p:ph type="sldNum" sz="quarter" idx="5"/>
          </p:nvPr>
        </p:nvSpPr>
        <p:spPr>
          <a:noFill/>
          <a:ln>
            <a:miter lim="800000"/>
            <a:headEnd/>
            <a:tailEnd/>
          </a:ln>
        </p:spPr>
        <p:txBody>
          <a:bodyPr/>
          <a:lstStyle/>
          <a:p>
            <a:fld id="{6A988E79-F2FA-4F13-A5E6-EF2BCFF33C89}" type="slidenum">
              <a:rPr lang="en-US" smtClean="0">
                <a:latin typeface="Arial" charset="0"/>
              </a:rPr>
              <a:pPr/>
              <a:t>33</a:t>
            </a:fld>
            <a:endParaRPr lang="en-US" smtClean="0">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a:ln>
            <a:miter lim="800000"/>
            <a:headEnd/>
            <a:tailEnd/>
          </a:ln>
        </p:spPr>
        <p:txBody>
          <a:bodyPr/>
          <a:lstStyle/>
          <a:p>
            <a:fld id="{4CD7E040-18D3-4677-BF82-A9A632831DA1}" type="slidenum">
              <a:rPr lang="en-US" smtClean="0">
                <a:latin typeface="Arial" charset="0"/>
              </a:rPr>
              <a:pPr/>
              <a:t>34</a:t>
            </a:fld>
            <a:endParaRPr lang="en-US" smtClean="0">
              <a:latin typeface="Arial" charset="0"/>
            </a:endParaRPr>
          </a:p>
        </p:txBody>
      </p:sp>
      <p:sp>
        <p:nvSpPr>
          <p:cNvPr id="120834"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13505025-3A86-4543-A272-066E55E1F00D}" type="slidenum">
              <a:rPr lang="en-US" sz="1300"/>
              <a:pPr algn="r" defTabSz="966788"/>
              <a:t>34</a:t>
            </a:fld>
            <a:endParaRPr lang="en-US" sz="130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p:spPr>
        <p:txBody>
          <a:bodyPr/>
          <a:lstStyle/>
          <a:p>
            <a:pPr eaLnBrk="1" hangingPunct="1"/>
            <a:r>
              <a:rPr lang="en-US" smtClean="0">
                <a:latin typeface="Arial" charset="0"/>
                <a:ea typeface="ＭＳ Ｐゴシック" pitchFamily="34" charset="-128"/>
                <a:cs typeface="Arial" charset="0"/>
              </a:rPr>
              <a:t>Plenty of reasoning takes place in terms of the representation itself, even after many events have been to some extent reliably mapped</a:t>
            </a:r>
          </a:p>
          <a:p>
            <a:pPr eaLnBrk="1" hangingPunct="1"/>
            <a:r>
              <a:rPr lang="en-US" smtClean="0">
                <a:latin typeface="Arial" charset="0"/>
                <a:ea typeface="ＭＳ Ｐゴシック" pitchFamily="34" charset="-128"/>
                <a:cs typeface="Arial" charset="0"/>
              </a:rPr>
              <a:t>Temporal representation formalisms have been proposed, within which reasoning and inference can take places, based on properties inherent to the representation.</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a:ln>
            <a:miter lim="800000"/>
            <a:headEnd/>
            <a:tailEnd/>
          </a:ln>
        </p:spPr>
        <p:txBody>
          <a:bodyPr/>
          <a:lstStyle/>
          <a:p>
            <a:fld id="{841CD072-AAF4-4051-9281-D6C2745714DB}" type="slidenum">
              <a:rPr lang="en-US" smtClean="0">
                <a:latin typeface="Arial" charset="0"/>
              </a:rPr>
              <a:pPr/>
              <a:t>35</a:t>
            </a:fld>
            <a:endParaRPr lang="en-US" smtClean="0">
              <a:latin typeface="Arial" charset="0"/>
            </a:endParaRPr>
          </a:p>
        </p:txBody>
      </p:sp>
      <p:sp>
        <p:nvSpPr>
          <p:cNvPr id="122882"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D5AB9E7B-ABA1-48F3-8BD1-34679922F0F5}" type="slidenum">
              <a:rPr lang="en-US" sz="1300"/>
              <a:pPr algn="r" defTabSz="966788"/>
              <a:t>35</a:t>
            </a:fld>
            <a:endParaRPr lang="en-US" sz="1300"/>
          </a:p>
        </p:txBody>
      </p:sp>
      <p:sp>
        <p:nvSpPr>
          <p:cNvPr id="122883" name="Rectangle 2"/>
          <p:cNvSpPr>
            <a:spLocks noGrp="1" noRot="1" noChangeAspect="1" noChangeArrowheads="1" noTextEdit="1"/>
          </p:cNvSpPr>
          <p:nvPr>
            <p:ph type="sldImg"/>
          </p:nvPr>
        </p:nvSpPr>
        <p:spPr>
          <a:xfrm>
            <a:off x="490538" y="541338"/>
            <a:ext cx="3738562" cy="2803525"/>
          </a:xfrm>
          <a:ln/>
        </p:spPr>
      </p:sp>
      <p:sp>
        <p:nvSpPr>
          <p:cNvPr id="122884" name="Rectangle 3"/>
          <p:cNvSpPr>
            <a:spLocks noGrp="1" noChangeArrowheads="1"/>
          </p:cNvSpPr>
          <p:nvPr>
            <p:ph type="body" idx="1"/>
          </p:nvPr>
        </p:nvSpPr>
        <p:spPr>
          <a:xfrm>
            <a:off x="465138" y="3617913"/>
            <a:ext cx="6770687" cy="5521325"/>
          </a:xfrm>
          <a:noFill/>
        </p:spPr>
        <p:txBody>
          <a:bodyPr lIns="101199" tIns="50600" rIns="101199" bIns="50600"/>
          <a:lstStyle/>
          <a:p>
            <a:pPr eaLnBrk="1" hangingPunct="1"/>
            <a:r>
              <a:rPr lang="en-US" smtClean="0">
                <a:latin typeface="Arial" charset="0"/>
                <a:ea typeface="ＭＳ Ｐゴシック" pitchFamily="34" charset="-128"/>
                <a:cs typeface="Arial" charset="0"/>
              </a:rPr>
              <a:t>Reasoning in terms of anchored events and time expressions is necessary to answer queries</a:t>
            </a:r>
          </a:p>
          <a:p>
            <a:pPr eaLnBrk="1" hangingPunct="1"/>
            <a:r>
              <a:rPr lang="en-US" smtClean="0">
                <a:latin typeface="Arial" charset="0"/>
                <a:ea typeface="ＭＳ Ｐゴシック" pitchFamily="34" charset="-128"/>
                <a:cs typeface="Arial" charset="0"/>
              </a:rPr>
              <a:t>For </a:t>
            </a:r>
            <a:r>
              <a:rPr lang="ja-JP" altLang="en-US" smtClean="0">
                <a:latin typeface="Arial" charset="0"/>
                <a:ea typeface="ＭＳ Ｐゴシック" pitchFamily="34" charset="-128"/>
                <a:cs typeface="Arial" charset="0"/>
              </a:rPr>
              <a:t>“</a:t>
            </a:r>
            <a:r>
              <a:rPr lang="en-US" smtClean="0">
                <a:latin typeface="Arial" charset="0"/>
                <a:ea typeface="ＭＳ Ｐゴシック" pitchFamily="34" charset="-128"/>
                <a:cs typeface="Arial" charset="0"/>
              </a:rPr>
              <a:t>typology of queries</a:t>
            </a:r>
            <a:r>
              <a:rPr lang="ja-JP" altLang="en-US" smtClean="0">
                <a:latin typeface="Arial" charset="0"/>
                <a:ea typeface="ＭＳ Ｐゴシック" pitchFamily="34" charset="-128"/>
                <a:cs typeface="Arial" charset="0"/>
              </a:rPr>
              <a:t>”</a:t>
            </a:r>
            <a:r>
              <a:rPr lang="en-US" smtClean="0">
                <a:latin typeface="Arial" charset="0"/>
                <a:ea typeface="ＭＳ Ｐゴシック" pitchFamily="34" charset="-128"/>
                <a:cs typeface="Arial" charset="0"/>
              </a:rPr>
              <a:t> read </a:t>
            </a:r>
            <a:r>
              <a:rPr lang="ja-JP" altLang="en-US" smtClean="0">
                <a:latin typeface="Arial" charset="0"/>
                <a:ea typeface="ＭＳ Ｐゴシック" pitchFamily="34" charset="-128"/>
                <a:cs typeface="Arial" charset="0"/>
              </a:rPr>
              <a:t>“</a:t>
            </a:r>
            <a:r>
              <a:rPr lang="en-US" smtClean="0">
                <a:latin typeface="Arial" charset="0"/>
                <a:ea typeface="ＭＳ Ｐゴシック" pitchFamily="34" charset="-128"/>
                <a:cs typeface="Arial" charset="0"/>
              </a:rPr>
              <a:t>typologies of </a:t>
            </a:r>
            <a:r>
              <a:rPr lang="en-US" i="1" smtClean="0">
                <a:latin typeface="Arial" charset="0"/>
                <a:ea typeface="ＭＳ Ｐゴシック" pitchFamily="34" charset="-128"/>
                <a:cs typeface="Arial" charset="0"/>
              </a:rPr>
              <a:t>temporally relevant </a:t>
            </a:r>
            <a:r>
              <a:rPr lang="en-US" smtClean="0">
                <a:latin typeface="Arial" charset="0"/>
                <a:ea typeface="ＭＳ Ｐゴシック" pitchFamily="34" charset="-128"/>
                <a:cs typeface="Arial" charset="0"/>
              </a:rPr>
              <a:t>queries</a:t>
            </a:r>
            <a:r>
              <a:rPr lang="ja-JP" altLang="en-US" smtClean="0">
                <a:latin typeface="Arial" charset="0"/>
                <a:ea typeface="ＭＳ Ｐゴシック" pitchFamily="34" charset="-128"/>
                <a:cs typeface="Arial" charset="0"/>
              </a:rPr>
              <a:t>”</a:t>
            </a:r>
            <a:r>
              <a:rPr lang="en-US" smtClean="0">
                <a:latin typeface="Arial" charset="0"/>
                <a:ea typeface="ＭＳ Ｐゴシック" pitchFamily="34" charset="-128"/>
                <a:cs typeface="Arial" charset="0"/>
              </a:rPr>
              <a:t> in the paper</a:t>
            </a:r>
          </a:p>
          <a:p>
            <a:pPr eaLnBrk="1" hangingPunct="1"/>
            <a:endParaRPr lang="en-US" smtClean="0">
              <a:latin typeface="Arial" charset="0"/>
              <a:ea typeface="ＭＳ Ｐゴシック" pitchFamily="34" charset="-128"/>
              <a:cs typeface="Arial" charset="0"/>
            </a:endParaRPr>
          </a:p>
          <a:p>
            <a:pPr eaLnBrk="1" hangingPunct="1"/>
            <a:r>
              <a:rPr lang="en-US" smtClean="0">
                <a:latin typeface="Arial" charset="0"/>
                <a:ea typeface="ＭＳ Ｐゴシック" pitchFamily="34" charset="-128"/>
                <a:cs typeface="Arial" charset="0"/>
              </a:rPr>
              <a:t>Intuitively, for some queries we don’t have the answer stored explicitly.</a:t>
            </a:r>
          </a:p>
          <a:p>
            <a:pPr eaLnBrk="1" hangingPunct="1"/>
            <a:r>
              <a:rPr lang="en-US" smtClean="0">
                <a:latin typeface="Arial" charset="0"/>
                <a:ea typeface="ＭＳ Ｐゴシック" pitchFamily="34" charset="-128"/>
                <a:cs typeface="Arial" charset="0"/>
              </a:rPr>
              <a:t>Perhaps we have a list of Turing award winners by year, so the first query is simple.</a:t>
            </a:r>
          </a:p>
          <a:p>
            <a:pPr eaLnBrk="1" hangingPunct="1"/>
            <a:r>
              <a:rPr lang="en-US" smtClean="0">
                <a:latin typeface="Arial" charset="0"/>
                <a:ea typeface="ＭＳ Ｐゴシック" pitchFamily="34" charset="-128"/>
                <a:cs typeface="Arial" charset="0"/>
              </a:rPr>
              <a:t>But if we have a list of people that died by year, in order to determine who died during the clinton</a:t>
            </a:r>
          </a:p>
          <a:p>
            <a:pPr eaLnBrk="1" hangingPunct="1"/>
            <a:r>
              <a:rPr lang="en-US" smtClean="0">
                <a:latin typeface="Arial" charset="0"/>
                <a:ea typeface="ＭＳ Ｐゴシック" pitchFamily="34" charset="-128"/>
                <a:cs typeface="Arial" charset="0"/>
              </a:rPr>
              <a:t>administration we need to observe the mapping between that event and its extension in time;</a:t>
            </a:r>
          </a:p>
          <a:p>
            <a:pPr eaLnBrk="1" hangingPunct="1"/>
            <a:r>
              <a:rPr lang="en-US" smtClean="0">
                <a:latin typeface="Arial" charset="0"/>
                <a:ea typeface="ＭＳ Ｐゴシック" pitchFamily="34" charset="-128"/>
                <a:cs typeface="Arial" charset="0"/>
              </a:rPr>
              <a:t>For each death associated with a time we can check to see if the time is included in the</a:t>
            </a:r>
          </a:p>
          <a:p>
            <a:pPr eaLnBrk="1" hangingPunct="1"/>
            <a:r>
              <a:rPr lang="en-US" smtClean="0">
                <a:latin typeface="Arial" charset="0"/>
                <a:ea typeface="ＭＳ Ｐゴシック" pitchFamily="34" charset="-128"/>
                <a:cs typeface="Arial" charset="0"/>
              </a:rPr>
              <a:t>Extension of the clinton administration at an appropriate granularity.</a:t>
            </a:r>
          </a:p>
          <a:p>
            <a:pPr eaLnBrk="1" hangingPunct="1"/>
            <a:endParaRPr lang="en-US" smtClean="0">
              <a:latin typeface="Arial" charset="0"/>
              <a:ea typeface="ＭＳ Ｐゴシック" pitchFamily="34" charset="-128"/>
              <a:cs typeface="Arial" charset="0"/>
            </a:endParaRPr>
          </a:p>
          <a:p>
            <a:pPr eaLnBrk="1" hangingPunct="1"/>
            <a:r>
              <a:rPr lang="en-US" smtClean="0">
                <a:latin typeface="Arial" charset="0"/>
                <a:ea typeface="ＭＳ Ｐゴシック" pitchFamily="34" charset="-128"/>
                <a:cs typeface="Arial" charset="0"/>
              </a:rPr>
              <a:t>What are the properties of such a framework?</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a:noFill/>
          <a:ln>
            <a:miter lim="800000"/>
            <a:headEnd/>
            <a:tailEnd/>
          </a:ln>
        </p:spPr>
        <p:txBody>
          <a:bodyPr/>
          <a:lstStyle/>
          <a:p>
            <a:fld id="{4C76AA50-37EA-44ED-B21F-A2785EC1254E}" type="slidenum">
              <a:rPr lang="en-US" smtClean="0">
                <a:latin typeface="Arial" charset="0"/>
              </a:rPr>
              <a:pPr/>
              <a:t>36</a:t>
            </a:fld>
            <a:endParaRPr lang="en-US" smtClean="0">
              <a:latin typeface="Arial" charset="0"/>
            </a:endParaRPr>
          </a:p>
        </p:txBody>
      </p:sp>
      <p:sp>
        <p:nvSpPr>
          <p:cNvPr id="124930"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61369065-6552-4CF7-B0CB-410CBE0686F5}" type="slidenum">
              <a:rPr lang="en-US" sz="1300"/>
              <a:pPr algn="r" defTabSz="966788"/>
              <a:t>36</a:t>
            </a:fld>
            <a:endParaRPr lang="en-US" sz="1300"/>
          </a:p>
        </p:txBody>
      </p:sp>
      <p:sp>
        <p:nvSpPr>
          <p:cNvPr id="124931" name="Rectangle 2"/>
          <p:cNvSpPr>
            <a:spLocks noGrp="1" noRot="1" noChangeAspect="1" noChangeArrowheads="1" noTextEdit="1"/>
          </p:cNvSpPr>
          <p:nvPr>
            <p:ph type="sldImg"/>
          </p:nvPr>
        </p:nvSpPr>
        <p:spPr>
          <a:xfrm>
            <a:off x="490538" y="541338"/>
            <a:ext cx="3738562" cy="2803525"/>
          </a:xfrm>
          <a:ln/>
        </p:spPr>
      </p:sp>
      <p:sp>
        <p:nvSpPr>
          <p:cNvPr id="124932" name="Rectangle 3"/>
          <p:cNvSpPr>
            <a:spLocks noGrp="1" noChangeArrowheads="1"/>
          </p:cNvSpPr>
          <p:nvPr>
            <p:ph type="body" idx="1"/>
          </p:nvPr>
        </p:nvSpPr>
        <p:spPr>
          <a:xfrm>
            <a:off x="465138" y="3617913"/>
            <a:ext cx="6770687" cy="5521325"/>
          </a:xfrm>
          <a:noFill/>
        </p:spPr>
        <p:txBody>
          <a:bodyPr lIns="101199" tIns="50600" rIns="101199" bIns="50600"/>
          <a:lstStyle/>
          <a:p>
            <a:pPr eaLnBrk="1" hangingPunct="1"/>
            <a:r>
              <a:rPr lang="en-US" smtClean="0">
                <a:latin typeface="Arial" charset="0"/>
                <a:ea typeface="ＭＳ Ｐゴシック" pitchFamily="34" charset="-128"/>
                <a:cs typeface="Arial" charset="0"/>
              </a:rPr>
              <a:t>Allen</a:t>
            </a:r>
            <a:r>
              <a:rPr lang="ja-JP" altLang="en-US" smtClean="0">
                <a:latin typeface="Arial" charset="0"/>
                <a:ea typeface="ＭＳ Ｐゴシック" pitchFamily="34" charset="-128"/>
                <a:cs typeface="Arial" charset="0"/>
              </a:rPr>
              <a:t>’</a:t>
            </a:r>
            <a:r>
              <a:rPr lang="en-US" smtClean="0">
                <a:latin typeface="Arial" charset="0"/>
                <a:ea typeface="ＭＳ Ｐゴシック" pitchFamily="34" charset="-128"/>
                <a:cs typeface="Arial" charset="0"/>
              </a:rPr>
              <a:t>s framework was motivated by the desire to represent information about what happened and when in a way</a:t>
            </a:r>
          </a:p>
          <a:p>
            <a:pPr eaLnBrk="1" hangingPunct="1"/>
            <a:r>
              <a:rPr lang="en-US" smtClean="0">
                <a:latin typeface="Arial" charset="0"/>
                <a:ea typeface="ＭＳ Ｐゴシック" pitchFamily="34" charset="-128"/>
                <a:cs typeface="Arial" charset="0"/>
              </a:rPr>
              <a:t>That would support the type of reasoning that is actually performed in practice. </a:t>
            </a:r>
          </a:p>
          <a:p>
            <a:pPr eaLnBrk="1" hangingPunct="1"/>
            <a:endParaRPr lang="en-US" smtClean="0">
              <a:latin typeface="Arial" charset="0"/>
              <a:ea typeface="ＭＳ Ｐゴシック" pitchFamily="34" charset="-128"/>
              <a:cs typeface="Arial" charset="0"/>
            </a:endParaRPr>
          </a:p>
          <a:p>
            <a:pPr eaLnBrk="1" hangingPunct="1"/>
            <a:r>
              <a:rPr lang="en-US" smtClean="0">
                <a:latin typeface="Arial" charset="0"/>
                <a:ea typeface="ＭＳ Ｐゴシック" pitchFamily="34" charset="-128"/>
                <a:cs typeface="Arial" charset="0"/>
              </a:rPr>
              <a:t>For example, we can know that events are temporally related without knowing exactly when either event occurred</a:t>
            </a:r>
          </a:p>
          <a:p>
            <a:pPr eaLnBrk="1" hangingPunct="1"/>
            <a:r>
              <a:rPr lang="en-US" smtClean="0">
                <a:latin typeface="Arial" charset="0"/>
                <a:ea typeface="ＭＳ Ｐゴシック" pitchFamily="34" charset="-128"/>
                <a:cs typeface="Arial" charset="0"/>
              </a:rPr>
              <a:t>Or, we can narrow down the relationship to a subset of all possible relationships.</a:t>
            </a:r>
          </a:p>
          <a:p>
            <a:pPr eaLnBrk="1" hangingPunct="1"/>
            <a:endParaRPr lang="en-US" smtClean="0">
              <a:latin typeface="Arial" charset="0"/>
              <a:ea typeface="ＭＳ Ｐゴシック" pitchFamily="34" charset="-128"/>
              <a:cs typeface="Arial" charset="0"/>
            </a:endParaRPr>
          </a:p>
          <a:p>
            <a:pPr eaLnBrk="1" hangingPunct="1"/>
            <a:endParaRPr lang="en-US" smtClean="0">
              <a:latin typeface="Arial" charset="0"/>
              <a:ea typeface="ＭＳ Ｐゴシック" pitchFamily="34" charset="-128"/>
              <a:cs typeface="Arial" charset="0"/>
            </a:endParaRPr>
          </a:p>
          <a:p>
            <a:pPr eaLnBrk="1" hangingPunct="1"/>
            <a:r>
              <a:rPr lang="en-US" smtClean="0">
                <a:latin typeface="Arial" charset="0"/>
                <a:ea typeface="ＭＳ Ｐゴシック" pitchFamily="34" charset="-128"/>
                <a:cs typeface="Arial" charset="0"/>
              </a:rPr>
              <a:t>===============================================</a:t>
            </a:r>
          </a:p>
          <a:p>
            <a:pPr eaLnBrk="1" hangingPunct="1"/>
            <a:r>
              <a:rPr lang="en-US" smtClean="0">
                <a:latin typeface="Arial" charset="0"/>
                <a:ea typeface="ＭＳ Ｐゴシック" pitchFamily="34" charset="-128"/>
                <a:cs typeface="Arial" charset="0"/>
              </a:rPr>
              <a:t>A general framework will be able to capture different units of time. This is important for type coercion as we</a:t>
            </a:r>
            <a:r>
              <a:rPr lang="ja-JP" altLang="en-US" smtClean="0">
                <a:latin typeface="Arial" charset="0"/>
                <a:ea typeface="ＭＳ Ｐゴシック" pitchFamily="34" charset="-128"/>
                <a:cs typeface="Arial" charset="0"/>
              </a:rPr>
              <a:t>’</a:t>
            </a:r>
            <a:r>
              <a:rPr lang="en-US" smtClean="0">
                <a:latin typeface="Arial" charset="0"/>
                <a:ea typeface="ＭＳ Ｐゴシック" pitchFamily="34" charset="-128"/>
                <a:cs typeface="Arial" charset="0"/>
              </a:rPr>
              <a:t>ll see later, but also the</a:t>
            </a:r>
          </a:p>
          <a:p>
            <a:pPr eaLnBrk="1" hangingPunct="1"/>
            <a:r>
              <a:rPr lang="en-US" smtClean="0">
                <a:latin typeface="Arial" charset="0"/>
                <a:ea typeface="ＭＳ Ｐゴシック" pitchFamily="34" charset="-128"/>
                <a:cs typeface="Arial" charset="0"/>
              </a:rPr>
              <a:t>Duration expressed by linguistic expressions such as </a:t>
            </a:r>
            <a:r>
              <a:rPr lang="ja-JP" altLang="en-US" smtClean="0">
                <a:latin typeface="Arial" charset="0"/>
                <a:ea typeface="ＭＳ Ｐゴシック" pitchFamily="34" charset="-128"/>
                <a:cs typeface="Arial" charset="0"/>
              </a:rPr>
              <a:t>“</a:t>
            </a:r>
            <a:r>
              <a:rPr lang="en-US" smtClean="0">
                <a:latin typeface="Arial" charset="0"/>
                <a:ea typeface="ＭＳ Ｐゴシック" pitchFamily="34" charset="-128"/>
                <a:cs typeface="Arial" charset="0"/>
              </a:rPr>
              <a:t>immediately thereafter</a:t>
            </a:r>
            <a:r>
              <a:rPr lang="ja-JP" altLang="en-US" smtClean="0">
                <a:latin typeface="Arial" charset="0"/>
                <a:ea typeface="ＭＳ Ｐゴシック" pitchFamily="34" charset="-128"/>
                <a:cs typeface="Arial" charset="0"/>
              </a:rPr>
              <a:t>”</a:t>
            </a:r>
            <a:r>
              <a:rPr lang="en-US" smtClean="0">
                <a:latin typeface="Arial" charset="0"/>
                <a:ea typeface="ＭＳ Ｐゴシック" pitchFamily="34" charset="-128"/>
                <a:cs typeface="Arial" charset="0"/>
              </a:rPr>
              <a:t> might be best defined given a contextually salient granularity</a:t>
            </a:r>
          </a:p>
          <a:p>
            <a:pPr eaLnBrk="1" hangingPunct="1"/>
            <a:r>
              <a:rPr lang="en-US" smtClean="0">
                <a:latin typeface="Arial" charset="0"/>
                <a:ea typeface="ＭＳ Ｐゴシック" pitchFamily="34" charset="-128"/>
                <a:cs typeface="Arial" charset="0"/>
              </a:rPr>
              <a:t>(Think describing historical events vs events in a basketball game)</a:t>
            </a:r>
          </a:p>
          <a:p>
            <a:pPr eaLnBrk="1" hangingPunct="1"/>
            <a:endParaRPr lang="en-US" smtClean="0">
              <a:latin typeface="Arial" charset="0"/>
              <a:ea typeface="ＭＳ Ｐゴシック" pitchFamily="34" charset="-128"/>
              <a:cs typeface="Arial" charset="0"/>
            </a:endParaRPr>
          </a:p>
          <a:p>
            <a:pPr eaLnBrk="1" hangingPunct="1"/>
            <a:r>
              <a:rPr lang="en-US" smtClean="0">
                <a:latin typeface="Arial" charset="0"/>
                <a:ea typeface="ＭＳ Ｐゴシック" pitchFamily="34" charset="-128"/>
                <a:cs typeface="Arial" charset="0"/>
              </a:rPr>
              <a:t>The notion of persistence has received a wide treatment in the AI literature;</a:t>
            </a:r>
          </a:p>
          <a:p>
            <a:pPr eaLnBrk="1" hangingPunct="1"/>
            <a:r>
              <a:rPr lang="en-US" smtClean="0">
                <a:latin typeface="Arial" charset="0"/>
                <a:ea typeface="ＭＳ Ｐゴシック" pitchFamily="34" charset="-128"/>
                <a:cs typeface="Arial" charset="0"/>
              </a:rPr>
              <a:t>Essentially by default we assume that states continue to persist unless otherwise indicated. (note: I am not sure to what extent Allen</a:t>
            </a:r>
            <a:r>
              <a:rPr lang="ja-JP" altLang="en-US" smtClean="0">
                <a:latin typeface="Arial" charset="0"/>
                <a:ea typeface="ＭＳ Ｐゴシック" pitchFamily="34" charset="-128"/>
                <a:cs typeface="Arial" charset="0"/>
              </a:rPr>
              <a:t>’</a:t>
            </a:r>
            <a:r>
              <a:rPr lang="en-US" smtClean="0">
                <a:latin typeface="Arial" charset="0"/>
                <a:ea typeface="ＭＳ Ｐゴシック" pitchFamily="34" charset="-128"/>
                <a:cs typeface="Arial" charset="0"/>
              </a:rPr>
              <a:t>s framework</a:t>
            </a:r>
          </a:p>
          <a:p>
            <a:pPr eaLnBrk="1" hangingPunct="1"/>
            <a:r>
              <a:rPr lang="en-US" smtClean="0">
                <a:latin typeface="Arial" charset="0"/>
                <a:ea typeface="ＭＳ Ｐゴシック" pitchFamily="34" charset="-128"/>
                <a:cs typeface="Arial" charset="0"/>
              </a:rPr>
              <a:t>Really captures this, furthermore I am not sure to what extent such as assumption is the responsibility of the representation and basic </a:t>
            </a:r>
          </a:p>
          <a:p>
            <a:pPr eaLnBrk="1" hangingPunct="1"/>
            <a:r>
              <a:rPr lang="en-US" smtClean="0">
                <a:latin typeface="Arial" charset="0"/>
                <a:ea typeface="ＭＳ Ｐゴシック" pitchFamily="34" charset="-128"/>
                <a:cs typeface="Arial" charset="0"/>
              </a:rPr>
              <a:t>Reasoning componant – it seems to me that this should be taken care of where reasoning and World Knowledge interact)</a:t>
            </a:r>
          </a:p>
          <a:p>
            <a:pPr eaLnBrk="1" hangingPunct="1"/>
            <a:endParaRPr lang="en-US" smtClean="0">
              <a:latin typeface="Arial" charset="0"/>
              <a:ea typeface="ＭＳ Ｐゴシック" pitchFamily="34" charset="-128"/>
              <a:cs typeface="Arial" charset="0"/>
            </a:endParaRPr>
          </a:p>
          <a:p>
            <a:pPr eaLnBrk="1" hangingPunct="1"/>
            <a:r>
              <a:rPr lang="en-US" smtClean="0">
                <a:latin typeface="Arial" charset="0"/>
                <a:ea typeface="ＭＳ Ｐゴシック" pitchFamily="34" charset="-128"/>
                <a:cs typeface="Arial" charset="0"/>
              </a:rPr>
              <a:t>Allen proposes 13 basic relations – 7 relations and their inverses; note that equality is its own inverse.</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p:cNvSpPr>
          <p:nvPr>
            <p:ph type="sldImg"/>
          </p:nvPr>
        </p:nvSpPr>
        <p:spPr>
          <a:ln/>
        </p:spPr>
      </p:sp>
      <p:sp>
        <p:nvSpPr>
          <p:cNvPr id="126978" name="Notes Placeholder 2"/>
          <p:cNvSpPr>
            <a:spLocks noGrp="1"/>
          </p:cNvSpPr>
          <p:nvPr>
            <p:ph type="body" idx="1"/>
          </p:nvPr>
        </p:nvSpPr>
        <p:spPr>
          <a:noFill/>
        </p:spPr>
        <p:txBody>
          <a:bodyPr/>
          <a:lstStyle/>
          <a:p>
            <a:r>
              <a:rPr lang="en-US" smtClean="0">
                <a:latin typeface="Arial" charset="0"/>
                <a:ea typeface="ＭＳ Ｐゴシック" pitchFamily="34" charset="-128"/>
                <a:cs typeface="Arial" charset="0"/>
              </a:rPr>
              <a:t>Allen defined 7 interval relations, between two intervals X and Y, and their inverses (= is it’s own inverse).</a:t>
            </a:r>
          </a:p>
          <a:p>
            <a:endParaRPr lang="en-US" smtClean="0">
              <a:latin typeface="Arial" charset="0"/>
              <a:ea typeface="ＭＳ Ｐゴシック" pitchFamily="34" charset="-128"/>
              <a:cs typeface="Arial" charset="0"/>
            </a:endParaRPr>
          </a:p>
          <a:p>
            <a:r>
              <a:rPr lang="en-US" smtClean="0">
                <a:latin typeface="Arial" charset="0"/>
                <a:ea typeface="ＭＳ Ｐゴシック" pitchFamily="34" charset="-128"/>
                <a:cs typeface="Arial" charset="0"/>
              </a:rPr>
              <a:t>As alluded to above, not all relations between intervals tend to be expressed in a text,</a:t>
            </a:r>
          </a:p>
          <a:p>
            <a:r>
              <a:rPr lang="en-US" smtClean="0">
                <a:latin typeface="Arial" charset="0"/>
                <a:ea typeface="ＭＳ Ｐゴシック" pitchFamily="34" charset="-128"/>
                <a:cs typeface="Arial" charset="0"/>
              </a:rPr>
              <a:t>and after processing, which relationships are salient might be determined based on </a:t>
            </a:r>
          </a:p>
          <a:p>
            <a:r>
              <a:rPr lang="en-US" smtClean="0">
                <a:latin typeface="Arial" charset="0"/>
                <a:ea typeface="ＭＳ Ｐゴシック" pitchFamily="34" charset="-128"/>
                <a:cs typeface="Arial" charset="0"/>
              </a:rPr>
              <a:t>The content of queries that are independent from the original purpose of the text</a:t>
            </a:r>
          </a:p>
          <a:p>
            <a:endParaRPr lang="en-US" smtClean="0">
              <a:latin typeface="Arial" charset="0"/>
              <a:ea typeface="ＭＳ Ｐゴシック" pitchFamily="34" charset="-128"/>
              <a:cs typeface="Arial" charset="0"/>
            </a:endParaRPr>
          </a:p>
          <a:p>
            <a:r>
              <a:rPr lang="en-US" smtClean="0">
                <a:latin typeface="Arial" charset="0"/>
                <a:ea typeface="ＭＳ Ｐゴシック" pitchFamily="34" charset="-128"/>
                <a:cs typeface="Arial" charset="0"/>
              </a:rPr>
              <a:t>Allen proposed a propagation algorithm, the most important part of which is the application of</a:t>
            </a:r>
          </a:p>
          <a:p>
            <a:r>
              <a:rPr lang="en-US" smtClean="0">
                <a:latin typeface="Arial" charset="0"/>
                <a:ea typeface="ＭＳ Ｐゴシック" pitchFamily="34" charset="-128"/>
                <a:cs typeface="Arial" charset="0"/>
              </a:rPr>
              <a:t>Transitivity. Ideally, all possible relations between all events in a text would be resolved</a:t>
            </a:r>
          </a:p>
          <a:p>
            <a:r>
              <a:rPr lang="en-US" smtClean="0">
                <a:latin typeface="Arial" charset="0"/>
                <a:ea typeface="ＭＳ Ｐゴシック" pitchFamily="34" charset="-128"/>
                <a:cs typeface="Arial" charset="0"/>
              </a:rPr>
              <a:t>To the extent possible; refinements and details of the algorithm can be found in the literature.</a:t>
            </a:r>
          </a:p>
        </p:txBody>
      </p:sp>
      <p:sp>
        <p:nvSpPr>
          <p:cNvPr id="126979" name="Slide Number Placeholder 3"/>
          <p:cNvSpPr>
            <a:spLocks noGrp="1"/>
          </p:cNvSpPr>
          <p:nvPr>
            <p:ph type="sldNum" sz="quarter" idx="5"/>
          </p:nvPr>
        </p:nvSpPr>
        <p:spPr>
          <a:noFill/>
          <a:ln>
            <a:miter lim="800000"/>
            <a:headEnd/>
            <a:tailEnd/>
          </a:ln>
        </p:spPr>
        <p:txBody>
          <a:bodyPr/>
          <a:lstStyle/>
          <a:p>
            <a:fld id="{C665B28A-5159-4154-BB35-8081F1EEB980}" type="slidenum">
              <a:rPr lang="en-US" smtClean="0">
                <a:latin typeface="Arial" charset="0"/>
              </a:rPr>
              <a:pPr/>
              <a:t>37</a:t>
            </a:fld>
            <a:endParaRPr lang="en-US" smtClean="0">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a:noFill/>
          <a:ln>
            <a:miter lim="800000"/>
            <a:headEnd/>
            <a:tailEnd/>
          </a:ln>
        </p:spPr>
        <p:txBody>
          <a:bodyPr/>
          <a:lstStyle/>
          <a:p>
            <a:fld id="{EABCD136-85A7-45EB-925E-4CD509E0747A}" type="slidenum">
              <a:rPr lang="en-US" smtClean="0">
                <a:latin typeface="Arial" charset="0"/>
              </a:rPr>
              <a:pPr/>
              <a:t>38</a:t>
            </a:fld>
            <a:endParaRPr lang="en-US" smtClean="0">
              <a:latin typeface="Arial" charset="0"/>
            </a:endParaRPr>
          </a:p>
        </p:txBody>
      </p:sp>
      <p:sp>
        <p:nvSpPr>
          <p:cNvPr id="129026"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40ADF863-2BA3-48F4-8209-AE92B8DE6C59}" type="slidenum">
              <a:rPr lang="en-US" sz="1300"/>
              <a:pPr algn="r" defTabSz="966788"/>
              <a:t>38</a:t>
            </a:fld>
            <a:endParaRPr lang="en-US" sz="1300"/>
          </a:p>
        </p:txBody>
      </p:sp>
      <p:sp>
        <p:nvSpPr>
          <p:cNvPr id="129027" name="Slide Image Placeholder 1"/>
          <p:cNvSpPr>
            <a:spLocks noGrp="1" noRot="1" noChangeAspect="1" noTextEdit="1"/>
          </p:cNvSpPr>
          <p:nvPr>
            <p:ph type="sldImg"/>
          </p:nvPr>
        </p:nvSpPr>
        <p:spPr>
          <a:ln/>
        </p:spPr>
      </p:sp>
      <p:sp>
        <p:nvSpPr>
          <p:cNvPr id="129028" name="Notes Placeholder 2"/>
          <p:cNvSpPr>
            <a:spLocks noGrp="1"/>
          </p:cNvSpPr>
          <p:nvPr>
            <p:ph type="body" idx="1"/>
          </p:nvPr>
        </p:nvSpPr>
        <p:spPr>
          <a:noFill/>
        </p:spPr>
        <p:txBody>
          <a:bodyPr/>
          <a:lstStyle/>
          <a:p>
            <a:pPr eaLnBrk="1" hangingPunct="1"/>
            <a:r>
              <a:rPr lang="en-US" smtClean="0">
                <a:latin typeface="Arial" charset="0"/>
                <a:ea typeface="ＭＳ Ｐゴシック" pitchFamily="34" charset="-128"/>
                <a:cs typeface="Arial" charset="0"/>
              </a:rPr>
              <a:t>Given a pair of intervals, a priori, any relation might hold between them,</a:t>
            </a:r>
          </a:p>
          <a:p>
            <a:pPr eaLnBrk="1" hangingPunct="1"/>
            <a:r>
              <a:rPr lang="en-US" smtClean="0">
                <a:latin typeface="Arial" charset="0"/>
                <a:ea typeface="ＭＳ Ｐゴシック" pitchFamily="34" charset="-128"/>
                <a:cs typeface="Arial" charset="0"/>
              </a:rPr>
              <a:t>But once we have information from a discourse, typically most possible relations can be eliminated.</a:t>
            </a:r>
          </a:p>
          <a:p>
            <a:pPr eaLnBrk="1" hangingPunct="1"/>
            <a:endParaRPr lang="en-US" smtClean="0">
              <a:latin typeface="Arial" charset="0"/>
              <a:ea typeface="ＭＳ Ｐゴシック" pitchFamily="34" charset="-128"/>
              <a:cs typeface="Arial" charset="0"/>
            </a:endParaRPr>
          </a:p>
          <a:p>
            <a:pPr eaLnBrk="1" hangingPunct="1"/>
            <a:r>
              <a:rPr lang="en-US" smtClean="0">
                <a:latin typeface="Arial" charset="0"/>
                <a:ea typeface="ＭＳ Ｐゴシック" pitchFamily="34" charset="-128"/>
                <a:cs typeface="Arial" charset="0"/>
              </a:rPr>
              <a:t>Given three intervals, the set of possible relations between the first and the third can be inferred </a:t>
            </a:r>
          </a:p>
          <a:p>
            <a:pPr eaLnBrk="1" hangingPunct="1"/>
            <a:r>
              <a:rPr lang="en-US" smtClean="0">
                <a:latin typeface="Arial" charset="0"/>
                <a:ea typeface="ＭＳ Ｐゴシック" pitchFamily="34" charset="-128"/>
                <a:cs typeface="Arial" charset="0"/>
              </a:rPr>
              <a:t>Upon inspecting the possible conjunctions of relations between the first and second and second and third.</a:t>
            </a:r>
          </a:p>
        </p:txBody>
      </p:sp>
      <p:sp>
        <p:nvSpPr>
          <p:cNvPr id="129029"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EEDE85F3-A3C7-48B5-8D55-B985BF3E3F0B}" type="slidenum">
              <a:rPr lang="zh-CN" altLang="en-GB" sz="1300">
                <a:ea typeface="SimSun" pitchFamily="2" charset="-122"/>
              </a:rPr>
              <a:pPr algn="r" defTabSz="966788"/>
              <a:t>38</a:t>
            </a:fld>
            <a:endParaRPr lang="en-GB" altLang="zh-CN" sz="1300">
              <a:ea typeface="SimSun" pitchFamily="2" charset="-122"/>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a:noFill/>
          <a:ln>
            <a:miter lim="800000"/>
            <a:headEnd/>
            <a:tailEnd/>
          </a:ln>
        </p:spPr>
        <p:txBody>
          <a:bodyPr/>
          <a:lstStyle/>
          <a:p>
            <a:fld id="{38076F90-34DE-4225-873F-79E995417CF7}" type="slidenum">
              <a:rPr lang="en-US" smtClean="0">
                <a:latin typeface="Arial" charset="0"/>
              </a:rPr>
              <a:pPr/>
              <a:t>39</a:t>
            </a:fld>
            <a:endParaRPr lang="en-US" smtClean="0">
              <a:latin typeface="Arial" charset="0"/>
            </a:endParaRPr>
          </a:p>
        </p:txBody>
      </p:sp>
      <p:sp>
        <p:nvSpPr>
          <p:cNvPr id="131074"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6F44E5CF-F36F-43AE-82C5-09A10B8AD435}" type="slidenum">
              <a:rPr lang="en-US" sz="1300"/>
              <a:pPr algn="r" defTabSz="966788"/>
              <a:t>39</a:t>
            </a:fld>
            <a:endParaRPr lang="en-US" sz="1300"/>
          </a:p>
        </p:txBody>
      </p:sp>
      <p:sp>
        <p:nvSpPr>
          <p:cNvPr id="131075" name="Slide Image Placeholder 1"/>
          <p:cNvSpPr>
            <a:spLocks noGrp="1" noRot="1" noChangeAspect="1" noTextEdit="1"/>
          </p:cNvSpPr>
          <p:nvPr>
            <p:ph type="sldImg"/>
          </p:nvPr>
        </p:nvSpPr>
        <p:spPr>
          <a:ln/>
        </p:spPr>
      </p:sp>
      <p:sp>
        <p:nvSpPr>
          <p:cNvPr id="131076" name="Notes Placeholder 2"/>
          <p:cNvSpPr>
            <a:spLocks noGrp="1"/>
          </p:cNvSpPr>
          <p:nvPr>
            <p:ph type="body" idx="1"/>
          </p:nvPr>
        </p:nvSpPr>
        <p:spPr>
          <a:noFill/>
        </p:spPr>
        <p:txBody>
          <a:bodyPr/>
          <a:lstStyle/>
          <a:p>
            <a:pPr eaLnBrk="1" hangingPunct="1"/>
            <a:r>
              <a:rPr lang="en-US" smtClean="0">
                <a:latin typeface="Arial" charset="0"/>
                <a:ea typeface="ＭＳ Ｐゴシック" pitchFamily="34" charset="-128"/>
                <a:cs typeface="Arial" charset="0"/>
              </a:rPr>
              <a:t>Suppose we obtain some information constraining the two relation sets.</a:t>
            </a:r>
          </a:p>
          <a:p>
            <a:pPr eaLnBrk="1" hangingPunct="1"/>
            <a:endParaRPr lang="en-US" smtClean="0">
              <a:latin typeface="Arial" charset="0"/>
              <a:ea typeface="ＭＳ Ｐゴシック" pitchFamily="34" charset="-128"/>
              <a:cs typeface="Arial" charset="0"/>
            </a:endParaRPr>
          </a:p>
          <a:p>
            <a:pPr eaLnBrk="1" hangingPunct="1"/>
            <a:r>
              <a:rPr lang="en-US" smtClean="0">
                <a:latin typeface="Arial" charset="0"/>
                <a:ea typeface="ＭＳ Ｐゴシック" pitchFamily="34" charset="-128"/>
                <a:cs typeface="Arial" charset="0"/>
              </a:rPr>
              <a:t>We take the cross product of the two relation sets.</a:t>
            </a:r>
          </a:p>
          <a:p>
            <a:pPr eaLnBrk="1" hangingPunct="1"/>
            <a:r>
              <a:rPr lang="en-US" smtClean="0">
                <a:latin typeface="Arial" charset="0"/>
                <a:ea typeface="ＭＳ Ｐゴシック" pitchFamily="34" charset="-128"/>
                <a:cs typeface="Arial" charset="0"/>
              </a:rPr>
              <a:t>For each pair, we fix an i1-i2 relation and an i2-i3 relation accordingly, </a:t>
            </a:r>
          </a:p>
          <a:p>
            <a:pPr eaLnBrk="1" hangingPunct="1"/>
            <a:r>
              <a:rPr lang="en-US" smtClean="0">
                <a:latin typeface="Arial" charset="0"/>
                <a:ea typeface="ＭＳ Ｐゴシック" pitchFamily="34" charset="-128"/>
                <a:cs typeface="Arial" charset="0"/>
              </a:rPr>
              <a:t>Then we determine the possible ways in which i1 could relate to i3. using the transitivity table</a:t>
            </a:r>
          </a:p>
          <a:p>
            <a:pPr eaLnBrk="1" hangingPunct="1"/>
            <a:endParaRPr lang="en-US" smtClean="0">
              <a:latin typeface="Arial" charset="0"/>
              <a:ea typeface="ＭＳ Ｐゴシック" pitchFamily="34" charset="-128"/>
              <a:cs typeface="Arial" charset="0"/>
            </a:endParaRPr>
          </a:p>
          <a:p>
            <a:pPr eaLnBrk="1" hangingPunct="1"/>
            <a:r>
              <a:rPr lang="en-US" smtClean="0">
                <a:latin typeface="Arial" charset="0"/>
                <a:ea typeface="ＭＳ Ｐゴシック" pitchFamily="34" charset="-128"/>
                <a:cs typeface="Arial" charset="0"/>
              </a:rPr>
              <a:t>For example, if we fix i1 si (or start-inverse) i2, and i2 m (meets) i3, we can see that either i1 overlaps i3, i1 inverse finishes i3 (i1 fi i3), </a:t>
            </a:r>
          </a:p>
          <a:p>
            <a:pPr eaLnBrk="1" hangingPunct="1"/>
            <a:r>
              <a:rPr lang="en-US" smtClean="0">
                <a:latin typeface="Arial" charset="0"/>
                <a:ea typeface="ＭＳ Ｐゴシック" pitchFamily="34" charset="-128"/>
                <a:cs typeface="Arial" charset="0"/>
              </a:rPr>
              <a:t>or i1 is inverse during i3 (i1 di i3).</a:t>
            </a:r>
          </a:p>
          <a:p>
            <a:pPr eaLnBrk="1" hangingPunct="1"/>
            <a:endParaRPr lang="en-US" smtClean="0">
              <a:latin typeface="Arial" charset="0"/>
              <a:ea typeface="ＭＳ Ｐゴシック" pitchFamily="34" charset="-128"/>
              <a:cs typeface="Arial" charset="0"/>
            </a:endParaRPr>
          </a:p>
          <a:p>
            <a:pPr eaLnBrk="1" hangingPunct="1"/>
            <a:r>
              <a:rPr lang="en-US" smtClean="0">
                <a:latin typeface="Arial" charset="0"/>
                <a:ea typeface="ＭＳ Ｐゴシック" pitchFamily="34" charset="-128"/>
                <a:cs typeface="Arial" charset="0"/>
              </a:rPr>
              <a:t>After all this, we take the union over the possible i1-i3 relations for each element of that cross product, and we obtain all the </a:t>
            </a:r>
          </a:p>
          <a:p>
            <a:pPr eaLnBrk="1" hangingPunct="1"/>
            <a:r>
              <a:rPr lang="en-US" smtClean="0">
                <a:latin typeface="Arial" charset="0"/>
                <a:ea typeface="ＭＳ Ｐゴシック" pitchFamily="34" charset="-128"/>
                <a:cs typeface="Arial" charset="0"/>
              </a:rPr>
              <a:t>Possible i1-i3 relations. </a:t>
            </a:r>
          </a:p>
          <a:p>
            <a:pPr eaLnBrk="1" hangingPunct="1"/>
            <a:r>
              <a:rPr lang="en-US" smtClean="0">
                <a:latin typeface="Arial" charset="0"/>
                <a:ea typeface="ＭＳ Ｐゴシック" pitchFamily="34" charset="-128"/>
                <a:cs typeface="Arial" charset="0"/>
              </a:rPr>
              <a:t>Whereas a priori there were 13 such relations, after propagation, there are 5.</a:t>
            </a:r>
          </a:p>
        </p:txBody>
      </p:sp>
      <p:sp>
        <p:nvSpPr>
          <p:cNvPr id="131077"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C39B45E6-F0D2-4BCF-8BAD-0AA57867990E}" type="slidenum">
              <a:rPr lang="zh-CN" altLang="en-GB" sz="1300">
                <a:ea typeface="SimSun" pitchFamily="2" charset="-122"/>
              </a:rPr>
              <a:pPr algn="r" defTabSz="966788"/>
              <a:t>39</a:t>
            </a:fld>
            <a:endParaRPr lang="en-GB" altLang="zh-CN" sz="1300">
              <a:ea typeface="SimSun"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a:ln>
            <a:miter lim="800000"/>
            <a:headEnd/>
            <a:tailEnd/>
          </a:ln>
        </p:spPr>
        <p:txBody>
          <a:bodyPr/>
          <a:lstStyle/>
          <a:p>
            <a:fld id="{4D8BA127-2BE4-4EB6-98FB-BC40634171FA}" type="slidenum">
              <a:rPr lang="en-US" smtClean="0">
                <a:latin typeface="Arial" charset="0"/>
              </a:rPr>
              <a:pPr/>
              <a:t>4</a:t>
            </a:fld>
            <a:endParaRPr lang="en-US" smtClean="0">
              <a:latin typeface="Arial" charset="0"/>
            </a:endParaRPr>
          </a:p>
        </p:txBody>
      </p:sp>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p:spPr>
        <p:txBody>
          <a:bodyPr/>
          <a:lstStyle/>
          <a:p>
            <a:pPr defTabSz="457200" eaLnBrk="1" hangingPunct="1">
              <a:spcBef>
                <a:spcPct val="0"/>
              </a:spcBef>
            </a:pPr>
            <a:r>
              <a:rPr lang="en-US" smtClean="0">
                <a:latin typeface="Arial" charset="0"/>
                <a:ea typeface="ＭＳ Ｐゴシック" pitchFamily="34" charset="-128"/>
                <a:cs typeface="Arial" charset="0"/>
              </a:rPr>
              <a:t>Check five percent improvement in spouse</a:t>
            </a:r>
          </a:p>
          <a:p>
            <a:pPr defTabSz="457200" eaLnBrk="1" hangingPunct="1">
              <a:spcBef>
                <a:spcPct val="0"/>
              </a:spcBef>
            </a:pPr>
            <a:r>
              <a:rPr lang="en-US" smtClean="0">
                <a:latin typeface="Arial" charset="0"/>
                <a:ea typeface="ＭＳ Ｐゴシック" pitchFamily="34" charset="-128"/>
                <a:cs typeface="Arial" charset="0"/>
              </a:rPr>
              <a:t>We need significance testing for the result pairs</a:t>
            </a:r>
          </a:p>
          <a:p>
            <a:pPr defTabSz="457200" eaLnBrk="1" hangingPunct="1">
              <a:spcBef>
                <a:spcPct val="0"/>
              </a:spcBef>
            </a:pPr>
            <a:r>
              <a:rPr lang="en-US" smtClean="0">
                <a:latin typeface="Arial" charset="0"/>
                <a:ea typeface="ＭＳ Ｐゴシック" pitchFamily="34" charset="-128"/>
                <a:cs typeface="Arial" charset="0"/>
              </a:rPr>
              <a:t>Backup slide with number of instances for each type</a:t>
            </a:r>
          </a:p>
        </p:txBody>
      </p:sp>
      <p:sp>
        <p:nvSpPr>
          <p:cNvPr id="59396"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482600"/>
            <a:fld id="{FE738084-020E-4A9F-9669-B892AF3C3C62}" type="slidenum">
              <a:rPr lang="en-US" sz="1300">
                <a:latin typeface="Calibri" pitchFamily="34" charset="0"/>
                <a:ea typeface="SimSun" pitchFamily="2" charset="-122"/>
              </a:rPr>
              <a:pPr algn="r" defTabSz="482600"/>
              <a:t>4</a:t>
            </a:fld>
            <a:endParaRPr lang="en-US" sz="1300">
              <a:latin typeface="Calibri" pitchFamily="34" charset="0"/>
              <a:ea typeface="SimSun" pitchFamily="2" charset="-122"/>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a:ln>
            <a:miter lim="800000"/>
            <a:headEnd/>
            <a:tailEnd/>
          </a:ln>
        </p:spPr>
        <p:txBody>
          <a:bodyPr/>
          <a:lstStyle/>
          <a:p>
            <a:fld id="{0B105139-D4F7-4B0C-9736-15E7E51BAA72}" type="slidenum">
              <a:rPr lang="en-US" smtClean="0">
                <a:latin typeface="Arial" charset="0"/>
              </a:rPr>
              <a:pPr/>
              <a:t>40</a:t>
            </a:fld>
            <a:endParaRPr lang="en-US" smtClean="0">
              <a:latin typeface="Arial" charset="0"/>
            </a:endParaRPr>
          </a:p>
        </p:txBody>
      </p:sp>
      <p:sp>
        <p:nvSpPr>
          <p:cNvPr id="133122"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BA04B6BD-FFF2-47D7-82D3-633A35FDF863}" type="slidenum">
              <a:rPr lang="en-US" sz="1300"/>
              <a:pPr algn="r" defTabSz="966788"/>
              <a:t>40</a:t>
            </a:fld>
            <a:endParaRPr lang="en-US" sz="1300"/>
          </a:p>
        </p:txBody>
      </p:sp>
      <p:sp>
        <p:nvSpPr>
          <p:cNvPr id="133123" name="Slide Image Placeholder 1"/>
          <p:cNvSpPr>
            <a:spLocks noGrp="1" noRot="1" noChangeAspect="1" noTextEdit="1"/>
          </p:cNvSpPr>
          <p:nvPr>
            <p:ph type="sldImg"/>
          </p:nvPr>
        </p:nvSpPr>
        <p:spPr>
          <a:ln/>
        </p:spPr>
      </p:sp>
      <p:sp>
        <p:nvSpPr>
          <p:cNvPr id="133124" name="Notes Placeholder 2"/>
          <p:cNvSpPr>
            <a:spLocks noGrp="1"/>
          </p:cNvSpPr>
          <p:nvPr>
            <p:ph type="body" idx="1"/>
          </p:nvPr>
        </p:nvSpPr>
        <p:spPr>
          <a:noFill/>
        </p:spPr>
        <p:txBody>
          <a:bodyPr/>
          <a:lstStyle/>
          <a:p>
            <a:pPr eaLnBrk="1" hangingPunct="1"/>
            <a:r>
              <a:rPr lang="en-US" smtClean="0">
                <a:latin typeface="Arial" charset="0"/>
                <a:ea typeface="ＭＳ Ｐゴシック" pitchFamily="34" charset="-128"/>
                <a:cs typeface="Arial" charset="0"/>
              </a:rPr>
              <a:t>Let</a:t>
            </a:r>
            <a:r>
              <a:rPr lang="ja-JP" altLang="en-US" smtClean="0">
                <a:latin typeface="Arial" charset="0"/>
                <a:ea typeface="ＭＳ Ｐゴシック" pitchFamily="34" charset="-128"/>
                <a:cs typeface="Arial" charset="0"/>
              </a:rPr>
              <a:t>’</a:t>
            </a:r>
            <a:r>
              <a:rPr lang="en-US" smtClean="0">
                <a:latin typeface="Arial" charset="0"/>
                <a:ea typeface="ＭＳ Ｐゴシック" pitchFamily="34" charset="-128"/>
                <a:cs typeface="Arial" charset="0"/>
              </a:rPr>
              <a:t>s map this process to a real example. </a:t>
            </a:r>
          </a:p>
          <a:p>
            <a:pPr eaLnBrk="1" hangingPunct="1"/>
            <a:r>
              <a:rPr lang="en-US" smtClean="0">
                <a:latin typeface="Arial" charset="0"/>
                <a:ea typeface="ＭＳ Ｐゴシック" pitchFamily="34" charset="-128"/>
                <a:cs typeface="Arial" charset="0"/>
              </a:rPr>
              <a:t>From the text shown some IE system extracts the relations between the events in the graph.</a:t>
            </a:r>
          </a:p>
          <a:p>
            <a:pPr eaLnBrk="1" hangingPunct="1"/>
            <a:r>
              <a:rPr lang="en-US" smtClean="0">
                <a:latin typeface="Arial" charset="0"/>
                <a:ea typeface="ＭＳ Ｐゴシック" pitchFamily="34" charset="-128"/>
                <a:cs typeface="Arial" charset="0"/>
              </a:rPr>
              <a:t>Suppose I1 represents the State of John</a:t>
            </a:r>
            <a:r>
              <a:rPr lang="ja-JP" altLang="en-US" smtClean="0">
                <a:latin typeface="Arial" charset="0"/>
                <a:ea typeface="ＭＳ Ｐゴシック" pitchFamily="34" charset="-128"/>
                <a:cs typeface="Arial" charset="0"/>
              </a:rPr>
              <a:t>’</a:t>
            </a:r>
            <a:r>
              <a:rPr lang="en-US" smtClean="0">
                <a:latin typeface="Arial" charset="0"/>
                <a:ea typeface="ＭＳ Ｐゴシック" pitchFamily="34" charset="-128"/>
                <a:cs typeface="Arial" charset="0"/>
              </a:rPr>
              <a:t>s employment at company A, i2 represents the entire training event, and i3 represents the entire</a:t>
            </a:r>
          </a:p>
          <a:p>
            <a:pPr eaLnBrk="1" hangingPunct="1"/>
            <a:r>
              <a:rPr lang="en-US" smtClean="0">
                <a:latin typeface="Arial" charset="0"/>
                <a:ea typeface="ＭＳ Ｐゴシック" pitchFamily="34" charset="-128"/>
                <a:cs typeface="Arial" charset="0"/>
              </a:rPr>
              <a:t>State of employment at company B.</a:t>
            </a:r>
          </a:p>
          <a:p>
            <a:pPr eaLnBrk="1" hangingPunct="1"/>
            <a:endParaRPr lang="en-US" smtClean="0">
              <a:latin typeface="Arial" charset="0"/>
              <a:ea typeface="ＭＳ Ｐゴシック" pitchFamily="34" charset="-128"/>
              <a:cs typeface="Arial" charset="0"/>
            </a:endParaRPr>
          </a:p>
          <a:p>
            <a:pPr eaLnBrk="1" hangingPunct="1"/>
            <a:r>
              <a:rPr lang="en-US" smtClean="0">
                <a:latin typeface="Arial" charset="0"/>
                <a:ea typeface="ＭＳ Ｐゴシック" pitchFamily="34" charset="-128"/>
                <a:cs typeface="Arial" charset="0"/>
              </a:rPr>
              <a:t>Suppose IE tells us that i2 (training) begins at the same time as i1, but we need world knowledge to tell us which state lasts longer.</a:t>
            </a:r>
          </a:p>
          <a:p>
            <a:pPr eaLnBrk="1" hangingPunct="1"/>
            <a:r>
              <a:rPr lang="en-US" smtClean="0">
                <a:latin typeface="Arial" charset="0"/>
                <a:ea typeface="ＭＳ Ｐゴシック" pitchFamily="34" charset="-128"/>
                <a:cs typeface="Arial" charset="0"/>
              </a:rPr>
              <a:t>Then suppose IE infers that </a:t>
            </a:r>
            <a:r>
              <a:rPr lang="ja-JP" altLang="en-US" smtClean="0">
                <a:latin typeface="Arial" charset="0"/>
                <a:ea typeface="ＭＳ Ｐゴシック" pitchFamily="34" charset="-128"/>
                <a:cs typeface="Arial" charset="0"/>
              </a:rPr>
              <a:t>“</a:t>
            </a:r>
            <a:r>
              <a:rPr lang="en-US" smtClean="0">
                <a:latin typeface="Arial" charset="0"/>
                <a:ea typeface="ＭＳ Ｐゴシック" pitchFamily="34" charset="-128"/>
                <a:cs typeface="Arial" charset="0"/>
              </a:rPr>
              <a:t>that</a:t>
            </a:r>
            <a:r>
              <a:rPr lang="ja-JP" altLang="en-US" smtClean="0">
                <a:latin typeface="Arial" charset="0"/>
                <a:ea typeface="ＭＳ Ｐゴシック" pitchFamily="34" charset="-128"/>
                <a:cs typeface="Arial" charset="0"/>
              </a:rPr>
              <a:t>”</a:t>
            </a:r>
            <a:r>
              <a:rPr lang="en-US" smtClean="0">
                <a:latin typeface="Arial" charset="0"/>
                <a:ea typeface="ＭＳ Ｐゴシック" pitchFamily="34" charset="-128"/>
                <a:cs typeface="Arial" charset="0"/>
              </a:rPr>
              <a:t> in “after that” refers to the training. </a:t>
            </a:r>
          </a:p>
          <a:p>
            <a:pPr eaLnBrk="1" hangingPunct="1"/>
            <a:r>
              <a:rPr lang="en-US" smtClean="0">
                <a:latin typeface="Arial" charset="0"/>
                <a:ea typeface="ＭＳ Ｐゴシック" pitchFamily="34" charset="-128"/>
                <a:cs typeface="Arial" charset="0"/>
              </a:rPr>
              <a:t>Then either the training meets employment at B, or else it ends, some time passes, and employment at B begins.</a:t>
            </a:r>
          </a:p>
          <a:p>
            <a:pPr eaLnBrk="1" hangingPunct="1"/>
            <a:endParaRPr lang="en-US" smtClean="0">
              <a:latin typeface="Arial" charset="0"/>
              <a:ea typeface="ＭＳ Ｐゴシック" pitchFamily="34" charset="-128"/>
              <a:cs typeface="Arial" charset="0"/>
            </a:endParaRPr>
          </a:p>
          <a:p>
            <a:pPr eaLnBrk="1" hangingPunct="1"/>
            <a:r>
              <a:rPr lang="en-US" smtClean="0">
                <a:latin typeface="Arial" charset="0"/>
                <a:ea typeface="ＭＳ Ｐゴシック" pitchFamily="34" charset="-128"/>
                <a:cs typeface="Arial" charset="0"/>
              </a:rPr>
              <a:t>Based on the propagation we see all possible relations between i1 and i3. Here are there interpretations</a:t>
            </a:r>
          </a:p>
          <a:p>
            <a:pPr eaLnBrk="1" hangingPunct="1"/>
            <a:r>
              <a:rPr lang="en-US" smtClean="0">
                <a:latin typeface="Arial" charset="0"/>
                <a:ea typeface="ＭＳ Ｐゴシック" pitchFamily="34" charset="-128"/>
                <a:cs typeface="Arial" charset="0"/>
              </a:rPr>
              <a:t>Based on common sense, we know that the first option is correct. </a:t>
            </a:r>
          </a:p>
          <a:p>
            <a:pPr eaLnBrk="1" hangingPunct="1"/>
            <a:endParaRPr lang="en-US" smtClean="0">
              <a:latin typeface="Arial" charset="0"/>
              <a:ea typeface="ＭＳ Ｐゴシック" pitchFamily="34" charset="-128"/>
              <a:cs typeface="Arial" charset="0"/>
            </a:endParaRPr>
          </a:p>
          <a:p>
            <a:pPr eaLnBrk="1" hangingPunct="1"/>
            <a:r>
              <a:rPr lang="en-US" smtClean="0">
                <a:latin typeface="Arial" charset="0"/>
                <a:ea typeface="ＭＳ Ｐゴシック" pitchFamily="34" charset="-128"/>
                <a:cs typeface="Arial" charset="0"/>
              </a:rPr>
              <a:t>=============================================================</a:t>
            </a:r>
          </a:p>
          <a:p>
            <a:pPr eaLnBrk="1" hangingPunct="1"/>
            <a:r>
              <a:rPr lang="en-US" smtClean="0">
                <a:latin typeface="Arial" charset="0"/>
                <a:ea typeface="ＭＳ Ｐゴシック" pitchFamily="34" charset="-128"/>
                <a:cs typeface="Arial" charset="0"/>
              </a:rPr>
              <a:t>Based on what we know about employment and training, it</a:t>
            </a:r>
            <a:r>
              <a:rPr lang="ja-JP" altLang="en-US" smtClean="0">
                <a:latin typeface="Arial" charset="0"/>
                <a:ea typeface="ＭＳ Ｐゴシック" pitchFamily="34" charset="-128"/>
                <a:cs typeface="Arial" charset="0"/>
              </a:rPr>
              <a:t>’</a:t>
            </a:r>
            <a:r>
              <a:rPr lang="en-US" smtClean="0">
                <a:latin typeface="Arial" charset="0"/>
                <a:ea typeface="ＭＳ Ｐゴシック" pitchFamily="34" charset="-128"/>
                <a:cs typeface="Arial" charset="0"/>
              </a:rPr>
              <a:t>s impossible that training at A exceeded employment at A.  Based on what we know about language, </a:t>
            </a:r>
            <a:r>
              <a:rPr lang="ja-JP" altLang="en-US" smtClean="0">
                <a:latin typeface="Arial" charset="0"/>
                <a:ea typeface="ＭＳ Ｐゴシック" pitchFamily="34" charset="-128"/>
                <a:cs typeface="Arial" charset="0"/>
              </a:rPr>
              <a:t>“</a:t>
            </a:r>
            <a:r>
              <a:rPr lang="en-US" smtClean="0">
                <a:latin typeface="Arial" charset="0"/>
                <a:ea typeface="ＭＳ Ｐゴシック" pitchFamily="34" charset="-128"/>
                <a:cs typeface="Arial" charset="0"/>
              </a:rPr>
              <a:t>after that</a:t>
            </a:r>
            <a:r>
              <a:rPr lang="ja-JP" altLang="en-US" smtClean="0">
                <a:latin typeface="Arial" charset="0"/>
                <a:ea typeface="ＭＳ Ｐゴシック" pitchFamily="34" charset="-128"/>
                <a:cs typeface="Arial" charset="0"/>
              </a:rPr>
              <a:t>”</a:t>
            </a:r>
            <a:r>
              <a:rPr lang="en-US" smtClean="0">
                <a:latin typeface="Arial" charset="0"/>
                <a:ea typeface="ＭＳ Ｐゴシック" pitchFamily="34" charset="-128"/>
                <a:cs typeface="Arial" charset="0"/>
              </a:rPr>
              <a:t> probably means that after working at A, J worked at B.</a:t>
            </a:r>
          </a:p>
          <a:p>
            <a:pPr eaLnBrk="1" hangingPunct="1"/>
            <a:r>
              <a:rPr lang="en-US" smtClean="0">
                <a:latin typeface="Arial" charset="0"/>
                <a:ea typeface="ＭＳ Ｐゴシック" pitchFamily="34" charset="-128"/>
                <a:cs typeface="Arial" charset="0"/>
              </a:rPr>
              <a:t>It is actually possible that i2 meets i3, but this is only the case if J left company A to work at B, in one instant, and at this time he was still in the training phase for A; in this case i1=i2.</a:t>
            </a:r>
          </a:p>
          <a:p>
            <a:pPr eaLnBrk="1" hangingPunct="1"/>
            <a:r>
              <a:rPr lang="en-US" smtClean="0">
                <a:latin typeface="Arial" charset="0"/>
                <a:ea typeface="ＭＳ Ｐゴシック" pitchFamily="34" charset="-128"/>
                <a:cs typeface="Arial" charset="0"/>
              </a:rPr>
              <a:t>The purpose of this example is to show that in theory it</a:t>
            </a:r>
            <a:r>
              <a:rPr lang="ja-JP" altLang="en-US" smtClean="0">
                <a:latin typeface="Arial" charset="0"/>
                <a:ea typeface="ＭＳ Ｐゴシック" pitchFamily="34" charset="-128"/>
                <a:cs typeface="Arial" charset="0"/>
              </a:rPr>
              <a:t>’</a:t>
            </a:r>
            <a:r>
              <a:rPr lang="en-US" smtClean="0">
                <a:latin typeface="Arial" charset="0"/>
                <a:ea typeface="ＭＳ Ｐゴシック" pitchFamily="34" charset="-128"/>
                <a:cs typeface="Arial" charset="0"/>
              </a:rPr>
              <a:t>s possible for imperfect temporal IE + reasoning to make strong inferences.</a:t>
            </a:r>
          </a:p>
          <a:p>
            <a:pPr eaLnBrk="1" hangingPunct="1"/>
            <a:endParaRPr lang="en-US" smtClean="0">
              <a:latin typeface="Arial" charset="0"/>
              <a:ea typeface="ＭＳ Ｐゴシック" pitchFamily="34" charset="-128"/>
              <a:cs typeface="Arial" charset="0"/>
            </a:endParaRPr>
          </a:p>
          <a:p>
            <a:pPr eaLnBrk="1" hangingPunct="1"/>
            <a:endParaRPr lang="en-US" smtClean="0">
              <a:latin typeface="Arial" charset="0"/>
              <a:ea typeface="ＭＳ Ｐゴシック" pitchFamily="34" charset="-128"/>
              <a:cs typeface="Arial" charset="0"/>
            </a:endParaRPr>
          </a:p>
        </p:txBody>
      </p:sp>
      <p:sp>
        <p:nvSpPr>
          <p:cNvPr id="133125"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86D03EB6-22FE-4754-86F4-9F299234DA18}" type="slidenum">
              <a:rPr lang="zh-CN" altLang="en-GB" sz="1300">
                <a:ea typeface="SimSun" pitchFamily="2" charset="-122"/>
              </a:rPr>
              <a:pPr algn="r" defTabSz="966788"/>
              <a:t>40</a:t>
            </a:fld>
            <a:endParaRPr lang="en-GB" altLang="zh-CN" sz="1300">
              <a:ea typeface="SimSun" pitchFamily="2" charset="-122"/>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a:ln>
            <a:miter lim="800000"/>
            <a:headEnd/>
            <a:tailEnd/>
          </a:ln>
        </p:spPr>
        <p:txBody>
          <a:bodyPr/>
          <a:lstStyle/>
          <a:p>
            <a:fld id="{1471128D-D765-4462-BCD7-1A9A58A61272}" type="slidenum">
              <a:rPr lang="en-US" smtClean="0">
                <a:latin typeface="Arial" charset="0"/>
              </a:rPr>
              <a:pPr/>
              <a:t>41</a:t>
            </a:fld>
            <a:endParaRPr lang="en-US" smtClean="0">
              <a:latin typeface="Arial" charset="0"/>
            </a:endParaRPr>
          </a:p>
        </p:txBody>
      </p:sp>
      <p:sp>
        <p:nvSpPr>
          <p:cNvPr id="135170"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0980928B-BFBE-42DC-AFDF-3A19D618FDC8}" type="slidenum">
              <a:rPr lang="en-US" sz="1300"/>
              <a:pPr algn="r" defTabSz="966788"/>
              <a:t>41</a:t>
            </a:fld>
            <a:endParaRPr lang="en-US" sz="1300"/>
          </a:p>
        </p:txBody>
      </p:sp>
      <p:sp>
        <p:nvSpPr>
          <p:cNvPr id="135171" name="Rectangle 2"/>
          <p:cNvSpPr>
            <a:spLocks noGrp="1" noRot="1" noChangeAspect="1" noChangeArrowheads="1" noTextEdit="1"/>
          </p:cNvSpPr>
          <p:nvPr>
            <p:ph type="sldImg"/>
          </p:nvPr>
        </p:nvSpPr>
        <p:spPr>
          <a:xfrm>
            <a:off x="490538" y="541338"/>
            <a:ext cx="3738562" cy="2803525"/>
          </a:xfrm>
          <a:ln/>
        </p:spPr>
      </p:sp>
      <p:sp>
        <p:nvSpPr>
          <p:cNvPr id="135172" name="Rectangle 3"/>
          <p:cNvSpPr>
            <a:spLocks noGrp="1" noChangeArrowheads="1"/>
          </p:cNvSpPr>
          <p:nvPr>
            <p:ph type="body" idx="1"/>
          </p:nvPr>
        </p:nvSpPr>
        <p:spPr>
          <a:xfrm>
            <a:off x="465138" y="3617913"/>
            <a:ext cx="6770687" cy="5521325"/>
          </a:xfrm>
          <a:noFill/>
        </p:spPr>
        <p:txBody>
          <a:bodyPr lIns="101199" tIns="50600" rIns="101199" bIns="50600"/>
          <a:lstStyle/>
          <a:p>
            <a:pPr eaLnBrk="1" hangingPunct="1"/>
            <a:r>
              <a:rPr lang="en-US" smtClean="0">
                <a:latin typeface="Arial" charset="0"/>
                <a:ea typeface="ＭＳ Ｐゴシック" pitchFamily="34" charset="-128"/>
                <a:cs typeface="Arial" charset="0"/>
              </a:rPr>
              <a:t>The particularly essential, and relevant, characteristic of TimeML is the factoring out – in a non-consuming, relation-like, tag – the notion of a </a:t>
            </a:r>
            <a:r>
              <a:rPr lang="en-US" u="sng" smtClean="0">
                <a:latin typeface="Arial" charset="0"/>
                <a:ea typeface="ＭＳ Ｐゴシック" pitchFamily="34" charset="-128"/>
                <a:cs typeface="Arial" charset="0"/>
              </a:rPr>
              <a:t>link</a:t>
            </a:r>
            <a:r>
              <a:rPr lang="en-US" smtClean="0">
                <a:latin typeface="Arial" charset="0"/>
                <a:ea typeface="ＭＳ Ｐゴシック" pitchFamily="34" charset="-128"/>
                <a:cs typeface="Arial" charset="0"/>
              </a:rPr>
              <a:t> between events and temporal expressions, and events and events.  The links are heavily encumbered with additional typing information which, among other things, further describes the nature of the temporal relation.</a:t>
            </a:r>
          </a:p>
          <a:p>
            <a:pPr eaLnBrk="1" hangingPunct="1"/>
            <a:endParaRPr lang="en-US" smtClean="0">
              <a:latin typeface="Arial" charset="0"/>
              <a:ea typeface="ＭＳ Ｐゴシック" pitchFamily="34" charset="-128"/>
              <a:cs typeface="Arial" charset="0"/>
            </a:endParaRPr>
          </a:p>
          <a:p>
            <a:pPr eaLnBrk="1" hangingPunct="1"/>
            <a:r>
              <a:rPr lang="en-US" smtClean="0">
                <a:latin typeface="Arial" charset="0"/>
                <a:ea typeface="ＭＳ Ｐゴシック" pitchFamily="34" charset="-128"/>
                <a:cs typeface="Arial" charset="0"/>
              </a:rPr>
              <a:t>TimeML is not a KR language.  At the same time, it is designed so that all the information ultimately to be captured in a formal temporal representation is available – in the style more or less accepted (as it has evolved over time) by the variety of community-wide IE annotation schemes (XML tags, attributes, different classes of  entities, relationships among these, non-consuming mark-up, and so forth).  Thus, it is properly regarded as an </a:t>
            </a:r>
            <a:r>
              <a:rPr lang="en-US" u="sng" smtClean="0">
                <a:latin typeface="Arial" charset="0"/>
                <a:ea typeface="ＭＳ Ｐゴシック" pitchFamily="34" charset="-128"/>
                <a:cs typeface="Arial" charset="0"/>
              </a:rPr>
              <a:t>intermediate representation</a:t>
            </a:r>
            <a:r>
              <a:rPr lang="en-US" smtClean="0">
                <a:latin typeface="Arial" charset="0"/>
                <a:ea typeface="ＭＳ Ｐゴシック" pitchFamily="34" charset="-128"/>
                <a:cs typeface="Arial" charset="0"/>
              </a:rPr>
              <a:t> between the free text and a formal encapsulation of its temporal characteristics; this representation is, </a:t>
            </a:r>
          </a:p>
          <a:p>
            <a:pPr eaLnBrk="1" hangingPunct="1">
              <a:buFontTx/>
              <a:buChar char="•"/>
            </a:pPr>
            <a:r>
              <a:rPr lang="en-US" smtClean="0">
                <a:latin typeface="Arial" charset="0"/>
                <a:ea typeface="ＭＳ Ｐゴシック" pitchFamily="34" charset="-128"/>
                <a:cs typeface="Arial" charset="0"/>
              </a:rPr>
              <a:t>on the one hand, can be the focus of an IE effort; </a:t>
            </a:r>
          </a:p>
          <a:p>
            <a:pPr eaLnBrk="1" hangingPunct="1">
              <a:buFontTx/>
              <a:buChar char="•"/>
            </a:pPr>
            <a:r>
              <a:rPr lang="en-US" smtClean="0">
                <a:latin typeface="Arial" charset="0"/>
                <a:ea typeface="ＭＳ Ｐゴシック" pitchFamily="34" charset="-128"/>
                <a:cs typeface="Arial" charset="0"/>
              </a:rPr>
              <a:t>it can also, on the other hand, be the starting point for a mapping to a formal ontology of time. </a:t>
            </a:r>
          </a:p>
          <a:p>
            <a:pPr eaLnBrk="1" hangingPunct="1"/>
            <a:endParaRPr lang="en-US" smtClean="0">
              <a:latin typeface="Arial" charset="0"/>
              <a:ea typeface="ＭＳ Ｐゴシック" pitchFamily="34" charset="-128"/>
              <a:cs typeface="Arial" charset="0"/>
            </a:endParaRPr>
          </a:p>
          <a:p>
            <a:pPr eaLnBrk="1" hangingPunct="1"/>
            <a:endParaRPr lang="en-US" smtClean="0">
              <a:latin typeface="Arial" charset="0"/>
              <a:ea typeface="ＭＳ Ｐゴシック" pitchFamily="34" charset="-128"/>
              <a:cs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a:noFill/>
          <a:ln>
            <a:miter lim="800000"/>
            <a:headEnd/>
            <a:tailEnd/>
          </a:ln>
        </p:spPr>
        <p:txBody>
          <a:bodyPr/>
          <a:lstStyle/>
          <a:p>
            <a:fld id="{012F91CF-6BFC-4018-B152-7B8673FACD8B}" type="slidenum">
              <a:rPr lang="en-US" smtClean="0">
                <a:latin typeface="Arial" charset="0"/>
              </a:rPr>
              <a:pPr/>
              <a:t>42</a:t>
            </a:fld>
            <a:endParaRPr lang="en-US" smtClean="0">
              <a:latin typeface="Arial" charset="0"/>
            </a:endParaRPr>
          </a:p>
        </p:txBody>
      </p:sp>
      <p:sp>
        <p:nvSpPr>
          <p:cNvPr id="137218"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348A33C7-006B-4D65-8D99-26866E3D57F2}" type="slidenum">
              <a:rPr lang="en-US" sz="1300"/>
              <a:pPr algn="r" defTabSz="966788"/>
              <a:t>42</a:t>
            </a:fld>
            <a:endParaRPr lang="en-US" sz="1300"/>
          </a:p>
        </p:txBody>
      </p:sp>
      <p:sp>
        <p:nvSpPr>
          <p:cNvPr id="137219" name="Rectangle 2"/>
          <p:cNvSpPr>
            <a:spLocks noGrp="1" noRot="1" noChangeAspect="1" noChangeArrowheads="1" noTextEdit="1"/>
          </p:cNvSpPr>
          <p:nvPr>
            <p:ph type="sldImg"/>
          </p:nvPr>
        </p:nvSpPr>
        <p:spPr>
          <a:xfrm>
            <a:off x="490538" y="541338"/>
            <a:ext cx="3738562" cy="2803525"/>
          </a:xfrm>
          <a:ln/>
        </p:spPr>
      </p:sp>
      <p:sp>
        <p:nvSpPr>
          <p:cNvPr id="137220" name="Rectangle 3"/>
          <p:cNvSpPr>
            <a:spLocks noGrp="1" noChangeArrowheads="1"/>
          </p:cNvSpPr>
          <p:nvPr>
            <p:ph type="body" idx="1"/>
          </p:nvPr>
        </p:nvSpPr>
        <p:spPr>
          <a:xfrm>
            <a:off x="465138" y="3617913"/>
            <a:ext cx="6770687" cy="5521325"/>
          </a:xfrm>
          <a:noFill/>
        </p:spPr>
        <p:txBody>
          <a:bodyPr lIns="101199" tIns="50600" rIns="101199" bIns="50600"/>
          <a:lstStyle/>
          <a:p>
            <a:pPr eaLnBrk="1" hangingPunct="1">
              <a:buFontTx/>
              <a:buChar char="•"/>
            </a:pPr>
            <a:r>
              <a:rPr lang="en-US" smtClean="0">
                <a:latin typeface="Arial" charset="0"/>
                <a:ea typeface="ＭＳ Ｐゴシック" pitchFamily="34" charset="-128"/>
                <a:cs typeface="Arial" charset="0"/>
              </a:rPr>
              <a:t>In addition to the two points just discussed, (first and second item here: time stamping </a:t>
            </a:r>
            <a:r>
              <a:rPr lang="en-US" smtClean="0">
                <a:latin typeface="Arial" charset="0"/>
                <a:ea typeface="ＭＳ Ｐゴシック" pitchFamily="34" charset="-128"/>
                <a:cs typeface="Arial" charset="0"/>
                <a:sym typeface="Wingdings" pitchFamily="2" charset="2"/>
              </a:rPr>
              <a:t> current slide – 2; ordering of events  current slide - 1</a:t>
            </a:r>
            <a:r>
              <a:rPr lang="en-US" smtClean="0">
                <a:latin typeface="Arial" charset="0"/>
                <a:ea typeface="ＭＳ Ｐゴシック" pitchFamily="34" charset="-128"/>
                <a:cs typeface="Arial" charset="0"/>
              </a:rPr>
              <a:t>), there are a few other characteristics of TimeML worth emphasising here.  </a:t>
            </a:r>
          </a:p>
          <a:p>
            <a:pPr eaLnBrk="1" hangingPunct="1">
              <a:buFontTx/>
              <a:buChar char="•"/>
            </a:pPr>
            <a:r>
              <a:rPr lang="en-US" smtClean="0">
                <a:latin typeface="Arial" charset="0"/>
                <a:ea typeface="ＭＳ Ｐゴシック" pitchFamily="34" charset="-128"/>
                <a:cs typeface="Arial" charset="0"/>
              </a:rPr>
              <a:t>Past attempts for determining temporal relationships have been driven, by and large, by normalising tExprs, and deploying an </a:t>
            </a:r>
            <a:r>
              <a:rPr lang="ja-JP" altLang="en-US" smtClean="0">
                <a:latin typeface="Arial" charset="0"/>
                <a:ea typeface="ＭＳ Ｐゴシック" pitchFamily="34" charset="-128"/>
                <a:cs typeface="Arial" charset="0"/>
              </a:rPr>
              <a:t>‘</a:t>
            </a:r>
            <a:r>
              <a:rPr lang="en-US" smtClean="0">
                <a:latin typeface="Arial" charset="0"/>
                <a:ea typeface="ＭＳ Ｐゴシック" pitchFamily="34" charset="-128"/>
                <a:cs typeface="Arial" charset="0"/>
              </a:rPr>
              <a:t>algebra</a:t>
            </a:r>
            <a:r>
              <a:rPr lang="ja-JP" altLang="en-US" smtClean="0">
                <a:latin typeface="Arial" charset="0"/>
                <a:ea typeface="ＭＳ Ｐゴシック" pitchFamily="34" charset="-128"/>
                <a:cs typeface="Arial" charset="0"/>
              </a:rPr>
              <a:t>’</a:t>
            </a:r>
            <a:r>
              <a:rPr lang="en-US" smtClean="0">
                <a:latin typeface="Arial" charset="0"/>
                <a:ea typeface="ＭＳ Ｐゴシック" pitchFamily="34" charset="-128"/>
                <a:cs typeface="Arial" charset="0"/>
              </a:rPr>
              <a:t> over tExpr values.  This only works when a value can be calculated.  TimeML offers a general mechanism for interpretation (possibly deferred) of contextually underspecified temporal expressions.</a:t>
            </a:r>
          </a:p>
          <a:p>
            <a:pPr eaLnBrk="1" hangingPunct="1">
              <a:buFontTx/>
              <a:buChar char="•"/>
            </a:pPr>
            <a:r>
              <a:rPr lang="en-US" smtClean="0">
                <a:latin typeface="Arial" charset="0"/>
                <a:ea typeface="ＭＳ Ｐゴシック" pitchFamily="34" charset="-128"/>
                <a:cs typeface="Arial" charset="0"/>
              </a:rPr>
              <a:t>TimeML also tries to make explicit statement about the persistence of events.  Consider the very simple examples: </a:t>
            </a:r>
            <a:r>
              <a:rPr lang="ja-JP" altLang="en-US" smtClean="0">
                <a:latin typeface="Arial" charset="0"/>
                <a:ea typeface="ＭＳ Ｐゴシック" pitchFamily="34" charset="-128"/>
                <a:cs typeface="Arial" charset="0"/>
              </a:rPr>
              <a:t>“</a:t>
            </a:r>
            <a:r>
              <a:rPr lang="en-US" i="1" smtClean="0">
                <a:latin typeface="Arial" charset="0"/>
                <a:ea typeface="ＭＳ Ｐゴシック" pitchFamily="34" charset="-128"/>
                <a:cs typeface="Arial" charset="0"/>
              </a:rPr>
              <a:t>... Stopped singing</a:t>
            </a:r>
            <a:r>
              <a:rPr lang="ja-JP" altLang="en-US" smtClean="0">
                <a:latin typeface="Arial" charset="0"/>
                <a:ea typeface="ＭＳ Ｐゴシック" pitchFamily="34" charset="-128"/>
                <a:cs typeface="Arial" charset="0"/>
              </a:rPr>
              <a:t>”</a:t>
            </a:r>
            <a:r>
              <a:rPr lang="en-US" smtClean="0">
                <a:latin typeface="Arial" charset="0"/>
                <a:ea typeface="ＭＳ Ｐゴシック" pitchFamily="34" charset="-128"/>
                <a:cs typeface="Arial" charset="0"/>
              </a:rPr>
              <a:t>, </a:t>
            </a:r>
            <a:r>
              <a:rPr lang="ja-JP" altLang="en-US" smtClean="0">
                <a:latin typeface="Arial" charset="0"/>
                <a:ea typeface="ＭＳ Ｐゴシック" pitchFamily="34" charset="-128"/>
                <a:cs typeface="Arial" charset="0"/>
              </a:rPr>
              <a:t>“</a:t>
            </a:r>
            <a:r>
              <a:rPr lang="en-US" i="1" smtClean="0">
                <a:latin typeface="Arial" charset="0"/>
                <a:ea typeface="ＭＳ Ｐゴシック" pitchFamily="34" charset="-128"/>
                <a:cs typeface="Arial" charset="0"/>
              </a:rPr>
              <a:t>... Was a member till the end of the war</a:t>
            </a:r>
            <a:r>
              <a:rPr lang="ja-JP" altLang="en-US" smtClean="0">
                <a:latin typeface="Arial" charset="0"/>
                <a:ea typeface="ＭＳ Ｐゴシック" pitchFamily="34" charset="-128"/>
                <a:cs typeface="Arial" charset="0"/>
              </a:rPr>
              <a:t>”</a:t>
            </a:r>
            <a:r>
              <a:rPr lang="en-US" smtClean="0">
                <a:latin typeface="Arial" charset="0"/>
                <a:ea typeface="ＭＳ Ｐゴシック" pitchFamily="34" charset="-128"/>
                <a:cs typeface="Arial" charset="0"/>
              </a:rPr>
              <a:t>, </a:t>
            </a:r>
            <a:r>
              <a:rPr lang="ja-JP" altLang="en-US" smtClean="0">
                <a:latin typeface="Arial" charset="0"/>
                <a:ea typeface="ＭＳ Ｐゴシック" pitchFamily="34" charset="-128"/>
                <a:cs typeface="Arial" charset="0"/>
              </a:rPr>
              <a:t>“</a:t>
            </a:r>
            <a:r>
              <a:rPr lang="en-US" smtClean="0">
                <a:latin typeface="Arial" charset="0"/>
                <a:ea typeface="ＭＳ Ｐゴシック" pitchFamily="34" charset="-128"/>
                <a:cs typeface="Arial" charset="0"/>
              </a:rPr>
              <a:t>... </a:t>
            </a:r>
            <a:r>
              <a:rPr lang="en-US" i="1" smtClean="0">
                <a:latin typeface="Arial" charset="0"/>
                <a:ea typeface="ＭＳ Ｐゴシック" pitchFamily="34" charset="-128"/>
                <a:cs typeface="Arial" charset="0"/>
              </a:rPr>
              <a:t>Spoke while the film was being shown</a:t>
            </a:r>
            <a:r>
              <a:rPr lang="ja-JP" altLang="en-US" i="1" smtClean="0">
                <a:latin typeface="Arial" charset="0"/>
                <a:ea typeface="ＭＳ Ｐゴシック" pitchFamily="34" charset="-128"/>
                <a:cs typeface="Arial" charset="0"/>
              </a:rPr>
              <a:t>”</a:t>
            </a:r>
            <a:r>
              <a:rPr lang="en-US" i="1" smtClean="0">
                <a:latin typeface="Arial" charset="0"/>
                <a:ea typeface="ＭＳ Ｐゴシック" pitchFamily="34" charset="-128"/>
                <a:cs typeface="Arial" charset="0"/>
              </a:rPr>
              <a:t>.</a:t>
            </a:r>
          </a:p>
          <a:p>
            <a:pPr eaLnBrk="1" hangingPunct="1"/>
            <a:endParaRPr lang="en-US" i="1" smtClean="0">
              <a:latin typeface="Arial" charset="0"/>
              <a:ea typeface="ＭＳ Ｐゴシック" pitchFamily="34" charset="-128"/>
              <a:cs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p:cNvSpPr>
            <a:spLocks noGrp="1" noRot="1" noChangeAspect="1"/>
          </p:cNvSpPr>
          <p:nvPr>
            <p:ph type="sldImg"/>
          </p:nvPr>
        </p:nvSpPr>
        <p:spPr>
          <a:ln/>
        </p:spPr>
      </p:sp>
      <p:sp>
        <p:nvSpPr>
          <p:cNvPr id="139266" name="Notes Placeholder 2"/>
          <p:cNvSpPr>
            <a:spLocks noGrp="1"/>
          </p:cNvSpPr>
          <p:nvPr>
            <p:ph type="body" idx="1"/>
          </p:nvPr>
        </p:nvSpPr>
        <p:spPr>
          <a:noFill/>
        </p:spPr>
        <p:txBody>
          <a:bodyPr/>
          <a:lstStyle/>
          <a:p>
            <a:r>
              <a:rPr lang="en-US" smtClean="0">
                <a:latin typeface="Arial" charset="0"/>
                <a:ea typeface="ＭＳ Ｐゴシック" pitchFamily="34" charset="-128"/>
                <a:cs typeface="Arial" charset="0"/>
              </a:rPr>
              <a:t>Each of the highlighted expressions could be annotated in timeML.</a:t>
            </a:r>
          </a:p>
          <a:p>
            <a:endParaRPr lang="en-US" smtClean="0">
              <a:latin typeface="Arial" charset="0"/>
              <a:ea typeface="ＭＳ Ｐゴシック" pitchFamily="34" charset="-128"/>
              <a:cs typeface="Arial" charset="0"/>
            </a:endParaRPr>
          </a:p>
          <a:p>
            <a:r>
              <a:rPr lang="en-US" smtClean="0">
                <a:latin typeface="Arial" charset="0"/>
                <a:ea typeface="ＭＳ Ｐゴシック" pitchFamily="34" charset="-128"/>
                <a:cs typeface="Arial" charset="0"/>
              </a:rPr>
              <a:t>In fact, began and training will be tagged as two different events</a:t>
            </a:r>
          </a:p>
        </p:txBody>
      </p:sp>
      <p:sp>
        <p:nvSpPr>
          <p:cNvPr id="139267" name="Slide Number Placeholder 3"/>
          <p:cNvSpPr>
            <a:spLocks noGrp="1"/>
          </p:cNvSpPr>
          <p:nvPr>
            <p:ph type="sldNum" sz="quarter" idx="5"/>
          </p:nvPr>
        </p:nvSpPr>
        <p:spPr>
          <a:noFill/>
          <a:ln>
            <a:miter lim="800000"/>
            <a:headEnd/>
            <a:tailEnd/>
          </a:ln>
        </p:spPr>
        <p:txBody>
          <a:bodyPr/>
          <a:lstStyle/>
          <a:p>
            <a:fld id="{12CB8851-328C-4868-9E2F-DBD31BB537C4}" type="slidenum">
              <a:rPr lang="en-US" smtClean="0">
                <a:latin typeface="Arial" charset="0"/>
              </a:rPr>
              <a:pPr/>
              <a:t>43</a:t>
            </a:fld>
            <a:endParaRPr lang="en-US" smtClean="0">
              <a:latin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Image Placeholder 1"/>
          <p:cNvSpPr>
            <a:spLocks noGrp="1" noRot="1" noChangeAspect="1"/>
          </p:cNvSpPr>
          <p:nvPr>
            <p:ph type="sldImg"/>
          </p:nvPr>
        </p:nvSpPr>
        <p:spPr>
          <a:ln/>
        </p:spPr>
      </p:sp>
      <p:sp>
        <p:nvSpPr>
          <p:cNvPr id="141314" name="Notes Placeholder 2"/>
          <p:cNvSpPr>
            <a:spLocks noGrp="1"/>
          </p:cNvSpPr>
          <p:nvPr>
            <p:ph type="body" idx="1"/>
          </p:nvPr>
        </p:nvSpPr>
        <p:spPr>
          <a:noFill/>
        </p:spPr>
        <p:txBody>
          <a:bodyPr/>
          <a:lstStyle/>
          <a:p>
            <a:r>
              <a:rPr lang="en-US" smtClean="0">
                <a:latin typeface="Arial" charset="0"/>
                <a:ea typeface="ＭＳ Ｐゴシック" pitchFamily="34" charset="-128"/>
                <a:cs typeface="Arial" charset="0"/>
              </a:rPr>
              <a:t>As we’ve seen, the temporal information can be mapped to intervals, and the possible locations of intervals, with respect to both one another</a:t>
            </a:r>
          </a:p>
          <a:p>
            <a:r>
              <a:rPr lang="en-US" smtClean="0">
                <a:latin typeface="Arial" charset="0"/>
                <a:ea typeface="ＭＳ Ｐゴシック" pitchFamily="34" charset="-128"/>
                <a:cs typeface="Arial" charset="0"/>
              </a:rPr>
              <a:t>And a timeline, can be represented.</a:t>
            </a:r>
          </a:p>
        </p:txBody>
      </p:sp>
      <p:sp>
        <p:nvSpPr>
          <p:cNvPr id="141315" name="Slide Number Placeholder 3"/>
          <p:cNvSpPr>
            <a:spLocks noGrp="1"/>
          </p:cNvSpPr>
          <p:nvPr>
            <p:ph type="sldNum" sz="quarter" idx="5"/>
          </p:nvPr>
        </p:nvSpPr>
        <p:spPr>
          <a:noFill/>
          <a:ln>
            <a:miter lim="800000"/>
            <a:headEnd/>
            <a:tailEnd/>
          </a:ln>
        </p:spPr>
        <p:txBody>
          <a:bodyPr/>
          <a:lstStyle/>
          <a:p>
            <a:fld id="{DFA4D1EE-F60A-4058-864D-3FA5FFC2FF19}" type="slidenum">
              <a:rPr lang="en-US" smtClean="0">
                <a:latin typeface="Arial" charset="0"/>
              </a:rPr>
              <a:pPr/>
              <a:t>44</a:t>
            </a:fld>
            <a:endParaRPr lang="en-US" smtClean="0">
              <a:latin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Slide Image Placeholder 1"/>
          <p:cNvSpPr>
            <a:spLocks noGrp="1" noRot="1" noChangeAspect="1"/>
          </p:cNvSpPr>
          <p:nvPr>
            <p:ph type="sldImg"/>
          </p:nvPr>
        </p:nvSpPr>
        <p:spPr>
          <a:ln/>
        </p:spPr>
      </p:sp>
      <p:sp>
        <p:nvSpPr>
          <p:cNvPr id="143362" name="Notes Placeholder 2"/>
          <p:cNvSpPr>
            <a:spLocks noGrp="1"/>
          </p:cNvSpPr>
          <p:nvPr>
            <p:ph type="body" idx="1"/>
          </p:nvPr>
        </p:nvSpPr>
        <p:spPr>
          <a:noFill/>
        </p:spPr>
        <p:txBody>
          <a:bodyPr/>
          <a:lstStyle/>
          <a:p>
            <a:r>
              <a:rPr lang="en-US" smtClean="0">
                <a:latin typeface="Arial" charset="0"/>
                <a:ea typeface="ＭＳ Ｐゴシック" pitchFamily="34" charset="-128"/>
                <a:cs typeface="Arial" charset="0"/>
              </a:rPr>
              <a:t>TimeML uses xml style tags, where timex, events, and signals are </a:t>
            </a:r>
          </a:p>
          <a:p>
            <a:r>
              <a:rPr lang="en-US" smtClean="0">
                <a:latin typeface="Arial" charset="0"/>
                <a:ea typeface="ＭＳ Ｐゴシック" pitchFamily="34" charset="-128"/>
                <a:cs typeface="Arial" charset="0"/>
              </a:rPr>
              <a:t>annotated as objects with attributes.</a:t>
            </a:r>
          </a:p>
        </p:txBody>
      </p:sp>
      <p:sp>
        <p:nvSpPr>
          <p:cNvPr id="143363" name="Slide Number Placeholder 3"/>
          <p:cNvSpPr>
            <a:spLocks noGrp="1"/>
          </p:cNvSpPr>
          <p:nvPr>
            <p:ph type="sldNum" sz="quarter" idx="5"/>
          </p:nvPr>
        </p:nvSpPr>
        <p:spPr>
          <a:noFill/>
          <a:ln>
            <a:miter lim="800000"/>
            <a:headEnd/>
            <a:tailEnd/>
          </a:ln>
        </p:spPr>
        <p:txBody>
          <a:bodyPr/>
          <a:lstStyle/>
          <a:p>
            <a:fld id="{51C35AC7-C495-4EE9-8A2F-747955A91CE2}" type="slidenum">
              <a:rPr lang="en-US" smtClean="0">
                <a:latin typeface="Arial" charset="0"/>
              </a:rPr>
              <a:pPr/>
              <a:t>45</a:t>
            </a:fld>
            <a:endParaRPr lang="en-US" smtClean="0">
              <a:latin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a:noFill/>
          <a:ln>
            <a:miter lim="800000"/>
            <a:headEnd/>
            <a:tailEnd/>
          </a:ln>
        </p:spPr>
        <p:txBody>
          <a:bodyPr/>
          <a:lstStyle/>
          <a:p>
            <a:fld id="{FF86A07E-D3CE-46D3-AD73-0A484AED0F12}" type="slidenum">
              <a:rPr lang="en-US" smtClean="0">
                <a:latin typeface="Arial" charset="0"/>
              </a:rPr>
              <a:pPr/>
              <a:t>46</a:t>
            </a:fld>
            <a:endParaRPr lang="en-US" smtClean="0">
              <a:latin typeface="Arial" charset="0"/>
            </a:endParaRPr>
          </a:p>
        </p:txBody>
      </p:sp>
      <p:sp>
        <p:nvSpPr>
          <p:cNvPr id="145410"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50698036-913E-4DC0-BAA8-C1CDB2EF64C8}" type="slidenum">
              <a:rPr lang="en-US" sz="1300"/>
              <a:pPr algn="r" defTabSz="966788"/>
              <a:t>46</a:t>
            </a:fld>
            <a:endParaRPr lang="en-US" sz="1300"/>
          </a:p>
        </p:txBody>
      </p:sp>
      <p:sp>
        <p:nvSpPr>
          <p:cNvPr id="145411" name="Slide Image Placeholder 1"/>
          <p:cNvSpPr>
            <a:spLocks noGrp="1" noRot="1" noChangeAspect="1" noTextEdit="1"/>
          </p:cNvSpPr>
          <p:nvPr>
            <p:ph type="sldImg"/>
          </p:nvPr>
        </p:nvSpPr>
        <p:spPr>
          <a:ln/>
        </p:spPr>
      </p:sp>
      <p:sp>
        <p:nvSpPr>
          <p:cNvPr id="145412" name="Notes Placeholder 2"/>
          <p:cNvSpPr>
            <a:spLocks noGrp="1"/>
          </p:cNvSpPr>
          <p:nvPr>
            <p:ph type="body" idx="1"/>
          </p:nvPr>
        </p:nvSpPr>
        <p:spPr>
          <a:noFill/>
        </p:spPr>
        <p:txBody>
          <a:bodyPr/>
          <a:lstStyle/>
          <a:p>
            <a:pPr eaLnBrk="1" hangingPunct="1"/>
            <a:r>
              <a:rPr lang="en-US" smtClean="0">
                <a:latin typeface="Arial" charset="0"/>
                <a:ea typeface="ＭＳ Ｐゴシック" pitchFamily="34" charset="-128"/>
                <a:cs typeface="Arial" charset="0"/>
              </a:rPr>
              <a:t>Relations between objects are annotated with links, which are labeled for relation type.</a:t>
            </a:r>
          </a:p>
          <a:p>
            <a:pPr eaLnBrk="1" hangingPunct="1"/>
            <a:r>
              <a:rPr lang="en-US" smtClean="0">
                <a:latin typeface="Arial" charset="0"/>
                <a:ea typeface="ＭＳ Ｐゴシック" pitchFamily="34" charset="-128"/>
                <a:cs typeface="Arial" charset="0"/>
              </a:rPr>
              <a:t>For example, the second working event is linked to the timex representing the year 2008 via the signal “in”, </a:t>
            </a:r>
          </a:p>
          <a:p>
            <a:pPr eaLnBrk="1" hangingPunct="1"/>
            <a:r>
              <a:rPr lang="en-US" smtClean="0">
                <a:latin typeface="Arial" charset="0"/>
                <a:ea typeface="ＭＳ Ｐゴシック" pitchFamily="34" charset="-128"/>
                <a:cs typeface="Arial" charset="0"/>
              </a:rPr>
              <a:t>Indicating a during relationship. However, note that during here is strictly during, which may not be right, and</a:t>
            </a:r>
          </a:p>
          <a:p>
            <a:pPr eaLnBrk="1" hangingPunct="1"/>
            <a:r>
              <a:rPr lang="en-US" smtClean="0">
                <a:latin typeface="Arial" charset="0"/>
                <a:ea typeface="ＭＳ Ｐゴシック" pitchFamily="34" charset="-128"/>
                <a:cs typeface="Arial" charset="0"/>
              </a:rPr>
              <a:t>Disjunctions of relations would be preferable. </a:t>
            </a:r>
          </a:p>
          <a:p>
            <a:pPr eaLnBrk="1" hangingPunct="1"/>
            <a:endParaRPr lang="en-US" smtClean="0">
              <a:latin typeface="Arial" charset="0"/>
              <a:ea typeface="ＭＳ Ｐゴシック" pitchFamily="34" charset="-128"/>
              <a:cs typeface="Arial" charset="0"/>
            </a:endParaRPr>
          </a:p>
          <a:p>
            <a:pPr eaLnBrk="1" hangingPunct="1"/>
            <a:r>
              <a:rPr lang="en-US" smtClean="0">
                <a:latin typeface="Arial" charset="0"/>
                <a:ea typeface="ＭＳ Ｐゴシック" pitchFamily="34" charset="-128"/>
                <a:cs typeface="Arial" charset="0"/>
              </a:rPr>
              <a:t>Note that </a:t>
            </a:r>
            <a:r>
              <a:rPr lang="ja-JP" altLang="en-US" smtClean="0">
                <a:latin typeface="Arial" charset="0"/>
                <a:ea typeface="ＭＳ Ｐゴシック" pitchFamily="34" charset="-128"/>
                <a:cs typeface="Arial" charset="0"/>
              </a:rPr>
              <a:t>“</a:t>
            </a:r>
            <a:r>
              <a:rPr lang="en-US" smtClean="0">
                <a:latin typeface="Arial" charset="0"/>
                <a:ea typeface="ＭＳ Ｐゴシック" pitchFamily="34" charset="-128"/>
                <a:cs typeface="Arial" charset="0"/>
              </a:rPr>
              <a:t>unknown</a:t>
            </a:r>
            <a:r>
              <a:rPr lang="ja-JP" altLang="en-US" smtClean="0">
                <a:latin typeface="Arial" charset="0"/>
                <a:ea typeface="ＭＳ Ｐゴシック" pitchFamily="34" charset="-128"/>
                <a:cs typeface="Arial" charset="0"/>
              </a:rPr>
              <a:t>”</a:t>
            </a:r>
            <a:r>
              <a:rPr lang="en-US" smtClean="0">
                <a:latin typeface="Arial" charset="0"/>
                <a:ea typeface="ＭＳ Ｐゴシック" pitchFamily="34" charset="-128"/>
                <a:cs typeface="Arial" charset="0"/>
              </a:rPr>
              <a:t> relation type was added to TimeML according Verhagen (2005), as well as his Thesis (time between the lines).</a:t>
            </a:r>
          </a:p>
        </p:txBody>
      </p:sp>
      <p:sp>
        <p:nvSpPr>
          <p:cNvPr id="145413"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40DAC0CC-2898-4203-90E0-F39B99794E12}" type="slidenum">
              <a:rPr lang="zh-CN" altLang="en-GB" sz="1300">
                <a:ea typeface="SimSun" pitchFamily="2" charset="-122"/>
              </a:rPr>
              <a:pPr algn="r" defTabSz="966788"/>
              <a:t>46</a:t>
            </a:fld>
            <a:endParaRPr lang="en-GB" altLang="zh-CN" sz="1300">
              <a:ea typeface="SimSun" pitchFamily="2" charset="-122"/>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Slide Image Placeholder 1"/>
          <p:cNvSpPr>
            <a:spLocks noGrp="1" noRot="1" noChangeAspect="1"/>
          </p:cNvSpPr>
          <p:nvPr>
            <p:ph type="sldImg"/>
          </p:nvPr>
        </p:nvSpPr>
        <p:spPr>
          <a:ln/>
        </p:spPr>
      </p:sp>
      <p:sp>
        <p:nvSpPr>
          <p:cNvPr id="147458" name="Notes Placeholder 2"/>
          <p:cNvSpPr>
            <a:spLocks noGrp="1"/>
          </p:cNvSpPr>
          <p:nvPr>
            <p:ph type="body" idx="1"/>
          </p:nvPr>
        </p:nvSpPr>
        <p:spPr>
          <a:noFill/>
        </p:spPr>
        <p:txBody>
          <a:bodyPr/>
          <a:lstStyle/>
          <a:p>
            <a:r>
              <a:rPr lang="en-US" smtClean="0">
                <a:latin typeface="Arial" charset="0"/>
                <a:ea typeface="ＭＳ Ｐゴシック" pitchFamily="34" charset="-128"/>
                <a:cs typeface="Arial" charset="0"/>
              </a:rPr>
              <a:t>The tempeval (cite?) evaluation campaigns have motivated the development of more sophisticated temporal information extraction systems.</a:t>
            </a:r>
          </a:p>
          <a:p>
            <a:endParaRPr lang="en-US" smtClean="0">
              <a:latin typeface="Arial" charset="0"/>
              <a:ea typeface="ＭＳ Ｐゴシック" pitchFamily="34" charset="-128"/>
              <a:cs typeface="Arial" charset="0"/>
            </a:endParaRPr>
          </a:p>
          <a:p>
            <a:r>
              <a:rPr lang="en-US" smtClean="0">
                <a:latin typeface="Arial" charset="0"/>
                <a:ea typeface="ＭＳ Ｐゴシック" pitchFamily="34" charset="-128"/>
                <a:cs typeface="Arial" charset="0"/>
              </a:rPr>
              <a:t>Initially, in tempeval-1, the tax were isolated and somewhat simple (though perhaps not easy)</a:t>
            </a:r>
          </a:p>
          <a:p>
            <a:endParaRPr lang="en-US" smtClean="0">
              <a:latin typeface="Arial" charset="0"/>
              <a:ea typeface="ＭＳ Ｐゴシック" pitchFamily="34" charset="-128"/>
              <a:cs typeface="Arial" charset="0"/>
            </a:endParaRPr>
          </a:p>
          <a:p>
            <a:r>
              <a:rPr lang="en-US" smtClean="0">
                <a:latin typeface="Arial" charset="0"/>
                <a:ea typeface="ＭＳ Ｐゴシック" pitchFamily="34" charset="-128"/>
                <a:cs typeface="Arial" charset="0"/>
              </a:rPr>
              <a:t>In tempeval-2 the linking tasks were narrowed to more specific formulations,</a:t>
            </a:r>
          </a:p>
          <a:p>
            <a:r>
              <a:rPr lang="en-US" smtClean="0">
                <a:latin typeface="Arial" charset="0"/>
                <a:ea typeface="ＭＳ Ｐゴシック" pitchFamily="34" charset="-128"/>
                <a:cs typeface="Arial" charset="0"/>
              </a:rPr>
              <a:t>While timex themselves were found and normalized and more languages were introduced</a:t>
            </a:r>
          </a:p>
          <a:p>
            <a:endParaRPr lang="en-US" smtClean="0">
              <a:latin typeface="Arial" charset="0"/>
              <a:ea typeface="ＭＳ Ｐゴシック" pitchFamily="34" charset="-128"/>
              <a:cs typeface="Arial" charset="0"/>
            </a:endParaRPr>
          </a:p>
          <a:p>
            <a:r>
              <a:rPr lang="en-US" smtClean="0">
                <a:latin typeface="Arial" charset="0"/>
                <a:ea typeface="ＭＳ Ｐゴシック" pitchFamily="34" charset="-128"/>
                <a:cs typeface="Arial" charset="0"/>
              </a:rPr>
              <a:t>tempeval-3 moves to a bottom-up task, where temporal elements and their properties need to be extracted;</a:t>
            </a:r>
          </a:p>
          <a:p>
            <a:r>
              <a:rPr lang="en-US" smtClean="0">
                <a:latin typeface="Arial" charset="0"/>
                <a:ea typeface="ＭＳ Ｐゴシック" pitchFamily="34" charset="-128"/>
                <a:cs typeface="Arial" charset="0"/>
              </a:rPr>
              <a:t>In addition, the relation types are expanded.</a:t>
            </a:r>
          </a:p>
          <a:p>
            <a:endParaRPr lang="en-US" smtClean="0">
              <a:latin typeface="Arial" charset="0"/>
              <a:ea typeface="ＭＳ Ｐゴシック" pitchFamily="34" charset="-128"/>
              <a:cs typeface="Arial" charset="0"/>
            </a:endParaRPr>
          </a:p>
          <a:p>
            <a:r>
              <a:rPr lang="en-US" smtClean="0">
                <a:latin typeface="Arial" charset="0"/>
                <a:ea typeface="ＭＳ Ｐゴシック" pitchFamily="34" charset="-128"/>
                <a:cs typeface="Arial" charset="0"/>
              </a:rPr>
              <a:t>Tempeval 2</a:t>
            </a:r>
          </a:p>
          <a:p>
            <a:r>
              <a:rPr lang="en-US" smtClean="0">
                <a:latin typeface="Arial" charset="0"/>
                <a:ea typeface="ＭＳ Ｐゴシック" pitchFamily="34" charset="-128"/>
                <a:cs typeface="Arial" charset="0"/>
              </a:rPr>
              <a:t>Attributes for timex are val (normalized value) and type (time, date, duration, set)</a:t>
            </a:r>
          </a:p>
          <a:p>
            <a:r>
              <a:rPr lang="en-US" smtClean="0">
                <a:latin typeface="Arial" charset="0"/>
                <a:ea typeface="ＭＳ Ｐゴシック" pitchFamily="34" charset="-128"/>
                <a:cs typeface="Arial" charset="0"/>
              </a:rPr>
              <a:t>Attributes for event are tense, aspect, polarity, modality</a:t>
            </a:r>
          </a:p>
          <a:p>
            <a:endParaRPr lang="en-US" smtClean="0">
              <a:latin typeface="Arial" charset="0"/>
              <a:ea typeface="ＭＳ Ｐゴシック" pitchFamily="34" charset="-128"/>
              <a:cs typeface="Arial" charset="0"/>
            </a:endParaRPr>
          </a:p>
          <a:p>
            <a:r>
              <a:rPr lang="en-US" smtClean="0">
                <a:latin typeface="Arial" charset="0"/>
                <a:ea typeface="ＭＳ Ｐゴシック" pitchFamily="34" charset="-128"/>
                <a:cs typeface="Arial" charset="0"/>
              </a:rPr>
              <a:t>Relations for 1 and 2</a:t>
            </a:r>
          </a:p>
          <a:p>
            <a:r>
              <a:rPr lang="en-US" smtClean="0">
                <a:latin typeface="Arial" charset="0"/>
                <a:ea typeface="ＭＳ Ｐゴシック" pitchFamily="34" charset="-128"/>
                <a:cs typeface="Arial" charset="0"/>
              </a:rPr>
              <a:t>before, after, overlap, before-oroverlap, overlap-or-after and vague</a:t>
            </a:r>
          </a:p>
          <a:p>
            <a:endParaRPr lang="en-US" smtClean="0">
              <a:latin typeface="Arial" charset="0"/>
              <a:ea typeface="ＭＳ Ｐゴシック" pitchFamily="34" charset="-128"/>
              <a:cs typeface="Arial" charset="0"/>
            </a:endParaRPr>
          </a:p>
          <a:p>
            <a:r>
              <a:rPr lang="en-US" smtClean="0">
                <a:latin typeface="Arial" charset="0"/>
                <a:ea typeface="ＭＳ Ｐゴシック" pitchFamily="34" charset="-128"/>
                <a:cs typeface="Arial" charset="0"/>
              </a:rPr>
              <a:t>Event class – somewhat corresponds to lexical aspect</a:t>
            </a:r>
          </a:p>
          <a:p>
            <a:endParaRPr lang="en-US" smtClean="0">
              <a:latin typeface="Arial" charset="0"/>
              <a:ea typeface="ＭＳ Ｐゴシック" pitchFamily="34" charset="-128"/>
              <a:cs typeface="Arial" charset="0"/>
            </a:endParaRPr>
          </a:p>
          <a:p>
            <a:r>
              <a:rPr lang="en-US" smtClean="0">
                <a:latin typeface="Arial" charset="0"/>
                <a:ea typeface="ＭＳ Ｐゴシック" pitchFamily="34" charset="-128"/>
                <a:cs typeface="Arial" charset="0"/>
              </a:rPr>
              <a:t>Temporal entities that can be related</a:t>
            </a:r>
          </a:p>
          <a:p>
            <a:r>
              <a:rPr lang="en-US" smtClean="0">
                <a:latin typeface="Arial" charset="0"/>
                <a:ea typeface="ＭＳ Ｐゴシック" pitchFamily="34" charset="-128"/>
                <a:cs typeface="Arial" charset="0"/>
              </a:rPr>
              <a:t>Event and timex same sent; event and dct, main events in consecutive sents;</a:t>
            </a:r>
          </a:p>
          <a:p>
            <a:r>
              <a:rPr lang="en-US" smtClean="0">
                <a:latin typeface="Arial" charset="0"/>
                <a:ea typeface="ＭＳ Ｐゴシック" pitchFamily="34" charset="-128"/>
                <a:cs typeface="Arial" charset="0"/>
              </a:rPr>
              <a:t>Pairs of events in same sentence	</a:t>
            </a:r>
          </a:p>
          <a:p>
            <a:endParaRPr lang="en-US" smtClean="0">
              <a:latin typeface="Arial" charset="0"/>
              <a:ea typeface="ＭＳ Ｐゴシック" pitchFamily="34" charset="-128"/>
              <a:cs typeface="Arial" charset="0"/>
            </a:endParaRPr>
          </a:p>
          <a:p>
            <a:r>
              <a:rPr lang="en-US" smtClean="0">
                <a:latin typeface="Arial" charset="0"/>
                <a:ea typeface="ＭＳ Ｐゴシック" pitchFamily="34" charset="-128"/>
                <a:cs typeface="Arial" charset="0"/>
              </a:rPr>
              <a:t>Relations for 3</a:t>
            </a:r>
          </a:p>
          <a:p>
            <a:r>
              <a:rPr lang="en-US" smtClean="0">
                <a:latin typeface="Arial" charset="0"/>
                <a:ea typeface="ＭＳ Ｐゴシック" pitchFamily="34" charset="-128"/>
                <a:cs typeface="Arial" charset="0"/>
              </a:rPr>
              <a:t>before, after, includes, is-included, during, simultaneous, immediately after, immediately before, identity, begins, ends, begun-by and ended-by.</a:t>
            </a:r>
          </a:p>
          <a:p>
            <a:endParaRPr lang="en-US" smtClean="0">
              <a:latin typeface="Arial" charset="0"/>
              <a:ea typeface="ＭＳ Ｐゴシック" pitchFamily="34" charset="-128"/>
              <a:cs typeface="Arial" charset="0"/>
            </a:endParaRPr>
          </a:p>
          <a:p>
            <a:endParaRPr lang="en-US" smtClean="0">
              <a:latin typeface="Arial" charset="0"/>
              <a:ea typeface="ＭＳ Ｐゴシック" pitchFamily="34" charset="-128"/>
              <a:cs typeface="Arial" charset="0"/>
            </a:endParaRPr>
          </a:p>
        </p:txBody>
      </p:sp>
      <p:sp>
        <p:nvSpPr>
          <p:cNvPr id="147459" name="Slide Number Placeholder 3"/>
          <p:cNvSpPr>
            <a:spLocks noGrp="1"/>
          </p:cNvSpPr>
          <p:nvPr>
            <p:ph type="sldNum" sz="quarter" idx="5"/>
          </p:nvPr>
        </p:nvSpPr>
        <p:spPr>
          <a:noFill/>
          <a:ln>
            <a:miter lim="800000"/>
            <a:headEnd/>
            <a:tailEnd/>
          </a:ln>
        </p:spPr>
        <p:txBody>
          <a:bodyPr/>
          <a:lstStyle/>
          <a:p>
            <a:fld id="{F35F737B-122B-4766-BC56-9CC125AB4493}" type="slidenum">
              <a:rPr lang="en-US" smtClean="0">
                <a:latin typeface="Arial" charset="0"/>
              </a:rPr>
              <a:pPr/>
              <a:t>47</a:t>
            </a:fld>
            <a:endParaRPr lang="en-US" smtClean="0">
              <a:latin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Slide Image Placeholder 1"/>
          <p:cNvSpPr>
            <a:spLocks noGrp="1" noRot="1" noChangeAspect="1"/>
          </p:cNvSpPr>
          <p:nvPr>
            <p:ph type="sldImg"/>
          </p:nvPr>
        </p:nvSpPr>
        <p:spPr>
          <a:ln/>
        </p:spPr>
      </p:sp>
      <p:sp>
        <p:nvSpPr>
          <p:cNvPr id="149506" name="Notes Placeholder 2"/>
          <p:cNvSpPr>
            <a:spLocks noGrp="1"/>
          </p:cNvSpPr>
          <p:nvPr>
            <p:ph type="body" idx="1"/>
          </p:nvPr>
        </p:nvSpPr>
        <p:spPr>
          <a:noFill/>
        </p:spPr>
        <p:txBody>
          <a:bodyPr/>
          <a:lstStyle/>
          <a:p>
            <a:r>
              <a:rPr lang="en-US" smtClean="0">
                <a:latin typeface="Arial" charset="0"/>
                <a:ea typeface="ＭＳ Ｐゴシック" pitchFamily="34" charset="-128"/>
                <a:cs typeface="Arial" charset="0"/>
              </a:rPr>
              <a:t>One problem with TimeML is that each pair of events cannot possible be annotated by human annotators. </a:t>
            </a:r>
          </a:p>
          <a:p>
            <a:r>
              <a:rPr lang="en-US" smtClean="0">
                <a:latin typeface="Arial" charset="0"/>
                <a:ea typeface="ＭＳ Ｐゴシック" pitchFamily="34" charset="-128"/>
                <a:cs typeface="Arial" charset="0"/>
              </a:rPr>
              <a:t>Some pairs are far apart, some seem irrelevant to annotators.</a:t>
            </a:r>
          </a:p>
          <a:p>
            <a:endParaRPr lang="en-US" smtClean="0">
              <a:latin typeface="Arial" charset="0"/>
              <a:ea typeface="ＭＳ Ｐゴシック" pitchFamily="34" charset="-128"/>
              <a:cs typeface="Arial" charset="0"/>
            </a:endParaRPr>
          </a:p>
          <a:p>
            <a:endParaRPr lang="en-US" smtClean="0">
              <a:latin typeface="Arial" charset="0"/>
              <a:ea typeface="ＭＳ Ｐゴシック" pitchFamily="34" charset="-128"/>
              <a:cs typeface="Arial" charset="0"/>
            </a:endParaRPr>
          </a:p>
        </p:txBody>
      </p:sp>
      <p:sp>
        <p:nvSpPr>
          <p:cNvPr id="149507" name="Slide Number Placeholder 3"/>
          <p:cNvSpPr>
            <a:spLocks noGrp="1"/>
          </p:cNvSpPr>
          <p:nvPr>
            <p:ph type="sldNum" sz="quarter" idx="5"/>
          </p:nvPr>
        </p:nvSpPr>
        <p:spPr>
          <a:noFill/>
          <a:ln>
            <a:miter lim="800000"/>
            <a:headEnd/>
            <a:tailEnd/>
          </a:ln>
        </p:spPr>
        <p:txBody>
          <a:bodyPr/>
          <a:lstStyle/>
          <a:p>
            <a:fld id="{AD0B78C6-ADD0-4970-B413-B0EC5A5311C7}" type="slidenum">
              <a:rPr lang="en-US" smtClean="0">
                <a:latin typeface="Arial" charset="0"/>
              </a:rPr>
              <a:pPr/>
              <a:t>48</a:t>
            </a:fld>
            <a:endParaRPr lang="en-US" smtClean="0">
              <a:latin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Slide Image Placeholder 1"/>
          <p:cNvSpPr>
            <a:spLocks noGrp="1" noRot="1" noChangeAspect="1"/>
          </p:cNvSpPr>
          <p:nvPr>
            <p:ph type="sldImg"/>
          </p:nvPr>
        </p:nvSpPr>
        <p:spPr>
          <a:ln/>
        </p:spPr>
      </p:sp>
      <p:sp>
        <p:nvSpPr>
          <p:cNvPr id="151554" name="Notes Placeholder 2"/>
          <p:cNvSpPr>
            <a:spLocks noGrp="1"/>
          </p:cNvSpPr>
          <p:nvPr>
            <p:ph type="body" idx="1"/>
          </p:nvPr>
        </p:nvSpPr>
        <p:spPr>
          <a:noFill/>
        </p:spPr>
        <p:txBody>
          <a:bodyPr/>
          <a:lstStyle/>
          <a:p>
            <a:r>
              <a:rPr lang="en-US" smtClean="0">
                <a:latin typeface="Arial" charset="0"/>
                <a:ea typeface="ＭＳ Ｐゴシック" pitchFamily="34" charset="-128"/>
                <a:cs typeface="Arial" charset="0"/>
              </a:rPr>
              <a:t>So, full annotation is unrealistic. </a:t>
            </a:r>
          </a:p>
        </p:txBody>
      </p:sp>
      <p:sp>
        <p:nvSpPr>
          <p:cNvPr id="151555" name="Slide Number Placeholder 3"/>
          <p:cNvSpPr>
            <a:spLocks noGrp="1"/>
          </p:cNvSpPr>
          <p:nvPr>
            <p:ph type="sldNum" sz="quarter" idx="5"/>
          </p:nvPr>
        </p:nvSpPr>
        <p:spPr>
          <a:noFill/>
          <a:ln>
            <a:miter lim="800000"/>
            <a:headEnd/>
            <a:tailEnd/>
          </a:ln>
        </p:spPr>
        <p:txBody>
          <a:bodyPr/>
          <a:lstStyle/>
          <a:p>
            <a:fld id="{1B0A4952-525B-43B6-B220-30611A9A0C6A}" type="slidenum">
              <a:rPr lang="en-US" smtClean="0">
                <a:latin typeface="Arial" charset="0"/>
              </a:rPr>
              <a:pPr/>
              <a:t>49</a:t>
            </a:fld>
            <a:endParaRPr 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306DA053-99AE-44C7-B5A1-982677810396}" type="slidenum">
              <a:rPr lang="en-US" sz="1300"/>
              <a:pPr algn="r" defTabSz="966788"/>
              <a:t>5</a:t>
            </a:fld>
            <a:endParaRPr lang="en-US" sz="13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p:spPr>
        <p:txBody>
          <a:bodyPr/>
          <a:lstStyle/>
          <a:p>
            <a:pPr eaLnBrk="1" hangingPunct="1"/>
            <a:endParaRPr lang="en-US" smtClean="0">
              <a:latin typeface="Arial" charset="0"/>
              <a:ea typeface="ＭＳ Ｐゴシック" pitchFamily="34" charset="-128"/>
              <a:cs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Slide Image Placeholder 1"/>
          <p:cNvSpPr>
            <a:spLocks noGrp="1" noRot="1" noChangeAspect="1"/>
          </p:cNvSpPr>
          <p:nvPr>
            <p:ph type="sldImg"/>
          </p:nvPr>
        </p:nvSpPr>
        <p:spPr>
          <a:ln/>
        </p:spPr>
      </p:sp>
      <p:sp>
        <p:nvSpPr>
          <p:cNvPr id="153602" name="Notes Placeholder 2"/>
          <p:cNvSpPr>
            <a:spLocks noGrp="1"/>
          </p:cNvSpPr>
          <p:nvPr>
            <p:ph type="body" idx="1"/>
          </p:nvPr>
        </p:nvSpPr>
        <p:spPr>
          <a:noFill/>
        </p:spPr>
        <p:txBody>
          <a:bodyPr/>
          <a:lstStyle/>
          <a:p>
            <a:r>
              <a:rPr lang="en-US" smtClean="0">
                <a:latin typeface="Arial" charset="0"/>
                <a:ea typeface="ＭＳ Ｐゴシック" pitchFamily="34" charset="-128"/>
                <a:cs typeface="Arial" charset="0"/>
              </a:rPr>
              <a:t>Verhagen noted that humans are good for annotating tough examples, but computers are good for annotating many seemingly trivial </a:t>
            </a:r>
          </a:p>
          <a:p>
            <a:r>
              <a:rPr lang="en-US" smtClean="0">
                <a:latin typeface="Arial" charset="0"/>
                <a:ea typeface="ＭＳ Ｐゴシック" pitchFamily="34" charset="-128"/>
                <a:cs typeface="Arial" charset="0"/>
              </a:rPr>
              <a:t>Pairs of relatable objects.</a:t>
            </a:r>
          </a:p>
          <a:p>
            <a:endParaRPr lang="en-US" smtClean="0">
              <a:latin typeface="Arial" charset="0"/>
              <a:ea typeface="ＭＳ Ｐゴシック" pitchFamily="34" charset="-128"/>
              <a:cs typeface="Arial" charset="0"/>
            </a:endParaRPr>
          </a:p>
          <a:p>
            <a:r>
              <a:rPr lang="en-US" smtClean="0">
                <a:latin typeface="Arial" charset="0"/>
                <a:ea typeface="ＭＳ Ｐゴシック" pitchFamily="34" charset="-128"/>
                <a:cs typeface="Arial" charset="0"/>
              </a:rPr>
              <a:t>Although we can propagate as alluded to above after the fact, the relations holding between</a:t>
            </a:r>
          </a:p>
          <a:p>
            <a:r>
              <a:rPr lang="en-US" smtClean="0">
                <a:latin typeface="Arial" charset="0"/>
                <a:ea typeface="ＭＳ Ｐゴシック" pitchFamily="34" charset="-128"/>
                <a:cs typeface="Arial" charset="0"/>
              </a:rPr>
              <a:t>Events might still be highly underspecified. If human and computer could work together, iteratively,</a:t>
            </a:r>
          </a:p>
          <a:p>
            <a:r>
              <a:rPr lang="en-US" smtClean="0">
                <a:latin typeface="Arial" charset="0"/>
                <a:ea typeface="ＭＳ Ｐゴシック" pitchFamily="34" charset="-128"/>
                <a:cs typeface="Arial" charset="0"/>
              </a:rPr>
              <a:t>A more complete annotation could be produced.</a:t>
            </a:r>
          </a:p>
        </p:txBody>
      </p:sp>
      <p:sp>
        <p:nvSpPr>
          <p:cNvPr id="153603" name="Slide Number Placeholder 3"/>
          <p:cNvSpPr>
            <a:spLocks noGrp="1"/>
          </p:cNvSpPr>
          <p:nvPr>
            <p:ph type="sldNum" sz="quarter" idx="5"/>
          </p:nvPr>
        </p:nvSpPr>
        <p:spPr>
          <a:noFill/>
          <a:ln>
            <a:miter lim="800000"/>
            <a:headEnd/>
            <a:tailEnd/>
          </a:ln>
        </p:spPr>
        <p:txBody>
          <a:bodyPr/>
          <a:lstStyle/>
          <a:p>
            <a:fld id="{57B6DF03-74ED-4271-A8B4-A55470136D7F}" type="slidenum">
              <a:rPr lang="en-US" smtClean="0">
                <a:latin typeface="Arial" charset="0"/>
              </a:rPr>
              <a:pPr/>
              <a:t>50</a:t>
            </a:fld>
            <a:endParaRPr lang="en-US" smtClean="0">
              <a:latin typeface="Arial"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a:noFill/>
          <a:ln>
            <a:miter lim="800000"/>
            <a:headEnd/>
            <a:tailEnd/>
          </a:ln>
        </p:spPr>
        <p:txBody>
          <a:bodyPr/>
          <a:lstStyle/>
          <a:p>
            <a:fld id="{68FFA121-6324-4776-AF37-DA58061C7474}" type="slidenum">
              <a:rPr lang="en-US" smtClean="0">
                <a:latin typeface="Arial" charset="0"/>
              </a:rPr>
              <a:pPr/>
              <a:t>51</a:t>
            </a:fld>
            <a:endParaRPr lang="en-US" smtClean="0">
              <a:latin typeface="Arial" charset="0"/>
            </a:endParaRPr>
          </a:p>
        </p:txBody>
      </p:sp>
      <p:sp>
        <p:nvSpPr>
          <p:cNvPr id="155650"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750426A0-5821-4125-BE7A-CB03A1FAE2FE}" type="slidenum">
              <a:rPr lang="en-US" sz="1300"/>
              <a:pPr algn="r" defTabSz="966788"/>
              <a:t>51</a:t>
            </a:fld>
            <a:endParaRPr lang="en-US" sz="1300"/>
          </a:p>
        </p:txBody>
      </p:sp>
      <p:sp>
        <p:nvSpPr>
          <p:cNvPr id="155651" name="Slide Image Placeholder 1"/>
          <p:cNvSpPr>
            <a:spLocks noGrp="1" noRot="1" noChangeAspect="1" noTextEdit="1"/>
          </p:cNvSpPr>
          <p:nvPr>
            <p:ph type="sldImg"/>
          </p:nvPr>
        </p:nvSpPr>
        <p:spPr>
          <a:ln/>
        </p:spPr>
      </p:sp>
      <p:sp>
        <p:nvSpPr>
          <p:cNvPr id="155652" name="Notes Placeholder 2"/>
          <p:cNvSpPr>
            <a:spLocks noGrp="1"/>
          </p:cNvSpPr>
          <p:nvPr>
            <p:ph type="body" idx="1"/>
          </p:nvPr>
        </p:nvSpPr>
        <p:spPr>
          <a:noFill/>
        </p:spPr>
        <p:txBody>
          <a:bodyPr/>
          <a:lstStyle/>
          <a:p>
            <a:pPr eaLnBrk="1" hangingPunct="1"/>
            <a:r>
              <a:rPr lang="en-US" smtClean="0">
                <a:latin typeface="Arial" charset="0"/>
                <a:ea typeface="ＭＳ Ｐゴシック" pitchFamily="34" charset="-128"/>
                <a:cs typeface="Arial" charset="0"/>
              </a:rPr>
              <a:t>SputLink is a component that can be incorporated into an annotation process.</a:t>
            </a:r>
          </a:p>
          <a:p>
            <a:pPr eaLnBrk="1" hangingPunct="1"/>
            <a:r>
              <a:rPr lang="en-US" smtClean="0">
                <a:latin typeface="Arial" charset="0"/>
                <a:ea typeface="ＭＳ Ｐゴシック" pitchFamily="34" charset="-128"/>
                <a:cs typeface="Arial" charset="0"/>
              </a:rPr>
              <a:t>Temporal closure is sought using propagation techniques similar to what was shown earlier to </a:t>
            </a:r>
          </a:p>
          <a:p>
            <a:pPr eaLnBrk="1" hangingPunct="1"/>
            <a:r>
              <a:rPr lang="en-US" smtClean="0">
                <a:latin typeface="Arial" charset="0"/>
                <a:ea typeface="ＭＳ Ｐゴシック" pitchFamily="34" charset="-128"/>
                <a:cs typeface="Arial" charset="0"/>
              </a:rPr>
              <a:t>Infer relations between events and temporal expressions not explicitly related by the annotation.</a:t>
            </a:r>
          </a:p>
        </p:txBody>
      </p:sp>
      <p:sp>
        <p:nvSpPr>
          <p:cNvPr id="155653"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83695F78-FA1C-4658-A5AC-4F597B61D903}" type="slidenum">
              <a:rPr lang="zh-CN" altLang="en-GB" sz="1300">
                <a:ea typeface="SimSun" pitchFamily="2" charset="-122"/>
              </a:rPr>
              <a:pPr algn="r" defTabSz="966788"/>
              <a:t>51</a:t>
            </a:fld>
            <a:endParaRPr lang="en-GB" altLang="zh-CN" sz="1300">
              <a:ea typeface="SimSun" pitchFamily="2" charset="-122"/>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Slide Image Placeholder 1"/>
          <p:cNvSpPr>
            <a:spLocks noGrp="1" noRot="1" noChangeAspect="1"/>
          </p:cNvSpPr>
          <p:nvPr>
            <p:ph type="sldImg"/>
          </p:nvPr>
        </p:nvSpPr>
        <p:spPr>
          <a:ln/>
        </p:spPr>
      </p:sp>
      <p:sp>
        <p:nvSpPr>
          <p:cNvPr id="157698" name="Notes Placeholder 2"/>
          <p:cNvSpPr>
            <a:spLocks noGrp="1"/>
          </p:cNvSpPr>
          <p:nvPr>
            <p:ph type="body" idx="1"/>
          </p:nvPr>
        </p:nvSpPr>
        <p:spPr>
          <a:noFill/>
        </p:spPr>
        <p:txBody>
          <a:bodyPr/>
          <a:lstStyle/>
          <a:p>
            <a:endParaRPr lang="en-US" smtClean="0">
              <a:latin typeface="Arial" charset="0"/>
              <a:ea typeface="ＭＳ Ｐゴシック" pitchFamily="34" charset="-128"/>
              <a:cs typeface="Arial" charset="0"/>
            </a:endParaRPr>
          </a:p>
        </p:txBody>
      </p:sp>
      <p:sp>
        <p:nvSpPr>
          <p:cNvPr id="157699" name="Slide Number Placeholder 3"/>
          <p:cNvSpPr>
            <a:spLocks noGrp="1"/>
          </p:cNvSpPr>
          <p:nvPr>
            <p:ph type="sldNum" sz="quarter" idx="5"/>
          </p:nvPr>
        </p:nvSpPr>
        <p:spPr>
          <a:noFill/>
          <a:ln>
            <a:miter lim="800000"/>
            <a:headEnd/>
            <a:tailEnd/>
          </a:ln>
        </p:spPr>
        <p:txBody>
          <a:bodyPr/>
          <a:lstStyle/>
          <a:p>
            <a:fld id="{113E90D8-C4BD-431C-9104-376466CAEB18}" type="slidenum">
              <a:rPr lang="en-US" smtClean="0">
                <a:latin typeface="Arial" charset="0"/>
              </a:rPr>
              <a:pPr/>
              <a:t>52</a:t>
            </a:fld>
            <a:endParaRPr lang="en-US" smtClean="0">
              <a:latin typeface="Arial"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miter lim="800000"/>
            <a:headEnd/>
            <a:tailEnd/>
          </a:ln>
        </p:spPr>
        <p:txBody>
          <a:bodyPr/>
          <a:lstStyle/>
          <a:p>
            <a:fld id="{BB931D6B-69F8-4C07-BAF4-2A067B1E5F09}" type="slidenum">
              <a:rPr lang="en-US" smtClean="0">
                <a:latin typeface="Arial" charset="0"/>
              </a:rPr>
              <a:pPr/>
              <a:t>53</a:t>
            </a:fld>
            <a:endParaRPr lang="en-US" smtClean="0">
              <a:latin typeface="Arial" charset="0"/>
            </a:endParaRPr>
          </a:p>
        </p:txBody>
      </p:sp>
      <p:sp>
        <p:nvSpPr>
          <p:cNvPr id="159747"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8295B6AF-692E-4F06-BFCE-C47C746A4288}" type="slidenum">
              <a:rPr lang="en-US" sz="1300"/>
              <a:pPr algn="r" defTabSz="966788"/>
              <a:t>53</a:t>
            </a:fld>
            <a:endParaRPr lang="en-US" sz="1300"/>
          </a:p>
        </p:txBody>
      </p:sp>
      <p:sp>
        <p:nvSpPr>
          <p:cNvPr id="159748" name="Rectangle 6"/>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557695CA-ED54-4903-8914-4D4D0917D0D0}" type="slidenum">
              <a:rPr lang="en-US" sz="1300">
                <a:ea typeface="SimSun" pitchFamily="2" charset="-122"/>
              </a:rPr>
              <a:pPr algn="r" defTabSz="966788"/>
              <a:t>53</a:t>
            </a:fld>
            <a:endParaRPr lang="en-US" sz="1300">
              <a:ea typeface="SimSun" pitchFamily="2" charset="-122"/>
            </a:endParaRPr>
          </a:p>
        </p:txBody>
      </p:sp>
      <p:sp>
        <p:nvSpPr>
          <p:cNvPr id="159749" name="Rectangle 1"/>
          <p:cNvSpPr>
            <a:spLocks noGrp="1" noRot="1" noChangeAspect="1" noChangeArrowheads="1" noTextEdit="1"/>
          </p:cNvSpPr>
          <p:nvPr>
            <p:ph type="sldImg"/>
          </p:nvPr>
        </p:nvSpPr>
        <p:spPr>
          <a:xfrm>
            <a:off x="1257300" y="728663"/>
            <a:ext cx="4800600" cy="3600450"/>
          </a:xfrm>
          <a:ln/>
        </p:spPr>
      </p:sp>
      <p:sp>
        <p:nvSpPr>
          <p:cNvPr id="159750" name="Rectangle 2"/>
          <p:cNvSpPr>
            <a:spLocks noGrp="1" noChangeArrowheads="1"/>
          </p:cNvSpPr>
          <p:nvPr>
            <p:ph type="body" idx="1"/>
          </p:nvPr>
        </p:nvSpPr>
        <p:spPr>
          <a:xfrm>
            <a:off x="731838" y="4559300"/>
            <a:ext cx="5851525" cy="4319588"/>
          </a:xfrm>
          <a:noFill/>
        </p:spPr>
        <p:txBody>
          <a:bodyPr wrap="none" anchor="ctr"/>
          <a:lstStyle/>
          <a:p>
            <a:pPr eaLnBrk="1" hangingPunct="1"/>
            <a:r>
              <a:rPr lang="en-US" smtClean="0">
                <a:latin typeface="Arial" charset="0"/>
                <a:ea typeface="ＭＳ Ｐゴシック" pitchFamily="34" charset="-128"/>
                <a:cs typeface="Arial" charset="0"/>
              </a:rPr>
              <a:t>Having trouble writing the relation $L^{&lt;&lt;}_{\alpha, \beta}$ in powerpoint, will fix for final version, writing X for now…</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miter lim="800000"/>
            <a:headEnd/>
            <a:tailEnd/>
          </a:ln>
        </p:spPr>
        <p:txBody>
          <a:bodyPr/>
          <a:lstStyle/>
          <a:p>
            <a:fld id="{6141625B-8B5E-45CF-8F88-5E78E6A62306}" type="slidenum">
              <a:rPr lang="en-US" smtClean="0">
                <a:latin typeface="Arial" charset="0"/>
              </a:rPr>
              <a:pPr/>
              <a:t>54</a:t>
            </a:fld>
            <a:endParaRPr lang="en-US" smtClean="0">
              <a:latin typeface="Arial" charset="0"/>
            </a:endParaRPr>
          </a:p>
        </p:txBody>
      </p:sp>
      <p:sp>
        <p:nvSpPr>
          <p:cNvPr id="161795"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7E780744-3324-4247-BE4B-27C07EE3C49C}" type="slidenum">
              <a:rPr lang="en-US" sz="1300"/>
              <a:pPr algn="r" defTabSz="966788"/>
              <a:t>54</a:t>
            </a:fld>
            <a:endParaRPr lang="en-US" sz="1300"/>
          </a:p>
        </p:txBody>
      </p:sp>
      <p:sp>
        <p:nvSpPr>
          <p:cNvPr id="161796" name="Rectangle 6"/>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95D119EF-B087-446A-A7FC-4CD8001152EE}" type="slidenum">
              <a:rPr lang="en-US" sz="1300">
                <a:ea typeface="SimSun" pitchFamily="2" charset="-122"/>
              </a:rPr>
              <a:pPr algn="r" defTabSz="966788"/>
              <a:t>54</a:t>
            </a:fld>
            <a:endParaRPr lang="en-US" sz="1300">
              <a:ea typeface="SimSun" pitchFamily="2" charset="-122"/>
            </a:endParaRPr>
          </a:p>
        </p:txBody>
      </p:sp>
      <p:sp>
        <p:nvSpPr>
          <p:cNvPr id="161797" name="Rectangle 1"/>
          <p:cNvSpPr>
            <a:spLocks noGrp="1" noRot="1" noChangeAspect="1" noChangeArrowheads="1" noTextEdit="1"/>
          </p:cNvSpPr>
          <p:nvPr>
            <p:ph type="sldImg"/>
          </p:nvPr>
        </p:nvSpPr>
        <p:spPr>
          <a:xfrm>
            <a:off x="1257300" y="728663"/>
            <a:ext cx="4800600" cy="3600450"/>
          </a:xfrm>
          <a:ln/>
        </p:spPr>
      </p:sp>
      <p:sp>
        <p:nvSpPr>
          <p:cNvPr id="161798" name="Rectangle 2"/>
          <p:cNvSpPr>
            <a:spLocks noGrp="1" noChangeArrowheads="1"/>
          </p:cNvSpPr>
          <p:nvPr>
            <p:ph type="body" idx="1"/>
          </p:nvPr>
        </p:nvSpPr>
        <p:spPr>
          <a:xfrm>
            <a:off x="731838" y="4559300"/>
            <a:ext cx="5851525" cy="4319588"/>
          </a:xfrm>
          <a:noFill/>
        </p:spPr>
        <p:txBody>
          <a:bodyPr wrap="none" anchor="ctr"/>
          <a:lstStyle/>
          <a:p>
            <a:pPr eaLnBrk="1" hangingPunct="1"/>
            <a:r>
              <a:rPr lang="en-US" smtClean="0">
                <a:latin typeface="Arial" charset="0"/>
                <a:ea typeface="ＭＳ Ｐゴシック" pitchFamily="34" charset="-128"/>
                <a:cs typeface="Arial" charset="0"/>
              </a:rPr>
              <a:t>Having trouble writing the relation $L^{&lt;&lt;}_{\alpha, \beta}$ in powerpoint, will fix for final version, writing X for now…</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miter lim="800000"/>
            <a:headEnd/>
            <a:tailEnd/>
          </a:ln>
        </p:spPr>
        <p:txBody>
          <a:bodyPr/>
          <a:lstStyle/>
          <a:p>
            <a:fld id="{16C6F95C-5EDB-4855-B9AA-C635F43ED9A3}" type="slidenum">
              <a:rPr lang="en-US" smtClean="0">
                <a:latin typeface="Arial" charset="0"/>
              </a:rPr>
              <a:pPr/>
              <a:t>55</a:t>
            </a:fld>
            <a:endParaRPr lang="en-US" smtClean="0">
              <a:latin typeface="Arial" charset="0"/>
            </a:endParaRPr>
          </a:p>
        </p:txBody>
      </p:sp>
      <p:sp>
        <p:nvSpPr>
          <p:cNvPr id="163843"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3F4F72A1-16F9-400C-9EAF-4BA3C7FE3A22}" type="slidenum">
              <a:rPr lang="en-US" sz="1300"/>
              <a:pPr algn="r" defTabSz="966788"/>
              <a:t>55</a:t>
            </a:fld>
            <a:endParaRPr lang="en-US" sz="1300"/>
          </a:p>
        </p:txBody>
      </p:sp>
      <p:sp>
        <p:nvSpPr>
          <p:cNvPr id="163844" name="Rectangle 6"/>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15CA87CF-53A5-429F-9FBF-C855AE99DE93}" type="slidenum">
              <a:rPr lang="en-US" sz="1300">
                <a:ea typeface="SimSun" pitchFamily="2" charset="-122"/>
              </a:rPr>
              <a:pPr algn="r" defTabSz="966788"/>
              <a:t>55</a:t>
            </a:fld>
            <a:endParaRPr lang="en-US" sz="1300">
              <a:ea typeface="SimSun" pitchFamily="2" charset="-122"/>
            </a:endParaRPr>
          </a:p>
        </p:txBody>
      </p:sp>
      <p:sp>
        <p:nvSpPr>
          <p:cNvPr id="163845" name="Rectangle 1"/>
          <p:cNvSpPr>
            <a:spLocks noGrp="1" noRot="1" noChangeAspect="1" noChangeArrowheads="1" noTextEdit="1"/>
          </p:cNvSpPr>
          <p:nvPr>
            <p:ph type="sldImg"/>
          </p:nvPr>
        </p:nvSpPr>
        <p:spPr>
          <a:xfrm>
            <a:off x="1257300" y="728663"/>
            <a:ext cx="4800600" cy="3600450"/>
          </a:xfrm>
          <a:ln/>
        </p:spPr>
      </p:sp>
      <p:sp>
        <p:nvSpPr>
          <p:cNvPr id="163846" name="Rectangle 2"/>
          <p:cNvSpPr>
            <a:spLocks noGrp="1" noChangeArrowheads="1"/>
          </p:cNvSpPr>
          <p:nvPr>
            <p:ph type="body" idx="1"/>
          </p:nvPr>
        </p:nvSpPr>
        <p:spPr>
          <a:xfrm>
            <a:off x="731838" y="4559300"/>
            <a:ext cx="5851525" cy="4319588"/>
          </a:xfrm>
          <a:noFill/>
        </p:spPr>
        <p:txBody>
          <a:bodyPr wrap="none" anchor="ctr"/>
          <a:lstStyle/>
          <a:p>
            <a:pPr eaLnBrk="1" hangingPunct="1"/>
            <a:r>
              <a:rPr lang="en-US" smtClean="0">
                <a:latin typeface="Arial" charset="0"/>
                <a:ea typeface="ＭＳ Ｐゴシック" pitchFamily="34" charset="-128"/>
                <a:cs typeface="Arial" charset="0"/>
              </a:rPr>
              <a:t>Having trouble writing the relation $L^{&lt;&lt;}_{\alpha, \beta}$ in powerpoint, will fix for final version, writing X for now…</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miter lim="800000"/>
            <a:headEnd/>
            <a:tailEnd/>
          </a:ln>
        </p:spPr>
        <p:txBody>
          <a:bodyPr/>
          <a:lstStyle/>
          <a:p>
            <a:fld id="{86DE4DC8-A655-4AD1-AE37-AD852853A3A0}" type="slidenum">
              <a:rPr lang="en-US" smtClean="0">
                <a:latin typeface="Arial" charset="0"/>
              </a:rPr>
              <a:pPr/>
              <a:t>56</a:t>
            </a:fld>
            <a:endParaRPr lang="en-US" smtClean="0">
              <a:latin typeface="Arial" charset="0"/>
            </a:endParaRPr>
          </a:p>
        </p:txBody>
      </p:sp>
      <p:sp>
        <p:nvSpPr>
          <p:cNvPr id="165891"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36D4A403-2A7A-4D5B-9A6A-81641DD61BC6}" type="slidenum">
              <a:rPr lang="en-US" sz="1300"/>
              <a:pPr algn="r" defTabSz="966788"/>
              <a:t>56</a:t>
            </a:fld>
            <a:endParaRPr lang="en-US" sz="1300"/>
          </a:p>
        </p:txBody>
      </p:sp>
      <p:sp>
        <p:nvSpPr>
          <p:cNvPr id="165892" name="Rectangle 6"/>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1240C0C2-4C5B-4679-903C-9F159FF16F04}" type="slidenum">
              <a:rPr lang="en-US" sz="1300">
                <a:ea typeface="SimSun" pitchFamily="2" charset="-122"/>
              </a:rPr>
              <a:pPr algn="r" defTabSz="966788"/>
              <a:t>56</a:t>
            </a:fld>
            <a:endParaRPr lang="en-US" sz="1300">
              <a:ea typeface="SimSun" pitchFamily="2" charset="-122"/>
            </a:endParaRPr>
          </a:p>
        </p:txBody>
      </p:sp>
      <p:sp>
        <p:nvSpPr>
          <p:cNvPr id="165893" name="Rectangle 1"/>
          <p:cNvSpPr>
            <a:spLocks noGrp="1" noRot="1" noChangeAspect="1" noChangeArrowheads="1" noTextEdit="1"/>
          </p:cNvSpPr>
          <p:nvPr>
            <p:ph type="sldImg"/>
          </p:nvPr>
        </p:nvSpPr>
        <p:spPr>
          <a:xfrm>
            <a:off x="1257300" y="728663"/>
            <a:ext cx="4800600" cy="3600450"/>
          </a:xfrm>
          <a:ln/>
        </p:spPr>
      </p:sp>
      <p:sp>
        <p:nvSpPr>
          <p:cNvPr id="165894" name="Rectangle 2"/>
          <p:cNvSpPr>
            <a:spLocks noGrp="1" noChangeArrowheads="1"/>
          </p:cNvSpPr>
          <p:nvPr>
            <p:ph type="body" idx="1"/>
          </p:nvPr>
        </p:nvSpPr>
        <p:spPr>
          <a:xfrm>
            <a:off x="731838" y="4559300"/>
            <a:ext cx="5851525" cy="4319588"/>
          </a:xfrm>
          <a:noFill/>
        </p:spPr>
        <p:txBody>
          <a:bodyPr wrap="none" anchor="ctr"/>
          <a:lstStyle/>
          <a:p>
            <a:pPr eaLnBrk="1" hangingPunct="1"/>
            <a:r>
              <a:rPr lang="en-US" smtClean="0">
                <a:latin typeface="Arial" charset="0"/>
                <a:ea typeface="ＭＳ Ｐゴシック" pitchFamily="34" charset="-128"/>
                <a:cs typeface="Arial" charset="0"/>
              </a:rPr>
              <a:t>Having trouble writing the relation $L^{&lt;&lt;}_{\alpha, \beta}$ in powerpoint, will fix for final version, writing X for now…</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miter lim="800000"/>
            <a:headEnd/>
            <a:tailEnd/>
          </a:ln>
        </p:spPr>
        <p:txBody>
          <a:bodyPr/>
          <a:lstStyle/>
          <a:p>
            <a:fld id="{2E3E8434-F80B-42A0-B904-385846B380E4}" type="slidenum">
              <a:rPr lang="en-US" smtClean="0">
                <a:latin typeface="Arial" charset="0"/>
              </a:rPr>
              <a:pPr/>
              <a:t>57</a:t>
            </a:fld>
            <a:endParaRPr lang="en-US" smtClean="0">
              <a:latin typeface="Arial" charset="0"/>
            </a:endParaRPr>
          </a:p>
        </p:txBody>
      </p:sp>
      <p:sp>
        <p:nvSpPr>
          <p:cNvPr id="167939"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D0D9DE6E-F05A-44CD-B35F-1E6C7FCCD808}" type="slidenum">
              <a:rPr lang="en-US" sz="1300"/>
              <a:pPr algn="r" defTabSz="966788"/>
              <a:t>57</a:t>
            </a:fld>
            <a:endParaRPr lang="en-US" sz="1300"/>
          </a:p>
        </p:txBody>
      </p:sp>
      <p:sp>
        <p:nvSpPr>
          <p:cNvPr id="167940" name="Rectangle 6"/>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EEDA1439-5746-4E63-BF87-D3BC0CFE8290}" type="slidenum">
              <a:rPr lang="en-US" sz="1300">
                <a:ea typeface="SimSun" pitchFamily="2" charset="-122"/>
              </a:rPr>
              <a:pPr algn="r" defTabSz="966788"/>
              <a:t>57</a:t>
            </a:fld>
            <a:endParaRPr lang="en-US" sz="1300">
              <a:ea typeface="SimSun" pitchFamily="2" charset="-122"/>
            </a:endParaRPr>
          </a:p>
        </p:txBody>
      </p:sp>
      <p:sp>
        <p:nvSpPr>
          <p:cNvPr id="167941" name="Rectangle 1"/>
          <p:cNvSpPr>
            <a:spLocks noGrp="1" noRot="1" noChangeAspect="1" noChangeArrowheads="1" noTextEdit="1"/>
          </p:cNvSpPr>
          <p:nvPr>
            <p:ph type="sldImg"/>
          </p:nvPr>
        </p:nvSpPr>
        <p:spPr>
          <a:xfrm>
            <a:off x="1257300" y="728663"/>
            <a:ext cx="4800600" cy="3600450"/>
          </a:xfrm>
          <a:ln/>
        </p:spPr>
      </p:sp>
      <p:sp>
        <p:nvSpPr>
          <p:cNvPr id="167942" name="Rectangle 2"/>
          <p:cNvSpPr>
            <a:spLocks noGrp="1" noChangeArrowheads="1"/>
          </p:cNvSpPr>
          <p:nvPr>
            <p:ph type="body" idx="1"/>
          </p:nvPr>
        </p:nvSpPr>
        <p:spPr>
          <a:xfrm>
            <a:off x="731838" y="4559300"/>
            <a:ext cx="5851525" cy="4319588"/>
          </a:xfrm>
          <a:noFill/>
        </p:spPr>
        <p:txBody>
          <a:bodyPr wrap="none" anchor="ctr"/>
          <a:lstStyle/>
          <a:p>
            <a:pPr eaLnBrk="1" hangingPunct="1"/>
            <a:r>
              <a:rPr lang="en-US" smtClean="0">
                <a:latin typeface="Arial" charset="0"/>
                <a:ea typeface="ＭＳ Ｐゴシック" pitchFamily="34" charset="-128"/>
                <a:cs typeface="Arial" charset="0"/>
              </a:rPr>
              <a:t>Having trouble writing the relation $L^{&lt;&lt;}_{\alpha, \beta}$ in powerpoint, will fix for final version, writing X for now…</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Slide Image Placeholder 1"/>
          <p:cNvSpPr>
            <a:spLocks noGrp="1" noRot="1" noChangeAspect="1"/>
          </p:cNvSpPr>
          <p:nvPr>
            <p:ph type="sldImg"/>
          </p:nvPr>
        </p:nvSpPr>
        <p:spPr>
          <a:ln/>
        </p:spPr>
      </p:sp>
      <p:sp>
        <p:nvSpPr>
          <p:cNvPr id="171010" name="Notes Placeholder 2"/>
          <p:cNvSpPr>
            <a:spLocks noGrp="1"/>
          </p:cNvSpPr>
          <p:nvPr>
            <p:ph type="body" idx="1"/>
          </p:nvPr>
        </p:nvSpPr>
        <p:spPr>
          <a:noFill/>
        </p:spPr>
        <p:txBody>
          <a:bodyPr/>
          <a:lstStyle/>
          <a:p>
            <a:r>
              <a:rPr lang="en-US" smtClean="0">
                <a:latin typeface="Arial" charset="0"/>
                <a:ea typeface="ＭＳ Ｐゴシック" pitchFamily="34" charset="-128"/>
                <a:cs typeface="Arial" charset="0"/>
              </a:rPr>
              <a:t>The 4-tuple representation was used for a task, which Heng will talk about in more detail, called temporal slot filling.</a:t>
            </a:r>
          </a:p>
          <a:p>
            <a:endParaRPr lang="en-US" smtClean="0">
              <a:latin typeface="Arial" charset="0"/>
              <a:ea typeface="ＭＳ Ｐゴシック" pitchFamily="34" charset="-128"/>
              <a:cs typeface="Arial" charset="0"/>
            </a:endParaRPr>
          </a:p>
          <a:p>
            <a:r>
              <a:rPr lang="en-US" smtClean="0">
                <a:latin typeface="Arial" charset="0"/>
                <a:ea typeface="ＭＳ Ｐゴシック" pitchFamily="34" charset="-128"/>
                <a:cs typeface="Arial" charset="0"/>
              </a:rPr>
              <a:t>Given the expression of an event, a 4 tuple specifies bounds on it’s beginning and end, to the extent that this information can be </a:t>
            </a:r>
          </a:p>
          <a:p>
            <a:r>
              <a:rPr lang="en-US" smtClean="0">
                <a:latin typeface="Arial" charset="0"/>
                <a:ea typeface="ＭＳ Ｐゴシック" pitchFamily="34" charset="-128"/>
                <a:cs typeface="Arial" charset="0"/>
              </a:rPr>
              <a:t>Inferred from its context. </a:t>
            </a:r>
          </a:p>
          <a:p>
            <a:endParaRPr lang="en-US" smtClean="0">
              <a:latin typeface="Arial" charset="0"/>
              <a:ea typeface="ＭＳ Ｐゴシック" pitchFamily="34" charset="-128"/>
              <a:cs typeface="Arial" charset="0"/>
            </a:endParaRPr>
          </a:p>
          <a:p>
            <a:r>
              <a:rPr lang="en-US" smtClean="0">
                <a:latin typeface="Arial" charset="0"/>
                <a:ea typeface="ＭＳ Ｐゴシック" pitchFamily="34" charset="-128"/>
                <a:cs typeface="Arial" charset="0"/>
              </a:rPr>
              <a:t>Consider a document dated Jan 1</a:t>
            </a:r>
            <a:r>
              <a:rPr lang="en-US" baseline="30000" smtClean="0">
                <a:latin typeface="Arial" charset="0"/>
                <a:ea typeface="ＭＳ Ｐゴシック" pitchFamily="34" charset="-128"/>
                <a:cs typeface="Arial" charset="0"/>
              </a:rPr>
              <a:t>st</a:t>
            </a:r>
            <a:r>
              <a:rPr lang="en-US" smtClean="0">
                <a:latin typeface="Arial" charset="0"/>
                <a:ea typeface="ＭＳ Ｐゴシック" pitchFamily="34" charset="-128"/>
                <a:cs typeface="Arial" charset="0"/>
              </a:rPr>
              <a:t>, 2001. </a:t>
            </a:r>
          </a:p>
          <a:p>
            <a:r>
              <a:rPr lang="en-US" smtClean="0">
                <a:latin typeface="Arial" charset="0"/>
                <a:ea typeface="ＭＳ Ｐゴシック" pitchFamily="34" charset="-128"/>
                <a:cs typeface="Arial" charset="0"/>
              </a:rPr>
              <a:t>We can put different constraints on Smith’s state of being chairman depending on how this event is expressed, in conjunction with</a:t>
            </a:r>
          </a:p>
          <a:p>
            <a:r>
              <a:rPr lang="en-US" smtClean="0">
                <a:latin typeface="Arial" charset="0"/>
                <a:ea typeface="ＭＳ Ｐゴシック" pitchFamily="34" charset="-128"/>
                <a:cs typeface="Arial" charset="0"/>
              </a:rPr>
              <a:t>Temporal expressions, in light of the time of utterance – the document creation time.</a:t>
            </a:r>
          </a:p>
          <a:p>
            <a:endParaRPr lang="en-US" smtClean="0">
              <a:latin typeface="Arial" charset="0"/>
              <a:ea typeface="ＭＳ Ｐゴシック" pitchFamily="34" charset="-128"/>
              <a:cs typeface="Arial" charset="0"/>
            </a:endParaRPr>
          </a:p>
          <a:p>
            <a:r>
              <a:rPr lang="en-US" smtClean="0">
                <a:latin typeface="Arial" charset="0"/>
                <a:ea typeface="ＭＳ Ｐゴシック" pitchFamily="34" charset="-128"/>
                <a:cs typeface="Arial" charset="0"/>
              </a:rPr>
              <a:t>For example, the occurrence of the phrase “Chairman Smith” means that he is chairman for at least the DCT. </a:t>
            </a:r>
          </a:p>
          <a:p>
            <a:r>
              <a:rPr lang="en-US" smtClean="0">
                <a:latin typeface="Arial" charset="0"/>
                <a:ea typeface="ＭＳ Ｐゴシック" pitchFamily="34" charset="-128"/>
                <a:cs typeface="Arial" charset="0"/>
              </a:rPr>
              <a:t>Naively, the beginning of the relation could have been infinitely earlier, and the end date could be infinitely later,</a:t>
            </a:r>
          </a:p>
          <a:p>
            <a:r>
              <a:rPr lang="en-US" smtClean="0">
                <a:latin typeface="Arial" charset="0"/>
                <a:ea typeface="ＭＳ Ｐゴシック" pitchFamily="34" charset="-128"/>
                <a:cs typeface="Arial" charset="0"/>
              </a:rPr>
              <a:t>But at latest the relation began on Jan 1</a:t>
            </a:r>
            <a:r>
              <a:rPr lang="en-US" baseline="30000" smtClean="0">
                <a:latin typeface="Arial" charset="0"/>
                <a:ea typeface="ＭＳ Ｐゴシック" pitchFamily="34" charset="-128"/>
                <a:cs typeface="Arial" charset="0"/>
              </a:rPr>
              <a:t>st</a:t>
            </a:r>
            <a:r>
              <a:rPr lang="en-US" smtClean="0">
                <a:latin typeface="Arial" charset="0"/>
                <a:ea typeface="ＭＳ Ｐゴシック" pitchFamily="34" charset="-128"/>
                <a:cs typeface="Arial" charset="0"/>
              </a:rPr>
              <a:t> 2010, and at earliest it ended that same day.</a:t>
            </a:r>
          </a:p>
          <a:p>
            <a:endParaRPr lang="en-US" smtClean="0">
              <a:latin typeface="Arial" charset="0"/>
              <a:ea typeface="ＭＳ Ｐゴシック" pitchFamily="34" charset="-128"/>
              <a:cs typeface="Arial" charset="0"/>
            </a:endParaRPr>
          </a:p>
          <a:p>
            <a:r>
              <a:rPr lang="en-US" smtClean="0">
                <a:latin typeface="Arial" charset="0"/>
                <a:ea typeface="ＭＳ Ｐゴシック" pitchFamily="34" charset="-128"/>
                <a:cs typeface="Arial" charset="0"/>
              </a:rPr>
              <a:t>This representation accommodates uncertainty and varying granularity. </a:t>
            </a:r>
          </a:p>
          <a:p>
            <a:r>
              <a:rPr lang="en-US" smtClean="0">
                <a:latin typeface="Arial" charset="0"/>
                <a:ea typeface="ＭＳ Ｐゴシック" pitchFamily="34" charset="-128"/>
                <a:cs typeface="Arial" charset="0"/>
              </a:rPr>
              <a:t>However, the infinities are almost always too conservative;</a:t>
            </a:r>
          </a:p>
          <a:p>
            <a:r>
              <a:rPr lang="en-US" smtClean="0">
                <a:latin typeface="Arial" charset="0"/>
                <a:ea typeface="ＭＳ Ｐゴシック" pitchFamily="34" charset="-128"/>
                <a:cs typeface="Arial" charset="0"/>
              </a:rPr>
              <a:t>Similarly, consider “smith has been chairman for two years”; this can mean he’s been chairman for less than 3 years.</a:t>
            </a:r>
          </a:p>
          <a:p>
            <a:r>
              <a:rPr lang="en-US" smtClean="0">
                <a:latin typeface="Arial" charset="0"/>
                <a:ea typeface="ＭＳ Ｐゴシック" pitchFamily="34" charset="-128"/>
                <a:cs typeface="Arial" charset="0"/>
              </a:rPr>
              <a:t>But probably not for 2 years and 364 days. </a:t>
            </a:r>
          </a:p>
        </p:txBody>
      </p:sp>
      <p:sp>
        <p:nvSpPr>
          <p:cNvPr id="171011" name="Slide Number Placeholder 3"/>
          <p:cNvSpPr>
            <a:spLocks noGrp="1"/>
          </p:cNvSpPr>
          <p:nvPr>
            <p:ph type="sldNum" sz="quarter" idx="5"/>
          </p:nvPr>
        </p:nvSpPr>
        <p:spPr>
          <a:noFill/>
          <a:ln>
            <a:miter lim="800000"/>
            <a:headEnd/>
            <a:tailEnd/>
          </a:ln>
        </p:spPr>
        <p:txBody>
          <a:bodyPr/>
          <a:lstStyle/>
          <a:p>
            <a:fld id="{82E92433-BA7C-49DE-8E03-630EF3ACB361}" type="slidenum">
              <a:rPr lang="en-US" smtClean="0">
                <a:latin typeface="Arial" charset="0"/>
              </a:rPr>
              <a:pPr/>
              <a:t>59</a:t>
            </a:fld>
            <a:endParaRPr lang="en-US" smtClean="0">
              <a:latin typeface="Arial"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Slide Image Placeholder 1"/>
          <p:cNvSpPr>
            <a:spLocks noGrp="1" noRot="1" noChangeAspect="1"/>
          </p:cNvSpPr>
          <p:nvPr>
            <p:ph type="sldImg"/>
          </p:nvPr>
        </p:nvSpPr>
        <p:spPr>
          <a:ln/>
        </p:spPr>
      </p:sp>
      <p:sp>
        <p:nvSpPr>
          <p:cNvPr id="173058" name="Notes Placeholder 2"/>
          <p:cNvSpPr>
            <a:spLocks noGrp="1"/>
          </p:cNvSpPr>
          <p:nvPr>
            <p:ph type="body" idx="1"/>
          </p:nvPr>
        </p:nvSpPr>
        <p:spPr>
          <a:noFill/>
        </p:spPr>
        <p:txBody>
          <a:bodyPr/>
          <a:lstStyle/>
          <a:p>
            <a:r>
              <a:rPr lang="en-US" smtClean="0">
                <a:latin typeface="Arial" charset="0"/>
                <a:ea typeface="ＭＳ Ｐゴシック" pitchFamily="34" charset="-128"/>
                <a:cs typeface="Arial" charset="0"/>
              </a:rPr>
              <a:t>Another issue with TimeML is that implied events are not annotated. </a:t>
            </a:r>
          </a:p>
          <a:p>
            <a:r>
              <a:rPr lang="en-US" smtClean="0">
                <a:latin typeface="Arial" charset="0"/>
                <a:ea typeface="ＭＳ Ｐゴシック" pitchFamily="34" charset="-128"/>
                <a:cs typeface="Arial" charset="0"/>
              </a:rPr>
              <a:t>Annotation of implied events may be necessary in order to imbue a system with knowledge about</a:t>
            </a:r>
          </a:p>
          <a:p>
            <a:r>
              <a:rPr lang="en-US" smtClean="0">
                <a:latin typeface="Arial" charset="0"/>
                <a:ea typeface="ＭＳ Ｐゴシック" pitchFamily="34" charset="-128"/>
                <a:cs typeface="Arial" charset="0"/>
              </a:rPr>
              <a:t>Which events are contingent upon others.</a:t>
            </a:r>
          </a:p>
          <a:p>
            <a:endParaRPr lang="en-US" smtClean="0">
              <a:latin typeface="Arial" charset="0"/>
              <a:ea typeface="ＭＳ Ｐゴシック" pitchFamily="34" charset="-128"/>
              <a:cs typeface="Arial" charset="0"/>
            </a:endParaRPr>
          </a:p>
          <a:p>
            <a:r>
              <a:rPr lang="en-US" smtClean="0">
                <a:latin typeface="Arial" charset="0"/>
                <a:ea typeface="ＭＳ Ｐゴシック" pitchFamily="34" charset="-128"/>
                <a:cs typeface="Arial" charset="0"/>
              </a:rPr>
              <a:t>In TimeML implied relations are not annotated, so extracting them is a matter of inference,</a:t>
            </a:r>
          </a:p>
          <a:p>
            <a:r>
              <a:rPr lang="en-US" smtClean="0">
                <a:latin typeface="Arial" charset="0"/>
                <a:ea typeface="ＭＳ Ｐゴシック" pitchFamily="34" charset="-128"/>
                <a:cs typeface="Arial" charset="0"/>
              </a:rPr>
              <a:t>Based on combination with another annotation. </a:t>
            </a:r>
          </a:p>
        </p:txBody>
      </p:sp>
      <p:sp>
        <p:nvSpPr>
          <p:cNvPr id="173059" name="Slide Number Placeholder 3"/>
          <p:cNvSpPr>
            <a:spLocks noGrp="1"/>
          </p:cNvSpPr>
          <p:nvPr>
            <p:ph type="sldNum" sz="quarter" idx="5"/>
          </p:nvPr>
        </p:nvSpPr>
        <p:spPr>
          <a:noFill/>
          <a:ln>
            <a:miter lim="800000"/>
            <a:headEnd/>
            <a:tailEnd/>
          </a:ln>
        </p:spPr>
        <p:txBody>
          <a:bodyPr/>
          <a:lstStyle/>
          <a:p>
            <a:fld id="{E0E61569-F2B2-46F9-BF88-CB865543C0D1}" type="slidenum">
              <a:rPr lang="en-US" smtClean="0">
                <a:latin typeface="Arial" charset="0"/>
              </a:rPr>
              <a:pPr/>
              <a:t>60</a:t>
            </a:fld>
            <a:endParaRPr 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miter lim="800000"/>
            <a:headEnd/>
            <a:tailEnd/>
          </a:ln>
        </p:spPr>
        <p:txBody>
          <a:bodyPr/>
          <a:lstStyle/>
          <a:p>
            <a:fld id="{E0CA419E-0632-4BEB-82DE-1E86B7350E10}" type="slidenum">
              <a:rPr lang="en-US" smtClean="0">
                <a:latin typeface="Arial" charset="0"/>
              </a:rPr>
              <a:pPr/>
              <a:t>6</a:t>
            </a:fld>
            <a:endParaRPr lang="en-US" smtClean="0">
              <a:latin typeface="Arial" charset="0"/>
            </a:endParaRP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p:spPr>
        <p:txBody>
          <a:bodyPr/>
          <a:lstStyle/>
          <a:p>
            <a:pPr eaLnBrk="1" hangingPunct="1"/>
            <a:endParaRPr lang="en-US" smtClean="0">
              <a:latin typeface="Arial" charset="0"/>
              <a:ea typeface="ＭＳ Ｐゴシック" pitchFamily="34" charset="-128"/>
              <a:cs typeface="Arial"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Slide Image Placeholder 1"/>
          <p:cNvSpPr>
            <a:spLocks noGrp="1" noRot="1" noChangeAspect="1"/>
          </p:cNvSpPr>
          <p:nvPr>
            <p:ph type="sldImg"/>
          </p:nvPr>
        </p:nvSpPr>
        <p:spPr>
          <a:ln/>
        </p:spPr>
      </p:sp>
      <p:sp>
        <p:nvSpPr>
          <p:cNvPr id="175106" name="Notes Placeholder 2"/>
          <p:cNvSpPr>
            <a:spLocks noGrp="1"/>
          </p:cNvSpPr>
          <p:nvPr>
            <p:ph type="body" idx="1"/>
          </p:nvPr>
        </p:nvSpPr>
        <p:spPr>
          <a:noFill/>
        </p:spPr>
        <p:txBody>
          <a:bodyPr/>
          <a:lstStyle/>
          <a:p>
            <a:r>
              <a:rPr lang="en-US" smtClean="0">
                <a:latin typeface="Arial" charset="0"/>
                <a:ea typeface="ＭＳ Ｐゴシック" pitchFamily="34" charset="-128"/>
                <a:cs typeface="Arial" charset="0"/>
              </a:rPr>
              <a:t>In spite of the effectveness of SputLink, in reality relations between each pair of events may not be necessary. </a:t>
            </a:r>
          </a:p>
          <a:p>
            <a:r>
              <a:rPr lang="en-US" smtClean="0">
                <a:latin typeface="Arial" charset="0"/>
                <a:ea typeface="ＭＳ Ｐゴシック" pitchFamily="34" charset="-128"/>
                <a:cs typeface="Arial" charset="0"/>
              </a:rPr>
              <a:t>In addition, as is, mapping from timeML to a timeline representation is non-trivial.</a:t>
            </a:r>
          </a:p>
        </p:txBody>
      </p:sp>
      <p:sp>
        <p:nvSpPr>
          <p:cNvPr id="175107" name="Slide Number Placeholder 3"/>
          <p:cNvSpPr>
            <a:spLocks noGrp="1"/>
          </p:cNvSpPr>
          <p:nvPr>
            <p:ph type="sldNum" sz="quarter" idx="5"/>
          </p:nvPr>
        </p:nvSpPr>
        <p:spPr>
          <a:noFill/>
          <a:ln>
            <a:miter lim="800000"/>
            <a:headEnd/>
            <a:tailEnd/>
          </a:ln>
        </p:spPr>
        <p:txBody>
          <a:bodyPr/>
          <a:lstStyle/>
          <a:p>
            <a:fld id="{2487E3A0-94DC-41FB-965D-0D52644449BB}" type="slidenum">
              <a:rPr lang="en-US" smtClean="0">
                <a:latin typeface="Arial" charset="0"/>
              </a:rPr>
              <a:pPr/>
              <a:t>61</a:t>
            </a:fld>
            <a:endParaRPr lang="en-US" smtClean="0">
              <a:latin typeface="Arial"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BE03859B-F099-4C14-B9AD-0F20E68E1BA1}" type="slidenum">
              <a:rPr lang="en-US" sz="1300"/>
              <a:pPr algn="r" defTabSz="966788"/>
              <a:t>66</a:t>
            </a:fld>
            <a:endParaRPr lang="en-US" sz="1300"/>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a:noFill/>
        </p:spPr>
        <p:txBody>
          <a:bodyPr/>
          <a:lstStyle/>
          <a:p>
            <a:pPr eaLnBrk="1" hangingPunct="1"/>
            <a:endParaRPr lang="en-US" smtClean="0">
              <a:latin typeface="Arial" charset="0"/>
              <a:ea typeface="ＭＳ Ｐゴシック" pitchFamily="34" charset="-128"/>
              <a:cs typeface="Arial"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7"/>
          <p:cNvSpPr>
            <a:spLocks noGrp="1" noChangeArrowheads="1"/>
          </p:cNvSpPr>
          <p:nvPr>
            <p:ph type="sldNum" sz="quarter" idx="5"/>
          </p:nvPr>
        </p:nvSpPr>
        <p:spPr>
          <a:noFill/>
          <a:ln>
            <a:miter lim="800000"/>
            <a:headEnd/>
            <a:tailEnd/>
          </a:ln>
        </p:spPr>
        <p:txBody>
          <a:bodyPr/>
          <a:lstStyle/>
          <a:p>
            <a:fld id="{124B2581-96CD-4431-9CCB-BA4E4959A644}" type="slidenum">
              <a:rPr lang="en-US" smtClean="0">
                <a:latin typeface="Arial" charset="0"/>
              </a:rPr>
              <a:pPr/>
              <a:t>67</a:t>
            </a:fld>
            <a:endParaRPr lang="en-US" smtClean="0">
              <a:latin typeface="Arial" charset="0"/>
            </a:endParaRPr>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noFill/>
        </p:spPr>
        <p:txBody>
          <a:bodyPr/>
          <a:lstStyle/>
          <a:p>
            <a:pPr eaLnBrk="1" hangingPunct="1"/>
            <a:endParaRPr lang="en-US" smtClean="0">
              <a:latin typeface="Arial" charset="0"/>
              <a:ea typeface="ＭＳ Ｐゴシック" pitchFamily="34" charset="-128"/>
              <a:cs typeface="Arial"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7"/>
          <p:cNvSpPr>
            <a:spLocks noGrp="1" noChangeArrowheads="1"/>
          </p:cNvSpPr>
          <p:nvPr>
            <p:ph type="sldNum" sz="quarter" idx="5"/>
          </p:nvPr>
        </p:nvSpPr>
        <p:spPr>
          <a:noFill/>
          <a:ln>
            <a:miter lim="800000"/>
            <a:headEnd/>
            <a:tailEnd/>
          </a:ln>
        </p:spPr>
        <p:txBody>
          <a:bodyPr/>
          <a:lstStyle/>
          <a:p>
            <a:fld id="{EA195710-2223-457F-BB40-96D2E232CDE3}" type="slidenum">
              <a:rPr lang="en-US" smtClean="0">
                <a:latin typeface="Arial" charset="0"/>
              </a:rPr>
              <a:pPr/>
              <a:t>68</a:t>
            </a:fld>
            <a:endParaRPr lang="en-US" smtClean="0">
              <a:latin typeface="Arial" charset="0"/>
            </a:endParaRPr>
          </a:p>
        </p:txBody>
      </p:sp>
      <p:sp>
        <p:nvSpPr>
          <p:cNvPr id="185346" name="Rectangle 2"/>
          <p:cNvSpPr>
            <a:spLocks noGrp="1" noRot="1" noChangeAspect="1" noChangeArrowheads="1" noTextEdit="1"/>
          </p:cNvSpPr>
          <p:nvPr>
            <p:ph type="sldImg"/>
          </p:nvPr>
        </p:nvSpPr>
        <p:spPr>
          <a:xfrm>
            <a:off x="490538" y="541338"/>
            <a:ext cx="3738562" cy="2803525"/>
          </a:xfrm>
          <a:ln/>
        </p:spPr>
      </p:sp>
      <p:sp>
        <p:nvSpPr>
          <p:cNvPr id="185347" name="Rectangle 3"/>
          <p:cNvSpPr>
            <a:spLocks noGrp="1" noChangeArrowheads="1"/>
          </p:cNvSpPr>
          <p:nvPr>
            <p:ph type="body" idx="1"/>
          </p:nvPr>
        </p:nvSpPr>
        <p:spPr>
          <a:xfrm>
            <a:off x="465138" y="3617913"/>
            <a:ext cx="6770687" cy="5521325"/>
          </a:xfrm>
          <a:noFill/>
        </p:spPr>
        <p:txBody>
          <a:bodyPr lIns="101199" tIns="50600" rIns="101199" bIns="50600"/>
          <a:lstStyle/>
          <a:p>
            <a:pPr eaLnBrk="1" hangingPunct="1"/>
            <a:r>
              <a:rPr lang="en-US" smtClean="0">
                <a:latin typeface="Arial" charset="0"/>
                <a:ea typeface="ＭＳ Ｐゴシック" pitchFamily="34" charset="-128"/>
                <a:cs typeface="Arial" charset="0"/>
              </a:rPr>
              <a:t>Note : </a:t>
            </a:r>
            <a:r>
              <a:rPr lang="ja-JP" altLang="en-US" smtClean="0">
                <a:latin typeface="Arial" charset="0"/>
                <a:ea typeface="ＭＳ Ｐゴシック" pitchFamily="34" charset="-128"/>
                <a:cs typeface="Arial" charset="0"/>
              </a:rPr>
              <a:t>“</a:t>
            </a:r>
            <a:r>
              <a:rPr lang="en-US" altLang="ja-JP" i="1" smtClean="0">
                <a:latin typeface="Arial" charset="0"/>
                <a:ea typeface="ＭＳ Ｐゴシック" pitchFamily="34" charset="-128"/>
                <a:cs typeface="Arial" charset="0"/>
              </a:rPr>
              <a:t>Thursday evening</a:t>
            </a:r>
            <a:r>
              <a:rPr lang="ja-JP" altLang="en-US" smtClean="0">
                <a:latin typeface="Arial" charset="0"/>
                <a:ea typeface="ＭＳ Ｐゴシック" pitchFamily="34" charset="-128"/>
                <a:cs typeface="Arial" charset="0"/>
              </a:rPr>
              <a:t>”</a:t>
            </a:r>
            <a:r>
              <a:rPr lang="en-US" altLang="ja-JP" smtClean="0">
                <a:latin typeface="Arial" charset="0"/>
                <a:ea typeface="ＭＳ Ｐゴシック" pitchFamily="34" charset="-128"/>
                <a:cs typeface="Arial" charset="0"/>
              </a:rPr>
              <a:t> is ambiguous</a:t>
            </a:r>
            <a:endParaRPr lang="en-US" smtClean="0">
              <a:latin typeface="Arial" charset="0"/>
              <a:ea typeface="ＭＳ Ｐゴシック" pitchFamily="34" charset="-128"/>
              <a:cs typeface="Arial"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7"/>
          <p:cNvSpPr>
            <a:spLocks noGrp="1" noChangeArrowheads="1"/>
          </p:cNvSpPr>
          <p:nvPr>
            <p:ph type="sldNum" sz="quarter" idx="5"/>
          </p:nvPr>
        </p:nvSpPr>
        <p:spPr>
          <a:noFill/>
          <a:ln>
            <a:miter lim="800000"/>
            <a:headEnd/>
            <a:tailEnd/>
          </a:ln>
        </p:spPr>
        <p:txBody>
          <a:bodyPr/>
          <a:lstStyle/>
          <a:p>
            <a:fld id="{159405A1-6495-4374-8C67-852251650A24}" type="slidenum">
              <a:rPr lang="en-US" smtClean="0">
                <a:latin typeface="Arial" charset="0"/>
              </a:rPr>
              <a:pPr/>
              <a:t>69</a:t>
            </a:fld>
            <a:endParaRPr lang="en-US" smtClean="0">
              <a:latin typeface="Arial" charset="0"/>
            </a:endParaRPr>
          </a:p>
        </p:txBody>
      </p:sp>
      <p:sp>
        <p:nvSpPr>
          <p:cNvPr id="187394" name="Rectangle 2"/>
          <p:cNvSpPr>
            <a:spLocks noGrp="1" noRot="1" noChangeAspect="1" noChangeArrowheads="1" noTextEdit="1"/>
          </p:cNvSpPr>
          <p:nvPr>
            <p:ph type="sldImg"/>
          </p:nvPr>
        </p:nvSpPr>
        <p:spPr>
          <a:xfrm>
            <a:off x="490538" y="541338"/>
            <a:ext cx="3738562" cy="2803525"/>
          </a:xfrm>
          <a:ln/>
        </p:spPr>
      </p:sp>
      <p:sp>
        <p:nvSpPr>
          <p:cNvPr id="187395" name="Rectangle 3"/>
          <p:cNvSpPr>
            <a:spLocks noGrp="1" noChangeArrowheads="1"/>
          </p:cNvSpPr>
          <p:nvPr>
            <p:ph type="body" idx="1"/>
          </p:nvPr>
        </p:nvSpPr>
        <p:spPr>
          <a:xfrm>
            <a:off x="465138" y="3617913"/>
            <a:ext cx="6770687" cy="5521325"/>
          </a:xfrm>
          <a:noFill/>
        </p:spPr>
        <p:txBody>
          <a:bodyPr lIns="101199" tIns="50600" rIns="101199" bIns="50600"/>
          <a:lstStyle/>
          <a:p>
            <a:pPr eaLnBrk="1" hangingPunct="1"/>
            <a:r>
              <a:rPr lang="ja-JP" altLang="en-US" smtClean="0">
                <a:latin typeface="Arial" charset="0"/>
                <a:ea typeface="ＭＳ Ｐゴシック" pitchFamily="34" charset="-128"/>
                <a:cs typeface="Arial" charset="0"/>
              </a:rPr>
              <a:t>“</a:t>
            </a:r>
            <a:r>
              <a:rPr lang="en-US" altLang="ja-JP" i="1" smtClean="0">
                <a:latin typeface="Arial" charset="0"/>
                <a:ea typeface="ＭＳ Ｐゴシック" pitchFamily="34" charset="-128"/>
                <a:cs typeface="Arial" charset="0"/>
              </a:rPr>
              <a:t>the previous day</a:t>
            </a:r>
            <a:r>
              <a:rPr lang="ja-JP" altLang="en-US" smtClean="0">
                <a:latin typeface="Arial" charset="0"/>
                <a:ea typeface="ＭＳ Ｐゴシック" pitchFamily="34" charset="-128"/>
                <a:cs typeface="Arial" charset="0"/>
              </a:rPr>
              <a:t>”</a:t>
            </a:r>
            <a:r>
              <a:rPr lang="en-US" altLang="ja-JP" smtClean="0">
                <a:latin typeface="Arial" charset="0"/>
                <a:ea typeface="ＭＳ Ｐゴシック" pitchFamily="34" charset="-128"/>
                <a:cs typeface="Arial" charset="0"/>
              </a:rPr>
              <a:t> could be a </a:t>
            </a:r>
            <a:r>
              <a:rPr lang="ja-JP" altLang="en-US" smtClean="0">
                <a:latin typeface="Arial" charset="0"/>
                <a:ea typeface="ＭＳ Ｐゴシック" pitchFamily="34" charset="-128"/>
                <a:cs typeface="Arial" charset="0"/>
              </a:rPr>
              <a:t>“</a:t>
            </a:r>
            <a:r>
              <a:rPr lang="en-US" altLang="ja-JP" smtClean="0">
                <a:latin typeface="Arial" charset="0"/>
                <a:ea typeface="ＭＳ Ｐゴシック" pitchFamily="34" charset="-128"/>
                <a:cs typeface="Arial" charset="0"/>
              </a:rPr>
              <a:t>P1D</a:t>
            </a:r>
            <a:r>
              <a:rPr lang="ja-JP" altLang="en-US" smtClean="0">
                <a:latin typeface="Arial" charset="0"/>
                <a:ea typeface="ＭＳ Ｐゴシック" pitchFamily="34" charset="-128"/>
                <a:cs typeface="Arial" charset="0"/>
              </a:rPr>
              <a:t>”</a:t>
            </a:r>
            <a:endParaRPr lang="en-US" smtClean="0">
              <a:latin typeface="Arial" charset="0"/>
              <a:ea typeface="ＭＳ Ｐゴシック" pitchFamily="34" charset="-128"/>
              <a:cs typeface="Arial"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7"/>
          <p:cNvSpPr>
            <a:spLocks noGrp="1" noChangeArrowheads="1"/>
          </p:cNvSpPr>
          <p:nvPr>
            <p:ph type="sldNum" sz="quarter" idx="5"/>
          </p:nvPr>
        </p:nvSpPr>
        <p:spPr>
          <a:noFill/>
          <a:ln>
            <a:miter lim="800000"/>
            <a:headEnd/>
            <a:tailEnd/>
          </a:ln>
        </p:spPr>
        <p:txBody>
          <a:bodyPr/>
          <a:lstStyle/>
          <a:p>
            <a:fld id="{49F41312-670C-484B-A874-60C9DA29E063}" type="slidenum">
              <a:rPr lang="en-US" smtClean="0">
                <a:latin typeface="Arial" charset="0"/>
              </a:rPr>
              <a:pPr/>
              <a:t>70</a:t>
            </a:fld>
            <a:endParaRPr lang="en-US" smtClean="0">
              <a:latin typeface="Arial" charset="0"/>
            </a:endParaRPr>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a:noFill/>
        </p:spPr>
        <p:txBody>
          <a:bodyPr/>
          <a:lstStyle/>
          <a:p>
            <a:pPr lvl="1" eaLnBrk="1" hangingPunct="1"/>
            <a:r>
              <a:rPr lang="en-US" altLang="zh-CN" smtClean="0">
                <a:latin typeface="Arial" charset="0"/>
                <a:ea typeface="SimSun" pitchFamily="2" charset="-122"/>
                <a:cs typeface="Arial" charset="0"/>
              </a:rPr>
              <a:t> by clustering sentences into topics and ordering sentences on a time line. However, many sentences in news articles include multiple events with different time arguments. And it was not clear how the errors of topic clustering techniques affected the inference scheme. Therefore it will be valuable to design inference methods for more fine-grained events. </a:t>
            </a:r>
          </a:p>
          <a:p>
            <a:pPr eaLnBrk="1" hangingPunct="1"/>
            <a:endParaRPr lang="zh-CN" altLang="en-US" smtClean="0">
              <a:latin typeface="Arial" charset="0"/>
              <a:ea typeface="SimSun" pitchFamily="2" charset="-122"/>
              <a:cs typeface="Arial"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7"/>
          <p:cNvSpPr>
            <a:spLocks noGrp="1" noChangeArrowheads="1"/>
          </p:cNvSpPr>
          <p:nvPr>
            <p:ph type="sldNum" sz="quarter" idx="5"/>
          </p:nvPr>
        </p:nvSpPr>
        <p:spPr>
          <a:noFill/>
          <a:ln>
            <a:miter lim="800000"/>
            <a:headEnd/>
            <a:tailEnd/>
          </a:ln>
        </p:spPr>
        <p:txBody>
          <a:bodyPr/>
          <a:lstStyle/>
          <a:p>
            <a:fld id="{227DF182-3A4D-44C5-9879-AB07C69EF149}" type="slidenum">
              <a:rPr lang="en-US" smtClean="0">
                <a:latin typeface="Arial" charset="0"/>
              </a:rPr>
              <a:pPr/>
              <a:t>72</a:t>
            </a:fld>
            <a:endParaRPr lang="en-US" smtClean="0">
              <a:latin typeface="Arial" charset="0"/>
            </a:endParaRPr>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a:noFill/>
        </p:spPr>
        <p:txBody>
          <a:bodyPr/>
          <a:lstStyle/>
          <a:p>
            <a:pPr lvl="1" eaLnBrk="1" hangingPunct="1"/>
            <a:r>
              <a:rPr lang="en-US" altLang="zh-CN" smtClean="0">
                <a:latin typeface="Arial" charset="0"/>
                <a:ea typeface="SimSun" pitchFamily="2" charset="-122"/>
                <a:cs typeface="Arial" charset="0"/>
              </a:rPr>
              <a:t> by clustering sentences into topics and ordering sentences on a time line. However, many sentences in news articles include multiple events with different time arguments. And it was not clear how the errors of topic clustering techniques affected the inference scheme. Therefore it will be valuable to design inference methods for more fine-grained events. </a:t>
            </a:r>
          </a:p>
          <a:p>
            <a:pPr eaLnBrk="1" hangingPunct="1"/>
            <a:endParaRPr lang="zh-CN" altLang="en-US" smtClean="0">
              <a:latin typeface="Arial" charset="0"/>
              <a:ea typeface="SimSun" pitchFamily="2" charset="-122"/>
              <a:cs typeface="Arial"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7"/>
          <p:cNvSpPr>
            <a:spLocks noGrp="1" noChangeArrowheads="1"/>
          </p:cNvSpPr>
          <p:nvPr>
            <p:ph type="sldNum" sz="quarter" idx="5"/>
          </p:nvPr>
        </p:nvSpPr>
        <p:spPr>
          <a:noFill/>
          <a:ln>
            <a:miter lim="800000"/>
            <a:headEnd/>
            <a:tailEnd/>
          </a:ln>
        </p:spPr>
        <p:txBody>
          <a:bodyPr/>
          <a:lstStyle/>
          <a:p>
            <a:fld id="{B39FDAC5-3E83-4733-918D-67B37059261A}" type="slidenum">
              <a:rPr lang="en-US" smtClean="0">
                <a:latin typeface="Arial" charset="0"/>
              </a:rPr>
              <a:pPr/>
              <a:t>74</a:t>
            </a:fld>
            <a:endParaRPr lang="en-US" smtClean="0">
              <a:latin typeface="Arial" charset="0"/>
            </a:endParaRPr>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a:noFill/>
        </p:spPr>
        <p:txBody>
          <a:bodyPr/>
          <a:lstStyle/>
          <a:p>
            <a:pPr lvl="1" eaLnBrk="1" hangingPunct="1"/>
            <a:r>
              <a:rPr lang="en-US" altLang="zh-CN" smtClean="0">
                <a:latin typeface="Arial" charset="0"/>
                <a:ea typeface="SimSun" pitchFamily="2" charset="-122"/>
                <a:cs typeface="Arial" charset="0"/>
              </a:rPr>
              <a:t> by clustering sentences into topics and ordering sentences on a time line. However, many sentences in news articles include multiple events with different time arguments. And it was not clear how the errors of topic clustering techniques affected the inference scheme. Therefore it will be valuable to design inference methods for more fine-grained events. </a:t>
            </a:r>
          </a:p>
          <a:p>
            <a:pPr eaLnBrk="1" hangingPunct="1"/>
            <a:endParaRPr lang="zh-CN" altLang="en-US" smtClean="0">
              <a:latin typeface="Arial" charset="0"/>
              <a:ea typeface="SimSun" pitchFamily="2" charset="-122"/>
              <a:cs typeface="Arial"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B56DB307-EA01-45EF-B010-6E9C4E606641}" type="slidenum">
              <a:rPr lang="en-US" sz="1300"/>
              <a:pPr algn="r" defTabSz="966788"/>
              <a:t>79</a:t>
            </a:fld>
            <a:endParaRPr lang="en-US" sz="1300"/>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a:noFill/>
        </p:spPr>
        <p:txBody>
          <a:bodyPr/>
          <a:lstStyle/>
          <a:p>
            <a:pPr eaLnBrk="1" hangingPunct="1"/>
            <a:endParaRPr lang="en-US" smtClean="0">
              <a:latin typeface="Arial" charset="0"/>
              <a:ea typeface="ＭＳ Ｐゴシック" pitchFamily="34" charset="-128"/>
              <a:cs typeface="Arial"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a:spLocks noGrp="1" noChangeArrowheads="1"/>
          </p:cNvSpPr>
          <p:nvPr>
            <p:ph type="sldNum" sz="quarter" idx="5"/>
          </p:nvPr>
        </p:nvSpPr>
        <p:spPr>
          <a:noFill/>
          <a:ln>
            <a:miter lim="800000"/>
            <a:headEnd/>
            <a:tailEnd/>
          </a:ln>
        </p:spPr>
        <p:txBody>
          <a:bodyPr/>
          <a:lstStyle/>
          <a:p>
            <a:fld id="{535BB7C0-AA8C-4D06-B719-AC64231D7FEA}" type="slidenum">
              <a:rPr lang="en-US" smtClean="0">
                <a:latin typeface="Arial" charset="0"/>
              </a:rPr>
              <a:pPr/>
              <a:t>80</a:t>
            </a:fld>
            <a:endParaRPr lang="en-US" smtClean="0">
              <a:latin typeface="Arial" charset="0"/>
            </a:endParaRPr>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a:noFill/>
        </p:spPr>
        <p:txBody>
          <a:bodyPr/>
          <a:lstStyle/>
          <a:p>
            <a:pPr eaLnBrk="1" hangingPunct="1"/>
            <a:endParaRPr lang="en-US" smtClean="0">
              <a:latin typeface="Arial" charset="0"/>
              <a:ea typeface="ＭＳ Ｐゴシック" pitchFamily="34" charset="-128"/>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a:ln>
            <a:miter lim="800000"/>
            <a:headEnd/>
            <a:tailEnd/>
          </a:ln>
        </p:spPr>
        <p:txBody>
          <a:bodyPr/>
          <a:lstStyle/>
          <a:p>
            <a:fld id="{7EB393F1-2252-49B5-B458-56BF28F5DA69}" type="slidenum">
              <a:rPr lang="en-US" smtClean="0">
                <a:latin typeface="Arial" charset="0"/>
              </a:rPr>
              <a:pPr/>
              <a:t>7</a:t>
            </a:fld>
            <a:endParaRPr lang="en-US" smtClean="0">
              <a:latin typeface="Arial" charset="0"/>
            </a:endParaRPr>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p:spPr>
        <p:txBody>
          <a:bodyPr/>
          <a:lstStyle/>
          <a:p>
            <a:pPr lvl="1" eaLnBrk="1" hangingPunct="1"/>
            <a:r>
              <a:rPr lang="en-US" altLang="zh-CN" smtClean="0">
                <a:latin typeface="Arial" charset="0"/>
                <a:ea typeface="SimSun" pitchFamily="2" charset="-122"/>
                <a:cs typeface="Arial" charset="0"/>
              </a:rPr>
              <a:t> by clustering sentences into topics and ordering sentences on a time line. However, many sentences in news articles include multiple events with different time arguments. And it was not clear how the errors of topic clustering techniques affected the inference scheme. Therefore it will be valuable to design inference methods for more fine-grained events. </a:t>
            </a:r>
          </a:p>
          <a:p>
            <a:pPr eaLnBrk="1" hangingPunct="1"/>
            <a:endParaRPr lang="zh-CN" altLang="en-US" smtClean="0">
              <a:latin typeface="Arial" charset="0"/>
              <a:ea typeface="SimSun" pitchFamily="2" charset="-122"/>
              <a:cs typeface="Arial"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7"/>
          <p:cNvSpPr>
            <a:spLocks noGrp="1" noChangeArrowheads="1"/>
          </p:cNvSpPr>
          <p:nvPr>
            <p:ph type="sldNum" sz="quarter" idx="5"/>
          </p:nvPr>
        </p:nvSpPr>
        <p:spPr>
          <a:noFill/>
          <a:ln>
            <a:miter lim="800000"/>
            <a:headEnd/>
            <a:tailEnd/>
          </a:ln>
        </p:spPr>
        <p:txBody>
          <a:bodyPr/>
          <a:lstStyle/>
          <a:p>
            <a:fld id="{820DFC93-4933-4FFC-8502-D919E38BAB13}" type="slidenum">
              <a:rPr lang="en-US" smtClean="0">
                <a:latin typeface="Arial" charset="0"/>
              </a:rPr>
              <a:pPr/>
              <a:t>81</a:t>
            </a:fld>
            <a:endParaRPr lang="en-US" smtClean="0">
              <a:latin typeface="Arial" charset="0"/>
            </a:endParaRPr>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a:noFill/>
        </p:spPr>
        <p:txBody>
          <a:bodyPr/>
          <a:lstStyle/>
          <a:p>
            <a:pPr lvl="1" eaLnBrk="1" hangingPunct="1"/>
            <a:r>
              <a:rPr lang="en-US" altLang="zh-CN" smtClean="0">
                <a:latin typeface="Arial" charset="0"/>
                <a:ea typeface="SimSun" pitchFamily="2" charset="-122"/>
                <a:cs typeface="Arial" charset="0"/>
              </a:rPr>
              <a:t> by clustering sentences into topics and ordering sentences on a time line. However, many sentences in news articles include multiple events with different time arguments. And it was not clear how the errors of topic clustering techniques affected the inference scheme. Therefore it will be valuable to design inference methods for more fine-grained events. </a:t>
            </a:r>
          </a:p>
          <a:p>
            <a:pPr eaLnBrk="1" hangingPunct="1"/>
            <a:endParaRPr lang="zh-CN" altLang="en-US" smtClean="0">
              <a:latin typeface="Arial" charset="0"/>
              <a:ea typeface="SimSun" pitchFamily="2" charset="-122"/>
              <a:cs typeface="Arial"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7"/>
          <p:cNvSpPr>
            <a:spLocks noGrp="1" noChangeArrowheads="1"/>
          </p:cNvSpPr>
          <p:nvPr>
            <p:ph type="sldNum" sz="quarter" idx="5"/>
          </p:nvPr>
        </p:nvSpPr>
        <p:spPr>
          <a:noFill/>
          <a:ln>
            <a:miter lim="800000"/>
            <a:headEnd/>
            <a:tailEnd/>
          </a:ln>
        </p:spPr>
        <p:txBody>
          <a:bodyPr/>
          <a:lstStyle/>
          <a:p>
            <a:fld id="{87F452BB-B710-4B73-BE02-4EEDAB0343A9}" type="slidenum">
              <a:rPr lang="en-US" smtClean="0">
                <a:latin typeface="Arial" charset="0"/>
              </a:rPr>
              <a:pPr/>
              <a:t>82</a:t>
            </a:fld>
            <a:endParaRPr lang="en-US" smtClean="0">
              <a:latin typeface="Arial" charset="0"/>
            </a:endParaRPr>
          </a:p>
        </p:txBody>
      </p:sp>
      <p:sp>
        <p:nvSpPr>
          <p:cNvPr id="207874" name="Rectangle 2"/>
          <p:cNvSpPr>
            <a:spLocks noGrp="1" noRot="1" noChangeAspect="1" noChangeArrowheads="1" noTextEdit="1"/>
          </p:cNvSpPr>
          <p:nvPr>
            <p:ph type="sldImg"/>
          </p:nvPr>
        </p:nvSpPr>
        <p:spPr>
          <a:xfrm>
            <a:off x="1258888" y="720725"/>
            <a:ext cx="4802187" cy="3602038"/>
          </a:xfrm>
          <a:ln/>
        </p:spPr>
      </p:sp>
      <p:sp>
        <p:nvSpPr>
          <p:cNvPr id="207875" name="Rectangle 3"/>
          <p:cNvSpPr>
            <a:spLocks noGrp="1" noChangeArrowheads="1"/>
          </p:cNvSpPr>
          <p:nvPr>
            <p:ph type="body" idx="1"/>
          </p:nvPr>
        </p:nvSpPr>
        <p:spPr>
          <a:noFill/>
        </p:spPr>
        <p:txBody>
          <a:bodyPr lIns="102180" tIns="51091" rIns="102180" bIns="51091"/>
          <a:lstStyle/>
          <a:p>
            <a:pPr eaLnBrk="1" hangingPunct="1"/>
            <a:endParaRPr lang="zh-CN" altLang="en-US" smtClean="0">
              <a:latin typeface="Arial" charset="0"/>
              <a:ea typeface="SimSun" pitchFamily="2" charset="-122"/>
              <a:cs typeface="Arial"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C219B2F3-C004-490E-802D-4AE5FD329BE8}" type="slidenum">
              <a:rPr lang="en-US" sz="1300"/>
              <a:pPr algn="r" defTabSz="966788"/>
              <a:t>83</a:t>
            </a:fld>
            <a:endParaRPr lang="en-US" sz="1300"/>
          </a:p>
        </p:txBody>
      </p:sp>
      <p:sp>
        <p:nvSpPr>
          <p:cNvPr id="221186" name="Rectangle 2"/>
          <p:cNvSpPr>
            <a:spLocks noGrp="1" noRot="1" noChangeAspect="1" noChangeArrowheads="1" noTextEdit="1"/>
          </p:cNvSpPr>
          <p:nvPr>
            <p:ph type="sldImg"/>
          </p:nvPr>
        </p:nvSpPr>
        <p:spPr>
          <a:xfrm>
            <a:off x="1258888" y="720725"/>
            <a:ext cx="4802187" cy="3602038"/>
          </a:xfrm>
          <a:ln/>
        </p:spPr>
      </p:sp>
      <p:sp>
        <p:nvSpPr>
          <p:cNvPr id="221187" name="Rectangle 3"/>
          <p:cNvSpPr>
            <a:spLocks noGrp="1" noChangeArrowheads="1"/>
          </p:cNvSpPr>
          <p:nvPr>
            <p:ph type="body" idx="1"/>
          </p:nvPr>
        </p:nvSpPr>
        <p:spPr>
          <a:noFill/>
        </p:spPr>
        <p:txBody>
          <a:bodyPr lIns="102180" tIns="51091" rIns="102180" bIns="51091"/>
          <a:lstStyle/>
          <a:p>
            <a:pPr eaLnBrk="1" hangingPunct="1"/>
            <a:endParaRPr lang="zh-CN" altLang="en-US" smtClean="0">
              <a:latin typeface="Arial" charset="0"/>
              <a:ea typeface="SimSun" pitchFamily="2" charset="-122"/>
              <a:cs typeface="Arial"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2"/>
          <p:cNvSpPr>
            <a:spLocks noGrp="1" noRot="1" noChangeAspect="1" noChangeArrowheads="1" noTextEdit="1"/>
          </p:cNvSpPr>
          <p:nvPr>
            <p:ph type="sldImg"/>
          </p:nvPr>
        </p:nvSpPr>
        <p:spPr>
          <a:xfrm>
            <a:off x="1258888" y="720725"/>
            <a:ext cx="4800600" cy="3600450"/>
          </a:xfrm>
          <a:ln/>
        </p:spPr>
      </p:sp>
      <p:sp>
        <p:nvSpPr>
          <p:cNvPr id="211970" name="Rectangle 3"/>
          <p:cNvSpPr>
            <a:spLocks noGrp="1" noChangeArrowheads="1"/>
          </p:cNvSpPr>
          <p:nvPr>
            <p:ph type="body" idx="1"/>
          </p:nvPr>
        </p:nvSpPr>
        <p:spPr>
          <a:noFill/>
        </p:spPr>
        <p:txBody>
          <a:bodyPr/>
          <a:lstStyle/>
          <a:p>
            <a:pPr>
              <a:lnSpc>
                <a:spcPct val="80000"/>
              </a:lnSpc>
              <a:spcBef>
                <a:spcPct val="20000"/>
              </a:spcBef>
              <a:buClr>
                <a:schemeClr val="accent1"/>
              </a:buClr>
              <a:buSzPct val="65000"/>
              <a:buFont typeface="Wingdings" pitchFamily="2" charset="2"/>
              <a:buNone/>
            </a:pPr>
            <a:r>
              <a:rPr lang="en-US" altLang="zh-CN" sz="1100" smtClean="0">
                <a:latin typeface="Arial" charset="0"/>
                <a:ea typeface="SimSun" pitchFamily="2" charset="-122"/>
                <a:cs typeface="Arial" charset="0"/>
              </a:rPr>
              <a:t>So what’s new here. First of all we can disamgiguate queries. When we want to construct a wikipedia page for james parsons, our techniques can tell whether he is the james. A. parsons or james. B. parsons, or neither of them</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2"/>
          <p:cNvSpPr>
            <a:spLocks noGrp="1" noRot="1" noChangeAspect="1" noChangeArrowheads="1" noTextEdit="1"/>
          </p:cNvSpPr>
          <p:nvPr>
            <p:ph type="sldImg"/>
          </p:nvPr>
        </p:nvSpPr>
        <p:spPr>
          <a:xfrm>
            <a:off x="1260475" y="720725"/>
            <a:ext cx="4799013" cy="3598863"/>
          </a:xfrm>
          <a:ln/>
        </p:spPr>
      </p:sp>
      <p:sp>
        <p:nvSpPr>
          <p:cNvPr id="214018" name="Rectangle 3"/>
          <p:cNvSpPr>
            <a:spLocks noGrp="1" noChangeArrowheads="1"/>
          </p:cNvSpPr>
          <p:nvPr>
            <p:ph type="body" idx="1"/>
          </p:nvPr>
        </p:nvSpPr>
        <p:spPr>
          <a:noFill/>
        </p:spPr>
        <p:txBody>
          <a:bodyPr lIns="91440" tIns="45720" rIns="91440" bIns="45720"/>
          <a:lstStyle/>
          <a:p>
            <a:pPr>
              <a:lnSpc>
                <a:spcPct val="80000"/>
              </a:lnSpc>
              <a:spcBef>
                <a:spcPct val="20000"/>
              </a:spcBef>
              <a:buClr>
                <a:schemeClr val="accent1"/>
              </a:buClr>
              <a:buSzPct val="65000"/>
              <a:buFont typeface="Wingdings" pitchFamily="2" charset="2"/>
              <a:buNone/>
            </a:pPr>
            <a:endParaRPr lang="zh-CN" altLang="en-US" sz="1100" smtClean="0">
              <a:latin typeface="Arial" charset="0"/>
              <a:ea typeface="SimSun" pitchFamily="2" charset="-122"/>
              <a:cs typeface="Arial"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7"/>
          <p:cNvSpPr>
            <a:spLocks noGrp="1" noChangeArrowheads="1"/>
          </p:cNvSpPr>
          <p:nvPr>
            <p:ph type="sldNum" sz="quarter" idx="5"/>
          </p:nvPr>
        </p:nvSpPr>
        <p:spPr>
          <a:noFill/>
          <a:ln>
            <a:miter lim="800000"/>
            <a:headEnd/>
            <a:tailEnd/>
          </a:ln>
        </p:spPr>
        <p:txBody>
          <a:bodyPr/>
          <a:lstStyle/>
          <a:p>
            <a:fld id="{7D884B10-FB7C-417B-AA52-83D6B64C09ED}" type="slidenum">
              <a:rPr lang="en-US" smtClean="0">
                <a:latin typeface="Arial" charset="0"/>
              </a:rPr>
              <a:pPr/>
              <a:t>86</a:t>
            </a:fld>
            <a:endParaRPr lang="en-US" smtClean="0">
              <a:latin typeface="Arial" charset="0"/>
            </a:endParaRPr>
          </a:p>
        </p:txBody>
      </p:sp>
      <p:sp>
        <p:nvSpPr>
          <p:cNvPr id="216066" name="Rectangle 2"/>
          <p:cNvSpPr>
            <a:spLocks noGrp="1" noRot="1" noChangeAspect="1" noChangeArrowheads="1" noTextEdit="1"/>
          </p:cNvSpPr>
          <p:nvPr>
            <p:ph type="sldImg"/>
          </p:nvPr>
        </p:nvSpPr>
        <p:spPr>
          <a:xfrm>
            <a:off x="1258888" y="720725"/>
            <a:ext cx="4800600" cy="3600450"/>
          </a:xfrm>
          <a:ln/>
        </p:spPr>
      </p:sp>
      <p:sp>
        <p:nvSpPr>
          <p:cNvPr id="216067" name="Rectangle 3"/>
          <p:cNvSpPr>
            <a:spLocks noGrp="1" noChangeArrowheads="1"/>
          </p:cNvSpPr>
          <p:nvPr>
            <p:ph type="body" idx="1"/>
          </p:nvPr>
        </p:nvSpPr>
        <p:spPr>
          <a:noFill/>
        </p:spPr>
        <p:txBody>
          <a:bodyPr/>
          <a:lstStyle/>
          <a:p>
            <a:pPr eaLnBrk="1" hangingPunct="1">
              <a:lnSpc>
                <a:spcPct val="80000"/>
              </a:lnSpc>
              <a:spcBef>
                <a:spcPct val="20000"/>
              </a:spcBef>
              <a:buClr>
                <a:schemeClr val="accent1"/>
              </a:buClr>
              <a:buSzPct val="65000"/>
              <a:buFont typeface="Wingdings" pitchFamily="2" charset="2"/>
              <a:buNone/>
            </a:pPr>
            <a:endParaRPr lang="zh-CN" altLang="en-US" sz="1100" smtClean="0">
              <a:latin typeface="Arial" charset="0"/>
              <a:ea typeface="SimSun" pitchFamily="2" charset="-122"/>
              <a:cs typeface="Arial"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Rectangle 7"/>
          <p:cNvSpPr>
            <a:spLocks noGrp="1" noChangeArrowheads="1"/>
          </p:cNvSpPr>
          <p:nvPr>
            <p:ph type="sldNum" sz="quarter" idx="5"/>
          </p:nvPr>
        </p:nvSpPr>
        <p:spPr>
          <a:noFill/>
          <a:ln>
            <a:miter lim="800000"/>
            <a:headEnd/>
            <a:tailEnd/>
          </a:ln>
        </p:spPr>
        <p:txBody>
          <a:bodyPr/>
          <a:lstStyle/>
          <a:p>
            <a:fld id="{BB376A42-6CDE-4C81-A88C-C891B889D3C9}" type="slidenum">
              <a:rPr lang="en-US" smtClean="0">
                <a:latin typeface="Arial" charset="0"/>
              </a:rPr>
              <a:pPr/>
              <a:t>93</a:t>
            </a:fld>
            <a:endParaRPr lang="en-US" smtClean="0">
              <a:latin typeface="Arial" charset="0"/>
            </a:endParaRPr>
          </a:p>
        </p:txBody>
      </p:sp>
      <p:sp>
        <p:nvSpPr>
          <p:cNvPr id="239618" name="Rectangle 2"/>
          <p:cNvSpPr>
            <a:spLocks noGrp="1" noRot="1" noChangeAspect="1" noChangeArrowheads="1" noTextEdit="1"/>
          </p:cNvSpPr>
          <p:nvPr>
            <p:ph type="sldImg"/>
          </p:nvPr>
        </p:nvSpPr>
        <p:spPr>
          <a:xfrm>
            <a:off x="1258888" y="720725"/>
            <a:ext cx="4802187" cy="3602038"/>
          </a:xfrm>
          <a:ln/>
        </p:spPr>
      </p:sp>
      <p:sp>
        <p:nvSpPr>
          <p:cNvPr id="239619" name="Rectangle 3"/>
          <p:cNvSpPr>
            <a:spLocks noGrp="1" noChangeArrowheads="1"/>
          </p:cNvSpPr>
          <p:nvPr>
            <p:ph type="body" idx="1"/>
          </p:nvPr>
        </p:nvSpPr>
        <p:spPr>
          <a:noFill/>
        </p:spPr>
        <p:txBody>
          <a:bodyPr lIns="102180" tIns="51091" rIns="102180" bIns="51091"/>
          <a:lstStyle/>
          <a:p>
            <a:pPr eaLnBrk="1" hangingPunct="1">
              <a:lnSpc>
                <a:spcPct val="80000"/>
              </a:lnSpc>
              <a:spcBef>
                <a:spcPct val="20000"/>
              </a:spcBef>
              <a:buClr>
                <a:schemeClr val="accent1"/>
              </a:buClr>
              <a:buSzPct val="65000"/>
              <a:buFont typeface="Wingdings" pitchFamily="2" charset="2"/>
              <a:buNone/>
            </a:pPr>
            <a:r>
              <a:rPr lang="en-US" altLang="zh-CN" sz="1100" smtClean="0">
                <a:latin typeface="Arial" charset="0"/>
                <a:ea typeface="SimSun" pitchFamily="2" charset="-122"/>
                <a:cs typeface="Arial" charset="0"/>
              </a:rPr>
              <a:t>To add details of each step; </a:t>
            </a:r>
            <a:r>
              <a:rPr lang="en-US" sz="1000" smtClean="0">
                <a:latin typeface="Arial" charset="0"/>
                <a:ea typeface="ＭＳ Ｐゴシック" pitchFamily="34" charset="-128"/>
                <a:cs typeface="Arial" charset="0"/>
              </a:rPr>
              <a:t>Retrieve the relevant documents from the KBP source collection.</a:t>
            </a:r>
          </a:p>
          <a:p>
            <a:pPr eaLnBrk="1" hangingPunct="1">
              <a:lnSpc>
                <a:spcPct val="80000"/>
              </a:lnSpc>
              <a:spcAft>
                <a:spcPts val="1200"/>
              </a:spcAft>
            </a:pPr>
            <a:r>
              <a:rPr lang="en-US" sz="1000" smtClean="0">
                <a:latin typeface="Arial" charset="0"/>
                <a:ea typeface="ＭＳ Ｐゴシック" pitchFamily="34" charset="-128"/>
                <a:cs typeface="Arial" charset="0"/>
              </a:rPr>
              <a:t>Pre-process the documents with name tagging, coreference and dependency parsing</a:t>
            </a:r>
          </a:p>
          <a:p>
            <a:pPr eaLnBrk="1" hangingPunct="1">
              <a:lnSpc>
                <a:spcPct val="80000"/>
              </a:lnSpc>
              <a:spcAft>
                <a:spcPts val="1200"/>
              </a:spcAft>
            </a:pPr>
            <a:r>
              <a:rPr lang="en-US" sz="1000" smtClean="0">
                <a:latin typeface="Arial" charset="0"/>
                <a:ea typeface="ＭＳ Ｐゴシック" pitchFamily="34" charset="-128"/>
                <a:cs typeface="Arial" charset="0"/>
              </a:rPr>
              <a:t>Find sentences that mention both the entity and slot value (looking into coreference chains).</a:t>
            </a:r>
          </a:p>
          <a:p>
            <a:pPr eaLnBrk="1" hangingPunct="1">
              <a:lnSpc>
                <a:spcPct val="80000"/>
              </a:lnSpc>
              <a:spcAft>
                <a:spcPts val="1200"/>
              </a:spcAft>
            </a:pPr>
            <a:r>
              <a:rPr lang="en-US" sz="1000" smtClean="0">
                <a:latin typeface="Arial" charset="0"/>
                <a:ea typeface="ＭＳ Ｐゴシック" pitchFamily="34" charset="-128"/>
                <a:cs typeface="Arial" charset="0"/>
              </a:rPr>
              <a:t>We consider two problems:</a:t>
            </a:r>
          </a:p>
          <a:p>
            <a:pPr marL="37931725" lvl="1" indent="-37474525" eaLnBrk="1" hangingPunct="1">
              <a:lnSpc>
                <a:spcPct val="80000"/>
              </a:lnSpc>
              <a:spcAft>
                <a:spcPts val="1200"/>
              </a:spcAft>
            </a:pPr>
            <a:r>
              <a:rPr lang="en-US" sz="1100" smtClean="0">
                <a:latin typeface="Arial" charset="0"/>
                <a:cs typeface="Arial" charset="0"/>
              </a:rPr>
              <a:t>Classification of temporal expressions</a:t>
            </a:r>
          </a:p>
          <a:p>
            <a:pPr marL="37931725" lvl="1" indent="-37474525" eaLnBrk="1" hangingPunct="1">
              <a:lnSpc>
                <a:spcPct val="80000"/>
              </a:lnSpc>
              <a:spcAft>
                <a:spcPts val="1200"/>
              </a:spcAft>
            </a:pPr>
            <a:r>
              <a:rPr lang="en-US" sz="1100" smtClean="0">
                <a:latin typeface="Arial" charset="0"/>
                <a:cs typeface="Arial" charset="0"/>
              </a:rPr>
              <a:t>Aggregation of temporal information</a:t>
            </a:r>
          </a:p>
          <a:p>
            <a:pPr marL="37931725" lvl="1" indent="-37474525" eaLnBrk="1" hangingPunct="1">
              <a:lnSpc>
                <a:spcPct val="80000"/>
              </a:lnSpc>
              <a:spcAft>
                <a:spcPts val="1200"/>
              </a:spcAft>
            </a:pPr>
            <a:endParaRPr lang="en-US" altLang="zh-CN" sz="1100" smtClean="0">
              <a:latin typeface="Arial" charset="0"/>
              <a:ea typeface="SimSun" pitchFamily="2" charset="-122"/>
              <a:cs typeface="Arial"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Rectangle 7"/>
          <p:cNvSpPr>
            <a:spLocks noGrp="1" noChangeArrowheads="1"/>
          </p:cNvSpPr>
          <p:nvPr>
            <p:ph type="sldNum" sz="quarter" idx="5"/>
          </p:nvPr>
        </p:nvSpPr>
        <p:spPr>
          <a:noFill/>
          <a:ln>
            <a:miter lim="800000"/>
            <a:headEnd/>
            <a:tailEnd/>
          </a:ln>
        </p:spPr>
        <p:txBody>
          <a:bodyPr/>
          <a:lstStyle/>
          <a:p>
            <a:fld id="{2D9F71D6-9D37-4F52-9601-585335D28048}" type="slidenum">
              <a:rPr lang="en-US" smtClean="0">
                <a:latin typeface="Arial" charset="0"/>
              </a:rPr>
              <a:pPr/>
              <a:t>94</a:t>
            </a:fld>
            <a:endParaRPr lang="en-US" smtClean="0">
              <a:latin typeface="Arial" charset="0"/>
            </a:endParaRPr>
          </a:p>
        </p:txBody>
      </p:sp>
      <p:sp>
        <p:nvSpPr>
          <p:cNvPr id="228354" name="Rectangle 2"/>
          <p:cNvSpPr>
            <a:spLocks noGrp="1" noRot="1" noChangeAspect="1" noChangeArrowheads="1" noTextEdit="1"/>
          </p:cNvSpPr>
          <p:nvPr>
            <p:ph type="sldImg"/>
          </p:nvPr>
        </p:nvSpPr>
        <p:spPr>
          <a:xfrm>
            <a:off x="1258888" y="720725"/>
            <a:ext cx="4800600" cy="3600450"/>
          </a:xfrm>
          <a:ln/>
        </p:spPr>
      </p:sp>
      <p:sp>
        <p:nvSpPr>
          <p:cNvPr id="228355" name="Rectangle 3"/>
          <p:cNvSpPr>
            <a:spLocks noGrp="1" noChangeArrowheads="1"/>
          </p:cNvSpPr>
          <p:nvPr>
            <p:ph type="body" idx="1"/>
          </p:nvPr>
        </p:nvSpPr>
        <p:spPr>
          <a:noFill/>
        </p:spPr>
        <p:txBody>
          <a:bodyPr/>
          <a:lstStyle/>
          <a:p>
            <a:pPr marL="228600" indent="-228600" eaLnBrk="1" hangingPunct="1"/>
            <a:r>
              <a:rPr lang="en-US" altLang="zh-CN" smtClean="0">
                <a:latin typeface="Arial" charset="0"/>
                <a:ea typeface="SimSun" pitchFamily="2" charset="-122"/>
                <a:cs typeface="Arial" charset="0"/>
              </a:rPr>
              <a:t>KBP specific: have to combine with coref, candidate answer extraction, give example</a:t>
            </a:r>
          </a:p>
          <a:p>
            <a:pPr marL="228600" indent="-228600" eaLnBrk="1" hangingPunct="1">
              <a:spcBef>
                <a:spcPct val="20000"/>
              </a:spcBef>
              <a:buClr>
                <a:schemeClr val="accent1"/>
              </a:buClr>
              <a:buSzPct val="65000"/>
              <a:buFont typeface="Wingdings" pitchFamily="2" charset="2"/>
              <a:buNone/>
            </a:pPr>
            <a:endParaRPr lang="zh-CN" altLang="en-US" sz="1300" smtClean="0">
              <a:latin typeface="Arial" charset="0"/>
              <a:ea typeface="SimSun" pitchFamily="2" charset="-122"/>
              <a:cs typeface="Arial" charset="0"/>
            </a:endParaRPr>
          </a:p>
        </p:txBody>
      </p:sp>
      <p:sp>
        <p:nvSpPr>
          <p:cNvPr id="228356" name="Header Placeholder 3"/>
          <p:cNvSpPr txBox="1">
            <a:spLocks noGrp="1"/>
          </p:cNvSpPr>
          <p:nvPr/>
        </p:nvSpPr>
        <p:spPr bwMode="auto">
          <a:xfrm>
            <a:off x="0" y="0"/>
            <a:ext cx="3170238" cy="479425"/>
          </a:xfrm>
          <a:prstGeom prst="rect">
            <a:avLst/>
          </a:prstGeom>
          <a:noFill/>
          <a:ln w="9525">
            <a:noFill/>
            <a:miter lim="800000"/>
            <a:headEnd/>
            <a:tailEnd/>
          </a:ln>
        </p:spPr>
        <p:txBody>
          <a:bodyPr lIns="96661" tIns="48331" rIns="96661" bIns="48331"/>
          <a:lstStyle/>
          <a:p>
            <a:pPr defTabSz="966788"/>
            <a:r>
              <a:rPr lang="en-US" altLang="zh-CN" sz="1300">
                <a:ea typeface="SimSun" pitchFamily="2" charset="-122"/>
              </a:rPr>
              <a:t>CUNY-NLP Seminar</a:t>
            </a:r>
            <a:endParaRPr lang="zh-CN" altLang="en-GB" sz="1300">
              <a:ea typeface="SimSun" pitchFamily="2" charset="-122"/>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Rectangle 7"/>
          <p:cNvSpPr>
            <a:spLocks noGrp="1" noChangeArrowheads="1"/>
          </p:cNvSpPr>
          <p:nvPr>
            <p:ph type="sldNum" sz="quarter" idx="5"/>
          </p:nvPr>
        </p:nvSpPr>
        <p:spPr>
          <a:noFill/>
          <a:ln>
            <a:miter lim="800000"/>
            <a:headEnd/>
            <a:tailEnd/>
          </a:ln>
        </p:spPr>
        <p:txBody>
          <a:bodyPr/>
          <a:lstStyle/>
          <a:p>
            <a:fld id="{3CD77042-7F02-4060-AB90-552EB8465287}" type="slidenum">
              <a:rPr lang="en-US" smtClean="0">
                <a:latin typeface="Arial" charset="0"/>
              </a:rPr>
              <a:pPr/>
              <a:t>95</a:t>
            </a:fld>
            <a:endParaRPr lang="en-US" smtClean="0">
              <a:latin typeface="Arial" charset="0"/>
            </a:endParaRPr>
          </a:p>
        </p:txBody>
      </p:sp>
      <p:sp>
        <p:nvSpPr>
          <p:cNvPr id="230402" name="Rectangle 2"/>
          <p:cNvSpPr>
            <a:spLocks noGrp="1" noRot="1" noChangeAspect="1" noChangeArrowheads="1" noTextEdit="1"/>
          </p:cNvSpPr>
          <p:nvPr>
            <p:ph type="sldImg"/>
          </p:nvPr>
        </p:nvSpPr>
        <p:spPr>
          <a:xfrm>
            <a:off x="1258888" y="720725"/>
            <a:ext cx="4800600" cy="3600450"/>
          </a:xfrm>
          <a:ln/>
        </p:spPr>
      </p:sp>
      <p:sp>
        <p:nvSpPr>
          <p:cNvPr id="230403" name="Rectangle 3"/>
          <p:cNvSpPr>
            <a:spLocks noGrp="1" noChangeArrowheads="1"/>
          </p:cNvSpPr>
          <p:nvPr>
            <p:ph type="body" idx="1"/>
          </p:nvPr>
        </p:nvSpPr>
        <p:spPr>
          <a:noFill/>
        </p:spPr>
        <p:txBody>
          <a:bodyPr/>
          <a:lstStyle/>
          <a:p>
            <a:pPr eaLnBrk="1" hangingPunct="1">
              <a:lnSpc>
                <a:spcPct val="80000"/>
              </a:lnSpc>
              <a:spcBef>
                <a:spcPct val="20000"/>
              </a:spcBef>
              <a:buClr>
                <a:schemeClr val="accent1"/>
              </a:buClr>
              <a:buSzPct val="65000"/>
              <a:buFont typeface="Wingdings" pitchFamily="2" charset="2"/>
              <a:buNone/>
            </a:pPr>
            <a:r>
              <a:rPr lang="en-US" altLang="zh-CN" sz="1100" smtClean="0">
                <a:latin typeface="Arial" charset="0"/>
                <a:ea typeface="SimSun" pitchFamily="2" charset="-122"/>
                <a:cs typeface="Arial" charset="0"/>
              </a:rPr>
              <a:t>Relevance metric is needed b/c it is very noisy data</a:t>
            </a:r>
          </a:p>
        </p:txBody>
      </p:sp>
      <p:sp>
        <p:nvSpPr>
          <p:cNvPr id="230404" name="Header Placeholder 3"/>
          <p:cNvSpPr txBox="1">
            <a:spLocks noGrp="1"/>
          </p:cNvSpPr>
          <p:nvPr/>
        </p:nvSpPr>
        <p:spPr bwMode="auto">
          <a:xfrm>
            <a:off x="0" y="0"/>
            <a:ext cx="3170238" cy="479425"/>
          </a:xfrm>
          <a:prstGeom prst="rect">
            <a:avLst/>
          </a:prstGeom>
          <a:noFill/>
          <a:ln w="9525">
            <a:noFill/>
            <a:miter lim="800000"/>
            <a:headEnd/>
            <a:tailEnd/>
          </a:ln>
        </p:spPr>
        <p:txBody>
          <a:bodyPr lIns="96661" tIns="48331" rIns="96661" bIns="48331"/>
          <a:lstStyle/>
          <a:p>
            <a:pPr defTabSz="966788"/>
            <a:r>
              <a:rPr lang="en-US" altLang="zh-CN" sz="1300">
                <a:ea typeface="SimSun" pitchFamily="2" charset="-122"/>
              </a:rPr>
              <a:t>CUNY-NLP Seminar</a:t>
            </a:r>
            <a:endParaRPr lang="zh-CN" altLang="en-GB" sz="1300">
              <a:ea typeface="SimSun" pitchFamily="2" charset="-122"/>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7"/>
          <p:cNvSpPr>
            <a:spLocks noGrp="1" noChangeArrowheads="1"/>
          </p:cNvSpPr>
          <p:nvPr>
            <p:ph type="sldNum" sz="quarter" idx="5"/>
          </p:nvPr>
        </p:nvSpPr>
        <p:spPr>
          <a:noFill/>
          <a:ln>
            <a:miter lim="800000"/>
            <a:headEnd/>
            <a:tailEnd/>
          </a:ln>
        </p:spPr>
        <p:txBody>
          <a:bodyPr/>
          <a:lstStyle/>
          <a:p>
            <a:fld id="{74ACE236-A56A-4FB0-814C-0035DAD6B65A}" type="slidenum">
              <a:rPr lang="en-US" smtClean="0">
                <a:latin typeface="Arial" charset="0"/>
              </a:rPr>
              <a:pPr/>
              <a:t>96</a:t>
            </a:fld>
            <a:endParaRPr lang="en-US" smtClean="0">
              <a:latin typeface="Arial" charset="0"/>
            </a:endParaRPr>
          </a:p>
        </p:txBody>
      </p:sp>
      <p:sp>
        <p:nvSpPr>
          <p:cNvPr id="232450" name="Rectangle 2"/>
          <p:cNvSpPr>
            <a:spLocks noGrp="1" noRot="1" noChangeAspect="1" noChangeArrowheads="1" noTextEdit="1"/>
          </p:cNvSpPr>
          <p:nvPr>
            <p:ph type="sldImg"/>
          </p:nvPr>
        </p:nvSpPr>
        <p:spPr>
          <a:xfrm>
            <a:off x="1258888" y="720725"/>
            <a:ext cx="4802187" cy="3602038"/>
          </a:xfrm>
          <a:ln/>
        </p:spPr>
      </p:sp>
      <p:sp>
        <p:nvSpPr>
          <p:cNvPr id="232451" name="Rectangle 3"/>
          <p:cNvSpPr>
            <a:spLocks noGrp="1" noChangeArrowheads="1"/>
          </p:cNvSpPr>
          <p:nvPr>
            <p:ph type="body" idx="1"/>
          </p:nvPr>
        </p:nvSpPr>
        <p:spPr>
          <a:noFill/>
        </p:spPr>
        <p:txBody>
          <a:bodyPr lIns="102180" tIns="51091" rIns="102180" bIns="51091"/>
          <a:lstStyle/>
          <a:p>
            <a:pPr eaLnBrk="1" hangingPunct="1">
              <a:lnSpc>
                <a:spcPct val="80000"/>
              </a:lnSpc>
              <a:spcBef>
                <a:spcPct val="20000"/>
              </a:spcBef>
              <a:buClr>
                <a:schemeClr val="accent1"/>
              </a:buClr>
              <a:buSzPct val="65000"/>
              <a:buFont typeface="Wingdings" pitchFamily="2" charset="2"/>
              <a:buNone/>
            </a:pPr>
            <a:r>
              <a:rPr lang="en-US" altLang="zh-CN" sz="1100" smtClean="0">
                <a:latin typeface="Arial" charset="0"/>
                <a:ea typeface="SimSun" pitchFamily="2" charset="-122"/>
                <a:cs typeface="Arial" charset="0"/>
              </a:rPr>
              <a:t>Extract the following features using the context sentence, slot type, answer name type etc</a:t>
            </a:r>
          </a:p>
          <a:p>
            <a:pPr eaLnBrk="1" hangingPunct="1">
              <a:lnSpc>
                <a:spcPct val="80000"/>
              </a:lnSpc>
              <a:spcBef>
                <a:spcPct val="20000"/>
              </a:spcBef>
              <a:buClr>
                <a:schemeClr val="accent1"/>
              </a:buClr>
              <a:buSzPct val="65000"/>
              <a:buFont typeface="Wingdings" pitchFamily="2" charset="2"/>
              <a:buNone/>
            </a:pPr>
            <a:endParaRPr lang="en-US" altLang="zh-CN" sz="1100" smtClean="0">
              <a:latin typeface="Arial" charset="0"/>
              <a:ea typeface="SimSun" pitchFamily="2" charset="-122"/>
              <a:cs typeface="Arial" charset="0"/>
            </a:endParaRPr>
          </a:p>
          <a:p>
            <a:pPr eaLnBrk="1" hangingPunct="1">
              <a:lnSpc>
                <a:spcPct val="80000"/>
              </a:lnSpc>
              <a:spcBef>
                <a:spcPct val="20000"/>
              </a:spcBef>
              <a:buClr>
                <a:schemeClr val="accent1"/>
              </a:buClr>
              <a:buSzPct val="65000"/>
              <a:buFont typeface="Wingdings" pitchFamily="2" charset="2"/>
              <a:buNone/>
            </a:pPr>
            <a:r>
              <a:rPr lang="en-US" altLang="zh-CN" sz="1100" smtClean="0">
                <a:latin typeface="Arial" charset="0"/>
                <a:ea typeface="SimSun" pitchFamily="2" charset="-122"/>
                <a:cs typeface="Arial" charset="0"/>
              </a:rPr>
              <a:t>Use a training set to model the max ent distribution for the answer set and generate feature weights.</a:t>
            </a:r>
          </a:p>
          <a:p>
            <a:pPr eaLnBrk="1" hangingPunct="1">
              <a:lnSpc>
                <a:spcPct val="80000"/>
              </a:lnSpc>
              <a:spcBef>
                <a:spcPct val="20000"/>
              </a:spcBef>
              <a:buClr>
                <a:schemeClr val="accent1"/>
              </a:buClr>
              <a:buSzPct val="65000"/>
              <a:buFont typeface="Wingdings" pitchFamily="2" charset="2"/>
              <a:buNone/>
            </a:pPr>
            <a:endParaRPr lang="en-US" altLang="zh-CN" sz="1100" smtClean="0">
              <a:latin typeface="Arial" charset="0"/>
              <a:ea typeface="SimSun" pitchFamily="2" charset="-122"/>
              <a:cs typeface="Arial" charset="0"/>
            </a:endParaRPr>
          </a:p>
          <a:p>
            <a:pPr eaLnBrk="1" hangingPunct="1">
              <a:lnSpc>
                <a:spcPct val="80000"/>
              </a:lnSpc>
              <a:spcBef>
                <a:spcPct val="20000"/>
              </a:spcBef>
              <a:buClr>
                <a:schemeClr val="accent1"/>
              </a:buClr>
              <a:buSzPct val="65000"/>
              <a:buFont typeface="Wingdings" pitchFamily="2" charset="2"/>
              <a:buNone/>
            </a:pPr>
            <a:r>
              <a:rPr lang="en-US" altLang="zh-CN" sz="1100" smtClean="0">
                <a:latin typeface="Arial" charset="0"/>
                <a:ea typeface="SimSun" pitchFamily="2" charset="-122"/>
                <a:cs typeface="Arial" charset="0"/>
              </a:rPr>
              <a:t>Feature weights obtained from training set are then used to re-rank answers by updating confidence values.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ln>
            <a:miter lim="800000"/>
            <a:headEnd/>
            <a:tailEnd/>
          </a:ln>
        </p:spPr>
        <p:txBody>
          <a:bodyPr/>
          <a:lstStyle/>
          <a:p>
            <a:fld id="{28164FAB-EA98-4596-8BA2-81D7924962A6}" type="slidenum">
              <a:rPr lang="en-US" smtClean="0">
                <a:latin typeface="Arial" charset="0"/>
              </a:rPr>
              <a:pPr/>
              <a:t>8</a:t>
            </a:fld>
            <a:endParaRPr lang="en-US" smtClean="0">
              <a:latin typeface="Arial" charset="0"/>
            </a:endParaRPr>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p:spPr>
        <p:txBody>
          <a:bodyPr/>
          <a:lstStyle/>
          <a:p>
            <a:pPr lvl="1" eaLnBrk="1" hangingPunct="1"/>
            <a:r>
              <a:rPr lang="en-US" altLang="zh-CN" smtClean="0">
                <a:latin typeface="Arial" charset="0"/>
                <a:ea typeface="SimSun" pitchFamily="2" charset="-122"/>
                <a:cs typeface="Arial" charset="0"/>
              </a:rPr>
              <a:t> by clustering sentences into topics and ordering sentences on a time line. However, many sentences in news articles include multiple events with different time arguments. And it was not clear how the errors of topic clustering techniques affected the inference scheme. Therefore it will be valuable to design inference methods for more fine-grained events. </a:t>
            </a:r>
          </a:p>
          <a:p>
            <a:pPr eaLnBrk="1" hangingPunct="1"/>
            <a:endParaRPr lang="zh-CN" altLang="en-US" smtClean="0">
              <a:latin typeface="Arial" charset="0"/>
              <a:ea typeface="SimSun" pitchFamily="2" charset="-122"/>
              <a:cs typeface="Arial"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Rectangle 7"/>
          <p:cNvSpPr>
            <a:spLocks noGrp="1" noChangeArrowheads="1"/>
          </p:cNvSpPr>
          <p:nvPr>
            <p:ph type="sldNum" sz="quarter" idx="5"/>
          </p:nvPr>
        </p:nvSpPr>
        <p:spPr>
          <a:noFill/>
          <a:ln>
            <a:miter lim="800000"/>
            <a:headEnd/>
            <a:tailEnd/>
          </a:ln>
        </p:spPr>
        <p:txBody>
          <a:bodyPr/>
          <a:lstStyle/>
          <a:p>
            <a:fld id="{4139B66B-A1BA-43A7-B1D2-74E16798B4AC}" type="slidenum">
              <a:rPr lang="en-US" smtClean="0">
                <a:latin typeface="Arial" charset="0"/>
              </a:rPr>
              <a:pPr/>
              <a:t>97</a:t>
            </a:fld>
            <a:endParaRPr lang="en-US" smtClean="0">
              <a:latin typeface="Arial" charset="0"/>
            </a:endParaRPr>
          </a:p>
        </p:txBody>
      </p:sp>
      <p:sp>
        <p:nvSpPr>
          <p:cNvPr id="234498" name="Rectangle 2"/>
          <p:cNvSpPr>
            <a:spLocks noGrp="1" noRot="1" noChangeAspect="1" noChangeArrowheads="1" noTextEdit="1"/>
          </p:cNvSpPr>
          <p:nvPr>
            <p:ph type="sldImg"/>
          </p:nvPr>
        </p:nvSpPr>
        <p:spPr>
          <a:xfrm>
            <a:off x="1258888" y="720725"/>
            <a:ext cx="4800600" cy="3600450"/>
          </a:xfrm>
          <a:ln/>
        </p:spPr>
      </p:sp>
      <p:sp>
        <p:nvSpPr>
          <p:cNvPr id="234499" name="Rectangle 3"/>
          <p:cNvSpPr>
            <a:spLocks noGrp="1" noChangeArrowheads="1"/>
          </p:cNvSpPr>
          <p:nvPr>
            <p:ph type="body" idx="1"/>
          </p:nvPr>
        </p:nvSpPr>
        <p:spPr>
          <a:noFill/>
        </p:spPr>
        <p:txBody>
          <a:bodyPr/>
          <a:lstStyle/>
          <a:p>
            <a:pPr defTabSz="457200" eaLnBrk="1" hangingPunct="1">
              <a:spcBef>
                <a:spcPct val="0"/>
              </a:spcBef>
            </a:pPr>
            <a:endParaRPr lang="zh-CN" altLang="en-US" b="1" smtClean="0">
              <a:latin typeface="Arial" charset="0"/>
              <a:ea typeface="SimSun" pitchFamily="2" charset="-122"/>
              <a:cs typeface="Arial"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067FB55F-D5EA-4B62-8C41-FE0CBA76CAE9}" type="slidenum">
              <a:rPr lang="en-US" sz="1300"/>
              <a:pPr algn="r" defTabSz="966788"/>
              <a:t>98</a:t>
            </a:fld>
            <a:endParaRPr lang="en-US" sz="1300"/>
          </a:p>
        </p:txBody>
      </p:sp>
      <p:sp>
        <p:nvSpPr>
          <p:cNvPr id="237570" name="Rectangle 2"/>
          <p:cNvSpPr>
            <a:spLocks noGrp="1" noRot="1" noChangeAspect="1" noChangeArrowheads="1" noTextEdit="1"/>
          </p:cNvSpPr>
          <p:nvPr>
            <p:ph type="sldImg"/>
          </p:nvPr>
        </p:nvSpPr>
        <p:spPr>
          <a:xfrm>
            <a:off x="1258888" y="720725"/>
            <a:ext cx="4800600" cy="3600450"/>
          </a:xfrm>
          <a:ln/>
        </p:spPr>
      </p:sp>
      <p:sp>
        <p:nvSpPr>
          <p:cNvPr id="237571" name="Rectangle 3"/>
          <p:cNvSpPr>
            <a:spLocks noGrp="1" noChangeArrowheads="1"/>
          </p:cNvSpPr>
          <p:nvPr>
            <p:ph type="body" idx="1"/>
          </p:nvPr>
        </p:nvSpPr>
        <p:spPr>
          <a:noFill/>
        </p:spPr>
        <p:txBody>
          <a:bodyPr/>
          <a:lstStyle/>
          <a:p>
            <a:pPr lvl="1" defTabSz="457200" eaLnBrk="1" hangingPunct="1">
              <a:spcBef>
                <a:spcPct val="0"/>
              </a:spcBef>
            </a:pPr>
            <a:r>
              <a:rPr lang="en-US" sz="2100" smtClean="0">
                <a:solidFill>
                  <a:srgbClr val="000000"/>
                </a:solidFill>
                <a:latin typeface="Arial" charset="0"/>
                <a:ea typeface="PMingLiU" pitchFamily="18" charset="-120"/>
                <a:cs typeface="Arial" charset="0"/>
              </a:rPr>
              <a:t>Mention the problems of aggregation</a:t>
            </a:r>
          </a:p>
          <a:p>
            <a:pPr lvl="1" defTabSz="457200" eaLnBrk="1" hangingPunct="1">
              <a:spcBef>
                <a:spcPct val="0"/>
              </a:spcBef>
            </a:pPr>
            <a:r>
              <a:rPr lang="en-US" sz="2100" smtClean="0">
                <a:solidFill>
                  <a:srgbClr val="000000"/>
                </a:solidFill>
                <a:latin typeface="Arial" charset="0"/>
                <a:ea typeface="PMingLiU" pitchFamily="18" charset="-120"/>
                <a:cs typeface="Arial" charset="0"/>
              </a:rPr>
              <a:t>Different granularities (year, month…).</a:t>
            </a:r>
          </a:p>
          <a:p>
            <a:pPr lvl="1" defTabSz="457200" eaLnBrk="1" hangingPunct="1">
              <a:spcBef>
                <a:spcPct val="0"/>
              </a:spcBef>
            </a:pPr>
            <a:r>
              <a:rPr lang="en-US" sz="2100" smtClean="0">
                <a:solidFill>
                  <a:srgbClr val="000000"/>
                </a:solidFill>
                <a:latin typeface="Arial" charset="0"/>
                <a:ea typeface="PMingLiU" pitchFamily="18" charset="-120"/>
                <a:cs typeface="Arial" charset="0"/>
              </a:rPr>
              <a:t>Classification errors.</a:t>
            </a:r>
          </a:p>
          <a:p>
            <a:pPr lvl="1" defTabSz="457200" eaLnBrk="1" hangingPunct="1">
              <a:spcBef>
                <a:spcPct val="0"/>
              </a:spcBef>
            </a:pPr>
            <a:endParaRPr lang="en-US" altLang="zh-CN" sz="2100" b="1" smtClean="0">
              <a:solidFill>
                <a:srgbClr val="000000"/>
              </a:solidFill>
              <a:latin typeface="Arial" charset="0"/>
              <a:ea typeface="SimSun" pitchFamily="2" charset="-122"/>
              <a:cs typeface="Arial" charset="0"/>
            </a:endParaRPr>
          </a:p>
          <a:p>
            <a:pPr lvl="1" defTabSz="457200" eaLnBrk="1" hangingPunct="1">
              <a:spcBef>
                <a:spcPct val="0"/>
              </a:spcBef>
            </a:pPr>
            <a:r>
              <a:rPr lang="en-US" smtClean="0">
                <a:latin typeface="Arial" charset="0"/>
                <a:cs typeface="Arial" charset="0"/>
              </a:rPr>
              <a:t>We consider document creation time and simple timeline blocks in the text</a:t>
            </a:r>
            <a:endParaRPr lang="en-US" smtClean="0">
              <a:solidFill>
                <a:srgbClr val="000000"/>
              </a:solidFill>
              <a:latin typeface="Arial" charset="0"/>
              <a:ea typeface="PMingLiU" pitchFamily="18" charset="-120"/>
              <a:cs typeface="Arial" charset="0"/>
            </a:endParaRPr>
          </a:p>
          <a:p>
            <a:pPr lvl="1" defTabSz="457200" eaLnBrk="1" hangingPunct="1">
              <a:spcBef>
                <a:spcPct val="0"/>
              </a:spcBef>
            </a:pPr>
            <a:endParaRPr lang="zh-CN" altLang="en-US" b="1" smtClean="0">
              <a:latin typeface="Arial" charset="0"/>
              <a:ea typeface="SimSun" pitchFamily="2" charset="-122"/>
              <a:cs typeface="Arial"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Rectangle 7"/>
          <p:cNvSpPr>
            <a:spLocks noGrp="1" noChangeArrowheads="1"/>
          </p:cNvSpPr>
          <p:nvPr>
            <p:ph type="sldNum" sz="quarter" idx="5"/>
          </p:nvPr>
        </p:nvSpPr>
        <p:spPr>
          <a:noFill/>
          <a:ln>
            <a:miter lim="800000"/>
            <a:headEnd/>
            <a:tailEnd/>
          </a:ln>
        </p:spPr>
        <p:txBody>
          <a:bodyPr/>
          <a:lstStyle/>
          <a:p>
            <a:fld id="{8508DEF3-A604-431C-8BD4-662C5C5C1332}" type="slidenum">
              <a:rPr lang="en-US" smtClean="0">
                <a:latin typeface="Arial" charset="0"/>
              </a:rPr>
              <a:pPr/>
              <a:t>99</a:t>
            </a:fld>
            <a:endParaRPr lang="en-US" smtClean="0">
              <a:latin typeface="Arial" charset="0"/>
            </a:endParaRPr>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a:noFill/>
        </p:spPr>
        <p:txBody>
          <a:bodyPr/>
          <a:lstStyle/>
          <a:p>
            <a:pPr lvl="1" eaLnBrk="1" hangingPunct="1"/>
            <a:r>
              <a:rPr lang="en-US" altLang="zh-CN" sz="800" smtClean="0">
                <a:latin typeface="Arial" charset="0"/>
                <a:ea typeface="SimSun" pitchFamily="2" charset="-122"/>
                <a:cs typeface="Arial" charset="0"/>
              </a:rPr>
              <a:t>. Such instances are not representative of the entire source collection and not useful for learning new features</a:t>
            </a:r>
            <a:r>
              <a:rPr lang="en-US" altLang="zh-CN" smtClean="0">
                <a:latin typeface="Arial" charset="0"/>
                <a:ea typeface="SimSun" pitchFamily="2" charset="-122"/>
                <a:cs typeface="Arial" charset="0"/>
              </a:rPr>
              <a:t> </a:t>
            </a:r>
          </a:p>
          <a:p>
            <a:pPr lvl="1" eaLnBrk="1" hangingPunct="1"/>
            <a:r>
              <a:rPr lang="en-US" altLang="zh-CN" smtClean="0">
                <a:latin typeface="Arial" charset="0"/>
                <a:ea typeface="SimSun" pitchFamily="2" charset="-122"/>
                <a:cs typeface="Arial" charset="0"/>
              </a:rPr>
              <a:t>by clustering sentences into topics and ordering sentences on a time line. However, many sentences in news articles include multiple events with different time arguments. And it was not clear how the errors of topic clustering techniques affected the inference scheme. Therefore it will be valuable to design inference methods for more fine-grained events. </a:t>
            </a:r>
          </a:p>
          <a:p>
            <a:pPr eaLnBrk="1" hangingPunct="1"/>
            <a:endParaRPr lang="zh-CN" altLang="en-US" smtClean="0">
              <a:latin typeface="Arial" charset="0"/>
              <a:ea typeface="SimSun" pitchFamily="2" charset="-122"/>
              <a:cs typeface="Arial"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Rectangle 7"/>
          <p:cNvSpPr>
            <a:spLocks noGrp="1" noChangeArrowheads="1"/>
          </p:cNvSpPr>
          <p:nvPr>
            <p:ph type="sldNum" sz="quarter" idx="5"/>
          </p:nvPr>
        </p:nvSpPr>
        <p:spPr>
          <a:noFill/>
          <a:ln>
            <a:miter lim="800000"/>
            <a:headEnd/>
            <a:tailEnd/>
          </a:ln>
        </p:spPr>
        <p:txBody>
          <a:bodyPr/>
          <a:lstStyle/>
          <a:p>
            <a:fld id="{D92BF557-0711-4D93-8100-655B72145F47}" type="slidenum">
              <a:rPr lang="en-US" smtClean="0">
                <a:latin typeface="Arial" charset="0"/>
              </a:rPr>
              <a:pPr/>
              <a:t>100</a:t>
            </a:fld>
            <a:endParaRPr lang="en-US" smtClean="0">
              <a:latin typeface="Arial" charset="0"/>
            </a:endParaRPr>
          </a:p>
        </p:txBody>
      </p:sp>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a:noFill/>
        </p:spPr>
        <p:txBody>
          <a:bodyPr/>
          <a:lstStyle/>
          <a:p>
            <a:pPr lvl="1" eaLnBrk="1" hangingPunct="1"/>
            <a:r>
              <a:rPr lang="en-US" altLang="zh-CN" sz="800" smtClean="0">
                <a:latin typeface="Arial" charset="0"/>
                <a:ea typeface="SimSun" pitchFamily="2" charset="-122"/>
                <a:cs typeface="Arial" charset="0"/>
              </a:rPr>
              <a:t>. Such instances are not representative of the entire source collection and not useful for learning new features</a:t>
            </a:r>
            <a:r>
              <a:rPr lang="en-US" altLang="zh-CN" smtClean="0">
                <a:latin typeface="Arial" charset="0"/>
                <a:ea typeface="SimSun" pitchFamily="2" charset="-122"/>
                <a:cs typeface="Arial" charset="0"/>
              </a:rPr>
              <a:t> </a:t>
            </a:r>
          </a:p>
          <a:p>
            <a:pPr lvl="1" eaLnBrk="1" hangingPunct="1"/>
            <a:r>
              <a:rPr lang="en-US" altLang="zh-CN" smtClean="0">
                <a:latin typeface="Arial" charset="0"/>
                <a:ea typeface="SimSun" pitchFamily="2" charset="-122"/>
                <a:cs typeface="Arial" charset="0"/>
              </a:rPr>
              <a:t>by clustering sentences into topics and ordering sentences on a time line. However, many sentences in news articles include multiple events with different time arguments. And it was not clear how the errors of topic clustering techniques affected the inference scheme. Therefore it will be valuable to design inference methods for more fine-grained events. </a:t>
            </a:r>
          </a:p>
          <a:p>
            <a:pPr eaLnBrk="1" hangingPunct="1"/>
            <a:endParaRPr lang="zh-CN" altLang="en-US" smtClean="0">
              <a:latin typeface="Arial" charset="0"/>
              <a:ea typeface="SimSun" pitchFamily="2" charset="-122"/>
              <a:cs typeface="Arial"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Rectangle 7"/>
          <p:cNvSpPr>
            <a:spLocks noGrp="1" noChangeArrowheads="1"/>
          </p:cNvSpPr>
          <p:nvPr>
            <p:ph type="sldNum" sz="quarter" idx="5"/>
          </p:nvPr>
        </p:nvSpPr>
        <p:spPr>
          <a:noFill/>
          <a:ln>
            <a:miter lim="800000"/>
            <a:headEnd/>
            <a:tailEnd/>
          </a:ln>
        </p:spPr>
        <p:txBody>
          <a:bodyPr/>
          <a:lstStyle/>
          <a:p>
            <a:fld id="{81062D00-A6AA-421E-8F8C-BF0064E495BF}" type="slidenum">
              <a:rPr lang="en-US" smtClean="0">
                <a:latin typeface="Arial" charset="0"/>
              </a:rPr>
              <a:pPr/>
              <a:t>101</a:t>
            </a:fld>
            <a:endParaRPr lang="en-US" smtClean="0">
              <a:latin typeface="Arial" charset="0"/>
            </a:endParaRPr>
          </a:p>
        </p:txBody>
      </p:sp>
      <p:sp>
        <p:nvSpPr>
          <p:cNvPr id="244738" name="Rectangle 2"/>
          <p:cNvSpPr>
            <a:spLocks noGrp="1" noRot="1" noChangeAspect="1" noChangeArrowheads="1" noTextEdit="1"/>
          </p:cNvSpPr>
          <p:nvPr>
            <p:ph type="sldImg"/>
          </p:nvPr>
        </p:nvSpPr>
        <p:spPr>
          <a:xfrm>
            <a:off x="1258888" y="720725"/>
            <a:ext cx="4800600" cy="3600450"/>
          </a:xfrm>
          <a:ln/>
        </p:spPr>
      </p:sp>
      <p:sp>
        <p:nvSpPr>
          <p:cNvPr id="244739" name="Rectangle 3"/>
          <p:cNvSpPr>
            <a:spLocks noGrp="1" noChangeArrowheads="1"/>
          </p:cNvSpPr>
          <p:nvPr>
            <p:ph type="body" idx="1"/>
          </p:nvPr>
        </p:nvSpPr>
        <p:spPr>
          <a:noFill/>
        </p:spPr>
        <p:txBody>
          <a:bodyPr/>
          <a:lstStyle/>
          <a:p>
            <a:pPr defTabSz="457200" eaLnBrk="1" hangingPunct="1">
              <a:spcBef>
                <a:spcPct val="0"/>
              </a:spcBef>
            </a:pPr>
            <a:r>
              <a:rPr lang="en-US" altLang="zh-CN" smtClean="0">
                <a:latin typeface="Arial" charset="0"/>
                <a:ea typeface="SimSun" pitchFamily="2" charset="-122"/>
                <a:cs typeface="Arial" charset="0"/>
              </a:rPr>
              <a:t>Distant supervision is a learning paradigm that exploitsknown relations (usually obtained from an existing database) toextract contexts from a large documentcollection and automatically label them accordingly.</a:t>
            </a:r>
          </a:p>
          <a:p>
            <a:pPr defTabSz="457200" eaLnBrk="1" hangingPunct="1">
              <a:spcBef>
                <a:spcPct val="0"/>
              </a:spcBef>
            </a:pPr>
            <a:r>
              <a:rPr lang="en-US" altLang="zh-CN" smtClean="0">
                <a:latin typeface="Arial" charset="0"/>
                <a:ea typeface="SimSun" pitchFamily="2" charset="-122"/>
                <a:cs typeface="Arial" charset="0"/>
              </a:rPr>
              <a:t>The general intuition is that whenever twoentities that are known to participate in a relation appear in thesame context, this context is likely to express this relation in someway. By extracting many such contexts, different ways ofexpressing the same relation will be captured and a general model maybe abstracted by applying machine learning methods to the annotated data.</a:t>
            </a:r>
          </a:p>
          <a:p>
            <a:pPr defTabSz="457200" eaLnBrk="1" hangingPunct="1">
              <a:spcBef>
                <a:spcPct val="0"/>
              </a:spcBef>
            </a:pPr>
            <a:r>
              <a:rPr lang="en-US" altLang="zh-CN" smtClean="0">
                <a:latin typeface="Arial" charset="0"/>
                <a:ea typeface="SimSun" pitchFamily="2" charset="-122"/>
                <a:cs typeface="Arial" charset="0"/>
              </a:rPr>
              <a:t>In addition to providing a mechanism to create a labeled training set when no human annotated dataset is available, classifiers trained with distant supervision present the benefit that they are less prone to over-fitting than those learned from manual annotations.</a:t>
            </a:r>
          </a:p>
          <a:p>
            <a:pPr defTabSz="457200" eaLnBrk="1" hangingPunct="1">
              <a:spcBef>
                <a:spcPct val="0"/>
              </a:spcBef>
            </a:pPr>
            <a:r>
              <a:rPr lang="en-US" altLang="zh-CN" smtClean="0">
                <a:latin typeface="Arial" charset="0"/>
                <a:ea typeface="SimSun" pitchFamily="2" charset="-122"/>
                <a:cs typeface="Arial" charset="0"/>
              </a:rPr>
              <a:t>We assume that we can label a context containing a temporal expression and an entity/slot fill pair by comparing the temporal expression to the start/end temporal information that is stored in our database.For instance, Freebase states that ``John" worked for ``Nissan" between ``2001" and ``2009". Confronted with the sentence, ``\emph{Nissan chief engineer JohnSmith gave a lecture at UCLA on the 12 of December 2003.}'' our distant supervision method compares the temporal expression ``\emph{12 of December2003}'' to the known temporal information in the database. Since this time expression ``2003" falls in between the 2001 and 2009, it's assigneda ``\emph{HOLD}" label.</a:t>
            </a:r>
          </a:p>
          <a:p>
            <a:pPr defTabSz="457200" eaLnBrk="1" hangingPunct="1">
              <a:spcBef>
                <a:spcPct val="0"/>
              </a:spcBef>
            </a:pPr>
            <a:r>
              <a:rPr lang="en-US" altLang="zh-CN" smtClean="0">
                <a:latin typeface="Arial" charset="0"/>
                <a:ea typeface="SimSun" pitchFamily="2" charset="-122"/>
                <a:cs typeface="Arial" charset="0"/>
              </a:rPr>
              <a:t>Add examples about noisy examples</a:t>
            </a:r>
          </a:p>
          <a:p>
            <a:pPr defTabSz="457200" eaLnBrk="1" hangingPunct="1">
              <a:spcBef>
                <a:spcPct val="0"/>
              </a:spcBef>
            </a:pPr>
            <a:r>
              <a:rPr lang="en-US" altLang="zh-CN" smtClean="0">
                <a:latin typeface="Arial" charset="0"/>
                <a:ea typeface="SimSun" pitchFamily="2" charset="-122"/>
                <a:cs typeface="Arial" charset="0"/>
              </a:rPr>
              <a:t>Make more clear that a date that falls outside the KB information will turn into a NONE label</a:t>
            </a:r>
          </a:p>
          <a:p>
            <a:pPr defTabSz="457200" eaLnBrk="1" hangingPunct="1">
              <a:spcBef>
                <a:spcPct val="0"/>
              </a:spcBef>
            </a:pPr>
            <a:r>
              <a:rPr lang="en-US" altLang="zh-CN" smtClean="0">
                <a:latin typeface="Arial" charset="0"/>
                <a:ea typeface="SimSun" pitchFamily="2" charset="-122"/>
                <a:cs typeface="Arial" charset="0"/>
              </a:rPr>
              <a:t>How do we justify that DS is better than manual quantitatively?</a:t>
            </a:r>
          </a:p>
          <a:p>
            <a:pPr defTabSz="457200" eaLnBrk="1" hangingPunct="1">
              <a:spcBef>
                <a:spcPct val="0"/>
              </a:spcBef>
            </a:pPr>
            <a:r>
              <a:rPr lang="en-US" altLang="zh-CN" smtClean="0">
                <a:latin typeface="Arial" charset="0"/>
                <a:ea typeface="SimSun" pitchFamily="2" charset="-122"/>
                <a:cs typeface="Arial" charset="0"/>
              </a:rPr>
              <a:t>Can we train with the manual data?</a:t>
            </a:r>
          </a:p>
          <a:p>
            <a:pPr defTabSz="457200" eaLnBrk="1" hangingPunct="1">
              <a:spcBef>
                <a:spcPct val="0"/>
              </a:spcBef>
            </a:pPr>
            <a:r>
              <a:rPr lang="en-US" altLang="zh-CN" b="1" smtClean="0">
                <a:latin typeface="Arial" charset="0"/>
                <a:ea typeface="SimSun" pitchFamily="2" charset="-122"/>
                <a:cs typeface="Arial" charset="0"/>
              </a:rPr>
              <a:t>Add motivation for Distant Supervision</a:t>
            </a:r>
          </a:p>
          <a:p>
            <a:pPr defTabSz="457200" eaLnBrk="1" hangingPunct="1">
              <a:spcBef>
                <a:spcPct val="0"/>
              </a:spcBef>
            </a:pPr>
            <a:r>
              <a:rPr lang="en-US" altLang="zh-CN" b="1" smtClean="0">
                <a:latin typeface="Arial" charset="0"/>
                <a:ea typeface="SimSun" pitchFamily="2" charset="-122"/>
                <a:cs typeface="Arial" charset="0"/>
              </a:rPr>
              <a:t>Look at the results with the manual data from first TSF submission</a:t>
            </a:r>
            <a:endParaRPr lang="zh-CN" altLang="en-US" b="1" smtClean="0">
              <a:latin typeface="Arial" charset="0"/>
              <a:ea typeface="SimSun" pitchFamily="2" charset="-122"/>
              <a:cs typeface="Arial"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Rectangle 7"/>
          <p:cNvSpPr>
            <a:spLocks noGrp="1" noChangeArrowheads="1"/>
          </p:cNvSpPr>
          <p:nvPr>
            <p:ph type="sldNum" sz="quarter" idx="5"/>
          </p:nvPr>
        </p:nvSpPr>
        <p:spPr>
          <a:noFill/>
          <a:ln>
            <a:miter lim="800000"/>
            <a:headEnd/>
            <a:tailEnd/>
          </a:ln>
        </p:spPr>
        <p:txBody>
          <a:bodyPr/>
          <a:lstStyle/>
          <a:p>
            <a:fld id="{507118AB-6624-41B4-B7B2-9BF9AC06ED79}" type="slidenum">
              <a:rPr lang="en-US" smtClean="0">
                <a:latin typeface="Arial" charset="0"/>
              </a:rPr>
              <a:pPr/>
              <a:t>102</a:t>
            </a:fld>
            <a:endParaRPr lang="en-US" smtClean="0">
              <a:latin typeface="Arial" charset="0"/>
            </a:endParaRPr>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a:noFill/>
        </p:spPr>
        <p:txBody>
          <a:bodyPr/>
          <a:lstStyle/>
          <a:p>
            <a:pPr lvl="1" eaLnBrk="1" hangingPunct="1"/>
            <a:r>
              <a:rPr lang="en-US" altLang="zh-CN" smtClean="0">
                <a:latin typeface="Arial" charset="0"/>
                <a:ea typeface="SimSun" pitchFamily="2" charset="-122"/>
                <a:cs typeface="Arial" charset="0"/>
              </a:rPr>
              <a:t> by clustering sentences into topics and ordering sentences on a time line. However, many sentences in news articles include multiple events with different time arguments. And it was not clear how the errors of topic clustering techniques affected the inference scheme. Therefore it will be valuable to design inference methods for more fine-grained events. </a:t>
            </a:r>
          </a:p>
          <a:p>
            <a:pPr eaLnBrk="1" hangingPunct="1"/>
            <a:endParaRPr lang="zh-CN" altLang="en-US" smtClean="0">
              <a:latin typeface="Arial" charset="0"/>
              <a:ea typeface="SimSun" pitchFamily="2" charset="-122"/>
              <a:cs typeface="Arial"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Rectangle 7"/>
          <p:cNvSpPr>
            <a:spLocks noGrp="1" noChangeArrowheads="1"/>
          </p:cNvSpPr>
          <p:nvPr>
            <p:ph type="sldNum" sz="quarter" idx="5"/>
          </p:nvPr>
        </p:nvSpPr>
        <p:spPr>
          <a:noFill/>
          <a:ln>
            <a:miter lim="800000"/>
            <a:headEnd/>
            <a:tailEnd/>
          </a:ln>
        </p:spPr>
        <p:txBody>
          <a:bodyPr/>
          <a:lstStyle/>
          <a:p>
            <a:fld id="{15C46118-9F68-494D-877B-1AA9B2AE3C68}" type="slidenum">
              <a:rPr lang="en-US" smtClean="0">
                <a:latin typeface="Arial" charset="0"/>
              </a:rPr>
              <a:pPr/>
              <a:t>103</a:t>
            </a:fld>
            <a:endParaRPr lang="en-US" smtClean="0">
              <a:latin typeface="Arial" charset="0"/>
            </a:endParaRPr>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a:noFill/>
        </p:spPr>
        <p:txBody>
          <a:bodyPr/>
          <a:lstStyle/>
          <a:p>
            <a:pPr lvl="1" eaLnBrk="1" hangingPunct="1"/>
            <a:r>
              <a:rPr lang="en-US" altLang="zh-CN" smtClean="0">
                <a:latin typeface="Arial" charset="0"/>
                <a:ea typeface="SimSun" pitchFamily="2" charset="-122"/>
                <a:cs typeface="Arial" charset="0"/>
              </a:rPr>
              <a:t> by clustering sentences into topics and ordering sentences on a time line. However, many sentences in news articles include multiple events with different time arguments. And it was not clear how the errors of topic clustering techniques affected the inference scheme. Therefore it will be valuable to design inference methods for more fine-grained events. </a:t>
            </a:r>
          </a:p>
          <a:p>
            <a:pPr eaLnBrk="1" hangingPunct="1"/>
            <a:endParaRPr lang="zh-CN" altLang="en-US" smtClean="0">
              <a:latin typeface="Arial" charset="0"/>
              <a:ea typeface="SimSun" pitchFamily="2" charset="-122"/>
              <a:cs typeface="Arial"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7"/>
          <p:cNvSpPr>
            <a:spLocks noGrp="1" noChangeArrowheads="1"/>
          </p:cNvSpPr>
          <p:nvPr>
            <p:ph type="sldNum" sz="quarter" idx="5"/>
          </p:nvPr>
        </p:nvSpPr>
        <p:spPr>
          <a:noFill/>
          <a:ln>
            <a:miter lim="800000"/>
            <a:headEnd/>
            <a:tailEnd/>
          </a:ln>
        </p:spPr>
        <p:txBody>
          <a:bodyPr/>
          <a:lstStyle/>
          <a:p>
            <a:fld id="{23D2CF20-8122-4251-B49E-D06C1A403C6F}" type="slidenum">
              <a:rPr lang="en-US" smtClean="0">
                <a:latin typeface="Arial" charset="0"/>
              </a:rPr>
              <a:pPr/>
              <a:t>104</a:t>
            </a:fld>
            <a:endParaRPr lang="en-US" smtClean="0">
              <a:latin typeface="Arial" charset="0"/>
            </a:endParaRPr>
          </a:p>
        </p:txBody>
      </p:sp>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a:noFill/>
        </p:spPr>
        <p:txBody>
          <a:bodyPr/>
          <a:lstStyle/>
          <a:p>
            <a:pPr lvl="1" eaLnBrk="1" hangingPunct="1"/>
            <a:r>
              <a:rPr lang="en-US" altLang="zh-CN" smtClean="0">
                <a:latin typeface="Arial" charset="0"/>
                <a:ea typeface="SimSun" pitchFamily="2" charset="-122"/>
                <a:cs typeface="Arial" charset="0"/>
              </a:rPr>
              <a:t> by clustering sentences into topics and ordering sentences on a time line. However, many sentences in news articles include multiple events with different time arguments. And it was not clear how the errors of topic clustering techniques affected the inference scheme. Therefore it will be valuable to design inference methods for more fine-grained events. </a:t>
            </a:r>
          </a:p>
          <a:p>
            <a:pPr eaLnBrk="1" hangingPunct="1"/>
            <a:endParaRPr lang="zh-CN" altLang="en-US" smtClean="0">
              <a:latin typeface="Arial" charset="0"/>
              <a:ea typeface="SimSun" pitchFamily="2" charset="-122"/>
              <a:cs typeface="Arial"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Rectangle 7"/>
          <p:cNvSpPr>
            <a:spLocks noGrp="1" noChangeArrowheads="1"/>
          </p:cNvSpPr>
          <p:nvPr>
            <p:ph type="sldNum" sz="quarter" idx="5"/>
          </p:nvPr>
        </p:nvSpPr>
        <p:spPr>
          <a:noFill/>
          <a:ln>
            <a:miter lim="800000"/>
            <a:headEnd/>
            <a:tailEnd/>
          </a:ln>
        </p:spPr>
        <p:txBody>
          <a:bodyPr/>
          <a:lstStyle/>
          <a:p>
            <a:fld id="{6FF22A00-70A5-47A3-9440-66B55BA8E1F2}" type="slidenum">
              <a:rPr lang="en-US" smtClean="0">
                <a:latin typeface="Arial" charset="0"/>
              </a:rPr>
              <a:pPr/>
              <a:t>105</a:t>
            </a:fld>
            <a:endParaRPr lang="en-US" smtClean="0">
              <a:latin typeface="Arial" charset="0"/>
            </a:endParaRPr>
          </a:p>
        </p:txBody>
      </p:sp>
      <p:sp>
        <p:nvSpPr>
          <p:cNvPr id="252930" name="Rectangle 2"/>
          <p:cNvSpPr>
            <a:spLocks noGrp="1" noRot="1" noChangeAspect="1" noChangeArrowheads="1" noTextEdit="1"/>
          </p:cNvSpPr>
          <p:nvPr>
            <p:ph type="sldImg"/>
          </p:nvPr>
        </p:nvSpPr>
        <p:spPr>
          <a:xfrm>
            <a:off x="1258888" y="720725"/>
            <a:ext cx="4802187" cy="3602038"/>
          </a:xfrm>
          <a:ln/>
        </p:spPr>
      </p:sp>
      <p:sp>
        <p:nvSpPr>
          <p:cNvPr id="252931" name="Rectangle 3"/>
          <p:cNvSpPr>
            <a:spLocks noGrp="1" noChangeArrowheads="1"/>
          </p:cNvSpPr>
          <p:nvPr>
            <p:ph type="body" idx="1"/>
          </p:nvPr>
        </p:nvSpPr>
        <p:spPr>
          <a:noFill/>
        </p:spPr>
        <p:txBody>
          <a:bodyPr lIns="102180" tIns="51091" rIns="102180" bIns="51091"/>
          <a:lstStyle/>
          <a:p>
            <a:pPr eaLnBrk="1" hangingPunct="1">
              <a:lnSpc>
                <a:spcPct val="90000"/>
              </a:lnSpc>
            </a:pPr>
            <a:r>
              <a:rPr lang="en-US" altLang="zh-CN" sz="1000" smtClean="0">
                <a:latin typeface="Arial" charset="0"/>
                <a:ea typeface="SimSun" pitchFamily="2" charset="-122"/>
                <a:cs typeface="Arial" charset="0"/>
              </a:rPr>
              <a:t>One basic assumption of distant supervision is that an unstructured</a:t>
            </a:r>
          </a:p>
          <a:p>
            <a:pPr eaLnBrk="1" hangingPunct="1">
              <a:lnSpc>
                <a:spcPct val="90000"/>
              </a:lnSpc>
            </a:pPr>
            <a:r>
              <a:rPr lang="en-US" altLang="zh-CN" sz="1000" smtClean="0">
                <a:latin typeface="Arial" charset="0"/>
                <a:ea typeface="SimSun" pitchFamily="2" charset="-122"/>
                <a:cs typeface="Arial" charset="0"/>
              </a:rPr>
              <a:t>context containing elements matching a structured KB entry</a:t>
            </a:r>
          </a:p>
          <a:p>
            <a:pPr eaLnBrk="1" hangingPunct="1">
              <a:lnSpc>
                <a:spcPct val="90000"/>
              </a:lnSpc>
            </a:pPr>
            <a:r>
              <a:rPr lang="en-US" altLang="zh-CN" sz="1000" smtClean="0">
                <a:latin typeface="Arial" charset="0"/>
                <a:ea typeface="SimSun" pitchFamily="2" charset="-122"/>
                <a:cs typeface="Arial" charset="0"/>
              </a:rPr>
              <a:t>expresses the same relation as the KB entry. This assumption is often</a:t>
            </a:r>
          </a:p>
          <a:p>
            <a:pPr eaLnBrk="1" hangingPunct="1">
              <a:lnSpc>
                <a:spcPct val="90000"/>
              </a:lnSpc>
            </a:pPr>
            <a:r>
              <a:rPr lang="en-US" altLang="zh-CN" sz="1000" smtClean="0">
                <a:latin typeface="Arial" charset="0"/>
                <a:ea typeface="SimSun" pitchFamily="2" charset="-122"/>
                <a:cs typeface="Arial" charset="0"/>
              </a:rPr>
              <a:t>invalid, especially when an element of the entry has more than</a:t>
            </a:r>
          </a:p>
          <a:p>
            <a:pPr eaLnBrk="1" hangingPunct="1">
              <a:lnSpc>
                <a:spcPct val="90000"/>
              </a:lnSpc>
            </a:pPr>
            <a:r>
              <a:rPr lang="en-US" altLang="zh-CN" sz="1000" smtClean="0">
                <a:latin typeface="Arial" charset="0"/>
                <a:ea typeface="SimSun" pitchFamily="2" charset="-122"/>
                <a:cs typeface="Arial" charset="0"/>
              </a:rPr>
              <a:t>one sense. For example, one KB entry indicates “RAUL CASTRO"</a:t>
            </a:r>
          </a:p>
          <a:p>
            <a:pPr eaLnBrk="1" hangingPunct="1">
              <a:lnSpc>
                <a:spcPct val="90000"/>
              </a:lnSpc>
            </a:pPr>
            <a:r>
              <a:rPr lang="en-US" altLang="zh-CN" sz="1000" smtClean="0">
                <a:latin typeface="Arial" charset="0"/>
                <a:ea typeface="SimSun" pitchFamily="2" charset="-122"/>
                <a:cs typeface="Arial" charset="0"/>
              </a:rPr>
              <a:t>is a “general" during the document creation time; the one sense per</a:t>
            </a:r>
          </a:p>
          <a:p>
            <a:pPr eaLnBrk="1" hangingPunct="1">
              <a:lnSpc>
                <a:spcPct val="90000"/>
              </a:lnSpc>
            </a:pPr>
            <a:r>
              <a:rPr lang="en-US" altLang="zh-CN" sz="1000" smtClean="0">
                <a:latin typeface="Arial" charset="0"/>
                <a:ea typeface="SimSun" pitchFamily="2" charset="-122"/>
                <a:cs typeface="Arial" charset="0"/>
              </a:rPr>
              <a:t>query assumption leads to the following false positive:</a:t>
            </a:r>
          </a:p>
          <a:p>
            <a:pPr eaLnBrk="1" hangingPunct="1">
              <a:lnSpc>
                <a:spcPct val="90000"/>
              </a:lnSpc>
            </a:pPr>
            <a:endParaRPr lang="en-US" altLang="zh-CN" sz="1000" smtClean="0">
              <a:latin typeface="Arial" charset="0"/>
              <a:ea typeface="SimSun" pitchFamily="2" charset="-122"/>
              <a:cs typeface="Arial" charset="0"/>
            </a:endParaRPr>
          </a:p>
          <a:p>
            <a:pPr eaLnBrk="1" hangingPunct="1">
              <a:lnSpc>
                <a:spcPct val="90000"/>
              </a:lnSpc>
            </a:pPr>
            <a:r>
              <a:rPr lang="en-US" altLang="zh-CN" sz="1000" smtClean="0">
                <a:latin typeface="Arial" charset="0"/>
                <a:ea typeface="SimSun" pitchFamily="2" charset="-122"/>
                <a:cs typeface="Arial" charset="0"/>
              </a:rPr>
              <a:t>A context sentence that mentions the tuple of &lt;query, slot fill,</a:t>
            </a:r>
          </a:p>
          <a:p>
            <a:pPr eaLnBrk="1" hangingPunct="1">
              <a:lnSpc>
                <a:spcPct val="90000"/>
              </a:lnSpc>
            </a:pPr>
            <a:r>
              <a:rPr lang="en-US" altLang="zh-CN" sz="1000" smtClean="0">
                <a:latin typeface="Arial" charset="0"/>
                <a:ea typeface="SimSun" pitchFamily="2" charset="-122"/>
                <a:cs typeface="Arial" charset="0"/>
              </a:rPr>
              <a:t>time expression&gt; is likely to express the relations among these</a:t>
            </a:r>
          </a:p>
          <a:p>
            <a:pPr eaLnBrk="1" hangingPunct="1">
              <a:lnSpc>
                <a:spcPct val="90000"/>
              </a:lnSpc>
            </a:pPr>
            <a:r>
              <a:rPr lang="en-US" altLang="zh-CN" sz="1000" smtClean="0">
                <a:latin typeface="Arial" charset="0"/>
                <a:ea typeface="SimSun" pitchFamily="2" charset="-122"/>
                <a:cs typeface="Arial" charset="0"/>
              </a:rPr>
              <a:t>three elements. However, any given temporal expression is related</a:t>
            </a:r>
          </a:p>
          <a:p>
            <a:pPr eaLnBrk="1" hangingPunct="1">
              <a:lnSpc>
                <a:spcPct val="90000"/>
              </a:lnSpc>
            </a:pPr>
            <a:r>
              <a:rPr lang="en-US" altLang="zh-CN" sz="1000" smtClean="0">
                <a:latin typeface="Arial" charset="0"/>
                <a:ea typeface="SimSun" pitchFamily="2" charset="-122"/>
                <a:cs typeface="Arial" charset="0"/>
              </a:rPr>
              <a:t>to a multitude of events and relations. Thus, in the presence of other</a:t>
            </a:r>
          </a:p>
          <a:p>
            <a:pPr eaLnBrk="1" hangingPunct="1">
              <a:lnSpc>
                <a:spcPct val="90000"/>
              </a:lnSpc>
            </a:pPr>
            <a:r>
              <a:rPr lang="en-US" altLang="zh-CN" sz="1000" smtClean="0">
                <a:latin typeface="Arial" charset="0"/>
                <a:ea typeface="SimSun" pitchFamily="2" charset="-122"/>
                <a:cs typeface="Arial" charset="0"/>
              </a:rPr>
              <a:t>entities that could in principle be related to a context temporal</a:t>
            </a:r>
          </a:p>
          <a:p>
            <a:pPr eaLnBrk="1" hangingPunct="1">
              <a:lnSpc>
                <a:spcPct val="90000"/>
              </a:lnSpc>
            </a:pPr>
            <a:r>
              <a:rPr lang="en-US" altLang="zh-CN" sz="1000" smtClean="0">
                <a:latin typeface="Arial" charset="0"/>
                <a:ea typeface="SimSun" pitchFamily="2" charset="-122"/>
                <a:cs typeface="Arial" charset="0"/>
              </a:rPr>
              <a:t>expression, it can be difficult to determine the context actually expresses</a:t>
            </a:r>
          </a:p>
          <a:p>
            <a:pPr eaLnBrk="1" hangingPunct="1">
              <a:lnSpc>
                <a:spcPct val="90000"/>
              </a:lnSpc>
            </a:pPr>
            <a:r>
              <a:rPr lang="en-US" altLang="zh-CN" sz="1000" smtClean="0">
                <a:latin typeface="Arial" charset="0"/>
                <a:ea typeface="SimSun" pitchFamily="2" charset="-122"/>
                <a:cs typeface="Arial" charset="0"/>
              </a:rPr>
              <a:t>the relationship that holds between the query, slot fill, and</a:t>
            </a:r>
          </a:p>
          <a:p>
            <a:pPr eaLnBrk="1" hangingPunct="1">
              <a:lnSpc>
                <a:spcPct val="90000"/>
              </a:lnSpc>
            </a:pPr>
            <a:r>
              <a:rPr lang="en-US" altLang="zh-CN" sz="1000" smtClean="0">
                <a:latin typeface="Arial" charset="0"/>
                <a:ea typeface="SimSun" pitchFamily="2" charset="-122"/>
                <a:cs typeface="Arial" charset="0"/>
              </a:rPr>
              <a:t>temporal expression in question. A possible solution is to assume</a:t>
            </a:r>
          </a:p>
          <a:p>
            <a:pPr eaLnBrk="1" hangingPunct="1">
              <a:lnSpc>
                <a:spcPct val="90000"/>
              </a:lnSpc>
            </a:pPr>
            <a:r>
              <a:rPr lang="en-US" altLang="zh-CN" sz="1000" smtClean="0">
                <a:latin typeface="Arial" charset="0"/>
                <a:ea typeface="SimSun" pitchFamily="2" charset="-122"/>
                <a:cs typeface="Arial" charset="0"/>
              </a:rPr>
              <a:t>that all entities are competing for the temporal expression. Then we</a:t>
            </a:r>
          </a:p>
          <a:p>
            <a:pPr eaLnBrk="1" hangingPunct="1">
              <a:lnSpc>
                <a:spcPct val="90000"/>
              </a:lnSpc>
            </a:pPr>
            <a:r>
              <a:rPr lang="en-US" altLang="zh-CN" sz="1000" smtClean="0">
                <a:latin typeface="Arial" charset="0"/>
                <a:ea typeface="SimSun" pitchFamily="2" charset="-122"/>
                <a:cs typeface="Arial" charset="0"/>
              </a:rPr>
              <a:t>can compare their confidence values to filter out some false positives.</a:t>
            </a:r>
          </a:p>
          <a:p>
            <a:pPr eaLnBrk="1" hangingPunct="1">
              <a:lnSpc>
                <a:spcPct val="90000"/>
              </a:lnSpc>
            </a:pPr>
            <a:r>
              <a:rPr lang="en-US" altLang="zh-CN" sz="1000" smtClean="0">
                <a:latin typeface="Arial" charset="0"/>
                <a:ea typeface="SimSun" pitchFamily="2" charset="-122"/>
                <a:cs typeface="Arial" charset="0"/>
              </a:rPr>
              <a:t>In the following example that is identified as a context sentence</a:t>
            </a:r>
          </a:p>
          <a:p>
            <a:pPr eaLnBrk="1" hangingPunct="1">
              <a:lnSpc>
                <a:spcPct val="90000"/>
              </a:lnSpc>
            </a:pPr>
            <a:r>
              <a:rPr lang="en-US" altLang="zh-CN" sz="1000" smtClean="0">
                <a:latin typeface="Arial" charset="0"/>
                <a:ea typeface="SimSun" pitchFamily="2" charset="-122"/>
                <a:cs typeface="Arial" charset="0"/>
              </a:rPr>
              <a:t>for &lt;Chris Kronner, Slow Club, December&gt;:</a:t>
            </a:r>
          </a:p>
          <a:p>
            <a:pPr marL="37931725" lvl="1" indent="-37474525" eaLnBrk="1" hangingPunct="1">
              <a:lnSpc>
                <a:spcPct val="90000"/>
              </a:lnSpc>
            </a:pPr>
            <a:r>
              <a:rPr lang="en-US" sz="900" smtClean="0">
                <a:latin typeface="Arial" charset="0"/>
                <a:cs typeface="Arial" charset="0"/>
              </a:rPr>
              <a:t>. In such a document, a distant supervision approach</a:t>
            </a:r>
          </a:p>
          <a:p>
            <a:pPr eaLnBrk="1" hangingPunct="1">
              <a:lnSpc>
                <a:spcPct val="90000"/>
              </a:lnSpc>
            </a:pPr>
            <a:r>
              <a:rPr lang="en-US" sz="900" smtClean="0">
                <a:latin typeface="Arial" charset="0"/>
                <a:ea typeface="ＭＳ Ｐゴシック" pitchFamily="34" charset="-128"/>
                <a:cs typeface="Arial" charset="0"/>
              </a:rPr>
              <a:t>should locate the centroid query or slot fill and search for</a:t>
            </a:r>
          </a:p>
          <a:p>
            <a:pPr eaLnBrk="1" hangingPunct="1">
              <a:lnSpc>
                <a:spcPct val="90000"/>
              </a:lnSpc>
            </a:pPr>
            <a:r>
              <a:rPr lang="en-US" sz="900" smtClean="0">
                <a:latin typeface="Arial" charset="0"/>
                <a:ea typeface="ＭＳ Ｐゴシック" pitchFamily="34" charset="-128"/>
                <a:cs typeface="Arial" charset="0"/>
              </a:rPr>
              <a:t>context sentences that include the other elements of a KB entry for</a:t>
            </a:r>
          </a:p>
          <a:p>
            <a:pPr eaLnBrk="1" hangingPunct="1">
              <a:lnSpc>
                <a:spcPct val="90000"/>
              </a:lnSpc>
            </a:pPr>
            <a:r>
              <a:rPr lang="en-US" sz="900" smtClean="0">
                <a:latin typeface="Arial" charset="0"/>
                <a:ea typeface="ＭＳ Ｐゴシック" pitchFamily="34" charset="-128"/>
                <a:cs typeface="Arial" charset="0"/>
              </a:rPr>
              <a:t>that query.</a:t>
            </a:r>
          </a:p>
          <a:p>
            <a:pPr eaLnBrk="1" hangingPunct="1">
              <a:lnSpc>
                <a:spcPct val="90000"/>
              </a:lnSpc>
            </a:pPr>
            <a:endParaRPr lang="en-US" altLang="zh-CN" sz="1000" smtClean="0">
              <a:latin typeface="Arial" charset="0"/>
              <a:ea typeface="SimSun" pitchFamily="2" charset="-122"/>
              <a:cs typeface="Arial"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Rectangle 7"/>
          <p:cNvSpPr>
            <a:spLocks noGrp="1" noChangeArrowheads="1"/>
          </p:cNvSpPr>
          <p:nvPr>
            <p:ph type="sldNum" sz="quarter" idx="5"/>
          </p:nvPr>
        </p:nvSpPr>
        <p:spPr>
          <a:noFill/>
          <a:ln>
            <a:miter lim="800000"/>
            <a:headEnd/>
            <a:tailEnd/>
          </a:ln>
        </p:spPr>
        <p:txBody>
          <a:bodyPr/>
          <a:lstStyle/>
          <a:p>
            <a:fld id="{6925482E-7169-4BFC-86CB-5E539B907D6A}" type="slidenum">
              <a:rPr lang="en-US" smtClean="0">
                <a:latin typeface="Arial" charset="0"/>
              </a:rPr>
              <a:pPr/>
              <a:t>106</a:t>
            </a:fld>
            <a:endParaRPr lang="en-US" smtClean="0">
              <a:latin typeface="Arial" charset="0"/>
            </a:endParaRPr>
          </a:p>
        </p:txBody>
      </p:sp>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a:noFill/>
        </p:spPr>
        <p:txBody>
          <a:bodyPr/>
          <a:lstStyle/>
          <a:p>
            <a:pPr lvl="1" eaLnBrk="1" hangingPunct="1"/>
            <a:r>
              <a:rPr lang="en-US" altLang="zh-CN" smtClean="0">
                <a:latin typeface="Arial" charset="0"/>
                <a:ea typeface="SimSun" pitchFamily="2" charset="-122"/>
                <a:cs typeface="Arial" charset="0"/>
              </a:rPr>
              <a:t> by clustering sentences into topics and ordering sentences on a time line. However, many sentences in news articles include multiple events with different time arguments. And it was not clear how the errors of topic clustering techniques affected the inference scheme. Therefore it will be valuable to design inference methods for more fine-grained events. </a:t>
            </a:r>
          </a:p>
          <a:p>
            <a:pPr eaLnBrk="1" hangingPunct="1"/>
            <a:endParaRPr lang="zh-CN" altLang="en-US" smtClean="0">
              <a:latin typeface="Arial" charset="0"/>
              <a:ea typeface="SimSun" pitchFamily="2" charset="-122"/>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0AE7F2AE-AB0E-4ACF-A242-2A5B1838C0CA}" type="slidenum">
              <a:rPr lang="en-US" sz="1300"/>
              <a:pPr algn="r" defTabSz="966788"/>
              <a:t>9</a:t>
            </a:fld>
            <a:endParaRPr lang="en-US" sz="130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p:spPr>
        <p:txBody>
          <a:bodyPr/>
          <a:lstStyle/>
          <a:p>
            <a:pPr eaLnBrk="1" hangingPunct="1"/>
            <a:endParaRPr lang="en-US" smtClean="0">
              <a:latin typeface="Arial" charset="0"/>
              <a:ea typeface="ＭＳ Ｐゴシック" pitchFamily="34" charset="-128"/>
              <a:cs typeface="Arial"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81F4FBCC-24FB-436C-8990-36363616BBE8}" type="slidenum">
              <a:rPr lang="en-US" sz="1300"/>
              <a:pPr algn="r" defTabSz="966788"/>
              <a:t>107</a:t>
            </a:fld>
            <a:endParaRPr lang="en-US" sz="1300"/>
          </a:p>
        </p:txBody>
      </p:sp>
      <p:sp>
        <p:nvSpPr>
          <p:cNvPr id="257026" name="Rectangle 2"/>
          <p:cNvSpPr>
            <a:spLocks noGrp="1" noRot="1" noChangeAspect="1" noChangeArrowheads="1" noTextEdit="1"/>
          </p:cNvSpPr>
          <p:nvPr>
            <p:ph type="sldImg"/>
          </p:nvPr>
        </p:nvSpPr>
        <p:spPr>
          <a:ln/>
        </p:spPr>
      </p:sp>
      <p:sp>
        <p:nvSpPr>
          <p:cNvPr id="257027" name="Rectangle 3"/>
          <p:cNvSpPr>
            <a:spLocks noGrp="1" noChangeArrowheads="1"/>
          </p:cNvSpPr>
          <p:nvPr>
            <p:ph type="body" idx="1"/>
          </p:nvPr>
        </p:nvSpPr>
        <p:spPr>
          <a:noFill/>
        </p:spPr>
        <p:txBody>
          <a:bodyPr/>
          <a:lstStyle/>
          <a:p>
            <a:pPr lvl="1" eaLnBrk="1" hangingPunct="1"/>
            <a:r>
              <a:rPr lang="en-US" altLang="zh-CN" smtClean="0">
                <a:latin typeface="Arial" charset="0"/>
                <a:ea typeface="SimSun" pitchFamily="2" charset="-122"/>
                <a:cs typeface="Arial" charset="0"/>
              </a:rPr>
              <a:t> by clustering sentences into topics and ordering sentences on a time line. However, many sentences in news articles include multiple events with different time arguments. And it was not clear how the errors of topic clustering techniques affected the inference scheme. Therefore it will be valuable to design inference methods for more fine-grained events. </a:t>
            </a:r>
          </a:p>
          <a:p>
            <a:pPr eaLnBrk="1" hangingPunct="1"/>
            <a:endParaRPr lang="zh-CN" altLang="en-US" smtClean="0">
              <a:latin typeface="Arial" charset="0"/>
              <a:ea typeface="SimSun" pitchFamily="2" charset="-122"/>
              <a:cs typeface="Arial"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CDC5FED8-BA4B-49DC-A378-38AAA407E1A8}" type="slidenum">
              <a:rPr lang="en-US" sz="1300"/>
              <a:pPr algn="r" defTabSz="966788"/>
              <a:t>109</a:t>
            </a:fld>
            <a:endParaRPr lang="en-US" sz="1300"/>
          </a:p>
        </p:txBody>
      </p:sp>
      <p:sp>
        <p:nvSpPr>
          <p:cNvPr id="260098" name="Rectangle 2"/>
          <p:cNvSpPr>
            <a:spLocks noGrp="1" noRot="1" noChangeAspect="1" noChangeArrowheads="1" noTextEdit="1"/>
          </p:cNvSpPr>
          <p:nvPr>
            <p:ph type="sldImg"/>
          </p:nvPr>
        </p:nvSpPr>
        <p:spPr>
          <a:xfrm>
            <a:off x="1258888" y="720725"/>
            <a:ext cx="4800600" cy="3600450"/>
          </a:xfrm>
          <a:ln/>
        </p:spPr>
      </p:sp>
      <p:sp>
        <p:nvSpPr>
          <p:cNvPr id="260099" name="Rectangle 3"/>
          <p:cNvSpPr>
            <a:spLocks noGrp="1" noChangeArrowheads="1"/>
          </p:cNvSpPr>
          <p:nvPr>
            <p:ph type="body" idx="1"/>
          </p:nvPr>
        </p:nvSpPr>
        <p:spPr>
          <a:noFill/>
        </p:spPr>
        <p:txBody>
          <a:bodyPr/>
          <a:lstStyle/>
          <a:p>
            <a:pPr eaLnBrk="1" hangingPunct="1">
              <a:lnSpc>
                <a:spcPct val="80000"/>
              </a:lnSpc>
            </a:pPr>
            <a:endParaRPr lang="zh-CN" altLang="en-US" sz="800" smtClean="0">
              <a:latin typeface="Arial" charset="0"/>
              <a:ea typeface="SimSun" pitchFamily="2" charset="-122"/>
              <a:cs typeface="Arial"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2AE1D8E6-B91B-4FFC-9712-22AA0501685B}" type="slidenum">
              <a:rPr lang="en-US" sz="1300"/>
              <a:pPr algn="r" defTabSz="966788"/>
              <a:t>110</a:t>
            </a:fld>
            <a:endParaRPr lang="en-US" sz="1300"/>
          </a:p>
        </p:txBody>
      </p:sp>
      <p:sp>
        <p:nvSpPr>
          <p:cNvPr id="262146" name="Rectangle 2"/>
          <p:cNvSpPr>
            <a:spLocks noGrp="1" noRot="1" noChangeAspect="1" noChangeArrowheads="1" noTextEdit="1"/>
          </p:cNvSpPr>
          <p:nvPr>
            <p:ph type="sldImg"/>
          </p:nvPr>
        </p:nvSpPr>
        <p:spPr>
          <a:xfrm>
            <a:off x="1257300" y="719138"/>
            <a:ext cx="4805363" cy="3603625"/>
          </a:xfrm>
          <a:ln/>
        </p:spPr>
      </p:sp>
      <p:sp>
        <p:nvSpPr>
          <p:cNvPr id="262147" name="Rectangle 3"/>
          <p:cNvSpPr>
            <a:spLocks noGrp="1" noChangeArrowheads="1"/>
          </p:cNvSpPr>
          <p:nvPr>
            <p:ph type="body" idx="1"/>
          </p:nvPr>
        </p:nvSpPr>
        <p:spPr>
          <a:xfrm>
            <a:off x="974725" y="4560888"/>
            <a:ext cx="5365750" cy="4321175"/>
          </a:xfrm>
          <a:noFill/>
        </p:spPr>
        <p:txBody>
          <a:bodyPr/>
          <a:lstStyle/>
          <a:p>
            <a:pPr eaLnBrk="1" hangingPunct="1"/>
            <a:endParaRPr lang="en-US" altLang="zh-CN" smtClean="0">
              <a:latin typeface="Arial" charset="0"/>
              <a:ea typeface="SimSun" pitchFamily="2" charset="-122"/>
              <a:cs typeface="Arial"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Rectangle 7"/>
          <p:cNvSpPr>
            <a:spLocks noGrp="1" noChangeArrowheads="1"/>
          </p:cNvSpPr>
          <p:nvPr>
            <p:ph type="sldNum" sz="quarter" idx="5"/>
          </p:nvPr>
        </p:nvSpPr>
        <p:spPr>
          <a:noFill/>
          <a:ln>
            <a:miter lim="800000"/>
            <a:headEnd/>
            <a:tailEnd/>
          </a:ln>
        </p:spPr>
        <p:txBody>
          <a:bodyPr/>
          <a:lstStyle/>
          <a:p>
            <a:fld id="{FA2A2861-CC7B-4BE9-9B26-D8310593B417}" type="slidenum">
              <a:rPr lang="en-US" smtClean="0">
                <a:latin typeface="Arial" charset="0"/>
              </a:rPr>
              <a:pPr/>
              <a:t>112</a:t>
            </a:fld>
            <a:endParaRPr lang="en-US" smtClean="0">
              <a:latin typeface="Arial" charset="0"/>
            </a:endParaRPr>
          </a:p>
        </p:txBody>
      </p:sp>
      <p:sp>
        <p:nvSpPr>
          <p:cNvPr id="265218" name="Rectangle 2"/>
          <p:cNvSpPr>
            <a:spLocks noGrp="1" noRot="1" noChangeAspect="1" noChangeArrowheads="1" noTextEdit="1"/>
          </p:cNvSpPr>
          <p:nvPr>
            <p:ph type="sldImg"/>
          </p:nvPr>
        </p:nvSpPr>
        <p:spPr>
          <a:ln/>
        </p:spPr>
      </p:sp>
      <p:sp>
        <p:nvSpPr>
          <p:cNvPr id="265219" name="Rectangle 3"/>
          <p:cNvSpPr>
            <a:spLocks noGrp="1" noChangeArrowheads="1"/>
          </p:cNvSpPr>
          <p:nvPr>
            <p:ph type="body" idx="1"/>
          </p:nvPr>
        </p:nvSpPr>
        <p:spPr>
          <a:noFill/>
        </p:spPr>
        <p:txBody>
          <a:bodyPr/>
          <a:lstStyle/>
          <a:p>
            <a:pPr lvl="1" eaLnBrk="1" hangingPunct="1"/>
            <a:r>
              <a:rPr lang="en-US" altLang="zh-CN" smtClean="0">
                <a:latin typeface="Arial" charset="0"/>
                <a:ea typeface="SimSun" pitchFamily="2" charset="-122"/>
                <a:cs typeface="Arial" charset="0"/>
              </a:rPr>
              <a:t> by clustering sentences into topics and ordering sentences on a time line. However, many sentences in news articles include multiple events with different time arguments. And it was not clear how the errors of topic clustering techniques affected the inference scheme. Therefore it will be valuable to design inference methods for more fine-grained events. </a:t>
            </a:r>
          </a:p>
          <a:p>
            <a:pPr eaLnBrk="1" hangingPunct="1"/>
            <a:endParaRPr lang="zh-CN" altLang="en-US" smtClean="0">
              <a:latin typeface="Arial" charset="0"/>
              <a:ea typeface="SimSun" pitchFamily="2" charset="-122"/>
              <a:cs typeface="Arial"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Rectangle 7"/>
          <p:cNvSpPr>
            <a:spLocks noGrp="1" noChangeArrowheads="1"/>
          </p:cNvSpPr>
          <p:nvPr>
            <p:ph type="sldNum" sz="quarter" idx="5"/>
          </p:nvPr>
        </p:nvSpPr>
        <p:spPr>
          <a:noFill/>
          <a:ln>
            <a:miter lim="800000"/>
            <a:headEnd/>
            <a:tailEnd/>
          </a:ln>
        </p:spPr>
        <p:txBody>
          <a:bodyPr/>
          <a:lstStyle/>
          <a:p>
            <a:fld id="{31E28C2C-9039-480A-BBCE-A2A82A8167E4}" type="slidenum">
              <a:rPr lang="en-US" smtClean="0">
                <a:latin typeface="Arial" charset="0"/>
              </a:rPr>
              <a:pPr/>
              <a:t>113</a:t>
            </a:fld>
            <a:endParaRPr lang="en-US" smtClean="0">
              <a:latin typeface="Arial" charset="0"/>
            </a:endParaRPr>
          </a:p>
        </p:txBody>
      </p:sp>
      <p:sp>
        <p:nvSpPr>
          <p:cNvPr id="267266" name="Rectangle 2"/>
          <p:cNvSpPr>
            <a:spLocks noGrp="1" noRot="1" noChangeAspect="1" noChangeArrowheads="1" noTextEdit="1"/>
          </p:cNvSpPr>
          <p:nvPr>
            <p:ph type="sldImg"/>
          </p:nvPr>
        </p:nvSpPr>
        <p:spPr>
          <a:ln/>
        </p:spPr>
      </p:sp>
      <p:sp>
        <p:nvSpPr>
          <p:cNvPr id="267267" name="Rectangle 3"/>
          <p:cNvSpPr>
            <a:spLocks noGrp="1" noChangeArrowheads="1"/>
          </p:cNvSpPr>
          <p:nvPr>
            <p:ph type="body" idx="1"/>
          </p:nvPr>
        </p:nvSpPr>
        <p:spPr>
          <a:noFill/>
        </p:spPr>
        <p:txBody>
          <a:bodyPr/>
          <a:lstStyle/>
          <a:p>
            <a:pPr lvl="1" eaLnBrk="1" hangingPunct="1"/>
            <a:r>
              <a:rPr lang="en-US" altLang="zh-CN" smtClean="0">
                <a:latin typeface="Arial" charset="0"/>
                <a:ea typeface="SimSun" pitchFamily="2" charset="-122"/>
                <a:cs typeface="Arial" charset="0"/>
              </a:rPr>
              <a:t> by clustering sentences into topics and ordering sentences on a time line. However, many sentences in news articles include multiple events with different time arguments. And it was not clear how the errors of topic clustering techniques affected the inference scheme. Therefore it will be valuable to design inference methods for more fine-grained events. </a:t>
            </a:r>
          </a:p>
          <a:p>
            <a:pPr eaLnBrk="1" hangingPunct="1"/>
            <a:endParaRPr lang="zh-CN" altLang="en-US" smtClean="0">
              <a:latin typeface="Arial" charset="0"/>
              <a:ea typeface="SimSun" pitchFamily="2" charset="-122"/>
              <a:cs typeface="Arial"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Rectangle 7"/>
          <p:cNvSpPr>
            <a:spLocks noGrp="1" noChangeArrowheads="1"/>
          </p:cNvSpPr>
          <p:nvPr>
            <p:ph type="sldNum" sz="quarter" idx="5"/>
          </p:nvPr>
        </p:nvSpPr>
        <p:spPr>
          <a:noFill/>
          <a:ln>
            <a:miter lim="800000"/>
            <a:headEnd/>
            <a:tailEnd/>
          </a:ln>
        </p:spPr>
        <p:txBody>
          <a:bodyPr/>
          <a:lstStyle/>
          <a:p>
            <a:fld id="{65A385CA-9146-4939-B954-F85A1A7EE1F1}" type="slidenum">
              <a:rPr lang="en-US" smtClean="0">
                <a:latin typeface="Arial" charset="0"/>
              </a:rPr>
              <a:pPr/>
              <a:t>114</a:t>
            </a:fld>
            <a:endParaRPr lang="en-US" smtClean="0">
              <a:latin typeface="Arial" charset="0"/>
            </a:endParaRPr>
          </a:p>
        </p:txBody>
      </p:sp>
      <p:sp>
        <p:nvSpPr>
          <p:cNvPr id="269314" name="Rectangle 2"/>
          <p:cNvSpPr>
            <a:spLocks noGrp="1" noRot="1" noChangeAspect="1" noChangeArrowheads="1" noTextEdit="1"/>
          </p:cNvSpPr>
          <p:nvPr>
            <p:ph type="sldImg"/>
          </p:nvPr>
        </p:nvSpPr>
        <p:spPr>
          <a:ln/>
        </p:spPr>
      </p:sp>
      <p:sp>
        <p:nvSpPr>
          <p:cNvPr id="269315" name="Rectangle 3"/>
          <p:cNvSpPr>
            <a:spLocks noGrp="1" noChangeArrowheads="1"/>
          </p:cNvSpPr>
          <p:nvPr>
            <p:ph type="body" idx="1"/>
          </p:nvPr>
        </p:nvSpPr>
        <p:spPr>
          <a:noFill/>
        </p:spPr>
        <p:txBody>
          <a:bodyPr/>
          <a:lstStyle/>
          <a:p>
            <a:pPr lvl="1" eaLnBrk="1" hangingPunct="1"/>
            <a:r>
              <a:rPr lang="en-US" altLang="zh-CN" smtClean="0">
                <a:latin typeface="Arial" charset="0"/>
                <a:ea typeface="SimSun" pitchFamily="2" charset="-122"/>
                <a:cs typeface="Arial" charset="0"/>
              </a:rPr>
              <a:t> by clustering sentences into topics and ordering sentences on a time line. However, many sentences in news articles include multiple events with different time arguments. And it was not clear how the errors of topic clustering techniques affected the inference scheme. Therefore it will be valuable to design inference methods for more fine-grained events. </a:t>
            </a:r>
          </a:p>
          <a:p>
            <a:pPr eaLnBrk="1" hangingPunct="1"/>
            <a:endParaRPr lang="zh-CN" altLang="en-US" smtClean="0">
              <a:latin typeface="Arial" charset="0"/>
              <a:ea typeface="SimSun" pitchFamily="2" charset="-122"/>
              <a:cs typeface="Arial"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Rectangle 7"/>
          <p:cNvSpPr>
            <a:spLocks noGrp="1" noChangeArrowheads="1"/>
          </p:cNvSpPr>
          <p:nvPr>
            <p:ph type="sldNum" sz="quarter" idx="5"/>
          </p:nvPr>
        </p:nvSpPr>
        <p:spPr>
          <a:noFill/>
          <a:ln>
            <a:miter lim="800000"/>
            <a:headEnd/>
            <a:tailEnd/>
          </a:ln>
        </p:spPr>
        <p:txBody>
          <a:bodyPr/>
          <a:lstStyle/>
          <a:p>
            <a:fld id="{910D6F9E-14F4-4E1D-919E-5107A54E6883}" type="slidenum">
              <a:rPr lang="en-US" smtClean="0">
                <a:latin typeface="Arial" charset="0"/>
              </a:rPr>
              <a:pPr/>
              <a:t>115</a:t>
            </a:fld>
            <a:endParaRPr lang="en-US" smtClean="0">
              <a:latin typeface="Arial" charset="0"/>
            </a:endParaRPr>
          </a:p>
        </p:txBody>
      </p:sp>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a:noFill/>
        </p:spPr>
        <p:txBody>
          <a:bodyPr/>
          <a:lstStyle/>
          <a:p>
            <a:pPr lvl="1" eaLnBrk="1" hangingPunct="1"/>
            <a:r>
              <a:rPr lang="en-US" altLang="zh-CN" smtClean="0">
                <a:latin typeface="Arial" charset="0"/>
                <a:ea typeface="SimSun" pitchFamily="2" charset="-122"/>
                <a:cs typeface="Arial" charset="0"/>
              </a:rPr>
              <a:t> by clustering sentences into topics and ordering sentences on a time line. However, many sentences in news articles include multiple events with different time arguments. And it was not clear how the errors of topic clustering techniques affected the inference scheme. Therefore it will be valuable to design inference methods for more fine-grained events. </a:t>
            </a:r>
          </a:p>
          <a:p>
            <a:pPr eaLnBrk="1" hangingPunct="1"/>
            <a:endParaRPr lang="zh-CN" altLang="en-US" smtClean="0">
              <a:latin typeface="Arial" charset="0"/>
              <a:ea typeface="SimSun" pitchFamily="2" charset="-122"/>
              <a:cs typeface="Arial"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Rectangle 7"/>
          <p:cNvSpPr>
            <a:spLocks noGrp="1" noChangeArrowheads="1"/>
          </p:cNvSpPr>
          <p:nvPr>
            <p:ph type="sldNum" sz="quarter" idx="5"/>
          </p:nvPr>
        </p:nvSpPr>
        <p:spPr>
          <a:noFill/>
          <a:ln>
            <a:miter lim="800000"/>
            <a:headEnd/>
            <a:tailEnd/>
          </a:ln>
        </p:spPr>
        <p:txBody>
          <a:bodyPr/>
          <a:lstStyle/>
          <a:p>
            <a:fld id="{BAB33B1C-1DDC-449D-9180-F901D501739D}" type="slidenum">
              <a:rPr lang="en-US" smtClean="0">
                <a:latin typeface="Arial" charset="0"/>
              </a:rPr>
              <a:pPr/>
              <a:t>116</a:t>
            </a:fld>
            <a:endParaRPr lang="en-US" smtClean="0">
              <a:latin typeface="Arial" charset="0"/>
            </a:endParaRPr>
          </a:p>
        </p:txBody>
      </p:sp>
      <p:sp>
        <p:nvSpPr>
          <p:cNvPr id="273410" name="Rectangle 2"/>
          <p:cNvSpPr>
            <a:spLocks noGrp="1" noRot="1" noChangeAspect="1" noChangeArrowheads="1" noTextEdit="1"/>
          </p:cNvSpPr>
          <p:nvPr>
            <p:ph type="sldImg"/>
          </p:nvPr>
        </p:nvSpPr>
        <p:spPr>
          <a:xfrm>
            <a:off x="1257300" y="720725"/>
            <a:ext cx="4802188" cy="3602038"/>
          </a:xfrm>
          <a:ln/>
        </p:spPr>
      </p:sp>
      <p:sp>
        <p:nvSpPr>
          <p:cNvPr id="273411" name="Rectangle 3"/>
          <p:cNvSpPr>
            <a:spLocks noGrp="1" noChangeArrowheads="1"/>
          </p:cNvSpPr>
          <p:nvPr>
            <p:ph type="body" idx="1"/>
          </p:nvPr>
        </p:nvSpPr>
        <p:spPr>
          <a:noFill/>
        </p:spPr>
        <p:txBody>
          <a:bodyPr/>
          <a:lstStyle/>
          <a:p>
            <a:pPr defTabSz="457200" eaLnBrk="1" hangingPunct="1">
              <a:spcBef>
                <a:spcPct val="0"/>
              </a:spcBef>
            </a:pPr>
            <a:endParaRPr lang="en-US" smtClean="0">
              <a:latin typeface="Arial" charset="0"/>
              <a:ea typeface="ＭＳ Ｐゴシック" pitchFamily="34" charset="-128"/>
              <a:cs typeface="Arial"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14DDA06E-AA9D-4D59-B7BE-655DCDC48BA7}" type="slidenum">
              <a:rPr lang="en-US" sz="1300"/>
              <a:pPr algn="r" defTabSz="966788"/>
              <a:t>117</a:t>
            </a:fld>
            <a:endParaRPr lang="en-US" sz="1300"/>
          </a:p>
        </p:txBody>
      </p:sp>
      <p:sp>
        <p:nvSpPr>
          <p:cNvPr id="275458" name="Rectangle 2"/>
          <p:cNvSpPr>
            <a:spLocks noGrp="1" noRot="1" noChangeAspect="1" noChangeArrowheads="1" noTextEdit="1"/>
          </p:cNvSpPr>
          <p:nvPr>
            <p:ph type="sldImg"/>
          </p:nvPr>
        </p:nvSpPr>
        <p:spPr>
          <a:xfrm>
            <a:off x="1257300" y="720725"/>
            <a:ext cx="4802188" cy="3602038"/>
          </a:xfrm>
          <a:ln/>
        </p:spPr>
      </p:sp>
      <p:sp>
        <p:nvSpPr>
          <p:cNvPr id="275459" name="Rectangle 3"/>
          <p:cNvSpPr>
            <a:spLocks noGrp="1" noChangeArrowheads="1"/>
          </p:cNvSpPr>
          <p:nvPr>
            <p:ph type="body" idx="1"/>
          </p:nvPr>
        </p:nvSpPr>
        <p:spPr>
          <a:noFill/>
        </p:spPr>
        <p:txBody>
          <a:bodyPr/>
          <a:lstStyle/>
          <a:p>
            <a:pPr defTabSz="457200" eaLnBrk="1" hangingPunct="1">
              <a:spcBef>
                <a:spcPct val="0"/>
              </a:spcBef>
            </a:pPr>
            <a:r>
              <a:rPr lang="en-US" smtClean="0">
                <a:latin typeface="Arial" charset="0"/>
                <a:ea typeface="ＭＳ Ｐゴシック" pitchFamily="34" charset="-128"/>
                <a:cs typeface="Arial" charset="0"/>
              </a:rPr>
              <a:t>Replace these sentences with the purpose of the formula, just like the last  bullet</a:t>
            </a: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Rectangle 7"/>
          <p:cNvSpPr>
            <a:spLocks noGrp="1" noChangeArrowheads="1"/>
          </p:cNvSpPr>
          <p:nvPr>
            <p:ph type="sldNum" sz="quarter" idx="5"/>
          </p:nvPr>
        </p:nvSpPr>
        <p:spPr>
          <a:noFill/>
          <a:ln>
            <a:miter lim="800000"/>
            <a:headEnd/>
            <a:tailEnd/>
          </a:ln>
        </p:spPr>
        <p:txBody>
          <a:bodyPr/>
          <a:lstStyle/>
          <a:p>
            <a:fld id="{329DBC6F-0DDF-4EF9-A2C5-5935BD0DD78C}" type="slidenum">
              <a:rPr lang="en-US" smtClean="0">
                <a:latin typeface="Arial" charset="0"/>
              </a:rPr>
              <a:pPr/>
              <a:t>118</a:t>
            </a:fld>
            <a:endParaRPr lang="en-US" smtClean="0">
              <a:latin typeface="Arial" charset="0"/>
            </a:endParaRPr>
          </a:p>
        </p:txBody>
      </p:sp>
      <p:sp>
        <p:nvSpPr>
          <p:cNvPr id="277506" name="Rectangle 2"/>
          <p:cNvSpPr>
            <a:spLocks noGrp="1" noRot="1" noChangeAspect="1" noChangeArrowheads="1" noTextEdit="1"/>
          </p:cNvSpPr>
          <p:nvPr>
            <p:ph type="sldImg"/>
          </p:nvPr>
        </p:nvSpPr>
        <p:spPr>
          <a:xfrm>
            <a:off x="1258888" y="720725"/>
            <a:ext cx="4800600" cy="3600450"/>
          </a:xfrm>
          <a:ln/>
        </p:spPr>
      </p:sp>
      <p:sp>
        <p:nvSpPr>
          <p:cNvPr id="277507" name="Rectangle 3"/>
          <p:cNvSpPr>
            <a:spLocks noGrp="1" noChangeArrowheads="1"/>
          </p:cNvSpPr>
          <p:nvPr>
            <p:ph type="body" idx="1"/>
          </p:nvPr>
        </p:nvSpPr>
        <p:spPr>
          <a:noFill/>
        </p:spPr>
        <p:txBody>
          <a:bodyPr/>
          <a:lstStyle/>
          <a:p>
            <a:pPr defTabSz="457200" eaLnBrk="1" hangingPunct="1">
              <a:spcBef>
                <a:spcPct val="0"/>
              </a:spcBef>
            </a:pPr>
            <a:r>
              <a:rPr lang="en-US" altLang="zh-CN" smtClean="0">
                <a:latin typeface="Arial" charset="0"/>
                <a:ea typeface="SimSun" pitchFamily="2" charset="-122"/>
                <a:cs typeface="Arial" charset="0"/>
              </a:rPr>
              <a:t>Animate to show from the example the win</a:t>
            </a:r>
          </a:p>
          <a:p>
            <a:pPr defTabSz="457200" eaLnBrk="1" hangingPunct="1">
              <a:spcBef>
                <a:spcPct val="0"/>
              </a:spcBef>
            </a:pPr>
            <a:r>
              <a:rPr lang="en-US" altLang="zh-CN" smtClean="0">
                <a:latin typeface="Arial" charset="0"/>
                <a:ea typeface="SimSun" pitchFamily="2" charset="-122"/>
                <a:cs typeface="Arial" charset="0"/>
              </a:rPr>
              <a:t>No need to explain what a window feature is</a:t>
            </a:r>
          </a:p>
          <a:p>
            <a:pPr defTabSz="457200" eaLnBrk="1" hangingPunct="1">
              <a:spcBef>
                <a:spcPct val="0"/>
              </a:spcBef>
            </a:pPr>
            <a:r>
              <a:rPr lang="en-US" altLang="zh-CN" sz="2000" smtClean="0">
                <a:latin typeface="Arial" charset="0"/>
                <a:ea typeface="SimSun" pitchFamily="2" charset="-122"/>
                <a:cs typeface="Arial" charset="0"/>
              </a:rPr>
              <a:t>Window Features: words surrounding the target entity, date and attribute.</a:t>
            </a:r>
          </a:p>
          <a:p>
            <a:pPr marL="681038" lvl="1" indent="-304800" defTabSz="457200" eaLnBrk="1" hangingPunct="1">
              <a:spcBef>
                <a:spcPct val="0"/>
              </a:spcBef>
            </a:pPr>
            <a:r>
              <a:rPr lang="en-US" altLang="zh-CN" sz="1600" smtClean="0">
                <a:latin typeface="Arial" charset="0"/>
                <a:ea typeface="SimSun" pitchFamily="2" charset="-122"/>
                <a:cs typeface="Arial" charset="0"/>
              </a:rPr>
              <a:t>TARGET_DATE: </a:t>
            </a:r>
            <a:r>
              <a:rPr lang="en-US" altLang="zh-CN" sz="1600" i="1" smtClean="0">
                <a:latin typeface="Arial" charset="0"/>
                <a:ea typeface="SimSun" pitchFamily="2" charset="-122"/>
                <a:cs typeface="Arial" charset="0"/>
              </a:rPr>
              <a:t>in, after, fired…</a:t>
            </a:r>
          </a:p>
          <a:p>
            <a:pPr marL="681038" lvl="1" indent="-304800" defTabSz="457200" eaLnBrk="1" hangingPunct="1">
              <a:spcBef>
                <a:spcPct val="0"/>
              </a:spcBef>
            </a:pPr>
            <a:r>
              <a:rPr lang="en-US" altLang="zh-CN" sz="1600" i="1" smtClean="0">
                <a:latin typeface="Arial" charset="0"/>
                <a:ea typeface="SimSun" pitchFamily="2" charset="-122"/>
                <a:cs typeface="Arial" charset="0"/>
              </a:rPr>
              <a:t>TARGET_ENTITY: allegations, company…</a:t>
            </a:r>
          </a:p>
          <a:p>
            <a:pPr marL="681038" lvl="1" indent="-304800" defTabSz="457200" eaLnBrk="1" hangingPunct="1">
              <a:spcBef>
                <a:spcPct val="0"/>
              </a:spcBef>
            </a:pPr>
            <a:r>
              <a:rPr lang="en-US" altLang="zh-CN" sz="1600" i="1" smtClean="0">
                <a:latin typeface="Arial" charset="0"/>
                <a:ea typeface="SimSun" pitchFamily="2" charset="-122"/>
                <a:cs typeface="Arial" charset="0"/>
              </a:rPr>
              <a:t>TARGET_ATTRIBUTE: founded, TARGET_ENTITY...</a:t>
            </a:r>
          </a:p>
          <a:p>
            <a:pPr defTabSz="457200" eaLnBrk="1" hangingPunct="1">
              <a:spcBef>
                <a:spcPct val="0"/>
              </a:spcBef>
            </a:pPr>
            <a:r>
              <a:rPr lang="en-US" altLang="zh-CN" sz="2000" smtClean="0">
                <a:latin typeface="Arial" charset="0"/>
                <a:ea typeface="SimSun" pitchFamily="2" charset="-122"/>
                <a:cs typeface="Arial" charset="0"/>
              </a:rPr>
              <a:t>.</a:t>
            </a:r>
          </a:p>
          <a:p>
            <a:pPr marL="681038" lvl="1" indent="-304800" defTabSz="457200" eaLnBrk="1" hangingPunct="1">
              <a:spcBef>
                <a:spcPct val="0"/>
              </a:spcBef>
            </a:pPr>
            <a:r>
              <a:rPr lang="en-US" altLang="zh-CN" sz="1600" smtClean="0">
                <a:latin typeface="Arial" charset="0"/>
                <a:ea typeface="SimSun" pitchFamily="2" charset="-122"/>
                <a:cs typeface="Arial" charset="0"/>
              </a:rPr>
              <a:t>TARGET_DATE governs: </a:t>
            </a:r>
            <a:r>
              <a:rPr lang="en-US" altLang="zh-CN" sz="1600" i="1" smtClean="0">
                <a:latin typeface="Arial" charset="0"/>
                <a:ea typeface="SimSun" pitchFamily="2" charset="-122"/>
                <a:cs typeface="Arial" charset="0"/>
              </a:rPr>
              <a:t>found</a:t>
            </a:r>
          </a:p>
          <a:p>
            <a:pPr marL="681038" lvl="1" indent="-304800" defTabSz="457200" eaLnBrk="1" hangingPunct="1">
              <a:spcBef>
                <a:spcPct val="0"/>
              </a:spcBef>
            </a:pPr>
            <a:r>
              <a:rPr lang="en-US" altLang="zh-CN" sz="1600" smtClean="0">
                <a:latin typeface="Arial" charset="0"/>
                <a:ea typeface="SimSun" pitchFamily="2" charset="-122"/>
                <a:cs typeface="Arial" charset="0"/>
              </a:rPr>
              <a:t>TARGET_ENTITY governs: used, son, found</a:t>
            </a:r>
            <a:endParaRPr lang="en-US" altLang="zh-CN" sz="1600" i="1" smtClean="0">
              <a:latin typeface="Arial" charset="0"/>
              <a:ea typeface="SimSun" pitchFamily="2" charset="-122"/>
              <a:cs typeface="Arial" charset="0"/>
            </a:endParaRPr>
          </a:p>
          <a:p>
            <a:pPr marL="681038" lvl="1" indent="-304800" defTabSz="457200" eaLnBrk="1" hangingPunct="1">
              <a:spcBef>
                <a:spcPct val="0"/>
              </a:spcBef>
            </a:pPr>
            <a:r>
              <a:rPr lang="en-US" altLang="zh-CN" sz="1600" smtClean="0">
                <a:latin typeface="Arial" charset="0"/>
                <a:ea typeface="SimSun" pitchFamily="2" charset="-122"/>
                <a:cs typeface="Arial" charset="0"/>
              </a:rPr>
              <a:t>TARGET_ATTRIBUTE governs</a:t>
            </a:r>
            <a:r>
              <a:rPr lang="en-US" altLang="zh-CN" sz="1600" i="1" smtClean="0">
                <a:latin typeface="Arial" charset="0"/>
                <a:ea typeface="SimSun" pitchFamily="2" charset="-122"/>
                <a:cs typeface="Arial" charset="0"/>
              </a:rPr>
              <a:t>: found</a:t>
            </a:r>
            <a:endParaRPr lang="en-US" altLang="zh-CN" sz="1600" smtClean="0">
              <a:latin typeface="Arial" charset="0"/>
              <a:ea typeface="SimSun" pitchFamily="2" charset="-122"/>
              <a:cs typeface="Arial" charset="0"/>
            </a:endParaRPr>
          </a:p>
          <a:p>
            <a:pPr defTabSz="457200" eaLnBrk="1" hangingPunct="1">
              <a:spcBef>
                <a:spcPct val="0"/>
              </a:spcBef>
            </a:pPr>
            <a:endParaRPr lang="zh-CN" altLang="en-US" smtClean="0">
              <a:latin typeface="Arial" charset="0"/>
              <a:ea typeface="SimSun" pitchFamily="2" charset="-122"/>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p:spPr>
        <p:txBody>
          <a:bodyPr/>
          <a:lstStyle/>
          <a:p>
            <a:pPr>
              <a:defRPr/>
            </a:pPr>
            <a:endParaRPr lang="en-US">
              <a:latin typeface="Arial" pitchFamily="34" charset="0"/>
              <a:cs typeface="+mn-cs"/>
            </a:endParaRPr>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a:extLst/>
        </p:spPr>
        <p:txBody>
          <a:bodyPr/>
          <a:lstStyle/>
          <a:p>
            <a:pPr>
              <a:defRPr/>
            </a:pPr>
            <a:endParaRPr lang="en-US">
              <a:ea typeface="ＭＳ Ｐゴシック" charset="0"/>
              <a:cs typeface="+mn-cs"/>
            </a:endParaRPr>
          </a:p>
        </p:txBody>
      </p:sp>
      <p:sp>
        <p:nvSpPr>
          <p:cNvPr id="5122" name="Rectangle 2"/>
          <p:cNvSpPr>
            <a:spLocks noGrp="1" noChangeArrowheads="1"/>
          </p:cNvSpPr>
          <p:nvPr>
            <p:ph type="ctrTitle"/>
          </p:nvPr>
        </p:nvSpPr>
        <p:spPr>
          <a:xfrm>
            <a:off x="914400" y="1524000"/>
            <a:ext cx="7623175" cy="1752600"/>
          </a:xfrm>
        </p:spPr>
        <p:txBody>
          <a:bodyPr/>
          <a:lstStyle>
            <a:lvl1pPr>
              <a:defRPr sz="5000"/>
            </a:lvl1pPr>
          </a:lstStyle>
          <a:p>
            <a:pPr lvl="0"/>
            <a:r>
              <a:rPr lang="en-US" altLang="en-US" noProof="0" smtClean="0"/>
              <a:t>Click to edit Master title style</a:t>
            </a:r>
          </a:p>
        </p:txBody>
      </p:sp>
      <p:sp>
        <p:nvSpPr>
          <p:cNvPr id="5123"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pPr lvl="0"/>
            <a:r>
              <a:rPr lang="en-US" altLang="en-US" noProof="0" smtClean="0"/>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fld id="{C4650B1A-A762-4FA0-BF6F-AFEB873AFEA6}" type="datetime1">
              <a:rPr lang="en-US"/>
              <a:pPr>
                <a:defRPr/>
              </a:pPr>
              <a:t>12/8/2012</a:t>
            </a:fld>
            <a:endParaRPr lang="en-US"/>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83BA1F77-68A2-4E9F-A4DD-0281516C94E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20A4B13-F778-4E83-AF2B-48404D8AF1E0}" type="datetime1">
              <a:rPr lang="en-US"/>
              <a:pPr>
                <a:defRPr/>
              </a:pPr>
              <a:t>12/8/2012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D0F485-D625-4266-B19C-0E652848CDC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1663" y="192088"/>
            <a:ext cx="2163762" cy="59388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92088"/>
            <a:ext cx="6342063" cy="5938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9E74664-ED30-4A0D-A79C-056BCED2B2C0}" type="datetime1">
              <a:rPr lang="en-US"/>
              <a:pPr>
                <a:defRPr/>
              </a:pPr>
              <a:t>12/8/2012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DC20D4-0F18-4913-B57F-265799D89D8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85825" y="192088"/>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15BD9519-352D-435E-9EE7-412D2E413B8D}" type="datetime1">
              <a:rPr lang="en-US"/>
              <a:pPr>
                <a:defRPr/>
              </a:pPr>
              <a:t>12/8/2012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38466D-8383-4954-93E6-CFA9E89C531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85825" y="192088"/>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5A16FBA6-1CFD-4F01-B55B-275886D65EFA}" type="datetime1">
              <a:rPr lang="en-US"/>
              <a:pPr>
                <a:defRPr/>
              </a:pPr>
              <a:t>12/8/2012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4CC6E4F-3F61-4DC7-AD7C-7C309A039EDF}"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3E61CAA-8DE9-46E6-98E6-78444B8D05BF}" type="datetime1">
              <a:rPr lang="en-US"/>
              <a:pPr>
                <a:defRPr/>
              </a:pPr>
              <a:t>12/8/2012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9E0FE6-80EC-4F73-A03A-59DA60488B46}"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5" name="Rectangle 3"/>
          <p:cNvSpPr>
            <a:spLocks noGrp="1" noChangeArrowheads="1"/>
          </p:cNvSpPr>
          <p:nvPr>
            <p:ph type="sldNum" sz="quarter" idx="11"/>
          </p:nvPr>
        </p:nvSpPr>
        <p:spPr>
          <a:ln/>
        </p:spPr>
        <p:txBody>
          <a:bodyPr/>
          <a:lstStyle>
            <a:lvl1pPr>
              <a:defRPr/>
            </a:lvl1pPr>
          </a:lstStyle>
          <a:p>
            <a:pPr>
              <a:defRPr/>
            </a:pPr>
            <a:fld id="{7075446E-1327-4A71-B6FF-7BD099D984EA}" type="slidenum">
              <a:rPr lang="en-US" altLang="zh-TW"/>
              <a:pPr>
                <a:defRPr/>
              </a:pPr>
              <a:t>‹#›</a:t>
            </a:fld>
            <a:endParaRPr lang="en-US" altLang="zh-TW"/>
          </a:p>
        </p:txBody>
      </p:sp>
      <p:sp>
        <p:nvSpPr>
          <p:cNvPr id="6" name="Rectangle 8"/>
          <p:cNvSpPr>
            <a:spLocks noGrp="1" noChangeArrowheads="1"/>
          </p:cNvSpPr>
          <p:nvPr>
            <p:ph type="dt" sz="half" idx="12"/>
          </p:nvPr>
        </p:nvSpPr>
        <p:spPr>
          <a:ln/>
        </p:spPr>
        <p:txBody>
          <a:bodyPr/>
          <a:lstStyle>
            <a:lvl1pPr>
              <a:defRPr/>
            </a:lvl1pPr>
          </a:lstStyle>
          <a:p>
            <a:pPr>
              <a:defRPr/>
            </a:pPr>
            <a:fld id="{4879D5CB-1D80-45B1-B531-3C595F1B6252}" type="datetime1">
              <a:rPr lang="en-US"/>
              <a:pPr>
                <a:defRPr/>
              </a:pPr>
              <a:t>12/8/2012</a:t>
            </a:fld>
            <a:endParaRPr lang="en-US" altLang="zh-TW"/>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5" name="Rectangle 3"/>
          <p:cNvSpPr>
            <a:spLocks noGrp="1" noChangeArrowheads="1"/>
          </p:cNvSpPr>
          <p:nvPr>
            <p:ph type="sldNum" sz="quarter" idx="11"/>
          </p:nvPr>
        </p:nvSpPr>
        <p:spPr>
          <a:ln/>
        </p:spPr>
        <p:txBody>
          <a:bodyPr/>
          <a:lstStyle>
            <a:lvl1pPr>
              <a:defRPr/>
            </a:lvl1pPr>
          </a:lstStyle>
          <a:p>
            <a:pPr>
              <a:defRPr/>
            </a:pPr>
            <a:fld id="{A8E39854-C38F-4FD5-ADFD-057988DC4DF7}" type="slidenum">
              <a:rPr lang="en-US" altLang="zh-TW"/>
              <a:pPr>
                <a:defRPr/>
              </a:pPr>
              <a:t>‹#›</a:t>
            </a:fld>
            <a:endParaRPr lang="en-US" altLang="zh-TW"/>
          </a:p>
        </p:txBody>
      </p:sp>
      <p:sp>
        <p:nvSpPr>
          <p:cNvPr id="6" name="Rectangle 8"/>
          <p:cNvSpPr>
            <a:spLocks noGrp="1" noChangeArrowheads="1"/>
          </p:cNvSpPr>
          <p:nvPr>
            <p:ph type="dt" sz="half" idx="12"/>
          </p:nvPr>
        </p:nvSpPr>
        <p:spPr>
          <a:ln/>
        </p:spPr>
        <p:txBody>
          <a:bodyPr/>
          <a:lstStyle>
            <a:lvl1pPr>
              <a:defRPr/>
            </a:lvl1pPr>
          </a:lstStyle>
          <a:p>
            <a:pPr>
              <a:defRPr/>
            </a:pPr>
            <a:fld id="{0E352928-C8CA-4C66-9A8E-B25233B5A309}" type="datetime1">
              <a:rPr lang="en-US"/>
              <a:pPr>
                <a:defRPr/>
              </a:pPr>
              <a:t>12/8/2012</a:t>
            </a:fld>
            <a:endParaRPr lang="en-US" altLang="zh-TW"/>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5" name="Rectangle 3"/>
          <p:cNvSpPr>
            <a:spLocks noGrp="1" noChangeArrowheads="1"/>
          </p:cNvSpPr>
          <p:nvPr>
            <p:ph type="sldNum" sz="quarter" idx="11"/>
          </p:nvPr>
        </p:nvSpPr>
        <p:spPr>
          <a:ln/>
        </p:spPr>
        <p:txBody>
          <a:bodyPr/>
          <a:lstStyle>
            <a:lvl1pPr>
              <a:defRPr/>
            </a:lvl1pPr>
          </a:lstStyle>
          <a:p>
            <a:pPr>
              <a:defRPr/>
            </a:pPr>
            <a:fld id="{A5A9DBA4-F93F-4B80-8BFD-72FE4E2DE0CF}" type="slidenum">
              <a:rPr lang="en-US" altLang="zh-TW"/>
              <a:pPr>
                <a:defRPr/>
              </a:pPr>
              <a:t>‹#›</a:t>
            </a:fld>
            <a:endParaRPr lang="en-US" altLang="zh-TW"/>
          </a:p>
        </p:txBody>
      </p:sp>
      <p:sp>
        <p:nvSpPr>
          <p:cNvPr id="6" name="Rectangle 8"/>
          <p:cNvSpPr>
            <a:spLocks noGrp="1" noChangeArrowheads="1"/>
          </p:cNvSpPr>
          <p:nvPr>
            <p:ph type="dt" sz="half" idx="12"/>
          </p:nvPr>
        </p:nvSpPr>
        <p:spPr>
          <a:ln/>
        </p:spPr>
        <p:txBody>
          <a:bodyPr/>
          <a:lstStyle>
            <a:lvl1pPr>
              <a:defRPr/>
            </a:lvl1pPr>
          </a:lstStyle>
          <a:p>
            <a:pPr>
              <a:defRPr/>
            </a:pPr>
            <a:fld id="{AD598AE5-1E85-4155-ADE0-D76023A4721F}" type="datetime1">
              <a:rPr lang="en-US"/>
              <a:pPr>
                <a:defRPr/>
              </a:pPr>
              <a:t>12/8/2012</a:t>
            </a:fld>
            <a:endParaRPr lang="en-US" altLang="zh-TW"/>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6" name="Rectangle 3"/>
          <p:cNvSpPr>
            <a:spLocks noGrp="1" noChangeArrowheads="1"/>
          </p:cNvSpPr>
          <p:nvPr>
            <p:ph type="sldNum" sz="quarter" idx="11"/>
          </p:nvPr>
        </p:nvSpPr>
        <p:spPr>
          <a:ln/>
        </p:spPr>
        <p:txBody>
          <a:bodyPr/>
          <a:lstStyle>
            <a:lvl1pPr>
              <a:defRPr/>
            </a:lvl1pPr>
          </a:lstStyle>
          <a:p>
            <a:pPr>
              <a:defRPr/>
            </a:pPr>
            <a:fld id="{55F680F4-4D27-4D37-AD8B-D342D3E1B825}" type="slidenum">
              <a:rPr lang="en-US" altLang="zh-TW"/>
              <a:pPr>
                <a:defRPr/>
              </a:pPr>
              <a:t>‹#›</a:t>
            </a:fld>
            <a:endParaRPr lang="en-US" altLang="zh-TW"/>
          </a:p>
        </p:txBody>
      </p:sp>
      <p:sp>
        <p:nvSpPr>
          <p:cNvPr id="7" name="Rectangle 8"/>
          <p:cNvSpPr>
            <a:spLocks noGrp="1" noChangeArrowheads="1"/>
          </p:cNvSpPr>
          <p:nvPr>
            <p:ph type="dt" sz="half" idx="12"/>
          </p:nvPr>
        </p:nvSpPr>
        <p:spPr>
          <a:ln/>
        </p:spPr>
        <p:txBody>
          <a:bodyPr/>
          <a:lstStyle>
            <a:lvl1pPr>
              <a:defRPr/>
            </a:lvl1pPr>
          </a:lstStyle>
          <a:p>
            <a:pPr>
              <a:defRPr/>
            </a:pPr>
            <a:fld id="{7671A7BF-02A3-48E5-BF6C-068B6BC7F8D5}" type="datetime1">
              <a:rPr lang="en-US"/>
              <a:pPr>
                <a:defRPr/>
              </a:pPr>
              <a:t>12/8/2012</a:t>
            </a:fld>
            <a:endParaRPr lang="en-US" altLang="zh-TW"/>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8" name="Rectangle 3"/>
          <p:cNvSpPr>
            <a:spLocks noGrp="1" noChangeArrowheads="1"/>
          </p:cNvSpPr>
          <p:nvPr>
            <p:ph type="sldNum" sz="quarter" idx="11"/>
          </p:nvPr>
        </p:nvSpPr>
        <p:spPr>
          <a:ln/>
        </p:spPr>
        <p:txBody>
          <a:bodyPr/>
          <a:lstStyle>
            <a:lvl1pPr>
              <a:defRPr/>
            </a:lvl1pPr>
          </a:lstStyle>
          <a:p>
            <a:pPr>
              <a:defRPr/>
            </a:pPr>
            <a:fld id="{ECB98198-BED8-4057-BB1C-38434F16F300}" type="slidenum">
              <a:rPr lang="en-US" altLang="zh-TW"/>
              <a:pPr>
                <a:defRPr/>
              </a:pPr>
              <a:t>‹#›</a:t>
            </a:fld>
            <a:endParaRPr lang="en-US" altLang="zh-TW"/>
          </a:p>
        </p:txBody>
      </p:sp>
      <p:sp>
        <p:nvSpPr>
          <p:cNvPr id="9" name="Rectangle 8"/>
          <p:cNvSpPr>
            <a:spLocks noGrp="1" noChangeArrowheads="1"/>
          </p:cNvSpPr>
          <p:nvPr>
            <p:ph type="dt" sz="half" idx="12"/>
          </p:nvPr>
        </p:nvSpPr>
        <p:spPr>
          <a:ln/>
        </p:spPr>
        <p:txBody>
          <a:bodyPr/>
          <a:lstStyle>
            <a:lvl1pPr>
              <a:defRPr/>
            </a:lvl1pPr>
          </a:lstStyle>
          <a:p>
            <a:pPr>
              <a:defRPr/>
            </a:pPr>
            <a:fld id="{823FE00B-A567-41A0-9C27-FA21150275CC}" type="datetime1">
              <a:rPr lang="en-US"/>
              <a:pPr>
                <a:defRPr/>
              </a:pPr>
              <a:t>12/8/2012</a:t>
            </a:fld>
            <a:endParaRPr lang="en-US" altLang="zh-TW"/>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86CE94E-9058-4940-A67C-C5F1B2DF4A55}" type="datetime1">
              <a:rPr lang="en-US"/>
              <a:pPr>
                <a:defRPr/>
              </a:pPr>
              <a:t>12/8/2012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A64D3D-777A-482C-97E5-43B20B0A3CF9}"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4" name="Rectangle 3"/>
          <p:cNvSpPr>
            <a:spLocks noGrp="1" noChangeArrowheads="1"/>
          </p:cNvSpPr>
          <p:nvPr>
            <p:ph type="sldNum" sz="quarter" idx="11"/>
          </p:nvPr>
        </p:nvSpPr>
        <p:spPr>
          <a:ln/>
        </p:spPr>
        <p:txBody>
          <a:bodyPr/>
          <a:lstStyle>
            <a:lvl1pPr>
              <a:defRPr/>
            </a:lvl1pPr>
          </a:lstStyle>
          <a:p>
            <a:pPr>
              <a:defRPr/>
            </a:pPr>
            <a:fld id="{A2751EE8-D2E0-4B85-B000-DACF6C631F98}" type="slidenum">
              <a:rPr lang="en-US" altLang="zh-TW"/>
              <a:pPr>
                <a:defRPr/>
              </a:pPr>
              <a:t>‹#›</a:t>
            </a:fld>
            <a:endParaRPr lang="en-US" altLang="zh-TW"/>
          </a:p>
        </p:txBody>
      </p:sp>
      <p:sp>
        <p:nvSpPr>
          <p:cNvPr id="5" name="Rectangle 8"/>
          <p:cNvSpPr>
            <a:spLocks noGrp="1" noChangeArrowheads="1"/>
          </p:cNvSpPr>
          <p:nvPr>
            <p:ph type="dt" sz="half" idx="12"/>
          </p:nvPr>
        </p:nvSpPr>
        <p:spPr>
          <a:ln/>
        </p:spPr>
        <p:txBody>
          <a:bodyPr/>
          <a:lstStyle>
            <a:lvl1pPr>
              <a:defRPr/>
            </a:lvl1pPr>
          </a:lstStyle>
          <a:p>
            <a:pPr>
              <a:defRPr/>
            </a:pPr>
            <a:fld id="{F8A77F71-A4B5-4125-B42B-8E247614720A}" type="datetime1">
              <a:rPr lang="en-US"/>
              <a:pPr>
                <a:defRPr/>
              </a:pPr>
              <a:t>12/8/2012</a:t>
            </a:fld>
            <a:endParaRPr lang="en-US" altLang="zh-TW"/>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3" name="Rectangle 3"/>
          <p:cNvSpPr>
            <a:spLocks noGrp="1" noChangeArrowheads="1"/>
          </p:cNvSpPr>
          <p:nvPr>
            <p:ph type="sldNum" sz="quarter" idx="11"/>
          </p:nvPr>
        </p:nvSpPr>
        <p:spPr>
          <a:ln/>
        </p:spPr>
        <p:txBody>
          <a:bodyPr/>
          <a:lstStyle>
            <a:lvl1pPr>
              <a:defRPr/>
            </a:lvl1pPr>
          </a:lstStyle>
          <a:p>
            <a:pPr>
              <a:defRPr/>
            </a:pPr>
            <a:fld id="{EA207F63-11E7-41AC-BB33-2EE9406A3089}" type="slidenum">
              <a:rPr lang="en-US" altLang="zh-TW"/>
              <a:pPr>
                <a:defRPr/>
              </a:pPr>
              <a:t>‹#›</a:t>
            </a:fld>
            <a:endParaRPr lang="en-US" altLang="zh-TW"/>
          </a:p>
        </p:txBody>
      </p:sp>
      <p:sp>
        <p:nvSpPr>
          <p:cNvPr id="4" name="Rectangle 8"/>
          <p:cNvSpPr>
            <a:spLocks noGrp="1" noChangeArrowheads="1"/>
          </p:cNvSpPr>
          <p:nvPr>
            <p:ph type="dt" sz="half" idx="12"/>
          </p:nvPr>
        </p:nvSpPr>
        <p:spPr>
          <a:ln/>
        </p:spPr>
        <p:txBody>
          <a:bodyPr/>
          <a:lstStyle>
            <a:lvl1pPr>
              <a:defRPr/>
            </a:lvl1pPr>
          </a:lstStyle>
          <a:p>
            <a:pPr>
              <a:defRPr/>
            </a:pPr>
            <a:fld id="{E9B37557-9745-48EA-BBE4-8C31B066832C}" type="datetime1">
              <a:rPr lang="en-US"/>
              <a:pPr>
                <a:defRPr/>
              </a:pPr>
              <a:t>12/8/2012</a:t>
            </a:fld>
            <a:endParaRPr lang="en-US" altLang="zh-TW"/>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6" name="Rectangle 3"/>
          <p:cNvSpPr>
            <a:spLocks noGrp="1" noChangeArrowheads="1"/>
          </p:cNvSpPr>
          <p:nvPr>
            <p:ph type="sldNum" sz="quarter" idx="11"/>
          </p:nvPr>
        </p:nvSpPr>
        <p:spPr>
          <a:ln/>
        </p:spPr>
        <p:txBody>
          <a:bodyPr/>
          <a:lstStyle>
            <a:lvl1pPr>
              <a:defRPr/>
            </a:lvl1pPr>
          </a:lstStyle>
          <a:p>
            <a:pPr>
              <a:defRPr/>
            </a:pPr>
            <a:fld id="{7A1A924C-17B3-45B8-8833-7BED924AD80B}" type="slidenum">
              <a:rPr lang="en-US" altLang="zh-TW"/>
              <a:pPr>
                <a:defRPr/>
              </a:pPr>
              <a:t>‹#›</a:t>
            </a:fld>
            <a:endParaRPr lang="en-US" altLang="zh-TW"/>
          </a:p>
        </p:txBody>
      </p:sp>
      <p:sp>
        <p:nvSpPr>
          <p:cNvPr id="7" name="Rectangle 8"/>
          <p:cNvSpPr>
            <a:spLocks noGrp="1" noChangeArrowheads="1"/>
          </p:cNvSpPr>
          <p:nvPr>
            <p:ph type="dt" sz="half" idx="12"/>
          </p:nvPr>
        </p:nvSpPr>
        <p:spPr>
          <a:ln/>
        </p:spPr>
        <p:txBody>
          <a:bodyPr/>
          <a:lstStyle>
            <a:lvl1pPr>
              <a:defRPr/>
            </a:lvl1pPr>
          </a:lstStyle>
          <a:p>
            <a:pPr>
              <a:defRPr/>
            </a:pPr>
            <a:fld id="{2A9EA0CD-DE2D-4C5B-8C78-46E4D9E4BBE9}" type="datetime1">
              <a:rPr lang="en-US"/>
              <a:pPr>
                <a:defRPr/>
              </a:pPr>
              <a:t>12/8/2012</a:t>
            </a:fld>
            <a:endParaRPr lang="en-US" altLang="zh-TW"/>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6" name="Rectangle 3"/>
          <p:cNvSpPr>
            <a:spLocks noGrp="1" noChangeArrowheads="1"/>
          </p:cNvSpPr>
          <p:nvPr>
            <p:ph type="sldNum" sz="quarter" idx="11"/>
          </p:nvPr>
        </p:nvSpPr>
        <p:spPr>
          <a:ln/>
        </p:spPr>
        <p:txBody>
          <a:bodyPr/>
          <a:lstStyle>
            <a:lvl1pPr>
              <a:defRPr/>
            </a:lvl1pPr>
          </a:lstStyle>
          <a:p>
            <a:pPr>
              <a:defRPr/>
            </a:pPr>
            <a:fld id="{8C7D385B-A6FC-4132-B2F0-A4CD529BD4EC}" type="slidenum">
              <a:rPr lang="en-US" altLang="zh-TW"/>
              <a:pPr>
                <a:defRPr/>
              </a:pPr>
              <a:t>‹#›</a:t>
            </a:fld>
            <a:endParaRPr lang="en-US" altLang="zh-TW"/>
          </a:p>
        </p:txBody>
      </p:sp>
      <p:sp>
        <p:nvSpPr>
          <p:cNvPr id="7" name="Rectangle 8"/>
          <p:cNvSpPr>
            <a:spLocks noGrp="1" noChangeArrowheads="1"/>
          </p:cNvSpPr>
          <p:nvPr>
            <p:ph type="dt" sz="half" idx="12"/>
          </p:nvPr>
        </p:nvSpPr>
        <p:spPr>
          <a:ln/>
        </p:spPr>
        <p:txBody>
          <a:bodyPr/>
          <a:lstStyle>
            <a:lvl1pPr>
              <a:defRPr/>
            </a:lvl1pPr>
          </a:lstStyle>
          <a:p>
            <a:pPr>
              <a:defRPr/>
            </a:pPr>
            <a:fld id="{86953763-6A4D-406B-8D36-5F3FE545D143}" type="datetime1">
              <a:rPr lang="en-US"/>
              <a:pPr>
                <a:defRPr/>
              </a:pPr>
              <a:t>12/8/2012</a:t>
            </a:fld>
            <a:endParaRPr lang="en-US" altLang="zh-TW"/>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5" name="Rectangle 3"/>
          <p:cNvSpPr>
            <a:spLocks noGrp="1" noChangeArrowheads="1"/>
          </p:cNvSpPr>
          <p:nvPr>
            <p:ph type="sldNum" sz="quarter" idx="11"/>
          </p:nvPr>
        </p:nvSpPr>
        <p:spPr>
          <a:ln/>
        </p:spPr>
        <p:txBody>
          <a:bodyPr/>
          <a:lstStyle>
            <a:lvl1pPr>
              <a:defRPr/>
            </a:lvl1pPr>
          </a:lstStyle>
          <a:p>
            <a:pPr>
              <a:defRPr/>
            </a:pPr>
            <a:fld id="{AC7C0435-AC0D-4CE7-BA21-7F8CF463BE91}" type="slidenum">
              <a:rPr lang="en-US" altLang="zh-TW"/>
              <a:pPr>
                <a:defRPr/>
              </a:pPr>
              <a:t>‹#›</a:t>
            </a:fld>
            <a:endParaRPr lang="en-US" altLang="zh-TW"/>
          </a:p>
        </p:txBody>
      </p:sp>
      <p:sp>
        <p:nvSpPr>
          <p:cNvPr id="6" name="Rectangle 8"/>
          <p:cNvSpPr>
            <a:spLocks noGrp="1" noChangeArrowheads="1"/>
          </p:cNvSpPr>
          <p:nvPr>
            <p:ph type="dt" sz="half" idx="12"/>
          </p:nvPr>
        </p:nvSpPr>
        <p:spPr>
          <a:ln/>
        </p:spPr>
        <p:txBody>
          <a:bodyPr/>
          <a:lstStyle>
            <a:lvl1pPr>
              <a:defRPr/>
            </a:lvl1pPr>
          </a:lstStyle>
          <a:p>
            <a:pPr>
              <a:defRPr/>
            </a:pPr>
            <a:fld id="{DAF3193F-0D09-4C71-9E6A-3E292B784630}" type="datetime1">
              <a:rPr lang="en-US"/>
              <a:pPr>
                <a:defRPr/>
              </a:pPr>
              <a:t>12/8/2012</a:t>
            </a:fld>
            <a:endParaRPr lang="en-US" altLang="zh-TW"/>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1350" y="328613"/>
            <a:ext cx="2176463" cy="5843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28613"/>
            <a:ext cx="6381750" cy="5843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5" name="Rectangle 3"/>
          <p:cNvSpPr>
            <a:spLocks noGrp="1" noChangeArrowheads="1"/>
          </p:cNvSpPr>
          <p:nvPr>
            <p:ph type="sldNum" sz="quarter" idx="11"/>
          </p:nvPr>
        </p:nvSpPr>
        <p:spPr>
          <a:ln/>
        </p:spPr>
        <p:txBody>
          <a:bodyPr/>
          <a:lstStyle>
            <a:lvl1pPr>
              <a:defRPr/>
            </a:lvl1pPr>
          </a:lstStyle>
          <a:p>
            <a:pPr>
              <a:defRPr/>
            </a:pPr>
            <a:fld id="{747516F1-EA37-44FC-BEEF-AB6A364668D8}" type="slidenum">
              <a:rPr lang="en-US" altLang="zh-TW"/>
              <a:pPr>
                <a:defRPr/>
              </a:pPr>
              <a:t>‹#›</a:t>
            </a:fld>
            <a:endParaRPr lang="en-US" altLang="zh-TW"/>
          </a:p>
        </p:txBody>
      </p:sp>
      <p:sp>
        <p:nvSpPr>
          <p:cNvPr id="6" name="Rectangle 8"/>
          <p:cNvSpPr>
            <a:spLocks noGrp="1" noChangeArrowheads="1"/>
          </p:cNvSpPr>
          <p:nvPr>
            <p:ph type="dt" sz="half" idx="12"/>
          </p:nvPr>
        </p:nvSpPr>
        <p:spPr>
          <a:ln/>
        </p:spPr>
        <p:txBody>
          <a:bodyPr/>
          <a:lstStyle>
            <a:lvl1pPr>
              <a:defRPr/>
            </a:lvl1pPr>
          </a:lstStyle>
          <a:p>
            <a:pPr>
              <a:defRPr/>
            </a:pPr>
            <a:fld id="{1E066283-1858-4043-B174-81FEFD819C8B}" type="datetime1">
              <a:rPr lang="en-US"/>
              <a:pPr>
                <a:defRPr/>
              </a:pPr>
              <a:t>12/8/2012</a:t>
            </a:fld>
            <a:endParaRPr lang="en-US" altLang="zh-TW"/>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altLang="zh-TW"/>
          </a:p>
        </p:txBody>
      </p:sp>
      <p:sp>
        <p:nvSpPr>
          <p:cNvPr id="5" name="Slide Number Placeholder 2"/>
          <p:cNvSpPr>
            <a:spLocks noGrp="1"/>
          </p:cNvSpPr>
          <p:nvPr>
            <p:ph type="sldNum" sz="quarter" idx="11"/>
          </p:nvPr>
        </p:nvSpPr>
        <p:spPr/>
        <p:txBody>
          <a:bodyPr/>
          <a:lstStyle>
            <a:lvl1pPr>
              <a:defRPr/>
            </a:lvl1pPr>
          </a:lstStyle>
          <a:p>
            <a:pPr>
              <a:defRPr/>
            </a:pPr>
            <a:fld id="{31495164-BDA4-42FE-9FC4-08E5BEB251AD}" type="slidenum">
              <a:rPr lang="en-US" altLang="zh-TW"/>
              <a:pPr>
                <a:defRPr/>
              </a:pPr>
              <a:t>‹#›</a:t>
            </a:fld>
            <a:endParaRPr lang="en-US" altLang="zh-TW"/>
          </a:p>
        </p:txBody>
      </p:sp>
      <p:sp>
        <p:nvSpPr>
          <p:cNvPr id="6" name="Date Placeholder 3"/>
          <p:cNvSpPr>
            <a:spLocks noGrp="1"/>
          </p:cNvSpPr>
          <p:nvPr>
            <p:ph type="dt" sz="half" idx="12"/>
          </p:nvPr>
        </p:nvSpPr>
        <p:spPr/>
        <p:txBody>
          <a:bodyPr/>
          <a:lstStyle>
            <a:lvl1pPr>
              <a:defRPr/>
            </a:lvl1pPr>
          </a:lstStyle>
          <a:p>
            <a:pPr>
              <a:defRPr/>
            </a:pPr>
            <a:fld id="{E005AD5F-550B-48DB-8591-C8AFAA8DD5EF}" type="datetime1">
              <a:rPr lang="en-US"/>
              <a:pPr>
                <a:defRPr/>
              </a:pPr>
              <a:t>12/8/2012</a:t>
            </a:fld>
            <a:endParaRPr lang="en-US" altLang="zh-TW"/>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altLang="zh-TW"/>
          </a:p>
        </p:txBody>
      </p:sp>
      <p:sp>
        <p:nvSpPr>
          <p:cNvPr id="5" name="Slide Number Placeholder 2"/>
          <p:cNvSpPr>
            <a:spLocks noGrp="1"/>
          </p:cNvSpPr>
          <p:nvPr>
            <p:ph type="sldNum" sz="quarter" idx="11"/>
          </p:nvPr>
        </p:nvSpPr>
        <p:spPr/>
        <p:txBody>
          <a:bodyPr/>
          <a:lstStyle>
            <a:lvl1pPr>
              <a:defRPr/>
            </a:lvl1pPr>
          </a:lstStyle>
          <a:p>
            <a:pPr>
              <a:defRPr/>
            </a:pPr>
            <a:fld id="{F76CA71D-781B-4A53-96E2-955BED77A05D}" type="slidenum">
              <a:rPr lang="en-US" altLang="zh-TW"/>
              <a:pPr>
                <a:defRPr/>
              </a:pPr>
              <a:t>‹#›</a:t>
            </a:fld>
            <a:endParaRPr lang="en-US" altLang="zh-TW"/>
          </a:p>
        </p:txBody>
      </p:sp>
      <p:sp>
        <p:nvSpPr>
          <p:cNvPr id="6" name="Date Placeholder 3"/>
          <p:cNvSpPr>
            <a:spLocks noGrp="1"/>
          </p:cNvSpPr>
          <p:nvPr>
            <p:ph type="dt" sz="half" idx="12"/>
          </p:nvPr>
        </p:nvSpPr>
        <p:spPr/>
        <p:txBody>
          <a:bodyPr/>
          <a:lstStyle>
            <a:lvl1pPr>
              <a:defRPr/>
            </a:lvl1pPr>
          </a:lstStyle>
          <a:p>
            <a:pPr>
              <a:defRPr/>
            </a:pPr>
            <a:fld id="{D896E5F2-36AA-49F9-8003-83FB50B87C6A}" type="datetime1">
              <a:rPr lang="en-US"/>
              <a:pPr>
                <a:defRPr/>
              </a:pPr>
              <a:t>12/8/2012</a:t>
            </a:fld>
            <a:endParaRPr lang="en-US" altLang="zh-TW"/>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
          <p:cNvSpPr>
            <a:spLocks noGrp="1"/>
          </p:cNvSpPr>
          <p:nvPr>
            <p:ph type="ftr" sz="quarter" idx="10"/>
          </p:nvPr>
        </p:nvSpPr>
        <p:spPr/>
        <p:txBody>
          <a:bodyPr/>
          <a:lstStyle>
            <a:lvl1pPr>
              <a:defRPr/>
            </a:lvl1pPr>
          </a:lstStyle>
          <a:p>
            <a:pPr>
              <a:defRPr/>
            </a:pPr>
            <a:endParaRPr lang="en-US" altLang="zh-TW"/>
          </a:p>
        </p:txBody>
      </p:sp>
      <p:sp>
        <p:nvSpPr>
          <p:cNvPr id="5" name="Slide Number Placeholder 2"/>
          <p:cNvSpPr>
            <a:spLocks noGrp="1"/>
          </p:cNvSpPr>
          <p:nvPr>
            <p:ph type="sldNum" sz="quarter" idx="11"/>
          </p:nvPr>
        </p:nvSpPr>
        <p:spPr/>
        <p:txBody>
          <a:bodyPr/>
          <a:lstStyle>
            <a:lvl1pPr>
              <a:defRPr/>
            </a:lvl1pPr>
          </a:lstStyle>
          <a:p>
            <a:pPr>
              <a:defRPr/>
            </a:pPr>
            <a:fld id="{BEE54BF0-F7B4-42AA-96C4-F3B2DC5FBA90}" type="slidenum">
              <a:rPr lang="en-US" altLang="zh-TW"/>
              <a:pPr>
                <a:defRPr/>
              </a:pPr>
              <a:t>‹#›</a:t>
            </a:fld>
            <a:endParaRPr lang="en-US" altLang="zh-TW"/>
          </a:p>
        </p:txBody>
      </p:sp>
      <p:sp>
        <p:nvSpPr>
          <p:cNvPr id="6" name="Date Placeholder 3"/>
          <p:cNvSpPr>
            <a:spLocks noGrp="1"/>
          </p:cNvSpPr>
          <p:nvPr>
            <p:ph type="dt" sz="half" idx="12"/>
          </p:nvPr>
        </p:nvSpPr>
        <p:spPr/>
        <p:txBody>
          <a:bodyPr/>
          <a:lstStyle>
            <a:lvl1pPr>
              <a:defRPr/>
            </a:lvl1pPr>
          </a:lstStyle>
          <a:p>
            <a:pPr>
              <a:defRPr/>
            </a:pPr>
            <a:fld id="{FB92B2FA-92BB-4696-B913-75D7A3FC96A8}" type="datetime1">
              <a:rPr lang="en-US"/>
              <a:pPr>
                <a:defRPr/>
              </a:pPr>
              <a:t>12/8/2012</a:t>
            </a:fld>
            <a:endParaRPr lang="en-US" altLang="zh-TW"/>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1"/>
          <p:cNvSpPr>
            <a:spLocks noGrp="1"/>
          </p:cNvSpPr>
          <p:nvPr>
            <p:ph type="ftr" sz="quarter" idx="10"/>
          </p:nvPr>
        </p:nvSpPr>
        <p:spPr/>
        <p:txBody>
          <a:bodyPr/>
          <a:lstStyle>
            <a:lvl1pPr>
              <a:defRPr/>
            </a:lvl1pPr>
          </a:lstStyle>
          <a:p>
            <a:pPr>
              <a:defRPr/>
            </a:pPr>
            <a:endParaRPr lang="en-US" altLang="zh-TW"/>
          </a:p>
        </p:txBody>
      </p:sp>
      <p:sp>
        <p:nvSpPr>
          <p:cNvPr id="6" name="Slide Number Placeholder 2"/>
          <p:cNvSpPr>
            <a:spLocks noGrp="1"/>
          </p:cNvSpPr>
          <p:nvPr>
            <p:ph type="sldNum" sz="quarter" idx="11"/>
          </p:nvPr>
        </p:nvSpPr>
        <p:spPr/>
        <p:txBody>
          <a:bodyPr/>
          <a:lstStyle>
            <a:lvl1pPr>
              <a:defRPr/>
            </a:lvl1pPr>
          </a:lstStyle>
          <a:p>
            <a:pPr>
              <a:defRPr/>
            </a:pPr>
            <a:fld id="{82C575D6-08E7-4C4F-972B-2FCBCD962862}" type="slidenum">
              <a:rPr lang="en-US" altLang="zh-TW"/>
              <a:pPr>
                <a:defRPr/>
              </a:pPr>
              <a:t>‹#›</a:t>
            </a:fld>
            <a:endParaRPr lang="en-US" altLang="zh-TW"/>
          </a:p>
        </p:txBody>
      </p:sp>
      <p:sp>
        <p:nvSpPr>
          <p:cNvPr id="7" name="Date Placeholder 3"/>
          <p:cNvSpPr>
            <a:spLocks noGrp="1"/>
          </p:cNvSpPr>
          <p:nvPr>
            <p:ph type="dt" sz="half" idx="12"/>
          </p:nvPr>
        </p:nvSpPr>
        <p:spPr/>
        <p:txBody>
          <a:bodyPr/>
          <a:lstStyle>
            <a:lvl1pPr>
              <a:defRPr/>
            </a:lvl1pPr>
          </a:lstStyle>
          <a:p>
            <a:pPr>
              <a:defRPr/>
            </a:pPr>
            <a:fld id="{D4CC24C8-3E3B-4F76-B840-ABA83327B314}" type="datetime1">
              <a:rPr lang="en-US"/>
              <a:pPr>
                <a:defRPr/>
              </a:pPr>
              <a:t>12/8/2012</a:t>
            </a:fld>
            <a:endParaRPr lang="en-US" altLang="zh-TW"/>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294AD00F-403A-4E36-B9C0-85EF15EC6AFE}" type="datetime1">
              <a:rPr lang="en-US"/>
              <a:pPr>
                <a:defRPr/>
              </a:pPr>
              <a:t>12/8/2012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1B2FBD-C0EA-4532-8E8F-F7B38819143C}"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1"/>
          <p:cNvSpPr>
            <a:spLocks noGrp="1"/>
          </p:cNvSpPr>
          <p:nvPr>
            <p:ph type="ftr" sz="quarter" idx="10"/>
          </p:nvPr>
        </p:nvSpPr>
        <p:spPr/>
        <p:txBody>
          <a:bodyPr/>
          <a:lstStyle>
            <a:lvl1pPr>
              <a:defRPr/>
            </a:lvl1pPr>
          </a:lstStyle>
          <a:p>
            <a:pPr>
              <a:defRPr/>
            </a:pPr>
            <a:endParaRPr lang="en-US" altLang="zh-TW"/>
          </a:p>
        </p:txBody>
      </p:sp>
      <p:sp>
        <p:nvSpPr>
          <p:cNvPr id="8" name="Slide Number Placeholder 2"/>
          <p:cNvSpPr>
            <a:spLocks noGrp="1"/>
          </p:cNvSpPr>
          <p:nvPr>
            <p:ph type="sldNum" sz="quarter" idx="11"/>
          </p:nvPr>
        </p:nvSpPr>
        <p:spPr/>
        <p:txBody>
          <a:bodyPr/>
          <a:lstStyle>
            <a:lvl1pPr>
              <a:defRPr/>
            </a:lvl1pPr>
          </a:lstStyle>
          <a:p>
            <a:pPr>
              <a:defRPr/>
            </a:pPr>
            <a:fld id="{A619CBD5-F678-4CAC-915E-0E317A6F1A54}" type="slidenum">
              <a:rPr lang="en-US" altLang="zh-TW"/>
              <a:pPr>
                <a:defRPr/>
              </a:pPr>
              <a:t>‹#›</a:t>
            </a:fld>
            <a:endParaRPr lang="en-US" altLang="zh-TW"/>
          </a:p>
        </p:txBody>
      </p:sp>
      <p:sp>
        <p:nvSpPr>
          <p:cNvPr id="9" name="Date Placeholder 3"/>
          <p:cNvSpPr>
            <a:spLocks noGrp="1"/>
          </p:cNvSpPr>
          <p:nvPr>
            <p:ph type="dt" sz="half" idx="12"/>
          </p:nvPr>
        </p:nvSpPr>
        <p:spPr/>
        <p:txBody>
          <a:bodyPr/>
          <a:lstStyle>
            <a:lvl1pPr>
              <a:defRPr/>
            </a:lvl1pPr>
          </a:lstStyle>
          <a:p>
            <a:pPr>
              <a:defRPr/>
            </a:pPr>
            <a:fld id="{DD582301-49E5-49BC-A083-4D55ACA09C93}" type="datetime1">
              <a:rPr lang="en-US"/>
              <a:pPr>
                <a:defRPr/>
              </a:pPr>
              <a:t>12/8/2012</a:t>
            </a:fld>
            <a:endParaRPr lang="en-US" altLang="zh-TW"/>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altLang="zh-TW"/>
          </a:p>
        </p:txBody>
      </p:sp>
      <p:sp>
        <p:nvSpPr>
          <p:cNvPr id="4" name="Slide Number Placeholder 2"/>
          <p:cNvSpPr>
            <a:spLocks noGrp="1"/>
          </p:cNvSpPr>
          <p:nvPr>
            <p:ph type="sldNum" sz="quarter" idx="11"/>
          </p:nvPr>
        </p:nvSpPr>
        <p:spPr/>
        <p:txBody>
          <a:bodyPr/>
          <a:lstStyle>
            <a:lvl1pPr>
              <a:defRPr/>
            </a:lvl1pPr>
          </a:lstStyle>
          <a:p>
            <a:pPr>
              <a:defRPr/>
            </a:pPr>
            <a:fld id="{E6A96361-B9EF-451F-94B8-F369D8249B24}" type="slidenum">
              <a:rPr lang="en-US" altLang="zh-TW"/>
              <a:pPr>
                <a:defRPr/>
              </a:pPr>
              <a:t>‹#›</a:t>
            </a:fld>
            <a:endParaRPr lang="en-US" altLang="zh-TW"/>
          </a:p>
        </p:txBody>
      </p:sp>
      <p:sp>
        <p:nvSpPr>
          <p:cNvPr id="5" name="Date Placeholder 3"/>
          <p:cNvSpPr>
            <a:spLocks noGrp="1"/>
          </p:cNvSpPr>
          <p:nvPr>
            <p:ph type="dt" sz="half" idx="12"/>
          </p:nvPr>
        </p:nvSpPr>
        <p:spPr/>
        <p:txBody>
          <a:bodyPr/>
          <a:lstStyle>
            <a:lvl1pPr>
              <a:defRPr/>
            </a:lvl1pPr>
          </a:lstStyle>
          <a:p>
            <a:pPr>
              <a:defRPr/>
            </a:pPr>
            <a:fld id="{7D7CA5F9-3898-425C-9E5E-9D0AF31EDB55}" type="datetime1">
              <a:rPr lang="en-US"/>
              <a:pPr>
                <a:defRPr/>
              </a:pPr>
              <a:t>12/8/2012</a:t>
            </a:fld>
            <a:endParaRPr lang="en-US" altLang="zh-TW"/>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altLang="zh-TW"/>
          </a:p>
        </p:txBody>
      </p:sp>
      <p:sp>
        <p:nvSpPr>
          <p:cNvPr id="3" name="Slide Number Placeholder 2"/>
          <p:cNvSpPr>
            <a:spLocks noGrp="1"/>
          </p:cNvSpPr>
          <p:nvPr>
            <p:ph type="sldNum" sz="quarter" idx="11"/>
          </p:nvPr>
        </p:nvSpPr>
        <p:spPr/>
        <p:txBody>
          <a:bodyPr/>
          <a:lstStyle>
            <a:lvl1pPr>
              <a:defRPr/>
            </a:lvl1pPr>
          </a:lstStyle>
          <a:p>
            <a:pPr>
              <a:defRPr/>
            </a:pPr>
            <a:fld id="{5E39C28E-CD2E-4D7F-A934-15DCD9281A07}" type="slidenum">
              <a:rPr lang="en-US" altLang="zh-TW"/>
              <a:pPr>
                <a:defRPr/>
              </a:pPr>
              <a:t>‹#›</a:t>
            </a:fld>
            <a:endParaRPr lang="en-US" altLang="zh-TW"/>
          </a:p>
        </p:txBody>
      </p:sp>
      <p:sp>
        <p:nvSpPr>
          <p:cNvPr id="4" name="Date Placeholder 3"/>
          <p:cNvSpPr>
            <a:spLocks noGrp="1"/>
          </p:cNvSpPr>
          <p:nvPr>
            <p:ph type="dt" sz="half" idx="12"/>
          </p:nvPr>
        </p:nvSpPr>
        <p:spPr/>
        <p:txBody>
          <a:bodyPr/>
          <a:lstStyle>
            <a:lvl1pPr>
              <a:defRPr/>
            </a:lvl1pPr>
          </a:lstStyle>
          <a:p>
            <a:pPr>
              <a:defRPr/>
            </a:pPr>
            <a:fld id="{5C739972-BDDA-47BB-B652-642DE8FBF968}" type="datetime1">
              <a:rPr lang="en-US"/>
              <a:pPr>
                <a:defRPr/>
              </a:pPr>
              <a:t>12/8/2012</a:t>
            </a:fld>
            <a:endParaRPr lang="en-US" altLang="zh-TW"/>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
          <p:cNvSpPr>
            <a:spLocks noGrp="1"/>
          </p:cNvSpPr>
          <p:nvPr>
            <p:ph type="ftr" sz="quarter" idx="10"/>
          </p:nvPr>
        </p:nvSpPr>
        <p:spPr/>
        <p:txBody>
          <a:bodyPr/>
          <a:lstStyle>
            <a:lvl1pPr>
              <a:defRPr/>
            </a:lvl1pPr>
          </a:lstStyle>
          <a:p>
            <a:pPr>
              <a:defRPr/>
            </a:pPr>
            <a:endParaRPr lang="en-US" altLang="zh-TW"/>
          </a:p>
        </p:txBody>
      </p:sp>
      <p:sp>
        <p:nvSpPr>
          <p:cNvPr id="6" name="Slide Number Placeholder 2"/>
          <p:cNvSpPr>
            <a:spLocks noGrp="1"/>
          </p:cNvSpPr>
          <p:nvPr>
            <p:ph type="sldNum" sz="quarter" idx="11"/>
          </p:nvPr>
        </p:nvSpPr>
        <p:spPr/>
        <p:txBody>
          <a:bodyPr/>
          <a:lstStyle>
            <a:lvl1pPr>
              <a:defRPr/>
            </a:lvl1pPr>
          </a:lstStyle>
          <a:p>
            <a:pPr>
              <a:defRPr/>
            </a:pPr>
            <a:fld id="{1C7FF784-82A1-46A8-AC1A-B97CBEDCDFA0}" type="slidenum">
              <a:rPr lang="en-US" altLang="zh-TW"/>
              <a:pPr>
                <a:defRPr/>
              </a:pPr>
              <a:t>‹#›</a:t>
            </a:fld>
            <a:endParaRPr lang="en-US" altLang="zh-TW"/>
          </a:p>
        </p:txBody>
      </p:sp>
      <p:sp>
        <p:nvSpPr>
          <p:cNvPr id="7" name="Date Placeholder 3"/>
          <p:cNvSpPr>
            <a:spLocks noGrp="1"/>
          </p:cNvSpPr>
          <p:nvPr>
            <p:ph type="dt" sz="half" idx="12"/>
          </p:nvPr>
        </p:nvSpPr>
        <p:spPr/>
        <p:txBody>
          <a:bodyPr/>
          <a:lstStyle>
            <a:lvl1pPr>
              <a:defRPr/>
            </a:lvl1pPr>
          </a:lstStyle>
          <a:p>
            <a:pPr>
              <a:defRPr/>
            </a:pPr>
            <a:fld id="{3D7507C7-05AD-4F38-AB03-663F33EB6A2D}" type="datetime1">
              <a:rPr lang="en-US"/>
              <a:pPr>
                <a:defRPr/>
              </a:pPr>
              <a:t>12/8/2012</a:t>
            </a:fld>
            <a:endParaRPr lang="en-US" altLang="zh-TW"/>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
          <p:cNvSpPr>
            <a:spLocks noGrp="1"/>
          </p:cNvSpPr>
          <p:nvPr>
            <p:ph type="ftr" sz="quarter" idx="10"/>
          </p:nvPr>
        </p:nvSpPr>
        <p:spPr/>
        <p:txBody>
          <a:bodyPr/>
          <a:lstStyle>
            <a:lvl1pPr>
              <a:defRPr/>
            </a:lvl1pPr>
          </a:lstStyle>
          <a:p>
            <a:pPr>
              <a:defRPr/>
            </a:pPr>
            <a:endParaRPr lang="en-US" altLang="zh-TW"/>
          </a:p>
        </p:txBody>
      </p:sp>
      <p:sp>
        <p:nvSpPr>
          <p:cNvPr id="6" name="Slide Number Placeholder 2"/>
          <p:cNvSpPr>
            <a:spLocks noGrp="1"/>
          </p:cNvSpPr>
          <p:nvPr>
            <p:ph type="sldNum" sz="quarter" idx="11"/>
          </p:nvPr>
        </p:nvSpPr>
        <p:spPr/>
        <p:txBody>
          <a:bodyPr/>
          <a:lstStyle>
            <a:lvl1pPr>
              <a:defRPr/>
            </a:lvl1pPr>
          </a:lstStyle>
          <a:p>
            <a:pPr>
              <a:defRPr/>
            </a:pPr>
            <a:fld id="{009CCAB5-B8E9-49ED-ABB7-6CC8531181FC}" type="slidenum">
              <a:rPr lang="en-US" altLang="zh-TW"/>
              <a:pPr>
                <a:defRPr/>
              </a:pPr>
              <a:t>‹#›</a:t>
            </a:fld>
            <a:endParaRPr lang="en-US" altLang="zh-TW"/>
          </a:p>
        </p:txBody>
      </p:sp>
      <p:sp>
        <p:nvSpPr>
          <p:cNvPr id="7" name="Date Placeholder 3"/>
          <p:cNvSpPr>
            <a:spLocks noGrp="1"/>
          </p:cNvSpPr>
          <p:nvPr>
            <p:ph type="dt" sz="half" idx="12"/>
          </p:nvPr>
        </p:nvSpPr>
        <p:spPr/>
        <p:txBody>
          <a:bodyPr/>
          <a:lstStyle>
            <a:lvl1pPr>
              <a:defRPr/>
            </a:lvl1pPr>
          </a:lstStyle>
          <a:p>
            <a:pPr>
              <a:defRPr/>
            </a:pPr>
            <a:fld id="{B99AD3E4-E21E-4253-B46A-8E9101DFE856}" type="datetime1">
              <a:rPr lang="en-US"/>
              <a:pPr>
                <a:defRPr/>
              </a:pPr>
              <a:t>12/8/2012</a:t>
            </a:fld>
            <a:endParaRPr lang="en-US" altLang="zh-TW"/>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altLang="zh-TW"/>
          </a:p>
        </p:txBody>
      </p:sp>
      <p:sp>
        <p:nvSpPr>
          <p:cNvPr id="5" name="Slide Number Placeholder 2"/>
          <p:cNvSpPr>
            <a:spLocks noGrp="1"/>
          </p:cNvSpPr>
          <p:nvPr>
            <p:ph type="sldNum" sz="quarter" idx="11"/>
          </p:nvPr>
        </p:nvSpPr>
        <p:spPr/>
        <p:txBody>
          <a:bodyPr/>
          <a:lstStyle>
            <a:lvl1pPr>
              <a:defRPr/>
            </a:lvl1pPr>
          </a:lstStyle>
          <a:p>
            <a:pPr>
              <a:defRPr/>
            </a:pPr>
            <a:fld id="{A9627599-57E5-4D9A-8AF9-2F390D6B7BE1}" type="slidenum">
              <a:rPr lang="en-US" altLang="zh-TW"/>
              <a:pPr>
                <a:defRPr/>
              </a:pPr>
              <a:t>‹#›</a:t>
            </a:fld>
            <a:endParaRPr lang="en-US" altLang="zh-TW"/>
          </a:p>
        </p:txBody>
      </p:sp>
      <p:sp>
        <p:nvSpPr>
          <p:cNvPr id="6" name="Date Placeholder 3"/>
          <p:cNvSpPr>
            <a:spLocks noGrp="1"/>
          </p:cNvSpPr>
          <p:nvPr>
            <p:ph type="dt" sz="half" idx="12"/>
          </p:nvPr>
        </p:nvSpPr>
        <p:spPr/>
        <p:txBody>
          <a:bodyPr/>
          <a:lstStyle>
            <a:lvl1pPr>
              <a:defRPr/>
            </a:lvl1pPr>
          </a:lstStyle>
          <a:p>
            <a:pPr>
              <a:defRPr/>
            </a:pPr>
            <a:fld id="{FC89B0C3-11F0-464B-B1AB-B7B8BADF515F}" type="datetime1">
              <a:rPr lang="en-US"/>
              <a:pPr>
                <a:defRPr/>
              </a:pPr>
              <a:t>12/8/2012</a:t>
            </a:fld>
            <a:endParaRPr lang="en-US" altLang="zh-TW"/>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80238" y="328613"/>
            <a:ext cx="2173287" cy="5843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28613"/>
            <a:ext cx="6370638" cy="5843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altLang="zh-TW"/>
          </a:p>
        </p:txBody>
      </p:sp>
      <p:sp>
        <p:nvSpPr>
          <p:cNvPr id="5" name="Slide Number Placeholder 2"/>
          <p:cNvSpPr>
            <a:spLocks noGrp="1"/>
          </p:cNvSpPr>
          <p:nvPr>
            <p:ph type="sldNum" sz="quarter" idx="11"/>
          </p:nvPr>
        </p:nvSpPr>
        <p:spPr/>
        <p:txBody>
          <a:bodyPr/>
          <a:lstStyle>
            <a:lvl1pPr>
              <a:defRPr/>
            </a:lvl1pPr>
          </a:lstStyle>
          <a:p>
            <a:pPr>
              <a:defRPr/>
            </a:pPr>
            <a:fld id="{BC89AC2F-7D47-4817-ACEA-9CF3B931D00F}" type="slidenum">
              <a:rPr lang="en-US" altLang="zh-TW"/>
              <a:pPr>
                <a:defRPr/>
              </a:pPr>
              <a:t>‹#›</a:t>
            </a:fld>
            <a:endParaRPr lang="en-US" altLang="zh-TW"/>
          </a:p>
        </p:txBody>
      </p:sp>
      <p:sp>
        <p:nvSpPr>
          <p:cNvPr id="6" name="Date Placeholder 3"/>
          <p:cNvSpPr>
            <a:spLocks noGrp="1"/>
          </p:cNvSpPr>
          <p:nvPr>
            <p:ph type="dt" sz="half" idx="12"/>
          </p:nvPr>
        </p:nvSpPr>
        <p:spPr/>
        <p:txBody>
          <a:bodyPr/>
          <a:lstStyle>
            <a:lvl1pPr>
              <a:defRPr/>
            </a:lvl1pPr>
          </a:lstStyle>
          <a:p>
            <a:pPr>
              <a:defRPr/>
            </a:pPr>
            <a:fld id="{4177430F-FBB5-4F5C-A6A3-DEDF0F0051D5}" type="datetime1">
              <a:rPr lang="en-US"/>
              <a:pPr>
                <a:defRPr/>
              </a:pPr>
              <a:t>12/8/2012</a:t>
            </a:fld>
            <a:endParaRPr lang="en-US" altLang="zh-TW"/>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8BA2E1A5-5B63-4A4E-A810-7F0D6C8BFEFB}" type="slidenum">
              <a:rPr lang="en-US" altLang="zh-TW"/>
              <a:pPr>
                <a:defRPr/>
              </a:pPr>
              <a:t>‹#›</a:t>
            </a:fld>
            <a:endParaRPr lang="en-US" altLang="zh-TW"/>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D40E8F87-C433-412C-B3C9-9639C2414284}" type="slidenum">
              <a:rPr lang="en-US" altLang="zh-TW"/>
              <a:pPr>
                <a:defRPr/>
              </a:pPr>
              <a:t>‹#›</a:t>
            </a:fld>
            <a:endParaRPr lang="en-US" altLang="zh-TW"/>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a:ln/>
        </p:spPr>
        <p:txBody>
          <a:bodyPr/>
          <a:lstStyle>
            <a:lvl1pPr>
              <a:defRPr/>
            </a:lvl1pPr>
          </a:lstStyle>
          <a:p>
            <a:pPr>
              <a:defRPr/>
            </a:pPr>
            <a:fld id="{71D9AAC2-8200-4BC4-9ABB-17043A776596}" type="slidenum">
              <a:rPr lang="en-US" altLang="zh-TW"/>
              <a:pPr>
                <a:defRPr/>
              </a:pPr>
              <a:t>‹#›</a:t>
            </a:fld>
            <a:endParaRPr lang="en-US" altLang="zh-TW"/>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B187FD21-BA41-43A0-A91C-27D064DC46B5}" type="datetime1">
              <a:rPr lang="en-US"/>
              <a:pPr>
                <a:defRPr/>
              </a:pPr>
              <a:t>12/8/2012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974D287-F80B-4D24-BC39-8AE9D37FA430}"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sldNum" sz="quarter" idx="10"/>
          </p:nvPr>
        </p:nvSpPr>
        <p:spPr>
          <a:ln/>
        </p:spPr>
        <p:txBody>
          <a:bodyPr/>
          <a:lstStyle>
            <a:lvl1pPr>
              <a:defRPr/>
            </a:lvl1pPr>
          </a:lstStyle>
          <a:p>
            <a:pPr>
              <a:defRPr/>
            </a:pPr>
            <a:fld id="{66916339-BED3-4569-8FEB-80484EF5A488}" type="slidenum">
              <a:rPr lang="en-US" altLang="zh-TW"/>
              <a:pPr>
                <a:defRPr/>
              </a:pPr>
              <a:t>‹#›</a:t>
            </a:fld>
            <a:endParaRPr lang="en-US" altLang="zh-TW"/>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sldNum" sz="quarter" idx="10"/>
          </p:nvPr>
        </p:nvSpPr>
        <p:spPr>
          <a:ln/>
        </p:spPr>
        <p:txBody>
          <a:bodyPr/>
          <a:lstStyle>
            <a:lvl1pPr>
              <a:defRPr/>
            </a:lvl1pPr>
          </a:lstStyle>
          <a:p>
            <a:pPr>
              <a:defRPr/>
            </a:pPr>
            <a:fld id="{A1DC62B8-7898-4029-AB3E-75DB69635C5C}" type="slidenum">
              <a:rPr lang="en-US" altLang="zh-TW"/>
              <a:pPr>
                <a:defRPr/>
              </a:pPr>
              <a:t>‹#›</a:t>
            </a:fld>
            <a:endParaRPr lang="en-US" altLang="zh-TW"/>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sldNum" sz="quarter" idx="10"/>
          </p:nvPr>
        </p:nvSpPr>
        <p:spPr>
          <a:ln/>
        </p:spPr>
        <p:txBody>
          <a:bodyPr/>
          <a:lstStyle>
            <a:lvl1pPr>
              <a:defRPr/>
            </a:lvl1pPr>
          </a:lstStyle>
          <a:p>
            <a:pPr>
              <a:defRPr/>
            </a:pPr>
            <a:fld id="{4CC71080-11A6-4C8B-B061-472B80D1F185}" type="slidenum">
              <a:rPr lang="en-US" altLang="zh-TW"/>
              <a:pPr>
                <a:defRPr/>
              </a:pPr>
              <a:t>‹#›</a:t>
            </a:fld>
            <a:endParaRPr lang="en-US" altLang="zh-TW"/>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pPr>
              <a:defRPr/>
            </a:pPr>
            <a:fld id="{AB2BB5E2-EBEE-4DE6-9DA2-08A29C45504F}" type="slidenum">
              <a:rPr lang="en-US" altLang="zh-TW"/>
              <a:pPr>
                <a:defRPr/>
              </a:pPr>
              <a:t>‹#›</a:t>
            </a:fld>
            <a:endParaRPr lang="en-US" altLang="zh-TW"/>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8F90A8D9-EEFE-4EF6-A1C6-296EC969E0CB}" type="slidenum">
              <a:rPr lang="en-US" altLang="zh-TW"/>
              <a:pPr>
                <a:defRPr/>
              </a:pPr>
              <a:t>‹#›</a:t>
            </a:fld>
            <a:endParaRPr lang="en-US" altLang="zh-TW"/>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3F94375D-2C7D-453E-8E04-9A029A716BD6}" type="slidenum">
              <a:rPr lang="en-US" altLang="zh-TW"/>
              <a:pPr>
                <a:defRPr/>
              </a:pPr>
              <a:t>‹#›</a:t>
            </a:fld>
            <a:endParaRPr lang="en-US" altLang="zh-TW"/>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BCC29B0D-34CA-48E8-A885-56B24E49AC69}" type="slidenum">
              <a:rPr lang="en-US" altLang="zh-TW"/>
              <a:pPr>
                <a:defRPr/>
              </a:pPr>
              <a:t>‹#›</a:t>
            </a:fld>
            <a:endParaRPr lang="en-US" altLang="zh-TW"/>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4513" y="457200"/>
            <a:ext cx="2144712"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284913"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581ABE75-AED6-4DE2-99D1-860F58957AE8}" type="slidenum">
              <a:rPr lang="en-US" altLang="zh-TW"/>
              <a:pPr>
                <a:defRPr/>
              </a:pPr>
              <a:t>‹#›</a:t>
            </a:fld>
            <a:endParaRPr lang="en-US" altLang="zh-TW"/>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62C99E1A-B899-4964-BD0D-F4225054AE58}" type="datetime1">
              <a:rPr lang="en-US"/>
              <a:pPr>
                <a:defRPr/>
              </a:pPr>
              <a:t>12/8/2012</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39EEFA4-07A8-479B-A1B4-E01F512CA75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A778B584-36A9-41ED-B488-C80103281A4C}" type="datetime1">
              <a:rPr lang="en-US"/>
              <a:pPr>
                <a:defRPr/>
              </a:pPr>
              <a:t>12/8/2012</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12FC558-3FD0-4EE1-BC72-079F770775E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BFE4EE8-B0AF-4839-9BA4-C859C3CDFE1B}" type="datetime1">
              <a:rPr lang="en-US"/>
              <a:pPr>
                <a:defRPr/>
              </a:pPr>
              <a:t>12/8/2012</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271F9BC-8A16-4AFF-BB5B-D5708A3B725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4850751-5A35-42E3-94FC-A3F5DFF45FE7}" type="datetime1">
              <a:rPr lang="en-US"/>
              <a:pPr>
                <a:defRPr/>
              </a:pPr>
              <a:t>12/8/2012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F926B5-26C5-47CC-8EEE-08ADE053D87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7C8D188-8C4D-4A23-9FFC-F896884A12D4}" type="datetime1">
              <a:rPr lang="en-US"/>
              <a:pPr>
                <a:defRPr/>
              </a:pPr>
              <a:t>12/8/2012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47C274-512A-4BC4-A4E9-8FF712806EF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2.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85825" y="192088"/>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243638"/>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Garamond" pitchFamily="18" charset="0"/>
                <a:cs typeface="+mn-cs"/>
              </a:defRPr>
            </a:lvl1pPr>
          </a:lstStyle>
          <a:p>
            <a:pPr>
              <a:defRPr/>
            </a:pPr>
            <a:fld id="{B6A3104A-7AA9-43CD-8A6D-8F91FCF706DD}" type="datetime1">
              <a:rPr lang="en-US"/>
              <a:pPr>
                <a:defRPr/>
              </a:pPr>
              <a:t>12/8/2012</a:t>
            </a:fld>
            <a:endParaRPr lang="en-US"/>
          </a:p>
        </p:txBody>
      </p:sp>
      <p:sp>
        <p:nvSpPr>
          <p:cNvPr id="4101"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defRPr sz="1200">
                <a:latin typeface="Garamond" charset="0"/>
                <a:ea typeface="ＭＳ Ｐゴシック" charset="0"/>
                <a:cs typeface="Arial" charset="0"/>
              </a:defRPr>
            </a:lvl1pPr>
          </a:lstStyle>
          <a:p>
            <a:pPr>
              <a:defRPr/>
            </a:pPr>
            <a:endParaRPr lang="en-US"/>
          </a:p>
        </p:txBody>
      </p:sp>
      <p:sp>
        <p:nvSpPr>
          <p:cNvPr id="4102" name="Rectangle 6"/>
          <p:cNvSpPr>
            <a:spLocks noGrp="1" noChangeArrowheads="1"/>
          </p:cNvSpPr>
          <p:nvPr>
            <p:ph type="sldNum" sz="quarter" idx="4"/>
          </p:nvPr>
        </p:nvSpPr>
        <p:spPr bwMode="auto">
          <a:xfrm>
            <a:off x="6553200" y="6243638"/>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Garamond" pitchFamily="18" charset="0"/>
                <a:cs typeface="+mn-cs"/>
              </a:defRPr>
            </a:lvl1pPr>
          </a:lstStyle>
          <a:p>
            <a:pPr>
              <a:defRPr/>
            </a:pPr>
            <a:fld id="{32B27D6F-4108-4717-BFB4-3ACF70EDC3C5}" type="slidenum">
              <a:rPr lang="en-US"/>
              <a:pPr>
                <a:defRPr/>
              </a:pPr>
              <a:t>‹#›</a:t>
            </a:fld>
            <a:endParaRPr lang="en-US"/>
          </a:p>
        </p:txBody>
      </p:sp>
      <p:sp>
        <p:nvSpPr>
          <p:cNvPr id="1031" name="Freeform 7"/>
          <p:cNvSpPr>
            <a:spLocks noChangeArrowheads="1"/>
          </p:cNvSpPr>
          <p:nvPr/>
        </p:nvSpPr>
        <p:spPr bwMode="auto">
          <a:xfrm>
            <a:off x="381000" y="228600"/>
            <a:ext cx="8229600" cy="6096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p:spPr>
        <p:txBody>
          <a:bodyPr/>
          <a:lstStyle/>
          <a:p>
            <a:pPr>
              <a:defRPr/>
            </a:pPr>
            <a:endParaRPr lang="en-US">
              <a:latin typeface="Arial" pitchFamily="34" charset="0"/>
              <a:cs typeface="+mn-cs"/>
            </a:endParaRPr>
          </a:p>
        </p:txBody>
      </p:sp>
      <p:sp>
        <p:nvSpPr>
          <p:cNvPr id="1032"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a:extLst/>
        </p:spPr>
        <p:txBody>
          <a:bodyPr/>
          <a:lstStyle/>
          <a:p>
            <a:pPr>
              <a:defRPr/>
            </a:pPr>
            <a:endParaRPr lang="en-US">
              <a:ea typeface="ＭＳ Ｐゴシック" charset="0"/>
              <a:cs typeface="+mn-cs"/>
            </a:endParaRPr>
          </a:p>
        </p:txBody>
      </p:sp>
      <p:pic>
        <p:nvPicPr>
          <p:cNvPr id="1033" name="Picture 4"/>
          <p:cNvPicPr>
            <a:picLocks noChangeAspect="1" noChangeArrowheads="1"/>
          </p:cNvPicPr>
          <p:nvPr userDrawn="1"/>
        </p:nvPicPr>
        <p:blipFill>
          <a:blip r:embed="rId16"/>
          <a:srcRect/>
          <a:stretch>
            <a:fillRect/>
          </a:stretch>
        </p:blipFill>
        <p:spPr bwMode="auto">
          <a:xfrm>
            <a:off x="423863" y="260350"/>
            <a:ext cx="593725" cy="642938"/>
          </a:xfrm>
          <a:prstGeom prst="rect">
            <a:avLst/>
          </a:prstGeom>
          <a:noFill/>
          <a:ln w="9525">
            <a:noFill/>
            <a:miter lim="800000"/>
            <a:headEnd/>
            <a:tailEnd/>
          </a:ln>
        </p:spPr>
      </p:pic>
      <p:pic>
        <p:nvPicPr>
          <p:cNvPr id="1034" name="Picture 10"/>
          <p:cNvPicPr>
            <a:picLocks noChangeAspect="1" noChangeArrowheads="1"/>
          </p:cNvPicPr>
          <p:nvPr userDrawn="1"/>
        </p:nvPicPr>
        <p:blipFill>
          <a:blip r:embed="rId17"/>
          <a:srcRect/>
          <a:stretch>
            <a:fillRect/>
          </a:stretch>
        </p:blipFill>
        <p:spPr bwMode="auto">
          <a:xfrm>
            <a:off x="7524750" y="260350"/>
            <a:ext cx="1108075" cy="7302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1" r:id="rId1"/>
    <p:sldLayoutId id="2147483667" r:id="rId2"/>
    <p:sldLayoutId id="2147483666" r:id="rId3"/>
    <p:sldLayoutId id="2147483665" r:id="rId4"/>
    <p:sldLayoutId id="2147483664" r:id="rId5"/>
    <p:sldLayoutId id="2147483663" r:id="rId6"/>
    <p:sldLayoutId id="2147483662" r:id="rId7"/>
    <p:sldLayoutId id="2147483661" r:id="rId8"/>
    <p:sldLayoutId id="2147483660" r:id="rId9"/>
    <p:sldLayoutId id="2147483659" r:id="rId10"/>
    <p:sldLayoutId id="2147483658" r:id="rId11"/>
    <p:sldLayoutId id="2147483657" r:id="rId12"/>
    <p:sldLayoutId id="2147483656" r:id="rId13"/>
    <p:sldLayoutId id="2147483655" r:id="rId14"/>
  </p:sldLayoutIdLst>
  <p:timing>
    <p:tnLst>
      <p:par>
        <p:cTn id="1" dur="indefinite" restart="never" nodeType="tmRoot"/>
      </p:par>
    </p:tnLst>
  </p:timing>
  <p:hf hdr="0" ftr="0" dt="0"/>
  <p:txStyles>
    <p:titleStyle>
      <a:lvl1pPr algn="l" rtl="0" eaLnBrk="0" fontAlgn="base" hangingPunct="0">
        <a:spcBef>
          <a:spcPct val="0"/>
        </a:spcBef>
        <a:spcAft>
          <a:spcPct val="0"/>
        </a:spcAft>
        <a:defRPr sz="4200">
          <a:solidFill>
            <a:schemeClr val="tx2"/>
          </a:solidFill>
          <a:latin typeface="+mj-lt"/>
          <a:ea typeface="ＭＳ Ｐゴシック" charset="0"/>
          <a:cs typeface="+mj-cs"/>
        </a:defRPr>
      </a:lvl1pPr>
      <a:lvl2pPr algn="l" rtl="0" eaLnBrk="0" fontAlgn="base" hangingPunct="0">
        <a:spcBef>
          <a:spcPct val="0"/>
        </a:spcBef>
        <a:spcAft>
          <a:spcPct val="0"/>
        </a:spcAft>
        <a:defRPr sz="4200">
          <a:solidFill>
            <a:schemeClr val="tx2"/>
          </a:solidFill>
          <a:latin typeface="Garamond" pitchFamily="18" charset="0"/>
          <a:ea typeface="ＭＳ Ｐゴシック" charset="0"/>
          <a:cs typeface="Arial" pitchFamily="34" charset="0"/>
        </a:defRPr>
      </a:lvl2pPr>
      <a:lvl3pPr algn="l" rtl="0" eaLnBrk="0" fontAlgn="base" hangingPunct="0">
        <a:spcBef>
          <a:spcPct val="0"/>
        </a:spcBef>
        <a:spcAft>
          <a:spcPct val="0"/>
        </a:spcAft>
        <a:defRPr sz="4200">
          <a:solidFill>
            <a:schemeClr val="tx2"/>
          </a:solidFill>
          <a:latin typeface="Garamond" pitchFamily="18" charset="0"/>
          <a:ea typeface="ＭＳ Ｐゴシック" charset="0"/>
          <a:cs typeface="Arial" pitchFamily="34" charset="0"/>
        </a:defRPr>
      </a:lvl3pPr>
      <a:lvl4pPr algn="l" rtl="0" eaLnBrk="0" fontAlgn="base" hangingPunct="0">
        <a:spcBef>
          <a:spcPct val="0"/>
        </a:spcBef>
        <a:spcAft>
          <a:spcPct val="0"/>
        </a:spcAft>
        <a:defRPr sz="4200">
          <a:solidFill>
            <a:schemeClr val="tx2"/>
          </a:solidFill>
          <a:latin typeface="Garamond" pitchFamily="18" charset="0"/>
          <a:ea typeface="ＭＳ Ｐゴシック" charset="0"/>
          <a:cs typeface="Arial" pitchFamily="34" charset="0"/>
        </a:defRPr>
      </a:lvl4pPr>
      <a:lvl5pPr algn="l" rtl="0" eaLnBrk="0" fontAlgn="base" hangingPunct="0">
        <a:spcBef>
          <a:spcPct val="0"/>
        </a:spcBef>
        <a:spcAft>
          <a:spcPct val="0"/>
        </a:spcAft>
        <a:defRPr sz="4200">
          <a:solidFill>
            <a:schemeClr val="tx2"/>
          </a:solidFill>
          <a:latin typeface="Garamond" pitchFamily="18" charset="0"/>
          <a:ea typeface="ＭＳ Ｐゴシック" charset="0"/>
          <a:cs typeface="Arial" pitchFamily="34" charset="0"/>
        </a:defRPr>
      </a:lvl5pPr>
      <a:lvl6pPr marL="457200" algn="l" rtl="0" fontAlgn="base">
        <a:spcBef>
          <a:spcPct val="0"/>
        </a:spcBef>
        <a:spcAft>
          <a:spcPct val="0"/>
        </a:spcAft>
        <a:defRPr sz="4200">
          <a:solidFill>
            <a:schemeClr val="tx2"/>
          </a:solidFill>
          <a:latin typeface="Garamond" pitchFamily="18" charset="0"/>
          <a:cs typeface="Arial" pitchFamily="34" charset="0"/>
        </a:defRPr>
      </a:lvl6pPr>
      <a:lvl7pPr marL="914400" algn="l" rtl="0" fontAlgn="base">
        <a:spcBef>
          <a:spcPct val="0"/>
        </a:spcBef>
        <a:spcAft>
          <a:spcPct val="0"/>
        </a:spcAft>
        <a:defRPr sz="4200">
          <a:solidFill>
            <a:schemeClr val="tx2"/>
          </a:solidFill>
          <a:latin typeface="Garamond" pitchFamily="18" charset="0"/>
          <a:cs typeface="Arial" pitchFamily="34" charset="0"/>
        </a:defRPr>
      </a:lvl7pPr>
      <a:lvl8pPr marL="1371600" algn="l" rtl="0" fontAlgn="base">
        <a:spcBef>
          <a:spcPct val="0"/>
        </a:spcBef>
        <a:spcAft>
          <a:spcPct val="0"/>
        </a:spcAft>
        <a:defRPr sz="4200">
          <a:solidFill>
            <a:schemeClr val="tx2"/>
          </a:solidFill>
          <a:latin typeface="Garamond" pitchFamily="18" charset="0"/>
          <a:cs typeface="Arial" pitchFamily="34" charset="0"/>
        </a:defRPr>
      </a:lvl8pPr>
      <a:lvl9pPr marL="1828800" algn="l" rtl="0" fontAlgn="base">
        <a:spcBef>
          <a:spcPct val="0"/>
        </a:spcBef>
        <a:spcAft>
          <a:spcPct val="0"/>
        </a:spcAft>
        <a:defRPr sz="4200">
          <a:solidFill>
            <a:schemeClr val="tx2"/>
          </a:solidFill>
          <a:latin typeface="Garamond" pitchFamily="18" charset="0"/>
          <a:cs typeface="Arial" pitchFamily="34"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ＭＳ Ｐゴシック" charset="0"/>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ea typeface="Arial" charset="0"/>
          <a:cs typeface="+mn-cs"/>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ea typeface="Arial" charset="0"/>
          <a:cs typeface="+mn-cs"/>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ea typeface="Arial" charset="0"/>
          <a:cs typeface="+mn-cs"/>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ea typeface="Arial" charset="0"/>
          <a:cs typeface="+mn-cs"/>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ftr" sz="quarter" idx="3"/>
          </p:nvPr>
        </p:nvSpPr>
        <p:spPr bwMode="auto">
          <a:xfrm>
            <a:off x="4419600" y="6248400"/>
            <a:ext cx="4038600" cy="228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Arial Unicode MS" pitchFamily="34" charset="-122"/>
                <a:cs typeface="Arial Unicode MS" pitchFamily="34" charset="-122"/>
              </a:defRPr>
            </a:lvl1pPr>
          </a:lstStyle>
          <a:p>
            <a:pPr>
              <a:defRPr/>
            </a:pPr>
            <a:endParaRPr lang="en-US" altLang="zh-TW"/>
          </a:p>
        </p:txBody>
      </p:sp>
      <p:sp>
        <p:nvSpPr>
          <p:cNvPr id="100355" name="Rectangle 3"/>
          <p:cNvSpPr>
            <a:spLocks noGrp="1" noChangeArrowheads="1"/>
          </p:cNvSpPr>
          <p:nvPr>
            <p:ph type="sldNum" sz="quarter" idx="4"/>
          </p:nvPr>
        </p:nvSpPr>
        <p:spPr bwMode="auto">
          <a:xfrm>
            <a:off x="7543800" y="6553200"/>
            <a:ext cx="914400" cy="228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itchFamily="18" charset="0"/>
                <a:ea typeface="Arial Unicode MS" pitchFamily="34" charset="-128"/>
                <a:cs typeface="Arial Unicode MS" pitchFamily="34" charset="-128"/>
              </a:defRPr>
            </a:lvl1pPr>
          </a:lstStyle>
          <a:p>
            <a:pPr>
              <a:defRPr/>
            </a:pPr>
            <a:fld id="{429E16F9-9988-46EC-B674-9C1ECFC15C42}" type="slidenum">
              <a:rPr lang="en-US" altLang="zh-TW"/>
              <a:pPr>
                <a:defRPr/>
              </a:pPr>
              <a:t>‹#›</a:t>
            </a:fld>
            <a:endParaRPr lang="en-US" altLang="zh-TW"/>
          </a:p>
        </p:txBody>
      </p:sp>
      <p:sp>
        <p:nvSpPr>
          <p:cNvPr id="16388" name="Rectangle 4"/>
          <p:cNvSpPr>
            <a:spLocks noGrp="1" noChangeArrowheads="1"/>
          </p:cNvSpPr>
          <p:nvPr>
            <p:ph type="title"/>
          </p:nvPr>
        </p:nvSpPr>
        <p:spPr bwMode="auto">
          <a:xfrm>
            <a:off x="938213" y="328613"/>
            <a:ext cx="822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16389" name="Rectangle 5"/>
          <p:cNvSpPr>
            <a:spLocks noGrp="1" noChangeArrowheads="1"/>
          </p:cNvSpPr>
          <p:nvPr>
            <p:ph type="body" idx="1"/>
          </p:nvPr>
        </p:nvSpPr>
        <p:spPr bwMode="auto">
          <a:xfrm>
            <a:off x="457200" y="1219200"/>
            <a:ext cx="82296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100360" name="Rectangle 8"/>
          <p:cNvSpPr>
            <a:spLocks noGrp="1" noChangeArrowheads="1"/>
          </p:cNvSpPr>
          <p:nvPr>
            <p:ph type="dt" sz="half" idx="2"/>
          </p:nvPr>
        </p:nvSpPr>
        <p:spPr bwMode="auto">
          <a:xfrm>
            <a:off x="4419600" y="6553200"/>
            <a:ext cx="3048000" cy="228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ea typeface="Arial Unicode MS" pitchFamily="34" charset="-128"/>
                <a:cs typeface="Arial Unicode MS" pitchFamily="34" charset="-128"/>
              </a:defRPr>
            </a:lvl1pPr>
          </a:lstStyle>
          <a:p>
            <a:pPr>
              <a:defRPr/>
            </a:pPr>
            <a:fld id="{52AB26A9-3515-4CA3-91F1-CF58E070FD85}" type="datetime1">
              <a:rPr lang="en-US"/>
              <a:pPr>
                <a:defRPr/>
              </a:pPr>
              <a:t>12/8/2012</a:t>
            </a:fld>
            <a:endParaRPr lang="en-US" altLang="zh-TW"/>
          </a:p>
        </p:txBody>
      </p:sp>
      <p:pic>
        <p:nvPicPr>
          <p:cNvPr id="16391" name="Picture 11"/>
          <p:cNvPicPr>
            <a:picLocks noChangeAspect="1" noChangeArrowheads="1"/>
          </p:cNvPicPr>
          <p:nvPr userDrawn="1"/>
        </p:nvPicPr>
        <p:blipFill>
          <a:blip r:embed="rId13"/>
          <a:srcRect/>
          <a:stretch>
            <a:fillRect/>
          </a:stretch>
        </p:blipFill>
        <p:spPr bwMode="auto">
          <a:xfrm>
            <a:off x="7620000" y="0"/>
            <a:ext cx="1108075" cy="730250"/>
          </a:xfrm>
          <a:prstGeom prst="rect">
            <a:avLst/>
          </a:prstGeom>
          <a:noFill/>
          <a:ln w="9525">
            <a:noFill/>
            <a:miter lim="800000"/>
            <a:headEnd/>
            <a:tailEnd/>
          </a:ln>
        </p:spPr>
      </p:pic>
      <p:pic>
        <p:nvPicPr>
          <p:cNvPr id="16392" name="Picture 4"/>
          <p:cNvPicPr>
            <a:picLocks noChangeAspect="1" noChangeArrowheads="1"/>
          </p:cNvPicPr>
          <p:nvPr userDrawn="1"/>
        </p:nvPicPr>
        <p:blipFill>
          <a:blip r:embed="rId14"/>
          <a:srcRect/>
          <a:stretch>
            <a:fillRect/>
          </a:stretch>
        </p:blipFill>
        <p:spPr bwMode="auto">
          <a:xfrm>
            <a:off x="428625" y="228600"/>
            <a:ext cx="593725" cy="642938"/>
          </a:xfrm>
          <a:prstGeom prst="rect">
            <a:avLst/>
          </a:prstGeom>
          <a:noFill/>
          <a:ln w="9525">
            <a:noFill/>
            <a:miter lim="800000"/>
            <a:headEnd/>
            <a:tailEnd/>
          </a:ln>
        </p:spPr>
      </p:pic>
      <p:pic>
        <p:nvPicPr>
          <p:cNvPr id="16393" name="Picture 13"/>
          <p:cNvPicPr>
            <a:picLocks noChangeAspect="1" noChangeArrowheads="1"/>
          </p:cNvPicPr>
          <p:nvPr userDrawn="1"/>
        </p:nvPicPr>
        <p:blipFill>
          <a:blip r:embed="rId13"/>
          <a:srcRect/>
          <a:stretch>
            <a:fillRect/>
          </a:stretch>
        </p:blipFill>
        <p:spPr bwMode="auto">
          <a:xfrm>
            <a:off x="7620000" y="0"/>
            <a:ext cx="1108075" cy="730250"/>
          </a:xfrm>
          <a:prstGeom prst="rect">
            <a:avLst/>
          </a:prstGeom>
          <a:noFill/>
          <a:ln w="9525">
            <a:noFill/>
            <a:miter lim="800000"/>
            <a:headEnd/>
            <a:tailEnd/>
          </a:ln>
        </p:spPr>
      </p:pic>
      <p:sp>
        <p:nvSpPr>
          <p:cNvPr id="16394" name="Freeform 14"/>
          <p:cNvSpPr>
            <a:spLocks noChangeArrowheads="1"/>
          </p:cNvSpPr>
          <p:nvPr userDrawn="1"/>
        </p:nvSpPr>
        <p:spPr bwMode="auto">
          <a:xfrm>
            <a:off x="381000" y="228600"/>
            <a:ext cx="8229600" cy="6096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p:spPr>
        <p:txBody>
          <a:bodyPr/>
          <a:lstStyle/>
          <a:p>
            <a:pPr>
              <a:defRPr/>
            </a:pPr>
            <a:endParaRPr lang="en-US">
              <a:latin typeface="Arial" pitchFamily="34" charset="0"/>
              <a:cs typeface="+mn-cs"/>
            </a:endParaRPr>
          </a:p>
        </p:txBody>
      </p:sp>
      <p:sp>
        <p:nvSpPr>
          <p:cNvPr id="2059" name="Line 15"/>
          <p:cNvSpPr>
            <a:spLocks noChangeShapeType="1"/>
          </p:cNvSpPr>
          <p:nvPr userDrawn="1"/>
        </p:nvSpPr>
        <p:spPr bwMode="auto">
          <a:xfrm>
            <a:off x="457200" y="6172200"/>
            <a:ext cx="8229600" cy="0"/>
          </a:xfrm>
          <a:prstGeom prst="line">
            <a:avLst/>
          </a:prstGeom>
          <a:noFill/>
          <a:ln w="19050">
            <a:solidFill>
              <a:schemeClr val="accent1"/>
            </a:solidFill>
            <a:round/>
            <a:headEnd/>
            <a:tailEnd/>
          </a:ln>
          <a:effectLst/>
          <a:extLst/>
        </p:spPr>
        <p:txBody>
          <a:bodyPr/>
          <a:lstStyle/>
          <a:p>
            <a:pPr>
              <a:defRPr/>
            </a:pPr>
            <a:endParaRPr lang="en-US">
              <a:ea typeface="ＭＳ Ｐゴシック" charset="0"/>
              <a:cs typeface="+mn-cs"/>
            </a:endParaRPr>
          </a:p>
        </p:txBody>
      </p:sp>
    </p:spTree>
  </p:cSld>
  <p:clrMap bg1="lt1" tx1="dk1" bg2="lt2" tx2="dk2" accent1="accent1" accent2="accent2" accent3="accent3" accent4="accent4" accent5="accent5" accent6="accent6" hlink="hlink" folHlink="folHlink"/>
  <p:sldLayoutIdLst>
    <p:sldLayoutId id="2147483678" r:id="rId1"/>
    <p:sldLayoutId id="2147483677" r:id="rId2"/>
    <p:sldLayoutId id="2147483676" r:id="rId3"/>
    <p:sldLayoutId id="2147483675" r:id="rId4"/>
    <p:sldLayoutId id="2147483674" r:id="rId5"/>
    <p:sldLayoutId id="2147483673" r:id="rId6"/>
    <p:sldLayoutId id="2147483672" r:id="rId7"/>
    <p:sldLayoutId id="2147483671" r:id="rId8"/>
    <p:sldLayoutId id="2147483670" r:id="rId9"/>
    <p:sldLayoutId id="2147483669" r:id="rId10"/>
    <p:sldLayoutId id="2147483668" r:id="rId11"/>
  </p:sldLayoutIdLst>
  <p:transition spd="med"/>
  <p:timing>
    <p:tnLst>
      <p:par>
        <p:cTn id="1" dur="indefinite" restart="never" nodeType="tmRoot"/>
      </p:par>
    </p:tnLst>
  </p:timing>
  <p:hf hdr="0" ftr="0" dt="0"/>
  <p:txStyles>
    <p:titleStyle>
      <a:lvl1pPr algn="l" rtl="0" eaLnBrk="0" fontAlgn="base" hangingPunct="0">
        <a:spcBef>
          <a:spcPct val="0"/>
        </a:spcBef>
        <a:spcAft>
          <a:spcPct val="0"/>
        </a:spcAft>
        <a:defRPr sz="3800">
          <a:solidFill>
            <a:srgbClr val="006600"/>
          </a:solidFill>
          <a:latin typeface="+mj-lt"/>
          <a:ea typeface="ＭＳ Ｐゴシック" charset="0"/>
          <a:cs typeface="+mj-cs"/>
        </a:defRPr>
      </a:lvl1pPr>
      <a:lvl2pPr algn="l" rtl="0" eaLnBrk="0" fontAlgn="base" hangingPunct="0">
        <a:spcBef>
          <a:spcPct val="0"/>
        </a:spcBef>
        <a:spcAft>
          <a:spcPct val="0"/>
        </a:spcAft>
        <a:defRPr sz="3800">
          <a:solidFill>
            <a:srgbClr val="006600"/>
          </a:solidFill>
          <a:latin typeface="Garamond" pitchFamily="18" charset="0"/>
          <a:ea typeface="ＭＳ Ｐゴシック" charset="0"/>
          <a:cs typeface="Arial" pitchFamily="34" charset="0"/>
        </a:defRPr>
      </a:lvl2pPr>
      <a:lvl3pPr algn="l" rtl="0" eaLnBrk="0" fontAlgn="base" hangingPunct="0">
        <a:spcBef>
          <a:spcPct val="0"/>
        </a:spcBef>
        <a:spcAft>
          <a:spcPct val="0"/>
        </a:spcAft>
        <a:defRPr sz="3800">
          <a:solidFill>
            <a:srgbClr val="006600"/>
          </a:solidFill>
          <a:latin typeface="Garamond" pitchFamily="18" charset="0"/>
          <a:ea typeface="ＭＳ Ｐゴシック" charset="0"/>
          <a:cs typeface="Arial" pitchFamily="34" charset="0"/>
        </a:defRPr>
      </a:lvl3pPr>
      <a:lvl4pPr algn="l" rtl="0" eaLnBrk="0" fontAlgn="base" hangingPunct="0">
        <a:spcBef>
          <a:spcPct val="0"/>
        </a:spcBef>
        <a:spcAft>
          <a:spcPct val="0"/>
        </a:spcAft>
        <a:defRPr sz="3800">
          <a:solidFill>
            <a:srgbClr val="006600"/>
          </a:solidFill>
          <a:latin typeface="Garamond" pitchFamily="18" charset="0"/>
          <a:ea typeface="ＭＳ Ｐゴシック" charset="0"/>
          <a:cs typeface="Arial" pitchFamily="34" charset="0"/>
        </a:defRPr>
      </a:lvl4pPr>
      <a:lvl5pPr algn="l" rtl="0" eaLnBrk="0" fontAlgn="base" hangingPunct="0">
        <a:spcBef>
          <a:spcPct val="0"/>
        </a:spcBef>
        <a:spcAft>
          <a:spcPct val="0"/>
        </a:spcAft>
        <a:defRPr sz="3800">
          <a:solidFill>
            <a:srgbClr val="006600"/>
          </a:solidFill>
          <a:latin typeface="Garamond" pitchFamily="18" charset="0"/>
          <a:ea typeface="ＭＳ Ｐゴシック" charset="0"/>
          <a:cs typeface="Arial" pitchFamily="34" charset="0"/>
        </a:defRPr>
      </a:lvl5pPr>
      <a:lvl6pPr marL="457200" algn="l" rtl="0" eaLnBrk="0" fontAlgn="base" hangingPunct="0">
        <a:spcBef>
          <a:spcPct val="0"/>
        </a:spcBef>
        <a:spcAft>
          <a:spcPct val="0"/>
        </a:spcAft>
        <a:defRPr sz="3800">
          <a:solidFill>
            <a:srgbClr val="006600"/>
          </a:solidFill>
          <a:latin typeface="Garamond" pitchFamily="18" charset="0"/>
          <a:cs typeface="Arial" pitchFamily="34" charset="0"/>
        </a:defRPr>
      </a:lvl6pPr>
      <a:lvl7pPr marL="914400" algn="l" rtl="0" eaLnBrk="0" fontAlgn="base" hangingPunct="0">
        <a:spcBef>
          <a:spcPct val="0"/>
        </a:spcBef>
        <a:spcAft>
          <a:spcPct val="0"/>
        </a:spcAft>
        <a:defRPr sz="3800">
          <a:solidFill>
            <a:srgbClr val="006600"/>
          </a:solidFill>
          <a:latin typeface="Garamond" pitchFamily="18" charset="0"/>
          <a:cs typeface="Arial" pitchFamily="34" charset="0"/>
        </a:defRPr>
      </a:lvl7pPr>
      <a:lvl8pPr marL="1371600" algn="l" rtl="0" eaLnBrk="0" fontAlgn="base" hangingPunct="0">
        <a:spcBef>
          <a:spcPct val="0"/>
        </a:spcBef>
        <a:spcAft>
          <a:spcPct val="0"/>
        </a:spcAft>
        <a:defRPr sz="3800">
          <a:solidFill>
            <a:srgbClr val="006600"/>
          </a:solidFill>
          <a:latin typeface="Garamond" pitchFamily="18" charset="0"/>
          <a:cs typeface="Arial" pitchFamily="34" charset="0"/>
        </a:defRPr>
      </a:lvl8pPr>
      <a:lvl9pPr marL="1828800" algn="l" rtl="0" eaLnBrk="0" fontAlgn="base" hangingPunct="0">
        <a:spcBef>
          <a:spcPct val="0"/>
        </a:spcBef>
        <a:spcAft>
          <a:spcPct val="0"/>
        </a:spcAft>
        <a:defRPr sz="3800">
          <a:solidFill>
            <a:srgbClr val="006600"/>
          </a:solidFill>
          <a:latin typeface="Garamond" pitchFamily="18" charset="0"/>
          <a:cs typeface="Arial"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ea typeface="Arial" charset="0"/>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a:solidFill>
            <a:schemeClr val="tx1"/>
          </a:solidFill>
          <a:latin typeface="+mn-lt"/>
          <a:ea typeface="Arial" charset="0"/>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mn-lt"/>
          <a:ea typeface="Arial" charset="0"/>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mn-lt"/>
          <a:ea typeface="Arial" charset="0"/>
          <a:cs typeface="+mn-cs"/>
        </a:defRPr>
      </a:lvl5pPr>
      <a:lvl6pPr marL="25146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bwMode="auto">
          <a:xfrm>
            <a:off x="923925" y="328613"/>
            <a:ext cx="822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28675" name="Rectangle 5"/>
          <p:cNvSpPr>
            <a:spLocks noGrp="1" noChangeArrowheads="1"/>
          </p:cNvSpPr>
          <p:nvPr>
            <p:ph type="body" idx="1"/>
          </p:nvPr>
        </p:nvSpPr>
        <p:spPr bwMode="auto">
          <a:xfrm>
            <a:off x="457200" y="1219200"/>
            <a:ext cx="82296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10" name="Footer Placeholder 1"/>
          <p:cNvSpPr>
            <a:spLocks noGrp="1"/>
          </p:cNvSpPr>
          <p:nvPr>
            <p:ph type="ftr" sz="quarter" idx="3"/>
          </p:nvPr>
        </p:nvSpPr>
        <p:spPr bwMode="auto">
          <a:xfrm>
            <a:off x="4419600" y="6248400"/>
            <a:ext cx="4038600" cy="228600"/>
          </a:xfrm>
          <a:prstGeom prst="rect">
            <a:avLst/>
          </a:prstGeom>
          <a:extLst/>
        </p:spPr>
        <p:txBody>
          <a:bodyPr vert="horz" wrap="square" lIns="91440" tIns="45720" rIns="91440" bIns="45720" numCol="1" anchor="b" anchorCtr="0" compatLnSpc="1">
            <a:prstTxWarp prst="textNoShape">
              <a:avLst/>
            </a:prstTxWarp>
          </a:bodyPr>
          <a:lstStyle>
            <a:lvl1pPr algn="r">
              <a:defRPr sz="1200">
                <a:solidFill>
                  <a:srgbClr val="000000"/>
                </a:solidFill>
                <a:ea typeface="Arial Unicode MS" pitchFamily="34" charset="-122"/>
                <a:cs typeface="Arial Unicode MS" pitchFamily="34" charset="-122"/>
              </a:defRPr>
            </a:lvl1pPr>
          </a:lstStyle>
          <a:p>
            <a:pPr>
              <a:defRPr/>
            </a:pPr>
            <a:endParaRPr lang="en-US" altLang="zh-TW"/>
          </a:p>
        </p:txBody>
      </p:sp>
      <p:sp>
        <p:nvSpPr>
          <p:cNvPr id="11" name="Slide Number Placeholder 2"/>
          <p:cNvSpPr>
            <a:spLocks noGrp="1"/>
          </p:cNvSpPr>
          <p:nvPr>
            <p:ph type="sldNum" sz="quarter" idx="4"/>
          </p:nvPr>
        </p:nvSpPr>
        <p:spPr bwMode="auto">
          <a:xfrm>
            <a:off x="7543800" y="6553200"/>
            <a:ext cx="914400" cy="228600"/>
          </a:xfrm>
          <a:prstGeom prst="rect">
            <a:avLst/>
          </a:prstGeom>
          <a:extLst/>
        </p:spPr>
        <p:txBody>
          <a:bodyPr vert="horz" wrap="square" lIns="91440" tIns="45720" rIns="91440" bIns="45720" numCol="1" anchor="b" anchorCtr="0" compatLnSpc="1">
            <a:prstTxWarp prst="textNoShape">
              <a:avLst/>
            </a:prstTxWarp>
          </a:bodyPr>
          <a:lstStyle>
            <a:lvl1pPr algn="r">
              <a:defRPr sz="1200">
                <a:solidFill>
                  <a:srgbClr val="000000"/>
                </a:solidFill>
                <a:latin typeface="Garamond" pitchFamily="18" charset="0"/>
                <a:ea typeface="Arial Unicode MS" pitchFamily="34" charset="-128"/>
                <a:cs typeface="Arial Unicode MS" pitchFamily="34" charset="-128"/>
              </a:defRPr>
            </a:lvl1pPr>
          </a:lstStyle>
          <a:p>
            <a:pPr>
              <a:defRPr/>
            </a:pPr>
            <a:fld id="{80F41EBB-E108-4EC8-9AE3-1B18DE92632E}" type="slidenum">
              <a:rPr lang="en-US" altLang="zh-TW"/>
              <a:pPr>
                <a:defRPr/>
              </a:pPr>
              <a:t>‹#›</a:t>
            </a:fld>
            <a:endParaRPr lang="en-US" altLang="zh-TW"/>
          </a:p>
        </p:txBody>
      </p:sp>
      <p:sp>
        <p:nvSpPr>
          <p:cNvPr id="12" name="Date Placeholder 3"/>
          <p:cNvSpPr>
            <a:spLocks noGrp="1"/>
          </p:cNvSpPr>
          <p:nvPr>
            <p:ph type="dt" sz="half" idx="2"/>
          </p:nvPr>
        </p:nvSpPr>
        <p:spPr bwMode="auto">
          <a:xfrm>
            <a:off x="4419600" y="6553200"/>
            <a:ext cx="3048000" cy="228600"/>
          </a:xfrm>
          <a:prstGeom prst="rect">
            <a:avLst/>
          </a:prstGeom>
          <a:extLst/>
        </p:spPr>
        <p:txBody>
          <a:bodyPr vert="horz" wrap="square" lIns="91440" tIns="45720" rIns="91440" bIns="45720" numCol="1" anchor="b" anchorCtr="0" compatLnSpc="1">
            <a:prstTxWarp prst="textNoShape">
              <a:avLst/>
            </a:prstTxWarp>
          </a:bodyPr>
          <a:lstStyle>
            <a:lvl1pPr algn="r">
              <a:defRPr sz="1200">
                <a:solidFill>
                  <a:srgbClr val="000000"/>
                </a:solidFill>
                <a:latin typeface="Arial" pitchFamily="34" charset="0"/>
                <a:ea typeface="Arial Unicode MS" pitchFamily="34" charset="-128"/>
                <a:cs typeface="Arial Unicode MS" pitchFamily="34" charset="-128"/>
              </a:defRPr>
            </a:lvl1pPr>
          </a:lstStyle>
          <a:p>
            <a:pPr>
              <a:defRPr/>
            </a:pPr>
            <a:fld id="{05480CF2-BDFC-42B2-919B-F7E5209E7383}" type="datetime1">
              <a:rPr lang="en-US"/>
              <a:pPr>
                <a:defRPr/>
              </a:pPr>
              <a:t>12/8/2012</a:t>
            </a:fld>
            <a:endParaRPr lang="en-US" altLang="zh-TW"/>
          </a:p>
        </p:txBody>
      </p:sp>
      <p:pic>
        <p:nvPicPr>
          <p:cNvPr id="28679" name="Picture 13"/>
          <p:cNvPicPr>
            <a:picLocks noChangeAspect="1" noChangeArrowheads="1"/>
          </p:cNvPicPr>
          <p:nvPr userDrawn="1"/>
        </p:nvPicPr>
        <p:blipFill>
          <a:blip r:embed="rId13"/>
          <a:srcRect/>
          <a:stretch>
            <a:fillRect/>
          </a:stretch>
        </p:blipFill>
        <p:spPr bwMode="auto">
          <a:xfrm>
            <a:off x="7620000" y="0"/>
            <a:ext cx="1108075" cy="730250"/>
          </a:xfrm>
          <a:prstGeom prst="rect">
            <a:avLst/>
          </a:prstGeom>
          <a:noFill/>
          <a:ln w="9525">
            <a:noFill/>
            <a:miter lim="800000"/>
            <a:headEnd/>
            <a:tailEnd/>
          </a:ln>
        </p:spPr>
      </p:pic>
      <p:pic>
        <p:nvPicPr>
          <p:cNvPr id="28680" name="Picture 4"/>
          <p:cNvPicPr>
            <a:picLocks noChangeAspect="1" noChangeArrowheads="1"/>
          </p:cNvPicPr>
          <p:nvPr userDrawn="1"/>
        </p:nvPicPr>
        <p:blipFill>
          <a:blip r:embed="rId14"/>
          <a:srcRect/>
          <a:stretch>
            <a:fillRect/>
          </a:stretch>
        </p:blipFill>
        <p:spPr bwMode="auto">
          <a:xfrm>
            <a:off x="442913" y="271463"/>
            <a:ext cx="593725" cy="642937"/>
          </a:xfrm>
          <a:prstGeom prst="rect">
            <a:avLst/>
          </a:prstGeom>
          <a:noFill/>
          <a:ln w="9525">
            <a:noFill/>
            <a:miter lim="800000"/>
            <a:headEnd/>
            <a:tailEnd/>
          </a:ln>
        </p:spPr>
      </p:pic>
      <p:pic>
        <p:nvPicPr>
          <p:cNvPr id="28681" name="Picture 15"/>
          <p:cNvPicPr>
            <a:picLocks noChangeAspect="1" noChangeArrowheads="1"/>
          </p:cNvPicPr>
          <p:nvPr userDrawn="1"/>
        </p:nvPicPr>
        <p:blipFill>
          <a:blip r:embed="rId13"/>
          <a:srcRect/>
          <a:stretch>
            <a:fillRect/>
          </a:stretch>
        </p:blipFill>
        <p:spPr bwMode="auto">
          <a:xfrm>
            <a:off x="7620000" y="0"/>
            <a:ext cx="1108075" cy="730250"/>
          </a:xfrm>
          <a:prstGeom prst="rect">
            <a:avLst/>
          </a:prstGeom>
          <a:noFill/>
          <a:ln w="9525">
            <a:noFill/>
            <a:miter lim="800000"/>
            <a:headEnd/>
            <a:tailEnd/>
          </a:ln>
        </p:spPr>
      </p:pic>
      <p:sp>
        <p:nvSpPr>
          <p:cNvPr id="28682" name="Freeform 16"/>
          <p:cNvSpPr>
            <a:spLocks noChangeArrowheads="1"/>
          </p:cNvSpPr>
          <p:nvPr userDrawn="1"/>
        </p:nvSpPr>
        <p:spPr bwMode="auto">
          <a:xfrm>
            <a:off x="381000" y="228600"/>
            <a:ext cx="8229600" cy="6096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p:spPr>
        <p:txBody>
          <a:bodyPr/>
          <a:lstStyle/>
          <a:p>
            <a:pPr>
              <a:defRPr/>
            </a:pPr>
            <a:endParaRPr lang="en-US">
              <a:latin typeface="Arial" pitchFamily="34" charset="0"/>
              <a:cs typeface="+mn-cs"/>
            </a:endParaRPr>
          </a:p>
        </p:txBody>
      </p:sp>
      <p:sp>
        <p:nvSpPr>
          <p:cNvPr id="3083" name="Line 17"/>
          <p:cNvSpPr>
            <a:spLocks noChangeShapeType="1"/>
          </p:cNvSpPr>
          <p:nvPr userDrawn="1"/>
        </p:nvSpPr>
        <p:spPr bwMode="auto">
          <a:xfrm>
            <a:off x="457200" y="6172200"/>
            <a:ext cx="8229600" cy="0"/>
          </a:xfrm>
          <a:prstGeom prst="line">
            <a:avLst/>
          </a:prstGeom>
          <a:noFill/>
          <a:ln w="19050">
            <a:solidFill>
              <a:schemeClr val="accent1"/>
            </a:solidFill>
            <a:round/>
            <a:headEnd/>
            <a:tailEnd/>
          </a:ln>
          <a:effectLst/>
          <a:extLst/>
        </p:spPr>
        <p:txBody>
          <a:bodyPr/>
          <a:lstStyle/>
          <a:p>
            <a:pPr>
              <a:defRPr/>
            </a:pPr>
            <a:endParaRPr lang="en-US">
              <a:ea typeface="ＭＳ Ｐゴシック" charset="0"/>
              <a:cs typeface="+mn-cs"/>
            </a:endParaRPr>
          </a:p>
        </p:txBody>
      </p:sp>
    </p:spTree>
  </p:cSld>
  <p:clrMap bg1="lt1" tx1="dk1" bg2="lt2" tx2="dk2" accent1="accent1" accent2="accent2" accent3="accent3" accent4="accent4" accent5="accent5" accent6="accent6" hlink="hlink" folHlink="folHlink"/>
  <p:sldLayoutIdLst>
    <p:sldLayoutId id="2147483689" r:id="rId1"/>
    <p:sldLayoutId id="2147483688" r:id="rId2"/>
    <p:sldLayoutId id="2147483687" r:id="rId3"/>
    <p:sldLayoutId id="2147483686" r:id="rId4"/>
    <p:sldLayoutId id="2147483685" r:id="rId5"/>
    <p:sldLayoutId id="2147483684" r:id="rId6"/>
    <p:sldLayoutId id="2147483683" r:id="rId7"/>
    <p:sldLayoutId id="2147483682" r:id="rId8"/>
    <p:sldLayoutId id="2147483681" r:id="rId9"/>
    <p:sldLayoutId id="2147483680" r:id="rId10"/>
    <p:sldLayoutId id="2147483679" r:id="rId11"/>
  </p:sldLayoutIdLst>
  <p:transition spd="med"/>
  <p:hf hdr="0" ftr="0" dt="0"/>
  <p:txStyles>
    <p:titleStyle>
      <a:lvl1pPr algn="l" rtl="0" eaLnBrk="0" fontAlgn="base" hangingPunct="0">
        <a:spcBef>
          <a:spcPct val="0"/>
        </a:spcBef>
        <a:spcAft>
          <a:spcPct val="0"/>
        </a:spcAft>
        <a:defRPr sz="3800">
          <a:solidFill>
            <a:srgbClr val="006600"/>
          </a:solidFill>
          <a:latin typeface="+mj-lt"/>
          <a:ea typeface="ＭＳ Ｐゴシック" charset="0"/>
          <a:cs typeface="+mj-cs"/>
        </a:defRPr>
      </a:lvl1pPr>
      <a:lvl2pPr algn="l" rtl="0" eaLnBrk="0" fontAlgn="base" hangingPunct="0">
        <a:spcBef>
          <a:spcPct val="0"/>
        </a:spcBef>
        <a:spcAft>
          <a:spcPct val="0"/>
        </a:spcAft>
        <a:defRPr sz="3800">
          <a:solidFill>
            <a:srgbClr val="006600"/>
          </a:solidFill>
          <a:latin typeface="Garamond" pitchFamily="18" charset="0"/>
          <a:ea typeface="ＭＳ Ｐゴシック" charset="0"/>
          <a:cs typeface="Arial" pitchFamily="34" charset="0"/>
        </a:defRPr>
      </a:lvl2pPr>
      <a:lvl3pPr algn="l" rtl="0" eaLnBrk="0" fontAlgn="base" hangingPunct="0">
        <a:spcBef>
          <a:spcPct val="0"/>
        </a:spcBef>
        <a:spcAft>
          <a:spcPct val="0"/>
        </a:spcAft>
        <a:defRPr sz="3800">
          <a:solidFill>
            <a:srgbClr val="006600"/>
          </a:solidFill>
          <a:latin typeface="Garamond" pitchFamily="18" charset="0"/>
          <a:ea typeface="ＭＳ Ｐゴシック" charset="0"/>
          <a:cs typeface="Arial" pitchFamily="34" charset="0"/>
        </a:defRPr>
      </a:lvl3pPr>
      <a:lvl4pPr algn="l" rtl="0" eaLnBrk="0" fontAlgn="base" hangingPunct="0">
        <a:spcBef>
          <a:spcPct val="0"/>
        </a:spcBef>
        <a:spcAft>
          <a:spcPct val="0"/>
        </a:spcAft>
        <a:defRPr sz="3800">
          <a:solidFill>
            <a:srgbClr val="006600"/>
          </a:solidFill>
          <a:latin typeface="Garamond" pitchFamily="18" charset="0"/>
          <a:ea typeface="ＭＳ Ｐゴシック" charset="0"/>
          <a:cs typeface="Arial" pitchFamily="34" charset="0"/>
        </a:defRPr>
      </a:lvl4pPr>
      <a:lvl5pPr algn="l" rtl="0" eaLnBrk="0" fontAlgn="base" hangingPunct="0">
        <a:spcBef>
          <a:spcPct val="0"/>
        </a:spcBef>
        <a:spcAft>
          <a:spcPct val="0"/>
        </a:spcAft>
        <a:defRPr sz="3800">
          <a:solidFill>
            <a:srgbClr val="006600"/>
          </a:solidFill>
          <a:latin typeface="Garamond" pitchFamily="18" charset="0"/>
          <a:ea typeface="ＭＳ Ｐゴシック" charset="0"/>
          <a:cs typeface="Arial" pitchFamily="34" charset="0"/>
        </a:defRPr>
      </a:lvl5pPr>
      <a:lvl6pPr marL="457200" algn="l" rtl="0" eaLnBrk="0" fontAlgn="base" hangingPunct="0">
        <a:spcBef>
          <a:spcPct val="0"/>
        </a:spcBef>
        <a:spcAft>
          <a:spcPct val="0"/>
        </a:spcAft>
        <a:defRPr sz="3800">
          <a:solidFill>
            <a:srgbClr val="006600"/>
          </a:solidFill>
          <a:latin typeface="Garamond" pitchFamily="18" charset="0"/>
          <a:cs typeface="Arial" pitchFamily="34" charset="0"/>
        </a:defRPr>
      </a:lvl6pPr>
      <a:lvl7pPr marL="914400" algn="l" rtl="0" eaLnBrk="0" fontAlgn="base" hangingPunct="0">
        <a:spcBef>
          <a:spcPct val="0"/>
        </a:spcBef>
        <a:spcAft>
          <a:spcPct val="0"/>
        </a:spcAft>
        <a:defRPr sz="3800">
          <a:solidFill>
            <a:srgbClr val="006600"/>
          </a:solidFill>
          <a:latin typeface="Garamond" pitchFamily="18" charset="0"/>
          <a:cs typeface="Arial" pitchFamily="34" charset="0"/>
        </a:defRPr>
      </a:lvl7pPr>
      <a:lvl8pPr marL="1371600" algn="l" rtl="0" eaLnBrk="0" fontAlgn="base" hangingPunct="0">
        <a:spcBef>
          <a:spcPct val="0"/>
        </a:spcBef>
        <a:spcAft>
          <a:spcPct val="0"/>
        </a:spcAft>
        <a:defRPr sz="3800">
          <a:solidFill>
            <a:srgbClr val="006600"/>
          </a:solidFill>
          <a:latin typeface="Garamond" pitchFamily="18" charset="0"/>
          <a:cs typeface="Arial" pitchFamily="34" charset="0"/>
        </a:defRPr>
      </a:lvl8pPr>
      <a:lvl9pPr marL="1828800" algn="l" rtl="0" eaLnBrk="0" fontAlgn="base" hangingPunct="0">
        <a:spcBef>
          <a:spcPct val="0"/>
        </a:spcBef>
        <a:spcAft>
          <a:spcPct val="0"/>
        </a:spcAft>
        <a:defRPr sz="3800">
          <a:solidFill>
            <a:srgbClr val="006600"/>
          </a:solidFill>
          <a:latin typeface="Garamond" pitchFamily="18" charset="0"/>
          <a:cs typeface="Arial"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ea typeface="Arial" charset="0"/>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b="1">
          <a:solidFill>
            <a:schemeClr val="tx1"/>
          </a:solidFill>
          <a:latin typeface="+mn-lt"/>
          <a:ea typeface="Arial" charset="0"/>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mn-lt"/>
          <a:ea typeface="Arial" charset="0"/>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mn-lt"/>
          <a:ea typeface="Arial" charset="0"/>
          <a:cs typeface="+mn-cs"/>
        </a:defRPr>
      </a:lvl5pPr>
      <a:lvl6pPr marL="25146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5"/>
          <p:cNvSpPr>
            <a:spLocks noGrp="1" noChangeArrowheads="1"/>
          </p:cNvSpPr>
          <p:nvPr>
            <p:ph type="body" idx="1"/>
          </p:nvPr>
        </p:nvSpPr>
        <p:spPr bwMode="auto">
          <a:xfrm>
            <a:off x="457200" y="1219200"/>
            <a:ext cx="82296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8" name="Rectangle 3"/>
          <p:cNvSpPr>
            <a:spLocks noGrp="1" noChangeArrowheads="1"/>
          </p:cNvSpPr>
          <p:nvPr>
            <p:ph type="sldNum" sz="quarter" idx="4"/>
          </p:nvPr>
        </p:nvSpPr>
        <p:spPr bwMode="auto">
          <a:xfrm>
            <a:off x="7543800" y="6553200"/>
            <a:ext cx="914400" cy="2286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solidFill>
                  <a:srgbClr val="000000"/>
                </a:solidFill>
                <a:latin typeface="Garamond" pitchFamily="18" charset="0"/>
                <a:ea typeface="Arial Unicode MS" pitchFamily="34" charset="-128"/>
                <a:cs typeface="Arial Unicode MS" pitchFamily="34" charset="-128"/>
              </a:defRPr>
            </a:lvl1pPr>
          </a:lstStyle>
          <a:p>
            <a:pPr>
              <a:defRPr/>
            </a:pPr>
            <a:fld id="{CF5A92D6-B042-4F42-8A70-08F137517F5C}" type="slidenum">
              <a:rPr lang="en-US" altLang="zh-TW"/>
              <a:pPr>
                <a:defRPr/>
              </a:pPr>
              <a:t>‹#›</a:t>
            </a:fld>
            <a:endParaRPr lang="en-US" altLang="zh-TW"/>
          </a:p>
        </p:txBody>
      </p:sp>
      <p:pic>
        <p:nvPicPr>
          <p:cNvPr id="40964" name="Picture 4"/>
          <p:cNvPicPr>
            <a:picLocks noChangeAspect="1" noChangeArrowheads="1"/>
          </p:cNvPicPr>
          <p:nvPr userDrawn="1"/>
        </p:nvPicPr>
        <p:blipFill>
          <a:blip r:embed="rId13"/>
          <a:srcRect/>
          <a:stretch>
            <a:fillRect/>
          </a:stretch>
        </p:blipFill>
        <p:spPr bwMode="auto">
          <a:xfrm>
            <a:off x="257175" y="314325"/>
            <a:ext cx="593725" cy="642938"/>
          </a:xfrm>
          <a:prstGeom prst="rect">
            <a:avLst/>
          </a:prstGeom>
          <a:noFill/>
          <a:ln w="9525">
            <a:noFill/>
            <a:miter lim="800000"/>
            <a:headEnd/>
            <a:tailEnd/>
          </a:ln>
        </p:spPr>
      </p:pic>
      <p:pic>
        <p:nvPicPr>
          <p:cNvPr id="40965" name="Picture 9"/>
          <p:cNvPicPr>
            <a:picLocks noChangeAspect="1" noChangeArrowheads="1"/>
          </p:cNvPicPr>
          <p:nvPr userDrawn="1"/>
        </p:nvPicPr>
        <p:blipFill>
          <a:blip r:embed="rId14"/>
          <a:srcRect/>
          <a:stretch>
            <a:fillRect/>
          </a:stretch>
        </p:blipFill>
        <p:spPr bwMode="auto">
          <a:xfrm>
            <a:off x="7620000" y="0"/>
            <a:ext cx="1108075" cy="730250"/>
          </a:xfrm>
          <a:prstGeom prst="rect">
            <a:avLst/>
          </a:prstGeom>
          <a:noFill/>
          <a:ln w="9525">
            <a:noFill/>
            <a:miter lim="800000"/>
            <a:headEnd/>
            <a:tailEnd/>
          </a:ln>
        </p:spPr>
      </p:pic>
      <p:sp>
        <p:nvSpPr>
          <p:cNvPr id="40966" name="Rectangle 4"/>
          <p:cNvSpPr>
            <a:spLocks noGrp="1" noChangeArrowheads="1"/>
          </p:cNvSpPr>
          <p:nvPr>
            <p:ph type="title"/>
          </p:nvPr>
        </p:nvSpPr>
        <p:spPr bwMode="auto">
          <a:xfrm>
            <a:off x="809625" y="457200"/>
            <a:ext cx="822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4103" name="Line 12"/>
          <p:cNvSpPr>
            <a:spLocks noChangeShapeType="1"/>
          </p:cNvSpPr>
          <p:nvPr userDrawn="1"/>
        </p:nvSpPr>
        <p:spPr bwMode="auto">
          <a:xfrm>
            <a:off x="457200" y="6172200"/>
            <a:ext cx="8229600" cy="0"/>
          </a:xfrm>
          <a:prstGeom prst="line">
            <a:avLst/>
          </a:prstGeom>
          <a:noFill/>
          <a:ln w="19050">
            <a:solidFill>
              <a:schemeClr val="accent1"/>
            </a:solidFill>
            <a:round/>
            <a:headEnd/>
            <a:tailEnd/>
          </a:ln>
          <a:effectLst/>
          <a:extLst/>
        </p:spPr>
        <p:txBody>
          <a:bodyPr/>
          <a:lstStyle/>
          <a:p>
            <a:pPr>
              <a:defRPr/>
            </a:pPr>
            <a:endParaRPr lang="en-US">
              <a:ea typeface="ＭＳ Ｐゴシック" charset="0"/>
            </a:endParaRPr>
          </a:p>
        </p:txBody>
      </p:sp>
      <p:sp>
        <p:nvSpPr>
          <p:cNvPr id="40968" name="Freeform 13"/>
          <p:cNvSpPr>
            <a:spLocks noChangeArrowheads="1"/>
          </p:cNvSpPr>
          <p:nvPr userDrawn="1"/>
        </p:nvSpPr>
        <p:spPr bwMode="auto">
          <a:xfrm>
            <a:off x="381000" y="228600"/>
            <a:ext cx="8229600" cy="6096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p:spPr>
        <p:txBody>
          <a:bodyPr/>
          <a:lstStyle/>
          <a:p>
            <a:pPr>
              <a:defRPr/>
            </a:pPr>
            <a:endParaRPr lang="en-US">
              <a:latin typeface="Arial" pitchFamily="34" charset="0"/>
              <a:cs typeface="+mn-cs"/>
            </a:endParaRPr>
          </a:p>
        </p:txBody>
      </p:sp>
    </p:spTree>
  </p:cSld>
  <p:clrMap bg1="lt1" tx1="dk1" bg2="lt2" tx2="dk2" accent1="accent1" accent2="accent2" accent3="accent3" accent4="accent4" accent5="accent5" accent6="accent6" hlink="hlink" folHlink="folHlink"/>
  <p:sldLayoutIdLst>
    <p:sldLayoutId id="2147483700" r:id="rId1"/>
    <p:sldLayoutId id="2147483699" r:id="rId2"/>
    <p:sldLayoutId id="2147483698" r:id="rId3"/>
    <p:sldLayoutId id="2147483697" r:id="rId4"/>
    <p:sldLayoutId id="2147483696" r:id="rId5"/>
    <p:sldLayoutId id="2147483695" r:id="rId6"/>
    <p:sldLayoutId id="2147483694" r:id="rId7"/>
    <p:sldLayoutId id="2147483693" r:id="rId8"/>
    <p:sldLayoutId id="2147483692" r:id="rId9"/>
    <p:sldLayoutId id="2147483691" r:id="rId10"/>
    <p:sldLayoutId id="2147483690" r:id="rId11"/>
  </p:sldLayoutIdLst>
  <p:transition spd="med"/>
  <p:hf hdr="0" ftr="0" dt="0"/>
  <p:txStyles>
    <p:titleStyle>
      <a:lvl1pPr algn="l" rtl="0" eaLnBrk="0" fontAlgn="base" hangingPunct="0">
        <a:spcBef>
          <a:spcPct val="0"/>
        </a:spcBef>
        <a:spcAft>
          <a:spcPct val="0"/>
        </a:spcAft>
        <a:defRPr sz="3800">
          <a:solidFill>
            <a:srgbClr val="006600"/>
          </a:solidFill>
          <a:latin typeface="+mj-lt"/>
          <a:ea typeface="ＭＳ Ｐゴシック" charset="0"/>
          <a:cs typeface="+mj-cs"/>
        </a:defRPr>
      </a:lvl1pPr>
      <a:lvl2pPr algn="l" rtl="0" eaLnBrk="0" fontAlgn="base" hangingPunct="0">
        <a:spcBef>
          <a:spcPct val="0"/>
        </a:spcBef>
        <a:spcAft>
          <a:spcPct val="0"/>
        </a:spcAft>
        <a:defRPr sz="3800">
          <a:solidFill>
            <a:srgbClr val="006600"/>
          </a:solidFill>
          <a:latin typeface="Garamond" pitchFamily="18" charset="0"/>
          <a:ea typeface="ＭＳ Ｐゴシック" charset="0"/>
          <a:cs typeface="Arial" pitchFamily="34" charset="0"/>
        </a:defRPr>
      </a:lvl2pPr>
      <a:lvl3pPr algn="l" rtl="0" eaLnBrk="0" fontAlgn="base" hangingPunct="0">
        <a:spcBef>
          <a:spcPct val="0"/>
        </a:spcBef>
        <a:spcAft>
          <a:spcPct val="0"/>
        </a:spcAft>
        <a:defRPr sz="3800">
          <a:solidFill>
            <a:srgbClr val="006600"/>
          </a:solidFill>
          <a:latin typeface="Garamond" pitchFamily="18" charset="0"/>
          <a:ea typeface="ＭＳ Ｐゴシック" charset="0"/>
          <a:cs typeface="Arial" pitchFamily="34" charset="0"/>
        </a:defRPr>
      </a:lvl3pPr>
      <a:lvl4pPr algn="l" rtl="0" eaLnBrk="0" fontAlgn="base" hangingPunct="0">
        <a:spcBef>
          <a:spcPct val="0"/>
        </a:spcBef>
        <a:spcAft>
          <a:spcPct val="0"/>
        </a:spcAft>
        <a:defRPr sz="3800">
          <a:solidFill>
            <a:srgbClr val="006600"/>
          </a:solidFill>
          <a:latin typeface="Garamond" pitchFamily="18" charset="0"/>
          <a:ea typeface="ＭＳ Ｐゴシック" charset="0"/>
          <a:cs typeface="Arial" pitchFamily="34" charset="0"/>
        </a:defRPr>
      </a:lvl4pPr>
      <a:lvl5pPr algn="l" rtl="0" eaLnBrk="0" fontAlgn="base" hangingPunct="0">
        <a:spcBef>
          <a:spcPct val="0"/>
        </a:spcBef>
        <a:spcAft>
          <a:spcPct val="0"/>
        </a:spcAft>
        <a:defRPr sz="3800">
          <a:solidFill>
            <a:srgbClr val="006600"/>
          </a:solidFill>
          <a:latin typeface="Garamond" pitchFamily="18" charset="0"/>
          <a:ea typeface="ＭＳ Ｐゴシック" charset="0"/>
          <a:cs typeface="Arial" pitchFamily="34" charset="0"/>
        </a:defRPr>
      </a:lvl5pPr>
      <a:lvl6pPr marL="457200" algn="l" rtl="0" eaLnBrk="0" fontAlgn="base" hangingPunct="0">
        <a:spcBef>
          <a:spcPct val="0"/>
        </a:spcBef>
        <a:spcAft>
          <a:spcPct val="0"/>
        </a:spcAft>
        <a:defRPr sz="3800">
          <a:solidFill>
            <a:srgbClr val="006600"/>
          </a:solidFill>
          <a:latin typeface="Garamond" pitchFamily="18" charset="0"/>
          <a:cs typeface="Arial" pitchFamily="34" charset="0"/>
        </a:defRPr>
      </a:lvl6pPr>
      <a:lvl7pPr marL="914400" algn="l" rtl="0" eaLnBrk="0" fontAlgn="base" hangingPunct="0">
        <a:spcBef>
          <a:spcPct val="0"/>
        </a:spcBef>
        <a:spcAft>
          <a:spcPct val="0"/>
        </a:spcAft>
        <a:defRPr sz="3800">
          <a:solidFill>
            <a:srgbClr val="006600"/>
          </a:solidFill>
          <a:latin typeface="Garamond" pitchFamily="18" charset="0"/>
          <a:cs typeface="Arial" pitchFamily="34" charset="0"/>
        </a:defRPr>
      </a:lvl7pPr>
      <a:lvl8pPr marL="1371600" algn="l" rtl="0" eaLnBrk="0" fontAlgn="base" hangingPunct="0">
        <a:spcBef>
          <a:spcPct val="0"/>
        </a:spcBef>
        <a:spcAft>
          <a:spcPct val="0"/>
        </a:spcAft>
        <a:defRPr sz="3800">
          <a:solidFill>
            <a:srgbClr val="006600"/>
          </a:solidFill>
          <a:latin typeface="Garamond" pitchFamily="18" charset="0"/>
          <a:cs typeface="Arial" pitchFamily="34" charset="0"/>
        </a:defRPr>
      </a:lvl8pPr>
      <a:lvl9pPr marL="1828800" algn="l" rtl="0" eaLnBrk="0" fontAlgn="base" hangingPunct="0">
        <a:spcBef>
          <a:spcPct val="0"/>
        </a:spcBef>
        <a:spcAft>
          <a:spcPct val="0"/>
        </a:spcAft>
        <a:defRPr sz="3800">
          <a:solidFill>
            <a:srgbClr val="006600"/>
          </a:solidFill>
          <a:latin typeface="Garamond" pitchFamily="18" charset="0"/>
          <a:cs typeface="Arial"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ea typeface="Calibri" charset="0"/>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a:solidFill>
            <a:schemeClr val="tx1"/>
          </a:solidFill>
          <a:latin typeface="+mn-lt"/>
          <a:ea typeface="Calibri" charset="0"/>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mn-lt"/>
          <a:ea typeface="Calibri" charset="0"/>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mn-lt"/>
          <a:ea typeface="Calibri" charset="0"/>
          <a:cs typeface="+mn-cs"/>
        </a:defRPr>
      </a:lvl5pPr>
      <a:lvl6pPr marL="25146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84.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7.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1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8.xml"/><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50.png"/></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03.xm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1.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1.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1.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1.xml"/></Relationships>
</file>

<file path=ppt/slides/_rels/slide14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2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25.xml"/><Relationship Id="rId1" Type="http://schemas.openxmlformats.org/officeDocument/2006/relationships/slideLayout" Target="../slideLayouts/slideLayout2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32.xml"/></Relationships>
</file>

<file path=ppt/slides/_rels/slide15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27.xml"/><Relationship Id="rId1" Type="http://schemas.openxmlformats.org/officeDocument/2006/relationships/slideLayout" Target="../slideLayouts/slideLayout32.xml"/></Relationships>
</file>

<file path=ppt/slides/_rels/slide15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28.xml"/><Relationship Id="rId1" Type="http://schemas.openxmlformats.org/officeDocument/2006/relationships/slideLayout" Target="../slideLayouts/slideLayout3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43.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43.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43.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43.xml"/></Relationships>
</file>

<file path=ppt/slides/_rels/slide162.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tags" Target="../tags/tag3.xml"/><Relationship Id="rId7" Type="http://schemas.openxmlformats.org/officeDocument/2006/relationships/image" Target="../media/image6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3.png"/><Relationship Id="rId5" Type="http://schemas.openxmlformats.org/officeDocument/2006/relationships/notesSlide" Target="../notesSlides/notesSlide134.xml"/><Relationship Id="rId4" Type="http://schemas.openxmlformats.org/officeDocument/2006/relationships/slideLayout" Target="../slideLayouts/slideLayout43.xml"/><Relationship Id="rId9" Type="http://schemas.openxmlformats.org/officeDocument/2006/relationships/image" Target="../media/image66.png"/></Relationships>
</file>

<file path=ppt/slides/_rels/slide163.xml.rels><?xml version="1.0" encoding="UTF-8" standalone="yes"?>
<Relationships xmlns="http://schemas.openxmlformats.org/package/2006/relationships"><Relationship Id="rId3" Type="http://schemas.openxmlformats.org/officeDocument/2006/relationships/slideLayout" Target="../slideLayouts/slideLayout43.xml"/><Relationship Id="rId7" Type="http://schemas.openxmlformats.org/officeDocument/2006/relationships/hyperlink" Target="http://cogcomp.cs.illinois.edu/" TargetMode="Externa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69.png"/><Relationship Id="rId5" Type="http://schemas.openxmlformats.org/officeDocument/2006/relationships/image" Target="../media/image68.jpeg"/><Relationship Id="rId4" Type="http://schemas.openxmlformats.org/officeDocument/2006/relationships/image" Target="../media/image67.png"/></Relationships>
</file>

<file path=ppt/slides/_rels/slide164.xml.rels><?xml version="1.0" encoding="UTF-8" standalone="yes"?>
<Relationships xmlns="http://schemas.openxmlformats.org/package/2006/relationships"><Relationship Id="rId2" Type="http://schemas.openxmlformats.org/officeDocument/2006/relationships/hyperlink" Target="http://l2r.cs.uiuc.edu/tutorials.html" TargetMode="External"/><Relationship Id="rId1" Type="http://schemas.openxmlformats.org/officeDocument/2006/relationships/slideLayout" Target="../slideLayouts/slideLayout3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3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3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3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32.xml"/></Relationships>
</file>

<file path=ppt/slides/_rels/slide16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39.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40.xml"/><Relationship Id="rId1" Type="http://schemas.openxmlformats.org/officeDocument/2006/relationships/slideLayout" Target="../slideLayouts/slideLayout3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73.xml.rels><?xml version="1.0" encoding="UTF-8" standalone="yes"?>
<Relationships xmlns="http://schemas.openxmlformats.org/package/2006/relationships"><Relationship Id="rId3" Type="http://schemas.openxmlformats.org/officeDocument/2006/relationships/notesSlide" Target="../notesSlides/notesSlide141.xml"/><Relationship Id="rId7" Type="http://schemas.openxmlformats.org/officeDocument/2006/relationships/image" Target="../media/image71.wmf"/><Relationship Id="rId2" Type="http://schemas.openxmlformats.org/officeDocument/2006/relationships/slideLayout" Target="../slideLayouts/slideLayout21.xml"/><Relationship Id="rId1" Type="http://schemas.openxmlformats.org/officeDocument/2006/relationships/vmlDrawing" Target="../drawings/vmlDrawing6.vml"/><Relationship Id="rId6" Type="http://schemas.openxmlformats.org/officeDocument/2006/relationships/oleObject" Target="../embeddings/oleObject19.bin"/><Relationship Id="rId5" Type="http://schemas.openxmlformats.org/officeDocument/2006/relationships/image" Target="../media/image70.wmf"/><Relationship Id="rId4" Type="http://schemas.openxmlformats.org/officeDocument/2006/relationships/oleObject" Target="../embeddings/oleObject18.bin"/></Relationships>
</file>

<file path=ppt/slides/_rels/slide174.xml.rels><?xml version="1.0" encoding="UTF-8" standalone="yes"?>
<Relationships xmlns="http://schemas.openxmlformats.org/package/2006/relationships"><Relationship Id="rId3" Type="http://schemas.openxmlformats.org/officeDocument/2006/relationships/notesSlide" Target="../notesSlides/notesSlide142.xml"/><Relationship Id="rId7" Type="http://schemas.openxmlformats.org/officeDocument/2006/relationships/image" Target="../media/image71.wmf"/><Relationship Id="rId2" Type="http://schemas.openxmlformats.org/officeDocument/2006/relationships/slideLayout" Target="../slideLayouts/slideLayout21.xml"/><Relationship Id="rId1" Type="http://schemas.openxmlformats.org/officeDocument/2006/relationships/vmlDrawing" Target="../drawings/vmlDrawing7.vml"/><Relationship Id="rId6" Type="http://schemas.openxmlformats.org/officeDocument/2006/relationships/oleObject" Target="../embeddings/oleObject21.bin"/><Relationship Id="rId5" Type="http://schemas.openxmlformats.org/officeDocument/2006/relationships/image" Target="../media/image70.wmf"/><Relationship Id="rId4" Type="http://schemas.openxmlformats.org/officeDocument/2006/relationships/oleObject" Target="../embeddings/oleObject20.bin"/></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6.xml.rels><?xml version="1.0" encoding="UTF-8" standalone="yes"?>
<Relationships xmlns="http://schemas.openxmlformats.org/package/2006/relationships"><Relationship Id="rId3" Type="http://schemas.openxmlformats.org/officeDocument/2006/relationships/notesSlide" Target="../notesSlides/notesSlide143.xml"/><Relationship Id="rId2" Type="http://schemas.openxmlformats.org/officeDocument/2006/relationships/slideLayout" Target="../slideLayouts/slideLayout21.xml"/><Relationship Id="rId1" Type="http://schemas.openxmlformats.org/officeDocument/2006/relationships/vmlDrawing" Target="../drawings/vmlDrawing8.vml"/><Relationship Id="rId5" Type="http://schemas.openxmlformats.org/officeDocument/2006/relationships/image" Target="../media/image72.wmf"/><Relationship Id="rId4" Type="http://schemas.openxmlformats.org/officeDocument/2006/relationships/oleObject" Target="../embeddings/oleObject22.bin"/></Relationships>
</file>

<file path=ppt/slides/_rels/slide177.xml.rels><?xml version="1.0" encoding="UTF-8" standalone="yes"?>
<Relationships xmlns="http://schemas.openxmlformats.org/package/2006/relationships"><Relationship Id="rId8" Type="http://schemas.openxmlformats.org/officeDocument/2006/relationships/oleObject" Target="../embeddings/oleObject25.bin"/><Relationship Id="rId13" Type="http://schemas.openxmlformats.org/officeDocument/2006/relationships/image" Target="../media/image77.emf"/><Relationship Id="rId3" Type="http://schemas.openxmlformats.org/officeDocument/2006/relationships/notesSlide" Target="../notesSlides/notesSlide144.xml"/><Relationship Id="rId7" Type="http://schemas.openxmlformats.org/officeDocument/2006/relationships/image" Target="../media/image74.wmf"/><Relationship Id="rId12" Type="http://schemas.openxmlformats.org/officeDocument/2006/relationships/oleObject" Target="../embeddings/oleObject27.bin"/><Relationship Id="rId2" Type="http://schemas.openxmlformats.org/officeDocument/2006/relationships/slideLayout" Target="../slideLayouts/slideLayout21.xml"/><Relationship Id="rId1" Type="http://schemas.openxmlformats.org/officeDocument/2006/relationships/vmlDrawing" Target="../drawings/vmlDrawing9.vml"/><Relationship Id="rId6" Type="http://schemas.openxmlformats.org/officeDocument/2006/relationships/oleObject" Target="../embeddings/oleObject24.bin"/><Relationship Id="rId11" Type="http://schemas.openxmlformats.org/officeDocument/2006/relationships/image" Target="../media/image76.wmf"/><Relationship Id="rId5" Type="http://schemas.openxmlformats.org/officeDocument/2006/relationships/image" Target="../media/image73.wmf"/><Relationship Id="rId10" Type="http://schemas.openxmlformats.org/officeDocument/2006/relationships/oleObject" Target="../embeddings/oleObject26.bin"/><Relationship Id="rId4" Type="http://schemas.openxmlformats.org/officeDocument/2006/relationships/oleObject" Target="../embeddings/oleObject23.bin"/><Relationship Id="rId9" Type="http://schemas.openxmlformats.org/officeDocument/2006/relationships/image" Target="../media/image75.emf"/></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1.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1.xml"/></Relationships>
</file>

<file path=ppt/slides/_rels/slide18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48.xml"/><Relationship Id="rId1" Type="http://schemas.openxmlformats.org/officeDocument/2006/relationships/slideLayout" Target="../slideLayouts/slideLayout21.xml"/></Relationships>
</file>

<file path=ppt/slides/_rels/slide18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9.xml"/><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51.xml"/><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8" Type="http://schemas.openxmlformats.org/officeDocument/2006/relationships/hyperlink" Target="http://nlp.cs.qc.cuny.edu/instances.tar.gz" TargetMode="External"/><Relationship Id="rId3" Type="http://schemas.openxmlformats.org/officeDocument/2006/relationships/hyperlink" Target="http://cogcomp.cs.illinois.edu/demo/tempdemo/?id=29" TargetMode="External"/><Relationship Id="rId7" Type="http://schemas.openxmlformats.org/officeDocument/2006/relationships/hyperlink" Target="http://nlp.cs.qc.cuny.edu/Temporal_Slot_Filling_1.0.1.tar.gz" TargetMode="External"/><Relationship Id="rId2" Type="http://schemas.openxmlformats.org/officeDocument/2006/relationships/notesSlide" Target="../notesSlides/notesSlide152.xml"/><Relationship Id="rId1" Type="http://schemas.openxmlformats.org/officeDocument/2006/relationships/slideLayout" Target="../slideLayouts/slideLayout7.xml"/><Relationship Id="rId6" Type="http://schemas.openxmlformats.org/officeDocument/2006/relationships/hyperlink" Target="http://nlp.cs.qc.cuny.edu/kbptoolkit-1.5.0.tar.gz" TargetMode="External"/><Relationship Id="rId5" Type="http://schemas.openxmlformats.org/officeDocument/2006/relationships/hyperlink" Target="http://code.google.com/p/heideltime/" TargetMode="External"/><Relationship Id="rId4" Type="http://schemas.openxmlformats.org/officeDocument/2006/relationships/hyperlink" Target="http://nlp.stanford.edu/software/sutime.shtml" TargetMode="External"/></Relationships>
</file>

<file path=ppt/slides/_rels/slide186.xml.rels><?xml version="1.0" encoding="UTF-8" standalone="yes"?>
<Relationships xmlns="http://schemas.openxmlformats.org/package/2006/relationships"><Relationship Id="rId3" Type="http://schemas.openxmlformats.org/officeDocument/2006/relationships/hyperlink" Target="http://cogcomp.cs.illinois.edu/demo/" TargetMode="External"/><Relationship Id="rId2" Type="http://schemas.openxmlformats.org/officeDocument/2006/relationships/notesSlide" Target="../notesSlides/notesSlide153.xml"/><Relationship Id="rId1" Type="http://schemas.openxmlformats.org/officeDocument/2006/relationships/slideLayout" Target="../slideLayouts/slideLayout7.xml"/><Relationship Id="rId5" Type="http://schemas.openxmlformats.org/officeDocument/2006/relationships/image" Target="../media/image82.jpeg"/><Relationship Id="rId4" Type="http://schemas.openxmlformats.org/officeDocument/2006/relationships/image" Target="../media/image81.jpeg"/></Relationships>
</file>

<file path=ppt/slides/_rels/slide18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4.xml"/><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61.xml"/><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4.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63.xml"/><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3" Type="http://schemas.openxmlformats.org/officeDocument/2006/relationships/notesSlide" Target="../notesSlides/notesSlide165.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88.wmf"/><Relationship Id="rId4" Type="http://schemas.openxmlformats.org/officeDocument/2006/relationships/oleObject" Target="../embeddings/oleObject28.bin"/></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69.xml"/><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71.xml"/><Relationship Id="rId1" Type="http://schemas.openxmlformats.org/officeDocument/2006/relationships/slideLayout" Target="../slideLayouts/slideLayout7.xml"/><Relationship Id="rId4" Type="http://schemas.openxmlformats.org/officeDocument/2006/relationships/image" Target="../media/image91.png"/></Relationships>
</file>

<file path=ppt/slides/_rels/slide213.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33.w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3.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4.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5.png"/></Relationships>
</file>

<file path=ppt/slides/_rels/slide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5.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5.png"/></Relationships>
</file>

<file path=ppt/slides/_rels/slide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6.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5.png"/></Relationships>
</file>

<file path=ppt/slides/_rels/slide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7.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code.google.com/p/heideltime/" TargetMode="Externa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hyperlink" Target="http://cogcomp.cs.illinois.edu/demo/tempdemo"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73.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8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4.wmf"/><Relationship Id="rId5" Type="http://schemas.openxmlformats.org/officeDocument/2006/relationships/oleObject" Target="../embeddings/oleObject2.bin"/><Relationship Id="rId4" Type="http://schemas.openxmlformats.org/officeDocument/2006/relationships/image" Target="../media/image33.wmf"/></Relationships>
</file>

<file path=ppt/slides/_rels/slide89.xml.rels><?xml version="1.0" encoding="UTF-8" standalone="yes"?>
<Relationships xmlns="http://schemas.openxmlformats.org/package/2006/relationships"><Relationship Id="rId8" Type="http://schemas.openxmlformats.org/officeDocument/2006/relationships/image" Target="../media/image38.wmf"/><Relationship Id="rId13" Type="http://schemas.openxmlformats.org/officeDocument/2006/relationships/oleObject" Target="../embeddings/oleObject9.bin"/><Relationship Id="rId18" Type="http://schemas.openxmlformats.org/officeDocument/2006/relationships/oleObject" Target="../embeddings/oleObject13.bin"/><Relationship Id="rId3" Type="http://schemas.openxmlformats.org/officeDocument/2006/relationships/oleObject" Target="../embeddings/oleObject4.bin"/><Relationship Id="rId7" Type="http://schemas.openxmlformats.org/officeDocument/2006/relationships/oleObject" Target="../embeddings/oleObject6.bin"/><Relationship Id="rId12" Type="http://schemas.openxmlformats.org/officeDocument/2006/relationships/image" Target="../media/image40.wmf"/><Relationship Id="rId17" Type="http://schemas.openxmlformats.org/officeDocument/2006/relationships/oleObject" Target="../embeddings/oleObject12.bin"/><Relationship Id="rId2" Type="http://schemas.openxmlformats.org/officeDocument/2006/relationships/slideLayout" Target="../slideLayouts/slideLayout7.xml"/><Relationship Id="rId16" Type="http://schemas.openxmlformats.org/officeDocument/2006/relationships/oleObject" Target="../embeddings/oleObject11.bin"/><Relationship Id="rId1" Type="http://schemas.openxmlformats.org/officeDocument/2006/relationships/vmlDrawing" Target="../drawings/vmlDrawing2.vml"/><Relationship Id="rId6" Type="http://schemas.openxmlformats.org/officeDocument/2006/relationships/image" Target="../media/image37.wmf"/><Relationship Id="rId11" Type="http://schemas.openxmlformats.org/officeDocument/2006/relationships/oleObject" Target="../embeddings/oleObject8.bin"/><Relationship Id="rId5" Type="http://schemas.openxmlformats.org/officeDocument/2006/relationships/oleObject" Target="../embeddings/oleObject5.bin"/><Relationship Id="rId15" Type="http://schemas.openxmlformats.org/officeDocument/2006/relationships/oleObject" Target="../embeddings/oleObject10.bin"/><Relationship Id="rId10" Type="http://schemas.openxmlformats.org/officeDocument/2006/relationships/image" Target="../media/image39.wmf"/><Relationship Id="rId4" Type="http://schemas.openxmlformats.org/officeDocument/2006/relationships/image" Target="../media/image36.wmf"/><Relationship Id="rId9" Type="http://schemas.openxmlformats.org/officeDocument/2006/relationships/oleObject" Target="../embeddings/oleObject7.bin"/><Relationship Id="rId14" Type="http://schemas.openxmlformats.org/officeDocument/2006/relationships/image" Target="../media/image41.wmf"/></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43.wmf"/><Relationship Id="rId4" Type="http://schemas.openxmlformats.org/officeDocument/2006/relationships/oleObject" Target="../embeddings/oleObject14.bin"/></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81.xml"/><Relationship Id="rId7" Type="http://schemas.openxmlformats.org/officeDocument/2006/relationships/image" Target="../media/image44.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16.bin"/><Relationship Id="rId5" Type="http://schemas.openxmlformats.org/officeDocument/2006/relationships/image" Target="../media/image39.wmf"/><Relationship Id="rId4" Type="http://schemas.openxmlformats.org/officeDocument/2006/relationships/oleObject" Target="../embeddings/oleObject15.bin"/></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13.xml"/><Relationship Id="rId1" Type="http://schemas.openxmlformats.org/officeDocument/2006/relationships/vmlDrawing" Target="../drawings/vmlDrawing5.vml"/><Relationship Id="rId5" Type="http://schemas.openxmlformats.org/officeDocument/2006/relationships/image" Target="../media/image45.png"/><Relationship Id="rId4" Type="http://schemas.openxmlformats.org/officeDocument/2006/relationships/oleObject" Target="../embeddings/oleObject1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6"/>
          <p:cNvSpPr>
            <a:spLocks noGrp="1" noChangeArrowheads="1"/>
          </p:cNvSpPr>
          <p:nvPr>
            <p:ph type="sldNum" sz="quarter" idx="12"/>
          </p:nvPr>
        </p:nvSpPr>
        <p:spPr>
          <a:ln>
            <a:miter lim="800000"/>
            <a:headEnd/>
            <a:tailEnd/>
          </a:ln>
        </p:spPr>
        <p:txBody>
          <a:bodyPr/>
          <a:lstStyle/>
          <a:p>
            <a:pPr>
              <a:defRPr/>
            </a:pPr>
            <a:fld id="{F94DA081-3272-4EB6-8CD8-F145EBC8D63A}" type="slidenum">
              <a:rPr lang="en-US" smtClean="0"/>
              <a:pPr>
                <a:defRPr/>
              </a:pPr>
              <a:t>1</a:t>
            </a:fld>
            <a:endParaRPr lang="en-US" smtClean="0"/>
          </a:p>
        </p:txBody>
      </p:sp>
      <p:sp>
        <p:nvSpPr>
          <p:cNvPr id="54274"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0BF4A808-9716-478E-8F61-68E3B6C7A9AF}" type="slidenum">
              <a:rPr lang="en-US" sz="1200">
                <a:latin typeface="Garamond" pitchFamily="18" charset="0"/>
              </a:rPr>
              <a:pPr algn="r"/>
              <a:t>1</a:t>
            </a:fld>
            <a:endParaRPr lang="en-US" sz="1200">
              <a:latin typeface="Garamond" pitchFamily="18" charset="0"/>
            </a:endParaRPr>
          </a:p>
        </p:txBody>
      </p:sp>
      <p:pic>
        <p:nvPicPr>
          <p:cNvPr id="54275" name="Picture 6"/>
          <p:cNvPicPr>
            <a:picLocks noChangeAspect="1" noChangeArrowheads="1"/>
          </p:cNvPicPr>
          <p:nvPr/>
        </p:nvPicPr>
        <p:blipFill>
          <a:blip r:embed="rId3"/>
          <a:srcRect/>
          <a:stretch>
            <a:fillRect/>
          </a:stretch>
        </p:blipFill>
        <p:spPr bwMode="auto">
          <a:xfrm>
            <a:off x="395288" y="260350"/>
            <a:ext cx="1512887" cy="769938"/>
          </a:xfrm>
          <a:prstGeom prst="rect">
            <a:avLst/>
          </a:prstGeom>
          <a:noFill/>
          <a:ln w="9525">
            <a:noFill/>
            <a:miter lim="800000"/>
            <a:headEnd/>
            <a:tailEnd/>
          </a:ln>
        </p:spPr>
      </p:pic>
      <p:pic>
        <p:nvPicPr>
          <p:cNvPr id="54276" name="Picture 2"/>
          <p:cNvPicPr>
            <a:picLocks noChangeAspect="1" noChangeArrowheads="1"/>
          </p:cNvPicPr>
          <p:nvPr/>
        </p:nvPicPr>
        <p:blipFill>
          <a:blip r:embed="rId4"/>
          <a:srcRect/>
          <a:stretch>
            <a:fillRect/>
          </a:stretch>
        </p:blipFill>
        <p:spPr bwMode="auto">
          <a:xfrm>
            <a:off x="468313" y="5372100"/>
            <a:ext cx="819150" cy="819150"/>
          </a:xfrm>
          <a:prstGeom prst="rect">
            <a:avLst/>
          </a:prstGeom>
          <a:noFill/>
          <a:ln w="9525">
            <a:noFill/>
            <a:miter lim="800000"/>
            <a:headEnd/>
            <a:tailEnd/>
          </a:ln>
        </p:spPr>
      </p:pic>
      <p:sp>
        <p:nvSpPr>
          <p:cNvPr id="54277" name="Rectangle 2"/>
          <p:cNvSpPr>
            <a:spLocks noChangeArrowheads="1"/>
          </p:cNvSpPr>
          <p:nvPr/>
        </p:nvSpPr>
        <p:spPr bwMode="auto">
          <a:xfrm>
            <a:off x="-180975" y="1444625"/>
            <a:ext cx="9324975" cy="1752600"/>
          </a:xfrm>
          <a:prstGeom prst="rect">
            <a:avLst/>
          </a:prstGeom>
          <a:noFill/>
          <a:ln w="9525">
            <a:noFill/>
            <a:miter lim="800000"/>
            <a:headEnd/>
            <a:tailEnd/>
          </a:ln>
        </p:spPr>
        <p:txBody>
          <a:bodyPr anchor="ctr"/>
          <a:lstStyle/>
          <a:p>
            <a:pPr algn="ctr">
              <a:spcBef>
                <a:spcPts val="600"/>
              </a:spcBef>
            </a:pPr>
            <a:r>
              <a:rPr lang="en-US" altLang="zh-CN" sz="4000" b="1">
                <a:solidFill>
                  <a:schemeClr val="tx2"/>
                </a:solidFill>
                <a:latin typeface="Garamond" pitchFamily="18" charset="0"/>
                <a:ea typeface="SimSun" pitchFamily="2" charset="-122"/>
              </a:rPr>
              <a:t>Temporal Information Extraction and </a:t>
            </a:r>
            <a:br>
              <a:rPr lang="en-US" altLang="zh-CN" sz="4000" b="1">
                <a:solidFill>
                  <a:schemeClr val="tx2"/>
                </a:solidFill>
                <a:latin typeface="Garamond" pitchFamily="18" charset="0"/>
                <a:ea typeface="SimSun" pitchFamily="2" charset="-122"/>
              </a:rPr>
            </a:br>
            <a:r>
              <a:rPr lang="en-US" altLang="zh-CN" sz="4000" b="1">
                <a:solidFill>
                  <a:schemeClr val="tx2"/>
                </a:solidFill>
                <a:latin typeface="Garamond" pitchFamily="18" charset="0"/>
                <a:ea typeface="SimSun" pitchFamily="2" charset="-122"/>
              </a:rPr>
              <a:t>Shallow Temporal Reasoning</a:t>
            </a:r>
            <a:endParaRPr lang="en-GB" altLang="zh-CN" sz="4000" b="1">
              <a:solidFill>
                <a:schemeClr val="tx2"/>
              </a:solidFill>
              <a:latin typeface="Garamond" pitchFamily="18" charset="0"/>
              <a:ea typeface="SimSun" pitchFamily="2" charset="-122"/>
            </a:endParaRPr>
          </a:p>
        </p:txBody>
      </p:sp>
      <p:sp>
        <p:nvSpPr>
          <p:cNvPr id="54278" name="副标题 12"/>
          <p:cNvSpPr>
            <a:spLocks/>
          </p:cNvSpPr>
          <p:nvPr/>
        </p:nvSpPr>
        <p:spPr bwMode="auto">
          <a:xfrm>
            <a:off x="395288" y="3043238"/>
            <a:ext cx="8429625" cy="2160587"/>
          </a:xfrm>
          <a:prstGeom prst="rect">
            <a:avLst/>
          </a:prstGeom>
          <a:noFill/>
          <a:ln w="9525">
            <a:noFill/>
            <a:miter lim="800000"/>
            <a:headEnd/>
            <a:tailEnd/>
          </a:ln>
        </p:spPr>
        <p:txBody>
          <a:bodyPr/>
          <a:lstStyle/>
          <a:p>
            <a:pPr algn="ctr">
              <a:lnSpc>
                <a:spcPct val="80000"/>
              </a:lnSpc>
              <a:spcBef>
                <a:spcPct val="20000"/>
              </a:spcBef>
              <a:buClr>
                <a:schemeClr val="accent1"/>
              </a:buClr>
              <a:buSzPct val="65000"/>
              <a:buFont typeface="Wingdings" pitchFamily="2" charset="2"/>
              <a:buNone/>
            </a:pPr>
            <a:endParaRPr lang="en-US" altLang="zh-CN" sz="1100">
              <a:ea typeface="SimSun" pitchFamily="2" charset="-122"/>
            </a:endParaRPr>
          </a:p>
          <a:p>
            <a:pPr algn="ctr">
              <a:lnSpc>
                <a:spcPct val="80000"/>
              </a:lnSpc>
              <a:spcBef>
                <a:spcPct val="20000"/>
              </a:spcBef>
              <a:buClr>
                <a:schemeClr val="accent1"/>
              </a:buClr>
              <a:buSzPct val="65000"/>
              <a:buFont typeface="Wingdings" pitchFamily="2" charset="2"/>
              <a:buNone/>
            </a:pPr>
            <a:r>
              <a:rPr lang="en-US" altLang="zh-CN" sz="1900">
                <a:ea typeface="SimSun" pitchFamily="2" charset="-122"/>
              </a:rPr>
              <a:t>Dan Roth</a:t>
            </a:r>
            <a:r>
              <a:rPr lang="en-US" altLang="zh-CN" sz="1900" baseline="30000">
                <a:ea typeface="SimSun" pitchFamily="2" charset="-122"/>
              </a:rPr>
              <a:t>*</a:t>
            </a:r>
            <a:r>
              <a:rPr lang="en-US" altLang="zh-CN" sz="1900">
                <a:ea typeface="SimSun" pitchFamily="2" charset="-122"/>
              </a:rPr>
              <a:t>, Heng Ji</a:t>
            </a:r>
            <a:r>
              <a:rPr lang="en-US" altLang="zh-CN" sz="1900" baseline="30000">
                <a:ea typeface="SimSun" pitchFamily="2" charset="-122"/>
              </a:rPr>
              <a:t>†</a:t>
            </a:r>
            <a:r>
              <a:rPr lang="en-US" altLang="zh-CN" sz="1900">
                <a:ea typeface="SimSun" pitchFamily="2" charset="-122"/>
              </a:rPr>
              <a:t>, Taylor Cassidy</a:t>
            </a:r>
            <a:r>
              <a:rPr lang="en-US" altLang="zh-CN" sz="1900" baseline="30000">
                <a:ea typeface="SimSun" pitchFamily="2" charset="-122"/>
              </a:rPr>
              <a:t>†</a:t>
            </a:r>
            <a:r>
              <a:rPr lang="en-US" altLang="zh-CN" sz="1900">
                <a:ea typeface="SimSun" pitchFamily="2" charset="-122"/>
              </a:rPr>
              <a:t>, Quang Do</a:t>
            </a:r>
            <a:r>
              <a:rPr lang="en-US" altLang="zh-CN" sz="1900" baseline="30000">
                <a:ea typeface="SimSun" pitchFamily="2" charset="-122"/>
              </a:rPr>
              <a:t>*</a:t>
            </a:r>
            <a:endParaRPr lang="en-US" altLang="zh-CN" sz="1900">
              <a:ea typeface="SimSun" pitchFamily="2" charset="-122"/>
            </a:endParaRPr>
          </a:p>
          <a:p>
            <a:pPr algn="ctr">
              <a:lnSpc>
                <a:spcPct val="80000"/>
              </a:lnSpc>
              <a:spcBef>
                <a:spcPct val="20000"/>
              </a:spcBef>
              <a:buClr>
                <a:schemeClr val="accent1"/>
              </a:buClr>
              <a:buSzPct val="65000"/>
              <a:buFont typeface="Wingdings" pitchFamily="2" charset="2"/>
              <a:buNone/>
            </a:pPr>
            <a:endParaRPr lang="en-US" altLang="zh-CN" sz="1900">
              <a:ea typeface="SimSun" pitchFamily="2" charset="-122"/>
            </a:endParaRPr>
          </a:p>
          <a:p>
            <a:pPr algn="ctr">
              <a:lnSpc>
                <a:spcPct val="80000"/>
              </a:lnSpc>
              <a:spcBef>
                <a:spcPct val="20000"/>
              </a:spcBef>
              <a:buClr>
                <a:schemeClr val="accent1"/>
              </a:buClr>
              <a:buSzPct val="65000"/>
              <a:buFont typeface="Wingdings" pitchFamily="2" charset="2"/>
              <a:buNone/>
            </a:pPr>
            <a:r>
              <a:rPr lang="en-US" altLang="zh-CN" sz="1900" baseline="30000">
                <a:ea typeface="SimSun" pitchFamily="2" charset="-122"/>
              </a:rPr>
              <a:t>*</a:t>
            </a:r>
            <a:r>
              <a:rPr lang="en-US" altLang="zh-CN" sz="1700">
                <a:ea typeface="SimSun" pitchFamily="2" charset="-122"/>
              </a:rPr>
              <a:t>Computer Science Department</a:t>
            </a:r>
          </a:p>
          <a:p>
            <a:pPr algn="ctr">
              <a:spcBef>
                <a:spcPct val="20000"/>
              </a:spcBef>
              <a:buClr>
                <a:schemeClr val="accent1"/>
              </a:buClr>
              <a:buSzPct val="65000"/>
              <a:buFont typeface="Wingdings" pitchFamily="2" charset="2"/>
              <a:buNone/>
            </a:pPr>
            <a:r>
              <a:rPr lang="en-US" altLang="zh-TW" sz="1700">
                <a:ea typeface="PMingLiU" pitchFamily="18" charset="-120"/>
              </a:rPr>
              <a:t>University of Illinois at Urbana-Champaign</a:t>
            </a:r>
          </a:p>
          <a:p>
            <a:pPr algn="ctr">
              <a:spcBef>
                <a:spcPct val="20000"/>
              </a:spcBef>
              <a:buClr>
                <a:schemeClr val="accent1"/>
              </a:buClr>
              <a:buSzPct val="65000"/>
              <a:buFont typeface="Wingdings" pitchFamily="2" charset="2"/>
              <a:buNone/>
            </a:pPr>
            <a:endParaRPr lang="en-US" altLang="zh-TW" sz="1700">
              <a:ea typeface="PMingLiU" pitchFamily="18" charset="-120"/>
            </a:endParaRPr>
          </a:p>
          <a:p>
            <a:pPr algn="ctr">
              <a:lnSpc>
                <a:spcPct val="80000"/>
              </a:lnSpc>
              <a:spcBef>
                <a:spcPct val="20000"/>
              </a:spcBef>
              <a:buClr>
                <a:schemeClr val="accent1"/>
              </a:buClr>
              <a:buSzPct val="65000"/>
              <a:buFont typeface="Wingdings" pitchFamily="2" charset="2"/>
              <a:buNone/>
            </a:pPr>
            <a:r>
              <a:rPr lang="en-US" altLang="zh-CN" sz="1900" baseline="30000">
                <a:ea typeface="SimSun" pitchFamily="2" charset="-122"/>
              </a:rPr>
              <a:t>†</a:t>
            </a:r>
            <a:r>
              <a:rPr lang="en-US" altLang="zh-CN" sz="1700">
                <a:ea typeface="SimSun" pitchFamily="2" charset="-122"/>
              </a:rPr>
              <a:t>Computer Science Department and Linguistics Department,  </a:t>
            </a:r>
            <a:br>
              <a:rPr lang="en-US" altLang="zh-CN" sz="1700">
                <a:ea typeface="SimSun" pitchFamily="2" charset="-122"/>
              </a:rPr>
            </a:br>
            <a:r>
              <a:rPr lang="en-US" altLang="zh-CN" sz="1700">
                <a:ea typeface="SimSun" pitchFamily="2" charset="-122"/>
              </a:rPr>
              <a:t>Queens College and the Graduate Center</a:t>
            </a:r>
          </a:p>
          <a:p>
            <a:pPr algn="ctr">
              <a:lnSpc>
                <a:spcPct val="80000"/>
              </a:lnSpc>
              <a:spcBef>
                <a:spcPct val="20000"/>
              </a:spcBef>
              <a:buClr>
                <a:schemeClr val="accent1"/>
              </a:buClr>
              <a:buSzPct val="65000"/>
              <a:buFont typeface="Wingdings" pitchFamily="2" charset="2"/>
              <a:buNone/>
            </a:pPr>
            <a:r>
              <a:rPr lang="en-US" altLang="zh-CN" sz="1700">
                <a:ea typeface="SimSun" pitchFamily="2" charset="-122"/>
              </a:rPr>
              <a:t>City University of New York</a:t>
            </a:r>
            <a:r>
              <a:rPr lang="en-US" altLang="zh-CN" sz="1900">
                <a:ea typeface="SimSun" pitchFamily="2" charset="-122"/>
              </a:rPr>
              <a:t> </a:t>
            </a:r>
          </a:p>
          <a:p>
            <a:pPr algn="ctr">
              <a:lnSpc>
                <a:spcPct val="80000"/>
              </a:lnSpc>
              <a:spcBef>
                <a:spcPct val="20000"/>
              </a:spcBef>
              <a:buClr>
                <a:schemeClr val="accent1"/>
              </a:buClr>
              <a:buSzPct val="65000"/>
              <a:buFont typeface="Wingdings" pitchFamily="2" charset="2"/>
              <a:buNone/>
            </a:pPr>
            <a:endParaRPr lang="en-US" altLang="zh-CN" sz="1700">
              <a:ea typeface="SimSun" pitchFamily="2" charset="-122"/>
            </a:endParaRPr>
          </a:p>
          <a:p>
            <a:pPr algn="ctr">
              <a:lnSpc>
                <a:spcPct val="80000"/>
              </a:lnSpc>
              <a:spcBef>
                <a:spcPct val="20000"/>
              </a:spcBef>
              <a:buClr>
                <a:schemeClr val="accent1"/>
              </a:buClr>
              <a:buSzPct val="65000"/>
              <a:buFont typeface="Wingdings" pitchFamily="2" charset="2"/>
              <a:buNone/>
            </a:pPr>
            <a:r>
              <a:rPr lang="en-US" altLang="zh-CN" sz="1700">
                <a:ea typeface="SimSun" pitchFamily="2" charset="-122"/>
              </a:rPr>
              <a:t>December 8, 2012</a:t>
            </a:r>
            <a:endParaRPr lang="en-US" altLang="zh-TW" sz="1500">
              <a:ea typeface="PMingLiU" pitchFamily="18" charset="-120"/>
            </a:endParaRPr>
          </a:p>
        </p:txBody>
      </p:sp>
      <p:pic>
        <p:nvPicPr>
          <p:cNvPr id="54279" name="Picture 6"/>
          <p:cNvPicPr>
            <a:picLocks noChangeAspect="1" noChangeArrowheads="1"/>
          </p:cNvPicPr>
          <p:nvPr/>
        </p:nvPicPr>
        <p:blipFill>
          <a:blip r:embed="rId5"/>
          <a:srcRect/>
          <a:stretch>
            <a:fillRect/>
          </a:stretch>
        </p:blipFill>
        <p:spPr bwMode="auto">
          <a:xfrm>
            <a:off x="7926388" y="5300663"/>
            <a:ext cx="744537" cy="852487"/>
          </a:xfrm>
          <a:prstGeom prst="rect">
            <a:avLst/>
          </a:prstGeom>
          <a:noFill/>
          <a:ln w="9525">
            <a:noFill/>
            <a:miter lim="800000"/>
            <a:headEnd/>
            <a:tailEnd/>
          </a:ln>
        </p:spPr>
      </p:pic>
      <p:pic>
        <p:nvPicPr>
          <p:cNvPr id="54280" name="Picture 7"/>
          <p:cNvPicPr>
            <a:picLocks noChangeAspect="1" noChangeArrowheads="1"/>
          </p:cNvPicPr>
          <p:nvPr/>
        </p:nvPicPr>
        <p:blipFill>
          <a:blip r:embed="rId6"/>
          <a:srcRect/>
          <a:stretch>
            <a:fillRect/>
          </a:stretch>
        </p:blipFill>
        <p:spPr bwMode="auto">
          <a:xfrm>
            <a:off x="1916113" y="376238"/>
            <a:ext cx="6985000" cy="5619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6"/>
          <p:cNvSpPr>
            <a:spLocks noGrp="1" noChangeArrowheads="1"/>
          </p:cNvSpPr>
          <p:nvPr>
            <p:ph type="sldNum" sz="quarter" idx="12"/>
          </p:nvPr>
        </p:nvSpPr>
        <p:spPr>
          <a:ln>
            <a:miter lim="800000"/>
            <a:headEnd/>
            <a:tailEnd/>
          </a:ln>
        </p:spPr>
        <p:txBody>
          <a:bodyPr/>
          <a:lstStyle/>
          <a:p>
            <a:pPr>
              <a:defRPr/>
            </a:pPr>
            <a:fld id="{63CC27F4-575E-45C0-9E68-BC026178FF63}" type="slidenum">
              <a:rPr lang="en-US" smtClean="0"/>
              <a:pPr>
                <a:defRPr/>
              </a:pPr>
              <a:t>10</a:t>
            </a:fld>
            <a:endParaRPr lang="en-US" smtClean="0"/>
          </a:p>
        </p:txBody>
      </p:sp>
      <p:sp>
        <p:nvSpPr>
          <p:cNvPr id="70658"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2C7E4641-E34B-49C3-96DD-1A99B4BC9CB1}" type="slidenum">
              <a:rPr lang="en-US" sz="1200">
                <a:latin typeface="Garamond" pitchFamily="18" charset="0"/>
              </a:rPr>
              <a:pPr algn="r"/>
              <a:t>10</a:t>
            </a:fld>
            <a:endParaRPr lang="en-US" sz="1200">
              <a:latin typeface="Garamond" pitchFamily="18" charset="0"/>
            </a:endParaRPr>
          </a:p>
        </p:txBody>
      </p:sp>
      <p:sp>
        <p:nvSpPr>
          <p:cNvPr id="70659"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6C90A266-9696-4101-B38A-F539B1397473}" type="slidenum">
              <a:rPr lang="en-US" sz="1200">
                <a:latin typeface="Garamond" pitchFamily="18" charset="0"/>
              </a:rPr>
              <a:pPr algn="r"/>
              <a:t>10</a:t>
            </a:fld>
            <a:endParaRPr lang="en-US" sz="1200">
              <a:latin typeface="Garamond" pitchFamily="18" charset="0"/>
            </a:endParaRPr>
          </a:p>
        </p:txBody>
      </p:sp>
      <p:sp>
        <p:nvSpPr>
          <p:cNvPr id="70660" name="Rectangle 2"/>
          <p:cNvSpPr>
            <a:spLocks noGrp="1" noChangeArrowheads="1"/>
          </p:cNvSpPr>
          <p:nvPr>
            <p:ph type="body" idx="4294967295"/>
          </p:nvPr>
        </p:nvSpPr>
        <p:spPr>
          <a:xfrm>
            <a:off x="468313" y="1628775"/>
            <a:ext cx="8229600" cy="4525963"/>
          </a:xfrm>
        </p:spPr>
        <p:txBody>
          <a:bodyPr/>
          <a:lstStyle/>
          <a:p>
            <a:pPr marL="609600" indent="-609600" eaLnBrk="1" hangingPunct="1"/>
            <a:r>
              <a:rPr lang="en-US" altLang="zh-CN" sz="3600" smtClean="0">
                <a:ea typeface="SimSun" pitchFamily="2" charset="-122"/>
              </a:rPr>
              <a:t>Temporal Information Representation Theories</a:t>
            </a:r>
          </a:p>
        </p:txBody>
      </p:sp>
      <p:pic>
        <p:nvPicPr>
          <p:cNvPr id="70661" name="Picture 5"/>
          <p:cNvPicPr>
            <a:picLocks noChangeAspect="1" noChangeArrowheads="1"/>
          </p:cNvPicPr>
          <p:nvPr/>
        </p:nvPicPr>
        <p:blipFill>
          <a:blip r:embed="rId3"/>
          <a:srcRect/>
          <a:stretch>
            <a:fillRect/>
          </a:stretch>
        </p:blipFill>
        <p:spPr bwMode="auto">
          <a:xfrm>
            <a:off x="4500563" y="3284538"/>
            <a:ext cx="4033837" cy="2773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Rectangle 6"/>
          <p:cNvSpPr>
            <a:spLocks noGrp="1" noChangeArrowheads="1"/>
          </p:cNvSpPr>
          <p:nvPr>
            <p:ph type="sldNum" sz="quarter" idx="12"/>
          </p:nvPr>
        </p:nvSpPr>
        <p:spPr>
          <a:ln>
            <a:miter lim="800000"/>
            <a:headEnd/>
            <a:tailEnd/>
          </a:ln>
        </p:spPr>
        <p:txBody>
          <a:bodyPr/>
          <a:lstStyle/>
          <a:p>
            <a:pPr>
              <a:defRPr/>
            </a:pPr>
            <a:fld id="{FB323F3F-D2E8-4C97-BBE6-AC46BE398009}" type="slidenum">
              <a:rPr lang="en-US" smtClean="0"/>
              <a:pPr>
                <a:defRPr/>
              </a:pPr>
              <a:t>100</a:t>
            </a:fld>
            <a:endParaRPr lang="en-US" smtClean="0"/>
          </a:p>
        </p:txBody>
      </p:sp>
      <p:sp>
        <p:nvSpPr>
          <p:cNvPr id="241666" name="Slide Number Placeholder 6"/>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98C01C88-7A84-495C-9182-C6015DCD302C}" type="slidenum">
              <a:rPr lang="en-US" sz="1200">
                <a:latin typeface="Garamond" pitchFamily="18" charset="0"/>
              </a:rPr>
              <a:pPr algn="r"/>
              <a:t>100</a:t>
            </a:fld>
            <a:endParaRPr lang="en-US" sz="1200">
              <a:latin typeface="Garamond" pitchFamily="18" charset="0"/>
            </a:endParaRPr>
          </a:p>
        </p:txBody>
      </p:sp>
      <p:sp>
        <p:nvSpPr>
          <p:cNvPr id="241667" name="Rectangle 2"/>
          <p:cNvSpPr>
            <a:spLocks noGrp="1" noChangeArrowheads="1"/>
          </p:cNvSpPr>
          <p:nvPr>
            <p:ph type="title"/>
          </p:nvPr>
        </p:nvSpPr>
        <p:spPr>
          <a:xfrm>
            <a:off x="928688" y="234950"/>
            <a:ext cx="8229600" cy="1139825"/>
          </a:xfrm>
        </p:spPr>
        <p:txBody>
          <a:bodyPr/>
          <a:lstStyle/>
          <a:p>
            <a:pPr eaLnBrk="1" hangingPunct="1"/>
            <a:r>
              <a:rPr lang="en-US" sz="3800" smtClean="0">
                <a:ea typeface="ＭＳ Ｐゴシック" pitchFamily="34" charset="-128"/>
              </a:rPr>
              <a:t>Annotation Challenges (Cont</a:t>
            </a:r>
            <a:r>
              <a:rPr lang="ja-JP" altLang="en-US" sz="3800" smtClean="0">
                <a:ea typeface="ＭＳ Ｐゴシック" pitchFamily="34" charset="-128"/>
              </a:rPr>
              <a:t>’</a:t>
            </a:r>
            <a:r>
              <a:rPr lang="en-US" altLang="ja-JP" sz="3800" smtClean="0">
                <a:ea typeface="ＭＳ Ｐゴシック" pitchFamily="34" charset="-128"/>
              </a:rPr>
              <a:t>)</a:t>
            </a:r>
            <a:endParaRPr lang="en-US" sz="3800" smtClean="0">
              <a:ea typeface="ＭＳ Ｐゴシック" pitchFamily="34" charset="-128"/>
            </a:endParaRPr>
          </a:p>
        </p:txBody>
      </p:sp>
      <p:sp>
        <p:nvSpPr>
          <p:cNvPr id="241668" name="Rectangle 3"/>
          <p:cNvSpPr>
            <a:spLocks noGrp="1" noChangeArrowheads="1"/>
          </p:cNvSpPr>
          <p:nvPr>
            <p:ph type="body" sz="half" idx="1"/>
          </p:nvPr>
        </p:nvSpPr>
        <p:spPr/>
        <p:txBody>
          <a:bodyPr/>
          <a:lstStyle/>
          <a:p>
            <a:pPr eaLnBrk="1" hangingPunct="1"/>
            <a:endParaRPr lang="en-US" altLang="zh-CN" sz="2600" smtClean="0">
              <a:ea typeface="SimSun" pitchFamily="2" charset="-122"/>
            </a:endParaRPr>
          </a:p>
          <a:p>
            <a:pPr eaLnBrk="1" hangingPunct="1"/>
            <a:endParaRPr lang="en-US" altLang="zh-CN" sz="2400" smtClean="0">
              <a:ea typeface="SimSun" pitchFamily="2" charset="-122"/>
            </a:endParaRPr>
          </a:p>
          <a:p>
            <a:pPr eaLnBrk="1" hangingPunct="1"/>
            <a:endParaRPr lang="en-US" altLang="zh-CN" sz="2400" smtClean="0">
              <a:ea typeface="SimSun" pitchFamily="2" charset="-122"/>
            </a:endParaRPr>
          </a:p>
          <a:p>
            <a:pPr lvl="1" eaLnBrk="1" hangingPunct="1"/>
            <a:endParaRPr lang="en-US" altLang="zh-CN" sz="1800" smtClean="0">
              <a:ea typeface="SimSun" pitchFamily="2" charset="-122"/>
            </a:endParaRPr>
          </a:p>
        </p:txBody>
      </p:sp>
      <p:sp>
        <p:nvSpPr>
          <p:cNvPr id="241669" name="Rectangle 3"/>
          <p:cNvSpPr>
            <a:spLocks noChangeArrowheads="1"/>
          </p:cNvSpPr>
          <p:nvPr/>
        </p:nvSpPr>
        <p:spPr bwMode="auto">
          <a:xfrm>
            <a:off x="395288" y="1052513"/>
            <a:ext cx="8424862" cy="5040312"/>
          </a:xfrm>
          <a:prstGeom prst="rect">
            <a:avLst/>
          </a:prstGeom>
          <a:noFill/>
          <a:ln w="9525">
            <a:noFill/>
            <a:miter lim="800000"/>
            <a:headEnd/>
            <a:tailEnd/>
          </a:ln>
        </p:spPr>
        <p:txBody>
          <a:bodyPr/>
          <a:lstStyle/>
          <a:p>
            <a:pPr marL="342900" indent="-342900">
              <a:lnSpc>
                <a:spcPct val="90000"/>
              </a:lnSpc>
              <a:spcBef>
                <a:spcPct val="20000"/>
              </a:spcBef>
              <a:buClr>
                <a:schemeClr val="accent1"/>
              </a:buClr>
              <a:buSzPct val="65000"/>
              <a:buFont typeface="Wingdings" pitchFamily="2" charset="2"/>
              <a:buChar char="n"/>
            </a:pPr>
            <a:r>
              <a:rPr lang="en-US" altLang="zh-CN" sz="2600">
                <a:ea typeface="SimSun" pitchFamily="2" charset="-122"/>
              </a:rPr>
              <a:t>Explicit temporal information is very sparse and scattered across documents </a:t>
            </a:r>
          </a:p>
          <a:p>
            <a:pPr marL="762000" lvl="1" indent="-304800">
              <a:lnSpc>
                <a:spcPct val="90000"/>
              </a:lnSpc>
              <a:spcBef>
                <a:spcPct val="20000"/>
              </a:spcBef>
              <a:buClr>
                <a:schemeClr val="accent2"/>
              </a:buClr>
              <a:buSzPct val="60000"/>
              <a:buFont typeface="Wingdings" pitchFamily="2" charset="2"/>
              <a:buChar char="q"/>
            </a:pPr>
            <a:r>
              <a:rPr lang="en-US" altLang="zh-CN" sz="2200">
                <a:ea typeface="SimSun" pitchFamily="2" charset="-122"/>
              </a:rPr>
              <a:t>35 of the 107 KBP queries with “employee_of” answers have documents including temporal arguments</a:t>
            </a:r>
          </a:p>
          <a:p>
            <a:pPr marL="762000" lvl="1" indent="-304800">
              <a:lnSpc>
                <a:spcPct val="90000"/>
              </a:lnSpc>
              <a:spcBef>
                <a:spcPct val="20000"/>
              </a:spcBef>
              <a:buClr>
                <a:schemeClr val="accent2"/>
              </a:buClr>
              <a:buSzPct val="60000"/>
              <a:buFont typeface="Wingdings" pitchFamily="2" charset="2"/>
              <a:buChar char="q"/>
            </a:pPr>
            <a:r>
              <a:rPr lang="en-US" altLang="zh-CN" sz="2200">
                <a:ea typeface="SimSun" pitchFamily="2" charset="-122"/>
              </a:rPr>
              <a:t>1/3 queries could be reliably associated with either a start or end date</a:t>
            </a:r>
          </a:p>
          <a:p>
            <a:pPr marL="762000" lvl="1" indent="-304800">
              <a:lnSpc>
                <a:spcPct val="90000"/>
              </a:lnSpc>
              <a:spcBef>
                <a:spcPct val="20000"/>
              </a:spcBef>
              <a:buClr>
                <a:schemeClr val="accent2"/>
              </a:buClr>
              <a:buSzPct val="60000"/>
              <a:buFont typeface="Wingdings" pitchFamily="2" charset="2"/>
              <a:buChar char="q"/>
            </a:pPr>
            <a:r>
              <a:rPr lang="en-US" altLang="zh-CN" sz="2200">
                <a:ea typeface="SimSun" pitchFamily="2" charset="-122"/>
              </a:rPr>
              <a:t>On average 518 relevant documents returned for &lt;entity, slot&gt;, but only 21 sentences returned for &lt;entity, slot, temporal expression&gt;</a:t>
            </a:r>
          </a:p>
          <a:p>
            <a:pPr marL="762000" lvl="1" indent="-304800">
              <a:lnSpc>
                <a:spcPct val="90000"/>
              </a:lnSpc>
              <a:spcBef>
                <a:spcPct val="20000"/>
              </a:spcBef>
              <a:buClr>
                <a:schemeClr val="accent2"/>
              </a:buClr>
              <a:buSzPct val="60000"/>
              <a:buFont typeface="Wingdings" pitchFamily="2" charset="2"/>
              <a:buChar char="q"/>
            </a:pPr>
            <a:endParaRPr lang="en-US" altLang="zh-CN" sz="2200">
              <a:ea typeface="SimSun" pitchFamily="2" charset="-122"/>
            </a:endParaRPr>
          </a:p>
          <a:p>
            <a:pPr marL="762000" lvl="1" indent="-304800">
              <a:lnSpc>
                <a:spcPct val="90000"/>
              </a:lnSpc>
              <a:spcBef>
                <a:spcPct val="20000"/>
              </a:spcBef>
              <a:buClr>
                <a:schemeClr val="accent2"/>
              </a:buClr>
              <a:buSzPct val="60000"/>
              <a:buFont typeface="Wingdings" pitchFamily="2" charset="2"/>
              <a:buChar char="q"/>
            </a:pPr>
            <a:endParaRPr lang="en-US" altLang="zh-CN" sz="2600">
              <a:ea typeface="SimSun" pitchFamily="2" charset="-122"/>
            </a:endParaRPr>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Rectangle 6"/>
          <p:cNvSpPr>
            <a:spLocks noGrp="1" noChangeArrowheads="1"/>
          </p:cNvSpPr>
          <p:nvPr>
            <p:ph type="sldNum" sz="quarter" idx="12"/>
          </p:nvPr>
        </p:nvSpPr>
        <p:spPr>
          <a:ln>
            <a:miter lim="800000"/>
            <a:headEnd/>
            <a:tailEnd/>
          </a:ln>
        </p:spPr>
        <p:txBody>
          <a:bodyPr/>
          <a:lstStyle/>
          <a:p>
            <a:pPr>
              <a:defRPr/>
            </a:pPr>
            <a:fld id="{F050D1D2-CF4B-4C33-BFB2-A5CCB34BA718}" type="slidenum">
              <a:rPr lang="en-US" smtClean="0"/>
              <a:pPr>
                <a:defRPr/>
              </a:pPr>
              <a:t>101</a:t>
            </a:fld>
            <a:endParaRPr lang="en-US" smtClean="0"/>
          </a:p>
        </p:txBody>
      </p:sp>
      <p:sp>
        <p:nvSpPr>
          <p:cNvPr id="243714"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A1B2D2CF-99DC-4874-8768-334BC6905911}" type="slidenum">
              <a:rPr lang="en-US" sz="1200">
                <a:latin typeface="Garamond" pitchFamily="18" charset="0"/>
              </a:rPr>
              <a:pPr algn="r"/>
              <a:t>101</a:t>
            </a:fld>
            <a:endParaRPr lang="en-US" sz="1200">
              <a:latin typeface="Garamond" pitchFamily="18" charset="0"/>
            </a:endParaRPr>
          </a:p>
        </p:txBody>
      </p:sp>
      <p:sp>
        <p:nvSpPr>
          <p:cNvPr id="243715" name="Title 14"/>
          <p:cNvSpPr>
            <a:spLocks noGrp="1"/>
          </p:cNvSpPr>
          <p:nvPr>
            <p:ph type="title" idx="4294967295"/>
          </p:nvPr>
        </p:nvSpPr>
        <p:spPr>
          <a:xfrm>
            <a:off x="914400" y="-212725"/>
            <a:ext cx="8229600" cy="1052513"/>
          </a:xfrm>
        </p:spPr>
        <p:txBody>
          <a:bodyPr anchor="b"/>
          <a:lstStyle/>
          <a:p>
            <a:pPr eaLnBrk="1" hangingPunct="1"/>
            <a:r>
              <a:rPr lang="en-US" altLang="zh-CN" sz="3000" smtClean="0">
                <a:ea typeface="SimSun" pitchFamily="2" charset="-122"/>
              </a:rPr>
              <a:t>Solution: Distant Supervision (Mintz et al., 2009)</a:t>
            </a:r>
            <a:endParaRPr lang="en-US" sz="3000" smtClean="0">
              <a:ea typeface="SimSun" pitchFamily="2" charset="-122"/>
            </a:endParaRPr>
          </a:p>
        </p:txBody>
      </p:sp>
      <p:graphicFrame>
        <p:nvGraphicFramePr>
          <p:cNvPr id="9" name="Diagram 8"/>
          <p:cNvGraphicFramePr/>
          <p:nvPr/>
        </p:nvGraphicFramePr>
        <p:xfrm>
          <a:off x="749848" y="1163728"/>
          <a:ext cx="4121559" cy="487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p:cNvGraphicFramePr/>
          <p:nvPr/>
        </p:nvGraphicFramePr>
        <p:xfrm>
          <a:off x="5144741" y="1121978"/>
          <a:ext cx="3430764" cy="494876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Rectangle 6"/>
          <p:cNvSpPr>
            <a:spLocks noGrp="1" noChangeArrowheads="1"/>
          </p:cNvSpPr>
          <p:nvPr>
            <p:ph type="sldNum" sz="quarter" idx="12"/>
          </p:nvPr>
        </p:nvSpPr>
        <p:spPr>
          <a:ln>
            <a:miter lim="800000"/>
            <a:headEnd/>
            <a:tailEnd/>
          </a:ln>
        </p:spPr>
        <p:txBody>
          <a:bodyPr/>
          <a:lstStyle/>
          <a:p>
            <a:pPr>
              <a:defRPr/>
            </a:pPr>
            <a:fld id="{F3A87174-D532-416D-9B49-41D20DAF280A}" type="slidenum">
              <a:rPr lang="en-US" smtClean="0"/>
              <a:pPr>
                <a:defRPr/>
              </a:pPr>
              <a:t>102</a:t>
            </a:fld>
            <a:endParaRPr lang="en-US" smtClean="0"/>
          </a:p>
        </p:txBody>
      </p:sp>
      <p:sp>
        <p:nvSpPr>
          <p:cNvPr id="245762" name="Slide Number Placeholder 6"/>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1DA53466-0709-459A-89B8-A30614291CEF}" type="slidenum">
              <a:rPr lang="en-US" sz="1200">
                <a:latin typeface="Garamond" pitchFamily="18" charset="0"/>
              </a:rPr>
              <a:pPr algn="r"/>
              <a:t>102</a:t>
            </a:fld>
            <a:endParaRPr lang="en-US" sz="1200">
              <a:latin typeface="Garamond" pitchFamily="18" charset="0"/>
            </a:endParaRPr>
          </a:p>
        </p:txBody>
      </p:sp>
      <p:sp>
        <p:nvSpPr>
          <p:cNvPr id="245763" name="Rectangle 2"/>
          <p:cNvSpPr>
            <a:spLocks noGrp="1" noChangeArrowheads="1"/>
          </p:cNvSpPr>
          <p:nvPr>
            <p:ph type="title"/>
          </p:nvPr>
        </p:nvSpPr>
        <p:spPr>
          <a:xfrm>
            <a:off x="985838" y="249238"/>
            <a:ext cx="8229600" cy="1139825"/>
          </a:xfrm>
        </p:spPr>
        <p:txBody>
          <a:bodyPr/>
          <a:lstStyle/>
          <a:p>
            <a:pPr eaLnBrk="1" hangingPunct="1"/>
            <a:r>
              <a:rPr lang="en-US" sz="3800" smtClean="0">
                <a:ea typeface="ＭＳ Ｐゴシック" pitchFamily="34" charset="-128"/>
              </a:rPr>
              <a:t>Distant Supervision Results</a:t>
            </a:r>
          </a:p>
        </p:txBody>
      </p:sp>
      <p:sp>
        <p:nvSpPr>
          <p:cNvPr id="245764" name="Rectangle 3"/>
          <p:cNvSpPr>
            <a:spLocks noGrp="1" noChangeArrowheads="1"/>
          </p:cNvSpPr>
          <p:nvPr>
            <p:ph type="body" sz="half" idx="1"/>
          </p:nvPr>
        </p:nvSpPr>
        <p:spPr/>
        <p:txBody>
          <a:bodyPr/>
          <a:lstStyle/>
          <a:p>
            <a:pPr eaLnBrk="1" hangingPunct="1"/>
            <a:endParaRPr lang="en-US" altLang="zh-CN" sz="2600" smtClean="0">
              <a:ea typeface="SimSun" pitchFamily="2" charset="-122"/>
            </a:endParaRPr>
          </a:p>
          <a:p>
            <a:pPr eaLnBrk="1" hangingPunct="1"/>
            <a:endParaRPr lang="en-US" altLang="zh-CN" sz="2400" smtClean="0">
              <a:ea typeface="SimSun" pitchFamily="2" charset="-122"/>
            </a:endParaRPr>
          </a:p>
          <a:p>
            <a:pPr eaLnBrk="1" hangingPunct="1"/>
            <a:endParaRPr lang="en-US" altLang="zh-CN" sz="2400" smtClean="0">
              <a:ea typeface="SimSun" pitchFamily="2" charset="-122"/>
            </a:endParaRPr>
          </a:p>
          <a:p>
            <a:pPr lvl="1" eaLnBrk="1" hangingPunct="1"/>
            <a:endParaRPr lang="en-US" altLang="zh-CN" sz="1800" smtClean="0">
              <a:ea typeface="SimSun" pitchFamily="2" charset="-122"/>
            </a:endParaRPr>
          </a:p>
        </p:txBody>
      </p:sp>
      <p:graphicFrame>
        <p:nvGraphicFramePr>
          <p:cNvPr id="137220" name="Group 4"/>
          <p:cNvGraphicFramePr>
            <a:graphicFrameLocks noGrp="1"/>
          </p:cNvGraphicFramePr>
          <p:nvPr>
            <p:ph sz="half" idx="2"/>
          </p:nvPr>
        </p:nvGraphicFramePr>
        <p:xfrm>
          <a:off x="350838" y="1352550"/>
          <a:ext cx="8101012" cy="2984500"/>
        </p:xfrm>
        <a:graphic>
          <a:graphicData uri="http://schemas.openxmlformats.org/drawingml/2006/table">
            <a:tbl>
              <a:tblPr/>
              <a:tblGrid>
                <a:gridCol w="1617662"/>
                <a:gridCol w="1373188"/>
                <a:gridCol w="828675"/>
                <a:gridCol w="769937"/>
                <a:gridCol w="698500"/>
                <a:gridCol w="900113"/>
                <a:gridCol w="941387"/>
                <a:gridCol w="971550"/>
              </a:tblGrid>
              <a:tr h="335246">
                <a:tc>
                  <a:txBody>
                    <a:bodyPr/>
                    <a:lstStyle/>
                    <a:p>
                      <a:pPr marL="342900" marR="0" lvl="0" indent="-342900" algn="ctr"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Category</a:t>
                      </a:r>
                      <a:endParaRPr kumimoji="0" lang="en-US" sz="2000" b="1"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E38D"/>
                    </a:solidFill>
                  </a:tcPr>
                </a:tc>
                <a:tc>
                  <a:txBody>
                    <a:bodyPr/>
                    <a:lstStyle/>
                    <a:p>
                      <a:pPr marL="342900" marR="0" lvl="0" indent="-342900" algn="ctr"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Type</a:t>
                      </a:r>
                      <a:endParaRPr kumimoji="0" lang="en-US" sz="2000" b="1"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E38D"/>
                    </a:solidFill>
                  </a:tcPr>
                </a:tc>
                <a:tc>
                  <a:txBody>
                    <a:bodyPr/>
                    <a:lstStyle/>
                    <a:p>
                      <a:pPr marL="342900" marR="0" lvl="0" indent="-342900" algn="ctr"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Total</a:t>
                      </a:r>
                      <a:endParaRPr kumimoji="0" lang="en-US" sz="2000" b="1"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E38D"/>
                    </a:solidFill>
                  </a:tcPr>
                </a:tc>
                <a:tc>
                  <a:txBody>
                    <a:bodyPr/>
                    <a:lstStyle/>
                    <a:p>
                      <a:pPr marL="342900" marR="0" lvl="0" indent="-342900" algn="ctr"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Start</a:t>
                      </a:r>
                      <a:endParaRPr kumimoji="0" lang="en-US" sz="2000" b="1"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E38D"/>
                    </a:solidFill>
                  </a:tcPr>
                </a:tc>
                <a:tc>
                  <a:txBody>
                    <a:bodyPr/>
                    <a:lstStyle/>
                    <a:p>
                      <a:pPr marL="342900" marR="0" lvl="0" indent="-342900" algn="ctr"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End</a:t>
                      </a:r>
                      <a:endParaRPr kumimoji="0" lang="en-US" sz="2000" b="1"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E38D"/>
                    </a:solidFill>
                  </a:tcPr>
                </a:tc>
                <a:tc>
                  <a:txBody>
                    <a:bodyPr/>
                    <a:lstStyle/>
                    <a:p>
                      <a:pPr marL="342900" marR="0" lvl="0" indent="-342900" algn="ctr"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Holds</a:t>
                      </a:r>
                      <a:endParaRPr kumimoji="0" lang="en-US" sz="2000" b="1"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E38D"/>
                    </a:solidFill>
                  </a:tcPr>
                </a:tc>
                <a:tc>
                  <a:txBody>
                    <a:bodyPr/>
                    <a:lstStyle/>
                    <a:p>
                      <a:pPr marL="342900" marR="0" lvl="0" indent="-342900" algn="ctr"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Range</a:t>
                      </a:r>
                      <a:endParaRPr kumimoji="0" lang="en-US" sz="2000" b="1"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E38D"/>
                    </a:solidFill>
                  </a:tcPr>
                </a:tc>
                <a:tc>
                  <a:txBody>
                    <a:bodyPr/>
                    <a:lstStyle/>
                    <a:p>
                      <a:pPr marL="342900" marR="0" lvl="0" indent="-342900" algn="ctr"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Others</a:t>
                      </a:r>
                      <a:endParaRPr kumimoji="0" lang="en-US" sz="2000" b="1"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E38D"/>
                    </a:solidFill>
                  </a:tcPr>
                </a:tc>
              </a:tr>
              <a:tr h="310862">
                <a:tc rowSpan="2">
                  <a:txBody>
                    <a:bodyPr/>
                    <a:lstStyle/>
                    <a:p>
                      <a:pPr marL="342900" marR="0" lvl="0" indent="-342900" algn="ctr"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Spouse</a:t>
                      </a:r>
                      <a:endParaRPr kumimoji="0" lang="en-US" sz="18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Manual</a:t>
                      </a:r>
                      <a:endParaRPr kumimoji="0" lang="en-US" sz="18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28</a:t>
                      </a:r>
                      <a:endParaRPr kumimoji="0" lang="en-US" sz="18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10</a:t>
                      </a:r>
                      <a:endParaRPr kumimoji="0" lang="en-US" sz="18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3</a:t>
                      </a:r>
                      <a:endParaRPr kumimoji="0" lang="en-US" sz="18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15</a:t>
                      </a:r>
                      <a:endParaRPr kumimoji="0" lang="en-US" sz="18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0</a:t>
                      </a:r>
                      <a:endParaRPr kumimoji="0" lang="en-US" sz="18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9</a:t>
                      </a:r>
                      <a:endParaRPr kumimoji="0" lang="en-US" sz="18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785">
                <a:tc vMerge="1">
                  <a:txBody>
                    <a:bodyPr/>
                    <a:lstStyle/>
                    <a:p>
                      <a:endParaRPr lang="en-US"/>
                    </a:p>
                  </a:txBody>
                  <a:tcPr/>
                </a:tc>
                <a:tc>
                  <a:txBody>
                    <a:bodyPr/>
                    <a:lstStyle/>
                    <a:p>
                      <a:pPr marL="342900" marR="0" lvl="0" indent="-342900" algn="ctr"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Automatic</a:t>
                      </a:r>
                      <a:endParaRPr kumimoji="0" lang="en-US" sz="18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10,196</a:t>
                      </a:r>
                      <a:endParaRPr kumimoji="0" lang="en-US" sz="18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2,463</a:t>
                      </a:r>
                      <a:endParaRPr kumimoji="0" lang="en-US" sz="18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716</a:t>
                      </a:r>
                      <a:endParaRPr kumimoji="0" lang="en-US" sz="18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1,705</a:t>
                      </a:r>
                      <a:endParaRPr kumimoji="0" lang="en-US" sz="18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182</a:t>
                      </a:r>
                      <a:endParaRPr kumimoji="0" lang="en-US" sz="18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5,130</a:t>
                      </a:r>
                      <a:endParaRPr kumimoji="0" lang="en-US" sz="18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2438">
                <a:tc rowSpan="2">
                  <a:txBody>
                    <a:bodyPr/>
                    <a:lstStyle/>
                    <a:p>
                      <a:pPr marL="342900" marR="0" lvl="0" indent="-342900" algn="ctr"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Title</a:t>
                      </a:r>
                      <a:endParaRPr kumimoji="0" lang="en-US" sz="18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Manual</a:t>
                      </a:r>
                      <a:endParaRPr kumimoji="0" lang="en-US" sz="18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461</a:t>
                      </a:r>
                      <a:endParaRPr kumimoji="0" lang="en-US" sz="18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69</a:t>
                      </a:r>
                      <a:endParaRPr kumimoji="0" lang="en-US" sz="18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42</a:t>
                      </a:r>
                      <a:endParaRPr kumimoji="0" lang="en-US" sz="18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318</a:t>
                      </a:r>
                      <a:endParaRPr kumimoji="0" lang="en-US" sz="18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a:t>
                      </a:r>
                      <a:endParaRPr kumimoji="0" lang="en-US" sz="18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30</a:t>
                      </a:r>
                      <a:endParaRPr kumimoji="0" lang="en-US" sz="18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0862">
                <a:tc vMerge="1">
                  <a:txBody>
                    <a:bodyPr/>
                    <a:lstStyle/>
                    <a:p>
                      <a:endParaRPr lang="en-US"/>
                    </a:p>
                  </a:txBody>
                  <a:tcPr/>
                </a:tc>
                <a:tc>
                  <a:txBody>
                    <a:bodyPr/>
                    <a:lstStyle/>
                    <a:p>
                      <a:pPr marL="342900" marR="0" lvl="0" indent="-342900" algn="ctr"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Automatic</a:t>
                      </a:r>
                      <a:endParaRPr kumimoji="0" lang="en-US" sz="18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14,983</a:t>
                      </a:r>
                      <a:endParaRPr kumimoji="0" lang="en-US" sz="18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2,229</a:t>
                      </a:r>
                      <a:endParaRPr kumimoji="0" lang="en-US" sz="18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501</a:t>
                      </a:r>
                      <a:endParaRPr kumimoji="0" lang="en-US" sz="18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7,989</a:t>
                      </a:r>
                      <a:endParaRPr kumimoji="0" lang="en-US" sz="18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275</a:t>
                      </a:r>
                      <a:endParaRPr kumimoji="0" lang="en-US" sz="18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3,989</a:t>
                      </a:r>
                      <a:endParaRPr kumimoji="0" lang="en-US" sz="18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0862">
                <a:tc rowSpan="2">
                  <a:txBody>
                    <a:bodyPr/>
                    <a:lstStyle/>
                    <a:p>
                      <a:pPr marL="342900" marR="0" lvl="0" indent="-342900" algn="ctr"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Employment</a:t>
                      </a:r>
                      <a:endParaRPr kumimoji="0" lang="en-US" sz="18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Manual</a:t>
                      </a:r>
                      <a:endParaRPr kumimoji="0" lang="en-US" sz="18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592</a:t>
                      </a:r>
                      <a:endParaRPr kumimoji="0" lang="en-US" sz="18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111</a:t>
                      </a:r>
                      <a:endParaRPr kumimoji="0" lang="en-US" sz="18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67</a:t>
                      </a:r>
                      <a:endParaRPr kumimoji="0" lang="en-US" sz="18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272</a:t>
                      </a:r>
                      <a:endParaRPr kumimoji="0" lang="en-US" sz="18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6</a:t>
                      </a:r>
                      <a:endParaRPr kumimoji="0" lang="en-US" sz="18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146</a:t>
                      </a:r>
                      <a:endParaRPr kumimoji="0" lang="en-US" sz="18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0862">
                <a:tc vMerge="1">
                  <a:txBody>
                    <a:bodyPr/>
                    <a:lstStyle/>
                    <a:p>
                      <a:endParaRPr lang="en-US"/>
                    </a:p>
                  </a:txBody>
                  <a:tcPr/>
                </a:tc>
                <a:tc>
                  <a:txBody>
                    <a:bodyPr/>
                    <a:lstStyle/>
                    <a:p>
                      <a:pPr marL="342900" marR="0" lvl="0" indent="-342900" algn="ctr"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Automatic</a:t>
                      </a:r>
                      <a:endParaRPr kumimoji="0" lang="en-US" sz="18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17,315</a:t>
                      </a:r>
                      <a:endParaRPr kumimoji="0" lang="en-US" sz="18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3,888</a:t>
                      </a:r>
                      <a:endParaRPr kumimoji="0" lang="en-US" sz="18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965</a:t>
                      </a:r>
                      <a:endParaRPr kumimoji="0" lang="en-US" sz="18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5,833</a:t>
                      </a:r>
                      <a:endParaRPr kumimoji="0" lang="en-US" sz="18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403</a:t>
                      </a:r>
                      <a:endParaRPr kumimoji="0" lang="en-US" sz="18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6,226</a:t>
                      </a:r>
                      <a:endParaRPr kumimoji="0" lang="en-US" sz="18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0862">
                <a:tc rowSpan="2">
                  <a:txBody>
                    <a:bodyPr/>
                    <a:lstStyle/>
                    <a:p>
                      <a:pPr marL="342900" marR="0" lvl="0" indent="-342900" algn="ctr"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Residence</a:t>
                      </a:r>
                      <a:endParaRPr kumimoji="0" lang="en-US" sz="18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Manual</a:t>
                      </a:r>
                      <a:endParaRPr kumimoji="0" lang="en-US" sz="18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91</a:t>
                      </a:r>
                      <a:endParaRPr kumimoji="0" lang="en-US" sz="18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a:t>
                      </a:r>
                      <a:endParaRPr kumimoji="0" lang="en-US" sz="18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9</a:t>
                      </a:r>
                      <a:endParaRPr kumimoji="0" lang="en-US" sz="18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79</a:t>
                      </a:r>
                      <a:endParaRPr kumimoji="0" lang="en-US" sz="18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0</a:t>
                      </a:r>
                      <a:endParaRPr kumimoji="0" lang="en-US" sz="18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a:t>
                      </a:r>
                      <a:endParaRPr kumimoji="0" lang="en-US" sz="18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3723">
                <a:tc vMerge="1">
                  <a:txBody>
                    <a:bodyPr/>
                    <a:lstStyle/>
                    <a:p>
                      <a:endParaRPr lang="en-US"/>
                    </a:p>
                  </a:txBody>
                  <a:tcPr/>
                </a:tc>
                <a:tc>
                  <a:txBody>
                    <a:bodyPr/>
                    <a:lstStyle/>
                    <a:p>
                      <a:pPr marL="342900" marR="0" lvl="0" indent="-342900" algn="ctr"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Automatic</a:t>
                      </a:r>
                      <a:endParaRPr kumimoji="0" lang="en-US" sz="18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4,168</a:t>
                      </a:r>
                      <a:endParaRPr kumimoji="0" lang="en-US" sz="18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930</a:t>
                      </a:r>
                      <a:endParaRPr kumimoji="0" lang="en-US" sz="18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240</a:t>
                      </a:r>
                      <a:endParaRPr kumimoji="0" lang="en-US" sz="18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727</a:t>
                      </a:r>
                      <a:endParaRPr kumimoji="0" lang="en-US" sz="18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18</a:t>
                      </a:r>
                      <a:endParaRPr kumimoji="0" lang="en-US" sz="18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2,253</a:t>
                      </a:r>
                      <a:endParaRPr kumimoji="0" lang="en-US" sz="18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45853" name="Rectangle 94"/>
          <p:cNvSpPr>
            <a:spLocks noChangeArrowheads="1"/>
          </p:cNvSpPr>
          <p:nvPr/>
        </p:nvSpPr>
        <p:spPr bwMode="auto">
          <a:xfrm>
            <a:off x="419100" y="4927600"/>
            <a:ext cx="7926388" cy="396875"/>
          </a:xfrm>
          <a:prstGeom prst="rect">
            <a:avLst/>
          </a:prstGeom>
          <a:noFill/>
          <a:ln w="9525">
            <a:noFill/>
            <a:miter lim="800000"/>
            <a:headEnd/>
            <a:tailEnd/>
          </a:ln>
        </p:spPr>
        <p:txBody>
          <a:bodyPr wrap="none">
            <a:spAutoFit/>
          </a:bodyPr>
          <a:lstStyle/>
          <a:p>
            <a:pPr>
              <a:spcBef>
                <a:spcPct val="20000"/>
              </a:spcBef>
              <a:spcAft>
                <a:spcPts val="600"/>
              </a:spcAft>
              <a:buClr>
                <a:schemeClr val="accent1"/>
              </a:buClr>
              <a:buSzPct val="65000"/>
              <a:buFont typeface="Wingdings" pitchFamily="2" charset="2"/>
              <a:buChar char="n"/>
            </a:pPr>
            <a:r>
              <a:rPr lang="en-US" sz="2000"/>
              <a:t>We obtained over 50k training instances with no human intervention</a:t>
            </a:r>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Rectangle 6"/>
          <p:cNvSpPr>
            <a:spLocks noGrp="1" noChangeArrowheads="1"/>
          </p:cNvSpPr>
          <p:nvPr>
            <p:ph type="sldNum" sz="quarter" idx="12"/>
          </p:nvPr>
        </p:nvSpPr>
        <p:spPr>
          <a:ln>
            <a:miter lim="800000"/>
            <a:headEnd/>
            <a:tailEnd/>
          </a:ln>
        </p:spPr>
        <p:txBody>
          <a:bodyPr/>
          <a:lstStyle/>
          <a:p>
            <a:pPr>
              <a:defRPr/>
            </a:pPr>
            <a:fld id="{9720EED5-13F3-45B1-A716-D67856B64BBF}" type="slidenum">
              <a:rPr lang="en-US" smtClean="0"/>
              <a:pPr>
                <a:defRPr/>
              </a:pPr>
              <a:t>103</a:t>
            </a:fld>
            <a:endParaRPr lang="en-US" smtClean="0"/>
          </a:p>
        </p:txBody>
      </p:sp>
      <p:sp>
        <p:nvSpPr>
          <p:cNvPr id="247810"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0BC404BA-2B31-42DA-ADFC-F2F700BCE8EE}" type="slidenum">
              <a:rPr lang="en-US" sz="1200">
                <a:latin typeface="Garamond" pitchFamily="18" charset="0"/>
              </a:rPr>
              <a:pPr algn="r"/>
              <a:t>103</a:t>
            </a:fld>
            <a:endParaRPr lang="en-US" sz="1200">
              <a:latin typeface="Garamond" pitchFamily="18" charset="0"/>
            </a:endParaRPr>
          </a:p>
        </p:txBody>
      </p:sp>
      <p:sp>
        <p:nvSpPr>
          <p:cNvPr id="247811" name="Rectangle 2"/>
          <p:cNvSpPr>
            <a:spLocks noGrp="1" noChangeArrowheads="1"/>
          </p:cNvSpPr>
          <p:nvPr>
            <p:ph type="title"/>
          </p:nvPr>
        </p:nvSpPr>
        <p:spPr>
          <a:xfrm>
            <a:off x="942975" y="249238"/>
            <a:ext cx="8101013" cy="1139825"/>
          </a:xfrm>
        </p:spPr>
        <p:txBody>
          <a:bodyPr/>
          <a:lstStyle/>
          <a:p>
            <a:pPr eaLnBrk="1" hangingPunct="1"/>
            <a:r>
              <a:rPr lang="en-US" sz="3400" smtClean="0">
                <a:ea typeface="ＭＳ Ｐゴシック" pitchFamily="34" charset="-128"/>
              </a:rPr>
              <a:t>Advantages of Distant Supervision</a:t>
            </a:r>
          </a:p>
        </p:txBody>
      </p:sp>
      <p:sp>
        <p:nvSpPr>
          <p:cNvPr id="247812" name="Rectangle 3"/>
          <p:cNvSpPr>
            <a:spLocks noGrp="1" noChangeArrowheads="1"/>
          </p:cNvSpPr>
          <p:nvPr>
            <p:ph type="body" idx="1"/>
          </p:nvPr>
        </p:nvSpPr>
        <p:spPr>
          <a:xfrm>
            <a:off x="457200" y="1039813"/>
            <a:ext cx="8229600" cy="5184775"/>
          </a:xfrm>
        </p:spPr>
        <p:txBody>
          <a:bodyPr/>
          <a:lstStyle/>
          <a:p>
            <a:pPr eaLnBrk="1" hangingPunct="1"/>
            <a:endParaRPr lang="en-US" altLang="zh-CN" smtClean="0">
              <a:ea typeface="SimSun" pitchFamily="2" charset="-122"/>
            </a:endParaRPr>
          </a:p>
          <a:p>
            <a:pPr eaLnBrk="1" hangingPunct="1"/>
            <a:endParaRPr lang="en-US" altLang="zh-CN" sz="2800" smtClean="0">
              <a:ea typeface="SimSun" pitchFamily="2" charset="-122"/>
            </a:endParaRPr>
          </a:p>
          <a:p>
            <a:pPr eaLnBrk="1" hangingPunct="1"/>
            <a:endParaRPr lang="en-US" altLang="zh-CN" sz="2800" smtClean="0">
              <a:ea typeface="SimSun" pitchFamily="2" charset="-122"/>
            </a:endParaRPr>
          </a:p>
          <a:p>
            <a:pPr lvl="1" eaLnBrk="1" hangingPunct="1"/>
            <a:endParaRPr lang="en-US" altLang="zh-CN" sz="2000" smtClean="0">
              <a:ea typeface="SimSun" pitchFamily="2" charset="-122"/>
            </a:endParaRPr>
          </a:p>
        </p:txBody>
      </p:sp>
      <p:sp>
        <p:nvSpPr>
          <p:cNvPr id="247813" name="Rectangle 3"/>
          <p:cNvSpPr>
            <a:spLocks noChangeArrowheads="1"/>
          </p:cNvSpPr>
          <p:nvPr/>
        </p:nvSpPr>
        <p:spPr bwMode="auto">
          <a:xfrm>
            <a:off x="468313" y="1052513"/>
            <a:ext cx="8142287" cy="5040312"/>
          </a:xfrm>
          <a:prstGeom prst="rect">
            <a:avLst/>
          </a:prstGeom>
          <a:noFill/>
          <a:ln w="9525">
            <a:noFill/>
            <a:miter lim="800000"/>
            <a:headEnd/>
            <a:tailEnd/>
          </a:ln>
        </p:spPr>
        <p:txBody>
          <a:bodyPr/>
          <a:lstStyle/>
          <a:p>
            <a:pPr marL="342900" indent="-342900">
              <a:lnSpc>
                <a:spcPct val="90000"/>
              </a:lnSpc>
              <a:spcBef>
                <a:spcPct val="20000"/>
              </a:spcBef>
              <a:buClr>
                <a:schemeClr val="accent1"/>
              </a:buClr>
              <a:buSzPct val="65000"/>
              <a:buFont typeface="Wingdings" pitchFamily="2" charset="2"/>
              <a:buChar char="n"/>
            </a:pPr>
            <a:r>
              <a:rPr lang="en-US" altLang="zh-CN" sz="2600">
                <a:ea typeface="SimSun" pitchFamily="2" charset="-122"/>
              </a:rPr>
              <a:t>Diverse contexts that can be captured</a:t>
            </a:r>
          </a:p>
          <a:p>
            <a:pPr marL="762000" lvl="1" indent="-304800">
              <a:spcBef>
                <a:spcPct val="20000"/>
              </a:spcBef>
              <a:spcAft>
                <a:spcPts val="600"/>
              </a:spcAft>
              <a:buClr>
                <a:schemeClr val="accent2"/>
              </a:buClr>
              <a:buSzPct val="60000"/>
              <a:buFont typeface="Wingdings" pitchFamily="2" charset="2"/>
              <a:buChar char="q"/>
            </a:pPr>
            <a:r>
              <a:rPr lang="en-US" sz="2200"/>
              <a:t>Common patterns</a:t>
            </a:r>
            <a:br>
              <a:rPr lang="en-US" sz="2200"/>
            </a:br>
            <a:r>
              <a:rPr lang="en-US" sz="2000" i="1"/>
              <a:t>  </a:t>
            </a:r>
            <a:r>
              <a:rPr lang="en-US" sz="2000" i="1">
                <a:solidFill>
                  <a:srgbClr val="0350FB"/>
                </a:solidFill>
                <a:ea typeface="PMingLiU" pitchFamily="18" charset="-120"/>
              </a:rPr>
              <a:t>Alexander </a:t>
            </a:r>
            <a:r>
              <a:rPr lang="en-US" sz="2000" i="1">
                <a:solidFill>
                  <a:srgbClr val="000000"/>
                </a:solidFill>
                <a:ea typeface="PMingLiU" pitchFamily="18" charset="-120"/>
              </a:rPr>
              <a:t>and </a:t>
            </a:r>
            <a:r>
              <a:rPr lang="en-US" sz="2000" i="1">
                <a:solidFill>
                  <a:srgbClr val="0350FB"/>
                </a:solidFill>
                <a:ea typeface="PMingLiU" pitchFamily="18" charset="-120"/>
              </a:rPr>
              <a:t>Susan </a:t>
            </a:r>
            <a:r>
              <a:rPr lang="en-US" sz="2000" i="1">
                <a:solidFill>
                  <a:srgbClr val="000000"/>
                </a:solidFill>
                <a:ea typeface="PMingLiU" pitchFamily="18" charset="-120"/>
              </a:rPr>
              <a:t>married on</a:t>
            </a:r>
            <a:r>
              <a:rPr lang="en-US" sz="2000" i="1">
                <a:solidFill>
                  <a:srgbClr val="0350FB"/>
                </a:solidFill>
                <a:ea typeface="PMingLiU" pitchFamily="18" charset="-120"/>
              </a:rPr>
              <a:t> Jan. of 2005.</a:t>
            </a:r>
          </a:p>
          <a:p>
            <a:pPr marL="762000" lvl="1" indent="-304800">
              <a:spcBef>
                <a:spcPct val="20000"/>
              </a:spcBef>
              <a:spcAft>
                <a:spcPts val="600"/>
              </a:spcAft>
              <a:buClr>
                <a:schemeClr val="accent2"/>
              </a:buClr>
              <a:buSzPct val="60000"/>
              <a:buFont typeface="Wingdings" pitchFamily="2" charset="2"/>
              <a:buChar char="q"/>
            </a:pPr>
            <a:r>
              <a:rPr lang="en-US" sz="2200"/>
              <a:t>Less common patterns</a:t>
            </a:r>
            <a:br>
              <a:rPr lang="en-US" sz="2200"/>
            </a:br>
            <a:r>
              <a:rPr lang="en-US" sz="2200"/>
              <a:t>  </a:t>
            </a:r>
            <a:r>
              <a:rPr lang="en-US" sz="2000" i="1">
                <a:solidFill>
                  <a:srgbClr val="000000"/>
                </a:solidFill>
                <a:ea typeface="PMingLiU" pitchFamily="18" charset="-120"/>
              </a:rPr>
              <a:t>On </a:t>
            </a:r>
            <a:r>
              <a:rPr lang="en-US" sz="2000" i="1">
                <a:solidFill>
                  <a:srgbClr val="0350FB"/>
                </a:solidFill>
                <a:ea typeface="PMingLiU" pitchFamily="18" charset="-120"/>
              </a:rPr>
              <a:t>September 2002 Mary Jones </a:t>
            </a:r>
            <a:r>
              <a:rPr lang="en-US" sz="2000" i="1">
                <a:solidFill>
                  <a:srgbClr val="000000"/>
                </a:solidFill>
                <a:ea typeface="PMingLiU" pitchFamily="18" charset="-120"/>
              </a:rPr>
              <a:t>and </a:t>
            </a:r>
            <a:r>
              <a:rPr lang="en-US" sz="2000" i="1">
                <a:solidFill>
                  <a:srgbClr val="0350FB"/>
                </a:solidFill>
                <a:ea typeface="PMingLiU" pitchFamily="18" charset="-120"/>
              </a:rPr>
              <a:t>John Smith </a:t>
            </a:r>
            <a:r>
              <a:rPr lang="en-US" sz="2000" i="1">
                <a:solidFill>
                  <a:srgbClr val="000000"/>
                </a:solidFill>
                <a:ea typeface="PMingLiU" pitchFamily="18" charset="-120"/>
              </a:rPr>
              <a:t>eloped on the SF bay.</a:t>
            </a:r>
            <a:endParaRPr lang="en-US" sz="2000">
              <a:solidFill>
                <a:srgbClr val="000000"/>
              </a:solidFill>
            </a:endParaRPr>
          </a:p>
          <a:p>
            <a:pPr marL="762000" lvl="1" indent="-304800">
              <a:spcBef>
                <a:spcPct val="20000"/>
              </a:spcBef>
              <a:spcAft>
                <a:spcPts val="600"/>
              </a:spcAft>
              <a:buClr>
                <a:schemeClr val="accent2"/>
              </a:buClr>
              <a:buSzPct val="60000"/>
              <a:buFont typeface="Wingdings" pitchFamily="2" charset="2"/>
              <a:buChar char="q"/>
            </a:pPr>
            <a:r>
              <a:rPr lang="en-US" sz="2200"/>
              <a:t>Implied information…</a:t>
            </a:r>
            <a:br>
              <a:rPr lang="en-US" sz="2200"/>
            </a:br>
            <a:r>
              <a:rPr lang="en-US" sz="2200"/>
              <a:t>  </a:t>
            </a:r>
            <a:r>
              <a:rPr lang="en-US" sz="2000" i="1">
                <a:solidFill>
                  <a:srgbClr val="000000"/>
                </a:solidFill>
                <a:ea typeface="PMingLiU" pitchFamily="18" charset="-120"/>
              </a:rPr>
              <a:t>After </a:t>
            </a:r>
            <a:r>
              <a:rPr lang="en-US" sz="2000" i="1">
                <a:solidFill>
                  <a:srgbClr val="0350FB"/>
                </a:solidFill>
                <a:ea typeface="PMingLiU" pitchFamily="18" charset="-120"/>
              </a:rPr>
              <a:t>John</a:t>
            </a:r>
            <a:r>
              <a:rPr lang="en-US" sz="2000" i="1">
                <a:solidFill>
                  <a:srgbClr val="000000"/>
                </a:solidFill>
                <a:ea typeface="PMingLiU" pitchFamily="18" charset="-120"/>
              </a:rPr>
              <a:t>'s death in</a:t>
            </a:r>
            <a:r>
              <a:rPr lang="en-US" sz="2000" i="1">
                <a:solidFill>
                  <a:srgbClr val="0350FB"/>
                </a:solidFill>
                <a:ea typeface="PMingLiU" pitchFamily="18" charset="-120"/>
              </a:rPr>
              <a:t> 2003, Mary</a:t>
            </a:r>
            <a:r>
              <a:rPr lang="en-US" sz="2000" i="1">
                <a:solidFill>
                  <a:srgbClr val="000000"/>
                </a:solidFill>
                <a:ea typeface="PMingLiU" pitchFamily="18" charset="-120"/>
              </a:rPr>
              <a:t> fought with his children over the distribution of the Senator</a:t>
            </a:r>
            <a:r>
              <a:rPr lang="ja-JP" altLang="en-US" sz="2000" i="1">
                <a:solidFill>
                  <a:srgbClr val="000000"/>
                </a:solidFill>
                <a:ea typeface="PMingLiU" pitchFamily="18" charset="-120"/>
              </a:rPr>
              <a:t>’</a:t>
            </a:r>
            <a:r>
              <a:rPr lang="en-US" altLang="ja-JP" sz="2000" i="1">
                <a:solidFill>
                  <a:srgbClr val="000000"/>
                </a:solidFill>
                <a:ea typeface="PMingLiU" pitchFamily="18" charset="-120"/>
              </a:rPr>
              <a:t>s state.</a:t>
            </a:r>
            <a:endParaRPr lang="en-US" sz="2000" i="1">
              <a:solidFill>
                <a:srgbClr val="000000"/>
              </a:solidFill>
              <a:ea typeface="PMingLiU" pitchFamily="18" charset="-120"/>
            </a:endParaRPr>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Rectangle 6"/>
          <p:cNvSpPr>
            <a:spLocks noGrp="1" noChangeArrowheads="1"/>
          </p:cNvSpPr>
          <p:nvPr>
            <p:ph type="sldNum" sz="quarter" idx="12"/>
          </p:nvPr>
        </p:nvSpPr>
        <p:spPr>
          <a:ln>
            <a:miter lim="800000"/>
            <a:headEnd/>
            <a:tailEnd/>
          </a:ln>
        </p:spPr>
        <p:txBody>
          <a:bodyPr/>
          <a:lstStyle/>
          <a:p>
            <a:pPr>
              <a:defRPr/>
            </a:pPr>
            <a:fld id="{4F682F88-89B4-4781-86FB-C1504A700226}" type="slidenum">
              <a:rPr lang="en-US" smtClean="0"/>
              <a:pPr>
                <a:defRPr/>
              </a:pPr>
              <a:t>104</a:t>
            </a:fld>
            <a:endParaRPr lang="en-US" smtClean="0"/>
          </a:p>
        </p:txBody>
      </p:sp>
      <p:sp>
        <p:nvSpPr>
          <p:cNvPr id="249858"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96D674F4-8743-4223-9479-624588C22802}" type="slidenum">
              <a:rPr lang="en-US" sz="1200">
                <a:latin typeface="Garamond" pitchFamily="18" charset="0"/>
              </a:rPr>
              <a:pPr algn="r"/>
              <a:t>104</a:t>
            </a:fld>
            <a:endParaRPr lang="en-US" sz="1200">
              <a:latin typeface="Garamond" pitchFamily="18" charset="0"/>
            </a:endParaRPr>
          </a:p>
        </p:txBody>
      </p:sp>
      <p:sp>
        <p:nvSpPr>
          <p:cNvPr id="249859" name="Rectangle 2"/>
          <p:cNvSpPr>
            <a:spLocks noGrp="1" noChangeArrowheads="1"/>
          </p:cNvSpPr>
          <p:nvPr>
            <p:ph type="title"/>
          </p:nvPr>
        </p:nvSpPr>
        <p:spPr>
          <a:xfrm>
            <a:off x="957263" y="234950"/>
            <a:ext cx="8101012" cy="1139825"/>
          </a:xfrm>
        </p:spPr>
        <p:txBody>
          <a:bodyPr/>
          <a:lstStyle/>
          <a:p>
            <a:pPr eaLnBrk="1" hangingPunct="1"/>
            <a:r>
              <a:rPr lang="en-US" sz="3800" smtClean="0">
                <a:ea typeface="ＭＳ Ｐゴシック" pitchFamily="34" charset="-128"/>
              </a:rPr>
              <a:t>More Annotation Challenges</a:t>
            </a:r>
          </a:p>
        </p:txBody>
      </p:sp>
      <p:sp>
        <p:nvSpPr>
          <p:cNvPr id="249860" name="Rectangle 3"/>
          <p:cNvSpPr>
            <a:spLocks noGrp="1" noChangeArrowheads="1"/>
          </p:cNvSpPr>
          <p:nvPr>
            <p:ph type="body" idx="1"/>
          </p:nvPr>
        </p:nvSpPr>
        <p:spPr>
          <a:xfrm>
            <a:off x="457200" y="1039813"/>
            <a:ext cx="8229600" cy="5184775"/>
          </a:xfrm>
        </p:spPr>
        <p:txBody>
          <a:bodyPr/>
          <a:lstStyle/>
          <a:p>
            <a:pPr eaLnBrk="1" hangingPunct="1"/>
            <a:endParaRPr lang="en-US" altLang="zh-CN" smtClean="0">
              <a:ea typeface="SimSun" pitchFamily="2" charset="-122"/>
            </a:endParaRPr>
          </a:p>
          <a:p>
            <a:pPr eaLnBrk="1" hangingPunct="1"/>
            <a:endParaRPr lang="en-US" altLang="zh-CN" sz="2800" smtClean="0">
              <a:ea typeface="SimSun" pitchFamily="2" charset="-122"/>
            </a:endParaRPr>
          </a:p>
          <a:p>
            <a:pPr eaLnBrk="1" hangingPunct="1"/>
            <a:endParaRPr lang="en-US" altLang="zh-CN" sz="2800" smtClean="0">
              <a:ea typeface="SimSun" pitchFamily="2" charset="-122"/>
            </a:endParaRPr>
          </a:p>
          <a:p>
            <a:pPr lvl="1" eaLnBrk="1" hangingPunct="1"/>
            <a:endParaRPr lang="en-US" altLang="zh-CN" sz="2000" smtClean="0">
              <a:ea typeface="SimSun" pitchFamily="2" charset="-122"/>
            </a:endParaRPr>
          </a:p>
        </p:txBody>
      </p:sp>
      <p:sp>
        <p:nvSpPr>
          <p:cNvPr id="249861" name="Rectangle 3"/>
          <p:cNvSpPr>
            <a:spLocks noChangeArrowheads="1"/>
          </p:cNvSpPr>
          <p:nvPr/>
        </p:nvSpPr>
        <p:spPr bwMode="auto">
          <a:xfrm>
            <a:off x="468313" y="1052513"/>
            <a:ext cx="8424862" cy="5040312"/>
          </a:xfrm>
          <a:prstGeom prst="rect">
            <a:avLst/>
          </a:prstGeom>
          <a:noFill/>
          <a:ln w="9525">
            <a:noFill/>
            <a:miter lim="800000"/>
            <a:headEnd/>
            <a:tailEnd/>
          </a:ln>
        </p:spPr>
        <p:txBody>
          <a:bodyPr/>
          <a:lstStyle/>
          <a:p>
            <a:pPr marL="342900" indent="-342900">
              <a:lnSpc>
                <a:spcPct val="90000"/>
              </a:lnSpc>
              <a:spcBef>
                <a:spcPct val="20000"/>
              </a:spcBef>
              <a:buClr>
                <a:schemeClr val="accent1"/>
              </a:buClr>
              <a:buSzPct val="65000"/>
              <a:buFont typeface="Wingdings" pitchFamily="2" charset="2"/>
              <a:buChar char="n"/>
            </a:pPr>
            <a:r>
              <a:rPr lang="en-US" altLang="zh-CN" sz="2200">
                <a:ea typeface="SimSun" pitchFamily="2" charset="-122"/>
              </a:rPr>
              <a:t>Each knowledge base entry includes temporal information in addition to an entity, slot fill pair</a:t>
            </a:r>
          </a:p>
          <a:p>
            <a:pPr marL="342900" indent="-342900">
              <a:lnSpc>
                <a:spcPct val="90000"/>
              </a:lnSpc>
              <a:spcBef>
                <a:spcPct val="20000"/>
              </a:spcBef>
              <a:buClr>
                <a:schemeClr val="accent1"/>
              </a:buClr>
              <a:buSzPct val="65000"/>
              <a:buFont typeface="Wingdings" pitchFamily="2" charset="2"/>
              <a:buChar char="n"/>
            </a:pPr>
            <a:r>
              <a:rPr lang="en-US" altLang="zh-CN" sz="2200">
                <a:ea typeface="SimSun" pitchFamily="2" charset="-122"/>
              </a:rPr>
              <a:t>Noise can be introduced when the unlabeled data is collected from the Web:</a:t>
            </a:r>
          </a:p>
          <a:p>
            <a:pPr marL="762000" lvl="1" indent="-304800">
              <a:lnSpc>
                <a:spcPct val="90000"/>
              </a:lnSpc>
              <a:spcBef>
                <a:spcPct val="20000"/>
              </a:spcBef>
              <a:buClr>
                <a:schemeClr val="accent2"/>
              </a:buClr>
              <a:buSzPct val="60000"/>
              <a:buFont typeface="Wingdings" pitchFamily="2" charset="2"/>
              <a:buChar char="q"/>
            </a:pPr>
            <a:r>
              <a:rPr lang="en-US" altLang="zh-CN" sz="2000">
                <a:ea typeface="SimSun" pitchFamily="2" charset="-122"/>
              </a:rPr>
              <a:t>Coreference errors yield incorrect name matching</a:t>
            </a:r>
          </a:p>
          <a:p>
            <a:pPr marL="762000" lvl="1" indent="-304800">
              <a:lnSpc>
                <a:spcPct val="90000"/>
              </a:lnSpc>
              <a:spcBef>
                <a:spcPct val="20000"/>
              </a:spcBef>
              <a:buClr>
                <a:schemeClr val="accent2"/>
              </a:buClr>
              <a:buSzPct val="60000"/>
              <a:buFont typeface="Wingdings" pitchFamily="2" charset="2"/>
              <a:buChar char="q"/>
            </a:pPr>
            <a:r>
              <a:rPr lang="en-US" altLang="zh-CN" sz="2000">
                <a:ea typeface="SimSun" pitchFamily="2" charset="-122"/>
              </a:rPr>
              <a:t>Temporal expressions are normalized incorrectly</a:t>
            </a:r>
          </a:p>
          <a:p>
            <a:pPr marL="762000" lvl="1" indent="-304800">
              <a:lnSpc>
                <a:spcPct val="90000"/>
              </a:lnSpc>
              <a:spcBef>
                <a:spcPct val="20000"/>
              </a:spcBef>
              <a:buClr>
                <a:schemeClr val="accent2"/>
              </a:buClr>
              <a:buSzPct val="60000"/>
              <a:buFont typeface="Wingdings" pitchFamily="2" charset="2"/>
              <a:buChar char="q"/>
            </a:pPr>
            <a:r>
              <a:rPr lang="en-US" altLang="zh-CN" sz="2000">
                <a:ea typeface="SimSun" pitchFamily="2" charset="-122"/>
              </a:rPr>
              <a:t>Temporal information with different granularities</a:t>
            </a:r>
          </a:p>
          <a:p>
            <a:pPr marL="762000" lvl="1" indent="-304800">
              <a:lnSpc>
                <a:spcPct val="90000"/>
              </a:lnSpc>
              <a:spcBef>
                <a:spcPct val="20000"/>
              </a:spcBef>
              <a:buClr>
                <a:schemeClr val="accent2"/>
              </a:buClr>
              <a:buSzPct val="60000"/>
              <a:buFont typeface="Wingdings" pitchFamily="2" charset="2"/>
              <a:buNone/>
            </a:pPr>
            <a:r>
              <a:rPr lang="en-US" altLang="zh-CN" sz="2000">
                <a:ea typeface="SimSun" pitchFamily="2" charset="-122"/>
              </a:rPr>
              <a:t>     </a:t>
            </a:r>
            <a:r>
              <a:rPr lang="en-US" altLang="zh-CN" i="1">
                <a:ea typeface="SimSun" pitchFamily="2" charset="-122"/>
              </a:rPr>
              <a:t>“John married Mary in 1997” </a:t>
            </a:r>
            <a:r>
              <a:rPr lang="en-US" altLang="zh-CN" i="1">
                <a:ea typeface="SimSun" pitchFamily="2" charset="-122"/>
                <a:sym typeface="Wingdings" pitchFamily="2" charset="2"/>
              </a:rPr>
              <a:t> “</a:t>
            </a:r>
            <a:r>
              <a:rPr lang="en-US" altLang="zh-CN" i="1">
                <a:ea typeface="SimSun" pitchFamily="2" charset="-122"/>
              </a:rPr>
              <a:t>September 3, 1997” as a START?</a:t>
            </a:r>
          </a:p>
          <a:p>
            <a:pPr marL="762000" lvl="1" indent="-304800">
              <a:lnSpc>
                <a:spcPct val="90000"/>
              </a:lnSpc>
              <a:spcBef>
                <a:spcPct val="20000"/>
              </a:spcBef>
              <a:buClr>
                <a:schemeClr val="accent2"/>
              </a:buClr>
              <a:buSzPct val="60000"/>
              <a:buFont typeface="Wingdings" pitchFamily="2" charset="2"/>
              <a:buChar char="q"/>
            </a:pPr>
            <a:r>
              <a:rPr lang="en-US" altLang="zh-CN" sz="2000">
                <a:ea typeface="SimSun" pitchFamily="2" charset="-122"/>
              </a:rPr>
              <a:t>Knowledge base may contain incorrect or contradictory information with Web documents</a:t>
            </a:r>
          </a:p>
          <a:p>
            <a:pPr marL="342900" indent="-342900">
              <a:lnSpc>
                <a:spcPct val="90000"/>
              </a:lnSpc>
              <a:spcBef>
                <a:spcPct val="20000"/>
              </a:spcBef>
              <a:buClr>
                <a:schemeClr val="accent1"/>
              </a:buClr>
              <a:buSzPct val="65000"/>
              <a:buFont typeface="Wingdings" pitchFamily="2" charset="2"/>
              <a:buChar char="n"/>
            </a:pPr>
            <a:r>
              <a:rPr lang="en-US" altLang="zh-CN" sz="2400">
                <a:ea typeface="SimSun" pitchFamily="2" charset="-122"/>
              </a:rPr>
              <a:t>Over 100,000 features are required to generalize the complicated contexts for each slot type, data sparsity </a:t>
            </a:r>
            <a:r>
              <a:rPr lang="en-US" altLang="zh-CN" sz="2400">
                <a:ea typeface="SimSun" pitchFamily="2" charset="-122"/>
                <a:sym typeface="Wingdings" pitchFamily="2" charset="2"/>
              </a:rPr>
              <a:t> </a:t>
            </a:r>
            <a:r>
              <a:rPr lang="en-US" altLang="zh-CN" sz="2400">
                <a:ea typeface="SimSun" pitchFamily="2" charset="-122"/>
              </a:rPr>
              <a:t>Learning supervised models becomes unfeasible</a:t>
            </a:r>
          </a:p>
          <a:p>
            <a:pPr marL="762000" lvl="1" indent="-304800">
              <a:lnSpc>
                <a:spcPct val="90000"/>
              </a:lnSpc>
              <a:spcBef>
                <a:spcPct val="20000"/>
              </a:spcBef>
              <a:buClr>
                <a:schemeClr val="accent2"/>
              </a:buClr>
              <a:buSzPct val="60000"/>
              <a:buFont typeface="Wingdings" pitchFamily="2" charset="2"/>
              <a:buChar char="q"/>
            </a:pPr>
            <a:endParaRPr lang="en-US" altLang="zh-CN" sz="1600">
              <a:ea typeface="SimSun" pitchFamily="2" charset="-122"/>
            </a:endParaRPr>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Rectangle 6"/>
          <p:cNvSpPr>
            <a:spLocks noGrp="1" noChangeArrowheads="1"/>
          </p:cNvSpPr>
          <p:nvPr>
            <p:ph type="sldNum" sz="quarter" idx="12"/>
          </p:nvPr>
        </p:nvSpPr>
        <p:spPr>
          <a:ln>
            <a:miter lim="800000"/>
            <a:headEnd/>
            <a:tailEnd/>
          </a:ln>
        </p:spPr>
        <p:txBody>
          <a:bodyPr/>
          <a:lstStyle/>
          <a:p>
            <a:pPr>
              <a:defRPr/>
            </a:pPr>
            <a:fld id="{A78A6240-A2B5-4059-BD3B-2C4988B7C6DF}" type="slidenum">
              <a:rPr lang="en-US" smtClean="0"/>
              <a:pPr>
                <a:defRPr/>
              </a:pPr>
              <a:t>105</a:t>
            </a:fld>
            <a:endParaRPr lang="en-US" smtClean="0"/>
          </a:p>
        </p:txBody>
      </p:sp>
      <p:sp>
        <p:nvSpPr>
          <p:cNvPr id="251906"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E056CD41-DF90-480F-A724-B4E8C8B46B93}" type="slidenum">
              <a:rPr lang="en-US" sz="1200">
                <a:latin typeface="Garamond" pitchFamily="18" charset="0"/>
              </a:rPr>
              <a:pPr algn="r"/>
              <a:t>105</a:t>
            </a:fld>
            <a:endParaRPr lang="en-US" sz="1200">
              <a:latin typeface="Garamond" pitchFamily="18" charset="0"/>
            </a:endParaRPr>
          </a:p>
        </p:txBody>
      </p:sp>
      <p:sp>
        <p:nvSpPr>
          <p:cNvPr id="251907" name="Rectangle 2"/>
          <p:cNvSpPr>
            <a:spLocks noGrp="1" noChangeArrowheads="1"/>
          </p:cNvSpPr>
          <p:nvPr>
            <p:ph type="title" idx="4294967295"/>
          </p:nvPr>
        </p:nvSpPr>
        <p:spPr>
          <a:xfrm>
            <a:off x="896938" y="231775"/>
            <a:ext cx="8229600" cy="1139825"/>
          </a:xfrm>
        </p:spPr>
        <p:txBody>
          <a:bodyPr/>
          <a:lstStyle/>
          <a:p>
            <a:pPr eaLnBrk="1" hangingPunct="1"/>
            <a:r>
              <a:rPr lang="en-US" sz="3800" smtClean="0">
                <a:ea typeface="ＭＳ Ｐゴシック" pitchFamily="34" charset="-128"/>
              </a:rPr>
              <a:t>Wrong Assumptions</a:t>
            </a:r>
            <a:endParaRPr lang="en-US" altLang="zh-CN" sz="3800" smtClean="0">
              <a:ea typeface="SimSun" pitchFamily="2" charset="-122"/>
            </a:endParaRPr>
          </a:p>
        </p:txBody>
      </p:sp>
      <p:sp>
        <p:nvSpPr>
          <p:cNvPr id="251908" name="Rectangle 3"/>
          <p:cNvSpPr>
            <a:spLocks noGrp="1" noChangeArrowheads="1"/>
          </p:cNvSpPr>
          <p:nvPr>
            <p:ph type="body" idx="4294967295"/>
          </p:nvPr>
        </p:nvSpPr>
        <p:spPr>
          <a:xfrm>
            <a:off x="468313" y="1011238"/>
            <a:ext cx="8424862" cy="5040312"/>
          </a:xfrm>
        </p:spPr>
        <p:txBody>
          <a:bodyPr/>
          <a:lstStyle/>
          <a:p>
            <a:pPr eaLnBrk="1" hangingPunct="1">
              <a:lnSpc>
                <a:spcPct val="90000"/>
              </a:lnSpc>
            </a:pPr>
            <a:r>
              <a:rPr lang="en-US" sz="2600" smtClean="0">
                <a:ea typeface="ＭＳ Ｐゴシック" pitchFamily="34" charset="-128"/>
              </a:rPr>
              <a:t>One sense per query</a:t>
            </a:r>
          </a:p>
          <a:p>
            <a:pPr marL="762000" lvl="1" indent="-304800" eaLnBrk="1" hangingPunct="1">
              <a:lnSpc>
                <a:spcPct val="90000"/>
              </a:lnSpc>
              <a:buFont typeface="Wingdings" pitchFamily="2" charset="2"/>
              <a:buNone/>
            </a:pPr>
            <a:r>
              <a:rPr lang="en-US" sz="2200" b="1" i="1" smtClean="0">
                <a:solidFill>
                  <a:srgbClr val="0000FF"/>
                </a:solidFill>
              </a:rPr>
              <a:t>Raul Castro</a:t>
            </a:r>
            <a:r>
              <a:rPr lang="en-US" sz="2200" i="1" smtClean="0"/>
              <a:t> set the date for local (city and town) </a:t>
            </a:r>
            <a:r>
              <a:rPr lang="en-US" sz="2200" b="1" i="1" smtClean="0">
                <a:solidFill>
                  <a:srgbClr val="FF3300"/>
                </a:solidFill>
              </a:rPr>
              <a:t>general</a:t>
            </a:r>
            <a:r>
              <a:rPr lang="en-US" sz="2200" i="1" smtClean="0"/>
              <a:t> elections as </a:t>
            </a:r>
            <a:r>
              <a:rPr lang="en-US" sz="2200" b="1" i="1" smtClean="0">
                <a:solidFill>
                  <a:schemeClr val="accent2"/>
                </a:solidFill>
              </a:rPr>
              <a:t>October 21</a:t>
            </a:r>
            <a:r>
              <a:rPr lang="en-US" sz="2200" i="1" smtClean="0"/>
              <a:t> with a second round </a:t>
            </a:r>
            <a:r>
              <a:rPr lang="en-US" sz="2200" b="1" i="1" smtClean="0">
                <a:solidFill>
                  <a:schemeClr val="accent2"/>
                </a:solidFill>
              </a:rPr>
              <a:t>October 28</a:t>
            </a:r>
            <a:r>
              <a:rPr lang="en-US" sz="2200" i="1" smtClean="0"/>
              <a:t>.</a:t>
            </a:r>
          </a:p>
          <a:p>
            <a:pPr eaLnBrk="1" hangingPunct="1">
              <a:lnSpc>
                <a:spcPct val="90000"/>
              </a:lnSpc>
            </a:pPr>
            <a:r>
              <a:rPr lang="en-US" sz="2600" smtClean="0">
                <a:ea typeface="ＭＳ Ｐゴシック" pitchFamily="34" charset="-128"/>
              </a:rPr>
              <a:t>One query per context</a:t>
            </a:r>
          </a:p>
          <a:p>
            <a:pPr marL="762000" lvl="1" indent="-304800" eaLnBrk="1" hangingPunct="1">
              <a:lnSpc>
                <a:spcPct val="90000"/>
              </a:lnSpc>
              <a:buFont typeface="Wingdings" pitchFamily="2" charset="2"/>
              <a:buNone/>
            </a:pPr>
            <a:r>
              <a:rPr lang="en-US" sz="2200" b="1" i="1" smtClean="0">
                <a:solidFill>
                  <a:srgbClr val="FF3300"/>
                </a:solidFill>
              </a:rPr>
              <a:t>Slow Club</a:t>
            </a:r>
            <a:r>
              <a:rPr lang="en-US" sz="2200" i="1" smtClean="0"/>
              <a:t> </a:t>
            </a:r>
            <a:r>
              <a:rPr lang="ja-JP" altLang="en-US" sz="2200" i="1" smtClean="0"/>
              <a:t>’</a:t>
            </a:r>
            <a:r>
              <a:rPr lang="en-US" altLang="ja-JP" sz="2200" i="1" smtClean="0"/>
              <a:t>s </a:t>
            </a:r>
            <a:r>
              <a:rPr lang="en-US" altLang="ja-JP" sz="2200" b="1" i="1" smtClean="0">
                <a:solidFill>
                  <a:srgbClr val="0000FF"/>
                </a:solidFill>
              </a:rPr>
              <a:t>Chris Kronner</a:t>
            </a:r>
            <a:r>
              <a:rPr lang="en-US" altLang="ja-JP" sz="2200" i="1" smtClean="0"/>
              <a:t> faced similar challenges taking on his second executive chef position at Serpentine , which opened in </a:t>
            </a:r>
            <a:r>
              <a:rPr lang="en-US" altLang="ja-JP" sz="2200" b="1" i="1" smtClean="0">
                <a:solidFill>
                  <a:schemeClr val="accent2"/>
                </a:solidFill>
              </a:rPr>
              <a:t>December</a:t>
            </a:r>
            <a:r>
              <a:rPr lang="en-US" altLang="ja-JP" sz="2200" i="1" smtClean="0"/>
              <a:t>.</a:t>
            </a:r>
          </a:p>
          <a:p>
            <a:pPr eaLnBrk="1" hangingPunct="1">
              <a:lnSpc>
                <a:spcPct val="90000"/>
              </a:lnSpc>
            </a:pPr>
            <a:r>
              <a:rPr lang="en-US" sz="2600" smtClean="0">
                <a:ea typeface="ＭＳ Ｐゴシック" pitchFamily="34" charset="-128"/>
              </a:rPr>
              <a:t>One sentence per query</a:t>
            </a:r>
          </a:p>
          <a:p>
            <a:pPr marL="762000" lvl="1" indent="-304800" eaLnBrk="1" hangingPunct="1">
              <a:lnSpc>
                <a:spcPct val="90000"/>
              </a:lnSpc>
            </a:pPr>
            <a:r>
              <a:rPr lang="en-US" sz="2200" smtClean="0"/>
              <a:t>Applied at the sentence-level, e.g. assume three elements in the tuple should exist in the same sentence after entity coreference resolution</a:t>
            </a:r>
          </a:p>
          <a:p>
            <a:pPr marL="762000" lvl="1" indent="-304800" eaLnBrk="1" hangingPunct="1">
              <a:lnSpc>
                <a:spcPct val="90000"/>
              </a:lnSpc>
            </a:pPr>
            <a:r>
              <a:rPr lang="en-US" sz="2200" smtClean="0"/>
              <a:t>Invalid when a document is typically talking about a centroid entity (e.g. the employment history of a person or an organization)</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Rectangle 6"/>
          <p:cNvSpPr>
            <a:spLocks noGrp="1" noChangeArrowheads="1"/>
          </p:cNvSpPr>
          <p:nvPr>
            <p:ph type="sldNum" sz="quarter" idx="12"/>
          </p:nvPr>
        </p:nvSpPr>
        <p:spPr>
          <a:ln>
            <a:miter lim="800000"/>
            <a:headEnd/>
            <a:tailEnd/>
          </a:ln>
        </p:spPr>
        <p:txBody>
          <a:bodyPr/>
          <a:lstStyle/>
          <a:p>
            <a:pPr>
              <a:defRPr/>
            </a:pPr>
            <a:fld id="{6F2E71C5-4D69-4756-B771-7A196EA6507D}" type="slidenum">
              <a:rPr lang="en-US" smtClean="0"/>
              <a:pPr>
                <a:defRPr/>
              </a:pPr>
              <a:t>106</a:t>
            </a:fld>
            <a:endParaRPr lang="en-US" smtClean="0"/>
          </a:p>
        </p:txBody>
      </p:sp>
      <p:sp>
        <p:nvSpPr>
          <p:cNvPr id="253954"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ACF13E96-A09A-4F01-B283-E7AF7799F657}" type="slidenum">
              <a:rPr lang="en-US" sz="1200">
                <a:latin typeface="Garamond" pitchFamily="18" charset="0"/>
              </a:rPr>
              <a:pPr algn="r"/>
              <a:t>106</a:t>
            </a:fld>
            <a:endParaRPr lang="en-US" sz="1200">
              <a:latin typeface="Garamond" pitchFamily="18" charset="0"/>
            </a:endParaRPr>
          </a:p>
        </p:txBody>
      </p:sp>
      <p:sp>
        <p:nvSpPr>
          <p:cNvPr id="253955" name="Rectangle 2"/>
          <p:cNvSpPr>
            <a:spLocks noGrp="1" noChangeArrowheads="1"/>
          </p:cNvSpPr>
          <p:nvPr>
            <p:ph type="title"/>
          </p:nvPr>
        </p:nvSpPr>
        <p:spPr>
          <a:xfrm>
            <a:off x="928688" y="192088"/>
            <a:ext cx="8101012" cy="1139825"/>
          </a:xfrm>
        </p:spPr>
        <p:txBody>
          <a:bodyPr/>
          <a:lstStyle/>
          <a:p>
            <a:pPr eaLnBrk="1" hangingPunct="1"/>
            <a:r>
              <a:rPr lang="en-US" sz="3400" smtClean="0">
                <a:ea typeface="ＭＳ Ｐゴシック" pitchFamily="34" charset="-128"/>
              </a:rPr>
              <a:t>Solutions 1: </a:t>
            </a:r>
            <a:r>
              <a:rPr lang="en-US" altLang="zh-CN" sz="3400" smtClean="0">
                <a:ea typeface="SimSun" pitchFamily="2" charset="-122"/>
              </a:rPr>
              <a:t>Multi-layer Annotations</a:t>
            </a:r>
            <a:br>
              <a:rPr lang="en-US" altLang="zh-CN" sz="3400" smtClean="0">
                <a:ea typeface="SimSun" pitchFamily="2" charset="-122"/>
              </a:rPr>
            </a:br>
            <a:r>
              <a:rPr lang="en-US" altLang="zh-CN" sz="3400" smtClean="0">
                <a:ea typeface="SimSun" pitchFamily="2" charset="-122"/>
              </a:rPr>
              <a:t>(Artiles et al., 2011)</a:t>
            </a:r>
            <a:r>
              <a:rPr lang="en-US" altLang="zh-CN" sz="2800" smtClean="0">
                <a:ea typeface="SimSun" pitchFamily="2" charset="-122"/>
              </a:rPr>
              <a:t> </a:t>
            </a:r>
            <a:endParaRPr lang="en-US" sz="2800" smtClean="0">
              <a:ea typeface="SimSun" pitchFamily="2" charset="-122"/>
            </a:endParaRPr>
          </a:p>
        </p:txBody>
      </p:sp>
      <p:sp>
        <p:nvSpPr>
          <p:cNvPr id="253956" name="Rectangle 3"/>
          <p:cNvSpPr>
            <a:spLocks noGrp="1" noChangeArrowheads="1"/>
          </p:cNvSpPr>
          <p:nvPr>
            <p:ph type="body" idx="1"/>
          </p:nvPr>
        </p:nvSpPr>
        <p:spPr>
          <a:xfrm>
            <a:off x="457200" y="1039813"/>
            <a:ext cx="8229600" cy="5184775"/>
          </a:xfrm>
        </p:spPr>
        <p:txBody>
          <a:bodyPr/>
          <a:lstStyle/>
          <a:p>
            <a:pPr eaLnBrk="1" hangingPunct="1"/>
            <a:endParaRPr lang="en-US" altLang="zh-CN" smtClean="0">
              <a:ea typeface="SimSun" pitchFamily="2" charset="-122"/>
            </a:endParaRPr>
          </a:p>
          <a:p>
            <a:pPr eaLnBrk="1" hangingPunct="1"/>
            <a:endParaRPr lang="en-US" altLang="zh-CN" sz="2800" smtClean="0">
              <a:ea typeface="SimSun" pitchFamily="2" charset="-122"/>
            </a:endParaRPr>
          </a:p>
          <a:p>
            <a:pPr eaLnBrk="1" hangingPunct="1"/>
            <a:endParaRPr lang="en-US" altLang="zh-CN" sz="2800" smtClean="0">
              <a:ea typeface="SimSun" pitchFamily="2" charset="-122"/>
            </a:endParaRPr>
          </a:p>
          <a:p>
            <a:pPr lvl="1" eaLnBrk="1" hangingPunct="1"/>
            <a:endParaRPr lang="en-US" altLang="zh-CN" sz="2000" smtClean="0">
              <a:ea typeface="SimSun" pitchFamily="2" charset="-122"/>
            </a:endParaRPr>
          </a:p>
        </p:txBody>
      </p:sp>
      <p:sp>
        <p:nvSpPr>
          <p:cNvPr id="253957" name="Rectangle 3"/>
          <p:cNvSpPr>
            <a:spLocks noChangeArrowheads="1"/>
          </p:cNvSpPr>
          <p:nvPr/>
        </p:nvSpPr>
        <p:spPr bwMode="auto">
          <a:xfrm>
            <a:off x="468313" y="1354138"/>
            <a:ext cx="8142287" cy="5040312"/>
          </a:xfrm>
          <a:prstGeom prst="rect">
            <a:avLst/>
          </a:prstGeom>
          <a:noFill/>
          <a:ln w="9525">
            <a:noFill/>
            <a:miter lim="800000"/>
            <a:headEnd/>
            <a:tailEnd/>
          </a:ln>
        </p:spPr>
        <p:txBody>
          <a:bodyPr/>
          <a:lstStyle/>
          <a:p>
            <a:pPr marL="342900" indent="-342900">
              <a:lnSpc>
                <a:spcPct val="90000"/>
              </a:lnSpc>
              <a:spcBef>
                <a:spcPct val="20000"/>
              </a:spcBef>
              <a:buClr>
                <a:schemeClr val="accent1"/>
              </a:buClr>
              <a:buSzPct val="65000"/>
              <a:buFont typeface="Wingdings" pitchFamily="2" charset="2"/>
              <a:buChar char="n"/>
            </a:pPr>
            <a:r>
              <a:rPr lang="en-US" altLang="zh-CN" sz="2400">
                <a:ea typeface="SimSun" pitchFamily="2" charset="-122"/>
              </a:rPr>
              <a:t>Document segmentation for fine-grained reference date extraction</a:t>
            </a:r>
          </a:p>
          <a:p>
            <a:pPr marL="762000" lvl="1" indent="-304800">
              <a:lnSpc>
                <a:spcPct val="90000"/>
              </a:lnSpc>
              <a:spcBef>
                <a:spcPct val="20000"/>
              </a:spcBef>
              <a:buClr>
                <a:schemeClr val="accent2"/>
              </a:buClr>
              <a:buSzPct val="60000"/>
              <a:buFont typeface="Wingdings" pitchFamily="2" charset="2"/>
              <a:buChar char="q"/>
            </a:pPr>
            <a:r>
              <a:rPr lang="en-US" altLang="zh-CN" sz="2000" b="1">
                <a:solidFill>
                  <a:srgbClr val="0000FF"/>
                </a:solidFill>
                <a:ea typeface="SimSun" pitchFamily="2" charset="-122"/>
              </a:rPr>
              <a:t>“Aug. 6, 2007</a:t>
            </a:r>
            <a:r>
              <a:rPr lang="en-US" altLang="zh-CN" sz="2000">
                <a:ea typeface="SimSun" pitchFamily="2" charset="-122"/>
              </a:rPr>
              <a:t>: Bob Nardelli appointed Chrysler chairman and CEO. “</a:t>
            </a:r>
          </a:p>
          <a:p>
            <a:pPr marL="342900" indent="-342900">
              <a:lnSpc>
                <a:spcPct val="90000"/>
              </a:lnSpc>
              <a:spcBef>
                <a:spcPct val="20000"/>
              </a:spcBef>
              <a:buClr>
                <a:schemeClr val="accent1"/>
              </a:buClr>
              <a:buSzPct val="65000"/>
              <a:buFont typeface="Wingdings" pitchFamily="2" charset="2"/>
              <a:buChar char="n"/>
            </a:pPr>
            <a:r>
              <a:rPr lang="en-US" altLang="zh-CN" sz="2400">
                <a:ea typeface="SimSun" pitchFamily="2" charset="-122"/>
              </a:rPr>
              <a:t>Multi-layer annotations to expand relevant sentence matching</a:t>
            </a:r>
          </a:p>
          <a:p>
            <a:pPr marL="762000" lvl="1" indent="-304800">
              <a:lnSpc>
                <a:spcPct val="90000"/>
              </a:lnSpc>
              <a:spcBef>
                <a:spcPct val="20000"/>
              </a:spcBef>
              <a:buClr>
                <a:schemeClr val="accent2"/>
              </a:buClr>
              <a:buSzPct val="60000"/>
              <a:buFont typeface="Wingdings" pitchFamily="2" charset="2"/>
              <a:buChar char="q"/>
            </a:pPr>
            <a:r>
              <a:rPr lang="en-US" altLang="zh-CN" sz="2000">
                <a:ea typeface="SimSun" pitchFamily="2" charset="-122"/>
              </a:rPr>
              <a:t>name tagging</a:t>
            </a:r>
          </a:p>
          <a:p>
            <a:pPr marL="762000" lvl="1" indent="-304800">
              <a:lnSpc>
                <a:spcPct val="90000"/>
              </a:lnSpc>
              <a:spcBef>
                <a:spcPct val="20000"/>
              </a:spcBef>
              <a:buClr>
                <a:schemeClr val="accent2"/>
              </a:buClr>
              <a:buSzPct val="60000"/>
              <a:buFont typeface="Wingdings" pitchFamily="2" charset="2"/>
              <a:buChar char="q"/>
            </a:pPr>
            <a:r>
              <a:rPr lang="en-US" altLang="zh-CN" sz="2000" b="1">
                <a:solidFill>
                  <a:srgbClr val="0000FF"/>
                </a:solidFill>
                <a:ea typeface="SimSun" pitchFamily="2" charset="-122"/>
              </a:rPr>
              <a:t>co-reference chains</a:t>
            </a:r>
          </a:p>
          <a:p>
            <a:pPr marL="762000" lvl="1" indent="-304800">
              <a:lnSpc>
                <a:spcPct val="90000"/>
              </a:lnSpc>
              <a:spcBef>
                <a:spcPct val="20000"/>
              </a:spcBef>
              <a:buClr>
                <a:schemeClr val="accent2"/>
              </a:buClr>
              <a:buSzPct val="60000"/>
              <a:buFont typeface="Wingdings" pitchFamily="2" charset="2"/>
              <a:buChar char="q"/>
            </a:pPr>
            <a:r>
              <a:rPr lang="en-US" altLang="zh-CN" sz="2000">
                <a:ea typeface="SimSun" pitchFamily="2" charset="-122"/>
              </a:rPr>
              <a:t>dependency parses</a:t>
            </a:r>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Rectangle 6"/>
          <p:cNvSpPr>
            <a:spLocks noGrp="1" noChangeArrowheads="1"/>
          </p:cNvSpPr>
          <p:nvPr>
            <p:ph type="sldNum" sz="quarter" idx="12"/>
          </p:nvPr>
        </p:nvSpPr>
        <p:spPr>
          <a:ln>
            <a:miter lim="800000"/>
            <a:headEnd/>
            <a:tailEnd/>
          </a:ln>
        </p:spPr>
        <p:txBody>
          <a:bodyPr/>
          <a:lstStyle/>
          <a:p>
            <a:pPr>
              <a:defRPr/>
            </a:pPr>
            <a:fld id="{746A65B9-B97B-4766-B8F0-F82FC57130AB}" type="slidenum">
              <a:rPr lang="en-US" smtClean="0"/>
              <a:pPr>
                <a:defRPr/>
              </a:pPr>
              <a:t>107</a:t>
            </a:fld>
            <a:endParaRPr lang="en-US" smtClean="0"/>
          </a:p>
        </p:txBody>
      </p:sp>
      <p:sp>
        <p:nvSpPr>
          <p:cNvPr id="256002"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78E1E683-393A-488D-9DEE-65747417D380}" type="slidenum">
              <a:rPr lang="en-US" sz="1200">
                <a:latin typeface="Garamond" pitchFamily="18" charset="0"/>
              </a:rPr>
              <a:pPr algn="r"/>
              <a:t>107</a:t>
            </a:fld>
            <a:endParaRPr lang="en-US" sz="1200">
              <a:latin typeface="Garamond" pitchFamily="18" charset="0"/>
            </a:endParaRPr>
          </a:p>
        </p:txBody>
      </p:sp>
      <p:sp>
        <p:nvSpPr>
          <p:cNvPr id="256003" name="Rectangle 2"/>
          <p:cNvSpPr>
            <a:spLocks noGrp="1" noChangeArrowheads="1"/>
          </p:cNvSpPr>
          <p:nvPr>
            <p:ph type="title" idx="4294967295"/>
          </p:nvPr>
        </p:nvSpPr>
        <p:spPr>
          <a:xfrm>
            <a:off x="885825" y="261938"/>
            <a:ext cx="8101013" cy="1139825"/>
          </a:xfrm>
        </p:spPr>
        <p:txBody>
          <a:bodyPr/>
          <a:lstStyle/>
          <a:p>
            <a:pPr eaLnBrk="1" hangingPunct="1"/>
            <a:r>
              <a:rPr lang="en-US" sz="3400" smtClean="0">
                <a:ea typeface="ＭＳ Ｐゴシック" pitchFamily="34" charset="-128"/>
              </a:rPr>
              <a:t>Solution 2: Global Time Discovery</a:t>
            </a:r>
          </a:p>
        </p:txBody>
      </p:sp>
      <p:sp>
        <p:nvSpPr>
          <p:cNvPr id="537603" name="Rectangle 3"/>
          <p:cNvSpPr>
            <a:spLocks noGrp="1" noChangeArrowheads="1"/>
          </p:cNvSpPr>
          <p:nvPr>
            <p:ph type="body" idx="4294967295"/>
          </p:nvPr>
        </p:nvSpPr>
        <p:spPr>
          <a:xfrm>
            <a:off x="457200" y="1039813"/>
            <a:ext cx="8229600" cy="5184775"/>
          </a:xfrm>
        </p:spPr>
        <p:txBody>
          <a:bodyPr/>
          <a:lstStyle/>
          <a:p>
            <a:pPr lvl="1" eaLnBrk="1" hangingPunct="1">
              <a:lnSpc>
                <a:spcPct val="90000"/>
              </a:lnSpc>
            </a:pPr>
            <a:endParaRPr lang="en-US" altLang="zh-CN" sz="2100" smtClean="0">
              <a:ea typeface="SimSun" pitchFamily="2" charset="-122"/>
            </a:endParaRPr>
          </a:p>
          <a:p>
            <a:pPr eaLnBrk="1" hangingPunct="1">
              <a:lnSpc>
                <a:spcPct val="90000"/>
              </a:lnSpc>
            </a:pPr>
            <a:r>
              <a:rPr lang="en-US" altLang="zh-CN" sz="2500" smtClean="0">
                <a:ea typeface="SimSun" pitchFamily="2" charset="-122"/>
              </a:rPr>
              <a:t>Half of the event instances don’t include explicit time arguments</a:t>
            </a:r>
          </a:p>
          <a:p>
            <a:pPr lvl="1" eaLnBrk="1" hangingPunct="1">
              <a:lnSpc>
                <a:spcPct val="90000"/>
              </a:lnSpc>
            </a:pPr>
            <a:endParaRPr lang="en-US" altLang="zh-CN" sz="1400" smtClean="0">
              <a:ea typeface="SimSun" pitchFamily="2" charset="-122"/>
            </a:endParaRPr>
          </a:p>
          <a:p>
            <a:pPr eaLnBrk="1" hangingPunct="1">
              <a:lnSpc>
                <a:spcPct val="90000"/>
              </a:lnSpc>
            </a:pPr>
            <a:r>
              <a:rPr lang="en-US" altLang="zh-CN" sz="2500" smtClean="0">
                <a:ea typeface="SimSun" pitchFamily="2" charset="-122"/>
              </a:rPr>
              <a:t>Prior work  of detecting implicit time arguments</a:t>
            </a:r>
          </a:p>
          <a:p>
            <a:pPr lvl="1" eaLnBrk="1" hangingPunct="1">
              <a:lnSpc>
                <a:spcPct val="90000"/>
              </a:lnSpc>
            </a:pPr>
            <a:r>
              <a:rPr lang="en-US" altLang="zh-CN" sz="2100" smtClean="0">
                <a:ea typeface="SimSun" pitchFamily="2" charset="-122"/>
              </a:rPr>
              <a:t>Filatova and Hovy, 2001; Mani et al., 2003; Lapata and Lascarides, 2006; Eidelman, 2008</a:t>
            </a:r>
          </a:p>
          <a:p>
            <a:pPr lvl="1" eaLnBrk="1" hangingPunct="1">
              <a:lnSpc>
                <a:spcPct val="90000"/>
              </a:lnSpc>
            </a:pPr>
            <a:r>
              <a:rPr lang="en-US" altLang="zh-CN" sz="2100" smtClean="0">
                <a:ea typeface="SimSun" pitchFamily="2" charset="-122"/>
              </a:rPr>
              <a:t>Most work focused on sentence level</a:t>
            </a:r>
          </a:p>
          <a:p>
            <a:pPr lvl="1" eaLnBrk="1" hangingPunct="1">
              <a:lnSpc>
                <a:spcPct val="90000"/>
              </a:lnSpc>
            </a:pPr>
            <a:r>
              <a:rPr lang="en-US" altLang="zh-CN" sz="2100" smtClean="0">
                <a:ea typeface="SimSun" pitchFamily="2" charset="-122"/>
              </a:rPr>
              <a:t>Linguistic evidence such as verb tense was used for inference</a:t>
            </a:r>
          </a:p>
          <a:p>
            <a:pPr eaLnBrk="1" hangingPunct="1">
              <a:lnSpc>
                <a:spcPct val="90000"/>
              </a:lnSpc>
            </a:pPr>
            <a:endParaRPr lang="en-US" altLang="zh-CN" sz="1400" smtClean="0">
              <a:ea typeface="SimSun" pitchFamily="2" charset="-122"/>
            </a:endParaRPr>
          </a:p>
          <a:p>
            <a:pPr eaLnBrk="1" hangingPunct="1">
              <a:lnSpc>
                <a:spcPct val="90000"/>
              </a:lnSpc>
            </a:pPr>
            <a:r>
              <a:rPr lang="en-US" altLang="zh-CN" sz="2500" smtClean="0">
                <a:ea typeface="SimSun" pitchFamily="2" charset="-122"/>
              </a:rPr>
              <a:t>Cross-event Inference (Gupta and Ji, 2009)</a:t>
            </a:r>
          </a:p>
          <a:p>
            <a:pPr lvl="1" eaLnBrk="1" hangingPunct="1">
              <a:lnSpc>
                <a:spcPct val="90000"/>
              </a:lnSpc>
            </a:pPr>
            <a:r>
              <a:rPr lang="en-US" altLang="zh-CN" sz="2100" smtClean="0">
                <a:ea typeface="SimSun" pitchFamily="2" charset="-122"/>
              </a:rPr>
              <a:t>More fine-grained events</a:t>
            </a:r>
          </a:p>
          <a:p>
            <a:pPr lvl="1" eaLnBrk="1" hangingPunct="1">
              <a:lnSpc>
                <a:spcPct val="90000"/>
              </a:lnSpc>
            </a:pPr>
            <a:r>
              <a:rPr lang="en-US" altLang="zh-CN" sz="2100" smtClean="0">
                <a:ea typeface="SimSun" pitchFamily="2" charset="-122"/>
              </a:rPr>
              <a:t>An event mention and all of its coreferential event mentions do not include any explicit or implicit time expressions</a:t>
            </a:r>
          </a:p>
          <a:p>
            <a:pPr eaLnBrk="1" hangingPunct="1">
              <a:lnSpc>
                <a:spcPct val="90000"/>
              </a:lnSpc>
              <a:buFont typeface="Wingdings" pitchFamily="2" charset="2"/>
              <a:buNone/>
            </a:pPr>
            <a:endParaRPr lang="en-US" sz="2100" smtClean="0">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37603">
                                            <p:txEl>
                                              <p:pRg st="1" end="1"/>
                                            </p:txEl>
                                          </p:spTgt>
                                        </p:tgtEl>
                                        <p:attrNameLst>
                                          <p:attrName>style.visibility</p:attrName>
                                        </p:attrNameLst>
                                      </p:cBhvr>
                                      <p:to>
                                        <p:strVal val="visible"/>
                                      </p:to>
                                    </p:set>
                                    <p:animEffect transition="in" filter="blinds(horizontal)">
                                      <p:cBhvr>
                                        <p:cTn id="7" dur="500"/>
                                        <p:tgtEl>
                                          <p:spTgt spid="53760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37603">
                                            <p:txEl>
                                              <p:pRg st="3" end="3"/>
                                            </p:txEl>
                                          </p:spTgt>
                                        </p:tgtEl>
                                        <p:attrNameLst>
                                          <p:attrName>style.visibility</p:attrName>
                                        </p:attrNameLst>
                                      </p:cBhvr>
                                      <p:to>
                                        <p:strVal val="visible"/>
                                      </p:to>
                                    </p:set>
                                    <p:animEffect transition="in" filter="blinds(horizontal)">
                                      <p:cBhvr>
                                        <p:cTn id="12" dur="500"/>
                                        <p:tgtEl>
                                          <p:spTgt spid="537603">
                                            <p:txEl>
                                              <p:pRg st="3" end="3"/>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537603">
                                            <p:txEl>
                                              <p:pRg st="4" end="4"/>
                                            </p:txEl>
                                          </p:spTgt>
                                        </p:tgtEl>
                                        <p:attrNameLst>
                                          <p:attrName>style.visibility</p:attrName>
                                        </p:attrNameLst>
                                      </p:cBhvr>
                                      <p:to>
                                        <p:strVal val="visible"/>
                                      </p:to>
                                    </p:set>
                                    <p:animEffect transition="in" filter="blinds(horizontal)">
                                      <p:cBhvr>
                                        <p:cTn id="15" dur="500"/>
                                        <p:tgtEl>
                                          <p:spTgt spid="537603">
                                            <p:txEl>
                                              <p:pRg st="4" end="4"/>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537603">
                                            <p:txEl>
                                              <p:pRg st="5" end="5"/>
                                            </p:txEl>
                                          </p:spTgt>
                                        </p:tgtEl>
                                        <p:attrNameLst>
                                          <p:attrName>style.visibility</p:attrName>
                                        </p:attrNameLst>
                                      </p:cBhvr>
                                      <p:to>
                                        <p:strVal val="visible"/>
                                      </p:to>
                                    </p:set>
                                    <p:animEffect transition="in" filter="blinds(horizontal)">
                                      <p:cBhvr>
                                        <p:cTn id="18" dur="500"/>
                                        <p:tgtEl>
                                          <p:spTgt spid="537603">
                                            <p:txEl>
                                              <p:pRg st="5" end="5"/>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537603">
                                            <p:txEl>
                                              <p:pRg st="6" end="6"/>
                                            </p:txEl>
                                          </p:spTgt>
                                        </p:tgtEl>
                                        <p:attrNameLst>
                                          <p:attrName>style.visibility</p:attrName>
                                        </p:attrNameLst>
                                      </p:cBhvr>
                                      <p:to>
                                        <p:strVal val="visible"/>
                                      </p:to>
                                    </p:set>
                                    <p:animEffect transition="in" filter="blinds(horizontal)">
                                      <p:cBhvr>
                                        <p:cTn id="21" dur="500"/>
                                        <p:tgtEl>
                                          <p:spTgt spid="537603">
                                            <p:txEl>
                                              <p:pRg st="6" end="6"/>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537603">
                                            <p:txEl>
                                              <p:pRg st="8" end="8"/>
                                            </p:txEl>
                                          </p:spTgt>
                                        </p:tgtEl>
                                        <p:attrNameLst>
                                          <p:attrName>style.visibility</p:attrName>
                                        </p:attrNameLst>
                                      </p:cBhvr>
                                      <p:to>
                                        <p:strVal val="visible"/>
                                      </p:to>
                                    </p:set>
                                    <p:animEffect transition="in" filter="blinds(horizontal)">
                                      <p:cBhvr>
                                        <p:cTn id="26" dur="500"/>
                                        <p:tgtEl>
                                          <p:spTgt spid="537603">
                                            <p:txEl>
                                              <p:pRg st="8" end="8"/>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537603">
                                            <p:txEl>
                                              <p:pRg st="9" end="9"/>
                                            </p:txEl>
                                          </p:spTgt>
                                        </p:tgtEl>
                                        <p:attrNameLst>
                                          <p:attrName>style.visibility</p:attrName>
                                        </p:attrNameLst>
                                      </p:cBhvr>
                                      <p:to>
                                        <p:strVal val="visible"/>
                                      </p:to>
                                    </p:set>
                                    <p:animEffect transition="in" filter="blinds(horizontal)">
                                      <p:cBhvr>
                                        <p:cTn id="29" dur="500"/>
                                        <p:tgtEl>
                                          <p:spTgt spid="537603">
                                            <p:txEl>
                                              <p:pRg st="9" end="9"/>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537603">
                                            <p:txEl>
                                              <p:pRg st="10" end="10"/>
                                            </p:txEl>
                                          </p:spTgt>
                                        </p:tgtEl>
                                        <p:attrNameLst>
                                          <p:attrName>style.visibility</p:attrName>
                                        </p:attrNameLst>
                                      </p:cBhvr>
                                      <p:to>
                                        <p:strVal val="visible"/>
                                      </p:to>
                                    </p:set>
                                    <p:animEffect transition="in" filter="blinds(horizontal)">
                                      <p:cBhvr>
                                        <p:cTn id="32" dur="500"/>
                                        <p:tgtEl>
                                          <p:spTgt spid="53760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6"/>
          <p:cNvSpPr>
            <a:spLocks noGrp="1" noChangeArrowheads="1"/>
          </p:cNvSpPr>
          <p:nvPr>
            <p:ph type="sldNum" sz="quarter" idx="12"/>
          </p:nvPr>
        </p:nvSpPr>
        <p:spPr>
          <a:ln>
            <a:miter lim="800000"/>
            <a:headEnd/>
            <a:tailEnd/>
          </a:ln>
        </p:spPr>
        <p:txBody>
          <a:bodyPr/>
          <a:lstStyle/>
          <a:p>
            <a:pPr>
              <a:defRPr/>
            </a:pPr>
            <a:fld id="{5B9D363B-A398-4AE2-B2C1-2122452590E1}" type="slidenum">
              <a:rPr lang="en-US" smtClean="0"/>
              <a:pPr>
                <a:defRPr/>
              </a:pPr>
              <a:t>108</a:t>
            </a:fld>
            <a:endParaRPr lang="en-US" smtClean="0"/>
          </a:p>
        </p:txBody>
      </p:sp>
      <p:sp>
        <p:nvSpPr>
          <p:cNvPr id="258050"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B55EB4F3-B790-463E-8F37-59E73C0056FC}" type="slidenum">
              <a:rPr lang="en-US" sz="1200">
                <a:latin typeface="Garamond" pitchFamily="18" charset="0"/>
              </a:rPr>
              <a:pPr algn="r"/>
              <a:t>108</a:t>
            </a:fld>
            <a:endParaRPr lang="en-US" sz="1200">
              <a:latin typeface="Garamond" pitchFamily="18" charset="0"/>
            </a:endParaRPr>
          </a:p>
        </p:txBody>
      </p:sp>
      <p:sp>
        <p:nvSpPr>
          <p:cNvPr id="258051" name="Rectangle 2"/>
          <p:cNvSpPr>
            <a:spLocks noGrp="1" noChangeArrowheads="1"/>
          </p:cNvSpPr>
          <p:nvPr>
            <p:ph type="title" idx="4294967295"/>
          </p:nvPr>
        </p:nvSpPr>
        <p:spPr>
          <a:xfrm>
            <a:off x="1128713" y="192088"/>
            <a:ext cx="7978775" cy="1139825"/>
          </a:xfrm>
        </p:spPr>
        <p:txBody>
          <a:bodyPr/>
          <a:lstStyle/>
          <a:p>
            <a:pPr eaLnBrk="1" hangingPunct="1"/>
            <a:r>
              <a:rPr lang="en-US" sz="3400" smtClean="0">
                <a:ea typeface="ＭＳ Ｐゴシック" pitchFamily="34" charset="-128"/>
              </a:rPr>
              <a:t>Observations about Events in News</a:t>
            </a:r>
          </a:p>
        </p:txBody>
      </p:sp>
      <p:sp>
        <p:nvSpPr>
          <p:cNvPr id="539651" name="Rectangle 3"/>
          <p:cNvSpPr>
            <a:spLocks noGrp="1" noChangeArrowheads="1"/>
          </p:cNvSpPr>
          <p:nvPr>
            <p:ph type="body" idx="4294967295"/>
          </p:nvPr>
        </p:nvSpPr>
        <p:spPr>
          <a:xfrm>
            <a:off x="457200" y="1196975"/>
            <a:ext cx="8229600" cy="4933950"/>
          </a:xfrm>
        </p:spPr>
        <p:txBody>
          <a:bodyPr/>
          <a:lstStyle/>
          <a:p>
            <a:pPr eaLnBrk="1" hangingPunct="1">
              <a:lnSpc>
                <a:spcPct val="80000"/>
              </a:lnSpc>
            </a:pPr>
            <a:r>
              <a:rPr lang="en-US" sz="2100" smtClean="0">
                <a:ea typeface="ＭＳ Ｐゴシック" pitchFamily="34" charset="-128"/>
              </a:rPr>
              <a:t>Based on series of events</a:t>
            </a:r>
          </a:p>
          <a:p>
            <a:pPr lvl="1" eaLnBrk="1" hangingPunct="1">
              <a:lnSpc>
                <a:spcPct val="80000"/>
              </a:lnSpc>
            </a:pPr>
            <a:r>
              <a:rPr lang="en-US" sz="2000" smtClean="0"/>
              <a:t>Various </a:t>
            </a:r>
            <a:r>
              <a:rPr lang="en-US" altLang="zh-CN" sz="2000" smtClean="0">
                <a:ea typeface="SimSun" pitchFamily="2" charset="-122"/>
              </a:rPr>
              <a:t>situations are evolving, updated, repeated and corrected in different event mentions</a:t>
            </a:r>
          </a:p>
          <a:p>
            <a:pPr eaLnBrk="1" hangingPunct="1">
              <a:lnSpc>
                <a:spcPct val="80000"/>
              </a:lnSpc>
            </a:pPr>
            <a:endParaRPr lang="en-US" sz="900" smtClean="0">
              <a:ea typeface="ＭＳ Ｐゴシック" pitchFamily="34" charset="-128"/>
            </a:endParaRPr>
          </a:p>
          <a:p>
            <a:pPr eaLnBrk="1" hangingPunct="1">
              <a:lnSpc>
                <a:spcPct val="80000"/>
              </a:lnSpc>
            </a:pPr>
            <a:r>
              <a:rPr lang="en-US" sz="2100" smtClean="0">
                <a:ea typeface="ＭＳ Ｐゴシック" pitchFamily="34" charset="-128"/>
              </a:rPr>
              <a:t>Events occur as chains</a:t>
            </a:r>
          </a:p>
          <a:p>
            <a:pPr lvl="1" eaLnBrk="1" hangingPunct="1">
              <a:lnSpc>
                <a:spcPct val="80000"/>
              </a:lnSpc>
            </a:pPr>
            <a:r>
              <a:rPr lang="en-US" altLang="zh-CN" sz="2000" smtClean="0">
                <a:ea typeface="SimSun" pitchFamily="2" charset="-122"/>
              </a:rPr>
              <a:t>Conflict</a:t>
            </a:r>
            <a:r>
              <a:rPr lang="en-US" altLang="zh-CN" sz="2000" smtClean="0">
                <a:ea typeface="SimSun" pitchFamily="2" charset="-122"/>
                <a:sym typeface="Wingdings" pitchFamily="2" charset="2"/>
              </a:rPr>
              <a:t></a:t>
            </a:r>
            <a:r>
              <a:rPr lang="en-US" altLang="zh-CN" sz="2000" smtClean="0">
                <a:ea typeface="SimSun" pitchFamily="2" charset="-122"/>
              </a:rPr>
              <a:t>Life-Die/Life-Injure</a:t>
            </a:r>
          </a:p>
          <a:p>
            <a:pPr lvl="1" eaLnBrk="1" hangingPunct="1">
              <a:lnSpc>
                <a:spcPct val="80000"/>
              </a:lnSpc>
            </a:pPr>
            <a:r>
              <a:rPr lang="en-US" altLang="zh-CN" sz="2000" smtClean="0">
                <a:ea typeface="SimSun" pitchFamily="2" charset="-122"/>
              </a:rPr>
              <a:t>Justice-Convict </a:t>
            </a:r>
            <a:r>
              <a:rPr lang="en-US" altLang="zh-CN" sz="2000" smtClean="0">
                <a:ea typeface="SimSun" pitchFamily="2" charset="-122"/>
                <a:sym typeface="Wingdings" pitchFamily="2" charset="2"/>
              </a:rPr>
              <a:t></a:t>
            </a:r>
            <a:r>
              <a:rPr lang="en-US" altLang="zh-CN" sz="2000" smtClean="0">
                <a:ea typeface="SimSun" pitchFamily="2" charset="-122"/>
              </a:rPr>
              <a:t> Justice-Charge-Indict/Justice-Trial-Hearing</a:t>
            </a:r>
          </a:p>
          <a:p>
            <a:pPr lvl="1" eaLnBrk="1" hangingPunct="1">
              <a:lnSpc>
                <a:spcPct val="80000"/>
              </a:lnSpc>
            </a:pPr>
            <a:endParaRPr lang="en-US" altLang="zh-CN" sz="900" smtClean="0">
              <a:ea typeface="SimSun" pitchFamily="2" charset="-122"/>
            </a:endParaRPr>
          </a:p>
          <a:p>
            <a:pPr eaLnBrk="1" hangingPunct="1">
              <a:lnSpc>
                <a:spcPct val="80000"/>
              </a:lnSpc>
            </a:pPr>
            <a:r>
              <a:rPr lang="en-US" sz="2100" smtClean="0">
                <a:ea typeface="ＭＳ Ｐゴシック" pitchFamily="34" charset="-128"/>
              </a:rPr>
              <a:t>Writer won</a:t>
            </a:r>
            <a:r>
              <a:rPr lang="ja-JP" altLang="en-US" sz="2100" smtClean="0">
                <a:ea typeface="ＭＳ Ｐゴシック" pitchFamily="34" charset="-128"/>
              </a:rPr>
              <a:t>’</a:t>
            </a:r>
            <a:r>
              <a:rPr lang="en-US" altLang="ja-JP" sz="2100" smtClean="0">
                <a:ea typeface="ＭＳ Ｐゴシック" pitchFamily="34" charset="-128"/>
              </a:rPr>
              <a:t>t mention time repeatedly</a:t>
            </a:r>
          </a:p>
          <a:p>
            <a:pPr lvl="1" eaLnBrk="1" hangingPunct="1">
              <a:lnSpc>
                <a:spcPct val="80000"/>
              </a:lnSpc>
            </a:pPr>
            <a:r>
              <a:rPr lang="en-US" altLang="zh-CN" sz="2000" smtClean="0">
                <a:ea typeface="SimSun" pitchFamily="2" charset="-122"/>
              </a:rPr>
              <a:t>To avoid redundancy, rarely provide time arguments for all of the related events</a:t>
            </a:r>
            <a:endParaRPr lang="en-US" sz="1900" smtClean="0"/>
          </a:p>
          <a:p>
            <a:pPr eaLnBrk="1" hangingPunct="1">
              <a:lnSpc>
                <a:spcPct val="80000"/>
              </a:lnSpc>
            </a:pPr>
            <a:endParaRPr lang="en-US" sz="900" smtClean="0">
              <a:ea typeface="ＭＳ Ｐゴシック" pitchFamily="34" charset="-128"/>
            </a:endParaRPr>
          </a:p>
          <a:p>
            <a:pPr eaLnBrk="1" hangingPunct="1">
              <a:lnSpc>
                <a:spcPct val="80000"/>
              </a:lnSpc>
            </a:pPr>
            <a:r>
              <a:rPr lang="en-US" sz="2100" smtClean="0">
                <a:ea typeface="ＭＳ Ｐゴシック" pitchFamily="34" charset="-128"/>
              </a:rPr>
              <a:t>Reader is expected to use inference</a:t>
            </a:r>
          </a:p>
          <a:p>
            <a:pPr lvl="1" eaLnBrk="1" hangingPunct="1">
              <a:lnSpc>
                <a:spcPct val="80000"/>
              </a:lnSpc>
            </a:pPr>
            <a:r>
              <a:rPr lang="en-US" sz="1900" smtClean="0"/>
              <a:t>On Aug 4 there is fantastic food in Suntec…Millions of people came to attend the IE session. </a:t>
            </a:r>
            <a:r>
              <a:rPr lang="en-US" sz="1900" smtClean="0">
                <a:sym typeface="Wingdings" pitchFamily="2" charset="2"/>
              </a:rPr>
              <a:t> the IE session is on Aug 4</a:t>
            </a:r>
            <a:endParaRPr lang="en-US" sz="190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39651">
                                            <p:txEl>
                                              <p:pRg st="7" end="7"/>
                                            </p:txEl>
                                          </p:spTgt>
                                        </p:tgtEl>
                                        <p:attrNameLst>
                                          <p:attrName>style.visibility</p:attrName>
                                        </p:attrNameLst>
                                      </p:cBhvr>
                                      <p:to>
                                        <p:strVal val="visible"/>
                                      </p:to>
                                    </p:set>
                                    <p:animEffect transition="in" filter="blinds(horizontal)">
                                      <p:cBhvr>
                                        <p:cTn id="7" dur="500"/>
                                        <p:tgtEl>
                                          <p:spTgt spid="539651">
                                            <p:txEl>
                                              <p:pRg st="7" end="7"/>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39651">
                                            <p:txEl>
                                              <p:pRg st="8" end="8"/>
                                            </p:txEl>
                                          </p:spTgt>
                                        </p:tgtEl>
                                        <p:attrNameLst>
                                          <p:attrName>style.visibility</p:attrName>
                                        </p:attrNameLst>
                                      </p:cBhvr>
                                      <p:to>
                                        <p:strVal val="visible"/>
                                      </p:to>
                                    </p:set>
                                    <p:animEffect transition="in" filter="blinds(horizontal)">
                                      <p:cBhvr>
                                        <p:cTn id="10" dur="500"/>
                                        <p:tgtEl>
                                          <p:spTgt spid="539651">
                                            <p:txEl>
                                              <p:pRg st="8" end="8"/>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39651">
                                            <p:txEl>
                                              <p:pRg st="10" end="10"/>
                                            </p:txEl>
                                          </p:spTgt>
                                        </p:tgtEl>
                                        <p:attrNameLst>
                                          <p:attrName>style.visibility</p:attrName>
                                        </p:attrNameLst>
                                      </p:cBhvr>
                                      <p:to>
                                        <p:strVal val="visible"/>
                                      </p:to>
                                    </p:set>
                                    <p:animEffect transition="in" filter="blinds(horizontal)">
                                      <p:cBhvr>
                                        <p:cTn id="13" dur="500"/>
                                        <p:tgtEl>
                                          <p:spTgt spid="539651">
                                            <p:txEl>
                                              <p:pRg st="10" end="10"/>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539651">
                                            <p:txEl>
                                              <p:pRg st="11" end="11"/>
                                            </p:txEl>
                                          </p:spTgt>
                                        </p:tgtEl>
                                        <p:attrNameLst>
                                          <p:attrName>style.visibility</p:attrName>
                                        </p:attrNameLst>
                                      </p:cBhvr>
                                      <p:to>
                                        <p:strVal val="visible"/>
                                      </p:to>
                                    </p:set>
                                    <p:animEffect transition="in" filter="blinds(horizontal)">
                                      <p:cBhvr>
                                        <p:cTn id="16" dur="500"/>
                                        <p:tgtEl>
                                          <p:spTgt spid="53965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Rectangle 6"/>
          <p:cNvSpPr>
            <a:spLocks noGrp="1" noChangeArrowheads="1"/>
          </p:cNvSpPr>
          <p:nvPr>
            <p:ph type="sldNum" sz="quarter" idx="12"/>
          </p:nvPr>
        </p:nvSpPr>
        <p:spPr>
          <a:ln>
            <a:miter lim="800000"/>
            <a:headEnd/>
            <a:tailEnd/>
          </a:ln>
        </p:spPr>
        <p:txBody>
          <a:bodyPr/>
          <a:lstStyle/>
          <a:p>
            <a:pPr>
              <a:defRPr/>
            </a:pPr>
            <a:fld id="{D7694AA0-1B24-4DEA-BF5D-D72D43405149}" type="slidenum">
              <a:rPr lang="en-US" smtClean="0"/>
              <a:pPr>
                <a:defRPr/>
              </a:pPr>
              <a:t>109</a:t>
            </a:fld>
            <a:endParaRPr lang="en-US" smtClean="0"/>
          </a:p>
        </p:txBody>
      </p:sp>
      <p:sp>
        <p:nvSpPr>
          <p:cNvPr id="259074"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19731A11-D101-4271-A456-3BD9A00B4CE9}" type="slidenum">
              <a:rPr lang="en-US" sz="1200">
                <a:latin typeface="Garamond" pitchFamily="18" charset="0"/>
              </a:rPr>
              <a:pPr algn="r"/>
              <a:t>109</a:t>
            </a:fld>
            <a:endParaRPr lang="en-US" sz="1200">
              <a:latin typeface="Garamond" pitchFamily="18" charset="0"/>
            </a:endParaRPr>
          </a:p>
        </p:txBody>
      </p:sp>
      <p:sp>
        <p:nvSpPr>
          <p:cNvPr id="259075" name="Rectangle 2"/>
          <p:cNvSpPr>
            <a:spLocks noGrp="1" noChangeArrowheads="1"/>
          </p:cNvSpPr>
          <p:nvPr>
            <p:ph type="title" idx="4294967295"/>
          </p:nvPr>
        </p:nvSpPr>
        <p:spPr>
          <a:xfrm>
            <a:off x="1014413" y="214313"/>
            <a:ext cx="8229600" cy="1139825"/>
          </a:xfrm>
        </p:spPr>
        <p:txBody>
          <a:bodyPr/>
          <a:lstStyle/>
          <a:p>
            <a:pPr eaLnBrk="1" hangingPunct="1"/>
            <a:r>
              <a:rPr lang="en-US" altLang="zh-CN" sz="3200" smtClean="0">
                <a:ea typeface="SimSun" pitchFamily="2" charset="-122"/>
                <a:sym typeface="Wingdings" pitchFamily="2" charset="2"/>
              </a:rPr>
              <a:t>Background Knowledge Reasoning</a:t>
            </a:r>
            <a:br>
              <a:rPr lang="en-US" altLang="zh-CN" sz="3200" smtClean="0">
                <a:ea typeface="SimSun" pitchFamily="2" charset="-122"/>
                <a:sym typeface="Wingdings" pitchFamily="2" charset="2"/>
              </a:rPr>
            </a:br>
            <a:endParaRPr lang="en-US" altLang="zh-CN" sz="3200" smtClean="0">
              <a:ea typeface="SimSun" pitchFamily="2" charset="-122"/>
              <a:sym typeface="Wingdings" pitchFamily="2" charset="2"/>
            </a:endParaRPr>
          </a:p>
        </p:txBody>
      </p:sp>
      <p:sp>
        <p:nvSpPr>
          <p:cNvPr id="514051" name="Rectangle 3"/>
          <p:cNvSpPr>
            <a:spLocks noGrp="1" noChangeArrowheads="1"/>
          </p:cNvSpPr>
          <p:nvPr>
            <p:ph type="body" idx="4294967295"/>
          </p:nvPr>
        </p:nvSpPr>
        <p:spPr>
          <a:xfrm>
            <a:off x="533400" y="1112838"/>
            <a:ext cx="8001000" cy="4818062"/>
          </a:xfrm>
        </p:spPr>
        <p:txBody>
          <a:bodyPr/>
          <a:lstStyle/>
          <a:p>
            <a:pPr marL="381000" indent="-381000" eaLnBrk="1" hangingPunct="1">
              <a:lnSpc>
                <a:spcPct val="80000"/>
              </a:lnSpc>
            </a:pPr>
            <a:r>
              <a:rPr lang="en-US" altLang="zh-CN" sz="2000" smtClean="0">
                <a:ea typeface="SimSun" pitchFamily="2" charset="-122"/>
                <a:sym typeface="Wingdings" pitchFamily="2" charset="2"/>
              </a:rPr>
              <a:t>Time Search from Related Documents</a:t>
            </a:r>
          </a:p>
          <a:p>
            <a:pPr marL="800100" lvl="1" indent="-342900" eaLnBrk="1" hangingPunct="1">
              <a:lnSpc>
                <a:spcPct val="80000"/>
              </a:lnSpc>
              <a:buFont typeface="Wingdings" pitchFamily="2" charset="2"/>
              <a:buNone/>
            </a:pPr>
            <a:r>
              <a:rPr lang="en-US" altLang="zh-CN" sz="1600" smtClean="0">
                <a:ea typeface="SimSun" pitchFamily="2" charset="-122"/>
                <a:sym typeface="Wingdings" pitchFamily="2" charset="2"/>
              </a:rPr>
              <a:t>[</a:t>
            </a:r>
            <a:r>
              <a:rPr lang="en-US" altLang="zh-CN" sz="1600" i="1" smtClean="0">
                <a:ea typeface="SimSun" pitchFamily="2" charset="-122"/>
                <a:sym typeface="Wingdings" pitchFamily="2" charset="2"/>
              </a:rPr>
              <a:t>Test Sentence</a:t>
            </a:r>
            <a:r>
              <a:rPr lang="en-US" altLang="zh-CN" sz="1600" smtClean="0">
                <a:ea typeface="SimSun" pitchFamily="2" charset="-122"/>
                <a:sym typeface="Wingdings" pitchFamily="2" charset="2"/>
              </a:rPr>
              <a:t>]</a:t>
            </a:r>
            <a:r>
              <a:rPr lang="en-US" altLang="zh-CN" sz="1400" smtClean="0">
                <a:ea typeface="SimSun" pitchFamily="2" charset="-122"/>
                <a:sym typeface="Wingdings" pitchFamily="2" charset="2"/>
              </a:rPr>
              <a:t> </a:t>
            </a:r>
            <a:endParaRPr lang="en-US" altLang="zh-CN" sz="1400" i="1" smtClean="0">
              <a:ea typeface="SimSun" pitchFamily="2" charset="-122"/>
              <a:sym typeface="Wingdings" pitchFamily="2" charset="2"/>
            </a:endParaRPr>
          </a:p>
          <a:p>
            <a:pPr marL="800100" lvl="1" indent="-342900" eaLnBrk="1" hangingPunct="1">
              <a:lnSpc>
                <a:spcPct val="80000"/>
              </a:lnSpc>
              <a:buFont typeface="Wingdings" pitchFamily="2" charset="2"/>
              <a:buNone/>
            </a:pPr>
            <a:r>
              <a:rPr lang="en-US" altLang="zh-CN" sz="1600" i="1" smtClean="0">
                <a:solidFill>
                  <a:srgbClr val="0350FB"/>
                </a:solidFill>
                <a:latin typeface="Comic Sans MS" pitchFamily="66" charset="0"/>
                <a:ea typeface="SimSun" pitchFamily="2" charset="-122"/>
                <a:sym typeface="Wingdings" pitchFamily="2" charset="2"/>
              </a:rPr>
              <a:t>&lt;entity&gt;Al-Douri&lt;/entity&gt;</a:t>
            </a:r>
            <a:r>
              <a:rPr lang="en-US" altLang="zh-CN" sz="1600" i="1" smtClean="0">
                <a:latin typeface="Comic Sans MS" pitchFamily="66" charset="0"/>
                <a:ea typeface="SimSun" pitchFamily="2" charset="-122"/>
                <a:sym typeface="Wingdings" pitchFamily="2" charset="2"/>
              </a:rPr>
              <a:t> said in the </a:t>
            </a:r>
            <a:r>
              <a:rPr lang="en-US" altLang="zh-CN" sz="1600" i="1" smtClean="0">
                <a:solidFill>
                  <a:srgbClr val="0350FB"/>
                </a:solidFill>
                <a:latin typeface="Comic Sans MS" pitchFamily="66" charset="0"/>
                <a:ea typeface="SimSun" pitchFamily="2" charset="-122"/>
                <a:sym typeface="Wingdings" pitchFamily="2" charset="2"/>
              </a:rPr>
              <a:t>&lt;entity&gt;AP&lt;/entity&gt;</a:t>
            </a:r>
            <a:r>
              <a:rPr lang="en-US" altLang="zh-CN" sz="1600" i="1" smtClean="0">
                <a:latin typeface="Comic Sans MS" pitchFamily="66" charset="0"/>
                <a:ea typeface="SimSun" pitchFamily="2" charset="-122"/>
                <a:sym typeface="Wingdings" pitchFamily="2" charset="2"/>
              </a:rPr>
              <a:t> interview he would love to return to teaching but for now he plans to remain at the United Nations.</a:t>
            </a:r>
            <a:endParaRPr lang="en-US" altLang="zh-CN" sz="1600" smtClean="0">
              <a:latin typeface="Comic Sans MS" pitchFamily="66" charset="0"/>
              <a:ea typeface="SimSun" pitchFamily="2" charset="-122"/>
              <a:sym typeface="Wingdings" pitchFamily="2" charset="2"/>
            </a:endParaRPr>
          </a:p>
          <a:p>
            <a:pPr marL="800100" lvl="1" indent="-342900" eaLnBrk="1" hangingPunct="1">
              <a:lnSpc>
                <a:spcPct val="80000"/>
              </a:lnSpc>
              <a:buFont typeface="Wingdings" pitchFamily="2" charset="2"/>
              <a:buNone/>
            </a:pPr>
            <a:r>
              <a:rPr lang="en-US" altLang="zh-CN" sz="1600" smtClean="0">
                <a:ea typeface="SimSun" pitchFamily="2" charset="-122"/>
                <a:sym typeface="Wingdings" pitchFamily="2" charset="2"/>
              </a:rPr>
              <a:t>[</a:t>
            </a:r>
            <a:r>
              <a:rPr lang="en-US" altLang="zh-CN" sz="1600" i="1" smtClean="0">
                <a:ea typeface="SimSun" pitchFamily="2" charset="-122"/>
                <a:sym typeface="Wingdings" pitchFamily="2" charset="2"/>
              </a:rPr>
              <a:t>Sentences from Related Documents</a:t>
            </a:r>
            <a:r>
              <a:rPr lang="en-US" altLang="zh-CN" sz="1600" smtClean="0">
                <a:ea typeface="SimSun" pitchFamily="2" charset="-122"/>
                <a:sym typeface="Wingdings" pitchFamily="2" charset="2"/>
              </a:rPr>
              <a:t>] </a:t>
            </a:r>
            <a:endParaRPr lang="en-US" altLang="zh-CN" sz="1600" i="1" smtClean="0">
              <a:ea typeface="SimSun" pitchFamily="2" charset="-122"/>
              <a:sym typeface="Wingdings" pitchFamily="2" charset="2"/>
            </a:endParaRPr>
          </a:p>
          <a:p>
            <a:pPr marL="800100" lvl="1" indent="-342900" eaLnBrk="1" hangingPunct="1">
              <a:lnSpc>
                <a:spcPct val="80000"/>
              </a:lnSpc>
              <a:buFont typeface="Wingdings" pitchFamily="2" charset="2"/>
              <a:buNone/>
            </a:pPr>
            <a:r>
              <a:rPr lang="en-US" altLang="zh-CN" sz="1600" i="1" smtClean="0">
                <a:latin typeface="Comic Sans MS" pitchFamily="66" charset="0"/>
                <a:ea typeface="SimSun" pitchFamily="2" charset="-122"/>
                <a:sym typeface="Wingdings" pitchFamily="2" charset="2"/>
              </a:rPr>
              <a:t>In an interview with </a:t>
            </a:r>
            <a:r>
              <a:rPr lang="en-US" altLang="zh-CN" sz="1600" i="1" smtClean="0">
                <a:solidFill>
                  <a:srgbClr val="0350FB"/>
                </a:solidFill>
                <a:latin typeface="Comic Sans MS" pitchFamily="66" charset="0"/>
                <a:ea typeface="SimSun" pitchFamily="2" charset="-122"/>
                <a:sym typeface="Wingdings" pitchFamily="2" charset="2"/>
              </a:rPr>
              <a:t>&lt;entity&gt;The Associated Press&lt;/entity&gt; </a:t>
            </a:r>
          </a:p>
          <a:p>
            <a:pPr marL="800100" lvl="1" indent="-342900" eaLnBrk="1" hangingPunct="1">
              <a:lnSpc>
                <a:spcPct val="80000"/>
              </a:lnSpc>
              <a:buFont typeface="Wingdings" pitchFamily="2" charset="2"/>
              <a:buNone/>
            </a:pPr>
            <a:r>
              <a:rPr lang="en-US" altLang="zh-CN" sz="1600" i="1" smtClean="0">
                <a:solidFill>
                  <a:srgbClr val="0350FB"/>
                </a:solidFill>
                <a:latin typeface="Comic Sans MS" pitchFamily="66" charset="0"/>
                <a:ea typeface="SimSun" pitchFamily="2" charset="-122"/>
                <a:sym typeface="Wingdings" pitchFamily="2" charset="2"/>
              </a:rPr>
              <a:t>&lt;time&gt;Wednesday&lt;time&gt;</a:t>
            </a:r>
            <a:r>
              <a:rPr lang="en-US" altLang="zh-CN" sz="1600" i="1" smtClean="0">
                <a:latin typeface="Comic Sans MS" pitchFamily="66" charset="0"/>
                <a:ea typeface="SimSun" pitchFamily="2" charset="-122"/>
                <a:sym typeface="Wingdings" pitchFamily="2" charset="2"/>
              </a:rPr>
              <a:t> night, </a:t>
            </a:r>
            <a:r>
              <a:rPr lang="en-US" altLang="zh-CN" sz="1600" i="1" smtClean="0">
                <a:solidFill>
                  <a:srgbClr val="0350FB"/>
                </a:solidFill>
                <a:latin typeface="Comic Sans MS" pitchFamily="66" charset="0"/>
                <a:ea typeface="SimSun" pitchFamily="2" charset="-122"/>
                <a:sym typeface="Wingdings" pitchFamily="2" charset="2"/>
              </a:rPr>
              <a:t>&lt;entity&gt;Al-Douri&lt;/entity&gt;</a:t>
            </a:r>
            <a:r>
              <a:rPr lang="en-US" altLang="zh-CN" sz="1600" i="1" smtClean="0">
                <a:latin typeface="Comic Sans MS" pitchFamily="66" charset="0"/>
                <a:ea typeface="SimSun" pitchFamily="2" charset="-122"/>
                <a:sym typeface="Wingdings" pitchFamily="2" charset="2"/>
              </a:rPr>
              <a:t> said he will continue to work at the United Nations and had no intention of defecting.</a:t>
            </a:r>
            <a:endParaRPr lang="en-US" altLang="zh-CN" sz="1600" smtClean="0">
              <a:latin typeface="Comic Sans MS" pitchFamily="66" charset="0"/>
              <a:ea typeface="SimSun" pitchFamily="2" charset="-122"/>
              <a:sym typeface="Wingdings" pitchFamily="2" charset="2"/>
            </a:endParaRPr>
          </a:p>
          <a:p>
            <a:pPr marL="800100" lvl="1" indent="-342900" eaLnBrk="1" hangingPunct="1">
              <a:lnSpc>
                <a:spcPct val="80000"/>
              </a:lnSpc>
              <a:buFont typeface="Wingdings" pitchFamily="2" charset="2"/>
              <a:buNone/>
            </a:pPr>
            <a:endParaRPr lang="en-US" altLang="zh-CN" sz="1600" i="1" smtClean="0">
              <a:latin typeface="Comic Sans MS" pitchFamily="66" charset="0"/>
              <a:ea typeface="SimSun" pitchFamily="2" charset="-122"/>
              <a:sym typeface="Wingdings" pitchFamily="2" charset="2"/>
            </a:endParaRPr>
          </a:p>
          <a:p>
            <a:pPr marL="381000" indent="-381000" eaLnBrk="1" hangingPunct="1">
              <a:lnSpc>
                <a:spcPct val="80000"/>
              </a:lnSpc>
            </a:pPr>
            <a:r>
              <a:rPr lang="en-US" altLang="zh-CN" sz="2000" smtClean="0">
                <a:ea typeface="SimSun" pitchFamily="2" charset="-122"/>
                <a:sym typeface="Wingdings" pitchFamily="2" charset="2"/>
              </a:rPr>
              <a:t>Time Search from Wikipedia</a:t>
            </a:r>
          </a:p>
          <a:p>
            <a:pPr marL="800100" lvl="1" indent="-342900" eaLnBrk="1" hangingPunct="1">
              <a:lnSpc>
                <a:spcPct val="80000"/>
              </a:lnSpc>
              <a:buFont typeface="Wingdings" pitchFamily="2" charset="2"/>
              <a:buNone/>
            </a:pPr>
            <a:r>
              <a:rPr lang="en-US" altLang="zh-CN" sz="1600" smtClean="0">
                <a:ea typeface="SimSun" pitchFamily="2" charset="-122"/>
                <a:sym typeface="Wingdings" pitchFamily="2" charset="2"/>
              </a:rPr>
              <a:t>[</a:t>
            </a:r>
            <a:r>
              <a:rPr lang="en-US" altLang="zh-CN" sz="1600" i="1" smtClean="0">
                <a:ea typeface="SimSun" pitchFamily="2" charset="-122"/>
                <a:sym typeface="Wingdings" pitchFamily="2" charset="2"/>
              </a:rPr>
              <a:t>Test Sentence</a:t>
            </a:r>
            <a:r>
              <a:rPr lang="en-US" altLang="zh-CN" sz="1600" smtClean="0">
                <a:ea typeface="SimSun" pitchFamily="2" charset="-122"/>
                <a:sym typeface="Wingdings" pitchFamily="2" charset="2"/>
              </a:rPr>
              <a:t>] </a:t>
            </a:r>
            <a:endParaRPr lang="en-US" altLang="zh-CN" sz="1600" i="1" smtClean="0">
              <a:ea typeface="SimSun" pitchFamily="2" charset="-122"/>
              <a:sym typeface="Wingdings" pitchFamily="2" charset="2"/>
            </a:endParaRPr>
          </a:p>
          <a:p>
            <a:pPr marL="800100" lvl="1" indent="-342900" eaLnBrk="1" hangingPunct="1">
              <a:lnSpc>
                <a:spcPct val="80000"/>
              </a:lnSpc>
              <a:buFont typeface="Wingdings" pitchFamily="2" charset="2"/>
              <a:buNone/>
            </a:pPr>
            <a:r>
              <a:rPr lang="en-US" altLang="zh-CN" sz="1600" i="1" smtClean="0">
                <a:solidFill>
                  <a:srgbClr val="0350FB"/>
                </a:solidFill>
                <a:latin typeface="Comic Sans MS" pitchFamily="66" charset="0"/>
                <a:ea typeface="SimSun" pitchFamily="2" charset="-122"/>
                <a:sym typeface="Wingdings" pitchFamily="2" charset="2"/>
              </a:rPr>
              <a:t>&lt;person&gt;Diller&lt;/person&gt;</a:t>
            </a:r>
            <a:r>
              <a:rPr lang="en-US" altLang="zh-CN" sz="1600" i="1" smtClean="0">
                <a:latin typeface="Comic Sans MS" pitchFamily="66" charset="0"/>
                <a:ea typeface="SimSun" pitchFamily="2" charset="-122"/>
                <a:sym typeface="Wingdings" pitchFamily="2" charset="2"/>
              </a:rPr>
              <a:t> </a:t>
            </a:r>
            <a:r>
              <a:rPr lang="en-US" altLang="zh-CN" sz="1600" i="1" smtClean="0">
                <a:solidFill>
                  <a:srgbClr val="0350FB"/>
                </a:solidFill>
                <a:latin typeface="Comic Sans MS" pitchFamily="66" charset="0"/>
                <a:ea typeface="SimSun" pitchFamily="2" charset="-122"/>
                <a:sym typeface="Wingdings" pitchFamily="2" charset="2"/>
              </a:rPr>
              <a:t>started</a:t>
            </a:r>
            <a:r>
              <a:rPr lang="en-US" altLang="zh-CN" sz="1600" i="1" smtClean="0">
                <a:latin typeface="Comic Sans MS" pitchFamily="66" charset="0"/>
                <a:ea typeface="SimSun" pitchFamily="2" charset="-122"/>
                <a:sym typeface="Wingdings" pitchFamily="2" charset="2"/>
              </a:rPr>
              <a:t> his entertainment career at </a:t>
            </a:r>
            <a:r>
              <a:rPr lang="en-US" altLang="zh-CN" sz="1600" i="1" smtClean="0">
                <a:solidFill>
                  <a:srgbClr val="0350FB"/>
                </a:solidFill>
                <a:latin typeface="Comic Sans MS" pitchFamily="66" charset="0"/>
                <a:ea typeface="SimSun" pitchFamily="2" charset="-122"/>
                <a:sym typeface="Wingdings" pitchFamily="2" charset="2"/>
              </a:rPr>
              <a:t>&lt;entity&gt;ABC&lt;/entity&gt;</a:t>
            </a:r>
            <a:r>
              <a:rPr lang="en-US" altLang="zh-CN" sz="1600" i="1" smtClean="0">
                <a:latin typeface="Comic Sans MS" pitchFamily="66" charset="0"/>
                <a:ea typeface="SimSun" pitchFamily="2" charset="-122"/>
                <a:sym typeface="Wingdings" pitchFamily="2" charset="2"/>
              </a:rPr>
              <a:t>, where he is credited with creating the ``movie of the week'' concept.</a:t>
            </a:r>
            <a:endParaRPr lang="en-US" altLang="zh-CN" sz="1600" smtClean="0">
              <a:latin typeface="Comic Sans MS" pitchFamily="66" charset="0"/>
              <a:ea typeface="SimSun" pitchFamily="2" charset="-122"/>
              <a:sym typeface="Wingdings" pitchFamily="2" charset="2"/>
            </a:endParaRPr>
          </a:p>
          <a:p>
            <a:pPr marL="800100" lvl="1" indent="-342900" eaLnBrk="1" hangingPunct="1">
              <a:lnSpc>
                <a:spcPct val="80000"/>
              </a:lnSpc>
              <a:buFont typeface="Wingdings" pitchFamily="2" charset="2"/>
              <a:buNone/>
            </a:pPr>
            <a:r>
              <a:rPr lang="en-US" altLang="zh-CN" sz="1600" smtClean="0">
                <a:ea typeface="SimSun" pitchFamily="2" charset="-122"/>
                <a:sym typeface="Wingdings" pitchFamily="2" charset="2"/>
              </a:rPr>
              <a:t>[</a:t>
            </a:r>
            <a:r>
              <a:rPr lang="en-US" altLang="zh-CN" sz="1600" i="1" smtClean="0">
                <a:ea typeface="SimSun" pitchFamily="2" charset="-122"/>
                <a:sym typeface="Wingdings" pitchFamily="2" charset="2"/>
              </a:rPr>
              <a:t>Sentences from Wikipedia</a:t>
            </a:r>
            <a:r>
              <a:rPr lang="en-US" altLang="zh-CN" sz="1600" smtClean="0">
                <a:ea typeface="SimSun" pitchFamily="2" charset="-122"/>
                <a:sym typeface="Wingdings" pitchFamily="2" charset="2"/>
              </a:rPr>
              <a:t>] </a:t>
            </a:r>
            <a:endParaRPr lang="en-US" altLang="zh-CN" sz="1600" i="1" smtClean="0">
              <a:ea typeface="SimSun" pitchFamily="2" charset="-122"/>
              <a:sym typeface="Wingdings" pitchFamily="2" charset="2"/>
            </a:endParaRPr>
          </a:p>
          <a:p>
            <a:pPr marL="800100" lvl="1" indent="-342900" eaLnBrk="1" hangingPunct="1">
              <a:lnSpc>
                <a:spcPct val="80000"/>
              </a:lnSpc>
              <a:buFont typeface="Wingdings" pitchFamily="2" charset="2"/>
              <a:buNone/>
            </a:pPr>
            <a:r>
              <a:rPr lang="en-US" altLang="zh-CN" sz="1600" i="1" smtClean="0">
                <a:solidFill>
                  <a:srgbClr val="0350FB"/>
                </a:solidFill>
                <a:latin typeface="Comic Sans MS" pitchFamily="66" charset="0"/>
                <a:ea typeface="SimSun" pitchFamily="2" charset="-122"/>
                <a:sym typeface="Wingdings" pitchFamily="2" charset="2"/>
              </a:rPr>
              <a:t>&lt;person&gt;Diller&lt;/person&gt; </a:t>
            </a:r>
            <a:r>
              <a:rPr lang="en-US" altLang="zh-CN" sz="1600" i="1" smtClean="0">
                <a:latin typeface="Comic Sans MS" pitchFamily="66" charset="0"/>
                <a:ea typeface="SimSun" pitchFamily="2" charset="-122"/>
                <a:sym typeface="Wingdings" pitchFamily="2" charset="2"/>
              </a:rPr>
              <a:t>was hired by </a:t>
            </a:r>
            <a:r>
              <a:rPr lang="en-US" altLang="zh-CN" sz="1600" i="1" smtClean="0">
                <a:solidFill>
                  <a:srgbClr val="0350FB"/>
                </a:solidFill>
                <a:latin typeface="Comic Sans MS" pitchFamily="66" charset="0"/>
                <a:ea typeface="SimSun" pitchFamily="2" charset="-122"/>
                <a:sym typeface="Wingdings" pitchFamily="2" charset="2"/>
              </a:rPr>
              <a:t>&lt;entity&gt;ABC&lt;/entity&gt; </a:t>
            </a:r>
            <a:r>
              <a:rPr lang="en-US" altLang="zh-CN" sz="1600" i="1" smtClean="0">
                <a:latin typeface="Comic Sans MS" pitchFamily="66" charset="0"/>
                <a:ea typeface="SimSun" pitchFamily="2" charset="-122"/>
                <a:sym typeface="Wingdings" pitchFamily="2" charset="2"/>
              </a:rPr>
              <a:t>in </a:t>
            </a:r>
            <a:r>
              <a:rPr lang="en-US" altLang="zh-CN" sz="1600" i="1" smtClean="0">
                <a:solidFill>
                  <a:srgbClr val="0350FB"/>
                </a:solidFill>
                <a:latin typeface="Comic Sans MS" pitchFamily="66" charset="0"/>
                <a:ea typeface="SimSun" pitchFamily="2" charset="-122"/>
                <a:sym typeface="Wingdings" pitchFamily="2" charset="2"/>
              </a:rPr>
              <a:t>&lt;time&gt;1966&lt;/time&gt; </a:t>
            </a:r>
            <a:r>
              <a:rPr lang="en-US" altLang="zh-CN" sz="1600" i="1" smtClean="0">
                <a:latin typeface="Comic Sans MS" pitchFamily="66" charset="0"/>
                <a:ea typeface="SimSun" pitchFamily="2" charset="-122"/>
                <a:sym typeface="Wingdings" pitchFamily="2" charset="2"/>
              </a:rPr>
              <a:t>and was soon placed in charge of negotiating broadcast rights to feature films.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514051">
                                            <p:txEl>
                                              <p:pRg st="0" end="0"/>
                                            </p:txEl>
                                          </p:spTgt>
                                        </p:tgtEl>
                                        <p:attrNameLst>
                                          <p:attrName>style.visibility</p:attrName>
                                        </p:attrNameLst>
                                      </p:cBhvr>
                                      <p:to>
                                        <p:strVal val="visible"/>
                                      </p:to>
                                    </p:set>
                                    <p:animEffect transition="in" filter="blinds(horizontal)">
                                      <p:cBhvr>
                                        <p:cTn id="7" dur="500"/>
                                        <p:tgtEl>
                                          <p:spTgt spid="514051">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14051">
                                            <p:txEl>
                                              <p:pRg st="1" end="1"/>
                                            </p:txEl>
                                          </p:spTgt>
                                        </p:tgtEl>
                                        <p:attrNameLst>
                                          <p:attrName>style.visibility</p:attrName>
                                        </p:attrNameLst>
                                      </p:cBhvr>
                                      <p:to>
                                        <p:strVal val="visible"/>
                                      </p:to>
                                    </p:set>
                                    <p:animEffect transition="in" filter="blinds(horizontal)">
                                      <p:cBhvr>
                                        <p:cTn id="10" dur="500"/>
                                        <p:tgtEl>
                                          <p:spTgt spid="514051">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14051">
                                            <p:txEl>
                                              <p:pRg st="2" end="2"/>
                                            </p:txEl>
                                          </p:spTgt>
                                        </p:tgtEl>
                                        <p:attrNameLst>
                                          <p:attrName>style.visibility</p:attrName>
                                        </p:attrNameLst>
                                      </p:cBhvr>
                                      <p:to>
                                        <p:strVal val="visible"/>
                                      </p:to>
                                    </p:set>
                                    <p:animEffect transition="in" filter="blinds(horizontal)">
                                      <p:cBhvr>
                                        <p:cTn id="13" dur="500"/>
                                        <p:tgtEl>
                                          <p:spTgt spid="514051">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514051">
                                            <p:txEl>
                                              <p:pRg st="3" end="3"/>
                                            </p:txEl>
                                          </p:spTgt>
                                        </p:tgtEl>
                                        <p:attrNameLst>
                                          <p:attrName>style.visibility</p:attrName>
                                        </p:attrNameLst>
                                      </p:cBhvr>
                                      <p:to>
                                        <p:strVal val="visible"/>
                                      </p:to>
                                    </p:set>
                                    <p:animEffect transition="in" filter="blinds(horizontal)">
                                      <p:cBhvr>
                                        <p:cTn id="16" dur="500"/>
                                        <p:tgtEl>
                                          <p:spTgt spid="514051">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514051">
                                            <p:txEl>
                                              <p:pRg st="4" end="4"/>
                                            </p:txEl>
                                          </p:spTgt>
                                        </p:tgtEl>
                                        <p:attrNameLst>
                                          <p:attrName>style.visibility</p:attrName>
                                        </p:attrNameLst>
                                      </p:cBhvr>
                                      <p:to>
                                        <p:strVal val="visible"/>
                                      </p:to>
                                    </p:set>
                                    <p:animEffect transition="in" filter="blinds(horizontal)">
                                      <p:cBhvr>
                                        <p:cTn id="19" dur="500"/>
                                        <p:tgtEl>
                                          <p:spTgt spid="514051">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514051">
                                            <p:txEl>
                                              <p:pRg st="5" end="5"/>
                                            </p:txEl>
                                          </p:spTgt>
                                        </p:tgtEl>
                                        <p:attrNameLst>
                                          <p:attrName>style.visibility</p:attrName>
                                        </p:attrNameLst>
                                      </p:cBhvr>
                                      <p:to>
                                        <p:strVal val="visible"/>
                                      </p:to>
                                    </p:set>
                                    <p:animEffect transition="in" filter="blinds(horizontal)">
                                      <p:cBhvr>
                                        <p:cTn id="22" dur="500"/>
                                        <p:tgtEl>
                                          <p:spTgt spid="514051">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514051">
                                            <p:txEl>
                                              <p:pRg st="7" end="7"/>
                                            </p:txEl>
                                          </p:spTgt>
                                        </p:tgtEl>
                                        <p:attrNameLst>
                                          <p:attrName>style.visibility</p:attrName>
                                        </p:attrNameLst>
                                      </p:cBhvr>
                                      <p:to>
                                        <p:strVal val="visible"/>
                                      </p:to>
                                    </p:set>
                                    <p:animEffect transition="in" filter="blinds(horizontal)">
                                      <p:cBhvr>
                                        <p:cTn id="27" dur="500"/>
                                        <p:tgtEl>
                                          <p:spTgt spid="514051">
                                            <p:txEl>
                                              <p:pRg st="7" end="7"/>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514051">
                                            <p:txEl>
                                              <p:pRg st="8" end="8"/>
                                            </p:txEl>
                                          </p:spTgt>
                                        </p:tgtEl>
                                        <p:attrNameLst>
                                          <p:attrName>style.visibility</p:attrName>
                                        </p:attrNameLst>
                                      </p:cBhvr>
                                      <p:to>
                                        <p:strVal val="visible"/>
                                      </p:to>
                                    </p:set>
                                    <p:animEffect transition="in" filter="blinds(horizontal)">
                                      <p:cBhvr>
                                        <p:cTn id="30" dur="500"/>
                                        <p:tgtEl>
                                          <p:spTgt spid="514051">
                                            <p:txEl>
                                              <p:pRg st="8" end="8"/>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514051">
                                            <p:txEl>
                                              <p:pRg st="9" end="9"/>
                                            </p:txEl>
                                          </p:spTgt>
                                        </p:tgtEl>
                                        <p:attrNameLst>
                                          <p:attrName>style.visibility</p:attrName>
                                        </p:attrNameLst>
                                      </p:cBhvr>
                                      <p:to>
                                        <p:strVal val="visible"/>
                                      </p:to>
                                    </p:set>
                                    <p:animEffect transition="in" filter="blinds(horizontal)">
                                      <p:cBhvr>
                                        <p:cTn id="33" dur="500"/>
                                        <p:tgtEl>
                                          <p:spTgt spid="514051">
                                            <p:txEl>
                                              <p:pRg st="9" end="9"/>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514051">
                                            <p:txEl>
                                              <p:pRg st="10" end="10"/>
                                            </p:txEl>
                                          </p:spTgt>
                                        </p:tgtEl>
                                        <p:attrNameLst>
                                          <p:attrName>style.visibility</p:attrName>
                                        </p:attrNameLst>
                                      </p:cBhvr>
                                      <p:to>
                                        <p:strVal val="visible"/>
                                      </p:to>
                                    </p:set>
                                    <p:animEffect transition="in" filter="blinds(horizontal)">
                                      <p:cBhvr>
                                        <p:cTn id="36" dur="500"/>
                                        <p:tgtEl>
                                          <p:spTgt spid="514051">
                                            <p:txEl>
                                              <p:pRg st="10" end="10"/>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514051">
                                            <p:txEl>
                                              <p:pRg st="11" end="11"/>
                                            </p:txEl>
                                          </p:spTgt>
                                        </p:tgtEl>
                                        <p:attrNameLst>
                                          <p:attrName>style.visibility</p:attrName>
                                        </p:attrNameLst>
                                      </p:cBhvr>
                                      <p:to>
                                        <p:strVal val="visible"/>
                                      </p:to>
                                    </p:set>
                                    <p:animEffect transition="in" filter="blinds(horizontal)">
                                      <p:cBhvr>
                                        <p:cTn id="39" dur="500"/>
                                        <p:tgtEl>
                                          <p:spTgt spid="51405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6"/>
          <p:cNvSpPr>
            <a:spLocks noGrp="1" noChangeArrowheads="1"/>
          </p:cNvSpPr>
          <p:nvPr>
            <p:ph type="sldNum" sz="quarter" idx="12"/>
          </p:nvPr>
        </p:nvSpPr>
        <p:spPr>
          <a:ln>
            <a:miter lim="800000"/>
            <a:headEnd/>
            <a:tailEnd/>
          </a:ln>
        </p:spPr>
        <p:txBody>
          <a:bodyPr/>
          <a:lstStyle/>
          <a:p>
            <a:pPr>
              <a:defRPr/>
            </a:pPr>
            <a:fld id="{5ED1E2C5-9A9D-44E0-8392-B3F11A5E0A4C}" type="slidenum">
              <a:rPr lang="en-US" smtClean="0"/>
              <a:pPr>
                <a:defRPr/>
              </a:pPr>
              <a:t>11</a:t>
            </a:fld>
            <a:endParaRPr lang="en-US" smtClean="0"/>
          </a:p>
        </p:txBody>
      </p:sp>
      <p:sp>
        <p:nvSpPr>
          <p:cNvPr id="72706"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EAD00CD9-0450-4DFF-95A1-AF61F7E24245}" type="slidenum">
              <a:rPr lang="en-US" sz="1200">
                <a:latin typeface="Garamond" pitchFamily="18" charset="0"/>
              </a:rPr>
              <a:pPr algn="r"/>
              <a:t>11</a:t>
            </a:fld>
            <a:endParaRPr lang="en-US" sz="1200">
              <a:latin typeface="Garamond" pitchFamily="18" charset="0"/>
            </a:endParaRPr>
          </a:p>
        </p:txBody>
      </p:sp>
      <p:sp>
        <p:nvSpPr>
          <p:cNvPr id="72707"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3250FE18-5597-421C-9367-BE902CA0F18F}" type="slidenum">
              <a:rPr lang="en-US" sz="1200">
                <a:latin typeface="Garamond" pitchFamily="18" charset="0"/>
              </a:rPr>
              <a:pPr algn="r"/>
              <a:t>11</a:t>
            </a:fld>
            <a:endParaRPr lang="en-US" sz="1200">
              <a:latin typeface="Garamond" pitchFamily="18" charset="0"/>
            </a:endParaRPr>
          </a:p>
        </p:txBody>
      </p:sp>
      <p:sp>
        <p:nvSpPr>
          <p:cNvPr id="72708" name="Rectangle 2"/>
          <p:cNvSpPr>
            <a:spLocks noGrp="1" noChangeArrowheads="1"/>
          </p:cNvSpPr>
          <p:nvPr>
            <p:ph type="body" idx="4294967295"/>
          </p:nvPr>
        </p:nvSpPr>
        <p:spPr>
          <a:xfrm>
            <a:off x="457200" y="1039813"/>
            <a:ext cx="8229600" cy="5184775"/>
          </a:xfrm>
        </p:spPr>
        <p:txBody>
          <a:bodyPr/>
          <a:lstStyle/>
          <a:p>
            <a:pPr eaLnBrk="1" hangingPunct="1"/>
            <a:r>
              <a:rPr lang="en-US" altLang="zh-CN" smtClean="0">
                <a:ea typeface="SimSun" pitchFamily="2" charset="-122"/>
              </a:rPr>
              <a:t>General Goal</a:t>
            </a:r>
          </a:p>
          <a:p>
            <a:pPr eaLnBrk="1" hangingPunct="1"/>
            <a:r>
              <a:rPr lang="en-US" altLang="zh-CN" smtClean="0">
                <a:ea typeface="SimSun" pitchFamily="2" charset="-122"/>
              </a:rPr>
              <a:t>Semantics of Events</a:t>
            </a:r>
          </a:p>
          <a:p>
            <a:pPr eaLnBrk="1" hangingPunct="1"/>
            <a:r>
              <a:rPr lang="en-US" altLang="zh-CN" smtClean="0">
                <a:ea typeface="SimSun" pitchFamily="2" charset="-122"/>
              </a:rPr>
              <a:t>Grounding Eventualities in Time</a:t>
            </a:r>
          </a:p>
          <a:p>
            <a:pPr eaLnBrk="1" hangingPunct="1"/>
            <a:r>
              <a:rPr lang="en-US" altLang="zh-CN" smtClean="0">
                <a:ea typeface="SimSun" pitchFamily="2" charset="-122"/>
              </a:rPr>
              <a:t>Temporal Representation Formalisms</a:t>
            </a:r>
          </a:p>
          <a:p>
            <a:pPr lvl="1" eaLnBrk="1" hangingPunct="1"/>
            <a:r>
              <a:rPr lang="en-US" altLang="zh-CN" smtClean="0">
                <a:ea typeface="SimSun" pitchFamily="2" charset="-122"/>
              </a:rPr>
              <a:t>Allen Relation (Allen, 1983)</a:t>
            </a:r>
          </a:p>
          <a:p>
            <a:pPr lvl="1" eaLnBrk="1" hangingPunct="1"/>
            <a:r>
              <a:rPr lang="en-US" altLang="zh-CN" smtClean="0">
                <a:ea typeface="SimSun" pitchFamily="2" charset="-122"/>
              </a:rPr>
              <a:t>TimeML (Pustejovsky et al., 2003)</a:t>
            </a:r>
          </a:p>
          <a:p>
            <a:pPr lvl="1" eaLnBrk="1" hangingPunct="1"/>
            <a:r>
              <a:rPr lang="en-US" altLang="zh-CN" smtClean="0">
                <a:ea typeface="SimSun" pitchFamily="2" charset="-122"/>
              </a:rPr>
              <a:t>Temporal Closure (Verhagen, 2005)</a:t>
            </a:r>
          </a:p>
          <a:p>
            <a:pPr lvl="1" eaLnBrk="1" hangingPunct="1"/>
            <a:r>
              <a:rPr lang="en-US" altLang="zh-CN" smtClean="0">
                <a:ea typeface="SimSun" pitchFamily="2" charset="-122"/>
              </a:rPr>
              <a:t>Fuzzy Intervals (Schockaert et al., 2008)</a:t>
            </a:r>
          </a:p>
          <a:p>
            <a:pPr lvl="1" eaLnBrk="1" hangingPunct="1"/>
            <a:r>
              <a:rPr lang="en-US" altLang="zh-CN" smtClean="0">
                <a:ea typeface="SimSun" pitchFamily="2" charset="-122"/>
              </a:rPr>
              <a:t>4-Tuple Temporal Representation (Ji et al., 2011)</a:t>
            </a:r>
          </a:p>
          <a:p>
            <a:pPr lvl="1" eaLnBrk="1" hangingPunct="1"/>
            <a:r>
              <a:rPr lang="en-US" altLang="zh-CN" smtClean="0">
                <a:ea typeface="SimSun" pitchFamily="2" charset="-122"/>
              </a:rPr>
              <a:t>Timeline Representation (Do et al., 2012)</a:t>
            </a:r>
          </a:p>
          <a:p>
            <a:pPr lvl="1" eaLnBrk="1" hangingPunct="1"/>
            <a:endParaRPr lang="en-US" altLang="zh-CN" sz="2400" smtClean="0">
              <a:ea typeface="SimSun" pitchFamily="2" charset="-122"/>
            </a:endParaRPr>
          </a:p>
        </p:txBody>
      </p:sp>
      <p:sp>
        <p:nvSpPr>
          <p:cNvPr id="72709" name="Rectangle 3"/>
          <p:cNvSpPr>
            <a:spLocks noGrp="1" noChangeArrowheads="1"/>
          </p:cNvSpPr>
          <p:nvPr>
            <p:ph type="title" idx="4294967295"/>
          </p:nvPr>
        </p:nvSpPr>
        <p:spPr>
          <a:xfrm>
            <a:off x="885825" y="306388"/>
            <a:ext cx="8101013" cy="1139825"/>
          </a:xfrm>
        </p:spPr>
        <p:txBody>
          <a:bodyPr/>
          <a:lstStyle/>
          <a:p>
            <a:pPr eaLnBrk="1" hangingPunct="1"/>
            <a:r>
              <a:rPr lang="en-US" altLang="zh-CN" sz="3100" smtClean="0">
                <a:ea typeface="SimSun" pitchFamily="2" charset="-122"/>
              </a:rPr>
              <a:t>Temporal Information Representation Theories</a:t>
            </a:r>
            <a:endParaRPr lang="en-US" sz="2600" smtClean="0">
              <a:ea typeface="ＭＳ Ｐゴシック" pitchFamily="34" charset="-128"/>
            </a:endParaRPr>
          </a:p>
        </p:txBody>
      </p:sp>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Rectangle 6"/>
          <p:cNvSpPr>
            <a:spLocks noGrp="1" noChangeArrowheads="1"/>
          </p:cNvSpPr>
          <p:nvPr>
            <p:ph type="sldNum" sz="quarter" idx="12"/>
          </p:nvPr>
        </p:nvSpPr>
        <p:spPr>
          <a:ln>
            <a:miter lim="800000"/>
            <a:headEnd/>
            <a:tailEnd/>
          </a:ln>
        </p:spPr>
        <p:txBody>
          <a:bodyPr/>
          <a:lstStyle/>
          <a:p>
            <a:pPr>
              <a:defRPr/>
            </a:pPr>
            <a:fld id="{80393BD4-7986-4172-B757-01503367CBCB}" type="slidenum">
              <a:rPr lang="en-US" smtClean="0"/>
              <a:pPr>
                <a:defRPr/>
              </a:pPr>
              <a:t>110</a:t>
            </a:fld>
            <a:endParaRPr lang="en-US" smtClean="0"/>
          </a:p>
        </p:txBody>
      </p:sp>
      <p:sp>
        <p:nvSpPr>
          <p:cNvPr id="261122"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DF8E4571-103F-4B6E-B292-96FA1319A55D}" type="slidenum">
              <a:rPr lang="en-US" sz="1200">
                <a:latin typeface="Garamond" pitchFamily="18" charset="0"/>
              </a:rPr>
              <a:pPr algn="r"/>
              <a:t>110</a:t>
            </a:fld>
            <a:endParaRPr lang="en-US" sz="1200">
              <a:latin typeface="Garamond" pitchFamily="18" charset="0"/>
            </a:endParaRPr>
          </a:p>
        </p:txBody>
      </p:sp>
      <p:sp>
        <p:nvSpPr>
          <p:cNvPr id="261123" name="Rectangle 2"/>
          <p:cNvSpPr>
            <a:spLocks noGrp="1" noChangeArrowheads="1"/>
          </p:cNvSpPr>
          <p:nvPr>
            <p:ph type="body" idx="4294967295"/>
          </p:nvPr>
        </p:nvSpPr>
        <p:spPr>
          <a:xfrm>
            <a:off x="585788" y="1498600"/>
            <a:ext cx="8558212" cy="1655763"/>
          </a:xfrm>
        </p:spPr>
        <p:txBody>
          <a:bodyPr/>
          <a:lstStyle/>
          <a:p>
            <a:pPr eaLnBrk="1" hangingPunct="1">
              <a:lnSpc>
                <a:spcPct val="80000"/>
              </a:lnSpc>
              <a:buClr>
                <a:srgbClr val="CC0000"/>
              </a:buClr>
              <a:buFont typeface="Wingdings" pitchFamily="2" charset="2"/>
              <a:buNone/>
            </a:pPr>
            <a:r>
              <a:rPr lang="en-US" altLang="zh-CN" sz="1700" smtClean="0">
                <a:latin typeface="Comic Sans MS" pitchFamily="66" charset="0"/>
                <a:ea typeface="SimSun" pitchFamily="2" charset="-122"/>
              </a:rPr>
              <a:t>Injured Russian diplomats and a convoy of America's Kurdish comrades in arms </a:t>
            </a:r>
          </a:p>
          <a:p>
            <a:pPr eaLnBrk="1" hangingPunct="1">
              <a:lnSpc>
                <a:spcPct val="80000"/>
              </a:lnSpc>
              <a:buClr>
                <a:srgbClr val="CC0000"/>
              </a:buClr>
              <a:buFont typeface="Wingdings" pitchFamily="2" charset="2"/>
              <a:buNone/>
            </a:pPr>
            <a:r>
              <a:rPr lang="en-US" altLang="zh-CN" sz="1700" smtClean="0">
                <a:latin typeface="Comic Sans MS" pitchFamily="66" charset="0"/>
                <a:ea typeface="SimSun" pitchFamily="2" charset="-122"/>
              </a:rPr>
              <a:t>were among unintended victims caught in crossfire and friendly fire Sunday.</a:t>
            </a:r>
          </a:p>
          <a:p>
            <a:pPr eaLnBrk="1" hangingPunct="1">
              <a:lnSpc>
                <a:spcPct val="80000"/>
              </a:lnSpc>
              <a:buClr>
                <a:srgbClr val="CC0000"/>
              </a:buClr>
              <a:buFont typeface="Wingdings" pitchFamily="2" charset="2"/>
              <a:buNone/>
            </a:pPr>
            <a:endParaRPr lang="en-US" altLang="zh-CN" sz="1700" smtClean="0">
              <a:latin typeface="Comic Sans MS" pitchFamily="66" charset="0"/>
              <a:ea typeface="SimSun" pitchFamily="2" charset="-122"/>
            </a:endParaRPr>
          </a:p>
          <a:p>
            <a:pPr eaLnBrk="1" hangingPunct="1">
              <a:lnSpc>
                <a:spcPct val="80000"/>
              </a:lnSpc>
              <a:buClr>
                <a:srgbClr val="CC0000"/>
              </a:buClr>
              <a:buFont typeface="Wingdings" pitchFamily="2" charset="2"/>
              <a:buNone/>
            </a:pPr>
            <a:endParaRPr lang="en-US" altLang="zh-CN" sz="1700" smtClean="0">
              <a:latin typeface="Comic Sans MS" pitchFamily="66" charset="0"/>
              <a:ea typeface="SimSun" pitchFamily="2" charset="-122"/>
            </a:endParaRPr>
          </a:p>
          <a:p>
            <a:pPr eaLnBrk="1" hangingPunct="1">
              <a:lnSpc>
                <a:spcPct val="80000"/>
              </a:lnSpc>
              <a:buClr>
                <a:srgbClr val="CC0000"/>
              </a:buClr>
              <a:buFont typeface="Wingdings" pitchFamily="2" charset="2"/>
              <a:buNone/>
            </a:pPr>
            <a:r>
              <a:rPr lang="en-US" altLang="zh-CN" sz="1700" smtClean="0">
                <a:latin typeface="Comic Sans MS" pitchFamily="66" charset="0"/>
                <a:ea typeface="SimSun" pitchFamily="2" charset="-122"/>
              </a:rPr>
              <a:t>Kurds said 18 of their own died in the mistaken U.S. air strike.</a:t>
            </a:r>
          </a:p>
        </p:txBody>
      </p:sp>
      <p:sp>
        <p:nvSpPr>
          <p:cNvPr id="261124" name="AutoShape 3"/>
          <p:cNvSpPr>
            <a:spLocks noChangeArrowheads="1"/>
          </p:cNvSpPr>
          <p:nvPr/>
        </p:nvSpPr>
        <p:spPr bwMode="auto">
          <a:xfrm>
            <a:off x="558800" y="1209675"/>
            <a:ext cx="3221038" cy="252413"/>
          </a:xfrm>
          <a:prstGeom prst="homePlate">
            <a:avLst>
              <a:gd name="adj" fmla="val 319025"/>
            </a:avLst>
          </a:prstGeom>
          <a:solidFill>
            <a:schemeClr val="accent1"/>
          </a:solidFill>
          <a:ln w="9525">
            <a:solidFill>
              <a:schemeClr val="tx1"/>
            </a:solidFill>
            <a:miter lim="800000"/>
            <a:headEnd/>
            <a:tailEnd/>
          </a:ln>
        </p:spPr>
        <p:txBody>
          <a:bodyPr wrap="none" anchor="ctr"/>
          <a:lstStyle/>
          <a:p>
            <a:pPr algn="ctr" eaLnBrk="0" hangingPunct="0"/>
            <a:r>
              <a:rPr lang="en-US" altLang="zh-CN">
                <a:ea typeface="SimSun" pitchFamily="2" charset="-122"/>
              </a:rPr>
              <a:t>Event Mention with time</a:t>
            </a:r>
          </a:p>
        </p:txBody>
      </p:sp>
      <p:sp>
        <p:nvSpPr>
          <p:cNvPr id="261125" name="Rectangle 4"/>
          <p:cNvSpPr>
            <a:spLocks noChangeArrowheads="1"/>
          </p:cNvSpPr>
          <p:nvPr/>
        </p:nvSpPr>
        <p:spPr bwMode="auto">
          <a:xfrm>
            <a:off x="539750" y="1196975"/>
            <a:ext cx="8280400" cy="2087563"/>
          </a:xfrm>
          <a:prstGeom prst="rect">
            <a:avLst/>
          </a:prstGeom>
          <a:noFill/>
          <a:ln w="9525">
            <a:solidFill>
              <a:schemeClr val="tx1"/>
            </a:solidFill>
            <a:miter lim="800000"/>
            <a:headEnd/>
            <a:tailEnd/>
          </a:ln>
        </p:spPr>
        <p:txBody>
          <a:bodyPr wrap="none" anchor="ctr"/>
          <a:lstStyle/>
          <a:p>
            <a:endParaRPr lang="en-US"/>
          </a:p>
        </p:txBody>
      </p:sp>
      <p:sp>
        <p:nvSpPr>
          <p:cNvPr id="261126" name="Rectangle 5"/>
          <p:cNvSpPr>
            <a:spLocks noChangeArrowheads="1"/>
          </p:cNvSpPr>
          <p:nvPr/>
        </p:nvSpPr>
        <p:spPr bwMode="auto">
          <a:xfrm>
            <a:off x="6011863" y="1497013"/>
            <a:ext cx="854075" cy="260350"/>
          </a:xfrm>
          <a:prstGeom prst="rect">
            <a:avLst/>
          </a:prstGeom>
          <a:solidFill>
            <a:srgbClr val="8F8FF5"/>
          </a:solidFill>
          <a:ln w="9525">
            <a:noFill/>
            <a:miter lim="800000"/>
            <a:headEnd/>
            <a:tailEnd/>
          </a:ln>
        </p:spPr>
        <p:txBody>
          <a:bodyPr wrap="none" anchor="ctr"/>
          <a:lstStyle/>
          <a:p>
            <a:pPr algn="ctr" eaLnBrk="0" hangingPunct="0"/>
            <a:r>
              <a:rPr lang="en-US" altLang="zh-CN">
                <a:latin typeface="Comic Sans MS" pitchFamily="66" charset="0"/>
                <a:ea typeface="SimSun" pitchFamily="2" charset="-122"/>
              </a:rPr>
              <a:t>Kurdish</a:t>
            </a:r>
          </a:p>
        </p:txBody>
      </p:sp>
      <p:sp>
        <p:nvSpPr>
          <p:cNvPr id="261127" name="Rectangle 6"/>
          <p:cNvSpPr>
            <a:spLocks noChangeArrowheads="1"/>
          </p:cNvSpPr>
          <p:nvPr/>
        </p:nvSpPr>
        <p:spPr bwMode="auto">
          <a:xfrm>
            <a:off x="4845050" y="1743075"/>
            <a:ext cx="922338" cy="223838"/>
          </a:xfrm>
          <a:prstGeom prst="rect">
            <a:avLst/>
          </a:prstGeom>
          <a:solidFill>
            <a:srgbClr val="8DE38D"/>
          </a:solidFill>
          <a:ln w="9525">
            <a:noFill/>
            <a:miter lim="800000"/>
            <a:headEnd/>
            <a:tailEnd/>
          </a:ln>
        </p:spPr>
        <p:txBody>
          <a:bodyPr wrap="none" anchor="ctr"/>
          <a:lstStyle/>
          <a:p>
            <a:pPr algn="ctr" eaLnBrk="0" hangingPunct="0"/>
            <a:r>
              <a:rPr lang="en-US" altLang="zh-CN">
                <a:latin typeface="Comic Sans MS" pitchFamily="66" charset="0"/>
                <a:ea typeface="SimSun" pitchFamily="2" charset="-122"/>
              </a:rPr>
              <a:t>crossfire</a:t>
            </a:r>
          </a:p>
        </p:txBody>
      </p:sp>
      <p:sp>
        <p:nvSpPr>
          <p:cNvPr id="261128" name="AutoShape 7"/>
          <p:cNvSpPr>
            <a:spLocks noChangeArrowheads="1"/>
          </p:cNvSpPr>
          <p:nvPr/>
        </p:nvSpPr>
        <p:spPr bwMode="auto">
          <a:xfrm>
            <a:off x="539750" y="2192338"/>
            <a:ext cx="3671888" cy="252412"/>
          </a:xfrm>
          <a:prstGeom prst="homePlate">
            <a:avLst>
              <a:gd name="adj" fmla="val 363680"/>
            </a:avLst>
          </a:prstGeom>
          <a:solidFill>
            <a:schemeClr val="accent1"/>
          </a:solidFill>
          <a:ln w="9525">
            <a:solidFill>
              <a:schemeClr val="tx1"/>
            </a:solidFill>
            <a:miter lim="800000"/>
            <a:headEnd/>
            <a:tailEnd/>
          </a:ln>
        </p:spPr>
        <p:txBody>
          <a:bodyPr wrap="none" anchor="ctr"/>
          <a:lstStyle/>
          <a:p>
            <a:pPr algn="ctr" eaLnBrk="0" hangingPunct="0"/>
            <a:r>
              <a:rPr lang="en-US" altLang="zh-CN">
                <a:ea typeface="SimSun" pitchFamily="2" charset="-122"/>
              </a:rPr>
              <a:t>Event Mention without time</a:t>
            </a:r>
          </a:p>
        </p:txBody>
      </p:sp>
      <p:sp>
        <p:nvSpPr>
          <p:cNvPr id="261129" name="Rectangle 8"/>
          <p:cNvSpPr>
            <a:spLocks noChangeArrowheads="1"/>
          </p:cNvSpPr>
          <p:nvPr/>
        </p:nvSpPr>
        <p:spPr bwMode="auto">
          <a:xfrm>
            <a:off x="7092950" y="1700213"/>
            <a:ext cx="446088" cy="309562"/>
          </a:xfrm>
          <a:prstGeom prst="rect">
            <a:avLst/>
          </a:prstGeom>
          <a:solidFill>
            <a:srgbClr val="8DE38D"/>
          </a:solidFill>
          <a:ln w="9525">
            <a:noFill/>
            <a:miter lim="800000"/>
            <a:headEnd/>
            <a:tailEnd/>
          </a:ln>
        </p:spPr>
        <p:txBody>
          <a:bodyPr wrap="none" anchor="ctr"/>
          <a:lstStyle/>
          <a:p>
            <a:pPr algn="ctr" eaLnBrk="0" hangingPunct="0"/>
            <a:r>
              <a:rPr lang="en-US" altLang="zh-CN">
                <a:latin typeface="Comic Sans MS" pitchFamily="66" charset="0"/>
                <a:ea typeface="SimSun" pitchFamily="2" charset="-122"/>
              </a:rPr>
              <a:t>fire</a:t>
            </a:r>
          </a:p>
        </p:txBody>
      </p:sp>
      <p:sp>
        <p:nvSpPr>
          <p:cNvPr id="261130" name="Rectangle 9"/>
          <p:cNvSpPr>
            <a:spLocks noChangeArrowheads="1"/>
          </p:cNvSpPr>
          <p:nvPr/>
        </p:nvSpPr>
        <p:spPr bwMode="auto">
          <a:xfrm>
            <a:off x="6300788" y="2520950"/>
            <a:ext cx="576262" cy="284163"/>
          </a:xfrm>
          <a:prstGeom prst="rect">
            <a:avLst/>
          </a:prstGeom>
          <a:solidFill>
            <a:srgbClr val="8F8FF5"/>
          </a:solidFill>
          <a:ln w="9525">
            <a:noFill/>
            <a:miter lim="800000"/>
            <a:headEnd/>
            <a:tailEnd/>
          </a:ln>
        </p:spPr>
        <p:txBody>
          <a:bodyPr wrap="none" anchor="ctr"/>
          <a:lstStyle/>
          <a:p>
            <a:pPr algn="ctr" eaLnBrk="0" hangingPunct="0"/>
            <a:r>
              <a:rPr lang="en-US" altLang="zh-CN">
                <a:latin typeface="Comic Sans MS" pitchFamily="66" charset="0"/>
                <a:ea typeface="SimSun" pitchFamily="2" charset="-122"/>
              </a:rPr>
              <a:t>strike</a:t>
            </a:r>
          </a:p>
        </p:txBody>
      </p:sp>
      <p:sp>
        <p:nvSpPr>
          <p:cNvPr id="261131" name="Rectangle 10"/>
          <p:cNvSpPr>
            <a:spLocks noChangeArrowheads="1"/>
          </p:cNvSpPr>
          <p:nvPr/>
        </p:nvSpPr>
        <p:spPr bwMode="auto">
          <a:xfrm>
            <a:off x="5480050" y="2519363"/>
            <a:ext cx="457200" cy="309562"/>
          </a:xfrm>
          <a:prstGeom prst="rect">
            <a:avLst/>
          </a:prstGeom>
          <a:solidFill>
            <a:srgbClr val="8F8FF5"/>
          </a:solidFill>
          <a:ln w="9525">
            <a:noFill/>
            <a:miter lim="800000"/>
            <a:headEnd/>
            <a:tailEnd/>
          </a:ln>
        </p:spPr>
        <p:txBody>
          <a:bodyPr wrap="none" anchor="ctr"/>
          <a:lstStyle/>
          <a:p>
            <a:pPr algn="ctr" eaLnBrk="0" hangingPunct="0"/>
            <a:r>
              <a:rPr lang="en-US" altLang="zh-CN">
                <a:latin typeface="Comic Sans MS" pitchFamily="66" charset="0"/>
                <a:ea typeface="SimSun" pitchFamily="2" charset="-122"/>
              </a:rPr>
              <a:t>U.S.</a:t>
            </a:r>
          </a:p>
        </p:txBody>
      </p:sp>
      <p:sp>
        <p:nvSpPr>
          <p:cNvPr id="261132" name="Rectangle 11"/>
          <p:cNvSpPr>
            <a:spLocks noChangeArrowheads="1"/>
          </p:cNvSpPr>
          <p:nvPr/>
        </p:nvSpPr>
        <p:spPr bwMode="auto">
          <a:xfrm>
            <a:off x="7567613" y="1728788"/>
            <a:ext cx="820737" cy="273050"/>
          </a:xfrm>
          <a:prstGeom prst="rect">
            <a:avLst/>
          </a:prstGeom>
          <a:solidFill>
            <a:srgbClr val="FF66CC"/>
          </a:solidFill>
          <a:ln w="9525">
            <a:noFill/>
            <a:miter lim="800000"/>
            <a:headEnd/>
            <a:tailEnd/>
          </a:ln>
        </p:spPr>
        <p:txBody>
          <a:bodyPr wrap="none" anchor="ctr"/>
          <a:lstStyle/>
          <a:p>
            <a:pPr algn="ctr" eaLnBrk="0" hangingPunct="0"/>
            <a:r>
              <a:rPr lang="en-US" altLang="zh-CN">
                <a:latin typeface="Comic Sans MS" pitchFamily="66" charset="0"/>
                <a:ea typeface="SimSun" pitchFamily="2" charset="-122"/>
              </a:rPr>
              <a:t>Sunday</a:t>
            </a:r>
          </a:p>
        </p:txBody>
      </p:sp>
      <p:sp>
        <p:nvSpPr>
          <p:cNvPr id="261133" name="Rectangle 12"/>
          <p:cNvSpPr>
            <a:spLocks noGrp="1" noChangeArrowheads="1"/>
          </p:cNvSpPr>
          <p:nvPr>
            <p:ph type="title" idx="4294967295"/>
          </p:nvPr>
        </p:nvSpPr>
        <p:spPr>
          <a:xfrm>
            <a:off x="927100" y="341313"/>
            <a:ext cx="8464550" cy="1139825"/>
          </a:xfrm>
        </p:spPr>
        <p:txBody>
          <a:bodyPr/>
          <a:lstStyle/>
          <a:p>
            <a:pPr eaLnBrk="1" hangingPunct="1"/>
            <a:r>
              <a:rPr lang="en-US" sz="3200" smtClean="0">
                <a:ea typeface="ＭＳ Ｐゴシック" pitchFamily="34" charset="-128"/>
              </a:rPr>
              <a:t>Time Propagation between Events</a:t>
            </a:r>
          </a:p>
        </p:txBody>
      </p:sp>
      <p:sp>
        <p:nvSpPr>
          <p:cNvPr id="261134" name="Rectangle 13"/>
          <p:cNvSpPr>
            <a:spLocks noChangeArrowheads="1"/>
          </p:cNvSpPr>
          <p:nvPr/>
        </p:nvSpPr>
        <p:spPr bwMode="auto">
          <a:xfrm>
            <a:off x="639763" y="2495550"/>
            <a:ext cx="647700" cy="288925"/>
          </a:xfrm>
          <a:prstGeom prst="rect">
            <a:avLst/>
          </a:prstGeom>
          <a:solidFill>
            <a:srgbClr val="8F8FF5"/>
          </a:solidFill>
          <a:ln w="9525">
            <a:noFill/>
            <a:miter lim="800000"/>
            <a:headEnd/>
            <a:tailEnd/>
          </a:ln>
        </p:spPr>
        <p:txBody>
          <a:bodyPr wrap="none" anchor="ctr"/>
          <a:lstStyle/>
          <a:p>
            <a:pPr algn="ctr" eaLnBrk="0" hangingPunct="0"/>
            <a:r>
              <a:rPr lang="en-US" altLang="zh-CN">
                <a:latin typeface="Comic Sans MS" pitchFamily="66" charset="0"/>
                <a:ea typeface="SimSun" pitchFamily="2" charset="-122"/>
              </a:rPr>
              <a:t>Kurds</a:t>
            </a:r>
          </a:p>
        </p:txBody>
      </p:sp>
      <p:sp>
        <p:nvSpPr>
          <p:cNvPr id="261135" name="Rectangle 14"/>
          <p:cNvSpPr>
            <a:spLocks noChangeArrowheads="1"/>
          </p:cNvSpPr>
          <p:nvPr/>
        </p:nvSpPr>
        <p:spPr bwMode="auto">
          <a:xfrm>
            <a:off x="4960938" y="1498600"/>
            <a:ext cx="854075" cy="223838"/>
          </a:xfrm>
          <a:prstGeom prst="rect">
            <a:avLst/>
          </a:prstGeom>
          <a:solidFill>
            <a:srgbClr val="8F8FF5"/>
          </a:solidFill>
          <a:ln w="9525">
            <a:noFill/>
            <a:miter lim="800000"/>
            <a:headEnd/>
            <a:tailEnd/>
          </a:ln>
        </p:spPr>
        <p:txBody>
          <a:bodyPr wrap="none" anchor="ctr"/>
          <a:lstStyle/>
          <a:p>
            <a:pPr algn="ctr" eaLnBrk="0" hangingPunct="0"/>
            <a:r>
              <a:rPr lang="en-US" altLang="zh-CN">
                <a:latin typeface="Comic Sans MS" pitchFamily="66" charset="0"/>
                <a:ea typeface="SimSun" pitchFamily="2" charset="-122"/>
              </a:rPr>
              <a:t>America</a:t>
            </a:r>
          </a:p>
        </p:txBody>
      </p:sp>
      <p:sp>
        <p:nvSpPr>
          <p:cNvPr id="516111" name="Rectangle 15"/>
          <p:cNvSpPr>
            <a:spLocks noChangeArrowheads="1"/>
          </p:cNvSpPr>
          <p:nvPr/>
        </p:nvSpPr>
        <p:spPr bwMode="auto">
          <a:xfrm>
            <a:off x="7581900" y="1728788"/>
            <a:ext cx="820738" cy="273050"/>
          </a:xfrm>
          <a:prstGeom prst="rect">
            <a:avLst/>
          </a:prstGeom>
          <a:solidFill>
            <a:srgbClr val="FF66CC"/>
          </a:solidFill>
          <a:ln w="9525">
            <a:noFill/>
            <a:miter lim="800000"/>
            <a:headEnd/>
            <a:tailEnd/>
          </a:ln>
        </p:spPr>
        <p:txBody>
          <a:bodyPr wrap="none" anchor="ctr"/>
          <a:lstStyle/>
          <a:p>
            <a:pPr algn="ctr" eaLnBrk="0" hangingPunct="0"/>
            <a:r>
              <a:rPr lang="en-US" altLang="zh-CN">
                <a:latin typeface="Comic Sans MS" pitchFamily="66" charset="0"/>
                <a:ea typeface="SimSun" pitchFamily="2" charset="-122"/>
              </a:rPr>
              <a:t>[Sunday]</a:t>
            </a:r>
          </a:p>
        </p:txBody>
      </p:sp>
      <p:sp>
        <p:nvSpPr>
          <p:cNvPr id="516112" name="Rectangle 16"/>
          <p:cNvSpPr>
            <a:spLocks noChangeArrowheads="1"/>
          </p:cNvSpPr>
          <p:nvPr/>
        </p:nvSpPr>
        <p:spPr bwMode="auto">
          <a:xfrm>
            <a:off x="530225" y="3857625"/>
            <a:ext cx="8558213" cy="1655763"/>
          </a:xfrm>
          <a:prstGeom prst="rect">
            <a:avLst/>
          </a:prstGeom>
          <a:noFill/>
          <a:ln w="9525">
            <a:noFill/>
            <a:miter lim="800000"/>
            <a:headEnd/>
            <a:tailEnd/>
          </a:ln>
        </p:spPr>
        <p:txBody>
          <a:bodyPr/>
          <a:lstStyle/>
          <a:p>
            <a:pPr marL="342900" indent="-342900">
              <a:lnSpc>
                <a:spcPct val="80000"/>
              </a:lnSpc>
              <a:spcBef>
                <a:spcPct val="20000"/>
              </a:spcBef>
              <a:buClr>
                <a:srgbClr val="CC0000"/>
              </a:buClr>
              <a:buSzPct val="65000"/>
              <a:buFont typeface="Wingdings" pitchFamily="2" charset="2"/>
              <a:buNone/>
            </a:pPr>
            <a:r>
              <a:rPr lang="en-US" altLang="zh-CN" sz="1700">
                <a:latin typeface="Comic Sans MS" pitchFamily="66" charset="0"/>
                <a:ea typeface="SimSun" pitchFamily="2" charset="-122"/>
              </a:rPr>
              <a:t>A state security court suspended a newspaper critical of the government </a:t>
            </a:r>
          </a:p>
          <a:p>
            <a:pPr marL="342900" indent="-342900">
              <a:lnSpc>
                <a:spcPct val="80000"/>
              </a:lnSpc>
              <a:spcBef>
                <a:spcPct val="20000"/>
              </a:spcBef>
              <a:buClr>
                <a:srgbClr val="CC0000"/>
              </a:buClr>
              <a:buSzPct val="65000"/>
              <a:buFont typeface="Wingdings" pitchFamily="2" charset="2"/>
              <a:buNone/>
            </a:pPr>
            <a:r>
              <a:rPr lang="en-US" altLang="zh-CN" sz="1700">
                <a:latin typeface="Comic Sans MS" pitchFamily="66" charset="0"/>
                <a:ea typeface="SimSun" pitchFamily="2" charset="-122"/>
              </a:rPr>
              <a:t>Saturday after convicting it of publishing religiously inflammatory material.</a:t>
            </a:r>
          </a:p>
          <a:p>
            <a:pPr marL="342900" indent="-342900">
              <a:lnSpc>
                <a:spcPct val="80000"/>
              </a:lnSpc>
              <a:spcBef>
                <a:spcPct val="20000"/>
              </a:spcBef>
              <a:buClr>
                <a:srgbClr val="CC0000"/>
              </a:buClr>
              <a:buSzPct val="65000"/>
              <a:buFont typeface="Wingdings" pitchFamily="2" charset="2"/>
              <a:buNone/>
            </a:pPr>
            <a:endParaRPr lang="en-US" altLang="zh-CN" sz="1700">
              <a:latin typeface="Comic Sans MS" pitchFamily="66" charset="0"/>
              <a:ea typeface="SimSun" pitchFamily="2" charset="-122"/>
            </a:endParaRPr>
          </a:p>
          <a:p>
            <a:pPr marL="342900" indent="-342900">
              <a:lnSpc>
                <a:spcPct val="80000"/>
              </a:lnSpc>
              <a:spcBef>
                <a:spcPct val="20000"/>
              </a:spcBef>
              <a:buClr>
                <a:srgbClr val="CC0000"/>
              </a:buClr>
              <a:buSzPct val="65000"/>
              <a:buFont typeface="Wingdings" pitchFamily="2" charset="2"/>
              <a:buNone/>
            </a:pPr>
            <a:endParaRPr lang="en-US" altLang="zh-CN" sz="1700">
              <a:latin typeface="Comic Sans MS" pitchFamily="66" charset="0"/>
              <a:ea typeface="SimSun" pitchFamily="2" charset="-122"/>
            </a:endParaRPr>
          </a:p>
          <a:p>
            <a:pPr marL="342900" indent="-342900">
              <a:lnSpc>
                <a:spcPct val="80000"/>
              </a:lnSpc>
              <a:spcBef>
                <a:spcPct val="20000"/>
              </a:spcBef>
              <a:buClr>
                <a:srgbClr val="CC0000"/>
              </a:buClr>
              <a:buSzPct val="65000"/>
              <a:buFont typeface="Wingdings" pitchFamily="2" charset="2"/>
              <a:buNone/>
            </a:pPr>
            <a:r>
              <a:rPr lang="en-US" altLang="zh-CN" sz="1700">
                <a:latin typeface="Comic Sans MS" pitchFamily="66" charset="0"/>
                <a:ea typeface="SimSun" pitchFamily="2" charset="-122"/>
              </a:rPr>
              <a:t>The sentence was the latest in a series of state actions against the Monitor, </a:t>
            </a:r>
          </a:p>
          <a:p>
            <a:pPr marL="342900" indent="-342900">
              <a:lnSpc>
                <a:spcPct val="80000"/>
              </a:lnSpc>
              <a:spcBef>
                <a:spcPct val="20000"/>
              </a:spcBef>
              <a:buClr>
                <a:srgbClr val="CC0000"/>
              </a:buClr>
              <a:buSzPct val="65000"/>
              <a:buFont typeface="Wingdings" pitchFamily="2" charset="2"/>
              <a:buNone/>
            </a:pPr>
            <a:r>
              <a:rPr lang="en-US" altLang="zh-CN" sz="1700">
                <a:latin typeface="Comic Sans MS" pitchFamily="66" charset="0"/>
                <a:ea typeface="SimSun" pitchFamily="2" charset="-122"/>
              </a:rPr>
              <a:t>the only English language daily in Sudan and a leading critic of conditions in the</a:t>
            </a:r>
          </a:p>
          <a:p>
            <a:pPr marL="342900" indent="-342900">
              <a:lnSpc>
                <a:spcPct val="80000"/>
              </a:lnSpc>
              <a:spcBef>
                <a:spcPct val="20000"/>
              </a:spcBef>
              <a:buClr>
                <a:srgbClr val="CC0000"/>
              </a:buClr>
              <a:buSzPct val="65000"/>
              <a:buFont typeface="Wingdings" pitchFamily="2" charset="2"/>
              <a:buNone/>
            </a:pPr>
            <a:r>
              <a:rPr lang="en-US" altLang="zh-CN" sz="1700">
                <a:latin typeface="Comic Sans MS" pitchFamily="66" charset="0"/>
                <a:ea typeface="SimSun" pitchFamily="2" charset="-122"/>
              </a:rPr>
              <a:t>south of the country, where a civil war has been waged for 20 years.</a:t>
            </a:r>
          </a:p>
        </p:txBody>
      </p:sp>
      <p:sp>
        <p:nvSpPr>
          <p:cNvPr id="516113" name="AutoShape 17"/>
          <p:cNvSpPr>
            <a:spLocks noChangeArrowheads="1"/>
          </p:cNvSpPr>
          <p:nvPr/>
        </p:nvSpPr>
        <p:spPr bwMode="auto">
          <a:xfrm>
            <a:off x="503238" y="3568700"/>
            <a:ext cx="3221037" cy="252413"/>
          </a:xfrm>
          <a:prstGeom prst="homePlate">
            <a:avLst>
              <a:gd name="adj" fmla="val 319024"/>
            </a:avLst>
          </a:prstGeom>
          <a:solidFill>
            <a:schemeClr val="accent1"/>
          </a:solidFill>
          <a:ln w="9525">
            <a:solidFill>
              <a:schemeClr val="tx1"/>
            </a:solidFill>
            <a:miter lim="800000"/>
            <a:headEnd/>
            <a:tailEnd/>
          </a:ln>
        </p:spPr>
        <p:txBody>
          <a:bodyPr wrap="none" anchor="ctr"/>
          <a:lstStyle/>
          <a:p>
            <a:pPr algn="ctr" eaLnBrk="0" hangingPunct="0"/>
            <a:r>
              <a:rPr lang="en-US" altLang="zh-CN">
                <a:ea typeface="SimSun" pitchFamily="2" charset="-122"/>
              </a:rPr>
              <a:t>Event Mention with time</a:t>
            </a:r>
          </a:p>
        </p:txBody>
      </p:sp>
      <p:sp>
        <p:nvSpPr>
          <p:cNvPr id="516114" name="Rectangle 18"/>
          <p:cNvSpPr>
            <a:spLocks noChangeArrowheads="1"/>
          </p:cNvSpPr>
          <p:nvPr/>
        </p:nvSpPr>
        <p:spPr bwMode="auto">
          <a:xfrm>
            <a:off x="468313" y="3573463"/>
            <a:ext cx="8280400" cy="2160587"/>
          </a:xfrm>
          <a:prstGeom prst="rect">
            <a:avLst/>
          </a:prstGeom>
          <a:noFill/>
          <a:ln w="9525">
            <a:solidFill>
              <a:schemeClr val="tx1"/>
            </a:solidFill>
            <a:miter lim="800000"/>
            <a:headEnd/>
            <a:tailEnd/>
          </a:ln>
        </p:spPr>
        <p:txBody>
          <a:bodyPr wrap="none" anchor="ctr"/>
          <a:lstStyle/>
          <a:p>
            <a:endParaRPr lang="en-US"/>
          </a:p>
        </p:txBody>
      </p:sp>
      <p:sp>
        <p:nvSpPr>
          <p:cNvPr id="516115" name="Rectangle 19"/>
          <p:cNvSpPr>
            <a:spLocks noChangeArrowheads="1"/>
          </p:cNvSpPr>
          <p:nvPr/>
        </p:nvSpPr>
        <p:spPr bwMode="auto">
          <a:xfrm>
            <a:off x="4211638" y="3889375"/>
            <a:ext cx="1079500" cy="215900"/>
          </a:xfrm>
          <a:prstGeom prst="rect">
            <a:avLst/>
          </a:prstGeom>
          <a:solidFill>
            <a:srgbClr val="8F8FF5"/>
          </a:solidFill>
          <a:ln w="9525">
            <a:noFill/>
            <a:miter lim="800000"/>
            <a:headEnd/>
            <a:tailEnd/>
          </a:ln>
        </p:spPr>
        <p:txBody>
          <a:bodyPr wrap="none" anchor="ctr"/>
          <a:lstStyle/>
          <a:p>
            <a:pPr algn="ctr" eaLnBrk="0" hangingPunct="0"/>
            <a:r>
              <a:rPr lang="en-US" altLang="zh-CN">
                <a:latin typeface="Comic Sans MS" pitchFamily="66" charset="0"/>
                <a:ea typeface="SimSun" pitchFamily="2" charset="-122"/>
              </a:rPr>
              <a:t>newspaper</a:t>
            </a:r>
          </a:p>
        </p:txBody>
      </p:sp>
      <p:sp>
        <p:nvSpPr>
          <p:cNvPr id="516116" name="Rectangle 20"/>
          <p:cNvSpPr>
            <a:spLocks noChangeArrowheads="1"/>
          </p:cNvSpPr>
          <p:nvPr/>
        </p:nvSpPr>
        <p:spPr bwMode="auto">
          <a:xfrm>
            <a:off x="2225675" y="4135438"/>
            <a:ext cx="1081088" cy="215900"/>
          </a:xfrm>
          <a:prstGeom prst="rect">
            <a:avLst/>
          </a:prstGeom>
          <a:solidFill>
            <a:srgbClr val="8DE38D"/>
          </a:solidFill>
          <a:ln w="9525">
            <a:noFill/>
            <a:miter lim="800000"/>
            <a:headEnd/>
            <a:tailEnd/>
          </a:ln>
        </p:spPr>
        <p:txBody>
          <a:bodyPr wrap="none" anchor="ctr"/>
          <a:lstStyle/>
          <a:p>
            <a:pPr algn="ctr" eaLnBrk="0" hangingPunct="0"/>
            <a:r>
              <a:rPr lang="en-US" altLang="zh-CN">
                <a:latin typeface="Comic Sans MS" pitchFamily="66" charset="0"/>
                <a:ea typeface="SimSun" pitchFamily="2" charset="-122"/>
              </a:rPr>
              <a:t>convicting</a:t>
            </a:r>
          </a:p>
        </p:txBody>
      </p:sp>
      <p:sp>
        <p:nvSpPr>
          <p:cNvPr id="516117" name="AutoShape 21"/>
          <p:cNvSpPr>
            <a:spLocks noChangeArrowheads="1"/>
          </p:cNvSpPr>
          <p:nvPr/>
        </p:nvSpPr>
        <p:spPr bwMode="auto">
          <a:xfrm>
            <a:off x="484188" y="4551363"/>
            <a:ext cx="3671887" cy="252412"/>
          </a:xfrm>
          <a:prstGeom prst="homePlate">
            <a:avLst>
              <a:gd name="adj" fmla="val 363680"/>
            </a:avLst>
          </a:prstGeom>
          <a:solidFill>
            <a:schemeClr val="accent1"/>
          </a:solidFill>
          <a:ln w="9525">
            <a:solidFill>
              <a:schemeClr val="tx1"/>
            </a:solidFill>
            <a:miter lim="800000"/>
            <a:headEnd/>
            <a:tailEnd/>
          </a:ln>
        </p:spPr>
        <p:txBody>
          <a:bodyPr wrap="none" anchor="ctr"/>
          <a:lstStyle/>
          <a:p>
            <a:pPr algn="ctr" eaLnBrk="0" hangingPunct="0"/>
            <a:r>
              <a:rPr lang="en-US" altLang="zh-CN">
                <a:ea typeface="SimSun" pitchFamily="2" charset="-122"/>
              </a:rPr>
              <a:t>Event Mention without time</a:t>
            </a:r>
          </a:p>
        </p:txBody>
      </p:sp>
      <p:sp>
        <p:nvSpPr>
          <p:cNvPr id="516118" name="Rectangle 22"/>
          <p:cNvSpPr>
            <a:spLocks noChangeArrowheads="1"/>
          </p:cNvSpPr>
          <p:nvPr/>
        </p:nvSpPr>
        <p:spPr bwMode="auto">
          <a:xfrm>
            <a:off x="7481888" y="4868863"/>
            <a:ext cx="863600" cy="287337"/>
          </a:xfrm>
          <a:prstGeom prst="rect">
            <a:avLst/>
          </a:prstGeom>
          <a:solidFill>
            <a:srgbClr val="8F8FF5"/>
          </a:solidFill>
          <a:ln w="9525">
            <a:noFill/>
            <a:miter lim="800000"/>
            <a:headEnd/>
            <a:tailEnd/>
          </a:ln>
        </p:spPr>
        <p:txBody>
          <a:bodyPr wrap="none" anchor="ctr"/>
          <a:lstStyle/>
          <a:p>
            <a:pPr algn="ctr" eaLnBrk="0" hangingPunct="0"/>
            <a:r>
              <a:rPr lang="en-US" altLang="zh-CN">
                <a:latin typeface="Comic Sans MS" pitchFamily="66" charset="0"/>
                <a:ea typeface="SimSun" pitchFamily="2" charset="-122"/>
              </a:rPr>
              <a:t>Monitor</a:t>
            </a:r>
          </a:p>
        </p:txBody>
      </p:sp>
      <p:sp>
        <p:nvSpPr>
          <p:cNvPr id="516119" name="Rectangle 23"/>
          <p:cNvSpPr>
            <a:spLocks noChangeArrowheads="1"/>
          </p:cNvSpPr>
          <p:nvPr/>
        </p:nvSpPr>
        <p:spPr bwMode="auto">
          <a:xfrm>
            <a:off x="568325" y="4106863"/>
            <a:ext cx="936625" cy="288925"/>
          </a:xfrm>
          <a:prstGeom prst="rect">
            <a:avLst/>
          </a:prstGeom>
          <a:solidFill>
            <a:srgbClr val="FF66CC"/>
          </a:solidFill>
          <a:ln w="9525">
            <a:noFill/>
            <a:miter lim="800000"/>
            <a:headEnd/>
            <a:tailEnd/>
          </a:ln>
        </p:spPr>
        <p:txBody>
          <a:bodyPr wrap="none" anchor="ctr"/>
          <a:lstStyle/>
          <a:p>
            <a:pPr algn="ctr" eaLnBrk="0" hangingPunct="0"/>
            <a:r>
              <a:rPr lang="en-US" altLang="zh-CN">
                <a:latin typeface="Comic Sans MS" pitchFamily="66" charset="0"/>
                <a:ea typeface="SimSun" pitchFamily="2" charset="-122"/>
              </a:rPr>
              <a:t>Saturday</a:t>
            </a:r>
          </a:p>
        </p:txBody>
      </p:sp>
      <p:sp>
        <p:nvSpPr>
          <p:cNvPr id="516120" name="Rectangle 24"/>
          <p:cNvSpPr>
            <a:spLocks noChangeArrowheads="1"/>
          </p:cNvSpPr>
          <p:nvPr/>
        </p:nvSpPr>
        <p:spPr bwMode="auto">
          <a:xfrm>
            <a:off x="4859338" y="4870450"/>
            <a:ext cx="647700" cy="288925"/>
          </a:xfrm>
          <a:prstGeom prst="rect">
            <a:avLst/>
          </a:prstGeom>
          <a:solidFill>
            <a:srgbClr val="8F8FF5"/>
          </a:solidFill>
          <a:ln w="9525">
            <a:noFill/>
            <a:miter lim="800000"/>
            <a:headEnd/>
            <a:tailEnd/>
          </a:ln>
        </p:spPr>
        <p:txBody>
          <a:bodyPr wrap="none" anchor="ctr"/>
          <a:lstStyle/>
          <a:p>
            <a:pPr algn="ctr" eaLnBrk="0" hangingPunct="0"/>
            <a:r>
              <a:rPr lang="en-US" altLang="zh-CN">
                <a:latin typeface="Comic Sans MS" pitchFamily="66" charset="0"/>
                <a:ea typeface="SimSun" pitchFamily="2" charset="-122"/>
              </a:rPr>
              <a:t>state</a:t>
            </a:r>
          </a:p>
        </p:txBody>
      </p:sp>
      <p:sp>
        <p:nvSpPr>
          <p:cNvPr id="516121" name="Rectangle 25"/>
          <p:cNvSpPr>
            <a:spLocks noChangeArrowheads="1"/>
          </p:cNvSpPr>
          <p:nvPr/>
        </p:nvSpPr>
        <p:spPr bwMode="auto">
          <a:xfrm>
            <a:off x="784225" y="3875088"/>
            <a:ext cx="2159000" cy="215900"/>
          </a:xfrm>
          <a:prstGeom prst="rect">
            <a:avLst/>
          </a:prstGeom>
          <a:solidFill>
            <a:srgbClr val="8F8FF5"/>
          </a:solidFill>
          <a:ln w="9525">
            <a:noFill/>
            <a:miter lim="800000"/>
            <a:headEnd/>
            <a:tailEnd/>
          </a:ln>
        </p:spPr>
        <p:txBody>
          <a:bodyPr wrap="none" anchor="ctr"/>
          <a:lstStyle/>
          <a:p>
            <a:pPr algn="ctr" eaLnBrk="0" hangingPunct="0"/>
            <a:r>
              <a:rPr lang="en-US" altLang="zh-CN">
                <a:latin typeface="Comic Sans MS" pitchFamily="66" charset="0"/>
                <a:ea typeface="SimSun" pitchFamily="2" charset="-122"/>
              </a:rPr>
              <a:t>state security court</a:t>
            </a:r>
          </a:p>
        </p:txBody>
      </p:sp>
      <p:sp>
        <p:nvSpPr>
          <p:cNvPr id="516122" name="Rectangle 26"/>
          <p:cNvSpPr>
            <a:spLocks noChangeArrowheads="1"/>
          </p:cNvSpPr>
          <p:nvPr/>
        </p:nvSpPr>
        <p:spPr bwMode="auto">
          <a:xfrm>
            <a:off x="582613" y="4108450"/>
            <a:ext cx="1008062" cy="288925"/>
          </a:xfrm>
          <a:prstGeom prst="rect">
            <a:avLst/>
          </a:prstGeom>
          <a:solidFill>
            <a:srgbClr val="FF66CC"/>
          </a:solidFill>
          <a:ln w="9525">
            <a:noFill/>
            <a:miter lim="800000"/>
            <a:headEnd/>
            <a:tailEnd/>
          </a:ln>
        </p:spPr>
        <p:txBody>
          <a:bodyPr wrap="none" anchor="ctr"/>
          <a:lstStyle/>
          <a:p>
            <a:pPr algn="ctr" eaLnBrk="0" hangingPunct="0"/>
            <a:r>
              <a:rPr lang="en-US" altLang="zh-CN">
                <a:latin typeface="Comic Sans MS" pitchFamily="66" charset="0"/>
                <a:ea typeface="SimSun" pitchFamily="2" charset="-122"/>
              </a:rPr>
              <a:t>[Saturday]</a:t>
            </a:r>
          </a:p>
        </p:txBody>
      </p:sp>
      <p:sp>
        <p:nvSpPr>
          <p:cNvPr id="261148" name="Rectangle 27"/>
          <p:cNvSpPr>
            <a:spLocks noChangeArrowheads="1"/>
          </p:cNvSpPr>
          <p:nvPr/>
        </p:nvSpPr>
        <p:spPr bwMode="auto">
          <a:xfrm>
            <a:off x="3376613" y="2551113"/>
            <a:ext cx="457200" cy="263525"/>
          </a:xfrm>
          <a:prstGeom prst="rect">
            <a:avLst/>
          </a:prstGeom>
          <a:solidFill>
            <a:srgbClr val="8DE38D"/>
          </a:solidFill>
          <a:ln w="9525">
            <a:noFill/>
            <a:miter lim="800000"/>
            <a:headEnd/>
            <a:tailEnd/>
          </a:ln>
        </p:spPr>
        <p:txBody>
          <a:bodyPr wrap="none" anchor="ctr"/>
          <a:lstStyle/>
          <a:p>
            <a:pPr algn="ctr" eaLnBrk="0" hangingPunct="0"/>
            <a:r>
              <a:rPr lang="en-US" altLang="zh-CN">
                <a:latin typeface="Comic Sans MS" pitchFamily="66" charset="0"/>
                <a:ea typeface="SimSun" pitchFamily="2" charset="-122"/>
              </a:rPr>
              <a:t>died</a:t>
            </a:r>
          </a:p>
        </p:txBody>
      </p:sp>
      <p:sp>
        <p:nvSpPr>
          <p:cNvPr id="516124" name="Rectangle 28"/>
          <p:cNvSpPr>
            <a:spLocks noChangeArrowheads="1"/>
          </p:cNvSpPr>
          <p:nvPr/>
        </p:nvSpPr>
        <p:spPr bwMode="auto">
          <a:xfrm>
            <a:off x="1073150" y="4884738"/>
            <a:ext cx="935038" cy="258762"/>
          </a:xfrm>
          <a:prstGeom prst="rect">
            <a:avLst/>
          </a:prstGeom>
          <a:solidFill>
            <a:srgbClr val="8DE38D"/>
          </a:solidFill>
          <a:ln w="9525">
            <a:noFill/>
            <a:miter lim="800000"/>
            <a:headEnd/>
            <a:tailEnd/>
          </a:ln>
        </p:spPr>
        <p:txBody>
          <a:bodyPr wrap="none" anchor="ctr"/>
          <a:lstStyle/>
          <a:p>
            <a:pPr algn="ctr" eaLnBrk="0" hangingPunct="0"/>
            <a:r>
              <a:rPr lang="en-US" altLang="zh-CN">
                <a:latin typeface="Comic Sans MS" pitchFamily="66" charset="0"/>
                <a:ea typeface="SimSun" pitchFamily="2" charset="-122"/>
              </a:rPr>
              <a:t>sentence</a:t>
            </a:r>
          </a:p>
        </p:txBody>
      </p:sp>
      <p:sp>
        <p:nvSpPr>
          <p:cNvPr id="261150" name="Rectangle 29"/>
          <p:cNvSpPr>
            <a:spLocks noChangeArrowheads="1"/>
          </p:cNvSpPr>
          <p:nvPr/>
        </p:nvSpPr>
        <p:spPr bwMode="auto">
          <a:xfrm>
            <a:off x="3355975" y="5805488"/>
            <a:ext cx="1871663" cy="360362"/>
          </a:xfrm>
          <a:prstGeom prst="rect">
            <a:avLst/>
          </a:prstGeom>
          <a:noFill/>
          <a:ln w="9525">
            <a:noFill/>
            <a:miter lim="800000"/>
            <a:headEnd/>
            <a:tailEnd/>
          </a:ln>
        </p:spPr>
        <p:txBody>
          <a:bodyPr wrap="none" anchor="ctr"/>
          <a:lstStyle/>
          <a:p>
            <a:pPr algn="ctr"/>
            <a:r>
              <a:rPr lang="en-US" altLang="zh-CN">
                <a:latin typeface="Verdana" pitchFamily="34" charset="0"/>
                <a:ea typeface="SimSun" pitchFamily="2" charset="-122"/>
              </a:rPr>
              <a:t>(Gupta and Ji, 2009)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1.66667E-6 3.69942E-6 L -0.49202 0.15422 " pathEditMode="relative" rAng="0" ptsTypes="AA">
                                      <p:cBhvr>
                                        <p:cTn id="6" dur="1000" fill="hold"/>
                                        <p:tgtEl>
                                          <p:spTgt spid="516111"/>
                                        </p:tgtEl>
                                        <p:attrNameLst>
                                          <p:attrName>ppt_x</p:attrName>
                                          <p:attrName>ppt_y</p:attrName>
                                        </p:attrNameLst>
                                      </p:cBhvr>
                                      <p:rCtr x="-24601" y="7699"/>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516114"/>
                                        </p:tgtEl>
                                        <p:attrNameLst>
                                          <p:attrName>style.visibility</p:attrName>
                                        </p:attrNameLst>
                                      </p:cBhvr>
                                      <p:to>
                                        <p:strVal val="visible"/>
                                      </p:to>
                                    </p:set>
                                    <p:animEffect transition="in" filter="blinds(horizontal)">
                                      <p:cBhvr>
                                        <p:cTn id="11" dur="500"/>
                                        <p:tgtEl>
                                          <p:spTgt spid="516114"/>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516112"/>
                                        </p:tgtEl>
                                        <p:attrNameLst>
                                          <p:attrName>style.visibility</p:attrName>
                                        </p:attrNameLst>
                                      </p:cBhvr>
                                      <p:to>
                                        <p:strVal val="visible"/>
                                      </p:to>
                                    </p:set>
                                    <p:animEffect transition="in" filter="blinds(horizontal)">
                                      <p:cBhvr>
                                        <p:cTn id="14" dur="500"/>
                                        <p:tgtEl>
                                          <p:spTgt spid="516112"/>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516121"/>
                                        </p:tgtEl>
                                        <p:attrNameLst>
                                          <p:attrName>style.visibility</p:attrName>
                                        </p:attrNameLst>
                                      </p:cBhvr>
                                      <p:to>
                                        <p:strVal val="visible"/>
                                      </p:to>
                                    </p:set>
                                    <p:animEffect transition="in" filter="blinds(horizontal)">
                                      <p:cBhvr>
                                        <p:cTn id="17" dur="500"/>
                                        <p:tgtEl>
                                          <p:spTgt spid="516121"/>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516115"/>
                                        </p:tgtEl>
                                        <p:attrNameLst>
                                          <p:attrName>style.visibility</p:attrName>
                                        </p:attrNameLst>
                                      </p:cBhvr>
                                      <p:to>
                                        <p:strVal val="visible"/>
                                      </p:to>
                                    </p:set>
                                    <p:animEffect transition="in" filter="blinds(horizontal)">
                                      <p:cBhvr>
                                        <p:cTn id="20" dur="500"/>
                                        <p:tgtEl>
                                          <p:spTgt spid="516115"/>
                                        </p:tgtEl>
                                      </p:cBhvr>
                                    </p:animEffect>
                                  </p:childTnLst>
                                </p:cTn>
                              </p:par>
                              <p:par>
                                <p:cTn id="21" presetID="3" presetClass="entr" presetSubtype="10" fill="hold" grpId="1" nodeType="withEffect">
                                  <p:stCondLst>
                                    <p:cond delay="0"/>
                                  </p:stCondLst>
                                  <p:childTnLst>
                                    <p:set>
                                      <p:cBhvr>
                                        <p:cTn id="22" dur="1" fill="hold">
                                          <p:stCondLst>
                                            <p:cond delay="0"/>
                                          </p:stCondLst>
                                        </p:cTn>
                                        <p:tgtEl>
                                          <p:spTgt spid="516122"/>
                                        </p:tgtEl>
                                        <p:attrNameLst>
                                          <p:attrName>style.visibility</p:attrName>
                                        </p:attrNameLst>
                                      </p:cBhvr>
                                      <p:to>
                                        <p:strVal val="visible"/>
                                      </p:to>
                                    </p:set>
                                    <p:animEffect transition="in" filter="blinds(horizontal)">
                                      <p:cBhvr>
                                        <p:cTn id="23" dur="500"/>
                                        <p:tgtEl>
                                          <p:spTgt spid="516122"/>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516116"/>
                                        </p:tgtEl>
                                        <p:attrNameLst>
                                          <p:attrName>style.visibility</p:attrName>
                                        </p:attrNameLst>
                                      </p:cBhvr>
                                      <p:to>
                                        <p:strVal val="visible"/>
                                      </p:to>
                                    </p:set>
                                    <p:animEffect transition="in" filter="blinds(horizontal)">
                                      <p:cBhvr>
                                        <p:cTn id="26" dur="500"/>
                                        <p:tgtEl>
                                          <p:spTgt spid="516116"/>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516113"/>
                                        </p:tgtEl>
                                        <p:attrNameLst>
                                          <p:attrName>style.visibility</p:attrName>
                                        </p:attrNameLst>
                                      </p:cBhvr>
                                      <p:to>
                                        <p:strVal val="visible"/>
                                      </p:to>
                                    </p:set>
                                    <p:animEffect transition="in" filter="blinds(horizontal)">
                                      <p:cBhvr>
                                        <p:cTn id="29" dur="500"/>
                                        <p:tgtEl>
                                          <p:spTgt spid="516113"/>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516117"/>
                                        </p:tgtEl>
                                        <p:attrNameLst>
                                          <p:attrName>style.visibility</p:attrName>
                                        </p:attrNameLst>
                                      </p:cBhvr>
                                      <p:to>
                                        <p:strVal val="visible"/>
                                      </p:to>
                                    </p:set>
                                    <p:animEffect transition="in" filter="blinds(horizontal)">
                                      <p:cBhvr>
                                        <p:cTn id="32" dur="500"/>
                                        <p:tgtEl>
                                          <p:spTgt spid="516117"/>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516124"/>
                                        </p:tgtEl>
                                        <p:attrNameLst>
                                          <p:attrName>style.visibility</p:attrName>
                                        </p:attrNameLst>
                                      </p:cBhvr>
                                      <p:to>
                                        <p:strVal val="visible"/>
                                      </p:to>
                                    </p:set>
                                    <p:animEffect transition="in" filter="blinds(horizontal)">
                                      <p:cBhvr>
                                        <p:cTn id="35" dur="500"/>
                                        <p:tgtEl>
                                          <p:spTgt spid="516124"/>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516120"/>
                                        </p:tgtEl>
                                        <p:attrNameLst>
                                          <p:attrName>style.visibility</p:attrName>
                                        </p:attrNameLst>
                                      </p:cBhvr>
                                      <p:to>
                                        <p:strVal val="visible"/>
                                      </p:to>
                                    </p:set>
                                    <p:animEffect transition="in" filter="blinds(horizontal)">
                                      <p:cBhvr>
                                        <p:cTn id="38" dur="500"/>
                                        <p:tgtEl>
                                          <p:spTgt spid="516120"/>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516118"/>
                                        </p:tgtEl>
                                        <p:attrNameLst>
                                          <p:attrName>style.visibility</p:attrName>
                                        </p:attrNameLst>
                                      </p:cBhvr>
                                      <p:to>
                                        <p:strVal val="visible"/>
                                      </p:to>
                                    </p:set>
                                    <p:animEffect transition="in" filter="blinds(horizontal)">
                                      <p:cBhvr>
                                        <p:cTn id="41" dur="500"/>
                                        <p:tgtEl>
                                          <p:spTgt spid="516118"/>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516119"/>
                                        </p:tgtEl>
                                        <p:attrNameLst>
                                          <p:attrName>style.visibility</p:attrName>
                                        </p:attrNameLst>
                                      </p:cBhvr>
                                      <p:to>
                                        <p:strVal val="visible"/>
                                      </p:to>
                                    </p:set>
                                    <p:animEffect transition="in" filter="blinds(horizontal)">
                                      <p:cBhvr>
                                        <p:cTn id="44" dur="500"/>
                                        <p:tgtEl>
                                          <p:spTgt spid="516119"/>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path" presetSubtype="0" accel="50000" decel="50000" fill="hold" grpId="0" nodeType="clickEffect">
                                  <p:stCondLst>
                                    <p:cond delay="0"/>
                                  </p:stCondLst>
                                  <p:childTnLst>
                                    <p:animMotion origin="layout" path="M 1.38778E-17 -1.96532E-6 L 0.04271 0.1526 " pathEditMode="relative" rAng="0" ptsTypes="AA">
                                      <p:cBhvr>
                                        <p:cTn id="48" dur="1000" fill="hold"/>
                                        <p:tgtEl>
                                          <p:spTgt spid="516122"/>
                                        </p:tgtEl>
                                        <p:attrNameLst>
                                          <p:attrName>ppt_x</p:attrName>
                                          <p:attrName>ppt_y</p:attrName>
                                        </p:attrNameLst>
                                      </p:cBhvr>
                                      <p:rCtr x="2135" y="763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111" grpId="0" animBg="1"/>
      <p:bldP spid="516112" grpId="0"/>
      <p:bldP spid="516113" grpId="0" animBg="1"/>
      <p:bldP spid="516114" grpId="0" animBg="1"/>
      <p:bldP spid="516115" grpId="0" animBg="1"/>
      <p:bldP spid="516116" grpId="0" animBg="1"/>
      <p:bldP spid="516117" grpId="0" animBg="1"/>
      <p:bldP spid="516118" grpId="0" animBg="1"/>
      <p:bldP spid="516119" grpId="0" animBg="1"/>
      <p:bldP spid="516120" grpId="0" animBg="1"/>
      <p:bldP spid="516121" grpId="0" animBg="1"/>
      <p:bldP spid="516122" grpId="0" animBg="1"/>
      <p:bldP spid="516122" grpId="1" animBg="1"/>
      <p:bldP spid="516124"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Rectangle 6"/>
          <p:cNvSpPr>
            <a:spLocks noGrp="1" noChangeArrowheads="1"/>
          </p:cNvSpPr>
          <p:nvPr>
            <p:ph type="sldNum" sz="quarter" idx="12"/>
          </p:nvPr>
        </p:nvSpPr>
        <p:spPr>
          <a:ln>
            <a:miter lim="800000"/>
            <a:headEnd/>
            <a:tailEnd/>
          </a:ln>
        </p:spPr>
        <p:txBody>
          <a:bodyPr/>
          <a:lstStyle/>
          <a:p>
            <a:pPr>
              <a:defRPr/>
            </a:pPr>
            <a:fld id="{5A38F6B8-1FEE-4EA9-899E-BDD2F3CCB648}" type="slidenum">
              <a:rPr lang="en-US" smtClean="0"/>
              <a:pPr>
                <a:defRPr/>
              </a:pPr>
              <a:t>111</a:t>
            </a:fld>
            <a:endParaRPr lang="en-US" smtClean="0"/>
          </a:p>
        </p:txBody>
      </p:sp>
      <p:sp>
        <p:nvSpPr>
          <p:cNvPr id="263170" name="Slide Number Placeholder 6"/>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07D9B5C4-3F8E-4B9C-A0C4-8525CEEE3F0D}" type="slidenum">
              <a:rPr lang="en-US" sz="1200">
                <a:latin typeface="Garamond" pitchFamily="18" charset="0"/>
              </a:rPr>
              <a:pPr algn="r"/>
              <a:t>111</a:t>
            </a:fld>
            <a:endParaRPr lang="en-US" sz="1200">
              <a:latin typeface="Garamond" pitchFamily="18" charset="0"/>
            </a:endParaRPr>
          </a:p>
        </p:txBody>
      </p:sp>
      <p:sp>
        <p:nvSpPr>
          <p:cNvPr id="263171" name="Rectangle 2"/>
          <p:cNvSpPr>
            <a:spLocks noGrp="1" noChangeArrowheads="1"/>
          </p:cNvSpPr>
          <p:nvPr>
            <p:ph type="title" idx="4294967295"/>
          </p:nvPr>
        </p:nvSpPr>
        <p:spPr>
          <a:xfrm>
            <a:off x="900113" y="220663"/>
            <a:ext cx="8229600" cy="1139825"/>
          </a:xfrm>
        </p:spPr>
        <p:txBody>
          <a:bodyPr/>
          <a:lstStyle/>
          <a:p>
            <a:pPr eaLnBrk="1" hangingPunct="1"/>
            <a:r>
              <a:rPr lang="en-US" sz="3600" smtClean="0">
                <a:ea typeface="ＭＳ Ｐゴシック" pitchFamily="34" charset="-128"/>
              </a:rPr>
              <a:t>Inference Rules</a:t>
            </a:r>
          </a:p>
        </p:txBody>
      </p:sp>
      <p:sp>
        <p:nvSpPr>
          <p:cNvPr id="542723" name="Rectangle 3"/>
          <p:cNvSpPr>
            <a:spLocks noGrp="1" noChangeArrowheads="1"/>
          </p:cNvSpPr>
          <p:nvPr>
            <p:ph type="body" sz="half" idx="4294967295"/>
          </p:nvPr>
        </p:nvSpPr>
        <p:spPr>
          <a:xfrm>
            <a:off x="395288" y="854075"/>
            <a:ext cx="8748712" cy="5546725"/>
          </a:xfrm>
        </p:spPr>
        <p:txBody>
          <a:bodyPr/>
          <a:lstStyle/>
          <a:p>
            <a:pPr eaLnBrk="1" hangingPunct="1">
              <a:lnSpc>
                <a:spcPct val="80000"/>
              </a:lnSpc>
            </a:pPr>
            <a:r>
              <a:rPr lang="en-US" sz="1900" smtClean="0">
                <a:ea typeface="ＭＳ Ｐゴシック" pitchFamily="34" charset="-128"/>
              </a:rPr>
              <a:t>Same-Sentence Propagation</a:t>
            </a:r>
          </a:p>
          <a:p>
            <a:pPr lvl="1" eaLnBrk="1" hangingPunct="1">
              <a:lnSpc>
                <a:spcPct val="80000"/>
              </a:lnSpc>
            </a:pPr>
            <a:r>
              <a:rPr lang="en-US" sz="1700" i="1" smtClean="0"/>
              <a:t>EM</a:t>
            </a:r>
            <a:r>
              <a:rPr lang="en-US" sz="1700" i="1" baseline="-25000" smtClean="0"/>
              <a:t>i </a:t>
            </a:r>
            <a:r>
              <a:rPr lang="en-US" sz="1700" smtClean="0"/>
              <a:t>and </a:t>
            </a:r>
            <a:r>
              <a:rPr lang="en-US" sz="1700" i="1" smtClean="0"/>
              <a:t>EM</a:t>
            </a:r>
            <a:r>
              <a:rPr lang="en-US" sz="1700" i="1" baseline="-25000" smtClean="0"/>
              <a:t>j</a:t>
            </a:r>
            <a:r>
              <a:rPr lang="en-US" sz="1700" i="1" smtClean="0"/>
              <a:t> </a:t>
            </a:r>
            <a:r>
              <a:rPr lang="en-US" sz="1700" smtClean="0"/>
              <a:t>are in the same sentence and only one time expression exists in the sentence</a:t>
            </a:r>
          </a:p>
          <a:p>
            <a:pPr eaLnBrk="1" hangingPunct="1">
              <a:lnSpc>
                <a:spcPct val="80000"/>
              </a:lnSpc>
            </a:pPr>
            <a:r>
              <a:rPr lang="en-US" sz="1900" smtClean="0">
                <a:ea typeface="ＭＳ Ｐゴシック" pitchFamily="34" charset="-128"/>
              </a:rPr>
              <a:t>Relevant-Type Propagation</a:t>
            </a:r>
          </a:p>
          <a:p>
            <a:pPr lvl="1" eaLnBrk="1" hangingPunct="1">
              <a:lnSpc>
                <a:spcPct val="80000"/>
              </a:lnSpc>
            </a:pPr>
            <a:r>
              <a:rPr lang="en-US" sz="1700" i="1" smtClean="0"/>
              <a:t>type</a:t>
            </a:r>
            <a:r>
              <a:rPr lang="en-US" sz="1700" i="1" baseline="-25000" smtClean="0"/>
              <a:t>i</a:t>
            </a:r>
            <a:r>
              <a:rPr lang="en-US" sz="1700" smtClean="0"/>
              <a:t>= </a:t>
            </a:r>
            <a:r>
              <a:rPr lang="ja-JP" altLang="en-US" sz="1700" smtClean="0"/>
              <a:t>“</a:t>
            </a:r>
            <a:r>
              <a:rPr lang="en-US" altLang="ja-JP" sz="1700" smtClean="0"/>
              <a:t>Conflict</a:t>
            </a:r>
            <a:r>
              <a:rPr lang="ja-JP" altLang="en-US" sz="1700" smtClean="0"/>
              <a:t>”</a:t>
            </a:r>
            <a:r>
              <a:rPr lang="en-US" altLang="ja-JP" sz="1700" smtClean="0"/>
              <a:t>, </a:t>
            </a:r>
            <a:r>
              <a:rPr lang="en-US" altLang="ja-JP" sz="1700" i="1" smtClean="0"/>
              <a:t>type</a:t>
            </a:r>
            <a:r>
              <a:rPr lang="en-US" altLang="ja-JP" sz="1700" i="1" baseline="-25000" smtClean="0"/>
              <a:t>i</a:t>
            </a:r>
            <a:r>
              <a:rPr lang="en-US" altLang="ja-JP" sz="1700" smtClean="0"/>
              <a:t>= </a:t>
            </a:r>
            <a:r>
              <a:rPr lang="ja-JP" altLang="en-US" sz="1700" smtClean="0"/>
              <a:t>“</a:t>
            </a:r>
            <a:r>
              <a:rPr lang="en-US" altLang="ja-JP" sz="1700" smtClean="0"/>
              <a:t>Life-Die/Life-Injure</a:t>
            </a:r>
            <a:r>
              <a:rPr lang="ja-JP" altLang="en-US" sz="1700" smtClean="0"/>
              <a:t>”</a:t>
            </a:r>
            <a:endParaRPr lang="en-US" altLang="ja-JP" sz="1700" smtClean="0"/>
          </a:p>
          <a:p>
            <a:pPr lvl="1" eaLnBrk="1" hangingPunct="1">
              <a:lnSpc>
                <a:spcPct val="80000"/>
              </a:lnSpc>
            </a:pPr>
            <a:r>
              <a:rPr lang="en-US" sz="1700" i="1" smtClean="0"/>
              <a:t>arg</a:t>
            </a:r>
            <a:r>
              <a:rPr lang="en-US" sz="1700" i="1" baseline="-25000" smtClean="0"/>
              <a:t>i</a:t>
            </a:r>
            <a:r>
              <a:rPr lang="en-US" sz="1700" i="1" smtClean="0"/>
              <a:t> </a:t>
            </a:r>
            <a:r>
              <a:rPr lang="en-US" sz="1700" smtClean="0"/>
              <a:t>is coreferential with </a:t>
            </a:r>
            <a:r>
              <a:rPr lang="en-US" sz="1700" i="1" smtClean="0"/>
              <a:t>arg</a:t>
            </a:r>
            <a:r>
              <a:rPr lang="en-US" sz="1700" i="1" baseline="-25000" smtClean="0"/>
              <a:t>j</a:t>
            </a:r>
            <a:endParaRPr lang="en-US" sz="1700" baseline="-25000" smtClean="0"/>
          </a:p>
          <a:p>
            <a:pPr lvl="1" eaLnBrk="1" hangingPunct="1">
              <a:lnSpc>
                <a:spcPct val="80000"/>
              </a:lnSpc>
            </a:pPr>
            <a:r>
              <a:rPr lang="en-US" sz="1700" i="1" smtClean="0"/>
              <a:t>role</a:t>
            </a:r>
            <a:r>
              <a:rPr lang="en-US" sz="1700" i="1" baseline="-25000" smtClean="0"/>
              <a:t>i</a:t>
            </a:r>
            <a:r>
              <a:rPr lang="en-US" sz="1700" smtClean="0"/>
              <a:t>=</a:t>
            </a:r>
            <a:r>
              <a:rPr lang="ja-JP" altLang="en-US" sz="1700" smtClean="0"/>
              <a:t>“</a:t>
            </a:r>
            <a:r>
              <a:rPr lang="en-US" altLang="ja-JP" sz="1700" smtClean="0"/>
              <a:t>Target</a:t>
            </a:r>
            <a:r>
              <a:rPr lang="ja-JP" altLang="en-US" sz="1700" smtClean="0"/>
              <a:t>”</a:t>
            </a:r>
            <a:r>
              <a:rPr lang="en-US" altLang="ja-JP" sz="1700" smtClean="0"/>
              <a:t> and </a:t>
            </a:r>
            <a:r>
              <a:rPr lang="en-US" altLang="ja-JP" sz="1700" i="1" smtClean="0"/>
              <a:t>role</a:t>
            </a:r>
            <a:r>
              <a:rPr lang="en-US" altLang="ja-JP" sz="1700" i="1" baseline="-25000" smtClean="0"/>
              <a:t>j</a:t>
            </a:r>
            <a:r>
              <a:rPr lang="en-US" altLang="ja-JP" sz="1700" smtClean="0"/>
              <a:t>=</a:t>
            </a:r>
            <a:r>
              <a:rPr lang="ja-JP" altLang="en-US" sz="1700" smtClean="0"/>
              <a:t>“</a:t>
            </a:r>
            <a:r>
              <a:rPr lang="en-US" altLang="ja-JP" sz="1700" smtClean="0"/>
              <a:t>Victim</a:t>
            </a:r>
            <a:r>
              <a:rPr lang="ja-JP" altLang="en-US" sz="1700" smtClean="0"/>
              <a:t>”</a:t>
            </a:r>
            <a:r>
              <a:rPr lang="en-US" altLang="ja-JP" sz="1700" smtClean="0"/>
              <a:t>, or </a:t>
            </a:r>
            <a:r>
              <a:rPr lang="en-US" altLang="ja-JP" sz="1700" i="1" smtClean="0"/>
              <a:t>role</a:t>
            </a:r>
            <a:r>
              <a:rPr lang="en-US" altLang="ja-JP" sz="1700" i="1" baseline="-25000" smtClean="0"/>
              <a:t>i</a:t>
            </a:r>
            <a:r>
              <a:rPr lang="en-US" altLang="ja-JP" sz="1700" i="1" smtClean="0"/>
              <a:t>=role</a:t>
            </a:r>
            <a:r>
              <a:rPr lang="en-US" altLang="ja-JP" sz="1700" i="1" baseline="-25000" smtClean="0"/>
              <a:t>j</a:t>
            </a:r>
            <a:r>
              <a:rPr lang="en-US" altLang="ja-JP" sz="1700" smtClean="0"/>
              <a:t>= </a:t>
            </a:r>
            <a:r>
              <a:rPr lang="ja-JP" altLang="en-US" sz="1700" smtClean="0"/>
              <a:t>“</a:t>
            </a:r>
            <a:r>
              <a:rPr lang="en-US" altLang="ja-JP" sz="1700" smtClean="0"/>
              <a:t>Instrument</a:t>
            </a:r>
            <a:r>
              <a:rPr lang="ja-JP" altLang="en-US" sz="1700" smtClean="0"/>
              <a:t>”</a:t>
            </a:r>
            <a:r>
              <a:rPr lang="en-US" altLang="ja-JP" sz="1700" smtClean="0"/>
              <a:t>	 </a:t>
            </a:r>
          </a:p>
          <a:p>
            <a:pPr eaLnBrk="1" hangingPunct="1">
              <a:lnSpc>
                <a:spcPct val="80000"/>
              </a:lnSpc>
            </a:pPr>
            <a:r>
              <a:rPr lang="en-US" sz="1900" smtClean="0">
                <a:ea typeface="ＭＳ Ｐゴシック" pitchFamily="34" charset="-128"/>
              </a:rPr>
              <a:t>Same–Type Propagation</a:t>
            </a:r>
          </a:p>
          <a:p>
            <a:pPr lvl="1" eaLnBrk="1" hangingPunct="1">
              <a:lnSpc>
                <a:spcPct val="80000"/>
              </a:lnSpc>
            </a:pPr>
            <a:r>
              <a:rPr lang="en-US" sz="1700" i="1" smtClean="0"/>
              <a:t>arg</a:t>
            </a:r>
            <a:r>
              <a:rPr lang="en-US" sz="1700" i="1" baseline="-25000" smtClean="0"/>
              <a:t>i</a:t>
            </a:r>
            <a:r>
              <a:rPr lang="en-US" sz="1700" i="1" smtClean="0"/>
              <a:t> </a:t>
            </a:r>
            <a:r>
              <a:rPr lang="en-US" sz="1700" smtClean="0"/>
              <a:t>is coreferential with </a:t>
            </a:r>
            <a:r>
              <a:rPr lang="en-US" sz="1700" i="1" smtClean="0"/>
              <a:t>arg</a:t>
            </a:r>
            <a:r>
              <a:rPr lang="en-US" sz="1700" i="1" baseline="-25000" smtClean="0"/>
              <a:t>j</a:t>
            </a:r>
            <a:r>
              <a:rPr lang="en-US" sz="1700" smtClean="0"/>
              <a:t>, </a:t>
            </a:r>
            <a:r>
              <a:rPr lang="en-US" sz="1700" i="1" smtClean="0"/>
              <a:t>type</a:t>
            </a:r>
            <a:r>
              <a:rPr lang="en-US" sz="1700" i="1" baseline="-25000" smtClean="0"/>
              <a:t>i</a:t>
            </a:r>
            <a:r>
              <a:rPr lang="en-US" sz="1700" smtClean="0"/>
              <a:t>= </a:t>
            </a:r>
            <a:r>
              <a:rPr lang="en-US" sz="1700" i="1" smtClean="0"/>
              <a:t>type</a:t>
            </a:r>
            <a:r>
              <a:rPr lang="en-US" sz="1700" i="1" baseline="-25000" smtClean="0"/>
              <a:t>j</a:t>
            </a:r>
            <a:r>
              <a:rPr lang="en-US" sz="1700" smtClean="0"/>
              <a:t>, </a:t>
            </a:r>
            <a:r>
              <a:rPr lang="en-US" sz="1700" i="1" smtClean="0"/>
              <a:t>role</a:t>
            </a:r>
            <a:r>
              <a:rPr lang="en-US" sz="1700" i="1" baseline="-25000" smtClean="0"/>
              <a:t>i</a:t>
            </a:r>
            <a:r>
              <a:rPr lang="en-US" sz="1700" smtClean="0"/>
              <a:t>= </a:t>
            </a:r>
            <a:r>
              <a:rPr lang="en-US" sz="1700" i="1" smtClean="0"/>
              <a:t>role</a:t>
            </a:r>
            <a:r>
              <a:rPr lang="en-US" sz="1700" i="1" baseline="-25000" smtClean="0"/>
              <a:t>j</a:t>
            </a:r>
            <a:r>
              <a:rPr lang="en-US" sz="1700" smtClean="0"/>
              <a:t>, and match </a:t>
            </a:r>
            <a:r>
              <a:rPr lang="en-US" sz="1700" b="1" i="1" smtClean="0">
                <a:solidFill>
                  <a:schemeClr val="accent2"/>
                </a:solidFill>
              </a:rPr>
              <a:t>time-cue roles</a:t>
            </a:r>
          </a:p>
          <a:p>
            <a:pPr lvl="1" eaLnBrk="1" hangingPunct="1">
              <a:lnSpc>
                <a:spcPct val="80000"/>
              </a:lnSpc>
            </a:pPr>
            <a:endParaRPr lang="en-US" sz="1700" b="1" i="1" smtClean="0">
              <a:solidFill>
                <a:schemeClr val="accent2"/>
              </a:solidFill>
            </a:endParaRPr>
          </a:p>
          <a:p>
            <a:pPr lvl="1" eaLnBrk="1" hangingPunct="1">
              <a:lnSpc>
                <a:spcPct val="80000"/>
              </a:lnSpc>
            </a:pPr>
            <a:endParaRPr lang="en-US" sz="1700" b="1" i="1" smtClean="0">
              <a:solidFill>
                <a:schemeClr val="accent2"/>
              </a:solidFill>
            </a:endParaRPr>
          </a:p>
          <a:p>
            <a:pPr lvl="1" eaLnBrk="1" hangingPunct="1">
              <a:lnSpc>
                <a:spcPct val="80000"/>
              </a:lnSpc>
            </a:pPr>
            <a:endParaRPr lang="en-US" sz="1700" b="1" i="1" smtClean="0">
              <a:solidFill>
                <a:schemeClr val="accent2"/>
              </a:solidFill>
            </a:endParaRPr>
          </a:p>
          <a:p>
            <a:pPr lvl="1" eaLnBrk="1" hangingPunct="1">
              <a:lnSpc>
                <a:spcPct val="80000"/>
              </a:lnSpc>
            </a:pPr>
            <a:endParaRPr lang="en-US" sz="1700" b="1" i="1" smtClean="0">
              <a:solidFill>
                <a:schemeClr val="accent2"/>
              </a:solidFill>
            </a:endParaRPr>
          </a:p>
          <a:p>
            <a:pPr lvl="1" eaLnBrk="1" hangingPunct="1">
              <a:lnSpc>
                <a:spcPct val="80000"/>
              </a:lnSpc>
            </a:pPr>
            <a:endParaRPr lang="en-US" sz="1700" b="1" i="1" smtClean="0">
              <a:solidFill>
                <a:schemeClr val="accent2"/>
              </a:solidFill>
            </a:endParaRPr>
          </a:p>
          <a:p>
            <a:pPr lvl="1" eaLnBrk="1" hangingPunct="1">
              <a:lnSpc>
                <a:spcPct val="80000"/>
              </a:lnSpc>
            </a:pPr>
            <a:endParaRPr lang="en-US" sz="1700" b="1" i="1" smtClean="0">
              <a:solidFill>
                <a:schemeClr val="accent2"/>
              </a:solidFill>
            </a:endParaRPr>
          </a:p>
          <a:p>
            <a:pPr lvl="1" eaLnBrk="1" hangingPunct="1">
              <a:lnSpc>
                <a:spcPct val="80000"/>
              </a:lnSpc>
            </a:pPr>
            <a:endParaRPr lang="en-US" sz="1700" b="1" i="1" smtClean="0">
              <a:solidFill>
                <a:schemeClr val="accent2"/>
              </a:solidFill>
            </a:endParaRPr>
          </a:p>
          <a:p>
            <a:pPr lvl="1" eaLnBrk="1" hangingPunct="1">
              <a:lnSpc>
                <a:spcPct val="80000"/>
              </a:lnSpc>
            </a:pPr>
            <a:endParaRPr lang="en-US" sz="1700" b="1" i="1" smtClean="0">
              <a:solidFill>
                <a:schemeClr val="accent2"/>
              </a:solidFill>
            </a:endParaRPr>
          </a:p>
          <a:p>
            <a:pPr lvl="1" eaLnBrk="1" hangingPunct="1">
              <a:lnSpc>
                <a:spcPct val="80000"/>
              </a:lnSpc>
            </a:pPr>
            <a:endParaRPr lang="en-US" sz="1700" b="1" i="1" smtClean="0">
              <a:solidFill>
                <a:schemeClr val="accent2"/>
              </a:solidFill>
            </a:endParaRPr>
          </a:p>
          <a:p>
            <a:pPr eaLnBrk="1" hangingPunct="1">
              <a:lnSpc>
                <a:spcPct val="80000"/>
              </a:lnSpc>
            </a:pPr>
            <a:endParaRPr lang="en-US" sz="2200" smtClean="0">
              <a:ea typeface="ＭＳ Ｐゴシック" pitchFamily="34" charset="-128"/>
            </a:endParaRPr>
          </a:p>
          <a:p>
            <a:pPr eaLnBrk="1" hangingPunct="1">
              <a:lnSpc>
                <a:spcPct val="80000"/>
              </a:lnSpc>
            </a:pPr>
            <a:r>
              <a:rPr lang="en-US" sz="2200" smtClean="0">
                <a:ea typeface="ＭＳ Ｐゴシック" pitchFamily="34" charset="-128"/>
              </a:rPr>
              <a:t>Results: 72.2% F-measure</a:t>
            </a:r>
          </a:p>
        </p:txBody>
      </p:sp>
      <p:graphicFrame>
        <p:nvGraphicFramePr>
          <p:cNvPr id="542724" name="Group 4"/>
          <p:cNvGraphicFramePr>
            <a:graphicFrameLocks noGrp="1"/>
          </p:cNvGraphicFramePr>
          <p:nvPr>
            <p:ph sz="half" idx="4294967295"/>
          </p:nvPr>
        </p:nvGraphicFramePr>
        <p:xfrm>
          <a:off x="914400" y="3429000"/>
          <a:ext cx="7383463" cy="1962150"/>
        </p:xfrm>
        <a:graphic>
          <a:graphicData uri="http://schemas.openxmlformats.org/drawingml/2006/table">
            <a:tbl>
              <a:tblPr/>
              <a:tblGrid>
                <a:gridCol w="1625600"/>
                <a:gridCol w="2089150"/>
                <a:gridCol w="1295400"/>
                <a:gridCol w="2373313"/>
              </a:tblGrid>
              <a:tr h="289607">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sz="1300" b="0" i="0" u="none" strike="noStrike" cap="none" normalizeH="0" baseline="0">
                          <a:ln>
                            <a:noFill/>
                          </a:ln>
                          <a:solidFill>
                            <a:schemeClr val="tx1"/>
                          </a:solidFill>
                          <a:effectLst/>
                          <a:latin typeface="Arial" charset="0"/>
                          <a:ea typeface="ＭＳ Ｐゴシック" charset="0"/>
                          <a:cs typeface="Arial" charset="0"/>
                        </a:rPr>
                        <a:t>Type</a:t>
                      </a:r>
                      <a:r>
                        <a:rPr kumimoji="0" lang="en-US" sz="1300" b="0" i="0" u="none" strike="noStrike" cap="none" normalizeH="0" baseline="-25000">
                          <a:ln>
                            <a:noFill/>
                          </a:ln>
                          <a:solidFill>
                            <a:schemeClr val="tx1"/>
                          </a:solidFill>
                          <a:effectLst/>
                          <a:latin typeface="Arial" charset="0"/>
                          <a:ea typeface="ＭＳ Ｐゴシック" charset="0"/>
                          <a:cs typeface="Arial" charset="0"/>
                        </a:rPr>
                        <a:t>i</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sz="1300" b="0" i="0" u="none" strike="noStrike" cap="none" normalizeH="0" baseline="0">
                          <a:ln>
                            <a:noFill/>
                          </a:ln>
                          <a:solidFill>
                            <a:schemeClr val="tx1"/>
                          </a:solidFill>
                          <a:effectLst/>
                          <a:latin typeface="Arial" charset="0"/>
                          <a:ea typeface="ＭＳ Ｐゴシック" charset="0"/>
                          <a:cs typeface="Arial" charset="0"/>
                        </a:rPr>
                        <a:t>Role</a:t>
                      </a:r>
                      <a:r>
                        <a:rPr kumimoji="0" lang="en-US" sz="1300" b="0" i="0" u="none" strike="noStrike" cap="none" normalizeH="0" baseline="-25000">
                          <a:ln>
                            <a:noFill/>
                          </a:ln>
                          <a:solidFill>
                            <a:schemeClr val="tx1"/>
                          </a:solidFill>
                          <a:effectLst/>
                          <a:latin typeface="Arial" charset="0"/>
                          <a:ea typeface="ＭＳ Ｐゴシック" charset="0"/>
                          <a:cs typeface="Arial" charset="0"/>
                        </a:rPr>
                        <a:t>i</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sz="1300" b="0" i="0" u="none" strike="noStrike" cap="none" normalizeH="0" baseline="0">
                          <a:ln>
                            <a:noFill/>
                          </a:ln>
                          <a:solidFill>
                            <a:schemeClr val="tx1"/>
                          </a:solidFill>
                          <a:effectLst/>
                          <a:latin typeface="Arial" charset="0"/>
                          <a:ea typeface="ＭＳ Ｐゴシック" charset="0"/>
                          <a:cs typeface="Arial" charset="0"/>
                        </a:rPr>
                        <a:t>Type</a:t>
                      </a:r>
                      <a:r>
                        <a:rPr kumimoji="0" lang="en-US" sz="1300" b="0" i="0" u="none" strike="noStrike" cap="none" normalizeH="0" baseline="-25000">
                          <a:ln>
                            <a:noFill/>
                          </a:ln>
                          <a:solidFill>
                            <a:schemeClr val="tx1"/>
                          </a:solidFill>
                          <a:effectLst/>
                          <a:latin typeface="Arial" charset="0"/>
                          <a:ea typeface="ＭＳ Ｐゴシック" charset="0"/>
                          <a:cs typeface="Arial" charset="0"/>
                        </a:rPr>
                        <a:t>i</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sz="1300" b="0" i="0" u="none" strike="noStrike" cap="none" normalizeH="0" baseline="0">
                          <a:ln>
                            <a:noFill/>
                          </a:ln>
                          <a:solidFill>
                            <a:schemeClr val="tx1"/>
                          </a:solidFill>
                          <a:effectLst/>
                          <a:latin typeface="Arial" charset="0"/>
                          <a:ea typeface="ＭＳ Ｐゴシック" charset="0"/>
                          <a:cs typeface="Arial" charset="0"/>
                        </a:rPr>
                        <a:t>Role</a:t>
                      </a:r>
                      <a:r>
                        <a:rPr kumimoji="0" lang="en-US" sz="1300" b="0" i="0" u="none" strike="noStrike" cap="none" normalizeH="0" baseline="-25000">
                          <a:ln>
                            <a:noFill/>
                          </a:ln>
                          <a:solidFill>
                            <a:schemeClr val="tx1"/>
                          </a:solidFill>
                          <a:effectLst/>
                          <a:latin typeface="Arial" charset="0"/>
                          <a:ea typeface="ＭＳ Ｐゴシック" charset="0"/>
                          <a:cs typeface="Arial" charset="0"/>
                        </a:rPr>
                        <a:t>i</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9029">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sz="1300" b="0" i="0" u="none" strike="noStrike" cap="none" normalizeH="0" baseline="0">
                          <a:ln>
                            <a:noFill/>
                          </a:ln>
                          <a:solidFill>
                            <a:schemeClr val="tx1"/>
                          </a:solidFill>
                          <a:effectLst/>
                          <a:latin typeface="Arial" charset="0"/>
                          <a:ea typeface="ＭＳ Ｐゴシック" charset="0"/>
                          <a:cs typeface="Arial" charset="0"/>
                        </a:rPr>
                        <a:t>Conflict</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sz="1300" b="0" i="0" u="none" strike="noStrike" cap="none" normalizeH="0" baseline="0">
                          <a:ln>
                            <a:noFill/>
                          </a:ln>
                          <a:solidFill>
                            <a:schemeClr val="tx1"/>
                          </a:solidFill>
                          <a:effectLst/>
                          <a:latin typeface="Arial" charset="0"/>
                          <a:ea typeface="ＭＳ Ｐゴシック" charset="0"/>
                          <a:cs typeface="Arial" charset="0"/>
                        </a:rPr>
                        <a:t>Target/Attacker/Crime</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sz="1300" b="0" i="0" u="none" strike="noStrike" cap="none" normalizeH="0" baseline="0">
                          <a:ln>
                            <a:noFill/>
                          </a:ln>
                          <a:solidFill>
                            <a:schemeClr val="tx1"/>
                          </a:solidFill>
                          <a:effectLst/>
                          <a:latin typeface="Arial" charset="0"/>
                          <a:ea typeface="ＭＳ Ｐゴシック" charset="0"/>
                          <a:cs typeface="Arial" charset="0"/>
                        </a:rPr>
                        <a:t>Movement-Transport</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sz="1300" b="0" i="0" u="none" strike="noStrike" cap="none" normalizeH="0" baseline="0">
                          <a:ln>
                            <a:noFill/>
                          </a:ln>
                          <a:solidFill>
                            <a:schemeClr val="tx1"/>
                          </a:solidFill>
                          <a:effectLst/>
                          <a:latin typeface="Arial" charset="0"/>
                          <a:ea typeface="ＭＳ Ｐゴシック" charset="0"/>
                          <a:cs typeface="Arial" charset="0"/>
                        </a:rPr>
                        <a:t>Destination/Origin</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6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sz="1300" b="0" i="0" u="none" strike="noStrike" cap="none" normalizeH="0" baseline="0">
                          <a:ln>
                            <a:noFill/>
                          </a:ln>
                          <a:solidFill>
                            <a:schemeClr val="tx1"/>
                          </a:solidFill>
                          <a:effectLst/>
                          <a:latin typeface="Arial" charset="0"/>
                          <a:ea typeface="ＭＳ Ｐゴシック" charset="0"/>
                          <a:cs typeface="Arial" charset="0"/>
                        </a:rPr>
                        <a:t>Justice</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sz="1300" b="0" i="0" u="none" strike="noStrike" cap="none" normalizeH="0" baseline="0">
                          <a:ln>
                            <a:noFill/>
                          </a:ln>
                          <a:solidFill>
                            <a:schemeClr val="tx1"/>
                          </a:solidFill>
                          <a:effectLst/>
                          <a:latin typeface="Arial" charset="0"/>
                          <a:ea typeface="ＭＳ Ｐゴシック" charset="0"/>
                          <a:cs typeface="Arial" charset="0"/>
                        </a:rPr>
                        <a:t>Defendant/Crime/Plaintiff</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sz="1300" b="0" i="0" u="none" strike="noStrike" cap="none" normalizeH="0" baseline="0">
                          <a:ln>
                            <a:noFill/>
                          </a:ln>
                          <a:solidFill>
                            <a:schemeClr val="tx1"/>
                          </a:solidFill>
                          <a:effectLst/>
                          <a:latin typeface="Arial" charset="0"/>
                          <a:ea typeface="ＭＳ Ｐゴシック" charset="0"/>
                          <a:cs typeface="Arial" charset="0"/>
                        </a:rPr>
                        <a:t>Transaction</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sz="1300" b="0" i="0" u="none" strike="noStrike" cap="none" normalizeH="0" baseline="0">
                          <a:ln>
                            <a:noFill/>
                          </a:ln>
                          <a:solidFill>
                            <a:schemeClr val="tx1"/>
                          </a:solidFill>
                          <a:effectLst/>
                          <a:latin typeface="Arial" charset="0"/>
                          <a:ea typeface="ＭＳ Ｐゴシック" charset="0"/>
                          <a:cs typeface="Arial" charset="0"/>
                        </a:rPr>
                        <a:t>Buyer/Seller/Giver/Recipient</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49">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sz="1300" b="0" i="0" u="none" strike="noStrike" cap="none" normalizeH="0" baseline="0">
                          <a:ln>
                            <a:noFill/>
                          </a:ln>
                          <a:solidFill>
                            <a:schemeClr val="tx1"/>
                          </a:solidFill>
                          <a:effectLst/>
                          <a:latin typeface="Arial" charset="0"/>
                          <a:ea typeface="ＭＳ Ｐゴシック" charset="0"/>
                          <a:cs typeface="Arial" charset="0"/>
                        </a:rPr>
                        <a:t>Life-Die/Life-Injure</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sz="1300" b="0" i="0" u="none" strike="noStrike" cap="none" normalizeH="0" baseline="0">
                          <a:ln>
                            <a:noFill/>
                          </a:ln>
                          <a:solidFill>
                            <a:schemeClr val="tx1"/>
                          </a:solidFill>
                          <a:effectLst/>
                          <a:latin typeface="Arial" charset="0"/>
                          <a:ea typeface="ＭＳ Ｐゴシック" charset="0"/>
                          <a:cs typeface="Arial" charset="0"/>
                        </a:rPr>
                        <a:t>Victim</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sz="1300" b="0" i="0" u="none" strike="noStrike" cap="none" normalizeH="0" baseline="0">
                          <a:ln>
                            <a:noFill/>
                          </a:ln>
                          <a:solidFill>
                            <a:schemeClr val="tx1"/>
                          </a:solidFill>
                          <a:effectLst/>
                          <a:latin typeface="Arial" charset="0"/>
                          <a:ea typeface="ＭＳ Ｐゴシック" charset="0"/>
                          <a:cs typeface="Arial" charset="0"/>
                        </a:rPr>
                        <a:t>Contact</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sz="1300" b="0" i="0" u="none" strike="noStrike" cap="none" normalizeH="0" baseline="0">
                          <a:ln>
                            <a:noFill/>
                          </a:ln>
                          <a:solidFill>
                            <a:schemeClr val="tx1"/>
                          </a:solidFill>
                          <a:effectLst/>
                          <a:latin typeface="Arial" charset="0"/>
                          <a:ea typeface="ＭＳ Ｐゴシック" charset="0"/>
                          <a:cs typeface="Arial" charset="0"/>
                        </a:rPr>
                        <a:t>Person/Entity</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9607">
                <a:tc rowSpan="2">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sz="1300" b="0" i="0" u="none" strike="noStrike" cap="none" normalizeH="0" baseline="0">
                          <a:ln>
                            <a:noFill/>
                          </a:ln>
                          <a:solidFill>
                            <a:schemeClr val="tx1"/>
                          </a:solidFill>
                          <a:effectLst/>
                          <a:latin typeface="Arial" charset="0"/>
                          <a:ea typeface="ＭＳ Ｐゴシック" charset="0"/>
                          <a:cs typeface="Arial" charset="0"/>
                        </a:rPr>
                        <a:t>Life-Be-Born/Life-Marry/Life-Divorce</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sz="1300" b="0" i="0" u="none" strike="noStrike" cap="none" normalizeH="0" baseline="0">
                          <a:ln>
                            <a:noFill/>
                          </a:ln>
                          <a:solidFill>
                            <a:schemeClr val="tx1"/>
                          </a:solidFill>
                          <a:effectLst/>
                          <a:latin typeface="Arial" charset="0"/>
                          <a:ea typeface="ＭＳ Ｐゴシック" charset="0"/>
                          <a:cs typeface="Arial" charset="0"/>
                        </a:rPr>
                        <a:t>Person/Entity</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sz="1300" b="0" i="0" u="none" strike="noStrike" cap="none" normalizeH="0" baseline="0">
                          <a:ln>
                            <a:noFill/>
                          </a:ln>
                          <a:solidFill>
                            <a:schemeClr val="tx1"/>
                          </a:solidFill>
                          <a:effectLst/>
                          <a:latin typeface="Arial" charset="0"/>
                          <a:ea typeface="ＭＳ Ｐゴシック" charset="0"/>
                          <a:cs typeface="Arial" charset="0"/>
                        </a:rPr>
                        <a:t>Personnel</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sz="1300" b="0" i="0" u="none" strike="noStrike" cap="none" normalizeH="0" baseline="0">
                          <a:ln>
                            <a:noFill/>
                          </a:ln>
                          <a:solidFill>
                            <a:schemeClr val="tx1"/>
                          </a:solidFill>
                          <a:effectLst/>
                          <a:latin typeface="Arial" charset="0"/>
                          <a:ea typeface="ＭＳ Ｐゴシック" charset="0"/>
                          <a:cs typeface="Arial" charset="0"/>
                        </a:rPr>
                        <a:t>Person/Entity</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8498">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sz="1300" b="0" i="0" u="none" strike="noStrike" cap="none" normalizeH="0" baseline="0">
                          <a:ln>
                            <a:noFill/>
                          </a:ln>
                          <a:solidFill>
                            <a:schemeClr val="tx1"/>
                          </a:solidFill>
                          <a:effectLst/>
                          <a:latin typeface="Arial" charset="0"/>
                          <a:ea typeface="ＭＳ Ｐゴシック" charset="0"/>
                          <a:cs typeface="Arial" charset="0"/>
                        </a:rPr>
                        <a:t>Business</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sz="1300" b="0" i="0" u="none" strike="noStrike" cap="none" normalizeH="0" baseline="0">
                          <a:ln>
                            <a:noFill/>
                          </a:ln>
                          <a:solidFill>
                            <a:schemeClr val="tx1"/>
                          </a:solidFill>
                          <a:effectLst/>
                          <a:latin typeface="Arial" charset="0"/>
                          <a:ea typeface="ＭＳ Ｐゴシック" charset="0"/>
                          <a:cs typeface="Arial" charset="0"/>
                        </a:rPr>
                        <a:t>Organization/Entity</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42723">
                                            <p:txEl>
                                              <p:pRg st="2" end="2"/>
                                            </p:txEl>
                                          </p:spTgt>
                                        </p:tgtEl>
                                        <p:attrNameLst>
                                          <p:attrName>style.visibility</p:attrName>
                                        </p:attrNameLst>
                                      </p:cBhvr>
                                      <p:to>
                                        <p:strVal val="visible"/>
                                      </p:to>
                                    </p:set>
                                    <p:animEffect transition="in" filter="blinds(horizontal)">
                                      <p:cBhvr>
                                        <p:cTn id="7" dur="500"/>
                                        <p:tgtEl>
                                          <p:spTgt spid="54272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42723">
                                            <p:txEl>
                                              <p:pRg st="3" end="3"/>
                                            </p:txEl>
                                          </p:spTgt>
                                        </p:tgtEl>
                                        <p:attrNameLst>
                                          <p:attrName>style.visibility</p:attrName>
                                        </p:attrNameLst>
                                      </p:cBhvr>
                                      <p:to>
                                        <p:strVal val="visible"/>
                                      </p:to>
                                    </p:set>
                                    <p:animEffect transition="in" filter="blinds(horizontal)">
                                      <p:cBhvr>
                                        <p:cTn id="10" dur="500"/>
                                        <p:tgtEl>
                                          <p:spTgt spid="542723">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42723">
                                            <p:txEl>
                                              <p:pRg st="4" end="4"/>
                                            </p:txEl>
                                          </p:spTgt>
                                        </p:tgtEl>
                                        <p:attrNameLst>
                                          <p:attrName>style.visibility</p:attrName>
                                        </p:attrNameLst>
                                      </p:cBhvr>
                                      <p:to>
                                        <p:strVal val="visible"/>
                                      </p:to>
                                    </p:set>
                                    <p:animEffect transition="in" filter="blinds(horizontal)">
                                      <p:cBhvr>
                                        <p:cTn id="13" dur="500"/>
                                        <p:tgtEl>
                                          <p:spTgt spid="542723">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542723">
                                            <p:txEl>
                                              <p:pRg st="5" end="5"/>
                                            </p:txEl>
                                          </p:spTgt>
                                        </p:tgtEl>
                                        <p:attrNameLst>
                                          <p:attrName>style.visibility</p:attrName>
                                        </p:attrNameLst>
                                      </p:cBhvr>
                                      <p:to>
                                        <p:strVal val="visible"/>
                                      </p:to>
                                    </p:set>
                                    <p:animEffect transition="in" filter="blinds(horizontal)">
                                      <p:cBhvr>
                                        <p:cTn id="16" dur="500"/>
                                        <p:tgtEl>
                                          <p:spTgt spid="542723">
                                            <p:txEl>
                                              <p:pRg st="5" end="5"/>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542723">
                                            <p:txEl>
                                              <p:pRg st="6" end="6"/>
                                            </p:txEl>
                                          </p:spTgt>
                                        </p:tgtEl>
                                        <p:attrNameLst>
                                          <p:attrName>style.visibility</p:attrName>
                                        </p:attrNameLst>
                                      </p:cBhvr>
                                      <p:to>
                                        <p:strVal val="visible"/>
                                      </p:to>
                                    </p:set>
                                    <p:animEffect transition="in" filter="blinds(horizontal)">
                                      <p:cBhvr>
                                        <p:cTn id="21" dur="500"/>
                                        <p:tgtEl>
                                          <p:spTgt spid="542723">
                                            <p:txEl>
                                              <p:pRg st="6" end="6"/>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542723">
                                            <p:txEl>
                                              <p:pRg st="7" end="7"/>
                                            </p:txEl>
                                          </p:spTgt>
                                        </p:tgtEl>
                                        <p:attrNameLst>
                                          <p:attrName>style.visibility</p:attrName>
                                        </p:attrNameLst>
                                      </p:cBhvr>
                                      <p:to>
                                        <p:strVal val="visible"/>
                                      </p:to>
                                    </p:set>
                                    <p:animEffect transition="in" filter="blinds(horizontal)">
                                      <p:cBhvr>
                                        <p:cTn id="24" dur="500"/>
                                        <p:tgtEl>
                                          <p:spTgt spid="542723">
                                            <p:txEl>
                                              <p:pRg st="7" end="7"/>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542723">
                                            <p:txEl>
                                              <p:pRg st="18" end="18"/>
                                            </p:txEl>
                                          </p:spTgt>
                                        </p:tgtEl>
                                        <p:attrNameLst>
                                          <p:attrName>style.visibility</p:attrName>
                                        </p:attrNameLst>
                                      </p:cBhvr>
                                      <p:to>
                                        <p:strVal val="visible"/>
                                      </p:to>
                                    </p:set>
                                    <p:animEffect transition="in" filter="blinds(horizontal)">
                                      <p:cBhvr>
                                        <p:cTn id="27" dur="500"/>
                                        <p:tgtEl>
                                          <p:spTgt spid="542723">
                                            <p:txEl>
                                              <p:pRg st="18" end="18"/>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542724"/>
                                        </p:tgtEl>
                                        <p:attrNameLst>
                                          <p:attrName>style.visibility</p:attrName>
                                        </p:attrNameLst>
                                      </p:cBhvr>
                                      <p:to>
                                        <p:strVal val="visible"/>
                                      </p:to>
                                    </p:set>
                                    <p:animEffect transition="in" filter="blinds(horizontal)">
                                      <p:cBhvr>
                                        <p:cTn id="30" dur="500"/>
                                        <p:tgtEl>
                                          <p:spTgt spid="542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Rectangle 6"/>
          <p:cNvSpPr>
            <a:spLocks noGrp="1" noChangeArrowheads="1"/>
          </p:cNvSpPr>
          <p:nvPr>
            <p:ph type="sldNum" sz="quarter" idx="12"/>
          </p:nvPr>
        </p:nvSpPr>
        <p:spPr>
          <a:ln>
            <a:miter lim="800000"/>
            <a:headEnd/>
            <a:tailEnd/>
          </a:ln>
        </p:spPr>
        <p:txBody>
          <a:bodyPr/>
          <a:lstStyle/>
          <a:p>
            <a:pPr>
              <a:defRPr/>
            </a:pPr>
            <a:fld id="{8F2935C5-8C20-410F-A614-ED61521108C5}" type="slidenum">
              <a:rPr lang="en-US" smtClean="0"/>
              <a:pPr>
                <a:defRPr/>
              </a:pPr>
              <a:t>112</a:t>
            </a:fld>
            <a:endParaRPr lang="en-US" smtClean="0"/>
          </a:p>
        </p:txBody>
      </p:sp>
      <p:sp>
        <p:nvSpPr>
          <p:cNvPr id="264194"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605C11A9-8DF3-45D5-8AA3-859F4E32B26F}" type="slidenum">
              <a:rPr lang="en-US" sz="1200">
                <a:latin typeface="Garamond" pitchFamily="18" charset="0"/>
              </a:rPr>
              <a:pPr algn="r"/>
              <a:t>112</a:t>
            </a:fld>
            <a:endParaRPr lang="en-US" sz="1200">
              <a:latin typeface="Garamond" pitchFamily="18" charset="0"/>
            </a:endParaRPr>
          </a:p>
        </p:txBody>
      </p:sp>
      <p:sp>
        <p:nvSpPr>
          <p:cNvPr id="264195" name="Rectangle 2"/>
          <p:cNvSpPr>
            <a:spLocks noGrp="1" noChangeArrowheads="1"/>
          </p:cNvSpPr>
          <p:nvPr>
            <p:ph type="title"/>
          </p:nvPr>
        </p:nvSpPr>
        <p:spPr>
          <a:xfrm>
            <a:off x="971550" y="249238"/>
            <a:ext cx="8101013" cy="1139825"/>
          </a:xfrm>
        </p:spPr>
        <p:txBody>
          <a:bodyPr/>
          <a:lstStyle/>
          <a:p>
            <a:pPr eaLnBrk="1" hangingPunct="1"/>
            <a:r>
              <a:rPr lang="en-US" sz="3400" smtClean="0">
                <a:ea typeface="ＭＳ Ｐゴシック" pitchFamily="34" charset="-128"/>
              </a:rPr>
              <a:t>Solutions 3: Feature Reduction and Instance Re-labeling </a:t>
            </a:r>
            <a:r>
              <a:rPr lang="en-US" altLang="zh-CN" sz="3400" smtClean="0">
                <a:ea typeface="SimSun" pitchFamily="2" charset="-122"/>
              </a:rPr>
              <a:t>(Tamang and Ji, 2012)</a:t>
            </a:r>
            <a:endParaRPr lang="en-US" sz="3400" smtClean="0">
              <a:ea typeface="SimSun" pitchFamily="2" charset="-122"/>
            </a:endParaRPr>
          </a:p>
        </p:txBody>
      </p:sp>
      <p:sp>
        <p:nvSpPr>
          <p:cNvPr id="264196" name="Rectangle 3"/>
          <p:cNvSpPr>
            <a:spLocks noGrp="1" noChangeArrowheads="1"/>
          </p:cNvSpPr>
          <p:nvPr>
            <p:ph type="body" idx="1"/>
          </p:nvPr>
        </p:nvSpPr>
        <p:spPr>
          <a:xfrm>
            <a:off x="457200" y="1066800"/>
            <a:ext cx="8229600" cy="5184775"/>
          </a:xfrm>
        </p:spPr>
        <p:txBody>
          <a:bodyPr/>
          <a:lstStyle/>
          <a:p>
            <a:pPr eaLnBrk="1" hangingPunct="1"/>
            <a:endParaRPr lang="en-US" altLang="zh-CN" smtClean="0">
              <a:ea typeface="SimSun" pitchFamily="2" charset="-122"/>
            </a:endParaRPr>
          </a:p>
          <a:p>
            <a:pPr eaLnBrk="1" hangingPunct="1"/>
            <a:endParaRPr lang="en-US" altLang="zh-CN" sz="2800" smtClean="0">
              <a:ea typeface="SimSun" pitchFamily="2" charset="-122"/>
            </a:endParaRPr>
          </a:p>
          <a:p>
            <a:pPr eaLnBrk="1" hangingPunct="1"/>
            <a:endParaRPr lang="en-US" altLang="zh-CN" sz="2800" smtClean="0">
              <a:ea typeface="SimSun" pitchFamily="2" charset="-122"/>
            </a:endParaRPr>
          </a:p>
          <a:p>
            <a:pPr lvl="1" eaLnBrk="1" hangingPunct="1"/>
            <a:endParaRPr lang="en-US" altLang="zh-CN" sz="2000" smtClean="0">
              <a:ea typeface="SimSun" pitchFamily="2" charset="-122"/>
            </a:endParaRPr>
          </a:p>
        </p:txBody>
      </p:sp>
      <p:sp>
        <p:nvSpPr>
          <p:cNvPr id="264197" name="Rectangle 3"/>
          <p:cNvSpPr>
            <a:spLocks noChangeArrowheads="1"/>
          </p:cNvSpPr>
          <p:nvPr/>
        </p:nvSpPr>
        <p:spPr bwMode="auto">
          <a:xfrm>
            <a:off x="468313" y="1412875"/>
            <a:ext cx="8142287" cy="5040313"/>
          </a:xfrm>
          <a:prstGeom prst="rect">
            <a:avLst/>
          </a:prstGeom>
          <a:noFill/>
          <a:ln w="9525">
            <a:noFill/>
            <a:miter lim="800000"/>
            <a:headEnd/>
            <a:tailEnd/>
          </a:ln>
        </p:spPr>
        <p:txBody>
          <a:bodyPr/>
          <a:lstStyle/>
          <a:p>
            <a:pPr marL="342900" indent="-342900">
              <a:spcBef>
                <a:spcPct val="20000"/>
              </a:spcBef>
              <a:buClr>
                <a:schemeClr val="accent1"/>
              </a:buClr>
              <a:buSzPct val="65000"/>
              <a:buFont typeface="Wingdings" pitchFamily="2" charset="2"/>
              <a:buChar char="n"/>
            </a:pPr>
            <a:r>
              <a:rPr lang="en-US" altLang="zh-CN" sz="2400">
                <a:ea typeface="SimSun" pitchFamily="2" charset="-122"/>
              </a:rPr>
              <a:t>Feature Reduction</a:t>
            </a:r>
          </a:p>
          <a:p>
            <a:pPr marL="762000" lvl="1" indent="-304800">
              <a:spcBef>
                <a:spcPct val="20000"/>
              </a:spcBef>
              <a:buClr>
                <a:schemeClr val="accent2"/>
              </a:buClr>
              <a:buSzPct val="60000"/>
              <a:buFont typeface="Wingdings" pitchFamily="2" charset="2"/>
              <a:buChar char="q"/>
            </a:pPr>
            <a:r>
              <a:rPr lang="en-US" altLang="zh-CN" sz="2000">
                <a:ea typeface="SimSun" pitchFamily="2" charset="-122"/>
              </a:rPr>
              <a:t>Test the statistical significance of each feature as a predictor for a temporal class label using multi-class </a:t>
            </a:r>
            <a:r>
              <a:rPr lang="en-US" altLang="zh-CN" sz="2000" i="1">
                <a:ea typeface="SimSun" pitchFamily="2" charset="-122"/>
              </a:rPr>
              <a:t>logistic regression</a:t>
            </a:r>
          </a:p>
          <a:p>
            <a:pPr marL="762000" lvl="1" indent="-304800">
              <a:spcBef>
                <a:spcPct val="20000"/>
              </a:spcBef>
              <a:buClr>
                <a:schemeClr val="accent2"/>
              </a:buClr>
              <a:buSzPct val="60000"/>
              <a:buFont typeface="Wingdings" pitchFamily="2" charset="2"/>
              <a:buChar char="q"/>
            </a:pPr>
            <a:r>
              <a:rPr lang="en-US" altLang="zh-CN" sz="2000">
                <a:ea typeface="SimSun" pitchFamily="2" charset="-122"/>
              </a:rPr>
              <a:t>Create a minimal feature set</a:t>
            </a:r>
          </a:p>
          <a:p>
            <a:pPr marL="342900" indent="-342900">
              <a:spcBef>
                <a:spcPct val="20000"/>
              </a:spcBef>
              <a:buClr>
                <a:schemeClr val="accent1"/>
              </a:buClr>
              <a:buSzPct val="65000"/>
              <a:buFont typeface="Wingdings" pitchFamily="2" charset="2"/>
              <a:buChar char="n"/>
            </a:pPr>
            <a:r>
              <a:rPr lang="en-US" altLang="zh-CN" sz="2400">
                <a:ea typeface="SimSun" pitchFamily="2" charset="-122"/>
              </a:rPr>
              <a:t>Relabeling</a:t>
            </a:r>
          </a:p>
          <a:p>
            <a:pPr marL="762000" lvl="1" indent="-304800">
              <a:spcBef>
                <a:spcPct val="20000"/>
              </a:spcBef>
              <a:buClr>
                <a:schemeClr val="accent2"/>
              </a:buClr>
              <a:buSzPct val="60000"/>
              <a:buFont typeface="Wingdings" pitchFamily="2" charset="2"/>
              <a:buChar char="q"/>
            </a:pPr>
            <a:r>
              <a:rPr lang="en-US" sz="2000"/>
              <a:t>Approximately 0.01% of the distant supervision data for each slot was labeled</a:t>
            </a:r>
          </a:p>
          <a:p>
            <a:pPr marL="762000" lvl="1" indent="-304800">
              <a:spcBef>
                <a:spcPct val="20000"/>
              </a:spcBef>
              <a:buClr>
                <a:schemeClr val="accent2"/>
              </a:buClr>
              <a:buSzPct val="60000"/>
              <a:buFont typeface="Wingdings" pitchFamily="2" charset="2"/>
              <a:buChar char="q"/>
            </a:pPr>
            <a:r>
              <a:rPr lang="en-US" sz="2000" i="1"/>
              <a:t>Lasso regression </a:t>
            </a:r>
            <a:r>
              <a:rPr lang="en-US" sz="2000"/>
              <a:t>was used to classify the unlabeled instances using self-training techniques</a:t>
            </a:r>
            <a:endParaRPr lang="en-US" altLang="zh-CN" sz="2000">
              <a:ea typeface="SimSun" pitchFamily="2" charset="-122"/>
            </a:endParaRPr>
          </a:p>
          <a:p>
            <a:pPr marL="342900" indent="-342900">
              <a:spcBef>
                <a:spcPct val="20000"/>
              </a:spcBef>
              <a:buClr>
                <a:schemeClr val="accent1"/>
              </a:buClr>
              <a:buSzPct val="65000"/>
              <a:buFont typeface="Wingdings" pitchFamily="2" charset="2"/>
              <a:buChar char="n"/>
            </a:pPr>
            <a:endParaRPr lang="en-US" altLang="zh-CN" sz="2000">
              <a:ea typeface="SimSun" pitchFamily="2" charset="-122"/>
            </a:endParaRPr>
          </a:p>
        </p:txBody>
      </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Rectangle 6"/>
          <p:cNvSpPr>
            <a:spLocks noGrp="1" noChangeArrowheads="1"/>
          </p:cNvSpPr>
          <p:nvPr>
            <p:ph type="sldNum" sz="quarter" idx="12"/>
          </p:nvPr>
        </p:nvSpPr>
        <p:spPr>
          <a:ln>
            <a:miter lim="800000"/>
            <a:headEnd/>
            <a:tailEnd/>
          </a:ln>
        </p:spPr>
        <p:txBody>
          <a:bodyPr/>
          <a:lstStyle/>
          <a:p>
            <a:pPr>
              <a:defRPr/>
            </a:pPr>
            <a:fld id="{FB45A9F2-1806-41BF-8386-64E95415808E}" type="slidenum">
              <a:rPr lang="en-US" smtClean="0"/>
              <a:pPr>
                <a:defRPr/>
              </a:pPr>
              <a:t>113</a:t>
            </a:fld>
            <a:endParaRPr lang="en-US" smtClean="0"/>
          </a:p>
        </p:txBody>
      </p:sp>
      <p:sp>
        <p:nvSpPr>
          <p:cNvPr id="266242"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1D1540EC-79DA-41F5-BFB9-BDE8DDAD21E3}" type="slidenum">
              <a:rPr lang="en-US" sz="1200">
                <a:latin typeface="Garamond" pitchFamily="18" charset="0"/>
              </a:rPr>
              <a:pPr algn="r"/>
              <a:t>113</a:t>
            </a:fld>
            <a:endParaRPr lang="en-US" sz="1200">
              <a:latin typeface="Garamond" pitchFamily="18" charset="0"/>
            </a:endParaRPr>
          </a:p>
        </p:txBody>
      </p:sp>
      <p:sp>
        <p:nvSpPr>
          <p:cNvPr id="266243" name="Rectangle 2"/>
          <p:cNvSpPr>
            <a:spLocks noGrp="1" noChangeArrowheads="1"/>
          </p:cNvSpPr>
          <p:nvPr>
            <p:ph type="title"/>
          </p:nvPr>
        </p:nvSpPr>
        <p:spPr>
          <a:xfrm>
            <a:off x="928688" y="177800"/>
            <a:ext cx="8101012" cy="1139825"/>
          </a:xfrm>
        </p:spPr>
        <p:txBody>
          <a:bodyPr/>
          <a:lstStyle/>
          <a:p>
            <a:pPr eaLnBrk="1" hangingPunct="1"/>
            <a:r>
              <a:rPr lang="en-US" sz="3400" smtClean="0">
                <a:ea typeface="ＭＳ Ｐゴシック" pitchFamily="34" charset="-128"/>
              </a:rPr>
              <a:t>Solutions 4: Multi-instance Multi-label Learning (Surdeanu et al., 2012)</a:t>
            </a:r>
          </a:p>
        </p:txBody>
      </p:sp>
      <p:sp>
        <p:nvSpPr>
          <p:cNvPr id="266244" name="Rectangle 3"/>
          <p:cNvSpPr>
            <a:spLocks noGrp="1" noChangeArrowheads="1"/>
          </p:cNvSpPr>
          <p:nvPr>
            <p:ph type="body" idx="1"/>
          </p:nvPr>
        </p:nvSpPr>
        <p:spPr>
          <a:xfrm>
            <a:off x="457200" y="1066800"/>
            <a:ext cx="8229600" cy="5184775"/>
          </a:xfrm>
        </p:spPr>
        <p:txBody>
          <a:bodyPr/>
          <a:lstStyle/>
          <a:p>
            <a:pPr eaLnBrk="1" hangingPunct="1"/>
            <a:endParaRPr lang="en-US" altLang="zh-CN" smtClean="0">
              <a:ea typeface="SimSun" pitchFamily="2" charset="-122"/>
            </a:endParaRPr>
          </a:p>
          <a:p>
            <a:pPr eaLnBrk="1" hangingPunct="1"/>
            <a:endParaRPr lang="en-US" altLang="zh-CN" sz="2800" smtClean="0">
              <a:ea typeface="SimSun" pitchFamily="2" charset="-122"/>
            </a:endParaRPr>
          </a:p>
          <a:p>
            <a:pPr eaLnBrk="1" hangingPunct="1"/>
            <a:endParaRPr lang="en-US" altLang="zh-CN" sz="2800" smtClean="0">
              <a:ea typeface="SimSun" pitchFamily="2" charset="-122"/>
            </a:endParaRPr>
          </a:p>
          <a:p>
            <a:pPr lvl="1" eaLnBrk="1" hangingPunct="1"/>
            <a:endParaRPr lang="en-US" altLang="zh-CN" sz="2000" smtClean="0">
              <a:ea typeface="SimSun" pitchFamily="2" charset="-122"/>
            </a:endParaRPr>
          </a:p>
        </p:txBody>
      </p:sp>
      <p:sp>
        <p:nvSpPr>
          <p:cNvPr id="266245" name="Oval 4"/>
          <p:cNvSpPr>
            <a:spLocks noChangeArrowheads="1"/>
          </p:cNvSpPr>
          <p:nvPr/>
        </p:nvSpPr>
        <p:spPr bwMode="auto">
          <a:xfrm>
            <a:off x="876300" y="1773238"/>
            <a:ext cx="649288" cy="576262"/>
          </a:xfrm>
          <a:prstGeom prst="ellipse">
            <a:avLst/>
          </a:prstGeom>
          <a:solidFill>
            <a:srgbClr val="FFCC99"/>
          </a:solidFill>
          <a:ln w="9525">
            <a:noFill/>
            <a:round/>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sz="1900">
                <a:ea typeface="SimSun" pitchFamily="2" charset="-122"/>
              </a:rPr>
              <a:t>w</a:t>
            </a:r>
            <a:r>
              <a:rPr lang="en-US" sz="1900" baseline="-25000">
                <a:ea typeface="SimSun" pitchFamily="2" charset="-122"/>
              </a:rPr>
              <a:t>1</a:t>
            </a:r>
          </a:p>
        </p:txBody>
      </p:sp>
      <p:sp>
        <p:nvSpPr>
          <p:cNvPr id="266246" name="Oval 5"/>
          <p:cNvSpPr>
            <a:spLocks noChangeArrowheads="1"/>
          </p:cNvSpPr>
          <p:nvPr/>
        </p:nvSpPr>
        <p:spPr bwMode="auto">
          <a:xfrm>
            <a:off x="3108325" y="1773238"/>
            <a:ext cx="649288" cy="576262"/>
          </a:xfrm>
          <a:prstGeom prst="ellipse">
            <a:avLst/>
          </a:prstGeom>
          <a:solidFill>
            <a:srgbClr val="FFCC99"/>
          </a:solidFill>
          <a:ln w="9525">
            <a:noFill/>
            <a:round/>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sz="1900">
                <a:ea typeface="SimSun" pitchFamily="2" charset="-122"/>
              </a:rPr>
              <a:t>w</a:t>
            </a:r>
            <a:r>
              <a:rPr lang="en-US" sz="1900" baseline="-25000">
                <a:ea typeface="SimSun" pitchFamily="2" charset="-122"/>
              </a:rPr>
              <a:t>k</a:t>
            </a:r>
          </a:p>
        </p:txBody>
      </p:sp>
      <p:sp>
        <p:nvSpPr>
          <p:cNvPr id="266247" name="Oval 6"/>
          <p:cNvSpPr>
            <a:spLocks noChangeArrowheads="1"/>
          </p:cNvSpPr>
          <p:nvPr/>
        </p:nvSpPr>
        <p:spPr bwMode="auto">
          <a:xfrm>
            <a:off x="1957388" y="1773238"/>
            <a:ext cx="649287" cy="576262"/>
          </a:xfrm>
          <a:prstGeom prst="ellipse">
            <a:avLst/>
          </a:prstGeom>
          <a:solidFill>
            <a:srgbClr val="FFCC99"/>
          </a:solidFill>
          <a:ln w="9525">
            <a:noFill/>
            <a:round/>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sz="1900">
                <a:ea typeface="SimSun" pitchFamily="2" charset="-122"/>
              </a:rPr>
              <a:t>w</a:t>
            </a:r>
            <a:r>
              <a:rPr lang="en-US" sz="1900" baseline="-25000">
                <a:ea typeface="SimSun" pitchFamily="2" charset="-122"/>
              </a:rPr>
              <a:t>j</a:t>
            </a:r>
          </a:p>
        </p:txBody>
      </p:sp>
      <p:sp>
        <p:nvSpPr>
          <p:cNvPr id="266248" name="Rectangle 7"/>
          <p:cNvSpPr>
            <a:spLocks noChangeArrowheads="1"/>
          </p:cNvSpPr>
          <p:nvPr/>
        </p:nvSpPr>
        <p:spPr bwMode="auto">
          <a:xfrm>
            <a:off x="1165225" y="1773238"/>
            <a:ext cx="1150938" cy="431800"/>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sz="2100">
                <a:ea typeface="SimSun" pitchFamily="2" charset="-122"/>
              </a:rPr>
              <a:t>…</a:t>
            </a:r>
          </a:p>
        </p:txBody>
      </p:sp>
      <p:sp>
        <p:nvSpPr>
          <p:cNvPr id="266249" name="Rectangle 8"/>
          <p:cNvSpPr>
            <a:spLocks noChangeArrowheads="1"/>
          </p:cNvSpPr>
          <p:nvPr/>
        </p:nvSpPr>
        <p:spPr bwMode="auto">
          <a:xfrm>
            <a:off x="2287588" y="1773238"/>
            <a:ext cx="1150937" cy="431800"/>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sz="2100">
                <a:ea typeface="SimSun" pitchFamily="2" charset="-122"/>
              </a:rPr>
              <a:t>…</a:t>
            </a:r>
          </a:p>
        </p:txBody>
      </p:sp>
      <p:sp>
        <p:nvSpPr>
          <p:cNvPr id="266250" name="Oval 9"/>
          <p:cNvSpPr>
            <a:spLocks noChangeArrowheads="1"/>
          </p:cNvSpPr>
          <p:nvPr/>
        </p:nvSpPr>
        <p:spPr bwMode="auto">
          <a:xfrm>
            <a:off x="919163" y="2636838"/>
            <a:ext cx="649287" cy="576262"/>
          </a:xfrm>
          <a:prstGeom prst="ellipse">
            <a:avLst/>
          </a:prstGeom>
          <a:solidFill>
            <a:srgbClr val="99CC00"/>
          </a:solidFill>
          <a:ln w="9525">
            <a:noFill/>
            <a:round/>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sz="1900">
                <a:ea typeface="SimSun" pitchFamily="2" charset="-122"/>
              </a:rPr>
              <a:t>y</a:t>
            </a:r>
            <a:r>
              <a:rPr lang="en-US" sz="1900" baseline="-25000">
                <a:ea typeface="SimSun" pitchFamily="2" charset="-122"/>
              </a:rPr>
              <a:t>1</a:t>
            </a:r>
          </a:p>
        </p:txBody>
      </p:sp>
      <p:sp>
        <p:nvSpPr>
          <p:cNvPr id="266251" name="Oval 10"/>
          <p:cNvSpPr>
            <a:spLocks noChangeArrowheads="1"/>
          </p:cNvSpPr>
          <p:nvPr/>
        </p:nvSpPr>
        <p:spPr bwMode="auto">
          <a:xfrm>
            <a:off x="1985963" y="2636838"/>
            <a:ext cx="649287" cy="576262"/>
          </a:xfrm>
          <a:prstGeom prst="ellipse">
            <a:avLst/>
          </a:prstGeom>
          <a:solidFill>
            <a:srgbClr val="99CC00"/>
          </a:solidFill>
          <a:ln w="9525">
            <a:noFill/>
            <a:round/>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sz="1900">
                <a:ea typeface="SimSun" pitchFamily="2" charset="-122"/>
              </a:rPr>
              <a:t>y</a:t>
            </a:r>
            <a:r>
              <a:rPr lang="en-US" sz="1900" baseline="-25000">
                <a:ea typeface="SimSun" pitchFamily="2" charset="-122"/>
              </a:rPr>
              <a:t>j</a:t>
            </a:r>
          </a:p>
        </p:txBody>
      </p:sp>
      <p:sp>
        <p:nvSpPr>
          <p:cNvPr id="266252" name="Oval 11"/>
          <p:cNvSpPr>
            <a:spLocks noChangeArrowheads="1"/>
          </p:cNvSpPr>
          <p:nvPr/>
        </p:nvSpPr>
        <p:spPr bwMode="auto">
          <a:xfrm>
            <a:off x="3109913" y="2622550"/>
            <a:ext cx="649287" cy="576263"/>
          </a:xfrm>
          <a:prstGeom prst="ellipse">
            <a:avLst/>
          </a:prstGeom>
          <a:solidFill>
            <a:srgbClr val="99CC00"/>
          </a:solidFill>
          <a:ln w="9525">
            <a:noFill/>
            <a:round/>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sz="1900">
                <a:ea typeface="SimSun" pitchFamily="2" charset="-122"/>
              </a:rPr>
              <a:t>y</a:t>
            </a:r>
            <a:r>
              <a:rPr lang="en-US" sz="1900" baseline="-25000">
                <a:ea typeface="SimSun" pitchFamily="2" charset="-122"/>
              </a:rPr>
              <a:t>k</a:t>
            </a:r>
          </a:p>
        </p:txBody>
      </p:sp>
      <p:sp>
        <p:nvSpPr>
          <p:cNvPr id="266253" name="Rectangle 12"/>
          <p:cNvSpPr>
            <a:spLocks noChangeArrowheads="1"/>
          </p:cNvSpPr>
          <p:nvPr/>
        </p:nvSpPr>
        <p:spPr bwMode="auto">
          <a:xfrm>
            <a:off x="1165225" y="2636838"/>
            <a:ext cx="1150938" cy="431800"/>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sz="2100">
                <a:ea typeface="SimSun" pitchFamily="2" charset="-122"/>
              </a:rPr>
              <a:t>…</a:t>
            </a:r>
          </a:p>
        </p:txBody>
      </p:sp>
      <p:sp>
        <p:nvSpPr>
          <p:cNvPr id="266254" name="Rectangle 13"/>
          <p:cNvSpPr>
            <a:spLocks noChangeArrowheads="1"/>
          </p:cNvSpPr>
          <p:nvPr/>
        </p:nvSpPr>
        <p:spPr bwMode="auto">
          <a:xfrm>
            <a:off x="2295525" y="2595563"/>
            <a:ext cx="1150938" cy="431800"/>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sz="2100">
                <a:ea typeface="SimSun" pitchFamily="2" charset="-122"/>
              </a:rPr>
              <a:t>…</a:t>
            </a:r>
          </a:p>
        </p:txBody>
      </p:sp>
      <p:sp>
        <p:nvSpPr>
          <p:cNvPr id="266255" name="Oval 14"/>
          <p:cNvSpPr>
            <a:spLocks noChangeArrowheads="1"/>
          </p:cNvSpPr>
          <p:nvPr/>
        </p:nvSpPr>
        <p:spPr bwMode="auto">
          <a:xfrm>
            <a:off x="2028825" y="3573463"/>
            <a:ext cx="649288" cy="576262"/>
          </a:xfrm>
          <a:prstGeom prst="ellipse">
            <a:avLst/>
          </a:prstGeom>
          <a:solidFill>
            <a:srgbClr val="CC99FF"/>
          </a:solidFill>
          <a:ln w="9525">
            <a:noFill/>
            <a:round/>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sz="1900">
                <a:ea typeface="SimSun" pitchFamily="2" charset="-122"/>
              </a:rPr>
              <a:t>z</a:t>
            </a:r>
            <a:endParaRPr lang="en-US" sz="1900" baseline="-25000">
              <a:ea typeface="SimSun" pitchFamily="2" charset="-122"/>
            </a:endParaRPr>
          </a:p>
        </p:txBody>
      </p:sp>
      <p:sp>
        <p:nvSpPr>
          <p:cNvPr id="266256" name="Oval 15"/>
          <p:cNvSpPr>
            <a:spLocks noChangeArrowheads="1"/>
          </p:cNvSpPr>
          <p:nvPr/>
        </p:nvSpPr>
        <p:spPr bwMode="auto">
          <a:xfrm>
            <a:off x="2028825" y="4437063"/>
            <a:ext cx="649288" cy="576262"/>
          </a:xfrm>
          <a:prstGeom prst="ellipse">
            <a:avLst/>
          </a:prstGeom>
          <a:solidFill>
            <a:srgbClr val="CC99FF"/>
          </a:solidFill>
          <a:ln w="9525">
            <a:noFill/>
            <a:round/>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sz="1900">
                <a:ea typeface="SimSun" pitchFamily="2" charset="-122"/>
              </a:rPr>
              <a:t>x</a:t>
            </a:r>
            <a:endParaRPr lang="en-US" sz="1900" baseline="-25000">
              <a:ea typeface="SimSun" pitchFamily="2" charset="-122"/>
            </a:endParaRPr>
          </a:p>
        </p:txBody>
      </p:sp>
      <p:sp>
        <p:nvSpPr>
          <p:cNvPr id="266257" name="Oval 16"/>
          <p:cNvSpPr>
            <a:spLocks noChangeArrowheads="1"/>
          </p:cNvSpPr>
          <p:nvPr/>
        </p:nvSpPr>
        <p:spPr bwMode="auto">
          <a:xfrm>
            <a:off x="515938" y="5473700"/>
            <a:ext cx="649287" cy="576263"/>
          </a:xfrm>
          <a:prstGeom prst="ellipse">
            <a:avLst/>
          </a:prstGeom>
          <a:solidFill>
            <a:srgbClr val="3366FF"/>
          </a:solidFill>
          <a:ln w="9525">
            <a:noFill/>
            <a:round/>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sz="1900">
                <a:ea typeface="SimSun" pitchFamily="2" charset="-122"/>
              </a:rPr>
              <a:t>w</a:t>
            </a:r>
            <a:r>
              <a:rPr lang="en-US" sz="1900" baseline="-25000">
                <a:ea typeface="SimSun" pitchFamily="2" charset="-122"/>
              </a:rPr>
              <a:t>z</a:t>
            </a:r>
          </a:p>
        </p:txBody>
      </p:sp>
      <p:sp>
        <p:nvSpPr>
          <p:cNvPr id="266258" name="Line 17"/>
          <p:cNvSpPr>
            <a:spLocks noChangeShapeType="1"/>
          </p:cNvSpPr>
          <p:nvPr/>
        </p:nvSpPr>
        <p:spPr bwMode="auto">
          <a:xfrm>
            <a:off x="1189038" y="2306638"/>
            <a:ext cx="0" cy="338137"/>
          </a:xfrm>
          <a:prstGeom prst="line">
            <a:avLst/>
          </a:prstGeom>
          <a:noFill/>
          <a:ln w="12700">
            <a:solidFill>
              <a:schemeClr val="tx1"/>
            </a:solidFill>
            <a:round/>
            <a:headEnd/>
            <a:tailEnd type="triangle" w="med" len="med"/>
          </a:ln>
        </p:spPr>
        <p:txBody>
          <a:bodyPr/>
          <a:lstStyle/>
          <a:p>
            <a:endParaRPr lang="en-US"/>
          </a:p>
        </p:txBody>
      </p:sp>
      <p:sp>
        <p:nvSpPr>
          <p:cNvPr id="266259" name="Line 18"/>
          <p:cNvSpPr>
            <a:spLocks noChangeShapeType="1"/>
          </p:cNvSpPr>
          <p:nvPr/>
        </p:nvSpPr>
        <p:spPr bwMode="auto">
          <a:xfrm>
            <a:off x="2276475" y="2322513"/>
            <a:ext cx="0" cy="338137"/>
          </a:xfrm>
          <a:prstGeom prst="line">
            <a:avLst/>
          </a:prstGeom>
          <a:noFill/>
          <a:ln w="12700">
            <a:solidFill>
              <a:schemeClr val="tx1"/>
            </a:solidFill>
            <a:round/>
            <a:headEnd/>
            <a:tailEnd type="triangle" w="med" len="med"/>
          </a:ln>
        </p:spPr>
        <p:txBody>
          <a:bodyPr/>
          <a:lstStyle/>
          <a:p>
            <a:endParaRPr lang="en-US"/>
          </a:p>
        </p:txBody>
      </p:sp>
      <p:sp>
        <p:nvSpPr>
          <p:cNvPr id="266260" name="Line 19"/>
          <p:cNvSpPr>
            <a:spLocks noChangeShapeType="1"/>
          </p:cNvSpPr>
          <p:nvPr/>
        </p:nvSpPr>
        <p:spPr bwMode="auto">
          <a:xfrm>
            <a:off x="3425825" y="2306638"/>
            <a:ext cx="0" cy="338137"/>
          </a:xfrm>
          <a:prstGeom prst="line">
            <a:avLst/>
          </a:prstGeom>
          <a:noFill/>
          <a:ln w="12700">
            <a:solidFill>
              <a:schemeClr val="tx1"/>
            </a:solidFill>
            <a:round/>
            <a:headEnd/>
            <a:tailEnd type="triangle" w="med" len="med"/>
          </a:ln>
        </p:spPr>
        <p:txBody>
          <a:bodyPr/>
          <a:lstStyle/>
          <a:p>
            <a:endParaRPr lang="en-US"/>
          </a:p>
        </p:txBody>
      </p:sp>
      <p:sp>
        <p:nvSpPr>
          <p:cNvPr id="266261" name="Line 20"/>
          <p:cNvSpPr>
            <a:spLocks noChangeShapeType="1"/>
          </p:cNvSpPr>
          <p:nvPr/>
        </p:nvSpPr>
        <p:spPr bwMode="auto">
          <a:xfrm flipH="1" flipV="1">
            <a:off x="1236663" y="3213100"/>
            <a:ext cx="863600" cy="503238"/>
          </a:xfrm>
          <a:prstGeom prst="line">
            <a:avLst/>
          </a:prstGeom>
          <a:noFill/>
          <a:ln w="9525">
            <a:solidFill>
              <a:schemeClr val="tx1"/>
            </a:solidFill>
            <a:round/>
            <a:headEnd/>
            <a:tailEnd type="triangle" w="med" len="med"/>
          </a:ln>
        </p:spPr>
        <p:txBody>
          <a:bodyPr/>
          <a:lstStyle/>
          <a:p>
            <a:endParaRPr lang="en-US"/>
          </a:p>
        </p:txBody>
      </p:sp>
      <p:sp>
        <p:nvSpPr>
          <p:cNvPr id="266262" name="Line 21"/>
          <p:cNvSpPr>
            <a:spLocks noChangeShapeType="1"/>
          </p:cNvSpPr>
          <p:nvPr/>
        </p:nvSpPr>
        <p:spPr bwMode="auto">
          <a:xfrm flipV="1">
            <a:off x="2605088" y="3213100"/>
            <a:ext cx="833437" cy="503238"/>
          </a:xfrm>
          <a:prstGeom prst="line">
            <a:avLst/>
          </a:prstGeom>
          <a:noFill/>
          <a:ln w="9525">
            <a:solidFill>
              <a:schemeClr val="tx1"/>
            </a:solidFill>
            <a:round/>
            <a:headEnd/>
            <a:tailEnd type="triangle" w="med" len="med"/>
          </a:ln>
        </p:spPr>
        <p:txBody>
          <a:bodyPr/>
          <a:lstStyle/>
          <a:p>
            <a:endParaRPr lang="en-US"/>
          </a:p>
        </p:txBody>
      </p:sp>
      <p:sp>
        <p:nvSpPr>
          <p:cNvPr id="266263" name="Line 22"/>
          <p:cNvSpPr>
            <a:spLocks noChangeShapeType="1"/>
          </p:cNvSpPr>
          <p:nvPr/>
        </p:nvSpPr>
        <p:spPr bwMode="auto">
          <a:xfrm flipV="1">
            <a:off x="2359025" y="4119563"/>
            <a:ext cx="0" cy="320675"/>
          </a:xfrm>
          <a:prstGeom prst="line">
            <a:avLst/>
          </a:prstGeom>
          <a:noFill/>
          <a:ln w="12700">
            <a:solidFill>
              <a:schemeClr val="tx1"/>
            </a:solidFill>
            <a:round/>
            <a:headEnd/>
            <a:tailEnd type="triangle" w="med" len="med"/>
          </a:ln>
        </p:spPr>
        <p:txBody>
          <a:bodyPr/>
          <a:lstStyle/>
          <a:p>
            <a:endParaRPr lang="en-US"/>
          </a:p>
        </p:txBody>
      </p:sp>
      <p:sp>
        <p:nvSpPr>
          <p:cNvPr id="266264" name="Line 23"/>
          <p:cNvSpPr>
            <a:spLocks noChangeShapeType="1"/>
          </p:cNvSpPr>
          <p:nvPr/>
        </p:nvSpPr>
        <p:spPr bwMode="auto">
          <a:xfrm flipV="1">
            <a:off x="1020763" y="4076700"/>
            <a:ext cx="1223962" cy="1439863"/>
          </a:xfrm>
          <a:prstGeom prst="line">
            <a:avLst/>
          </a:prstGeom>
          <a:noFill/>
          <a:ln w="9525">
            <a:solidFill>
              <a:schemeClr val="tx1"/>
            </a:solidFill>
            <a:round/>
            <a:headEnd/>
            <a:tailEnd type="triangle" w="med" len="med"/>
          </a:ln>
        </p:spPr>
        <p:txBody>
          <a:bodyPr/>
          <a:lstStyle/>
          <a:p>
            <a:endParaRPr lang="en-US"/>
          </a:p>
        </p:txBody>
      </p:sp>
      <p:sp>
        <p:nvSpPr>
          <p:cNvPr id="266265" name="Rectangle 24"/>
          <p:cNvSpPr>
            <a:spLocks noChangeArrowheads="1"/>
          </p:cNvSpPr>
          <p:nvPr/>
        </p:nvSpPr>
        <p:spPr bwMode="auto">
          <a:xfrm>
            <a:off x="1812925" y="3500438"/>
            <a:ext cx="1223963" cy="1657350"/>
          </a:xfrm>
          <a:prstGeom prst="rect">
            <a:avLst/>
          </a:prstGeom>
          <a:noFill/>
          <a:ln w="9525">
            <a:solidFill>
              <a:schemeClr val="tx1"/>
            </a:solid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endParaRPr lang="en-US" sz="1100">
              <a:ea typeface="SimSun" pitchFamily="2" charset="-122"/>
            </a:endParaRPr>
          </a:p>
        </p:txBody>
      </p:sp>
      <p:sp>
        <p:nvSpPr>
          <p:cNvPr id="266266" name="Rectangle 25"/>
          <p:cNvSpPr>
            <a:spLocks noChangeArrowheads="1"/>
          </p:cNvSpPr>
          <p:nvPr/>
        </p:nvSpPr>
        <p:spPr bwMode="auto">
          <a:xfrm>
            <a:off x="733425" y="2420938"/>
            <a:ext cx="3240088" cy="2879725"/>
          </a:xfrm>
          <a:prstGeom prst="rect">
            <a:avLst/>
          </a:prstGeom>
          <a:noFill/>
          <a:ln w="9525">
            <a:solidFill>
              <a:schemeClr val="tx1"/>
            </a:solid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endParaRPr lang="en-US" sz="1100">
              <a:ea typeface="SimSun" pitchFamily="2" charset="-122"/>
            </a:endParaRPr>
          </a:p>
        </p:txBody>
      </p:sp>
      <p:sp>
        <p:nvSpPr>
          <p:cNvPr id="266267" name="Rectangle 26"/>
          <p:cNvSpPr>
            <a:spLocks noChangeArrowheads="1"/>
          </p:cNvSpPr>
          <p:nvPr/>
        </p:nvSpPr>
        <p:spPr bwMode="auto">
          <a:xfrm>
            <a:off x="3598863" y="4999038"/>
            <a:ext cx="431800" cy="288925"/>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sz="1900">
                <a:ea typeface="SimSun" pitchFamily="2" charset="-122"/>
              </a:rPr>
              <a:t>n</a:t>
            </a:r>
          </a:p>
        </p:txBody>
      </p:sp>
      <p:sp>
        <p:nvSpPr>
          <p:cNvPr id="266268" name="Rectangle 27"/>
          <p:cNvSpPr>
            <a:spLocks noChangeArrowheads="1"/>
          </p:cNvSpPr>
          <p:nvPr/>
        </p:nvSpPr>
        <p:spPr bwMode="auto">
          <a:xfrm>
            <a:off x="2605088" y="4797425"/>
            <a:ext cx="431800" cy="288925"/>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sz="1900">
                <a:ea typeface="SimSun" pitchFamily="2" charset="-122"/>
              </a:rPr>
              <a:t>|M</a:t>
            </a:r>
            <a:r>
              <a:rPr lang="en-US" sz="1900" baseline="-25000">
                <a:ea typeface="SimSun" pitchFamily="2" charset="-122"/>
              </a:rPr>
              <a:t>i</a:t>
            </a:r>
            <a:r>
              <a:rPr lang="en-US" sz="1900">
                <a:ea typeface="SimSun" pitchFamily="2" charset="-122"/>
              </a:rPr>
              <a:t>|</a:t>
            </a:r>
          </a:p>
        </p:txBody>
      </p:sp>
      <p:sp>
        <p:nvSpPr>
          <p:cNvPr id="266269" name="Rectangle 3"/>
          <p:cNvSpPr>
            <a:spLocks noChangeArrowheads="1"/>
          </p:cNvSpPr>
          <p:nvPr/>
        </p:nvSpPr>
        <p:spPr bwMode="auto">
          <a:xfrm>
            <a:off x="4284663" y="1412875"/>
            <a:ext cx="4464050" cy="5040313"/>
          </a:xfrm>
          <a:prstGeom prst="rect">
            <a:avLst/>
          </a:prstGeom>
          <a:noFill/>
          <a:ln w="9525">
            <a:noFill/>
            <a:miter lim="800000"/>
            <a:headEnd/>
            <a:tailEnd/>
          </a:ln>
        </p:spPr>
        <p:txBody>
          <a:bodyPr/>
          <a:lstStyle/>
          <a:p>
            <a:pPr marL="342900" indent="-342900">
              <a:spcBef>
                <a:spcPct val="20000"/>
              </a:spcBef>
              <a:buClr>
                <a:schemeClr val="accent1"/>
              </a:buClr>
              <a:buSzPct val="65000"/>
              <a:buFont typeface="Wingdings" pitchFamily="2" charset="2"/>
              <a:buChar char="n"/>
            </a:pPr>
            <a:r>
              <a:rPr lang="en-US" altLang="zh-CN" sz="2000">
                <a:ea typeface="SimSun" pitchFamily="2" charset="-122"/>
              </a:rPr>
              <a:t>n: the number of distinct tuples in knowledge base</a:t>
            </a:r>
          </a:p>
          <a:p>
            <a:pPr marL="342900" indent="-342900">
              <a:spcBef>
                <a:spcPct val="20000"/>
              </a:spcBef>
              <a:buClr>
                <a:schemeClr val="accent1"/>
              </a:buClr>
              <a:buSzPct val="65000"/>
              <a:buFont typeface="Wingdings" pitchFamily="2" charset="2"/>
              <a:buChar char="n"/>
            </a:pPr>
            <a:r>
              <a:rPr lang="en-US" altLang="zh-CN" sz="2000">
                <a:ea typeface="SimSun" pitchFamily="2" charset="-122"/>
              </a:rPr>
              <a:t>M</a:t>
            </a:r>
            <a:r>
              <a:rPr lang="en-US" altLang="zh-CN" sz="2000" baseline="-25000">
                <a:ea typeface="SimSun" pitchFamily="2" charset="-122"/>
              </a:rPr>
              <a:t>i</a:t>
            </a:r>
            <a:r>
              <a:rPr lang="en-US" altLang="zh-CN" sz="2000">
                <a:ea typeface="SimSun" pitchFamily="2" charset="-122"/>
              </a:rPr>
              <a:t>: the set of mentions for the i</a:t>
            </a:r>
            <a:r>
              <a:rPr lang="en-US" altLang="zh-CN" sz="2000" baseline="30000">
                <a:ea typeface="SimSun" pitchFamily="2" charset="-122"/>
              </a:rPr>
              <a:t>th</a:t>
            </a:r>
            <a:r>
              <a:rPr lang="en-US" altLang="zh-CN" sz="2000">
                <a:ea typeface="SimSun" pitchFamily="2" charset="-122"/>
              </a:rPr>
              <a:t> entity pair</a:t>
            </a:r>
          </a:p>
          <a:p>
            <a:pPr marL="342900" indent="-342900">
              <a:spcBef>
                <a:spcPct val="20000"/>
              </a:spcBef>
              <a:buClr>
                <a:schemeClr val="accent1"/>
              </a:buClr>
              <a:buSzPct val="65000"/>
              <a:buFont typeface="Wingdings" pitchFamily="2" charset="2"/>
              <a:buChar char="n"/>
            </a:pPr>
            <a:r>
              <a:rPr lang="en-US" altLang="zh-CN" sz="2000">
                <a:ea typeface="SimSun" pitchFamily="2" charset="-122"/>
              </a:rPr>
              <a:t>x: a sentence</a:t>
            </a:r>
          </a:p>
          <a:p>
            <a:pPr marL="342900" indent="-342900">
              <a:spcBef>
                <a:spcPct val="20000"/>
              </a:spcBef>
              <a:buClr>
                <a:schemeClr val="accent1"/>
              </a:buClr>
              <a:buSzPct val="65000"/>
              <a:buFont typeface="Wingdings" pitchFamily="2" charset="2"/>
              <a:buChar char="n"/>
            </a:pPr>
            <a:r>
              <a:rPr lang="en-US" altLang="zh-CN" sz="2000">
                <a:ea typeface="SimSun" pitchFamily="2" charset="-122"/>
              </a:rPr>
              <a:t>z: latent relation classification for x</a:t>
            </a:r>
          </a:p>
          <a:p>
            <a:pPr marL="342900" indent="-342900">
              <a:spcBef>
                <a:spcPct val="20000"/>
              </a:spcBef>
              <a:buClr>
                <a:schemeClr val="accent1"/>
              </a:buClr>
              <a:buSzPct val="65000"/>
              <a:buFont typeface="Wingdings" pitchFamily="2" charset="2"/>
              <a:buChar char="n"/>
            </a:pPr>
            <a:r>
              <a:rPr lang="en-US" altLang="zh-CN" sz="2000">
                <a:ea typeface="SimSun" pitchFamily="2" charset="-122"/>
              </a:rPr>
              <a:t>w</a:t>
            </a:r>
            <a:r>
              <a:rPr lang="en-US" altLang="zh-CN" sz="2000" baseline="-25000">
                <a:ea typeface="SimSun" pitchFamily="2" charset="-122"/>
              </a:rPr>
              <a:t>z</a:t>
            </a:r>
            <a:r>
              <a:rPr lang="en-US" altLang="zh-CN" sz="2000">
                <a:ea typeface="SimSun" pitchFamily="2" charset="-122"/>
              </a:rPr>
              <a:t>: weight for muli-class mention-level classifier</a:t>
            </a:r>
          </a:p>
          <a:p>
            <a:pPr marL="342900" indent="-342900">
              <a:spcBef>
                <a:spcPct val="20000"/>
              </a:spcBef>
              <a:buClr>
                <a:schemeClr val="accent1"/>
              </a:buClr>
              <a:buSzPct val="65000"/>
              <a:buFont typeface="Wingdings" pitchFamily="2" charset="2"/>
              <a:buChar char="n"/>
            </a:pPr>
            <a:r>
              <a:rPr lang="en-US" altLang="zh-CN" sz="2000">
                <a:ea typeface="SimSun" pitchFamily="2" charset="-122"/>
              </a:rPr>
              <a:t>y</a:t>
            </a:r>
            <a:r>
              <a:rPr lang="en-US" altLang="zh-CN" sz="2000" baseline="-25000">
                <a:ea typeface="SimSun" pitchFamily="2" charset="-122"/>
              </a:rPr>
              <a:t>j</a:t>
            </a:r>
            <a:r>
              <a:rPr lang="en-US" altLang="zh-CN" sz="2000">
                <a:ea typeface="SimSun" pitchFamily="2" charset="-122"/>
              </a:rPr>
              <a:t>: top-level classification decision as to whether the j</a:t>
            </a:r>
            <a:r>
              <a:rPr lang="en-US" altLang="zh-CN" sz="2000" baseline="30000">
                <a:ea typeface="SimSun" pitchFamily="2" charset="-122"/>
              </a:rPr>
              <a:t>th</a:t>
            </a:r>
            <a:r>
              <a:rPr lang="en-US" altLang="zh-CN" sz="2000">
                <a:ea typeface="SimSun" pitchFamily="2" charset="-122"/>
              </a:rPr>
              <a:t> relation holds</a:t>
            </a:r>
          </a:p>
          <a:p>
            <a:pPr marL="342900" indent="-342900">
              <a:spcBef>
                <a:spcPct val="20000"/>
              </a:spcBef>
              <a:buClr>
                <a:schemeClr val="accent1"/>
              </a:buClr>
              <a:buSzPct val="65000"/>
              <a:buFont typeface="Wingdings" pitchFamily="2" charset="2"/>
              <a:buChar char="n"/>
            </a:pPr>
            <a:r>
              <a:rPr lang="en-US" altLang="zh-CN" sz="2000">
                <a:ea typeface="SimSun" pitchFamily="2" charset="-122"/>
              </a:rPr>
              <a:t>w</a:t>
            </a:r>
            <a:r>
              <a:rPr lang="en-US" altLang="zh-CN" sz="2000" baseline="-25000">
                <a:ea typeface="SimSun" pitchFamily="2" charset="-122"/>
              </a:rPr>
              <a:t>j</a:t>
            </a:r>
            <a:r>
              <a:rPr lang="en-US" altLang="zh-CN" sz="2000">
                <a:ea typeface="SimSun" pitchFamily="2" charset="-122"/>
              </a:rPr>
              <a:t>: weight vector for binary top-level classifier for the j</a:t>
            </a:r>
            <a:r>
              <a:rPr lang="en-US" altLang="zh-CN" sz="2000" baseline="30000">
                <a:ea typeface="SimSun" pitchFamily="2" charset="-122"/>
              </a:rPr>
              <a:t>th</a:t>
            </a:r>
            <a:r>
              <a:rPr lang="en-US" altLang="zh-CN" sz="2000">
                <a:ea typeface="SimSun" pitchFamily="2" charset="-122"/>
              </a:rPr>
              <a:t> relation</a:t>
            </a:r>
          </a:p>
          <a:p>
            <a:pPr marL="342900" indent="-342900">
              <a:spcBef>
                <a:spcPct val="20000"/>
              </a:spcBef>
              <a:buClr>
                <a:schemeClr val="accent1"/>
              </a:buClr>
              <a:buSzPct val="65000"/>
              <a:buFont typeface="Wingdings" pitchFamily="2" charset="2"/>
              <a:buChar char="n"/>
            </a:pPr>
            <a:r>
              <a:rPr lang="en-US" altLang="zh-CN" sz="2000">
                <a:ea typeface="SimSun" pitchFamily="2" charset="-122"/>
              </a:rPr>
              <a:t>Training based on Expectation Maximization (EM)</a:t>
            </a:r>
          </a:p>
        </p:txBody>
      </p:sp>
      <p:sp>
        <p:nvSpPr>
          <p:cNvPr id="266270" name="Line 29"/>
          <p:cNvSpPr>
            <a:spLocks noChangeShapeType="1"/>
          </p:cNvSpPr>
          <p:nvPr/>
        </p:nvSpPr>
        <p:spPr bwMode="auto">
          <a:xfrm flipV="1">
            <a:off x="2339975" y="3213100"/>
            <a:ext cx="0" cy="287338"/>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Rectangle 6"/>
          <p:cNvSpPr>
            <a:spLocks noGrp="1" noChangeArrowheads="1"/>
          </p:cNvSpPr>
          <p:nvPr>
            <p:ph type="sldNum" sz="quarter" idx="12"/>
          </p:nvPr>
        </p:nvSpPr>
        <p:spPr>
          <a:ln>
            <a:miter lim="800000"/>
            <a:headEnd/>
            <a:tailEnd/>
          </a:ln>
        </p:spPr>
        <p:txBody>
          <a:bodyPr/>
          <a:lstStyle/>
          <a:p>
            <a:pPr>
              <a:defRPr/>
            </a:pPr>
            <a:fld id="{80B5B775-A4B5-4567-8DBD-756C883F49B1}" type="slidenum">
              <a:rPr lang="en-US" smtClean="0"/>
              <a:pPr>
                <a:defRPr/>
              </a:pPr>
              <a:t>114</a:t>
            </a:fld>
            <a:endParaRPr lang="en-US" smtClean="0"/>
          </a:p>
        </p:txBody>
      </p:sp>
      <p:sp>
        <p:nvSpPr>
          <p:cNvPr id="268290"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106638F9-EE72-457A-9EC1-0F02BEE793AE}" type="slidenum">
              <a:rPr lang="en-US" sz="1200">
                <a:latin typeface="Garamond" pitchFamily="18" charset="0"/>
              </a:rPr>
              <a:pPr algn="r"/>
              <a:t>114</a:t>
            </a:fld>
            <a:endParaRPr lang="en-US" sz="1200">
              <a:latin typeface="Garamond" pitchFamily="18" charset="0"/>
            </a:endParaRPr>
          </a:p>
        </p:txBody>
      </p:sp>
      <p:sp>
        <p:nvSpPr>
          <p:cNvPr id="268291" name="Rectangle 2"/>
          <p:cNvSpPr>
            <a:spLocks noGrp="1" noChangeArrowheads="1"/>
          </p:cNvSpPr>
          <p:nvPr>
            <p:ph type="title"/>
          </p:nvPr>
        </p:nvSpPr>
        <p:spPr>
          <a:xfrm>
            <a:off x="985838" y="149225"/>
            <a:ext cx="8101012" cy="1139825"/>
          </a:xfrm>
        </p:spPr>
        <p:txBody>
          <a:bodyPr/>
          <a:lstStyle/>
          <a:p>
            <a:pPr eaLnBrk="1" hangingPunct="1"/>
            <a:r>
              <a:rPr lang="en-US" sz="3400" smtClean="0">
                <a:ea typeface="ＭＳ Ｐゴシック" pitchFamily="34" charset="-128"/>
              </a:rPr>
              <a:t>Solutions 5: Pattern Re-weighting </a:t>
            </a:r>
            <a:br>
              <a:rPr lang="en-US" sz="3400" smtClean="0">
                <a:ea typeface="ＭＳ Ｐゴシック" pitchFamily="34" charset="-128"/>
              </a:rPr>
            </a:br>
            <a:r>
              <a:rPr lang="en-US" sz="3400" smtClean="0">
                <a:ea typeface="ＭＳ Ｐゴシック" pitchFamily="34" charset="-128"/>
              </a:rPr>
              <a:t>(Takamatsu et al., 2012)</a:t>
            </a:r>
          </a:p>
        </p:txBody>
      </p:sp>
      <p:sp>
        <p:nvSpPr>
          <p:cNvPr id="268292" name="Rectangle 3"/>
          <p:cNvSpPr>
            <a:spLocks noGrp="1" noChangeArrowheads="1"/>
          </p:cNvSpPr>
          <p:nvPr>
            <p:ph type="body" idx="1"/>
          </p:nvPr>
        </p:nvSpPr>
        <p:spPr>
          <a:xfrm>
            <a:off x="457200" y="1039813"/>
            <a:ext cx="8229600" cy="5184775"/>
          </a:xfrm>
        </p:spPr>
        <p:txBody>
          <a:bodyPr/>
          <a:lstStyle/>
          <a:p>
            <a:pPr eaLnBrk="1" hangingPunct="1"/>
            <a:endParaRPr lang="en-US" altLang="zh-CN" smtClean="0">
              <a:ea typeface="SimSun" pitchFamily="2" charset="-122"/>
            </a:endParaRPr>
          </a:p>
          <a:p>
            <a:pPr eaLnBrk="1" hangingPunct="1"/>
            <a:endParaRPr lang="en-US" altLang="zh-CN" sz="2800" smtClean="0">
              <a:ea typeface="SimSun" pitchFamily="2" charset="-122"/>
            </a:endParaRPr>
          </a:p>
          <a:p>
            <a:pPr eaLnBrk="1" hangingPunct="1"/>
            <a:endParaRPr lang="en-US" altLang="zh-CN" sz="2800" smtClean="0">
              <a:ea typeface="SimSun" pitchFamily="2" charset="-122"/>
            </a:endParaRPr>
          </a:p>
          <a:p>
            <a:pPr lvl="1" eaLnBrk="1" hangingPunct="1"/>
            <a:endParaRPr lang="en-US" altLang="zh-CN" sz="2000" smtClean="0">
              <a:ea typeface="SimSun" pitchFamily="2" charset="-122"/>
            </a:endParaRPr>
          </a:p>
        </p:txBody>
      </p:sp>
      <p:sp>
        <p:nvSpPr>
          <p:cNvPr id="268293" name="Rectangle 3"/>
          <p:cNvSpPr>
            <a:spLocks noChangeArrowheads="1"/>
          </p:cNvSpPr>
          <p:nvPr/>
        </p:nvSpPr>
        <p:spPr bwMode="auto">
          <a:xfrm>
            <a:off x="468313" y="1268413"/>
            <a:ext cx="8142287" cy="5040312"/>
          </a:xfrm>
          <a:prstGeom prst="rect">
            <a:avLst/>
          </a:prstGeom>
          <a:noFill/>
          <a:ln w="9525">
            <a:noFill/>
            <a:miter lim="800000"/>
            <a:headEnd/>
            <a:tailEnd/>
          </a:ln>
        </p:spPr>
        <p:txBody>
          <a:bodyPr/>
          <a:lstStyle/>
          <a:p>
            <a:pPr marL="342900" indent="-342900">
              <a:lnSpc>
                <a:spcPct val="90000"/>
              </a:lnSpc>
              <a:spcBef>
                <a:spcPct val="20000"/>
              </a:spcBef>
              <a:buClr>
                <a:schemeClr val="accent1"/>
              </a:buClr>
              <a:buSzPct val="65000"/>
              <a:buFont typeface="Wingdings" pitchFamily="2" charset="2"/>
              <a:buChar char="n"/>
            </a:pPr>
            <a:endParaRPr lang="en-US" altLang="zh-CN" sz="2000">
              <a:ea typeface="SimSun" pitchFamily="2" charset="-122"/>
            </a:endParaRPr>
          </a:p>
        </p:txBody>
      </p:sp>
      <p:sp>
        <p:nvSpPr>
          <p:cNvPr id="268294" name="Rectangle 3"/>
          <p:cNvSpPr>
            <a:spLocks noChangeArrowheads="1"/>
          </p:cNvSpPr>
          <p:nvPr/>
        </p:nvSpPr>
        <p:spPr bwMode="auto">
          <a:xfrm>
            <a:off x="468313" y="1412875"/>
            <a:ext cx="8142287" cy="5040313"/>
          </a:xfrm>
          <a:prstGeom prst="rect">
            <a:avLst/>
          </a:prstGeom>
          <a:noFill/>
          <a:ln w="9525">
            <a:noFill/>
            <a:miter lim="800000"/>
            <a:headEnd/>
            <a:tailEnd/>
          </a:ln>
        </p:spPr>
        <p:txBody>
          <a:bodyPr/>
          <a:lstStyle/>
          <a:p>
            <a:pPr marL="342900" indent="-342900">
              <a:spcBef>
                <a:spcPct val="20000"/>
              </a:spcBef>
              <a:buClr>
                <a:schemeClr val="accent1"/>
              </a:buClr>
              <a:buSzPct val="65000"/>
              <a:buFont typeface="Wingdings" pitchFamily="2" charset="2"/>
              <a:buChar char="n"/>
            </a:pPr>
            <a:r>
              <a:rPr lang="en-US" altLang="zh-CN" sz="2200">
                <a:ea typeface="SimSun" pitchFamily="2" charset="-122"/>
              </a:rPr>
              <a:t>A generative model to predict whether each pattern expresses  each relation via hidden variables</a:t>
            </a:r>
          </a:p>
          <a:p>
            <a:pPr marL="342900" indent="-342900">
              <a:spcBef>
                <a:spcPct val="20000"/>
              </a:spcBef>
              <a:buClr>
                <a:schemeClr val="accent1"/>
              </a:buClr>
              <a:buSzPct val="65000"/>
              <a:buFont typeface="Wingdings" pitchFamily="2" charset="2"/>
              <a:buChar char="n"/>
            </a:pPr>
            <a:r>
              <a:rPr lang="en-US" altLang="zh-CN" sz="2200">
                <a:ea typeface="SimSun" pitchFamily="2" charset="-122"/>
              </a:rPr>
              <a:t>Remove wrong labels using the negative pattern list</a:t>
            </a:r>
          </a:p>
          <a:p>
            <a:pPr marL="342900" indent="-342900">
              <a:spcBef>
                <a:spcPct val="20000"/>
              </a:spcBef>
              <a:buClr>
                <a:schemeClr val="accent1"/>
              </a:buClr>
              <a:buSzPct val="65000"/>
              <a:buFont typeface="Wingdings" pitchFamily="2" charset="2"/>
              <a:buChar char="n"/>
            </a:pPr>
            <a:endParaRPr lang="en-US" altLang="zh-CN" sz="2200">
              <a:ea typeface="SimSun" pitchFamily="2" charset="-122"/>
            </a:endParaRPr>
          </a:p>
          <a:p>
            <a:pPr marL="342900" indent="-342900">
              <a:spcBef>
                <a:spcPct val="20000"/>
              </a:spcBef>
              <a:buClr>
                <a:schemeClr val="accent1"/>
              </a:buClr>
              <a:buSzPct val="65000"/>
              <a:buFont typeface="Wingdings" pitchFamily="2" charset="2"/>
              <a:buChar char="n"/>
            </a:pPr>
            <a:endParaRPr lang="en-US" altLang="zh-CN" sz="2200">
              <a:ea typeface="SimSun" pitchFamily="2" charset="-122"/>
            </a:endParaRPr>
          </a:p>
          <a:p>
            <a:pPr marL="342900" indent="-342900">
              <a:spcBef>
                <a:spcPct val="20000"/>
              </a:spcBef>
              <a:buClr>
                <a:schemeClr val="accent1"/>
              </a:buClr>
              <a:buSzPct val="65000"/>
              <a:buFont typeface="Wingdings" pitchFamily="2" charset="2"/>
              <a:buChar char="n"/>
            </a:pPr>
            <a:endParaRPr lang="en-US" altLang="zh-CN" sz="2200">
              <a:ea typeface="SimSun" pitchFamily="2" charset="-122"/>
            </a:endParaRPr>
          </a:p>
          <a:p>
            <a:pPr marL="342900" indent="-342900">
              <a:spcBef>
                <a:spcPct val="20000"/>
              </a:spcBef>
              <a:buClr>
                <a:schemeClr val="accent1"/>
              </a:buClr>
              <a:buSzPct val="65000"/>
              <a:buFont typeface="Wingdings" pitchFamily="2" charset="2"/>
              <a:buChar char="n"/>
            </a:pPr>
            <a:endParaRPr lang="en-US" altLang="zh-CN" sz="2200">
              <a:ea typeface="SimSun" pitchFamily="2" charset="-122"/>
            </a:endParaRPr>
          </a:p>
          <a:p>
            <a:pPr marL="342900" indent="-342900">
              <a:spcBef>
                <a:spcPct val="20000"/>
              </a:spcBef>
              <a:buClr>
                <a:schemeClr val="accent1"/>
              </a:buClr>
              <a:buSzPct val="65000"/>
              <a:buFont typeface="Wingdings" pitchFamily="2" charset="2"/>
              <a:buChar char="n"/>
            </a:pPr>
            <a:endParaRPr lang="en-US" altLang="zh-CN" sz="2200">
              <a:ea typeface="SimSun" pitchFamily="2" charset="-122"/>
            </a:endParaRPr>
          </a:p>
          <a:p>
            <a:pPr marL="342900" indent="-342900">
              <a:spcBef>
                <a:spcPct val="20000"/>
              </a:spcBef>
              <a:buClr>
                <a:schemeClr val="accent1"/>
              </a:buClr>
              <a:buSzPct val="65000"/>
              <a:buFont typeface="Wingdings" pitchFamily="2" charset="2"/>
              <a:buChar char="n"/>
            </a:pPr>
            <a:endParaRPr lang="en-US" altLang="zh-CN" sz="2200">
              <a:ea typeface="SimSun" pitchFamily="2" charset="-122"/>
            </a:endParaRPr>
          </a:p>
          <a:p>
            <a:pPr marL="342900" indent="-342900">
              <a:spcBef>
                <a:spcPct val="20000"/>
              </a:spcBef>
              <a:buClr>
                <a:schemeClr val="accent1"/>
              </a:buClr>
              <a:buSzPct val="65000"/>
              <a:buFont typeface="Wingdings" pitchFamily="2" charset="2"/>
              <a:buChar char="n"/>
            </a:pPr>
            <a:r>
              <a:rPr lang="en-US" altLang="zh-CN" sz="2000">
                <a:ea typeface="SimSun" pitchFamily="2" charset="-122"/>
              </a:rPr>
              <a:t>Probability of instances in E1 expressing pattern 1 = 3/6=0.5</a:t>
            </a:r>
          </a:p>
          <a:p>
            <a:pPr marL="342900" indent="-342900">
              <a:spcBef>
                <a:spcPct val="20000"/>
              </a:spcBef>
              <a:buClr>
                <a:schemeClr val="accent1"/>
              </a:buClr>
              <a:buSzPct val="65000"/>
              <a:buFont typeface="Wingdings" pitchFamily="2" charset="2"/>
              <a:buChar char="n"/>
            </a:pPr>
            <a:r>
              <a:rPr lang="en-US" altLang="zh-CN" sz="2000">
                <a:ea typeface="SimSun" pitchFamily="2" charset="-122"/>
              </a:rPr>
              <a:t>Probability of instances in E2 expressing pattern 2 = 3/6*2/4=0.25</a:t>
            </a:r>
          </a:p>
          <a:p>
            <a:pPr marL="342900" indent="-342900">
              <a:spcBef>
                <a:spcPct val="20000"/>
              </a:spcBef>
              <a:buClr>
                <a:schemeClr val="accent1"/>
              </a:buClr>
              <a:buSzPct val="65000"/>
              <a:buFont typeface="Wingdings" pitchFamily="2" charset="2"/>
              <a:buChar char="n"/>
            </a:pPr>
            <a:endParaRPr lang="en-US" altLang="zh-CN" sz="2000">
              <a:ea typeface="SimSun" pitchFamily="2" charset="-122"/>
            </a:endParaRPr>
          </a:p>
          <a:p>
            <a:pPr marL="342900" indent="-342900">
              <a:spcBef>
                <a:spcPct val="20000"/>
              </a:spcBef>
              <a:buClr>
                <a:schemeClr val="accent1"/>
              </a:buClr>
              <a:buSzPct val="65000"/>
              <a:buFont typeface="Wingdings" pitchFamily="2" charset="2"/>
              <a:buChar char="n"/>
            </a:pPr>
            <a:endParaRPr lang="en-US" altLang="zh-CN" sz="3000">
              <a:ea typeface="SimSun" pitchFamily="2" charset="-122"/>
            </a:endParaRPr>
          </a:p>
          <a:p>
            <a:pPr marL="342900" indent="-342900">
              <a:spcBef>
                <a:spcPct val="20000"/>
              </a:spcBef>
              <a:buClr>
                <a:schemeClr val="accent1"/>
              </a:buClr>
              <a:buSzPct val="65000"/>
              <a:buFont typeface="Wingdings" pitchFamily="2" charset="2"/>
              <a:buChar char="n"/>
            </a:pPr>
            <a:endParaRPr lang="en-US" altLang="zh-CN" sz="2200">
              <a:ea typeface="SimSun" pitchFamily="2" charset="-122"/>
            </a:endParaRPr>
          </a:p>
          <a:p>
            <a:pPr marL="342900" indent="-342900">
              <a:spcBef>
                <a:spcPct val="20000"/>
              </a:spcBef>
              <a:buClr>
                <a:schemeClr val="accent1"/>
              </a:buClr>
              <a:buSzPct val="65000"/>
              <a:buFont typeface="Wingdings" pitchFamily="2" charset="2"/>
              <a:buChar char="n"/>
            </a:pPr>
            <a:endParaRPr lang="en-US" altLang="zh-CN" sz="2200">
              <a:ea typeface="SimSun" pitchFamily="2" charset="-122"/>
            </a:endParaRPr>
          </a:p>
        </p:txBody>
      </p:sp>
      <p:pic>
        <p:nvPicPr>
          <p:cNvPr id="268295" name="Picture 6"/>
          <p:cNvPicPr>
            <a:picLocks noChangeAspect="1" noChangeArrowheads="1"/>
          </p:cNvPicPr>
          <p:nvPr/>
        </p:nvPicPr>
        <p:blipFill>
          <a:blip r:embed="rId3"/>
          <a:srcRect/>
          <a:stretch>
            <a:fillRect/>
          </a:stretch>
        </p:blipFill>
        <p:spPr bwMode="auto">
          <a:xfrm>
            <a:off x="1116013" y="2708275"/>
            <a:ext cx="4608512" cy="19843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Rectangle 6"/>
          <p:cNvSpPr>
            <a:spLocks noGrp="1" noChangeArrowheads="1"/>
          </p:cNvSpPr>
          <p:nvPr>
            <p:ph type="sldNum" sz="quarter" idx="12"/>
          </p:nvPr>
        </p:nvSpPr>
        <p:spPr>
          <a:ln>
            <a:miter lim="800000"/>
            <a:headEnd/>
            <a:tailEnd/>
          </a:ln>
        </p:spPr>
        <p:txBody>
          <a:bodyPr/>
          <a:lstStyle/>
          <a:p>
            <a:pPr>
              <a:defRPr/>
            </a:pPr>
            <a:fld id="{F811A3E4-753C-4377-8F9A-3582C5DA00C0}" type="slidenum">
              <a:rPr lang="en-US" smtClean="0"/>
              <a:pPr>
                <a:defRPr/>
              </a:pPr>
              <a:t>115</a:t>
            </a:fld>
            <a:endParaRPr lang="en-US" smtClean="0"/>
          </a:p>
        </p:txBody>
      </p:sp>
      <p:sp>
        <p:nvSpPr>
          <p:cNvPr id="270338"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13CDA211-CF75-47CA-A702-069F11A3290C}" type="slidenum">
              <a:rPr lang="en-US" sz="1200">
                <a:latin typeface="Garamond" pitchFamily="18" charset="0"/>
              </a:rPr>
              <a:pPr algn="r"/>
              <a:t>115</a:t>
            </a:fld>
            <a:endParaRPr lang="en-US" sz="1200">
              <a:latin typeface="Garamond" pitchFamily="18" charset="0"/>
            </a:endParaRPr>
          </a:p>
        </p:txBody>
      </p:sp>
      <p:sp>
        <p:nvSpPr>
          <p:cNvPr id="270339" name="Rectangle 2"/>
          <p:cNvSpPr>
            <a:spLocks noGrp="1" noChangeArrowheads="1"/>
          </p:cNvSpPr>
          <p:nvPr>
            <p:ph type="title"/>
          </p:nvPr>
        </p:nvSpPr>
        <p:spPr>
          <a:xfrm>
            <a:off x="885825" y="192088"/>
            <a:ext cx="8101013" cy="1139825"/>
          </a:xfrm>
        </p:spPr>
        <p:txBody>
          <a:bodyPr/>
          <a:lstStyle/>
          <a:p>
            <a:pPr eaLnBrk="1" hangingPunct="1"/>
            <a:r>
              <a:rPr lang="en-US" sz="3400" smtClean="0">
                <a:ea typeface="ＭＳ Ｐゴシック" pitchFamily="34" charset="-128"/>
              </a:rPr>
              <a:t>Temporal Classification Challenges</a:t>
            </a:r>
          </a:p>
        </p:txBody>
      </p:sp>
      <p:sp>
        <p:nvSpPr>
          <p:cNvPr id="270340" name="Rectangle 3"/>
          <p:cNvSpPr>
            <a:spLocks noGrp="1" noChangeArrowheads="1"/>
          </p:cNvSpPr>
          <p:nvPr>
            <p:ph type="body" idx="1"/>
          </p:nvPr>
        </p:nvSpPr>
        <p:spPr>
          <a:xfrm>
            <a:off x="457200" y="1039813"/>
            <a:ext cx="8229600" cy="5184775"/>
          </a:xfrm>
        </p:spPr>
        <p:txBody>
          <a:bodyPr/>
          <a:lstStyle/>
          <a:p>
            <a:pPr eaLnBrk="1" hangingPunct="1"/>
            <a:endParaRPr lang="en-US" altLang="zh-CN" smtClean="0">
              <a:ea typeface="SimSun" pitchFamily="2" charset="-122"/>
            </a:endParaRPr>
          </a:p>
          <a:p>
            <a:pPr eaLnBrk="1" hangingPunct="1"/>
            <a:endParaRPr lang="en-US" altLang="zh-CN" sz="2800" smtClean="0">
              <a:ea typeface="SimSun" pitchFamily="2" charset="-122"/>
            </a:endParaRPr>
          </a:p>
          <a:p>
            <a:pPr eaLnBrk="1" hangingPunct="1"/>
            <a:endParaRPr lang="en-US" altLang="zh-CN" sz="2800" smtClean="0">
              <a:ea typeface="SimSun" pitchFamily="2" charset="-122"/>
            </a:endParaRPr>
          </a:p>
          <a:p>
            <a:pPr lvl="1" eaLnBrk="1" hangingPunct="1"/>
            <a:endParaRPr lang="en-US" altLang="zh-CN" sz="2000" smtClean="0">
              <a:ea typeface="SimSun" pitchFamily="2" charset="-122"/>
            </a:endParaRPr>
          </a:p>
        </p:txBody>
      </p:sp>
      <p:sp>
        <p:nvSpPr>
          <p:cNvPr id="270341" name="Rectangle 3"/>
          <p:cNvSpPr>
            <a:spLocks noChangeArrowheads="1"/>
          </p:cNvSpPr>
          <p:nvPr/>
        </p:nvSpPr>
        <p:spPr bwMode="auto">
          <a:xfrm>
            <a:off x="468313" y="1052513"/>
            <a:ext cx="8142287" cy="5040312"/>
          </a:xfrm>
          <a:prstGeom prst="rect">
            <a:avLst/>
          </a:prstGeom>
          <a:noFill/>
          <a:ln w="9525">
            <a:noFill/>
            <a:miter lim="800000"/>
            <a:headEnd/>
            <a:tailEnd/>
          </a:ln>
        </p:spPr>
        <p:txBody>
          <a:bodyPr/>
          <a:lstStyle/>
          <a:p>
            <a:pPr marL="342900" indent="-342900">
              <a:lnSpc>
                <a:spcPct val="90000"/>
              </a:lnSpc>
              <a:spcBef>
                <a:spcPct val="20000"/>
              </a:spcBef>
              <a:buClr>
                <a:schemeClr val="accent1"/>
              </a:buClr>
              <a:buSzPct val="65000"/>
              <a:buFont typeface="Wingdings" pitchFamily="2" charset="2"/>
              <a:buChar char="n"/>
            </a:pPr>
            <a:r>
              <a:rPr lang="en-US" altLang="zh-CN" sz="2400">
                <a:ea typeface="SimSun" pitchFamily="2" charset="-122"/>
              </a:rPr>
              <a:t>Problems</a:t>
            </a:r>
          </a:p>
          <a:p>
            <a:pPr marL="762000" lvl="1" indent="-304800">
              <a:lnSpc>
                <a:spcPct val="90000"/>
              </a:lnSpc>
              <a:spcBef>
                <a:spcPct val="20000"/>
              </a:spcBef>
              <a:buClr>
                <a:schemeClr val="accent2"/>
              </a:buClr>
              <a:buSzPct val="60000"/>
              <a:buFont typeface="Wingdings" pitchFamily="2" charset="2"/>
              <a:buChar char="q"/>
            </a:pPr>
            <a:r>
              <a:rPr lang="en-US" altLang="zh-CN" sz="2200">
                <a:ea typeface="SimSun" pitchFamily="2" charset="-122"/>
              </a:rPr>
              <a:t>Capture long contexts</a:t>
            </a:r>
          </a:p>
          <a:p>
            <a:pPr marL="342900" indent="-342900">
              <a:lnSpc>
                <a:spcPct val="90000"/>
              </a:lnSpc>
              <a:spcBef>
                <a:spcPct val="20000"/>
              </a:spcBef>
              <a:buClr>
                <a:schemeClr val="accent1"/>
              </a:buClr>
              <a:buSzPct val="65000"/>
              <a:buFont typeface="Wingdings" pitchFamily="2" charset="2"/>
              <a:buChar char="n"/>
            </a:pPr>
            <a:r>
              <a:rPr lang="en-US" altLang="zh-CN" sz="2400">
                <a:ea typeface="SimSun" pitchFamily="2" charset="-122"/>
              </a:rPr>
              <a:t>Solutions</a:t>
            </a:r>
          </a:p>
          <a:p>
            <a:pPr marL="762000" lvl="1" indent="-304800">
              <a:lnSpc>
                <a:spcPct val="90000"/>
              </a:lnSpc>
              <a:spcBef>
                <a:spcPct val="20000"/>
              </a:spcBef>
              <a:buClr>
                <a:schemeClr val="accent2"/>
              </a:buClr>
              <a:buSzPct val="60000"/>
              <a:buFont typeface="Wingdings" pitchFamily="2" charset="2"/>
              <a:buChar char="q"/>
            </a:pPr>
            <a:r>
              <a:rPr lang="en-US" altLang="zh-CN" sz="2200">
                <a:ea typeface="SimSun" pitchFamily="2" charset="-122"/>
              </a:rPr>
              <a:t>Use parsing structures to </a:t>
            </a:r>
            <a:r>
              <a:rPr lang="en-US" altLang="zh-CN" sz="2200" i="1">
                <a:ea typeface="SimSun" pitchFamily="2" charset="-122"/>
              </a:rPr>
              <a:t>compress</a:t>
            </a:r>
            <a:r>
              <a:rPr lang="en-US" altLang="zh-CN" sz="2200">
                <a:ea typeface="SimSun" pitchFamily="2" charset="-122"/>
              </a:rPr>
              <a:t> long contexts</a:t>
            </a:r>
          </a:p>
          <a:p>
            <a:pPr marL="762000" lvl="1" indent="-304800">
              <a:lnSpc>
                <a:spcPct val="90000"/>
              </a:lnSpc>
              <a:spcBef>
                <a:spcPct val="20000"/>
              </a:spcBef>
              <a:buClr>
                <a:schemeClr val="accent2"/>
              </a:buClr>
              <a:buSzPct val="60000"/>
              <a:buFont typeface="Wingdings" pitchFamily="2" charset="2"/>
              <a:buChar char="q"/>
            </a:pPr>
            <a:r>
              <a:rPr lang="en-US" altLang="zh-CN" sz="2200">
                <a:ea typeface="SimSun" pitchFamily="2" charset="-122"/>
              </a:rPr>
              <a:t>Core NLP annotation tools (e.g. dependency parsing, coreference) are far from perfect, not robust enough</a:t>
            </a:r>
          </a:p>
          <a:p>
            <a:pPr marL="762000" lvl="1" indent="-304800">
              <a:lnSpc>
                <a:spcPct val="90000"/>
              </a:lnSpc>
              <a:spcBef>
                <a:spcPct val="20000"/>
              </a:spcBef>
              <a:buClr>
                <a:schemeClr val="accent2"/>
              </a:buClr>
              <a:buSzPct val="60000"/>
              <a:buFont typeface="Wingdings" pitchFamily="2" charset="2"/>
              <a:buChar char="q"/>
            </a:pPr>
            <a:r>
              <a:rPr lang="en-US" altLang="zh-CN" sz="2200">
                <a:ea typeface="SimSun" pitchFamily="2" charset="-122"/>
              </a:rPr>
              <a:t>Tradeoff between flat representation and structured representation</a:t>
            </a:r>
          </a:p>
          <a:p>
            <a:pPr marL="762000" lvl="1" indent="-304800">
              <a:lnSpc>
                <a:spcPct val="90000"/>
              </a:lnSpc>
              <a:spcBef>
                <a:spcPct val="20000"/>
              </a:spcBef>
              <a:buClr>
                <a:schemeClr val="accent2"/>
              </a:buClr>
              <a:buSzPct val="60000"/>
              <a:buFont typeface="Wingdings" pitchFamily="2" charset="2"/>
              <a:buChar char="q"/>
            </a:pPr>
            <a:endParaRPr lang="en-US" altLang="zh-CN">
              <a:ea typeface="SimSun" pitchFamily="2" charset="-122"/>
            </a:endParaRPr>
          </a:p>
          <a:p>
            <a:pPr marL="762000" lvl="1" indent="-304800">
              <a:lnSpc>
                <a:spcPct val="90000"/>
              </a:lnSpc>
              <a:spcBef>
                <a:spcPct val="20000"/>
              </a:spcBef>
              <a:buClr>
                <a:schemeClr val="accent2"/>
              </a:buClr>
              <a:buSzPct val="60000"/>
              <a:buFont typeface="Wingdings" pitchFamily="2" charset="2"/>
              <a:buChar char="q"/>
            </a:pPr>
            <a:endParaRPr lang="en-US" altLang="zh-CN" sz="2200">
              <a:ea typeface="SimSun" pitchFamily="2" charset="-122"/>
            </a:endParaRPr>
          </a:p>
        </p:txBody>
      </p:sp>
    </p:spTree>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Rectangle 6"/>
          <p:cNvSpPr>
            <a:spLocks noGrp="1" noChangeArrowheads="1"/>
          </p:cNvSpPr>
          <p:nvPr>
            <p:ph type="sldNum" sz="quarter" idx="12"/>
          </p:nvPr>
        </p:nvSpPr>
        <p:spPr>
          <a:ln>
            <a:miter lim="800000"/>
            <a:headEnd/>
            <a:tailEnd/>
          </a:ln>
        </p:spPr>
        <p:txBody>
          <a:bodyPr/>
          <a:lstStyle/>
          <a:p>
            <a:pPr>
              <a:defRPr/>
            </a:pPr>
            <a:fld id="{30F60327-4979-4E94-B02F-2C1A6B0DD12E}" type="slidenum">
              <a:rPr lang="en-US" smtClean="0"/>
              <a:pPr>
                <a:defRPr/>
              </a:pPr>
              <a:t>116</a:t>
            </a:fld>
            <a:endParaRPr lang="en-US" smtClean="0"/>
          </a:p>
        </p:txBody>
      </p:sp>
      <p:sp>
        <p:nvSpPr>
          <p:cNvPr id="272386"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5DF2A3A5-3DAE-44E8-B9F7-53AEF2BC0C5B}" type="slidenum">
              <a:rPr lang="en-US" sz="1200">
                <a:latin typeface="Garamond" pitchFamily="18" charset="0"/>
              </a:rPr>
              <a:pPr algn="r"/>
              <a:t>116</a:t>
            </a:fld>
            <a:endParaRPr lang="en-US" sz="1200">
              <a:latin typeface="Garamond" pitchFamily="18" charset="0"/>
            </a:endParaRPr>
          </a:p>
        </p:txBody>
      </p:sp>
      <p:sp>
        <p:nvSpPr>
          <p:cNvPr id="272387" name="Title 7"/>
          <p:cNvSpPr>
            <a:spLocks noGrp="1"/>
          </p:cNvSpPr>
          <p:nvPr>
            <p:ph type="title" idx="4294967295"/>
          </p:nvPr>
        </p:nvSpPr>
        <p:spPr>
          <a:xfrm>
            <a:off x="914400" y="-157163"/>
            <a:ext cx="8229600" cy="1139826"/>
          </a:xfrm>
        </p:spPr>
        <p:txBody>
          <a:bodyPr anchor="b"/>
          <a:lstStyle/>
          <a:p>
            <a:pPr eaLnBrk="1" hangingPunct="1"/>
            <a:r>
              <a:rPr lang="en-US" altLang="zh-CN" sz="3800" smtClean="0">
                <a:ea typeface="SimSun" pitchFamily="2" charset="-122"/>
              </a:rPr>
              <a:t>Structured Representation Approach</a:t>
            </a:r>
            <a:endParaRPr lang="en-US" sz="3800" smtClean="0">
              <a:ea typeface="ＭＳ Ｐゴシック" pitchFamily="34" charset="-128"/>
            </a:endParaRPr>
          </a:p>
        </p:txBody>
      </p:sp>
      <p:sp>
        <p:nvSpPr>
          <p:cNvPr id="272388" name="Rectangle 3"/>
          <p:cNvSpPr>
            <a:spLocks noGrp="1" noChangeArrowheads="1"/>
          </p:cNvSpPr>
          <p:nvPr>
            <p:ph type="body" idx="4294967295"/>
          </p:nvPr>
        </p:nvSpPr>
        <p:spPr>
          <a:xfrm>
            <a:off x="457200" y="1057275"/>
            <a:ext cx="8229600" cy="2770188"/>
          </a:xfrm>
        </p:spPr>
        <p:txBody>
          <a:bodyPr/>
          <a:lstStyle/>
          <a:p>
            <a:pPr marL="273050" indent="-273050" eaLnBrk="1" hangingPunct="1"/>
            <a:r>
              <a:rPr lang="en-US" altLang="zh-TW" sz="2000" smtClean="0">
                <a:ea typeface="PMingLiU" pitchFamily="18" charset="-120"/>
              </a:rPr>
              <a:t>Representation based on three shortest dependency paths</a:t>
            </a:r>
            <a:br>
              <a:rPr lang="en-US" altLang="zh-TW" sz="2000" smtClean="0">
                <a:ea typeface="PMingLiU" pitchFamily="18" charset="-120"/>
              </a:rPr>
            </a:br>
            <a:r>
              <a:rPr lang="en-US" sz="1800" i="1" smtClean="0">
                <a:latin typeface="Calibri" pitchFamily="34" charset="0"/>
                <a:ea typeface="PMingLiU" pitchFamily="18" charset="-120"/>
              </a:rPr>
              <a:t>In </a:t>
            </a:r>
            <a:r>
              <a:rPr lang="en-US" sz="1800" b="1" i="1" smtClean="0">
                <a:solidFill>
                  <a:srgbClr val="0000FF"/>
                </a:solidFill>
                <a:latin typeface="Calibri" pitchFamily="34" charset="0"/>
                <a:ea typeface="PMingLiU" pitchFamily="18" charset="-120"/>
              </a:rPr>
              <a:t>1975</a:t>
            </a:r>
            <a:r>
              <a:rPr lang="en-US" sz="1800" i="1" smtClean="0">
                <a:latin typeface="Calibri" pitchFamily="34" charset="0"/>
                <a:ea typeface="PMingLiU" pitchFamily="18" charset="-120"/>
              </a:rPr>
              <a:t>, after being fired from Columbia amid allegations that he used company funds to pay for his son's bar mitzvah, </a:t>
            </a:r>
            <a:r>
              <a:rPr lang="en-US" sz="1800" b="1" i="1" smtClean="0">
                <a:solidFill>
                  <a:srgbClr val="0000FF"/>
                </a:solidFill>
                <a:latin typeface="Calibri" pitchFamily="34" charset="0"/>
                <a:ea typeface="PMingLiU" pitchFamily="18" charset="-120"/>
              </a:rPr>
              <a:t>Davis</a:t>
            </a:r>
            <a:r>
              <a:rPr lang="en-US" sz="1800" i="1" smtClean="0">
                <a:solidFill>
                  <a:srgbClr val="0000FF"/>
                </a:solidFill>
                <a:latin typeface="Calibri" pitchFamily="34" charset="0"/>
                <a:ea typeface="PMingLiU" pitchFamily="18" charset="-120"/>
              </a:rPr>
              <a:t> </a:t>
            </a:r>
            <a:r>
              <a:rPr lang="en-US" sz="1800" i="1" smtClean="0">
                <a:latin typeface="Calibri" pitchFamily="34" charset="0"/>
                <a:ea typeface="PMingLiU" pitchFamily="18" charset="-120"/>
              </a:rPr>
              <a:t>founded </a:t>
            </a:r>
            <a:r>
              <a:rPr lang="en-US" sz="1800" b="1" i="1" smtClean="0">
                <a:solidFill>
                  <a:srgbClr val="0000FF"/>
                </a:solidFill>
                <a:latin typeface="Calibri" pitchFamily="34" charset="0"/>
                <a:ea typeface="PMingLiU" pitchFamily="18" charset="-120"/>
              </a:rPr>
              <a:t>Arista.</a:t>
            </a:r>
            <a:endParaRPr lang="en-US" sz="1600" i="1" smtClean="0">
              <a:solidFill>
                <a:srgbClr val="0000FF"/>
              </a:solidFill>
              <a:latin typeface="Calibri" pitchFamily="34" charset="0"/>
              <a:ea typeface="PMingLiU" pitchFamily="18" charset="-120"/>
            </a:endParaRPr>
          </a:p>
          <a:p>
            <a:pPr marL="273050" indent="-273050" eaLnBrk="1" hangingPunct="1"/>
            <a:r>
              <a:rPr lang="en-US" altLang="zh-TW" sz="2000" smtClean="0">
                <a:ea typeface="PMingLiU" pitchFamily="18" charset="-120"/>
              </a:rPr>
              <a:t>Surface sentence:</a:t>
            </a:r>
          </a:p>
          <a:p>
            <a:pPr marL="547688" lvl="1" indent="-273050" eaLnBrk="1" hangingPunct="1"/>
            <a:r>
              <a:rPr lang="en-US" altLang="zh-TW" sz="1700" smtClean="0">
                <a:ea typeface="PMingLiU" pitchFamily="18" charset="-120"/>
              </a:rPr>
              <a:t>Long distance between </a:t>
            </a:r>
            <a:r>
              <a:rPr lang="en-US" altLang="zh-TW" sz="1700" i="1" smtClean="0">
                <a:ea typeface="PMingLiU" pitchFamily="18" charset="-120"/>
              </a:rPr>
              <a:t>1975 </a:t>
            </a:r>
            <a:r>
              <a:rPr lang="en-US" altLang="zh-TW" sz="1700" smtClean="0">
                <a:ea typeface="PMingLiU" pitchFamily="18" charset="-120"/>
              </a:rPr>
              <a:t>and </a:t>
            </a:r>
            <a:r>
              <a:rPr lang="en-US" altLang="zh-TW" sz="1700" i="1" smtClean="0">
                <a:ea typeface="PMingLiU" pitchFamily="18" charset="-120"/>
              </a:rPr>
              <a:t>Davis founded Arista</a:t>
            </a:r>
          </a:p>
          <a:p>
            <a:pPr marL="547688" lvl="1" indent="-273050" eaLnBrk="1" hangingPunct="1"/>
            <a:r>
              <a:rPr lang="en-US" altLang="zh-TW" sz="1700" smtClean="0">
                <a:ea typeface="PMingLiU" pitchFamily="18" charset="-120"/>
              </a:rPr>
              <a:t>Some words in between cause ambiguity: fired</a:t>
            </a:r>
          </a:p>
          <a:p>
            <a:pPr marL="273050" indent="-273050" eaLnBrk="1" hangingPunct="1"/>
            <a:r>
              <a:rPr lang="en-US" altLang="zh-TW" sz="2000" smtClean="0">
                <a:ea typeface="PMingLiU" pitchFamily="18" charset="-120"/>
              </a:rPr>
              <a:t>Dependency paths:</a:t>
            </a:r>
          </a:p>
          <a:p>
            <a:pPr marL="547688" lvl="1" indent="-273050" eaLnBrk="1" hangingPunct="1"/>
            <a:r>
              <a:rPr lang="en-US" altLang="zh-TW" sz="1700" smtClean="0">
                <a:ea typeface="PMingLiU" pitchFamily="18" charset="-120"/>
              </a:rPr>
              <a:t>Help remove irrelevant information</a:t>
            </a:r>
          </a:p>
          <a:p>
            <a:pPr marL="547688" lvl="1" indent="-273050" eaLnBrk="1" hangingPunct="1"/>
            <a:r>
              <a:rPr lang="en-US" altLang="zh-TW" sz="1700" smtClean="0">
                <a:ea typeface="PMingLiU" pitchFamily="18" charset="-120"/>
              </a:rPr>
              <a:t>Build syntactic and semantic links from long distance</a:t>
            </a:r>
          </a:p>
        </p:txBody>
      </p:sp>
      <p:pic>
        <p:nvPicPr>
          <p:cNvPr id="7" name="Picture 5"/>
          <p:cNvPicPr>
            <a:picLocks noChangeAspect="1" noChangeArrowheads="1"/>
          </p:cNvPicPr>
          <p:nvPr/>
        </p:nvPicPr>
        <p:blipFill>
          <a:blip r:embed="rId3"/>
          <a:srcRect/>
          <a:stretch>
            <a:fillRect/>
          </a:stretch>
        </p:blipFill>
        <p:spPr bwMode="auto">
          <a:xfrm>
            <a:off x="4092575" y="4846638"/>
            <a:ext cx="4799013" cy="1373187"/>
          </a:xfrm>
          <a:prstGeom prst="rect">
            <a:avLst/>
          </a:prstGeom>
          <a:noFill/>
          <a:ln w="9525">
            <a:noFill/>
            <a:miter lim="800000"/>
            <a:headEnd/>
            <a:tailEnd/>
          </a:ln>
        </p:spPr>
      </p:pic>
      <p:pic>
        <p:nvPicPr>
          <p:cNvPr id="9" name="Picture 6"/>
          <p:cNvPicPr>
            <a:picLocks noChangeAspect="1" noChangeArrowheads="1"/>
          </p:cNvPicPr>
          <p:nvPr/>
        </p:nvPicPr>
        <p:blipFill>
          <a:blip r:embed="rId4"/>
          <a:srcRect/>
          <a:stretch>
            <a:fillRect/>
          </a:stretch>
        </p:blipFill>
        <p:spPr bwMode="auto">
          <a:xfrm>
            <a:off x="314325" y="4221163"/>
            <a:ext cx="3743325" cy="1998662"/>
          </a:xfrm>
          <a:prstGeom prst="rect">
            <a:avLst/>
          </a:prstGeom>
          <a:noFill/>
          <a:ln w="9525">
            <a:noFill/>
            <a:miter lim="800000"/>
            <a:headEnd/>
            <a:tailEnd/>
          </a:ln>
        </p:spPr>
      </p:pic>
      <p:sp>
        <p:nvSpPr>
          <p:cNvPr id="10" name="AutoShape 7"/>
          <p:cNvSpPr>
            <a:spLocks noChangeArrowheads="1"/>
          </p:cNvSpPr>
          <p:nvPr/>
        </p:nvSpPr>
        <p:spPr bwMode="auto">
          <a:xfrm flipV="1">
            <a:off x="3695700" y="5280025"/>
            <a:ext cx="504825" cy="385763"/>
          </a:xfrm>
          <a:prstGeom prst="rightArrow">
            <a:avLst>
              <a:gd name="adj1" fmla="val 50000"/>
              <a:gd name="adj2" fmla="val 43894"/>
            </a:avLst>
          </a:prstGeom>
          <a:solidFill>
            <a:srgbClr val="3366FF"/>
          </a:solidFill>
          <a:ln w="9525">
            <a:noFill/>
            <a:miter lim="800000"/>
            <a:headEnd/>
            <a:tailEnd/>
          </a:ln>
        </p:spPr>
        <p:txBody>
          <a:bodyPr wrap="none" anchor="ctr"/>
          <a:lstStyle/>
          <a:p>
            <a:pPr defTabSz="457200"/>
            <a:endParaRPr lang="en-US">
              <a:latin typeface="Gill Sans MT" pitchFamily="34" charset="0"/>
              <a:ea typeface="SimSun"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Rectangle 6"/>
          <p:cNvSpPr>
            <a:spLocks noGrp="1" noChangeArrowheads="1"/>
          </p:cNvSpPr>
          <p:nvPr>
            <p:ph type="sldNum" sz="quarter" idx="12"/>
          </p:nvPr>
        </p:nvSpPr>
        <p:spPr>
          <a:ln>
            <a:miter lim="800000"/>
            <a:headEnd/>
            <a:tailEnd/>
          </a:ln>
        </p:spPr>
        <p:txBody>
          <a:bodyPr/>
          <a:lstStyle/>
          <a:p>
            <a:pPr>
              <a:defRPr/>
            </a:pPr>
            <a:fld id="{C93E5262-8B2F-4085-ADE0-05B66908B420}" type="slidenum">
              <a:rPr lang="en-US" smtClean="0"/>
              <a:pPr>
                <a:defRPr/>
              </a:pPr>
              <a:t>117</a:t>
            </a:fld>
            <a:endParaRPr lang="en-US" smtClean="0"/>
          </a:p>
        </p:txBody>
      </p:sp>
      <p:sp>
        <p:nvSpPr>
          <p:cNvPr id="274434"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67BE4554-B39E-4011-AF34-7AF33836D836}" type="slidenum">
              <a:rPr lang="en-US" sz="1200">
                <a:latin typeface="Garamond" pitchFamily="18" charset="0"/>
              </a:rPr>
              <a:pPr algn="r"/>
              <a:t>117</a:t>
            </a:fld>
            <a:endParaRPr lang="en-US" sz="1200">
              <a:latin typeface="Garamond" pitchFamily="18" charset="0"/>
            </a:endParaRPr>
          </a:p>
        </p:txBody>
      </p:sp>
      <p:sp>
        <p:nvSpPr>
          <p:cNvPr id="274435" name="Rectangle 2"/>
          <p:cNvSpPr>
            <a:spLocks noGrp="1" noChangeArrowheads="1"/>
          </p:cNvSpPr>
          <p:nvPr>
            <p:ph type="title" idx="4294967295"/>
          </p:nvPr>
        </p:nvSpPr>
        <p:spPr>
          <a:xfrm>
            <a:off x="914400" y="-157163"/>
            <a:ext cx="8229600" cy="1139826"/>
          </a:xfrm>
        </p:spPr>
        <p:txBody>
          <a:bodyPr anchor="b"/>
          <a:lstStyle/>
          <a:p>
            <a:pPr eaLnBrk="1" hangingPunct="1"/>
            <a:r>
              <a:rPr lang="en-US" altLang="zh-CN" sz="3800" smtClean="0">
                <a:ea typeface="SimSun" pitchFamily="2" charset="-122"/>
              </a:rPr>
              <a:t>Structured Representation Approach</a:t>
            </a:r>
          </a:p>
        </p:txBody>
      </p:sp>
      <p:sp>
        <p:nvSpPr>
          <p:cNvPr id="274436" name="Rectangle 3"/>
          <p:cNvSpPr>
            <a:spLocks noGrp="1" noChangeArrowheads="1"/>
          </p:cNvSpPr>
          <p:nvPr>
            <p:ph type="body" idx="4294967295"/>
          </p:nvPr>
        </p:nvSpPr>
        <p:spPr>
          <a:xfrm>
            <a:off x="457200" y="1143000"/>
            <a:ext cx="8229600" cy="4222750"/>
          </a:xfrm>
        </p:spPr>
        <p:txBody>
          <a:bodyPr/>
          <a:lstStyle/>
          <a:p>
            <a:pPr marL="273050" indent="-273050" eaLnBrk="1" hangingPunct="1">
              <a:lnSpc>
                <a:spcPct val="80000"/>
              </a:lnSpc>
            </a:pPr>
            <a:r>
              <a:rPr lang="en-US" altLang="zh-TW" sz="2000" smtClean="0">
                <a:ea typeface="PMingLiU" pitchFamily="18" charset="-120"/>
              </a:rPr>
              <a:t>Kernel function on two paths: </a:t>
            </a:r>
            <a:r>
              <a:rPr lang="en-US" altLang="zh-TW" sz="2000" smtClean="0">
                <a:solidFill>
                  <a:srgbClr val="006600"/>
                </a:solidFill>
                <a:ea typeface="PMingLiU" pitchFamily="18" charset="-120"/>
              </a:rPr>
              <a:t>enumerate all sub-patterns in two paths</a:t>
            </a:r>
            <a:br>
              <a:rPr lang="en-US" altLang="zh-TW" sz="2000" smtClean="0">
                <a:solidFill>
                  <a:srgbClr val="006600"/>
                </a:solidFill>
                <a:ea typeface="PMingLiU" pitchFamily="18" charset="-120"/>
              </a:rPr>
            </a:br>
            <a:r>
              <a:rPr lang="en-US" altLang="zh-TW" sz="2000" smtClean="0">
                <a:ea typeface="PMingLiU" pitchFamily="18" charset="-120"/>
              </a:rPr>
              <a:t/>
            </a:r>
            <a:br>
              <a:rPr lang="en-US" altLang="zh-TW" sz="2000" smtClean="0">
                <a:ea typeface="PMingLiU" pitchFamily="18" charset="-120"/>
              </a:rPr>
            </a:br>
            <a:r>
              <a:rPr lang="en-US" altLang="zh-TW" sz="2000" smtClean="0">
                <a:ea typeface="PMingLiU" pitchFamily="18" charset="-120"/>
              </a:rPr>
              <a:t/>
            </a:r>
            <a:br>
              <a:rPr lang="en-US" altLang="zh-TW" sz="2000" smtClean="0">
                <a:ea typeface="PMingLiU" pitchFamily="18" charset="-120"/>
              </a:rPr>
            </a:br>
            <a:r>
              <a:rPr lang="en-US" altLang="zh-TW" sz="2000" smtClean="0">
                <a:ea typeface="PMingLiU" pitchFamily="18" charset="-120"/>
              </a:rPr>
              <a:t/>
            </a:r>
            <a:br>
              <a:rPr lang="en-US" altLang="zh-TW" sz="2000" smtClean="0">
                <a:ea typeface="PMingLiU" pitchFamily="18" charset="-120"/>
              </a:rPr>
            </a:br>
            <a:endParaRPr lang="en-US" altLang="zh-TW" sz="2000" smtClean="0">
              <a:ea typeface="PMingLiU" pitchFamily="18" charset="-120"/>
            </a:endParaRPr>
          </a:p>
          <a:p>
            <a:pPr marL="547688" lvl="1" indent="-273050" eaLnBrk="1" hangingPunct="1">
              <a:lnSpc>
                <a:spcPct val="80000"/>
              </a:lnSpc>
            </a:pPr>
            <a:r>
              <a:rPr lang="en-US" altLang="zh-TW" sz="1800" smtClean="0">
                <a:ea typeface="PMingLiU" pitchFamily="18" charset="-120"/>
              </a:rPr>
              <a:t>Count number of common substrings</a:t>
            </a:r>
          </a:p>
          <a:p>
            <a:pPr marL="547688" lvl="1" indent="-273050" eaLnBrk="1" hangingPunct="1">
              <a:lnSpc>
                <a:spcPct val="80000"/>
              </a:lnSpc>
            </a:pPr>
            <a:r>
              <a:rPr lang="en-US" altLang="zh-TW" sz="2000" i="1" smtClean="0">
                <a:ea typeface="PMingLiU" pitchFamily="18" charset="-120"/>
              </a:rPr>
              <a:t>a</a:t>
            </a:r>
            <a:r>
              <a:rPr lang="en-US" altLang="zh-TW" sz="1800" smtClean="0">
                <a:ea typeface="PMingLiU" pitchFamily="18" charset="-120"/>
              </a:rPr>
              <a:t> is any substring of </a:t>
            </a:r>
            <a:r>
              <a:rPr lang="en-US" altLang="zh-TW" sz="2000" i="1" smtClean="0">
                <a:ea typeface="PMingLiU" pitchFamily="18" charset="-120"/>
              </a:rPr>
              <a:t>P</a:t>
            </a:r>
            <a:r>
              <a:rPr lang="en-US" altLang="zh-TW" sz="2000" i="1" baseline="-25000" smtClean="0">
                <a:ea typeface="PMingLiU" pitchFamily="18" charset="-120"/>
              </a:rPr>
              <a:t>x</a:t>
            </a:r>
            <a:r>
              <a:rPr lang="en-US" altLang="zh-TW" sz="1800" smtClean="0">
                <a:ea typeface="PMingLiU" pitchFamily="18" charset="-120"/>
              </a:rPr>
              <a:t> with length </a:t>
            </a:r>
            <a:r>
              <a:rPr lang="en-US" altLang="zh-TW" sz="2000" i="1" smtClean="0">
                <a:ea typeface="PMingLiU" pitchFamily="18" charset="-120"/>
              </a:rPr>
              <a:t>k</a:t>
            </a:r>
          </a:p>
          <a:p>
            <a:pPr marL="547688" lvl="1" indent="-273050" eaLnBrk="1" hangingPunct="1">
              <a:lnSpc>
                <a:spcPct val="80000"/>
              </a:lnSpc>
            </a:pPr>
            <a:r>
              <a:rPr lang="en-US" altLang="zh-TW" sz="2000" i="1" smtClean="0">
                <a:ea typeface="PMingLiU" pitchFamily="18" charset="-120"/>
              </a:rPr>
              <a:t>c(a</a:t>
            </a:r>
            <a:r>
              <a:rPr lang="en-US" altLang="zh-TW" sz="2000" i="1" baseline="-25000" smtClean="0">
                <a:ea typeface="PMingLiU" pitchFamily="18" charset="-120"/>
              </a:rPr>
              <a:t>i</a:t>
            </a:r>
            <a:r>
              <a:rPr lang="en-US" altLang="zh-TW" sz="2000" i="1" smtClean="0">
                <a:ea typeface="PMingLiU" pitchFamily="18" charset="-120"/>
              </a:rPr>
              <a:t>, b</a:t>
            </a:r>
            <a:r>
              <a:rPr lang="en-US" altLang="zh-TW" sz="2000" i="1" baseline="-25000" smtClean="0">
                <a:ea typeface="PMingLiU" pitchFamily="18" charset="-120"/>
              </a:rPr>
              <a:t>i</a:t>
            </a:r>
            <a:r>
              <a:rPr lang="en-US" altLang="zh-TW" sz="2000" i="1" smtClean="0">
                <a:ea typeface="PMingLiU" pitchFamily="18" charset="-120"/>
              </a:rPr>
              <a:t>)</a:t>
            </a:r>
            <a:r>
              <a:rPr lang="en-US" altLang="zh-TW" sz="1800" smtClean="0">
                <a:ea typeface="PMingLiU" pitchFamily="18" charset="-120"/>
              </a:rPr>
              <a:t> is inner product of feature vector of nodes </a:t>
            </a:r>
            <a:r>
              <a:rPr lang="en-US" altLang="zh-TW" sz="2000" i="1" smtClean="0">
                <a:ea typeface="PMingLiU" pitchFamily="18" charset="-120"/>
              </a:rPr>
              <a:t>a</a:t>
            </a:r>
            <a:r>
              <a:rPr lang="en-US" altLang="zh-TW" sz="2000" i="1" baseline="-25000" smtClean="0">
                <a:ea typeface="PMingLiU" pitchFamily="18" charset="-120"/>
              </a:rPr>
              <a:t>i</a:t>
            </a:r>
            <a:r>
              <a:rPr lang="en-US" altLang="zh-TW" sz="1800" smtClean="0">
                <a:ea typeface="PMingLiU" pitchFamily="18" charset="-120"/>
              </a:rPr>
              <a:t> and </a:t>
            </a:r>
            <a:r>
              <a:rPr lang="en-US" altLang="zh-TW" sz="2000" i="1" smtClean="0">
                <a:ea typeface="PMingLiU" pitchFamily="18" charset="-120"/>
              </a:rPr>
              <a:t>b</a:t>
            </a:r>
            <a:r>
              <a:rPr lang="en-US" altLang="zh-TW" sz="2000" i="1" baseline="-25000" smtClean="0">
                <a:ea typeface="PMingLiU" pitchFamily="18" charset="-120"/>
              </a:rPr>
              <a:t>i</a:t>
            </a:r>
          </a:p>
          <a:p>
            <a:pPr marL="273050" indent="-273050" eaLnBrk="1" hangingPunct="1">
              <a:lnSpc>
                <a:spcPct val="80000"/>
              </a:lnSpc>
            </a:pPr>
            <a:r>
              <a:rPr lang="en-US" altLang="zh-TW" sz="2000" smtClean="0">
                <a:ea typeface="PMingLiU" pitchFamily="18" charset="-120"/>
              </a:rPr>
              <a:t>Kernel function on two sentences: </a:t>
            </a:r>
            <a:r>
              <a:rPr lang="en-US" altLang="zh-TW" sz="2000" smtClean="0">
                <a:solidFill>
                  <a:srgbClr val="006600"/>
                </a:solidFill>
                <a:ea typeface="PMingLiU" pitchFamily="18" charset="-120"/>
              </a:rPr>
              <a:t>combine kernel values of three paths</a:t>
            </a:r>
            <a:br>
              <a:rPr lang="en-US" altLang="zh-TW" sz="2000" smtClean="0">
                <a:solidFill>
                  <a:srgbClr val="006600"/>
                </a:solidFill>
                <a:ea typeface="PMingLiU" pitchFamily="18" charset="-120"/>
              </a:rPr>
            </a:br>
            <a:endParaRPr lang="en-US" altLang="zh-TW" sz="2000" smtClean="0">
              <a:solidFill>
                <a:srgbClr val="006600"/>
              </a:solidFill>
              <a:ea typeface="PMingLiU" pitchFamily="18" charset="-120"/>
            </a:endParaRPr>
          </a:p>
          <a:p>
            <a:pPr marL="273050" indent="-273050" eaLnBrk="1" hangingPunct="1">
              <a:lnSpc>
                <a:spcPct val="80000"/>
              </a:lnSpc>
            </a:pPr>
            <a:endParaRPr lang="en-US" altLang="zh-TW" sz="2000" smtClean="0">
              <a:ea typeface="PMingLiU" pitchFamily="18" charset="-120"/>
            </a:endParaRPr>
          </a:p>
          <a:p>
            <a:pPr marL="273050" indent="-273050" eaLnBrk="1" hangingPunct="1">
              <a:lnSpc>
                <a:spcPct val="80000"/>
              </a:lnSpc>
              <a:buFont typeface="Wingdings" pitchFamily="2" charset="2"/>
              <a:buNone/>
            </a:pPr>
            <a:endParaRPr lang="en-US" altLang="zh-TW" sz="2000" smtClean="0">
              <a:ea typeface="PMingLiU" pitchFamily="18" charset="-120"/>
            </a:endParaRPr>
          </a:p>
          <a:p>
            <a:pPr marL="273050" indent="-273050" eaLnBrk="1" hangingPunct="1">
              <a:lnSpc>
                <a:spcPct val="80000"/>
              </a:lnSpc>
            </a:pPr>
            <a:r>
              <a:rPr lang="en-US" altLang="zh-TW" sz="2000" smtClean="0">
                <a:ea typeface="PMingLiU" pitchFamily="18" charset="-120"/>
              </a:rPr>
              <a:t>Normalization: </a:t>
            </a:r>
            <a:r>
              <a:rPr lang="en-US" altLang="zh-TW" sz="2000" smtClean="0">
                <a:solidFill>
                  <a:srgbClr val="006600"/>
                </a:solidFill>
                <a:ea typeface="PMingLiU" pitchFamily="18" charset="-120"/>
              </a:rPr>
              <a:t>avoid bias towards long paths</a:t>
            </a:r>
          </a:p>
          <a:p>
            <a:pPr marL="547688" lvl="1" indent="-273050" eaLnBrk="1" hangingPunct="1">
              <a:lnSpc>
                <a:spcPct val="80000"/>
              </a:lnSpc>
            </a:pPr>
            <a:endParaRPr lang="en-US" altLang="zh-TW" sz="2000" smtClean="0">
              <a:solidFill>
                <a:srgbClr val="006600"/>
              </a:solidFill>
              <a:ea typeface="PMingLiU" pitchFamily="18" charset="-120"/>
            </a:endParaRPr>
          </a:p>
          <a:p>
            <a:pPr marL="547688" lvl="1" indent="-273050" eaLnBrk="1" hangingPunct="1">
              <a:lnSpc>
                <a:spcPct val="80000"/>
              </a:lnSpc>
            </a:pPr>
            <a:endParaRPr lang="en-US" altLang="zh-TW" sz="1600" smtClean="0">
              <a:ea typeface="PMingLiU" pitchFamily="18" charset="-120"/>
            </a:endParaRPr>
          </a:p>
          <a:p>
            <a:pPr marL="547688" lvl="1" indent="-273050" eaLnBrk="1" hangingPunct="1">
              <a:lnSpc>
                <a:spcPct val="80000"/>
              </a:lnSpc>
            </a:pPr>
            <a:endParaRPr lang="en-US" altLang="zh-TW" sz="1800" smtClean="0">
              <a:ea typeface="PMingLiU" pitchFamily="18" charset="-120"/>
            </a:endParaRPr>
          </a:p>
          <a:p>
            <a:pPr marL="547688" lvl="1" indent="-273050" eaLnBrk="1" hangingPunct="1">
              <a:lnSpc>
                <a:spcPct val="80000"/>
              </a:lnSpc>
            </a:pPr>
            <a:endParaRPr lang="en-US" altLang="zh-TW" sz="1800" smtClean="0">
              <a:ea typeface="PMingLiU" pitchFamily="18" charset="-120"/>
            </a:endParaRPr>
          </a:p>
          <a:p>
            <a:pPr marL="273050" indent="-273050" eaLnBrk="1" hangingPunct="1">
              <a:lnSpc>
                <a:spcPct val="80000"/>
              </a:lnSpc>
            </a:pPr>
            <a:endParaRPr lang="en-US" altLang="zh-TW" sz="2000" smtClean="0">
              <a:ea typeface="PMingLiU" pitchFamily="18" charset="-120"/>
            </a:endParaRPr>
          </a:p>
        </p:txBody>
      </p:sp>
      <p:pic>
        <p:nvPicPr>
          <p:cNvPr id="274437" name="Picture 5"/>
          <p:cNvPicPr>
            <a:picLocks noChangeAspect="1" noChangeArrowheads="1"/>
          </p:cNvPicPr>
          <p:nvPr/>
        </p:nvPicPr>
        <p:blipFill>
          <a:blip r:embed="rId3"/>
          <a:srcRect/>
          <a:stretch>
            <a:fillRect/>
          </a:stretch>
        </p:blipFill>
        <p:spPr bwMode="auto">
          <a:xfrm>
            <a:off x="1476375" y="4071938"/>
            <a:ext cx="3246438" cy="792162"/>
          </a:xfrm>
          <a:prstGeom prst="rect">
            <a:avLst/>
          </a:prstGeom>
          <a:noFill/>
          <a:ln w="9525">
            <a:noFill/>
            <a:miter lim="800000"/>
            <a:headEnd/>
            <a:tailEnd/>
          </a:ln>
        </p:spPr>
      </p:pic>
      <p:pic>
        <p:nvPicPr>
          <p:cNvPr id="274438" name="Picture 6"/>
          <p:cNvPicPr>
            <a:picLocks noChangeAspect="1" noChangeArrowheads="1"/>
          </p:cNvPicPr>
          <p:nvPr/>
        </p:nvPicPr>
        <p:blipFill>
          <a:blip r:embed="rId4"/>
          <a:srcRect/>
          <a:stretch>
            <a:fillRect/>
          </a:stretch>
        </p:blipFill>
        <p:spPr bwMode="auto">
          <a:xfrm>
            <a:off x="1403350" y="1841500"/>
            <a:ext cx="5530850" cy="792163"/>
          </a:xfrm>
          <a:prstGeom prst="rect">
            <a:avLst/>
          </a:prstGeom>
          <a:noFill/>
          <a:ln w="9525">
            <a:noFill/>
            <a:miter lim="800000"/>
            <a:headEnd/>
            <a:tailEnd/>
          </a:ln>
        </p:spPr>
      </p:pic>
      <p:pic>
        <p:nvPicPr>
          <p:cNvPr id="274439" name="Picture 7"/>
          <p:cNvPicPr>
            <a:picLocks noChangeAspect="1" noChangeArrowheads="1"/>
          </p:cNvPicPr>
          <p:nvPr/>
        </p:nvPicPr>
        <p:blipFill>
          <a:blip r:embed="rId5"/>
          <a:srcRect/>
          <a:stretch>
            <a:fillRect/>
          </a:stretch>
        </p:blipFill>
        <p:spPr bwMode="auto">
          <a:xfrm>
            <a:off x="1476375" y="5410200"/>
            <a:ext cx="3937000" cy="71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Rectangle 6"/>
          <p:cNvSpPr>
            <a:spLocks noGrp="1" noChangeArrowheads="1"/>
          </p:cNvSpPr>
          <p:nvPr>
            <p:ph type="sldNum" sz="quarter" idx="12"/>
          </p:nvPr>
        </p:nvSpPr>
        <p:spPr>
          <a:ln>
            <a:miter lim="800000"/>
            <a:headEnd/>
            <a:tailEnd/>
          </a:ln>
        </p:spPr>
        <p:txBody>
          <a:bodyPr/>
          <a:lstStyle/>
          <a:p>
            <a:pPr>
              <a:defRPr/>
            </a:pPr>
            <a:fld id="{2D7E31B5-7851-4736-8DE2-B2F8080BC9B5}" type="slidenum">
              <a:rPr lang="en-US" smtClean="0"/>
              <a:pPr>
                <a:defRPr/>
              </a:pPr>
              <a:t>118</a:t>
            </a:fld>
            <a:endParaRPr lang="en-US" smtClean="0"/>
          </a:p>
        </p:txBody>
      </p:sp>
      <p:sp>
        <p:nvSpPr>
          <p:cNvPr id="276482"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A7E02B5F-F462-4E00-8BF9-627A1B35DAA2}" type="slidenum">
              <a:rPr lang="en-US" sz="1200">
                <a:latin typeface="Garamond" pitchFamily="18" charset="0"/>
              </a:rPr>
              <a:pPr algn="r"/>
              <a:t>118</a:t>
            </a:fld>
            <a:endParaRPr lang="en-US" sz="1200">
              <a:latin typeface="Garamond" pitchFamily="18" charset="0"/>
            </a:endParaRPr>
          </a:p>
        </p:txBody>
      </p:sp>
      <p:sp>
        <p:nvSpPr>
          <p:cNvPr id="276483" name="Title 7"/>
          <p:cNvSpPr>
            <a:spLocks noGrp="1"/>
          </p:cNvSpPr>
          <p:nvPr>
            <p:ph type="title" idx="4294967295"/>
          </p:nvPr>
        </p:nvSpPr>
        <p:spPr>
          <a:xfrm>
            <a:off x="914400" y="-185738"/>
            <a:ext cx="8229600" cy="1139826"/>
          </a:xfrm>
        </p:spPr>
        <p:txBody>
          <a:bodyPr anchor="b"/>
          <a:lstStyle/>
          <a:p>
            <a:pPr eaLnBrk="1" hangingPunct="1"/>
            <a:r>
              <a:rPr lang="en-US" altLang="zh-CN" sz="3800" smtClean="0">
                <a:ea typeface="SimSun" pitchFamily="2" charset="-122"/>
              </a:rPr>
              <a:t>Flat Representation Approach</a:t>
            </a:r>
            <a:endParaRPr lang="en-US" sz="3800" smtClean="0">
              <a:ea typeface="SimSun" pitchFamily="2" charset="-122"/>
            </a:endParaRPr>
          </a:p>
        </p:txBody>
      </p:sp>
      <p:sp>
        <p:nvSpPr>
          <p:cNvPr id="276484" name="Rectangle 3"/>
          <p:cNvSpPr>
            <a:spLocks noGrp="1" noChangeArrowheads="1"/>
          </p:cNvSpPr>
          <p:nvPr>
            <p:ph sz="quarter" idx="4294967295"/>
          </p:nvPr>
        </p:nvSpPr>
        <p:spPr>
          <a:xfrm>
            <a:off x="457200" y="1219200"/>
            <a:ext cx="8229600" cy="4937125"/>
          </a:xfrm>
        </p:spPr>
        <p:txBody>
          <a:bodyPr/>
          <a:lstStyle/>
          <a:p>
            <a:pPr marL="434975" indent="-304800" defTabSz="457200" eaLnBrk="1" hangingPunct="1">
              <a:spcAft>
                <a:spcPts val="600"/>
              </a:spcAft>
            </a:pPr>
            <a:r>
              <a:rPr lang="en-US" altLang="zh-CN" sz="2100" smtClean="0">
                <a:ea typeface="SimSun" pitchFamily="2" charset="-122"/>
              </a:rPr>
              <a:t>Window of words around </a:t>
            </a:r>
            <a:r>
              <a:rPr lang="en-US" altLang="zh-CN" sz="1500" smtClean="0">
                <a:ea typeface="SimSun" pitchFamily="2" charset="-122"/>
              </a:rPr>
              <a:t>TARGET_DATE, TARGET_ENTITY and TARGET_ATTRIBUTE</a:t>
            </a:r>
            <a:r>
              <a:rPr lang="en-US" altLang="zh-CN" sz="2100" smtClean="0">
                <a:ea typeface="SimSun" pitchFamily="2" charset="-122"/>
              </a:rPr>
              <a:t>.</a:t>
            </a:r>
          </a:p>
          <a:p>
            <a:pPr marL="434975" indent="-304800" defTabSz="457200" eaLnBrk="1" hangingPunct="1">
              <a:spcAft>
                <a:spcPts val="600"/>
              </a:spcAft>
            </a:pPr>
            <a:r>
              <a:rPr lang="en-US" altLang="zh-CN" sz="2100" smtClean="0">
                <a:ea typeface="SimSun" pitchFamily="2" charset="-122"/>
              </a:rPr>
              <a:t>Shallow Dependency Features: governor and dependent words of the target entity, date and attribute</a:t>
            </a:r>
          </a:p>
          <a:p>
            <a:pPr marL="434975" indent="-304800" defTabSz="457200" eaLnBrk="1" hangingPunct="1">
              <a:spcAft>
                <a:spcPts val="600"/>
              </a:spcAft>
            </a:pPr>
            <a:r>
              <a:rPr lang="en-US" altLang="zh-CN" sz="2100" smtClean="0">
                <a:ea typeface="SimSun" pitchFamily="2" charset="-122"/>
              </a:rPr>
              <a:t>Sentences are normalized for the specific query (entity and attribute) and target date.</a:t>
            </a:r>
          </a:p>
          <a:p>
            <a:pPr marL="708025" lvl="1" indent="-304800" defTabSz="457200" eaLnBrk="1" hangingPunct="1">
              <a:spcAft>
                <a:spcPts val="600"/>
              </a:spcAft>
            </a:pPr>
            <a:r>
              <a:rPr lang="en-US" sz="2000" i="1" smtClean="0">
                <a:latin typeface="Calibri" pitchFamily="34" charset="0"/>
                <a:ea typeface="PMingLiU" pitchFamily="18" charset="-120"/>
              </a:rPr>
              <a:t>In </a:t>
            </a:r>
            <a:r>
              <a:rPr lang="en-US" sz="2000" b="1" i="1" smtClean="0">
                <a:solidFill>
                  <a:srgbClr val="0000FF"/>
                </a:solidFill>
                <a:latin typeface="Calibri" pitchFamily="34" charset="0"/>
                <a:ea typeface="PMingLiU" pitchFamily="18" charset="-120"/>
              </a:rPr>
              <a:t>1975</a:t>
            </a:r>
            <a:r>
              <a:rPr lang="en-US" sz="2000" i="1" smtClean="0">
                <a:latin typeface="Calibri" pitchFamily="34" charset="0"/>
                <a:ea typeface="PMingLiU" pitchFamily="18" charset="-120"/>
              </a:rPr>
              <a:t>, after being fired from Columbia amid allegations that he used company funds to pay for his son's bar mitzvah, </a:t>
            </a:r>
            <a:r>
              <a:rPr lang="en-US" sz="2000" b="1" i="1" smtClean="0">
                <a:solidFill>
                  <a:srgbClr val="0000FF"/>
                </a:solidFill>
                <a:latin typeface="Calibri" pitchFamily="34" charset="0"/>
                <a:ea typeface="PMingLiU" pitchFamily="18" charset="-120"/>
              </a:rPr>
              <a:t>Davis</a:t>
            </a:r>
            <a:r>
              <a:rPr lang="en-US" sz="2000" i="1" smtClean="0">
                <a:solidFill>
                  <a:srgbClr val="0000FF"/>
                </a:solidFill>
                <a:latin typeface="Calibri" pitchFamily="34" charset="0"/>
                <a:ea typeface="PMingLiU" pitchFamily="18" charset="-120"/>
              </a:rPr>
              <a:t> </a:t>
            </a:r>
            <a:r>
              <a:rPr lang="en-US" sz="2000" i="1" smtClean="0">
                <a:latin typeface="Calibri" pitchFamily="34" charset="0"/>
                <a:ea typeface="PMingLiU" pitchFamily="18" charset="-120"/>
              </a:rPr>
              <a:t>founded </a:t>
            </a:r>
            <a:r>
              <a:rPr lang="en-US" sz="2000" b="1" i="1" smtClean="0">
                <a:solidFill>
                  <a:srgbClr val="0000FF"/>
                </a:solidFill>
                <a:latin typeface="Calibri" pitchFamily="34" charset="0"/>
                <a:ea typeface="PMingLiU" pitchFamily="18" charset="-120"/>
              </a:rPr>
              <a:t>Arista.</a:t>
            </a:r>
            <a:endParaRPr lang="en-US" sz="2000" i="1" smtClean="0">
              <a:solidFill>
                <a:srgbClr val="0000FF"/>
              </a:solidFill>
              <a:latin typeface="Calibri" pitchFamily="34" charset="0"/>
              <a:ea typeface="PMingLiU" pitchFamily="18" charset="-120"/>
            </a:endParaRPr>
          </a:p>
          <a:p>
            <a:pPr marL="708025" lvl="1" indent="-304800" defTabSz="457200" eaLnBrk="1" hangingPunct="1">
              <a:spcAft>
                <a:spcPts val="600"/>
              </a:spcAft>
            </a:pPr>
            <a:r>
              <a:rPr lang="en-US" sz="2000" i="1" smtClean="0">
                <a:latin typeface="Calibri" pitchFamily="34" charset="0"/>
                <a:ea typeface="PMingLiU" pitchFamily="18" charset="-120"/>
              </a:rPr>
              <a:t>In </a:t>
            </a:r>
            <a:r>
              <a:rPr lang="en-US" sz="2000" b="1" i="1" smtClean="0">
                <a:solidFill>
                  <a:srgbClr val="0000FF"/>
                </a:solidFill>
                <a:latin typeface="Calibri" pitchFamily="34" charset="0"/>
                <a:ea typeface="PMingLiU" pitchFamily="18" charset="-120"/>
              </a:rPr>
              <a:t>TARGET_DATE</a:t>
            </a:r>
            <a:r>
              <a:rPr lang="en-US" sz="2000" i="1" smtClean="0">
                <a:latin typeface="Calibri" pitchFamily="34" charset="0"/>
                <a:ea typeface="PMingLiU" pitchFamily="18" charset="-120"/>
              </a:rPr>
              <a:t>, after being fired from </a:t>
            </a:r>
            <a:r>
              <a:rPr lang="en-US" sz="2000" b="1" i="1" smtClean="0">
                <a:latin typeface="Calibri" pitchFamily="34" charset="0"/>
                <a:ea typeface="PMingLiU" pitchFamily="18" charset="-120"/>
              </a:rPr>
              <a:t>ORGANIZATION </a:t>
            </a:r>
            <a:r>
              <a:rPr lang="en-US" sz="2000" i="1" smtClean="0">
                <a:latin typeface="Calibri" pitchFamily="34" charset="0"/>
                <a:ea typeface="PMingLiU" pitchFamily="18" charset="-120"/>
              </a:rPr>
              <a:t>amid allegations that </a:t>
            </a:r>
            <a:r>
              <a:rPr lang="en-US" sz="2000" b="1" i="1" smtClean="0">
                <a:solidFill>
                  <a:srgbClr val="0000FF"/>
                </a:solidFill>
                <a:latin typeface="Calibri" pitchFamily="34" charset="0"/>
                <a:ea typeface="PMingLiU" pitchFamily="18" charset="-120"/>
              </a:rPr>
              <a:t>TARGET_ENTITY</a:t>
            </a:r>
            <a:r>
              <a:rPr lang="en-US" sz="2000" i="1" smtClean="0">
                <a:solidFill>
                  <a:srgbClr val="0000FF"/>
                </a:solidFill>
                <a:latin typeface="Calibri" pitchFamily="34" charset="0"/>
                <a:ea typeface="PMingLiU" pitchFamily="18" charset="-120"/>
              </a:rPr>
              <a:t> </a:t>
            </a:r>
            <a:r>
              <a:rPr lang="en-US" sz="2000" i="1" smtClean="0">
                <a:latin typeface="Calibri" pitchFamily="34" charset="0"/>
                <a:ea typeface="PMingLiU" pitchFamily="18" charset="-120"/>
              </a:rPr>
              <a:t>used company funds to pay for </a:t>
            </a:r>
            <a:r>
              <a:rPr lang="en-US" sz="2000" b="1" i="1" smtClean="0">
                <a:solidFill>
                  <a:srgbClr val="0000FF"/>
                </a:solidFill>
                <a:latin typeface="Calibri" pitchFamily="34" charset="0"/>
                <a:ea typeface="PMingLiU" pitchFamily="18" charset="-120"/>
              </a:rPr>
              <a:t>TARGET_ENTITY</a:t>
            </a:r>
            <a:r>
              <a:rPr lang="en-US" sz="2000" b="1" i="1" smtClean="0">
                <a:solidFill>
                  <a:srgbClr val="FF0000"/>
                </a:solidFill>
                <a:latin typeface="Calibri" pitchFamily="34" charset="0"/>
                <a:ea typeface="PMingLiU" pitchFamily="18" charset="-120"/>
              </a:rPr>
              <a:t> </a:t>
            </a:r>
            <a:r>
              <a:rPr lang="en-US" sz="2000" i="1" smtClean="0">
                <a:latin typeface="Calibri" pitchFamily="34" charset="0"/>
                <a:ea typeface="PMingLiU" pitchFamily="18" charset="-120"/>
              </a:rPr>
              <a:t>son's bar mitzvah, </a:t>
            </a:r>
            <a:r>
              <a:rPr lang="en-US" sz="2000" b="1" i="1" smtClean="0">
                <a:solidFill>
                  <a:srgbClr val="0000FF"/>
                </a:solidFill>
                <a:latin typeface="Calibri" pitchFamily="34" charset="0"/>
                <a:ea typeface="PMingLiU" pitchFamily="18" charset="-120"/>
              </a:rPr>
              <a:t>TARGET_ENTITY</a:t>
            </a:r>
            <a:r>
              <a:rPr lang="en-US" sz="2000" i="1" smtClean="0">
                <a:solidFill>
                  <a:srgbClr val="0000FF"/>
                </a:solidFill>
                <a:latin typeface="Calibri" pitchFamily="34" charset="0"/>
                <a:ea typeface="PMingLiU" pitchFamily="18" charset="-120"/>
              </a:rPr>
              <a:t> </a:t>
            </a:r>
            <a:r>
              <a:rPr lang="en-US" sz="2000" i="1" smtClean="0">
                <a:latin typeface="Calibri" pitchFamily="34" charset="0"/>
                <a:ea typeface="PMingLiU" pitchFamily="18" charset="-120"/>
              </a:rPr>
              <a:t>founded </a:t>
            </a:r>
            <a:r>
              <a:rPr lang="en-US" sz="2000" b="1" i="1" smtClean="0">
                <a:solidFill>
                  <a:srgbClr val="0000FF"/>
                </a:solidFill>
                <a:latin typeface="Calibri" pitchFamily="34" charset="0"/>
                <a:ea typeface="PMingLiU" pitchFamily="18" charset="-120"/>
              </a:rPr>
              <a:t>TARGET_ATTRIBUTE</a:t>
            </a:r>
            <a:r>
              <a:rPr lang="en-US" sz="2800" smtClean="0">
                <a:ea typeface="SimSun" pitchFamily="2" charset="-122"/>
              </a:rPr>
              <a:t>.</a:t>
            </a:r>
            <a:endParaRPr lang="en-US" altLang="zh-CN" sz="2000" smtClean="0">
              <a:ea typeface="SimSun" pitchFamily="2" charset="-122"/>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Rectangle 6"/>
          <p:cNvSpPr>
            <a:spLocks noGrp="1" noChangeArrowheads="1"/>
          </p:cNvSpPr>
          <p:nvPr>
            <p:ph type="sldNum" sz="quarter" idx="12"/>
          </p:nvPr>
        </p:nvSpPr>
        <p:spPr>
          <a:ln>
            <a:miter lim="800000"/>
            <a:headEnd/>
            <a:tailEnd/>
          </a:ln>
        </p:spPr>
        <p:txBody>
          <a:bodyPr/>
          <a:lstStyle/>
          <a:p>
            <a:pPr>
              <a:defRPr/>
            </a:pPr>
            <a:fld id="{68C3D1E0-0A0C-4CB9-8595-9C4BA228F5D8}" type="slidenum">
              <a:rPr lang="en-US" smtClean="0"/>
              <a:pPr>
                <a:defRPr/>
              </a:pPr>
              <a:t>119</a:t>
            </a:fld>
            <a:endParaRPr lang="en-US" smtClean="0"/>
          </a:p>
        </p:txBody>
      </p:sp>
      <p:sp>
        <p:nvSpPr>
          <p:cNvPr id="278530" name="Title 7"/>
          <p:cNvSpPr>
            <a:spLocks noGrp="1"/>
          </p:cNvSpPr>
          <p:nvPr>
            <p:ph type="title" idx="4294967295"/>
          </p:nvPr>
        </p:nvSpPr>
        <p:spPr>
          <a:xfrm>
            <a:off x="914400" y="-185738"/>
            <a:ext cx="8229600" cy="1139826"/>
          </a:xfrm>
        </p:spPr>
        <p:txBody>
          <a:bodyPr anchor="b"/>
          <a:lstStyle/>
          <a:p>
            <a:pPr eaLnBrk="1" hangingPunct="1"/>
            <a:r>
              <a:rPr lang="en-US" altLang="zh-CN" sz="3800" smtClean="0">
                <a:ea typeface="SimSun" pitchFamily="2" charset="-122"/>
              </a:rPr>
              <a:t>Evaluation Data Set</a:t>
            </a:r>
            <a:endParaRPr lang="en-US" sz="3800" smtClean="0">
              <a:ea typeface="SimSun" pitchFamily="2" charset="-122"/>
            </a:endParaRPr>
          </a:p>
        </p:txBody>
      </p:sp>
      <p:graphicFrame>
        <p:nvGraphicFramePr>
          <p:cNvPr id="508932" name="Group 4"/>
          <p:cNvGraphicFramePr>
            <a:graphicFrameLocks noGrp="1"/>
          </p:cNvGraphicFramePr>
          <p:nvPr/>
        </p:nvGraphicFramePr>
        <p:xfrm>
          <a:off x="1066800" y="3276600"/>
          <a:ext cx="5734050" cy="3108325"/>
        </p:xfrm>
        <a:graphic>
          <a:graphicData uri="http://schemas.openxmlformats.org/drawingml/2006/table">
            <a:tbl>
              <a:tblPr/>
              <a:tblGrid>
                <a:gridCol w="3887788"/>
                <a:gridCol w="1846262"/>
              </a:tblGrid>
              <a:tr h="310833">
                <a:tc>
                  <a:txBody>
                    <a:bodyPr/>
                    <a:lstStyle/>
                    <a:p>
                      <a:pPr marL="0" marR="0" lvl="0" indent="0" algn="ctr" defTabSz="914400" rtl="0" eaLnBrk="1" fontAlgn="base" latinLnBrk="0" hangingPunct="1">
                        <a:lnSpc>
                          <a:spcPct val="80000"/>
                        </a:lnSpc>
                        <a:spcBef>
                          <a:spcPct val="20000"/>
                        </a:spcBef>
                        <a:spcAft>
                          <a:spcPct val="0"/>
                        </a:spcAft>
                        <a:buClr>
                          <a:schemeClr val="accent1"/>
                        </a:buClr>
                        <a:buSzPct val="65000"/>
                        <a:buFont typeface="Wingdings" charset="0"/>
                        <a:buNone/>
                        <a:tabLst/>
                      </a:pPr>
                      <a:r>
                        <a:rPr kumimoji="0" lang="en-US" sz="1800" b="0" i="0" u="none" strike="noStrike" cap="none" normalizeH="0" baseline="0">
                          <a:ln>
                            <a:noFill/>
                          </a:ln>
                          <a:solidFill>
                            <a:schemeClr val="tx1"/>
                          </a:solidFill>
                          <a:effectLst/>
                          <a:latin typeface="Times New Roman" charset="0"/>
                          <a:ea typeface="宋体" charset="0"/>
                          <a:cs typeface="Times New Roman" charset="0"/>
                        </a:rPr>
                        <a:t>Slot Type</a:t>
                      </a:r>
                      <a:endParaRPr kumimoji="0" lang="en-US" sz="2100" b="0" i="0" u="none" strike="noStrike" cap="none" normalizeH="0" baseline="0">
                        <a:ln>
                          <a:noFill/>
                        </a:ln>
                        <a:solidFill>
                          <a:schemeClr val="tx1"/>
                        </a:solidFill>
                        <a:effectLst/>
                        <a:latin typeface="Arial" charset="0"/>
                        <a:ea typeface="宋体" charset="0"/>
                        <a:cs typeface="Times New Roman" charset="0"/>
                      </a:endParaRP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FF"/>
                    </a:solidFill>
                  </a:tcPr>
                </a:tc>
                <a:tc>
                  <a:txBody>
                    <a:bodyPr/>
                    <a:lstStyle/>
                    <a:p>
                      <a:pPr marL="0" marR="0" lvl="0" indent="0" algn="ctr" defTabSz="914400" rtl="0" eaLnBrk="1" fontAlgn="base" latinLnBrk="0" hangingPunct="1">
                        <a:lnSpc>
                          <a:spcPct val="80000"/>
                        </a:lnSpc>
                        <a:spcBef>
                          <a:spcPct val="20000"/>
                        </a:spcBef>
                        <a:spcAft>
                          <a:spcPct val="0"/>
                        </a:spcAft>
                        <a:buClr>
                          <a:schemeClr val="accent1"/>
                        </a:buClr>
                        <a:buSzPct val="65000"/>
                        <a:buFont typeface="Wingdings" charset="0"/>
                        <a:buNone/>
                        <a:tabLst/>
                      </a:pPr>
                      <a:r>
                        <a:rPr kumimoji="0" lang="en-US" sz="1800" b="0" i="0" u="none" strike="noStrike" cap="none" normalizeH="0" baseline="0">
                          <a:ln>
                            <a:noFill/>
                          </a:ln>
                          <a:solidFill>
                            <a:schemeClr val="tx1"/>
                          </a:solidFill>
                          <a:effectLst/>
                          <a:latin typeface="Times New Roman" charset="0"/>
                          <a:ea typeface="宋体" charset="0"/>
                          <a:cs typeface="Times New Roman" charset="0"/>
                        </a:rPr>
                        <a:t># of Tuples</a:t>
                      </a:r>
                      <a:endParaRPr kumimoji="0" lang="en-US" sz="2100" b="0" i="0" u="none" strike="noStrike" cap="none" normalizeH="0" baseline="0">
                        <a:ln>
                          <a:noFill/>
                        </a:ln>
                        <a:solidFill>
                          <a:schemeClr val="tx1"/>
                        </a:solidFill>
                        <a:effectLst/>
                        <a:latin typeface="Arial" charset="0"/>
                        <a:ea typeface="宋体" charset="0"/>
                        <a:cs typeface="Times New Roman" charset="0"/>
                      </a:endParaRP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FF"/>
                    </a:solidFill>
                  </a:tcPr>
                </a:tc>
              </a:tr>
              <a:tr h="310833">
                <a:tc>
                  <a:txBody>
                    <a:bodyPr/>
                    <a:lstStyle/>
                    <a:p>
                      <a:pPr marL="0" marR="0" lvl="0" indent="0" algn="ctr" defTabSz="914400" rtl="0" eaLnBrk="1" fontAlgn="base" latinLnBrk="0" hangingPunct="1">
                        <a:lnSpc>
                          <a:spcPct val="80000"/>
                        </a:lnSpc>
                        <a:spcBef>
                          <a:spcPct val="20000"/>
                        </a:spcBef>
                        <a:spcAft>
                          <a:spcPct val="0"/>
                        </a:spcAft>
                        <a:buClr>
                          <a:schemeClr val="accent1"/>
                        </a:buClr>
                        <a:buSzPct val="65000"/>
                        <a:buFont typeface="Wingdings" charset="0"/>
                        <a:buNone/>
                        <a:tabLst/>
                      </a:pPr>
                      <a:r>
                        <a:rPr kumimoji="0" lang="en-US" sz="1800" b="0" i="0" u="none" strike="noStrike" cap="none" normalizeH="0" baseline="0">
                          <a:ln>
                            <a:noFill/>
                          </a:ln>
                          <a:solidFill>
                            <a:schemeClr val="tx1"/>
                          </a:solidFill>
                          <a:effectLst/>
                          <a:latin typeface="Times New Roman" charset="0"/>
                          <a:ea typeface="宋体" charset="0"/>
                          <a:cs typeface="Times New Roman" charset="0"/>
                        </a:rPr>
                        <a:t>per:countries_of_residence</a:t>
                      </a:r>
                      <a:endParaRPr kumimoji="0" lang="en-US" sz="2100" b="0" i="0" u="none" strike="noStrike" cap="none" normalizeH="0" baseline="0">
                        <a:ln>
                          <a:noFill/>
                        </a:ln>
                        <a:solidFill>
                          <a:schemeClr val="tx1"/>
                        </a:solidFill>
                        <a:effectLst/>
                        <a:latin typeface="Arial" charset="0"/>
                        <a:ea typeface="宋体" charset="0"/>
                        <a:cs typeface="Times New Roman" charset="0"/>
                      </a:endParaRP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accent1"/>
                        </a:buClr>
                        <a:buSzPct val="65000"/>
                        <a:buFont typeface="Wingdings" charset="0"/>
                        <a:buNone/>
                        <a:tabLst/>
                      </a:pPr>
                      <a:r>
                        <a:rPr kumimoji="0" lang="en-US" sz="1800" b="1" i="0" u="none" strike="noStrike" cap="none" normalizeH="0" baseline="0">
                          <a:ln>
                            <a:noFill/>
                          </a:ln>
                          <a:solidFill>
                            <a:schemeClr val="tx1"/>
                          </a:solidFill>
                          <a:effectLst/>
                          <a:latin typeface="Times New Roman" charset="0"/>
                          <a:ea typeface="宋体" charset="0"/>
                          <a:cs typeface="Times New Roman" charset="0"/>
                        </a:rPr>
                        <a:t>287</a:t>
                      </a:r>
                      <a:endParaRPr kumimoji="0" lang="en-US" sz="2100" b="0" i="0" u="none" strike="noStrike" cap="none" normalizeH="0" baseline="0">
                        <a:ln>
                          <a:noFill/>
                        </a:ln>
                        <a:solidFill>
                          <a:schemeClr val="tx1"/>
                        </a:solidFill>
                        <a:effectLst/>
                        <a:latin typeface="Arial" charset="0"/>
                        <a:ea typeface="宋体" charset="0"/>
                        <a:cs typeface="Times New Roman" charset="0"/>
                      </a:endParaRP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0833">
                <a:tc>
                  <a:txBody>
                    <a:bodyPr/>
                    <a:lstStyle/>
                    <a:p>
                      <a:pPr marL="0" marR="0" lvl="0" indent="0" algn="ctr" defTabSz="914400" rtl="0" eaLnBrk="1" fontAlgn="base" latinLnBrk="0" hangingPunct="1">
                        <a:lnSpc>
                          <a:spcPct val="80000"/>
                        </a:lnSpc>
                        <a:spcBef>
                          <a:spcPct val="20000"/>
                        </a:spcBef>
                        <a:spcAft>
                          <a:spcPct val="0"/>
                        </a:spcAft>
                        <a:buClr>
                          <a:schemeClr val="accent1"/>
                        </a:buClr>
                        <a:buSzPct val="65000"/>
                        <a:buFont typeface="Wingdings" charset="0"/>
                        <a:buNone/>
                        <a:tabLst/>
                      </a:pPr>
                      <a:r>
                        <a:rPr kumimoji="0" lang="en-US" sz="1800" b="0" i="0" u="none" strike="noStrike" cap="none" normalizeH="0" baseline="0">
                          <a:ln>
                            <a:noFill/>
                          </a:ln>
                          <a:solidFill>
                            <a:schemeClr val="tx1"/>
                          </a:solidFill>
                          <a:effectLst/>
                          <a:latin typeface="Times New Roman" charset="0"/>
                          <a:ea typeface="宋体" charset="0"/>
                          <a:cs typeface="Times New Roman" charset="0"/>
                        </a:rPr>
                        <a:t>per:statesorprovinces_of_residence</a:t>
                      </a:r>
                      <a:endParaRPr kumimoji="0" lang="en-US" sz="2100" b="0" i="0" u="none" strike="noStrike" cap="none" normalizeH="0" baseline="0">
                        <a:ln>
                          <a:noFill/>
                        </a:ln>
                        <a:solidFill>
                          <a:schemeClr val="tx1"/>
                        </a:solidFill>
                        <a:effectLst/>
                        <a:latin typeface="Arial" charset="0"/>
                        <a:ea typeface="宋体" charset="0"/>
                        <a:cs typeface="Times New Roman" charset="0"/>
                      </a:endParaRP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accent1"/>
                        </a:buClr>
                        <a:buSzPct val="65000"/>
                        <a:buFont typeface="Wingdings" charset="0"/>
                        <a:buNone/>
                        <a:tabLst/>
                      </a:pPr>
                      <a:r>
                        <a:rPr kumimoji="0" lang="en-US" sz="1800" b="1" i="0" u="none" strike="noStrike" cap="none" normalizeH="0" baseline="0">
                          <a:ln>
                            <a:noFill/>
                          </a:ln>
                          <a:solidFill>
                            <a:schemeClr val="tx1"/>
                          </a:solidFill>
                          <a:effectLst/>
                          <a:latin typeface="Times New Roman" charset="0"/>
                          <a:ea typeface="宋体" charset="0"/>
                          <a:cs typeface="Times New Roman" charset="0"/>
                        </a:rPr>
                        <a:t>44</a:t>
                      </a:r>
                      <a:endParaRPr kumimoji="0" lang="en-US" sz="2100" b="0" i="0" u="none" strike="noStrike" cap="none" normalizeH="0" baseline="0">
                        <a:ln>
                          <a:noFill/>
                        </a:ln>
                        <a:solidFill>
                          <a:schemeClr val="tx1"/>
                        </a:solidFill>
                        <a:effectLst/>
                        <a:latin typeface="Arial" charset="0"/>
                        <a:ea typeface="宋体" charset="0"/>
                        <a:cs typeface="Times New Roman" charset="0"/>
                      </a:endParaRP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0833">
                <a:tc>
                  <a:txBody>
                    <a:bodyPr/>
                    <a:lstStyle/>
                    <a:p>
                      <a:pPr marL="0" marR="0" lvl="0" indent="0" algn="ctr" defTabSz="914400" rtl="0" eaLnBrk="1" fontAlgn="base" latinLnBrk="0" hangingPunct="1">
                        <a:lnSpc>
                          <a:spcPct val="80000"/>
                        </a:lnSpc>
                        <a:spcBef>
                          <a:spcPct val="20000"/>
                        </a:spcBef>
                        <a:spcAft>
                          <a:spcPct val="0"/>
                        </a:spcAft>
                        <a:buClr>
                          <a:schemeClr val="accent1"/>
                        </a:buClr>
                        <a:buSzPct val="65000"/>
                        <a:buFont typeface="Wingdings" charset="0"/>
                        <a:buNone/>
                        <a:tabLst/>
                      </a:pPr>
                      <a:r>
                        <a:rPr kumimoji="0" lang="en-US" sz="1800" b="0" i="0" u="none" strike="noStrike" cap="none" normalizeH="0" baseline="0">
                          <a:ln>
                            <a:noFill/>
                          </a:ln>
                          <a:solidFill>
                            <a:schemeClr val="tx1"/>
                          </a:solidFill>
                          <a:effectLst/>
                          <a:latin typeface="Times New Roman" charset="0"/>
                          <a:ea typeface="宋体" charset="0"/>
                          <a:cs typeface="Times New Roman" charset="0"/>
                        </a:rPr>
                        <a:t>per:cities_of_residence</a:t>
                      </a:r>
                      <a:endParaRPr kumimoji="0" lang="en-US" sz="2100" b="0" i="0" u="none" strike="noStrike" cap="none" normalizeH="0" baseline="0">
                        <a:ln>
                          <a:noFill/>
                        </a:ln>
                        <a:solidFill>
                          <a:schemeClr val="tx1"/>
                        </a:solidFill>
                        <a:effectLst/>
                        <a:latin typeface="Arial" charset="0"/>
                        <a:ea typeface="宋体" charset="0"/>
                        <a:cs typeface="Times New Roman" charset="0"/>
                      </a:endParaRP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accent1"/>
                        </a:buClr>
                        <a:buSzPct val="65000"/>
                        <a:buFont typeface="Wingdings" charset="0"/>
                        <a:buNone/>
                        <a:tabLst/>
                      </a:pPr>
                      <a:r>
                        <a:rPr kumimoji="0" lang="en-US" sz="1800" b="1" i="0" u="none" strike="noStrike" cap="none" normalizeH="0" baseline="0">
                          <a:ln>
                            <a:noFill/>
                          </a:ln>
                          <a:solidFill>
                            <a:schemeClr val="tx1"/>
                          </a:solidFill>
                          <a:effectLst/>
                          <a:latin typeface="Times New Roman" charset="0"/>
                          <a:ea typeface="宋体" charset="0"/>
                          <a:cs typeface="Times New Roman" charset="0"/>
                        </a:rPr>
                        <a:t>109</a:t>
                      </a:r>
                      <a:endParaRPr kumimoji="0" lang="en-US" sz="2100" b="0" i="0" u="none" strike="noStrike" cap="none" normalizeH="0" baseline="0">
                        <a:ln>
                          <a:noFill/>
                        </a:ln>
                        <a:solidFill>
                          <a:schemeClr val="tx1"/>
                        </a:solidFill>
                        <a:effectLst/>
                        <a:latin typeface="Arial" charset="0"/>
                        <a:ea typeface="宋体" charset="0"/>
                        <a:cs typeface="Times New Roman" charset="0"/>
                      </a:endParaRP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0833">
                <a:tc>
                  <a:txBody>
                    <a:bodyPr/>
                    <a:lstStyle/>
                    <a:p>
                      <a:pPr marL="0" marR="0" lvl="0" indent="0" algn="ctr" defTabSz="914400" rtl="0" eaLnBrk="1" fontAlgn="base" latinLnBrk="0" hangingPunct="1">
                        <a:lnSpc>
                          <a:spcPct val="80000"/>
                        </a:lnSpc>
                        <a:spcBef>
                          <a:spcPct val="20000"/>
                        </a:spcBef>
                        <a:spcAft>
                          <a:spcPct val="0"/>
                        </a:spcAft>
                        <a:buClr>
                          <a:schemeClr val="accent1"/>
                        </a:buClr>
                        <a:buSzPct val="65000"/>
                        <a:buFont typeface="Wingdings" charset="0"/>
                        <a:buNone/>
                        <a:tabLst/>
                      </a:pPr>
                      <a:r>
                        <a:rPr kumimoji="0" lang="en-US" sz="1800" b="0" i="0" u="none" strike="noStrike" cap="none" normalizeH="0" baseline="0">
                          <a:ln>
                            <a:noFill/>
                          </a:ln>
                          <a:solidFill>
                            <a:schemeClr val="tx1"/>
                          </a:solidFill>
                          <a:effectLst/>
                          <a:latin typeface="Times New Roman" charset="0"/>
                          <a:ea typeface="宋体" charset="0"/>
                          <a:cs typeface="Times New Roman" charset="0"/>
                        </a:rPr>
                        <a:t>per:member_of</a:t>
                      </a:r>
                      <a:endParaRPr kumimoji="0" lang="en-US" sz="2100" b="0" i="0" u="none" strike="noStrike" cap="none" normalizeH="0" baseline="0">
                        <a:ln>
                          <a:noFill/>
                        </a:ln>
                        <a:solidFill>
                          <a:schemeClr val="tx1"/>
                        </a:solidFill>
                        <a:effectLst/>
                        <a:latin typeface="Arial" charset="0"/>
                        <a:ea typeface="宋体" charset="0"/>
                        <a:cs typeface="Times New Roman" charset="0"/>
                      </a:endParaRP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accent1"/>
                        </a:buClr>
                        <a:buSzPct val="65000"/>
                        <a:buFont typeface="Wingdings" charset="0"/>
                        <a:buNone/>
                        <a:tabLst/>
                      </a:pPr>
                      <a:r>
                        <a:rPr kumimoji="0" lang="en-US" sz="1800" b="1" i="0" u="none" strike="noStrike" cap="none" normalizeH="0" baseline="0">
                          <a:ln>
                            <a:noFill/>
                          </a:ln>
                          <a:solidFill>
                            <a:schemeClr val="tx1"/>
                          </a:solidFill>
                          <a:effectLst/>
                          <a:latin typeface="Times New Roman" charset="0"/>
                          <a:ea typeface="宋体" charset="0"/>
                          <a:cs typeface="Times New Roman" charset="0"/>
                        </a:rPr>
                        <a:t>86</a:t>
                      </a:r>
                      <a:endParaRPr kumimoji="0" lang="en-US" sz="2100" b="0" i="0" u="none" strike="noStrike" cap="none" normalizeH="0" baseline="0">
                        <a:ln>
                          <a:noFill/>
                        </a:ln>
                        <a:solidFill>
                          <a:schemeClr val="tx1"/>
                        </a:solidFill>
                        <a:effectLst/>
                        <a:latin typeface="Arial" charset="0"/>
                        <a:ea typeface="宋体" charset="0"/>
                        <a:cs typeface="Times New Roman" charset="0"/>
                      </a:endParaRP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0833">
                <a:tc>
                  <a:txBody>
                    <a:bodyPr/>
                    <a:lstStyle/>
                    <a:p>
                      <a:pPr marL="0" marR="0" lvl="0" indent="0" algn="ctr" defTabSz="914400" rtl="0" eaLnBrk="1" fontAlgn="base" latinLnBrk="0" hangingPunct="1">
                        <a:lnSpc>
                          <a:spcPct val="80000"/>
                        </a:lnSpc>
                        <a:spcBef>
                          <a:spcPct val="20000"/>
                        </a:spcBef>
                        <a:spcAft>
                          <a:spcPct val="0"/>
                        </a:spcAft>
                        <a:buClr>
                          <a:schemeClr val="accent1"/>
                        </a:buClr>
                        <a:buSzPct val="65000"/>
                        <a:buFont typeface="Wingdings" charset="0"/>
                        <a:buNone/>
                        <a:tabLst/>
                      </a:pPr>
                      <a:r>
                        <a:rPr kumimoji="0" lang="en-US" sz="1800" b="0" i="0" u="none" strike="noStrike" cap="none" normalizeH="0" baseline="0">
                          <a:ln>
                            <a:noFill/>
                          </a:ln>
                          <a:solidFill>
                            <a:schemeClr val="tx1"/>
                          </a:solidFill>
                          <a:effectLst/>
                          <a:latin typeface="Times New Roman" charset="0"/>
                          <a:ea typeface="宋体" charset="0"/>
                          <a:cs typeface="Times New Roman" charset="0"/>
                        </a:rPr>
                        <a:t>per:employee_of</a:t>
                      </a:r>
                      <a:endParaRPr kumimoji="0" lang="en-US" sz="2100" b="0" i="0" u="none" strike="noStrike" cap="none" normalizeH="0" baseline="0">
                        <a:ln>
                          <a:noFill/>
                        </a:ln>
                        <a:solidFill>
                          <a:schemeClr val="tx1"/>
                        </a:solidFill>
                        <a:effectLst/>
                        <a:latin typeface="Arial" charset="0"/>
                        <a:ea typeface="宋体" charset="0"/>
                        <a:cs typeface="Times New Roman" charset="0"/>
                      </a:endParaRP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accent1"/>
                        </a:buClr>
                        <a:buSzPct val="65000"/>
                        <a:buFont typeface="Wingdings" charset="0"/>
                        <a:buNone/>
                        <a:tabLst/>
                      </a:pPr>
                      <a:r>
                        <a:rPr kumimoji="0" lang="en-US" sz="1800" b="1" i="0" u="none" strike="noStrike" cap="none" normalizeH="0" baseline="0">
                          <a:ln>
                            <a:noFill/>
                          </a:ln>
                          <a:solidFill>
                            <a:schemeClr val="tx1"/>
                          </a:solidFill>
                          <a:effectLst/>
                          <a:latin typeface="Times New Roman" charset="0"/>
                          <a:ea typeface="宋体" charset="0"/>
                          <a:cs typeface="Times New Roman" charset="0"/>
                        </a:rPr>
                        <a:t>20</a:t>
                      </a:r>
                      <a:endParaRPr kumimoji="0" lang="en-US" sz="2100" b="0" i="0" u="none" strike="noStrike" cap="none" normalizeH="0" baseline="0">
                        <a:ln>
                          <a:noFill/>
                        </a:ln>
                        <a:solidFill>
                          <a:schemeClr val="tx1"/>
                        </a:solidFill>
                        <a:effectLst/>
                        <a:latin typeface="Arial" charset="0"/>
                        <a:ea typeface="宋体" charset="0"/>
                        <a:cs typeface="Times New Roman" charset="0"/>
                      </a:endParaRP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0833">
                <a:tc>
                  <a:txBody>
                    <a:bodyPr/>
                    <a:lstStyle/>
                    <a:p>
                      <a:pPr marL="0" marR="0" lvl="0" indent="0" algn="ctr" defTabSz="914400" rtl="0" eaLnBrk="1" fontAlgn="base" latinLnBrk="0" hangingPunct="1">
                        <a:lnSpc>
                          <a:spcPct val="80000"/>
                        </a:lnSpc>
                        <a:spcBef>
                          <a:spcPct val="20000"/>
                        </a:spcBef>
                        <a:spcAft>
                          <a:spcPct val="0"/>
                        </a:spcAft>
                        <a:buClr>
                          <a:schemeClr val="accent1"/>
                        </a:buClr>
                        <a:buSzPct val="65000"/>
                        <a:buFont typeface="Wingdings" charset="0"/>
                        <a:buNone/>
                        <a:tabLst/>
                      </a:pPr>
                      <a:r>
                        <a:rPr kumimoji="0" lang="en-US" sz="1800" b="0" i="0" u="none" strike="noStrike" cap="none" normalizeH="0" baseline="0">
                          <a:ln>
                            <a:noFill/>
                          </a:ln>
                          <a:solidFill>
                            <a:schemeClr val="tx1"/>
                          </a:solidFill>
                          <a:effectLst/>
                          <a:latin typeface="Times New Roman" charset="0"/>
                          <a:ea typeface="宋体" charset="0"/>
                          <a:cs typeface="Times New Roman" charset="0"/>
                        </a:rPr>
                        <a:t>per:title</a:t>
                      </a:r>
                      <a:endParaRPr kumimoji="0" lang="en-US" sz="2100" b="0" i="0" u="none" strike="noStrike" cap="none" normalizeH="0" baseline="0">
                        <a:ln>
                          <a:noFill/>
                        </a:ln>
                        <a:solidFill>
                          <a:schemeClr val="tx1"/>
                        </a:solidFill>
                        <a:effectLst/>
                        <a:latin typeface="Arial" charset="0"/>
                        <a:ea typeface="宋体" charset="0"/>
                        <a:cs typeface="Times New Roman" charset="0"/>
                      </a:endParaRP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accent1"/>
                        </a:buClr>
                        <a:buSzPct val="65000"/>
                        <a:buFont typeface="Wingdings" charset="0"/>
                        <a:buNone/>
                        <a:tabLst/>
                      </a:pPr>
                      <a:r>
                        <a:rPr kumimoji="0" lang="en-US" sz="1800" b="1" i="0" u="none" strike="noStrike" cap="none" normalizeH="0" baseline="0">
                          <a:ln>
                            <a:noFill/>
                          </a:ln>
                          <a:solidFill>
                            <a:schemeClr val="tx1"/>
                          </a:solidFill>
                          <a:effectLst/>
                          <a:latin typeface="Times New Roman" charset="0"/>
                          <a:ea typeface="宋体" charset="0"/>
                          <a:cs typeface="Times New Roman" charset="0"/>
                        </a:rPr>
                        <a:t>89</a:t>
                      </a:r>
                      <a:endParaRPr kumimoji="0" lang="en-US" sz="2100" b="0" i="0" u="none" strike="noStrike" cap="none" normalizeH="0" baseline="0">
                        <a:ln>
                          <a:noFill/>
                        </a:ln>
                        <a:solidFill>
                          <a:schemeClr val="tx1"/>
                        </a:solidFill>
                        <a:effectLst/>
                        <a:latin typeface="Arial" charset="0"/>
                        <a:ea typeface="宋体" charset="0"/>
                        <a:cs typeface="Times New Roman" charset="0"/>
                      </a:endParaRP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0833">
                <a:tc>
                  <a:txBody>
                    <a:bodyPr/>
                    <a:lstStyle/>
                    <a:p>
                      <a:pPr marL="0" marR="0" lvl="0" indent="0" algn="ctr" defTabSz="914400" rtl="0" eaLnBrk="1" fontAlgn="base" latinLnBrk="0" hangingPunct="1">
                        <a:lnSpc>
                          <a:spcPct val="80000"/>
                        </a:lnSpc>
                        <a:spcBef>
                          <a:spcPct val="20000"/>
                        </a:spcBef>
                        <a:spcAft>
                          <a:spcPct val="0"/>
                        </a:spcAft>
                        <a:buClr>
                          <a:schemeClr val="accent1"/>
                        </a:buClr>
                        <a:buSzPct val="65000"/>
                        <a:buFont typeface="Wingdings" charset="0"/>
                        <a:buNone/>
                        <a:tabLst/>
                      </a:pPr>
                      <a:r>
                        <a:rPr kumimoji="0" lang="en-US" sz="1800" b="0" i="0" u="none" strike="noStrike" cap="none" normalizeH="0" baseline="0">
                          <a:ln>
                            <a:noFill/>
                          </a:ln>
                          <a:solidFill>
                            <a:schemeClr val="tx1"/>
                          </a:solidFill>
                          <a:effectLst/>
                          <a:latin typeface="Times New Roman" charset="0"/>
                          <a:ea typeface="宋体" charset="0"/>
                          <a:cs typeface="Times New Roman" charset="0"/>
                        </a:rPr>
                        <a:t>per:spouse</a:t>
                      </a:r>
                      <a:endParaRPr kumimoji="0" lang="en-US" sz="2100" b="0" i="0" u="none" strike="noStrike" cap="none" normalizeH="0" baseline="0">
                        <a:ln>
                          <a:noFill/>
                        </a:ln>
                        <a:solidFill>
                          <a:schemeClr val="tx1"/>
                        </a:solidFill>
                        <a:effectLst/>
                        <a:latin typeface="Arial" charset="0"/>
                        <a:ea typeface="宋体" charset="0"/>
                        <a:cs typeface="Times New Roman" charset="0"/>
                      </a:endParaRP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accent1"/>
                        </a:buClr>
                        <a:buSzPct val="65000"/>
                        <a:buFont typeface="Wingdings" charset="0"/>
                        <a:buNone/>
                        <a:tabLst/>
                      </a:pPr>
                      <a:r>
                        <a:rPr kumimoji="0" lang="en-US" sz="1800" b="1" i="0" u="none" strike="noStrike" cap="none" normalizeH="0" baseline="0">
                          <a:ln>
                            <a:noFill/>
                          </a:ln>
                          <a:solidFill>
                            <a:schemeClr val="tx1"/>
                          </a:solidFill>
                          <a:effectLst/>
                          <a:latin typeface="Times New Roman" charset="0"/>
                          <a:ea typeface="宋体" charset="0"/>
                          <a:cs typeface="Times New Roman" charset="0"/>
                        </a:rPr>
                        <a:t>52</a:t>
                      </a:r>
                      <a:endParaRPr kumimoji="0" lang="en-US" sz="2100" b="0" i="0" u="none" strike="noStrike" cap="none" normalizeH="0" baseline="0">
                        <a:ln>
                          <a:noFill/>
                        </a:ln>
                        <a:solidFill>
                          <a:schemeClr val="tx1"/>
                        </a:solidFill>
                        <a:effectLst/>
                        <a:latin typeface="Arial" charset="0"/>
                        <a:ea typeface="宋体" charset="0"/>
                        <a:cs typeface="Times New Roman" charset="0"/>
                      </a:endParaRP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0833">
                <a:tc>
                  <a:txBody>
                    <a:bodyPr/>
                    <a:lstStyle/>
                    <a:p>
                      <a:pPr marL="0" marR="0" lvl="0" indent="0" algn="l" defTabSz="914400" rtl="0" eaLnBrk="1" fontAlgn="base" latinLnBrk="0" hangingPunct="1">
                        <a:lnSpc>
                          <a:spcPct val="80000"/>
                        </a:lnSpc>
                        <a:spcBef>
                          <a:spcPct val="20000"/>
                        </a:spcBef>
                        <a:spcAft>
                          <a:spcPct val="0"/>
                        </a:spcAft>
                        <a:buClr>
                          <a:schemeClr val="accent1"/>
                        </a:buClr>
                        <a:buSzPct val="65000"/>
                        <a:buFont typeface="Wingdings" charset="0"/>
                        <a:buNone/>
                        <a:tabLst/>
                      </a:pPr>
                      <a:r>
                        <a:rPr kumimoji="0" lang="en-US" sz="1800" b="0" i="0" u="none" strike="noStrike" cap="none" normalizeH="0" baseline="0">
                          <a:ln>
                            <a:noFill/>
                          </a:ln>
                          <a:solidFill>
                            <a:schemeClr val="tx1"/>
                          </a:solidFill>
                          <a:effectLst/>
                          <a:latin typeface="Times New Roman" charset="0"/>
                          <a:ea typeface="宋体" charset="0"/>
                          <a:cs typeface="Times New Roman" charset="0"/>
                        </a:rPr>
                        <a:t>org:top_members/employees</a:t>
                      </a:r>
                      <a:endParaRPr kumimoji="0" lang="en-US" sz="2100" b="0" i="0" u="none" strike="noStrike" cap="none" normalizeH="0" baseline="0">
                        <a:ln>
                          <a:noFill/>
                        </a:ln>
                        <a:solidFill>
                          <a:schemeClr val="tx1"/>
                        </a:solidFill>
                        <a:effectLst/>
                        <a:latin typeface="Arial" charset="0"/>
                        <a:ea typeface="宋体" charset="0"/>
                        <a:cs typeface="Times New Roman" charset="0"/>
                      </a:endParaRP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accent1"/>
                        </a:buClr>
                        <a:buSzPct val="65000"/>
                        <a:buFont typeface="Wingdings" charset="0"/>
                        <a:buNone/>
                        <a:tabLst/>
                      </a:pPr>
                      <a:r>
                        <a:rPr kumimoji="0" lang="en-US" sz="1800" b="1" i="0" u="none" strike="noStrike" cap="none" normalizeH="0" baseline="0">
                          <a:ln>
                            <a:noFill/>
                          </a:ln>
                          <a:solidFill>
                            <a:schemeClr val="tx1"/>
                          </a:solidFill>
                          <a:effectLst/>
                          <a:latin typeface="Times New Roman" charset="0"/>
                          <a:ea typeface="宋体" charset="0"/>
                          <a:cs typeface="Times New Roman" charset="0"/>
                        </a:rPr>
                        <a:t>24</a:t>
                      </a:r>
                      <a:endParaRPr kumimoji="0" lang="en-US" sz="2100" b="0" i="0" u="none" strike="noStrike" cap="none" normalizeH="0" baseline="0">
                        <a:ln>
                          <a:noFill/>
                        </a:ln>
                        <a:solidFill>
                          <a:schemeClr val="tx1"/>
                        </a:solidFill>
                        <a:effectLst/>
                        <a:latin typeface="Arial" charset="0"/>
                        <a:ea typeface="宋体" charset="0"/>
                        <a:cs typeface="Times New Roman" charset="0"/>
                      </a:endParaRP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0833">
                <a:tc>
                  <a:txBody>
                    <a:bodyPr/>
                    <a:lstStyle/>
                    <a:p>
                      <a:pPr marL="0" marR="0" lvl="0" indent="0" algn="ctr" defTabSz="914400" rtl="0" eaLnBrk="1" fontAlgn="base" latinLnBrk="0" hangingPunct="1">
                        <a:lnSpc>
                          <a:spcPct val="80000"/>
                        </a:lnSpc>
                        <a:spcBef>
                          <a:spcPct val="20000"/>
                        </a:spcBef>
                        <a:spcAft>
                          <a:spcPct val="0"/>
                        </a:spcAft>
                        <a:buClr>
                          <a:schemeClr val="accent1"/>
                        </a:buClr>
                        <a:buSzPct val="65000"/>
                        <a:buFont typeface="Wingdings" charset="0"/>
                        <a:buNone/>
                        <a:tabLst/>
                      </a:pPr>
                      <a:r>
                        <a:rPr kumimoji="0" lang="en-US" sz="1800" b="0" i="0" u="none" strike="noStrike" cap="none" normalizeH="0" baseline="0">
                          <a:ln>
                            <a:noFill/>
                          </a:ln>
                          <a:solidFill>
                            <a:schemeClr val="tx1"/>
                          </a:solidFill>
                          <a:effectLst/>
                          <a:latin typeface="Times New Roman" charset="0"/>
                          <a:ea typeface="宋体" charset="0"/>
                          <a:cs typeface="Times New Roman" charset="0"/>
                        </a:rPr>
                        <a:t>total</a:t>
                      </a:r>
                      <a:endParaRPr kumimoji="0" lang="en-US" sz="2100" b="0" i="0" u="none" strike="noStrike" cap="none" normalizeH="0" baseline="0">
                        <a:ln>
                          <a:noFill/>
                        </a:ln>
                        <a:solidFill>
                          <a:schemeClr val="tx1"/>
                        </a:solidFill>
                        <a:effectLst/>
                        <a:latin typeface="Arial" charset="0"/>
                        <a:ea typeface="宋体" charset="0"/>
                        <a:cs typeface="Times New Roman" charset="0"/>
                      </a:endParaRP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accent1"/>
                        </a:buClr>
                        <a:buSzPct val="65000"/>
                        <a:buFont typeface="Wingdings" charset="0"/>
                        <a:buNone/>
                        <a:tabLst/>
                      </a:pPr>
                      <a:r>
                        <a:rPr kumimoji="0" lang="en-US" sz="1800" b="1" i="0" u="none" strike="noStrike" cap="none" normalizeH="0" baseline="0">
                          <a:ln>
                            <a:noFill/>
                          </a:ln>
                          <a:solidFill>
                            <a:schemeClr val="tx1"/>
                          </a:solidFill>
                          <a:effectLst/>
                          <a:latin typeface="Times New Roman" charset="0"/>
                          <a:ea typeface="宋体" charset="0"/>
                          <a:cs typeface="Times New Roman" charset="0"/>
                        </a:rPr>
                        <a:t>711</a:t>
                      </a:r>
                      <a:endParaRPr kumimoji="0" lang="en-US" sz="2100" b="0" i="0" u="none" strike="noStrike" cap="none" normalizeH="0" baseline="0">
                        <a:ln>
                          <a:noFill/>
                        </a:ln>
                        <a:solidFill>
                          <a:schemeClr val="tx1"/>
                        </a:solidFill>
                        <a:effectLst/>
                        <a:latin typeface="Arial" charset="0"/>
                        <a:ea typeface="宋体" charset="0"/>
                        <a:cs typeface="Times New Roman" charset="0"/>
                      </a:endParaRP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78566" name="Rectangle 3"/>
          <p:cNvSpPr>
            <a:spLocks noChangeArrowheads="1"/>
          </p:cNvSpPr>
          <p:nvPr/>
        </p:nvSpPr>
        <p:spPr bwMode="auto">
          <a:xfrm>
            <a:off x="271463" y="990600"/>
            <a:ext cx="8229600" cy="4937125"/>
          </a:xfrm>
          <a:prstGeom prst="rect">
            <a:avLst/>
          </a:prstGeom>
          <a:noFill/>
          <a:ln w="9525">
            <a:noFill/>
            <a:miter lim="800000"/>
            <a:headEnd/>
            <a:tailEnd/>
          </a:ln>
        </p:spPr>
        <p:txBody>
          <a:bodyPr/>
          <a:lstStyle/>
          <a:p>
            <a:pPr marL="434975" indent="-304800" defTabSz="457200" eaLnBrk="0" hangingPunct="0">
              <a:spcBef>
                <a:spcPct val="20000"/>
              </a:spcBef>
              <a:buClr>
                <a:schemeClr val="accent1"/>
              </a:buClr>
              <a:buSzPct val="65000"/>
              <a:buFont typeface="Wingdings" pitchFamily="2" charset="2"/>
              <a:buChar char="n"/>
            </a:pPr>
            <a:r>
              <a:rPr lang="en-US" altLang="zh-CN" sz="1900">
                <a:ea typeface="SimSun" pitchFamily="2" charset="-122"/>
              </a:rPr>
              <a:t>KB: October 2008 dump of English Wikipedia, 818,741 nodes</a:t>
            </a:r>
          </a:p>
          <a:p>
            <a:pPr marL="434975" indent="-304800" defTabSz="457200">
              <a:spcBef>
                <a:spcPct val="20000"/>
              </a:spcBef>
              <a:spcAft>
                <a:spcPts val="600"/>
              </a:spcAft>
              <a:buClr>
                <a:schemeClr val="accent1"/>
              </a:buClr>
              <a:buSzPct val="65000"/>
              <a:buFont typeface="Wingdings" pitchFamily="2" charset="2"/>
              <a:buChar char="n"/>
            </a:pPr>
            <a:r>
              <a:rPr lang="en-US" altLang="zh-CN" sz="1900">
                <a:ea typeface="SimSun" pitchFamily="2" charset="-122"/>
              </a:rPr>
              <a:t>Source Corpus: includes 1,286,609 newswire documents, 490,596 web documents and hundreds of transcribed spoken documents</a:t>
            </a:r>
          </a:p>
          <a:p>
            <a:pPr marL="434975" indent="-304800" defTabSz="457200" eaLnBrk="0" hangingPunct="0">
              <a:spcBef>
                <a:spcPct val="20000"/>
              </a:spcBef>
              <a:buClr>
                <a:schemeClr val="accent1"/>
              </a:buClr>
              <a:buSzPct val="65000"/>
              <a:buFont typeface="Wingdings" pitchFamily="2" charset="2"/>
              <a:buChar char="n"/>
            </a:pPr>
            <a:r>
              <a:rPr lang="en-US" altLang="zh-CN" sz="1900">
                <a:ea typeface="SimSun" pitchFamily="2" charset="-122"/>
              </a:rPr>
              <a:t>100 queries, 80 person entities and 20 organization entities </a:t>
            </a:r>
          </a:p>
          <a:p>
            <a:pPr marL="434975" indent="-304800" defTabSz="457200" eaLnBrk="0" hangingPunct="0">
              <a:spcBef>
                <a:spcPct val="20000"/>
              </a:spcBef>
              <a:buClr>
                <a:schemeClr val="accent1"/>
              </a:buClr>
              <a:buSzPct val="65000"/>
              <a:buFont typeface="Wingdings" pitchFamily="2" charset="2"/>
              <a:buChar char="n"/>
            </a:pPr>
            <a:r>
              <a:rPr lang="en-US" altLang="zh-CN" sz="1900">
                <a:ea typeface="SimSun" pitchFamily="2" charset="-122"/>
              </a:rPr>
              <a:t>Gold-standard creation: pooled the responses from all the systems and human annotators; human assessors judged the responses</a:t>
            </a:r>
          </a:p>
        </p:txBody>
      </p:sp>
      <p:pic>
        <p:nvPicPr>
          <p:cNvPr id="278567" name="Picture 38"/>
          <p:cNvPicPr>
            <a:picLocks noChangeAspect="1" noChangeArrowheads="1"/>
          </p:cNvPicPr>
          <p:nvPr/>
        </p:nvPicPr>
        <p:blipFill>
          <a:blip r:embed="rId3"/>
          <a:srcRect/>
          <a:stretch>
            <a:fillRect/>
          </a:stretch>
        </p:blipFill>
        <p:spPr bwMode="auto">
          <a:xfrm>
            <a:off x="7086600" y="3733800"/>
            <a:ext cx="1357313" cy="1657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6"/>
          <p:cNvSpPr>
            <a:spLocks noGrp="1" noChangeArrowheads="1"/>
          </p:cNvSpPr>
          <p:nvPr>
            <p:ph type="sldNum" sz="quarter" idx="12"/>
          </p:nvPr>
        </p:nvSpPr>
        <p:spPr>
          <a:ln>
            <a:miter lim="800000"/>
            <a:headEnd/>
            <a:tailEnd/>
          </a:ln>
        </p:spPr>
        <p:txBody>
          <a:bodyPr/>
          <a:lstStyle/>
          <a:p>
            <a:pPr>
              <a:defRPr/>
            </a:pPr>
            <a:fld id="{43C89DC8-9F5A-4F5E-8858-BC43050D6790}" type="slidenum">
              <a:rPr lang="en-US" smtClean="0"/>
              <a:pPr>
                <a:defRPr/>
              </a:pPr>
              <a:t>12</a:t>
            </a:fld>
            <a:endParaRPr lang="en-US" smtClean="0"/>
          </a:p>
        </p:txBody>
      </p:sp>
      <p:sp>
        <p:nvSpPr>
          <p:cNvPr id="74754"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5C55F86D-FCA9-4E98-B651-AB459273A58F}" type="slidenum">
              <a:rPr lang="en-US" sz="1200">
                <a:latin typeface="Garamond" pitchFamily="18" charset="0"/>
              </a:rPr>
              <a:pPr algn="r"/>
              <a:t>12</a:t>
            </a:fld>
            <a:endParaRPr lang="en-US" sz="1200">
              <a:latin typeface="Garamond" pitchFamily="18" charset="0"/>
            </a:endParaRPr>
          </a:p>
        </p:txBody>
      </p:sp>
      <p:sp>
        <p:nvSpPr>
          <p:cNvPr id="74755"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D053E69C-85C9-40C3-8FC7-DD1335EEDAC4}" type="slidenum">
              <a:rPr lang="en-US" sz="1200">
                <a:latin typeface="Garamond" pitchFamily="18" charset="0"/>
              </a:rPr>
              <a:pPr algn="r"/>
              <a:t>12</a:t>
            </a:fld>
            <a:endParaRPr lang="en-US" sz="1200">
              <a:latin typeface="Garamond" pitchFamily="18" charset="0"/>
            </a:endParaRPr>
          </a:p>
        </p:txBody>
      </p:sp>
      <p:sp>
        <p:nvSpPr>
          <p:cNvPr id="74756" name="Rectangle 2"/>
          <p:cNvSpPr>
            <a:spLocks noGrp="1" noChangeArrowheads="1"/>
          </p:cNvSpPr>
          <p:nvPr>
            <p:ph type="title" idx="4294967295"/>
          </p:nvPr>
        </p:nvSpPr>
        <p:spPr/>
        <p:txBody>
          <a:bodyPr/>
          <a:lstStyle/>
          <a:p>
            <a:pPr eaLnBrk="1" hangingPunct="1"/>
            <a:r>
              <a:rPr lang="en-US" altLang="zh-CN" smtClean="0">
                <a:ea typeface="SimSun" pitchFamily="2" charset="-122"/>
              </a:rPr>
              <a:t>Temporal information</a:t>
            </a:r>
          </a:p>
        </p:txBody>
      </p:sp>
      <p:sp>
        <p:nvSpPr>
          <p:cNvPr id="74757" name="Rectangle 3"/>
          <p:cNvSpPr>
            <a:spLocks noGrp="1" noChangeArrowheads="1"/>
          </p:cNvSpPr>
          <p:nvPr>
            <p:ph type="body" idx="4294967295"/>
          </p:nvPr>
        </p:nvSpPr>
        <p:spPr>
          <a:xfrm>
            <a:off x="457200" y="1143000"/>
            <a:ext cx="8229600" cy="4525963"/>
          </a:xfrm>
        </p:spPr>
        <p:txBody>
          <a:bodyPr/>
          <a:lstStyle/>
          <a:p>
            <a:pPr marL="609600" indent="-609600" eaLnBrk="1" hangingPunct="1"/>
            <a:r>
              <a:rPr lang="en-US" altLang="zh-CN" sz="2400" smtClean="0">
                <a:ea typeface="SimSun" pitchFamily="2" charset="-122"/>
              </a:rPr>
              <a:t>Concept of time</a:t>
            </a:r>
          </a:p>
          <a:p>
            <a:pPr marL="936625" lvl="1" indent="-609600" eaLnBrk="1" hangingPunct="1"/>
            <a:r>
              <a:rPr lang="en-US" altLang="zh-CN" sz="2000" smtClean="0">
                <a:ea typeface="SimSun" pitchFamily="2" charset="-122"/>
              </a:rPr>
              <a:t>Communicate and reason about </a:t>
            </a:r>
            <a:r>
              <a:rPr lang="en-US" altLang="zh-CN" sz="2000" b="1" smtClean="0">
                <a:ea typeface="SimSun" pitchFamily="2" charset="-122"/>
              </a:rPr>
              <a:t>change </a:t>
            </a:r>
            <a:r>
              <a:rPr lang="en-US" altLang="zh-CN" sz="2000" smtClean="0">
                <a:ea typeface="SimSun" pitchFamily="2" charset="-122"/>
              </a:rPr>
              <a:t>and </a:t>
            </a:r>
            <a:r>
              <a:rPr lang="en-US" altLang="zh-CN" sz="2000" b="1" smtClean="0">
                <a:ea typeface="SimSun" pitchFamily="2" charset="-122"/>
              </a:rPr>
              <a:t>action</a:t>
            </a:r>
            <a:endParaRPr lang="en-US" altLang="zh-CN" sz="2000" smtClean="0">
              <a:ea typeface="SimSun" pitchFamily="2" charset="-122"/>
            </a:endParaRPr>
          </a:p>
          <a:p>
            <a:pPr marL="609600" indent="-609600" eaLnBrk="1" hangingPunct="1"/>
            <a:r>
              <a:rPr lang="en-US" altLang="zh-CN" sz="2400" smtClean="0">
                <a:ea typeface="SimSun" pitchFamily="2" charset="-122"/>
              </a:rPr>
              <a:t>Temporal Representation Scheme</a:t>
            </a:r>
          </a:p>
          <a:p>
            <a:pPr marL="936625" lvl="1" indent="-609600" eaLnBrk="1" hangingPunct="1"/>
            <a:r>
              <a:rPr lang="en-US" altLang="zh-CN" sz="2000" smtClean="0">
                <a:ea typeface="SimSun" pitchFamily="2" charset="-122"/>
              </a:rPr>
              <a:t>Determines the order of and distance between </a:t>
            </a:r>
            <a:r>
              <a:rPr lang="en-US" altLang="zh-CN" sz="2000" b="1" smtClean="0">
                <a:ea typeface="SimSun" pitchFamily="2" charset="-122"/>
              </a:rPr>
              <a:t>events</a:t>
            </a:r>
            <a:r>
              <a:rPr lang="en-US" altLang="zh-CN" sz="2000" smtClean="0">
                <a:ea typeface="SimSun" pitchFamily="2" charset="-122"/>
              </a:rPr>
              <a:t> and </a:t>
            </a:r>
            <a:r>
              <a:rPr lang="en-US" altLang="zh-CN" sz="2000" b="1" smtClean="0">
                <a:ea typeface="SimSun" pitchFamily="2" charset="-122"/>
              </a:rPr>
              <a:t>states</a:t>
            </a:r>
            <a:r>
              <a:rPr lang="en-US" altLang="zh-CN" sz="2000" smtClean="0">
                <a:ea typeface="SimSun" pitchFamily="2" charset="-122"/>
              </a:rPr>
              <a:t>, i.e., </a:t>
            </a:r>
            <a:r>
              <a:rPr lang="en-US" altLang="zh-CN" sz="2000" b="1" i="1" smtClean="0">
                <a:ea typeface="SimSun" pitchFamily="2" charset="-122"/>
              </a:rPr>
              <a:t>eventualities</a:t>
            </a:r>
            <a:r>
              <a:rPr lang="en-US" altLang="zh-CN" sz="2000" b="1" smtClean="0">
                <a:ea typeface="SimSun" pitchFamily="2" charset="-122"/>
              </a:rPr>
              <a:t>*</a:t>
            </a:r>
            <a:endParaRPr lang="en-US" altLang="zh-CN" sz="2000" b="1" i="1" smtClean="0">
              <a:ea typeface="SimSun" pitchFamily="2" charset="-122"/>
            </a:endParaRPr>
          </a:p>
          <a:p>
            <a:pPr marL="936625" lvl="1" indent="-609600" eaLnBrk="1" hangingPunct="1"/>
            <a:r>
              <a:rPr lang="en-US" altLang="zh-CN" sz="2000" smtClean="0">
                <a:ea typeface="SimSun" pitchFamily="2" charset="-122"/>
              </a:rPr>
              <a:t>Admits of varying granularities and levels of certainty</a:t>
            </a:r>
          </a:p>
          <a:p>
            <a:pPr marL="936625" lvl="1" indent="-609600" eaLnBrk="1" hangingPunct="1"/>
            <a:r>
              <a:rPr lang="en-US" altLang="zh-CN" sz="2000" smtClean="0">
                <a:ea typeface="SimSun" pitchFamily="2" charset="-122"/>
              </a:rPr>
              <a:t>Consists of scalar quantities and relations that hold between them</a:t>
            </a:r>
          </a:p>
          <a:p>
            <a:pPr marL="609600" indent="-609600" eaLnBrk="1" hangingPunct="1"/>
            <a:r>
              <a:rPr lang="en-US" altLang="zh-CN" sz="2400" smtClean="0">
                <a:ea typeface="SimSun" pitchFamily="2" charset="-122"/>
              </a:rPr>
              <a:t>Provides a target to which a system maps linguistic objects</a:t>
            </a:r>
          </a:p>
          <a:p>
            <a:pPr marL="936625" lvl="1" indent="-609600" eaLnBrk="1" hangingPunct="1"/>
            <a:r>
              <a:rPr lang="en-US" altLang="zh-CN" sz="2000" smtClean="0">
                <a:ea typeface="SimSun" pitchFamily="2" charset="-122"/>
              </a:rPr>
              <a:t>Cognitive/Human or Computational/NLP </a:t>
            </a:r>
          </a:p>
          <a:p>
            <a:pPr marL="609600" indent="-609600" eaLnBrk="1" hangingPunct="1"/>
            <a:endParaRPr lang="en-US" altLang="zh-CN" sz="2400" smtClean="0">
              <a:ea typeface="SimSun" pitchFamily="2" charset="-122"/>
            </a:endParaRPr>
          </a:p>
        </p:txBody>
      </p:sp>
      <p:sp>
        <p:nvSpPr>
          <p:cNvPr id="74758" name="TextBox 1"/>
          <p:cNvSpPr txBox="1">
            <a:spLocks noChangeArrowheads="1"/>
          </p:cNvSpPr>
          <p:nvPr/>
        </p:nvSpPr>
        <p:spPr bwMode="auto">
          <a:xfrm>
            <a:off x="609600" y="6324600"/>
            <a:ext cx="6596063" cy="369888"/>
          </a:xfrm>
          <a:prstGeom prst="rect">
            <a:avLst/>
          </a:prstGeom>
          <a:noFill/>
          <a:ln w="9525">
            <a:noFill/>
            <a:miter lim="800000"/>
            <a:headEnd/>
            <a:tailEnd/>
          </a:ln>
        </p:spPr>
        <p:txBody>
          <a:bodyPr wrap="none">
            <a:spAutoFit/>
          </a:bodyPr>
          <a:lstStyle/>
          <a:p>
            <a:r>
              <a:rPr lang="en-US"/>
              <a:t>* We often use </a:t>
            </a:r>
            <a:r>
              <a:rPr lang="en-US" b="1" i="1"/>
              <a:t>event</a:t>
            </a:r>
            <a:r>
              <a:rPr lang="en-US"/>
              <a:t> to refer to events and states from here on</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Rectangle 6"/>
          <p:cNvSpPr>
            <a:spLocks noGrp="1" noChangeArrowheads="1"/>
          </p:cNvSpPr>
          <p:nvPr>
            <p:ph type="sldNum" sz="quarter" idx="12"/>
          </p:nvPr>
        </p:nvSpPr>
        <p:spPr>
          <a:ln>
            <a:miter lim="800000"/>
            <a:headEnd/>
            <a:tailEnd/>
          </a:ln>
        </p:spPr>
        <p:txBody>
          <a:bodyPr/>
          <a:lstStyle/>
          <a:p>
            <a:pPr>
              <a:defRPr/>
            </a:pPr>
            <a:fld id="{537788C4-B609-462B-B600-13164F3101B0}" type="slidenum">
              <a:rPr lang="en-US" smtClean="0"/>
              <a:pPr>
                <a:defRPr/>
              </a:pPr>
              <a:t>120</a:t>
            </a:fld>
            <a:endParaRPr lang="en-US" smtClean="0"/>
          </a:p>
        </p:txBody>
      </p:sp>
      <p:sp>
        <p:nvSpPr>
          <p:cNvPr id="280578"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758EBE35-94B4-441F-85D1-913DB5A931F1}" type="slidenum">
              <a:rPr lang="en-US" sz="1200">
                <a:latin typeface="Garamond" pitchFamily="18" charset="0"/>
              </a:rPr>
              <a:pPr algn="r"/>
              <a:t>120</a:t>
            </a:fld>
            <a:endParaRPr lang="en-US" sz="1200">
              <a:latin typeface="Garamond" pitchFamily="18" charset="0"/>
            </a:endParaRPr>
          </a:p>
        </p:txBody>
      </p:sp>
      <p:sp>
        <p:nvSpPr>
          <p:cNvPr id="280579" name="Title 7"/>
          <p:cNvSpPr>
            <a:spLocks noGrp="1"/>
          </p:cNvSpPr>
          <p:nvPr>
            <p:ph type="title" idx="4294967295"/>
          </p:nvPr>
        </p:nvSpPr>
        <p:spPr>
          <a:xfrm>
            <a:off x="914400" y="-185738"/>
            <a:ext cx="8229600" cy="1139826"/>
          </a:xfrm>
        </p:spPr>
        <p:txBody>
          <a:bodyPr anchor="b"/>
          <a:lstStyle/>
          <a:p>
            <a:pPr eaLnBrk="1" hangingPunct="1"/>
            <a:r>
              <a:rPr lang="en-US" altLang="zh-CN" sz="3800" smtClean="0">
                <a:ea typeface="SimSun" pitchFamily="2" charset="-122"/>
              </a:rPr>
              <a:t>Overall Performance</a:t>
            </a:r>
            <a:endParaRPr lang="en-US" sz="3800" smtClean="0">
              <a:ea typeface="SimSun" pitchFamily="2" charset="-122"/>
            </a:endParaRPr>
          </a:p>
        </p:txBody>
      </p:sp>
      <p:pic>
        <p:nvPicPr>
          <p:cNvPr id="280580" name="Picture 3"/>
          <p:cNvPicPr>
            <a:picLocks noChangeAspect="1" noChangeArrowheads="1"/>
          </p:cNvPicPr>
          <p:nvPr/>
        </p:nvPicPr>
        <p:blipFill>
          <a:blip r:embed="rId3"/>
          <a:srcRect/>
          <a:stretch>
            <a:fillRect/>
          </a:stretch>
        </p:blipFill>
        <p:spPr bwMode="auto">
          <a:xfrm>
            <a:off x="142875" y="914400"/>
            <a:ext cx="7466013" cy="5688013"/>
          </a:xfrm>
          <a:prstGeom prst="rect">
            <a:avLst/>
          </a:prstGeom>
          <a:noFill/>
          <a:ln w="9525">
            <a:noFill/>
            <a:miter lim="800000"/>
            <a:headEnd/>
            <a:tailEnd/>
          </a:ln>
        </p:spPr>
      </p:pic>
      <p:sp>
        <p:nvSpPr>
          <p:cNvPr id="280581" name="Rectangle 5"/>
          <p:cNvSpPr>
            <a:spLocks noChangeArrowheads="1"/>
          </p:cNvSpPr>
          <p:nvPr/>
        </p:nvSpPr>
        <p:spPr bwMode="auto">
          <a:xfrm>
            <a:off x="4548188" y="1066800"/>
            <a:ext cx="3886200" cy="533400"/>
          </a:xfrm>
          <a:prstGeom prst="rect">
            <a:avLst/>
          </a:prstGeom>
          <a:noFill/>
          <a:ln w="9525">
            <a:noFill/>
            <a:miter lim="800000"/>
            <a:headEnd/>
            <a:tailEnd/>
          </a:ln>
        </p:spPr>
        <p:txBody>
          <a:bodyPr wrap="none" anchor="ctr"/>
          <a:lstStyle/>
          <a:p>
            <a:pPr algn="ctr"/>
            <a:endParaRPr lang="en-US" sz="1600" b="1" i="1"/>
          </a:p>
          <a:p>
            <a:pPr algn="ctr"/>
            <a:r>
              <a:rPr lang="en-US" sz="1600" b="1" i="1"/>
              <a:t>DCT-HOLDS: use document creation time as HOLD</a:t>
            </a:r>
          </a:p>
          <a:p>
            <a:pPr algn="ctr"/>
            <a:r>
              <a:rPr lang="en-US" sz="1600" b="1" i="1"/>
              <a:t>SENT-HOLDS: using explicit time in sentence as HOLD</a:t>
            </a:r>
          </a:p>
          <a:p>
            <a:pPr algn="ctr"/>
            <a:r>
              <a:rPr lang="en-US" sz="1600" b="1" i="1"/>
              <a:t>Ranked Top 1 in NIST TAC-KBP 2011 Evaluation</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Rectangle 6"/>
          <p:cNvSpPr>
            <a:spLocks noGrp="1" noChangeArrowheads="1"/>
          </p:cNvSpPr>
          <p:nvPr>
            <p:ph type="sldNum" sz="quarter" idx="12"/>
          </p:nvPr>
        </p:nvSpPr>
        <p:spPr>
          <a:ln>
            <a:miter lim="800000"/>
            <a:headEnd/>
            <a:tailEnd/>
          </a:ln>
        </p:spPr>
        <p:txBody>
          <a:bodyPr/>
          <a:lstStyle/>
          <a:p>
            <a:pPr>
              <a:defRPr/>
            </a:pPr>
            <a:fld id="{AE822660-F3D3-4565-8B6B-CD15ADB69BB4}" type="slidenum">
              <a:rPr lang="en-US" smtClean="0"/>
              <a:pPr>
                <a:defRPr/>
              </a:pPr>
              <a:t>121</a:t>
            </a:fld>
            <a:endParaRPr lang="en-US" smtClean="0"/>
          </a:p>
        </p:txBody>
      </p:sp>
      <p:sp>
        <p:nvSpPr>
          <p:cNvPr id="282626"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F2F2E83F-5C49-444E-87EC-3F19AB4332F2}" type="slidenum">
              <a:rPr lang="en-US" sz="1200">
                <a:latin typeface="Garamond" pitchFamily="18" charset="0"/>
              </a:rPr>
              <a:pPr algn="r"/>
              <a:t>121</a:t>
            </a:fld>
            <a:endParaRPr lang="en-US" sz="1200">
              <a:latin typeface="Garamond" pitchFamily="18" charset="0"/>
            </a:endParaRPr>
          </a:p>
        </p:txBody>
      </p:sp>
      <p:sp>
        <p:nvSpPr>
          <p:cNvPr id="282627" name="Title 7"/>
          <p:cNvSpPr>
            <a:spLocks noGrp="1"/>
          </p:cNvSpPr>
          <p:nvPr>
            <p:ph type="title" idx="4294967295"/>
          </p:nvPr>
        </p:nvSpPr>
        <p:spPr>
          <a:xfrm>
            <a:off x="914400" y="-185738"/>
            <a:ext cx="8229600" cy="1139826"/>
          </a:xfrm>
        </p:spPr>
        <p:txBody>
          <a:bodyPr anchor="b"/>
          <a:lstStyle/>
          <a:p>
            <a:pPr eaLnBrk="1" hangingPunct="1"/>
            <a:r>
              <a:rPr lang="en-US" sz="3400" smtClean="0">
                <a:ea typeface="ＭＳ Ｐゴシック" pitchFamily="34" charset="-128"/>
              </a:rPr>
              <a:t>Comparison on Classification Approaches</a:t>
            </a:r>
            <a:endParaRPr lang="en-US" sz="3400" smtClean="0">
              <a:ea typeface="SimSun" pitchFamily="2" charset="-122"/>
            </a:endParaRPr>
          </a:p>
        </p:txBody>
      </p:sp>
      <p:pic>
        <p:nvPicPr>
          <p:cNvPr id="282628" name="Picture 3"/>
          <p:cNvPicPr>
            <a:picLocks noChangeAspect="1" noChangeArrowheads="1"/>
          </p:cNvPicPr>
          <p:nvPr/>
        </p:nvPicPr>
        <p:blipFill>
          <a:blip r:embed="rId3"/>
          <a:srcRect/>
          <a:stretch>
            <a:fillRect/>
          </a:stretch>
        </p:blipFill>
        <p:spPr bwMode="auto">
          <a:xfrm>
            <a:off x="900113" y="908050"/>
            <a:ext cx="7332662" cy="5695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3" name="Rectangle 6"/>
          <p:cNvSpPr>
            <a:spLocks noGrp="1" noChangeArrowheads="1"/>
          </p:cNvSpPr>
          <p:nvPr>
            <p:ph type="sldNum" sz="quarter" idx="12"/>
          </p:nvPr>
        </p:nvSpPr>
        <p:spPr>
          <a:ln>
            <a:miter lim="800000"/>
            <a:headEnd/>
            <a:tailEnd/>
          </a:ln>
        </p:spPr>
        <p:txBody>
          <a:bodyPr/>
          <a:lstStyle/>
          <a:p>
            <a:pPr>
              <a:defRPr/>
            </a:pPr>
            <a:fld id="{88E5BFE0-BA68-41C2-A3FD-DE79119B15B4}" type="slidenum">
              <a:rPr lang="en-US" smtClean="0"/>
              <a:pPr>
                <a:defRPr/>
              </a:pPr>
              <a:t>122</a:t>
            </a:fld>
            <a:endParaRPr lang="en-US" smtClean="0"/>
          </a:p>
        </p:txBody>
      </p:sp>
      <p:sp>
        <p:nvSpPr>
          <p:cNvPr id="284674"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57975A86-E9B7-4A5B-B0A4-FF7B358A0370}" type="slidenum">
              <a:rPr lang="en-US" sz="1200">
                <a:latin typeface="Garamond" pitchFamily="18" charset="0"/>
              </a:rPr>
              <a:pPr algn="r"/>
              <a:t>122</a:t>
            </a:fld>
            <a:endParaRPr lang="en-US" sz="1200">
              <a:latin typeface="Garamond" pitchFamily="18" charset="0"/>
            </a:endParaRPr>
          </a:p>
        </p:txBody>
      </p:sp>
      <p:sp>
        <p:nvSpPr>
          <p:cNvPr id="284675" name="Rectangle 2"/>
          <p:cNvSpPr>
            <a:spLocks noGrp="1"/>
          </p:cNvSpPr>
          <p:nvPr>
            <p:ph type="title" idx="4294967295"/>
          </p:nvPr>
        </p:nvSpPr>
        <p:spPr>
          <a:xfrm>
            <a:off x="914400" y="-214313"/>
            <a:ext cx="8229600" cy="1139826"/>
          </a:xfrm>
        </p:spPr>
        <p:txBody>
          <a:bodyPr anchor="b"/>
          <a:lstStyle/>
          <a:p>
            <a:pPr eaLnBrk="1" hangingPunct="1"/>
            <a:r>
              <a:rPr lang="en-US" altLang="zh-CN" sz="3800" smtClean="0">
                <a:ea typeface="SimSun" pitchFamily="2" charset="-122"/>
              </a:rPr>
              <a:t>Flat works but Structured doesn’t</a:t>
            </a:r>
            <a:endParaRPr lang="en-US" sz="3800" smtClean="0">
              <a:ea typeface="ＭＳ Ｐゴシック" pitchFamily="34" charset="-128"/>
            </a:endParaRPr>
          </a:p>
        </p:txBody>
      </p:sp>
      <p:sp>
        <p:nvSpPr>
          <p:cNvPr id="284676" name="Rectangle 3"/>
          <p:cNvSpPr>
            <a:spLocks noGrp="1"/>
          </p:cNvSpPr>
          <p:nvPr>
            <p:ph type="body" idx="4294967295"/>
          </p:nvPr>
        </p:nvSpPr>
        <p:spPr>
          <a:xfrm>
            <a:off x="457200" y="957263"/>
            <a:ext cx="8229600" cy="4530725"/>
          </a:xfrm>
        </p:spPr>
        <p:txBody>
          <a:bodyPr/>
          <a:lstStyle/>
          <a:p>
            <a:pPr marL="273050" indent="-273050" eaLnBrk="1" hangingPunct="1"/>
            <a:r>
              <a:rPr lang="en-US" altLang="zh-CN" sz="2500" smtClean="0">
                <a:ea typeface="华文新魏"/>
                <a:cs typeface="华文新魏"/>
              </a:rPr>
              <a:t>Structured fails to distill informative pattern from parsed tree</a:t>
            </a:r>
          </a:p>
          <a:p>
            <a:pPr marL="547688" lvl="1" indent="-273050" eaLnBrk="1" hangingPunct="1"/>
            <a:r>
              <a:rPr lang="en-US" altLang="zh-CN" sz="2100" smtClean="0">
                <a:ea typeface="华文新魏"/>
                <a:cs typeface="华文新魏"/>
              </a:rPr>
              <a:t>Avi Dichter    per_employee_of    Brookings Institute   Sep 2005 </a:t>
            </a:r>
            <a:r>
              <a:rPr lang="en-US" altLang="zh-CN" sz="2100" smtClean="0">
                <a:ea typeface="SimSun" pitchFamily="2" charset="-122"/>
              </a:rPr>
              <a:t>In </a:t>
            </a:r>
            <a:r>
              <a:rPr lang="en-US" altLang="zh-CN" sz="2100" smtClean="0">
                <a:solidFill>
                  <a:srgbClr val="FF3300"/>
                </a:solidFill>
                <a:ea typeface="SimSun" pitchFamily="2" charset="-122"/>
              </a:rPr>
              <a:t>September 2005</a:t>
            </a:r>
            <a:r>
              <a:rPr lang="en-US" altLang="zh-CN" sz="2100" smtClean="0">
                <a:ea typeface="SimSun" pitchFamily="2" charset="-122"/>
              </a:rPr>
              <a:t>, </a:t>
            </a:r>
            <a:r>
              <a:rPr lang="en-US" altLang="zh-CN" sz="2100" smtClean="0">
                <a:solidFill>
                  <a:srgbClr val="FF3300"/>
                </a:solidFill>
                <a:ea typeface="SimSun" pitchFamily="2" charset="-122"/>
              </a:rPr>
              <a:t>Dichter</a:t>
            </a:r>
            <a:r>
              <a:rPr lang="en-US" altLang="zh-CN" sz="2100" smtClean="0">
                <a:ea typeface="SimSun" pitchFamily="2" charset="-122"/>
              </a:rPr>
              <a:t> left office and </a:t>
            </a:r>
            <a:r>
              <a:rPr lang="en-US" altLang="zh-CN" sz="2100" b="1" smtClean="0">
                <a:solidFill>
                  <a:srgbClr val="FF3300"/>
                </a:solidFill>
                <a:ea typeface="SimSun" pitchFamily="2" charset="-122"/>
              </a:rPr>
              <a:t>became</a:t>
            </a:r>
            <a:r>
              <a:rPr lang="en-US" altLang="zh-CN" sz="2100" smtClean="0">
                <a:ea typeface="SimSun" pitchFamily="2" charset="-122"/>
              </a:rPr>
              <a:t> a research fellow at the </a:t>
            </a:r>
            <a:r>
              <a:rPr lang="en-US" altLang="zh-CN" sz="2100" smtClean="0">
                <a:solidFill>
                  <a:srgbClr val="FF3300"/>
                </a:solidFill>
                <a:ea typeface="SimSun" pitchFamily="2" charset="-122"/>
              </a:rPr>
              <a:t>Brookings Institute</a:t>
            </a:r>
            <a:r>
              <a:rPr lang="en-US" altLang="zh-CN" sz="2100" smtClean="0">
                <a:ea typeface="SimSun" pitchFamily="2" charset="-122"/>
              </a:rPr>
              <a:t> in Washington , D.C.</a:t>
            </a:r>
          </a:p>
          <a:p>
            <a:pPr marL="273050" indent="-273050" eaLnBrk="1" hangingPunct="1"/>
            <a:r>
              <a:rPr lang="en-US" altLang="zh-CN" sz="2500" smtClean="0">
                <a:ea typeface="SimSun" pitchFamily="2" charset="-122"/>
              </a:rPr>
              <a:t>Flat classifier: Start</a:t>
            </a:r>
          </a:p>
          <a:p>
            <a:pPr marL="273050" indent="-273050" eaLnBrk="1" hangingPunct="1">
              <a:buFont typeface="Wingdings" pitchFamily="2" charset="2"/>
              <a:buNone/>
            </a:pPr>
            <a:r>
              <a:rPr lang="en-US" altLang="zh-CN" sz="2500" smtClean="0">
                <a:ea typeface="SimSun" pitchFamily="2" charset="-122"/>
              </a:rPr>
              <a:t>	Structured classifier: None</a:t>
            </a:r>
          </a:p>
          <a:p>
            <a:pPr marL="273050" indent="-273050" eaLnBrk="1" hangingPunct="1"/>
            <a:r>
              <a:rPr lang="en-US" altLang="zh-CN" sz="2500" smtClean="0">
                <a:ea typeface="SimSun" pitchFamily="2" charset="-122"/>
              </a:rPr>
              <a:t>Dependency paths are inappropriate:</a:t>
            </a:r>
            <a:br>
              <a:rPr lang="en-US" altLang="zh-CN" sz="2500" smtClean="0">
                <a:ea typeface="SimSun" pitchFamily="2" charset="-122"/>
              </a:rPr>
            </a:br>
            <a:r>
              <a:rPr lang="en-US" altLang="zh-CN" sz="2400" i="1" smtClean="0">
                <a:ea typeface="SimSun" pitchFamily="2" charset="-122"/>
              </a:rPr>
              <a:t>Dichter </a:t>
            </a:r>
            <a:r>
              <a:rPr lang="en-US" altLang="zh-CN" sz="1900" i="1" smtClean="0">
                <a:ea typeface="SimSun" pitchFamily="2" charset="-122"/>
              </a:rPr>
              <a:t>(nsubj)</a:t>
            </a:r>
            <a:r>
              <a:rPr lang="en-US" altLang="zh-CN" sz="2400" i="1" smtClean="0">
                <a:ea typeface="SimSun" pitchFamily="2" charset="-122"/>
                <a:sym typeface="Wingdings" pitchFamily="2" charset="2"/>
              </a:rPr>
              <a:t></a:t>
            </a:r>
            <a:r>
              <a:rPr lang="en-US" altLang="zh-CN" sz="2400" i="1" smtClean="0">
                <a:ea typeface="SimSun" pitchFamily="2" charset="-122"/>
              </a:rPr>
              <a:t> </a:t>
            </a:r>
            <a:r>
              <a:rPr lang="en-US" altLang="zh-CN" sz="2400" i="1" smtClean="0">
                <a:solidFill>
                  <a:srgbClr val="FF3300"/>
                </a:solidFill>
                <a:ea typeface="SimSun" pitchFamily="2" charset="-122"/>
              </a:rPr>
              <a:t>left</a:t>
            </a:r>
            <a:r>
              <a:rPr lang="en-US" altLang="zh-CN" sz="2400" i="1" smtClean="0">
                <a:ea typeface="SimSun" pitchFamily="2" charset="-122"/>
              </a:rPr>
              <a:t> </a:t>
            </a:r>
            <a:r>
              <a:rPr lang="en-US" altLang="zh-CN" sz="2400" i="1" smtClean="0">
                <a:ea typeface="SimSun" pitchFamily="2" charset="-122"/>
                <a:sym typeface="Wingdings" pitchFamily="2" charset="2"/>
              </a:rPr>
              <a:t></a:t>
            </a:r>
            <a:r>
              <a:rPr lang="en-US" altLang="zh-CN" sz="1900" i="1" smtClean="0">
                <a:ea typeface="SimSun" pitchFamily="2" charset="-122"/>
                <a:sym typeface="Wingdings" pitchFamily="2" charset="2"/>
              </a:rPr>
              <a:t>(</a:t>
            </a:r>
            <a:r>
              <a:rPr lang="en-US" altLang="zh-CN" sz="1900" i="1" smtClean="0">
                <a:ea typeface="SimSun" pitchFamily="2" charset="-122"/>
              </a:rPr>
              <a:t>prep_in</a:t>
            </a:r>
            <a:r>
              <a:rPr lang="en-US" altLang="zh-CN" sz="1900" i="1" smtClean="0">
                <a:ea typeface="SimSun" pitchFamily="2" charset="-122"/>
                <a:sym typeface="Wingdings" pitchFamily="2" charset="2"/>
              </a:rPr>
              <a:t>)</a:t>
            </a:r>
            <a:r>
              <a:rPr lang="en-US" altLang="zh-CN" sz="2400" i="1" smtClean="0">
                <a:ea typeface="SimSun" pitchFamily="2" charset="-122"/>
                <a:sym typeface="Wingdings" pitchFamily="2" charset="2"/>
              </a:rPr>
              <a:t> </a:t>
            </a:r>
            <a:r>
              <a:rPr lang="en-US" altLang="zh-CN" sz="2400" i="1" smtClean="0">
                <a:ea typeface="SimSun" pitchFamily="2" charset="-122"/>
              </a:rPr>
              <a:t>September</a:t>
            </a:r>
            <a:br>
              <a:rPr lang="en-US" altLang="zh-CN" sz="2400" i="1" smtClean="0">
                <a:ea typeface="SimSun" pitchFamily="2" charset="-122"/>
              </a:rPr>
            </a:br>
            <a:r>
              <a:rPr lang="en-US" altLang="zh-CN" sz="2400" i="1" smtClean="0">
                <a:ea typeface="SimSun" pitchFamily="2" charset="-122"/>
              </a:rPr>
              <a:t>Institute</a:t>
            </a:r>
            <a:r>
              <a:rPr lang="en-US" altLang="zh-CN" sz="2400" i="1" smtClean="0">
                <a:ea typeface="SimSun" pitchFamily="2" charset="-122"/>
                <a:sym typeface="Wingdings" pitchFamily="2" charset="2"/>
              </a:rPr>
              <a:t> </a:t>
            </a:r>
            <a:r>
              <a:rPr lang="en-US" altLang="zh-CN" sz="1900" i="1" smtClean="0">
                <a:ea typeface="SimSun" pitchFamily="2" charset="-122"/>
                <a:sym typeface="Wingdings" pitchFamily="2" charset="2"/>
              </a:rPr>
              <a:t>(</a:t>
            </a:r>
            <a:r>
              <a:rPr lang="en-US" altLang="zh-CN" sz="1900" i="1" smtClean="0">
                <a:ea typeface="SimSun" pitchFamily="2" charset="-122"/>
              </a:rPr>
              <a:t>prep_at)</a:t>
            </a:r>
            <a:r>
              <a:rPr lang="en-US" altLang="zh-CN" sz="2400" i="1" smtClean="0">
                <a:ea typeface="SimSun" pitchFamily="2" charset="-122"/>
                <a:sym typeface="Wingdings" pitchFamily="2" charset="2"/>
              </a:rPr>
              <a:t> </a:t>
            </a:r>
            <a:r>
              <a:rPr lang="en-US" altLang="zh-CN" sz="2400" i="1" smtClean="0">
                <a:solidFill>
                  <a:srgbClr val="FF3300"/>
                </a:solidFill>
                <a:ea typeface="SimSun" pitchFamily="2" charset="-122"/>
              </a:rPr>
              <a:t>fellow</a:t>
            </a:r>
            <a:r>
              <a:rPr lang="en-US" altLang="zh-CN" sz="2400" i="1" smtClean="0">
                <a:ea typeface="SimSun" pitchFamily="2" charset="-122"/>
              </a:rPr>
              <a:t> </a:t>
            </a:r>
            <a:r>
              <a:rPr lang="en-US" altLang="zh-CN" sz="1900" i="1" smtClean="0">
                <a:ea typeface="SimSun" pitchFamily="2" charset="-122"/>
              </a:rPr>
              <a:t>(conj_and)</a:t>
            </a:r>
            <a:r>
              <a:rPr lang="en-US" altLang="zh-CN" sz="2400" i="1" smtClean="0">
                <a:ea typeface="SimSun" pitchFamily="2" charset="-122"/>
                <a:sym typeface="Wingdings" pitchFamily="2" charset="2"/>
              </a:rPr>
              <a:t> </a:t>
            </a:r>
            <a:r>
              <a:rPr lang="en-US" altLang="zh-CN" sz="2400" i="1" smtClean="0">
                <a:ea typeface="SimSun" pitchFamily="2" charset="-122"/>
              </a:rPr>
              <a:t>left </a:t>
            </a:r>
            <a:r>
              <a:rPr lang="en-US" altLang="zh-CN" sz="2400" i="1" smtClean="0">
                <a:ea typeface="SimSun" pitchFamily="2" charset="-122"/>
                <a:sym typeface="Wingdings" pitchFamily="2" charset="2"/>
              </a:rPr>
              <a:t></a:t>
            </a:r>
            <a:r>
              <a:rPr lang="en-US" altLang="zh-CN" sz="1900" i="1" smtClean="0">
                <a:ea typeface="SimSun" pitchFamily="2" charset="-122"/>
                <a:sym typeface="Wingdings" pitchFamily="2" charset="2"/>
              </a:rPr>
              <a:t>(</a:t>
            </a:r>
            <a:r>
              <a:rPr lang="en-US" altLang="zh-CN" sz="1900" i="1" smtClean="0">
                <a:ea typeface="SimSun" pitchFamily="2" charset="-122"/>
              </a:rPr>
              <a:t>prep_in)</a:t>
            </a:r>
            <a:r>
              <a:rPr lang="en-US" altLang="zh-CN" sz="2400" i="1" smtClean="0">
                <a:ea typeface="SimSun" pitchFamily="2" charset="-122"/>
              </a:rPr>
              <a:t>September</a:t>
            </a:r>
            <a:br>
              <a:rPr lang="en-US" altLang="zh-CN" sz="2400" i="1" smtClean="0">
                <a:ea typeface="SimSun" pitchFamily="2" charset="-122"/>
              </a:rPr>
            </a:br>
            <a:r>
              <a:rPr lang="en-US" altLang="zh-CN" sz="2400" i="1" smtClean="0">
                <a:ea typeface="SimSun" pitchFamily="2" charset="-122"/>
              </a:rPr>
              <a:t>Dichter </a:t>
            </a:r>
            <a:r>
              <a:rPr lang="en-US" altLang="zh-CN" sz="1900" i="1" smtClean="0">
                <a:ea typeface="SimSun" pitchFamily="2" charset="-122"/>
              </a:rPr>
              <a:t>(nsubj)</a:t>
            </a:r>
            <a:r>
              <a:rPr lang="en-US" altLang="zh-CN" sz="2400" i="1" smtClean="0">
                <a:ea typeface="SimSun" pitchFamily="2" charset="-122"/>
                <a:sym typeface="Wingdings" pitchFamily="2" charset="2"/>
              </a:rPr>
              <a:t></a:t>
            </a:r>
            <a:r>
              <a:rPr lang="en-US" altLang="zh-CN" sz="2400" i="1" smtClean="0">
                <a:ea typeface="SimSun" pitchFamily="2" charset="-122"/>
              </a:rPr>
              <a:t> </a:t>
            </a:r>
            <a:r>
              <a:rPr lang="en-US" altLang="zh-CN" sz="2400" i="1" smtClean="0">
                <a:solidFill>
                  <a:srgbClr val="FF3300"/>
                </a:solidFill>
                <a:ea typeface="SimSun" pitchFamily="2" charset="-122"/>
              </a:rPr>
              <a:t>left</a:t>
            </a:r>
            <a:r>
              <a:rPr lang="en-US" altLang="zh-CN" sz="2400" i="1" smtClean="0">
                <a:ea typeface="SimSun" pitchFamily="2" charset="-122"/>
              </a:rPr>
              <a:t> </a:t>
            </a:r>
            <a:r>
              <a:rPr lang="en-US" altLang="zh-CN" sz="2400" i="1" smtClean="0">
                <a:ea typeface="SimSun" pitchFamily="2" charset="-122"/>
                <a:sym typeface="Wingdings" pitchFamily="2" charset="2"/>
              </a:rPr>
              <a:t></a:t>
            </a:r>
            <a:r>
              <a:rPr lang="en-US" altLang="zh-CN" sz="1900" i="1" smtClean="0">
                <a:ea typeface="SimSun" pitchFamily="2" charset="-122"/>
                <a:sym typeface="Wingdings" pitchFamily="2" charset="2"/>
              </a:rPr>
              <a:t>(</a:t>
            </a:r>
            <a:r>
              <a:rPr lang="en-US" altLang="zh-CN" sz="1900" i="1" smtClean="0">
                <a:ea typeface="SimSun" pitchFamily="2" charset="-122"/>
              </a:rPr>
              <a:t>conj_and) </a:t>
            </a:r>
            <a:r>
              <a:rPr lang="en-US" altLang="zh-CN" sz="2400" i="1" smtClean="0">
                <a:ea typeface="SimSun" pitchFamily="2" charset="-122"/>
              </a:rPr>
              <a:t>fellow </a:t>
            </a:r>
            <a:r>
              <a:rPr lang="en-US" altLang="zh-CN" sz="2400" i="1" smtClean="0">
                <a:ea typeface="SimSun" pitchFamily="2" charset="-122"/>
                <a:sym typeface="Wingdings" pitchFamily="2" charset="2"/>
              </a:rPr>
              <a:t></a:t>
            </a:r>
            <a:r>
              <a:rPr lang="en-US" altLang="zh-CN" sz="1900" i="1" smtClean="0">
                <a:ea typeface="SimSun" pitchFamily="2" charset="-122"/>
                <a:sym typeface="Wingdings" pitchFamily="2" charset="2"/>
              </a:rPr>
              <a:t>(</a:t>
            </a:r>
            <a:r>
              <a:rPr lang="en-US" altLang="zh-CN" sz="1900" i="1" smtClean="0">
                <a:ea typeface="SimSun" pitchFamily="2" charset="-122"/>
              </a:rPr>
              <a:t>prep_at)</a:t>
            </a:r>
            <a:r>
              <a:rPr lang="en-US" altLang="zh-CN" sz="2400" i="1" smtClean="0">
                <a:ea typeface="SimSun" pitchFamily="2" charset="-122"/>
              </a:rPr>
              <a:t>Institute</a:t>
            </a:r>
          </a:p>
          <a:p>
            <a:pPr marL="273050" indent="-273050" eaLnBrk="1" hangingPunct="1"/>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Rectangle 6"/>
          <p:cNvSpPr>
            <a:spLocks noGrp="1" noChangeArrowheads="1"/>
          </p:cNvSpPr>
          <p:nvPr>
            <p:ph type="sldNum" sz="quarter" idx="12"/>
          </p:nvPr>
        </p:nvSpPr>
        <p:spPr>
          <a:ln>
            <a:miter lim="800000"/>
            <a:headEnd/>
            <a:tailEnd/>
          </a:ln>
        </p:spPr>
        <p:txBody>
          <a:bodyPr/>
          <a:lstStyle/>
          <a:p>
            <a:pPr>
              <a:defRPr/>
            </a:pPr>
            <a:fld id="{EB82A344-B842-47B4-87A7-80F1A775CE93}" type="slidenum">
              <a:rPr lang="en-US" smtClean="0"/>
              <a:pPr>
                <a:defRPr/>
              </a:pPr>
              <a:t>123</a:t>
            </a:fld>
            <a:endParaRPr lang="en-US" smtClean="0"/>
          </a:p>
        </p:txBody>
      </p:sp>
      <p:sp>
        <p:nvSpPr>
          <p:cNvPr id="285698"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4D6C596A-BA0D-431B-946B-3AAC1DFB0D0A}" type="slidenum">
              <a:rPr lang="en-US" sz="1200">
                <a:latin typeface="Garamond" pitchFamily="18" charset="0"/>
              </a:rPr>
              <a:pPr algn="r"/>
              <a:t>123</a:t>
            </a:fld>
            <a:endParaRPr lang="en-US" sz="1200">
              <a:latin typeface="Garamond" pitchFamily="18" charset="0"/>
            </a:endParaRPr>
          </a:p>
        </p:txBody>
      </p:sp>
      <p:sp>
        <p:nvSpPr>
          <p:cNvPr id="285699" name="Rectangle 2"/>
          <p:cNvSpPr>
            <a:spLocks noGrp="1"/>
          </p:cNvSpPr>
          <p:nvPr>
            <p:ph type="title" idx="4294967295"/>
          </p:nvPr>
        </p:nvSpPr>
        <p:spPr>
          <a:xfrm>
            <a:off x="914400" y="-228600"/>
            <a:ext cx="8229600" cy="1139825"/>
          </a:xfrm>
        </p:spPr>
        <p:txBody>
          <a:bodyPr anchor="b"/>
          <a:lstStyle/>
          <a:p>
            <a:pPr eaLnBrk="1" hangingPunct="1"/>
            <a:r>
              <a:rPr lang="en-US" altLang="zh-CN" sz="3800" smtClean="0">
                <a:ea typeface="SimSun" pitchFamily="2" charset="-122"/>
              </a:rPr>
              <a:t>Structured works but Flat doesn’t</a:t>
            </a:r>
            <a:endParaRPr lang="en-US" sz="3800" smtClean="0">
              <a:ea typeface="ＭＳ Ｐゴシック" pitchFamily="34" charset="-128"/>
            </a:endParaRPr>
          </a:p>
        </p:txBody>
      </p:sp>
      <p:sp>
        <p:nvSpPr>
          <p:cNvPr id="285700" name="Rectangle 3"/>
          <p:cNvSpPr>
            <a:spLocks noGrp="1"/>
          </p:cNvSpPr>
          <p:nvPr>
            <p:ph type="body" idx="4294967295"/>
          </p:nvPr>
        </p:nvSpPr>
        <p:spPr>
          <a:xfrm>
            <a:off x="457200" y="1057275"/>
            <a:ext cx="8229600" cy="4530725"/>
          </a:xfrm>
        </p:spPr>
        <p:txBody>
          <a:bodyPr/>
          <a:lstStyle/>
          <a:p>
            <a:pPr marL="273050" indent="-273050" eaLnBrk="1" hangingPunct="1">
              <a:lnSpc>
                <a:spcPct val="90000"/>
              </a:lnSpc>
            </a:pPr>
            <a:r>
              <a:rPr lang="en-US" altLang="zh-CN" sz="2000" smtClean="0">
                <a:ea typeface="SimSun" pitchFamily="2" charset="-122"/>
              </a:rPr>
              <a:t>Central Theoretical Council org_top_members_employees       Nguyen Phu    2001</a:t>
            </a:r>
          </a:p>
          <a:p>
            <a:pPr marL="547688" lvl="1" indent="-273050" eaLnBrk="1" hangingPunct="1">
              <a:lnSpc>
                <a:spcPct val="90000"/>
              </a:lnSpc>
            </a:pPr>
            <a:r>
              <a:rPr lang="en-US" altLang="zh-CN" sz="1700" smtClean="0">
                <a:solidFill>
                  <a:srgbClr val="FF3300"/>
                </a:solidFill>
                <a:ea typeface="SimSun" pitchFamily="2" charset="-122"/>
              </a:rPr>
              <a:t>Trong</a:t>
            </a:r>
            <a:r>
              <a:rPr lang="en-US" altLang="zh-CN" sz="1700" smtClean="0">
                <a:ea typeface="SimSun" pitchFamily="2" charset="-122"/>
              </a:rPr>
              <a:t> became secretary of the Hanoi Party Committee in January 2000, chairman of the </a:t>
            </a:r>
            <a:r>
              <a:rPr lang="en-US" altLang="zh-CN" sz="1700" smtClean="0">
                <a:solidFill>
                  <a:srgbClr val="FF3300"/>
                </a:solidFill>
                <a:ea typeface="SimSun" pitchFamily="2" charset="-122"/>
              </a:rPr>
              <a:t>Central Theoretical Council</a:t>
            </a:r>
            <a:r>
              <a:rPr lang="en-US" altLang="zh-CN" sz="1700" smtClean="0">
                <a:ea typeface="SimSun" pitchFamily="2" charset="-122"/>
              </a:rPr>
              <a:t> in </a:t>
            </a:r>
            <a:r>
              <a:rPr lang="en-US" altLang="zh-CN" sz="1700" smtClean="0">
                <a:solidFill>
                  <a:srgbClr val="FF3300"/>
                </a:solidFill>
                <a:ea typeface="SimSun" pitchFamily="2" charset="-122"/>
              </a:rPr>
              <a:t>2001</a:t>
            </a:r>
            <a:r>
              <a:rPr lang="en-US" altLang="zh-CN" sz="1700" smtClean="0">
                <a:ea typeface="SimSun" pitchFamily="2" charset="-122"/>
              </a:rPr>
              <a:t>, member of the CPVCC in April 2001, and member of the Political Bureau in April 2006.</a:t>
            </a:r>
          </a:p>
          <a:p>
            <a:pPr marL="547688" lvl="1" indent="-273050" eaLnBrk="1" hangingPunct="1">
              <a:lnSpc>
                <a:spcPct val="90000"/>
              </a:lnSpc>
            </a:pPr>
            <a:r>
              <a:rPr lang="en-US" altLang="zh-CN" sz="1700" smtClean="0">
                <a:solidFill>
                  <a:srgbClr val="FF3300"/>
                </a:solidFill>
                <a:ea typeface="SimSun" pitchFamily="2" charset="-122"/>
              </a:rPr>
              <a:t>TARGET_ENTITY</a:t>
            </a:r>
            <a:r>
              <a:rPr lang="en-US" altLang="zh-CN" sz="1700" smtClean="0">
                <a:ea typeface="SimSun" pitchFamily="2" charset="-122"/>
              </a:rPr>
              <a:t> became TITLE_GAZ of the ORGANIZATION in DATE, TITLE_GAZ of the </a:t>
            </a:r>
            <a:r>
              <a:rPr lang="en-US" altLang="zh-CN" sz="1700" smtClean="0">
                <a:solidFill>
                  <a:srgbClr val="FF3300"/>
                </a:solidFill>
                <a:ea typeface="SimSun" pitchFamily="2" charset="-122"/>
              </a:rPr>
              <a:t>TARGET_ATTRIBUTE</a:t>
            </a:r>
            <a:r>
              <a:rPr lang="en-US" altLang="zh-CN" sz="1700" smtClean="0">
                <a:ea typeface="SimSun" pitchFamily="2" charset="-122"/>
              </a:rPr>
              <a:t> in </a:t>
            </a:r>
            <a:r>
              <a:rPr lang="en-US" altLang="zh-CN" sz="1700" smtClean="0">
                <a:solidFill>
                  <a:srgbClr val="FF3300"/>
                </a:solidFill>
                <a:ea typeface="SimSun" pitchFamily="2" charset="-122"/>
              </a:rPr>
              <a:t>TARGET_DATE</a:t>
            </a:r>
            <a:r>
              <a:rPr lang="en-US" altLang="zh-CN" sz="1700" smtClean="0">
                <a:ea typeface="SimSun" pitchFamily="2" charset="-122"/>
              </a:rPr>
              <a:t>, member of the cpvcc in DATE , and member of the </a:t>
            </a:r>
            <a:r>
              <a:rPr lang="en-US" altLang="zh-CN" sz="1700" smtClean="0">
                <a:solidFill>
                  <a:srgbClr val="FF3300"/>
                </a:solidFill>
                <a:ea typeface="SimSun" pitchFamily="2" charset="-122"/>
              </a:rPr>
              <a:t>ORGANIZATION</a:t>
            </a:r>
            <a:r>
              <a:rPr lang="en-US" altLang="zh-CN" sz="1700" smtClean="0">
                <a:ea typeface="SimSun" pitchFamily="2" charset="-122"/>
              </a:rPr>
              <a:t> in DATE</a:t>
            </a:r>
          </a:p>
          <a:p>
            <a:pPr marL="273050" indent="-273050" eaLnBrk="1" hangingPunct="1">
              <a:lnSpc>
                <a:spcPct val="90000"/>
              </a:lnSpc>
            </a:pPr>
            <a:r>
              <a:rPr lang="en-US" altLang="zh-CN" sz="2100" smtClean="0">
                <a:ea typeface="SimSun" pitchFamily="2" charset="-122"/>
              </a:rPr>
              <a:t>Flat classifier : None</a:t>
            </a:r>
          </a:p>
          <a:p>
            <a:pPr marL="273050" indent="-273050" eaLnBrk="1" hangingPunct="1">
              <a:lnSpc>
                <a:spcPct val="90000"/>
              </a:lnSpc>
            </a:pPr>
            <a:r>
              <a:rPr lang="en-US" altLang="zh-CN" sz="2100" smtClean="0">
                <a:ea typeface="SimSun" pitchFamily="2" charset="-122"/>
              </a:rPr>
              <a:t>Structured classifier: Start</a:t>
            </a:r>
          </a:p>
          <a:p>
            <a:pPr marL="273050" indent="-273050" eaLnBrk="1" hangingPunct="1">
              <a:lnSpc>
                <a:spcPct val="90000"/>
              </a:lnSpc>
            </a:pPr>
            <a:r>
              <a:rPr lang="en-US" altLang="zh-CN" sz="2100" smtClean="0">
                <a:ea typeface="SimSun" pitchFamily="2" charset="-122"/>
              </a:rPr>
              <a:t>Dependency Paths:</a:t>
            </a:r>
            <a:br>
              <a:rPr lang="en-US" altLang="zh-CN" sz="2100" smtClean="0">
                <a:ea typeface="SimSun" pitchFamily="2" charset="-122"/>
              </a:rPr>
            </a:br>
            <a:r>
              <a:rPr lang="en-US" altLang="zh-CN" sz="2100" smtClean="0">
                <a:ea typeface="SimSun" pitchFamily="2" charset="-122"/>
              </a:rPr>
              <a:t>Trong (</a:t>
            </a:r>
            <a:r>
              <a:rPr lang="en-US" altLang="zh-CN" sz="1700" i="1" smtClean="0">
                <a:ea typeface="SimSun" pitchFamily="2" charset="-122"/>
              </a:rPr>
              <a:t>nsubj</a:t>
            </a:r>
            <a:r>
              <a:rPr lang="en-US" altLang="zh-CN" sz="2100" smtClean="0">
                <a:ea typeface="SimSun" pitchFamily="2" charset="-122"/>
              </a:rPr>
              <a:t>)</a:t>
            </a:r>
            <a:r>
              <a:rPr lang="en-US" altLang="zh-CN" sz="2100" smtClean="0">
                <a:ea typeface="SimSun" pitchFamily="2" charset="-122"/>
                <a:sym typeface="Wingdings" pitchFamily="2" charset="2"/>
              </a:rPr>
              <a:t></a:t>
            </a:r>
            <a:r>
              <a:rPr lang="en-US" altLang="zh-CN" sz="2100" smtClean="0">
                <a:ea typeface="SimSun" pitchFamily="2" charset="-122"/>
              </a:rPr>
              <a:t> became</a:t>
            </a:r>
            <a:r>
              <a:rPr lang="en-US" altLang="zh-CN" sz="2100" smtClean="0">
                <a:ea typeface="SimSun" pitchFamily="2" charset="-122"/>
                <a:sym typeface="Wingdings" pitchFamily="2" charset="2"/>
              </a:rPr>
              <a:t></a:t>
            </a:r>
            <a:r>
              <a:rPr lang="en-US" altLang="zh-CN" sz="2100" smtClean="0">
                <a:ea typeface="SimSun" pitchFamily="2" charset="-122"/>
              </a:rPr>
              <a:t>(</a:t>
            </a:r>
            <a:r>
              <a:rPr lang="en-US" altLang="zh-CN" sz="1700" i="1" smtClean="0">
                <a:ea typeface="SimSun" pitchFamily="2" charset="-122"/>
              </a:rPr>
              <a:t>dobj</a:t>
            </a:r>
            <a:r>
              <a:rPr lang="en-US" altLang="zh-CN" sz="2100" smtClean="0">
                <a:ea typeface="SimSun" pitchFamily="2" charset="-122"/>
              </a:rPr>
              <a:t>) secretary</a:t>
            </a:r>
            <a:r>
              <a:rPr lang="en-US" altLang="zh-CN" sz="2100" smtClean="0">
                <a:ea typeface="SimSun" pitchFamily="2" charset="-122"/>
                <a:sym typeface="Wingdings" pitchFamily="2" charset="2"/>
              </a:rPr>
              <a:t></a:t>
            </a:r>
            <a:r>
              <a:rPr lang="en-US" altLang="zh-CN" sz="2100" smtClean="0">
                <a:ea typeface="SimSun" pitchFamily="2" charset="-122"/>
              </a:rPr>
              <a:t>(</a:t>
            </a:r>
            <a:r>
              <a:rPr lang="en-US" altLang="zh-CN" sz="1700" i="1" smtClean="0">
                <a:ea typeface="SimSun" pitchFamily="2" charset="-122"/>
              </a:rPr>
              <a:t>conj_and</a:t>
            </a:r>
            <a:r>
              <a:rPr lang="en-US" altLang="zh-CN" sz="2100" smtClean="0">
                <a:ea typeface="SimSun" pitchFamily="2" charset="-122"/>
              </a:rPr>
              <a:t>) chairman</a:t>
            </a:r>
            <a:r>
              <a:rPr lang="en-US" altLang="zh-CN" sz="2100" smtClean="0">
                <a:ea typeface="SimSun" pitchFamily="2" charset="-122"/>
                <a:sym typeface="Wingdings" pitchFamily="2" charset="2"/>
              </a:rPr>
              <a:t></a:t>
            </a:r>
            <a:r>
              <a:rPr lang="en-US" altLang="zh-CN" sz="2100" smtClean="0">
                <a:ea typeface="SimSun" pitchFamily="2" charset="-122"/>
              </a:rPr>
              <a:t>(</a:t>
            </a:r>
            <a:r>
              <a:rPr lang="en-US" altLang="zh-CN" sz="1700" i="1" smtClean="0">
                <a:ea typeface="SimSun" pitchFamily="2" charset="-122"/>
              </a:rPr>
              <a:t>prep_of</a:t>
            </a:r>
            <a:r>
              <a:rPr lang="en-US" altLang="zh-CN" sz="2100" smtClean="0">
                <a:ea typeface="SimSun" pitchFamily="2" charset="-122"/>
              </a:rPr>
              <a:t>) Council</a:t>
            </a:r>
            <a:r>
              <a:rPr lang="en-US" altLang="zh-CN" sz="2100" smtClean="0">
                <a:ea typeface="SimSun" pitchFamily="2" charset="-122"/>
                <a:sym typeface="Wingdings" pitchFamily="2" charset="2"/>
              </a:rPr>
              <a:t></a:t>
            </a:r>
            <a:r>
              <a:rPr lang="en-US" altLang="zh-CN" sz="2100" smtClean="0">
                <a:ea typeface="SimSun" pitchFamily="2" charset="-122"/>
              </a:rPr>
              <a:t>(</a:t>
            </a:r>
            <a:r>
              <a:rPr lang="en-US" altLang="zh-CN" sz="1700" i="1" smtClean="0">
                <a:ea typeface="SimSun" pitchFamily="2" charset="-122"/>
              </a:rPr>
              <a:t>prep_in</a:t>
            </a:r>
            <a:r>
              <a:rPr lang="en-US" altLang="zh-CN" sz="2100" smtClean="0">
                <a:ea typeface="SimSun" pitchFamily="2" charset="-122"/>
              </a:rPr>
              <a:t>) 2001	</a:t>
            </a:r>
            <a:br>
              <a:rPr lang="en-US" altLang="zh-CN" sz="2100" smtClean="0">
                <a:ea typeface="SimSun" pitchFamily="2" charset="-122"/>
              </a:rPr>
            </a:br>
            <a:r>
              <a:rPr lang="en-US" altLang="zh-CN" sz="2100" smtClean="0">
                <a:ea typeface="SimSun" pitchFamily="2" charset="-122"/>
              </a:rPr>
              <a:t>Council</a:t>
            </a:r>
            <a:r>
              <a:rPr lang="en-US" altLang="zh-CN" sz="2100" smtClean="0">
                <a:ea typeface="SimSun" pitchFamily="2" charset="-122"/>
                <a:sym typeface="Wingdings" pitchFamily="2" charset="2"/>
              </a:rPr>
              <a:t></a:t>
            </a:r>
            <a:r>
              <a:rPr lang="en-US" altLang="zh-CN" sz="2100" smtClean="0">
                <a:ea typeface="SimSun" pitchFamily="2" charset="-122"/>
              </a:rPr>
              <a:t>(</a:t>
            </a:r>
            <a:r>
              <a:rPr lang="en-US" altLang="zh-CN" sz="1700" i="1" smtClean="0">
                <a:ea typeface="SimSun" pitchFamily="2" charset="-122"/>
              </a:rPr>
              <a:t>prep_in</a:t>
            </a:r>
            <a:r>
              <a:rPr lang="en-US" altLang="zh-CN" sz="2100" smtClean="0">
                <a:ea typeface="SimSun" pitchFamily="2" charset="-122"/>
              </a:rPr>
              <a:t>) 2001</a:t>
            </a:r>
            <a:br>
              <a:rPr lang="en-US" altLang="zh-CN" sz="2100" smtClean="0">
                <a:ea typeface="SimSun" pitchFamily="2" charset="-122"/>
              </a:rPr>
            </a:br>
            <a:r>
              <a:rPr lang="en-US" altLang="zh-CN" sz="2100" smtClean="0">
                <a:ea typeface="SimSun" pitchFamily="2" charset="-122"/>
              </a:rPr>
              <a:t>Trong (</a:t>
            </a:r>
            <a:r>
              <a:rPr lang="en-US" altLang="zh-CN" sz="1700" i="1" smtClean="0">
                <a:ea typeface="SimSun" pitchFamily="2" charset="-122"/>
              </a:rPr>
              <a:t>nsubj</a:t>
            </a:r>
            <a:r>
              <a:rPr lang="en-US" altLang="zh-CN" sz="2100" smtClean="0">
                <a:ea typeface="SimSun" pitchFamily="2" charset="-122"/>
              </a:rPr>
              <a:t>)</a:t>
            </a:r>
            <a:r>
              <a:rPr lang="en-US" altLang="zh-CN" sz="2100" smtClean="0">
                <a:ea typeface="SimSun" pitchFamily="2" charset="-122"/>
                <a:sym typeface="Wingdings" pitchFamily="2" charset="2"/>
              </a:rPr>
              <a:t></a:t>
            </a:r>
            <a:r>
              <a:rPr lang="en-US" altLang="zh-CN" sz="2100" smtClean="0">
                <a:ea typeface="SimSun" pitchFamily="2" charset="-122"/>
              </a:rPr>
              <a:t> became</a:t>
            </a:r>
            <a:r>
              <a:rPr lang="en-US" altLang="zh-CN" sz="2100" smtClean="0">
                <a:ea typeface="SimSun" pitchFamily="2" charset="-122"/>
                <a:sym typeface="Wingdings" pitchFamily="2" charset="2"/>
              </a:rPr>
              <a:t></a:t>
            </a:r>
            <a:r>
              <a:rPr lang="en-US" altLang="zh-CN" sz="2100" smtClean="0">
                <a:ea typeface="SimSun" pitchFamily="2" charset="-122"/>
              </a:rPr>
              <a:t>(</a:t>
            </a:r>
            <a:r>
              <a:rPr lang="en-US" altLang="zh-CN" sz="1700" i="1" smtClean="0">
                <a:ea typeface="SimSun" pitchFamily="2" charset="-122"/>
              </a:rPr>
              <a:t>dobj</a:t>
            </a:r>
            <a:r>
              <a:rPr lang="en-US" altLang="zh-CN" sz="2100" smtClean="0">
                <a:ea typeface="SimSun" pitchFamily="2" charset="-122"/>
              </a:rPr>
              <a:t>) secretary</a:t>
            </a:r>
            <a:r>
              <a:rPr lang="en-US" altLang="zh-CN" sz="2100" smtClean="0">
                <a:ea typeface="SimSun" pitchFamily="2" charset="-122"/>
                <a:sym typeface="Wingdings" pitchFamily="2" charset="2"/>
              </a:rPr>
              <a:t></a:t>
            </a:r>
            <a:r>
              <a:rPr lang="en-US" altLang="zh-CN" sz="2100" smtClean="0">
                <a:ea typeface="SimSun" pitchFamily="2" charset="-122"/>
              </a:rPr>
              <a:t>(</a:t>
            </a:r>
            <a:r>
              <a:rPr lang="en-US" altLang="zh-CN" sz="1700" i="1" smtClean="0">
                <a:ea typeface="SimSun" pitchFamily="2" charset="-122"/>
              </a:rPr>
              <a:t>conj_and</a:t>
            </a:r>
            <a:r>
              <a:rPr lang="en-US" altLang="zh-CN" sz="2100" smtClean="0">
                <a:ea typeface="SimSun" pitchFamily="2" charset="-122"/>
              </a:rPr>
              <a:t>) chairman</a:t>
            </a:r>
            <a:r>
              <a:rPr lang="en-US" altLang="zh-CN" sz="2100" smtClean="0">
                <a:ea typeface="SimSun" pitchFamily="2" charset="-122"/>
                <a:sym typeface="Wingdings" pitchFamily="2" charset="2"/>
              </a:rPr>
              <a:t></a:t>
            </a:r>
            <a:r>
              <a:rPr lang="en-US" altLang="zh-CN" sz="2100" smtClean="0">
                <a:ea typeface="SimSun" pitchFamily="2" charset="-122"/>
              </a:rPr>
              <a:t>(</a:t>
            </a:r>
            <a:r>
              <a:rPr lang="en-US" altLang="zh-CN" sz="1700" i="1" smtClean="0">
                <a:ea typeface="SimSun" pitchFamily="2" charset="-122"/>
              </a:rPr>
              <a:t>prep_of</a:t>
            </a:r>
            <a:r>
              <a:rPr lang="en-US" altLang="zh-CN" sz="2100" smtClean="0">
                <a:ea typeface="SimSun" pitchFamily="2" charset="-122"/>
              </a:rPr>
              <a:t>)Council</a:t>
            </a:r>
          </a:p>
          <a:p>
            <a:pPr marL="273050" indent="-273050" eaLnBrk="1" hangingPunct="1">
              <a:lnSpc>
                <a:spcPct val="90000"/>
              </a:lnSpc>
            </a:pPr>
            <a:endParaRPr lang="en-US" sz="1800" smtClean="0">
              <a:ea typeface="ＭＳ Ｐゴシック" pitchFamily="34" charset="-128"/>
            </a:endParaRP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Rectangle 6"/>
          <p:cNvSpPr>
            <a:spLocks noGrp="1" noChangeArrowheads="1"/>
          </p:cNvSpPr>
          <p:nvPr>
            <p:ph type="sldNum" sz="quarter" idx="12"/>
          </p:nvPr>
        </p:nvSpPr>
        <p:spPr>
          <a:ln>
            <a:miter lim="800000"/>
            <a:headEnd/>
            <a:tailEnd/>
          </a:ln>
        </p:spPr>
        <p:txBody>
          <a:bodyPr/>
          <a:lstStyle/>
          <a:p>
            <a:pPr>
              <a:defRPr/>
            </a:pPr>
            <a:fld id="{4DD79FC0-CFF3-43B1-99EF-342A2E3CF7AC}" type="slidenum">
              <a:rPr lang="en-US" smtClean="0"/>
              <a:pPr>
                <a:defRPr/>
              </a:pPr>
              <a:t>124</a:t>
            </a:fld>
            <a:endParaRPr lang="en-US" smtClean="0"/>
          </a:p>
        </p:txBody>
      </p:sp>
      <p:sp>
        <p:nvSpPr>
          <p:cNvPr id="286722" name="Slide Number Placeholder 6"/>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DB4EC36D-CA98-4F62-A33D-D5A4365987E1}" type="slidenum">
              <a:rPr lang="en-US" sz="1200">
                <a:latin typeface="Garamond" pitchFamily="18" charset="0"/>
              </a:rPr>
              <a:pPr algn="r"/>
              <a:t>124</a:t>
            </a:fld>
            <a:endParaRPr lang="en-US" sz="1200">
              <a:latin typeface="Garamond" pitchFamily="18" charset="0"/>
            </a:endParaRPr>
          </a:p>
        </p:txBody>
      </p:sp>
      <p:sp>
        <p:nvSpPr>
          <p:cNvPr id="286723" name="Rectangle 2"/>
          <p:cNvSpPr>
            <a:spLocks noGrp="1" noChangeArrowheads="1"/>
          </p:cNvSpPr>
          <p:nvPr>
            <p:ph type="title"/>
          </p:nvPr>
        </p:nvSpPr>
        <p:spPr>
          <a:xfrm>
            <a:off x="1028700" y="263525"/>
            <a:ext cx="8229600" cy="1139825"/>
          </a:xfrm>
        </p:spPr>
        <p:txBody>
          <a:bodyPr/>
          <a:lstStyle/>
          <a:p>
            <a:pPr eaLnBrk="1" hangingPunct="1"/>
            <a:r>
              <a:rPr lang="en-US" sz="3400" smtClean="0">
                <a:ea typeface="ＭＳ Ｐゴシック" pitchFamily="34" charset="-128"/>
              </a:rPr>
              <a:t>Re-labeling Results</a:t>
            </a:r>
          </a:p>
        </p:txBody>
      </p:sp>
      <p:sp>
        <p:nvSpPr>
          <p:cNvPr id="286724" name="Rectangle 3"/>
          <p:cNvSpPr>
            <a:spLocks noGrp="1" noChangeArrowheads="1"/>
          </p:cNvSpPr>
          <p:nvPr>
            <p:ph type="body" sz="half" idx="1"/>
          </p:nvPr>
        </p:nvSpPr>
        <p:spPr/>
        <p:txBody>
          <a:bodyPr/>
          <a:lstStyle/>
          <a:p>
            <a:pPr eaLnBrk="1" hangingPunct="1"/>
            <a:endParaRPr lang="en-US" altLang="zh-CN" sz="2600" smtClean="0">
              <a:ea typeface="SimSun" pitchFamily="2" charset="-122"/>
            </a:endParaRPr>
          </a:p>
          <a:p>
            <a:pPr eaLnBrk="1" hangingPunct="1"/>
            <a:endParaRPr lang="en-US" altLang="zh-CN" sz="2400" smtClean="0">
              <a:ea typeface="SimSun" pitchFamily="2" charset="-122"/>
            </a:endParaRPr>
          </a:p>
          <a:p>
            <a:pPr eaLnBrk="1" hangingPunct="1"/>
            <a:endParaRPr lang="en-US" altLang="zh-CN" sz="2400" smtClean="0">
              <a:ea typeface="SimSun" pitchFamily="2" charset="-122"/>
            </a:endParaRPr>
          </a:p>
          <a:p>
            <a:pPr lvl="1" eaLnBrk="1" hangingPunct="1"/>
            <a:endParaRPr lang="en-US" altLang="zh-CN" sz="1800" smtClean="0">
              <a:ea typeface="SimSun" pitchFamily="2" charset="-122"/>
            </a:endParaRPr>
          </a:p>
        </p:txBody>
      </p:sp>
      <p:sp>
        <p:nvSpPr>
          <p:cNvPr id="286725" name="Rectangle 3"/>
          <p:cNvSpPr>
            <a:spLocks noChangeArrowheads="1"/>
          </p:cNvSpPr>
          <p:nvPr/>
        </p:nvSpPr>
        <p:spPr bwMode="auto">
          <a:xfrm>
            <a:off x="468313" y="1052513"/>
            <a:ext cx="8142287" cy="5040312"/>
          </a:xfrm>
          <a:prstGeom prst="rect">
            <a:avLst/>
          </a:prstGeom>
          <a:noFill/>
          <a:ln w="9525">
            <a:noFill/>
            <a:miter lim="800000"/>
            <a:headEnd/>
            <a:tailEnd/>
          </a:ln>
        </p:spPr>
        <p:txBody>
          <a:bodyPr/>
          <a:lstStyle/>
          <a:p>
            <a:pPr marL="342900" indent="-342900">
              <a:lnSpc>
                <a:spcPct val="90000"/>
              </a:lnSpc>
              <a:spcBef>
                <a:spcPct val="20000"/>
              </a:spcBef>
              <a:buClr>
                <a:schemeClr val="accent1"/>
              </a:buClr>
              <a:buSzPct val="65000"/>
              <a:buFont typeface="Wingdings" pitchFamily="2" charset="2"/>
              <a:buChar char="n"/>
            </a:pPr>
            <a:endParaRPr lang="en-US" altLang="zh-CN" sz="2000">
              <a:ea typeface="SimSun" pitchFamily="2" charset="-122"/>
            </a:endParaRPr>
          </a:p>
        </p:txBody>
      </p:sp>
      <p:pic>
        <p:nvPicPr>
          <p:cNvPr id="286726" name="Picture 5"/>
          <p:cNvPicPr>
            <a:picLocks noChangeAspect="1" noChangeArrowheads="1"/>
          </p:cNvPicPr>
          <p:nvPr/>
        </p:nvPicPr>
        <p:blipFill>
          <a:blip r:embed="rId3"/>
          <a:srcRect/>
          <a:stretch>
            <a:fillRect/>
          </a:stretch>
        </p:blipFill>
        <p:spPr bwMode="auto">
          <a:xfrm>
            <a:off x="1619250" y="2492375"/>
            <a:ext cx="5256213" cy="4056063"/>
          </a:xfrm>
          <a:prstGeom prst="rect">
            <a:avLst/>
          </a:prstGeom>
          <a:noFill/>
          <a:ln w="9525">
            <a:noFill/>
            <a:miter lim="800000"/>
            <a:headEnd/>
            <a:tailEnd/>
          </a:ln>
        </p:spPr>
      </p:pic>
      <p:graphicFrame>
        <p:nvGraphicFramePr>
          <p:cNvPr id="172038" name="Group 6"/>
          <p:cNvGraphicFramePr>
            <a:graphicFrameLocks noGrp="1"/>
          </p:cNvGraphicFramePr>
          <p:nvPr>
            <p:ph sz="half" idx="2"/>
          </p:nvPr>
        </p:nvGraphicFramePr>
        <p:xfrm>
          <a:off x="395288" y="1052513"/>
          <a:ext cx="7272337" cy="1463675"/>
        </p:xfrm>
        <a:graphic>
          <a:graphicData uri="http://schemas.openxmlformats.org/drawingml/2006/table">
            <a:tbl>
              <a:tblPr/>
              <a:tblGrid>
                <a:gridCol w="1922462"/>
                <a:gridCol w="1504950"/>
                <a:gridCol w="1169988"/>
                <a:gridCol w="1163637"/>
                <a:gridCol w="1511300"/>
              </a:tblGrid>
              <a:tr h="365919">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Features</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DE38D"/>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residence</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DE38D"/>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title</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DE38D"/>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spouse</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DE38D"/>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employment</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DE38D"/>
                    </a:solidFill>
                  </a:tcPr>
                </a:tc>
              </a:tr>
              <a:tr h="365919">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Initial set</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10757</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31947</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40979</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51399</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919">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Final set</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451</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2024</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1247</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2151</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919">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Reduction (%)</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95.81</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93.67</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96.96</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95.82</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86759" name="Rectangle 39"/>
          <p:cNvSpPr>
            <a:spLocks noChangeArrowheads="1"/>
          </p:cNvSpPr>
          <p:nvPr/>
        </p:nvSpPr>
        <p:spPr bwMode="auto">
          <a:xfrm>
            <a:off x="6324600" y="3429000"/>
            <a:ext cx="2438400" cy="457200"/>
          </a:xfrm>
          <a:prstGeom prst="rect">
            <a:avLst/>
          </a:prstGeom>
          <a:noFill/>
          <a:ln w="9525">
            <a:noFill/>
            <a:miter lim="800000"/>
            <a:headEnd/>
            <a:tailEnd/>
          </a:ln>
        </p:spPr>
        <p:txBody>
          <a:bodyPr wrap="none" anchor="ctr"/>
          <a:lstStyle/>
          <a:p>
            <a:pPr algn="ctr"/>
            <a:r>
              <a:rPr lang="en-US"/>
              <a:t>For structured approach</a:t>
            </a:r>
          </a:p>
        </p:txBody>
      </p:sp>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Rectangle 6"/>
          <p:cNvSpPr>
            <a:spLocks noGrp="1" noChangeArrowheads="1"/>
          </p:cNvSpPr>
          <p:nvPr>
            <p:ph type="sldNum" sz="quarter" idx="12"/>
          </p:nvPr>
        </p:nvSpPr>
        <p:spPr>
          <a:ln>
            <a:miter lim="800000"/>
            <a:headEnd/>
            <a:tailEnd/>
          </a:ln>
        </p:spPr>
        <p:txBody>
          <a:bodyPr/>
          <a:lstStyle/>
          <a:p>
            <a:pPr>
              <a:defRPr/>
            </a:pPr>
            <a:fld id="{72F7209E-05F8-40BF-B62F-DD92E59D05C6}" type="slidenum">
              <a:rPr lang="en-US" smtClean="0"/>
              <a:pPr>
                <a:defRPr/>
              </a:pPr>
              <a:t>125</a:t>
            </a:fld>
            <a:endParaRPr lang="en-US" smtClean="0"/>
          </a:p>
        </p:txBody>
      </p:sp>
      <p:sp>
        <p:nvSpPr>
          <p:cNvPr id="288770"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304276A4-2E41-4B78-B975-0FD4B841BB90}" type="slidenum">
              <a:rPr lang="en-US" sz="1200">
                <a:latin typeface="Garamond" pitchFamily="18" charset="0"/>
              </a:rPr>
              <a:pPr algn="r"/>
              <a:t>125</a:t>
            </a:fld>
            <a:endParaRPr lang="en-US" sz="1200">
              <a:latin typeface="Garamond" pitchFamily="18" charset="0"/>
            </a:endParaRPr>
          </a:p>
        </p:txBody>
      </p:sp>
      <p:sp>
        <p:nvSpPr>
          <p:cNvPr id="288771" name="Rectangle 2"/>
          <p:cNvSpPr>
            <a:spLocks noGrp="1" noChangeArrowheads="1"/>
          </p:cNvSpPr>
          <p:nvPr>
            <p:ph type="body" idx="4294967295"/>
          </p:nvPr>
        </p:nvSpPr>
        <p:spPr>
          <a:xfrm>
            <a:off x="468313" y="1628775"/>
            <a:ext cx="8229600" cy="4525963"/>
          </a:xfrm>
        </p:spPr>
        <p:txBody>
          <a:bodyPr/>
          <a:lstStyle/>
          <a:p>
            <a:pPr marL="609600" indent="-609600" eaLnBrk="1" hangingPunct="1"/>
            <a:r>
              <a:rPr lang="en-US" altLang="zh-CN" sz="3600" smtClean="0">
                <a:ea typeface="SimSun" pitchFamily="2" charset="-122"/>
              </a:rPr>
              <a:t>Remaining Challenges</a:t>
            </a:r>
          </a:p>
        </p:txBody>
      </p:sp>
      <p:pic>
        <p:nvPicPr>
          <p:cNvPr id="288772" name="Picture 3"/>
          <p:cNvPicPr>
            <a:picLocks noChangeAspect="1" noChangeArrowheads="1"/>
          </p:cNvPicPr>
          <p:nvPr/>
        </p:nvPicPr>
        <p:blipFill>
          <a:blip r:embed="rId3"/>
          <a:srcRect/>
          <a:stretch>
            <a:fillRect/>
          </a:stretch>
        </p:blipFill>
        <p:spPr bwMode="auto">
          <a:xfrm>
            <a:off x="5724525" y="2924175"/>
            <a:ext cx="2305050" cy="2943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7" name="Rectangle 6"/>
          <p:cNvSpPr>
            <a:spLocks noGrp="1" noChangeArrowheads="1"/>
          </p:cNvSpPr>
          <p:nvPr>
            <p:ph type="sldNum" sz="quarter" idx="12"/>
          </p:nvPr>
        </p:nvSpPr>
        <p:spPr>
          <a:ln>
            <a:miter lim="800000"/>
            <a:headEnd/>
            <a:tailEnd/>
          </a:ln>
        </p:spPr>
        <p:txBody>
          <a:bodyPr/>
          <a:lstStyle/>
          <a:p>
            <a:pPr>
              <a:defRPr/>
            </a:pPr>
            <a:fld id="{58EE73B6-F533-4EB4-8B40-E846E617811B}" type="slidenum">
              <a:rPr lang="en-US" smtClean="0"/>
              <a:pPr>
                <a:defRPr/>
              </a:pPr>
              <a:t>126</a:t>
            </a:fld>
            <a:endParaRPr lang="en-US" smtClean="0"/>
          </a:p>
        </p:txBody>
      </p:sp>
      <p:sp>
        <p:nvSpPr>
          <p:cNvPr id="290818"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87466DC1-A058-4CAC-AFA6-4F3C1DF49B84}" type="slidenum">
              <a:rPr lang="en-US" sz="1200">
                <a:latin typeface="Garamond" pitchFamily="18" charset="0"/>
              </a:rPr>
              <a:pPr algn="r"/>
              <a:t>126</a:t>
            </a:fld>
            <a:endParaRPr lang="en-US" sz="1200">
              <a:latin typeface="Garamond" pitchFamily="18" charset="0"/>
            </a:endParaRPr>
          </a:p>
        </p:txBody>
      </p:sp>
      <p:sp>
        <p:nvSpPr>
          <p:cNvPr id="290819" name="Rectangle 2"/>
          <p:cNvSpPr>
            <a:spLocks noGrp="1" noChangeArrowheads="1"/>
          </p:cNvSpPr>
          <p:nvPr>
            <p:ph type="title" idx="4294967295"/>
          </p:nvPr>
        </p:nvSpPr>
        <p:spPr>
          <a:xfrm>
            <a:off x="896938" y="231775"/>
            <a:ext cx="8229600" cy="1139825"/>
          </a:xfrm>
        </p:spPr>
        <p:txBody>
          <a:bodyPr/>
          <a:lstStyle/>
          <a:p>
            <a:pPr eaLnBrk="1" hangingPunct="1"/>
            <a:r>
              <a:rPr lang="en-US" sz="3800" smtClean="0">
                <a:ea typeface="ＭＳ Ｐゴシック" pitchFamily="34" charset="-128"/>
              </a:rPr>
              <a:t>Capture Implicit and Wide Context</a:t>
            </a:r>
            <a:endParaRPr lang="en-US" altLang="zh-CN" sz="3800" smtClean="0">
              <a:ea typeface="SimSun" pitchFamily="2" charset="-122"/>
            </a:endParaRPr>
          </a:p>
        </p:txBody>
      </p:sp>
      <p:sp>
        <p:nvSpPr>
          <p:cNvPr id="290820" name="Rectangle 3"/>
          <p:cNvSpPr>
            <a:spLocks noGrp="1" noChangeArrowheads="1"/>
          </p:cNvSpPr>
          <p:nvPr>
            <p:ph type="body" idx="4294967295"/>
          </p:nvPr>
        </p:nvSpPr>
        <p:spPr>
          <a:xfrm>
            <a:off x="468313" y="1125538"/>
            <a:ext cx="8064500" cy="5040312"/>
          </a:xfrm>
        </p:spPr>
        <p:txBody>
          <a:bodyPr/>
          <a:lstStyle/>
          <a:p>
            <a:pPr eaLnBrk="1" hangingPunct="1"/>
            <a:r>
              <a:rPr lang="en-US" sz="2200" b="1" i="1" smtClean="0">
                <a:solidFill>
                  <a:schemeClr val="accent2"/>
                </a:solidFill>
                <a:ea typeface="ＭＳ Ｐゴシック" pitchFamily="34" charset="-128"/>
              </a:rPr>
              <a:t>Sutil</a:t>
            </a:r>
            <a:r>
              <a:rPr lang="en-US" sz="2200" i="1" smtClean="0">
                <a:ea typeface="ＭＳ Ｐゴシック" pitchFamily="34" charset="-128"/>
              </a:rPr>
              <a:t>, a trained pianist, </a:t>
            </a:r>
            <a:r>
              <a:rPr lang="en-US" sz="2200" b="1" i="1" smtClean="0">
                <a:solidFill>
                  <a:srgbClr val="FF0000"/>
                </a:solidFill>
                <a:ea typeface="ＭＳ Ｐゴシック" pitchFamily="34" charset="-128"/>
              </a:rPr>
              <a:t>tested</a:t>
            </a:r>
            <a:r>
              <a:rPr lang="en-US" sz="2200" i="1" smtClean="0">
                <a:ea typeface="ＭＳ Ｐゴシック" pitchFamily="34" charset="-128"/>
              </a:rPr>
              <a:t> for </a:t>
            </a:r>
            <a:r>
              <a:rPr lang="en-US" sz="2200" b="1" i="1" smtClean="0">
                <a:ea typeface="ＭＳ Ｐゴシック" pitchFamily="34" charset="-128"/>
              </a:rPr>
              <a:t>Midland </a:t>
            </a:r>
            <a:r>
              <a:rPr lang="en-US" sz="2200" i="1" smtClean="0">
                <a:ea typeface="ＭＳ Ｐゴシック" pitchFamily="34" charset="-128"/>
              </a:rPr>
              <a:t>in 2006 and raced for Spyker in 2007 where he scored one point in the Japanese Grand Prix.</a:t>
            </a:r>
          </a:p>
          <a:p>
            <a:pPr eaLnBrk="1" hangingPunct="1"/>
            <a:endParaRPr lang="en-US" sz="2200" i="1" smtClean="0">
              <a:ea typeface="ＭＳ Ｐゴシック" pitchFamily="34" charset="-128"/>
            </a:endParaRPr>
          </a:p>
          <a:p>
            <a:pPr eaLnBrk="1" hangingPunct="1"/>
            <a:r>
              <a:rPr lang="en-US" sz="2200" b="1" i="1" smtClean="0">
                <a:ea typeface="ＭＳ Ｐゴシック" pitchFamily="34" charset="-128"/>
              </a:rPr>
              <a:t>Daimler Chrysler</a:t>
            </a:r>
            <a:r>
              <a:rPr lang="en-US" sz="2200" i="1" smtClean="0">
                <a:ea typeface="ＭＳ Ｐゴシック" pitchFamily="34" charset="-128"/>
              </a:rPr>
              <a:t> reports 2004 profits of $3.3 billion; </a:t>
            </a:r>
            <a:r>
              <a:rPr lang="en-US" sz="2200" b="1" i="1" smtClean="0">
                <a:solidFill>
                  <a:schemeClr val="accent2"/>
                </a:solidFill>
                <a:ea typeface="ＭＳ Ｐゴシック" pitchFamily="34" charset="-128"/>
              </a:rPr>
              <a:t>Chrysler</a:t>
            </a:r>
            <a:r>
              <a:rPr lang="en-US" sz="2200" b="1" i="1" smtClean="0">
                <a:ea typeface="ＭＳ Ｐゴシック" pitchFamily="34" charset="-128"/>
              </a:rPr>
              <a:t> </a:t>
            </a:r>
            <a:r>
              <a:rPr lang="en-US" sz="2200" b="1" i="1" smtClean="0">
                <a:solidFill>
                  <a:srgbClr val="FF0000"/>
                </a:solidFill>
                <a:ea typeface="ＭＳ Ｐゴシック" pitchFamily="34" charset="-128"/>
              </a:rPr>
              <a:t>earns </a:t>
            </a:r>
            <a:r>
              <a:rPr lang="en-US" sz="2200" i="1" smtClean="0">
                <a:ea typeface="ＭＳ Ｐゴシック" pitchFamily="34" charset="-128"/>
              </a:rPr>
              <a:t>$1.9 billion.</a:t>
            </a:r>
          </a:p>
          <a:p>
            <a:pPr eaLnBrk="1" hangingPunct="1"/>
            <a:endParaRPr lang="en-US" sz="2200" i="1" smtClean="0">
              <a:ea typeface="ＭＳ Ｐゴシック" pitchFamily="34" charset="-128"/>
            </a:endParaRPr>
          </a:p>
          <a:p>
            <a:pPr eaLnBrk="1" hangingPunct="1"/>
            <a:r>
              <a:rPr lang="ja-JP" altLang="en-US" sz="2200" i="1" smtClean="0">
                <a:ea typeface="ＭＳ Ｐゴシック" pitchFamily="34" charset="-128"/>
              </a:rPr>
              <a:t>“</a:t>
            </a:r>
            <a:r>
              <a:rPr lang="en-US" altLang="ja-JP" sz="2200" b="1" i="1" smtClean="0">
                <a:ea typeface="ＭＳ Ｐゴシック" pitchFamily="34" charset="-128"/>
              </a:rPr>
              <a:t>Daimler Chrysler</a:t>
            </a:r>
            <a:r>
              <a:rPr lang="en-US" altLang="ja-JP" sz="2200" i="1" smtClean="0">
                <a:ea typeface="ＭＳ Ｐゴシック" pitchFamily="34" charset="-128"/>
              </a:rPr>
              <a:t> is not yet where we want it to be, but we are headed precisely in the right direction</a:t>
            </a:r>
            <a:r>
              <a:rPr lang="ja-JP" altLang="en-US" sz="2200" i="1" smtClean="0">
                <a:ea typeface="ＭＳ Ｐゴシック" pitchFamily="34" charset="-128"/>
              </a:rPr>
              <a:t>”</a:t>
            </a:r>
            <a:r>
              <a:rPr lang="en-US" altLang="ja-JP" sz="2200" i="1" smtClean="0">
                <a:ea typeface="ＭＳ Ｐゴシック" pitchFamily="34" charset="-128"/>
              </a:rPr>
              <a:t>, </a:t>
            </a:r>
            <a:r>
              <a:rPr lang="en-US" altLang="ja-JP" sz="2200" b="1" i="1" smtClean="0">
                <a:solidFill>
                  <a:schemeClr val="tx2"/>
                </a:solidFill>
                <a:ea typeface="ＭＳ Ｐゴシック" pitchFamily="34" charset="-128"/>
              </a:rPr>
              <a:t>Schrempp</a:t>
            </a:r>
            <a:r>
              <a:rPr lang="en-US" altLang="ja-JP" sz="2200" i="1" smtClean="0">
                <a:ea typeface="ＭＳ Ｐゴシック" pitchFamily="34" charset="-128"/>
              </a:rPr>
              <a:t> </a:t>
            </a:r>
            <a:r>
              <a:rPr lang="en-US" altLang="ja-JP" sz="2200" b="1" i="1" smtClean="0">
                <a:solidFill>
                  <a:srgbClr val="FF3300"/>
                </a:solidFill>
                <a:ea typeface="ＭＳ Ｐゴシック" pitchFamily="34" charset="-128"/>
              </a:rPr>
              <a:t>says</a:t>
            </a:r>
            <a:r>
              <a:rPr lang="en-US" altLang="ja-JP" sz="2200" i="1" smtClean="0">
                <a:ea typeface="ＭＳ Ｐゴシック" pitchFamily="34" charset="-128"/>
              </a:rPr>
              <a:t>.</a:t>
            </a:r>
            <a:endParaRPr lang="en-US" sz="2200" i="1" smtClean="0">
              <a:ea typeface="ＭＳ Ｐゴシック" pitchFamily="34" charset="-128"/>
            </a:endParaRP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6"/>
          <p:cNvSpPr>
            <a:spLocks noGrp="1" noChangeArrowheads="1"/>
          </p:cNvSpPr>
          <p:nvPr>
            <p:ph type="sldNum" sz="quarter" idx="12"/>
          </p:nvPr>
        </p:nvSpPr>
        <p:spPr>
          <a:ln>
            <a:miter lim="800000"/>
            <a:headEnd/>
            <a:tailEnd/>
          </a:ln>
        </p:spPr>
        <p:txBody>
          <a:bodyPr/>
          <a:lstStyle/>
          <a:p>
            <a:pPr>
              <a:defRPr/>
            </a:pPr>
            <a:fld id="{EBB82A4A-EFE5-41F3-9CE8-DF467CDAEFDB}" type="slidenum">
              <a:rPr lang="en-US" smtClean="0"/>
              <a:pPr>
                <a:defRPr/>
              </a:pPr>
              <a:t>127</a:t>
            </a:fld>
            <a:endParaRPr lang="en-US" smtClean="0"/>
          </a:p>
        </p:txBody>
      </p:sp>
      <p:sp>
        <p:nvSpPr>
          <p:cNvPr id="292866"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F85109DF-8766-46EF-A789-E7C5A227B945}" type="slidenum">
              <a:rPr lang="en-US" sz="1200">
                <a:latin typeface="Garamond" pitchFamily="18" charset="0"/>
              </a:rPr>
              <a:pPr algn="r"/>
              <a:t>127</a:t>
            </a:fld>
            <a:endParaRPr lang="en-US" sz="1200">
              <a:latin typeface="Garamond" pitchFamily="18" charset="0"/>
            </a:endParaRPr>
          </a:p>
        </p:txBody>
      </p:sp>
      <p:sp>
        <p:nvSpPr>
          <p:cNvPr id="292867" name="Rectangle 2"/>
          <p:cNvSpPr>
            <a:spLocks noGrp="1" noChangeArrowheads="1"/>
          </p:cNvSpPr>
          <p:nvPr>
            <p:ph type="body" idx="4294967295"/>
          </p:nvPr>
        </p:nvSpPr>
        <p:spPr>
          <a:xfrm>
            <a:off x="457200" y="1066800"/>
            <a:ext cx="8074025" cy="4687888"/>
          </a:xfrm>
        </p:spPr>
        <p:txBody>
          <a:bodyPr/>
          <a:lstStyle/>
          <a:p>
            <a:pPr eaLnBrk="1" hangingPunct="1">
              <a:lnSpc>
                <a:spcPct val="80000"/>
              </a:lnSpc>
            </a:pPr>
            <a:r>
              <a:rPr lang="en-US" altLang="zh-CN" sz="2000" smtClean="0">
                <a:ea typeface="SimSun" pitchFamily="2" charset="-122"/>
              </a:rPr>
              <a:t>Name Coreference:  “R” = “Republican Party”, “Brooklyn Dodgers” = “Brooklyn”</a:t>
            </a:r>
          </a:p>
          <a:p>
            <a:pPr eaLnBrk="1" hangingPunct="1">
              <a:lnSpc>
                <a:spcPct val="80000"/>
              </a:lnSpc>
            </a:pPr>
            <a:r>
              <a:rPr lang="en-US" altLang="zh-CN" sz="2000" smtClean="0">
                <a:ea typeface="SimSun" pitchFamily="2" charset="-122"/>
              </a:rPr>
              <a:t>Nominal Coreference</a:t>
            </a:r>
          </a:p>
          <a:p>
            <a:pPr lvl="1" eaLnBrk="1" hangingPunct="1">
              <a:lnSpc>
                <a:spcPct val="80000"/>
              </a:lnSpc>
            </a:pPr>
            <a:r>
              <a:rPr lang="en-US" altLang="zh-CN" sz="1700" smtClean="0">
                <a:ea typeface="SimSun" pitchFamily="2" charset="-122"/>
              </a:rPr>
              <a:t>Almost overnight, he became fabulously rich, with a $3-million book deal, a $100,000 speech making fee, and a lucrative multifaceted consulting business, </a:t>
            </a:r>
            <a:r>
              <a:rPr lang="en-US" altLang="zh-CN" sz="1700" b="1" smtClean="0">
                <a:solidFill>
                  <a:srgbClr val="0000FF"/>
                </a:solidFill>
                <a:ea typeface="SimSun" pitchFamily="2" charset="-122"/>
              </a:rPr>
              <a:t>Giuliani Partners</a:t>
            </a:r>
            <a:r>
              <a:rPr lang="en-US" altLang="zh-CN" sz="1700" smtClean="0">
                <a:ea typeface="SimSun" pitchFamily="2" charset="-122"/>
              </a:rPr>
              <a:t>. As a celebrity rainmaker and lawyer, his income last year exceeded $17 million. His consulting partners included seven of those who were with him on 9/11, and in 2002 Alan Placa, his boyhood pal, went to work at </a:t>
            </a:r>
            <a:r>
              <a:rPr lang="en-US" altLang="zh-CN" sz="1700" b="1" smtClean="0">
                <a:solidFill>
                  <a:srgbClr val="0000FF"/>
                </a:solidFill>
                <a:ea typeface="SimSun" pitchFamily="2" charset="-122"/>
              </a:rPr>
              <a:t>the firm</a:t>
            </a:r>
            <a:r>
              <a:rPr lang="en-US" altLang="zh-CN" sz="1700" smtClean="0">
                <a:ea typeface="SimSun" pitchFamily="2" charset="-122"/>
              </a:rPr>
              <a:t>.</a:t>
            </a:r>
          </a:p>
          <a:p>
            <a:pPr lvl="1" eaLnBrk="1" hangingPunct="1">
              <a:lnSpc>
                <a:spcPct val="80000"/>
              </a:lnSpc>
            </a:pPr>
            <a:r>
              <a:rPr lang="en-US" altLang="zh-CN" sz="1700" smtClean="0">
                <a:ea typeface="SimSun" pitchFamily="2" charset="-122"/>
              </a:rPr>
              <a:t>After successful karting career in Europe, Perera became part of the </a:t>
            </a:r>
            <a:r>
              <a:rPr lang="en-US" altLang="zh-CN" sz="1700" b="1" smtClean="0">
                <a:solidFill>
                  <a:srgbClr val="0000FF"/>
                </a:solidFill>
                <a:ea typeface="SimSun" pitchFamily="2" charset="-122"/>
              </a:rPr>
              <a:t>Toyota</a:t>
            </a:r>
            <a:r>
              <a:rPr lang="en-US" altLang="zh-CN" sz="1700" smtClean="0">
                <a:ea typeface="SimSun" pitchFamily="2" charset="-122"/>
              </a:rPr>
              <a:t> F1 Young Drivers Development Program and was a Formula One test driver for </a:t>
            </a:r>
            <a:r>
              <a:rPr lang="en-US" altLang="zh-CN" sz="1700" b="1" smtClean="0">
                <a:solidFill>
                  <a:srgbClr val="0000FF"/>
                </a:solidFill>
                <a:ea typeface="SimSun" pitchFamily="2" charset="-122"/>
              </a:rPr>
              <a:t>the Japanese company</a:t>
            </a:r>
            <a:r>
              <a:rPr lang="en-US" altLang="zh-CN" sz="1700" smtClean="0">
                <a:ea typeface="SimSun" pitchFamily="2" charset="-122"/>
              </a:rPr>
              <a:t> in 2006.</a:t>
            </a:r>
          </a:p>
          <a:p>
            <a:pPr lvl="1" eaLnBrk="1" hangingPunct="1">
              <a:lnSpc>
                <a:spcPct val="80000"/>
              </a:lnSpc>
            </a:pPr>
            <a:r>
              <a:rPr lang="en-US" altLang="zh-CN" sz="1700" smtClean="0">
                <a:ea typeface="SimSun" pitchFamily="2" charset="-122"/>
              </a:rPr>
              <a:t>“</a:t>
            </a:r>
            <a:r>
              <a:rPr lang="en-US" altLang="zh-CN" sz="1700" smtClean="0">
                <a:solidFill>
                  <a:srgbClr val="99CC00"/>
                </a:solidFill>
                <a:ea typeface="SimSun" pitchFamily="2" charset="-122"/>
              </a:rPr>
              <a:t>Alexandra Burke</a:t>
            </a:r>
            <a:r>
              <a:rPr lang="en-US" altLang="zh-CN" sz="1700" smtClean="0">
                <a:ea typeface="SimSun" pitchFamily="2" charset="-122"/>
              </a:rPr>
              <a:t> is out with the video for her second single … taken from </a:t>
            </a:r>
            <a:r>
              <a:rPr lang="en-US" altLang="zh-CN" sz="1700" smtClean="0">
                <a:solidFill>
                  <a:srgbClr val="99CC00"/>
                </a:solidFill>
                <a:ea typeface="SimSun" pitchFamily="2" charset="-122"/>
              </a:rPr>
              <a:t>the British artist</a:t>
            </a:r>
            <a:r>
              <a:rPr lang="en-US" altLang="zh-CN" sz="1700" smtClean="0">
                <a:ea typeface="SimSun" pitchFamily="2" charset="-122"/>
              </a:rPr>
              <a:t>’s debut album” </a:t>
            </a:r>
          </a:p>
          <a:p>
            <a:pPr lvl="1" eaLnBrk="1" hangingPunct="1">
              <a:lnSpc>
                <a:spcPct val="80000"/>
              </a:lnSpc>
            </a:pPr>
            <a:r>
              <a:rPr lang="en-US" altLang="zh-CN" sz="1700" smtClean="0">
                <a:ea typeface="SimSun" pitchFamily="2" charset="-122"/>
              </a:rPr>
              <a:t>“a woman charged with running </a:t>
            </a:r>
            <a:r>
              <a:rPr lang="en-US" altLang="zh-CN" sz="1700" smtClean="0">
                <a:solidFill>
                  <a:srgbClr val="6600FF"/>
                </a:solidFill>
                <a:ea typeface="SimSun" pitchFamily="2" charset="-122"/>
              </a:rPr>
              <a:t>a prostitution ring</a:t>
            </a:r>
            <a:r>
              <a:rPr lang="en-US" altLang="zh-CN" sz="1700" smtClean="0">
                <a:ea typeface="SimSun" pitchFamily="2" charset="-122"/>
              </a:rPr>
              <a:t> … </a:t>
            </a:r>
            <a:r>
              <a:rPr lang="en-US" altLang="zh-CN" sz="1700" smtClean="0">
                <a:solidFill>
                  <a:srgbClr val="6600FF"/>
                </a:solidFill>
                <a:ea typeface="SimSun" pitchFamily="2" charset="-122"/>
              </a:rPr>
              <a:t>her business</a:t>
            </a:r>
            <a:r>
              <a:rPr lang="en-US" altLang="zh-CN" sz="1700" smtClean="0">
                <a:ea typeface="SimSun" pitchFamily="2" charset="-122"/>
              </a:rPr>
              <a:t>, </a:t>
            </a:r>
            <a:r>
              <a:rPr lang="en-US" altLang="zh-CN" sz="1700" smtClean="0">
                <a:solidFill>
                  <a:srgbClr val="6600FF"/>
                </a:solidFill>
                <a:ea typeface="SimSun" pitchFamily="2" charset="-122"/>
              </a:rPr>
              <a:t>Pamela Martin and Associates</a:t>
            </a:r>
            <a:r>
              <a:rPr lang="en-US" altLang="zh-CN" sz="1700" smtClean="0">
                <a:ea typeface="SimSun" pitchFamily="2" charset="-122"/>
              </a:rPr>
              <a:t>”</a:t>
            </a:r>
          </a:p>
          <a:p>
            <a:pPr eaLnBrk="1" hangingPunct="1">
              <a:lnSpc>
                <a:spcPct val="80000"/>
              </a:lnSpc>
            </a:pPr>
            <a:r>
              <a:rPr lang="en-US" altLang="zh-CN" sz="2000" smtClean="0">
                <a:ea typeface="SimSun" pitchFamily="2" charset="-122"/>
              </a:rPr>
              <a:t>Pronoun Coreference</a:t>
            </a:r>
          </a:p>
          <a:p>
            <a:pPr lvl="1" eaLnBrk="1" hangingPunct="1">
              <a:lnSpc>
                <a:spcPct val="80000"/>
              </a:lnSpc>
            </a:pPr>
            <a:r>
              <a:rPr lang="en-US" altLang="zh-CN" sz="1600" smtClean="0">
                <a:ea typeface="SimSun" pitchFamily="2" charset="-122"/>
              </a:rPr>
              <a:t>Meteorologist </a:t>
            </a:r>
            <a:r>
              <a:rPr lang="en-US" altLang="zh-CN" sz="1600" b="1" smtClean="0">
                <a:solidFill>
                  <a:srgbClr val="0000FF"/>
                </a:solidFill>
                <a:ea typeface="SimSun" pitchFamily="2" charset="-122"/>
              </a:rPr>
              <a:t>Kelly Cass</a:t>
            </a:r>
            <a:r>
              <a:rPr lang="en-US" altLang="zh-CN" sz="1600" smtClean="0">
                <a:ea typeface="SimSun" pitchFamily="2" charset="-122"/>
              </a:rPr>
              <a:t> became an On-Camera Meteorologist at The Weather Channel, after </a:t>
            </a:r>
            <a:r>
              <a:rPr lang="en-US" altLang="zh-CN" sz="1600" b="1" i="1" smtClean="0">
                <a:ea typeface="SimSun" pitchFamily="2" charset="-122"/>
              </a:rPr>
              <a:t>David Kenny</a:t>
            </a:r>
            <a:r>
              <a:rPr lang="en-US" altLang="zh-CN" sz="1600" smtClean="0">
                <a:ea typeface="SimSun" pitchFamily="2" charset="-122"/>
              </a:rPr>
              <a:t> was named the chairman and chief executive. </a:t>
            </a:r>
            <a:r>
              <a:rPr lang="en-US" altLang="zh-CN" sz="1600" b="1" smtClean="0">
                <a:solidFill>
                  <a:srgbClr val="0000FF"/>
                </a:solidFill>
                <a:ea typeface="SimSun" pitchFamily="2" charset="-122"/>
              </a:rPr>
              <a:t>She</a:t>
            </a:r>
            <a:r>
              <a:rPr lang="en-US" altLang="zh-CN" sz="1600" smtClean="0">
                <a:ea typeface="SimSun" pitchFamily="2" charset="-122"/>
              </a:rPr>
              <a:t> first appeared on air at The Weather Channel in January 2000.</a:t>
            </a:r>
          </a:p>
          <a:p>
            <a:pPr lvl="2" eaLnBrk="1" hangingPunct="1">
              <a:lnSpc>
                <a:spcPct val="80000"/>
              </a:lnSpc>
            </a:pPr>
            <a:endParaRPr lang="en-US" altLang="zh-CN" sz="1400" smtClean="0">
              <a:ea typeface="SimSun" pitchFamily="2" charset="-122"/>
            </a:endParaRPr>
          </a:p>
        </p:txBody>
      </p:sp>
      <p:sp>
        <p:nvSpPr>
          <p:cNvPr id="292868" name="Rectangle 2"/>
          <p:cNvSpPr>
            <a:spLocks noChangeArrowheads="1"/>
          </p:cNvSpPr>
          <p:nvPr/>
        </p:nvSpPr>
        <p:spPr bwMode="auto">
          <a:xfrm>
            <a:off x="896938" y="231775"/>
            <a:ext cx="8229600" cy="1139825"/>
          </a:xfrm>
          <a:prstGeom prst="rect">
            <a:avLst/>
          </a:prstGeom>
          <a:noFill/>
          <a:ln w="9525">
            <a:noFill/>
            <a:miter lim="800000"/>
            <a:headEnd/>
            <a:tailEnd/>
          </a:ln>
        </p:spPr>
        <p:txBody>
          <a:bodyPr/>
          <a:lstStyle/>
          <a:p>
            <a:r>
              <a:rPr lang="en-US" sz="4200">
                <a:solidFill>
                  <a:schemeClr val="tx2"/>
                </a:solidFill>
                <a:latin typeface="Garamond" pitchFamily="18" charset="0"/>
              </a:rPr>
              <a:t>Coreference Resolution Errors</a:t>
            </a:r>
            <a:br>
              <a:rPr lang="en-US" sz="4200">
                <a:solidFill>
                  <a:schemeClr val="tx2"/>
                </a:solidFill>
                <a:latin typeface="Garamond" pitchFamily="18" charset="0"/>
              </a:rPr>
            </a:br>
            <a:endParaRPr lang="en-US" altLang="zh-CN" sz="4200">
              <a:solidFill>
                <a:schemeClr val="tx2"/>
              </a:solidFill>
              <a:latin typeface="Garamond" pitchFamily="18" charset="0"/>
              <a:ea typeface="SimSun" pitchFamily="2" charset="-122"/>
            </a:endParaRP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Rectangle 6"/>
          <p:cNvSpPr>
            <a:spLocks noGrp="1" noChangeArrowheads="1"/>
          </p:cNvSpPr>
          <p:nvPr>
            <p:ph type="sldNum" sz="quarter" idx="12"/>
          </p:nvPr>
        </p:nvSpPr>
        <p:spPr>
          <a:ln>
            <a:miter lim="800000"/>
            <a:headEnd/>
            <a:tailEnd/>
          </a:ln>
        </p:spPr>
        <p:txBody>
          <a:bodyPr/>
          <a:lstStyle/>
          <a:p>
            <a:pPr>
              <a:defRPr/>
            </a:pPr>
            <a:fld id="{275EEA8B-8C48-4B20-963A-6CB1553224DB}" type="slidenum">
              <a:rPr lang="en-US" smtClean="0"/>
              <a:pPr>
                <a:defRPr/>
              </a:pPr>
              <a:t>128</a:t>
            </a:fld>
            <a:endParaRPr lang="en-US" smtClean="0"/>
          </a:p>
        </p:txBody>
      </p:sp>
      <p:sp>
        <p:nvSpPr>
          <p:cNvPr id="294914"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F9C04958-EC7F-46C2-BBA2-022D88F6DEBA}" type="slidenum">
              <a:rPr lang="en-US" sz="1200">
                <a:latin typeface="Garamond" pitchFamily="18" charset="0"/>
              </a:rPr>
              <a:pPr algn="r"/>
              <a:t>128</a:t>
            </a:fld>
            <a:endParaRPr lang="en-US" sz="1200">
              <a:latin typeface="Garamond" pitchFamily="18" charset="0"/>
            </a:endParaRPr>
          </a:p>
        </p:txBody>
      </p:sp>
      <p:sp>
        <p:nvSpPr>
          <p:cNvPr id="294915" name="Rectangle 2"/>
          <p:cNvSpPr>
            <a:spLocks noGrp="1" noChangeArrowheads="1"/>
          </p:cNvSpPr>
          <p:nvPr>
            <p:ph type="title" idx="4294967295"/>
          </p:nvPr>
        </p:nvSpPr>
        <p:spPr>
          <a:xfrm>
            <a:off x="896938" y="231775"/>
            <a:ext cx="8229600" cy="1139825"/>
          </a:xfrm>
        </p:spPr>
        <p:txBody>
          <a:bodyPr/>
          <a:lstStyle/>
          <a:p>
            <a:pPr eaLnBrk="1" hangingPunct="1"/>
            <a:r>
              <a:rPr lang="en-US" sz="3800" smtClean="0">
                <a:ea typeface="ＭＳ Ｐゴシック" pitchFamily="34" charset="-128"/>
              </a:rPr>
              <a:t>Long-tail distribution of patterns</a:t>
            </a:r>
            <a:endParaRPr lang="en-US" altLang="zh-CN" sz="3800" smtClean="0">
              <a:ea typeface="SimSun" pitchFamily="2" charset="-122"/>
            </a:endParaRPr>
          </a:p>
        </p:txBody>
      </p:sp>
      <p:pic>
        <p:nvPicPr>
          <p:cNvPr id="294916" name="Picture 3"/>
          <p:cNvPicPr>
            <a:picLocks noChangeAspect="1" noChangeArrowheads="1"/>
          </p:cNvPicPr>
          <p:nvPr/>
        </p:nvPicPr>
        <p:blipFill>
          <a:blip r:embed="rId3"/>
          <a:srcRect/>
          <a:stretch>
            <a:fillRect/>
          </a:stretch>
        </p:blipFill>
        <p:spPr bwMode="auto">
          <a:xfrm>
            <a:off x="539750" y="836613"/>
            <a:ext cx="6935788" cy="5210175"/>
          </a:xfrm>
          <a:prstGeom prst="rect">
            <a:avLst/>
          </a:prstGeom>
          <a:noFill/>
          <a:ln w="9525">
            <a:noFill/>
            <a:miter lim="800000"/>
            <a:headEnd/>
            <a:tailEnd/>
          </a:ln>
        </p:spPr>
      </p:pic>
      <p:sp>
        <p:nvSpPr>
          <p:cNvPr id="294917" name="Rectangle 3"/>
          <p:cNvSpPr>
            <a:spLocks noChangeArrowheads="1"/>
          </p:cNvSpPr>
          <p:nvPr/>
        </p:nvSpPr>
        <p:spPr bwMode="auto">
          <a:xfrm>
            <a:off x="4140200" y="1125538"/>
            <a:ext cx="4392613" cy="5040312"/>
          </a:xfrm>
          <a:prstGeom prst="rect">
            <a:avLst/>
          </a:prstGeom>
          <a:noFill/>
          <a:ln w="9525">
            <a:noFill/>
            <a:miter lim="800000"/>
            <a:headEnd/>
            <a:tailEnd/>
          </a:ln>
        </p:spPr>
        <p:txBody>
          <a:bodyPr/>
          <a:lstStyle/>
          <a:p>
            <a:pPr marL="342900" indent="-342900">
              <a:spcBef>
                <a:spcPct val="20000"/>
              </a:spcBef>
              <a:buClr>
                <a:schemeClr val="accent1"/>
              </a:buClr>
              <a:buSzPct val="65000"/>
              <a:buFont typeface="Wingdings" pitchFamily="2" charset="2"/>
              <a:buChar char="n"/>
            </a:pPr>
            <a:r>
              <a:rPr lang="en-US" sz="2000"/>
              <a:t>would join</a:t>
            </a:r>
          </a:p>
          <a:p>
            <a:pPr marL="342900" indent="-342900">
              <a:spcBef>
                <a:spcPct val="20000"/>
              </a:spcBef>
              <a:buClr>
                <a:schemeClr val="accent1"/>
              </a:buClr>
              <a:buSzPct val="65000"/>
              <a:buFont typeface="Wingdings" pitchFamily="2" charset="2"/>
              <a:buChar char="n"/>
            </a:pPr>
            <a:r>
              <a:rPr lang="en-US" sz="2000"/>
              <a:t>would be appointed</a:t>
            </a:r>
          </a:p>
          <a:p>
            <a:pPr marL="342900" indent="-342900">
              <a:spcBef>
                <a:spcPct val="20000"/>
              </a:spcBef>
              <a:buClr>
                <a:schemeClr val="accent1"/>
              </a:buClr>
              <a:buSzPct val="65000"/>
              <a:buFont typeface="Wingdings" pitchFamily="2" charset="2"/>
              <a:buChar char="n"/>
            </a:pPr>
            <a:r>
              <a:rPr lang="en-US" sz="2000"/>
              <a:t>will start at</a:t>
            </a:r>
          </a:p>
          <a:p>
            <a:pPr marL="342900" indent="-342900">
              <a:spcBef>
                <a:spcPct val="20000"/>
              </a:spcBef>
              <a:buClr>
                <a:schemeClr val="accent1"/>
              </a:buClr>
              <a:buSzPct val="65000"/>
              <a:buFont typeface="Wingdings" pitchFamily="2" charset="2"/>
              <a:buChar char="n"/>
            </a:pPr>
            <a:r>
              <a:rPr lang="en-US" sz="2000"/>
              <a:t>went to work</a:t>
            </a:r>
          </a:p>
          <a:p>
            <a:pPr marL="342900" indent="-342900">
              <a:spcBef>
                <a:spcPct val="20000"/>
              </a:spcBef>
              <a:buClr>
                <a:schemeClr val="accent1"/>
              </a:buClr>
              <a:buSzPct val="65000"/>
              <a:buFont typeface="Wingdings" pitchFamily="2" charset="2"/>
              <a:buChar char="n"/>
            </a:pPr>
            <a:r>
              <a:rPr lang="en-US" sz="2000"/>
              <a:t>was transferred to</a:t>
            </a:r>
          </a:p>
          <a:p>
            <a:pPr marL="342900" indent="-342900">
              <a:spcBef>
                <a:spcPct val="20000"/>
              </a:spcBef>
              <a:buClr>
                <a:schemeClr val="accent1"/>
              </a:buClr>
              <a:buSzPct val="65000"/>
              <a:buFont typeface="Wingdings" pitchFamily="2" charset="2"/>
              <a:buChar char="n"/>
            </a:pPr>
            <a:r>
              <a:rPr lang="en-US" sz="2000"/>
              <a:t>was recruited by</a:t>
            </a:r>
          </a:p>
          <a:p>
            <a:pPr marL="342900" indent="-342900">
              <a:spcBef>
                <a:spcPct val="20000"/>
              </a:spcBef>
              <a:buClr>
                <a:schemeClr val="accent1"/>
              </a:buClr>
              <a:buSzPct val="65000"/>
              <a:buFont typeface="Wingdings" pitchFamily="2" charset="2"/>
              <a:buChar char="n"/>
            </a:pPr>
            <a:r>
              <a:rPr lang="en-US" sz="2000"/>
              <a:t>took over as</a:t>
            </a:r>
          </a:p>
          <a:p>
            <a:pPr marL="342900" indent="-342900">
              <a:spcBef>
                <a:spcPct val="20000"/>
              </a:spcBef>
              <a:buClr>
                <a:schemeClr val="accent1"/>
              </a:buClr>
              <a:buSzPct val="65000"/>
              <a:buFont typeface="Wingdings" pitchFamily="2" charset="2"/>
              <a:buChar char="n"/>
            </a:pPr>
            <a:r>
              <a:rPr lang="en-US" sz="2000"/>
              <a:t>succeeded PERSON</a:t>
            </a:r>
          </a:p>
          <a:p>
            <a:pPr marL="342900" indent="-342900">
              <a:spcBef>
                <a:spcPct val="20000"/>
              </a:spcBef>
              <a:buClr>
                <a:schemeClr val="accent1"/>
              </a:buClr>
              <a:buSzPct val="65000"/>
              <a:buFont typeface="Wingdings" pitchFamily="2" charset="2"/>
              <a:buChar char="n"/>
            </a:pPr>
            <a:r>
              <a:rPr lang="en-US" sz="2000"/>
              <a:t>began to teach piano</a:t>
            </a:r>
          </a:p>
          <a:p>
            <a:pPr marL="342900" indent="-342900">
              <a:spcBef>
                <a:spcPct val="20000"/>
              </a:spcBef>
              <a:buClr>
                <a:schemeClr val="accent1"/>
              </a:buClr>
              <a:buSzPct val="65000"/>
              <a:buFont typeface="Wingdings" pitchFamily="2" charset="2"/>
              <a:buChar char="n"/>
            </a:pPr>
            <a:r>
              <a:rPr lang="en-US" sz="2000"/>
              <a:t>…</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1" name="Rectangle 6"/>
          <p:cNvSpPr>
            <a:spLocks noGrp="1" noChangeArrowheads="1"/>
          </p:cNvSpPr>
          <p:nvPr>
            <p:ph type="sldNum" sz="quarter" idx="12"/>
          </p:nvPr>
        </p:nvSpPr>
        <p:spPr>
          <a:ln>
            <a:miter lim="800000"/>
            <a:headEnd/>
            <a:tailEnd/>
          </a:ln>
        </p:spPr>
        <p:txBody>
          <a:bodyPr/>
          <a:lstStyle/>
          <a:p>
            <a:pPr>
              <a:defRPr/>
            </a:pPr>
            <a:fld id="{B386434F-8216-46E2-A297-C76D44DE50E3}" type="slidenum">
              <a:rPr lang="en-US" smtClean="0"/>
              <a:pPr>
                <a:defRPr/>
              </a:pPr>
              <a:t>129</a:t>
            </a:fld>
            <a:endParaRPr lang="en-US" smtClean="0"/>
          </a:p>
        </p:txBody>
      </p:sp>
      <p:sp>
        <p:nvSpPr>
          <p:cNvPr id="296962"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ED605D50-9B78-4A37-B9EA-B245AD7BDEFC}" type="slidenum">
              <a:rPr lang="en-US" sz="1200">
                <a:latin typeface="Garamond" pitchFamily="18" charset="0"/>
              </a:rPr>
              <a:pPr algn="r"/>
              <a:t>129</a:t>
            </a:fld>
            <a:endParaRPr lang="en-US" sz="1200">
              <a:latin typeface="Garamond" pitchFamily="18" charset="0"/>
            </a:endParaRPr>
          </a:p>
        </p:txBody>
      </p:sp>
      <p:sp>
        <p:nvSpPr>
          <p:cNvPr id="296963" name="Rectangle 2"/>
          <p:cNvSpPr>
            <a:spLocks noGrp="1" noChangeArrowheads="1"/>
          </p:cNvSpPr>
          <p:nvPr>
            <p:ph type="title" idx="4294967295"/>
          </p:nvPr>
        </p:nvSpPr>
        <p:spPr>
          <a:xfrm>
            <a:off x="896938" y="231775"/>
            <a:ext cx="8229600" cy="1139825"/>
          </a:xfrm>
        </p:spPr>
        <p:txBody>
          <a:bodyPr/>
          <a:lstStyle/>
          <a:p>
            <a:pPr eaLnBrk="1" hangingPunct="1"/>
            <a:r>
              <a:rPr lang="en-US" sz="3800" smtClean="0">
                <a:ea typeface="ＭＳ Ｐゴシック" pitchFamily="34" charset="-128"/>
              </a:rPr>
              <a:t>Toward Temporal Reasoning</a:t>
            </a:r>
            <a:endParaRPr lang="en-US" altLang="zh-CN" smtClean="0">
              <a:ea typeface="SimSun" pitchFamily="2" charset="-122"/>
            </a:endParaRPr>
          </a:p>
        </p:txBody>
      </p:sp>
      <p:sp>
        <p:nvSpPr>
          <p:cNvPr id="296964" name="Rectangle 3"/>
          <p:cNvSpPr>
            <a:spLocks noGrp="1" noChangeArrowheads="1"/>
          </p:cNvSpPr>
          <p:nvPr>
            <p:ph type="body" idx="4294967295"/>
          </p:nvPr>
        </p:nvSpPr>
        <p:spPr>
          <a:xfrm>
            <a:off x="468313" y="1125538"/>
            <a:ext cx="8424862" cy="1008062"/>
          </a:xfrm>
        </p:spPr>
        <p:txBody>
          <a:bodyPr/>
          <a:lstStyle/>
          <a:p>
            <a:pPr eaLnBrk="1" hangingPunct="1">
              <a:lnSpc>
                <a:spcPct val="90000"/>
              </a:lnSpc>
            </a:pPr>
            <a:r>
              <a:rPr lang="en-US" sz="2100" b="1" i="1" smtClean="0">
                <a:solidFill>
                  <a:srgbClr val="0000FF"/>
                </a:solidFill>
                <a:ea typeface="ＭＳ Ｐゴシック" pitchFamily="34" charset="-128"/>
              </a:rPr>
              <a:t>Sheetrit</a:t>
            </a:r>
            <a:r>
              <a:rPr lang="en-US" sz="2100" i="1" smtClean="0">
                <a:ea typeface="ＭＳ Ｐゴシック" pitchFamily="34" charset="-128"/>
              </a:rPr>
              <a:t> is a </a:t>
            </a:r>
            <a:r>
              <a:rPr lang="en-US" sz="2100" b="1" i="1" smtClean="0">
                <a:solidFill>
                  <a:srgbClr val="FF3300"/>
                </a:solidFill>
                <a:ea typeface="ＭＳ Ｐゴシック" pitchFamily="34" charset="-128"/>
              </a:rPr>
              <a:t>Knesset</a:t>
            </a:r>
            <a:r>
              <a:rPr lang="en-US" sz="2100" i="1" smtClean="0">
                <a:ea typeface="ＭＳ Ｐゴシック" pitchFamily="34" charset="-128"/>
              </a:rPr>
              <a:t> (parliament) member.</a:t>
            </a:r>
          </a:p>
          <a:p>
            <a:pPr eaLnBrk="1" hangingPunct="1">
              <a:lnSpc>
                <a:spcPct val="90000"/>
              </a:lnSpc>
            </a:pPr>
            <a:r>
              <a:rPr lang="en-US" sz="2100" b="1" i="1" smtClean="0">
                <a:solidFill>
                  <a:srgbClr val="0000FF"/>
                </a:solidFill>
                <a:ea typeface="ＭＳ Ｐゴシック" pitchFamily="34" charset="-128"/>
              </a:rPr>
              <a:t>Sheetrit</a:t>
            </a:r>
            <a:r>
              <a:rPr lang="en-US" sz="2100" i="1" smtClean="0">
                <a:ea typeface="ＭＳ Ｐゴシック" pitchFamily="34" charset="-128"/>
              </a:rPr>
              <a:t> was born in </a:t>
            </a:r>
            <a:r>
              <a:rPr lang="en-US" sz="2100" b="1" i="1" smtClean="0">
                <a:solidFill>
                  <a:srgbClr val="FF3300"/>
                </a:solidFill>
                <a:ea typeface="ＭＳ Ｐゴシック" pitchFamily="34" charset="-128"/>
              </a:rPr>
              <a:t>Morocco</a:t>
            </a:r>
            <a:r>
              <a:rPr lang="en-US" sz="2100" i="1" smtClean="0">
                <a:ea typeface="ＭＳ Ｐゴシック" pitchFamily="34" charset="-128"/>
              </a:rPr>
              <a:t> and immigrated to </a:t>
            </a:r>
            <a:r>
              <a:rPr lang="en-US" sz="2100" b="1" i="1" smtClean="0">
                <a:solidFill>
                  <a:srgbClr val="FF3300"/>
                </a:solidFill>
                <a:ea typeface="ＭＳ Ｐゴシック" pitchFamily="34" charset="-128"/>
              </a:rPr>
              <a:t>Israel </a:t>
            </a:r>
            <a:r>
              <a:rPr lang="en-US" sz="2100" i="1" smtClean="0">
                <a:ea typeface="ＭＳ Ｐゴシック" pitchFamily="34" charset="-128"/>
              </a:rPr>
              <a:t>in </a:t>
            </a:r>
            <a:r>
              <a:rPr lang="en-US" sz="2100" b="1" i="1" smtClean="0">
                <a:solidFill>
                  <a:schemeClr val="accent2"/>
                </a:solidFill>
                <a:ea typeface="ＭＳ Ｐゴシック" pitchFamily="34" charset="-128"/>
              </a:rPr>
              <a:t>1957</a:t>
            </a:r>
            <a:r>
              <a:rPr lang="en-US" sz="2100" i="1" smtClean="0">
                <a:ea typeface="ＭＳ Ｐゴシック" pitchFamily="34" charset="-128"/>
              </a:rPr>
              <a:t>.</a:t>
            </a:r>
          </a:p>
          <a:p>
            <a:pPr eaLnBrk="1" hangingPunct="1">
              <a:lnSpc>
                <a:spcPct val="90000"/>
              </a:lnSpc>
            </a:pPr>
            <a:r>
              <a:rPr lang="en-US" sz="2500" smtClean="0">
                <a:ea typeface="ＭＳ Ｐゴシック" pitchFamily="34" charset="-128"/>
              </a:rPr>
              <a:t>Reference date = December 8, 2012</a:t>
            </a:r>
          </a:p>
          <a:p>
            <a:pPr eaLnBrk="1" hangingPunct="1">
              <a:lnSpc>
                <a:spcPct val="90000"/>
              </a:lnSpc>
            </a:pPr>
            <a:r>
              <a:rPr lang="en-US" sz="2500" smtClean="0">
                <a:ea typeface="ＭＳ Ｐゴシック" pitchFamily="34" charset="-128"/>
              </a:rPr>
              <a:t>Without Reasoning</a:t>
            </a:r>
          </a:p>
          <a:p>
            <a:pPr eaLnBrk="1" hangingPunct="1">
              <a:lnSpc>
                <a:spcPct val="90000"/>
              </a:lnSpc>
            </a:pPr>
            <a:endParaRPr lang="en-US" sz="2100" smtClean="0">
              <a:ea typeface="ＭＳ Ｐゴシック" pitchFamily="34" charset="-128"/>
            </a:endParaRPr>
          </a:p>
          <a:p>
            <a:pPr marL="762000" lvl="1" indent="-304800" eaLnBrk="1" hangingPunct="1">
              <a:lnSpc>
                <a:spcPct val="90000"/>
              </a:lnSpc>
              <a:buFont typeface="Wingdings" pitchFamily="2" charset="2"/>
              <a:buNone/>
            </a:pPr>
            <a:endParaRPr lang="en-US" altLang="zh-CN" sz="1800" smtClean="0">
              <a:ea typeface="SimSun" pitchFamily="2" charset="-122"/>
            </a:endParaRPr>
          </a:p>
        </p:txBody>
      </p:sp>
      <p:graphicFrame>
        <p:nvGraphicFramePr>
          <p:cNvPr id="176132" name="Group 4"/>
          <p:cNvGraphicFramePr>
            <a:graphicFrameLocks noGrp="1"/>
          </p:cNvGraphicFramePr>
          <p:nvPr/>
        </p:nvGraphicFramePr>
        <p:xfrm>
          <a:off x="395288" y="2852738"/>
          <a:ext cx="8569325" cy="2038350"/>
        </p:xfrm>
        <a:graphic>
          <a:graphicData uri="http://schemas.openxmlformats.org/drawingml/2006/table">
            <a:tbl>
              <a:tblPr/>
              <a:tblGrid>
                <a:gridCol w="1008062"/>
                <a:gridCol w="1296988"/>
                <a:gridCol w="1223962"/>
                <a:gridCol w="1223963"/>
                <a:gridCol w="1223962"/>
                <a:gridCol w="1295400"/>
                <a:gridCol w="1296988"/>
              </a:tblGrid>
              <a:tr h="66675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Query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Slot Type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Slot Fill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1" u="none" strike="noStrike" cap="none" normalizeH="0" baseline="0" smtClean="0">
                          <a:ln>
                            <a:noFill/>
                          </a:ln>
                          <a:solidFill>
                            <a:srgbClr val="0000FF"/>
                          </a:solidFill>
                          <a:effectLst/>
                          <a:latin typeface="Arial" pitchFamily="34" charset="0"/>
                          <a:ea typeface="ＭＳ Ｐゴシック" pitchFamily="34" charset="-128"/>
                          <a:cs typeface="Arial" pitchFamily="34" charset="0"/>
                        </a:rPr>
                        <a:t>Sheetrit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Member_of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900" b="1" i="1" u="none" strike="noStrike" cap="none" normalizeH="0" baseline="0" smtClean="0">
                          <a:ln>
                            <a:noFill/>
                          </a:ln>
                          <a:solidFill>
                            <a:srgbClr val="FF3300"/>
                          </a:solidFill>
                          <a:effectLst/>
                          <a:latin typeface="Arial" pitchFamily="34" charset="0"/>
                          <a:ea typeface="ＭＳ Ｐゴシック" pitchFamily="34" charset="-128"/>
                          <a:cs typeface="Arial" pitchFamily="34" charset="0"/>
                        </a:rPr>
                        <a:t>Knesset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2012-12-08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2012-12-08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a:t>
                      </a:r>
                      <a:endParaRPr kumimoji="0" lang="en-US" sz="12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526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1" u="none" strike="noStrike" cap="none" normalizeH="0" baseline="0" smtClean="0">
                          <a:ln>
                            <a:noFill/>
                          </a:ln>
                          <a:solidFill>
                            <a:srgbClr val="0000FF"/>
                          </a:solidFill>
                          <a:effectLst/>
                          <a:latin typeface="Arial" pitchFamily="34" charset="0"/>
                          <a:ea typeface="ＭＳ Ｐゴシック" pitchFamily="34" charset="-128"/>
                          <a:cs typeface="Arial" pitchFamily="34" charset="0"/>
                        </a:rPr>
                        <a:t>Sheetrit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Resident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900" b="1" i="1" u="none" strike="noStrike" cap="none" normalizeH="0" baseline="0" smtClean="0">
                          <a:ln>
                            <a:noFill/>
                          </a:ln>
                          <a:solidFill>
                            <a:srgbClr val="FF3300"/>
                          </a:solidFill>
                          <a:effectLst/>
                          <a:latin typeface="Arial" pitchFamily="34" charset="0"/>
                          <a:ea typeface="ＭＳ Ｐゴシック" pitchFamily="34" charset="-128"/>
                          <a:cs typeface="Arial" pitchFamily="34" charset="0"/>
                        </a:rPr>
                        <a:t>Morocco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1957-01-01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1957-12-31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1" u="none" strike="noStrike" cap="none" normalizeH="0" baseline="0" smtClean="0">
                          <a:ln>
                            <a:noFill/>
                          </a:ln>
                          <a:solidFill>
                            <a:srgbClr val="0000FF"/>
                          </a:solidFill>
                          <a:effectLst/>
                          <a:latin typeface="Arial" pitchFamily="34" charset="0"/>
                          <a:ea typeface="ＭＳ Ｐゴシック" pitchFamily="34" charset="-128"/>
                          <a:cs typeface="Arial" pitchFamily="34" charset="0"/>
                        </a:rPr>
                        <a:t>Sheetrit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Resident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900" b="1" i="1" u="none" strike="noStrike" cap="none" normalizeH="0" baseline="0" smtClean="0">
                          <a:ln>
                            <a:noFill/>
                          </a:ln>
                          <a:solidFill>
                            <a:srgbClr val="FF3300"/>
                          </a:solidFill>
                          <a:effectLst/>
                          <a:latin typeface="Arial" pitchFamily="34" charset="0"/>
                          <a:ea typeface="ＭＳ Ｐゴシック" pitchFamily="34" charset="-128"/>
                          <a:cs typeface="Arial" pitchFamily="34" charset="0"/>
                        </a:rPr>
                        <a:t>Israel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1957-01-01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1957-12-31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a:t>
                      </a:r>
                      <a:endParaRPr kumimoji="0" lang="en-US" sz="12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a:t>
                      </a:r>
                      <a:endParaRPr kumimoji="0" lang="en-US" sz="12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6"/>
          <p:cNvSpPr>
            <a:spLocks noGrp="1" noChangeArrowheads="1"/>
          </p:cNvSpPr>
          <p:nvPr>
            <p:ph type="sldNum" sz="quarter" idx="12"/>
          </p:nvPr>
        </p:nvSpPr>
        <p:spPr>
          <a:ln>
            <a:miter lim="800000"/>
            <a:headEnd/>
            <a:tailEnd/>
          </a:ln>
        </p:spPr>
        <p:txBody>
          <a:bodyPr/>
          <a:lstStyle/>
          <a:p>
            <a:pPr>
              <a:defRPr/>
            </a:pPr>
            <a:fld id="{D8DF2D9C-4E7E-47E0-9029-CFD0FDD34EE1}" type="slidenum">
              <a:rPr lang="en-US" smtClean="0"/>
              <a:pPr>
                <a:defRPr/>
              </a:pPr>
              <a:t>13</a:t>
            </a:fld>
            <a:endParaRPr lang="en-US" smtClean="0"/>
          </a:p>
        </p:txBody>
      </p:sp>
      <p:sp>
        <p:nvSpPr>
          <p:cNvPr id="76802"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9897FD59-8269-41EF-980A-76CA1F69FA24}" type="slidenum">
              <a:rPr lang="en-US" sz="1200">
                <a:latin typeface="Garamond" pitchFamily="18" charset="0"/>
              </a:rPr>
              <a:pPr algn="r"/>
              <a:t>13</a:t>
            </a:fld>
            <a:endParaRPr lang="en-US" sz="1200">
              <a:latin typeface="Garamond" pitchFamily="18" charset="0"/>
            </a:endParaRPr>
          </a:p>
        </p:txBody>
      </p:sp>
      <p:sp>
        <p:nvSpPr>
          <p:cNvPr id="76803"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4B7F25F2-2920-414E-B9F2-CFB8D44A9BC7}" type="slidenum">
              <a:rPr lang="en-US" sz="1200">
                <a:latin typeface="Garamond" pitchFamily="18" charset="0"/>
              </a:rPr>
              <a:pPr algn="r"/>
              <a:t>13</a:t>
            </a:fld>
            <a:endParaRPr lang="en-US" sz="1200">
              <a:latin typeface="Garamond" pitchFamily="18" charset="0"/>
            </a:endParaRPr>
          </a:p>
        </p:txBody>
      </p:sp>
      <p:sp>
        <p:nvSpPr>
          <p:cNvPr id="76804" name="Rectangle 2"/>
          <p:cNvSpPr>
            <a:spLocks noGrp="1" noChangeArrowheads="1"/>
          </p:cNvSpPr>
          <p:nvPr>
            <p:ph type="title" idx="4294967295"/>
          </p:nvPr>
        </p:nvSpPr>
        <p:spPr/>
        <p:txBody>
          <a:bodyPr/>
          <a:lstStyle/>
          <a:p>
            <a:pPr eaLnBrk="1" hangingPunct="1"/>
            <a:r>
              <a:rPr lang="en-US" altLang="zh-CN" sz="3800" smtClean="0">
                <a:ea typeface="SimSun" pitchFamily="2" charset="-122"/>
              </a:rPr>
              <a:t>Time expressions in language</a:t>
            </a:r>
            <a:endParaRPr lang="en-US" altLang="zh-CN" smtClean="0">
              <a:ea typeface="SimSun" pitchFamily="2" charset="-122"/>
            </a:endParaRPr>
          </a:p>
        </p:txBody>
      </p:sp>
      <p:sp>
        <p:nvSpPr>
          <p:cNvPr id="76805" name="Rectangle 3"/>
          <p:cNvSpPr>
            <a:spLocks noGrp="1" noChangeArrowheads="1"/>
          </p:cNvSpPr>
          <p:nvPr>
            <p:ph type="body" idx="4294967295"/>
          </p:nvPr>
        </p:nvSpPr>
        <p:spPr>
          <a:xfrm>
            <a:off x="457200" y="863600"/>
            <a:ext cx="8686800" cy="4525963"/>
          </a:xfrm>
        </p:spPr>
        <p:txBody>
          <a:bodyPr/>
          <a:lstStyle/>
          <a:p>
            <a:pPr marL="609600" indent="-609600" eaLnBrk="1" hangingPunct="1"/>
            <a:r>
              <a:rPr lang="en-US" altLang="zh-CN" sz="2800" smtClean="0">
                <a:ea typeface="SimSun" pitchFamily="2" charset="-122"/>
              </a:rPr>
              <a:t>Temporal Expressions (</a:t>
            </a:r>
            <a:r>
              <a:rPr lang="en-US" altLang="zh-CN" sz="2800" b="1" smtClean="0">
                <a:ea typeface="SimSun" pitchFamily="2" charset="-122"/>
              </a:rPr>
              <a:t>TE</a:t>
            </a:r>
            <a:r>
              <a:rPr lang="en-US" altLang="zh-CN" sz="2800" smtClean="0">
                <a:ea typeface="SimSun" pitchFamily="2" charset="-122"/>
              </a:rPr>
              <a:t>) </a:t>
            </a:r>
          </a:p>
          <a:p>
            <a:pPr marL="936625" lvl="1" indent="-609600" eaLnBrk="1" hangingPunct="1"/>
            <a:r>
              <a:rPr lang="en-US" altLang="zh-CN" sz="2400" smtClean="0">
                <a:ea typeface="SimSun" pitchFamily="2" charset="-122"/>
              </a:rPr>
              <a:t>Denote intervals and points at varying granularity and (under-) specificity</a:t>
            </a:r>
          </a:p>
          <a:p>
            <a:pPr marL="936625" lvl="1" indent="-609600" eaLnBrk="1" hangingPunct="1"/>
            <a:r>
              <a:rPr lang="en-US" altLang="zh-CN" sz="2400" smtClean="0">
                <a:ea typeface="SimSun" pitchFamily="2" charset="-122"/>
              </a:rPr>
              <a:t>Can be combined with temporal functors</a:t>
            </a:r>
          </a:p>
          <a:p>
            <a:pPr marL="609600" indent="-609600" eaLnBrk="1" hangingPunct="1"/>
            <a:r>
              <a:rPr lang="en-US" altLang="zh-CN" sz="2800" smtClean="0">
                <a:ea typeface="SimSun" pitchFamily="2" charset="-122"/>
              </a:rPr>
              <a:t>Calendar based TE</a:t>
            </a:r>
          </a:p>
          <a:p>
            <a:pPr marL="936625" lvl="1" indent="-609600" eaLnBrk="1" hangingPunct="1"/>
            <a:r>
              <a:rPr lang="en-US" altLang="zh-CN" sz="2400" i="1" smtClean="0">
                <a:ea typeface="SimSun" pitchFamily="2" charset="-122"/>
              </a:rPr>
              <a:t>in</a:t>
            </a:r>
            <a:r>
              <a:rPr lang="en-US" altLang="zh-CN" sz="2400" smtClean="0">
                <a:ea typeface="SimSun" pitchFamily="2" charset="-122"/>
              </a:rPr>
              <a:t> 1992; 1990’s; </a:t>
            </a:r>
            <a:r>
              <a:rPr lang="en-US" altLang="zh-CN" sz="2400" i="1" smtClean="0">
                <a:ea typeface="SimSun" pitchFamily="2" charset="-122"/>
              </a:rPr>
              <a:t>on</a:t>
            </a:r>
            <a:r>
              <a:rPr lang="en-US" altLang="zh-CN" sz="2400" smtClean="0">
                <a:ea typeface="SimSun" pitchFamily="2" charset="-122"/>
              </a:rPr>
              <a:t> Dec. 8</a:t>
            </a:r>
            <a:r>
              <a:rPr lang="en-US" altLang="zh-CN" sz="2400" baseline="30000" smtClean="0">
                <a:ea typeface="SimSun" pitchFamily="2" charset="-122"/>
              </a:rPr>
              <a:t>th</a:t>
            </a:r>
            <a:r>
              <a:rPr lang="en-US" altLang="zh-CN" sz="2400" smtClean="0">
                <a:ea typeface="SimSun" pitchFamily="2" charset="-122"/>
              </a:rPr>
              <a:t>, 1992; </a:t>
            </a:r>
            <a:r>
              <a:rPr lang="en-US" altLang="zh-CN" sz="2400" i="1" smtClean="0">
                <a:ea typeface="SimSun" pitchFamily="2" charset="-122"/>
              </a:rPr>
              <a:t>at</a:t>
            </a:r>
            <a:r>
              <a:rPr lang="en-US" altLang="zh-CN" sz="2400" smtClean="0">
                <a:ea typeface="SimSun" pitchFamily="2" charset="-122"/>
              </a:rPr>
              <a:t> 8:00 am</a:t>
            </a:r>
          </a:p>
          <a:p>
            <a:pPr marL="936625" lvl="1" indent="-609600" eaLnBrk="1" hangingPunct="1"/>
            <a:r>
              <a:rPr lang="en-US" altLang="zh-CN" sz="2400" i="1" smtClean="0">
                <a:ea typeface="SimSun" pitchFamily="2" charset="-122"/>
              </a:rPr>
              <a:t>From</a:t>
            </a:r>
            <a:r>
              <a:rPr lang="en-US" altLang="zh-CN" sz="2400" smtClean="0">
                <a:ea typeface="SimSun" pitchFamily="2" charset="-122"/>
              </a:rPr>
              <a:t> Monday </a:t>
            </a:r>
            <a:r>
              <a:rPr lang="en-US" altLang="zh-CN" sz="2400" i="1" smtClean="0">
                <a:ea typeface="SimSun" pitchFamily="2" charset="-122"/>
              </a:rPr>
              <a:t>to</a:t>
            </a:r>
            <a:r>
              <a:rPr lang="en-US" altLang="zh-CN" sz="2400" smtClean="0">
                <a:ea typeface="SimSun" pitchFamily="2" charset="-122"/>
              </a:rPr>
              <a:t> Friday; </a:t>
            </a:r>
            <a:r>
              <a:rPr lang="en-US" altLang="zh-CN" sz="2400" i="1" smtClean="0">
                <a:ea typeface="SimSun" pitchFamily="2" charset="-122"/>
              </a:rPr>
              <a:t>between</a:t>
            </a:r>
            <a:r>
              <a:rPr lang="en-US" altLang="zh-CN" sz="2400" smtClean="0">
                <a:ea typeface="SimSun" pitchFamily="2" charset="-122"/>
              </a:rPr>
              <a:t> 9 </a:t>
            </a:r>
            <a:r>
              <a:rPr lang="en-US" altLang="zh-CN" sz="2400" i="1" smtClean="0">
                <a:ea typeface="SimSun" pitchFamily="2" charset="-122"/>
              </a:rPr>
              <a:t>and</a:t>
            </a:r>
            <a:r>
              <a:rPr lang="en-US" altLang="zh-CN" sz="2400" smtClean="0">
                <a:ea typeface="SimSun" pitchFamily="2" charset="-122"/>
              </a:rPr>
              <a:t> 10 am </a:t>
            </a:r>
          </a:p>
          <a:p>
            <a:pPr marL="936625" lvl="1" indent="-609600" eaLnBrk="1" hangingPunct="1"/>
            <a:r>
              <a:rPr lang="en-US" altLang="zh-CN" sz="2400" i="1" smtClean="0">
                <a:ea typeface="SimSun" pitchFamily="2" charset="-122"/>
              </a:rPr>
              <a:t>This/next</a:t>
            </a:r>
            <a:r>
              <a:rPr lang="en-US" altLang="zh-CN" sz="2400" smtClean="0">
                <a:ea typeface="SimSun" pitchFamily="2" charset="-122"/>
              </a:rPr>
              <a:t> Century; year; day; hour; minute; second, …</a:t>
            </a:r>
          </a:p>
          <a:p>
            <a:pPr marL="936625" lvl="1" indent="-609600" eaLnBrk="1" hangingPunct="1"/>
            <a:r>
              <a:rPr lang="en-US" altLang="zh-CN" sz="2400" i="1" smtClean="0">
                <a:ea typeface="SimSun" pitchFamily="2" charset="-122"/>
              </a:rPr>
              <a:t>Before</a:t>
            </a:r>
            <a:r>
              <a:rPr lang="en-US" altLang="zh-CN" sz="2400" smtClean="0">
                <a:ea typeface="SimSun" pitchFamily="2" charset="-122"/>
              </a:rPr>
              <a:t> 1992; </a:t>
            </a:r>
            <a:r>
              <a:rPr lang="en-US" altLang="zh-CN" sz="2400" i="1" smtClean="0">
                <a:ea typeface="SimSun" pitchFamily="2" charset="-122"/>
              </a:rPr>
              <a:t>until</a:t>
            </a:r>
            <a:r>
              <a:rPr lang="en-US" altLang="zh-CN" sz="2400" smtClean="0">
                <a:ea typeface="SimSun" pitchFamily="2" charset="-122"/>
              </a:rPr>
              <a:t> </a:t>
            </a:r>
            <a:r>
              <a:rPr lang="en-US" altLang="zh-CN" sz="2400" i="1" smtClean="0">
                <a:ea typeface="SimSun" pitchFamily="2" charset="-122"/>
              </a:rPr>
              <a:t>next</a:t>
            </a:r>
            <a:r>
              <a:rPr lang="en-US" altLang="zh-CN" sz="2400" smtClean="0">
                <a:ea typeface="SimSun" pitchFamily="2" charset="-122"/>
              </a:rPr>
              <a:t> year; </a:t>
            </a:r>
            <a:r>
              <a:rPr lang="en-US" altLang="zh-CN" sz="2400" i="1" smtClean="0">
                <a:ea typeface="SimSun" pitchFamily="2" charset="-122"/>
              </a:rPr>
              <a:t>for</a:t>
            </a:r>
            <a:r>
              <a:rPr lang="en-US" altLang="zh-CN" sz="2400" smtClean="0">
                <a:ea typeface="SimSun" pitchFamily="2" charset="-122"/>
              </a:rPr>
              <a:t> (about) one year; tomorrow; </a:t>
            </a:r>
            <a:r>
              <a:rPr lang="en-US" altLang="zh-CN" sz="2400" i="1" smtClean="0">
                <a:ea typeface="SimSun" pitchFamily="2" charset="-122"/>
              </a:rPr>
              <a:t>after</a:t>
            </a:r>
            <a:r>
              <a:rPr lang="en-US" altLang="zh-CN" sz="2400" smtClean="0">
                <a:ea typeface="SimSun" pitchFamily="2" charset="-122"/>
              </a:rPr>
              <a:t> 8:00;</a:t>
            </a:r>
          </a:p>
          <a:p>
            <a:pPr marL="936625" lvl="1" indent="-609600" eaLnBrk="1" hangingPunct="1"/>
            <a:r>
              <a:rPr lang="en-US" altLang="zh-CN" sz="2400" smtClean="0">
                <a:ea typeface="SimSun" pitchFamily="2" charset="-122"/>
              </a:rPr>
              <a:t>Tuesdays; first of the month; several times per week; often</a:t>
            </a:r>
          </a:p>
          <a:p>
            <a:pPr marL="609600" indent="-609600" eaLnBrk="1" hangingPunct="1"/>
            <a:endParaRPr lang="en-US" sz="2800" smtClean="0">
              <a:ea typeface="ＭＳ Ｐゴシック" pitchFamily="34" charset="-128"/>
            </a:endParaRPr>
          </a:p>
          <a:p>
            <a:pPr marL="609600" indent="-609600" eaLnBrk="1" hangingPunct="1"/>
            <a:endParaRPr lang="en-US" altLang="zh-CN" sz="2800" smtClean="0">
              <a:ea typeface="SimSun" pitchFamily="2" charset="-122"/>
            </a:endParaRPr>
          </a:p>
          <a:p>
            <a:pPr marL="936625" lvl="1" indent="-609600" eaLnBrk="1" hangingPunct="1"/>
            <a:endParaRPr lang="en-US" altLang="zh-CN" sz="2400" smtClean="0">
              <a:ea typeface="SimSun" pitchFamily="2" charset="-122"/>
            </a:endParaRPr>
          </a:p>
          <a:p>
            <a:pPr marL="609600" indent="-609600" eaLnBrk="1" hangingPunct="1"/>
            <a:endParaRPr lang="en-US" altLang="zh-CN" sz="2800" smtClean="0">
              <a:ea typeface="SimSun" pitchFamily="2" charset="-122"/>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Rectangle 6"/>
          <p:cNvSpPr>
            <a:spLocks noGrp="1" noChangeArrowheads="1"/>
          </p:cNvSpPr>
          <p:nvPr>
            <p:ph type="sldNum" sz="quarter" idx="12"/>
          </p:nvPr>
        </p:nvSpPr>
        <p:spPr>
          <a:ln>
            <a:miter lim="800000"/>
            <a:headEnd/>
            <a:tailEnd/>
          </a:ln>
        </p:spPr>
        <p:txBody>
          <a:bodyPr/>
          <a:lstStyle/>
          <a:p>
            <a:pPr>
              <a:defRPr/>
            </a:pPr>
            <a:fld id="{3AE060F5-F678-4597-AAC5-33368917C64C}" type="slidenum">
              <a:rPr lang="en-US" smtClean="0"/>
              <a:pPr>
                <a:defRPr/>
              </a:pPr>
              <a:t>130</a:t>
            </a:fld>
            <a:endParaRPr lang="en-US" smtClean="0"/>
          </a:p>
        </p:txBody>
      </p:sp>
      <p:sp>
        <p:nvSpPr>
          <p:cNvPr id="299010"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AECF2EFB-C5A9-4F03-8DCE-7C0C34250B6C}" type="slidenum">
              <a:rPr lang="en-US" sz="1200">
                <a:latin typeface="Garamond" pitchFamily="18" charset="0"/>
              </a:rPr>
              <a:pPr algn="r"/>
              <a:t>130</a:t>
            </a:fld>
            <a:endParaRPr lang="en-US" sz="1200">
              <a:latin typeface="Garamond" pitchFamily="18" charset="0"/>
            </a:endParaRPr>
          </a:p>
        </p:txBody>
      </p:sp>
      <p:sp>
        <p:nvSpPr>
          <p:cNvPr id="299011" name="Rectangle 3"/>
          <p:cNvSpPr>
            <a:spLocks noGrp="1" noChangeArrowheads="1"/>
          </p:cNvSpPr>
          <p:nvPr>
            <p:ph type="body" idx="4294967295"/>
          </p:nvPr>
        </p:nvSpPr>
        <p:spPr>
          <a:xfrm>
            <a:off x="468313" y="1125538"/>
            <a:ext cx="8424862" cy="1008062"/>
          </a:xfrm>
        </p:spPr>
        <p:txBody>
          <a:bodyPr/>
          <a:lstStyle/>
          <a:p>
            <a:pPr eaLnBrk="1" hangingPunct="1">
              <a:lnSpc>
                <a:spcPct val="90000"/>
              </a:lnSpc>
            </a:pPr>
            <a:r>
              <a:rPr lang="en-US" sz="2100" b="1" i="1" smtClean="0">
                <a:solidFill>
                  <a:srgbClr val="0000FF"/>
                </a:solidFill>
                <a:ea typeface="ＭＳ Ｐゴシック" pitchFamily="34" charset="-128"/>
              </a:rPr>
              <a:t>Sheetrit</a:t>
            </a:r>
            <a:r>
              <a:rPr lang="en-US" sz="2100" i="1" smtClean="0">
                <a:ea typeface="ＭＳ Ｐゴシック" pitchFamily="34" charset="-128"/>
              </a:rPr>
              <a:t> is a </a:t>
            </a:r>
            <a:r>
              <a:rPr lang="en-US" sz="2100" b="1" i="1" smtClean="0">
                <a:solidFill>
                  <a:srgbClr val="FF3300"/>
                </a:solidFill>
                <a:ea typeface="ＭＳ Ｐゴシック" pitchFamily="34" charset="-128"/>
              </a:rPr>
              <a:t>Knesset</a:t>
            </a:r>
            <a:r>
              <a:rPr lang="en-US" sz="2100" i="1" smtClean="0">
                <a:ea typeface="ＭＳ Ｐゴシック" pitchFamily="34" charset="-128"/>
              </a:rPr>
              <a:t> (parliament) member.</a:t>
            </a:r>
          </a:p>
          <a:p>
            <a:pPr eaLnBrk="1" hangingPunct="1">
              <a:lnSpc>
                <a:spcPct val="90000"/>
              </a:lnSpc>
            </a:pPr>
            <a:r>
              <a:rPr lang="en-US" sz="2100" b="1" i="1" smtClean="0">
                <a:solidFill>
                  <a:srgbClr val="0000FF"/>
                </a:solidFill>
                <a:ea typeface="ＭＳ Ｐゴシック" pitchFamily="34" charset="-128"/>
              </a:rPr>
              <a:t>Sheetrit</a:t>
            </a:r>
            <a:r>
              <a:rPr lang="en-US" sz="2100" i="1" smtClean="0">
                <a:ea typeface="ＭＳ Ｐゴシック" pitchFamily="34" charset="-128"/>
              </a:rPr>
              <a:t> was born in </a:t>
            </a:r>
            <a:r>
              <a:rPr lang="en-US" sz="2100" b="1" i="1" smtClean="0">
                <a:solidFill>
                  <a:srgbClr val="FF3300"/>
                </a:solidFill>
                <a:ea typeface="ＭＳ Ｐゴシック" pitchFamily="34" charset="-128"/>
              </a:rPr>
              <a:t>Morocco</a:t>
            </a:r>
            <a:r>
              <a:rPr lang="en-US" sz="2100" i="1" smtClean="0">
                <a:ea typeface="ＭＳ Ｐゴシック" pitchFamily="34" charset="-128"/>
              </a:rPr>
              <a:t> and immigrated to </a:t>
            </a:r>
            <a:r>
              <a:rPr lang="en-US" sz="2100" b="1" i="1" smtClean="0">
                <a:solidFill>
                  <a:srgbClr val="FF3300"/>
                </a:solidFill>
                <a:ea typeface="ＭＳ Ｐゴシック" pitchFamily="34" charset="-128"/>
              </a:rPr>
              <a:t>Israel </a:t>
            </a:r>
            <a:r>
              <a:rPr lang="en-US" sz="2100" i="1" smtClean="0">
                <a:ea typeface="ＭＳ Ｐゴシック" pitchFamily="34" charset="-128"/>
              </a:rPr>
              <a:t>in </a:t>
            </a:r>
            <a:r>
              <a:rPr lang="en-US" sz="2100" b="1" i="1" smtClean="0">
                <a:solidFill>
                  <a:schemeClr val="accent2"/>
                </a:solidFill>
                <a:ea typeface="ＭＳ Ｐゴシック" pitchFamily="34" charset="-128"/>
              </a:rPr>
              <a:t>1957</a:t>
            </a:r>
            <a:r>
              <a:rPr lang="en-US" sz="2100" i="1" smtClean="0">
                <a:ea typeface="ＭＳ Ｐゴシック" pitchFamily="34" charset="-128"/>
              </a:rPr>
              <a:t>.</a:t>
            </a:r>
          </a:p>
          <a:p>
            <a:pPr eaLnBrk="1" hangingPunct="1">
              <a:lnSpc>
                <a:spcPct val="90000"/>
              </a:lnSpc>
            </a:pPr>
            <a:r>
              <a:rPr lang="en-US" sz="2500" smtClean="0">
                <a:ea typeface="ＭＳ Ｐゴシック" pitchFamily="34" charset="-128"/>
              </a:rPr>
              <a:t>Reference date = December 8, 2012</a:t>
            </a:r>
          </a:p>
          <a:p>
            <a:pPr eaLnBrk="1" hangingPunct="1">
              <a:lnSpc>
                <a:spcPct val="90000"/>
              </a:lnSpc>
            </a:pPr>
            <a:r>
              <a:rPr lang="en-US" sz="2500" smtClean="0">
                <a:ea typeface="ＭＳ Ｐゴシック" pitchFamily="34" charset="-128"/>
              </a:rPr>
              <a:t>With Reasoning</a:t>
            </a:r>
          </a:p>
          <a:p>
            <a:pPr eaLnBrk="1" hangingPunct="1">
              <a:lnSpc>
                <a:spcPct val="90000"/>
              </a:lnSpc>
            </a:pPr>
            <a:endParaRPr lang="en-US" sz="2100" smtClean="0">
              <a:ea typeface="ＭＳ Ｐゴシック" pitchFamily="34" charset="-128"/>
            </a:endParaRPr>
          </a:p>
          <a:p>
            <a:pPr marL="762000" lvl="1" indent="-304800" eaLnBrk="1" hangingPunct="1">
              <a:lnSpc>
                <a:spcPct val="90000"/>
              </a:lnSpc>
              <a:buFont typeface="Wingdings" pitchFamily="2" charset="2"/>
              <a:buNone/>
            </a:pPr>
            <a:endParaRPr lang="en-US" altLang="zh-CN" sz="1800" smtClean="0">
              <a:ea typeface="SimSun" pitchFamily="2" charset="-122"/>
            </a:endParaRPr>
          </a:p>
        </p:txBody>
      </p:sp>
      <p:graphicFrame>
        <p:nvGraphicFramePr>
          <p:cNvPr id="176132" name="Group 4"/>
          <p:cNvGraphicFramePr>
            <a:graphicFrameLocks noGrp="1"/>
          </p:cNvGraphicFramePr>
          <p:nvPr/>
        </p:nvGraphicFramePr>
        <p:xfrm>
          <a:off x="395288" y="2852738"/>
          <a:ext cx="8569325" cy="2038350"/>
        </p:xfrm>
        <a:graphic>
          <a:graphicData uri="http://schemas.openxmlformats.org/drawingml/2006/table">
            <a:tbl>
              <a:tblPr/>
              <a:tblGrid>
                <a:gridCol w="1008062"/>
                <a:gridCol w="1296988"/>
                <a:gridCol w="1223962"/>
                <a:gridCol w="1223963"/>
                <a:gridCol w="1223962"/>
                <a:gridCol w="1295400"/>
                <a:gridCol w="1296988"/>
              </a:tblGrid>
              <a:tr h="66675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Query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Slot Type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Slot Fill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1" u="none" strike="noStrike" cap="none" normalizeH="0" baseline="0" smtClean="0">
                          <a:ln>
                            <a:noFill/>
                          </a:ln>
                          <a:solidFill>
                            <a:srgbClr val="0000FF"/>
                          </a:solidFill>
                          <a:effectLst/>
                          <a:latin typeface="Arial" pitchFamily="34" charset="0"/>
                          <a:ea typeface="ＭＳ Ｐゴシック" pitchFamily="34" charset="-128"/>
                          <a:cs typeface="Arial" pitchFamily="34" charset="0"/>
                        </a:rPr>
                        <a:t>Sheetrit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Member_of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900" b="1" i="1" u="none" strike="noStrike" cap="none" normalizeH="0" baseline="0" smtClean="0">
                          <a:ln>
                            <a:noFill/>
                          </a:ln>
                          <a:solidFill>
                            <a:srgbClr val="FF3300"/>
                          </a:solidFill>
                          <a:effectLst/>
                          <a:latin typeface="Arial" pitchFamily="34" charset="0"/>
                          <a:ea typeface="ＭＳ Ｐゴシック" pitchFamily="34" charset="-128"/>
                          <a:cs typeface="Arial" pitchFamily="34" charset="0"/>
                        </a:rPr>
                        <a:t>Knesset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2012-12-08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2012-12-08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a:t>
                      </a:r>
                      <a:endParaRPr kumimoji="0" lang="en-US" sz="12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526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1" u="none" strike="noStrike" cap="none" normalizeH="0" baseline="0" smtClean="0">
                          <a:ln>
                            <a:noFill/>
                          </a:ln>
                          <a:solidFill>
                            <a:srgbClr val="0000FF"/>
                          </a:solidFill>
                          <a:effectLst/>
                          <a:latin typeface="Arial" pitchFamily="34" charset="0"/>
                          <a:ea typeface="ＭＳ Ｐゴシック" pitchFamily="34" charset="-128"/>
                          <a:cs typeface="Arial" pitchFamily="34" charset="0"/>
                        </a:rPr>
                        <a:t>Sheetrit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Resident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900" b="1" i="1" u="none" strike="noStrike" cap="none" normalizeH="0" baseline="0" smtClean="0">
                          <a:ln>
                            <a:noFill/>
                          </a:ln>
                          <a:solidFill>
                            <a:srgbClr val="FF3300"/>
                          </a:solidFill>
                          <a:effectLst/>
                          <a:latin typeface="Arial" pitchFamily="34" charset="0"/>
                          <a:ea typeface="ＭＳ Ｐゴシック" pitchFamily="34" charset="-128"/>
                          <a:cs typeface="Arial" pitchFamily="34" charset="0"/>
                        </a:rPr>
                        <a:t>Morocco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1957-01-01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1957-12-31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1" u="none" strike="noStrike" cap="none" normalizeH="0" baseline="0" smtClean="0">
                          <a:ln>
                            <a:noFill/>
                          </a:ln>
                          <a:solidFill>
                            <a:srgbClr val="0000FF"/>
                          </a:solidFill>
                          <a:effectLst/>
                          <a:latin typeface="Arial" pitchFamily="34" charset="0"/>
                          <a:ea typeface="ＭＳ Ｐゴシック" pitchFamily="34" charset="-128"/>
                          <a:cs typeface="Arial" pitchFamily="34" charset="0"/>
                        </a:rPr>
                        <a:t>Sheetrit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Resident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900" b="1" i="1" u="none" strike="noStrike" cap="none" normalizeH="0" baseline="0" smtClean="0">
                          <a:ln>
                            <a:noFill/>
                          </a:ln>
                          <a:solidFill>
                            <a:srgbClr val="FF3300"/>
                          </a:solidFill>
                          <a:effectLst/>
                          <a:latin typeface="Arial" pitchFamily="34" charset="0"/>
                          <a:ea typeface="ＭＳ Ｐゴシック" pitchFamily="34" charset="-128"/>
                          <a:cs typeface="Arial" pitchFamily="34" charset="0"/>
                        </a:rPr>
                        <a:t>Israel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1957-01-01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1957-12-31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a:t>
                      </a:r>
                      <a:endParaRPr kumimoji="0" lang="en-US" sz="12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a:t>
                      </a:r>
                      <a:endParaRPr kumimoji="0" lang="en-US" sz="12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6174" name="Rectangle 3"/>
          <p:cNvSpPr>
            <a:spLocks noChangeArrowheads="1"/>
          </p:cNvSpPr>
          <p:nvPr/>
        </p:nvSpPr>
        <p:spPr bwMode="auto">
          <a:xfrm>
            <a:off x="395288" y="5157788"/>
            <a:ext cx="8424862" cy="1008062"/>
          </a:xfrm>
          <a:prstGeom prst="rect">
            <a:avLst/>
          </a:prstGeom>
          <a:noFill/>
          <a:ln w="9525">
            <a:noFill/>
            <a:miter lim="800000"/>
            <a:headEnd/>
            <a:tailEnd/>
          </a:ln>
        </p:spPr>
        <p:txBody>
          <a:bodyPr/>
          <a:lstStyle/>
          <a:p>
            <a:pPr marL="342900" indent="-342900">
              <a:lnSpc>
                <a:spcPct val="90000"/>
              </a:lnSpc>
              <a:spcBef>
                <a:spcPct val="20000"/>
              </a:spcBef>
              <a:buClr>
                <a:schemeClr val="accent1"/>
              </a:buClr>
              <a:buSzPct val="65000"/>
              <a:buFont typeface="Wingdings" pitchFamily="2" charset="2"/>
              <a:buChar char="n"/>
            </a:pPr>
            <a:r>
              <a:rPr lang="en-US" sz="2100" i="1"/>
              <a:t>Member (S, K) ^ Located (K, I) </a:t>
            </a:r>
            <a:r>
              <a:rPr lang="en-US" sz="2100" i="1">
                <a:sym typeface="Wingdings" pitchFamily="2" charset="2"/>
              </a:rPr>
              <a:t> Resident (S, I)</a:t>
            </a:r>
          </a:p>
          <a:p>
            <a:pPr marL="342900" indent="-342900">
              <a:lnSpc>
                <a:spcPct val="90000"/>
              </a:lnSpc>
              <a:spcBef>
                <a:spcPct val="20000"/>
              </a:spcBef>
              <a:buClr>
                <a:schemeClr val="accent1"/>
              </a:buClr>
              <a:buSzPct val="65000"/>
              <a:buFont typeface="Wingdings" pitchFamily="2" charset="2"/>
              <a:buChar char="n"/>
            </a:pPr>
            <a:r>
              <a:rPr lang="en-US" sz="2100" i="1"/>
              <a:t>Member (S, K) cannot be earlier than </a:t>
            </a:r>
            <a:r>
              <a:rPr lang="en-US" sz="2100" i="1">
                <a:sym typeface="Wingdings" pitchFamily="2" charset="2"/>
              </a:rPr>
              <a:t>Resident (S, I)</a:t>
            </a:r>
            <a:endParaRPr lang="en-US" altLang="zh-CN" sz="2000">
              <a:ea typeface="SimSun" pitchFamily="2" charset="-122"/>
            </a:endParaRPr>
          </a:p>
        </p:txBody>
      </p:sp>
      <p:sp>
        <p:nvSpPr>
          <p:cNvPr id="176175" name="Rectangle 47"/>
          <p:cNvSpPr>
            <a:spLocks noChangeArrowheads="1"/>
          </p:cNvSpPr>
          <p:nvPr/>
        </p:nvSpPr>
        <p:spPr bwMode="auto">
          <a:xfrm>
            <a:off x="6429375" y="3559175"/>
            <a:ext cx="1223963" cy="358775"/>
          </a:xfrm>
          <a:prstGeom prst="rect">
            <a:avLst/>
          </a:prstGeom>
          <a:solidFill>
            <a:srgbClr val="8DE38D"/>
          </a:solid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sz="1600">
                <a:ea typeface="SimSun" pitchFamily="2" charset="-122"/>
              </a:rPr>
              <a:t>2012-12-08</a:t>
            </a:r>
          </a:p>
        </p:txBody>
      </p:sp>
      <p:sp>
        <p:nvSpPr>
          <p:cNvPr id="176176" name="Rectangle 48"/>
          <p:cNvSpPr>
            <a:spLocks noChangeArrowheads="1"/>
          </p:cNvSpPr>
          <p:nvPr/>
        </p:nvSpPr>
        <p:spPr bwMode="auto">
          <a:xfrm>
            <a:off x="3952875" y="4479925"/>
            <a:ext cx="1223963" cy="358775"/>
          </a:xfrm>
          <a:prstGeom prst="rect">
            <a:avLst/>
          </a:prstGeom>
          <a:solidFill>
            <a:srgbClr val="8DE38D"/>
          </a:solid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sz="1600">
                <a:ea typeface="SimSun" pitchFamily="2" charset="-122"/>
              </a:rPr>
              <a:t>1957-01-01</a:t>
            </a:r>
          </a:p>
        </p:txBody>
      </p:sp>
      <p:sp>
        <p:nvSpPr>
          <p:cNvPr id="299057" name="Rectangle 2"/>
          <p:cNvSpPr>
            <a:spLocks noChangeArrowheads="1"/>
          </p:cNvSpPr>
          <p:nvPr/>
        </p:nvSpPr>
        <p:spPr bwMode="auto">
          <a:xfrm>
            <a:off x="914400" y="260350"/>
            <a:ext cx="8229600" cy="1139825"/>
          </a:xfrm>
          <a:prstGeom prst="rect">
            <a:avLst/>
          </a:prstGeom>
          <a:noFill/>
          <a:ln w="9525">
            <a:noFill/>
            <a:miter lim="800000"/>
            <a:headEnd/>
            <a:tailEnd/>
          </a:ln>
        </p:spPr>
        <p:txBody>
          <a:bodyPr/>
          <a:lstStyle/>
          <a:p>
            <a:pPr marL="800100" indent="-800100" eaLnBrk="0" hangingPunct="0"/>
            <a:r>
              <a:rPr lang="en-US" altLang="zh-CN" sz="3400">
                <a:solidFill>
                  <a:schemeClr val="tx2"/>
                </a:solidFill>
                <a:latin typeface="Garamond" pitchFamily="18" charset="0"/>
                <a:ea typeface="SimSun" pitchFamily="2" charset="-122"/>
              </a:rPr>
              <a:t>Facts are often Inter-dependent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76174">
                                            <p:txEl>
                                              <p:pRg st="0" end="0"/>
                                            </p:txEl>
                                          </p:spTgt>
                                        </p:tgtEl>
                                        <p:attrNameLst>
                                          <p:attrName>style.visibility</p:attrName>
                                        </p:attrNameLst>
                                      </p:cBhvr>
                                      <p:to>
                                        <p:strVal val="visible"/>
                                      </p:to>
                                    </p:set>
                                    <p:animEffect transition="in" filter="blinds(horizontal)">
                                      <p:cBhvr>
                                        <p:cTn id="7" dur="500"/>
                                        <p:tgtEl>
                                          <p:spTgt spid="176174">
                                            <p:txEl>
                                              <p:pRg st="0" end="0"/>
                                            </p:txEl>
                                          </p:spTgt>
                                        </p:tgtEl>
                                      </p:cBhvr>
                                    </p:animEffect>
                                  </p:childTnLst>
                                </p:cTn>
                              </p:par>
                              <p:par>
                                <p:cTn id="8" presetID="42" presetClass="path" presetSubtype="0" accel="50000" decel="50000" fill="hold" grpId="0" nodeType="withEffect">
                                  <p:stCondLst>
                                    <p:cond delay="0"/>
                                  </p:stCondLst>
                                  <p:childTnLst>
                                    <p:animMotion origin="layout" path="M 4.72222E-6 1.32948E-6 L -0.00226 0.13318 " pathEditMode="relative" rAng="0" ptsTypes="AA">
                                      <p:cBhvr>
                                        <p:cTn id="9" dur="2000" fill="hold"/>
                                        <p:tgtEl>
                                          <p:spTgt spid="176175"/>
                                        </p:tgtEl>
                                        <p:attrNameLst>
                                          <p:attrName>ppt_x</p:attrName>
                                          <p:attrName>ppt_y</p:attrName>
                                        </p:attrNameLst>
                                      </p:cBhvr>
                                      <p:rCtr x="-122" y="6659"/>
                                    </p:animMotion>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nodeType="clickEffect">
                                  <p:stCondLst>
                                    <p:cond delay="0"/>
                                  </p:stCondLst>
                                  <p:childTnLst>
                                    <p:set>
                                      <p:cBhvr>
                                        <p:cTn id="13" dur="1" fill="hold">
                                          <p:stCondLst>
                                            <p:cond delay="0"/>
                                          </p:stCondLst>
                                        </p:cTn>
                                        <p:tgtEl>
                                          <p:spTgt spid="176174">
                                            <p:txEl>
                                              <p:pRg st="1" end="1"/>
                                            </p:txEl>
                                          </p:spTgt>
                                        </p:tgtEl>
                                        <p:attrNameLst>
                                          <p:attrName>style.visibility</p:attrName>
                                        </p:attrNameLst>
                                      </p:cBhvr>
                                      <p:to>
                                        <p:strVal val="visible"/>
                                      </p:to>
                                    </p:set>
                                    <p:animEffect transition="in" filter="blinds(horizontal)">
                                      <p:cBhvr>
                                        <p:cTn id="14" dur="500"/>
                                        <p:tgtEl>
                                          <p:spTgt spid="176174">
                                            <p:txEl>
                                              <p:pRg st="1" end="1"/>
                                            </p:txEl>
                                          </p:spTgt>
                                        </p:tgtEl>
                                      </p:cBhvr>
                                    </p:animEffect>
                                  </p:childTnLst>
                                </p:cTn>
                              </p:par>
                              <p:par>
                                <p:cTn id="15" presetID="64" presetClass="path" presetSubtype="0" accel="50000" decel="50000" fill="hold" grpId="0" nodeType="withEffect">
                                  <p:stCondLst>
                                    <p:cond delay="0"/>
                                  </p:stCondLst>
                                  <p:childTnLst>
                                    <p:animMotion origin="layout" path="M -1.94444E-6 -2.71676E-6 L 0.00087 -0.1267 " pathEditMode="relative" rAng="0" ptsTypes="AA">
                                      <p:cBhvr>
                                        <p:cTn id="16" dur="2000" fill="hold"/>
                                        <p:tgtEl>
                                          <p:spTgt spid="176176"/>
                                        </p:tgtEl>
                                        <p:attrNameLst>
                                          <p:attrName>ppt_x</p:attrName>
                                          <p:attrName>ppt_y</p:attrName>
                                        </p:attrNameLst>
                                      </p:cBhvr>
                                      <p:rCtr x="35" y="-633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75" grpId="0" animBg="1"/>
      <p:bldP spid="176176"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Rectangle 6"/>
          <p:cNvSpPr>
            <a:spLocks noGrp="1" noChangeArrowheads="1"/>
          </p:cNvSpPr>
          <p:nvPr>
            <p:ph type="sldNum" sz="quarter" idx="12"/>
          </p:nvPr>
        </p:nvSpPr>
        <p:spPr>
          <a:ln>
            <a:miter lim="800000"/>
            <a:headEnd/>
            <a:tailEnd/>
          </a:ln>
        </p:spPr>
        <p:txBody>
          <a:bodyPr/>
          <a:lstStyle/>
          <a:p>
            <a:pPr>
              <a:defRPr/>
            </a:pPr>
            <a:fld id="{FE729BC3-90DA-4FA9-9A4A-92A5E043C841}" type="slidenum">
              <a:rPr lang="en-US" smtClean="0"/>
              <a:pPr>
                <a:defRPr/>
              </a:pPr>
              <a:t>131</a:t>
            </a:fld>
            <a:endParaRPr lang="en-US" smtClean="0"/>
          </a:p>
        </p:txBody>
      </p:sp>
      <p:sp>
        <p:nvSpPr>
          <p:cNvPr id="301058"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38D556C3-7DD3-45AF-BBEE-3082914AAA63}" type="slidenum">
              <a:rPr lang="en-US" sz="1200">
                <a:latin typeface="Garamond" pitchFamily="18" charset="0"/>
              </a:rPr>
              <a:pPr algn="r"/>
              <a:t>131</a:t>
            </a:fld>
            <a:endParaRPr lang="en-US" sz="1200">
              <a:latin typeface="Garamond" pitchFamily="18" charset="0"/>
            </a:endParaRPr>
          </a:p>
        </p:txBody>
      </p:sp>
      <p:sp>
        <p:nvSpPr>
          <p:cNvPr id="301059" name="Rectangle 2"/>
          <p:cNvSpPr>
            <a:spLocks noGrp="1"/>
          </p:cNvSpPr>
          <p:nvPr>
            <p:ph type="title" idx="4294967295"/>
          </p:nvPr>
        </p:nvSpPr>
        <p:spPr>
          <a:xfrm>
            <a:off x="914400" y="157163"/>
            <a:ext cx="8229600" cy="1139825"/>
          </a:xfrm>
        </p:spPr>
        <p:txBody>
          <a:bodyPr anchor="b"/>
          <a:lstStyle/>
          <a:p>
            <a:pPr eaLnBrk="1" hangingPunct="1"/>
            <a:r>
              <a:rPr lang="en-US" altLang="zh-CN" sz="3400" smtClean="0">
                <a:ea typeface="SimSun" pitchFamily="2" charset="-122"/>
              </a:rPr>
              <a:t>Learning Temporal Constraints among Relations (Talukdar et al., 2012)</a:t>
            </a:r>
            <a:endParaRPr lang="en-US" sz="3400" smtClean="0">
              <a:ea typeface="ＭＳ Ｐゴシック" pitchFamily="34" charset="-128"/>
            </a:endParaRPr>
          </a:p>
        </p:txBody>
      </p:sp>
      <p:pic>
        <p:nvPicPr>
          <p:cNvPr id="301060" name="Picture 3"/>
          <p:cNvPicPr>
            <a:picLocks noChangeAspect="1" noChangeArrowheads="1"/>
          </p:cNvPicPr>
          <p:nvPr/>
        </p:nvPicPr>
        <p:blipFill>
          <a:blip r:embed="rId2"/>
          <a:srcRect/>
          <a:stretch>
            <a:fillRect/>
          </a:stretch>
        </p:blipFill>
        <p:spPr bwMode="auto">
          <a:xfrm>
            <a:off x="1066800" y="1290638"/>
            <a:ext cx="7053263" cy="5160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Rectangle 6"/>
          <p:cNvSpPr>
            <a:spLocks noGrp="1" noChangeArrowheads="1"/>
          </p:cNvSpPr>
          <p:nvPr>
            <p:ph type="sldNum" sz="quarter" idx="12"/>
          </p:nvPr>
        </p:nvSpPr>
        <p:spPr>
          <a:ln>
            <a:miter lim="800000"/>
            <a:headEnd/>
            <a:tailEnd/>
          </a:ln>
        </p:spPr>
        <p:txBody>
          <a:bodyPr/>
          <a:lstStyle/>
          <a:p>
            <a:pPr>
              <a:defRPr/>
            </a:pPr>
            <a:fld id="{1000B533-C7FE-4387-8E42-E59F2B015C67}" type="slidenum">
              <a:rPr lang="en-US" smtClean="0"/>
              <a:pPr>
                <a:defRPr/>
              </a:pPr>
              <a:t>132</a:t>
            </a:fld>
            <a:endParaRPr lang="en-US" smtClean="0"/>
          </a:p>
        </p:txBody>
      </p:sp>
      <p:sp>
        <p:nvSpPr>
          <p:cNvPr id="302082"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A6D4D059-5FE3-4CF7-AB6F-976D50993EA1}" type="slidenum">
              <a:rPr lang="en-US" sz="1200">
                <a:latin typeface="Garamond" pitchFamily="18" charset="0"/>
              </a:rPr>
              <a:pPr algn="r"/>
              <a:t>132</a:t>
            </a:fld>
            <a:endParaRPr lang="en-US" sz="1200">
              <a:latin typeface="Garamond" pitchFamily="18" charset="0"/>
            </a:endParaRPr>
          </a:p>
        </p:txBody>
      </p:sp>
      <p:sp>
        <p:nvSpPr>
          <p:cNvPr id="302083" name="Rectangle 2"/>
          <p:cNvSpPr>
            <a:spLocks noGrp="1"/>
          </p:cNvSpPr>
          <p:nvPr>
            <p:ph type="title" idx="4294967295"/>
          </p:nvPr>
        </p:nvSpPr>
        <p:spPr>
          <a:xfrm>
            <a:off x="914400" y="-228600"/>
            <a:ext cx="8229600" cy="1139825"/>
          </a:xfrm>
        </p:spPr>
        <p:txBody>
          <a:bodyPr anchor="b"/>
          <a:lstStyle/>
          <a:p>
            <a:pPr eaLnBrk="1" hangingPunct="1"/>
            <a:r>
              <a:rPr lang="en-US" altLang="zh-CN" sz="3400" smtClean="0">
                <a:ea typeface="SimSun" pitchFamily="2" charset="-122"/>
              </a:rPr>
              <a:t>Joint Inference for TSF (Talukdar et al., 2012)</a:t>
            </a:r>
            <a:endParaRPr lang="en-US" sz="3400" smtClean="0">
              <a:ea typeface="ＭＳ Ｐゴシック" pitchFamily="34" charset="-128"/>
            </a:endParaRPr>
          </a:p>
        </p:txBody>
      </p:sp>
      <p:pic>
        <p:nvPicPr>
          <p:cNvPr id="302084" name="Picture 5"/>
          <p:cNvPicPr>
            <a:picLocks noChangeAspect="1" noChangeArrowheads="1"/>
          </p:cNvPicPr>
          <p:nvPr/>
        </p:nvPicPr>
        <p:blipFill>
          <a:blip r:embed="rId2"/>
          <a:srcRect/>
          <a:stretch>
            <a:fillRect/>
          </a:stretch>
        </p:blipFill>
        <p:spPr bwMode="auto">
          <a:xfrm>
            <a:off x="1223963" y="890588"/>
            <a:ext cx="6096000" cy="4697412"/>
          </a:xfrm>
          <a:prstGeom prst="rect">
            <a:avLst/>
          </a:prstGeom>
          <a:noFill/>
          <a:ln w="9525">
            <a:noFill/>
            <a:miter lim="800000"/>
            <a:headEnd/>
            <a:tailEnd/>
          </a:ln>
        </p:spPr>
      </p:pic>
      <p:sp>
        <p:nvSpPr>
          <p:cNvPr id="302085" name="Rectangle 6"/>
          <p:cNvSpPr>
            <a:spLocks noChangeArrowheads="1"/>
          </p:cNvSpPr>
          <p:nvPr/>
        </p:nvSpPr>
        <p:spPr bwMode="auto">
          <a:xfrm>
            <a:off x="1066800" y="5638800"/>
            <a:ext cx="7315200" cy="533400"/>
          </a:xfrm>
          <a:prstGeom prst="rect">
            <a:avLst/>
          </a:prstGeom>
          <a:noFill/>
          <a:ln w="9525">
            <a:noFill/>
            <a:miter lim="800000"/>
            <a:headEnd/>
            <a:tailEnd/>
          </a:ln>
        </p:spPr>
        <p:txBody>
          <a:bodyPr wrap="none" anchor="ctr"/>
          <a:lstStyle/>
          <a:p>
            <a:pPr>
              <a:buFontTx/>
              <a:buChar char="•"/>
            </a:pPr>
            <a:r>
              <a:rPr lang="en-US"/>
              <a:t> Solved by an Integer Linear Programming framework</a:t>
            </a:r>
          </a:p>
        </p:txBody>
      </p:sp>
      <p:cxnSp>
        <p:nvCxnSpPr>
          <p:cNvPr id="3" name="Straight Connector 2"/>
          <p:cNvCxnSpPr/>
          <p:nvPr/>
        </p:nvCxnSpPr>
        <p:spPr>
          <a:xfrm>
            <a:off x="2667000" y="6096000"/>
            <a:ext cx="4038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Rectangle 6"/>
          <p:cNvSpPr>
            <a:spLocks noGrp="1" noChangeArrowheads="1"/>
          </p:cNvSpPr>
          <p:nvPr>
            <p:ph type="sldNum" sz="quarter" idx="12"/>
          </p:nvPr>
        </p:nvSpPr>
        <p:spPr>
          <a:ln>
            <a:miter lim="800000"/>
            <a:headEnd/>
            <a:tailEnd/>
          </a:ln>
        </p:spPr>
        <p:txBody>
          <a:bodyPr/>
          <a:lstStyle/>
          <a:p>
            <a:pPr>
              <a:defRPr/>
            </a:pPr>
            <a:fld id="{4B4BD0A1-6C3E-4C14-B1F8-C6A4A9FFC34A}" type="slidenum">
              <a:rPr lang="en-US" smtClean="0"/>
              <a:pPr>
                <a:defRPr/>
              </a:pPr>
              <a:t>133</a:t>
            </a:fld>
            <a:endParaRPr lang="en-US" smtClean="0"/>
          </a:p>
        </p:txBody>
      </p:sp>
      <p:sp>
        <p:nvSpPr>
          <p:cNvPr id="303106"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A2A6908A-AA22-4ABC-A091-7DB1CF44535B}" type="slidenum">
              <a:rPr lang="en-US" sz="1200">
                <a:latin typeface="Garamond" pitchFamily="18" charset="0"/>
              </a:rPr>
              <a:pPr algn="r"/>
              <a:t>133</a:t>
            </a:fld>
            <a:endParaRPr lang="en-US" sz="1200">
              <a:latin typeface="Garamond" pitchFamily="18" charset="0"/>
            </a:endParaRPr>
          </a:p>
        </p:txBody>
      </p:sp>
      <p:sp>
        <p:nvSpPr>
          <p:cNvPr id="303107" name="Rectangle 2"/>
          <p:cNvSpPr>
            <a:spLocks noGrp="1" noChangeArrowheads="1"/>
          </p:cNvSpPr>
          <p:nvPr>
            <p:ph type="title" idx="4294967295"/>
          </p:nvPr>
        </p:nvSpPr>
        <p:spPr>
          <a:xfrm>
            <a:off x="914400" y="220663"/>
            <a:ext cx="8229600" cy="1139825"/>
          </a:xfrm>
        </p:spPr>
        <p:txBody>
          <a:bodyPr/>
          <a:lstStyle/>
          <a:p>
            <a:pPr eaLnBrk="1" hangingPunct="1"/>
            <a:r>
              <a:rPr lang="en-US" altLang="zh-CN" sz="3800" smtClean="0">
                <a:ea typeface="SimSun" pitchFamily="2" charset="-122"/>
              </a:rPr>
              <a:t>Outline</a:t>
            </a:r>
            <a:endParaRPr lang="en-US" altLang="zh-CN" smtClean="0">
              <a:ea typeface="SimSun" pitchFamily="2" charset="-122"/>
            </a:endParaRPr>
          </a:p>
        </p:txBody>
      </p:sp>
      <p:sp>
        <p:nvSpPr>
          <p:cNvPr id="303108" name="Rectangle 3"/>
          <p:cNvSpPr>
            <a:spLocks noGrp="1" noChangeArrowheads="1"/>
          </p:cNvSpPr>
          <p:nvPr>
            <p:ph type="body" idx="4294967295"/>
          </p:nvPr>
        </p:nvSpPr>
        <p:spPr>
          <a:xfrm>
            <a:off x="457200" y="1125538"/>
            <a:ext cx="7620000" cy="4525962"/>
          </a:xfrm>
        </p:spPr>
        <p:txBody>
          <a:bodyPr/>
          <a:lstStyle/>
          <a:p>
            <a:pPr marL="609600" indent="-609600" eaLnBrk="1" hangingPunct="1">
              <a:lnSpc>
                <a:spcPct val="80000"/>
              </a:lnSpc>
              <a:buSzTx/>
              <a:buFont typeface="Wingdings" pitchFamily="2" charset="2"/>
              <a:buAutoNum type="arabicPeriod"/>
            </a:pPr>
            <a:r>
              <a:rPr lang="en-US" altLang="zh-CN" sz="2200" smtClean="0">
                <a:solidFill>
                  <a:srgbClr val="B2B2B2"/>
                </a:solidFill>
                <a:ea typeface="SimSun" pitchFamily="2" charset="-122"/>
              </a:rPr>
              <a:t>Background: Motivations and Goals</a:t>
            </a:r>
          </a:p>
          <a:p>
            <a:pPr marL="609600" indent="-609600" eaLnBrk="1" hangingPunct="1">
              <a:lnSpc>
                <a:spcPct val="80000"/>
              </a:lnSpc>
              <a:buSzTx/>
              <a:buFont typeface="Wingdings" pitchFamily="2" charset="2"/>
              <a:buAutoNum type="arabicPeriod"/>
            </a:pPr>
            <a:r>
              <a:rPr lang="en-US" altLang="zh-CN" sz="2200" smtClean="0">
                <a:solidFill>
                  <a:srgbClr val="B2B2B2"/>
                </a:solidFill>
                <a:ea typeface="SimSun" pitchFamily="2" charset="-122"/>
              </a:rPr>
              <a:t>Temporal Information Representation Theories</a:t>
            </a:r>
          </a:p>
          <a:p>
            <a:pPr marL="609600" indent="-609600" eaLnBrk="1" hangingPunct="1">
              <a:lnSpc>
                <a:spcPct val="80000"/>
              </a:lnSpc>
              <a:buSzTx/>
              <a:buFont typeface="Wingdings" pitchFamily="2" charset="2"/>
              <a:buAutoNum type="arabicPeriod"/>
            </a:pPr>
            <a:r>
              <a:rPr lang="en-US" altLang="zh-CN" sz="2200" smtClean="0">
                <a:solidFill>
                  <a:srgbClr val="B2B2B2"/>
                </a:solidFill>
                <a:ea typeface="SimSun" pitchFamily="2" charset="-122"/>
              </a:rPr>
              <a:t>Temporal Expression Extraction and Normalization </a:t>
            </a:r>
          </a:p>
          <a:p>
            <a:pPr marL="609600" indent="-609600" eaLnBrk="1" hangingPunct="1">
              <a:lnSpc>
                <a:spcPct val="80000"/>
              </a:lnSpc>
              <a:buSzTx/>
              <a:buFont typeface="Wingdings" pitchFamily="2" charset="2"/>
              <a:buAutoNum type="arabicPeriod"/>
            </a:pPr>
            <a:r>
              <a:rPr lang="en-US" altLang="zh-CN" sz="2200" smtClean="0">
                <a:solidFill>
                  <a:srgbClr val="B2B2B2"/>
                </a:solidFill>
                <a:ea typeface="SimSun" pitchFamily="2" charset="-122"/>
              </a:rPr>
              <a:t>Temporal Slot Filling</a:t>
            </a:r>
          </a:p>
          <a:p>
            <a:pPr marL="609600" indent="-609600" eaLnBrk="1" hangingPunct="1">
              <a:lnSpc>
                <a:spcPct val="80000"/>
              </a:lnSpc>
              <a:buSzTx/>
              <a:buFont typeface="Wingdings" pitchFamily="2" charset="2"/>
              <a:buAutoNum type="arabicPeriod"/>
            </a:pPr>
            <a:endParaRPr lang="en-US" altLang="zh-CN" sz="2200" smtClean="0">
              <a:solidFill>
                <a:srgbClr val="B2B2B2"/>
              </a:solidFill>
              <a:ea typeface="SimSun" pitchFamily="2" charset="-122"/>
            </a:endParaRPr>
          </a:p>
          <a:p>
            <a:pPr marL="609600" indent="-609600" eaLnBrk="1" hangingPunct="1">
              <a:lnSpc>
                <a:spcPct val="80000"/>
              </a:lnSpc>
              <a:buSzTx/>
              <a:buFont typeface="Wingdings" pitchFamily="2" charset="2"/>
              <a:buAutoNum type="arabicPeriod"/>
            </a:pPr>
            <a:r>
              <a:rPr lang="en-US" altLang="zh-CN" sz="2200" smtClean="0">
                <a:ea typeface="SimSun" pitchFamily="2" charset="-122"/>
              </a:rPr>
              <a:t>Tea Break</a:t>
            </a:r>
          </a:p>
          <a:p>
            <a:pPr marL="609600" indent="-609600" eaLnBrk="1" hangingPunct="1">
              <a:lnSpc>
                <a:spcPct val="80000"/>
              </a:lnSpc>
              <a:buSzTx/>
              <a:buFont typeface="Wingdings" pitchFamily="2" charset="2"/>
              <a:buAutoNum type="arabicPeriod"/>
            </a:pPr>
            <a:endParaRPr lang="en-US" altLang="zh-CN" sz="2200" smtClean="0">
              <a:ea typeface="SimSun" pitchFamily="2" charset="-122"/>
            </a:endParaRPr>
          </a:p>
          <a:p>
            <a:pPr marL="609600" indent="-609600" eaLnBrk="1" hangingPunct="1">
              <a:lnSpc>
                <a:spcPct val="80000"/>
              </a:lnSpc>
              <a:buSzTx/>
              <a:buFont typeface="Wingdings" pitchFamily="2" charset="2"/>
              <a:buAutoNum type="arabicPeriod"/>
            </a:pPr>
            <a:r>
              <a:rPr lang="en-US" altLang="zh-CN" sz="2200" smtClean="0">
                <a:solidFill>
                  <a:srgbClr val="B2B2B2"/>
                </a:solidFill>
                <a:ea typeface="SimSun" pitchFamily="2" charset="-122"/>
              </a:rPr>
              <a:t>Event Timelining and Temporal Reasoning</a:t>
            </a:r>
          </a:p>
          <a:p>
            <a:pPr marL="609600" indent="-609600" eaLnBrk="1" hangingPunct="1">
              <a:lnSpc>
                <a:spcPct val="80000"/>
              </a:lnSpc>
              <a:buSzTx/>
              <a:buFont typeface="Wingdings" pitchFamily="2" charset="2"/>
              <a:buAutoNum type="arabicPeriod"/>
            </a:pPr>
            <a:r>
              <a:rPr lang="en-US" altLang="zh-CN" sz="2200" smtClean="0">
                <a:solidFill>
                  <a:srgbClr val="B2B2B2"/>
                </a:solidFill>
                <a:ea typeface="SimSun" pitchFamily="2" charset="-122"/>
              </a:rPr>
              <a:t>Resources and Demos</a:t>
            </a:r>
          </a:p>
          <a:p>
            <a:pPr marL="609600" indent="-609600" eaLnBrk="1" hangingPunct="1">
              <a:lnSpc>
                <a:spcPct val="80000"/>
              </a:lnSpc>
              <a:buSzTx/>
              <a:buFont typeface="Wingdings" pitchFamily="2" charset="2"/>
              <a:buAutoNum type="arabicPeriod"/>
            </a:pPr>
            <a:r>
              <a:rPr lang="en-US" altLang="zh-CN" sz="2200" smtClean="0">
                <a:solidFill>
                  <a:srgbClr val="B2B2B2"/>
                </a:solidFill>
                <a:ea typeface="SimSun" pitchFamily="2" charset="-122"/>
              </a:rPr>
              <a:t>Conclusions</a:t>
            </a:r>
          </a:p>
        </p:txBody>
      </p:sp>
      <p:pic>
        <p:nvPicPr>
          <p:cNvPr id="303109" name="Picture 5"/>
          <p:cNvPicPr>
            <a:picLocks noChangeAspect="1" noChangeArrowheads="1"/>
          </p:cNvPicPr>
          <p:nvPr/>
        </p:nvPicPr>
        <p:blipFill>
          <a:blip r:embed="rId3"/>
          <a:srcRect/>
          <a:stretch>
            <a:fillRect/>
          </a:stretch>
        </p:blipFill>
        <p:spPr bwMode="auto">
          <a:xfrm>
            <a:off x="5181600" y="4495800"/>
            <a:ext cx="2089150" cy="1597025"/>
          </a:xfrm>
          <a:prstGeom prst="rect">
            <a:avLst/>
          </a:prstGeom>
          <a:noFill/>
          <a:ln w="9525">
            <a:noFill/>
            <a:miter lim="800000"/>
            <a:headEnd/>
            <a:tailEnd/>
          </a:ln>
        </p:spPr>
      </p:pic>
      <p:sp>
        <p:nvSpPr>
          <p:cNvPr id="303110" name="Line 5"/>
          <p:cNvSpPr>
            <a:spLocks noChangeShapeType="1"/>
          </p:cNvSpPr>
          <p:nvPr/>
        </p:nvSpPr>
        <p:spPr bwMode="auto">
          <a:xfrm>
            <a:off x="7848600" y="1133475"/>
            <a:ext cx="0" cy="3363913"/>
          </a:xfrm>
          <a:prstGeom prst="line">
            <a:avLst/>
          </a:prstGeom>
          <a:noFill/>
          <a:ln w="31750">
            <a:solidFill>
              <a:schemeClr val="accent2"/>
            </a:solidFill>
            <a:round/>
            <a:headEnd/>
            <a:tailEnd type="triangle" w="med" len="med"/>
          </a:ln>
        </p:spPr>
        <p:txBody>
          <a:bodyPr/>
          <a:lstStyle/>
          <a:p>
            <a:endParaRPr lang="en-US"/>
          </a:p>
        </p:txBody>
      </p:sp>
      <p:sp>
        <p:nvSpPr>
          <p:cNvPr id="303111" name="Rectangle 7"/>
          <p:cNvSpPr>
            <a:spLocks noChangeArrowheads="1"/>
          </p:cNvSpPr>
          <p:nvPr/>
        </p:nvSpPr>
        <p:spPr bwMode="auto">
          <a:xfrm>
            <a:off x="7848600" y="2867025"/>
            <a:ext cx="719138" cy="287338"/>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sz="1900" b="1">
                <a:solidFill>
                  <a:schemeClr val="tx2"/>
                </a:solidFill>
                <a:latin typeface="Comic Sans MS" pitchFamily="66" charset="0"/>
                <a:ea typeface="SimSun" pitchFamily="2" charset="-122"/>
              </a:rPr>
              <a:t>11:30</a:t>
            </a:r>
          </a:p>
        </p:txBody>
      </p:sp>
      <p:sp>
        <p:nvSpPr>
          <p:cNvPr id="303112" name="Rectangle 16"/>
          <p:cNvSpPr>
            <a:spLocks noChangeArrowheads="1"/>
          </p:cNvSpPr>
          <p:nvPr/>
        </p:nvSpPr>
        <p:spPr bwMode="auto">
          <a:xfrm>
            <a:off x="7842250" y="5189538"/>
            <a:ext cx="719138" cy="287337"/>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endParaRPr lang="en-US" sz="1900" b="1">
              <a:solidFill>
                <a:schemeClr val="tx2"/>
              </a:solidFill>
              <a:latin typeface="Comic Sans MS" pitchFamily="66" charset="0"/>
              <a:ea typeface="SimSun" pitchFamily="2" charset="-122"/>
            </a:endParaRP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Rectangle 6"/>
          <p:cNvSpPr>
            <a:spLocks noGrp="1" noChangeArrowheads="1"/>
          </p:cNvSpPr>
          <p:nvPr>
            <p:ph type="sldNum" sz="quarter" idx="12"/>
          </p:nvPr>
        </p:nvSpPr>
        <p:spPr>
          <a:ln>
            <a:miter lim="800000"/>
            <a:headEnd/>
            <a:tailEnd/>
          </a:ln>
        </p:spPr>
        <p:txBody>
          <a:bodyPr/>
          <a:lstStyle/>
          <a:p>
            <a:pPr>
              <a:defRPr/>
            </a:pPr>
            <a:fld id="{1ED08294-40B4-4F9E-B9EB-4D7279DA3374}" type="slidenum">
              <a:rPr lang="en-US" smtClean="0"/>
              <a:pPr>
                <a:defRPr/>
              </a:pPr>
              <a:t>134</a:t>
            </a:fld>
            <a:endParaRPr lang="en-US" smtClean="0"/>
          </a:p>
        </p:txBody>
      </p:sp>
      <p:sp>
        <p:nvSpPr>
          <p:cNvPr id="305154"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2F33EC2D-1980-4F8C-B684-A2212B97C346}" type="slidenum">
              <a:rPr lang="en-US" sz="1200">
                <a:latin typeface="Garamond" pitchFamily="18" charset="0"/>
              </a:rPr>
              <a:pPr algn="r"/>
              <a:t>134</a:t>
            </a:fld>
            <a:endParaRPr lang="en-US" sz="1200">
              <a:latin typeface="Garamond" pitchFamily="18" charset="0"/>
            </a:endParaRPr>
          </a:p>
        </p:txBody>
      </p:sp>
      <p:sp>
        <p:nvSpPr>
          <p:cNvPr id="305155" name="Rectangle 2"/>
          <p:cNvSpPr>
            <a:spLocks noGrp="1" noChangeArrowheads="1"/>
          </p:cNvSpPr>
          <p:nvPr>
            <p:ph type="title" idx="4294967295"/>
          </p:nvPr>
        </p:nvSpPr>
        <p:spPr>
          <a:xfrm>
            <a:off x="914400" y="220663"/>
            <a:ext cx="8229600" cy="1139825"/>
          </a:xfrm>
        </p:spPr>
        <p:txBody>
          <a:bodyPr/>
          <a:lstStyle/>
          <a:p>
            <a:pPr eaLnBrk="1" hangingPunct="1"/>
            <a:r>
              <a:rPr lang="en-US" altLang="zh-CN" sz="3800" smtClean="0">
                <a:ea typeface="SimSun" pitchFamily="2" charset="-122"/>
              </a:rPr>
              <a:t>Outline</a:t>
            </a:r>
            <a:endParaRPr lang="en-US" altLang="zh-CN" smtClean="0">
              <a:ea typeface="SimSun" pitchFamily="2" charset="-122"/>
            </a:endParaRPr>
          </a:p>
        </p:txBody>
      </p:sp>
      <p:sp>
        <p:nvSpPr>
          <p:cNvPr id="305156" name="Rectangle 3"/>
          <p:cNvSpPr>
            <a:spLocks noGrp="1" noChangeArrowheads="1"/>
          </p:cNvSpPr>
          <p:nvPr>
            <p:ph type="body" idx="4294967295"/>
          </p:nvPr>
        </p:nvSpPr>
        <p:spPr>
          <a:xfrm>
            <a:off x="457200" y="1125538"/>
            <a:ext cx="7620000" cy="4525962"/>
          </a:xfrm>
        </p:spPr>
        <p:txBody>
          <a:bodyPr/>
          <a:lstStyle/>
          <a:p>
            <a:pPr marL="609600" indent="-609600" eaLnBrk="1" hangingPunct="1">
              <a:lnSpc>
                <a:spcPct val="80000"/>
              </a:lnSpc>
              <a:buSzTx/>
              <a:buFont typeface="Wingdings" pitchFamily="2" charset="2"/>
              <a:buAutoNum type="arabicPeriod"/>
            </a:pPr>
            <a:r>
              <a:rPr lang="en-US" altLang="zh-CN" sz="2200" smtClean="0">
                <a:solidFill>
                  <a:srgbClr val="B2B2B2"/>
                </a:solidFill>
                <a:ea typeface="SimSun" pitchFamily="2" charset="-122"/>
              </a:rPr>
              <a:t>Background: Motivations and Goals</a:t>
            </a:r>
          </a:p>
          <a:p>
            <a:pPr marL="609600" indent="-609600" eaLnBrk="1" hangingPunct="1">
              <a:lnSpc>
                <a:spcPct val="80000"/>
              </a:lnSpc>
              <a:buSzTx/>
              <a:buFont typeface="Wingdings" pitchFamily="2" charset="2"/>
              <a:buAutoNum type="arabicPeriod"/>
            </a:pPr>
            <a:r>
              <a:rPr lang="en-US" altLang="zh-CN" sz="2200" smtClean="0">
                <a:solidFill>
                  <a:srgbClr val="B2B2B2"/>
                </a:solidFill>
                <a:ea typeface="SimSun" pitchFamily="2" charset="-122"/>
              </a:rPr>
              <a:t>Temporal Information Representation Theories</a:t>
            </a:r>
          </a:p>
          <a:p>
            <a:pPr marL="609600" indent="-609600" eaLnBrk="1" hangingPunct="1">
              <a:lnSpc>
                <a:spcPct val="80000"/>
              </a:lnSpc>
              <a:buSzTx/>
              <a:buFont typeface="Wingdings" pitchFamily="2" charset="2"/>
              <a:buAutoNum type="arabicPeriod"/>
            </a:pPr>
            <a:r>
              <a:rPr lang="en-US" altLang="zh-CN" sz="2200" smtClean="0">
                <a:solidFill>
                  <a:srgbClr val="B2B2B2"/>
                </a:solidFill>
                <a:ea typeface="SimSun" pitchFamily="2" charset="-122"/>
              </a:rPr>
              <a:t>Temporal Expression Extraction and Normalization </a:t>
            </a:r>
          </a:p>
          <a:p>
            <a:pPr marL="609600" indent="-609600" eaLnBrk="1" hangingPunct="1">
              <a:lnSpc>
                <a:spcPct val="80000"/>
              </a:lnSpc>
              <a:buSzTx/>
              <a:buFont typeface="Wingdings" pitchFamily="2" charset="2"/>
              <a:buAutoNum type="arabicPeriod"/>
            </a:pPr>
            <a:r>
              <a:rPr lang="en-US" altLang="zh-CN" sz="2200" smtClean="0">
                <a:solidFill>
                  <a:srgbClr val="B2B2B2"/>
                </a:solidFill>
                <a:ea typeface="SimSun" pitchFamily="2" charset="-122"/>
              </a:rPr>
              <a:t>Temporal Slot Filling</a:t>
            </a:r>
          </a:p>
          <a:p>
            <a:pPr marL="609600" indent="-609600" eaLnBrk="1" hangingPunct="1">
              <a:lnSpc>
                <a:spcPct val="80000"/>
              </a:lnSpc>
              <a:buSzTx/>
              <a:buFont typeface="Wingdings" pitchFamily="2" charset="2"/>
              <a:buAutoNum type="arabicPeriod"/>
            </a:pPr>
            <a:endParaRPr lang="en-US" altLang="zh-CN" sz="2200" smtClean="0">
              <a:solidFill>
                <a:srgbClr val="B2B2B2"/>
              </a:solidFill>
              <a:ea typeface="SimSun" pitchFamily="2" charset="-122"/>
            </a:endParaRPr>
          </a:p>
          <a:p>
            <a:pPr marL="609600" indent="-609600" eaLnBrk="1" hangingPunct="1">
              <a:lnSpc>
                <a:spcPct val="80000"/>
              </a:lnSpc>
              <a:buSzTx/>
              <a:buFont typeface="Wingdings" pitchFamily="2" charset="2"/>
              <a:buAutoNum type="arabicPeriod"/>
            </a:pPr>
            <a:r>
              <a:rPr lang="en-US" altLang="zh-CN" sz="2200" smtClean="0">
                <a:solidFill>
                  <a:srgbClr val="B2B2B2"/>
                </a:solidFill>
                <a:ea typeface="SimSun" pitchFamily="2" charset="-122"/>
              </a:rPr>
              <a:t>Tea Break</a:t>
            </a:r>
          </a:p>
          <a:p>
            <a:pPr marL="609600" indent="-609600" eaLnBrk="1" hangingPunct="1">
              <a:lnSpc>
                <a:spcPct val="80000"/>
              </a:lnSpc>
              <a:buSzTx/>
              <a:buFont typeface="Wingdings" pitchFamily="2" charset="2"/>
              <a:buAutoNum type="arabicPeriod"/>
            </a:pPr>
            <a:endParaRPr lang="en-US" altLang="zh-CN" sz="2200" smtClean="0">
              <a:ea typeface="SimSun" pitchFamily="2" charset="-122"/>
            </a:endParaRPr>
          </a:p>
          <a:p>
            <a:pPr marL="609600" indent="-609600" eaLnBrk="1" hangingPunct="1">
              <a:lnSpc>
                <a:spcPct val="80000"/>
              </a:lnSpc>
              <a:buSzTx/>
              <a:buFont typeface="Wingdings" pitchFamily="2" charset="2"/>
              <a:buAutoNum type="arabicPeriod"/>
            </a:pPr>
            <a:r>
              <a:rPr lang="en-US" altLang="zh-CN" sz="2200" smtClean="0">
                <a:ea typeface="SimSun" pitchFamily="2" charset="-122"/>
              </a:rPr>
              <a:t>Event Timelining and Temporal Reasoning</a:t>
            </a:r>
          </a:p>
          <a:p>
            <a:pPr marL="609600" indent="-609600" eaLnBrk="1" hangingPunct="1">
              <a:lnSpc>
                <a:spcPct val="80000"/>
              </a:lnSpc>
              <a:buSzTx/>
              <a:buFont typeface="Wingdings" pitchFamily="2" charset="2"/>
              <a:buAutoNum type="arabicPeriod"/>
            </a:pPr>
            <a:r>
              <a:rPr lang="en-US" altLang="zh-CN" sz="2200" smtClean="0">
                <a:solidFill>
                  <a:srgbClr val="B2B2B2"/>
                </a:solidFill>
                <a:ea typeface="SimSun" pitchFamily="2" charset="-122"/>
              </a:rPr>
              <a:t>Resources and Demos</a:t>
            </a:r>
          </a:p>
          <a:p>
            <a:pPr marL="609600" indent="-609600" eaLnBrk="1" hangingPunct="1">
              <a:lnSpc>
                <a:spcPct val="80000"/>
              </a:lnSpc>
              <a:buSzTx/>
              <a:buFont typeface="Wingdings" pitchFamily="2" charset="2"/>
              <a:buAutoNum type="arabicPeriod"/>
            </a:pPr>
            <a:r>
              <a:rPr lang="en-US" altLang="zh-CN" sz="2200" smtClean="0">
                <a:solidFill>
                  <a:srgbClr val="B2B2B2"/>
                </a:solidFill>
                <a:ea typeface="SimSun" pitchFamily="2" charset="-122"/>
              </a:rPr>
              <a:t>Conclusions</a:t>
            </a:r>
          </a:p>
        </p:txBody>
      </p:sp>
      <p:pic>
        <p:nvPicPr>
          <p:cNvPr id="305157" name="Picture 5"/>
          <p:cNvPicPr>
            <a:picLocks noChangeAspect="1" noChangeArrowheads="1"/>
          </p:cNvPicPr>
          <p:nvPr/>
        </p:nvPicPr>
        <p:blipFill>
          <a:blip r:embed="rId3"/>
          <a:srcRect/>
          <a:stretch>
            <a:fillRect/>
          </a:stretch>
        </p:blipFill>
        <p:spPr bwMode="auto">
          <a:xfrm>
            <a:off x="5181600" y="4495800"/>
            <a:ext cx="2089150" cy="1597025"/>
          </a:xfrm>
          <a:prstGeom prst="rect">
            <a:avLst/>
          </a:prstGeom>
          <a:noFill/>
          <a:ln w="9525">
            <a:noFill/>
            <a:miter lim="800000"/>
            <a:headEnd/>
            <a:tailEnd/>
          </a:ln>
        </p:spPr>
      </p:pic>
      <p:sp>
        <p:nvSpPr>
          <p:cNvPr id="305158" name="Line 5"/>
          <p:cNvSpPr>
            <a:spLocks noChangeShapeType="1"/>
          </p:cNvSpPr>
          <p:nvPr/>
        </p:nvSpPr>
        <p:spPr bwMode="auto">
          <a:xfrm>
            <a:off x="7848600" y="1090613"/>
            <a:ext cx="0" cy="3363912"/>
          </a:xfrm>
          <a:prstGeom prst="line">
            <a:avLst/>
          </a:prstGeom>
          <a:noFill/>
          <a:ln w="31750">
            <a:solidFill>
              <a:schemeClr val="accent2"/>
            </a:solidFill>
            <a:round/>
            <a:headEnd/>
            <a:tailEnd type="triangle" w="med" len="med"/>
          </a:ln>
        </p:spPr>
        <p:txBody>
          <a:bodyPr/>
          <a:lstStyle/>
          <a:p>
            <a:endParaRPr lang="en-US"/>
          </a:p>
        </p:txBody>
      </p:sp>
      <p:sp>
        <p:nvSpPr>
          <p:cNvPr id="305159" name="Rectangle 7"/>
          <p:cNvSpPr>
            <a:spLocks noChangeArrowheads="1"/>
          </p:cNvSpPr>
          <p:nvPr/>
        </p:nvSpPr>
        <p:spPr bwMode="auto">
          <a:xfrm>
            <a:off x="7848600" y="3457575"/>
            <a:ext cx="719138" cy="287338"/>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sz="1900" b="1">
                <a:solidFill>
                  <a:schemeClr val="tx2"/>
                </a:solidFill>
                <a:latin typeface="Comic Sans MS" pitchFamily="66" charset="0"/>
                <a:ea typeface="SimSun" pitchFamily="2" charset="-122"/>
              </a:rPr>
              <a:t>12:00</a:t>
            </a:r>
          </a:p>
        </p:txBody>
      </p:sp>
      <p:sp>
        <p:nvSpPr>
          <p:cNvPr id="305160" name="Rectangle 16"/>
          <p:cNvSpPr>
            <a:spLocks noChangeArrowheads="1"/>
          </p:cNvSpPr>
          <p:nvPr/>
        </p:nvSpPr>
        <p:spPr bwMode="auto">
          <a:xfrm>
            <a:off x="7842250" y="5189538"/>
            <a:ext cx="719138" cy="287337"/>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endParaRPr lang="en-US" sz="1900" b="1">
              <a:solidFill>
                <a:schemeClr val="tx2"/>
              </a:solidFill>
              <a:latin typeface="Comic Sans MS" pitchFamily="66" charset="0"/>
              <a:ea typeface="SimSun" pitchFamily="2" charset="-122"/>
            </a:endParaRP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1" name="Rectangle 6"/>
          <p:cNvSpPr>
            <a:spLocks noGrp="1" noChangeArrowheads="1"/>
          </p:cNvSpPr>
          <p:nvPr>
            <p:ph type="sldNum" sz="quarter" idx="12"/>
          </p:nvPr>
        </p:nvSpPr>
        <p:spPr>
          <a:ln>
            <a:miter lim="800000"/>
            <a:headEnd/>
            <a:tailEnd/>
          </a:ln>
        </p:spPr>
        <p:txBody>
          <a:bodyPr/>
          <a:lstStyle/>
          <a:p>
            <a:pPr>
              <a:defRPr/>
            </a:pPr>
            <a:fld id="{1CBF90B7-A1FD-4DE6-8240-F5555B9A0A38}" type="slidenum">
              <a:rPr lang="en-US" smtClean="0"/>
              <a:pPr>
                <a:defRPr/>
              </a:pPr>
              <a:t>135</a:t>
            </a:fld>
            <a:endParaRPr lang="en-US" smtClean="0"/>
          </a:p>
        </p:txBody>
      </p:sp>
      <p:sp>
        <p:nvSpPr>
          <p:cNvPr id="307202"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412F1F70-519A-449D-9677-4A3B4B6465D7}" type="slidenum">
              <a:rPr lang="en-US" sz="1200">
                <a:latin typeface="Garamond" pitchFamily="18" charset="0"/>
              </a:rPr>
              <a:pPr algn="r"/>
              <a:t>135</a:t>
            </a:fld>
            <a:endParaRPr lang="en-US" sz="1200">
              <a:latin typeface="Garamond" pitchFamily="18" charset="0"/>
            </a:endParaRPr>
          </a:p>
        </p:txBody>
      </p:sp>
      <p:sp>
        <p:nvSpPr>
          <p:cNvPr id="307203" name="Rectangle 2"/>
          <p:cNvSpPr>
            <a:spLocks noGrp="1" noChangeArrowheads="1"/>
          </p:cNvSpPr>
          <p:nvPr>
            <p:ph type="body" idx="1"/>
          </p:nvPr>
        </p:nvSpPr>
        <p:spPr>
          <a:xfrm>
            <a:off x="468313" y="1722438"/>
            <a:ext cx="8229600" cy="4525962"/>
          </a:xfrm>
        </p:spPr>
        <p:txBody>
          <a:bodyPr/>
          <a:lstStyle/>
          <a:p>
            <a:pPr marL="609600" indent="-609600" eaLnBrk="1" hangingPunct="1"/>
            <a:r>
              <a:rPr lang="en-US" altLang="zh-CN" sz="3600" smtClean="0">
                <a:ea typeface="SimSun" pitchFamily="2" charset="-122"/>
              </a:rPr>
              <a:t>Event Timelining and Shallow Temporal Reasoning</a:t>
            </a:r>
          </a:p>
        </p:txBody>
      </p:sp>
      <p:pic>
        <p:nvPicPr>
          <p:cNvPr id="307204" name="Picture 3"/>
          <p:cNvPicPr>
            <a:picLocks noChangeAspect="1" noChangeArrowheads="1"/>
          </p:cNvPicPr>
          <p:nvPr/>
        </p:nvPicPr>
        <p:blipFill>
          <a:blip r:embed="rId3"/>
          <a:srcRect/>
          <a:stretch>
            <a:fillRect/>
          </a:stretch>
        </p:blipFill>
        <p:spPr bwMode="auto">
          <a:xfrm>
            <a:off x="4211638" y="3125788"/>
            <a:ext cx="3960812" cy="2665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Rectangle 3"/>
          <p:cNvSpPr>
            <a:spLocks noGrp="1" noChangeArrowheads="1"/>
          </p:cNvSpPr>
          <p:nvPr>
            <p:ph type="sldNum" sz="quarter" idx="11"/>
          </p:nvPr>
        </p:nvSpPr>
        <p:spPr>
          <a:noFill/>
        </p:spPr>
        <p:txBody>
          <a:bodyPr/>
          <a:lstStyle/>
          <a:p>
            <a:fld id="{CC79E8D9-C503-4FEB-A077-E44AB1E8C293}" type="slidenum">
              <a:rPr lang="en-US" altLang="zh-TW" smtClean="0">
                <a:ea typeface="Arial Unicode MS" pitchFamily="34" charset="-122"/>
                <a:cs typeface="Arial Unicode MS" pitchFamily="34" charset="-122"/>
              </a:rPr>
              <a:pPr/>
              <a:t>136</a:t>
            </a:fld>
            <a:endParaRPr lang="en-US" altLang="zh-TW" smtClean="0">
              <a:ea typeface="Arial Unicode MS" pitchFamily="34" charset="-122"/>
              <a:cs typeface="Arial Unicode MS" pitchFamily="34" charset="-122"/>
            </a:endParaRPr>
          </a:p>
        </p:txBody>
      </p:sp>
      <p:sp>
        <p:nvSpPr>
          <p:cNvPr id="309250" name="Title 1"/>
          <p:cNvSpPr>
            <a:spLocks noGrp="1"/>
          </p:cNvSpPr>
          <p:nvPr>
            <p:ph type="title" idx="4294967295"/>
          </p:nvPr>
        </p:nvSpPr>
        <p:spPr/>
        <p:txBody>
          <a:bodyPr/>
          <a:lstStyle/>
          <a:p>
            <a:r>
              <a:rPr lang="en-US" sz="4200" smtClean="0">
                <a:ea typeface="ＭＳ Ｐゴシック" pitchFamily="34" charset="-128"/>
              </a:rPr>
              <a:t>An Example</a:t>
            </a:r>
          </a:p>
        </p:txBody>
      </p:sp>
      <p:sp>
        <p:nvSpPr>
          <p:cNvPr id="309251" name="TextBox 4"/>
          <p:cNvSpPr txBox="1">
            <a:spLocks noChangeArrowheads="1"/>
          </p:cNvSpPr>
          <p:nvPr/>
        </p:nvSpPr>
        <p:spPr bwMode="auto">
          <a:xfrm>
            <a:off x="457200" y="838200"/>
            <a:ext cx="8229600" cy="1096963"/>
          </a:xfrm>
          <a:prstGeom prst="rect">
            <a:avLst/>
          </a:prstGeom>
          <a:noFill/>
          <a:ln w="9525">
            <a:noFill/>
            <a:miter lim="800000"/>
            <a:headEnd/>
            <a:tailEnd/>
          </a:ln>
        </p:spPr>
        <p:txBody>
          <a:bodyPr>
            <a:spAutoFit/>
          </a:bodyPr>
          <a:lstStyle/>
          <a:p>
            <a:pPr algn="ctr"/>
            <a:r>
              <a:rPr lang="en-US" sz="2400" b="1" i="1">
                <a:latin typeface="Book Antiqua" pitchFamily="18" charset="0"/>
              </a:rPr>
              <a:t>Seventy-five million copies of the rifle have been</a:t>
            </a:r>
          </a:p>
          <a:p>
            <a:pPr algn="ctr"/>
            <a:r>
              <a:rPr lang="en-US" sz="2400" b="1" i="1">
                <a:latin typeface="Book Antiqua" pitchFamily="18" charset="0"/>
              </a:rPr>
              <a:t>built since it entered production in February 1947.</a:t>
            </a:r>
          </a:p>
          <a:p>
            <a:pPr algn="ctr"/>
            <a:r>
              <a:rPr lang="en-US" b="1" i="1">
                <a:solidFill>
                  <a:srgbClr val="FF0000"/>
                </a:solidFill>
                <a:latin typeface="Book Antiqua" pitchFamily="18" charset="0"/>
              </a:rPr>
              <a:t>                                                              </a:t>
            </a:r>
            <a:r>
              <a:rPr lang="en-US">
                <a:solidFill>
                  <a:srgbClr val="FF0000"/>
                </a:solidFill>
                <a:latin typeface="Book Antiqua" pitchFamily="18" charset="0"/>
              </a:rPr>
              <a:t>(Publishing date: Feb. 27</a:t>
            </a:r>
            <a:r>
              <a:rPr lang="en-US" baseline="30000">
                <a:solidFill>
                  <a:srgbClr val="FF0000"/>
                </a:solidFill>
                <a:latin typeface="Book Antiqua" pitchFamily="18" charset="0"/>
              </a:rPr>
              <a:t>th</a:t>
            </a:r>
            <a:r>
              <a:rPr lang="en-US">
                <a:solidFill>
                  <a:srgbClr val="FF0000"/>
                </a:solidFill>
                <a:latin typeface="Book Antiqua" pitchFamily="18" charset="0"/>
              </a:rPr>
              <a:t>, 1998)</a:t>
            </a:r>
          </a:p>
        </p:txBody>
      </p:sp>
      <p:graphicFrame>
        <p:nvGraphicFramePr>
          <p:cNvPr id="6" name="Table 5"/>
          <p:cNvGraphicFramePr>
            <a:graphicFrameLocks noGrp="1"/>
          </p:cNvGraphicFramePr>
          <p:nvPr/>
        </p:nvGraphicFramePr>
        <p:xfrm>
          <a:off x="838200" y="1981200"/>
          <a:ext cx="7543800" cy="2652713"/>
        </p:xfrm>
        <a:graphic>
          <a:graphicData uri="http://schemas.openxmlformats.org/drawingml/2006/table">
            <a:tbl>
              <a:tblPr/>
              <a:tblGrid>
                <a:gridCol w="2895600"/>
                <a:gridCol w="2324100"/>
                <a:gridCol w="2324100"/>
              </a:tblGrid>
              <a:tr h="36512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empus Sans ITC" pitchFamily="82" charset="0"/>
                          <a:ea typeface="ＭＳ Ｐゴシック" pitchFamily="34" charset="-128"/>
                          <a:cs typeface="Arial" pitchFamily="34" charset="0"/>
                        </a:rPr>
                        <a:t>Extraction</a:t>
                      </a:r>
                    </a:p>
                  </a:txBody>
                  <a:tcPr marT="45736" marB="4573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empus Sans ITC" pitchFamily="82" charset="0"/>
                          <a:ea typeface="ＭＳ Ｐゴシック" pitchFamily="34" charset="-128"/>
                          <a:cs typeface="Arial" pitchFamily="34" charset="0"/>
                        </a:rPr>
                        <a:t>Normalization</a:t>
                      </a:r>
                    </a:p>
                  </a:txBody>
                  <a:tcPr marT="45736" marB="4573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366713">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empus Sans ITC" pitchFamily="82" charset="0"/>
                          <a:ea typeface="ＭＳ Ｐゴシック" pitchFamily="34" charset="-128"/>
                          <a:cs typeface="Arial" pitchFamily="34" charset="0"/>
                        </a:rPr>
                        <a:t>Start point</a:t>
                      </a:r>
                    </a:p>
                  </a:txBody>
                  <a:tcPr marT="45736" marB="4573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empus Sans ITC" pitchFamily="82" charset="0"/>
                          <a:ea typeface="ＭＳ Ｐゴシック" pitchFamily="34" charset="-128"/>
                          <a:cs typeface="Arial" pitchFamily="34" charset="0"/>
                        </a:rPr>
                        <a:t>End point</a:t>
                      </a:r>
                    </a:p>
                  </a:txBody>
                  <a:tcPr marT="45736" marB="4573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alpha val="20000"/>
                      </a:srgbClr>
                    </a:solidFill>
                  </a:tcPr>
                </a:tc>
              </a:tr>
              <a:tr h="365125">
                <a:tc>
                  <a:txBody>
                    <a:bodyPr/>
                    <a:lstStyle/>
                    <a:p>
                      <a:pPr marL="0" marR="0" lvl="1" indent="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Book Antiqua" pitchFamily="18" charset="0"/>
                          <a:ea typeface="ＭＳ Ｐゴシック" pitchFamily="34" charset="-128"/>
                          <a:cs typeface="Arial" pitchFamily="34" charset="0"/>
                        </a:rPr>
                        <a:t>February 1947</a:t>
                      </a:r>
                      <a:endParaRPr kumimoji="0" lang="en-US" sz="1800" b="0" i="0" u="none" strike="noStrike" cap="none" normalizeH="0" baseline="0" smtClean="0">
                        <a:ln>
                          <a:noFill/>
                        </a:ln>
                        <a:solidFill>
                          <a:schemeClr val="tx1"/>
                        </a:solidFill>
                        <a:effectLst/>
                        <a:latin typeface="Tempus Sans ITC" pitchFamily="82" charset="0"/>
                        <a:ea typeface="ＭＳ Ｐゴシック" pitchFamily="34" charset="-128"/>
                        <a:cs typeface="Arial" pitchFamily="34" charset="0"/>
                      </a:endParaRPr>
                    </a:p>
                  </a:txBody>
                  <a:tcPr marT="45736" marB="4573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empus Sans ITC" pitchFamily="82" charset="0"/>
                          <a:ea typeface="ＭＳ Ｐゴシック" pitchFamily="34" charset="-128"/>
                          <a:cs typeface="Arial" pitchFamily="34" charset="0"/>
                        </a:rPr>
                        <a:t>1947-02-01 00:00:00</a:t>
                      </a:r>
                    </a:p>
                  </a:txBody>
                  <a:tcPr marT="45736" marB="4573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empus Sans ITC" pitchFamily="82" charset="0"/>
                          <a:ea typeface="ＭＳ Ｐゴシック" pitchFamily="34" charset="-128"/>
                          <a:cs typeface="Arial" pitchFamily="34" charset="0"/>
                        </a:rPr>
                        <a:t>1947-02-28 23:59:59</a:t>
                      </a:r>
                    </a:p>
                  </a:txBody>
                  <a:tcPr marT="45736" marB="4573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125">
                <a:tc>
                  <a:txBody>
                    <a:bodyPr/>
                    <a:lstStyle/>
                    <a:p>
                      <a:pPr marL="0" marR="0" lvl="1" indent="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smtClean="0">
                          <a:ln>
                            <a:noFill/>
                          </a:ln>
                          <a:solidFill>
                            <a:srgbClr val="0000FF"/>
                          </a:solidFill>
                          <a:effectLst/>
                          <a:latin typeface="Book Antiqua" pitchFamily="18" charset="0"/>
                          <a:ea typeface="ＭＳ Ｐゴシック" pitchFamily="34" charset="-128"/>
                          <a:cs typeface="Arial" pitchFamily="34" charset="0"/>
                        </a:rPr>
                        <a:t>since </a:t>
                      </a:r>
                      <a:r>
                        <a:rPr kumimoji="0" lang="en-US" sz="1800" b="1" i="1" u="none" strike="noStrike" cap="none" normalizeH="0" baseline="0" dirty="0" smtClean="0">
                          <a:ln>
                            <a:noFill/>
                          </a:ln>
                          <a:solidFill>
                            <a:schemeClr val="tx1"/>
                          </a:solidFill>
                          <a:effectLst/>
                          <a:latin typeface="Book Antiqua" pitchFamily="18" charset="0"/>
                          <a:ea typeface="ＭＳ Ｐゴシック" pitchFamily="34" charset="-128"/>
                          <a:cs typeface="Arial" pitchFamily="34" charset="0"/>
                        </a:rPr>
                        <a:t>[…] February 1947</a:t>
                      </a:r>
                      <a:endParaRPr kumimoji="0" lang="en-US" sz="1800" b="0" i="0" u="none" strike="noStrike" cap="none" normalizeH="0" baseline="0" dirty="0" smtClean="0">
                        <a:ln>
                          <a:noFill/>
                        </a:ln>
                        <a:solidFill>
                          <a:schemeClr val="tx1"/>
                        </a:solidFill>
                        <a:effectLst/>
                        <a:latin typeface="Tempus Sans ITC" pitchFamily="82" charset="0"/>
                        <a:ea typeface="ＭＳ Ｐゴシック" pitchFamily="34" charset="-128"/>
                        <a:cs typeface="Arial" pitchFamily="34" charset="0"/>
                      </a:endParaRPr>
                    </a:p>
                  </a:txBody>
                  <a:tcPr marT="45736" marB="4573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empus Sans ITC" pitchFamily="82" charset="0"/>
                          <a:ea typeface="ＭＳ Ｐゴシック" pitchFamily="34" charset="-128"/>
                          <a:cs typeface="Arial" pitchFamily="34" charset="0"/>
                        </a:rPr>
                        <a:t>1947-02-01 00:00:00</a:t>
                      </a:r>
                    </a:p>
                  </a:txBody>
                  <a:tcPr marT="45736" marB="4573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empus Sans ITC" pitchFamily="82" charset="0"/>
                          <a:ea typeface="ＭＳ Ｐゴシック" pitchFamily="34" charset="-128"/>
                          <a:cs typeface="Arial" pitchFamily="34" charset="0"/>
                        </a:rPr>
                        <a:t>1998-02-27 23:59:59</a:t>
                      </a:r>
                    </a:p>
                  </a:txBody>
                  <a:tcPr marT="45736" marB="4573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alpha val="20000"/>
                      </a:srgbClr>
                    </a:solidFill>
                  </a:tcPr>
                </a:tc>
              </a:tr>
              <a:tr h="365125">
                <a:tc>
                  <a:txBody>
                    <a:bodyPr/>
                    <a:lstStyle/>
                    <a:p>
                      <a:pPr marL="0" marR="0" lvl="1"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0000"/>
                          </a:solidFill>
                          <a:effectLst/>
                          <a:latin typeface="Book Antiqua" pitchFamily="18" charset="0"/>
                          <a:ea typeface="ＭＳ Ｐゴシック" pitchFamily="34" charset="-128"/>
                          <a:cs typeface="Arial" pitchFamily="34" charset="0"/>
                        </a:rPr>
                        <a:t>Feb. 27</a:t>
                      </a:r>
                      <a:r>
                        <a:rPr kumimoji="0" lang="en-US" sz="1800" b="0" i="0" u="none" strike="noStrike" cap="none" normalizeH="0" baseline="30000" smtClean="0">
                          <a:ln>
                            <a:noFill/>
                          </a:ln>
                          <a:solidFill>
                            <a:srgbClr val="FF0000"/>
                          </a:solidFill>
                          <a:effectLst/>
                          <a:latin typeface="Book Antiqua" pitchFamily="18" charset="0"/>
                          <a:ea typeface="ＭＳ Ｐゴシック" pitchFamily="34" charset="-128"/>
                          <a:cs typeface="Arial" pitchFamily="34" charset="0"/>
                        </a:rPr>
                        <a:t>th</a:t>
                      </a:r>
                      <a:r>
                        <a:rPr kumimoji="0" lang="en-US" sz="1800" b="0" i="0" u="none" strike="noStrike" cap="none" normalizeH="0" baseline="0" smtClean="0">
                          <a:ln>
                            <a:noFill/>
                          </a:ln>
                          <a:solidFill>
                            <a:srgbClr val="FF0000"/>
                          </a:solidFill>
                          <a:effectLst/>
                          <a:latin typeface="Book Antiqua" pitchFamily="18" charset="0"/>
                          <a:ea typeface="ＭＳ Ｐゴシック" pitchFamily="34" charset="-128"/>
                          <a:cs typeface="Arial" pitchFamily="34" charset="0"/>
                        </a:rPr>
                        <a:t>, 1998</a:t>
                      </a:r>
                    </a:p>
                  </a:txBody>
                  <a:tcPr marT="45736" marB="4573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empus Sans ITC" pitchFamily="82" charset="0"/>
                          <a:ea typeface="ＭＳ Ｐゴシック" pitchFamily="34" charset="-128"/>
                          <a:cs typeface="Arial" pitchFamily="34" charset="0"/>
                        </a:rPr>
                        <a:t>1998-02-27 00:00:00</a:t>
                      </a:r>
                    </a:p>
                  </a:txBody>
                  <a:tcPr marT="45736" marB="4573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empus Sans ITC" pitchFamily="82" charset="0"/>
                          <a:ea typeface="ＭＳ Ｐゴシック" pitchFamily="34" charset="-128"/>
                          <a:cs typeface="Arial" pitchFamily="34" charset="0"/>
                        </a:rPr>
                        <a:t>1998-02-27 23:59:59</a:t>
                      </a:r>
                    </a:p>
                  </a:txBody>
                  <a:tcPr marT="45736" marB="4573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09276" name="Content Placeholder 2"/>
          <p:cNvSpPr>
            <a:spLocks noGrp="1"/>
          </p:cNvSpPr>
          <p:nvPr>
            <p:ph idx="4294967295"/>
          </p:nvPr>
        </p:nvSpPr>
        <p:spPr>
          <a:xfrm>
            <a:off x="457200" y="4572000"/>
            <a:ext cx="8229600" cy="1752600"/>
          </a:xfrm>
        </p:spPr>
        <p:txBody>
          <a:bodyPr/>
          <a:lstStyle/>
          <a:p>
            <a:r>
              <a:rPr lang="en-US" sz="2000" b="1" smtClean="0">
                <a:latin typeface="Arial" charset="0"/>
                <a:ea typeface="ＭＳ Ｐゴシック" pitchFamily="34" charset="-128"/>
              </a:rPr>
              <a:t>Comparison examples:</a:t>
            </a:r>
            <a:endParaRPr lang="en-US" sz="1600" b="1" smtClean="0">
              <a:latin typeface="Arial" charset="0"/>
              <a:ea typeface="ＭＳ Ｐゴシック" pitchFamily="34" charset="-128"/>
            </a:endParaRPr>
          </a:p>
          <a:p>
            <a:pPr lvl="1"/>
            <a:endParaRPr lang="en-US" smtClean="0">
              <a:latin typeface="Arial" charset="0"/>
            </a:endParaRPr>
          </a:p>
        </p:txBody>
      </p:sp>
      <p:graphicFrame>
        <p:nvGraphicFramePr>
          <p:cNvPr id="9" name="Table 8"/>
          <p:cNvGraphicFramePr>
            <a:graphicFrameLocks noGrp="1"/>
          </p:cNvGraphicFramePr>
          <p:nvPr/>
        </p:nvGraphicFramePr>
        <p:xfrm>
          <a:off x="838200" y="5105400"/>
          <a:ext cx="6696075" cy="1114425"/>
        </p:xfrm>
        <a:graphic>
          <a:graphicData uri="http://schemas.openxmlformats.org/drawingml/2006/table">
            <a:tbl>
              <a:tblPr/>
              <a:tblGrid>
                <a:gridCol w="2032000"/>
                <a:gridCol w="2632075"/>
                <a:gridCol w="2032000"/>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Book Antiqua" pitchFamily="18" charset="0"/>
                          <a:ea typeface="ＭＳ Ｐゴシック" pitchFamily="34" charset="-128"/>
                          <a:cs typeface="Arial" pitchFamily="34" charset="0"/>
                        </a:rPr>
                        <a:t>Interval 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Book Antiqua" pitchFamily="18" charset="0"/>
                          <a:ea typeface="ＭＳ Ｐゴシック" pitchFamily="34" charset="-128"/>
                          <a:cs typeface="Arial" pitchFamily="34" charset="0"/>
                        </a:rPr>
                        <a:t>Interval 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Book Antiqua" pitchFamily="18" charset="0"/>
                          <a:ea typeface="ＭＳ Ｐゴシック" pitchFamily="34" charset="-128"/>
                          <a:cs typeface="Arial" pitchFamily="34" charset="0"/>
                        </a:rPr>
                        <a:t>I1 Vs. I2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p>
                      <a:pPr marL="0" marR="0" lvl="1" indent="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Book Antiqua" pitchFamily="18" charset="0"/>
                          <a:ea typeface="ＭＳ Ｐゴシック" pitchFamily="34" charset="-128"/>
                          <a:cs typeface="Arial" pitchFamily="34" charset="0"/>
                        </a:rPr>
                        <a:t>February 1947</a:t>
                      </a:r>
                      <a:endParaRPr kumimoji="0" lang="en-US" sz="1800" b="0" i="0" u="none" strike="noStrike" cap="none" normalizeH="0" baseline="0" smtClean="0">
                        <a:ln>
                          <a:noFill/>
                        </a:ln>
                        <a:solidFill>
                          <a:schemeClr val="tx1"/>
                        </a:solidFill>
                        <a:effectLst/>
                        <a:latin typeface="Tempus Sans ITC" pitchFamily="82" charset="0"/>
                        <a:ea typeface="ＭＳ Ｐゴシック" pitchFamily="34" charset="-128"/>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rgbClr val="0000FF"/>
                          </a:solidFill>
                          <a:effectLst/>
                          <a:latin typeface="Book Antiqua" pitchFamily="18" charset="0"/>
                          <a:ea typeface="ＭＳ Ｐゴシック" pitchFamily="34" charset="-128"/>
                          <a:cs typeface="Arial" pitchFamily="34" charset="0"/>
                        </a:rPr>
                        <a:t>since </a:t>
                      </a:r>
                      <a:r>
                        <a:rPr kumimoji="0" lang="en-US" sz="1800" b="1" i="1" u="none" strike="noStrike" cap="none" normalizeH="0" baseline="0" smtClean="0">
                          <a:ln>
                            <a:noFill/>
                          </a:ln>
                          <a:solidFill>
                            <a:schemeClr val="tx1"/>
                          </a:solidFill>
                          <a:effectLst/>
                          <a:latin typeface="Book Antiqua" pitchFamily="18" charset="0"/>
                          <a:ea typeface="ＭＳ Ｐゴシック" pitchFamily="34" charset="-128"/>
                          <a:cs typeface="Arial" pitchFamily="34" charset="0"/>
                        </a:rPr>
                        <a:t>[…] February 1947</a:t>
                      </a:r>
                      <a:endParaRPr kumimoji="0" lang="en-US" sz="1800" b="0" i="0" u="none" strike="noStrike" cap="none" normalizeH="0" baseline="0" smtClean="0">
                        <a:ln>
                          <a:noFill/>
                        </a:ln>
                        <a:solidFill>
                          <a:schemeClr val="tx1"/>
                        </a:solidFill>
                        <a:effectLst/>
                        <a:latin typeface="Tempus Sans ITC" pitchFamily="82" charset="0"/>
                        <a:ea typeface="ＭＳ Ｐゴシック" pitchFamily="34" charset="-128"/>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chemeClr val="tx1"/>
                          </a:solidFill>
                          <a:effectLst/>
                          <a:latin typeface="Book Antiqua" pitchFamily="18" charset="0"/>
                          <a:ea typeface="ＭＳ Ｐゴシック" pitchFamily="34" charset="-128"/>
                          <a:cs typeface="Arial" pitchFamily="34" charset="0"/>
                        </a:rPr>
                        <a:t>inside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alpha val="20000"/>
                      </a:srgbClr>
                    </a:solidFill>
                  </a:tcPr>
                </a:tc>
              </a:tr>
              <a:tr h="371475">
                <a:tc>
                  <a:txBody>
                    <a:bodyPr/>
                    <a:lstStyle/>
                    <a:p>
                      <a:pPr marL="0" marR="0" lvl="1" indent="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Book Antiqua" pitchFamily="18" charset="0"/>
                          <a:ea typeface="ＭＳ Ｐゴシック" pitchFamily="34" charset="-128"/>
                          <a:cs typeface="Arial" pitchFamily="34" charset="0"/>
                        </a:rPr>
                        <a:t>February 1947</a:t>
                      </a:r>
                      <a:endParaRPr kumimoji="0" lang="en-US" sz="1800" b="0" i="0" u="none" strike="noStrike" cap="none" normalizeH="0" baseline="0" smtClean="0">
                        <a:ln>
                          <a:noFill/>
                        </a:ln>
                        <a:solidFill>
                          <a:schemeClr val="tx1"/>
                        </a:solidFill>
                        <a:effectLst/>
                        <a:latin typeface="Tempus Sans ITC" pitchFamily="82" charset="0"/>
                        <a:ea typeface="ＭＳ Ｐゴシック" pitchFamily="34" charset="-128"/>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0000"/>
                          </a:solidFill>
                          <a:effectLst/>
                          <a:latin typeface="Book Antiqua" pitchFamily="18" charset="0"/>
                          <a:ea typeface="ＭＳ Ｐゴシック" pitchFamily="34" charset="-128"/>
                          <a:cs typeface="Arial" pitchFamily="34" charset="0"/>
                        </a:rPr>
                        <a:t>Feb. 27</a:t>
                      </a:r>
                      <a:r>
                        <a:rPr kumimoji="0" lang="en-US" sz="1800" b="0" i="0" u="none" strike="noStrike" cap="none" normalizeH="0" baseline="30000" smtClean="0">
                          <a:ln>
                            <a:noFill/>
                          </a:ln>
                          <a:solidFill>
                            <a:srgbClr val="FF0000"/>
                          </a:solidFill>
                          <a:effectLst/>
                          <a:latin typeface="Book Antiqua" pitchFamily="18" charset="0"/>
                          <a:ea typeface="ＭＳ Ｐゴシック" pitchFamily="34" charset="-128"/>
                          <a:cs typeface="Arial" pitchFamily="34" charset="0"/>
                        </a:rPr>
                        <a:t>th</a:t>
                      </a:r>
                      <a:r>
                        <a:rPr kumimoji="0" lang="en-US" sz="1800" b="0" i="0" u="none" strike="noStrike" cap="none" normalizeH="0" baseline="0" smtClean="0">
                          <a:ln>
                            <a:noFill/>
                          </a:ln>
                          <a:solidFill>
                            <a:srgbClr val="FF0000"/>
                          </a:solidFill>
                          <a:effectLst/>
                          <a:latin typeface="Book Antiqua" pitchFamily="18" charset="0"/>
                          <a:ea typeface="ＭＳ Ｐゴシック" pitchFamily="34" charset="-128"/>
                          <a:cs typeface="Arial" pitchFamily="34" charset="0"/>
                        </a:rPr>
                        <a:t>, 1998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chemeClr val="tx1"/>
                          </a:solidFill>
                          <a:effectLst/>
                          <a:latin typeface="Book Antiqua" pitchFamily="18" charset="0"/>
                          <a:ea typeface="ＭＳ Ｐゴシック" pitchFamily="34" charset="-128"/>
                          <a:cs typeface="Arial" pitchFamily="34" charset="0"/>
                        </a:rPr>
                        <a:t>before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09295" name="Rounded Rectangular Callout 9"/>
          <p:cNvSpPr>
            <a:spLocks noChangeArrowheads="1"/>
          </p:cNvSpPr>
          <p:nvPr/>
        </p:nvSpPr>
        <p:spPr bwMode="auto">
          <a:xfrm>
            <a:off x="76200" y="2209800"/>
            <a:ext cx="838200" cy="457200"/>
          </a:xfrm>
          <a:prstGeom prst="wedgeRoundRectCallout">
            <a:avLst>
              <a:gd name="adj1" fmla="val 40278"/>
              <a:gd name="adj2" fmla="val 90278"/>
              <a:gd name="adj3" fmla="val 16667"/>
            </a:avLst>
          </a:prstGeom>
          <a:solidFill>
            <a:schemeClr val="bg1"/>
          </a:solidFill>
          <a:ln w="9525">
            <a:solidFill>
              <a:schemeClr val="tx1"/>
            </a:solidFill>
            <a:round/>
            <a:headEnd/>
            <a:tailEnd/>
          </a:ln>
        </p:spPr>
        <p:txBody>
          <a:bodyPr/>
          <a:lstStyle/>
          <a:p>
            <a:pPr algn="ctr" eaLnBrk="0" hangingPunct="0"/>
            <a:r>
              <a:rPr lang="en-US" sz="2000" i="1">
                <a:solidFill>
                  <a:srgbClr val="FF0000"/>
                </a:solidFill>
              </a:rPr>
              <a:t>basic</a:t>
            </a:r>
          </a:p>
        </p:txBody>
      </p:sp>
      <p:sp>
        <p:nvSpPr>
          <p:cNvPr id="309296" name="Rounded Rectangular Callout 10"/>
          <p:cNvSpPr>
            <a:spLocks noChangeArrowheads="1"/>
          </p:cNvSpPr>
          <p:nvPr/>
        </p:nvSpPr>
        <p:spPr bwMode="auto">
          <a:xfrm>
            <a:off x="2590800" y="3857625"/>
            <a:ext cx="1219200" cy="457200"/>
          </a:xfrm>
          <a:prstGeom prst="wedgeRoundRectCallout">
            <a:avLst>
              <a:gd name="adj1" fmla="val -28190"/>
              <a:gd name="adj2" fmla="val -93056"/>
              <a:gd name="adj3" fmla="val 16667"/>
            </a:avLst>
          </a:prstGeom>
          <a:solidFill>
            <a:srgbClr val="FFFFFF"/>
          </a:solidFill>
          <a:ln w="9525">
            <a:solidFill>
              <a:schemeClr val="tx1"/>
            </a:solidFill>
            <a:round/>
            <a:headEnd/>
            <a:tailEnd/>
          </a:ln>
        </p:spPr>
        <p:txBody>
          <a:bodyPr/>
          <a:lstStyle/>
          <a:p>
            <a:pPr algn="ctr" eaLnBrk="0" hangingPunct="0"/>
            <a:r>
              <a:rPr lang="en-US" sz="2000" i="1">
                <a:solidFill>
                  <a:srgbClr val="FF0000"/>
                </a:solidFill>
              </a:rPr>
              <a:t>complex</a:t>
            </a:r>
          </a:p>
        </p:txBody>
      </p:sp>
    </p:spTree>
  </p:cSld>
  <p:clrMapOvr>
    <a:masterClrMapping/>
  </p:clrMapOvr>
  <p:transition spd="med"/>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Rectangle 3"/>
          <p:cNvSpPr>
            <a:spLocks noGrp="1" noChangeArrowheads="1"/>
          </p:cNvSpPr>
          <p:nvPr>
            <p:ph type="sldNum" sz="quarter" idx="11"/>
          </p:nvPr>
        </p:nvSpPr>
        <p:spPr>
          <a:noFill/>
        </p:spPr>
        <p:txBody>
          <a:bodyPr/>
          <a:lstStyle/>
          <a:p>
            <a:fld id="{31D603EB-BBC8-4F6B-9477-BD35698384AD}" type="slidenum">
              <a:rPr lang="en-US" altLang="zh-TW" smtClean="0">
                <a:ea typeface="Arial Unicode MS" pitchFamily="34" charset="-122"/>
                <a:cs typeface="Arial Unicode MS" pitchFamily="34" charset="-122"/>
              </a:rPr>
              <a:pPr/>
              <a:t>137</a:t>
            </a:fld>
            <a:endParaRPr lang="en-US" altLang="zh-TW" smtClean="0">
              <a:ea typeface="Arial Unicode MS" pitchFamily="34" charset="-122"/>
              <a:cs typeface="Arial Unicode MS" pitchFamily="34" charset="-122"/>
            </a:endParaRPr>
          </a:p>
        </p:txBody>
      </p:sp>
      <p:sp>
        <p:nvSpPr>
          <p:cNvPr id="310274" name="Title 1"/>
          <p:cNvSpPr>
            <a:spLocks noGrp="1"/>
          </p:cNvSpPr>
          <p:nvPr>
            <p:ph type="title" idx="4294967295"/>
          </p:nvPr>
        </p:nvSpPr>
        <p:spPr/>
        <p:txBody>
          <a:bodyPr/>
          <a:lstStyle/>
          <a:p>
            <a:r>
              <a:rPr lang="en-US" sz="4200" smtClean="0">
                <a:ea typeface="ＭＳ Ｐゴシック" pitchFamily="34" charset="-128"/>
              </a:rPr>
              <a:t>Event Timeline Construction</a:t>
            </a:r>
          </a:p>
        </p:txBody>
      </p:sp>
      <p:sp>
        <p:nvSpPr>
          <p:cNvPr id="310275" name="TextBox 5"/>
          <p:cNvSpPr txBox="1">
            <a:spLocks noChangeArrowheads="1"/>
          </p:cNvSpPr>
          <p:nvPr/>
        </p:nvSpPr>
        <p:spPr bwMode="auto">
          <a:xfrm>
            <a:off x="6629400" y="838200"/>
            <a:ext cx="2133600" cy="338138"/>
          </a:xfrm>
          <a:prstGeom prst="rect">
            <a:avLst/>
          </a:prstGeom>
          <a:noFill/>
          <a:ln w="9525">
            <a:noFill/>
            <a:miter lim="800000"/>
            <a:headEnd/>
            <a:tailEnd/>
          </a:ln>
        </p:spPr>
        <p:txBody>
          <a:bodyPr>
            <a:spAutoFit/>
          </a:bodyPr>
          <a:lstStyle/>
          <a:p>
            <a:r>
              <a:rPr lang="en-US" sz="1600" i="1">
                <a:solidFill>
                  <a:srgbClr val="000000"/>
                </a:solidFill>
              </a:rPr>
              <a:t>Wed., May 24</a:t>
            </a:r>
            <a:r>
              <a:rPr lang="en-US" sz="1600" i="1" baseline="30000">
                <a:solidFill>
                  <a:srgbClr val="000000"/>
                </a:solidFill>
              </a:rPr>
              <a:t>th</a:t>
            </a:r>
            <a:r>
              <a:rPr lang="en-US" sz="1600" i="1">
                <a:solidFill>
                  <a:srgbClr val="000000"/>
                </a:solidFill>
              </a:rPr>
              <a:t>, 2006</a:t>
            </a:r>
          </a:p>
        </p:txBody>
      </p:sp>
      <p:sp>
        <p:nvSpPr>
          <p:cNvPr id="310276" name="Rectangle 6"/>
          <p:cNvSpPr>
            <a:spLocks noChangeArrowheads="1"/>
          </p:cNvSpPr>
          <p:nvPr/>
        </p:nvSpPr>
        <p:spPr bwMode="auto">
          <a:xfrm>
            <a:off x="457200" y="1176338"/>
            <a:ext cx="8229600" cy="2514600"/>
          </a:xfrm>
          <a:prstGeom prst="rect">
            <a:avLst/>
          </a:prstGeom>
          <a:solidFill>
            <a:schemeClr val="accent1"/>
          </a:solidFill>
          <a:ln w="19050">
            <a:solidFill>
              <a:srgbClr val="008000"/>
            </a:solidFill>
            <a:round/>
            <a:headEnd/>
            <a:tailEnd/>
          </a:ln>
        </p:spPr>
        <p:txBody>
          <a:bodyPr/>
          <a:lstStyle/>
          <a:p>
            <a:pPr algn="just" eaLnBrk="0" hangingPunct="0">
              <a:lnSpc>
                <a:spcPct val="150000"/>
              </a:lnSpc>
            </a:pPr>
            <a:r>
              <a:rPr lang="en-US" sz="2000"/>
              <a:t>[…] The Iraqi insurgents attacked a police station in Tal Afar on Tuesday killing 6 policemen and injuring 8 other people. This action is allegedly to respond to the bombing action by the coalition armies three days earlier in Baghdad. The police is now sketching a plan to arrest the insurgents in a campaign next week. […]</a:t>
            </a:r>
          </a:p>
        </p:txBody>
      </p:sp>
      <p:sp>
        <p:nvSpPr>
          <p:cNvPr id="2" name="TextBox 1"/>
          <p:cNvSpPr txBox="1">
            <a:spLocks noChangeArrowheads="1"/>
          </p:cNvSpPr>
          <p:nvPr/>
        </p:nvSpPr>
        <p:spPr bwMode="auto">
          <a:xfrm rot="1053164">
            <a:off x="7218363" y="1382713"/>
            <a:ext cx="1524000" cy="369887"/>
          </a:xfrm>
          <a:prstGeom prst="rect">
            <a:avLst/>
          </a:prstGeom>
          <a:solidFill>
            <a:srgbClr val="FFFFCC"/>
          </a:solidFill>
          <a:ln w="28575">
            <a:solidFill>
              <a:schemeClr val="bg2"/>
            </a:solidFill>
            <a:miter lim="800000"/>
            <a:headEnd/>
            <a:tailEnd/>
          </a:ln>
        </p:spPr>
        <p:txBody>
          <a:bodyPr>
            <a:spAutoFit/>
          </a:bodyPr>
          <a:lstStyle/>
          <a:p>
            <a:pPr algn="ctr"/>
            <a:r>
              <a:rPr lang="en-US"/>
              <a:t>Motivation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1" name="Rectangle 3"/>
          <p:cNvSpPr>
            <a:spLocks noGrp="1" noChangeArrowheads="1"/>
          </p:cNvSpPr>
          <p:nvPr>
            <p:ph type="sldNum" sz="quarter" idx="11"/>
          </p:nvPr>
        </p:nvSpPr>
        <p:spPr>
          <a:noFill/>
        </p:spPr>
        <p:txBody>
          <a:bodyPr/>
          <a:lstStyle/>
          <a:p>
            <a:fld id="{31C9B579-F804-43C0-8A6B-87B1305A1E0F}" type="slidenum">
              <a:rPr lang="en-US" altLang="zh-TW" smtClean="0">
                <a:ea typeface="Arial Unicode MS" pitchFamily="34" charset="-122"/>
                <a:cs typeface="Arial Unicode MS" pitchFamily="34" charset="-122"/>
              </a:rPr>
              <a:pPr/>
              <a:t>138</a:t>
            </a:fld>
            <a:endParaRPr lang="en-US" altLang="zh-TW" smtClean="0">
              <a:ea typeface="Arial Unicode MS" pitchFamily="34" charset="-122"/>
              <a:cs typeface="Arial Unicode MS" pitchFamily="34" charset="-122"/>
            </a:endParaRPr>
          </a:p>
        </p:txBody>
      </p:sp>
      <p:sp>
        <p:nvSpPr>
          <p:cNvPr id="312322" name="Title 1"/>
          <p:cNvSpPr>
            <a:spLocks noGrp="1"/>
          </p:cNvSpPr>
          <p:nvPr>
            <p:ph type="title" idx="4294967295"/>
          </p:nvPr>
        </p:nvSpPr>
        <p:spPr/>
        <p:txBody>
          <a:bodyPr/>
          <a:lstStyle/>
          <a:p>
            <a:r>
              <a:rPr lang="en-US" sz="4200" smtClean="0">
                <a:ea typeface="ＭＳ Ｐゴシック" pitchFamily="34" charset="-128"/>
              </a:rPr>
              <a:t>Event Timeline Construction</a:t>
            </a:r>
          </a:p>
        </p:txBody>
      </p:sp>
      <p:sp>
        <p:nvSpPr>
          <p:cNvPr id="312323" name="TextBox 5"/>
          <p:cNvSpPr txBox="1">
            <a:spLocks noChangeArrowheads="1"/>
          </p:cNvSpPr>
          <p:nvPr/>
        </p:nvSpPr>
        <p:spPr bwMode="auto">
          <a:xfrm>
            <a:off x="6629400" y="838200"/>
            <a:ext cx="2133600" cy="338138"/>
          </a:xfrm>
          <a:prstGeom prst="rect">
            <a:avLst/>
          </a:prstGeom>
          <a:noFill/>
          <a:ln w="9525">
            <a:noFill/>
            <a:miter lim="800000"/>
            <a:headEnd/>
            <a:tailEnd/>
          </a:ln>
        </p:spPr>
        <p:txBody>
          <a:bodyPr>
            <a:spAutoFit/>
          </a:bodyPr>
          <a:lstStyle/>
          <a:p>
            <a:r>
              <a:rPr lang="en-US" sz="1600" i="1">
                <a:solidFill>
                  <a:srgbClr val="000000"/>
                </a:solidFill>
              </a:rPr>
              <a:t>Wed., May 24</a:t>
            </a:r>
            <a:r>
              <a:rPr lang="en-US" sz="1600" i="1" baseline="30000">
                <a:solidFill>
                  <a:srgbClr val="000000"/>
                </a:solidFill>
              </a:rPr>
              <a:t>th</a:t>
            </a:r>
            <a:r>
              <a:rPr lang="en-US" sz="1600" i="1">
                <a:solidFill>
                  <a:srgbClr val="000000"/>
                </a:solidFill>
              </a:rPr>
              <a:t>, 2006</a:t>
            </a:r>
          </a:p>
        </p:txBody>
      </p:sp>
      <p:sp>
        <p:nvSpPr>
          <p:cNvPr id="312324" name="Rectangle 6"/>
          <p:cNvSpPr>
            <a:spLocks noChangeArrowheads="1"/>
          </p:cNvSpPr>
          <p:nvPr/>
        </p:nvSpPr>
        <p:spPr bwMode="auto">
          <a:xfrm>
            <a:off x="457200" y="1176338"/>
            <a:ext cx="8229600" cy="2514600"/>
          </a:xfrm>
          <a:prstGeom prst="rect">
            <a:avLst/>
          </a:prstGeom>
          <a:solidFill>
            <a:schemeClr val="accent1"/>
          </a:solidFill>
          <a:ln w="19050">
            <a:solidFill>
              <a:srgbClr val="008000"/>
            </a:solidFill>
            <a:round/>
            <a:headEnd/>
            <a:tailEnd/>
          </a:ln>
        </p:spPr>
        <p:txBody>
          <a:bodyPr/>
          <a:lstStyle/>
          <a:p>
            <a:pPr algn="just" eaLnBrk="0" hangingPunct="0">
              <a:lnSpc>
                <a:spcPct val="150000"/>
              </a:lnSpc>
            </a:pPr>
            <a:r>
              <a:rPr lang="en-US" sz="2000"/>
              <a:t>[…] The </a:t>
            </a:r>
            <a:r>
              <a:rPr lang="en-US" sz="2000">
                <a:solidFill>
                  <a:srgbClr val="0000FF"/>
                </a:solidFill>
              </a:rPr>
              <a:t>Iraqi insurgents</a:t>
            </a:r>
            <a:r>
              <a:rPr lang="en-US" sz="2000"/>
              <a:t> </a:t>
            </a:r>
            <a:r>
              <a:rPr lang="en-US" sz="2000" i="1">
                <a:solidFill>
                  <a:srgbClr val="FF0000"/>
                </a:solidFill>
              </a:rPr>
              <a:t>attacked</a:t>
            </a:r>
            <a:r>
              <a:rPr lang="en-US" sz="2000"/>
              <a:t> a </a:t>
            </a:r>
            <a:r>
              <a:rPr lang="en-US" sz="2000">
                <a:solidFill>
                  <a:srgbClr val="0000FF"/>
                </a:solidFill>
              </a:rPr>
              <a:t>police station</a:t>
            </a:r>
            <a:r>
              <a:rPr lang="en-US" sz="2000"/>
              <a:t> in </a:t>
            </a:r>
            <a:r>
              <a:rPr lang="en-US" sz="2000">
                <a:solidFill>
                  <a:srgbClr val="0000FF"/>
                </a:solidFill>
              </a:rPr>
              <a:t>Tal Afar</a:t>
            </a:r>
            <a:r>
              <a:rPr lang="en-US" sz="2000"/>
              <a:t> on </a:t>
            </a:r>
            <a:r>
              <a:rPr lang="en-US" sz="2000">
                <a:solidFill>
                  <a:srgbClr val="000000"/>
                </a:solidFill>
              </a:rPr>
              <a:t>Tuesday </a:t>
            </a:r>
            <a:r>
              <a:rPr lang="en-US" sz="2000" i="1">
                <a:solidFill>
                  <a:srgbClr val="FF0000"/>
                </a:solidFill>
              </a:rPr>
              <a:t>killing</a:t>
            </a:r>
            <a:r>
              <a:rPr lang="en-US" sz="2000"/>
              <a:t> </a:t>
            </a:r>
            <a:r>
              <a:rPr lang="en-US" sz="2000">
                <a:solidFill>
                  <a:srgbClr val="0000FF"/>
                </a:solidFill>
              </a:rPr>
              <a:t>6 policemen</a:t>
            </a:r>
            <a:r>
              <a:rPr lang="en-US" sz="2000"/>
              <a:t> and </a:t>
            </a:r>
            <a:r>
              <a:rPr lang="en-US" sz="2000" i="1">
                <a:solidFill>
                  <a:srgbClr val="FF0000"/>
                </a:solidFill>
              </a:rPr>
              <a:t>injuring</a:t>
            </a:r>
            <a:r>
              <a:rPr lang="en-US" sz="2000"/>
              <a:t> </a:t>
            </a:r>
            <a:r>
              <a:rPr lang="en-US" sz="2000">
                <a:solidFill>
                  <a:srgbClr val="0000FF"/>
                </a:solidFill>
              </a:rPr>
              <a:t>8 other people</a:t>
            </a:r>
            <a:r>
              <a:rPr lang="en-US" sz="2000"/>
              <a:t>. This action is allegedly to respond to the </a:t>
            </a:r>
            <a:r>
              <a:rPr lang="en-US" sz="2000" i="1">
                <a:solidFill>
                  <a:srgbClr val="FF0000"/>
                </a:solidFill>
              </a:rPr>
              <a:t>bombing</a:t>
            </a:r>
            <a:r>
              <a:rPr lang="en-US" sz="2000"/>
              <a:t> action by the </a:t>
            </a:r>
            <a:r>
              <a:rPr lang="en-US" sz="2000">
                <a:solidFill>
                  <a:srgbClr val="0000FF"/>
                </a:solidFill>
              </a:rPr>
              <a:t>coalition armies </a:t>
            </a:r>
            <a:r>
              <a:rPr lang="en-US" sz="2000">
                <a:solidFill>
                  <a:srgbClr val="000000"/>
                </a:solidFill>
              </a:rPr>
              <a:t>three days earlier </a:t>
            </a:r>
            <a:r>
              <a:rPr lang="en-US" sz="2000"/>
              <a:t>in </a:t>
            </a:r>
            <a:r>
              <a:rPr lang="en-US" sz="2000">
                <a:solidFill>
                  <a:srgbClr val="0000FF"/>
                </a:solidFill>
              </a:rPr>
              <a:t>Baghdad</a:t>
            </a:r>
            <a:r>
              <a:rPr lang="en-US" sz="2000"/>
              <a:t>. The </a:t>
            </a:r>
            <a:r>
              <a:rPr lang="en-US" sz="2000">
                <a:solidFill>
                  <a:srgbClr val="0000FF"/>
                </a:solidFill>
              </a:rPr>
              <a:t>police</a:t>
            </a:r>
            <a:r>
              <a:rPr lang="en-US" sz="2000"/>
              <a:t> is </a:t>
            </a:r>
            <a:r>
              <a:rPr lang="en-US" sz="2000">
                <a:solidFill>
                  <a:srgbClr val="000000"/>
                </a:solidFill>
              </a:rPr>
              <a:t>now</a:t>
            </a:r>
            <a:r>
              <a:rPr lang="en-US" sz="2000"/>
              <a:t> sketching a plan to </a:t>
            </a:r>
            <a:r>
              <a:rPr lang="en-US" sz="2000" i="1">
                <a:solidFill>
                  <a:srgbClr val="FF0000"/>
                </a:solidFill>
              </a:rPr>
              <a:t>arrest</a:t>
            </a:r>
            <a:r>
              <a:rPr lang="en-US" sz="2000"/>
              <a:t> the </a:t>
            </a:r>
            <a:r>
              <a:rPr lang="en-US" sz="2000">
                <a:solidFill>
                  <a:srgbClr val="0000FF"/>
                </a:solidFill>
              </a:rPr>
              <a:t>insurgents</a:t>
            </a:r>
            <a:r>
              <a:rPr lang="en-US" sz="2000"/>
              <a:t> in a campaign </a:t>
            </a:r>
            <a:r>
              <a:rPr lang="en-US" sz="2000">
                <a:solidFill>
                  <a:srgbClr val="000000"/>
                </a:solidFill>
              </a:rPr>
              <a:t>next week</a:t>
            </a:r>
            <a:r>
              <a:rPr lang="en-US" sz="2000"/>
              <a:t>. […]</a:t>
            </a:r>
          </a:p>
        </p:txBody>
      </p:sp>
      <p:graphicFrame>
        <p:nvGraphicFramePr>
          <p:cNvPr id="9" name="Table 8"/>
          <p:cNvGraphicFramePr>
            <a:graphicFrameLocks noGrp="1"/>
          </p:cNvGraphicFramePr>
          <p:nvPr/>
        </p:nvGraphicFramePr>
        <p:xfrm>
          <a:off x="457200" y="3962400"/>
          <a:ext cx="7231063" cy="2228850"/>
        </p:xfrm>
        <a:graphic>
          <a:graphicData uri="http://schemas.openxmlformats.org/drawingml/2006/table">
            <a:tbl>
              <a:tblPr/>
              <a:tblGrid>
                <a:gridCol w="804863"/>
                <a:gridCol w="1085850"/>
                <a:gridCol w="1119187"/>
                <a:gridCol w="4221163"/>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empus Sans ITC" pitchFamily="82" charset="0"/>
                          <a:cs typeface="Arial" pitchFamily="34" charset="0"/>
                        </a:rPr>
                        <a:t>Event</a:t>
                      </a:r>
                    </a:p>
                  </a:txBody>
                  <a:tcP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empus Sans ITC" pitchFamily="82" charset="0"/>
                          <a:cs typeface="Arial" pitchFamily="34" charset="0"/>
                        </a:rPr>
                        <a:t>Type</a:t>
                      </a:r>
                    </a:p>
                  </a:txBody>
                  <a:tcP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empus Sans ITC" pitchFamily="82" charset="0"/>
                          <a:cs typeface="Arial" pitchFamily="34" charset="0"/>
                        </a:rPr>
                        <a:t>Trigger</a:t>
                      </a:r>
                    </a:p>
                  </a:txBody>
                  <a:tcP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empus Sans ITC" pitchFamily="82" charset="0"/>
                          <a:cs typeface="Arial" pitchFamily="34" charset="0"/>
                        </a:rPr>
                        <a:t>Arguments</a:t>
                      </a:r>
                    </a:p>
                  </a:txBody>
                  <a:tcP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empus Sans ITC" pitchFamily="82" charset="0"/>
                          <a:cs typeface="Arial" pitchFamily="34" charset="0"/>
                        </a:rPr>
                        <a:t>e</a:t>
                      </a:r>
                      <a:r>
                        <a:rPr kumimoji="0" lang="en-US" sz="1800" b="0" i="0" u="none" strike="noStrike" cap="none" normalizeH="0" baseline="-25000" smtClean="0">
                          <a:ln>
                            <a:noFill/>
                          </a:ln>
                          <a:solidFill>
                            <a:srgbClr val="000000"/>
                          </a:solidFill>
                          <a:effectLst/>
                          <a:latin typeface="Tempus Sans ITC" pitchFamily="82" charset="0"/>
                          <a:cs typeface="Arial" pitchFamily="34" charset="0"/>
                        </a:rPr>
                        <a:t>1</a:t>
                      </a:r>
                      <a:endParaRPr kumimoji="0" lang="en-US" sz="1800" b="0" i="0" u="none" strike="noStrike" cap="none" normalizeH="0" baseline="0" smtClean="0">
                        <a:ln>
                          <a:noFill/>
                        </a:ln>
                        <a:solidFill>
                          <a:srgbClr val="000000"/>
                        </a:solidFill>
                        <a:effectLst/>
                        <a:latin typeface="Tempus Sans ITC" pitchFamily="82" charset="0"/>
                        <a:cs typeface="Arial" pitchFamily="34" charset="0"/>
                      </a:endParaRPr>
                    </a:p>
                  </a:txBody>
                  <a:tcP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rgbClr val="FF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empus Sans ITC" pitchFamily="82" charset="0"/>
                          <a:cs typeface="Arial" pitchFamily="34" charset="0"/>
                        </a:rPr>
                        <a:t>Attack</a:t>
                      </a:r>
                    </a:p>
                  </a:txBody>
                  <a:tcP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rgbClr val="FF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rgbClr val="FF0000"/>
                          </a:solidFill>
                          <a:effectLst/>
                          <a:latin typeface="Tempus Sans ITC" pitchFamily="82" charset="0"/>
                          <a:cs typeface="Arial" pitchFamily="34" charset="0"/>
                        </a:rPr>
                        <a:t>attacked</a:t>
                      </a:r>
                    </a:p>
                  </a:txBody>
                  <a:tcP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rgbClr val="FF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FF"/>
                          </a:solidFill>
                          <a:effectLst/>
                          <a:latin typeface="Tempus Sans ITC" pitchFamily="82" charset="0"/>
                          <a:cs typeface="Arial" pitchFamily="34" charset="0"/>
                        </a:rPr>
                        <a:t>Iraqi insurgents</a:t>
                      </a:r>
                      <a:r>
                        <a:rPr kumimoji="0" lang="en-US" sz="1800" b="0" i="0" u="none" strike="noStrike" cap="none" normalizeH="0" baseline="0" smtClean="0">
                          <a:ln>
                            <a:noFill/>
                          </a:ln>
                          <a:solidFill>
                            <a:srgbClr val="000000"/>
                          </a:solidFill>
                          <a:effectLst/>
                          <a:latin typeface="Tempus Sans ITC" pitchFamily="82" charset="0"/>
                          <a:cs typeface="Arial" pitchFamily="34" charset="0"/>
                        </a:rPr>
                        <a:t>, </a:t>
                      </a:r>
                      <a:r>
                        <a:rPr kumimoji="0" lang="en-US" sz="1800" b="0" i="0" u="none" strike="noStrike" cap="none" normalizeH="0" baseline="0" smtClean="0">
                          <a:ln>
                            <a:noFill/>
                          </a:ln>
                          <a:solidFill>
                            <a:srgbClr val="0000FF"/>
                          </a:solidFill>
                          <a:effectLst/>
                          <a:latin typeface="Tempus Sans ITC" pitchFamily="82" charset="0"/>
                          <a:cs typeface="Arial" pitchFamily="34" charset="0"/>
                        </a:rPr>
                        <a:t>police station</a:t>
                      </a:r>
                      <a:r>
                        <a:rPr kumimoji="0" lang="en-US" sz="1800" b="0" i="0" u="none" strike="noStrike" cap="none" normalizeH="0" baseline="0" smtClean="0">
                          <a:ln>
                            <a:noFill/>
                          </a:ln>
                          <a:solidFill>
                            <a:srgbClr val="000000"/>
                          </a:solidFill>
                          <a:effectLst/>
                          <a:latin typeface="Tempus Sans ITC" pitchFamily="82" charset="0"/>
                          <a:cs typeface="Arial" pitchFamily="34" charset="0"/>
                        </a:rPr>
                        <a:t>, </a:t>
                      </a:r>
                      <a:r>
                        <a:rPr kumimoji="0" lang="en-US" sz="1800" b="0" i="0" u="none" strike="noStrike" cap="none" normalizeH="0" baseline="0" smtClean="0">
                          <a:ln>
                            <a:noFill/>
                          </a:ln>
                          <a:solidFill>
                            <a:srgbClr val="0000FF"/>
                          </a:solidFill>
                          <a:effectLst/>
                          <a:latin typeface="Tempus Sans ITC" pitchFamily="82" charset="0"/>
                          <a:cs typeface="Arial" pitchFamily="34" charset="0"/>
                        </a:rPr>
                        <a:t>Tal Afar</a:t>
                      </a:r>
                      <a:endParaRPr kumimoji="0" lang="en-US" sz="1800" b="0" i="0" u="none" strike="noStrike" cap="none" normalizeH="0" baseline="0" smtClean="0">
                        <a:ln>
                          <a:noFill/>
                        </a:ln>
                        <a:solidFill>
                          <a:srgbClr val="000000"/>
                        </a:solidFill>
                        <a:effectLst/>
                        <a:latin typeface="Tempus Sans ITC" pitchFamily="82" charset="0"/>
                        <a:cs typeface="Arial" pitchFamily="34" charset="0"/>
                      </a:endParaRPr>
                    </a:p>
                  </a:txBody>
                  <a:tcP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rgbClr val="FFECDE"/>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empus Sans ITC" pitchFamily="82" charset="0"/>
                          <a:cs typeface="Arial" pitchFamily="34" charset="0"/>
                        </a:rPr>
                        <a:t>e</a:t>
                      </a:r>
                      <a:r>
                        <a:rPr kumimoji="0" lang="en-US" sz="1800" b="0" i="0" u="none" strike="noStrike" cap="none" normalizeH="0" baseline="-25000" smtClean="0">
                          <a:ln>
                            <a:noFill/>
                          </a:ln>
                          <a:solidFill>
                            <a:srgbClr val="000000"/>
                          </a:solidFill>
                          <a:effectLst/>
                          <a:latin typeface="Tempus Sans ITC" pitchFamily="82" charset="0"/>
                          <a:cs typeface="Arial" pitchFamily="34" charset="0"/>
                        </a:rPr>
                        <a:t>2</a:t>
                      </a:r>
                      <a:endParaRPr kumimoji="0" lang="en-US" sz="1800" b="0" i="0" u="none" strike="noStrike" cap="none" normalizeH="0" baseline="0" smtClean="0">
                        <a:ln>
                          <a:noFill/>
                        </a:ln>
                        <a:solidFill>
                          <a:srgbClr val="000000"/>
                        </a:solidFill>
                        <a:effectLst/>
                        <a:latin typeface="Tempus Sans ITC" pitchFamily="82" charset="0"/>
                        <a:cs typeface="Arial" pitchFamily="34" charset="0"/>
                      </a:endParaRPr>
                    </a:p>
                  </a:txBody>
                  <a:tcP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rgbClr val="FFF6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empus Sans ITC" pitchFamily="82" charset="0"/>
                          <a:cs typeface="Arial" pitchFamily="34" charset="0"/>
                        </a:rPr>
                        <a:t>Kill</a:t>
                      </a:r>
                    </a:p>
                  </a:txBody>
                  <a:tcP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rgbClr val="FFF6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rgbClr val="FF0000"/>
                          </a:solidFill>
                          <a:effectLst/>
                          <a:latin typeface="Tempus Sans ITC" pitchFamily="82" charset="0"/>
                          <a:cs typeface="Arial" pitchFamily="34" charset="0"/>
                        </a:rPr>
                        <a:t>killing</a:t>
                      </a:r>
                    </a:p>
                  </a:txBody>
                  <a:tcP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rgbClr val="FF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FF"/>
                          </a:solidFill>
                          <a:effectLst/>
                          <a:latin typeface="Tempus Sans ITC" pitchFamily="82" charset="0"/>
                          <a:cs typeface="Arial" pitchFamily="34" charset="0"/>
                        </a:rPr>
                        <a:t>Iraqi</a:t>
                      </a:r>
                      <a:r>
                        <a:rPr kumimoji="0" lang="en-US" sz="1800" b="0" i="0" u="none" strike="noStrike" cap="none" normalizeH="0" baseline="0" smtClean="0">
                          <a:ln>
                            <a:noFill/>
                          </a:ln>
                          <a:solidFill>
                            <a:srgbClr val="000000"/>
                          </a:solidFill>
                          <a:effectLst/>
                          <a:latin typeface="Tempus Sans ITC" pitchFamily="82" charset="0"/>
                          <a:cs typeface="Arial" pitchFamily="34" charset="0"/>
                        </a:rPr>
                        <a:t> </a:t>
                      </a:r>
                      <a:r>
                        <a:rPr kumimoji="0" lang="en-US" sz="1800" b="0" i="0" u="none" strike="noStrike" cap="none" normalizeH="0" baseline="0" smtClean="0">
                          <a:ln>
                            <a:noFill/>
                          </a:ln>
                          <a:solidFill>
                            <a:srgbClr val="0000FF"/>
                          </a:solidFill>
                          <a:effectLst/>
                          <a:latin typeface="Tempus Sans ITC" pitchFamily="82" charset="0"/>
                          <a:cs typeface="Arial" pitchFamily="34" charset="0"/>
                        </a:rPr>
                        <a:t>insurgents</a:t>
                      </a:r>
                      <a:r>
                        <a:rPr kumimoji="0" lang="en-US" sz="1800" b="0" i="0" u="none" strike="noStrike" cap="none" normalizeH="0" baseline="0" smtClean="0">
                          <a:ln>
                            <a:noFill/>
                          </a:ln>
                          <a:solidFill>
                            <a:srgbClr val="000000"/>
                          </a:solidFill>
                          <a:effectLst/>
                          <a:latin typeface="Tempus Sans ITC" pitchFamily="82" charset="0"/>
                          <a:cs typeface="Arial" pitchFamily="34" charset="0"/>
                        </a:rPr>
                        <a:t>, </a:t>
                      </a:r>
                      <a:r>
                        <a:rPr kumimoji="0" lang="en-US" sz="1800" b="0" i="0" u="none" strike="noStrike" cap="none" normalizeH="0" baseline="0" smtClean="0">
                          <a:ln>
                            <a:noFill/>
                          </a:ln>
                          <a:solidFill>
                            <a:srgbClr val="0000FF"/>
                          </a:solidFill>
                          <a:effectLst/>
                          <a:latin typeface="Tempus Sans ITC" pitchFamily="82" charset="0"/>
                          <a:cs typeface="Arial" pitchFamily="34" charset="0"/>
                        </a:rPr>
                        <a:t>6 policemen</a:t>
                      </a:r>
                      <a:r>
                        <a:rPr kumimoji="0" lang="en-US" sz="1800" b="0" i="0" u="none" strike="noStrike" cap="none" normalizeH="0" baseline="0" smtClean="0">
                          <a:ln>
                            <a:noFill/>
                          </a:ln>
                          <a:solidFill>
                            <a:srgbClr val="000000"/>
                          </a:solidFill>
                          <a:effectLst/>
                          <a:latin typeface="Tempus Sans ITC" pitchFamily="82" charset="0"/>
                          <a:cs typeface="Arial" pitchFamily="34" charset="0"/>
                        </a:rPr>
                        <a:t>, </a:t>
                      </a:r>
                      <a:r>
                        <a:rPr kumimoji="0" lang="en-US" sz="1800" b="0" i="0" u="none" strike="noStrike" cap="none" normalizeH="0" baseline="0" smtClean="0">
                          <a:ln>
                            <a:noFill/>
                          </a:ln>
                          <a:solidFill>
                            <a:srgbClr val="0000FF"/>
                          </a:solidFill>
                          <a:effectLst/>
                          <a:latin typeface="Tempus Sans ITC" pitchFamily="82" charset="0"/>
                          <a:cs typeface="Arial" pitchFamily="34" charset="0"/>
                        </a:rPr>
                        <a:t>Tal</a:t>
                      </a:r>
                      <a:r>
                        <a:rPr kumimoji="0" lang="en-US" sz="1800" b="0" i="0" u="none" strike="noStrike" cap="none" normalizeH="0" baseline="0" smtClean="0">
                          <a:ln>
                            <a:noFill/>
                          </a:ln>
                          <a:solidFill>
                            <a:srgbClr val="000000"/>
                          </a:solidFill>
                          <a:effectLst/>
                          <a:latin typeface="Tempus Sans ITC" pitchFamily="82" charset="0"/>
                          <a:cs typeface="Arial" pitchFamily="34" charset="0"/>
                        </a:rPr>
                        <a:t> </a:t>
                      </a:r>
                      <a:r>
                        <a:rPr kumimoji="0" lang="en-US" sz="1800" b="0" i="0" u="none" strike="noStrike" cap="none" normalizeH="0" baseline="0" smtClean="0">
                          <a:ln>
                            <a:noFill/>
                          </a:ln>
                          <a:solidFill>
                            <a:srgbClr val="0000FF"/>
                          </a:solidFill>
                          <a:effectLst/>
                          <a:latin typeface="Tempus Sans ITC" pitchFamily="82" charset="0"/>
                          <a:cs typeface="Arial" pitchFamily="34" charset="0"/>
                        </a:rPr>
                        <a:t>Afar</a:t>
                      </a:r>
                      <a:endParaRPr kumimoji="0" lang="en-US" sz="1800" b="0" i="0" u="none" strike="noStrike" cap="none" normalizeH="0" baseline="0" smtClean="0">
                        <a:ln>
                          <a:noFill/>
                        </a:ln>
                        <a:solidFill>
                          <a:srgbClr val="000000"/>
                        </a:solidFill>
                        <a:effectLst/>
                        <a:latin typeface="Tempus Sans ITC" pitchFamily="82" charset="0"/>
                        <a:cs typeface="Arial" pitchFamily="34" charset="0"/>
                      </a:endParaRPr>
                    </a:p>
                  </a:txBody>
                  <a:tcP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rgbClr val="FFF6EF"/>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empus Sans ITC" pitchFamily="82" charset="0"/>
                          <a:cs typeface="Arial" pitchFamily="34" charset="0"/>
                        </a:rPr>
                        <a:t>e</a:t>
                      </a:r>
                      <a:r>
                        <a:rPr kumimoji="0" lang="en-US" sz="1800" b="0" i="0" u="none" strike="noStrike" cap="none" normalizeH="0" baseline="-25000" smtClean="0">
                          <a:ln>
                            <a:noFill/>
                          </a:ln>
                          <a:solidFill>
                            <a:srgbClr val="000000"/>
                          </a:solidFill>
                          <a:effectLst/>
                          <a:latin typeface="Tempus Sans ITC" pitchFamily="82" charset="0"/>
                          <a:cs typeface="Arial" pitchFamily="34" charset="0"/>
                        </a:rPr>
                        <a:t>3</a:t>
                      </a:r>
                      <a:endParaRPr kumimoji="0" lang="en-US" sz="1800" b="0" i="0" u="none" strike="noStrike" cap="none" normalizeH="0" baseline="0" smtClean="0">
                        <a:ln>
                          <a:noFill/>
                        </a:ln>
                        <a:solidFill>
                          <a:srgbClr val="000000"/>
                        </a:solidFill>
                        <a:effectLst/>
                        <a:latin typeface="Tempus Sans ITC" pitchFamily="82" charset="0"/>
                        <a:cs typeface="Arial" pitchFamily="34" charset="0"/>
                      </a:endParaRPr>
                    </a:p>
                  </a:txBody>
                  <a:tcP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rgbClr val="FF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empus Sans ITC" pitchFamily="82" charset="0"/>
                          <a:cs typeface="Arial" pitchFamily="34" charset="0"/>
                        </a:rPr>
                        <a:t>Injuring</a:t>
                      </a:r>
                    </a:p>
                  </a:txBody>
                  <a:tcP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rgbClr val="FF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rgbClr val="FF0000"/>
                          </a:solidFill>
                          <a:effectLst/>
                          <a:latin typeface="Tempus Sans ITC" pitchFamily="82" charset="0"/>
                          <a:cs typeface="Arial" pitchFamily="34" charset="0"/>
                        </a:rPr>
                        <a:t>injuring</a:t>
                      </a:r>
                    </a:p>
                  </a:txBody>
                  <a:tcP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rgbClr val="FF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FF"/>
                          </a:solidFill>
                          <a:effectLst/>
                          <a:latin typeface="Tempus Sans ITC" pitchFamily="82" charset="0"/>
                          <a:cs typeface="Arial" pitchFamily="34" charset="0"/>
                        </a:rPr>
                        <a:t>Iraqi</a:t>
                      </a:r>
                      <a:r>
                        <a:rPr kumimoji="0" lang="en-US" sz="1800" b="0" i="0" u="none" strike="noStrike" cap="none" normalizeH="0" baseline="0" smtClean="0">
                          <a:ln>
                            <a:noFill/>
                          </a:ln>
                          <a:solidFill>
                            <a:srgbClr val="000000"/>
                          </a:solidFill>
                          <a:effectLst/>
                          <a:latin typeface="Tempus Sans ITC" pitchFamily="82" charset="0"/>
                          <a:cs typeface="Arial" pitchFamily="34" charset="0"/>
                        </a:rPr>
                        <a:t> </a:t>
                      </a:r>
                      <a:r>
                        <a:rPr kumimoji="0" lang="en-US" sz="1800" b="0" i="0" u="none" strike="noStrike" cap="none" normalizeH="0" baseline="0" smtClean="0">
                          <a:ln>
                            <a:noFill/>
                          </a:ln>
                          <a:solidFill>
                            <a:srgbClr val="0000FF"/>
                          </a:solidFill>
                          <a:effectLst/>
                          <a:latin typeface="Tempus Sans ITC" pitchFamily="82" charset="0"/>
                          <a:cs typeface="Arial" pitchFamily="34" charset="0"/>
                        </a:rPr>
                        <a:t>insurgents</a:t>
                      </a:r>
                      <a:r>
                        <a:rPr kumimoji="0" lang="en-US" sz="1800" b="0" i="0" u="none" strike="noStrike" cap="none" normalizeH="0" baseline="0" smtClean="0">
                          <a:ln>
                            <a:noFill/>
                          </a:ln>
                          <a:solidFill>
                            <a:srgbClr val="000000"/>
                          </a:solidFill>
                          <a:effectLst/>
                          <a:latin typeface="Tempus Sans ITC" pitchFamily="82" charset="0"/>
                          <a:cs typeface="Arial" pitchFamily="34" charset="0"/>
                        </a:rPr>
                        <a:t>, </a:t>
                      </a:r>
                      <a:r>
                        <a:rPr kumimoji="0" lang="en-US" sz="1800" b="0" i="0" u="none" strike="noStrike" cap="none" normalizeH="0" baseline="0" smtClean="0">
                          <a:ln>
                            <a:noFill/>
                          </a:ln>
                          <a:solidFill>
                            <a:srgbClr val="0000FF"/>
                          </a:solidFill>
                          <a:effectLst/>
                          <a:latin typeface="Tempus Sans ITC" pitchFamily="82" charset="0"/>
                          <a:cs typeface="Arial" pitchFamily="34" charset="0"/>
                        </a:rPr>
                        <a:t>8 other people</a:t>
                      </a:r>
                      <a:r>
                        <a:rPr kumimoji="0" lang="en-US" sz="1800" b="0" i="0" u="none" strike="noStrike" cap="none" normalizeH="0" baseline="0" smtClean="0">
                          <a:ln>
                            <a:noFill/>
                          </a:ln>
                          <a:solidFill>
                            <a:srgbClr val="000000"/>
                          </a:solidFill>
                          <a:effectLst/>
                          <a:latin typeface="Tempus Sans ITC" pitchFamily="82" charset="0"/>
                          <a:cs typeface="Arial" pitchFamily="34" charset="0"/>
                        </a:rPr>
                        <a:t>, </a:t>
                      </a:r>
                      <a:r>
                        <a:rPr kumimoji="0" lang="en-US" sz="1800" b="0" i="0" u="none" strike="noStrike" cap="none" normalizeH="0" baseline="0" smtClean="0">
                          <a:ln>
                            <a:noFill/>
                          </a:ln>
                          <a:solidFill>
                            <a:srgbClr val="0000FF"/>
                          </a:solidFill>
                          <a:effectLst/>
                          <a:latin typeface="Tempus Sans ITC" pitchFamily="82" charset="0"/>
                          <a:cs typeface="Arial" pitchFamily="34" charset="0"/>
                        </a:rPr>
                        <a:t>Tal</a:t>
                      </a:r>
                      <a:r>
                        <a:rPr kumimoji="0" lang="en-US" sz="1800" b="0" i="0" u="none" strike="noStrike" cap="none" normalizeH="0" baseline="0" smtClean="0">
                          <a:ln>
                            <a:noFill/>
                          </a:ln>
                          <a:solidFill>
                            <a:srgbClr val="000000"/>
                          </a:solidFill>
                          <a:effectLst/>
                          <a:latin typeface="Tempus Sans ITC" pitchFamily="82" charset="0"/>
                          <a:cs typeface="Arial" pitchFamily="34" charset="0"/>
                        </a:rPr>
                        <a:t> </a:t>
                      </a:r>
                      <a:r>
                        <a:rPr kumimoji="0" lang="en-US" sz="1800" b="0" i="0" u="none" strike="noStrike" cap="none" normalizeH="0" baseline="0" smtClean="0">
                          <a:ln>
                            <a:noFill/>
                          </a:ln>
                          <a:solidFill>
                            <a:srgbClr val="0000FF"/>
                          </a:solidFill>
                          <a:effectLst/>
                          <a:latin typeface="Tempus Sans ITC" pitchFamily="82" charset="0"/>
                          <a:cs typeface="Arial" pitchFamily="34" charset="0"/>
                        </a:rPr>
                        <a:t>Afar</a:t>
                      </a:r>
                      <a:endParaRPr kumimoji="0" lang="en-US" sz="1800" b="0" i="0" u="none" strike="noStrike" cap="none" normalizeH="0" baseline="0" smtClean="0">
                        <a:ln>
                          <a:noFill/>
                        </a:ln>
                        <a:solidFill>
                          <a:srgbClr val="000000"/>
                        </a:solidFill>
                        <a:effectLst/>
                        <a:latin typeface="Tempus Sans ITC" pitchFamily="82" charset="0"/>
                        <a:cs typeface="Arial" pitchFamily="34" charset="0"/>
                      </a:endParaRPr>
                    </a:p>
                  </a:txBody>
                  <a:tcP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rgbClr val="FFECDE"/>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empus Sans ITC" pitchFamily="82" charset="0"/>
                          <a:cs typeface="Arial" pitchFamily="34" charset="0"/>
                        </a:rPr>
                        <a:t>e</a:t>
                      </a:r>
                      <a:r>
                        <a:rPr kumimoji="0" lang="en-US" sz="1800" b="0" i="0" u="none" strike="noStrike" cap="none" normalizeH="0" baseline="-25000" smtClean="0">
                          <a:ln>
                            <a:noFill/>
                          </a:ln>
                          <a:solidFill>
                            <a:srgbClr val="000000"/>
                          </a:solidFill>
                          <a:effectLst/>
                          <a:latin typeface="Tempus Sans ITC" pitchFamily="82" charset="0"/>
                          <a:cs typeface="Arial" pitchFamily="34" charset="0"/>
                        </a:rPr>
                        <a:t>4</a:t>
                      </a:r>
                      <a:endParaRPr kumimoji="0" lang="en-US" sz="1800" b="0" i="0" u="none" strike="noStrike" cap="none" normalizeH="0" baseline="0" smtClean="0">
                        <a:ln>
                          <a:noFill/>
                        </a:ln>
                        <a:solidFill>
                          <a:srgbClr val="000000"/>
                        </a:solidFill>
                        <a:effectLst/>
                        <a:latin typeface="Tempus Sans ITC" pitchFamily="82" charset="0"/>
                        <a:cs typeface="Arial" pitchFamily="34" charset="0"/>
                      </a:endParaRPr>
                    </a:p>
                  </a:txBody>
                  <a:tcP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rgbClr val="FFF6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empus Sans ITC" pitchFamily="82" charset="0"/>
                          <a:cs typeface="Arial" pitchFamily="34" charset="0"/>
                        </a:rPr>
                        <a:t>Bombing</a:t>
                      </a:r>
                    </a:p>
                  </a:txBody>
                  <a:tcP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rgbClr val="FFF6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rgbClr val="FF0000"/>
                          </a:solidFill>
                          <a:effectLst/>
                          <a:latin typeface="Tempus Sans ITC" pitchFamily="82" charset="0"/>
                          <a:cs typeface="Arial" pitchFamily="34" charset="0"/>
                        </a:rPr>
                        <a:t>bombing</a:t>
                      </a:r>
                    </a:p>
                  </a:txBody>
                  <a:tcP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rgbClr val="FF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FF"/>
                          </a:solidFill>
                          <a:effectLst/>
                          <a:latin typeface="Tempus Sans ITC" pitchFamily="82" charset="0"/>
                          <a:cs typeface="Arial" pitchFamily="34" charset="0"/>
                        </a:rPr>
                        <a:t>coalition armies, Baghdad</a:t>
                      </a:r>
                      <a:endParaRPr kumimoji="0" lang="en-US" sz="1800" b="0" i="0" u="none" strike="noStrike" cap="none" normalizeH="0" baseline="0" smtClean="0">
                        <a:ln>
                          <a:noFill/>
                        </a:ln>
                        <a:solidFill>
                          <a:srgbClr val="000000"/>
                        </a:solidFill>
                        <a:effectLst/>
                        <a:latin typeface="Tempus Sans ITC" pitchFamily="82" charset="0"/>
                        <a:cs typeface="Arial" pitchFamily="34" charset="0"/>
                      </a:endParaRPr>
                    </a:p>
                  </a:txBody>
                  <a:tcP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rgbClr val="FFF6EF"/>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empus Sans ITC" pitchFamily="82" charset="0"/>
                          <a:cs typeface="Arial" pitchFamily="34" charset="0"/>
                        </a:rPr>
                        <a:t>e</a:t>
                      </a:r>
                      <a:r>
                        <a:rPr kumimoji="0" lang="en-US" sz="1800" b="0" i="0" u="none" strike="noStrike" cap="none" normalizeH="0" baseline="-25000" smtClean="0">
                          <a:ln>
                            <a:noFill/>
                          </a:ln>
                          <a:solidFill>
                            <a:srgbClr val="000000"/>
                          </a:solidFill>
                          <a:effectLst/>
                          <a:latin typeface="Tempus Sans ITC" pitchFamily="82" charset="0"/>
                          <a:cs typeface="Arial" pitchFamily="34" charset="0"/>
                        </a:rPr>
                        <a:t>5</a:t>
                      </a:r>
                      <a:endParaRPr kumimoji="0" lang="en-US" sz="1800" b="0" i="0" u="none" strike="noStrike" cap="none" normalizeH="0" baseline="0" smtClean="0">
                        <a:ln>
                          <a:noFill/>
                        </a:ln>
                        <a:solidFill>
                          <a:srgbClr val="000000"/>
                        </a:solidFill>
                        <a:effectLst/>
                        <a:latin typeface="Tempus Sans ITC" pitchFamily="82" charset="0"/>
                        <a:cs typeface="Arial" pitchFamily="34" charset="0"/>
                      </a:endParaRPr>
                    </a:p>
                  </a:txBody>
                  <a:tcP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rgbClr val="FF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empus Sans ITC" pitchFamily="82" charset="0"/>
                          <a:cs typeface="Arial" pitchFamily="34" charset="0"/>
                        </a:rPr>
                        <a:t>Arrest</a:t>
                      </a:r>
                    </a:p>
                  </a:txBody>
                  <a:tcP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rgbClr val="FF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rgbClr val="FF0000"/>
                          </a:solidFill>
                          <a:effectLst/>
                          <a:latin typeface="Tempus Sans ITC" pitchFamily="82" charset="0"/>
                          <a:cs typeface="Arial" pitchFamily="34" charset="0"/>
                        </a:rPr>
                        <a:t>arrest</a:t>
                      </a:r>
                    </a:p>
                  </a:txBody>
                  <a:tcP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rgbClr val="FF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FF"/>
                          </a:solidFill>
                          <a:effectLst/>
                          <a:latin typeface="Tempus Sans ITC" pitchFamily="82" charset="0"/>
                          <a:cs typeface="Arial" pitchFamily="34" charset="0"/>
                        </a:rPr>
                        <a:t>police</a:t>
                      </a:r>
                      <a:r>
                        <a:rPr kumimoji="0" lang="en-US" sz="1800" b="0" i="0" u="none" strike="noStrike" cap="none" normalizeH="0" baseline="0" smtClean="0">
                          <a:ln>
                            <a:noFill/>
                          </a:ln>
                          <a:solidFill>
                            <a:srgbClr val="000000"/>
                          </a:solidFill>
                          <a:effectLst/>
                          <a:latin typeface="Tempus Sans ITC" pitchFamily="82" charset="0"/>
                          <a:cs typeface="Arial" pitchFamily="34" charset="0"/>
                        </a:rPr>
                        <a:t>, </a:t>
                      </a:r>
                      <a:r>
                        <a:rPr kumimoji="0" lang="en-US" sz="1800" b="0" i="0" u="none" strike="noStrike" cap="none" normalizeH="0" baseline="0" smtClean="0">
                          <a:ln>
                            <a:noFill/>
                          </a:ln>
                          <a:solidFill>
                            <a:srgbClr val="0000FF"/>
                          </a:solidFill>
                          <a:effectLst/>
                          <a:latin typeface="Tempus Sans ITC" pitchFamily="82" charset="0"/>
                          <a:cs typeface="Arial" pitchFamily="34" charset="0"/>
                        </a:rPr>
                        <a:t>insurgents</a:t>
                      </a:r>
                      <a:endParaRPr kumimoji="0" lang="en-US" sz="1800" b="0" i="0" u="none" strike="noStrike" cap="none" normalizeH="0" baseline="0" smtClean="0">
                        <a:ln>
                          <a:noFill/>
                        </a:ln>
                        <a:solidFill>
                          <a:srgbClr val="000000"/>
                        </a:solidFill>
                        <a:effectLst/>
                        <a:latin typeface="Tempus Sans ITC" pitchFamily="82" charset="0"/>
                        <a:cs typeface="Arial" pitchFamily="34" charset="0"/>
                      </a:endParaRPr>
                    </a:p>
                  </a:txBody>
                  <a:tcP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rgbClr val="FFECDE"/>
                    </a:solidFill>
                  </a:tcPr>
                </a:tc>
              </a:tr>
            </a:tbl>
          </a:graphicData>
        </a:graphic>
      </p:graphicFrame>
      <p:sp>
        <p:nvSpPr>
          <p:cNvPr id="312362" name="TextBox 6"/>
          <p:cNvSpPr txBox="1">
            <a:spLocks noChangeArrowheads="1"/>
          </p:cNvSpPr>
          <p:nvPr/>
        </p:nvSpPr>
        <p:spPr bwMode="auto">
          <a:xfrm rot="1053164">
            <a:off x="7218363" y="1382713"/>
            <a:ext cx="1524000" cy="369887"/>
          </a:xfrm>
          <a:prstGeom prst="rect">
            <a:avLst/>
          </a:prstGeom>
          <a:solidFill>
            <a:srgbClr val="FFFFCC"/>
          </a:solidFill>
          <a:ln w="28575">
            <a:solidFill>
              <a:schemeClr val="bg2"/>
            </a:solidFill>
            <a:miter lim="800000"/>
            <a:headEnd/>
            <a:tailEnd/>
          </a:ln>
        </p:spPr>
        <p:txBody>
          <a:bodyPr>
            <a:spAutoFit/>
          </a:bodyPr>
          <a:lstStyle/>
          <a:p>
            <a:pPr algn="ctr"/>
            <a:r>
              <a:rPr lang="en-US"/>
              <a:t>Motivation</a:t>
            </a:r>
          </a:p>
        </p:txBody>
      </p:sp>
    </p:spTree>
  </p:cSld>
  <p:clrMapOvr>
    <a:masterClrMapping/>
  </p:clrMapOvr>
  <p:transition spd="med"/>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Rectangle 3"/>
          <p:cNvSpPr>
            <a:spLocks noGrp="1" noChangeArrowheads="1"/>
          </p:cNvSpPr>
          <p:nvPr>
            <p:ph type="sldNum" sz="quarter" idx="11"/>
          </p:nvPr>
        </p:nvSpPr>
        <p:spPr>
          <a:noFill/>
        </p:spPr>
        <p:txBody>
          <a:bodyPr/>
          <a:lstStyle/>
          <a:p>
            <a:fld id="{89B3DC50-2073-4115-AA87-C38A666BD54E}" type="slidenum">
              <a:rPr lang="en-US" altLang="zh-TW" smtClean="0">
                <a:ea typeface="Arial Unicode MS" pitchFamily="34" charset="-122"/>
                <a:cs typeface="Arial Unicode MS" pitchFamily="34" charset="-122"/>
              </a:rPr>
              <a:pPr/>
              <a:t>139</a:t>
            </a:fld>
            <a:endParaRPr lang="en-US" altLang="zh-TW" smtClean="0">
              <a:ea typeface="Arial Unicode MS" pitchFamily="34" charset="-122"/>
              <a:cs typeface="Arial Unicode MS" pitchFamily="34" charset="-122"/>
            </a:endParaRPr>
          </a:p>
        </p:txBody>
      </p:sp>
      <p:sp>
        <p:nvSpPr>
          <p:cNvPr id="314370" name="Title 1"/>
          <p:cNvSpPr>
            <a:spLocks noGrp="1"/>
          </p:cNvSpPr>
          <p:nvPr>
            <p:ph type="title" idx="4294967295"/>
          </p:nvPr>
        </p:nvSpPr>
        <p:spPr/>
        <p:txBody>
          <a:bodyPr/>
          <a:lstStyle/>
          <a:p>
            <a:r>
              <a:rPr lang="en-US" sz="4200" smtClean="0">
                <a:ea typeface="ＭＳ Ｐゴシック" pitchFamily="34" charset="-128"/>
              </a:rPr>
              <a:t>Event Timeline Construction</a:t>
            </a:r>
          </a:p>
        </p:txBody>
      </p:sp>
      <p:sp>
        <p:nvSpPr>
          <p:cNvPr id="314371" name="TextBox 5"/>
          <p:cNvSpPr txBox="1">
            <a:spLocks noChangeArrowheads="1"/>
          </p:cNvSpPr>
          <p:nvPr/>
        </p:nvSpPr>
        <p:spPr bwMode="auto">
          <a:xfrm>
            <a:off x="4294188" y="838200"/>
            <a:ext cx="4468812" cy="338138"/>
          </a:xfrm>
          <a:prstGeom prst="rect">
            <a:avLst/>
          </a:prstGeom>
          <a:noFill/>
          <a:ln w="9525">
            <a:noFill/>
            <a:miter lim="800000"/>
            <a:headEnd/>
            <a:tailEnd/>
          </a:ln>
        </p:spPr>
        <p:txBody>
          <a:bodyPr>
            <a:spAutoFit/>
          </a:bodyPr>
          <a:lstStyle/>
          <a:p>
            <a:r>
              <a:rPr lang="en-US" sz="1600" i="1" u="sng">
                <a:solidFill>
                  <a:srgbClr val="008000"/>
                </a:solidFill>
              </a:rPr>
              <a:t>Document creation time: Wed., May 24</a:t>
            </a:r>
            <a:r>
              <a:rPr lang="en-US" sz="1600" i="1" u="sng" baseline="30000">
                <a:solidFill>
                  <a:srgbClr val="008000"/>
                </a:solidFill>
              </a:rPr>
              <a:t>th</a:t>
            </a:r>
            <a:r>
              <a:rPr lang="en-US" sz="1600" i="1" u="sng">
                <a:solidFill>
                  <a:srgbClr val="008000"/>
                </a:solidFill>
              </a:rPr>
              <a:t>, 2006</a:t>
            </a:r>
          </a:p>
        </p:txBody>
      </p:sp>
      <p:sp>
        <p:nvSpPr>
          <p:cNvPr id="314372" name="Rectangle 6"/>
          <p:cNvSpPr>
            <a:spLocks noChangeArrowheads="1"/>
          </p:cNvSpPr>
          <p:nvPr/>
        </p:nvSpPr>
        <p:spPr bwMode="auto">
          <a:xfrm>
            <a:off x="457200" y="1176338"/>
            <a:ext cx="8229600" cy="2514600"/>
          </a:xfrm>
          <a:prstGeom prst="rect">
            <a:avLst/>
          </a:prstGeom>
          <a:solidFill>
            <a:schemeClr val="accent1"/>
          </a:solidFill>
          <a:ln w="19050">
            <a:solidFill>
              <a:srgbClr val="008000"/>
            </a:solidFill>
            <a:round/>
            <a:headEnd/>
            <a:tailEnd/>
          </a:ln>
        </p:spPr>
        <p:txBody>
          <a:bodyPr/>
          <a:lstStyle/>
          <a:p>
            <a:pPr algn="just" eaLnBrk="0" hangingPunct="0">
              <a:lnSpc>
                <a:spcPct val="150000"/>
              </a:lnSpc>
            </a:pPr>
            <a:r>
              <a:rPr lang="en-US" sz="2000"/>
              <a:t>[…] The </a:t>
            </a:r>
            <a:r>
              <a:rPr lang="en-US" sz="2000">
                <a:solidFill>
                  <a:srgbClr val="0000FF"/>
                </a:solidFill>
              </a:rPr>
              <a:t>Iraqi insurgents</a:t>
            </a:r>
            <a:r>
              <a:rPr lang="en-US" sz="2000"/>
              <a:t> </a:t>
            </a:r>
            <a:r>
              <a:rPr lang="en-US" sz="2000" i="1">
                <a:solidFill>
                  <a:srgbClr val="FF0000"/>
                </a:solidFill>
              </a:rPr>
              <a:t>attacked</a:t>
            </a:r>
            <a:r>
              <a:rPr lang="en-US" sz="2000"/>
              <a:t> a </a:t>
            </a:r>
            <a:r>
              <a:rPr lang="en-US" sz="2000">
                <a:solidFill>
                  <a:srgbClr val="0000FF"/>
                </a:solidFill>
              </a:rPr>
              <a:t>police station</a:t>
            </a:r>
            <a:r>
              <a:rPr lang="en-US" sz="2000"/>
              <a:t> in </a:t>
            </a:r>
            <a:r>
              <a:rPr lang="en-US" sz="2000">
                <a:solidFill>
                  <a:srgbClr val="0000FF"/>
                </a:solidFill>
              </a:rPr>
              <a:t>Tal Afar</a:t>
            </a:r>
            <a:r>
              <a:rPr lang="en-US" sz="2000"/>
              <a:t> on </a:t>
            </a:r>
            <a:r>
              <a:rPr lang="en-US" sz="2000" u="sng">
                <a:solidFill>
                  <a:srgbClr val="008000"/>
                </a:solidFill>
              </a:rPr>
              <a:t>Tuesday</a:t>
            </a:r>
            <a:r>
              <a:rPr lang="en-US" sz="2000"/>
              <a:t> </a:t>
            </a:r>
            <a:r>
              <a:rPr lang="en-US" sz="2000" i="1">
                <a:solidFill>
                  <a:srgbClr val="FF0000"/>
                </a:solidFill>
              </a:rPr>
              <a:t>killing</a:t>
            </a:r>
            <a:r>
              <a:rPr lang="en-US" sz="2000"/>
              <a:t> </a:t>
            </a:r>
            <a:r>
              <a:rPr lang="en-US" sz="2000">
                <a:solidFill>
                  <a:srgbClr val="0000FF"/>
                </a:solidFill>
              </a:rPr>
              <a:t>6 policemen</a:t>
            </a:r>
            <a:r>
              <a:rPr lang="en-US" sz="2000"/>
              <a:t> and </a:t>
            </a:r>
            <a:r>
              <a:rPr lang="en-US" sz="2000" i="1">
                <a:solidFill>
                  <a:srgbClr val="FF0000"/>
                </a:solidFill>
              </a:rPr>
              <a:t>injuring</a:t>
            </a:r>
            <a:r>
              <a:rPr lang="en-US" sz="2000"/>
              <a:t> </a:t>
            </a:r>
            <a:r>
              <a:rPr lang="en-US" sz="2000">
                <a:solidFill>
                  <a:srgbClr val="0000FF"/>
                </a:solidFill>
              </a:rPr>
              <a:t>8 other people</a:t>
            </a:r>
            <a:r>
              <a:rPr lang="en-US" sz="2000"/>
              <a:t>. This action is allegedly to respond to the </a:t>
            </a:r>
            <a:r>
              <a:rPr lang="en-US" sz="2000" i="1">
                <a:solidFill>
                  <a:srgbClr val="FF0000"/>
                </a:solidFill>
              </a:rPr>
              <a:t>bombing</a:t>
            </a:r>
            <a:r>
              <a:rPr lang="en-US" sz="2000"/>
              <a:t> action by the </a:t>
            </a:r>
            <a:r>
              <a:rPr lang="en-US" sz="2000">
                <a:solidFill>
                  <a:srgbClr val="0000FF"/>
                </a:solidFill>
              </a:rPr>
              <a:t>coalition armies </a:t>
            </a:r>
            <a:r>
              <a:rPr lang="en-US" sz="2000" u="sng">
                <a:solidFill>
                  <a:srgbClr val="008000"/>
                </a:solidFill>
              </a:rPr>
              <a:t>three days earlier</a:t>
            </a:r>
            <a:r>
              <a:rPr lang="en-US" sz="2000"/>
              <a:t> in </a:t>
            </a:r>
            <a:r>
              <a:rPr lang="en-US" sz="2000">
                <a:solidFill>
                  <a:srgbClr val="0000FF"/>
                </a:solidFill>
              </a:rPr>
              <a:t>Baghdad</a:t>
            </a:r>
            <a:r>
              <a:rPr lang="en-US" sz="2000"/>
              <a:t>. The </a:t>
            </a:r>
            <a:r>
              <a:rPr lang="en-US" sz="2000">
                <a:solidFill>
                  <a:srgbClr val="0000FF"/>
                </a:solidFill>
              </a:rPr>
              <a:t>police</a:t>
            </a:r>
            <a:r>
              <a:rPr lang="en-US" sz="2000"/>
              <a:t> is </a:t>
            </a:r>
            <a:r>
              <a:rPr lang="en-US" sz="2000" u="sng">
                <a:solidFill>
                  <a:srgbClr val="008000"/>
                </a:solidFill>
              </a:rPr>
              <a:t>now</a:t>
            </a:r>
            <a:r>
              <a:rPr lang="en-US" sz="2000"/>
              <a:t> sketching a plan to </a:t>
            </a:r>
            <a:r>
              <a:rPr lang="en-US" sz="2000" i="1">
                <a:solidFill>
                  <a:srgbClr val="FF0000"/>
                </a:solidFill>
              </a:rPr>
              <a:t>arrest</a:t>
            </a:r>
            <a:r>
              <a:rPr lang="en-US" sz="2000"/>
              <a:t> the </a:t>
            </a:r>
            <a:r>
              <a:rPr lang="en-US" sz="2000">
                <a:solidFill>
                  <a:srgbClr val="0000FF"/>
                </a:solidFill>
              </a:rPr>
              <a:t>insurgents</a:t>
            </a:r>
            <a:r>
              <a:rPr lang="en-US" sz="2000"/>
              <a:t> in a campaign </a:t>
            </a:r>
            <a:r>
              <a:rPr lang="en-US" sz="2000" u="sng">
                <a:solidFill>
                  <a:srgbClr val="008000"/>
                </a:solidFill>
              </a:rPr>
              <a:t>next week</a:t>
            </a:r>
            <a:r>
              <a:rPr lang="en-US" sz="2000"/>
              <a:t>. […]</a:t>
            </a:r>
          </a:p>
        </p:txBody>
      </p:sp>
      <p:graphicFrame>
        <p:nvGraphicFramePr>
          <p:cNvPr id="9" name="Table 8"/>
          <p:cNvGraphicFramePr>
            <a:graphicFrameLocks noGrp="1"/>
          </p:cNvGraphicFramePr>
          <p:nvPr/>
        </p:nvGraphicFramePr>
        <p:xfrm>
          <a:off x="457200" y="3962400"/>
          <a:ext cx="1890713" cy="2228850"/>
        </p:xfrm>
        <a:graphic>
          <a:graphicData uri="http://schemas.openxmlformats.org/drawingml/2006/table">
            <a:tbl>
              <a:tblPr/>
              <a:tblGrid>
                <a:gridCol w="804863"/>
                <a:gridCol w="1085850"/>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empus Sans ITC" pitchFamily="82" charset="0"/>
                          <a:cs typeface="Arial" pitchFamily="34" charset="0"/>
                        </a:rPr>
                        <a:t>Event</a:t>
                      </a:r>
                    </a:p>
                  </a:txBody>
                  <a:tcP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empus Sans ITC" pitchFamily="82" charset="0"/>
                          <a:cs typeface="Arial" pitchFamily="34" charset="0"/>
                        </a:rPr>
                        <a:t>Type</a:t>
                      </a:r>
                    </a:p>
                  </a:txBody>
                  <a:tcP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empus Sans ITC" pitchFamily="82" charset="0"/>
                          <a:cs typeface="Arial" pitchFamily="34" charset="0"/>
                        </a:rPr>
                        <a:t>e</a:t>
                      </a:r>
                      <a:r>
                        <a:rPr kumimoji="0" lang="en-US" sz="1800" b="0" i="0" u="none" strike="noStrike" cap="none" normalizeH="0" baseline="-25000" smtClean="0">
                          <a:ln>
                            <a:noFill/>
                          </a:ln>
                          <a:solidFill>
                            <a:srgbClr val="000000"/>
                          </a:solidFill>
                          <a:effectLst/>
                          <a:latin typeface="Tempus Sans ITC" pitchFamily="82" charset="0"/>
                          <a:cs typeface="Arial" pitchFamily="34" charset="0"/>
                        </a:rPr>
                        <a:t>1</a:t>
                      </a:r>
                      <a:endParaRPr kumimoji="0" lang="en-US" sz="1800" b="0" i="0" u="none" strike="noStrike" cap="none" normalizeH="0" baseline="0" smtClean="0">
                        <a:ln>
                          <a:noFill/>
                        </a:ln>
                        <a:solidFill>
                          <a:srgbClr val="000000"/>
                        </a:solidFill>
                        <a:effectLst/>
                        <a:latin typeface="Tempus Sans ITC" pitchFamily="82" charset="0"/>
                        <a:cs typeface="Arial" pitchFamily="34" charset="0"/>
                      </a:endParaRPr>
                    </a:p>
                  </a:txBody>
                  <a:tcP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rgbClr val="FF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empus Sans ITC" pitchFamily="82" charset="0"/>
                          <a:cs typeface="Arial" pitchFamily="34" charset="0"/>
                        </a:rPr>
                        <a:t>Attack</a:t>
                      </a:r>
                    </a:p>
                  </a:txBody>
                  <a:tcP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rgbClr val="FFECDE"/>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empus Sans ITC" pitchFamily="82" charset="0"/>
                          <a:cs typeface="Arial" pitchFamily="34" charset="0"/>
                        </a:rPr>
                        <a:t>e</a:t>
                      </a:r>
                      <a:r>
                        <a:rPr kumimoji="0" lang="en-US" sz="1800" b="0" i="0" u="none" strike="noStrike" cap="none" normalizeH="0" baseline="-25000" smtClean="0">
                          <a:ln>
                            <a:noFill/>
                          </a:ln>
                          <a:solidFill>
                            <a:srgbClr val="000000"/>
                          </a:solidFill>
                          <a:effectLst/>
                          <a:latin typeface="Tempus Sans ITC" pitchFamily="82" charset="0"/>
                          <a:cs typeface="Arial" pitchFamily="34" charset="0"/>
                        </a:rPr>
                        <a:t>2</a:t>
                      </a:r>
                      <a:endParaRPr kumimoji="0" lang="en-US" sz="1800" b="0" i="0" u="none" strike="noStrike" cap="none" normalizeH="0" baseline="0" smtClean="0">
                        <a:ln>
                          <a:noFill/>
                        </a:ln>
                        <a:solidFill>
                          <a:srgbClr val="000000"/>
                        </a:solidFill>
                        <a:effectLst/>
                        <a:latin typeface="Tempus Sans ITC" pitchFamily="82" charset="0"/>
                        <a:cs typeface="Arial" pitchFamily="34" charset="0"/>
                      </a:endParaRPr>
                    </a:p>
                  </a:txBody>
                  <a:tcP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rgbClr val="FFF6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empus Sans ITC" pitchFamily="82" charset="0"/>
                          <a:cs typeface="Arial" pitchFamily="34" charset="0"/>
                        </a:rPr>
                        <a:t>Kill</a:t>
                      </a:r>
                    </a:p>
                  </a:txBody>
                  <a:tcP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rgbClr val="FFF6EF"/>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empus Sans ITC" pitchFamily="82" charset="0"/>
                          <a:cs typeface="Arial" pitchFamily="34" charset="0"/>
                        </a:rPr>
                        <a:t>e</a:t>
                      </a:r>
                      <a:r>
                        <a:rPr kumimoji="0" lang="en-US" sz="1800" b="0" i="0" u="none" strike="noStrike" cap="none" normalizeH="0" baseline="-25000" smtClean="0">
                          <a:ln>
                            <a:noFill/>
                          </a:ln>
                          <a:solidFill>
                            <a:srgbClr val="000000"/>
                          </a:solidFill>
                          <a:effectLst/>
                          <a:latin typeface="Tempus Sans ITC" pitchFamily="82" charset="0"/>
                          <a:cs typeface="Arial" pitchFamily="34" charset="0"/>
                        </a:rPr>
                        <a:t>3</a:t>
                      </a:r>
                      <a:endParaRPr kumimoji="0" lang="en-US" sz="1800" b="0" i="0" u="none" strike="noStrike" cap="none" normalizeH="0" baseline="0" smtClean="0">
                        <a:ln>
                          <a:noFill/>
                        </a:ln>
                        <a:solidFill>
                          <a:srgbClr val="000000"/>
                        </a:solidFill>
                        <a:effectLst/>
                        <a:latin typeface="Tempus Sans ITC" pitchFamily="82" charset="0"/>
                        <a:cs typeface="Arial" pitchFamily="34" charset="0"/>
                      </a:endParaRPr>
                    </a:p>
                  </a:txBody>
                  <a:tcP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rgbClr val="FF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empus Sans ITC" pitchFamily="82" charset="0"/>
                          <a:cs typeface="Arial" pitchFamily="34" charset="0"/>
                        </a:rPr>
                        <a:t>Injuring</a:t>
                      </a:r>
                    </a:p>
                  </a:txBody>
                  <a:tcP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rgbClr val="FFECDE"/>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empus Sans ITC" pitchFamily="82" charset="0"/>
                          <a:cs typeface="Arial" pitchFamily="34" charset="0"/>
                        </a:rPr>
                        <a:t>e</a:t>
                      </a:r>
                      <a:r>
                        <a:rPr kumimoji="0" lang="en-US" sz="1800" b="0" i="0" u="none" strike="noStrike" cap="none" normalizeH="0" baseline="-25000" smtClean="0">
                          <a:ln>
                            <a:noFill/>
                          </a:ln>
                          <a:solidFill>
                            <a:srgbClr val="000000"/>
                          </a:solidFill>
                          <a:effectLst/>
                          <a:latin typeface="Tempus Sans ITC" pitchFamily="82" charset="0"/>
                          <a:cs typeface="Arial" pitchFamily="34" charset="0"/>
                        </a:rPr>
                        <a:t>4</a:t>
                      </a:r>
                      <a:endParaRPr kumimoji="0" lang="en-US" sz="1800" b="0" i="0" u="none" strike="noStrike" cap="none" normalizeH="0" baseline="0" smtClean="0">
                        <a:ln>
                          <a:noFill/>
                        </a:ln>
                        <a:solidFill>
                          <a:srgbClr val="000000"/>
                        </a:solidFill>
                        <a:effectLst/>
                        <a:latin typeface="Tempus Sans ITC" pitchFamily="82" charset="0"/>
                        <a:cs typeface="Arial" pitchFamily="34" charset="0"/>
                      </a:endParaRPr>
                    </a:p>
                  </a:txBody>
                  <a:tcP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rgbClr val="FFF6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empus Sans ITC" pitchFamily="82" charset="0"/>
                          <a:cs typeface="Arial" pitchFamily="34" charset="0"/>
                        </a:rPr>
                        <a:t>Bombing</a:t>
                      </a:r>
                    </a:p>
                  </a:txBody>
                  <a:tcP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rgbClr val="FFF6EF"/>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empus Sans ITC" pitchFamily="82" charset="0"/>
                          <a:cs typeface="Arial" pitchFamily="34" charset="0"/>
                        </a:rPr>
                        <a:t>e</a:t>
                      </a:r>
                      <a:r>
                        <a:rPr kumimoji="0" lang="en-US" sz="1800" b="0" i="0" u="none" strike="noStrike" cap="none" normalizeH="0" baseline="-25000" smtClean="0">
                          <a:ln>
                            <a:noFill/>
                          </a:ln>
                          <a:solidFill>
                            <a:srgbClr val="000000"/>
                          </a:solidFill>
                          <a:effectLst/>
                          <a:latin typeface="Tempus Sans ITC" pitchFamily="82" charset="0"/>
                          <a:cs typeface="Arial" pitchFamily="34" charset="0"/>
                        </a:rPr>
                        <a:t>5</a:t>
                      </a:r>
                      <a:endParaRPr kumimoji="0" lang="en-US" sz="1800" b="0" i="0" u="none" strike="noStrike" cap="none" normalizeH="0" baseline="0" smtClean="0">
                        <a:ln>
                          <a:noFill/>
                        </a:ln>
                        <a:solidFill>
                          <a:srgbClr val="000000"/>
                        </a:solidFill>
                        <a:effectLst/>
                        <a:latin typeface="Tempus Sans ITC" pitchFamily="82" charset="0"/>
                        <a:cs typeface="Arial" pitchFamily="34" charset="0"/>
                      </a:endParaRPr>
                    </a:p>
                  </a:txBody>
                  <a:tcP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rgbClr val="FF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empus Sans ITC" pitchFamily="82" charset="0"/>
                          <a:cs typeface="Arial" pitchFamily="34" charset="0"/>
                        </a:rPr>
                        <a:t>Arrest</a:t>
                      </a:r>
                    </a:p>
                  </a:txBody>
                  <a:tcP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rgbClr val="FFECDE"/>
                    </a:solidFill>
                  </a:tcPr>
                </a:tc>
              </a:tr>
            </a:tbl>
          </a:graphicData>
        </a:graphic>
      </p:graphicFrame>
      <p:graphicFrame>
        <p:nvGraphicFramePr>
          <p:cNvPr id="10" name="Table 9"/>
          <p:cNvGraphicFramePr>
            <a:graphicFrameLocks noGrp="1"/>
          </p:cNvGraphicFramePr>
          <p:nvPr/>
        </p:nvGraphicFramePr>
        <p:xfrm>
          <a:off x="2971800" y="3962400"/>
          <a:ext cx="3481388" cy="2225675"/>
        </p:xfrm>
        <a:graphic>
          <a:graphicData uri="http://schemas.openxmlformats.org/drawingml/2006/table">
            <a:tbl>
              <a:tblPr firstRow="1" bandRow="1">
                <a:tableStyleId>{5C22544A-7EE6-4342-B048-85BDC9FD1C3A}</a:tableStyleId>
              </a:tblPr>
              <a:tblGrid>
                <a:gridCol w="990609"/>
                <a:gridCol w="2490779"/>
              </a:tblGrid>
              <a:tr h="370946">
                <a:tc>
                  <a:txBody>
                    <a:bodyPr/>
                    <a:lstStyle/>
                    <a:p>
                      <a:pPr algn="ctr"/>
                      <a:r>
                        <a:rPr lang="en-US" sz="1800" dirty="0" smtClean="0">
                          <a:solidFill>
                            <a:schemeClr val="tx1"/>
                          </a:solidFill>
                        </a:rPr>
                        <a:t>Time</a:t>
                      </a:r>
                      <a:endParaRPr lang="en-US" sz="1800" dirty="0">
                        <a:solidFill>
                          <a:schemeClr val="tx1"/>
                        </a:solidFill>
                      </a:endParaRPr>
                    </a:p>
                  </a:txBody>
                  <a:tcPr marL="91441" marR="91441" marT="45733" marB="45733">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r>
                        <a:rPr lang="en-US" sz="1800" dirty="0" smtClean="0">
                          <a:solidFill>
                            <a:schemeClr val="tx1"/>
                          </a:solidFill>
                        </a:rPr>
                        <a:t>Temporal Expression</a:t>
                      </a:r>
                      <a:endParaRPr lang="en-US" sz="1800" dirty="0">
                        <a:solidFill>
                          <a:schemeClr val="tx1"/>
                        </a:solidFill>
                      </a:endParaRPr>
                    </a:p>
                  </a:txBody>
                  <a:tcPr marL="91441" marR="91441" marT="45733" marB="45733">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r>
              <a:tr h="370946">
                <a:tc>
                  <a:txBody>
                    <a:bodyPr/>
                    <a:lstStyle/>
                    <a:p>
                      <a:pPr algn="ctr"/>
                      <a:r>
                        <a:rPr lang="en-US" sz="1800" dirty="0" smtClean="0">
                          <a:solidFill>
                            <a:schemeClr val="tx1"/>
                          </a:solidFill>
                        </a:rPr>
                        <a:t>DCT</a:t>
                      </a:r>
                    </a:p>
                  </a:txBody>
                  <a:tcPr marL="91441" marR="91441" marT="45733" marB="45733">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r>
                        <a:rPr lang="en-US" sz="1800" u="sng" dirty="0" smtClean="0">
                          <a:solidFill>
                            <a:srgbClr val="008000"/>
                          </a:solidFill>
                        </a:rPr>
                        <a:t>Wed., May 24</a:t>
                      </a:r>
                      <a:r>
                        <a:rPr lang="en-US" sz="1800" u="sng" baseline="30000" dirty="0" smtClean="0">
                          <a:solidFill>
                            <a:srgbClr val="008000"/>
                          </a:solidFill>
                        </a:rPr>
                        <a:t>th</a:t>
                      </a:r>
                      <a:r>
                        <a:rPr lang="en-US" sz="1800" u="sng" dirty="0" smtClean="0">
                          <a:solidFill>
                            <a:srgbClr val="008000"/>
                          </a:solidFill>
                        </a:rPr>
                        <a:t>, 2006</a:t>
                      </a:r>
                    </a:p>
                  </a:txBody>
                  <a:tcPr marL="91441" marR="91441" marT="45733" marB="45733">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r>
              <a:tr h="370946">
                <a:tc>
                  <a:txBody>
                    <a:bodyPr/>
                    <a:lstStyle/>
                    <a:p>
                      <a:pPr algn="ctr"/>
                      <a:r>
                        <a:rPr lang="en-US" sz="1800" dirty="0" smtClean="0">
                          <a:solidFill>
                            <a:schemeClr val="tx1"/>
                          </a:solidFill>
                        </a:rPr>
                        <a:t>t</a:t>
                      </a:r>
                      <a:r>
                        <a:rPr lang="en-US" sz="1800" baseline="-25000" dirty="0" smtClean="0">
                          <a:solidFill>
                            <a:schemeClr val="tx1"/>
                          </a:solidFill>
                        </a:rPr>
                        <a:t>1</a:t>
                      </a:r>
                    </a:p>
                  </a:txBody>
                  <a:tcPr marL="91441" marR="91441" marT="45733" marB="45733">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r>
                        <a:rPr lang="en-US" sz="1800" u="sng" kern="1200" dirty="0" smtClean="0">
                          <a:solidFill>
                            <a:srgbClr val="008000"/>
                          </a:solidFill>
                          <a:latin typeface="+mn-lt"/>
                          <a:ea typeface="+mn-ea"/>
                          <a:cs typeface="+mn-cs"/>
                        </a:rPr>
                        <a:t>Tuesday</a:t>
                      </a:r>
                    </a:p>
                  </a:txBody>
                  <a:tcPr marL="91441" marR="91441" marT="45733" marB="45733">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r>
              <a:tr h="370946">
                <a:tc>
                  <a:txBody>
                    <a:bodyPr/>
                    <a:lstStyle/>
                    <a:p>
                      <a:pPr algn="ctr"/>
                      <a:r>
                        <a:rPr lang="en-US" sz="1800" dirty="0" smtClean="0">
                          <a:solidFill>
                            <a:schemeClr val="tx1"/>
                          </a:solidFill>
                        </a:rPr>
                        <a:t>t</a:t>
                      </a:r>
                      <a:r>
                        <a:rPr lang="en-US" sz="1800" baseline="-25000" dirty="0" smtClean="0">
                          <a:solidFill>
                            <a:schemeClr val="tx1"/>
                          </a:solidFill>
                        </a:rPr>
                        <a:t>2</a:t>
                      </a:r>
                      <a:endParaRPr lang="en-US" sz="1800" baseline="-25000" dirty="0">
                        <a:solidFill>
                          <a:schemeClr val="tx1"/>
                        </a:solidFill>
                      </a:endParaRPr>
                    </a:p>
                  </a:txBody>
                  <a:tcPr marL="91441" marR="91441" marT="45733" marB="45733">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r>
                        <a:rPr lang="en-US" sz="1800" u="sng" kern="1200" dirty="0" smtClean="0">
                          <a:solidFill>
                            <a:srgbClr val="008000"/>
                          </a:solidFill>
                          <a:latin typeface="+mn-lt"/>
                          <a:ea typeface="+mn-ea"/>
                          <a:cs typeface="+mn-cs"/>
                        </a:rPr>
                        <a:t>three</a:t>
                      </a:r>
                      <a:r>
                        <a:rPr lang="en-US" sz="1800" u="sng" dirty="0" smtClean="0">
                          <a:solidFill>
                            <a:srgbClr val="008000"/>
                          </a:solidFill>
                        </a:rPr>
                        <a:t> </a:t>
                      </a:r>
                      <a:r>
                        <a:rPr lang="en-US" sz="1800" u="sng" kern="1200" dirty="0" smtClean="0">
                          <a:solidFill>
                            <a:srgbClr val="008000"/>
                          </a:solidFill>
                          <a:latin typeface="+mn-lt"/>
                          <a:ea typeface="+mn-ea"/>
                          <a:cs typeface="+mn-cs"/>
                        </a:rPr>
                        <a:t>days</a:t>
                      </a:r>
                      <a:r>
                        <a:rPr lang="en-US" sz="1800" u="sng" dirty="0" smtClean="0">
                          <a:solidFill>
                            <a:srgbClr val="008000"/>
                          </a:solidFill>
                        </a:rPr>
                        <a:t> </a:t>
                      </a:r>
                      <a:r>
                        <a:rPr lang="en-US" sz="1800" u="sng" kern="1200" dirty="0" smtClean="0">
                          <a:solidFill>
                            <a:srgbClr val="008000"/>
                          </a:solidFill>
                          <a:latin typeface="+mn-lt"/>
                          <a:ea typeface="+mn-ea"/>
                          <a:cs typeface="+mn-cs"/>
                        </a:rPr>
                        <a:t>earlier</a:t>
                      </a:r>
                    </a:p>
                  </a:txBody>
                  <a:tcPr marL="91441" marR="91441" marT="45733" marB="45733">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r>
              <a:tr h="370946">
                <a:tc>
                  <a:txBody>
                    <a:bodyPr/>
                    <a:lstStyle/>
                    <a:p>
                      <a:pPr algn="ctr"/>
                      <a:r>
                        <a:rPr lang="en-US" sz="1800" dirty="0" smtClean="0">
                          <a:solidFill>
                            <a:schemeClr val="tx1"/>
                          </a:solidFill>
                        </a:rPr>
                        <a:t>t</a:t>
                      </a:r>
                      <a:r>
                        <a:rPr lang="en-US" sz="1800" baseline="-25000" dirty="0" smtClean="0">
                          <a:solidFill>
                            <a:schemeClr val="tx1"/>
                          </a:solidFill>
                        </a:rPr>
                        <a:t>3</a:t>
                      </a:r>
                      <a:endParaRPr lang="en-US" sz="1800" baseline="-25000" dirty="0">
                        <a:solidFill>
                          <a:schemeClr val="tx1"/>
                        </a:solidFill>
                      </a:endParaRPr>
                    </a:p>
                  </a:txBody>
                  <a:tcPr marL="91441" marR="91441" marT="45733" marB="45733">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r>
                        <a:rPr lang="en-US" sz="1800" u="sng" kern="1200" dirty="0" smtClean="0">
                          <a:solidFill>
                            <a:srgbClr val="008000"/>
                          </a:solidFill>
                          <a:latin typeface="+mn-lt"/>
                          <a:ea typeface="+mn-ea"/>
                          <a:cs typeface="+mn-cs"/>
                        </a:rPr>
                        <a:t>now</a:t>
                      </a:r>
                    </a:p>
                  </a:txBody>
                  <a:tcPr marL="91441" marR="91441" marT="45733" marB="45733">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r>
              <a:tr h="3709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t</a:t>
                      </a:r>
                      <a:r>
                        <a:rPr lang="en-US" sz="1800" baseline="-25000" dirty="0" smtClean="0">
                          <a:solidFill>
                            <a:schemeClr val="tx1"/>
                          </a:solidFill>
                        </a:rPr>
                        <a:t>4</a:t>
                      </a:r>
                    </a:p>
                  </a:txBody>
                  <a:tcPr marL="91441" marR="91441" marT="45733" marB="45733">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u="sng" kern="1200" dirty="0" smtClean="0">
                          <a:solidFill>
                            <a:srgbClr val="008000"/>
                          </a:solidFill>
                          <a:latin typeface="+mn-lt"/>
                          <a:ea typeface="+mn-ea"/>
                          <a:cs typeface="+mn-cs"/>
                        </a:rPr>
                        <a:t>next</a:t>
                      </a:r>
                      <a:r>
                        <a:rPr lang="en-US" sz="1800" u="sng" dirty="0" smtClean="0">
                          <a:solidFill>
                            <a:srgbClr val="008000"/>
                          </a:solidFill>
                        </a:rPr>
                        <a:t> </a:t>
                      </a:r>
                      <a:r>
                        <a:rPr lang="en-US" sz="1800" u="sng" kern="1200" dirty="0" smtClean="0">
                          <a:solidFill>
                            <a:srgbClr val="008000"/>
                          </a:solidFill>
                          <a:latin typeface="+mn-lt"/>
                          <a:ea typeface="+mn-ea"/>
                          <a:cs typeface="+mn-cs"/>
                        </a:rPr>
                        <a:t>week</a:t>
                      </a:r>
                    </a:p>
                  </a:txBody>
                  <a:tcPr marL="91441" marR="91441" marT="45733" marB="45733">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r>
            </a:tbl>
          </a:graphicData>
        </a:graphic>
      </p:graphicFrame>
      <p:sp>
        <p:nvSpPr>
          <p:cNvPr id="314419" name="TextBox 10"/>
          <p:cNvSpPr txBox="1">
            <a:spLocks noChangeArrowheads="1"/>
          </p:cNvSpPr>
          <p:nvPr/>
        </p:nvSpPr>
        <p:spPr bwMode="auto">
          <a:xfrm>
            <a:off x="2895600" y="6172200"/>
            <a:ext cx="2795588" cy="307975"/>
          </a:xfrm>
          <a:prstGeom prst="rect">
            <a:avLst/>
          </a:prstGeom>
          <a:noFill/>
          <a:ln w="9525">
            <a:noFill/>
            <a:miter lim="800000"/>
            <a:headEnd/>
            <a:tailEnd/>
          </a:ln>
        </p:spPr>
        <p:txBody>
          <a:bodyPr wrap="none">
            <a:spAutoFit/>
          </a:bodyPr>
          <a:lstStyle/>
          <a:p>
            <a:r>
              <a:rPr lang="en-US" sz="1400" b="1" i="1"/>
              <a:t>DCT </a:t>
            </a:r>
            <a:r>
              <a:rPr lang="en-US" sz="1400" i="1"/>
              <a:t>= Document Creation Time</a:t>
            </a:r>
          </a:p>
        </p:txBody>
      </p:sp>
      <p:graphicFrame>
        <p:nvGraphicFramePr>
          <p:cNvPr id="12" name="Table 11"/>
          <p:cNvGraphicFramePr>
            <a:graphicFrameLocks noGrp="1"/>
          </p:cNvGraphicFramePr>
          <p:nvPr/>
        </p:nvGraphicFramePr>
        <p:xfrm>
          <a:off x="6446838" y="3962400"/>
          <a:ext cx="2011362" cy="2225675"/>
        </p:xfrm>
        <a:graphic>
          <a:graphicData uri="http://schemas.openxmlformats.org/drawingml/2006/table">
            <a:tbl>
              <a:tblPr firstRow="1" bandRow="1">
                <a:tableStyleId>{5C22544A-7EE6-4342-B048-85BDC9FD1C3A}</a:tableStyleId>
              </a:tblPr>
              <a:tblGrid>
                <a:gridCol w="2011362"/>
              </a:tblGrid>
              <a:tr h="370946">
                <a:tc>
                  <a:txBody>
                    <a:bodyPr/>
                    <a:lstStyle/>
                    <a:p>
                      <a:pPr algn="ctr"/>
                      <a:r>
                        <a:rPr lang="en-US" sz="1800" dirty="0" smtClean="0">
                          <a:solidFill>
                            <a:srgbClr val="000000"/>
                          </a:solidFill>
                        </a:rPr>
                        <a:t>Normalized</a:t>
                      </a:r>
                      <a:r>
                        <a:rPr lang="en-US" sz="1800" baseline="0" dirty="0" smtClean="0">
                          <a:solidFill>
                            <a:srgbClr val="000000"/>
                          </a:solidFill>
                        </a:rPr>
                        <a:t> Time</a:t>
                      </a:r>
                      <a:endParaRPr lang="en-US" sz="1800" dirty="0">
                        <a:solidFill>
                          <a:srgbClr val="000000"/>
                        </a:solidFill>
                      </a:endParaRPr>
                    </a:p>
                  </a:txBody>
                  <a:tcPr marL="91426" marR="91426" marT="45733" marB="45733">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r>
              <a:tr h="370946">
                <a:tc>
                  <a:txBody>
                    <a:bodyPr/>
                    <a:lstStyle/>
                    <a:p>
                      <a:pPr algn="ctr"/>
                      <a:r>
                        <a:rPr lang="en-US" sz="1800" dirty="0" smtClean="0">
                          <a:solidFill>
                            <a:srgbClr val="000000"/>
                          </a:solidFill>
                        </a:rPr>
                        <a:t>2006-05-24</a:t>
                      </a:r>
                      <a:endParaRPr lang="en-US" sz="1800" dirty="0">
                        <a:solidFill>
                          <a:srgbClr val="000000"/>
                        </a:solidFill>
                      </a:endParaRPr>
                    </a:p>
                  </a:txBody>
                  <a:tcPr marL="91426" marR="91426" marT="45733" marB="45733">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r>
              <a:tr h="370946">
                <a:tc>
                  <a:txBody>
                    <a:bodyPr/>
                    <a:lstStyle/>
                    <a:p>
                      <a:pPr algn="ctr"/>
                      <a:r>
                        <a:rPr lang="en-US" sz="1800" dirty="0" smtClean="0">
                          <a:solidFill>
                            <a:srgbClr val="000000"/>
                          </a:solidFill>
                        </a:rPr>
                        <a:t>2006-05-23</a:t>
                      </a:r>
                      <a:endParaRPr lang="en-US" sz="1800" dirty="0">
                        <a:solidFill>
                          <a:srgbClr val="000000"/>
                        </a:solidFill>
                      </a:endParaRPr>
                    </a:p>
                  </a:txBody>
                  <a:tcPr marL="91426" marR="91426" marT="45733" marB="45733">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r>
              <a:tr h="370946">
                <a:tc>
                  <a:txBody>
                    <a:bodyPr/>
                    <a:lstStyle/>
                    <a:p>
                      <a:pPr algn="ctr"/>
                      <a:r>
                        <a:rPr lang="en-US" sz="1800" dirty="0" smtClean="0">
                          <a:solidFill>
                            <a:srgbClr val="000000"/>
                          </a:solidFill>
                        </a:rPr>
                        <a:t>2006-05-21</a:t>
                      </a:r>
                      <a:endParaRPr lang="en-US" sz="1800" dirty="0">
                        <a:solidFill>
                          <a:srgbClr val="000000"/>
                        </a:solidFill>
                      </a:endParaRPr>
                    </a:p>
                  </a:txBody>
                  <a:tcPr marL="91426" marR="91426" marT="45733" marB="45733">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r>
              <a:tr h="370946">
                <a:tc>
                  <a:txBody>
                    <a:bodyPr/>
                    <a:lstStyle/>
                    <a:p>
                      <a:pPr algn="ctr"/>
                      <a:r>
                        <a:rPr lang="en-US" sz="1800" dirty="0" smtClean="0">
                          <a:solidFill>
                            <a:srgbClr val="000000"/>
                          </a:solidFill>
                        </a:rPr>
                        <a:t>2006-05-24</a:t>
                      </a:r>
                      <a:endParaRPr lang="en-US" sz="1800" dirty="0">
                        <a:solidFill>
                          <a:srgbClr val="000000"/>
                        </a:solidFill>
                      </a:endParaRPr>
                    </a:p>
                  </a:txBody>
                  <a:tcPr marL="91426" marR="91426" marT="45733" marB="45733">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r>
              <a:tr h="370946">
                <a:tc>
                  <a:txBody>
                    <a:bodyPr/>
                    <a:lstStyle/>
                    <a:p>
                      <a:pPr algn="ctr"/>
                      <a:r>
                        <a:rPr lang="en-US" sz="1800" dirty="0" smtClean="0">
                          <a:solidFill>
                            <a:srgbClr val="000000"/>
                          </a:solidFill>
                        </a:rPr>
                        <a:t>2006-05-29</a:t>
                      </a:r>
                      <a:endParaRPr lang="en-US" sz="1800" dirty="0">
                        <a:solidFill>
                          <a:srgbClr val="000000"/>
                        </a:solidFill>
                      </a:endParaRPr>
                    </a:p>
                  </a:txBody>
                  <a:tcPr marL="91426" marR="91426" marT="45733" marB="45733">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r>
            </a:tbl>
          </a:graphicData>
        </a:graphic>
      </p:graphicFrame>
      <p:sp>
        <p:nvSpPr>
          <p:cNvPr id="314436" name="TextBox 10"/>
          <p:cNvSpPr txBox="1">
            <a:spLocks noChangeArrowheads="1"/>
          </p:cNvSpPr>
          <p:nvPr/>
        </p:nvSpPr>
        <p:spPr bwMode="auto">
          <a:xfrm rot="1053164">
            <a:off x="7207250" y="1382713"/>
            <a:ext cx="1524000" cy="369887"/>
          </a:xfrm>
          <a:prstGeom prst="rect">
            <a:avLst/>
          </a:prstGeom>
          <a:solidFill>
            <a:srgbClr val="FFFFCC"/>
          </a:solidFill>
          <a:ln w="28575">
            <a:solidFill>
              <a:schemeClr val="bg2"/>
            </a:solidFill>
            <a:miter lim="800000"/>
            <a:headEnd/>
            <a:tailEnd/>
          </a:ln>
        </p:spPr>
        <p:txBody>
          <a:bodyPr>
            <a:spAutoFit/>
          </a:bodyPr>
          <a:lstStyle/>
          <a:p>
            <a:pPr algn="ctr"/>
            <a:r>
              <a:rPr lang="en-US"/>
              <a:t>Motivation</a:t>
            </a: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6"/>
          <p:cNvSpPr>
            <a:spLocks noGrp="1" noChangeArrowheads="1"/>
          </p:cNvSpPr>
          <p:nvPr>
            <p:ph type="sldNum" sz="quarter" idx="12"/>
          </p:nvPr>
        </p:nvSpPr>
        <p:spPr>
          <a:ln>
            <a:miter lim="800000"/>
            <a:headEnd/>
            <a:tailEnd/>
          </a:ln>
        </p:spPr>
        <p:txBody>
          <a:bodyPr/>
          <a:lstStyle/>
          <a:p>
            <a:pPr>
              <a:defRPr/>
            </a:pPr>
            <a:fld id="{3C7F72E6-8EDD-4CAB-94F0-412A9B1768F0}" type="slidenum">
              <a:rPr lang="en-US" smtClean="0"/>
              <a:pPr>
                <a:defRPr/>
              </a:pPr>
              <a:t>14</a:t>
            </a:fld>
            <a:endParaRPr lang="en-US" smtClean="0"/>
          </a:p>
        </p:txBody>
      </p:sp>
      <p:sp>
        <p:nvSpPr>
          <p:cNvPr id="78850" name="Title 4"/>
          <p:cNvSpPr>
            <a:spLocks noGrp="1"/>
          </p:cNvSpPr>
          <p:nvPr>
            <p:ph type="title"/>
          </p:nvPr>
        </p:nvSpPr>
        <p:spPr/>
        <p:txBody>
          <a:bodyPr/>
          <a:lstStyle/>
          <a:p>
            <a:r>
              <a:rPr lang="en-US" sz="3900" smtClean="0">
                <a:ea typeface="ＭＳ Ｐゴシック" pitchFamily="34" charset="-128"/>
              </a:rPr>
              <a:t>Under-specification and granularity</a:t>
            </a:r>
          </a:p>
        </p:txBody>
      </p:sp>
      <p:sp>
        <p:nvSpPr>
          <p:cNvPr id="78851" name="Content Placeholder 5"/>
          <p:cNvSpPr>
            <a:spLocks noGrp="1"/>
          </p:cNvSpPr>
          <p:nvPr>
            <p:ph idx="1"/>
          </p:nvPr>
        </p:nvSpPr>
        <p:spPr>
          <a:xfrm>
            <a:off x="457200" y="1143000"/>
            <a:ext cx="8686800" cy="4530725"/>
          </a:xfrm>
        </p:spPr>
        <p:txBody>
          <a:bodyPr/>
          <a:lstStyle/>
          <a:p>
            <a:r>
              <a:rPr lang="en-US" sz="2800" b="1" smtClean="0">
                <a:ea typeface="ＭＳ Ｐゴシック" pitchFamily="34" charset="-128"/>
              </a:rPr>
              <a:t>Now</a:t>
            </a:r>
            <a:r>
              <a:rPr lang="en-US" sz="2800" smtClean="0">
                <a:ea typeface="ＭＳ Ｐゴシック" pitchFamily="34" charset="-128"/>
              </a:rPr>
              <a:t> </a:t>
            </a:r>
            <a:r>
              <a:rPr lang="en-US" sz="2800" smtClean="0">
                <a:ea typeface="ＭＳ Ｐゴシック" pitchFamily="34" charset="-128"/>
                <a:sym typeface="Wingdings" pitchFamily="2" charset="2"/>
              </a:rPr>
              <a:t></a:t>
            </a:r>
            <a:r>
              <a:rPr lang="en-US" sz="2800" smtClean="0">
                <a:ea typeface="ＭＳ Ｐゴシック" pitchFamily="34" charset="-128"/>
              </a:rPr>
              <a:t> December 8</a:t>
            </a:r>
            <a:r>
              <a:rPr lang="en-US" sz="2800" baseline="30000" smtClean="0">
                <a:ea typeface="ＭＳ Ｐゴシック" pitchFamily="34" charset="-128"/>
              </a:rPr>
              <a:t>th</a:t>
            </a:r>
            <a:r>
              <a:rPr lang="en-US" sz="2800" smtClean="0">
                <a:ea typeface="ＭＳ Ｐゴシック" pitchFamily="34" charset="-128"/>
              </a:rPr>
              <a:t>, 2012, 3:00pm.</a:t>
            </a:r>
          </a:p>
          <a:p>
            <a:pPr lvl="1"/>
            <a:r>
              <a:rPr lang="en-US" smtClean="0">
                <a:sym typeface="Wingdings" pitchFamily="2" charset="2"/>
              </a:rPr>
              <a:t>2012-12-08-T15:00</a:t>
            </a:r>
          </a:p>
          <a:p>
            <a:r>
              <a:rPr lang="en-US" smtClean="0">
                <a:ea typeface="ＭＳ Ｐゴシック" pitchFamily="34" charset="-128"/>
                <a:sym typeface="Wingdings" pitchFamily="2" charset="2"/>
              </a:rPr>
              <a:t>“December 8</a:t>
            </a:r>
            <a:r>
              <a:rPr lang="en-US" baseline="30000" smtClean="0">
                <a:ea typeface="ＭＳ Ｐゴシック" pitchFamily="34" charset="-128"/>
                <a:sym typeface="Wingdings" pitchFamily="2" charset="2"/>
              </a:rPr>
              <a:t>th</a:t>
            </a:r>
            <a:r>
              <a:rPr lang="en-US" smtClean="0">
                <a:ea typeface="ＭＳ Ｐゴシック" pitchFamily="34" charset="-128"/>
                <a:sym typeface="Wingdings" pitchFamily="2" charset="2"/>
              </a:rPr>
              <a:t>, 2012</a:t>
            </a:r>
          </a:p>
          <a:p>
            <a:pPr lvl="1"/>
            <a:r>
              <a:rPr lang="en-US" smtClean="0">
                <a:sym typeface="Wingdings" pitchFamily="2" charset="2"/>
              </a:rPr>
              <a:t>2012-12-08-TXX:XX</a:t>
            </a:r>
          </a:p>
          <a:p>
            <a:pPr lvl="1"/>
            <a:r>
              <a:rPr lang="en-US" smtClean="0">
                <a:sym typeface="Wingdings" pitchFamily="2" charset="2"/>
              </a:rPr>
              <a:t>(2012-12-08T00:00, 2012-12-08-T11:59)</a:t>
            </a:r>
          </a:p>
          <a:p>
            <a:r>
              <a:rPr lang="en-US" smtClean="0">
                <a:ea typeface="ＭＳ Ｐゴシック" pitchFamily="34" charset="-128"/>
              </a:rPr>
              <a:t>“December 8</a:t>
            </a:r>
            <a:r>
              <a:rPr lang="en-US" baseline="30000" smtClean="0">
                <a:ea typeface="ＭＳ Ｐゴシック" pitchFamily="34" charset="-128"/>
              </a:rPr>
              <a:t>th”</a:t>
            </a:r>
            <a:endParaRPr lang="en-US" smtClean="0">
              <a:ea typeface="ＭＳ Ｐゴシック" pitchFamily="34" charset="-128"/>
            </a:endParaRPr>
          </a:p>
          <a:p>
            <a:pPr lvl="1"/>
            <a:r>
              <a:rPr lang="en-US" smtClean="0"/>
              <a:t>xxxx-12-08-Txx:xx</a:t>
            </a:r>
          </a:p>
          <a:p>
            <a:pPr lvl="1"/>
            <a:r>
              <a:rPr lang="en-US" smtClean="0"/>
              <a:t>Set of all December 8</a:t>
            </a:r>
            <a:r>
              <a:rPr lang="en-US" baseline="30000" smtClean="0"/>
              <a:t>th</a:t>
            </a:r>
            <a:r>
              <a:rPr lang="en-US" smtClean="0"/>
              <a:t>’s</a:t>
            </a:r>
          </a:p>
          <a:p>
            <a:pPr lvl="1"/>
            <a:r>
              <a:rPr lang="en-US" smtClean="0"/>
              <a:t>Each is an interval</a:t>
            </a:r>
          </a:p>
          <a:p>
            <a:pPr lvl="2"/>
            <a:r>
              <a:rPr lang="en-US" smtClean="0"/>
              <a:t>{ (xxxx-12-08:T00:00, xxxx-12-08:T11:59) }</a:t>
            </a:r>
          </a:p>
          <a:p>
            <a:pPr lvl="2"/>
            <a:endParaRPr lang="en-US" smtClean="0"/>
          </a:p>
          <a:p>
            <a:endParaRPr lang="en-US" smtClean="0">
              <a:ea typeface="ＭＳ Ｐゴシック" pitchFamily="34" charset="-128"/>
            </a:endParaRPr>
          </a:p>
          <a:p>
            <a:endParaRPr lang="en-US" smtClean="0">
              <a:ea typeface="ＭＳ Ｐゴシック" pitchFamily="34" charset="-128"/>
            </a:endParaRPr>
          </a:p>
          <a:p>
            <a:endParaRPr lang="en-US" smtClean="0">
              <a:ea typeface="ＭＳ Ｐゴシック" pitchFamily="34" charset="-128"/>
            </a:endParaRPr>
          </a:p>
        </p:txBody>
      </p:sp>
      <p:sp>
        <p:nvSpPr>
          <p:cNvPr id="78852" name="Slide Number Placeholder 1"/>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BFA45543-AD41-46EB-BA0D-C9E423386DA1}" type="slidenum">
              <a:rPr lang="en-US" sz="1200">
                <a:latin typeface="Garamond" pitchFamily="18" charset="0"/>
              </a:rPr>
              <a:pPr algn="r"/>
              <a:t>14</a:t>
            </a:fld>
            <a:endParaRPr lang="en-US" sz="1200">
              <a:latin typeface="Garamond" pitchFamily="18" charset="0"/>
            </a:endParaRP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Rectangle 3"/>
          <p:cNvSpPr>
            <a:spLocks noGrp="1" noChangeArrowheads="1"/>
          </p:cNvSpPr>
          <p:nvPr>
            <p:ph type="sldNum" sz="quarter" idx="11"/>
          </p:nvPr>
        </p:nvSpPr>
        <p:spPr>
          <a:noFill/>
        </p:spPr>
        <p:txBody>
          <a:bodyPr/>
          <a:lstStyle/>
          <a:p>
            <a:fld id="{FC19CD58-D490-479C-B9E9-0FF7FD454657}" type="slidenum">
              <a:rPr lang="en-US" altLang="zh-TW" smtClean="0">
                <a:ea typeface="Arial Unicode MS" pitchFamily="34" charset="-122"/>
                <a:cs typeface="Arial Unicode MS" pitchFamily="34" charset="-122"/>
              </a:rPr>
              <a:pPr/>
              <a:t>140</a:t>
            </a:fld>
            <a:endParaRPr lang="en-US" altLang="zh-TW" smtClean="0">
              <a:ea typeface="Arial Unicode MS" pitchFamily="34" charset="-122"/>
              <a:cs typeface="Arial Unicode MS" pitchFamily="34" charset="-122"/>
            </a:endParaRPr>
          </a:p>
        </p:txBody>
      </p:sp>
      <p:sp>
        <p:nvSpPr>
          <p:cNvPr id="316418" name="Title 1"/>
          <p:cNvSpPr>
            <a:spLocks noGrp="1"/>
          </p:cNvSpPr>
          <p:nvPr>
            <p:ph type="title" idx="4294967295"/>
          </p:nvPr>
        </p:nvSpPr>
        <p:spPr/>
        <p:txBody>
          <a:bodyPr/>
          <a:lstStyle/>
          <a:p>
            <a:r>
              <a:rPr lang="en-US" sz="4200" smtClean="0">
                <a:ea typeface="ＭＳ Ｐゴシック" pitchFamily="34" charset="-128"/>
              </a:rPr>
              <a:t>Event Timeline Construction</a:t>
            </a:r>
          </a:p>
        </p:txBody>
      </p:sp>
      <p:sp>
        <p:nvSpPr>
          <p:cNvPr id="316419" name="TextBox 5"/>
          <p:cNvSpPr txBox="1">
            <a:spLocks noChangeArrowheads="1"/>
          </p:cNvSpPr>
          <p:nvPr/>
        </p:nvSpPr>
        <p:spPr bwMode="auto">
          <a:xfrm>
            <a:off x="6629400" y="838200"/>
            <a:ext cx="2133600" cy="338138"/>
          </a:xfrm>
          <a:prstGeom prst="rect">
            <a:avLst/>
          </a:prstGeom>
          <a:noFill/>
          <a:ln w="9525">
            <a:noFill/>
            <a:miter lim="800000"/>
            <a:headEnd/>
            <a:tailEnd/>
          </a:ln>
        </p:spPr>
        <p:txBody>
          <a:bodyPr>
            <a:spAutoFit/>
          </a:bodyPr>
          <a:lstStyle/>
          <a:p>
            <a:r>
              <a:rPr lang="en-US" sz="1600" i="1" u="sng">
                <a:solidFill>
                  <a:srgbClr val="008000"/>
                </a:solidFill>
              </a:rPr>
              <a:t>Wed., May 24</a:t>
            </a:r>
            <a:r>
              <a:rPr lang="en-US" sz="1600" i="1" u="sng" baseline="30000">
                <a:solidFill>
                  <a:srgbClr val="008000"/>
                </a:solidFill>
              </a:rPr>
              <a:t>th</a:t>
            </a:r>
            <a:r>
              <a:rPr lang="en-US" sz="1600" i="1" u="sng">
                <a:solidFill>
                  <a:srgbClr val="008000"/>
                </a:solidFill>
              </a:rPr>
              <a:t>, 2006</a:t>
            </a:r>
          </a:p>
        </p:txBody>
      </p:sp>
      <p:sp>
        <p:nvSpPr>
          <p:cNvPr id="316420" name="Rectangle 6"/>
          <p:cNvSpPr>
            <a:spLocks noChangeArrowheads="1"/>
          </p:cNvSpPr>
          <p:nvPr/>
        </p:nvSpPr>
        <p:spPr bwMode="auto">
          <a:xfrm>
            <a:off x="457200" y="1176338"/>
            <a:ext cx="8229600" cy="2514600"/>
          </a:xfrm>
          <a:prstGeom prst="rect">
            <a:avLst/>
          </a:prstGeom>
          <a:solidFill>
            <a:schemeClr val="accent1"/>
          </a:solidFill>
          <a:ln w="19050">
            <a:solidFill>
              <a:srgbClr val="008000"/>
            </a:solidFill>
            <a:round/>
            <a:headEnd/>
            <a:tailEnd/>
          </a:ln>
        </p:spPr>
        <p:txBody>
          <a:bodyPr/>
          <a:lstStyle/>
          <a:p>
            <a:pPr algn="just" eaLnBrk="0" hangingPunct="0">
              <a:lnSpc>
                <a:spcPct val="150000"/>
              </a:lnSpc>
            </a:pPr>
            <a:r>
              <a:rPr lang="en-US" sz="2000"/>
              <a:t>[…] The </a:t>
            </a:r>
            <a:r>
              <a:rPr lang="en-US" sz="2000">
                <a:solidFill>
                  <a:srgbClr val="0000FF"/>
                </a:solidFill>
              </a:rPr>
              <a:t>Iraqi insurgents</a:t>
            </a:r>
            <a:r>
              <a:rPr lang="en-US" sz="2000"/>
              <a:t> </a:t>
            </a:r>
            <a:r>
              <a:rPr lang="en-US" sz="2000" i="1">
                <a:solidFill>
                  <a:srgbClr val="FF0000"/>
                </a:solidFill>
              </a:rPr>
              <a:t>attacked</a:t>
            </a:r>
            <a:r>
              <a:rPr lang="en-US" sz="2000"/>
              <a:t> a </a:t>
            </a:r>
            <a:r>
              <a:rPr lang="en-US" sz="2000">
                <a:solidFill>
                  <a:srgbClr val="0000FF"/>
                </a:solidFill>
              </a:rPr>
              <a:t>police station</a:t>
            </a:r>
            <a:r>
              <a:rPr lang="en-US" sz="2000"/>
              <a:t> in </a:t>
            </a:r>
            <a:r>
              <a:rPr lang="en-US" sz="2000">
                <a:solidFill>
                  <a:srgbClr val="0000FF"/>
                </a:solidFill>
              </a:rPr>
              <a:t>Tal Afar</a:t>
            </a:r>
            <a:r>
              <a:rPr lang="en-US" sz="2000"/>
              <a:t> on </a:t>
            </a:r>
            <a:r>
              <a:rPr lang="en-US" sz="2000" u="sng">
                <a:solidFill>
                  <a:srgbClr val="008000"/>
                </a:solidFill>
              </a:rPr>
              <a:t>Tuesday</a:t>
            </a:r>
            <a:r>
              <a:rPr lang="en-US" sz="2000"/>
              <a:t> </a:t>
            </a:r>
            <a:r>
              <a:rPr lang="en-US" sz="2000" i="1">
                <a:solidFill>
                  <a:srgbClr val="FF0000"/>
                </a:solidFill>
              </a:rPr>
              <a:t>killing</a:t>
            </a:r>
            <a:r>
              <a:rPr lang="en-US" sz="2000"/>
              <a:t> </a:t>
            </a:r>
            <a:r>
              <a:rPr lang="en-US" sz="2000">
                <a:solidFill>
                  <a:srgbClr val="0000FF"/>
                </a:solidFill>
              </a:rPr>
              <a:t>6 policemen</a:t>
            </a:r>
            <a:r>
              <a:rPr lang="en-US" sz="2000"/>
              <a:t> and </a:t>
            </a:r>
            <a:r>
              <a:rPr lang="en-US" sz="2000" i="1">
                <a:solidFill>
                  <a:srgbClr val="FF0000"/>
                </a:solidFill>
              </a:rPr>
              <a:t>injuring</a:t>
            </a:r>
            <a:r>
              <a:rPr lang="en-US" sz="2000"/>
              <a:t> </a:t>
            </a:r>
            <a:r>
              <a:rPr lang="en-US" sz="2000">
                <a:solidFill>
                  <a:srgbClr val="0000FF"/>
                </a:solidFill>
              </a:rPr>
              <a:t>8 other people</a:t>
            </a:r>
            <a:r>
              <a:rPr lang="en-US" sz="2000"/>
              <a:t>. This action is allegedly to respond to the </a:t>
            </a:r>
            <a:r>
              <a:rPr lang="en-US" sz="2000" i="1">
                <a:solidFill>
                  <a:srgbClr val="FF0000"/>
                </a:solidFill>
              </a:rPr>
              <a:t>bombing</a:t>
            </a:r>
            <a:r>
              <a:rPr lang="en-US" sz="2000"/>
              <a:t> action by the </a:t>
            </a:r>
            <a:r>
              <a:rPr lang="en-US" sz="2000">
                <a:solidFill>
                  <a:srgbClr val="0000FF"/>
                </a:solidFill>
              </a:rPr>
              <a:t>coalition armies </a:t>
            </a:r>
            <a:r>
              <a:rPr lang="en-US" sz="2000" u="sng">
                <a:solidFill>
                  <a:srgbClr val="008000"/>
                </a:solidFill>
              </a:rPr>
              <a:t>three days earlier</a:t>
            </a:r>
            <a:r>
              <a:rPr lang="en-US" sz="2000"/>
              <a:t> in </a:t>
            </a:r>
            <a:r>
              <a:rPr lang="en-US" sz="2000">
                <a:solidFill>
                  <a:srgbClr val="0000FF"/>
                </a:solidFill>
              </a:rPr>
              <a:t>Baghdad</a:t>
            </a:r>
            <a:r>
              <a:rPr lang="en-US" sz="2000"/>
              <a:t>. The </a:t>
            </a:r>
            <a:r>
              <a:rPr lang="en-US" sz="2000">
                <a:solidFill>
                  <a:srgbClr val="0000FF"/>
                </a:solidFill>
              </a:rPr>
              <a:t>police</a:t>
            </a:r>
            <a:r>
              <a:rPr lang="en-US" sz="2000"/>
              <a:t> is </a:t>
            </a:r>
            <a:r>
              <a:rPr lang="en-US" sz="2000" u="sng">
                <a:solidFill>
                  <a:srgbClr val="008000"/>
                </a:solidFill>
              </a:rPr>
              <a:t>now</a:t>
            </a:r>
            <a:r>
              <a:rPr lang="en-US" sz="2000"/>
              <a:t> sketching a plan to </a:t>
            </a:r>
            <a:r>
              <a:rPr lang="en-US" sz="2000" i="1">
                <a:solidFill>
                  <a:srgbClr val="FF0000"/>
                </a:solidFill>
              </a:rPr>
              <a:t>arrest</a:t>
            </a:r>
            <a:r>
              <a:rPr lang="en-US" sz="2000"/>
              <a:t> the </a:t>
            </a:r>
            <a:r>
              <a:rPr lang="en-US" sz="2000">
                <a:solidFill>
                  <a:srgbClr val="0000FF"/>
                </a:solidFill>
              </a:rPr>
              <a:t>insurgents</a:t>
            </a:r>
            <a:r>
              <a:rPr lang="en-US" sz="2000"/>
              <a:t> in a campaign </a:t>
            </a:r>
            <a:r>
              <a:rPr lang="en-US" sz="2000" u="sng">
                <a:solidFill>
                  <a:srgbClr val="008000"/>
                </a:solidFill>
              </a:rPr>
              <a:t>next week</a:t>
            </a:r>
            <a:r>
              <a:rPr lang="en-US" sz="2000"/>
              <a:t>. […]</a:t>
            </a:r>
          </a:p>
        </p:txBody>
      </p:sp>
      <p:graphicFrame>
        <p:nvGraphicFramePr>
          <p:cNvPr id="9" name="Table 8"/>
          <p:cNvGraphicFramePr>
            <a:graphicFrameLocks noGrp="1"/>
          </p:cNvGraphicFramePr>
          <p:nvPr/>
        </p:nvGraphicFramePr>
        <p:xfrm>
          <a:off x="457200" y="3962400"/>
          <a:ext cx="1890713" cy="2228850"/>
        </p:xfrm>
        <a:graphic>
          <a:graphicData uri="http://schemas.openxmlformats.org/drawingml/2006/table">
            <a:tbl>
              <a:tblPr/>
              <a:tblGrid>
                <a:gridCol w="804863"/>
                <a:gridCol w="1085850"/>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empus Sans ITC" pitchFamily="82" charset="0"/>
                          <a:cs typeface="Arial" pitchFamily="34" charset="0"/>
                        </a:rPr>
                        <a:t>Event</a:t>
                      </a:r>
                    </a:p>
                  </a:txBody>
                  <a:tcP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empus Sans ITC" pitchFamily="82" charset="0"/>
                          <a:cs typeface="Arial" pitchFamily="34" charset="0"/>
                        </a:rPr>
                        <a:t>Type</a:t>
                      </a:r>
                    </a:p>
                  </a:txBody>
                  <a:tcP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empus Sans ITC" pitchFamily="82" charset="0"/>
                          <a:cs typeface="Arial" pitchFamily="34" charset="0"/>
                        </a:rPr>
                        <a:t>e</a:t>
                      </a:r>
                      <a:r>
                        <a:rPr kumimoji="0" lang="en-US" sz="1800" b="0" i="0" u="none" strike="noStrike" cap="none" normalizeH="0" baseline="-25000" smtClean="0">
                          <a:ln>
                            <a:noFill/>
                          </a:ln>
                          <a:solidFill>
                            <a:srgbClr val="000000"/>
                          </a:solidFill>
                          <a:effectLst/>
                          <a:latin typeface="Tempus Sans ITC" pitchFamily="82" charset="0"/>
                          <a:cs typeface="Arial" pitchFamily="34" charset="0"/>
                        </a:rPr>
                        <a:t>1</a:t>
                      </a:r>
                      <a:endParaRPr kumimoji="0" lang="en-US" sz="1800" b="0" i="0" u="none" strike="noStrike" cap="none" normalizeH="0" baseline="0" smtClean="0">
                        <a:ln>
                          <a:noFill/>
                        </a:ln>
                        <a:solidFill>
                          <a:srgbClr val="000000"/>
                        </a:solidFill>
                        <a:effectLst/>
                        <a:latin typeface="Tempus Sans ITC" pitchFamily="82" charset="0"/>
                        <a:cs typeface="Arial" pitchFamily="34" charset="0"/>
                      </a:endParaRPr>
                    </a:p>
                  </a:txBody>
                  <a:tcP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rgbClr val="FF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empus Sans ITC" pitchFamily="82" charset="0"/>
                          <a:cs typeface="Arial" pitchFamily="34" charset="0"/>
                        </a:rPr>
                        <a:t>Attack</a:t>
                      </a:r>
                    </a:p>
                  </a:txBody>
                  <a:tcP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rgbClr val="FFECDE"/>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empus Sans ITC" pitchFamily="82" charset="0"/>
                          <a:cs typeface="Arial" pitchFamily="34" charset="0"/>
                        </a:rPr>
                        <a:t>e</a:t>
                      </a:r>
                      <a:r>
                        <a:rPr kumimoji="0" lang="en-US" sz="1800" b="0" i="0" u="none" strike="noStrike" cap="none" normalizeH="0" baseline="-25000" smtClean="0">
                          <a:ln>
                            <a:noFill/>
                          </a:ln>
                          <a:solidFill>
                            <a:srgbClr val="000000"/>
                          </a:solidFill>
                          <a:effectLst/>
                          <a:latin typeface="Tempus Sans ITC" pitchFamily="82" charset="0"/>
                          <a:cs typeface="Arial" pitchFamily="34" charset="0"/>
                        </a:rPr>
                        <a:t>2</a:t>
                      </a:r>
                      <a:endParaRPr kumimoji="0" lang="en-US" sz="1800" b="0" i="0" u="none" strike="noStrike" cap="none" normalizeH="0" baseline="0" smtClean="0">
                        <a:ln>
                          <a:noFill/>
                        </a:ln>
                        <a:solidFill>
                          <a:srgbClr val="000000"/>
                        </a:solidFill>
                        <a:effectLst/>
                        <a:latin typeface="Tempus Sans ITC" pitchFamily="82" charset="0"/>
                        <a:cs typeface="Arial" pitchFamily="34" charset="0"/>
                      </a:endParaRPr>
                    </a:p>
                  </a:txBody>
                  <a:tcP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rgbClr val="FFF6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empus Sans ITC" pitchFamily="82" charset="0"/>
                          <a:cs typeface="Arial" pitchFamily="34" charset="0"/>
                        </a:rPr>
                        <a:t>Kill</a:t>
                      </a:r>
                    </a:p>
                  </a:txBody>
                  <a:tcP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rgbClr val="FFF6EF"/>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empus Sans ITC" pitchFamily="82" charset="0"/>
                          <a:cs typeface="Arial" pitchFamily="34" charset="0"/>
                        </a:rPr>
                        <a:t>e</a:t>
                      </a:r>
                      <a:r>
                        <a:rPr kumimoji="0" lang="en-US" sz="1800" b="0" i="0" u="none" strike="noStrike" cap="none" normalizeH="0" baseline="-25000" smtClean="0">
                          <a:ln>
                            <a:noFill/>
                          </a:ln>
                          <a:solidFill>
                            <a:srgbClr val="000000"/>
                          </a:solidFill>
                          <a:effectLst/>
                          <a:latin typeface="Tempus Sans ITC" pitchFamily="82" charset="0"/>
                          <a:cs typeface="Arial" pitchFamily="34" charset="0"/>
                        </a:rPr>
                        <a:t>3</a:t>
                      </a:r>
                      <a:endParaRPr kumimoji="0" lang="en-US" sz="1800" b="0" i="0" u="none" strike="noStrike" cap="none" normalizeH="0" baseline="0" smtClean="0">
                        <a:ln>
                          <a:noFill/>
                        </a:ln>
                        <a:solidFill>
                          <a:srgbClr val="000000"/>
                        </a:solidFill>
                        <a:effectLst/>
                        <a:latin typeface="Tempus Sans ITC" pitchFamily="82" charset="0"/>
                        <a:cs typeface="Arial" pitchFamily="34" charset="0"/>
                      </a:endParaRPr>
                    </a:p>
                  </a:txBody>
                  <a:tcP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rgbClr val="FF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empus Sans ITC" pitchFamily="82" charset="0"/>
                          <a:cs typeface="Arial" pitchFamily="34" charset="0"/>
                        </a:rPr>
                        <a:t>Injuring</a:t>
                      </a:r>
                    </a:p>
                  </a:txBody>
                  <a:tcP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rgbClr val="FFECDE"/>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empus Sans ITC" pitchFamily="82" charset="0"/>
                          <a:cs typeface="Arial" pitchFamily="34" charset="0"/>
                        </a:rPr>
                        <a:t>e</a:t>
                      </a:r>
                      <a:r>
                        <a:rPr kumimoji="0" lang="en-US" sz="1800" b="0" i="0" u="none" strike="noStrike" cap="none" normalizeH="0" baseline="-25000" smtClean="0">
                          <a:ln>
                            <a:noFill/>
                          </a:ln>
                          <a:solidFill>
                            <a:srgbClr val="000000"/>
                          </a:solidFill>
                          <a:effectLst/>
                          <a:latin typeface="Tempus Sans ITC" pitchFamily="82" charset="0"/>
                          <a:cs typeface="Arial" pitchFamily="34" charset="0"/>
                        </a:rPr>
                        <a:t>4</a:t>
                      </a:r>
                      <a:endParaRPr kumimoji="0" lang="en-US" sz="1800" b="0" i="0" u="none" strike="noStrike" cap="none" normalizeH="0" baseline="0" smtClean="0">
                        <a:ln>
                          <a:noFill/>
                        </a:ln>
                        <a:solidFill>
                          <a:srgbClr val="000000"/>
                        </a:solidFill>
                        <a:effectLst/>
                        <a:latin typeface="Tempus Sans ITC" pitchFamily="82" charset="0"/>
                        <a:cs typeface="Arial" pitchFamily="34" charset="0"/>
                      </a:endParaRPr>
                    </a:p>
                  </a:txBody>
                  <a:tcP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rgbClr val="FFF6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empus Sans ITC" pitchFamily="82" charset="0"/>
                          <a:cs typeface="Arial" pitchFamily="34" charset="0"/>
                        </a:rPr>
                        <a:t>Bombing</a:t>
                      </a:r>
                    </a:p>
                  </a:txBody>
                  <a:tcP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rgbClr val="FFF6EF"/>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empus Sans ITC" pitchFamily="82" charset="0"/>
                          <a:cs typeface="Arial" pitchFamily="34" charset="0"/>
                        </a:rPr>
                        <a:t>e</a:t>
                      </a:r>
                      <a:r>
                        <a:rPr kumimoji="0" lang="en-US" sz="1800" b="0" i="0" u="none" strike="noStrike" cap="none" normalizeH="0" baseline="-25000" smtClean="0">
                          <a:ln>
                            <a:noFill/>
                          </a:ln>
                          <a:solidFill>
                            <a:srgbClr val="000000"/>
                          </a:solidFill>
                          <a:effectLst/>
                          <a:latin typeface="Tempus Sans ITC" pitchFamily="82" charset="0"/>
                          <a:cs typeface="Arial" pitchFamily="34" charset="0"/>
                        </a:rPr>
                        <a:t>5</a:t>
                      </a:r>
                      <a:endParaRPr kumimoji="0" lang="en-US" sz="1800" b="0" i="0" u="none" strike="noStrike" cap="none" normalizeH="0" baseline="0" smtClean="0">
                        <a:ln>
                          <a:noFill/>
                        </a:ln>
                        <a:solidFill>
                          <a:srgbClr val="000000"/>
                        </a:solidFill>
                        <a:effectLst/>
                        <a:latin typeface="Tempus Sans ITC" pitchFamily="82" charset="0"/>
                        <a:cs typeface="Arial" pitchFamily="34" charset="0"/>
                      </a:endParaRPr>
                    </a:p>
                  </a:txBody>
                  <a:tcP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rgbClr val="FF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empus Sans ITC" pitchFamily="82" charset="0"/>
                          <a:cs typeface="Arial" pitchFamily="34" charset="0"/>
                        </a:rPr>
                        <a:t>Arrest</a:t>
                      </a:r>
                    </a:p>
                  </a:txBody>
                  <a:tcP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rgbClr val="FFECDE"/>
                    </a:solidFill>
                  </a:tcPr>
                </a:tc>
              </a:tr>
            </a:tbl>
          </a:graphicData>
        </a:graphic>
      </p:graphicFrame>
      <p:graphicFrame>
        <p:nvGraphicFramePr>
          <p:cNvPr id="10" name="Table 9"/>
          <p:cNvGraphicFramePr>
            <a:graphicFrameLocks noGrp="1"/>
          </p:cNvGraphicFramePr>
          <p:nvPr/>
        </p:nvGraphicFramePr>
        <p:xfrm>
          <a:off x="2971800" y="3962400"/>
          <a:ext cx="3001963" cy="2225675"/>
        </p:xfrm>
        <a:graphic>
          <a:graphicData uri="http://schemas.openxmlformats.org/drawingml/2006/table">
            <a:tbl>
              <a:tblPr firstRow="1" bandRow="1">
                <a:tableStyleId>{5C22544A-7EE6-4342-B048-85BDC9FD1C3A}</a:tableStyleId>
              </a:tblPr>
              <a:tblGrid>
                <a:gridCol w="990495"/>
                <a:gridCol w="2011468"/>
              </a:tblGrid>
              <a:tr h="370946">
                <a:tc>
                  <a:txBody>
                    <a:bodyPr/>
                    <a:lstStyle/>
                    <a:p>
                      <a:pPr algn="ctr"/>
                      <a:r>
                        <a:rPr lang="en-US" sz="1800" dirty="0" smtClean="0">
                          <a:solidFill>
                            <a:schemeClr val="tx1"/>
                          </a:solidFill>
                        </a:rPr>
                        <a:t>Time</a:t>
                      </a:r>
                      <a:endParaRPr lang="en-US" sz="1800" dirty="0">
                        <a:solidFill>
                          <a:schemeClr val="tx1"/>
                        </a:solidFill>
                      </a:endParaRPr>
                    </a:p>
                  </a:txBody>
                  <a:tcPr marL="91430" marR="91430" marT="45733" marB="45733">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r>
                        <a:rPr lang="en-US" sz="1800" dirty="0" smtClean="0">
                          <a:solidFill>
                            <a:srgbClr val="000000"/>
                          </a:solidFill>
                        </a:rPr>
                        <a:t>Normalized</a:t>
                      </a:r>
                      <a:r>
                        <a:rPr lang="en-US" sz="1800" baseline="0" dirty="0" smtClean="0">
                          <a:solidFill>
                            <a:srgbClr val="000000"/>
                          </a:solidFill>
                        </a:rPr>
                        <a:t> Time</a:t>
                      </a:r>
                      <a:endParaRPr lang="en-US" sz="1800" dirty="0">
                        <a:solidFill>
                          <a:srgbClr val="000000"/>
                        </a:solidFill>
                      </a:endParaRPr>
                    </a:p>
                  </a:txBody>
                  <a:tcPr marL="91430" marR="91430" marT="45733" marB="45733">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r>
              <a:tr h="370946">
                <a:tc>
                  <a:txBody>
                    <a:bodyPr/>
                    <a:lstStyle/>
                    <a:p>
                      <a:pPr algn="ctr"/>
                      <a:r>
                        <a:rPr lang="en-US" sz="1800" dirty="0" smtClean="0">
                          <a:solidFill>
                            <a:schemeClr val="tx1"/>
                          </a:solidFill>
                        </a:rPr>
                        <a:t>DCT</a:t>
                      </a:r>
                    </a:p>
                  </a:txBody>
                  <a:tcPr marL="91430" marR="91430" marT="45733" marB="45733">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r>
                        <a:rPr lang="en-US" sz="1800" dirty="0" smtClean="0">
                          <a:solidFill>
                            <a:srgbClr val="000000"/>
                          </a:solidFill>
                        </a:rPr>
                        <a:t>2006-05-24</a:t>
                      </a:r>
                      <a:endParaRPr lang="en-US" sz="1800" dirty="0">
                        <a:solidFill>
                          <a:srgbClr val="000000"/>
                        </a:solidFill>
                      </a:endParaRPr>
                    </a:p>
                  </a:txBody>
                  <a:tcPr marL="91430" marR="91430" marT="45733" marB="45733">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r>
              <a:tr h="370946">
                <a:tc>
                  <a:txBody>
                    <a:bodyPr/>
                    <a:lstStyle/>
                    <a:p>
                      <a:pPr algn="ctr"/>
                      <a:r>
                        <a:rPr lang="en-US" sz="1800" dirty="0" smtClean="0">
                          <a:solidFill>
                            <a:schemeClr val="tx1"/>
                          </a:solidFill>
                        </a:rPr>
                        <a:t>t</a:t>
                      </a:r>
                      <a:r>
                        <a:rPr lang="en-US" sz="1800" baseline="-25000" dirty="0" smtClean="0">
                          <a:solidFill>
                            <a:schemeClr val="tx1"/>
                          </a:solidFill>
                        </a:rPr>
                        <a:t>1</a:t>
                      </a:r>
                    </a:p>
                  </a:txBody>
                  <a:tcPr marL="91430" marR="91430" marT="45733" marB="45733">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r>
                        <a:rPr lang="en-US" sz="1800" dirty="0" smtClean="0">
                          <a:solidFill>
                            <a:srgbClr val="000000"/>
                          </a:solidFill>
                        </a:rPr>
                        <a:t>2006-05-23</a:t>
                      </a:r>
                      <a:endParaRPr lang="en-US" sz="1800" dirty="0">
                        <a:solidFill>
                          <a:srgbClr val="000000"/>
                        </a:solidFill>
                      </a:endParaRPr>
                    </a:p>
                  </a:txBody>
                  <a:tcPr marL="91430" marR="91430" marT="45733" marB="45733">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r>
              <a:tr h="370946">
                <a:tc>
                  <a:txBody>
                    <a:bodyPr/>
                    <a:lstStyle/>
                    <a:p>
                      <a:pPr algn="ctr"/>
                      <a:r>
                        <a:rPr lang="en-US" sz="1800" dirty="0" smtClean="0">
                          <a:solidFill>
                            <a:schemeClr val="tx1"/>
                          </a:solidFill>
                        </a:rPr>
                        <a:t>t</a:t>
                      </a:r>
                      <a:r>
                        <a:rPr lang="en-US" sz="1800" baseline="-25000" dirty="0" smtClean="0">
                          <a:solidFill>
                            <a:schemeClr val="tx1"/>
                          </a:solidFill>
                        </a:rPr>
                        <a:t>2</a:t>
                      </a:r>
                      <a:endParaRPr lang="en-US" sz="1800" baseline="-25000" dirty="0">
                        <a:solidFill>
                          <a:schemeClr val="tx1"/>
                        </a:solidFill>
                      </a:endParaRPr>
                    </a:p>
                  </a:txBody>
                  <a:tcPr marL="91430" marR="91430" marT="45733" marB="45733">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r>
                        <a:rPr lang="en-US" sz="1800" dirty="0" smtClean="0">
                          <a:solidFill>
                            <a:srgbClr val="000000"/>
                          </a:solidFill>
                        </a:rPr>
                        <a:t>2006-05-21</a:t>
                      </a:r>
                      <a:endParaRPr lang="en-US" sz="1800" dirty="0">
                        <a:solidFill>
                          <a:srgbClr val="000000"/>
                        </a:solidFill>
                      </a:endParaRPr>
                    </a:p>
                  </a:txBody>
                  <a:tcPr marL="91430" marR="91430" marT="45733" marB="45733">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r>
              <a:tr h="370946">
                <a:tc>
                  <a:txBody>
                    <a:bodyPr/>
                    <a:lstStyle/>
                    <a:p>
                      <a:pPr algn="ctr"/>
                      <a:r>
                        <a:rPr lang="en-US" sz="1800" dirty="0" smtClean="0">
                          <a:solidFill>
                            <a:schemeClr val="tx1"/>
                          </a:solidFill>
                        </a:rPr>
                        <a:t>t</a:t>
                      </a:r>
                      <a:r>
                        <a:rPr lang="en-US" sz="1800" baseline="-25000" dirty="0" smtClean="0">
                          <a:solidFill>
                            <a:schemeClr val="tx1"/>
                          </a:solidFill>
                        </a:rPr>
                        <a:t>3</a:t>
                      </a:r>
                      <a:endParaRPr lang="en-US" sz="1800" baseline="-25000" dirty="0">
                        <a:solidFill>
                          <a:schemeClr val="tx1"/>
                        </a:solidFill>
                      </a:endParaRPr>
                    </a:p>
                  </a:txBody>
                  <a:tcPr marL="91430" marR="91430" marT="45733" marB="45733">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r>
                        <a:rPr lang="en-US" sz="1800" dirty="0" smtClean="0">
                          <a:solidFill>
                            <a:srgbClr val="000000"/>
                          </a:solidFill>
                        </a:rPr>
                        <a:t>2006-05-24</a:t>
                      </a:r>
                      <a:endParaRPr lang="en-US" sz="1800" dirty="0">
                        <a:solidFill>
                          <a:srgbClr val="000000"/>
                        </a:solidFill>
                      </a:endParaRPr>
                    </a:p>
                  </a:txBody>
                  <a:tcPr marL="91430" marR="91430" marT="45733" marB="45733">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r>
              <a:tr h="3709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t</a:t>
                      </a:r>
                      <a:r>
                        <a:rPr lang="en-US" sz="1800" baseline="-25000" dirty="0" smtClean="0">
                          <a:solidFill>
                            <a:schemeClr val="tx1"/>
                          </a:solidFill>
                        </a:rPr>
                        <a:t>4</a:t>
                      </a:r>
                    </a:p>
                  </a:txBody>
                  <a:tcPr marL="91430" marR="91430" marT="45733" marB="45733">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r>
                        <a:rPr lang="en-US" sz="1800" dirty="0" smtClean="0">
                          <a:solidFill>
                            <a:srgbClr val="000000"/>
                          </a:solidFill>
                        </a:rPr>
                        <a:t>2006-05-29</a:t>
                      </a:r>
                      <a:endParaRPr lang="en-US" sz="1800" dirty="0">
                        <a:solidFill>
                          <a:srgbClr val="000000"/>
                        </a:solidFill>
                      </a:endParaRPr>
                    </a:p>
                  </a:txBody>
                  <a:tcPr marL="91430" marR="91430" marT="45733" marB="45733">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r>
            </a:tbl>
          </a:graphicData>
        </a:graphic>
      </p:graphicFrame>
      <p:sp>
        <p:nvSpPr>
          <p:cNvPr id="13" name="Right Arrow 12"/>
          <p:cNvSpPr>
            <a:spLocks noChangeArrowheads="1"/>
          </p:cNvSpPr>
          <p:nvPr/>
        </p:nvSpPr>
        <p:spPr bwMode="auto">
          <a:xfrm>
            <a:off x="2427288" y="4926013"/>
            <a:ext cx="457200" cy="331787"/>
          </a:xfrm>
          <a:prstGeom prst="rightArrow">
            <a:avLst>
              <a:gd name="adj1" fmla="val 50000"/>
              <a:gd name="adj2" fmla="val 50067"/>
            </a:avLst>
          </a:prstGeom>
          <a:solidFill>
            <a:schemeClr val="accent2"/>
          </a:solidFill>
          <a:ln w="9525">
            <a:solidFill>
              <a:schemeClr val="accent2"/>
            </a:solidFill>
            <a:round/>
            <a:headEnd/>
            <a:tailEnd/>
          </a:ln>
        </p:spPr>
        <p:txBody>
          <a:bodyPr/>
          <a:lstStyle/>
          <a:p>
            <a:pPr eaLnBrk="0" hangingPunct="0"/>
            <a:endParaRPr lang="en-US" sz="2400"/>
          </a:p>
        </p:txBody>
      </p:sp>
      <p:graphicFrame>
        <p:nvGraphicFramePr>
          <p:cNvPr id="14" name="Table 13"/>
          <p:cNvGraphicFramePr>
            <a:graphicFrameLocks noGrp="1"/>
          </p:cNvGraphicFramePr>
          <p:nvPr/>
        </p:nvGraphicFramePr>
        <p:xfrm>
          <a:off x="6553200" y="3962400"/>
          <a:ext cx="2514600" cy="2225675"/>
        </p:xfrm>
        <a:graphic>
          <a:graphicData uri="http://schemas.openxmlformats.org/drawingml/2006/table">
            <a:tbl>
              <a:tblPr firstRow="1" bandRow="1">
                <a:tableStyleId>{5C22544A-7EE6-4342-B048-85BDC9FD1C3A}</a:tableStyleId>
              </a:tblPr>
              <a:tblGrid>
                <a:gridCol w="2514600"/>
              </a:tblGrid>
              <a:tr h="370946">
                <a:tc>
                  <a:txBody>
                    <a:bodyPr/>
                    <a:lstStyle/>
                    <a:p>
                      <a:pPr algn="ctr"/>
                      <a:r>
                        <a:rPr lang="en-US" sz="1800" dirty="0" smtClean="0">
                          <a:solidFill>
                            <a:srgbClr val="000000"/>
                          </a:solidFill>
                        </a:rPr>
                        <a:t>Temp.</a:t>
                      </a:r>
                      <a:r>
                        <a:rPr lang="en-US" sz="1800" baseline="0" dirty="0" smtClean="0">
                          <a:solidFill>
                            <a:srgbClr val="000000"/>
                          </a:solidFill>
                        </a:rPr>
                        <a:t> Relation</a:t>
                      </a:r>
                      <a:endParaRPr lang="en-US" sz="1800" dirty="0">
                        <a:solidFill>
                          <a:srgbClr val="000000"/>
                        </a:solidFill>
                      </a:endParaRPr>
                    </a:p>
                  </a:txBody>
                  <a:tcPr marT="45733" marB="45733">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r>
              <a:tr h="370946">
                <a:tc>
                  <a:txBody>
                    <a:bodyPr/>
                    <a:lstStyle/>
                    <a:p>
                      <a:pPr algn="ctr"/>
                      <a:r>
                        <a:rPr lang="en-US" sz="1800" i="1" dirty="0" smtClean="0">
                          <a:solidFill>
                            <a:srgbClr val="000000"/>
                          </a:solidFill>
                        </a:rPr>
                        <a:t>Overlaps</a:t>
                      </a:r>
                      <a:r>
                        <a:rPr lang="en-US" sz="1800" dirty="0" smtClean="0">
                          <a:solidFill>
                            <a:srgbClr val="000000"/>
                          </a:solidFill>
                        </a:rPr>
                        <a:t>(e</a:t>
                      </a:r>
                      <a:r>
                        <a:rPr lang="en-US" sz="1800" baseline="-25000" dirty="0" smtClean="0">
                          <a:solidFill>
                            <a:srgbClr val="000000"/>
                          </a:solidFill>
                        </a:rPr>
                        <a:t>1</a:t>
                      </a:r>
                      <a:r>
                        <a:rPr lang="en-US" sz="1800" baseline="0" dirty="0" smtClean="0">
                          <a:solidFill>
                            <a:srgbClr val="000000"/>
                          </a:solidFill>
                        </a:rPr>
                        <a:t>, t</a:t>
                      </a:r>
                      <a:r>
                        <a:rPr lang="en-US" sz="1800" baseline="-25000" dirty="0" smtClean="0">
                          <a:solidFill>
                            <a:srgbClr val="000000"/>
                          </a:solidFill>
                        </a:rPr>
                        <a:t>1</a:t>
                      </a:r>
                      <a:r>
                        <a:rPr lang="en-US" sz="1800" baseline="0" dirty="0" smtClean="0">
                          <a:solidFill>
                            <a:srgbClr val="000000"/>
                          </a:solidFill>
                        </a:rPr>
                        <a:t>)</a:t>
                      </a:r>
                      <a:endParaRPr lang="en-US" sz="1800" baseline="0" dirty="0">
                        <a:solidFill>
                          <a:srgbClr val="000000"/>
                        </a:solidFill>
                      </a:endParaRPr>
                    </a:p>
                  </a:txBody>
                  <a:tcPr marT="45733" marB="45733">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r>
              <a:tr h="3709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i="1" dirty="0" smtClean="0">
                          <a:solidFill>
                            <a:srgbClr val="000000"/>
                          </a:solidFill>
                        </a:rPr>
                        <a:t>Overlaps</a:t>
                      </a:r>
                      <a:r>
                        <a:rPr lang="en-US" sz="1800" dirty="0" smtClean="0">
                          <a:solidFill>
                            <a:srgbClr val="000000"/>
                          </a:solidFill>
                        </a:rPr>
                        <a:t>(e</a:t>
                      </a:r>
                      <a:r>
                        <a:rPr lang="en-US" sz="1800" baseline="-25000" dirty="0" smtClean="0">
                          <a:solidFill>
                            <a:srgbClr val="000000"/>
                          </a:solidFill>
                        </a:rPr>
                        <a:t>2</a:t>
                      </a:r>
                      <a:r>
                        <a:rPr lang="en-US" sz="1800" baseline="0" dirty="0" smtClean="0">
                          <a:solidFill>
                            <a:srgbClr val="000000"/>
                          </a:solidFill>
                        </a:rPr>
                        <a:t>, t</a:t>
                      </a:r>
                      <a:r>
                        <a:rPr lang="en-US" sz="1800" baseline="-25000" dirty="0" smtClean="0">
                          <a:solidFill>
                            <a:srgbClr val="000000"/>
                          </a:solidFill>
                        </a:rPr>
                        <a:t>1</a:t>
                      </a:r>
                      <a:r>
                        <a:rPr lang="en-US" sz="1800" baseline="0" dirty="0" smtClean="0">
                          <a:solidFill>
                            <a:srgbClr val="000000"/>
                          </a:solidFill>
                        </a:rPr>
                        <a:t>)</a:t>
                      </a:r>
                    </a:p>
                  </a:txBody>
                  <a:tcPr marT="45733" marB="45733">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r>
              <a:tr h="370946">
                <a:tc>
                  <a:txBody>
                    <a:bodyPr/>
                    <a:lstStyle/>
                    <a:p>
                      <a:pPr algn="ctr"/>
                      <a:r>
                        <a:rPr lang="en-US" sz="1800" i="1" dirty="0" smtClean="0">
                          <a:solidFill>
                            <a:srgbClr val="000000"/>
                          </a:solidFill>
                        </a:rPr>
                        <a:t>Overlaps</a:t>
                      </a:r>
                      <a:r>
                        <a:rPr lang="en-US" sz="1800" dirty="0" smtClean="0">
                          <a:solidFill>
                            <a:srgbClr val="000000"/>
                          </a:solidFill>
                        </a:rPr>
                        <a:t>(e</a:t>
                      </a:r>
                      <a:r>
                        <a:rPr lang="en-US" sz="1800" baseline="-25000" dirty="0" smtClean="0">
                          <a:solidFill>
                            <a:srgbClr val="000000"/>
                          </a:solidFill>
                        </a:rPr>
                        <a:t>3</a:t>
                      </a:r>
                      <a:r>
                        <a:rPr lang="en-US" sz="1800" baseline="0" dirty="0" smtClean="0">
                          <a:solidFill>
                            <a:srgbClr val="000000"/>
                          </a:solidFill>
                        </a:rPr>
                        <a:t>, t</a:t>
                      </a:r>
                      <a:r>
                        <a:rPr lang="en-US" sz="1800" baseline="-25000" dirty="0" smtClean="0">
                          <a:solidFill>
                            <a:srgbClr val="000000"/>
                          </a:solidFill>
                        </a:rPr>
                        <a:t>1</a:t>
                      </a:r>
                      <a:r>
                        <a:rPr lang="en-US" sz="1800" baseline="0" dirty="0" smtClean="0">
                          <a:solidFill>
                            <a:srgbClr val="000000"/>
                          </a:solidFill>
                        </a:rPr>
                        <a:t>)</a:t>
                      </a:r>
                      <a:endParaRPr lang="en-US" sz="1800" baseline="0" dirty="0">
                        <a:solidFill>
                          <a:srgbClr val="000000"/>
                        </a:solidFill>
                      </a:endParaRPr>
                    </a:p>
                  </a:txBody>
                  <a:tcPr marT="45733" marB="45733">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r>
              <a:tr h="370946">
                <a:tc>
                  <a:txBody>
                    <a:bodyPr/>
                    <a:lstStyle/>
                    <a:p>
                      <a:pPr algn="ctr"/>
                      <a:r>
                        <a:rPr lang="en-US" sz="1800" i="1" dirty="0" smtClean="0">
                          <a:solidFill>
                            <a:srgbClr val="000000"/>
                          </a:solidFill>
                        </a:rPr>
                        <a:t>Overlaps</a:t>
                      </a:r>
                      <a:r>
                        <a:rPr lang="en-US" sz="1800" dirty="0" smtClean="0">
                          <a:solidFill>
                            <a:srgbClr val="000000"/>
                          </a:solidFill>
                        </a:rPr>
                        <a:t>(e</a:t>
                      </a:r>
                      <a:r>
                        <a:rPr lang="en-US" sz="1800" baseline="-25000" dirty="0" smtClean="0">
                          <a:solidFill>
                            <a:srgbClr val="000000"/>
                          </a:solidFill>
                        </a:rPr>
                        <a:t>4</a:t>
                      </a:r>
                      <a:r>
                        <a:rPr lang="en-US" sz="1800" dirty="0" smtClean="0">
                          <a:solidFill>
                            <a:srgbClr val="000000"/>
                          </a:solidFill>
                        </a:rPr>
                        <a:t>, t</a:t>
                      </a:r>
                      <a:r>
                        <a:rPr lang="en-US" sz="1800" baseline="-25000" dirty="0" smtClean="0">
                          <a:solidFill>
                            <a:srgbClr val="000000"/>
                          </a:solidFill>
                        </a:rPr>
                        <a:t>2</a:t>
                      </a:r>
                      <a:r>
                        <a:rPr lang="en-US" sz="1800" dirty="0" smtClean="0">
                          <a:solidFill>
                            <a:srgbClr val="000000"/>
                          </a:solidFill>
                        </a:rPr>
                        <a:t>)</a:t>
                      </a:r>
                      <a:endParaRPr lang="en-US" sz="1800" dirty="0">
                        <a:solidFill>
                          <a:srgbClr val="000000"/>
                        </a:solidFill>
                      </a:endParaRPr>
                    </a:p>
                  </a:txBody>
                  <a:tcPr marT="45733" marB="45733">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r>
              <a:tr h="370946">
                <a:tc>
                  <a:txBody>
                    <a:bodyPr/>
                    <a:lstStyle/>
                    <a:p>
                      <a:pPr algn="ctr"/>
                      <a:r>
                        <a:rPr lang="en-US" sz="1800" i="1" dirty="0" smtClean="0">
                          <a:solidFill>
                            <a:srgbClr val="000000"/>
                          </a:solidFill>
                        </a:rPr>
                        <a:t>After</a:t>
                      </a:r>
                      <a:r>
                        <a:rPr lang="en-US" sz="1800" dirty="0" smtClean="0">
                          <a:solidFill>
                            <a:srgbClr val="000000"/>
                          </a:solidFill>
                        </a:rPr>
                        <a:t>(e</a:t>
                      </a:r>
                      <a:r>
                        <a:rPr lang="en-US" sz="1800" baseline="-25000" dirty="0" smtClean="0">
                          <a:solidFill>
                            <a:srgbClr val="000000"/>
                          </a:solidFill>
                        </a:rPr>
                        <a:t>5</a:t>
                      </a:r>
                      <a:r>
                        <a:rPr lang="en-US" sz="1800" dirty="0" smtClean="0">
                          <a:solidFill>
                            <a:srgbClr val="000000"/>
                          </a:solidFill>
                        </a:rPr>
                        <a:t>, t</a:t>
                      </a:r>
                      <a:r>
                        <a:rPr lang="en-US" sz="1800" baseline="-25000" dirty="0" smtClean="0">
                          <a:solidFill>
                            <a:srgbClr val="000000"/>
                          </a:solidFill>
                        </a:rPr>
                        <a:t>4</a:t>
                      </a:r>
                      <a:r>
                        <a:rPr lang="en-US" sz="1800" dirty="0" smtClean="0">
                          <a:solidFill>
                            <a:srgbClr val="000000"/>
                          </a:solidFill>
                        </a:rPr>
                        <a:t>)</a:t>
                      </a:r>
                      <a:endParaRPr lang="en-US" sz="1800" dirty="0">
                        <a:solidFill>
                          <a:srgbClr val="000000"/>
                        </a:solidFill>
                      </a:endParaRPr>
                    </a:p>
                  </a:txBody>
                  <a:tcPr marT="45733" marB="45733">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r>
            </a:tbl>
          </a:graphicData>
        </a:graphic>
      </p:graphicFrame>
      <p:sp>
        <p:nvSpPr>
          <p:cNvPr id="16" name="Right Arrow 15"/>
          <p:cNvSpPr>
            <a:spLocks noChangeArrowheads="1"/>
          </p:cNvSpPr>
          <p:nvPr/>
        </p:nvSpPr>
        <p:spPr bwMode="auto">
          <a:xfrm>
            <a:off x="6030913" y="4926013"/>
            <a:ext cx="457200" cy="331787"/>
          </a:xfrm>
          <a:prstGeom prst="rightArrow">
            <a:avLst>
              <a:gd name="adj1" fmla="val 50000"/>
              <a:gd name="adj2" fmla="val 50067"/>
            </a:avLst>
          </a:prstGeom>
          <a:solidFill>
            <a:srgbClr val="FBA313"/>
          </a:solidFill>
          <a:ln w="9525">
            <a:solidFill>
              <a:srgbClr val="FBA313"/>
            </a:solidFill>
            <a:round/>
            <a:headEnd/>
            <a:tailEnd/>
          </a:ln>
        </p:spPr>
        <p:txBody>
          <a:bodyPr/>
          <a:lstStyle/>
          <a:p>
            <a:pPr eaLnBrk="0" hangingPunct="0"/>
            <a:endParaRPr lang="en-US" sz="2400"/>
          </a:p>
        </p:txBody>
      </p:sp>
      <p:sp>
        <p:nvSpPr>
          <p:cNvPr id="316485" name="TextBox 10"/>
          <p:cNvSpPr txBox="1">
            <a:spLocks noChangeArrowheads="1"/>
          </p:cNvSpPr>
          <p:nvPr/>
        </p:nvSpPr>
        <p:spPr bwMode="auto">
          <a:xfrm rot="1053164">
            <a:off x="7218363" y="1382713"/>
            <a:ext cx="1524000" cy="369887"/>
          </a:xfrm>
          <a:prstGeom prst="rect">
            <a:avLst/>
          </a:prstGeom>
          <a:solidFill>
            <a:srgbClr val="FFFFCC"/>
          </a:solidFill>
          <a:ln w="28575">
            <a:solidFill>
              <a:schemeClr val="bg2"/>
            </a:solidFill>
            <a:miter lim="800000"/>
            <a:headEnd/>
            <a:tailEnd/>
          </a:ln>
        </p:spPr>
        <p:txBody>
          <a:bodyPr>
            <a:spAutoFit/>
          </a:bodyPr>
          <a:lstStyle/>
          <a:p>
            <a:pPr algn="ctr"/>
            <a:r>
              <a:rPr lang="en-US"/>
              <a:t>Motivation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lide(fromLeft)">
                                      <p:cBhvr>
                                        <p:cTn id="7" dur="500"/>
                                        <p:tgtEl>
                                          <p:spTgt spid="13"/>
                                        </p:tgtEl>
                                      </p:cBhvr>
                                    </p:animEffect>
                                  </p:childTnLst>
                                </p:cTn>
                              </p:par>
                            </p:childTnLst>
                          </p:cTn>
                        </p:par>
                        <p:par>
                          <p:cTn id="8" fill="hold" nodeType="afterGroup">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slide(fromLeft)">
                                      <p:cBhvr>
                                        <p:cTn id="11" dur="500"/>
                                        <p:tgtEl>
                                          <p:spTgt spid="16"/>
                                        </p:tgtEl>
                                      </p:cBhvr>
                                    </p:animEffect>
                                  </p:childTnLst>
                                </p:cTn>
                              </p:par>
                            </p:childTnLst>
                          </p:cTn>
                        </p:par>
                        <p:par>
                          <p:cTn id="12" fill="hold" nodeType="afterGroup">
                            <p:stCondLst>
                              <p:cond delay="1000"/>
                            </p:stCondLst>
                            <p:childTnLst>
                              <p:par>
                                <p:cTn id="13" presetID="1"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5" name="Rectangle 3"/>
          <p:cNvSpPr>
            <a:spLocks noGrp="1" noChangeArrowheads="1"/>
          </p:cNvSpPr>
          <p:nvPr>
            <p:ph type="sldNum" sz="quarter" idx="11"/>
          </p:nvPr>
        </p:nvSpPr>
        <p:spPr>
          <a:noFill/>
        </p:spPr>
        <p:txBody>
          <a:bodyPr/>
          <a:lstStyle/>
          <a:p>
            <a:fld id="{68EDB58C-91D7-410E-8E29-52647756F568}" type="slidenum">
              <a:rPr lang="en-US" altLang="zh-TW" smtClean="0">
                <a:ea typeface="Arial Unicode MS" pitchFamily="34" charset="-122"/>
                <a:cs typeface="Arial Unicode MS" pitchFamily="34" charset="-122"/>
              </a:rPr>
              <a:pPr/>
              <a:t>141</a:t>
            </a:fld>
            <a:endParaRPr lang="en-US" altLang="zh-TW" smtClean="0">
              <a:ea typeface="Arial Unicode MS" pitchFamily="34" charset="-122"/>
              <a:cs typeface="Arial Unicode MS" pitchFamily="34" charset="-122"/>
            </a:endParaRPr>
          </a:p>
        </p:txBody>
      </p:sp>
      <p:sp>
        <p:nvSpPr>
          <p:cNvPr id="318466" name="Title 1"/>
          <p:cNvSpPr>
            <a:spLocks noGrp="1"/>
          </p:cNvSpPr>
          <p:nvPr>
            <p:ph type="title" idx="4294967295"/>
          </p:nvPr>
        </p:nvSpPr>
        <p:spPr/>
        <p:txBody>
          <a:bodyPr/>
          <a:lstStyle/>
          <a:p>
            <a:r>
              <a:rPr lang="en-US" sz="4200" smtClean="0">
                <a:ea typeface="ＭＳ Ｐゴシック" pitchFamily="34" charset="-128"/>
              </a:rPr>
              <a:t>Event Timeline Construction</a:t>
            </a:r>
          </a:p>
        </p:txBody>
      </p:sp>
      <p:graphicFrame>
        <p:nvGraphicFramePr>
          <p:cNvPr id="9" name="Table 8"/>
          <p:cNvGraphicFramePr>
            <a:graphicFrameLocks noGrp="1"/>
          </p:cNvGraphicFramePr>
          <p:nvPr/>
        </p:nvGraphicFramePr>
        <p:xfrm>
          <a:off x="457200" y="3962400"/>
          <a:ext cx="1890713" cy="2228850"/>
        </p:xfrm>
        <a:graphic>
          <a:graphicData uri="http://schemas.openxmlformats.org/drawingml/2006/table">
            <a:tbl>
              <a:tblPr/>
              <a:tblGrid>
                <a:gridCol w="804863"/>
                <a:gridCol w="1085850"/>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empus Sans ITC" pitchFamily="82" charset="0"/>
                          <a:cs typeface="Arial" pitchFamily="34" charset="0"/>
                        </a:rPr>
                        <a:t>Event</a:t>
                      </a:r>
                    </a:p>
                  </a:txBody>
                  <a:tcP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empus Sans ITC" pitchFamily="82" charset="0"/>
                          <a:cs typeface="Arial" pitchFamily="34" charset="0"/>
                        </a:rPr>
                        <a:t>Type</a:t>
                      </a:r>
                    </a:p>
                  </a:txBody>
                  <a:tcP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empus Sans ITC" pitchFamily="82" charset="0"/>
                          <a:cs typeface="Arial" pitchFamily="34" charset="0"/>
                        </a:rPr>
                        <a:t>e</a:t>
                      </a:r>
                      <a:r>
                        <a:rPr kumimoji="0" lang="en-US" sz="1800" b="0" i="0" u="none" strike="noStrike" cap="none" normalizeH="0" baseline="-25000" smtClean="0">
                          <a:ln>
                            <a:noFill/>
                          </a:ln>
                          <a:solidFill>
                            <a:srgbClr val="000000"/>
                          </a:solidFill>
                          <a:effectLst/>
                          <a:latin typeface="Tempus Sans ITC" pitchFamily="82" charset="0"/>
                          <a:cs typeface="Arial" pitchFamily="34" charset="0"/>
                        </a:rPr>
                        <a:t>1</a:t>
                      </a:r>
                      <a:endParaRPr kumimoji="0" lang="en-US" sz="1800" b="0" i="0" u="none" strike="noStrike" cap="none" normalizeH="0" baseline="0" smtClean="0">
                        <a:ln>
                          <a:noFill/>
                        </a:ln>
                        <a:solidFill>
                          <a:srgbClr val="000000"/>
                        </a:solidFill>
                        <a:effectLst/>
                        <a:latin typeface="Tempus Sans ITC" pitchFamily="82" charset="0"/>
                        <a:cs typeface="Arial" pitchFamily="34" charset="0"/>
                      </a:endParaRPr>
                    </a:p>
                  </a:txBody>
                  <a:tcP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rgbClr val="FF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empus Sans ITC" pitchFamily="82" charset="0"/>
                          <a:cs typeface="Arial" pitchFamily="34" charset="0"/>
                        </a:rPr>
                        <a:t>Attack</a:t>
                      </a:r>
                    </a:p>
                  </a:txBody>
                  <a:tcP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rgbClr val="FFECDE"/>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empus Sans ITC" pitchFamily="82" charset="0"/>
                          <a:cs typeface="Arial" pitchFamily="34" charset="0"/>
                        </a:rPr>
                        <a:t>e</a:t>
                      </a:r>
                      <a:r>
                        <a:rPr kumimoji="0" lang="en-US" sz="1800" b="0" i="0" u="none" strike="noStrike" cap="none" normalizeH="0" baseline="-25000" smtClean="0">
                          <a:ln>
                            <a:noFill/>
                          </a:ln>
                          <a:solidFill>
                            <a:srgbClr val="000000"/>
                          </a:solidFill>
                          <a:effectLst/>
                          <a:latin typeface="Tempus Sans ITC" pitchFamily="82" charset="0"/>
                          <a:cs typeface="Arial" pitchFamily="34" charset="0"/>
                        </a:rPr>
                        <a:t>2</a:t>
                      </a:r>
                      <a:endParaRPr kumimoji="0" lang="en-US" sz="1800" b="0" i="0" u="none" strike="noStrike" cap="none" normalizeH="0" baseline="0" smtClean="0">
                        <a:ln>
                          <a:noFill/>
                        </a:ln>
                        <a:solidFill>
                          <a:srgbClr val="000000"/>
                        </a:solidFill>
                        <a:effectLst/>
                        <a:latin typeface="Tempus Sans ITC" pitchFamily="82" charset="0"/>
                        <a:cs typeface="Arial" pitchFamily="34" charset="0"/>
                      </a:endParaRPr>
                    </a:p>
                  </a:txBody>
                  <a:tcP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rgbClr val="FFF6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empus Sans ITC" pitchFamily="82" charset="0"/>
                          <a:cs typeface="Arial" pitchFamily="34" charset="0"/>
                        </a:rPr>
                        <a:t>Kill</a:t>
                      </a:r>
                    </a:p>
                  </a:txBody>
                  <a:tcP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rgbClr val="FFF6EF"/>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empus Sans ITC" pitchFamily="82" charset="0"/>
                          <a:cs typeface="Arial" pitchFamily="34" charset="0"/>
                        </a:rPr>
                        <a:t>e</a:t>
                      </a:r>
                      <a:r>
                        <a:rPr kumimoji="0" lang="en-US" sz="1800" b="0" i="0" u="none" strike="noStrike" cap="none" normalizeH="0" baseline="-25000" smtClean="0">
                          <a:ln>
                            <a:noFill/>
                          </a:ln>
                          <a:solidFill>
                            <a:srgbClr val="000000"/>
                          </a:solidFill>
                          <a:effectLst/>
                          <a:latin typeface="Tempus Sans ITC" pitchFamily="82" charset="0"/>
                          <a:cs typeface="Arial" pitchFamily="34" charset="0"/>
                        </a:rPr>
                        <a:t>3</a:t>
                      </a:r>
                      <a:endParaRPr kumimoji="0" lang="en-US" sz="1800" b="0" i="0" u="none" strike="noStrike" cap="none" normalizeH="0" baseline="0" smtClean="0">
                        <a:ln>
                          <a:noFill/>
                        </a:ln>
                        <a:solidFill>
                          <a:srgbClr val="000000"/>
                        </a:solidFill>
                        <a:effectLst/>
                        <a:latin typeface="Tempus Sans ITC" pitchFamily="82" charset="0"/>
                        <a:cs typeface="Arial" pitchFamily="34" charset="0"/>
                      </a:endParaRPr>
                    </a:p>
                  </a:txBody>
                  <a:tcP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rgbClr val="FF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empus Sans ITC" pitchFamily="82" charset="0"/>
                          <a:cs typeface="Arial" pitchFamily="34" charset="0"/>
                        </a:rPr>
                        <a:t>Injuring</a:t>
                      </a:r>
                    </a:p>
                  </a:txBody>
                  <a:tcP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rgbClr val="FFECDE"/>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empus Sans ITC" pitchFamily="82" charset="0"/>
                          <a:cs typeface="Arial" pitchFamily="34" charset="0"/>
                        </a:rPr>
                        <a:t>e</a:t>
                      </a:r>
                      <a:r>
                        <a:rPr kumimoji="0" lang="en-US" sz="1800" b="0" i="0" u="none" strike="noStrike" cap="none" normalizeH="0" baseline="-25000" smtClean="0">
                          <a:ln>
                            <a:noFill/>
                          </a:ln>
                          <a:solidFill>
                            <a:srgbClr val="000000"/>
                          </a:solidFill>
                          <a:effectLst/>
                          <a:latin typeface="Tempus Sans ITC" pitchFamily="82" charset="0"/>
                          <a:cs typeface="Arial" pitchFamily="34" charset="0"/>
                        </a:rPr>
                        <a:t>4</a:t>
                      </a:r>
                      <a:endParaRPr kumimoji="0" lang="en-US" sz="1800" b="0" i="0" u="none" strike="noStrike" cap="none" normalizeH="0" baseline="0" smtClean="0">
                        <a:ln>
                          <a:noFill/>
                        </a:ln>
                        <a:solidFill>
                          <a:srgbClr val="000000"/>
                        </a:solidFill>
                        <a:effectLst/>
                        <a:latin typeface="Tempus Sans ITC" pitchFamily="82" charset="0"/>
                        <a:cs typeface="Arial" pitchFamily="34" charset="0"/>
                      </a:endParaRPr>
                    </a:p>
                  </a:txBody>
                  <a:tcP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rgbClr val="FFF6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empus Sans ITC" pitchFamily="82" charset="0"/>
                          <a:cs typeface="Arial" pitchFamily="34" charset="0"/>
                        </a:rPr>
                        <a:t>Bombing</a:t>
                      </a:r>
                    </a:p>
                  </a:txBody>
                  <a:tcP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rgbClr val="FFF6EF"/>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empus Sans ITC" pitchFamily="82" charset="0"/>
                          <a:cs typeface="Arial" pitchFamily="34" charset="0"/>
                        </a:rPr>
                        <a:t>e</a:t>
                      </a:r>
                      <a:r>
                        <a:rPr kumimoji="0" lang="en-US" sz="1800" b="0" i="0" u="none" strike="noStrike" cap="none" normalizeH="0" baseline="-25000" smtClean="0">
                          <a:ln>
                            <a:noFill/>
                          </a:ln>
                          <a:solidFill>
                            <a:srgbClr val="000000"/>
                          </a:solidFill>
                          <a:effectLst/>
                          <a:latin typeface="Tempus Sans ITC" pitchFamily="82" charset="0"/>
                          <a:cs typeface="Arial" pitchFamily="34" charset="0"/>
                        </a:rPr>
                        <a:t>5</a:t>
                      </a:r>
                      <a:endParaRPr kumimoji="0" lang="en-US" sz="1800" b="0" i="0" u="none" strike="noStrike" cap="none" normalizeH="0" baseline="0" smtClean="0">
                        <a:ln>
                          <a:noFill/>
                        </a:ln>
                        <a:solidFill>
                          <a:srgbClr val="000000"/>
                        </a:solidFill>
                        <a:effectLst/>
                        <a:latin typeface="Tempus Sans ITC" pitchFamily="82" charset="0"/>
                        <a:cs typeface="Arial" pitchFamily="34" charset="0"/>
                      </a:endParaRPr>
                    </a:p>
                  </a:txBody>
                  <a:tcP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rgbClr val="FF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empus Sans ITC" pitchFamily="82" charset="0"/>
                          <a:cs typeface="Arial" pitchFamily="34" charset="0"/>
                        </a:rPr>
                        <a:t>Arrest</a:t>
                      </a:r>
                    </a:p>
                  </a:txBody>
                  <a:tcP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rgbClr val="FFECDE"/>
                    </a:solidFill>
                  </a:tcPr>
                </a:tc>
              </a:tr>
            </a:tbl>
          </a:graphicData>
        </a:graphic>
      </p:graphicFrame>
      <p:graphicFrame>
        <p:nvGraphicFramePr>
          <p:cNvPr id="10" name="Table 9"/>
          <p:cNvGraphicFramePr>
            <a:graphicFrameLocks noGrp="1"/>
          </p:cNvGraphicFramePr>
          <p:nvPr/>
        </p:nvGraphicFramePr>
        <p:xfrm>
          <a:off x="2971800" y="3962400"/>
          <a:ext cx="3001963" cy="2225675"/>
        </p:xfrm>
        <a:graphic>
          <a:graphicData uri="http://schemas.openxmlformats.org/drawingml/2006/table">
            <a:tbl>
              <a:tblPr firstRow="1" bandRow="1">
                <a:tableStyleId>{5C22544A-7EE6-4342-B048-85BDC9FD1C3A}</a:tableStyleId>
              </a:tblPr>
              <a:tblGrid>
                <a:gridCol w="990495"/>
                <a:gridCol w="2011468"/>
              </a:tblGrid>
              <a:tr h="370946">
                <a:tc>
                  <a:txBody>
                    <a:bodyPr/>
                    <a:lstStyle/>
                    <a:p>
                      <a:pPr algn="ctr"/>
                      <a:r>
                        <a:rPr lang="en-US" sz="1800" dirty="0" smtClean="0">
                          <a:solidFill>
                            <a:schemeClr val="tx1"/>
                          </a:solidFill>
                        </a:rPr>
                        <a:t>Time</a:t>
                      </a:r>
                      <a:endParaRPr lang="en-US" sz="1800" dirty="0">
                        <a:solidFill>
                          <a:schemeClr val="tx1"/>
                        </a:solidFill>
                      </a:endParaRPr>
                    </a:p>
                  </a:txBody>
                  <a:tcPr marL="91430" marR="91430" marT="45733" marB="45733">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r>
                        <a:rPr lang="en-US" sz="1800" dirty="0" smtClean="0">
                          <a:solidFill>
                            <a:srgbClr val="000000"/>
                          </a:solidFill>
                        </a:rPr>
                        <a:t>Normalized</a:t>
                      </a:r>
                      <a:r>
                        <a:rPr lang="en-US" sz="1800" baseline="0" dirty="0" smtClean="0">
                          <a:solidFill>
                            <a:srgbClr val="000000"/>
                          </a:solidFill>
                        </a:rPr>
                        <a:t> Time</a:t>
                      </a:r>
                      <a:endParaRPr lang="en-US" sz="1800" dirty="0">
                        <a:solidFill>
                          <a:srgbClr val="000000"/>
                        </a:solidFill>
                      </a:endParaRPr>
                    </a:p>
                  </a:txBody>
                  <a:tcPr marL="91430" marR="91430" marT="45733" marB="45733">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r>
              <a:tr h="370946">
                <a:tc>
                  <a:txBody>
                    <a:bodyPr/>
                    <a:lstStyle/>
                    <a:p>
                      <a:pPr algn="ctr"/>
                      <a:r>
                        <a:rPr lang="en-US" sz="1800" dirty="0" smtClean="0">
                          <a:solidFill>
                            <a:schemeClr val="tx1"/>
                          </a:solidFill>
                        </a:rPr>
                        <a:t>DCT</a:t>
                      </a:r>
                    </a:p>
                  </a:txBody>
                  <a:tcPr marL="91430" marR="91430" marT="45733" marB="45733">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r>
                        <a:rPr lang="en-US" sz="1800" dirty="0" smtClean="0">
                          <a:solidFill>
                            <a:srgbClr val="000000"/>
                          </a:solidFill>
                        </a:rPr>
                        <a:t>2006-05-24</a:t>
                      </a:r>
                      <a:endParaRPr lang="en-US" sz="1800" dirty="0">
                        <a:solidFill>
                          <a:srgbClr val="000000"/>
                        </a:solidFill>
                      </a:endParaRPr>
                    </a:p>
                  </a:txBody>
                  <a:tcPr marL="91430" marR="91430" marT="45733" marB="45733">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r>
              <a:tr h="370946">
                <a:tc>
                  <a:txBody>
                    <a:bodyPr/>
                    <a:lstStyle/>
                    <a:p>
                      <a:pPr algn="ctr"/>
                      <a:r>
                        <a:rPr lang="en-US" sz="1800" dirty="0" smtClean="0">
                          <a:solidFill>
                            <a:schemeClr val="tx1"/>
                          </a:solidFill>
                        </a:rPr>
                        <a:t>t</a:t>
                      </a:r>
                      <a:r>
                        <a:rPr lang="en-US" sz="1800" baseline="-25000" dirty="0" smtClean="0">
                          <a:solidFill>
                            <a:schemeClr val="tx1"/>
                          </a:solidFill>
                        </a:rPr>
                        <a:t>1</a:t>
                      </a:r>
                    </a:p>
                  </a:txBody>
                  <a:tcPr marL="91430" marR="91430" marT="45733" marB="45733">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r>
                        <a:rPr lang="en-US" sz="1800" dirty="0" smtClean="0">
                          <a:solidFill>
                            <a:srgbClr val="000000"/>
                          </a:solidFill>
                        </a:rPr>
                        <a:t>2006-05-23</a:t>
                      </a:r>
                      <a:endParaRPr lang="en-US" sz="1800" dirty="0">
                        <a:solidFill>
                          <a:srgbClr val="000000"/>
                        </a:solidFill>
                      </a:endParaRPr>
                    </a:p>
                  </a:txBody>
                  <a:tcPr marL="91430" marR="91430" marT="45733" marB="45733">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r>
              <a:tr h="370946">
                <a:tc>
                  <a:txBody>
                    <a:bodyPr/>
                    <a:lstStyle/>
                    <a:p>
                      <a:pPr algn="ctr"/>
                      <a:r>
                        <a:rPr lang="en-US" sz="1800" dirty="0" smtClean="0">
                          <a:solidFill>
                            <a:schemeClr val="tx1"/>
                          </a:solidFill>
                        </a:rPr>
                        <a:t>t</a:t>
                      </a:r>
                      <a:r>
                        <a:rPr lang="en-US" sz="1800" baseline="-25000" dirty="0" smtClean="0">
                          <a:solidFill>
                            <a:schemeClr val="tx1"/>
                          </a:solidFill>
                        </a:rPr>
                        <a:t>2</a:t>
                      </a:r>
                      <a:endParaRPr lang="en-US" sz="1800" baseline="-25000" dirty="0">
                        <a:solidFill>
                          <a:schemeClr val="tx1"/>
                        </a:solidFill>
                      </a:endParaRPr>
                    </a:p>
                  </a:txBody>
                  <a:tcPr marL="91430" marR="91430" marT="45733" marB="45733">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r>
                        <a:rPr lang="en-US" sz="1800" dirty="0" smtClean="0">
                          <a:solidFill>
                            <a:srgbClr val="000000"/>
                          </a:solidFill>
                        </a:rPr>
                        <a:t>2006-05-21</a:t>
                      </a:r>
                      <a:endParaRPr lang="en-US" sz="1800" dirty="0">
                        <a:solidFill>
                          <a:srgbClr val="000000"/>
                        </a:solidFill>
                      </a:endParaRPr>
                    </a:p>
                  </a:txBody>
                  <a:tcPr marL="91430" marR="91430" marT="45733" marB="45733">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r>
              <a:tr h="370946">
                <a:tc>
                  <a:txBody>
                    <a:bodyPr/>
                    <a:lstStyle/>
                    <a:p>
                      <a:pPr algn="ctr"/>
                      <a:r>
                        <a:rPr lang="en-US" sz="1800" dirty="0" smtClean="0">
                          <a:solidFill>
                            <a:schemeClr val="tx1"/>
                          </a:solidFill>
                        </a:rPr>
                        <a:t>t</a:t>
                      </a:r>
                      <a:r>
                        <a:rPr lang="en-US" sz="1800" baseline="-25000" dirty="0" smtClean="0">
                          <a:solidFill>
                            <a:schemeClr val="tx1"/>
                          </a:solidFill>
                        </a:rPr>
                        <a:t>3</a:t>
                      </a:r>
                      <a:endParaRPr lang="en-US" sz="1800" baseline="-25000" dirty="0">
                        <a:solidFill>
                          <a:schemeClr val="tx1"/>
                        </a:solidFill>
                      </a:endParaRPr>
                    </a:p>
                  </a:txBody>
                  <a:tcPr marL="91430" marR="91430" marT="45733" marB="45733">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r>
                        <a:rPr lang="en-US" sz="1800" dirty="0" smtClean="0">
                          <a:solidFill>
                            <a:srgbClr val="000000"/>
                          </a:solidFill>
                        </a:rPr>
                        <a:t>2006-05-24</a:t>
                      </a:r>
                      <a:endParaRPr lang="en-US" sz="1800" dirty="0">
                        <a:solidFill>
                          <a:srgbClr val="000000"/>
                        </a:solidFill>
                      </a:endParaRPr>
                    </a:p>
                  </a:txBody>
                  <a:tcPr marL="91430" marR="91430" marT="45733" marB="45733">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r>
              <a:tr h="3709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t</a:t>
                      </a:r>
                      <a:r>
                        <a:rPr lang="en-US" sz="1800" baseline="-25000" dirty="0" smtClean="0">
                          <a:solidFill>
                            <a:schemeClr val="tx1"/>
                          </a:solidFill>
                        </a:rPr>
                        <a:t>4</a:t>
                      </a:r>
                    </a:p>
                  </a:txBody>
                  <a:tcPr marL="91430" marR="91430" marT="45733" marB="45733">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r>
                        <a:rPr lang="en-US" sz="1800" dirty="0" smtClean="0">
                          <a:solidFill>
                            <a:srgbClr val="000000"/>
                          </a:solidFill>
                        </a:rPr>
                        <a:t>2006-05-29</a:t>
                      </a:r>
                      <a:endParaRPr lang="en-US" sz="1800" dirty="0">
                        <a:solidFill>
                          <a:srgbClr val="000000"/>
                        </a:solidFill>
                      </a:endParaRPr>
                    </a:p>
                  </a:txBody>
                  <a:tcPr marL="91430" marR="91430" marT="45733" marB="45733">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r>
            </a:tbl>
          </a:graphicData>
        </a:graphic>
      </p:graphicFrame>
      <p:sp>
        <p:nvSpPr>
          <p:cNvPr id="318513" name="Right Arrow 12"/>
          <p:cNvSpPr>
            <a:spLocks noChangeArrowheads="1"/>
          </p:cNvSpPr>
          <p:nvPr/>
        </p:nvSpPr>
        <p:spPr bwMode="auto">
          <a:xfrm>
            <a:off x="2427288" y="4926013"/>
            <a:ext cx="457200" cy="331787"/>
          </a:xfrm>
          <a:prstGeom prst="rightArrow">
            <a:avLst>
              <a:gd name="adj1" fmla="val 50000"/>
              <a:gd name="adj2" fmla="val 50067"/>
            </a:avLst>
          </a:prstGeom>
          <a:solidFill>
            <a:schemeClr val="accent2"/>
          </a:solidFill>
          <a:ln w="9525">
            <a:solidFill>
              <a:schemeClr val="accent2"/>
            </a:solidFill>
            <a:round/>
            <a:headEnd/>
            <a:tailEnd/>
          </a:ln>
        </p:spPr>
        <p:txBody>
          <a:bodyPr/>
          <a:lstStyle/>
          <a:p>
            <a:pPr eaLnBrk="0" hangingPunct="0"/>
            <a:endParaRPr lang="en-US" sz="2400"/>
          </a:p>
        </p:txBody>
      </p:sp>
      <p:graphicFrame>
        <p:nvGraphicFramePr>
          <p:cNvPr id="14" name="Table 13"/>
          <p:cNvGraphicFramePr>
            <a:graphicFrameLocks noGrp="1"/>
          </p:cNvGraphicFramePr>
          <p:nvPr/>
        </p:nvGraphicFramePr>
        <p:xfrm>
          <a:off x="6553200" y="3962400"/>
          <a:ext cx="2133600" cy="2493963"/>
        </p:xfrm>
        <a:graphic>
          <a:graphicData uri="http://schemas.openxmlformats.org/drawingml/2006/table">
            <a:tbl>
              <a:tblPr firstRow="1" bandRow="1">
                <a:tableStyleId>{5C22544A-7EE6-4342-B048-85BDC9FD1C3A}</a:tableStyleId>
              </a:tblPr>
              <a:tblGrid>
                <a:gridCol w="2133600"/>
              </a:tblGrid>
              <a:tr h="370793">
                <a:tc>
                  <a:txBody>
                    <a:bodyPr/>
                    <a:lstStyle/>
                    <a:p>
                      <a:pPr algn="ctr"/>
                      <a:r>
                        <a:rPr lang="en-US" sz="1800" dirty="0" smtClean="0">
                          <a:solidFill>
                            <a:srgbClr val="000000"/>
                          </a:solidFill>
                        </a:rPr>
                        <a:t>Temp.</a:t>
                      </a:r>
                      <a:r>
                        <a:rPr lang="en-US" sz="1800" baseline="0" dirty="0" smtClean="0">
                          <a:solidFill>
                            <a:srgbClr val="000000"/>
                          </a:solidFill>
                        </a:rPr>
                        <a:t> Relation</a:t>
                      </a:r>
                      <a:endParaRPr lang="en-US" sz="1800" dirty="0">
                        <a:solidFill>
                          <a:srgbClr val="000000"/>
                        </a:solidFill>
                      </a:endParaRPr>
                    </a:p>
                  </a:txBody>
                  <a:tcPr marT="45714" marB="45714">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r>
              <a:tr h="370793">
                <a:tc>
                  <a:txBody>
                    <a:bodyPr/>
                    <a:lstStyle/>
                    <a:p>
                      <a:pPr algn="ctr"/>
                      <a:r>
                        <a:rPr lang="en-US" sz="1800" i="1" dirty="0" smtClean="0">
                          <a:solidFill>
                            <a:srgbClr val="008000"/>
                          </a:solidFill>
                        </a:rPr>
                        <a:t>Overlaps</a:t>
                      </a:r>
                      <a:r>
                        <a:rPr lang="en-US" sz="1800" dirty="0" smtClean="0">
                          <a:solidFill>
                            <a:srgbClr val="008000"/>
                          </a:solidFill>
                        </a:rPr>
                        <a:t>(e</a:t>
                      </a:r>
                      <a:r>
                        <a:rPr lang="en-US" sz="1800" baseline="-25000" dirty="0" smtClean="0">
                          <a:solidFill>
                            <a:srgbClr val="008000"/>
                          </a:solidFill>
                        </a:rPr>
                        <a:t>1</a:t>
                      </a:r>
                      <a:r>
                        <a:rPr lang="en-US" sz="1800" baseline="0" dirty="0" smtClean="0">
                          <a:solidFill>
                            <a:srgbClr val="008000"/>
                          </a:solidFill>
                        </a:rPr>
                        <a:t>, t</a:t>
                      </a:r>
                      <a:r>
                        <a:rPr lang="en-US" sz="1800" baseline="-25000" dirty="0" smtClean="0">
                          <a:solidFill>
                            <a:srgbClr val="008000"/>
                          </a:solidFill>
                        </a:rPr>
                        <a:t>1</a:t>
                      </a:r>
                      <a:r>
                        <a:rPr lang="en-US" sz="1800" baseline="0" dirty="0" smtClean="0">
                          <a:solidFill>
                            <a:srgbClr val="008000"/>
                          </a:solidFill>
                        </a:rPr>
                        <a:t>)</a:t>
                      </a:r>
                      <a:endParaRPr lang="en-US" sz="1800" baseline="0" dirty="0">
                        <a:solidFill>
                          <a:srgbClr val="008000"/>
                        </a:solidFill>
                      </a:endParaRPr>
                    </a:p>
                  </a:txBody>
                  <a:tcPr marT="45714" marB="45714">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r>
              <a:tr h="37079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i="1" dirty="0" smtClean="0">
                          <a:solidFill>
                            <a:srgbClr val="0000FF"/>
                          </a:solidFill>
                        </a:rPr>
                        <a:t>Overlaps</a:t>
                      </a:r>
                      <a:r>
                        <a:rPr lang="en-US" sz="1800" dirty="0" smtClean="0">
                          <a:solidFill>
                            <a:srgbClr val="0000FF"/>
                          </a:solidFill>
                        </a:rPr>
                        <a:t>(e</a:t>
                      </a:r>
                      <a:r>
                        <a:rPr lang="en-US" sz="1800" baseline="-25000" dirty="0" smtClean="0">
                          <a:solidFill>
                            <a:srgbClr val="0000FF"/>
                          </a:solidFill>
                        </a:rPr>
                        <a:t>2</a:t>
                      </a:r>
                      <a:r>
                        <a:rPr lang="en-US" sz="1800" baseline="0" dirty="0" smtClean="0">
                          <a:solidFill>
                            <a:srgbClr val="0000FF"/>
                          </a:solidFill>
                        </a:rPr>
                        <a:t>, t</a:t>
                      </a:r>
                      <a:r>
                        <a:rPr lang="en-US" sz="1800" baseline="-25000" dirty="0" smtClean="0">
                          <a:solidFill>
                            <a:srgbClr val="0000FF"/>
                          </a:solidFill>
                        </a:rPr>
                        <a:t>1</a:t>
                      </a:r>
                      <a:r>
                        <a:rPr lang="en-US" sz="1800" baseline="0" dirty="0" smtClean="0">
                          <a:solidFill>
                            <a:srgbClr val="0000FF"/>
                          </a:solidFill>
                        </a:rPr>
                        <a:t>)</a:t>
                      </a:r>
                    </a:p>
                  </a:txBody>
                  <a:tcPr marT="45714" marB="45714">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r>
              <a:tr h="370793">
                <a:tc>
                  <a:txBody>
                    <a:bodyPr/>
                    <a:lstStyle/>
                    <a:p>
                      <a:pPr algn="ctr"/>
                      <a:r>
                        <a:rPr lang="en-US" sz="1800" i="1" dirty="0" smtClean="0">
                          <a:solidFill>
                            <a:srgbClr val="FF0000"/>
                          </a:solidFill>
                        </a:rPr>
                        <a:t>Overlaps</a:t>
                      </a:r>
                      <a:r>
                        <a:rPr lang="en-US" sz="1800" dirty="0" smtClean="0">
                          <a:solidFill>
                            <a:srgbClr val="FF0000"/>
                          </a:solidFill>
                        </a:rPr>
                        <a:t>(e</a:t>
                      </a:r>
                      <a:r>
                        <a:rPr lang="en-US" sz="1800" baseline="-25000" dirty="0" smtClean="0">
                          <a:solidFill>
                            <a:srgbClr val="FF0000"/>
                          </a:solidFill>
                        </a:rPr>
                        <a:t>3</a:t>
                      </a:r>
                      <a:r>
                        <a:rPr lang="en-US" sz="1800" baseline="0" dirty="0" smtClean="0">
                          <a:solidFill>
                            <a:srgbClr val="FF0000"/>
                          </a:solidFill>
                        </a:rPr>
                        <a:t>, t</a:t>
                      </a:r>
                      <a:r>
                        <a:rPr lang="en-US" sz="1800" baseline="-25000" dirty="0" smtClean="0">
                          <a:solidFill>
                            <a:srgbClr val="FF0000"/>
                          </a:solidFill>
                        </a:rPr>
                        <a:t>1</a:t>
                      </a:r>
                      <a:r>
                        <a:rPr lang="en-US" sz="1800" baseline="0" dirty="0" smtClean="0">
                          <a:solidFill>
                            <a:srgbClr val="FF0000"/>
                          </a:solidFill>
                        </a:rPr>
                        <a:t>)</a:t>
                      </a:r>
                      <a:endParaRPr lang="en-US" sz="1800" baseline="0" dirty="0">
                        <a:solidFill>
                          <a:srgbClr val="FF0000"/>
                        </a:solidFill>
                      </a:endParaRPr>
                    </a:p>
                  </a:txBody>
                  <a:tcPr marT="45714" marB="45714">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r>
              <a:tr h="370793">
                <a:tc>
                  <a:txBody>
                    <a:bodyPr/>
                    <a:lstStyle/>
                    <a:p>
                      <a:pPr algn="ctr"/>
                      <a:r>
                        <a:rPr lang="en-US" sz="1800" i="1" dirty="0" smtClean="0">
                          <a:solidFill>
                            <a:srgbClr val="660066"/>
                          </a:solidFill>
                        </a:rPr>
                        <a:t>Overlaps</a:t>
                      </a:r>
                      <a:r>
                        <a:rPr lang="en-US" sz="1800" dirty="0" smtClean="0">
                          <a:solidFill>
                            <a:srgbClr val="660066"/>
                          </a:solidFill>
                        </a:rPr>
                        <a:t>(e</a:t>
                      </a:r>
                      <a:r>
                        <a:rPr lang="en-US" sz="1800" baseline="-25000" dirty="0" smtClean="0">
                          <a:solidFill>
                            <a:srgbClr val="660066"/>
                          </a:solidFill>
                        </a:rPr>
                        <a:t>4</a:t>
                      </a:r>
                      <a:r>
                        <a:rPr lang="en-US" sz="1800" dirty="0" smtClean="0">
                          <a:solidFill>
                            <a:srgbClr val="660066"/>
                          </a:solidFill>
                        </a:rPr>
                        <a:t>, t</a:t>
                      </a:r>
                      <a:r>
                        <a:rPr lang="en-US" sz="1800" baseline="-25000" dirty="0" smtClean="0">
                          <a:solidFill>
                            <a:srgbClr val="660066"/>
                          </a:solidFill>
                        </a:rPr>
                        <a:t>2</a:t>
                      </a:r>
                      <a:r>
                        <a:rPr lang="en-US" sz="1800" dirty="0" smtClean="0">
                          <a:solidFill>
                            <a:srgbClr val="660066"/>
                          </a:solidFill>
                        </a:rPr>
                        <a:t>)</a:t>
                      </a:r>
                      <a:endParaRPr lang="en-US" sz="1800" dirty="0">
                        <a:solidFill>
                          <a:srgbClr val="660066"/>
                        </a:solidFill>
                      </a:endParaRPr>
                    </a:p>
                  </a:txBody>
                  <a:tcPr marT="45714" marB="45714">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r>
              <a:tr h="639999">
                <a:tc>
                  <a:txBody>
                    <a:bodyPr/>
                    <a:lstStyle/>
                    <a:p>
                      <a:pPr algn="ctr"/>
                      <a:r>
                        <a:rPr lang="en-US" sz="1800" i="1" dirty="0" smtClean="0">
                          <a:solidFill>
                            <a:schemeClr val="accent6"/>
                          </a:solidFill>
                        </a:rPr>
                        <a:t>After</a:t>
                      </a:r>
                      <a:r>
                        <a:rPr lang="en-US" sz="1800" dirty="0" smtClean="0">
                          <a:solidFill>
                            <a:schemeClr val="accent6"/>
                          </a:solidFill>
                        </a:rPr>
                        <a:t>(e</a:t>
                      </a:r>
                      <a:r>
                        <a:rPr lang="en-US" sz="1800" baseline="-25000" dirty="0" smtClean="0">
                          <a:solidFill>
                            <a:schemeClr val="accent6"/>
                          </a:solidFill>
                        </a:rPr>
                        <a:t>5</a:t>
                      </a:r>
                      <a:r>
                        <a:rPr lang="en-US" sz="1800" dirty="0" smtClean="0">
                          <a:solidFill>
                            <a:schemeClr val="accent6"/>
                          </a:solidFill>
                        </a:rPr>
                        <a:t>, t</a:t>
                      </a:r>
                      <a:r>
                        <a:rPr lang="en-US" sz="1800" baseline="-25000" dirty="0" smtClean="0">
                          <a:solidFill>
                            <a:schemeClr val="accent6"/>
                          </a:solidFill>
                        </a:rPr>
                        <a:t>4</a:t>
                      </a:r>
                      <a:r>
                        <a:rPr lang="en-US" sz="1800" dirty="0" smtClean="0">
                          <a:solidFill>
                            <a:schemeClr val="accent6"/>
                          </a:solidFill>
                        </a:rPr>
                        <a:t>)</a:t>
                      </a:r>
                      <a:endParaRPr lang="en-US" sz="1800" dirty="0">
                        <a:solidFill>
                          <a:schemeClr val="accent6"/>
                        </a:solidFill>
                      </a:endParaRPr>
                    </a:p>
                  </a:txBody>
                  <a:tcPr marT="45714" marB="45714">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r>
            </a:tbl>
          </a:graphicData>
        </a:graphic>
      </p:graphicFrame>
      <p:sp>
        <p:nvSpPr>
          <p:cNvPr id="318530" name="Right Arrow 15"/>
          <p:cNvSpPr>
            <a:spLocks noChangeArrowheads="1"/>
          </p:cNvSpPr>
          <p:nvPr/>
        </p:nvSpPr>
        <p:spPr bwMode="auto">
          <a:xfrm>
            <a:off x="6030913" y="4926013"/>
            <a:ext cx="457200" cy="331787"/>
          </a:xfrm>
          <a:prstGeom prst="rightArrow">
            <a:avLst>
              <a:gd name="adj1" fmla="val 50000"/>
              <a:gd name="adj2" fmla="val 50067"/>
            </a:avLst>
          </a:prstGeom>
          <a:solidFill>
            <a:srgbClr val="FBA313"/>
          </a:solidFill>
          <a:ln w="9525">
            <a:solidFill>
              <a:srgbClr val="FBA313"/>
            </a:solidFill>
            <a:round/>
            <a:headEnd/>
            <a:tailEnd/>
          </a:ln>
        </p:spPr>
        <p:txBody>
          <a:bodyPr/>
          <a:lstStyle/>
          <a:p>
            <a:pPr eaLnBrk="0" hangingPunct="0"/>
            <a:endParaRPr lang="en-US" sz="2400"/>
          </a:p>
        </p:txBody>
      </p:sp>
      <p:grpSp>
        <p:nvGrpSpPr>
          <p:cNvPr id="34" name="Group 33"/>
          <p:cNvGrpSpPr>
            <a:grpSpLocks/>
          </p:cNvGrpSpPr>
          <p:nvPr/>
        </p:nvGrpSpPr>
        <p:grpSpPr bwMode="auto">
          <a:xfrm>
            <a:off x="533400" y="2057400"/>
            <a:ext cx="5257800" cy="1143000"/>
            <a:chOff x="533400" y="2057400"/>
            <a:chExt cx="5257800" cy="1143000"/>
          </a:xfrm>
        </p:grpSpPr>
        <p:cxnSp>
          <p:nvCxnSpPr>
            <p:cNvPr id="12" name="Straight Arrow Connector 11"/>
            <p:cNvCxnSpPr>
              <a:cxnSpLocks noChangeShapeType="1"/>
            </p:cNvCxnSpPr>
            <p:nvPr/>
          </p:nvCxnSpPr>
          <p:spPr bwMode="auto">
            <a:xfrm>
              <a:off x="533400" y="2438400"/>
              <a:ext cx="4953000" cy="1588"/>
            </a:xfrm>
            <a:prstGeom prst="straightConnector1">
              <a:avLst/>
            </a:prstGeom>
            <a:noFill/>
            <a:ln w="38100">
              <a:solidFill>
                <a:srgbClr val="3366FF"/>
              </a:solidFill>
              <a:round/>
              <a:headEnd/>
              <a:tailEnd type="triangle" w="med" len="med"/>
            </a:ln>
            <a:effectLst>
              <a:outerShdw blurRad="50800" dist="38100" dir="2700000" rotWithShape="0">
                <a:srgbClr val="808080">
                  <a:alpha val="42998"/>
                </a:srgbClr>
              </a:outerShdw>
            </a:effectLst>
            <a:extLst/>
          </p:spPr>
        </p:cxnSp>
        <p:sp>
          <p:nvSpPr>
            <p:cNvPr id="18" name="Oval 17"/>
            <p:cNvSpPr>
              <a:spLocks noChangeArrowheads="1"/>
            </p:cNvSpPr>
            <p:nvPr/>
          </p:nvSpPr>
          <p:spPr bwMode="auto">
            <a:xfrm>
              <a:off x="2438400" y="2209800"/>
              <a:ext cx="457200" cy="457200"/>
            </a:xfrm>
            <a:prstGeom prst="ellipse">
              <a:avLst/>
            </a:prstGeom>
            <a:solidFill>
              <a:srgbClr val="FF0000"/>
            </a:solidFill>
            <a:ln w="9525">
              <a:solidFill>
                <a:schemeClr val="tx1"/>
              </a:solidFill>
              <a:round/>
              <a:headEnd/>
              <a:tailEnd/>
            </a:ln>
            <a:effectLst>
              <a:outerShdw blurRad="50800" dist="38100" dir="2700000" rotWithShape="0">
                <a:srgbClr val="808080">
                  <a:alpha val="42998"/>
                </a:srgbClr>
              </a:outerShdw>
            </a:effectLst>
          </p:spPr>
          <p:txBody>
            <a:bodyPr/>
            <a:lstStyle/>
            <a:p>
              <a:pPr eaLnBrk="0" hangingPunct="0">
                <a:defRPr/>
              </a:pPr>
              <a:endParaRPr lang="en-US" sz="2400">
                <a:latin typeface="Arial" pitchFamily="34" charset="0"/>
                <a:ea typeface="MS PGothic" pitchFamily="34" charset="-128"/>
                <a:cs typeface="+mn-cs"/>
              </a:endParaRPr>
            </a:p>
          </p:txBody>
        </p:sp>
        <p:sp>
          <p:nvSpPr>
            <p:cNvPr id="17" name="Oval 16"/>
            <p:cNvSpPr>
              <a:spLocks noChangeArrowheads="1"/>
            </p:cNvSpPr>
            <p:nvPr/>
          </p:nvSpPr>
          <p:spPr bwMode="auto">
            <a:xfrm>
              <a:off x="2514600" y="2286000"/>
              <a:ext cx="304800" cy="304800"/>
            </a:xfrm>
            <a:prstGeom prst="ellipse">
              <a:avLst/>
            </a:prstGeom>
            <a:solidFill>
              <a:srgbClr val="0000FF"/>
            </a:solidFill>
            <a:ln w="9525">
              <a:solidFill>
                <a:schemeClr val="tx1"/>
              </a:solidFill>
              <a:round/>
              <a:headEnd/>
              <a:tailEnd/>
            </a:ln>
            <a:effectLst>
              <a:outerShdw blurRad="50800" dist="38100" dir="2700000" rotWithShape="0">
                <a:srgbClr val="808080">
                  <a:alpha val="42998"/>
                </a:srgbClr>
              </a:outerShdw>
            </a:effectLst>
          </p:spPr>
          <p:txBody>
            <a:bodyPr/>
            <a:lstStyle/>
            <a:p>
              <a:pPr eaLnBrk="0" hangingPunct="0">
                <a:defRPr/>
              </a:pPr>
              <a:endParaRPr lang="en-US" sz="2400" b="1">
                <a:latin typeface="Arial" pitchFamily="34" charset="0"/>
                <a:ea typeface="MS PGothic" pitchFamily="34" charset="-128"/>
                <a:cs typeface="+mn-cs"/>
              </a:endParaRPr>
            </a:p>
          </p:txBody>
        </p:sp>
        <p:sp>
          <p:nvSpPr>
            <p:cNvPr id="15" name="Oval 14"/>
            <p:cNvSpPr>
              <a:spLocks noChangeArrowheads="1"/>
            </p:cNvSpPr>
            <p:nvPr/>
          </p:nvSpPr>
          <p:spPr bwMode="auto">
            <a:xfrm>
              <a:off x="2590800" y="2362200"/>
              <a:ext cx="152400" cy="152400"/>
            </a:xfrm>
            <a:prstGeom prst="ellipse">
              <a:avLst/>
            </a:prstGeom>
            <a:solidFill>
              <a:srgbClr val="008000"/>
            </a:solidFill>
            <a:ln w="9525">
              <a:solidFill>
                <a:schemeClr val="tx1"/>
              </a:solidFill>
              <a:round/>
              <a:headEnd/>
              <a:tailEnd/>
            </a:ln>
            <a:effectLst>
              <a:outerShdw blurRad="50800" dist="38100" dir="2700000" rotWithShape="0">
                <a:srgbClr val="808080">
                  <a:alpha val="42998"/>
                </a:srgbClr>
              </a:outerShdw>
            </a:effectLst>
          </p:spPr>
          <p:txBody>
            <a:bodyPr/>
            <a:lstStyle/>
            <a:p>
              <a:pPr eaLnBrk="0" hangingPunct="0">
                <a:defRPr/>
              </a:pPr>
              <a:endParaRPr lang="en-US" sz="2400">
                <a:latin typeface="Arial" pitchFamily="34" charset="0"/>
                <a:ea typeface="MS PGothic" pitchFamily="34" charset="-128"/>
                <a:cs typeface="+mn-cs"/>
              </a:endParaRPr>
            </a:p>
          </p:txBody>
        </p:sp>
        <p:sp>
          <p:nvSpPr>
            <p:cNvPr id="19" name="Oval 18"/>
            <p:cNvSpPr>
              <a:spLocks noChangeArrowheads="1"/>
            </p:cNvSpPr>
            <p:nvPr/>
          </p:nvSpPr>
          <p:spPr bwMode="auto">
            <a:xfrm>
              <a:off x="990600" y="2286000"/>
              <a:ext cx="304800" cy="304800"/>
            </a:xfrm>
            <a:prstGeom prst="ellipse">
              <a:avLst/>
            </a:prstGeom>
            <a:solidFill>
              <a:srgbClr val="660066"/>
            </a:solidFill>
            <a:ln w="9525">
              <a:solidFill>
                <a:schemeClr val="tx1"/>
              </a:solidFill>
              <a:round/>
              <a:headEnd/>
              <a:tailEnd/>
            </a:ln>
            <a:effectLst>
              <a:outerShdw blurRad="50800" dist="38100" dir="2700000" rotWithShape="0">
                <a:srgbClr val="808080">
                  <a:alpha val="42998"/>
                </a:srgbClr>
              </a:outerShdw>
            </a:effectLst>
          </p:spPr>
          <p:txBody>
            <a:bodyPr/>
            <a:lstStyle/>
            <a:p>
              <a:pPr eaLnBrk="0" hangingPunct="0">
                <a:defRPr/>
              </a:pPr>
              <a:endParaRPr lang="en-US" sz="2400">
                <a:latin typeface="Arial" pitchFamily="34" charset="0"/>
                <a:ea typeface="MS PGothic" pitchFamily="34" charset="-128"/>
                <a:cs typeface="+mn-cs"/>
              </a:endParaRPr>
            </a:p>
          </p:txBody>
        </p:sp>
        <p:sp>
          <p:nvSpPr>
            <p:cNvPr id="20" name="Oval 19"/>
            <p:cNvSpPr>
              <a:spLocks noChangeArrowheads="1"/>
            </p:cNvSpPr>
            <p:nvPr/>
          </p:nvSpPr>
          <p:spPr bwMode="auto">
            <a:xfrm>
              <a:off x="3886200" y="2286000"/>
              <a:ext cx="304800" cy="304800"/>
            </a:xfrm>
            <a:prstGeom prst="ellipse">
              <a:avLst/>
            </a:prstGeom>
            <a:solidFill>
              <a:srgbClr val="E39310"/>
            </a:solidFill>
            <a:ln w="9525">
              <a:solidFill>
                <a:schemeClr val="tx1"/>
              </a:solidFill>
              <a:round/>
              <a:headEnd/>
              <a:tailEnd/>
            </a:ln>
            <a:effectLst>
              <a:outerShdw blurRad="50800" dist="38100" dir="2700000" rotWithShape="0">
                <a:srgbClr val="808080">
                  <a:alpha val="42998"/>
                </a:srgbClr>
              </a:outerShdw>
            </a:effectLst>
          </p:spPr>
          <p:txBody>
            <a:bodyPr/>
            <a:lstStyle/>
            <a:p>
              <a:pPr eaLnBrk="0" hangingPunct="0">
                <a:defRPr/>
              </a:pPr>
              <a:endParaRPr lang="en-US" sz="2400">
                <a:latin typeface="Arial" pitchFamily="34" charset="0"/>
                <a:ea typeface="MS PGothic" pitchFamily="34" charset="-128"/>
                <a:cs typeface="+mn-cs"/>
              </a:endParaRPr>
            </a:p>
          </p:txBody>
        </p:sp>
        <p:cxnSp>
          <p:nvCxnSpPr>
            <p:cNvPr id="23" name="Straight Arrow Connector 22"/>
            <p:cNvCxnSpPr/>
            <p:nvPr/>
          </p:nvCxnSpPr>
          <p:spPr bwMode="auto">
            <a:xfrm>
              <a:off x="4114800" y="2438400"/>
              <a:ext cx="609600" cy="1588"/>
            </a:xfrm>
            <a:prstGeom prst="straightConnector1">
              <a:avLst/>
            </a:prstGeom>
            <a:solidFill>
              <a:schemeClr val="accent1"/>
            </a:solidFill>
            <a:ln w="57150" cap="flat" cmpd="sng" algn="ctr">
              <a:solidFill>
                <a:schemeClr val="accent6"/>
              </a:solidFill>
              <a:prstDash val="sysDash"/>
              <a:round/>
              <a:headEnd type="none" w="med" len="med"/>
              <a:tailEnd type="triangle" w="med" len="med"/>
            </a:ln>
            <a:effectLst/>
          </p:spPr>
        </p:cxnSp>
        <p:sp>
          <p:nvSpPr>
            <p:cNvPr id="318542" name="TextBox 20"/>
            <p:cNvSpPr txBox="1">
              <a:spLocks noChangeArrowheads="1"/>
            </p:cNvSpPr>
            <p:nvPr/>
          </p:nvSpPr>
          <p:spPr bwMode="auto">
            <a:xfrm>
              <a:off x="4784021" y="2057400"/>
              <a:ext cx="1007179" cy="338554"/>
            </a:xfrm>
            <a:prstGeom prst="rect">
              <a:avLst/>
            </a:prstGeom>
            <a:noFill/>
            <a:ln w="9525">
              <a:noFill/>
              <a:miter lim="800000"/>
              <a:headEnd/>
              <a:tailEnd/>
            </a:ln>
          </p:spPr>
          <p:txBody>
            <a:bodyPr wrap="none">
              <a:spAutoFit/>
            </a:bodyPr>
            <a:lstStyle/>
            <a:p>
              <a:r>
                <a:rPr lang="en-US" sz="1600" i="1"/>
                <a:t>Timeline</a:t>
              </a:r>
            </a:p>
          </p:txBody>
        </p:sp>
        <p:sp>
          <p:nvSpPr>
            <p:cNvPr id="318543" name="TextBox 24"/>
            <p:cNvSpPr txBox="1">
              <a:spLocks noChangeArrowheads="1"/>
            </p:cNvSpPr>
            <p:nvPr/>
          </p:nvSpPr>
          <p:spPr bwMode="auto">
            <a:xfrm>
              <a:off x="3490615" y="2664023"/>
              <a:ext cx="1309985" cy="307777"/>
            </a:xfrm>
            <a:prstGeom prst="rect">
              <a:avLst/>
            </a:prstGeom>
            <a:noFill/>
            <a:ln w="9525">
              <a:noFill/>
              <a:miter lim="800000"/>
              <a:headEnd/>
              <a:tailEnd/>
            </a:ln>
          </p:spPr>
          <p:txBody>
            <a:bodyPr wrap="none">
              <a:spAutoFit/>
            </a:bodyPr>
            <a:lstStyle/>
            <a:p>
              <a:r>
                <a:rPr lang="en-US" sz="1400" i="1">
                  <a:latin typeface="Times" pitchFamily="18" charset="0"/>
                </a:rPr>
                <a:t>t</a:t>
              </a:r>
              <a:r>
                <a:rPr lang="en-US" sz="1400" i="1" baseline="-25000">
                  <a:latin typeface="Times" pitchFamily="18" charset="0"/>
                </a:rPr>
                <a:t>4</a:t>
              </a:r>
              <a:r>
                <a:rPr lang="en-US" sz="1400" i="1">
                  <a:latin typeface="Times" pitchFamily="18" charset="0"/>
                </a:rPr>
                <a:t>=2006-06-29</a:t>
              </a:r>
            </a:p>
          </p:txBody>
        </p:sp>
        <p:sp>
          <p:nvSpPr>
            <p:cNvPr id="318544" name="TextBox 25"/>
            <p:cNvSpPr txBox="1">
              <a:spLocks noChangeArrowheads="1"/>
            </p:cNvSpPr>
            <p:nvPr/>
          </p:nvSpPr>
          <p:spPr bwMode="auto">
            <a:xfrm>
              <a:off x="2057400" y="2664023"/>
              <a:ext cx="1309985" cy="307777"/>
            </a:xfrm>
            <a:prstGeom prst="rect">
              <a:avLst/>
            </a:prstGeom>
            <a:noFill/>
            <a:ln w="9525">
              <a:noFill/>
              <a:miter lim="800000"/>
              <a:headEnd/>
              <a:tailEnd/>
            </a:ln>
          </p:spPr>
          <p:txBody>
            <a:bodyPr wrap="none">
              <a:spAutoFit/>
            </a:bodyPr>
            <a:lstStyle/>
            <a:p>
              <a:r>
                <a:rPr lang="en-US" sz="1400" i="1">
                  <a:latin typeface="Times" pitchFamily="18" charset="0"/>
                </a:rPr>
                <a:t>t</a:t>
              </a:r>
              <a:r>
                <a:rPr lang="en-US" sz="1400" i="1" baseline="-25000">
                  <a:latin typeface="Times" pitchFamily="18" charset="0"/>
                </a:rPr>
                <a:t>1</a:t>
              </a:r>
              <a:r>
                <a:rPr lang="en-US" sz="1400" i="1">
                  <a:latin typeface="Times" pitchFamily="18" charset="0"/>
                </a:rPr>
                <a:t>=2006-06-23</a:t>
              </a:r>
            </a:p>
          </p:txBody>
        </p:sp>
        <p:sp>
          <p:nvSpPr>
            <p:cNvPr id="318545" name="TextBox 26"/>
            <p:cNvSpPr txBox="1">
              <a:spLocks noChangeArrowheads="1"/>
            </p:cNvSpPr>
            <p:nvPr/>
          </p:nvSpPr>
          <p:spPr bwMode="auto">
            <a:xfrm>
              <a:off x="533400" y="2664023"/>
              <a:ext cx="1309985" cy="307777"/>
            </a:xfrm>
            <a:prstGeom prst="rect">
              <a:avLst/>
            </a:prstGeom>
            <a:noFill/>
            <a:ln w="9525">
              <a:noFill/>
              <a:miter lim="800000"/>
              <a:headEnd/>
              <a:tailEnd/>
            </a:ln>
          </p:spPr>
          <p:txBody>
            <a:bodyPr wrap="none">
              <a:spAutoFit/>
            </a:bodyPr>
            <a:lstStyle/>
            <a:p>
              <a:r>
                <a:rPr lang="en-US" sz="1400" i="1">
                  <a:latin typeface="Times" pitchFamily="18" charset="0"/>
                </a:rPr>
                <a:t>t</a:t>
              </a:r>
              <a:r>
                <a:rPr lang="en-US" sz="1400" i="1" baseline="-25000">
                  <a:latin typeface="Times" pitchFamily="18" charset="0"/>
                </a:rPr>
                <a:t>2</a:t>
              </a:r>
              <a:r>
                <a:rPr lang="en-US" sz="1400" i="1">
                  <a:latin typeface="Times" pitchFamily="18" charset="0"/>
                </a:rPr>
                <a:t>=2006-06-21</a:t>
              </a:r>
            </a:p>
          </p:txBody>
        </p:sp>
        <p:sp>
          <p:nvSpPr>
            <p:cNvPr id="318546" name="TextBox 28"/>
            <p:cNvSpPr txBox="1">
              <a:spLocks noChangeArrowheads="1"/>
            </p:cNvSpPr>
            <p:nvPr/>
          </p:nvSpPr>
          <p:spPr bwMode="auto">
            <a:xfrm>
              <a:off x="2217138" y="2861846"/>
              <a:ext cx="983262" cy="338554"/>
            </a:xfrm>
            <a:prstGeom prst="rect">
              <a:avLst/>
            </a:prstGeom>
            <a:noFill/>
            <a:ln w="9525">
              <a:noFill/>
              <a:miter lim="800000"/>
              <a:headEnd/>
              <a:tailEnd/>
            </a:ln>
          </p:spPr>
          <p:txBody>
            <a:bodyPr wrap="none">
              <a:spAutoFit/>
            </a:bodyPr>
            <a:lstStyle/>
            <a:p>
              <a:r>
                <a:rPr lang="en-US" sz="1600" b="1">
                  <a:solidFill>
                    <a:srgbClr val="008000"/>
                  </a:solidFill>
                </a:rPr>
                <a:t>e</a:t>
              </a:r>
              <a:r>
                <a:rPr lang="en-US" sz="1600" b="1" baseline="-25000">
                  <a:solidFill>
                    <a:srgbClr val="008000"/>
                  </a:solidFill>
                </a:rPr>
                <a:t>1</a:t>
              </a:r>
              <a:r>
                <a:rPr lang="en-US" sz="1600" b="1"/>
                <a:t>, </a:t>
              </a:r>
              <a:r>
                <a:rPr lang="en-US" sz="1600" b="1">
                  <a:solidFill>
                    <a:srgbClr val="0000FF"/>
                  </a:solidFill>
                </a:rPr>
                <a:t>e</a:t>
              </a:r>
              <a:r>
                <a:rPr lang="en-US" sz="1600" b="1" baseline="-25000">
                  <a:solidFill>
                    <a:srgbClr val="0000FF"/>
                  </a:solidFill>
                </a:rPr>
                <a:t>2</a:t>
              </a:r>
              <a:r>
                <a:rPr lang="en-US" sz="1600" b="1"/>
                <a:t>, </a:t>
              </a:r>
              <a:r>
                <a:rPr lang="en-US" sz="1600" b="1">
                  <a:solidFill>
                    <a:srgbClr val="FF0000"/>
                  </a:solidFill>
                </a:rPr>
                <a:t>e</a:t>
              </a:r>
              <a:r>
                <a:rPr lang="en-US" sz="1600" b="1" baseline="-25000">
                  <a:solidFill>
                    <a:srgbClr val="FF0000"/>
                  </a:solidFill>
                </a:rPr>
                <a:t>3</a:t>
              </a:r>
            </a:p>
          </p:txBody>
        </p:sp>
        <p:sp>
          <p:nvSpPr>
            <p:cNvPr id="318547" name="TextBox 29"/>
            <p:cNvSpPr txBox="1">
              <a:spLocks noChangeArrowheads="1"/>
            </p:cNvSpPr>
            <p:nvPr/>
          </p:nvSpPr>
          <p:spPr bwMode="auto">
            <a:xfrm>
              <a:off x="962825" y="2861846"/>
              <a:ext cx="377026" cy="338554"/>
            </a:xfrm>
            <a:prstGeom prst="rect">
              <a:avLst/>
            </a:prstGeom>
            <a:noFill/>
            <a:ln w="9525">
              <a:noFill/>
              <a:miter lim="800000"/>
              <a:headEnd/>
              <a:tailEnd/>
            </a:ln>
          </p:spPr>
          <p:txBody>
            <a:bodyPr wrap="none">
              <a:spAutoFit/>
            </a:bodyPr>
            <a:lstStyle/>
            <a:p>
              <a:r>
                <a:rPr lang="en-US" sz="1600" b="1">
                  <a:solidFill>
                    <a:srgbClr val="660066"/>
                  </a:solidFill>
                </a:rPr>
                <a:t>e</a:t>
              </a:r>
              <a:r>
                <a:rPr lang="en-US" sz="1600" b="1" baseline="-25000">
                  <a:solidFill>
                    <a:srgbClr val="660066"/>
                  </a:solidFill>
                </a:rPr>
                <a:t>4</a:t>
              </a:r>
            </a:p>
          </p:txBody>
        </p:sp>
        <p:sp>
          <p:nvSpPr>
            <p:cNvPr id="31" name="TextBox 30"/>
            <p:cNvSpPr txBox="1"/>
            <p:nvPr/>
          </p:nvSpPr>
          <p:spPr>
            <a:xfrm>
              <a:off x="3859213" y="2819400"/>
              <a:ext cx="374650" cy="338138"/>
            </a:xfrm>
            <a:prstGeom prst="rect">
              <a:avLst/>
            </a:prstGeom>
            <a:noFill/>
          </p:spPr>
          <p:txBody>
            <a:bodyPr wrap="none">
              <a:spAutoFit/>
            </a:bodyPr>
            <a:lstStyle/>
            <a:p>
              <a:pPr>
                <a:defRPr/>
              </a:pPr>
              <a:r>
                <a:rPr lang="en-US" sz="1600" b="1" dirty="0">
                  <a:solidFill>
                    <a:schemeClr val="accent6"/>
                  </a:solidFill>
                  <a:ea typeface="+mn-ea"/>
                  <a:cs typeface="+mn-cs"/>
                </a:rPr>
                <a:t>e</a:t>
              </a:r>
              <a:r>
                <a:rPr lang="en-US" sz="1600" b="1" baseline="-25000" dirty="0">
                  <a:solidFill>
                    <a:schemeClr val="accent6"/>
                  </a:solidFill>
                  <a:ea typeface="+mn-ea"/>
                  <a:cs typeface="+mn-cs"/>
                </a:rPr>
                <a:t>5</a:t>
              </a:r>
            </a:p>
          </p:txBody>
        </p:sp>
      </p:grpSp>
      <p:sp>
        <p:nvSpPr>
          <p:cNvPr id="33" name="Rectangle 32"/>
          <p:cNvSpPr>
            <a:spLocks noChangeArrowheads="1"/>
          </p:cNvSpPr>
          <p:nvPr/>
        </p:nvSpPr>
        <p:spPr bwMode="auto">
          <a:xfrm>
            <a:off x="4953000" y="228600"/>
            <a:ext cx="3962400" cy="3429000"/>
          </a:xfrm>
          <a:prstGeom prst="rect">
            <a:avLst/>
          </a:prstGeom>
          <a:solidFill>
            <a:schemeClr val="accent1"/>
          </a:solidFill>
          <a:ln w="28575">
            <a:solidFill>
              <a:srgbClr val="008000"/>
            </a:solidFill>
            <a:round/>
            <a:headEnd/>
            <a:tailEnd/>
          </a:ln>
        </p:spPr>
        <p:txBody>
          <a:bodyPr/>
          <a:lstStyle/>
          <a:p>
            <a:r>
              <a:rPr lang="en-US" b="1">
                <a:solidFill>
                  <a:srgbClr val="008000"/>
                </a:solidFill>
              </a:rPr>
              <a:t>Problem Definition</a:t>
            </a:r>
            <a:r>
              <a:rPr lang="en-US">
                <a:solidFill>
                  <a:srgbClr val="008000"/>
                </a:solidFill>
              </a:rPr>
              <a:t>:</a:t>
            </a:r>
          </a:p>
          <a:p>
            <a:endParaRPr lang="en-US">
              <a:solidFill>
                <a:srgbClr val="008000"/>
              </a:solidFill>
            </a:endParaRPr>
          </a:p>
          <a:p>
            <a:pPr>
              <a:buFont typeface="Wingdings" pitchFamily="2" charset="2"/>
              <a:buChar char=""/>
            </a:pPr>
            <a:r>
              <a:rPr lang="en-US">
                <a:solidFill>
                  <a:srgbClr val="008000"/>
                </a:solidFill>
              </a:rPr>
              <a:t> </a:t>
            </a:r>
            <a:r>
              <a:rPr lang="en-US" u="sng">
                <a:solidFill>
                  <a:srgbClr val="008000"/>
                </a:solidFill>
              </a:rPr>
              <a:t>Input</a:t>
            </a:r>
            <a:r>
              <a:rPr lang="en-US">
                <a:solidFill>
                  <a:srgbClr val="008000"/>
                </a:solidFill>
              </a:rPr>
              <a:t>: </a:t>
            </a:r>
          </a:p>
          <a:p>
            <a:r>
              <a:rPr lang="en-US">
                <a:solidFill>
                  <a:srgbClr val="008000"/>
                </a:solidFill>
              </a:rPr>
              <a:t>    + A temporal ontology </a:t>
            </a:r>
            <a:r>
              <a:rPr lang="en-US" i="1">
                <a:solidFill>
                  <a:srgbClr val="FF0000"/>
                </a:solidFill>
              </a:rPr>
              <a:t>O</a:t>
            </a:r>
            <a:r>
              <a:rPr lang="en-US" i="1" baseline="-25000">
                <a:solidFill>
                  <a:srgbClr val="FF0000"/>
                </a:solidFill>
              </a:rPr>
              <a:t>T</a:t>
            </a:r>
            <a:endParaRPr lang="en-US">
              <a:solidFill>
                <a:srgbClr val="FF0000"/>
              </a:solidFill>
            </a:endParaRPr>
          </a:p>
          <a:p>
            <a:r>
              <a:rPr lang="en-US">
                <a:solidFill>
                  <a:srgbClr val="008000"/>
                </a:solidFill>
              </a:rPr>
              <a:t>    + An event ontology </a:t>
            </a:r>
            <a:r>
              <a:rPr lang="en-US" i="1">
                <a:solidFill>
                  <a:srgbClr val="FF0000"/>
                </a:solidFill>
              </a:rPr>
              <a:t>O</a:t>
            </a:r>
            <a:r>
              <a:rPr lang="en-US" i="1" baseline="-25000">
                <a:solidFill>
                  <a:srgbClr val="FF0000"/>
                </a:solidFill>
              </a:rPr>
              <a:t>E</a:t>
            </a:r>
            <a:endParaRPr lang="en-US">
              <a:solidFill>
                <a:srgbClr val="008000"/>
              </a:solidFill>
            </a:endParaRPr>
          </a:p>
          <a:p>
            <a:r>
              <a:rPr lang="en-US">
                <a:solidFill>
                  <a:srgbClr val="008000"/>
                </a:solidFill>
              </a:rPr>
              <a:t>    + A set of documents </a:t>
            </a:r>
            <a:r>
              <a:rPr lang="en-US" i="1">
                <a:solidFill>
                  <a:srgbClr val="FF0000"/>
                </a:solidFill>
              </a:rPr>
              <a:t>D</a:t>
            </a:r>
          </a:p>
          <a:p>
            <a:r>
              <a:rPr lang="en-US">
                <a:solidFill>
                  <a:srgbClr val="008000"/>
                </a:solidFill>
              </a:rPr>
              <a:t>    + A list of events </a:t>
            </a:r>
            <a:r>
              <a:rPr lang="en-US" i="1">
                <a:solidFill>
                  <a:srgbClr val="FF0000"/>
                </a:solidFill>
              </a:rPr>
              <a:t>E</a:t>
            </a:r>
            <a:r>
              <a:rPr lang="en-US">
                <a:solidFill>
                  <a:srgbClr val="FF0000"/>
                </a:solidFill>
              </a:rPr>
              <a:t>=&lt;</a:t>
            </a:r>
            <a:r>
              <a:rPr lang="en-US" i="1">
                <a:solidFill>
                  <a:srgbClr val="FF0000"/>
                </a:solidFill>
              </a:rPr>
              <a:t>e</a:t>
            </a:r>
            <a:r>
              <a:rPr lang="en-US" i="1" baseline="-25000">
                <a:solidFill>
                  <a:srgbClr val="FF0000"/>
                </a:solidFill>
              </a:rPr>
              <a:t>1</a:t>
            </a:r>
            <a:r>
              <a:rPr lang="en-US">
                <a:solidFill>
                  <a:srgbClr val="FF0000"/>
                </a:solidFill>
              </a:rPr>
              <a:t>, </a:t>
            </a:r>
            <a:r>
              <a:rPr lang="en-US" i="1">
                <a:solidFill>
                  <a:srgbClr val="FF0000"/>
                </a:solidFill>
              </a:rPr>
              <a:t>e</a:t>
            </a:r>
            <a:r>
              <a:rPr lang="en-US" i="1" baseline="-25000">
                <a:solidFill>
                  <a:srgbClr val="FF0000"/>
                </a:solidFill>
              </a:rPr>
              <a:t>2</a:t>
            </a:r>
            <a:r>
              <a:rPr lang="en-US">
                <a:solidFill>
                  <a:srgbClr val="FF0000"/>
                </a:solidFill>
              </a:rPr>
              <a:t>, …, </a:t>
            </a:r>
            <a:r>
              <a:rPr lang="en-US" i="1">
                <a:solidFill>
                  <a:srgbClr val="FF0000"/>
                </a:solidFill>
              </a:rPr>
              <a:t>e</a:t>
            </a:r>
            <a:r>
              <a:rPr lang="en-US" i="1" baseline="-25000">
                <a:solidFill>
                  <a:srgbClr val="FF0000"/>
                </a:solidFill>
              </a:rPr>
              <a:t>n</a:t>
            </a:r>
            <a:r>
              <a:rPr lang="en-US">
                <a:solidFill>
                  <a:srgbClr val="FF0000"/>
                </a:solidFill>
              </a:rPr>
              <a:t>&gt;</a:t>
            </a:r>
          </a:p>
          <a:p>
            <a:r>
              <a:rPr lang="en-US">
                <a:solidFill>
                  <a:srgbClr val="FF0000"/>
                </a:solidFill>
              </a:rPr>
              <a:t>       </a:t>
            </a:r>
            <a:r>
              <a:rPr lang="en-US">
                <a:solidFill>
                  <a:srgbClr val="008000"/>
                </a:solidFill>
              </a:rPr>
              <a:t>in </a:t>
            </a:r>
            <a:r>
              <a:rPr lang="en-US" i="1">
                <a:solidFill>
                  <a:srgbClr val="008000"/>
                </a:solidFill>
              </a:rPr>
              <a:t>D</a:t>
            </a:r>
            <a:r>
              <a:rPr lang="en-US">
                <a:solidFill>
                  <a:srgbClr val="008000"/>
                </a:solidFill>
              </a:rPr>
              <a:t>, following </a:t>
            </a:r>
            <a:r>
              <a:rPr lang="en-US" i="1">
                <a:solidFill>
                  <a:srgbClr val="008000"/>
                </a:solidFill>
              </a:rPr>
              <a:t>O</a:t>
            </a:r>
            <a:r>
              <a:rPr lang="en-US" i="1" baseline="-25000">
                <a:solidFill>
                  <a:srgbClr val="008000"/>
                </a:solidFill>
              </a:rPr>
              <a:t>E</a:t>
            </a:r>
            <a:endParaRPr lang="en-US">
              <a:solidFill>
                <a:srgbClr val="008000"/>
              </a:solidFill>
            </a:endParaRPr>
          </a:p>
          <a:p>
            <a:pPr>
              <a:buFont typeface="Wingdings" pitchFamily="2" charset="2"/>
              <a:buChar char=""/>
            </a:pPr>
            <a:endParaRPr lang="en-US" i="1" baseline="-25000">
              <a:solidFill>
                <a:srgbClr val="008000"/>
              </a:solidFill>
            </a:endParaRPr>
          </a:p>
          <a:p>
            <a:pPr>
              <a:buFont typeface="Wingdings" pitchFamily="2" charset="2"/>
              <a:buChar char=""/>
            </a:pPr>
            <a:r>
              <a:rPr lang="en-US">
                <a:solidFill>
                  <a:srgbClr val="008000"/>
                </a:solidFill>
              </a:rPr>
              <a:t> </a:t>
            </a:r>
            <a:r>
              <a:rPr lang="en-US" u="sng">
                <a:solidFill>
                  <a:srgbClr val="008000"/>
                </a:solidFill>
              </a:rPr>
              <a:t>Output</a:t>
            </a:r>
            <a:r>
              <a:rPr lang="en-US">
                <a:solidFill>
                  <a:srgbClr val="008000"/>
                </a:solidFill>
              </a:rPr>
              <a:t>:</a:t>
            </a:r>
          </a:p>
          <a:p>
            <a:r>
              <a:rPr lang="en-US">
                <a:solidFill>
                  <a:srgbClr val="008000"/>
                </a:solidFill>
              </a:rPr>
              <a:t>    + </a:t>
            </a:r>
            <a:r>
              <a:rPr lang="en-US">
                <a:solidFill>
                  <a:srgbClr val="FF0000"/>
                </a:solidFill>
              </a:rPr>
              <a:t>Order of events in </a:t>
            </a:r>
            <a:r>
              <a:rPr lang="en-US" i="1">
                <a:solidFill>
                  <a:srgbClr val="FF0000"/>
                </a:solidFill>
              </a:rPr>
              <a:t>E</a:t>
            </a:r>
            <a:r>
              <a:rPr lang="en-US">
                <a:solidFill>
                  <a:srgbClr val="FF0000"/>
                </a:solidFill>
              </a:rPr>
              <a:t> on a timeline</a:t>
            </a:r>
            <a:r>
              <a:rPr lang="en-US">
                <a:solidFill>
                  <a:srgbClr val="008000"/>
                </a:solidFill>
              </a:rPr>
              <a:t> with respect to </a:t>
            </a:r>
            <a:r>
              <a:rPr lang="en-US" i="1">
                <a:solidFill>
                  <a:srgbClr val="008000"/>
                </a:solidFill>
              </a:rPr>
              <a:t>O</a:t>
            </a:r>
            <a:r>
              <a:rPr lang="en-US" i="1" baseline="-25000">
                <a:solidFill>
                  <a:srgbClr val="008000"/>
                </a:solidFill>
              </a:rPr>
              <a:t>T</a:t>
            </a:r>
            <a:endParaRPr lang="en-US" i="1" u="sng" baseline="-25000">
              <a:solidFill>
                <a:srgbClr val="008000"/>
              </a:solidFill>
            </a:endParaRPr>
          </a:p>
        </p:txBody>
      </p:sp>
      <p:sp>
        <p:nvSpPr>
          <p:cNvPr id="28" name="Rectangle 27"/>
          <p:cNvSpPr>
            <a:spLocks noChangeArrowheads="1"/>
          </p:cNvSpPr>
          <p:nvPr/>
        </p:nvSpPr>
        <p:spPr bwMode="auto">
          <a:xfrm>
            <a:off x="228600" y="228600"/>
            <a:ext cx="4038600" cy="2971800"/>
          </a:xfrm>
          <a:prstGeom prst="rect">
            <a:avLst/>
          </a:prstGeom>
          <a:solidFill>
            <a:schemeClr val="accent1"/>
          </a:solidFill>
          <a:ln w="28575">
            <a:solidFill>
              <a:srgbClr val="008000"/>
            </a:solidFill>
            <a:round/>
            <a:headEnd/>
            <a:tailEnd/>
          </a:ln>
        </p:spPr>
        <p:txBody>
          <a:bodyPr/>
          <a:lstStyle/>
          <a:p>
            <a:r>
              <a:rPr lang="en-US" b="1">
                <a:solidFill>
                  <a:srgbClr val="008000"/>
                </a:solidFill>
              </a:rPr>
              <a:t>Applications:</a:t>
            </a:r>
          </a:p>
          <a:p>
            <a:endParaRPr lang="en-US" b="1">
              <a:solidFill>
                <a:srgbClr val="008000"/>
              </a:solidFill>
            </a:endParaRPr>
          </a:p>
          <a:p>
            <a:pPr>
              <a:buFont typeface="Arial" charset="0"/>
              <a:buChar char="•"/>
            </a:pPr>
            <a:r>
              <a:rPr lang="en-US">
                <a:solidFill>
                  <a:srgbClr val="008000"/>
                </a:solidFill>
              </a:rPr>
              <a:t> Event timeline supports discourse understanding, question answering, and news summarization.</a:t>
            </a:r>
          </a:p>
          <a:p>
            <a:pPr>
              <a:buFont typeface="Arial" charset="0"/>
              <a:buChar char="•"/>
            </a:pPr>
            <a:endParaRPr lang="en-US">
              <a:solidFill>
                <a:srgbClr val="008000"/>
              </a:solidFill>
            </a:endParaRPr>
          </a:p>
          <a:p>
            <a:pPr>
              <a:buFont typeface="Arial" charset="0"/>
              <a:buChar char="•"/>
            </a:pPr>
            <a:r>
              <a:rPr lang="en-US">
                <a:solidFill>
                  <a:srgbClr val="008000"/>
                </a:solidFill>
              </a:rPr>
              <a:t> Event timeline allows us to visualize the order of events’ occurrence and thus could support better data &amp; knowledge acquisition.</a:t>
            </a:r>
          </a:p>
          <a:p>
            <a:endParaRPr lang="en-US">
              <a:solidFill>
                <a:srgbClr val="008000"/>
              </a:solidFill>
            </a:endParaRPr>
          </a:p>
        </p:txBody>
      </p:sp>
      <p:sp>
        <p:nvSpPr>
          <p:cNvPr id="2" name="Rectangular Callout 1"/>
          <p:cNvSpPr/>
          <p:nvPr/>
        </p:nvSpPr>
        <p:spPr>
          <a:xfrm>
            <a:off x="7772400" y="76200"/>
            <a:ext cx="1219200" cy="990600"/>
          </a:xfrm>
          <a:prstGeom prst="wedgeRectCallout">
            <a:avLst>
              <a:gd name="adj1" fmla="val -86617"/>
              <a:gd name="adj2" fmla="val 54880"/>
            </a:avLst>
          </a:prstGeom>
          <a:solidFill>
            <a:srgbClr val="FFFFCC"/>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dirty="0">
                <a:solidFill>
                  <a:schemeClr val="tx1"/>
                </a:solidFill>
                <a:latin typeface="Calibri" pitchFamily="34" charset="0"/>
              </a:rPr>
              <a:t>A notational convention:  granularity + axioms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accel="50000" decel="5000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accel="50000" decel="5000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500" fill="hold"/>
                                        <p:tgtEl>
                                          <p:spTgt spid="33"/>
                                        </p:tgtEl>
                                        <p:attrNameLst>
                                          <p:attrName>ppt_x</p:attrName>
                                        </p:attrNameLst>
                                      </p:cBhvr>
                                      <p:tavLst>
                                        <p:tav tm="0">
                                          <p:val>
                                            <p:strVal val="1+#ppt_w/2"/>
                                          </p:val>
                                        </p:tav>
                                        <p:tav tm="100000">
                                          <p:val>
                                            <p:strVal val="#ppt_x"/>
                                          </p:val>
                                        </p:tav>
                                      </p:tavLst>
                                    </p:anim>
                                    <p:anim calcmode="lin" valueType="num">
                                      <p:cBhvr additive="base">
                                        <p:cTn id="18"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28" grpId="0" animBg="1"/>
      <p:bldP spid="2"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3" name="Rectangle 3"/>
          <p:cNvSpPr>
            <a:spLocks noGrp="1" noChangeArrowheads="1"/>
          </p:cNvSpPr>
          <p:nvPr>
            <p:ph type="sldNum" sz="quarter" idx="11"/>
          </p:nvPr>
        </p:nvSpPr>
        <p:spPr>
          <a:noFill/>
        </p:spPr>
        <p:txBody>
          <a:bodyPr/>
          <a:lstStyle/>
          <a:p>
            <a:fld id="{47223700-E571-49C2-A3A9-265FEFFD2FEF}" type="slidenum">
              <a:rPr lang="en-US" altLang="zh-TW" smtClean="0">
                <a:ea typeface="Arial Unicode MS" pitchFamily="34" charset="-122"/>
                <a:cs typeface="Arial Unicode MS" pitchFamily="34" charset="-122"/>
              </a:rPr>
              <a:pPr/>
              <a:t>142</a:t>
            </a:fld>
            <a:endParaRPr lang="en-US" altLang="zh-TW" smtClean="0">
              <a:ea typeface="Arial Unicode MS" pitchFamily="34" charset="-122"/>
              <a:cs typeface="Arial Unicode MS" pitchFamily="34" charset="-122"/>
            </a:endParaRPr>
          </a:p>
        </p:txBody>
      </p:sp>
      <p:sp>
        <p:nvSpPr>
          <p:cNvPr id="320514" name="Title 1"/>
          <p:cNvSpPr>
            <a:spLocks noGrp="1"/>
          </p:cNvSpPr>
          <p:nvPr>
            <p:ph type="title" idx="4294967295"/>
          </p:nvPr>
        </p:nvSpPr>
        <p:spPr>
          <a:xfrm>
            <a:off x="809625" y="457200"/>
            <a:ext cx="7877175" cy="533400"/>
          </a:xfrm>
        </p:spPr>
        <p:txBody>
          <a:bodyPr/>
          <a:lstStyle/>
          <a:p>
            <a:r>
              <a:rPr lang="en-US" sz="3000" smtClean="0">
                <a:ea typeface="ＭＳ Ｐゴシック" pitchFamily="34" charset="-128"/>
              </a:rPr>
              <a:t>Towards Time Line Construction</a:t>
            </a:r>
          </a:p>
        </p:txBody>
      </p:sp>
      <p:sp>
        <p:nvSpPr>
          <p:cNvPr id="3" name="Content Placeholder 2"/>
          <p:cNvSpPr>
            <a:spLocks noGrp="1"/>
          </p:cNvSpPr>
          <p:nvPr>
            <p:ph idx="4294967295"/>
          </p:nvPr>
        </p:nvSpPr>
        <p:spPr>
          <a:xfrm>
            <a:off x="457200" y="1219200"/>
            <a:ext cx="8305800" cy="4953000"/>
          </a:xfrm>
        </p:spPr>
        <p:txBody>
          <a:bodyPr/>
          <a:lstStyle/>
          <a:p>
            <a:r>
              <a:rPr lang="en-US" sz="2000" smtClean="0">
                <a:latin typeface="Arial" charset="0"/>
                <a:ea typeface="ＭＳ Ｐゴシック" pitchFamily="34" charset="-128"/>
              </a:rPr>
              <a:t>There has been much work </a:t>
            </a:r>
            <a:r>
              <a:rPr lang="en-US" sz="2000" smtClean="0">
                <a:solidFill>
                  <a:srgbClr val="FF0000"/>
                </a:solidFill>
                <a:latin typeface="Arial" charset="0"/>
                <a:ea typeface="ＭＳ Ｐゴシック" pitchFamily="34" charset="-128"/>
              </a:rPr>
              <a:t>proposing various temporal ontologies and representations</a:t>
            </a:r>
            <a:r>
              <a:rPr lang="en-US" sz="2000" smtClean="0">
                <a:latin typeface="Arial" charset="0"/>
                <a:ea typeface="ＭＳ Ｐゴシック" pitchFamily="34" charset="-128"/>
              </a:rPr>
              <a:t> (e.g. Allen, 1983; Pustejovsky et al., 2003; Hobbs and Pan, 2004).</a:t>
            </a:r>
          </a:p>
          <a:p>
            <a:endParaRPr lang="en-US" sz="2000" smtClean="0">
              <a:latin typeface="Arial" charset="0"/>
              <a:ea typeface="ＭＳ Ｐゴシック" pitchFamily="34" charset="-128"/>
            </a:endParaRPr>
          </a:p>
          <a:p>
            <a:r>
              <a:rPr lang="en-US" sz="2000" smtClean="0">
                <a:latin typeface="Arial" charset="0"/>
                <a:ea typeface="ＭＳ Ｐゴシック" pitchFamily="34" charset="-128"/>
              </a:rPr>
              <a:t>In order to support time line construction there is a need to extend existing representations. We will use the </a:t>
            </a:r>
            <a:r>
              <a:rPr lang="en-US" sz="2000" smtClean="0">
                <a:solidFill>
                  <a:srgbClr val="FF0000"/>
                </a:solidFill>
                <a:latin typeface="Arial" charset="0"/>
                <a:ea typeface="ＭＳ Ｐゴシック" pitchFamily="34" charset="-128"/>
              </a:rPr>
              <a:t>interval based </a:t>
            </a:r>
            <a:r>
              <a:rPr lang="en-US" sz="2000" smtClean="0">
                <a:latin typeface="Arial" charset="0"/>
                <a:ea typeface="ＭＳ Ｐゴシック" pitchFamily="34" charset="-128"/>
              </a:rPr>
              <a:t>representation described earlier to create </a:t>
            </a:r>
            <a:r>
              <a:rPr lang="en-US" sz="2000" smtClean="0">
                <a:solidFill>
                  <a:srgbClr val="FF0000"/>
                </a:solidFill>
                <a:latin typeface="Arial" charset="0"/>
                <a:ea typeface="ＭＳ Ｐゴシック" pitchFamily="34" charset="-128"/>
              </a:rPr>
              <a:t>a universal timeline relation representation</a:t>
            </a:r>
            <a:r>
              <a:rPr lang="en-US" sz="2000" smtClean="0">
                <a:latin typeface="Arial" charset="0"/>
                <a:ea typeface="ＭＳ Ｐゴシック" pitchFamily="34" charset="-128"/>
              </a:rPr>
              <a:t> that unifies the efforts of developing many temporal reasoning systems.</a:t>
            </a:r>
          </a:p>
          <a:p>
            <a:endParaRPr lang="en-US" sz="2000" smtClean="0">
              <a:latin typeface="Arial" charset="0"/>
              <a:ea typeface="ＭＳ Ｐゴシック" pitchFamily="34" charset="-128"/>
            </a:endParaRPr>
          </a:p>
          <a:p>
            <a:r>
              <a:rPr lang="en-US" sz="2000" smtClean="0">
                <a:latin typeface="Arial" charset="0"/>
                <a:ea typeface="ＭＳ Ｐゴシック" pitchFamily="34" charset="-128"/>
              </a:rPr>
              <a:t>We will then present a </a:t>
            </a:r>
            <a:r>
              <a:rPr lang="en-US" sz="2000" smtClean="0">
                <a:solidFill>
                  <a:srgbClr val="FF0000"/>
                </a:solidFill>
                <a:latin typeface="Arial" charset="0"/>
                <a:ea typeface="ＭＳ Ｐゴシック" pitchFamily="34" charset="-128"/>
              </a:rPr>
              <a:t>timeline construction system </a:t>
            </a:r>
            <a:r>
              <a:rPr lang="en-US" sz="2000" smtClean="0">
                <a:latin typeface="Arial" charset="0"/>
                <a:ea typeface="ＭＳ Ｐゴシック" pitchFamily="34" charset="-128"/>
              </a:rPr>
              <a:t>that works and performs reasoning on the proposed universal representation.</a:t>
            </a:r>
          </a:p>
          <a:p>
            <a:endParaRPr lang="en-US" sz="2000" smtClean="0">
              <a:latin typeface="Arial" charset="0"/>
              <a:ea typeface="ＭＳ Ｐゴシック" pitchFamily="34" charset="-128"/>
            </a:endParaRPr>
          </a:p>
          <a:p>
            <a:r>
              <a:rPr lang="en-US" sz="2000" smtClean="0">
                <a:latin typeface="Arial" charset="0"/>
                <a:ea typeface="ＭＳ Ｐゴシック" pitchFamily="34" charset="-128"/>
              </a:rPr>
              <a:t>Other temporal representations and data can be  </a:t>
            </a:r>
            <a:r>
              <a:rPr lang="en-US" sz="2000" smtClean="0">
                <a:solidFill>
                  <a:srgbClr val="FF0000"/>
                </a:solidFill>
                <a:latin typeface="Arial" charset="0"/>
                <a:ea typeface="ＭＳ Ｐゴシック" pitchFamily="34" charset="-128"/>
              </a:rPr>
              <a:t>mapped to the universal representation</a:t>
            </a:r>
            <a:r>
              <a:rPr lang="en-US" sz="2000" smtClean="0">
                <a:latin typeface="Arial" charset="0"/>
                <a:ea typeface="ＭＳ Ｐゴシック" pitchFamily="34" charset="-128"/>
              </a:rPr>
              <a:t>, thus can be handled by the timeline construction system presented.</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1" name="Rectangle 3"/>
          <p:cNvSpPr>
            <a:spLocks noGrp="1" noChangeArrowheads="1"/>
          </p:cNvSpPr>
          <p:nvPr>
            <p:ph type="sldNum" sz="quarter" idx="11"/>
          </p:nvPr>
        </p:nvSpPr>
        <p:spPr>
          <a:noFill/>
        </p:spPr>
        <p:txBody>
          <a:bodyPr/>
          <a:lstStyle/>
          <a:p>
            <a:fld id="{6292D51C-3552-45CA-B892-1E49F8D3A397}" type="slidenum">
              <a:rPr lang="en-US" altLang="zh-TW" smtClean="0">
                <a:ea typeface="Arial Unicode MS" pitchFamily="34" charset="-122"/>
                <a:cs typeface="Arial Unicode MS" pitchFamily="34" charset="-122"/>
              </a:rPr>
              <a:pPr/>
              <a:t>143</a:t>
            </a:fld>
            <a:endParaRPr lang="en-US" altLang="zh-TW" smtClean="0">
              <a:ea typeface="Arial Unicode MS" pitchFamily="34" charset="-122"/>
              <a:cs typeface="Arial Unicode MS" pitchFamily="34" charset="-122"/>
            </a:endParaRPr>
          </a:p>
        </p:txBody>
      </p:sp>
      <p:sp>
        <p:nvSpPr>
          <p:cNvPr id="87" name="Oval 86"/>
          <p:cNvSpPr>
            <a:spLocks noChangeArrowheads="1"/>
          </p:cNvSpPr>
          <p:nvPr/>
        </p:nvSpPr>
        <p:spPr bwMode="auto">
          <a:xfrm>
            <a:off x="576263" y="3906838"/>
            <a:ext cx="1785937" cy="1787525"/>
          </a:xfrm>
          <a:prstGeom prst="ellipse">
            <a:avLst/>
          </a:prstGeom>
          <a:noFill/>
          <a:ln w="28575">
            <a:solidFill>
              <a:srgbClr val="FF0000"/>
            </a:solidFill>
            <a:round/>
            <a:headEnd/>
            <a:tailEnd/>
          </a:ln>
          <a:effectLst>
            <a:outerShdw blurRad="50800" dist="38100" dir="2700000" rotWithShape="0">
              <a:srgbClr val="808080">
                <a:alpha val="42998"/>
              </a:srgbClr>
            </a:outerShdw>
          </a:effectLst>
          <a:extLst/>
        </p:spPr>
        <p:txBody>
          <a:bodyPr/>
          <a:lstStyle/>
          <a:p>
            <a:pPr eaLnBrk="0" hangingPunct="0">
              <a:defRPr/>
            </a:pPr>
            <a:endParaRPr lang="en-US" sz="2400">
              <a:latin typeface="Arial" pitchFamily="34" charset="0"/>
              <a:ea typeface="MS PGothic" pitchFamily="34" charset="-128"/>
              <a:cs typeface="+mn-cs"/>
            </a:endParaRPr>
          </a:p>
        </p:txBody>
      </p:sp>
      <p:grpSp>
        <p:nvGrpSpPr>
          <p:cNvPr id="85" name="Group 84"/>
          <p:cNvGrpSpPr>
            <a:grpSpLocks/>
          </p:cNvGrpSpPr>
          <p:nvPr/>
        </p:nvGrpSpPr>
        <p:grpSpPr bwMode="auto">
          <a:xfrm>
            <a:off x="800100" y="990600"/>
            <a:ext cx="6286500" cy="4325938"/>
            <a:chOff x="1409700" y="1143000"/>
            <a:chExt cx="6286500" cy="4325198"/>
          </a:xfrm>
        </p:grpSpPr>
        <p:sp>
          <p:nvSpPr>
            <p:cNvPr id="51" name="Rectangle 50"/>
            <p:cNvSpPr>
              <a:spLocks noChangeArrowheads="1"/>
            </p:cNvSpPr>
            <p:nvPr/>
          </p:nvSpPr>
          <p:spPr bwMode="auto">
            <a:xfrm>
              <a:off x="3810000" y="1143000"/>
              <a:ext cx="3886200" cy="4266470"/>
            </a:xfrm>
            <a:prstGeom prst="rect">
              <a:avLst/>
            </a:prstGeom>
            <a:solidFill>
              <a:schemeClr val="accent1"/>
            </a:solidFill>
            <a:ln w="38100">
              <a:solidFill>
                <a:srgbClr val="008000"/>
              </a:solidFill>
              <a:round/>
              <a:headEnd/>
              <a:tailEnd/>
            </a:ln>
            <a:effectLst>
              <a:outerShdw blurRad="50800" dist="38100" dir="2700000" rotWithShape="0">
                <a:srgbClr val="808080">
                  <a:alpha val="42998"/>
                </a:srgbClr>
              </a:outerShdw>
            </a:effectLst>
          </p:spPr>
          <p:txBody>
            <a:bodyPr/>
            <a:lstStyle/>
            <a:p>
              <a:pPr eaLnBrk="0" hangingPunct="0">
                <a:defRPr/>
              </a:pPr>
              <a:endParaRPr lang="en-US" sz="2400">
                <a:latin typeface="Arial" pitchFamily="34" charset="0"/>
                <a:ea typeface="MS PGothic" pitchFamily="34" charset="-128"/>
                <a:cs typeface="+mn-cs"/>
              </a:endParaRPr>
            </a:p>
          </p:txBody>
        </p:sp>
        <p:sp>
          <p:nvSpPr>
            <p:cNvPr id="322592" name="TextBox 52"/>
            <p:cNvSpPr txBox="1">
              <a:spLocks noChangeArrowheads="1"/>
            </p:cNvSpPr>
            <p:nvPr/>
          </p:nvSpPr>
          <p:spPr bwMode="auto">
            <a:xfrm>
              <a:off x="3962400" y="4724400"/>
              <a:ext cx="3505200" cy="584776"/>
            </a:xfrm>
            <a:prstGeom prst="rect">
              <a:avLst/>
            </a:prstGeom>
            <a:noFill/>
            <a:ln w="9525">
              <a:noFill/>
              <a:miter lim="800000"/>
              <a:headEnd/>
              <a:tailEnd/>
            </a:ln>
          </p:spPr>
          <p:txBody>
            <a:bodyPr>
              <a:spAutoFit/>
            </a:bodyPr>
            <a:lstStyle/>
            <a:p>
              <a:pPr algn="ctr"/>
              <a:r>
                <a:rPr lang="en-US" sz="1600">
                  <a:solidFill>
                    <a:srgbClr val="FF0000"/>
                  </a:solidFill>
                </a:rPr>
                <a:t>Integrating background knowledge in a joint global inference model.</a:t>
              </a:r>
            </a:p>
          </p:txBody>
        </p:sp>
        <p:sp>
          <p:nvSpPr>
            <p:cNvPr id="55" name="Can 54"/>
            <p:cNvSpPr>
              <a:spLocks noChangeArrowheads="1"/>
            </p:cNvSpPr>
            <p:nvPr/>
          </p:nvSpPr>
          <p:spPr bwMode="auto">
            <a:xfrm>
              <a:off x="1409700" y="4419040"/>
              <a:ext cx="1371600" cy="1049158"/>
            </a:xfrm>
            <a:prstGeom prst="can">
              <a:avLst>
                <a:gd name="adj" fmla="val 25000"/>
              </a:avLst>
            </a:prstGeom>
            <a:solidFill>
              <a:schemeClr val="accent1"/>
            </a:solidFill>
            <a:ln w="28575">
              <a:solidFill>
                <a:srgbClr val="008000"/>
              </a:solidFill>
              <a:round/>
              <a:headEnd/>
              <a:tailEnd/>
            </a:ln>
            <a:effectLst>
              <a:outerShdw blurRad="50800" dist="38100" dir="2700000" rotWithShape="0">
                <a:srgbClr val="808080">
                  <a:alpha val="42998"/>
                </a:srgbClr>
              </a:outerShdw>
            </a:effectLst>
          </p:spPr>
          <p:txBody>
            <a:bodyPr/>
            <a:lstStyle/>
            <a:p>
              <a:pPr algn="ctr">
                <a:defRPr/>
              </a:pPr>
              <a:r>
                <a:rPr lang="en-US" sz="1600" dirty="0">
                  <a:solidFill>
                    <a:srgbClr val="FF0000"/>
                  </a:solidFill>
                  <a:ea typeface="+mn-ea"/>
                  <a:cs typeface="+mn-cs"/>
                </a:rPr>
                <a:t>Background Knowledge</a:t>
              </a:r>
            </a:p>
          </p:txBody>
        </p:sp>
        <p:sp>
          <p:nvSpPr>
            <p:cNvPr id="64" name="Right Arrow 63"/>
            <p:cNvSpPr>
              <a:spLocks noChangeArrowheads="1"/>
            </p:cNvSpPr>
            <p:nvPr/>
          </p:nvSpPr>
          <p:spPr bwMode="auto">
            <a:xfrm>
              <a:off x="2895600" y="4799974"/>
              <a:ext cx="990600" cy="380935"/>
            </a:xfrm>
            <a:prstGeom prst="rightArrow">
              <a:avLst>
                <a:gd name="adj1" fmla="val 50000"/>
                <a:gd name="adj2" fmla="val 49998"/>
              </a:avLst>
            </a:prstGeom>
            <a:solidFill>
              <a:srgbClr val="E39310"/>
            </a:solidFill>
            <a:ln w="9525">
              <a:solidFill>
                <a:srgbClr val="E39310"/>
              </a:solidFill>
              <a:round/>
              <a:headEnd/>
              <a:tailEnd/>
            </a:ln>
            <a:effectLst>
              <a:outerShdw blurRad="50800" dist="38100" dir="2700000" rotWithShape="0">
                <a:srgbClr val="808080">
                  <a:alpha val="42998"/>
                </a:srgbClr>
              </a:outerShdw>
            </a:effectLst>
          </p:spPr>
          <p:txBody>
            <a:bodyPr/>
            <a:lstStyle/>
            <a:p>
              <a:pPr eaLnBrk="0" hangingPunct="0">
                <a:defRPr/>
              </a:pPr>
              <a:endParaRPr lang="en-US" sz="2400">
                <a:latin typeface="Arial" pitchFamily="34" charset="0"/>
                <a:ea typeface="MS PGothic" pitchFamily="34" charset="-128"/>
                <a:cs typeface="+mn-cs"/>
              </a:endParaRPr>
            </a:p>
          </p:txBody>
        </p:sp>
      </p:grpSp>
      <p:sp>
        <p:nvSpPr>
          <p:cNvPr id="322564" name="Title 1"/>
          <p:cNvSpPr>
            <a:spLocks noGrp="1"/>
          </p:cNvSpPr>
          <p:nvPr>
            <p:ph type="title" idx="4294967295"/>
          </p:nvPr>
        </p:nvSpPr>
        <p:spPr/>
        <p:txBody>
          <a:bodyPr/>
          <a:lstStyle/>
          <a:p>
            <a:r>
              <a:rPr lang="en-US" sz="3400" smtClean="0">
                <a:ea typeface="ＭＳ Ｐゴシック" pitchFamily="34" charset="-128"/>
              </a:rPr>
              <a:t>An Overview of the Time Lining Approach</a:t>
            </a:r>
          </a:p>
        </p:txBody>
      </p:sp>
      <p:sp>
        <p:nvSpPr>
          <p:cNvPr id="35" name="Rounded Rectangle 34"/>
          <p:cNvSpPr>
            <a:spLocks noChangeArrowheads="1"/>
          </p:cNvSpPr>
          <p:nvPr/>
        </p:nvSpPr>
        <p:spPr bwMode="auto">
          <a:xfrm>
            <a:off x="228600" y="2590800"/>
            <a:ext cx="2514600" cy="1219200"/>
          </a:xfrm>
          <a:prstGeom prst="roundRect">
            <a:avLst>
              <a:gd name="adj" fmla="val 16667"/>
            </a:avLst>
          </a:prstGeom>
          <a:solidFill>
            <a:schemeClr val="accent1"/>
          </a:solidFill>
          <a:ln w="19050">
            <a:solidFill>
              <a:srgbClr val="008000"/>
            </a:solidFill>
            <a:round/>
            <a:headEnd/>
            <a:tailEnd/>
          </a:ln>
          <a:effectLst>
            <a:outerShdw blurRad="50800" dist="38100" dir="2700000" rotWithShape="0">
              <a:srgbClr val="808080">
                <a:alpha val="42998"/>
              </a:srgbClr>
            </a:outerShdw>
          </a:effectLst>
        </p:spPr>
        <p:txBody>
          <a:bodyPr/>
          <a:lstStyle/>
          <a:p>
            <a:pPr algn="ctr" eaLnBrk="0" hangingPunct="0">
              <a:defRPr/>
            </a:pPr>
            <a:r>
              <a:rPr lang="en-US" sz="1600" dirty="0">
                <a:ea typeface="ＭＳ Ｐゴシック" pitchFamily="-64" charset="-128"/>
                <a:cs typeface="+mn-cs"/>
              </a:rPr>
              <a:t>Mapping input temporal ontology and data into the universal timeline relation representation.</a:t>
            </a:r>
          </a:p>
        </p:txBody>
      </p:sp>
      <p:grpSp>
        <p:nvGrpSpPr>
          <p:cNvPr id="84" name="Group 83"/>
          <p:cNvGrpSpPr>
            <a:grpSpLocks/>
          </p:cNvGrpSpPr>
          <p:nvPr/>
        </p:nvGrpSpPr>
        <p:grpSpPr bwMode="auto">
          <a:xfrm>
            <a:off x="3341688" y="1143000"/>
            <a:ext cx="3581400" cy="3352800"/>
            <a:chOff x="4267200" y="1295400"/>
            <a:chExt cx="3581400" cy="3352800"/>
          </a:xfrm>
        </p:grpSpPr>
        <p:sp>
          <p:nvSpPr>
            <p:cNvPr id="52" name="Rounded Rectangle 51"/>
            <p:cNvSpPr>
              <a:spLocks noChangeArrowheads="1"/>
            </p:cNvSpPr>
            <p:nvPr/>
          </p:nvSpPr>
          <p:spPr bwMode="auto">
            <a:xfrm>
              <a:off x="4267200" y="1295400"/>
              <a:ext cx="3581400" cy="3352800"/>
            </a:xfrm>
            <a:prstGeom prst="roundRect">
              <a:avLst>
                <a:gd name="adj" fmla="val 6542"/>
              </a:avLst>
            </a:prstGeom>
            <a:solidFill>
              <a:srgbClr val="CCFFCC"/>
            </a:solidFill>
            <a:ln w="19050">
              <a:solidFill>
                <a:srgbClr val="008000"/>
              </a:solidFill>
              <a:round/>
              <a:headEnd/>
              <a:tailEnd/>
            </a:ln>
            <a:effectLst>
              <a:outerShdw blurRad="50800" dist="38100" dir="2700000" rotWithShape="0">
                <a:srgbClr val="808080">
                  <a:alpha val="42998"/>
                </a:srgbClr>
              </a:outerShdw>
            </a:effectLst>
          </p:spPr>
          <p:txBody>
            <a:bodyPr/>
            <a:lstStyle/>
            <a:p>
              <a:pPr eaLnBrk="0" hangingPunct="0">
                <a:defRPr/>
              </a:pPr>
              <a:endParaRPr lang="en-US" sz="2400">
                <a:latin typeface="Arial" pitchFamily="34" charset="0"/>
                <a:ea typeface="MS PGothic" pitchFamily="34" charset="-128"/>
                <a:cs typeface="+mn-cs"/>
              </a:endParaRPr>
            </a:p>
          </p:txBody>
        </p:sp>
        <p:sp>
          <p:nvSpPr>
            <p:cNvPr id="43" name="Rounded Rectangle 42"/>
            <p:cNvSpPr>
              <a:spLocks noChangeArrowheads="1"/>
            </p:cNvSpPr>
            <p:nvPr/>
          </p:nvSpPr>
          <p:spPr bwMode="auto">
            <a:xfrm>
              <a:off x="4914900" y="1447800"/>
              <a:ext cx="2286000" cy="914400"/>
            </a:xfrm>
            <a:prstGeom prst="roundRect">
              <a:avLst>
                <a:gd name="adj" fmla="val 16667"/>
              </a:avLst>
            </a:prstGeom>
            <a:solidFill>
              <a:schemeClr val="accent1"/>
            </a:solidFill>
            <a:ln w="19050">
              <a:solidFill>
                <a:srgbClr val="008000"/>
              </a:solidFill>
              <a:round/>
              <a:headEnd/>
              <a:tailEnd/>
            </a:ln>
            <a:effectLst>
              <a:outerShdw blurRad="50800" dist="38100" dir="2700000" rotWithShape="0">
                <a:srgbClr val="808080">
                  <a:alpha val="42998"/>
                </a:srgbClr>
              </a:outerShdw>
            </a:effectLst>
          </p:spPr>
          <p:txBody>
            <a:bodyPr/>
            <a:lstStyle/>
            <a:p>
              <a:pPr algn="ctr" eaLnBrk="0" hangingPunct="0">
                <a:defRPr/>
              </a:pPr>
              <a:r>
                <a:rPr lang="en-US" sz="1600" dirty="0">
                  <a:ea typeface="ＭＳ Ｐゴシック" pitchFamily="-64" charset="-128"/>
                  <a:cs typeface="+mn-cs"/>
                </a:rPr>
                <a:t>Recognizing temporal expressions in input documents.</a:t>
              </a:r>
            </a:p>
          </p:txBody>
        </p:sp>
        <p:sp>
          <p:nvSpPr>
            <p:cNvPr id="44" name="Rounded Rectangle 43"/>
            <p:cNvSpPr>
              <a:spLocks noChangeArrowheads="1"/>
            </p:cNvSpPr>
            <p:nvPr/>
          </p:nvSpPr>
          <p:spPr bwMode="auto">
            <a:xfrm>
              <a:off x="5067300" y="2514600"/>
              <a:ext cx="1981200" cy="914400"/>
            </a:xfrm>
            <a:prstGeom prst="roundRect">
              <a:avLst>
                <a:gd name="adj" fmla="val 16667"/>
              </a:avLst>
            </a:prstGeom>
            <a:solidFill>
              <a:schemeClr val="accent1"/>
            </a:solidFill>
            <a:ln w="19050">
              <a:solidFill>
                <a:srgbClr val="008000"/>
              </a:solidFill>
              <a:round/>
              <a:headEnd/>
              <a:tailEnd/>
            </a:ln>
            <a:effectLst>
              <a:outerShdw blurRad="50800" dist="38100" dir="2700000" rotWithShape="0">
                <a:srgbClr val="808080">
                  <a:alpha val="42998"/>
                </a:srgbClr>
              </a:outerShdw>
            </a:effectLst>
          </p:spPr>
          <p:txBody>
            <a:bodyPr/>
            <a:lstStyle/>
            <a:p>
              <a:pPr algn="ctr" eaLnBrk="0" hangingPunct="0">
                <a:defRPr/>
              </a:pPr>
              <a:r>
                <a:rPr lang="en-US" sz="1600" dirty="0">
                  <a:ea typeface="ＭＳ Ｐゴシック" pitchFamily="-64" charset="-128"/>
                  <a:cs typeface="+mn-cs"/>
                </a:rPr>
                <a:t>Associating events and temporal expressions</a:t>
              </a:r>
            </a:p>
          </p:txBody>
        </p:sp>
        <p:sp>
          <p:nvSpPr>
            <p:cNvPr id="45" name="Rounded Rectangle 44"/>
            <p:cNvSpPr>
              <a:spLocks noChangeArrowheads="1"/>
            </p:cNvSpPr>
            <p:nvPr/>
          </p:nvSpPr>
          <p:spPr bwMode="auto">
            <a:xfrm>
              <a:off x="4419600" y="3581400"/>
              <a:ext cx="3276600" cy="914400"/>
            </a:xfrm>
            <a:prstGeom prst="roundRect">
              <a:avLst>
                <a:gd name="adj" fmla="val 16667"/>
              </a:avLst>
            </a:prstGeom>
            <a:solidFill>
              <a:schemeClr val="accent1"/>
            </a:solidFill>
            <a:ln w="19050">
              <a:solidFill>
                <a:srgbClr val="008000"/>
              </a:solidFill>
              <a:round/>
              <a:headEnd/>
              <a:tailEnd/>
            </a:ln>
            <a:effectLst>
              <a:outerShdw blurRad="50800" dist="38100" dir="2700000" rotWithShape="0">
                <a:srgbClr val="808080">
                  <a:alpha val="42998"/>
                </a:srgbClr>
              </a:outerShdw>
            </a:effectLst>
          </p:spPr>
          <p:txBody>
            <a:bodyPr/>
            <a:lstStyle/>
            <a:p>
              <a:pPr algn="ctr" eaLnBrk="0" hangingPunct="0">
                <a:defRPr/>
              </a:pPr>
              <a:r>
                <a:rPr lang="en-US" sz="1600" dirty="0">
                  <a:ea typeface="ＭＳ Ｐゴシック" pitchFamily="-64" charset="-128"/>
                  <a:cs typeface="+mn-cs"/>
                </a:rPr>
                <a:t>Identifying relations between pairs of events and between event and temporal expressions.</a:t>
              </a:r>
            </a:p>
          </p:txBody>
        </p:sp>
      </p:grpSp>
      <p:sp>
        <p:nvSpPr>
          <p:cNvPr id="46" name="Rounded Rectangle 45"/>
          <p:cNvSpPr>
            <a:spLocks noChangeArrowheads="1"/>
          </p:cNvSpPr>
          <p:nvPr/>
        </p:nvSpPr>
        <p:spPr bwMode="auto">
          <a:xfrm>
            <a:off x="533400" y="1295400"/>
            <a:ext cx="1905000" cy="762000"/>
          </a:xfrm>
          <a:prstGeom prst="roundRect">
            <a:avLst>
              <a:gd name="adj" fmla="val 16667"/>
            </a:avLst>
          </a:prstGeom>
          <a:solidFill>
            <a:schemeClr val="accent1"/>
          </a:solidFill>
          <a:ln w="19050">
            <a:solidFill>
              <a:srgbClr val="008000"/>
            </a:solidFill>
            <a:round/>
            <a:headEnd/>
            <a:tailEnd/>
          </a:ln>
          <a:effectLst>
            <a:outerShdw blurRad="50800" dist="38100" dir="2700000" rotWithShape="0">
              <a:srgbClr val="808080">
                <a:alpha val="42998"/>
              </a:srgbClr>
            </a:outerShdw>
          </a:effectLst>
        </p:spPr>
        <p:txBody>
          <a:bodyPr anchor="ctr"/>
          <a:lstStyle/>
          <a:p>
            <a:pPr algn="ctr" eaLnBrk="0" hangingPunct="0">
              <a:defRPr/>
            </a:pPr>
            <a:r>
              <a:rPr lang="en-US" sz="1600" b="1" u="sng" dirty="0">
                <a:solidFill>
                  <a:srgbClr val="FF0000"/>
                </a:solidFill>
                <a:ea typeface="ＭＳ Ｐゴシック" pitchFamily="-64" charset="-128"/>
                <a:cs typeface="+mn-cs"/>
              </a:rPr>
              <a:t>Input:</a:t>
            </a:r>
          </a:p>
          <a:p>
            <a:pPr algn="ctr" eaLnBrk="0" hangingPunct="0">
              <a:defRPr/>
            </a:pPr>
            <a:r>
              <a:rPr lang="en-US" sz="1600" dirty="0">
                <a:solidFill>
                  <a:srgbClr val="FF0000"/>
                </a:solidFill>
                <a:ea typeface="ＭＳ Ｐゴシック" pitchFamily="-64" charset="-128"/>
                <a:cs typeface="+mn-cs"/>
              </a:rPr>
              <a:t>&lt;</a:t>
            </a:r>
            <a:r>
              <a:rPr lang="en-US" sz="1600" i="1" dirty="0">
                <a:solidFill>
                  <a:srgbClr val="FF0000"/>
                </a:solidFill>
                <a:ea typeface="ＭＳ Ｐゴシック" pitchFamily="-64" charset="-128"/>
                <a:cs typeface="+mn-cs"/>
              </a:rPr>
              <a:t>O</a:t>
            </a:r>
            <a:r>
              <a:rPr lang="en-US" sz="1600" i="1" baseline="-25000" dirty="0">
                <a:solidFill>
                  <a:srgbClr val="FF0000"/>
                </a:solidFill>
                <a:ea typeface="ＭＳ Ｐゴシック" pitchFamily="-64" charset="-128"/>
                <a:cs typeface="+mn-cs"/>
              </a:rPr>
              <a:t>T</a:t>
            </a:r>
            <a:r>
              <a:rPr lang="en-US" sz="1600" dirty="0">
                <a:solidFill>
                  <a:srgbClr val="FF0000"/>
                </a:solidFill>
                <a:ea typeface="ＭＳ Ｐゴシック" pitchFamily="-64" charset="-128"/>
                <a:cs typeface="+mn-cs"/>
              </a:rPr>
              <a:t>, </a:t>
            </a:r>
            <a:r>
              <a:rPr lang="en-US" sz="1600" i="1" dirty="0">
                <a:solidFill>
                  <a:srgbClr val="FF0000"/>
                </a:solidFill>
                <a:ea typeface="ＭＳ Ｐゴシック" pitchFamily="-64" charset="-128"/>
                <a:cs typeface="+mn-cs"/>
              </a:rPr>
              <a:t>O</a:t>
            </a:r>
            <a:r>
              <a:rPr lang="en-US" sz="1600" i="1" baseline="-25000" dirty="0">
                <a:solidFill>
                  <a:srgbClr val="FF0000"/>
                </a:solidFill>
                <a:ea typeface="ＭＳ Ｐゴシック" pitchFamily="-64" charset="-128"/>
                <a:cs typeface="+mn-cs"/>
              </a:rPr>
              <a:t>E</a:t>
            </a:r>
            <a:r>
              <a:rPr lang="en-US" sz="1600" dirty="0">
                <a:solidFill>
                  <a:srgbClr val="FF0000"/>
                </a:solidFill>
                <a:ea typeface="ＭＳ Ｐゴシック" pitchFamily="-64" charset="-128"/>
                <a:cs typeface="+mn-cs"/>
              </a:rPr>
              <a:t>, </a:t>
            </a:r>
            <a:r>
              <a:rPr lang="en-US" sz="1600" i="1" dirty="0">
                <a:solidFill>
                  <a:srgbClr val="FF0000"/>
                </a:solidFill>
                <a:ea typeface="ＭＳ Ｐゴシック" pitchFamily="-64" charset="-128"/>
                <a:cs typeface="+mn-cs"/>
              </a:rPr>
              <a:t>D</a:t>
            </a:r>
            <a:r>
              <a:rPr lang="en-US" sz="1600" dirty="0">
                <a:solidFill>
                  <a:srgbClr val="FF0000"/>
                </a:solidFill>
                <a:ea typeface="ＭＳ Ｐゴシック" pitchFamily="-64" charset="-128"/>
                <a:cs typeface="+mn-cs"/>
              </a:rPr>
              <a:t>, </a:t>
            </a:r>
            <a:r>
              <a:rPr lang="en-US" sz="1600" i="1" dirty="0">
                <a:solidFill>
                  <a:srgbClr val="FF0000"/>
                </a:solidFill>
                <a:ea typeface="ＭＳ Ｐゴシック" pitchFamily="-64" charset="-128"/>
                <a:cs typeface="+mn-cs"/>
              </a:rPr>
              <a:t>E</a:t>
            </a:r>
            <a:r>
              <a:rPr lang="en-US" sz="1600" dirty="0">
                <a:solidFill>
                  <a:srgbClr val="FF0000"/>
                </a:solidFill>
                <a:ea typeface="ＭＳ Ｐゴシック" pitchFamily="-64" charset="-128"/>
                <a:cs typeface="+mn-cs"/>
              </a:rPr>
              <a:t>&gt;</a:t>
            </a:r>
          </a:p>
        </p:txBody>
      </p:sp>
      <p:sp>
        <p:nvSpPr>
          <p:cNvPr id="56" name="Down Arrow 55"/>
          <p:cNvSpPr>
            <a:spLocks noChangeArrowheads="1"/>
          </p:cNvSpPr>
          <p:nvPr/>
        </p:nvSpPr>
        <p:spPr bwMode="auto">
          <a:xfrm>
            <a:off x="1295400" y="2133600"/>
            <a:ext cx="381000" cy="381000"/>
          </a:xfrm>
          <a:prstGeom prst="downArrow">
            <a:avLst>
              <a:gd name="adj1" fmla="val 50000"/>
              <a:gd name="adj2" fmla="val 50000"/>
            </a:avLst>
          </a:prstGeom>
          <a:solidFill>
            <a:srgbClr val="E39310"/>
          </a:solidFill>
          <a:ln w="9525">
            <a:solidFill>
              <a:srgbClr val="E39310"/>
            </a:solidFill>
            <a:round/>
            <a:headEnd/>
            <a:tailEnd/>
          </a:ln>
          <a:effectLst>
            <a:outerShdw blurRad="50800" dist="38100" dir="2700000" rotWithShape="0">
              <a:srgbClr val="808080">
                <a:alpha val="42998"/>
              </a:srgbClr>
            </a:outerShdw>
          </a:effectLst>
        </p:spPr>
        <p:txBody>
          <a:bodyPr/>
          <a:lstStyle/>
          <a:p>
            <a:pPr eaLnBrk="0" hangingPunct="0">
              <a:defRPr/>
            </a:pPr>
            <a:endParaRPr lang="en-US" sz="2400">
              <a:latin typeface="Arial" pitchFamily="34" charset="0"/>
              <a:ea typeface="MS PGothic" pitchFamily="34" charset="-128"/>
              <a:cs typeface="+mn-cs"/>
            </a:endParaRPr>
          </a:p>
        </p:txBody>
      </p:sp>
      <p:sp>
        <p:nvSpPr>
          <p:cNvPr id="63" name="Right Arrow 62"/>
          <p:cNvSpPr>
            <a:spLocks noChangeArrowheads="1"/>
          </p:cNvSpPr>
          <p:nvPr/>
        </p:nvSpPr>
        <p:spPr bwMode="auto">
          <a:xfrm>
            <a:off x="2819400" y="3048000"/>
            <a:ext cx="762000" cy="381000"/>
          </a:xfrm>
          <a:prstGeom prst="rightArrow">
            <a:avLst>
              <a:gd name="adj1" fmla="val 50000"/>
              <a:gd name="adj2" fmla="val 50000"/>
            </a:avLst>
          </a:prstGeom>
          <a:solidFill>
            <a:srgbClr val="E39310"/>
          </a:solidFill>
          <a:ln w="9525">
            <a:solidFill>
              <a:srgbClr val="E39310"/>
            </a:solidFill>
            <a:round/>
            <a:headEnd/>
            <a:tailEnd/>
          </a:ln>
          <a:effectLst>
            <a:outerShdw blurRad="50800" dist="38100" dir="2700000" rotWithShape="0">
              <a:srgbClr val="808080">
                <a:alpha val="42998"/>
              </a:srgbClr>
            </a:outerShdw>
          </a:effectLst>
        </p:spPr>
        <p:txBody>
          <a:bodyPr/>
          <a:lstStyle/>
          <a:p>
            <a:pPr eaLnBrk="0" hangingPunct="0">
              <a:defRPr/>
            </a:pPr>
            <a:endParaRPr lang="en-US" sz="2400">
              <a:latin typeface="Arial" pitchFamily="34" charset="0"/>
              <a:ea typeface="MS PGothic" pitchFamily="34" charset="-128"/>
              <a:cs typeface="+mn-cs"/>
            </a:endParaRPr>
          </a:p>
        </p:txBody>
      </p:sp>
      <p:grpSp>
        <p:nvGrpSpPr>
          <p:cNvPr id="86" name="Group 85"/>
          <p:cNvGrpSpPr>
            <a:grpSpLocks/>
          </p:cNvGrpSpPr>
          <p:nvPr/>
        </p:nvGrpSpPr>
        <p:grpSpPr bwMode="auto">
          <a:xfrm>
            <a:off x="3886200" y="5791200"/>
            <a:ext cx="2438400" cy="762000"/>
            <a:chOff x="4800600" y="5943600"/>
            <a:chExt cx="2438400" cy="762000"/>
          </a:xfrm>
        </p:grpSpPr>
        <p:sp>
          <p:nvSpPr>
            <p:cNvPr id="82" name="Rounded Rectangle 81"/>
            <p:cNvSpPr>
              <a:spLocks noChangeArrowheads="1"/>
            </p:cNvSpPr>
            <p:nvPr/>
          </p:nvSpPr>
          <p:spPr bwMode="auto">
            <a:xfrm>
              <a:off x="4800600" y="5943600"/>
              <a:ext cx="2438400" cy="762000"/>
            </a:xfrm>
            <a:prstGeom prst="roundRect">
              <a:avLst>
                <a:gd name="adj" fmla="val 16667"/>
              </a:avLst>
            </a:prstGeom>
            <a:solidFill>
              <a:schemeClr val="accent1"/>
            </a:solidFill>
            <a:ln w="19050">
              <a:solidFill>
                <a:srgbClr val="008000"/>
              </a:solidFill>
              <a:round/>
              <a:headEnd/>
              <a:tailEnd/>
            </a:ln>
            <a:effectLst>
              <a:outerShdw blurRad="50800" dist="38100" dir="2700000" rotWithShape="0">
                <a:srgbClr val="808080">
                  <a:alpha val="42998"/>
                </a:srgbClr>
              </a:outerShdw>
            </a:effectLst>
          </p:spPr>
          <p:txBody>
            <a:bodyPr anchor="ctr"/>
            <a:lstStyle/>
            <a:p>
              <a:pPr algn="ctr" eaLnBrk="0" hangingPunct="0">
                <a:defRPr/>
              </a:pPr>
              <a:r>
                <a:rPr lang="en-US" sz="1600" b="1" u="sng">
                  <a:solidFill>
                    <a:srgbClr val="FF0000"/>
                  </a:solidFill>
                  <a:latin typeface="Arial" pitchFamily="34" charset="0"/>
                  <a:ea typeface="MS PGothic" pitchFamily="34" charset="-128"/>
                  <a:cs typeface="+mn-cs"/>
                </a:rPr>
                <a:t>Output: Timeline</a:t>
              </a:r>
            </a:p>
            <a:p>
              <a:pPr algn="ctr" eaLnBrk="0" hangingPunct="0">
                <a:defRPr/>
              </a:pPr>
              <a:endParaRPr lang="en-US" sz="1600" b="1" u="sng">
                <a:solidFill>
                  <a:srgbClr val="FF0000"/>
                </a:solidFill>
                <a:latin typeface="Arial" pitchFamily="34" charset="0"/>
                <a:ea typeface="MS PGothic" pitchFamily="34" charset="-128"/>
                <a:cs typeface="+mn-cs"/>
              </a:endParaRPr>
            </a:p>
            <a:p>
              <a:pPr algn="ctr" eaLnBrk="0" hangingPunct="0">
                <a:defRPr/>
              </a:pPr>
              <a:endParaRPr lang="en-US" sz="1600" b="1" u="sng">
                <a:solidFill>
                  <a:srgbClr val="FF0000"/>
                </a:solidFill>
                <a:latin typeface="Arial" pitchFamily="34" charset="0"/>
                <a:ea typeface="MS PGothic" pitchFamily="34" charset="-128"/>
                <a:cs typeface="+mn-cs"/>
              </a:endParaRPr>
            </a:p>
          </p:txBody>
        </p:sp>
        <p:grpSp>
          <p:nvGrpSpPr>
            <p:cNvPr id="322579" name="Group 80"/>
            <p:cNvGrpSpPr>
              <a:grpSpLocks/>
            </p:cNvGrpSpPr>
            <p:nvPr/>
          </p:nvGrpSpPr>
          <p:grpSpPr bwMode="auto">
            <a:xfrm>
              <a:off x="5029200" y="6400800"/>
              <a:ext cx="2057400" cy="189914"/>
              <a:chOff x="1676400" y="5638800"/>
              <a:chExt cx="4953000" cy="457200"/>
            </a:xfrm>
          </p:grpSpPr>
          <p:cxnSp>
            <p:nvCxnSpPr>
              <p:cNvPr id="66" name="Straight Arrow Connector 65"/>
              <p:cNvCxnSpPr>
                <a:cxnSpLocks noChangeShapeType="1"/>
              </p:cNvCxnSpPr>
              <p:nvPr/>
            </p:nvCxnSpPr>
            <p:spPr bwMode="auto">
              <a:xfrm>
                <a:off x="1676400" y="5868105"/>
                <a:ext cx="4953000" cy="0"/>
              </a:xfrm>
              <a:prstGeom prst="straightConnector1">
                <a:avLst/>
              </a:prstGeom>
              <a:noFill/>
              <a:ln w="38100">
                <a:solidFill>
                  <a:srgbClr val="3366FF"/>
                </a:solidFill>
                <a:round/>
                <a:headEnd/>
                <a:tailEnd type="triangle" w="med" len="med"/>
              </a:ln>
              <a:effectLst>
                <a:outerShdw blurRad="50800" dist="38100" dir="2700000" rotWithShape="0">
                  <a:srgbClr val="808080">
                    <a:alpha val="42998"/>
                  </a:srgbClr>
                </a:outerShdw>
              </a:effectLst>
              <a:extLst/>
            </p:spPr>
          </p:cxnSp>
          <p:sp>
            <p:nvSpPr>
              <p:cNvPr id="67" name="Oval 66"/>
              <p:cNvSpPr>
                <a:spLocks noChangeArrowheads="1"/>
              </p:cNvSpPr>
              <p:nvPr/>
            </p:nvSpPr>
            <p:spPr bwMode="auto">
              <a:xfrm>
                <a:off x="3579636" y="5638800"/>
                <a:ext cx="458611" cy="458611"/>
              </a:xfrm>
              <a:prstGeom prst="ellipse">
                <a:avLst/>
              </a:prstGeom>
              <a:solidFill>
                <a:srgbClr val="FF0000"/>
              </a:solidFill>
              <a:ln w="9525">
                <a:solidFill>
                  <a:schemeClr val="tx1"/>
                </a:solidFill>
                <a:round/>
                <a:headEnd/>
                <a:tailEnd/>
              </a:ln>
              <a:effectLst>
                <a:outerShdw blurRad="50800" dist="38100" dir="2700000" rotWithShape="0">
                  <a:srgbClr val="808080">
                    <a:alpha val="42998"/>
                  </a:srgbClr>
                </a:outerShdw>
              </a:effectLst>
            </p:spPr>
            <p:txBody>
              <a:bodyPr/>
              <a:lstStyle/>
              <a:p>
                <a:pPr eaLnBrk="0" hangingPunct="0">
                  <a:defRPr/>
                </a:pPr>
                <a:endParaRPr lang="en-US" sz="2400">
                  <a:latin typeface="Arial" pitchFamily="34" charset="0"/>
                  <a:ea typeface="MS PGothic" pitchFamily="34" charset="-128"/>
                  <a:cs typeface="+mn-cs"/>
                </a:endParaRPr>
              </a:p>
            </p:txBody>
          </p:sp>
          <p:sp>
            <p:nvSpPr>
              <p:cNvPr id="68" name="Oval 67"/>
              <p:cNvSpPr>
                <a:spLocks noChangeArrowheads="1"/>
              </p:cNvSpPr>
              <p:nvPr/>
            </p:nvSpPr>
            <p:spPr bwMode="auto">
              <a:xfrm>
                <a:off x="3656071" y="5715235"/>
                <a:ext cx="305741" cy="305740"/>
              </a:xfrm>
              <a:prstGeom prst="ellipse">
                <a:avLst/>
              </a:prstGeom>
              <a:solidFill>
                <a:srgbClr val="0000FF"/>
              </a:solidFill>
              <a:ln w="9525">
                <a:solidFill>
                  <a:schemeClr val="tx1"/>
                </a:solidFill>
                <a:round/>
                <a:headEnd/>
                <a:tailEnd/>
              </a:ln>
              <a:effectLst>
                <a:outerShdw blurRad="50800" dist="38100" dir="2700000" rotWithShape="0">
                  <a:srgbClr val="808080">
                    <a:alpha val="42998"/>
                  </a:srgbClr>
                </a:outerShdw>
              </a:effectLst>
            </p:spPr>
            <p:txBody>
              <a:bodyPr/>
              <a:lstStyle/>
              <a:p>
                <a:pPr eaLnBrk="0" hangingPunct="0">
                  <a:defRPr/>
                </a:pPr>
                <a:endParaRPr lang="en-US" sz="2400" b="1">
                  <a:latin typeface="Arial" pitchFamily="34" charset="0"/>
                  <a:ea typeface="MS PGothic" pitchFamily="34" charset="-128"/>
                  <a:cs typeface="+mn-cs"/>
                </a:endParaRPr>
              </a:p>
            </p:txBody>
          </p:sp>
          <p:sp>
            <p:nvSpPr>
              <p:cNvPr id="70" name="Oval 69"/>
              <p:cNvSpPr>
                <a:spLocks noChangeArrowheads="1"/>
              </p:cNvSpPr>
              <p:nvPr/>
            </p:nvSpPr>
            <p:spPr bwMode="auto">
              <a:xfrm>
                <a:off x="3732506" y="5791670"/>
                <a:ext cx="152870" cy="152870"/>
              </a:xfrm>
              <a:prstGeom prst="ellipse">
                <a:avLst/>
              </a:prstGeom>
              <a:solidFill>
                <a:srgbClr val="008000"/>
              </a:solidFill>
              <a:ln w="9525">
                <a:solidFill>
                  <a:schemeClr val="tx1"/>
                </a:solidFill>
                <a:round/>
                <a:headEnd/>
                <a:tailEnd/>
              </a:ln>
              <a:effectLst>
                <a:outerShdw blurRad="50800" dist="38100" dir="2700000" rotWithShape="0">
                  <a:srgbClr val="808080">
                    <a:alpha val="42998"/>
                  </a:srgbClr>
                </a:outerShdw>
              </a:effectLst>
            </p:spPr>
            <p:txBody>
              <a:bodyPr/>
              <a:lstStyle/>
              <a:p>
                <a:pPr eaLnBrk="0" hangingPunct="0">
                  <a:defRPr/>
                </a:pPr>
                <a:endParaRPr lang="en-US" sz="2400">
                  <a:latin typeface="Arial" pitchFamily="34" charset="0"/>
                  <a:ea typeface="MS PGothic" pitchFamily="34" charset="-128"/>
                  <a:cs typeface="+mn-cs"/>
                </a:endParaRPr>
              </a:p>
            </p:txBody>
          </p:sp>
          <p:sp>
            <p:nvSpPr>
              <p:cNvPr id="71" name="Oval 70"/>
              <p:cNvSpPr>
                <a:spLocks noChangeArrowheads="1"/>
              </p:cNvSpPr>
              <p:nvPr/>
            </p:nvSpPr>
            <p:spPr bwMode="auto">
              <a:xfrm>
                <a:off x="2135011" y="5715235"/>
                <a:ext cx="301920" cy="305740"/>
              </a:xfrm>
              <a:prstGeom prst="ellipse">
                <a:avLst/>
              </a:prstGeom>
              <a:solidFill>
                <a:srgbClr val="660066"/>
              </a:solidFill>
              <a:ln w="9525">
                <a:solidFill>
                  <a:schemeClr val="tx1"/>
                </a:solidFill>
                <a:round/>
                <a:headEnd/>
                <a:tailEnd/>
              </a:ln>
              <a:effectLst>
                <a:outerShdw blurRad="50800" dist="38100" dir="2700000" rotWithShape="0">
                  <a:srgbClr val="808080">
                    <a:alpha val="42998"/>
                  </a:srgbClr>
                </a:outerShdw>
              </a:effectLst>
            </p:spPr>
            <p:txBody>
              <a:bodyPr/>
              <a:lstStyle/>
              <a:p>
                <a:pPr eaLnBrk="0" hangingPunct="0">
                  <a:defRPr/>
                </a:pPr>
                <a:endParaRPr lang="en-US" sz="2400">
                  <a:latin typeface="Arial" pitchFamily="34" charset="0"/>
                  <a:ea typeface="MS PGothic" pitchFamily="34" charset="-128"/>
                  <a:cs typeface="+mn-cs"/>
                </a:endParaRPr>
              </a:p>
            </p:txBody>
          </p:sp>
          <p:sp>
            <p:nvSpPr>
              <p:cNvPr id="72" name="Oval 71"/>
              <p:cNvSpPr>
                <a:spLocks noChangeArrowheads="1"/>
              </p:cNvSpPr>
              <p:nvPr/>
            </p:nvSpPr>
            <p:spPr bwMode="auto">
              <a:xfrm>
                <a:off x="5028084" y="5715235"/>
                <a:ext cx="305741" cy="305740"/>
              </a:xfrm>
              <a:prstGeom prst="ellipse">
                <a:avLst/>
              </a:prstGeom>
              <a:solidFill>
                <a:srgbClr val="E39310"/>
              </a:solidFill>
              <a:ln w="9525">
                <a:solidFill>
                  <a:schemeClr val="tx1"/>
                </a:solidFill>
                <a:round/>
                <a:headEnd/>
                <a:tailEnd/>
              </a:ln>
              <a:effectLst>
                <a:outerShdw blurRad="50800" dist="38100" dir="2700000" rotWithShape="0">
                  <a:srgbClr val="808080">
                    <a:alpha val="42998"/>
                  </a:srgbClr>
                </a:outerShdw>
              </a:effectLst>
            </p:spPr>
            <p:txBody>
              <a:bodyPr/>
              <a:lstStyle/>
              <a:p>
                <a:pPr eaLnBrk="0" hangingPunct="0">
                  <a:defRPr/>
                </a:pPr>
                <a:endParaRPr lang="en-US" sz="2400">
                  <a:latin typeface="Arial" pitchFamily="34" charset="0"/>
                  <a:ea typeface="MS PGothic" pitchFamily="34" charset="-128"/>
                  <a:cs typeface="+mn-cs"/>
                </a:endParaRPr>
              </a:p>
            </p:txBody>
          </p:sp>
          <p:cxnSp>
            <p:nvCxnSpPr>
              <p:cNvPr id="73" name="Straight Arrow Connector 72"/>
              <p:cNvCxnSpPr/>
              <p:nvPr/>
            </p:nvCxnSpPr>
            <p:spPr bwMode="auto">
              <a:xfrm>
                <a:off x="5257390" y="5868105"/>
                <a:ext cx="611481" cy="0"/>
              </a:xfrm>
              <a:prstGeom prst="straightConnector1">
                <a:avLst/>
              </a:prstGeom>
              <a:solidFill>
                <a:schemeClr val="accent1"/>
              </a:solidFill>
              <a:ln w="57150" cap="flat" cmpd="sng" algn="ctr">
                <a:solidFill>
                  <a:schemeClr val="accent6"/>
                </a:solidFill>
                <a:prstDash val="sysDash"/>
                <a:round/>
                <a:headEnd type="none" w="med" len="med"/>
                <a:tailEnd type="triangle" w="med" len="med"/>
              </a:ln>
              <a:effectLst/>
            </p:spPr>
          </p:cxnSp>
        </p:grpSp>
      </p:grpSp>
      <p:sp>
        <p:nvSpPr>
          <p:cNvPr id="83" name="Down Arrow 82"/>
          <p:cNvSpPr>
            <a:spLocks noChangeArrowheads="1"/>
          </p:cNvSpPr>
          <p:nvPr/>
        </p:nvSpPr>
        <p:spPr bwMode="auto">
          <a:xfrm>
            <a:off x="4953000" y="5334000"/>
            <a:ext cx="381000" cy="381000"/>
          </a:xfrm>
          <a:prstGeom prst="downArrow">
            <a:avLst>
              <a:gd name="adj1" fmla="val 50000"/>
              <a:gd name="adj2" fmla="val 50000"/>
            </a:avLst>
          </a:prstGeom>
          <a:solidFill>
            <a:srgbClr val="E39310"/>
          </a:solidFill>
          <a:ln w="9525">
            <a:solidFill>
              <a:srgbClr val="E39310"/>
            </a:solidFill>
            <a:round/>
            <a:headEnd/>
            <a:tailEnd/>
          </a:ln>
          <a:effectLst>
            <a:outerShdw blurRad="50800" dist="38100" dir="2700000" rotWithShape="0">
              <a:srgbClr val="808080">
                <a:alpha val="42998"/>
              </a:srgbClr>
            </a:outerShdw>
          </a:effectLst>
        </p:spPr>
        <p:txBody>
          <a:bodyPr/>
          <a:lstStyle/>
          <a:p>
            <a:pPr eaLnBrk="0" hangingPunct="0">
              <a:defRPr/>
            </a:pPr>
            <a:endParaRPr lang="en-US" sz="2400">
              <a:latin typeface="Arial" pitchFamily="34" charset="0"/>
              <a:ea typeface="MS PGothic" pitchFamily="34" charset="-128"/>
              <a:cs typeface="+mn-cs"/>
            </a:endParaRPr>
          </a:p>
        </p:txBody>
      </p:sp>
      <p:grpSp>
        <p:nvGrpSpPr>
          <p:cNvPr id="32" name="Group 31"/>
          <p:cNvGrpSpPr>
            <a:grpSpLocks/>
          </p:cNvGrpSpPr>
          <p:nvPr/>
        </p:nvGrpSpPr>
        <p:grpSpPr bwMode="auto">
          <a:xfrm>
            <a:off x="6629400" y="1524000"/>
            <a:ext cx="2209800" cy="1049338"/>
            <a:chOff x="6629400" y="1524000"/>
            <a:chExt cx="2209800" cy="1048598"/>
          </a:xfrm>
        </p:grpSpPr>
        <p:sp>
          <p:nvSpPr>
            <p:cNvPr id="30" name="Can 29"/>
            <p:cNvSpPr>
              <a:spLocks noChangeArrowheads="1"/>
            </p:cNvSpPr>
            <p:nvPr/>
          </p:nvSpPr>
          <p:spPr bwMode="auto">
            <a:xfrm>
              <a:off x="7467600" y="1524000"/>
              <a:ext cx="1371600" cy="1048598"/>
            </a:xfrm>
            <a:prstGeom prst="can">
              <a:avLst>
                <a:gd name="adj" fmla="val 25000"/>
              </a:avLst>
            </a:prstGeom>
            <a:solidFill>
              <a:schemeClr val="accent1"/>
            </a:solidFill>
            <a:ln w="28575">
              <a:solidFill>
                <a:srgbClr val="008000"/>
              </a:solidFill>
              <a:round/>
              <a:headEnd/>
              <a:tailEnd/>
            </a:ln>
            <a:effectLst>
              <a:outerShdw blurRad="50800" dist="38100" dir="2700000" rotWithShape="0">
                <a:srgbClr val="808080">
                  <a:alpha val="42998"/>
                </a:srgbClr>
              </a:outerShdw>
            </a:effectLst>
          </p:spPr>
          <p:txBody>
            <a:bodyPr/>
            <a:lstStyle/>
            <a:p>
              <a:pPr algn="ctr">
                <a:defRPr/>
              </a:pPr>
              <a:r>
                <a:rPr lang="en-US" sz="1600" dirty="0">
                  <a:solidFill>
                    <a:srgbClr val="FF0000"/>
                  </a:solidFill>
                  <a:ea typeface="+mn-ea"/>
                  <a:cs typeface="+mn-cs"/>
                </a:rPr>
                <a:t>Background Knowledge</a:t>
              </a:r>
            </a:p>
          </p:txBody>
        </p:sp>
        <p:sp>
          <p:nvSpPr>
            <p:cNvPr id="31" name="Right Arrow 30"/>
            <p:cNvSpPr>
              <a:spLocks noChangeArrowheads="1"/>
            </p:cNvSpPr>
            <p:nvPr/>
          </p:nvSpPr>
          <p:spPr bwMode="auto">
            <a:xfrm flipH="1">
              <a:off x="6629400" y="1904731"/>
              <a:ext cx="762000" cy="380731"/>
            </a:xfrm>
            <a:prstGeom prst="rightArrow">
              <a:avLst>
                <a:gd name="adj1" fmla="val 50000"/>
                <a:gd name="adj2" fmla="val 49998"/>
              </a:avLst>
            </a:prstGeom>
            <a:solidFill>
              <a:srgbClr val="E39310"/>
            </a:solidFill>
            <a:ln w="9525">
              <a:solidFill>
                <a:srgbClr val="E39310"/>
              </a:solidFill>
              <a:round/>
              <a:headEnd/>
              <a:tailEnd/>
            </a:ln>
            <a:effectLst>
              <a:outerShdw blurRad="50800" dist="38100" dir="2700000" rotWithShape="0">
                <a:srgbClr val="808080">
                  <a:alpha val="42998"/>
                </a:srgbClr>
              </a:outerShdw>
            </a:effectLst>
          </p:spPr>
          <p:txBody>
            <a:bodyPr/>
            <a:lstStyle/>
            <a:p>
              <a:pPr eaLnBrk="0" hangingPunct="0">
                <a:defRPr/>
              </a:pPr>
              <a:endParaRPr lang="en-US" sz="2400">
                <a:latin typeface="Arial" pitchFamily="34" charset="0"/>
                <a:ea typeface="MS PGothic" pitchFamily="34" charset="-128"/>
                <a:cs typeface="+mn-cs"/>
              </a:endParaRPr>
            </a:p>
          </p:txBody>
        </p:sp>
      </p:grpSp>
      <p:grpSp>
        <p:nvGrpSpPr>
          <p:cNvPr id="36" name="Group 35"/>
          <p:cNvGrpSpPr>
            <a:grpSpLocks/>
          </p:cNvGrpSpPr>
          <p:nvPr/>
        </p:nvGrpSpPr>
        <p:grpSpPr bwMode="auto">
          <a:xfrm>
            <a:off x="3657600" y="1981200"/>
            <a:ext cx="2895600" cy="1371600"/>
            <a:chOff x="3657600" y="1981200"/>
            <a:chExt cx="2895600" cy="1371600"/>
          </a:xfrm>
        </p:grpSpPr>
        <p:sp>
          <p:nvSpPr>
            <p:cNvPr id="33" name="Curved Right Arrow 32"/>
            <p:cNvSpPr>
              <a:spLocks noChangeArrowheads="1"/>
            </p:cNvSpPr>
            <p:nvPr/>
          </p:nvSpPr>
          <p:spPr bwMode="auto">
            <a:xfrm>
              <a:off x="3657600" y="1981200"/>
              <a:ext cx="304800" cy="685800"/>
            </a:xfrm>
            <a:prstGeom prst="curvedRightArrow">
              <a:avLst>
                <a:gd name="adj1" fmla="val 25000"/>
                <a:gd name="adj2" fmla="val 50000"/>
                <a:gd name="adj3" fmla="val 25000"/>
              </a:avLst>
            </a:prstGeom>
            <a:solidFill>
              <a:srgbClr val="FBA313"/>
            </a:solidFill>
            <a:ln w="9525">
              <a:solidFill>
                <a:srgbClr val="FBA313"/>
              </a:solidFill>
              <a:round/>
              <a:headEnd/>
              <a:tailEnd/>
            </a:ln>
            <a:effectLst>
              <a:outerShdw blurRad="50800" dist="38100" dir="2700000" rotWithShape="0">
                <a:srgbClr val="808080">
                  <a:alpha val="42998"/>
                </a:srgbClr>
              </a:outerShdw>
            </a:effectLst>
          </p:spPr>
          <p:txBody>
            <a:bodyPr/>
            <a:lstStyle/>
            <a:p>
              <a:pPr eaLnBrk="0" hangingPunct="0">
                <a:defRPr/>
              </a:pPr>
              <a:endParaRPr lang="en-US" sz="2400">
                <a:latin typeface="Arial" pitchFamily="34" charset="0"/>
                <a:ea typeface="MS PGothic" pitchFamily="34" charset="-128"/>
                <a:cs typeface="+mn-cs"/>
              </a:endParaRPr>
            </a:p>
          </p:txBody>
        </p:sp>
        <p:sp>
          <p:nvSpPr>
            <p:cNvPr id="34" name="Curved Right Arrow 33"/>
            <p:cNvSpPr>
              <a:spLocks noChangeArrowheads="1"/>
            </p:cNvSpPr>
            <p:nvPr/>
          </p:nvSpPr>
          <p:spPr bwMode="auto">
            <a:xfrm flipH="1">
              <a:off x="6248400" y="2667000"/>
              <a:ext cx="304800" cy="685800"/>
            </a:xfrm>
            <a:prstGeom prst="curvedRightArrow">
              <a:avLst>
                <a:gd name="adj1" fmla="val 25000"/>
                <a:gd name="adj2" fmla="val 50000"/>
                <a:gd name="adj3" fmla="val 25000"/>
              </a:avLst>
            </a:prstGeom>
            <a:solidFill>
              <a:srgbClr val="FBA313"/>
            </a:solidFill>
            <a:ln w="9525">
              <a:solidFill>
                <a:srgbClr val="FBA313"/>
              </a:solidFill>
              <a:round/>
              <a:headEnd/>
              <a:tailEnd/>
            </a:ln>
            <a:effectLst>
              <a:outerShdw blurRad="50800" dist="38100" dir="2700000" rotWithShape="0">
                <a:srgbClr val="808080">
                  <a:alpha val="42998"/>
                </a:srgbClr>
              </a:outerShdw>
            </a:effectLst>
          </p:spPr>
          <p:txBody>
            <a:bodyPr/>
            <a:lstStyle/>
            <a:p>
              <a:pPr eaLnBrk="0" hangingPunct="0">
                <a:defRPr/>
              </a:pPr>
              <a:endParaRPr lang="en-US" sz="2400">
                <a:latin typeface="Arial" pitchFamily="34" charset="0"/>
                <a:ea typeface="MS PGothic" pitchFamily="34" charset="-128"/>
                <a:cs typeface="+mn-cs"/>
              </a:endParaRP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85"/>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52" presetClass="entr" presetSubtype="0" fill="hold" grpId="0" nodeType="clickEffect">
                                  <p:stCondLst>
                                    <p:cond delay="0"/>
                                  </p:stCondLst>
                                  <p:childTnLst>
                                    <p:set>
                                      <p:cBhvr>
                                        <p:cTn id="38" dur="1" fill="hold">
                                          <p:stCondLst>
                                            <p:cond delay="0"/>
                                          </p:stCondLst>
                                        </p:cTn>
                                        <p:tgtEl>
                                          <p:spTgt spid="87"/>
                                        </p:tgtEl>
                                        <p:attrNameLst>
                                          <p:attrName>style.visibility</p:attrName>
                                        </p:attrNameLst>
                                      </p:cBhvr>
                                      <p:to>
                                        <p:strVal val="visible"/>
                                      </p:to>
                                    </p:set>
                                    <p:animScale>
                                      <p:cBhvr>
                                        <p:cTn id="39" dur="1000" decel="50000" fill="hold">
                                          <p:stCondLst>
                                            <p:cond delay="0"/>
                                          </p:stCondLst>
                                        </p:cTn>
                                        <p:tgtEl>
                                          <p:spTgt spid="8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87"/>
                                        </p:tgtEl>
                                        <p:attrNameLst>
                                          <p:attrName>ppt_x</p:attrName>
                                          <p:attrName>ppt_y</p:attrName>
                                        </p:attrNameLst>
                                      </p:cBhvr>
                                    </p:animMotion>
                                    <p:animEffect transition="in" filter="fade">
                                      <p:cBhvr>
                                        <p:cTn id="41" dur="1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35" grpId="0" animBg="1"/>
      <p:bldP spid="46" grpId="0" animBg="1"/>
      <p:bldP spid="56" grpId="0" animBg="1"/>
      <p:bldP spid="63" grpId="0" animBg="1"/>
      <p:bldP spid="83" grpId="0" animBg="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5" name="Rectangle 3"/>
          <p:cNvSpPr>
            <a:spLocks noGrp="1" noChangeArrowheads="1"/>
          </p:cNvSpPr>
          <p:nvPr>
            <p:ph type="sldNum" sz="quarter" idx="11"/>
          </p:nvPr>
        </p:nvSpPr>
        <p:spPr>
          <a:noFill/>
        </p:spPr>
        <p:txBody>
          <a:bodyPr/>
          <a:lstStyle/>
          <a:p>
            <a:fld id="{EB47F9DD-9696-40BF-9FCE-379B57BBDAF8}" type="slidenum">
              <a:rPr lang="en-US" altLang="zh-TW" smtClean="0">
                <a:ea typeface="Arial Unicode MS" pitchFamily="34" charset="-122"/>
                <a:cs typeface="Arial Unicode MS" pitchFamily="34" charset="-122"/>
              </a:rPr>
              <a:pPr/>
              <a:t>144</a:t>
            </a:fld>
            <a:endParaRPr lang="en-US" altLang="zh-TW" smtClean="0">
              <a:ea typeface="Arial Unicode MS" pitchFamily="34" charset="-122"/>
              <a:cs typeface="Arial Unicode MS" pitchFamily="34" charset="-122"/>
            </a:endParaRPr>
          </a:p>
        </p:txBody>
      </p:sp>
      <p:sp>
        <p:nvSpPr>
          <p:cNvPr id="323586" name="Title 1"/>
          <p:cNvSpPr>
            <a:spLocks noGrp="1"/>
          </p:cNvSpPr>
          <p:nvPr>
            <p:ph type="title" idx="4294967295"/>
          </p:nvPr>
        </p:nvSpPr>
        <p:spPr/>
        <p:txBody>
          <a:bodyPr/>
          <a:lstStyle/>
          <a:p>
            <a:r>
              <a:rPr lang="en-US" sz="3200" smtClean="0">
                <a:ea typeface="ＭＳ Ｐゴシック" pitchFamily="34" charset="-128"/>
              </a:rPr>
              <a:t>Interval Based Event Timeline Construction</a:t>
            </a:r>
          </a:p>
        </p:txBody>
      </p:sp>
      <p:sp>
        <p:nvSpPr>
          <p:cNvPr id="323587" name="TextBox 5"/>
          <p:cNvSpPr txBox="1">
            <a:spLocks noChangeArrowheads="1"/>
          </p:cNvSpPr>
          <p:nvPr/>
        </p:nvSpPr>
        <p:spPr bwMode="auto">
          <a:xfrm>
            <a:off x="4267200" y="838200"/>
            <a:ext cx="4419600" cy="338138"/>
          </a:xfrm>
          <a:prstGeom prst="rect">
            <a:avLst/>
          </a:prstGeom>
          <a:noFill/>
          <a:ln w="9525">
            <a:noFill/>
            <a:miter lim="800000"/>
            <a:headEnd/>
            <a:tailEnd/>
          </a:ln>
        </p:spPr>
        <p:txBody>
          <a:bodyPr>
            <a:spAutoFit/>
          </a:bodyPr>
          <a:lstStyle/>
          <a:p>
            <a:pPr algn="r"/>
            <a:r>
              <a:rPr lang="en-US" sz="1600" i="1">
                <a:solidFill>
                  <a:srgbClr val="000000"/>
                </a:solidFill>
              </a:rPr>
              <a:t>Publishing date: Wed., May 24</a:t>
            </a:r>
            <a:r>
              <a:rPr lang="en-US" sz="1600" i="1" baseline="30000">
                <a:solidFill>
                  <a:srgbClr val="000000"/>
                </a:solidFill>
              </a:rPr>
              <a:t>th</a:t>
            </a:r>
            <a:r>
              <a:rPr lang="en-US" sz="1600" i="1">
                <a:solidFill>
                  <a:srgbClr val="000000"/>
                </a:solidFill>
              </a:rPr>
              <a:t>, 2006</a:t>
            </a:r>
          </a:p>
        </p:txBody>
      </p:sp>
      <p:sp>
        <p:nvSpPr>
          <p:cNvPr id="323588" name="Rectangle 6"/>
          <p:cNvSpPr>
            <a:spLocks noChangeArrowheads="1"/>
          </p:cNvSpPr>
          <p:nvPr/>
        </p:nvSpPr>
        <p:spPr bwMode="auto">
          <a:xfrm>
            <a:off x="457200" y="1176338"/>
            <a:ext cx="8229600" cy="2514600"/>
          </a:xfrm>
          <a:prstGeom prst="rect">
            <a:avLst/>
          </a:prstGeom>
          <a:solidFill>
            <a:schemeClr val="accent1"/>
          </a:solidFill>
          <a:ln w="19050">
            <a:solidFill>
              <a:srgbClr val="008000"/>
            </a:solidFill>
            <a:round/>
            <a:headEnd/>
            <a:tailEnd/>
          </a:ln>
        </p:spPr>
        <p:txBody>
          <a:bodyPr/>
          <a:lstStyle/>
          <a:p>
            <a:pPr algn="just" eaLnBrk="0" hangingPunct="0">
              <a:lnSpc>
                <a:spcPct val="150000"/>
              </a:lnSpc>
            </a:pPr>
            <a:r>
              <a:rPr lang="en-US" sz="2000"/>
              <a:t>[…] The Iraqi insurgents attacked a police station in Tal Afar on Tuesday killing 6 policemen and injuring 8 other people. This action brings the casualties to over 3000 since the invasion of the coalition armies on 3/20/2003. Police wants to arrest the insurgents in a campaign next week. […]</a:t>
            </a:r>
          </a:p>
        </p:txBody>
      </p:sp>
    </p:spTree>
  </p:cSld>
  <p:clrMapOvr>
    <a:masterClrMapping/>
  </p:clrMapOvr>
  <p:transition spd="med"/>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3" name="Rectangle 3"/>
          <p:cNvSpPr>
            <a:spLocks noGrp="1" noChangeArrowheads="1"/>
          </p:cNvSpPr>
          <p:nvPr>
            <p:ph type="sldNum" sz="quarter" idx="11"/>
          </p:nvPr>
        </p:nvSpPr>
        <p:spPr>
          <a:noFill/>
        </p:spPr>
        <p:txBody>
          <a:bodyPr/>
          <a:lstStyle/>
          <a:p>
            <a:fld id="{A3E1CDC4-7079-4C60-BCDF-F1882C015EF2}" type="slidenum">
              <a:rPr lang="en-US" altLang="zh-TW" smtClean="0">
                <a:ea typeface="Arial Unicode MS" pitchFamily="34" charset="-122"/>
                <a:cs typeface="Arial Unicode MS" pitchFamily="34" charset="-122"/>
              </a:rPr>
              <a:pPr/>
              <a:t>145</a:t>
            </a:fld>
            <a:endParaRPr lang="en-US" altLang="zh-TW" smtClean="0">
              <a:ea typeface="Arial Unicode MS" pitchFamily="34" charset="-122"/>
              <a:cs typeface="Arial Unicode MS" pitchFamily="34" charset="-122"/>
            </a:endParaRPr>
          </a:p>
        </p:txBody>
      </p:sp>
      <p:sp>
        <p:nvSpPr>
          <p:cNvPr id="325634" name="Title 1"/>
          <p:cNvSpPr>
            <a:spLocks noGrp="1"/>
          </p:cNvSpPr>
          <p:nvPr>
            <p:ph type="title" idx="4294967295"/>
          </p:nvPr>
        </p:nvSpPr>
        <p:spPr/>
        <p:txBody>
          <a:bodyPr/>
          <a:lstStyle/>
          <a:p>
            <a:r>
              <a:rPr lang="en-US" sz="3200" smtClean="0">
                <a:ea typeface="ＭＳ Ｐゴシック" pitchFamily="34" charset="-128"/>
              </a:rPr>
              <a:t>Interval Based Event Timeline Construction</a:t>
            </a:r>
          </a:p>
        </p:txBody>
      </p:sp>
      <p:sp>
        <p:nvSpPr>
          <p:cNvPr id="325635" name="Rectangle 6"/>
          <p:cNvSpPr>
            <a:spLocks noChangeArrowheads="1"/>
          </p:cNvSpPr>
          <p:nvPr/>
        </p:nvSpPr>
        <p:spPr bwMode="auto">
          <a:xfrm>
            <a:off x="457200" y="1176338"/>
            <a:ext cx="8229600" cy="2514600"/>
          </a:xfrm>
          <a:prstGeom prst="rect">
            <a:avLst/>
          </a:prstGeom>
          <a:solidFill>
            <a:schemeClr val="accent1"/>
          </a:solidFill>
          <a:ln w="19050">
            <a:solidFill>
              <a:srgbClr val="008000"/>
            </a:solidFill>
            <a:round/>
            <a:headEnd/>
            <a:tailEnd/>
          </a:ln>
        </p:spPr>
        <p:txBody>
          <a:bodyPr/>
          <a:lstStyle/>
          <a:p>
            <a:pPr algn="just" eaLnBrk="0" hangingPunct="0">
              <a:lnSpc>
                <a:spcPct val="150000"/>
              </a:lnSpc>
            </a:pPr>
            <a:r>
              <a:rPr lang="en-US" sz="2000"/>
              <a:t>[…] The Iraqi insurgents </a:t>
            </a:r>
            <a:r>
              <a:rPr lang="en-US" sz="2000" i="1">
                <a:solidFill>
                  <a:srgbClr val="FF0000"/>
                </a:solidFill>
              </a:rPr>
              <a:t>attacked</a:t>
            </a:r>
            <a:r>
              <a:rPr lang="en-US" sz="2000"/>
              <a:t> a police station in Tal Afar on </a:t>
            </a:r>
            <a:r>
              <a:rPr lang="en-US" sz="2000">
                <a:solidFill>
                  <a:srgbClr val="000000"/>
                </a:solidFill>
              </a:rPr>
              <a:t>Tuesday </a:t>
            </a:r>
            <a:r>
              <a:rPr lang="en-US" sz="2000" i="1">
                <a:solidFill>
                  <a:srgbClr val="FF0000"/>
                </a:solidFill>
              </a:rPr>
              <a:t>killing</a:t>
            </a:r>
            <a:r>
              <a:rPr lang="en-US" sz="2000"/>
              <a:t> 6 policemen and </a:t>
            </a:r>
            <a:r>
              <a:rPr lang="en-US" sz="2000" i="1">
                <a:solidFill>
                  <a:srgbClr val="FF0000"/>
                </a:solidFill>
              </a:rPr>
              <a:t>injuring</a:t>
            </a:r>
            <a:r>
              <a:rPr lang="en-US" sz="2000"/>
              <a:t> 8 other people. This action brings the </a:t>
            </a:r>
            <a:r>
              <a:rPr lang="en-US" sz="2000" i="1">
                <a:solidFill>
                  <a:srgbClr val="FF0000"/>
                </a:solidFill>
              </a:rPr>
              <a:t>casualties</a:t>
            </a:r>
            <a:r>
              <a:rPr lang="en-US" sz="2000"/>
              <a:t> to over 3000 since the </a:t>
            </a:r>
            <a:r>
              <a:rPr lang="en-US" sz="2000" i="1">
                <a:solidFill>
                  <a:srgbClr val="FF0000"/>
                </a:solidFill>
              </a:rPr>
              <a:t>invasion</a:t>
            </a:r>
            <a:r>
              <a:rPr lang="en-US" sz="2000"/>
              <a:t> of the coalition armies on 3/20/2003. Police wants to </a:t>
            </a:r>
            <a:r>
              <a:rPr lang="en-US" sz="2000" i="1">
                <a:solidFill>
                  <a:srgbClr val="FF0000"/>
                </a:solidFill>
              </a:rPr>
              <a:t>arrest</a:t>
            </a:r>
            <a:r>
              <a:rPr lang="en-US" sz="2000"/>
              <a:t> the insurgents in a campaign </a:t>
            </a:r>
            <a:r>
              <a:rPr lang="en-US" sz="2000">
                <a:solidFill>
                  <a:srgbClr val="000000"/>
                </a:solidFill>
              </a:rPr>
              <a:t>next week</a:t>
            </a:r>
            <a:r>
              <a:rPr lang="en-US" sz="2000"/>
              <a:t>. […]</a:t>
            </a:r>
          </a:p>
        </p:txBody>
      </p:sp>
      <p:sp>
        <p:nvSpPr>
          <p:cNvPr id="325636" name="TextBox 10"/>
          <p:cNvSpPr txBox="1">
            <a:spLocks noChangeArrowheads="1"/>
          </p:cNvSpPr>
          <p:nvPr/>
        </p:nvSpPr>
        <p:spPr bwMode="auto">
          <a:xfrm>
            <a:off x="4267200" y="838200"/>
            <a:ext cx="4419600" cy="338138"/>
          </a:xfrm>
          <a:prstGeom prst="rect">
            <a:avLst/>
          </a:prstGeom>
          <a:noFill/>
          <a:ln w="9525">
            <a:noFill/>
            <a:miter lim="800000"/>
            <a:headEnd/>
            <a:tailEnd/>
          </a:ln>
        </p:spPr>
        <p:txBody>
          <a:bodyPr>
            <a:spAutoFit/>
          </a:bodyPr>
          <a:lstStyle/>
          <a:p>
            <a:pPr algn="r"/>
            <a:r>
              <a:rPr lang="en-US" sz="1600" i="1">
                <a:solidFill>
                  <a:srgbClr val="000000"/>
                </a:solidFill>
              </a:rPr>
              <a:t>Publishing date: Wed., May 24</a:t>
            </a:r>
            <a:r>
              <a:rPr lang="en-US" sz="1600" i="1" baseline="30000">
                <a:solidFill>
                  <a:srgbClr val="000000"/>
                </a:solidFill>
              </a:rPr>
              <a:t>th</a:t>
            </a:r>
            <a:r>
              <a:rPr lang="en-US" sz="1600" i="1">
                <a:solidFill>
                  <a:srgbClr val="000000"/>
                </a:solidFill>
              </a:rPr>
              <a:t>, 2006</a:t>
            </a:r>
          </a:p>
        </p:txBody>
      </p:sp>
      <p:sp>
        <p:nvSpPr>
          <p:cNvPr id="325637" name="Rounded Rectangle 7"/>
          <p:cNvSpPr>
            <a:spLocks noChangeArrowheads="1"/>
          </p:cNvSpPr>
          <p:nvPr/>
        </p:nvSpPr>
        <p:spPr bwMode="auto">
          <a:xfrm>
            <a:off x="3657600" y="1358900"/>
            <a:ext cx="1066800" cy="381000"/>
          </a:xfrm>
          <a:prstGeom prst="roundRect">
            <a:avLst>
              <a:gd name="adj" fmla="val 16667"/>
            </a:avLst>
          </a:prstGeom>
          <a:solidFill>
            <a:srgbClr val="FFFFFF">
              <a:alpha val="78038"/>
            </a:srgbClr>
          </a:solidFill>
          <a:ln w="9525">
            <a:solidFill>
              <a:srgbClr val="FF0000"/>
            </a:solidFill>
            <a:round/>
            <a:headEnd/>
            <a:tailEnd/>
          </a:ln>
        </p:spPr>
        <p:txBody>
          <a:bodyPr anchor="ctr"/>
          <a:lstStyle/>
          <a:p>
            <a:pPr algn="ctr" eaLnBrk="0" hangingPunct="0"/>
            <a:r>
              <a:rPr lang="en-US" b="1">
                <a:latin typeface="Book Antiqua" pitchFamily="18" charset="0"/>
              </a:rPr>
              <a:t>e</a:t>
            </a:r>
            <a:r>
              <a:rPr lang="en-US" b="1" baseline="-25000">
                <a:latin typeface="Book Antiqua" pitchFamily="18" charset="0"/>
              </a:rPr>
              <a:t>1</a:t>
            </a:r>
          </a:p>
        </p:txBody>
      </p:sp>
      <p:sp>
        <p:nvSpPr>
          <p:cNvPr id="325638" name="Rounded Rectangle 9"/>
          <p:cNvSpPr>
            <a:spLocks noChangeArrowheads="1"/>
          </p:cNvSpPr>
          <p:nvPr/>
        </p:nvSpPr>
        <p:spPr bwMode="auto">
          <a:xfrm>
            <a:off x="1676400" y="1790700"/>
            <a:ext cx="736600" cy="381000"/>
          </a:xfrm>
          <a:prstGeom prst="roundRect">
            <a:avLst>
              <a:gd name="adj" fmla="val 16667"/>
            </a:avLst>
          </a:prstGeom>
          <a:solidFill>
            <a:srgbClr val="FFFFFF">
              <a:alpha val="78038"/>
            </a:srgbClr>
          </a:solidFill>
          <a:ln w="9525">
            <a:solidFill>
              <a:srgbClr val="FF0000"/>
            </a:solidFill>
            <a:round/>
            <a:headEnd/>
            <a:tailEnd/>
          </a:ln>
        </p:spPr>
        <p:txBody>
          <a:bodyPr anchor="ctr"/>
          <a:lstStyle/>
          <a:p>
            <a:pPr algn="ctr" eaLnBrk="0" hangingPunct="0"/>
            <a:r>
              <a:rPr lang="en-US" b="1">
                <a:latin typeface="Book Antiqua" pitchFamily="18" charset="0"/>
              </a:rPr>
              <a:t>e</a:t>
            </a:r>
            <a:r>
              <a:rPr lang="en-US" b="1" baseline="-25000">
                <a:latin typeface="Book Antiqua" pitchFamily="18" charset="0"/>
              </a:rPr>
              <a:t>2</a:t>
            </a:r>
          </a:p>
        </p:txBody>
      </p:sp>
      <p:sp>
        <p:nvSpPr>
          <p:cNvPr id="325639" name="Rounded Rectangle 11"/>
          <p:cNvSpPr>
            <a:spLocks noChangeArrowheads="1"/>
          </p:cNvSpPr>
          <p:nvPr/>
        </p:nvSpPr>
        <p:spPr bwMode="auto">
          <a:xfrm>
            <a:off x="4470400" y="1790700"/>
            <a:ext cx="901700" cy="381000"/>
          </a:xfrm>
          <a:prstGeom prst="roundRect">
            <a:avLst>
              <a:gd name="adj" fmla="val 16667"/>
            </a:avLst>
          </a:prstGeom>
          <a:solidFill>
            <a:srgbClr val="FFFFFF">
              <a:alpha val="78038"/>
            </a:srgbClr>
          </a:solidFill>
          <a:ln w="9525">
            <a:solidFill>
              <a:srgbClr val="FF0000"/>
            </a:solidFill>
            <a:round/>
            <a:headEnd/>
            <a:tailEnd/>
          </a:ln>
        </p:spPr>
        <p:txBody>
          <a:bodyPr anchor="ctr"/>
          <a:lstStyle/>
          <a:p>
            <a:pPr algn="ctr" eaLnBrk="0" hangingPunct="0"/>
            <a:r>
              <a:rPr lang="en-US" b="1">
                <a:latin typeface="Book Antiqua" pitchFamily="18" charset="0"/>
              </a:rPr>
              <a:t>e</a:t>
            </a:r>
            <a:r>
              <a:rPr lang="en-US" b="1" baseline="-25000">
                <a:latin typeface="Book Antiqua" pitchFamily="18" charset="0"/>
              </a:rPr>
              <a:t>3</a:t>
            </a:r>
          </a:p>
        </p:txBody>
      </p:sp>
      <p:sp>
        <p:nvSpPr>
          <p:cNvPr id="325640" name="Rounded Rectangle 12"/>
          <p:cNvSpPr>
            <a:spLocks noChangeArrowheads="1"/>
          </p:cNvSpPr>
          <p:nvPr/>
        </p:nvSpPr>
        <p:spPr bwMode="auto">
          <a:xfrm>
            <a:off x="1854200" y="2247900"/>
            <a:ext cx="1219200" cy="381000"/>
          </a:xfrm>
          <a:prstGeom prst="roundRect">
            <a:avLst>
              <a:gd name="adj" fmla="val 16667"/>
            </a:avLst>
          </a:prstGeom>
          <a:solidFill>
            <a:srgbClr val="FFFFFF">
              <a:alpha val="78038"/>
            </a:srgbClr>
          </a:solidFill>
          <a:ln w="9525">
            <a:solidFill>
              <a:srgbClr val="FF0000"/>
            </a:solidFill>
            <a:round/>
            <a:headEnd/>
            <a:tailEnd/>
          </a:ln>
        </p:spPr>
        <p:txBody>
          <a:bodyPr anchor="ctr"/>
          <a:lstStyle/>
          <a:p>
            <a:pPr algn="ctr" eaLnBrk="0" hangingPunct="0"/>
            <a:r>
              <a:rPr lang="en-US" b="1">
                <a:latin typeface="Book Antiqua" pitchFamily="18" charset="0"/>
              </a:rPr>
              <a:t>e</a:t>
            </a:r>
            <a:r>
              <a:rPr lang="en-US" b="1" baseline="-25000">
                <a:latin typeface="Book Antiqua" pitchFamily="18" charset="0"/>
              </a:rPr>
              <a:t>4</a:t>
            </a:r>
          </a:p>
        </p:txBody>
      </p:sp>
      <p:sp>
        <p:nvSpPr>
          <p:cNvPr id="325641" name="Rounded Rectangle 13"/>
          <p:cNvSpPr>
            <a:spLocks noChangeArrowheads="1"/>
          </p:cNvSpPr>
          <p:nvPr/>
        </p:nvSpPr>
        <p:spPr bwMode="auto">
          <a:xfrm>
            <a:off x="5816600" y="2247900"/>
            <a:ext cx="1003300" cy="381000"/>
          </a:xfrm>
          <a:prstGeom prst="roundRect">
            <a:avLst>
              <a:gd name="adj" fmla="val 16667"/>
            </a:avLst>
          </a:prstGeom>
          <a:solidFill>
            <a:srgbClr val="FFFFFF">
              <a:alpha val="78038"/>
            </a:srgbClr>
          </a:solidFill>
          <a:ln w="9525">
            <a:solidFill>
              <a:srgbClr val="FF0000"/>
            </a:solidFill>
            <a:round/>
            <a:headEnd/>
            <a:tailEnd/>
          </a:ln>
        </p:spPr>
        <p:txBody>
          <a:bodyPr anchor="ctr"/>
          <a:lstStyle/>
          <a:p>
            <a:pPr algn="ctr" eaLnBrk="0" hangingPunct="0"/>
            <a:r>
              <a:rPr lang="en-US" b="1">
                <a:latin typeface="Book Antiqua" pitchFamily="18" charset="0"/>
              </a:rPr>
              <a:t>e</a:t>
            </a:r>
            <a:r>
              <a:rPr lang="en-US" b="1" baseline="-25000">
                <a:latin typeface="Book Antiqua" pitchFamily="18" charset="0"/>
              </a:rPr>
              <a:t>5</a:t>
            </a:r>
          </a:p>
        </p:txBody>
      </p:sp>
      <p:sp>
        <p:nvSpPr>
          <p:cNvPr id="325642" name="Rounded Rectangle 14"/>
          <p:cNvSpPr>
            <a:spLocks noChangeArrowheads="1"/>
          </p:cNvSpPr>
          <p:nvPr/>
        </p:nvSpPr>
        <p:spPr bwMode="auto">
          <a:xfrm>
            <a:off x="5410200" y="2730500"/>
            <a:ext cx="762000" cy="381000"/>
          </a:xfrm>
          <a:prstGeom prst="roundRect">
            <a:avLst>
              <a:gd name="adj" fmla="val 16667"/>
            </a:avLst>
          </a:prstGeom>
          <a:solidFill>
            <a:srgbClr val="FFFFFF">
              <a:alpha val="78038"/>
            </a:srgbClr>
          </a:solidFill>
          <a:ln w="9525">
            <a:solidFill>
              <a:srgbClr val="FF0000"/>
            </a:solidFill>
            <a:round/>
            <a:headEnd/>
            <a:tailEnd/>
          </a:ln>
        </p:spPr>
        <p:txBody>
          <a:bodyPr anchor="ctr"/>
          <a:lstStyle/>
          <a:p>
            <a:pPr algn="ctr" eaLnBrk="0" hangingPunct="0"/>
            <a:r>
              <a:rPr lang="en-US" b="1">
                <a:latin typeface="Book Antiqua" pitchFamily="18" charset="0"/>
              </a:rPr>
              <a:t>e</a:t>
            </a:r>
            <a:r>
              <a:rPr lang="en-US" b="1" baseline="-25000">
                <a:latin typeface="Book Antiqua" pitchFamily="18" charset="0"/>
              </a:rPr>
              <a:t>6</a:t>
            </a:r>
          </a:p>
        </p:txBody>
      </p:sp>
    </p:spTree>
  </p:cSld>
  <p:clrMapOvr>
    <a:masterClrMapping/>
  </p:clrMapOvr>
  <p:transition spd="med"/>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1" name="Rectangle 3"/>
          <p:cNvSpPr>
            <a:spLocks noGrp="1" noChangeArrowheads="1"/>
          </p:cNvSpPr>
          <p:nvPr>
            <p:ph type="sldNum" sz="quarter" idx="11"/>
          </p:nvPr>
        </p:nvSpPr>
        <p:spPr>
          <a:noFill/>
        </p:spPr>
        <p:txBody>
          <a:bodyPr/>
          <a:lstStyle/>
          <a:p>
            <a:fld id="{2ACAE9C2-59CB-41B0-ACCF-522CF0E9D782}" type="slidenum">
              <a:rPr lang="en-US" altLang="zh-TW" smtClean="0">
                <a:ea typeface="Arial Unicode MS" pitchFamily="34" charset="-122"/>
                <a:cs typeface="Arial Unicode MS" pitchFamily="34" charset="-122"/>
              </a:rPr>
              <a:pPr/>
              <a:t>146</a:t>
            </a:fld>
            <a:endParaRPr lang="en-US" altLang="zh-TW" smtClean="0">
              <a:ea typeface="Arial Unicode MS" pitchFamily="34" charset="-122"/>
              <a:cs typeface="Arial Unicode MS" pitchFamily="34" charset="-122"/>
            </a:endParaRPr>
          </a:p>
        </p:txBody>
      </p:sp>
      <p:sp>
        <p:nvSpPr>
          <p:cNvPr id="327682" name="Title 1"/>
          <p:cNvSpPr>
            <a:spLocks noGrp="1"/>
          </p:cNvSpPr>
          <p:nvPr>
            <p:ph type="title" idx="4294967295"/>
          </p:nvPr>
        </p:nvSpPr>
        <p:spPr/>
        <p:txBody>
          <a:bodyPr/>
          <a:lstStyle/>
          <a:p>
            <a:r>
              <a:rPr lang="en-US" sz="3200" smtClean="0">
                <a:ea typeface="ＭＳ Ｐゴシック" pitchFamily="34" charset="-128"/>
              </a:rPr>
              <a:t>Interval Based Event Timeline Construction</a:t>
            </a:r>
            <a:endParaRPr lang="en-US" sz="4200" smtClean="0">
              <a:ea typeface="ＭＳ Ｐゴシック" pitchFamily="34" charset="-128"/>
            </a:endParaRPr>
          </a:p>
        </p:txBody>
      </p:sp>
      <p:sp>
        <p:nvSpPr>
          <p:cNvPr id="327683" name="Rectangle 6"/>
          <p:cNvSpPr>
            <a:spLocks noChangeArrowheads="1"/>
          </p:cNvSpPr>
          <p:nvPr/>
        </p:nvSpPr>
        <p:spPr bwMode="auto">
          <a:xfrm>
            <a:off x="457200" y="1176338"/>
            <a:ext cx="8229600" cy="2514600"/>
          </a:xfrm>
          <a:prstGeom prst="rect">
            <a:avLst/>
          </a:prstGeom>
          <a:solidFill>
            <a:schemeClr val="accent1"/>
          </a:solidFill>
          <a:ln w="19050">
            <a:solidFill>
              <a:srgbClr val="008000"/>
            </a:solidFill>
            <a:round/>
            <a:headEnd/>
            <a:tailEnd/>
          </a:ln>
        </p:spPr>
        <p:txBody>
          <a:bodyPr/>
          <a:lstStyle/>
          <a:p>
            <a:pPr algn="just" eaLnBrk="0" hangingPunct="0">
              <a:lnSpc>
                <a:spcPct val="150000"/>
              </a:lnSpc>
            </a:pPr>
            <a:r>
              <a:rPr lang="en-US" sz="2000"/>
              <a:t>[…] The Iraqi insurgents </a:t>
            </a:r>
            <a:r>
              <a:rPr lang="en-US" sz="2000" i="1">
                <a:solidFill>
                  <a:srgbClr val="FF0000"/>
                </a:solidFill>
              </a:rPr>
              <a:t>attacked</a:t>
            </a:r>
            <a:r>
              <a:rPr lang="en-US" sz="2000"/>
              <a:t> a police station in Tal Afar on </a:t>
            </a:r>
            <a:r>
              <a:rPr lang="en-US" sz="2000">
                <a:solidFill>
                  <a:srgbClr val="000000"/>
                </a:solidFill>
              </a:rPr>
              <a:t>Tuesday </a:t>
            </a:r>
            <a:r>
              <a:rPr lang="en-US" sz="2000" i="1">
                <a:solidFill>
                  <a:srgbClr val="FF0000"/>
                </a:solidFill>
              </a:rPr>
              <a:t>killing</a:t>
            </a:r>
            <a:r>
              <a:rPr lang="en-US" sz="2000"/>
              <a:t> 6 policemen and </a:t>
            </a:r>
            <a:r>
              <a:rPr lang="en-US" sz="2000" i="1">
                <a:solidFill>
                  <a:srgbClr val="FF0000"/>
                </a:solidFill>
              </a:rPr>
              <a:t>injuring</a:t>
            </a:r>
            <a:r>
              <a:rPr lang="en-US" sz="2000"/>
              <a:t> 8 other people. This action brings the </a:t>
            </a:r>
            <a:r>
              <a:rPr lang="en-US" sz="2000" i="1">
                <a:solidFill>
                  <a:srgbClr val="FF0000"/>
                </a:solidFill>
              </a:rPr>
              <a:t>casualties</a:t>
            </a:r>
            <a:r>
              <a:rPr lang="en-US" sz="2000"/>
              <a:t> to over 3000 since the </a:t>
            </a:r>
            <a:r>
              <a:rPr lang="en-US" sz="2000" i="1">
                <a:solidFill>
                  <a:srgbClr val="FF0000"/>
                </a:solidFill>
              </a:rPr>
              <a:t>invasion</a:t>
            </a:r>
            <a:r>
              <a:rPr lang="en-US" sz="2000"/>
              <a:t> of the coalition armies on 3/20/2003. Police wants to </a:t>
            </a:r>
            <a:r>
              <a:rPr lang="en-US" sz="2000" i="1">
                <a:solidFill>
                  <a:srgbClr val="FF0000"/>
                </a:solidFill>
              </a:rPr>
              <a:t>arrest</a:t>
            </a:r>
            <a:r>
              <a:rPr lang="en-US" sz="2000"/>
              <a:t> the insurgents in a campaign </a:t>
            </a:r>
            <a:r>
              <a:rPr lang="en-US" sz="2000">
                <a:solidFill>
                  <a:srgbClr val="000000"/>
                </a:solidFill>
              </a:rPr>
              <a:t>next week</a:t>
            </a:r>
            <a:r>
              <a:rPr lang="en-US" sz="2000"/>
              <a:t>. […]</a:t>
            </a:r>
          </a:p>
        </p:txBody>
      </p:sp>
      <p:sp>
        <p:nvSpPr>
          <p:cNvPr id="327684" name="TextBox 10"/>
          <p:cNvSpPr txBox="1">
            <a:spLocks noChangeArrowheads="1"/>
          </p:cNvSpPr>
          <p:nvPr/>
        </p:nvSpPr>
        <p:spPr bwMode="auto">
          <a:xfrm>
            <a:off x="4267200" y="838200"/>
            <a:ext cx="4419600" cy="338138"/>
          </a:xfrm>
          <a:prstGeom prst="rect">
            <a:avLst/>
          </a:prstGeom>
          <a:noFill/>
          <a:ln w="9525">
            <a:noFill/>
            <a:miter lim="800000"/>
            <a:headEnd/>
            <a:tailEnd/>
          </a:ln>
        </p:spPr>
        <p:txBody>
          <a:bodyPr>
            <a:spAutoFit/>
          </a:bodyPr>
          <a:lstStyle/>
          <a:p>
            <a:pPr algn="r"/>
            <a:r>
              <a:rPr lang="en-US" sz="1600" i="1">
                <a:solidFill>
                  <a:srgbClr val="000000"/>
                </a:solidFill>
              </a:rPr>
              <a:t>Publishing date: Wed., May 24</a:t>
            </a:r>
            <a:r>
              <a:rPr lang="en-US" sz="1600" i="1" baseline="30000">
                <a:solidFill>
                  <a:srgbClr val="000000"/>
                </a:solidFill>
              </a:rPr>
              <a:t>th</a:t>
            </a:r>
            <a:r>
              <a:rPr lang="en-US" sz="1600" i="1">
                <a:solidFill>
                  <a:srgbClr val="000000"/>
                </a:solidFill>
              </a:rPr>
              <a:t>, 2006</a:t>
            </a:r>
          </a:p>
        </p:txBody>
      </p:sp>
      <p:sp>
        <p:nvSpPr>
          <p:cNvPr id="327685" name="Rounded Rectangle 7"/>
          <p:cNvSpPr>
            <a:spLocks noChangeArrowheads="1"/>
          </p:cNvSpPr>
          <p:nvPr/>
        </p:nvSpPr>
        <p:spPr bwMode="auto">
          <a:xfrm>
            <a:off x="3657600" y="1358900"/>
            <a:ext cx="1066800" cy="381000"/>
          </a:xfrm>
          <a:prstGeom prst="roundRect">
            <a:avLst>
              <a:gd name="adj" fmla="val 16667"/>
            </a:avLst>
          </a:prstGeom>
          <a:solidFill>
            <a:srgbClr val="FFFFFF">
              <a:alpha val="78038"/>
            </a:srgbClr>
          </a:solidFill>
          <a:ln w="9525">
            <a:solidFill>
              <a:srgbClr val="FF0000"/>
            </a:solidFill>
            <a:round/>
            <a:headEnd/>
            <a:tailEnd/>
          </a:ln>
        </p:spPr>
        <p:txBody>
          <a:bodyPr anchor="ctr"/>
          <a:lstStyle/>
          <a:p>
            <a:pPr algn="ctr" eaLnBrk="0" hangingPunct="0"/>
            <a:r>
              <a:rPr lang="en-US" b="1">
                <a:latin typeface="Book Antiqua" pitchFamily="18" charset="0"/>
              </a:rPr>
              <a:t>e</a:t>
            </a:r>
            <a:r>
              <a:rPr lang="en-US" b="1" baseline="-25000">
                <a:latin typeface="Book Antiqua" pitchFamily="18" charset="0"/>
              </a:rPr>
              <a:t>1</a:t>
            </a:r>
          </a:p>
        </p:txBody>
      </p:sp>
      <p:sp>
        <p:nvSpPr>
          <p:cNvPr id="327686" name="Rounded Rectangle 9"/>
          <p:cNvSpPr>
            <a:spLocks noChangeArrowheads="1"/>
          </p:cNvSpPr>
          <p:nvPr/>
        </p:nvSpPr>
        <p:spPr bwMode="auto">
          <a:xfrm>
            <a:off x="1676400" y="1790700"/>
            <a:ext cx="736600" cy="381000"/>
          </a:xfrm>
          <a:prstGeom prst="roundRect">
            <a:avLst>
              <a:gd name="adj" fmla="val 16667"/>
            </a:avLst>
          </a:prstGeom>
          <a:solidFill>
            <a:srgbClr val="FFFFFF">
              <a:alpha val="78038"/>
            </a:srgbClr>
          </a:solidFill>
          <a:ln w="9525">
            <a:solidFill>
              <a:srgbClr val="FF0000"/>
            </a:solidFill>
            <a:round/>
            <a:headEnd/>
            <a:tailEnd/>
          </a:ln>
        </p:spPr>
        <p:txBody>
          <a:bodyPr anchor="ctr"/>
          <a:lstStyle/>
          <a:p>
            <a:pPr algn="ctr" eaLnBrk="0" hangingPunct="0"/>
            <a:r>
              <a:rPr lang="en-US" b="1">
                <a:latin typeface="Book Antiqua" pitchFamily="18" charset="0"/>
              </a:rPr>
              <a:t>e</a:t>
            </a:r>
            <a:r>
              <a:rPr lang="en-US" b="1" baseline="-25000">
                <a:latin typeface="Book Antiqua" pitchFamily="18" charset="0"/>
              </a:rPr>
              <a:t>2</a:t>
            </a:r>
          </a:p>
        </p:txBody>
      </p:sp>
      <p:sp>
        <p:nvSpPr>
          <p:cNvPr id="327687" name="Rounded Rectangle 11"/>
          <p:cNvSpPr>
            <a:spLocks noChangeArrowheads="1"/>
          </p:cNvSpPr>
          <p:nvPr/>
        </p:nvSpPr>
        <p:spPr bwMode="auto">
          <a:xfrm>
            <a:off x="4470400" y="1790700"/>
            <a:ext cx="901700" cy="381000"/>
          </a:xfrm>
          <a:prstGeom prst="roundRect">
            <a:avLst>
              <a:gd name="adj" fmla="val 16667"/>
            </a:avLst>
          </a:prstGeom>
          <a:solidFill>
            <a:srgbClr val="FFFFFF">
              <a:alpha val="78038"/>
            </a:srgbClr>
          </a:solidFill>
          <a:ln w="9525">
            <a:solidFill>
              <a:srgbClr val="FF0000"/>
            </a:solidFill>
            <a:round/>
            <a:headEnd/>
            <a:tailEnd/>
          </a:ln>
        </p:spPr>
        <p:txBody>
          <a:bodyPr anchor="ctr"/>
          <a:lstStyle/>
          <a:p>
            <a:pPr algn="ctr" eaLnBrk="0" hangingPunct="0"/>
            <a:r>
              <a:rPr lang="en-US" b="1">
                <a:latin typeface="Book Antiqua" pitchFamily="18" charset="0"/>
              </a:rPr>
              <a:t>e</a:t>
            </a:r>
            <a:r>
              <a:rPr lang="en-US" b="1" baseline="-25000">
                <a:latin typeface="Book Antiqua" pitchFamily="18" charset="0"/>
              </a:rPr>
              <a:t>3</a:t>
            </a:r>
          </a:p>
        </p:txBody>
      </p:sp>
      <p:sp>
        <p:nvSpPr>
          <p:cNvPr id="327688" name="Rounded Rectangle 12"/>
          <p:cNvSpPr>
            <a:spLocks noChangeArrowheads="1"/>
          </p:cNvSpPr>
          <p:nvPr/>
        </p:nvSpPr>
        <p:spPr bwMode="auto">
          <a:xfrm>
            <a:off x="1854200" y="2247900"/>
            <a:ext cx="1219200" cy="381000"/>
          </a:xfrm>
          <a:prstGeom prst="roundRect">
            <a:avLst>
              <a:gd name="adj" fmla="val 16667"/>
            </a:avLst>
          </a:prstGeom>
          <a:solidFill>
            <a:srgbClr val="FFFFFF">
              <a:alpha val="78038"/>
            </a:srgbClr>
          </a:solidFill>
          <a:ln w="9525">
            <a:solidFill>
              <a:srgbClr val="FF0000"/>
            </a:solidFill>
            <a:round/>
            <a:headEnd/>
            <a:tailEnd/>
          </a:ln>
        </p:spPr>
        <p:txBody>
          <a:bodyPr anchor="ctr"/>
          <a:lstStyle/>
          <a:p>
            <a:pPr algn="ctr" eaLnBrk="0" hangingPunct="0"/>
            <a:r>
              <a:rPr lang="en-US" b="1">
                <a:latin typeface="Book Antiqua" pitchFamily="18" charset="0"/>
              </a:rPr>
              <a:t>e</a:t>
            </a:r>
            <a:r>
              <a:rPr lang="en-US" b="1" baseline="-25000">
                <a:latin typeface="Book Antiqua" pitchFamily="18" charset="0"/>
              </a:rPr>
              <a:t>4</a:t>
            </a:r>
          </a:p>
        </p:txBody>
      </p:sp>
      <p:sp>
        <p:nvSpPr>
          <p:cNvPr id="327689" name="Rounded Rectangle 13"/>
          <p:cNvSpPr>
            <a:spLocks noChangeArrowheads="1"/>
          </p:cNvSpPr>
          <p:nvPr/>
        </p:nvSpPr>
        <p:spPr bwMode="auto">
          <a:xfrm>
            <a:off x="5816600" y="2247900"/>
            <a:ext cx="1003300" cy="381000"/>
          </a:xfrm>
          <a:prstGeom prst="roundRect">
            <a:avLst>
              <a:gd name="adj" fmla="val 16667"/>
            </a:avLst>
          </a:prstGeom>
          <a:solidFill>
            <a:srgbClr val="FFFFFF">
              <a:alpha val="78038"/>
            </a:srgbClr>
          </a:solidFill>
          <a:ln w="9525">
            <a:solidFill>
              <a:srgbClr val="FF0000"/>
            </a:solidFill>
            <a:round/>
            <a:headEnd/>
            <a:tailEnd/>
          </a:ln>
        </p:spPr>
        <p:txBody>
          <a:bodyPr anchor="ctr"/>
          <a:lstStyle/>
          <a:p>
            <a:pPr algn="ctr" eaLnBrk="0" hangingPunct="0"/>
            <a:r>
              <a:rPr lang="en-US" b="1">
                <a:latin typeface="Book Antiqua" pitchFamily="18" charset="0"/>
              </a:rPr>
              <a:t>e</a:t>
            </a:r>
            <a:r>
              <a:rPr lang="en-US" b="1" baseline="-25000">
                <a:latin typeface="Book Antiqua" pitchFamily="18" charset="0"/>
              </a:rPr>
              <a:t>5</a:t>
            </a:r>
          </a:p>
        </p:txBody>
      </p:sp>
      <p:sp>
        <p:nvSpPr>
          <p:cNvPr id="327690" name="Rounded Rectangle 14"/>
          <p:cNvSpPr>
            <a:spLocks noChangeArrowheads="1"/>
          </p:cNvSpPr>
          <p:nvPr/>
        </p:nvSpPr>
        <p:spPr bwMode="auto">
          <a:xfrm>
            <a:off x="5410200" y="2730500"/>
            <a:ext cx="762000" cy="381000"/>
          </a:xfrm>
          <a:prstGeom prst="roundRect">
            <a:avLst>
              <a:gd name="adj" fmla="val 16667"/>
            </a:avLst>
          </a:prstGeom>
          <a:solidFill>
            <a:srgbClr val="FFFFFF">
              <a:alpha val="78038"/>
            </a:srgbClr>
          </a:solidFill>
          <a:ln w="9525">
            <a:solidFill>
              <a:srgbClr val="FF0000"/>
            </a:solidFill>
            <a:round/>
            <a:headEnd/>
            <a:tailEnd/>
          </a:ln>
        </p:spPr>
        <p:txBody>
          <a:bodyPr anchor="ctr"/>
          <a:lstStyle/>
          <a:p>
            <a:pPr algn="ctr" eaLnBrk="0" hangingPunct="0"/>
            <a:r>
              <a:rPr lang="en-US" b="1">
                <a:latin typeface="Book Antiqua" pitchFamily="18" charset="0"/>
              </a:rPr>
              <a:t>e</a:t>
            </a:r>
            <a:r>
              <a:rPr lang="en-US" b="1" baseline="-25000">
                <a:latin typeface="Book Antiqua" pitchFamily="18" charset="0"/>
              </a:rPr>
              <a:t>6</a:t>
            </a:r>
          </a:p>
        </p:txBody>
      </p:sp>
      <p:grpSp>
        <p:nvGrpSpPr>
          <p:cNvPr id="16" name="Group 48"/>
          <p:cNvGrpSpPr>
            <a:grpSpLocks/>
          </p:cNvGrpSpPr>
          <p:nvPr/>
        </p:nvGrpSpPr>
        <p:grpSpPr bwMode="auto">
          <a:xfrm>
            <a:off x="457200" y="1739900"/>
            <a:ext cx="3733800" cy="4127500"/>
            <a:chOff x="457200" y="1739900"/>
            <a:chExt cx="3733800" cy="4127500"/>
          </a:xfrm>
        </p:grpSpPr>
        <p:sp>
          <p:nvSpPr>
            <p:cNvPr id="17" name="Rounded Rectangle 16"/>
            <p:cNvSpPr/>
            <p:nvPr/>
          </p:nvSpPr>
          <p:spPr bwMode="auto">
            <a:xfrm>
              <a:off x="457200" y="4267200"/>
              <a:ext cx="2667000" cy="1600200"/>
            </a:xfrm>
            <a:prstGeom prst="roundRect">
              <a:avLst>
                <a:gd name="adj" fmla="val 7408"/>
              </a:avLst>
            </a:prstGeom>
            <a:solidFill>
              <a:schemeClr val="accent5"/>
            </a:solidFill>
            <a:ln w="25400" cap="flat" cmpd="sng" algn="ctr">
              <a:solidFill>
                <a:srgbClr val="008000"/>
              </a:solidFill>
              <a:prstDash val="solid"/>
              <a:round/>
              <a:headEnd type="none" w="med" len="med"/>
              <a:tailEnd type="none" w="med" len="med"/>
            </a:ln>
            <a:effectLst/>
          </p:spPr>
          <p:txBody>
            <a:bodyPr/>
            <a:lstStyle/>
            <a:p>
              <a:pPr algn="ctr" eaLnBrk="0" hangingPunct="0">
                <a:defRPr/>
              </a:pPr>
              <a:r>
                <a:rPr lang="en-US" b="1" u="sng" dirty="0">
                  <a:solidFill>
                    <a:srgbClr val="FF0000"/>
                  </a:solidFill>
                  <a:ea typeface="ＭＳ Ｐゴシック" pitchFamily="-64" charset="-128"/>
                  <a:cs typeface="+mn-cs"/>
                </a:rPr>
                <a:t>EVENT:</a:t>
              </a:r>
              <a:r>
                <a:rPr lang="en-US" b="1" dirty="0">
                  <a:solidFill>
                    <a:srgbClr val="FF0000"/>
                  </a:solidFill>
                  <a:ea typeface="ＭＳ Ｐゴシック" pitchFamily="-64" charset="-128"/>
                  <a:cs typeface="+mn-cs"/>
                </a:rPr>
                <a:t> </a:t>
              </a:r>
              <a:r>
                <a:rPr lang="en-US" b="1" i="1" dirty="0">
                  <a:solidFill>
                    <a:srgbClr val="FF0000"/>
                  </a:solidFill>
                  <a:ea typeface="ＭＳ Ｐゴシック" pitchFamily="-64" charset="-128"/>
                  <a:cs typeface="+mn-cs"/>
                </a:rPr>
                <a:t>attacked</a:t>
              </a:r>
            </a:p>
            <a:p>
              <a:pPr eaLnBrk="0" hangingPunct="0">
                <a:defRPr/>
              </a:pPr>
              <a:r>
                <a:rPr lang="en-US" b="1" dirty="0">
                  <a:solidFill>
                    <a:srgbClr val="0000FF"/>
                  </a:solidFill>
                  <a:ea typeface="ＭＳ Ｐゴシック" pitchFamily="-64" charset="-128"/>
                  <a:cs typeface="+mn-cs"/>
                </a:rPr>
                <a:t>Agent:</a:t>
              </a:r>
              <a:r>
                <a:rPr lang="en-US" dirty="0">
                  <a:ea typeface="ＭＳ Ｐゴシック" pitchFamily="-64" charset="-128"/>
                  <a:cs typeface="+mn-cs"/>
                </a:rPr>
                <a:t> </a:t>
              </a:r>
              <a:r>
                <a:rPr lang="en-US" dirty="0">
                  <a:solidFill>
                    <a:srgbClr val="008000"/>
                  </a:solidFill>
                  <a:ea typeface="ＭＳ Ｐゴシック" pitchFamily="-64" charset="-128"/>
                  <a:cs typeface="+mn-cs"/>
                </a:rPr>
                <a:t>Iraqi insurgents</a:t>
              </a:r>
            </a:p>
            <a:p>
              <a:pPr eaLnBrk="0" hangingPunct="0">
                <a:defRPr/>
              </a:pPr>
              <a:r>
                <a:rPr lang="en-US" b="1" dirty="0">
                  <a:solidFill>
                    <a:srgbClr val="0000FF"/>
                  </a:solidFill>
                  <a:ea typeface="ＭＳ Ｐゴシック" pitchFamily="-64" charset="-128"/>
                  <a:cs typeface="+mn-cs"/>
                </a:rPr>
                <a:t>Victim:</a:t>
              </a:r>
              <a:r>
                <a:rPr lang="en-US" dirty="0">
                  <a:ea typeface="ＭＳ Ｐゴシック" pitchFamily="-64" charset="-128"/>
                  <a:cs typeface="+mn-cs"/>
                </a:rPr>
                <a:t> </a:t>
              </a:r>
              <a:r>
                <a:rPr lang="en-US" dirty="0">
                  <a:solidFill>
                    <a:srgbClr val="008000"/>
                  </a:solidFill>
                  <a:ea typeface="ＭＳ Ｐゴシック" pitchFamily="-64" charset="-128"/>
                  <a:cs typeface="+mn-cs"/>
                </a:rPr>
                <a:t>a police station</a:t>
              </a:r>
            </a:p>
            <a:p>
              <a:pPr eaLnBrk="0" hangingPunct="0">
                <a:defRPr/>
              </a:pPr>
              <a:r>
                <a:rPr lang="en-US" b="1" dirty="0">
                  <a:solidFill>
                    <a:srgbClr val="0000FF"/>
                  </a:solidFill>
                  <a:ea typeface="ＭＳ Ｐゴシック" pitchFamily="-64" charset="-128"/>
                  <a:cs typeface="+mn-cs"/>
                </a:rPr>
                <a:t>Location:</a:t>
              </a:r>
              <a:r>
                <a:rPr lang="en-US" dirty="0">
                  <a:ea typeface="ＭＳ Ｐゴシック" pitchFamily="-64" charset="-128"/>
                  <a:cs typeface="+mn-cs"/>
                </a:rPr>
                <a:t> </a:t>
              </a:r>
              <a:r>
                <a:rPr lang="en-US" dirty="0">
                  <a:solidFill>
                    <a:srgbClr val="008000"/>
                  </a:solidFill>
                  <a:ea typeface="ＭＳ Ｐゴシック" pitchFamily="-64" charset="-128"/>
                  <a:cs typeface="+mn-cs"/>
                </a:rPr>
                <a:t>Tal Afar</a:t>
              </a:r>
            </a:p>
            <a:p>
              <a:pPr eaLnBrk="0" hangingPunct="0">
                <a:defRPr/>
              </a:pPr>
              <a:r>
                <a:rPr lang="en-US" b="1" dirty="0">
                  <a:solidFill>
                    <a:srgbClr val="0000FF"/>
                  </a:solidFill>
                  <a:ea typeface="ＭＳ Ｐゴシック" pitchFamily="-64" charset="-128"/>
                  <a:cs typeface="+mn-cs"/>
                </a:rPr>
                <a:t>Time:</a:t>
              </a:r>
              <a:r>
                <a:rPr lang="en-US" dirty="0">
                  <a:ea typeface="ＭＳ Ｐゴシック" pitchFamily="-64" charset="-128"/>
                  <a:cs typeface="+mn-cs"/>
                </a:rPr>
                <a:t> </a:t>
              </a:r>
              <a:r>
                <a:rPr lang="en-US" dirty="0">
                  <a:solidFill>
                    <a:srgbClr val="008000"/>
                  </a:solidFill>
                  <a:ea typeface="ＭＳ Ｐゴシック" pitchFamily="-64" charset="-128"/>
                  <a:cs typeface="+mn-cs"/>
                </a:rPr>
                <a:t>Tuesday</a:t>
              </a:r>
            </a:p>
          </p:txBody>
        </p:sp>
        <p:cxnSp>
          <p:nvCxnSpPr>
            <p:cNvPr id="327704" name="Straight Arrow Connector 17"/>
            <p:cNvCxnSpPr>
              <a:cxnSpLocks noChangeShapeType="1"/>
              <a:endCxn id="17" idx="0"/>
            </p:cNvCxnSpPr>
            <p:nvPr/>
          </p:nvCxnSpPr>
          <p:spPr bwMode="auto">
            <a:xfrm rot="5400000">
              <a:off x="1727200" y="1803400"/>
              <a:ext cx="2527300" cy="2400300"/>
            </a:xfrm>
            <a:prstGeom prst="straightConnector1">
              <a:avLst/>
            </a:prstGeom>
            <a:noFill/>
            <a:ln w="25400">
              <a:solidFill>
                <a:srgbClr val="0000FF"/>
              </a:solidFill>
              <a:round/>
              <a:headEnd/>
              <a:tailEnd type="arrow" w="med" len="med"/>
            </a:ln>
          </p:spPr>
        </p:cxnSp>
      </p:grpSp>
      <p:grpSp>
        <p:nvGrpSpPr>
          <p:cNvPr id="19" name="Group 49"/>
          <p:cNvGrpSpPr>
            <a:grpSpLocks/>
          </p:cNvGrpSpPr>
          <p:nvPr/>
        </p:nvGrpSpPr>
        <p:grpSpPr bwMode="auto">
          <a:xfrm>
            <a:off x="2413000" y="1981200"/>
            <a:ext cx="6273800" cy="3886200"/>
            <a:chOff x="2413000" y="1981200"/>
            <a:chExt cx="6273800" cy="3886200"/>
          </a:xfrm>
        </p:grpSpPr>
        <p:sp>
          <p:nvSpPr>
            <p:cNvPr id="20" name="Rounded Rectangle 19"/>
            <p:cNvSpPr/>
            <p:nvPr/>
          </p:nvSpPr>
          <p:spPr bwMode="auto">
            <a:xfrm>
              <a:off x="3962400" y="4267200"/>
              <a:ext cx="1295400" cy="457200"/>
            </a:xfrm>
            <a:prstGeom prst="roundRect">
              <a:avLst>
                <a:gd name="adj" fmla="val 7408"/>
              </a:avLst>
            </a:prstGeom>
            <a:solidFill>
              <a:schemeClr val="accent5"/>
            </a:solidFill>
            <a:ln w="25400" cap="flat" cmpd="sng" algn="ctr">
              <a:solidFill>
                <a:srgbClr val="008000"/>
              </a:solidFill>
              <a:prstDash val="solid"/>
              <a:round/>
              <a:headEnd type="none" w="med" len="med"/>
              <a:tailEnd type="none" w="med" len="med"/>
            </a:ln>
            <a:effectLst/>
          </p:spPr>
          <p:txBody>
            <a:bodyPr/>
            <a:lstStyle/>
            <a:p>
              <a:pPr algn="ctr" eaLnBrk="0" hangingPunct="0">
                <a:defRPr/>
              </a:pPr>
              <a:r>
                <a:rPr lang="en-US" b="1" i="1">
                  <a:solidFill>
                    <a:srgbClr val="FF0000"/>
                  </a:solidFill>
                  <a:latin typeface="Arial" pitchFamily="34" charset="0"/>
                  <a:cs typeface="+mn-cs"/>
                </a:rPr>
                <a:t>killing</a:t>
              </a:r>
              <a:r>
                <a:rPr lang="en-US">
                  <a:solidFill>
                    <a:srgbClr val="008000"/>
                  </a:solidFill>
                  <a:latin typeface="Arial" pitchFamily="34" charset="0"/>
                  <a:cs typeface="+mn-cs"/>
                </a:rPr>
                <a:t>(…)</a:t>
              </a:r>
            </a:p>
          </p:txBody>
        </p:sp>
        <p:sp>
          <p:nvSpPr>
            <p:cNvPr id="21" name="Rounded Rectangle 20"/>
            <p:cNvSpPr/>
            <p:nvPr/>
          </p:nvSpPr>
          <p:spPr bwMode="auto">
            <a:xfrm>
              <a:off x="5257800" y="5410200"/>
              <a:ext cx="1447800" cy="457200"/>
            </a:xfrm>
            <a:prstGeom prst="roundRect">
              <a:avLst>
                <a:gd name="adj" fmla="val 7408"/>
              </a:avLst>
            </a:prstGeom>
            <a:solidFill>
              <a:schemeClr val="accent5"/>
            </a:solidFill>
            <a:ln w="25400" cap="flat" cmpd="sng" algn="ctr">
              <a:solidFill>
                <a:srgbClr val="008000"/>
              </a:solidFill>
              <a:prstDash val="solid"/>
              <a:round/>
              <a:headEnd type="none" w="med" len="med"/>
              <a:tailEnd type="none" w="med" len="med"/>
            </a:ln>
            <a:effectLst/>
          </p:spPr>
          <p:txBody>
            <a:bodyPr/>
            <a:lstStyle/>
            <a:p>
              <a:pPr algn="ctr" eaLnBrk="0" hangingPunct="0">
                <a:defRPr/>
              </a:pPr>
              <a:r>
                <a:rPr lang="en-US" b="1" i="1">
                  <a:solidFill>
                    <a:srgbClr val="FF0000"/>
                  </a:solidFill>
                  <a:latin typeface="Arial" pitchFamily="34" charset="0"/>
                  <a:cs typeface="+mn-cs"/>
                </a:rPr>
                <a:t>injuring</a:t>
              </a:r>
              <a:r>
                <a:rPr lang="en-US">
                  <a:solidFill>
                    <a:srgbClr val="008000"/>
                  </a:solidFill>
                  <a:latin typeface="Arial" pitchFamily="34" charset="0"/>
                  <a:cs typeface="+mn-cs"/>
                </a:rPr>
                <a:t>(…)</a:t>
              </a:r>
            </a:p>
          </p:txBody>
        </p:sp>
        <p:sp>
          <p:nvSpPr>
            <p:cNvPr id="22" name="Rounded Rectangle 21"/>
            <p:cNvSpPr/>
            <p:nvPr/>
          </p:nvSpPr>
          <p:spPr bwMode="auto">
            <a:xfrm>
              <a:off x="3276600" y="5410200"/>
              <a:ext cx="1752600" cy="457200"/>
            </a:xfrm>
            <a:prstGeom prst="roundRect">
              <a:avLst>
                <a:gd name="adj" fmla="val 7408"/>
              </a:avLst>
            </a:prstGeom>
            <a:solidFill>
              <a:schemeClr val="accent5"/>
            </a:solidFill>
            <a:ln w="25400" cap="flat" cmpd="sng" algn="ctr">
              <a:solidFill>
                <a:srgbClr val="008000"/>
              </a:solidFill>
              <a:prstDash val="solid"/>
              <a:round/>
              <a:headEnd type="none" w="med" len="med"/>
              <a:tailEnd type="none" w="med" len="med"/>
            </a:ln>
            <a:effectLst/>
          </p:spPr>
          <p:txBody>
            <a:bodyPr/>
            <a:lstStyle/>
            <a:p>
              <a:pPr algn="ctr" eaLnBrk="0" hangingPunct="0">
                <a:defRPr/>
              </a:pPr>
              <a:r>
                <a:rPr lang="en-US" b="1" i="1">
                  <a:solidFill>
                    <a:srgbClr val="FF0000"/>
                  </a:solidFill>
                  <a:latin typeface="Arial" pitchFamily="34" charset="0"/>
                  <a:cs typeface="+mn-cs"/>
                </a:rPr>
                <a:t>casualties</a:t>
              </a:r>
              <a:r>
                <a:rPr lang="en-US">
                  <a:solidFill>
                    <a:srgbClr val="008000"/>
                  </a:solidFill>
                  <a:latin typeface="Arial" pitchFamily="34" charset="0"/>
                  <a:cs typeface="+mn-cs"/>
                </a:rPr>
                <a:t>(…)</a:t>
              </a:r>
            </a:p>
          </p:txBody>
        </p:sp>
        <p:sp>
          <p:nvSpPr>
            <p:cNvPr id="23" name="Rounded Rectangle 22"/>
            <p:cNvSpPr/>
            <p:nvPr/>
          </p:nvSpPr>
          <p:spPr bwMode="auto">
            <a:xfrm>
              <a:off x="7162800" y="5410200"/>
              <a:ext cx="1524000" cy="457200"/>
            </a:xfrm>
            <a:prstGeom prst="roundRect">
              <a:avLst>
                <a:gd name="adj" fmla="val 7408"/>
              </a:avLst>
            </a:prstGeom>
            <a:solidFill>
              <a:schemeClr val="accent5"/>
            </a:solidFill>
            <a:ln w="25400" cap="flat" cmpd="sng" algn="ctr">
              <a:solidFill>
                <a:srgbClr val="008000"/>
              </a:solidFill>
              <a:prstDash val="solid"/>
              <a:round/>
              <a:headEnd type="none" w="med" len="med"/>
              <a:tailEnd type="none" w="med" len="med"/>
            </a:ln>
            <a:effectLst/>
          </p:spPr>
          <p:txBody>
            <a:bodyPr/>
            <a:lstStyle/>
            <a:p>
              <a:pPr algn="ctr" eaLnBrk="0" hangingPunct="0">
                <a:defRPr/>
              </a:pPr>
              <a:r>
                <a:rPr lang="en-US" b="1" i="1">
                  <a:solidFill>
                    <a:srgbClr val="FF0000"/>
                  </a:solidFill>
                  <a:latin typeface="Arial" pitchFamily="34" charset="0"/>
                  <a:cs typeface="+mn-cs"/>
                </a:rPr>
                <a:t>invasion</a:t>
              </a:r>
              <a:r>
                <a:rPr lang="en-US">
                  <a:solidFill>
                    <a:srgbClr val="008000"/>
                  </a:solidFill>
                  <a:latin typeface="Arial" pitchFamily="34" charset="0"/>
                  <a:cs typeface="+mn-cs"/>
                </a:rPr>
                <a:t>(…)</a:t>
              </a:r>
            </a:p>
          </p:txBody>
        </p:sp>
        <p:sp>
          <p:nvSpPr>
            <p:cNvPr id="24" name="Rounded Rectangle 23"/>
            <p:cNvSpPr/>
            <p:nvPr/>
          </p:nvSpPr>
          <p:spPr bwMode="auto">
            <a:xfrm>
              <a:off x="5867400" y="4267200"/>
              <a:ext cx="1219200" cy="457200"/>
            </a:xfrm>
            <a:prstGeom prst="roundRect">
              <a:avLst>
                <a:gd name="adj" fmla="val 7408"/>
              </a:avLst>
            </a:prstGeom>
            <a:solidFill>
              <a:schemeClr val="accent5"/>
            </a:solidFill>
            <a:ln w="25400" cap="flat" cmpd="sng" algn="ctr">
              <a:solidFill>
                <a:srgbClr val="008000"/>
              </a:solidFill>
              <a:prstDash val="solid"/>
              <a:round/>
              <a:headEnd type="none" w="med" len="med"/>
              <a:tailEnd type="none" w="med" len="med"/>
            </a:ln>
            <a:effectLst/>
          </p:spPr>
          <p:txBody>
            <a:bodyPr/>
            <a:lstStyle/>
            <a:p>
              <a:pPr algn="ctr" eaLnBrk="0" hangingPunct="0">
                <a:defRPr/>
              </a:pPr>
              <a:r>
                <a:rPr lang="en-US" b="1" i="1">
                  <a:solidFill>
                    <a:srgbClr val="FF0000"/>
                  </a:solidFill>
                  <a:latin typeface="Arial" pitchFamily="34" charset="0"/>
                  <a:cs typeface="+mn-cs"/>
                </a:rPr>
                <a:t>arrest</a:t>
              </a:r>
              <a:r>
                <a:rPr lang="en-US">
                  <a:solidFill>
                    <a:srgbClr val="008000"/>
                  </a:solidFill>
                  <a:latin typeface="Arial" pitchFamily="34" charset="0"/>
                  <a:cs typeface="+mn-cs"/>
                </a:rPr>
                <a:t>(…)</a:t>
              </a:r>
            </a:p>
          </p:txBody>
        </p:sp>
        <p:cxnSp>
          <p:nvCxnSpPr>
            <p:cNvPr id="327698" name="Straight Arrow Connector 24"/>
            <p:cNvCxnSpPr>
              <a:cxnSpLocks noChangeShapeType="1"/>
              <a:endCxn id="20" idx="0"/>
            </p:cNvCxnSpPr>
            <p:nvPr/>
          </p:nvCxnSpPr>
          <p:spPr bwMode="auto">
            <a:xfrm>
              <a:off x="2413000" y="1981200"/>
              <a:ext cx="2197100" cy="2286000"/>
            </a:xfrm>
            <a:prstGeom prst="straightConnector1">
              <a:avLst/>
            </a:prstGeom>
            <a:noFill/>
            <a:ln w="25400">
              <a:solidFill>
                <a:srgbClr val="0000FF"/>
              </a:solidFill>
              <a:round/>
              <a:headEnd/>
              <a:tailEnd type="arrow" w="med" len="med"/>
            </a:ln>
          </p:spPr>
        </p:cxnSp>
        <p:cxnSp>
          <p:nvCxnSpPr>
            <p:cNvPr id="327699" name="Straight Arrow Connector 25"/>
            <p:cNvCxnSpPr>
              <a:cxnSpLocks noChangeShapeType="1"/>
              <a:endCxn id="21" idx="0"/>
            </p:cNvCxnSpPr>
            <p:nvPr/>
          </p:nvCxnSpPr>
          <p:spPr bwMode="auto">
            <a:xfrm rot="16200000" flipH="1">
              <a:off x="3832225" y="3260725"/>
              <a:ext cx="3238500" cy="1060450"/>
            </a:xfrm>
            <a:prstGeom prst="straightConnector1">
              <a:avLst/>
            </a:prstGeom>
            <a:noFill/>
            <a:ln w="25400">
              <a:solidFill>
                <a:srgbClr val="0000FF"/>
              </a:solidFill>
              <a:round/>
              <a:headEnd/>
              <a:tailEnd type="arrow" w="med" len="med"/>
            </a:ln>
          </p:spPr>
        </p:cxnSp>
        <p:cxnSp>
          <p:nvCxnSpPr>
            <p:cNvPr id="327700" name="Straight Arrow Connector 26"/>
            <p:cNvCxnSpPr>
              <a:cxnSpLocks noChangeShapeType="1"/>
              <a:endCxn id="23" idx="0"/>
            </p:cNvCxnSpPr>
            <p:nvPr/>
          </p:nvCxnSpPr>
          <p:spPr bwMode="auto">
            <a:xfrm rot="16200000" flipH="1">
              <a:off x="5730875" y="3216275"/>
              <a:ext cx="2781300" cy="1606550"/>
            </a:xfrm>
            <a:prstGeom prst="straightConnector1">
              <a:avLst/>
            </a:prstGeom>
            <a:noFill/>
            <a:ln w="25400">
              <a:solidFill>
                <a:srgbClr val="0000FF"/>
              </a:solidFill>
              <a:round/>
              <a:headEnd/>
              <a:tailEnd type="arrow" w="med" len="med"/>
            </a:ln>
          </p:spPr>
        </p:cxnSp>
        <p:cxnSp>
          <p:nvCxnSpPr>
            <p:cNvPr id="327701" name="Straight Arrow Connector 27"/>
            <p:cNvCxnSpPr>
              <a:cxnSpLocks noChangeShapeType="1"/>
              <a:endCxn id="24" idx="0"/>
            </p:cNvCxnSpPr>
            <p:nvPr/>
          </p:nvCxnSpPr>
          <p:spPr bwMode="auto">
            <a:xfrm rot="16200000" flipH="1">
              <a:off x="5556250" y="3346450"/>
              <a:ext cx="1155700" cy="685800"/>
            </a:xfrm>
            <a:prstGeom prst="straightConnector1">
              <a:avLst/>
            </a:prstGeom>
            <a:noFill/>
            <a:ln w="25400">
              <a:solidFill>
                <a:srgbClr val="0000FF"/>
              </a:solidFill>
              <a:round/>
              <a:headEnd/>
              <a:tailEnd type="arrow" w="med" len="med"/>
            </a:ln>
          </p:spPr>
        </p:cxnSp>
        <p:cxnSp>
          <p:nvCxnSpPr>
            <p:cNvPr id="327702" name="Straight Arrow Connector 28"/>
            <p:cNvCxnSpPr>
              <a:cxnSpLocks noChangeShapeType="1"/>
              <a:endCxn id="22" idx="0"/>
            </p:cNvCxnSpPr>
            <p:nvPr/>
          </p:nvCxnSpPr>
          <p:spPr bwMode="auto">
            <a:xfrm rot="16200000" flipH="1">
              <a:off x="1917700" y="3175000"/>
              <a:ext cx="2781300" cy="1689100"/>
            </a:xfrm>
            <a:prstGeom prst="straightConnector1">
              <a:avLst/>
            </a:prstGeom>
            <a:noFill/>
            <a:ln w="25400">
              <a:solidFill>
                <a:srgbClr val="0000FF"/>
              </a:solidFill>
              <a:round/>
              <a:headEnd/>
              <a:tailEnd type="arrow" w="med" len="med"/>
            </a:ln>
          </p:spPr>
        </p:cxn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29" name="Rectangle 3"/>
          <p:cNvSpPr>
            <a:spLocks noGrp="1" noChangeArrowheads="1"/>
          </p:cNvSpPr>
          <p:nvPr>
            <p:ph type="sldNum" sz="quarter" idx="11"/>
          </p:nvPr>
        </p:nvSpPr>
        <p:spPr>
          <a:noFill/>
        </p:spPr>
        <p:txBody>
          <a:bodyPr/>
          <a:lstStyle/>
          <a:p>
            <a:fld id="{7A896670-0B39-4AE0-9EE0-30AE61B4C8CA}" type="slidenum">
              <a:rPr lang="en-US" altLang="zh-TW" smtClean="0">
                <a:ea typeface="Arial Unicode MS" pitchFamily="34" charset="-122"/>
                <a:cs typeface="Arial Unicode MS" pitchFamily="34" charset="-122"/>
              </a:rPr>
              <a:pPr/>
              <a:t>147</a:t>
            </a:fld>
            <a:endParaRPr lang="en-US" altLang="zh-TW" smtClean="0">
              <a:ea typeface="Arial Unicode MS" pitchFamily="34" charset="-122"/>
              <a:cs typeface="Arial Unicode MS" pitchFamily="34" charset="-122"/>
            </a:endParaRPr>
          </a:p>
        </p:txBody>
      </p:sp>
      <p:sp>
        <p:nvSpPr>
          <p:cNvPr id="329730" name="Title 1"/>
          <p:cNvSpPr>
            <a:spLocks noGrp="1"/>
          </p:cNvSpPr>
          <p:nvPr>
            <p:ph type="title" idx="4294967295"/>
          </p:nvPr>
        </p:nvSpPr>
        <p:spPr/>
        <p:txBody>
          <a:bodyPr/>
          <a:lstStyle/>
          <a:p>
            <a:r>
              <a:rPr lang="en-US" sz="3200" smtClean="0">
                <a:ea typeface="ＭＳ Ｐゴシック" pitchFamily="34" charset="-128"/>
              </a:rPr>
              <a:t>Interval Based Event Timeline Construction</a:t>
            </a:r>
            <a:endParaRPr lang="en-US" sz="4200" smtClean="0">
              <a:ea typeface="ＭＳ Ｐゴシック" pitchFamily="34" charset="-128"/>
            </a:endParaRPr>
          </a:p>
        </p:txBody>
      </p:sp>
      <p:sp>
        <p:nvSpPr>
          <p:cNvPr id="329731" name="Rectangle 6"/>
          <p:cNvSpPr>
            <a:spLocks noChangeArrowheads="1"/>
          </p:cNvSpPr>
          <p:nvPr/>
        </p:nvSpPr>
        <p:spPr bwMode="auto">
          <a:xfrm>
            <a:off x="457200" y="1176338"/>
            <a:ext cx="8229600" cy="2514600"/>
          </a:xfrm>
          <a:prstGeom prst="rect">
            <a:avLst/>
          </a:prstGeom>
          <a:solidFill>
            <a:schemeClr val="accent1"/>
          </a:solidFill>
          <a:ln w="19050">
            <a:solidFill>
              <a:srgbClr val="008000"/>
            </a:solidFill>
            <a:round/>
            <a:headEnd/>
            <a:tailEnd/>
          </a:ln>
        </p:spPr>
        <p:txBody>
          <a:bodyPr/>
          <a:lstStyle/>
          <a:p>
            <a:pPr algn="just" eaLnBrk="0" hangingPunct="0">
              <a:lnSpc>
                <a:spcPct val="150000"/>
              </a:lnSpc>
            </a:pPr>
            <a:r>
              <a:rPr lang="en-US" sz="2000"/>
              <a:t>[…] The Iraqi insurgents </a:t>
            </a:r>
            <a:r>
              <a:rPr lang="en-US" sz="2000" i="1">
                <a:solidFill>
                  <a:srgbClr val="FF0000"/>
                </a:solidFill>
              </a:rPr>
              <a:t>attacked</a:t>
            </a:r>
            <a:r>
              <a:rPr lang="en-US" sz="2000"/>
              <a:t> a police station in Tal Afar on </a:t>
            </a:r>
            <a:r>
              <a:rPr lang="en-US" sz="2000" u="sng">
                <a:solidFill>
                  <a:srgbClr val="008000"/>
                </a:solidFill>
              </a:rPr>
              <a:t>Tuesday</a:t>
            </a:r>
            <a:r>
              <a:rPr lang="en-US" sz="2000"/>
              <a:t> </a:t>
            </a:r>
            <a:r>
              <a:rPr lang="en-US" sz="2000" i="1">
                <a:solidFill>
                  <a:srgbClr val="FF0000"/>
                </a:solidFill>
              </a:rPr>
              <a:t>killing</a:t>
            </a:r>
            <a:r>
              <a:rPr lang="en-US" sz="2000"/>
              <a:t> 6 policemen and </a:t>
            </a:r>
            <a:r>
              <a:rPr lang="en-US" sz="2000" i="1">
                <a:solidFill>
                  <a:srgbClr val="FF0000"/>
                </a:solidFill>
              </a:rPr>
              <a:t>injuring</a:t>
            </a:r>
            <a:r>
              <a:rPr lang="en-US" sz="2000"/>
              <a:t> 8 other people. This action brings the </a:t>
            </a:r>
            <a:r>
              <a:rPr lang="en-US" sz="2000" i="1">
                <a:solidFill>
                  <a:srgbClr val="FF0000"/>
                </a:solidFill>
              </a:rPr>
              <a:t>casualties</a:t>
            </a:r>
            <a:r>
              <a:rPr lang="en-US" sz="2000"/>
              <a:t> to over 3000 </a:t>
            </a:r>
            <a:r>
              <a:rPr lang="en-US" sz="2000" u="sng">
                <a:solidFill>
                  <a:srgbClr val="008000"/>
                </a:solidFill>
              </a:rPr>
              <a:t>since</a:t>
            </a:r>
            <a:r>
              <a:rPr lang="en-US" sz="2000"/>
              <a:t> the </a:t>
            </a:r>
            <a:r>
              <a:rPr lang="en-US" sz="2000" i="1">
                <a:solidFill>
                  <a:srgbClr val="FF0000"/>
                </a:solidFill>
              </a:rPr>
              <a:t>invasion</a:t>
            </a:r>
            <a:r>
              <a:rPr lang="en-US" sz="2000"/>
              <a:t> of the coalition armies on </a:t>
            </a:r>
            <a:r>
              <a:rPr lang="en-US" sz="2000" u="sng">
                <a:solidFill>
                  <a:srgbClr val="008000"/>
                </a:solidFill>
              </a:rPr>
              <a:t>3/20/2003</a:t>
            </a:r>
            <a:r>
              <a:rPr lang="en-US" sz="2000"/>
              <a:t>. Police wants to </a:t>
            </a:r>
            <a:r>
              <a:rPr lang="en-US" sz="2000" i="1">
                <a:solidFill>
                  <a:srgbClr val="FF0000"/>
                </a:solidFill>
              </a:rPr>
              <a:t>arrest</a:t>
            </a:r>
            <a:r>
              <a:rPr lang="en-US" sz="2000"/>
              <a:t> the insurgents in a campaign </a:t>
            </a:r>
            <a:r>
              <a:rPr lang="en-US" sz="2000" u="sng">
                <a:solidFill>
                  <a:srgbClr val="008000"/>
                </a:solidFill>
              </a:rPr>
              <a:t>next week</a:t>
            </a:r>
            <a:r>
              <a:rPr lang="en-US" sz="2000"/>
              <a:t>. […]</a:t>
            </a:r>
          </a:p>
        </p:txBody>
      </p:sp>
      <p:sp>
        <p:nvSpPr>
          <p:cNvPr id="329732" name="TextBox 12"/>
          <p:cNvSpPr txBox="1">
            <a:spLocks noChangeArrowheads="1"/>
          </p:cNvSpPr>
          <p:nvPr/>
        </p:nvSpPr>
        <p:spPr bwMode="auto">
          <a:xfrm>
            <a:off x="4267200" y="838200"/>
            <a:ext cx="4419600" cy="338138"/>
          </a:xfrm>
          <a:prstGeom prst="rect">
            <a:avLst/>
          </a:prstGeom>
          <a:noFill/>
          <a:ln w="9525">
            <a:noFill/>
            <a:miter lim="800000"/>
            <a:headEnd/>
            <a:tailEnd/>
          </a:ln>
        </p:spPr>
        <p:txBody>
          <a:bodyPr>
            <a:spAutoFit/>
          </a:bodyPr>
          <a:lstStyle/>
          <a:p>
            <a:pPr algn="r"/>
            <a:r>
              <a:rPr lang="en-US" sz="1600" i="1">
                <a:solidFill>
                  <a:srgbClr val="000000"/>
                </a:solidFill>
              </a:rPr>
              <a:t>Publishing date: </a:t>
            </a:r>
            <a:r>
              <a:rPr lang="en-US" sz="1600" i="1" u="sng">
                <a:solidFill>
                  <a:srgbClr val="008000"/>
                </a:solidFill>
              </a:rPr>
              <a:t>Wed., May 24</a:t>
            </a:r>
            <a:r>
              <a:rPr lang="en-US" sz="1600" i="1" u="sng" baseline="30000">
                <a:solidFill>
                  <a:srgbClr val="008000"/>
                </a:solidFill>
              </a:rPr>
              <a:t>th</a:t>
            </a:r>
            <a:r>
              <a:rPr lang="en-US" sz="1600" i="1" u="sng">
                <a:solidFill>
                  <a:srgbClr val="008000"/>
                </a:solidFill>
              </a:rPr>
              <a:t>, 2006</a:t>
            </a:r>
          </a:p>
        </p:txBody>
      </p:sp>
      <p:grpSp>
        <p:nvGrpSpPr>
          <p:cNvPr id="329733" name="Group 49"/>
          <p:cNvGrpSpPr>
            <a:grpSpLocks/>
          </p:cNvGrpSpPr>
          <p:nvPr/>
        </p:nvGrpSpPr>
        <p:grpSpPr bwMode="auto">
          <a:xfrm>
            <a:off x="901700" y="812800"/>
            <a:ext cx="7023100" cy="2743200"/>
            <a:chOff x="901700" y="812800"/>
            <a:chExt cx="7023100" cy="2743200"/>
          </a:xfrm>
        </p:grpSpPr>
        <p:sp>
          <p:nvSpPr>
            <p:cNvPr id="329745" name="Oval 13"/>
            <p:cNvSpPr>
              <a:spLocks noChangeArrowheads="1"/>
            </p:cNvSpPr>
            <p:nvPr/>
          </p:nvSpPr>
          <p:spPr bwMode="auto">
            <a:xfrm>
              <a:off x="901700" y="1790700"/>
              <a:ext cx="533400" cy="381000"/>
            </a:xfrm>
            <a:prstGeom prst="ellipse">
              <a:avLst/>
            </a:prstGeom>
            <a:solidFill>
              <a:srgbClr val="FFFFFF">
                <a:alpha val="78038"/>
              </a:srgbClr>
            </a:solidFill>
            <a:ln w="9525">
              <a:solidFill>
                <a:srgbClr val="008000"/>
              </a:solidFill>
              <a:round/>
              <a:headEnd/>
              <a:tailEnd/>
            </a:ln>
          </p:spPr>
          <p:txBody>
            <a:bodyPr anchor="ctr"/>
            <a:lstStyle/>
            <a:p>
              <a:pPr algn="ctr" eaLnBrk="0" hangingPunct="0"/>
              <a:r>
                <a:rPr lang="en-US" b="1">
                  <a:latin typeface="Book Antiqua" pitchFamily="18" charset="0"/>
                </a:rPr>
                <a:t>I</a:t>
              </a:r>
              <a:r>
                <a:rPr lang="en-US" b="1" baseline="-25000">
                  <a:latin typeface="Book Antiqua" pitchFamily="18" charset="0"/>
                </a:rPr>
                <a:t>2</a:t>
              </a:r>
            </a:p>
          </p:txBody>
        </p:sp>
        <p:sp>
          <p:nvSpPr>
            <p:cNvPr id="329746" name="Oval 16"/>
            <p:cNvSpPr>
              <a:spLocks noChangeArrowheads="1"/>
            </p:cNvSpPr>
            <p:nvPr/>
          </p:nvSpPr>
          <p:spPr bwMode="auto">
            <a:xfrm>
              <a:off x="2336800" y="2692400"/>
              <a:ext cx="533400" cy="381000"/>
            </a:xfrm>
            <a:prstGeom prst="ellipse">
              <a:avLst/>
            </a:prstGeom>
            <a:solidFill>
              <a:srgbClr val="FFFFFF">
                <a:alpha val="78038"/>
              </a:srgbClr>
            </a:solidFill>
            <a:ln w="9525">
              <a:solidFill>
                <a:srgbClr val="008000"/>
              </a:solidFill>
              <a:round/>
              <a:headEnd/>
              <a:tailEnd/>
            </a:ln>
          </p:spPr>
          <p:txBody>
            <a:bodyPr anchor="ctr"/>
            <a:lstStyle/>
            <a:p>
              <a:pPr algn="ctr" eaLnBrk="0" hangingPunct="0"/>
              <a:r>
                <a:rPr lang="en-US" b="1">
                  <a:latin typeface="Book Antiqua" pitchFamily="18" charset="0"/>
                </a:rPr>
                <a:t>I</a:t>
              </a:r>
              <a:r>
                <a:rPr lang="en-US" b="1" baseline="-25000">
                  <a:latin typeface="Book Antiqua" pitchFamily="18" charset="0"/>
                </a:rPr>
                <a:t>3</a:t>
              </a:r>
            </a:p>
          </p:txBody>
        </p:sp>
        <p:sp>
          <p:nvSpPr>
            <p:cNvPr id="329747" name="Oval 17"/>
            <p:cNvSpPr>
              <a:spLocks noChangeArrowheads="1"/>
            </p:cNvSpPr>
            <p:nvPr/>
          </p:nvSpPr>
          <p:spPr bwMode="auto">
            <a:xfrm>
              <a:off x="4737100" y="2235200"/>
              <a:ext cx="533400" cy="381000"/>
            </a:xfrm>
            <a:prstGeom prst="ellipse">
              <a:avLst/>
            </a:prstGeom>
            <a:solidFill>
              <a:srgbClr val="FFFFFF">
                <a:alpha val="78038"/>
              </a:srgbClr>
            </a:solidFill>
            <a:ln w="9525">
              <a:solidFill>
                <a:srgbClr val="008000"/>
              </a:solidFill>
              <a:round/>
              <a:headEnd/>
              <a:tailEnd/>
            </a:ln>
          </p:spPr>
          <p:txBody>
            <a:bodyPr anchor="ctr"/>
            <a:lstStyle/>
            <a:p>
              <a:pPr algn="ctr" eaLnBrk="0" hangingPunct="0"/>
              <a:r>
                <a:rPr lang="en-US" b="1">
                  <a:latin typeface="Book Antiqua" pitchFamily="18" charset="0"/>
                </a:rPr>
                <a:t>I</a:t>
              </a:r>
              <a:r>
                <a:rPr lang="en-US" b="1" baseline="-25000">
                  <a:latin typeface="Book Antiqua" pitchFamily="18" charset="0"/>
                </a:rPr>
                <a:t>4</a:t>
              </a:r>
            </a:p>
          </p:txBody>
        </p:sp>
        <p:sp>
          <p:nvSpPr>
            <p:cNvPr id="329748" name="Oval 18"/>
            <p:cNvSpPr>
              <a:spLocks noChangeArrowheads="1"/>
            </p:cNvSpPr>
            <p:nvPr/>
          </p:nvSpPr>
          <p:spPr bwMode="auto">
            <a:xfrm>
              <a:off x="2082800" y="3175000"/>
              <a:ext cx="533400" cy="381000"/>
            </a:xfrm>
            <a:prstGeom prst="ellipse">
              <a:avLst/>
            </a:prstGeom>
            <a:solidFill>
              <a:srgbClr val="FFFFFF">
                <a:alpha val="78038"/>
              </a:srgbClr>
            </a:solidFill>
            <a:ln w="9525">
              <a:solidFill>
                <a:srgbClr val="008000"/>
              </a:solidFill>
              <a:round/>
              <a:headEnd/>
              <a:tailEnd/>
            </a:ln>
          </p:spPr>
          <p:txBody>
            <a:bodyPr anchor="ctr"/>
            <a:lstStyle/>
            <a:p>
              <a:pPr algn="ctr" eaLnBrk="0" hangingPunct="0"/>
              <a:r>
                <a:rPr lang="en-US" b="1">
                  <a:latin typeface="Book Antiqua" pitchFamily="18" charset="0"/>
                </a:rPr>
                <a:t>I</a:t>
              </a:r>
              <a:r>
                <a:rPr lang="en-US" b="1" baseline="-25000">
                  <a:latin typeface="Book Antiqua" pitchFamily="18" charset="0"/>
                </a:rPr>
                <a:t>5</a:t>
              </a:r>
            </a:p>
          </p:txBody>
        </p:sp>
        <p:sp>
          <p:nvSpPr>
            <p:cNvPr id="329749" name="Oval 19"/>
            <p:cNvSpPr>
              <a:spLocks noChangeArrowheads="1"/>
            </p:cNvSpPr>
            <p:nvPr/>
          </p:nvSpPr>
          <p:spPr bwMode="auto">
            <a:xfrm>
              <a:off x="7391400" y="812800"/>
              <a:ext cx="533400" cy="381000"/>
            </a:xfrm>
            <a:prstGeom prst="ellipse">
              <a:avLst/>
            </a:prstGeom>
            <a:solidFill>
              <a:srgbClr val="FFFFFF">
                <a:alpha val="78038"/>
              </a:srgbClr>
            </a:solidFill>
            <a:ln w="9525">
              <a:solidFill>
                <a:srgbClr val="008000"/>
              </a:solidFill>
              <a:round/>
              <a:headEnd/>
              <a:tailEnd/>
            </a:ln>
          </p:spPr>
          <p:txBody>
            <a:bodyPr anchor="ctr"/>
            <a:lstStyle/>
            <a:p>
              <a:pPr algn="ctr" eaLnBrk="0" hangingPunct="0"/>
              <a:r>
                <a:rPr lang="en-US" b="1">
                  <a:latin typeface="Book Antiqua" pitchFamily="18" charset="0"/>
                </a:rPr>
                <a:t>I</a:t>
              </a:r>
              <a:r>
                <a:rPr lang="en-US" b="1" baseline="-25000">
                  <a:latin typeface="Book Antiqua" pitchFamily="18" charset="0"/>
                </a:rPr>
                <a:t>1</a:t>
              </a:r>
            </a:p>
          </p:txBody>
        </p:sp>
      </p:grpSp>
      <p:grpSp>
        <p:nvGrpSpPr>
          <p:cNvPr id="52" name="Group 51"/>
          <p:cNvGrpSpPr>
            <a:grpSpLocks/>
          </p:cNvGrpSpPr>
          <p:nvPr/>
        </p:nvGrpSpPr>
        <p:grpSpPr bwMode="auto">
          <a:xfrm>
            <a:off x="76200" y="1193800"/>
            <a:ext cx="8991600" cy="5207000"/>
            <a:chOff x="76200" y="1193800"/>
            <a:chExt cx="8991600" cy="5207000"/>
          </a:xfrm>
        </p:grpSpPr>
        <p:sp>
          <p:nvSpPr>
            <p:cNvPr id="21" name="Oval 20"/>
            <p:cNvSpPr/>
            <p:nvPr/>
          </p:nvSpPr>
          <p:spPr bwMode="auto">
            <a:xfrm>
              <a:off x="76200" y="3810000"/>
              <a:ext cx="3505200" cy="990600"/>
            </a:xfrm>
            <a:prstGeom prst="ellipse">
              <a:avLst/>
            </a:prstGeom>
            <a:solidFill>
              <a:schemeClr val="accent5"/>
            </a:solidFill>
            <a:ln w="19050" cap="flat" cmpd="sng" algn="ctr">
              <a:solidFill>
                <a:srgbClr val="008000"/>
              </a:solidFill>
              <a:prstDash val="solid"/>
              <a:round/>
              <a:headEnd type="none" w="med" len="med"/>
              <a:tailEnd type="none" w="med" len="med"/>
            </a:ln>
            <a:effectLst/>
          </p:spPr>
          <p:txBody>
            <a:bodyPr lIns="0" tIns="0" rIns="0" bIns="0" anchor="ctr"/>
            <a:lstStyle/>
            <a:p>
              <a:pPr algn="ctr" eaLnBrk="0" hangingPunct="0">
                <a:defRPr/>
              </a:pPr>
              <a:r>
                <a:rPr lang="en-US" sz="1600" b="1" dirty="0">
                  <a:solidFill>
                    <a:srgbClr val="008000"/>
                  </a:solidFill>
                  <a:ea typeface="ＭＳ Ｐゴシック" pitchFamily="-64" charset="-128"/>
                  <a:cs typeface="+mn-cs"/>
                </a:rPr>
                <a:t>Wed., May 24</a:t>
              </a:r>
              <a:r>
                <a:rPr lang="en-US" sz="1600" b="1" baseline="30000" dirty="0">
                  <a:solidFill>
                    <a:srgbClr val="008000"/>
                  </a:solidFill>
                  <a:ea typeface="ＭＳ Ｐゴシック" pitchFamily="-64" charset="-128"/>
                  <a:cs typeface="+mn-cs"/>
                </a:rPr>
                <a:t>th</a:t>
              </a:r>
              <a:r>
                <a:rPr lang="en-US" sz="1600" b="1" dirty="0">
                  <a:solidFill>
                    <a:srgbClr val="008000"/>
                  </a:solidFill>
                  <a:ea typeface="ＭＳ Ｐゴシック" pitchFamily="-64" charset="-128"/>
                  <a:cs typeface="+mn-cs"/>
                </a:rPr>
                <a:t>, 2006</a:t>
              </a:r>
            </a:p>
            <a:p>
              <a:pPr algn="ctr" eaLnBrk="0" hangingPunct="0">
                <a:defRPr/>
              </a:pPr>
              <a:r>
                <a:rPr lang="en-US" sz="1600" dirty="0">
                  <a:solidFill>
                    <a:srgbClr val="008000"/>
                  </a:solidFill>
                  <a:ea typeface="ＭＳ Ｐゴシック" pitchFamily="-64" charset="-128"/>
                  <a:cs typeface="+mn-cs"/>
                </a:rPr>
                <a:t>From: </a:t>
              </a:r>
              <a:r>
                <a:rPr lang="en-US" sz="1600" dirty="0">
                  <a:solidFill>
                    <a:srgbClr val="000000"/>
                  </a:solidFill>
                  <a:ea typeface="+mn-ea"/>
                  <a:cs typeface="+mn-cs"/>
                </a:rPr>
                <a:t>2006-05-24 00:00:00</a:t>
              </a:r>
            </a:p>
            <a:p>
              <a:pPr algn="ctr" eaLnBrk="0" hangingPunct="0">
                <a:defRPr/>
              </a:pPr>
              <a:r>
                <a:rPr lang="en-US" sz="1600" dirty="0">
                  <a:solidFill>
                    <a:srgbClr val="008000"/>
                  </a:solidFill>
                  <a:ea typeface="+mn-ea"/>
                  <a:cs typeface="+mn-cs"/>
                </a:rPr>
                <a:t>To:</a:t>
              </a:r>
              <a:r>
                <a:rPr lang="en-US" sz="1600" dirty="0">
                  <a:solidFill>
                    <a:srgbClr val="000000"/>
                  </a:solidFill>
                  <a:ea typeface="+mn-ea"/>
                  <a:cs typeface="+mn-cs"/>
                </a:rPr>
                <a:t> 2006-05-24 23:59:59</a:t>
              </a:r>
            </a:p>
          </p:txBody>
        </p:sp>
        <p:sp>
          <p:nvSpPr>
            <p:cNvPr id="22" name="Oval 21"/>
            <p:cNvSpPr/>
            <p:nvPr/>
          </p:nvSpPr>
          <p:spPr bwMode="auto">
            <a:xfrm>
              <a:off x="5562600" y="3810000"/>
              <a:ext cx="3505200" cy="990600"/>
            </a:xfrm>
            <a:prstGeom prst="ellipse">
              <a:avLst/>
            </a:prstGeom>
            <a:solidFill>
              <a:schemeClr val="accent5"/>
            </a:solidFill>
            <a:ln w="19050" cap="flat" cmpd="sng" algn="ctr">
              <a:solidFill>
                <a:srgbClr val="008000"/>
              </a:solidFill>
              <a:prstDash val="solid"/>
              <a:round/>
              <a:headEnd type="none" w="med" len="med"/>
              <a:tailEnd type="none" w="med" len="med"/>
            </a:ln>
            <a:effectLst/>
          </p:spPr>
          <p:txBody>
            <a:bodyPr lIns="0" tIns="0" rIns="0" bIns="0" anchor="ctr"/>
            <a:lstStyle/>
            <a:p>
              <a:pPr algn="ctr" eaLnBrk="0" hangingPunct="0">
                <a:defRPr/>
              </a:pPr>
              <a:r>
                <a:rPr lang="en-US" sz="1600" b="1" dirty="0">
                  <a:solidFill>
                    <a:srgbClr val="008000"/>
                  </a:solidFill>
                  <a:ea typeface="ＭＳ Ｐゴシック" pitchFamily="-64" charset="-128"/>
                  <a:cs typeface="+mn-cs"/>
                </a:rPr>
                <a:t>Tuesday</a:t>
              </a:r>
            </a:p>
            <a:p>
              <a:pPr algn="ctr" eaLnBrk="0" hangingPunct="0">
                <a:defRPr/>
              </a:pPr>
              <a:r>
                <a:rPr lang="en-US" sz="1600" dirty="0">
                  <a:solidFill>
                    <a:srgbClr val="008000"/>
                  </a:solidFill>
                  <a:ea typeface="ＭＳ Ｐゴシック" pitchFamily="-64" charset="-128"/>
                  <a:cs typeface="+mn-cs"/>
                </a:rPr>
                <a:t>From: </a:t>
              </a:r>
              <a:r>
                <a:rPr lang="en-US" sz="1600" dirty="0">
                  <a:solidFill>
                    <a:srgbClr val="000000"/>
                  </a:solidFill>
                  <a:ea typeface="+mn-ea"/>
                  <a:cs typeface="+mn-cs"/>
                </a:rPr>
                <a:t>2006-05-23 00:00:00</a:t>
              </a:r>
            </a:p>
            <a:p>
              <a:pPr algn="ctr" eaLnBrk="0" hangingPunct="0">
                <a:defRPr/>
              </a:pPr>
              <a:r>
                <a:rPr lang="en-US" sz="1600" dirty="0">
                  <a:solidFill>
                    <a:srgbClr val="008000"/>
                  </a:solidFill>
                  <a:ea typeface="+mn-ea"/>
                  <a:cs typeface="+mn-cs"/>
                </a:rPr>
                <a:t>To:</a:t>
              </a:r>
              <a:r>
                <a:rPr lang="en-US" sz="1600" dirty="0">
                  <a:solidFill>
                    <a:srgbClr val="000000"/>
                  </a:solidFill>
                  <a:ea typeface="+mn-ea"/>
                  <a:cs typeface="+mn-cs"/>
                </a:rPr>
                <a:t> 2006-05-23 23:59:59</a:t>
              </a:r>
            </a:p>
          </p:txBody>
        </p:sp>
        <p:sp>
          <p:nvSpPr>
            <p:cNvPr id="23" name="Oval 22"/>
            <p:cNvSpPr/>
            <p:nvPr/>
          </p:nvSpPr>
          <p:spPr bwMode="auto">
            <a:xfrm>
              <a:off x="76200" y="5334000"/>
              <a:ext cx="3505200" cy="990600"/>
            </a:xfrm>
            <a:prstGeom prst="ellipse">
              <a:avLst/>
            </a:prstGeom>
            <a:solidFill>
              <a:schemeClr val="accent5"/>
            </a:solidFill>
            <a:ln w="19050" cap="flat" cmpd="sng" algn="ctr">
              <a:solidFill>
                <a:srgbClr val="008000"/>
              </a:solidFill>
              <a:prstDash val="solid"/>
              <a:round/>
              <a:headEnd type="none" w="med" len="med"/>
              <a:tailEnd type="none" w="med" len="med"/>
            </a:ln>
            <a:effectLst/>
          </p:spPr>
          <p:txBody>
            <a:bodyPr lIns="0" tIns="0" rIns="0" bIns="0" anchor="ctr"/>
            <a:lstStyle/>
            <a:p>
              <a:pPr algn="ctr" eaLnBrk="0" hangingPunct="0">
                <a:defRPr/>
              </a:pPr>
              <a:r>
                <a:rPr lang="en-US" sz="1600" b="1" dirty="0">
                  <a:solidFill>
                    <a:srgbClr val="008000"/>
                  </a:solidFill>
                  <a:ea typeface="ＭＳ Ｐゴシック" pitchFamily="-64" charset="-128"/>
                  <a:cs typeface="+mn-cs"/>
                </a:rPr>
                <a:t>3/20/2003</a:t>
              </a:r>
            </a:p>
            <a:p>
              <a:pPr algn="ctr" eaLnBrk="0" hangingPunct="0">
                <a:defRPr/>
              </a:pPr>
              <a:r>
                <a:rPr lang="en-US" sz="1600" dirty="0">
                  <a:solidFill>
                    <a:srgbClr val="008000"/>
                  </a:solidFill>
                  <a:ea typeface="ＭＳ Ｐゴシック" pitchFamily="-64" charset="-128"/>
                  <a:cs typeface="+mn-cs"/>
                </a:rPr>
                <a:t>From: </a:t>
              </a:r>
              <a:r>
                <a:rPr lang="en-US" sz="1600" dirty="0">
                  <a:solidFill>
                    <a:srgbClr val="000000"/>
                  </a:solidFill>
                  <a:ea typeface="+mn-ea"/>
                  <a:cs typeface="+mn-cs"/>
                </a:rPr>
                <a:t>2003-03-20 00:00:00</a:t>
              </a:r>
            </a:p>
            <a:p>
              <a:pPr algn="ctr" eaLnBrk="0" hangingPunct="0">
                <a:defRPr/>
              </a:pPr>
              <a:r>
                <a:rPr lang="en-US" sz="1600" dirty="0">
                  <a:solidFill>
                    <a:srgbClr val="008000"/>
                  </a:solidFill>
                  <a:ea typeface="+mn-ea"/>
                  <a:cs typeface="+mn-cs"/>
                </a:rPr>
                <a:t>To:</a:t>
              </a:r>
              <a:r>
                <a:rPr lang="en-US" sz="1600" dirty="0">
                  <a:solidFill>
                    <a:srgbClr val="000000"/>
                  </a:solidFill>
                  <a:ea typeface="+mn-ea"/>
                  <a:cs typeface="+mn-cs"/>
                </a:rPr>
                <a:t> 2003-03-20 23:59:59</a:t>
              </a:r>
            </a:p>
          </p:txBody>
        </p:sp>
        <p:sp>
          <p:nvSpPr>
            <p:cNvPr id="24" name="Oval 23"/>
            <p:cNvSpPr/>
            <p:nvPr/>
          </p:nvSpPr>
          <p:spPr bwMode="auto">
            <a:xfrm>
              <a:off x="2895600" y="4597400"/>
              <a:ext cx="3505200" cy="990600"/>
            </a:xfrm>
            <a:prstGeom prst="ellipse">
              <a:avLst/>
            </a:prstGeom>
            <a:solidFill>
              <a:schemeClr val="accent5"/>
            </a:solidFill>
            <a:ln w="19050" cap="flat" cmpd="sng" algn="ctr">
              <a:solidFill>
                <a:srgbClr val="008000"/>
              </a:solidFill>
              <a:prstDash val="solid"/>
              <a:round/>
              <a:headEnd type="none" w="med" len="med"/>
              <a:tailEnd type="none" w="med" len="med"/>
            </a:ln>
            <a:effectLst/>
          </p:spPr>
          <p:txBody>
            <a:bodyPr lIns="0" tIns="0" rIns="0" bIns="0" anchor="ctr"/>
            <a:lstStyle/>
            <a:p>
              <a:pPr algn="ctr" eaLnBrk="0" hangingPunct="0">
                <a:defRPr/>
              </a:pPr>
              <a:r>
                <a:rPr lang="en-US" sz="1600" b="1">
                  <a:solidFill>
                    <a:srgbClr val="008000"/>
                  </a:solidFill>
                  <a:latin typeface="Arial" pitchFamily="34" charset="0"/>
                  <a:cs typeface="+mn-cs"/>
                </a:rPr>
                <a:t>since […] 3/20/2003</a:t>
              </a:r>
            </a:p>
            <a:p>
              <a:pPr algn="ctr" eaLnBrk="0" hangingPunct="0">
                <a:defRPr/>
              </a:pPr>
              <a:r>
                <a:rPr lang="en-US" sz="1600">
                  <a:solidFill>
                    <a:srgbClr val="008000"/>
                  </a:solidFill>
                  <a:latin typeface="Arial" pitchFamily="34" charset="0"/>
                  <a:cs typeface="+mn-cs"/>
                </a:rPr>
                <a:t>From: </a:t>
              </a:r>
              <a:r>
                <a:rPr lang="en-US" sz="1600">
                  <a:solidFill>
                    <a:srgbClr val="000000"/>
                  </a:solidFill>
                  <a:latin typeface="Arial" pitchFamily="34" charset="0"/>
                  <a:cs typeface="+mn-cs"/>
                </a:rPr>
                <a:t>2003-03-20 00:00:00</a:t>
              </a:r>
            </a:p>
            <a:p>
              <a:pPr algn="ctr" eaLnBrk="0" hangingPunct="0">
                <a:defRPr/>
              </a:pPr>
              <a:r>
                <a:rPr lang="en-US" sz="1600">
                  <a:solidFill>
                    <a:srgbClr val="008000"/>
                  </a:solidFill>
                  <a:latin typeface="Arial" pitchFamily="34" charset="0"/>
                  <a:cs typeface="+mn-cs"/>
                </a:rPr>
                <a:t>To:</a:t>
              </a:r>
              <a:r>
                <a:rPr lang="en-US" sz="1600">
                  <a:solidFill>
                    <a:srgbClr val="000000"/>
                  </a:solidFill>
                  <a:latin typeface="Arial" pitchFamily="34" charset="0"/>
                  <a:cs typeface="+mn-cs"/>
                </a:rPr>
                <a:t> 2006-05-24 23:59:59</a:t>
              </a:r>
            </a:p>
          </p:txBody>
        </p:sp>
        <p:sp>
          <p:nvSpPr>
            <p:cNvPr id="25" name="Oval 24"/>
            <p:cNvSpPr/>
            <p:nvPr/>
          </p:nvSpPr>
          <p:spPr bwMode="auto">
            <a:xfrm>
              <a:off x="5562600" y="5410200"/>
              <a:ext cx="3505200" cy="990600"/>
            </a:xfrm>
            <a:prstGeom prst="ellipse">
              <a:avLst/>
            </a:prstGeom>
            <a:solidFill>
              <a:schemeClr val="accent5"/>
            </a:solidFill>
            <a:ln w="19050" cap="flat" cmpd="sng" algn="ctr">
              <a:solidFill>
                <a:srgbClr val="008000"/>
              </a:solidFill>
              <a:prstDash val="solid"/>
              <a:round/>
              <a:headEnd type="none" w="med" len="med"/>
              <a:tailEnd type="none" w="med" len="med"/>
            </a:ln>
            <a:effectLst/>
          </p:spPr>
          <p:txBody>
            <a:bodyPr lIns="0" tIns="0" rIns="0" bIns="0" anchor="ctr"/>
            <a:lstStyle/>
            <a:p>
              <a:pPr algn="ctr" eaLnBrk="0" hangingPunct="0">
                <a:defRPr/>
              </a:pPr>
              <a:r>
                <a:rPr lang="en-US" sz="1600" b="1" dirty="0">
                  <a:solidFill>
                    <a:srgbClr val="008000"/>
                  </a:solidFill>
                  <a:ea typeface="ＭＳ Ｐゴシック" pitchFamily="-64" charset="-128"/>
                  <a:cs typeface="+mn-cs"/>
                </a:rPr>
                <a:t>next week</a:t>
              </a:r>
            </a:p>
            <a:p>
              <a:pPr algn="ctr" eaLnBrk="0" hangingPunct="0">
                <a:defRPr/>
              </a:pPr>
              <a:r>
                <a:rPr lang="en-US" sz="1600" dirty="0">
                  <a:solidFill>
                    <a:srgbClr val="008000"/>
                  </a:solidFill>
                  <a:ea typeface="ＭＳ Ｐゴシック" pitchFamily="-64" charset="-128"/>
                  <a:cs typeface="+mn-cs"/>
                </a:rPr>
                <a:t>From: </a:t>
              </a:r>
              <a:r>
                <a:rPr lang="en-US" sz="1600" dirty="0">
                  <a:solidFill>
                    <a:srgbClr val="000000"/>
                  </a:solidFill>
                  <a:ea typeface="+mn-ea"/>
                  <a:cs typeface="+mn-cs"/>
                </a:rPr>
                <a:t>2006-05-29 00:00:00</a:t>
              </a:r>
            </a:p>
            <a:p>
              <a:pPr algn="ctr" eaLnBrk="0" hangingPunct="0">
                <a:defRPr/>
              </a:pPr>
              <a:r>
                <a:rPr lang="en-US" sz="1600" dirty="0">
                  <a:solidFill>
                    <a:srgbClr val="008000"/>
                  </a:solidFill>
                  <a:ea typeface="+mn-ea"/>
                  <a:cs typeface="+mn-cs"/>
                </a:rPr>
                <a:t>To:</a:t>
              </a:r>
              <a:r>
                <a:rPr lang="en-US" sz="1600" dirty="0">
                  <a:solidFill>
                    <a:srgbClr val="000000"/>
                  </a:solidFill>
                  <a:ea typeface="+mn-ea"/>
                  <a:cs typeface="+mn-cs"/>
                </a:rPr>
                <a:t> 2006-06-04 23:59:59</a:t>
              </a:r>
            </a:p>
          </p:txBody>
        </p:sp>
        <p:cxnSp>
          <p:nvCxnSpPr>
            <p:cNvPr id="329740" name="Straight Arrow Connector 26"/>
            <p:cNvCxnSpPr>
              <a:cxnSpLocks noChangeShapeType="1"/>
              <a:stCxn id="329749" idx="4"/>
              <a:endCxn id="21" idx="6"/>
            </p:cNvCxnSpPr>
            <p:nvPr/>
          </p:nvCxnSpPr>
          <p:spPr bwMode="auto">
            <a:xfrm rot="5400000">
              <a:off x="4064000" y="711200"/>
              <a:ext cx="3111500" cy="4076700"/>
            </a:xfrm>
            <a:prstGeom prst="straightConnector1">
              <a:avLst/>
            </a:prstGeom>
            <a:noFill/>
            <a:ln w="25400">
              <a:solidFill>
                <a:srgbClr val="0000FF"/>
              </a:solidFill>
              <a:round/>
              <a:headEnd/>
              <a:tailEnd type="arrow" w="med" len="med"/>
            </a:ln>
          </p:spPr>
        </p:cxnSp>
        <p:cxnSp>
          <p:nvCxnSpPr>
            <p:cNvPr id="329741" name="Straight Arrow Connector 28"/>
            <p:cNvCxnSpPr>
              <a:cxnSpLocks noChangeShapeType="1"/>
              <a:stCxn id="329745" idx="5"/>
              <a:endCxn id="22" idx="1"/>
            </p:cNvCxnSpPr>
            <p:nvPr/>
          </p:nvCxnSpPr>
          <p:spPr bwMode="auto">
            <a:xfrm rot="16200000" flipH="1">
              <a:off x="2796872" y="676017"/>
              <a:ext cx="1839166" cy="4718940"/>
            </a:xfrm>
            <a:prstGeom prst="straightConnector1">
              <a:avLst/>
            </a:prstGeom>
            <a:noFill/>
            <a:ln w="25400">
              <a:solidFill>
                <a:srgbClr val="0000FF"/>
              </a:solidFill>
              <a:round/>
              <a:headEnd/>
              <a:tailEnd type="arrow" w="med" len="med"/>
            </a:ln>
          </p:spPr>
        </p:cxnSp>
        <p:cxnSp>
          <p:nvCxnSpPr>
            <p:cNvPr id="329742" name="Straight Arrow Connector 29"/>
            <p:cNvCxnSpPr>
              <a:cxnSpLocks noChangeShapeType="1"/>
              <a:stCxn id="329746" idx="4"/>
              <a:endCxn id="23" idx="0"/>
            </p:cNvCxnSpPr>
            <p:nvPr/>
          </p:nvCxnSpPr>
          <p:spPr bwMode="auto">
            <a:xfrm rot="5400000">
              <a:off x="1085850" y="3816350"/>
              <a:ext cx="2260600" cy="774700"/>
            </a:xfrm>
            <a:prstGeom prst="straightConnector1">
              <a:avLst/>
            </a:prstGeom>
            <a:noFill/>
            <a:ln w="25400">
              <a:solidFill>
                <a:srgbClr val="0000FF"/>
              </a:solidFill>
              <a:round/>
              <a:headEnd/>
              <a:tailEnd type="arrow" w="med" len="med"/>
            </a:ln>
          </p:spPr>
        </p:cxnSp>
        <p:cxnSp>
          <p:nvCxnSpPr>
            <p:cNvPr id="329743" name="Straight Arrow Connector 34"/>
            <p:cNvCxnSpPr>
              <a:cxnSpLocks noChangeShapeType="1"/>
              <a:stCxn id="329747" idx="4"/>
              <a:endCxn id="24" idx="0"/>
            </p:cNvCxnSpPr>
            <p:nvPr/>
          </p:nvCxnSpPr>
          <p:spPr bwMode="auto">
            <a:xfrm rot="5400000">
              <a:off x="3835400" y="3429000"/>
              <a:ext cx="1981200" cy="355600"/>
            </a:xfrm>
            <a:prstGeom prst="straightConnector1">
              <a:avLst/>
            </a:prstGeom>
            <a:noFill/>
            <a:ln w="25400">
              <a:solidFill>
                <a:srgbClr val="0000FF"/>
              </a:solidFill>
              <a:round/>
              <a:headEnd/>
              <a:tailEnd type="arrow" w="med" len="med"/>
            </a:ln>
          </p:spPr>
        </p:cxnSp>
        <p:cxnSp>
          <p:nvCxnSpPr>
            <p:cNvPr id="329744" name="Straight Arrow Connector 37"/>
            <p:cNvCxnSpPr>
              <a:cxnSpLocks noChangeShapeType="1"/>
              <a:stCxn id="329748" idx="6"/>
              <a:endCxn id="25" idx="0"/>
            </p:cNvCxnSpPr>
            <p:nvPr/>
          </p:nvCxnSpPr>
          <p:spPr bwMode="auto">
            <a:xfrm>
              <a:off x="2616200" y="3365500"/>
              <a:ext cx="4699000" cy="2044700"/>
            </a:xfrm>
            <a:prstGeom prst="straightConnector1">
              <a:avLst/>
            </a:prstGeom>
            <a:noFill/>
            <a:ln w="25400">
              <a:solidFill>
                <a:srgbClr val="0000FF"/>
              </a:solidFill>
              <a:round/>
              <a:headEnd/>
              <a:tailEnd type="arrow" w="med" len="med"/>
            </a:ln>
          </p:spPr>
        </p:cxn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7" name="Rectangle 3"/>
          <p:cNvSpPr>
            <a:spLocks noGrp="1" noChangeArrowheads="1"/>
          </p:cNvSpPr>
          <p:nvPr>
            <p:ph type="sldNum" sz="quarter" idx="11"/>
          </p:nvPr>
        </p:nvSpPr>
        <p:spPr>
          <a:noFill/>
        </p:spPr>
        <p:txBody>
          <a:bodyPr/>
          <a:lstStyle/>
          <a:p>
            <a:fld id="{C8F9C33B-E855-4D78-B732-FC5996DDF424}" type="slidenum">
              <a:rPr lang="en-US" altLang="zh-TW" smtClean="0">
                <a:ea typeface="Arial Unicode MS" pitchFamily="34" charset="-122"/>
                <a:cs typeface="Arial Unicode MS" pitchFamily="34" charset="-122"/>
              </a:rPr>
              <a:pPr/>
              <a:t>148</a:t>
            </a:fld>
            <a:endParaRPr lang="en-US" altLang="zh-TW" smtClean="0">
              <a:ea typeface="Arial Unicode MS" pitchFamily="34" charset="-122"/>
              <a:cs typeface="Arial Unicode MS" pitchFamily="34" charset="-122"/>
            </a:endParaRPr>
          </a:p>
        </p:txBody>
      </p:sp>
      <p:sp>
        <p:nvSpPr>
          <p:cNvPr id="331778" name="Title 1"/>
          <p:cNvSpPr>
            <a:spLocks noGrp="1"/>
          </p:cNvSpPr>
          <p:nvPr>
            <p:ph type="title" idx="4294967295"/>
          </p:nvPr>
        </p:nvSpPr>
        <p:spPr/>
        <p:txBody>
          <a:bodyPr/>
          <a:lstStyle/>
          <a:p>
            <a:r>
              <a:rPr lang="en-US" sz="3200" smtClean="0">
                <a:ea typeface="ＭＳ Ｐゴシック" pitchFamily="34" charset="-128"/>
              </a:rPr>
              <a:t>Interval Based Event Timeline Construction</a:t>
            </a:r>
            <a:endParaRPr lang="en-US" sz="4200" smtClean="0">
              <a:ea typeface="ＭＳ Ｐゴシック" pitchFamily="34" charset="-128"/>
            </a:endParaRPr>
          </a:p>
        </p:txBody>
      </p:sp>
      <p:sp>
        <p:nvSpPr>
          <p:cNvPr id="331779" name="Rectangle 6"/>
          <p:cNvSpPr>
            <a:spLocks noChangeArrowheads="1"/>
          </p:cNvSpPr>
          <p:nvPr/>
        </p:nvSpPr>
        <p:spPr bwMode="auto">
          <a:xfrm>
            <a:off x="457200" y="1176338"/>
            <a:ext cx="8229600" cy="2514600"/>
          </a:xfrm>
          <a:prstGeom prst="rect">
            <a:avLst/>
          </a:prstGeom>
          <a:solidFill>
            <a:schemeClr val="accent1"/>
          </a:solidFill>
          <a:ln w="19050">
            <a:solidFill>
              <a:srgbClr val="008000"/>
            </a:solidFill>
            <a:round/>
            <a:headEnd/>
            <a:tailEnd/>
          </a:ln>
        </p:spPr>
        <p:txBody>
          <a:bodyPr/>
          <a:lstStyle/>
          <a:p>
            <a:pPr algn="just" eaLnBrk="0" hangingPunct="0">
              <a:lnSpc>
                <a:spcPct val="150000"/>
              </a:lnSpc>
            </a:pPr>
            <a:r>
              <a:rPr lang="en-US" sz="2000"/>
              <a:t>[…] The </a:t>
            </a:r>
            <a:r>
              <a:rPr lang="en-US" sz="2000">
                <a:solidFill>
                  <a:srgbClr val="0000FF"/>
                </a:solidFill>
              </a:rPr>
              <a:t>Iraqi insurgents</a:t>
            </a:r>
            <a:r>
              <a:rPr lang="en-US" sz="2000"/>
              <a:t> </a:t>
            </a:r>
            <a:r>
              <a:rPr lang="en-US" sz="2000" i="1">
                <a:solidFill>
                  <a:srgbClr val="FF0000"/>
                </a:solidFill>
              </a:rPr>
              <a:t>attacked</a:t>
            </a:r>
            <a:r>
              <a:rPr lang="en-US" sz="2000"/>
              <a:t> a </a:t>
            </a:r>
            <a:r>
              <a:rPr lang="en-US" sz="2000">
                <a:solidFill>
                  <a:srgbClr val="0000FF"/>
                </a:solidFill>
              </a:rPr>
              <a:t>police station</a:t>
            </a:r>
            <a:r>
              <a:rPr lang="en-US" sz="2000"/>
              <a:t> in </a:t>
            </a:r>
            <a:r>
              <a:rPr lang="en-US" sz="2000">
                <a:solidFill>
                  <a:srgbClr val="0000FF"/>
                </a:solidFill>
              </a:rPr>
              <a:t>Tal Afar</a:t>
            </a:r>
            <a:r>
              <a:rPr lang="en-US" sz="2000"/>
              <a:t> on </a:t>
            </a:r>
            <a:r>
              <a:rPr lang="en-US" sz="2000" u="sng">
                <a:solidFill>
                  <a:srgbClr val="008000"/>
                </a:solidFill>
              </a:rPr>
              <a:t>Tuesday</a:t>
            </a:r>
            <a:r>
              <a:rPr lang="en-US" sz="2000"/>
              <a:t> </a:t>
            </a:r>
            <a:r>
              <a:rPr lang="en-US" sz="2000" i="1">
                <a:solidFill>
                  <a:srgbClr val="FF0000"/>
                </a:solidFill>
              </a:rPr>
              <a:t>killing</a:t>
            </a:r>
            <a:r>
              <a:rPr lang="en-US" sz="2000"/>
              <a:t> </a:t>
            </a:r>
            <a:r>
              <a:rPr lang="en-US" sz="2000">
                <a:solidFill>
                  <a:srgbClr val="0000FF"/>
                </a:solidFill>
              </a:rPr>
              <a:t>6 policemen</a:t>
            </a:r>
            <a:r>
              <a:rPr lang="en-US" sz="2000"/>
              <a:t> and </a:t>
            </a:r>
            <a:r>
              <a:rPr lang="en-US" sz="2000" i="1">
                <a:solidFill>
                  <a:srgbClr val="FF0000"/>
                </a:solidFill>
              </a:rPr>
              <a:t>injuring</a:t>
            </a:r>
            <a:r>
              <a:rPr lang="en-US" sz="2000"/>
              <a:t> </a:t>
            </a:r>
            <a:r>
              <a:rPr lang="en-US" sz="2000">
                <a:solidFill>
                  <a:srgbClr val="0000FF"/>
                </a:solidFill>
              </a:rPr>
              <a:t>8 other people</a:t>
            </a:r>
            <a:r>
              <a:rPr lang="en-US" sz="2000"/>
              <a:t>. This action brings the </a:t>
            </a:r>
            <a:r>
              <a:rPr lang="en-US" sz="2000" i="1">
                <a:solidFill>
                  <a:srgbClr val="FF0000"/>
                </a:solidFill>
              </a:rPr>
              <a:t>casualties</a:t>
            </a:r>
            <a:r>
              <a:rPr lang="en-US" sz="2000"/>
              <a:t> to over </a:t>
            </a:r>
            <a:r>
              <a:rPr lang="en-US" sz="2000">
                <a:solidFill>
                  <a:srgbClr val="0000FF"/>
                </a:solidFill>
              </a:rPr>
              <a:t>3000</a:t>
            </a:r>
            <a:r>
              <a:rPr lang="en-US" sz="2000"/>
              <a:t> </a:t>
            </a:r>
            <a:r>
              <a:rPr lang="en-US" sz="2000" u="sng">
                <a:solidFill>
                  <a:srgbClr val="008000"/>
                </a:solidFill>
              </a:rPr>
              <a:t>since</a:t>
            </a:r>
            <a:r>
              <a:rPr lang="en-US" sz="2000"/>
              <a:t> the </a:t>
            </a:r>
            <a:r>
              <a:rPr lang="en-US" sz="2000" i="1">
                <a:solidFill>
                  <a:srgbClr val="FF0000"/>
                </a:solidFill>
              </a:rPr>
              <a:t>invasion</a:t>
            </a:r>
            <a:r>
              <a:rPr lang="en-US" sz="2000"/>
              <a:t> of the coalition armies on </a:t>
            </a:r>
            <a:r>
              <a:rPr lang="en-US" sz="2000" u="sng">
                <a:solidFill>
                  <a:srgbClr val="008000"/>
                </a:solidFill>
              </a:rPr>
              <a:t>3/20/2003</a:t>
            </a:r>
            <a:r>
              <a:rPr lang="en-US" sz="2000"/>
              <a:t>. </a:t>
            </a:r>
            <a:r>
              <a:rPr lang="en-US" sz="2000">
                <a:solidFill>
                  <a:srgbClr val="0000FF"/>
                </a:solidFill>
              </a:rPr>
              <a:t>Police</a:t>
            </a:r>
            <a:r>
              <a:rPr lang="en-US" sz="2000"/>
              <a:t> wants to </a:t>
            </a:r>
            <a:r>
              <a:rPr lang="en-US" sz="2000" i="1">
                <a:solidFill>
                  <a:srgbClr val="FF0000"/>
                </a:solidFill>
              </a:rPr>
              <a:t>arrest</a:t>
            </a:r>
            <a:r>
              <a:rPr lang="en-US" sz="2000"/>
              <a:t> the </a:t>
            </a:r>
            <a:r>
              <a:rPr lang="en-US" sz="2000">
                <a:solidFill>
                  <a:srgbClr val="0000FF"/>
                </a:solidFill>
              </a:rPr>
              <a:t>insurgents</a:t>
            </a:r>
            <a:r>
              <a:rPr lang="en-US" sz="2000"/>
              <a:t> in a campaign </a:t>
            </a:r>
            <a:r>
              <a:rPr lang="en-US" sz="2000" u="sng">
                <a:solidFill>
                  <a:srgbClr val="008000"/>
                </a:solidFill>
              </a:rPr>
              <a:t>next week</a:t>
            </a:r>
            <a:r>
              <a:rPr lang="en-US" sz="2000"/>
              <a:t>. […]</a:t>
            </a:r>
          </a:p>
        </p:txBody>
      </p:sp>
      <p:sp>
        <p:nvSpPr>
          <p:cNvPr id="331780" name="Rounded Rectangle 52"/>
          <p:cNvSpPr>
            <a:spLocks noChangeArrowheads="1"/>
          </p:cNvSpPr>
          <p:nvPr/>
        </p:nvSpPr>
        <p:spPr bwMode="auto">
          <a:xfrm>
            <a:off x="3657600" y="1358900"/>
            <a:ext cx="1066800" cy="381000"/>
          </a:xfrm>
          <a:prstGeom prst="roundRect">
            <a:avLst>
              <a:gd name="adj" fmla="val 16667"/>
            </a:avLst>
          </a:prstGeom>
          <a:solidFill>
            <a:srgbClr val="FFFFFF">
              <a:alpha val="78038"/>
            </a:srgbClr>
          </a:solidFill>
          <a:ln w="9525">
            <a:solidFill>
              <a:srgbClr val="FF0000"/>
            </a:solidFill>
            <a:round/>
            <a:headEnd/>
            <a:tailEnd/>
          </a:ln>
        </p:spPr>
        <p:txBody>
          <a:bodyPr anchor="ctr"/>
          <a:lstStyle/>
          <a:p>
            <a:pPr algn="ctr" eaLnBrk="0" hangingPunct="0"/>
            <a:r>
              <a:rPr lang="en-US" b="1">
                <a:latin typeface="Book Antiqua" pitchFamily="18" charset="0"/>
              </a:rPr>
              <a:t>e</a:t>
            </a:r>
            <a:r>
              <a:rPr lang="en-US" b="1" baseline="-25000">
                <a:latin typeface="Book Antiqua" pitchFamily="18" charset="0"/>
              </a:rPr>
              <a:t>1</a:t>
            </a:r>
          </a:p>
        </p:txBody>
      </p:sp>
      <p:sp>
        <p:nvSpPr>
          <p:cNvPr id="331781" name="Rounded Rectangle 53"/>
          <p:cNvSpPr>
            <a:spLocks noChangeArrowheads="1"/>
          </p:cNvSpPr>
          <p:nvPr/>
        </p:nvSpPr>
        <p:spPr bwMode="auto">
          <a:xfrm>
            <a:off x="1676400" y="1790700"/>
            <a:ext cx="736600" cy="381000"/>
          </a:xfrm>
          <a:prstGeom prst="roundRect">
            <a:avLst>
              <a:gd name="adj" fmla="val 16667"/>
            </a:avLst>
          </a:prstGeom>
          <a:solidFill>
            <a:srgbClr val="FFFFFF">
              <a:alpha val="78038"/>
            </a:srgbClr>
          </a:solidFill>
          <a:ln w="9525">
            <a:solidFill>
              <a:srgbClr val="FF0000"/>
            </a:solidFill>
            <a:round/>
            <a:headEnd/>
            <a:tailEnd/>
          </a:ln>
        </p:spPr>
        <p:txBody>
          <a:bodyPr anchor="ctr"/>
          <a:lstStyle/>
          <a:p>
            <a:pPr algn="ctr" eaLnBrk="0" hangingPunct="0"/>
            <a:r>
              <a:rPr lang="en-US" b="1">
                <a:latin typeface="Book Antiqua" pitchFamily="18" charset="0"/>
              </a:rPr>
              <a:t>e</a:t>
            </a:r>
            <a:r>
              <a:rPr lang="en-US" b="1" baseline="-25000">
                <a:latin typeface="Book Antiqua" pitchFamily="18" charset="0"/>
              </a:rPr>
              <a:t>2</a:t>
            </a:r>
          </a:p>
        </p:txBody>
      </p:sp>
      <p:sp>
        <p:nvSpPr>
          <p:cNvPr id="331782" name="Rounded Rectangle 54"/>
          <p:cNvSpPr>
            <a:spLocks noChangeArrowheads="1"/>
          </p:cNvSpPr>
          <p:nvPr/>
        </p:nvSpPr>
        <p:spPr bwMode="auto">
          <a:xfrm>
            <a:off x="4470400" y="1790700"/>
            <a:ext cx="901700" cy="381000"/>
          </a:xfrm>
          <a:prstGeom prst="roundRect">
            <a:avLst>
              <a:gd name="adj" fmla="val 16667"/>
            </a:avLst>
          </a:prstGeom>
          <a:solidFill>
            <a:srgbClr val="FFFFFF">
              <a:alpha val="78038"/>
            </a:srgbClr>
          </a:solidFill>
          <a:ln w="9525">
            <a:solidFill>
              <a:srgbClr val="FF0000"/>
            </a:solidFill>
            <a:round/>
            <a:headEnd/>
            <a:tailEnd/>
          </a:ln>
        </p:spPr>
        <p:txBody>
          <a:bodyPr anchor="ctr"/>
          <a:lstStyle/>
          <a:p>
            <a:pPr algn="ctr" eaLnBrk="0" hangingPunct="0"/>
            <a:r>
              <a:rPr lang="en-US" b="1">
                <a:latin typeface="Book Antiqua" pitchFamily="18" charset="0"/>
              </a:rPr>
              <a:t>e</a:t>
            </a:r>
            <a:r>
              <a:rPr lang="en-US" b="1" baseline="-25000">
                <a:latin typeface="Book Antiqua" pitchFamily="18" charset="0"/>
              </a:rPr>
              <a:t>3</a:t>
            </a:r>
          </a:p>
        </p:txBody>
      </p:sp>
      <p:sp>
        <p:nvSpPr>
          <p:cNvPr id="331783" name="Rounded Rectangle 55"/>
          <p:cNvSpPr>
            <a:spLocks noChangeArrowheads="1"/>
          </p:cNvSpPr>
          <p:nvPr/>
        </p:nvSpPr>
        <p:spPr bwMode="auto">
          <a:xfrm>
            <a:off x="1854200" y="2247900"/>
            <a:ext cx="1219200" cy="381000"/>
          </a:xfrm>
          <a:prstGeom prst="roundRect">
            <a:avLst>
              <a:gd name="adj" fmla="val 16667"/>
            </a:avLst>
          </a:prstGeom>
          <a:solidFill>
            <a:srgbClr val="FFFFFF">
              <a:alpha val="78038"/>
            </a:srgbClr>
          </a:solidFill>
          <a:ln w="9525">
            <a:solidFill>
              <a:srgbClr val="FF0000"/>
            </a:solidFill>
            <a:round/>
            <a:headEnd/>
            <a:tailEnd/>
          </a:ln>
        </p:spPr>
        <p:txBody>
          <a:bodyPr anchor="ctr"/>
          <a:lstStyle/>
          <a:p>
            <a:pPr algn="ctr" eaLnBrk="0" hangingPunct="0"/>
            <a:r>
              <a:rPr lang="en-US" b="1">
                <a:latin typeface="Book Antiqua" pitchFamily="18" charset="0"/>
              </a:rPr>
              <a:t>e</a:t>
            </a:r>
            <a:r>
              <a:rPr lang="en-US" b="1" baseline="-25000">
                <a:latin typeface="Book Antiqua" pitchFamily="18" charset="0"/>
              </a:rPr>
              <a:t>4</a:t>
            </a:r>
          </a:p>
        </p:txBody>
      </p:sp>
      <p:sp>
        <p:nvSpPr>
          <p:cNvPr id="331784" name="Rounded Rectangle 56"/>
          <p:cNvSpPr>
            <a:spLocks noChangeArrowheads="1"/>
          </p:cNvSpPr>
          <p:nvPr/>
        </p:nvSpPr>
        <p:spPr bwMode="auto">
          <a:xfrm>
            <a:off x="5816600" y="2247900"/>
            <a:ext cx="1003300" cy="381000"/>
          </a:xfrm>
          <a:prstGeom prst="roundRect">
            <a:avLst>
              <a:gd name="adj" fmla="val 16667"/>
            </a:avLst>
          </a:prstGeom>
          <a:solidFill>
            <a:srgbClr val="FFFFFF">
              <a:alpha val="78038"/>
            </a:srgbClr>
          </a:solidFill>
          <a:ln w="9525">
            <a:solidFill>
              <a:srgbClr val="FF0000"/>
            </a:solidFill>
            <a:round/>
            <a:headEnd/>
            <a:tailEnd/>
          </a:ln>
        </p:spPr>
        <p:txBody>
          <a:bodyPr anchor="ctr"/>
          <a:lstStyle/>
          <a:p>
            <a:pPr algn="ctr" eaLnBrk="0" hangingPunct="0"/>
            <a:r>
              <a:rPr lang="en-US" b="1">
                <a:latin typeface="Book Antiqua" pitchFamily="18" charset="0"/>
              </a:rPr>
              <a:t>e</a:t>
            </a:r>
            <a:r>
              <a:rPr lang="en-US" b="1" baseline="-25000">
                <a:latin typeface="Book Antiqua" pitchFamily="18" charset="0"/>
              </a:rPr>
              <a:t>5</a:t>
            </a:r>
          </a:p>
        </p:txBody>
      </p:sp>
      <p:sp>
        <p:nvSpPr>
          <p:cNvPr id="331785" name="Rounded Rectangle 57"/>
          <p:cNvSpPr>
            <a:spLocks noChangeArrowheads="1"/>
          </p:cNvSpPr>
          <p:nvPr/>
        </p:nvSpPr>
        <p:spPr bwMode="auto">
          <a:xfrm>
            <a:off x="5410200" y="2730500"/>
            <a:ext cx="762000" cy="381000"/>
          </a:xfrm>
          <a:prstGeom prst="roundRect">
            <a:avLst>
              <a:gd name="adj" fmla="val 16667"/>
            </a:avLst>
          </a:prstGeom>
          <a:solidFill>
            <a:srgbClr val="FFFFFF">
              <a:alpha val="78038"/>
            </a:srgbClr>
          </a:solidFill>
          <a:ln w="9525">
            <a:solidFill>
              <a:srgbClr val="FF0000"/>
            </a:solidFill>
            <a:round/>
            <a:headEnd/>
            <a:tailEnd/>
          </a:ln>
        </p:spPr>
        <p:txBody>
          <a:bodyPr anchor="ctr"/>
          <a:lstStyle/>
          <a:p>
            <a:pPr algn="ctr" eaLnBrk="0" hangingPunct="0"/>
            <a:r>
              <a:rPr lang="en-US" b="1">
                <a:latin typeface="Book Antiqua" pitchFamily="18" charset="0"/>
              </a:rPr>
              <a:t>e</a:t>
            </a:r>
            <a:r>
              <a:rPr lang="en-US" b="1" baseline="-25000">
                <a:latin typeface="Book Antiqua" pitchFamily="18" charset="0"/>
              </a:rPr>
              <a:t>6</a:t>
            </a:r>
          </a:p>
        </p:txBody>
      </p:sp>
      <p:sp>
        <p:nvSpPr>
          <p:cNvPr id="331786" name="Oval 60"/>
          <p:cNvSpPr>
            <a:spLocks noChangeArrowheads="1"/>
          </p:cNvSpPr>
          <p:nvPr/>
        </p:nvSpPr>
        <p:spPr bwMode="auto">
          <a:xfrm>
            <a:off x="901700" y="1790700"/>
            <a:ext cx="533400" cy="381000"/>
          </a:xfrm>
          <a:prstGeom prst="ellipse">
            <a:avLst/>
          </a:prstGeom>
          <a:solidFill>
            <a:srgbClr val="FFFFFF">
              <a:alpha val="78038"/>
            </a:srgbClr>
          </a:solidFill>
          <a:ln w="9525">
            <a:solidFill>
              <a:srgbClr val="008000"/>
            </a:solidFill>
            <a:round/>
            <a:headEnd/>
            <a:tailEnd/>
          </a:ln>
        </p:spPr>
        <p:txBody>
          <a:bodyPr anchor="ctr"/>
          <a:lstStyle/>
          <a:p>
            <a:pPr algn="ctr" eaLnBrk="0" hangingPunct="0"/>
            <a:r>
              <a:rPr lang="en-US" b="1">
                <a:latin typeface="Book Antiqua" pitchFamily="18" charset="0"/>
              </a:rPr>
              <a:t>I</a:t>
            </a:r>
            <a:r>
              <a:rPr lang="en-US" b="1" baseline="-25000">
                <a:latin typeface="Book Antiqua" pitchFamily="18" charset="0"/>
              </a:rPr>
              <a:t>2</a:t>
            </a:r>
          </a:p>
        </p:txBody>
      </p:sp>
      <p:sp>
        <p:nvSpPr>
          <p:cNvPr id="331787" name="Oval 61"/>
          <p:cNvSpPr>
            <a:spLocks noChangeArrowheads="1"/>
          </p:cNvSpPr>
          <p:nvPr/>
        </p:nvSpPr>
        <p:spPr bwMode="auto">
          <a:xfrm>
            <a:off x="2336800" y="2692400"/>
            <a:ext cx="533400" cy="381000"/>
          </a:xfrm>
          <a:prstGeom prst="ellipse">
            <a:avLst/>
          </a:prstGeom>
          <a:solidFill>
            <a:srgbClr val="FFFFFF">
              <a:alpha val="78038"/>
            </a:srgbClr>
          </a:solidFill>
          <a:ln w="9525">
            <a:solidFill>
              <a:srgbClr val="008000"/>
            </a:solidFill>
            <a:round/>
            <a:headEnd/>
            <a:tailEnd/>
          </a:ln>
        </p:spPr>
        <p:txBody>
          <a:bodyPr anchor="ctr"/>
          <a:lstStyle/>
          <a:p>
            <a:pPr algn="ctr" eaLnBrk="0" hangingPunct="0"/>
            <a:r>
              <a:rPr lang="en-US" b="1">
                <a:latin typeface="Book Antiqua" pitchFamily="18" charset="0"/>
              </a:rPr>
              <a:t>I</a:t>
            </a:r>
            <a:r>
              <a:rPr lang="en-US" b="1" baseline="-25000">
                <a:latin typeface="Book Antiqua" pitchFamily="18" charset="0"/>
              </a:rPr>
              <a:t>3</a:t>
            </a:r>
          </a:p>
        </p:txBody>
      </p:sp>
      <p:sp>
        <p:nvSpPr>
          <p:cNvPr id="331788" name="Oval 62"/>
          <p:cNvSpPr>
            <a:spLocks noChangeArrowheads="1"/>
          </p:cNvSpPr>
          <p:nvPr/>
        </p:nvSpPr>
        <p:spPr bwMode="auto">
          <a:xfrm>
            <a:off x="4737100" y="2235200"/>
            <a:ext cx="533400" cy="381000"/>
          </a:xfrm>
          <a:prstGeom prst="ellipse">
            <a:avLst/>
          </a:prstGeom>
          <a:solidFill>
            <a:srgbClr val="FFFFFF">
              <a:alpha val="78038"/>
            </a:srgbClr>
          </a:solidFill>
          <a:ln w="9525">
            <a:solidFill>
              <a:srgbClr val="008000"/>
            </a:solidFill>
            <a:round/>
            <a:headEnd/>
            <a:tailEnd/>
          </a:ln>
        </p:spPr>
        <p:txBody>
          <a:bodyPr anchor="ctr"/>
          <a:lstStyle/>
          <a:p>
            <a:pPr algn="ctr" eaLnBrk="0" hangingPunct="0"/>
            <a:r>
              <a:rPr lang="en-US" b="1">
                <a:latin typeface="Book Antiqua" pitchFamily="18" charset="0"/>
              </a:rPr>
              <a:t>I</a:t>
            </a:r>
            <a:r>
              <a:rPr lang="en-US" b="1" baseline="-25000">
                <a:latin typeface="Book Antiqua" pitchFamily="18" charset="0"/>
              </a:rPr>
              <a:t>4</a:t>
            </a:r>
          </a:p>
        </p:txBody>
      </p:sp>
      <p:sp>
        <p:nvSpPr>
          <p:cNvPr id="331789" name="Oval 63"/>
          <p:cNvSpPr>
            <a:spLocks noChangeArrowheads="1"/>
          </p:cNvSpPr>
          <p:nvPr/>
        </p:nvSpPr>
        <p:spPr bwMode="auto">
          <a:xfrm>
            <a:off x="2082800" y="3175000"/>
            <a:ext cx="533400" cy="381000"/>
          </a:xfrm>
          <a:prstGeom prst="ellipse">
            <a:avLst/>
          </a:prstGeom>
          <a:solidFill>
            <a:srgbClr val="FFFFFF">
              <a:alpha val="78038"/>
            </a:srgbClr>
          </a:solidFill>
          <a:ln w="9525">
            <a:solidFill>
              <a:srgbClr val="008000"/>
            </a:solidFill>
            <a:round/>
            <a:headEnd/>
            <a:tailEnd/>
          </a:ln>
        </p:spPr>
        <p:txBody>
          <a:bodyPr anchor="ctr"/>
          <a:lstStyle/>
          <a:p>
            <a:pPr algn="ctr" eaLnBrk="0" hangingPunct="0"/>
            <a:r>
              <a:rPr lang="en-US" b="1">
                <a:latin typeface="Book Antiqua" pitchFamily="18" charset="0"/>
              </a:rPr>
              <a:t>I</a:t>
            </a:r>
            <a:r>
              <a:rPr lang="en-US" b="1" baseline="-25000">
                <a:latin typeface="Book Antiqua" pitchFamily="18" charset="0"/>
              </a:rPr>
              <a:t>5</a:t>
            </a:r>
          </a:p>
        </p:txBody>
      </p:sp>
      <p:sp>
        <p:nvSpPr>
          <p:cNvPr id="331790" name="TextBox 70"/>
          <p:cNvSpPr txBox="1">
            <a:spLocks noChangeArrowheads="1"/>
          </p:cNvSpPr>
          <p:nvPr/>
        </p:nvSpPr>
        <p:spPr bwMode="auto">
          <a:xfrm>
            <a:off x="4267200" y="838200"/>
            <a:ext cx="4419600" cy="338138"/>
          </a:xfrm>
          <a:prstGeom prst="rect">
            <a:avLst/>
          </a:prstGeom>
          <a:noFill/>
          <a:ln w="9525">
            <a:noFill/>
            <a:miter lim="800000"/>
            <a:headEnd/>
            <a:tailEnd/>
          </a:ln>
        </p:spPr>
        <p:txBody>
          <a:bodyPr>
            <a:spAutoFit/>
          </a:bodyPr>
          <a:lstStyle/>
          <a:p>
            <a:pPr algn="r"/>
            <a:r>
              <a:rPr lang="en-US" sz="1600" i="1">
                <a:solidFill>
                  <a:srgbClr val="000000"/>
                </a:solidFill>
              </a:rPr>
              <a:t>Publishing date: </a:t>
            </a:r>
            <a:r>
              <a:rPr lang="en-US" sz="1600" i="1" u="sng">
                <a:solidFill>
                  <a:srgbClr val="008000"/>
                </a:solidFill>
              </a:rPr>
              <a:t>Wed., May 24</a:t>
            </a:r>
            <a:r>
              <a:rPr lang="en-US" sz="1600" i="1" u="sng" baseline="30000">
                <a:solidFill>
                  <a:srgbClr val="008000"/>
                </a:solidFill>
              </a:rPr>
              <a:t>th</a:t>
            </a:r>
            <a:r>
              <a:rPr lang="en-US" sz="1600" i="1" u="sng">
                <a:solidFill>
                  <a:srgbClr val="008000"/>
                </a:solidFill>
              </a:rPr>
              <a:t>, 2006</a:t>
            </a:r>
          </a:p>
        </p:txBody>
      </p:sp>
      <p:sp>
        <p:nvSpPr>
          <p:cNvPr id="331791" name="Oval 58"/>
          <p:cNvSpPr>
            <a:spLocks noChangeArrowheads="1"/>
          </p:cNvSpPr>
          <p:nvPr/>
        </p:nvSpPr>
        <p:spPr bwMode="auto">
          <a:xfrm>
            <a:off x="7391400" y="812800"/>
            <a:ext cx="533400" cy="381000"/>
          </a:xfrm>
          <a:prstGeom prst="ellipse">
            <a:avLst/>
          </a:prstGeom>
          <a:solidFill>
            <a:srgbClr val="FFFFFF">
              <a:alpha val="78038"/>
            </a:srgbClr>
          </a:solidFill>
          <a:ln w="9525">
            <a:solidFill>
              <a:srgbClr val="008000"/>
            </a:solidFill>
            <a:round/>
            <a:headEnd/>
            <a:tailEnd/>
          </a:ln>
        </p:spPr>
        <p:txBody>
          <a:bodyPr anchor="ctr"/>
          <a:lstStyle/>
          <a:p>
            <a:pPr algn="ctr" eaLnBrk="0" hangingPunct="0"/>
            <a:r>
              <a:rPr lang="en-US" b="1">
                <a:latin typeface="Book Antiqua" pitchFamily="18" charset="0"/>
              </a:rPr>
              <a:t>I</a:t>
            </a:r>
            <a:r>
              <a:rPr lang="en-US" b="1" baseline="-25000">
                <a:latin typeface="Book Antiqua" pitchFamily="18" charset="0"/>
              </a:rPr>
              <a:t>1</a:t>
            </a:r>
          </a:p>
        </p:txBody>
      </p:sp>
      <p:sp>
        <p:nvSpPr>
          <p:cNvPr id="195" name="TextBox 194"/>
          <p:cNvSpPr txBox="1">
            <a:spLocks noChangeArrowheads="1"/>
          </p:cNvSpPr>
          <p:nvPr/>
        </p:nvSpPr>
        <p:spPr bwMode="auto">
          <a:xfrm>
            <a:off x="457200" y="3810000"/>
            <a:ext cx="8229600" cy="396875"/>
          </a:xfrm>
          <a:prstGeom prst="rect">
            <a:avLst/>
          </a:prstGeom>
          <a:noFill/>
          <a:ln w="9525">
            <a:noFill/>
            <a:miter lim="800000"/>
            <a:headEnd/>
            <a:tailEnd/>
          </a:ln>
        </p:spPr>
        <p:txBody>
          <a:bodyPr>
            <a:spAutoFit/>
          </a:bodyPr>
          <a:lstStyle/>
          <a:p>
            <a:pPr algn="ctr"/>
            <a:r>
              <a:rPr lang="en-US" sz="2000" b="1" u="sng">
                <a:solidFill>
                  <a:srgbClr val="0000FF"/>
                </a:solidFill>
              </a:rPr>
              <a:t>Previous work: Timepoint Representation</a:t>
            </a:r>
          </a:p>
        </p:txBody>
      </p:sp>
      <p:grpSp>
        <p:nvGrpSpPr>
          <p:cNvPr id="91" name="Group 90"/>
          <p:cNvGrpSpPr>
            <a:grpSpLocks/>
          </p:cNvGrpSpPr>
          <p:nvPr/>
        </p:nvGrpSpPr>
        <p:grpSpPr bwMode="auto">
          <a:xfrm>
            <a:off x="1066800" y="4419600"/>
            <a:ext cx="3670300" cy="1981200"/>
            <a:chOff x="1371600" y="4419600"/>
            <a:chExt cx="3352800" cy="1981200"/>
          </a:xfrm>
        </p:grpSpPr>
        <p:sp>
          <p:nvSpPr>
            <p:cNvPr id="331812" name="Rounded Rectangle 75"/>
            <p:cNvSpPr>
              <a:spLocks noChangeArrowheads="1"/>
            </p:cNvSpPr>
            <p:nvPr/>
          </p:nvSpPr>
          <p:spPr bwMode="auto">
            <a:xfrm>
              <a:off x="1371600" y="4457700"/>
              <a:ext cx="457200" cy="381000"/>
            </a:xfrm>
            <a:prstGeom prst="roundRect">
              <a:avLst>
                <a:gd name="adj" fmla="val 16667"/>
              </a:avLst>
            </a:prstGeom>
            <a:solidFill>
              <a:srgbClr val="FFFFFF"/>
            </a:solidFill>
            <a:ln w="9525">
              <a:solidFill>
                <a:srgbClr val="FF0000"/>
              </a:solidFill>
              <a:round/>
              <a:headEnd/>
              <a:tailEnd/>
            </a:ln>
          </p:spPr>
          <p:txBody>
            <a:bodyPr anchor="ctr"/>
            <a:lstStyle/>
            <a:p>
              <a:pPr algn="ctr" eaLnBrk="0" hangingPunct="0"/>
              <a:r>
                <a:rPr lang="en-US" b="1">
                  <a:latin typeface="Book Antiqua" pitchFamily="18" charset="0"/>
                </a:rPr>
                <a:t>e</a:t>
              </a:r>
              <a:r>
                <a:rPr lang="en-US" b="1" baseline="-25000">
                  <a:latin typeface="Book Antiqua" pitchFamily="18" charset="0"/>
                </a:rPr>
                <a:t>1</a:t>
              </a:r>
            </a:p>
          </p:txBody>
        </p:sp>
        <p:sp>
          <p:nvSpPr>
            <p:cNvPr id="331813" name="Oval 23"/>
            <p:cNvSpPr>
              <a:spLocks noChangeArrowheads="1"/>
            </p:cNvSpPr>
            <p:nvPr/>
          </p:nvSpPr>
          <p:spPr bwMode="auto">
            <a:xfrm>
              <a:off x="3352800" y="4457700"/>
              <a:ext cx="1066800" cy="381000"/>
            </a:xfrm>
            <a:prstGeom prst="ellipse">
              <a:avLst/>
            </a:prstGeom>
            <a:noFill/>
            <a:ln w="12700">
              <a:solidFill>
                <a:srgbClr val="008000"/>
              </a:solidFill>
              <a:round/>
              <a:headEnd/>
              <a:tailEnd/>
            </a:ln>
          </p:spPr>
          <p:txBody>
            <a:bodyPr lIns="0" tIns="0" rIns="0" bIns="0" anchor="ctr"/>
            <a:lstStyle/>
            <a:p>
              <a:pPr algn="ctr" eaLnBrk="0" hangingPunct="0"/>
              <a:r>
                <a:rPr lang="en-US" sz="1600">
                  <a:latin typeface="Book Antiqua" pitchFamily="18" charset="0"/>
                </a:rPr>
                <a:t>Tuesday</a:t>
              </a:r>
              <a:endParaRPr lang="en-US" sz="1600" baseline="-25000">
                <a:latin typeface="Book Antiqua" pitchFamily="18" charset="0"/>
              </a:endParaRPr>
            </a:p>
          </p:txBody>
        </p:sp>
        <p:sp>
          <p:nvSpPr>
            <p:cNvPr id="331814" name="Rounded Rectangle 25"/>
            <p:cNvSpPr>
              <a:spLocks noChangeArrowheads="1"/>
            </p:cNvSpPr>
            <p:nvPr/>
          </p:nvSpPr>
          <p:spPr bwMode="auto">
            <a:xfrm>
              <a:off x="1371600" y="4991100"/>
              <a:ext cx="457200" cy="381000"/>
            </a:xfrm>
            <a:prstGeom prst="roundRect">
              <a:avLst>
                <a:gd name="adj" fmla="val 16667"/>
              </a:avLst>
            </a:prstGeom>
            <a:solidFill>
              <a:srgbClr val="FFFFFF"/>
            </a:solidFill>
            <a:ln w="9525">
              <a:solidFill>
                <a:srgbClr val="FF0000"/>
              </a:solidFill>
              <a:round/>
              <a:headEnd/>
              <a:tailEnd/>
            </a:ln>
          </p:spPr>
          <p:txBody>
            <a:bodyPr anchor="ctr"/>
            <a:lstStyle/>
            <a:p>
              <a:pPr algn="ctr" eaLnBrk="0" hangingPunct="0"/>
              <a:r>
                <a:rPr lang="en-US" b="1">
                  <a:latin typeface="Book Antiqua" pitchFamily="18" charset="0"/>
                </a:rPr>
                <a:t>e</a:t>
              </a:r>
              <a:r>
                <a:rPr lang="en-US" b="1" baseline="-25000">
                  <a:latin typeface="Book Antiqua" pitchFamily="18" charset="0"/>
                </a:rPr>
                <a:t>1</a:t>
              </a:r>
            </a:p>
          </p:txBody>
        </p:sp>
        <p:sp>
          <p:nvSpPr>
            <p:cNvPr id="331815" name="Oval 27"/>
            <p:cNvSpPr>
              <a:spLocks noChangeArrowheads="1"/>
            </p:cNvSpPr>
            <p:nvPr/>
          </p:nvSpPr>
          <p:spPr bwMode="auto">
            <a:xfrm>
              <a:off x="3352800" y="4991100"/>
              <a:ext cx="1371600" cy="381000"/>
            </a:xfrm>
            <a:prstGeom prst="ellipse">
              <a:avLst/>
            </a:prstGeom>
            <a:noFill/>
            <a:ln w="12700">
              <a:solidFill>
                <a:srgbClr val="008000"/>
              </a:solidFill>
              <a:round/>
              <a:headEnd/>
              <a:tailEnd/>
            </a:ln>
          </p:spPr>
          <p:txBody>
            <a:bodyPr lIns="0" tIns="0" rIns="0" bIns="0" anchor="ctr"/>
            <a:lstStyle/>
            <a:p>
              <a:pPr algn="ctr" eaLnBrk="0" hangingPunct="0"/>
              <a:r>
                <a:rPr lang="en-US" sz="1600">
                  <a:latin typeface="Book Antiqua" pitchFamily="18" charset="0"/>
                </a:rPr>
                <a:t>3/20/2003</a:t>
              </a:r>
              <a:endParaRPr lang="en-US" sz="1600" baseline="-25000">
                <a:latin typeface="Book Antiqua" pitchFamily="18" charset="0"/>
              </a:endParaRPr>
            </a:p>
          </p:txBody>
        </p:sp>
        <p:sp>
          <p:nvSpPr>
            <p:cNvPr id="331816" name="Rounded Rectangle 28"/>
            <p:cNvSpPr>
              <a:spLocks noChangeArrowheads="1"/>
            </p:cNvSpPr>
            <p:nvPr/>
          </p:nvSpPr>
          <p:spPr bwMode="auto">
            <a:xfrm>
              <a:off x="1371600" y="5524500"/>
              <a:ext cx="457200" cy="381000"/>
            </a:xfrm>
            <a:prstGeom prst="roundRect">
              <a:avLst>
                <a:gd name="adj" fmla="val 16667"/>
              </a:avLst>
            </a:prstGeom>
            <a:solidFill>
              <a:srgbClr val="FFFFFF"/>
            </a:solidFill>
            <a:ln w="9525">
              <a:solidFill>
                <a:srgbClr val="FF0000"/>
              </a:solidFill>
              <a:round/>
              <a:headEnd/>
              <a:tailEnd/>
            </a:ln>
          </p:spPr>
          <p:txBody>
            <a:bodyPr anchor="ctr"/>
            <a:lstStyle/>
            <a:p>
              <a:pPr algn="ctr" eaLnBrk="0" hangingPunct="0"/>
              <a:r>
                <a:rPr lang="en-US" b="1">
                  <a:latin typeface="Book Antiqua" pitchFamily="18" charset="0"/>
                </a:rPr>
                <a:t>e</a:t>
              </a:r>
              <a:r>
                <a:rPr lang="en-US" b="1" baseline="-25000">
                  <a:latin typeface="Book Antiqua" pitchFamily="18" charset="0"/>
                </a:rPr>
                <a:t>5</a:t>
              </a:r>
            </a:p>
          </p:txBody>
        </p:sp>
        <p:sp>
          <p:nvSpPr>
            <p:cNvPr id="331817" name="Oval 30"/>
            <p:cNvSpPr>
              <a:spLocks noChangeArrowheads="1"/>
            </p:cNvSpPr>
            <p:nvPr/>
          </p:nvSpPr>
          <p:spPr bwMode="auto">
            <a:xfrm>
              <a:off x="3352800" y="5524500"/>
              <a:ext cx="1295400" cy="381000"/>
            </a:xfrm>
            <a:prstGeom prst="ellipse">
              <a:avLst/>
            </a:prstGeom>
            <a:noFill/>
            <a:ln w="12700">
              <a:solidFill>
                <a:srgbClr val="008000"/>
              </a:solidFill>
              <a:round/>
              <a:headEnd/>
              <a:tailEnd/>
            </a:ln>
          </p:spPr>
          <p:txBody>
            <a:bodyPr lIns="0" tIns="0" rIns="0" bIns="0" anchor="ctr"/>
            <a:lstStyle/>
            <a:p>
              <a:pPr algn="ctr" eaLnBrk="0" hangingPunct="0"/>
              <a:r>
                <a:rPr lang="en-US" sz="1600">
                  <a:latin typeface="Book Antiqua" pitchFamily="18" charset="0"/>
                </a:rPr>
                <a:t>next week</a:t>
              </a:r>
              <a:endParaRPr lang="en-US" sz="1600" baseline="-25000">
                <a:latin typeface="Book Antiqua" pitchFamily="18" charset="0"/>
              </a:endParaRPr>
            </a:p>
          </p:txBody>
        </p:sp>
        <p:cxnSp>
          <p:nvCxnSpPr>
            <p:cNvPr id="331818" name="Straight Arrow Connector 38"/>
            <p:cNvCxnSpPr>
              <a:cxnSpLocks noChangeShapeType="1"/>
              <a:stCxn id="331812" idx="3"/>
              <a:endCxn id="331813" idx="2"/>
            </p:cNvCxnSpPr>
            <p:nvPr/>
          </p:nvCxnSpPr>
          <p:spPr bwMode="auto">
            <a:xfrm>
              <a:off x="1828800" y="4648200"/>
              <a:ext cx="1524000" cy="1588"/>
            </a:xfrm>
            <a:prstGeom prst="straightConnector1">
              <a:avLst/>
            </a:prstGeom>
            <a:noFill/>
            <a:ln w="12700">
              <a:solidFill>
                <a:srgbClr val="0000FF"/>
              </a:solidFill>
              <a:round/>
              <a:headEnd/>
              <a:tailEnd type="arrow" w="med" len="med"/>
            </a:ln>
          </p:spPr>
        </p:cxnSp>
        <p:sp>
          <p:nvSpPr>
            <p:cNvPr id="331819" name="Rounded Rectangle 79"/>
            <p:cNvSpPr>
              <a:spLocks noChangeArrowheads="1"/>
            </p:cNvSpPr>
            <p:nvPr/>
          </p:nvSpPr>
          <p:spPr bwMode="auto">
            <a:xfrm>
              <a:off x="2133600" y="4419600"/>
              <a:ext cx="838200" cy="381000"/>
            </a:xfrm>
            <a:prstGeom prst="roundRect">
              <a:avLst>
                <a:gd name="adj" fmla="val 16667"/>
              </a:avLst>
            </a:prstGeom>
            <a:solidFill>
              <a:schemeClr val="bg1"/>
            </a:solidFill>
            <a:ln w="9525">
              <a:solidFill>
                <a:srgbClr val="FFFFFF"/>
              </a:solidFill>
              <a:round/>
              <a:headEnd/>
              <a:tailEnd/>
            </a:ln>
          </p:spPr>
          <p:txBody>
            <a:bodyPr lIns="0" tIns="0" rIns="0" bIns="0" anchor="ctr"/>
            <a:lstStyle/>
            <a:p>
              <a:pPr algn="ctr" eaLnBrk="0" hangingPunct="0"/>
              <a:r>
                <a:rPr lang="en-US" sz="1600" b="1" i="1">
                  <a:latin typeface="Book Antiqua" pitchFamily="18" charset="0"/>
                </a:rPr>
                <a:t>overlap</a:t>
              </a:r>
              <a:endParaRPr lang="en-US" sz="1600" b="1" i="1" baseline="-25000">
                <a:latin typeface="Book Antiqua" pitchFamily="18" charset="0"/>
              </a:endParaRPr>
            </a:p>
          </p:txBody>
        </p:sp>
        <p:cxnSp>
          <p:nvCxnSpPr>
            <p:cNvPr id="331820" name="Straight Arrow Connector 39"/>
            <p:cNvCxnSpPr>
              <a:cxnSpLocks noChangeShapeType="1"/>
              <a:stCxn id="331814" idx="3"/>
              <a:endCxn id="331815" idx="2"/>
            </p:cNvCxnSpPr>
            <p:nvPr/>
          </p:nvCxnSpPr>
          <p:spPr bwMode="auto">
            <a:xfrm>
              <a:off x="1828800" y="5181600"/>
              <a:ext cx="1524000" cy="1588"/>
            </a:xfrm>
            <a:prstGeom prst="straightConnector1">
              <a:avLst/>
            </a:prstGeom>
            <a:noFill/>
            <a:ln w="12700">
              <a:solidFill>
                <a:srgbClr val="0000FF"/>
              </a:solidFill>
              <a:round/>
              <a:headEnd/>
              <a:tailEnd type="arrow" w="med" len="med"/>
            </a:ln>
          </p:spPr>
        </p:cxnSp>
        <p:cxnSp>
          <p:nvCxnSpPr>
            <p:cNvPr id="331821" name="Straight Arrow Connector 42"/>
            <p:cNvCxnSpPr>
              <a:cxnSpLocks noChangeShapeType="1"/>
              <a:stCxn id="331816" idx="3"/>
              <a:endCxn id="331817" idx="2"/>
            </p:cNvCxnSpPr>
            <p:nvPr/>
          </p:nvCxnSpPr>
          <p:spPr bwMode="auto">
            <a:xfrm>
              <a:off x="1828800" y="5715000"/>
              <a:ext cx="1524000" cy="1588"/>
            </a:xfrm>
            <a:prstGeom prst="straightConnector1">
              <a:avLst/>
            </a:prstGeom>
            <a:noFill/>
            <a:ln w="12700">
              <a:solidFill>
                <a:srgbClr val="0000FF"/>
              </a:solidFill>
              <a:round/>
              <a:headEnd/>
              <a:tailEnd type="arrow" w="med" len="med"/>
            </a:ln>
          </p:spPr>
        </p:cxnSp>
        <p:sp>
          <p:nvSpPr>
            <p:cNvPr id="331822" name="Rounded Rectangle 26"/>
            <p:cNvSpPr>
              <a:spLocks noChangeArrowheads="1"/>
            </p:cNvSpPr>
            <p:nvPr/>
          </p:nvSpPr>
          <p:spPr bwMode="auto">
            <a:xfrm>
              <a:off x="2133600" y="4953000"/>
              <a:ext cx="609600" cy="381000"/>
            </a:xfrm>
            <a:prstGeom prst="roundRect">
              <a:avLst>
                <a:gd name="adj" fmla="val 16667"/>
              </a:avLst>
            </a:prstGeom>
            <a:solidFill>
              <a:schemeClr val="bg1"/>
            </a:solidFill>
            <a:ln w="9525">
              <a:solidFill>
                <a:srgbClr val="FFFFFF"/>
              </a:solidFill>
              <a:round/>
              <a:headEnd/>
              <a:tailEnd/>
            </a:ln>
          </p:spPr>
          <p:txBody>
            <a:bodyPr lIns="0" tIns="0" rIns="0" bIns="0" anchor="ctr"/>
            <a:lstStyle/>
            <a:p>
              <a:pPr algn="ctr" eaLnBrk="0" hangingPunct="0"/>
              <a:r>
                <a:rPr lang="en-US" sz="1600" b="1" i="1">
                  <a:latin typeface="Book Antiqua" pitchFamily="18" charset="0"/>
                </a:rPr>
                <a:t>after</a:t>
              </a:r>
              <a:endParaRPr lang="en-US" sz="1600" b="1" i="1" baseline="-25000">
                <a:latin typeface="Book Antiqua" pitchFamily="18" charset="0"/>
              </a:endParaRPr>
            </a:p>
          </p:txBody>
        </p:sp>
        <p:sp>
          <p:nvSpPr>
            <p:cNvPr id="331823" name="Rounded Rectangle 29"/>
            <p:cNvSpPr>
              <a:spLocks noChangeArrowheads="1"/>
            </p:cNvSpPr>
            <p:nvPr/>
          </p:nvSpPr>
          <p:spPr bwMode="auto">
            <a:xfrm>
              <a:off x="2133600" y="5486400"/>
              <a:ext cx="762000" cy="381000"/>
            </a:xfrm>
            <a:prstGeom prst="roundRect">
              <a:avLst>
                <a:gd name="adj" fmla="val 16667"/>
              </a:avLst>
            </a:prstGeom>
            <a:solidFill>
              <a:schemeClr val="bg1"/>
            </a:solidFill>
            <a:ln w="9525">
              <a:solidFill>
                <a:srgbClr val="FFFFFF"/>
              </a:solidFill>
              <a:round/>
              <a:headEnd/>
              <a:tailEnd/>
            </a:ln>
          </p:spPr>
          <p:txBody>
            <a:bodyPr lIns="0" tIns="0" rIns="0" bIns="0" anchor="ctr"/>
            <a:lstStyle/>
            <a:p>
              <a:pPr algn="ctr" eaLnBrk="0" hangingPunct="0"/>
              <a:r>
                <a:rPr lang="en-US" sz="1600" b="1" i="1">
                  <a:latin typeface="Book Antiqua" pitchFamily="18" charset="0"/>
                </a:rPr>
                <a:t>before</a:t>
              </a:r>
              <a:endParaRPr lang="en-US" sz="1600" b="1" i="1" baseline="-25000">
                <a:latin typeface="Book Antiqua" pitchFamily="18" charset="0"/>
              </a:endParaRPr>
            </a:p>
          </p:txBody>
        </p:sp>
        <p:sp>
          <p:nvSpPr>
            <p:cNvPr id="331824" name="Rounded Rectangle 51"/>
            <p:cNvSpPr>
              <a:spLocks noChangeArrowheads="1"/>
            </p:cNvSpPr>
            <p:nvPr/>
          </p:nvSpPr>
          <p:spPr bwMode="auto">
            <a:xfrm>
              <a:off x="1371600" y="6019800"/>
              <a:ext cx="457200" cy="381000"/>
            </a:xfrm>
            <a:prstGeom prst="roundRect">
              <a:avLst>
                <a:gd name="adj" fmla="val 16667"/>
              </a:avLst>
            </a:prstGeom>
            <a:solidFill>
              <a:srgbClr val="FFFFFF"/>
            </a:solidFill>
            <a:ln w="9525">
              <a:solidFill>
                <a:srgbClr val="FF0000"/>
              </a:solidFill>
              <a:round/>
              <a:headEnd/>
              <a:tailEnd/>
            </a:ln>
          </p:spPr>
          <p:txBody>
            <a:bodyPr anchor="ctr"/>
            <a:lstStyle/>
            <a:p>
              <a:pPr algn="ctr" eaLnBrk="0" hangingPunct="0"/>
              <a:r>
                <a:rPr lang="en-US" b="1">
                  <a:latin typeface="Book Antiqua" pitchFamily="18" charset="0"/>
                </a:rPr>
                <a:t>…</a:t>
              </a:r>
              <a:endParaRPr lang="en-US" b="1" baseline="-25000">
                <a:latin typeface="Book Antiqua" pitchFamily="18" charset="0"/>
              </a:endParaRPr>
            </a:p>
          </p:txBody>
        </p:sp>
        <p:sp>
          <p:nvSpPr>
            <p:cNvPr id="331825" name="Oval 59"/>
            <p:cNvSpPr>
              <a:spLocks noChangeArrowheads="1"/>
            </p:cNvSpPr>
            <p:nvPr/>
          </p:nvSpPr>
          <p:spPr bwMode="auto">
            <a:xfrm>
              <a:off x="3352800" y="6019800"/>
              <a:ext cx="838200" cy="381000"/>
            </a:xfrm>
            <a:prstGeom prst="ellipse">
              <a:avLst/>
            </a:prstGeom>
            <a:noFill/>
            <a:ln w="12700">
              <a:solidFill>
                <a:srgbClr val="008000"/>
              </a:solidFill>
              <a:round/>
              <a:headEnd/>
              <a:tailEnd/>
            </a:ln>
          </p:spPr>
          <p:txBody>
            <a:bodyPr lIns="0" tIns="0" rIns="0" bIns="0" anchor="ctr"/>
            <a:lstStyle/>
            <a:p>
              <a:pPr algn="ctr" eaLnBrk="0" hangingPunct="0"/>
              <a:r>
                <a:rPr lang="en-US" sz="1600">
                  <a:latin typeface="Book Antiqua" pitchFamily="18" charset="0"/>
                </a:rPr>
                <a:t>…</a:t>
              </a:r>
              <a:endParaRPr lang="en-US" sz="1600" baseline="-25000">
                <a:latin typeface="Book Antiqua" pitchFamily="18" charset="0"/>
              </a:endParaRPr>
            </a:p>
          </p:txBody>
        </p:sp>
        <p:cxnSp>
          <p:nvCxnSpPr>
            <p:cNvPr id="331826" name="Straight Arrow Connector 64"/>
            <p:cNvCxnSpPr>
              <a:cxnSpLocks noChangeShapeType="1"/>
              <a:stCxn id="331824" idx="3"/>
              <a:endCxn id="331825" idx="2"/>
            </p:cNvCxnSpPr>
            <p:nvPr/>
          </p:nvCxnSpPr>
          <p:spPr bwMode="auto">
            <a:xfrm>
              <a:off x="1828800" y="6210300"/>
              <a:ext cx="1524000" cy="1588"/>
            </a:xfrm>
            <a:prstGeom prst="straightConnector1">
              <a:avLst/>
            </a:prstGeom>
            <a:noFill/>
            <a:ln w="12700">
              <a:solidFill>
                <a:srgbClr val="0000FF"/>
              </a:solidFill>
              <a:round/>
              <a:headEnd/>
              <a:tailEnd type="arrow" w="med" len="med"/>
            </a:ln>
          </p:spPr>
        </p:cxnSp>
        <p:sp>
          <p:nvSpPr>
            <p:cNvPr id="331827" name="Rounded Rectangle 65"/>
            <p:cNvSpPr>
              <a:spLocks noChangeArrowheads="1"/>
            </p:cNvSpPr>
            <p:nvPr/>
          </p:nvSpPr>
          <p:spPr bwMode="auto">
            <a:xfrm>
              <a:off x="2133600" y="5969000"/>
              <a:ext cx="457200" cy="381000"/>
            </a:xfrm>
            <a:prstGeom prst="roundRect">
              <a:avLst>
                <a:gd name="adj" fmla="val 16667"/>
              </a:avLst>
            </a:prstGeom>
            <a:solidFill>
              <a:schemeClr val="bg1"/>
            </a:solidFill>
            <a:ln w="9525">
              <a:solidFill>
                <a:srgbClr val="FFFFFF"/>
              </a:solidFill>
              <a:round/>
              <a:headEnd/>
              <a:tailEnd/>
            </a:ln>
          </p:spPr>
          <p:txBody>
            <a:bodyPr lIns="0" tIns="0" rIns="0" bIns="0" anchor="ctr"/>
            <a:lstStyle/>
            <a:p>
              <a:pPr algn="ctr" eaLnBrk="0" hangingPunct="0"/>
              <a:r>
                <a:rPr lang="en-US" sz="1600" b="1" i="1">
                  <a:latin typeface="Book Antiqua" pitchFamily="18" charset="0"/>
                </a:rPr>
                <a:t>…</a:t>
              </a:r>
              <a:endParaRPr lang="en-US" sz="1600" b="1" i="1" baseline="-25000">
                <a:latin typeface="Book Antiqua" pitchFamily="18" charset="0"/>
              </a:endParaRPr>
            </a:p>
          </p:txBody>
        </p:sp>
      </p:grpSp>
      <p:grpSp>
        <p:nvGrpSpPr>
          <p:cNvPr id="92" name="Group 91"/>
          <p:cNvGrpSpPr>
            <a:grpSpLocks/>
          </p:cNvGrpSpPr>
          <p:nvPr/>
        </p:nvGrpSpPr>
        <p:grpSpPr bwMode="auto">
          <a:xfrm>
            <a:off x="5715000" y="4381500"/>
            <a:ext cx="2438400" cy="2057400"/>
            <a:chOff x="5257800" y="4381500"/>
            <a:chExt cx="2438400" cy="2057400"/>
          </a:xfrm>
        </p:grpSpPr>
        <p:sp>
          <p:nvSpPr>
            <p:cNvPr id="331796" name="Rounded Rectangle 31"/>
            <p:cNvSpPr>
              <a:spLocks noChangeArrowheads="1"/>
            </p:cNvSpPr>
            <p:nvPr/>
          </p:nvSpPr>
          <p:spPr bwMode="auto">
            <a:xfrm>
              <a:off x="5257800" y="4419600"/>
              <a:ext cx="457200" cy="381000"/>
            </a:xfrm>
            <a:prstGeom prst="roundRect">
              <a:avLst>
                <a:gd name="adj" fmla="val 16667"/>
              </a:avLst>
            </a:prstGeom>
            <a:solidFill>
              <a:srgbClr val="FFFFFF"/>
            </a:solidFill>
            <a:ln w="9525">
              <a:solidFill>
                <a:srgbClr val="FF0000"/>
              </a:solidFill>
              <a:round/>
              <a:headEnd/>
              <a:tailEnd/>
            </a:ln>
          </p:spPr>
          <p:txBody>
            <a:bodyPr anchor="ctr"/>
            <a:lstStyle/>
            <a:p>
              <a:pPr algn="ctr" eaLnBrk="0" hangingPunct="0"/>
              <a:r>
                <a:rPr lang="en-US" b="1">
                  <a:latin typeface="Book Antiqua" pitchFamily="18" charset="0"/>
                </a:rPr>
                <a:t>e</a:t>
              </a:r>
              <a:r>
                <a:rPr lang="en-US" b="1" baseline="-25000">
                  <a:latin typeface="Book Antiqua" pitchFamily="18" charset="0"/>
                </a:rPr>
                <a:t>1</a:t>
              </a:r>
            </a:p>
          </p:txBody>
        </p:sp>
        <p:sp>
          <p:nvSpPr>
            <p:cNvPr id="331797" name="Rounded Rectangle 34"/>
            <p:cNvSpPr>
              <a:spLocks noChangeArrowheads="1"/>
            </p:cNvSpPr>
            <p:nvPr/>
          </p:nvSpPr>
          <p:spPr bwMode="auto">
            <a:xfrm>
              <a:off x="5257800" y="4953000"/>
              <a:ext cx="457200" cy="381000"/>
            </a:xfrm>
            <a:prstGeom prst="roundRect">
              <a:avLst>
                <a:gd name="adj" fmla="val 16667"/>
              </a:avLst>
            </a:prstGeom>
            <a:solidFill>
              <a:srgbClr val="FFFFFF"/>
            </a:solidFill>
            <a:ln w="9525">
              <a:solidFill>
                <a:srgbClr val="FF0000"/>
              </a:solidFill>
              <a:round/>
              <a:headEnd/>
              <a:tailEnd/>
            </a:ln>
          </p:spPr>
          <p:txBody>
            <a:bodyPr anchor="ctr"/>
            <a:lstStyle/>
            <a:p>
              <a:pPr algn="ctr" eaLnBrk="0" hangingPunct="0"/>
              <a:r>
                <a:rPr lang="en-US" b="1">
                  <a:latin typeface="Book Antiqua" pitchFamily="18" charset="0"/>
                </a:rPr>
                <a:t>e</a:t>
              </a:r>
              <a:r>
                <a:rPr lang="en-US" b="1" baseline="-25000">
                  <a:latin typeface="Book Antiqua" pitchFamily="18" charset="0"/>
                </a:rPr>
                <a:t>2</a:t>
              </a:r>
            </a:p>
          </p:txBody>
        </p:sp>
        <p:cxnSp>
          <p:nvCxnSpPr>
            <p:cNvPr id="331798" name="Straight Arrow Connector 45"/>
            <p:cNvCxnSpPr>
              <a:cxnSpLocks noChangeShapeType="1"/>
              <a:stCxn id="331796" idx="3"/>
              <a:endCxn id="331802" idx="1"/>
            </p:cNvCxnSpPr>
            <p:nvPr/>
          </p:nvCxnSpPr>
          <p:spPr bwMode="auto">
            <a:xfrm>
              <a:off x="5715000" y="4610100"/>
              <a:ext cx="1524000" cy="1588"/>
            </a:xfrm>
            <a:prstGeom prst="straightConnector1">
              <a:avLst/>
            </a:prstGeom>
            <a:noFill/>
            <a:ln w="12700">
              <a:solidFill>
                <a:srgbClr val="0000FF"/>
              </a:solidFill>
              <a:round/>
              <a:headEnd/>
              <a:tailEnd type="arrow" w="med" len="med"/>
            </a:ln>
          </p:spPr>
        </p:cxnSp>
        <p:cxnSp>
          <p:nvCxnSpPr>
            <p:cNvPr id="331799" name="Straight Arrow Connector 48"/>
            <p:cNvCxnSpPr>
              <a:cxnSpLocks noChangeShapeType="1"/>
              <a:stCxn id="331797" idx="3"/>
              <a:endCxn id="331803" idx="1"/>
            </p:cNvCxnSpPr>
            <p:nvPr/>
          </p:nvCxnSpPr>
          <p:spPr bwMode="auto">
            <a:xfrm>
              <a:off x="5715000" y="5143500"/>
              <a:ext cx="1524000" cy="1588"/>
            </a:xfrm>
            <a:prstGeom prst="straightConnector1">
              <a:avLst/>
            </a:prstGeom>
            <a:noFill/>
            <a:ln w="12700">
              <a:solidFill>
                <a:srgbClr val="0000FF"/>
              </a:solidFill>
              <a:round/>
              <a:headEnd/>
              <a:tailEnd type="arrow" w="med" len="med"/>
            </a:ln>
          </p:spPr>
        </p:cxnSp>
        <p:sp>
          <p:nvSpPr>
            <p:cNvPr id="331800" name="Rounded Rectangle 32"/>
            <p:cNvSpPr>
              <a:spLocks noChangeArrowheads="1"/>
            </p:cNvSpPr>
            <p:nvPr/>
          </p:nvSpPr>
          <p:spPr bwMode="auto">
            <a:xfrm>
              <a:off x="6019800" y="4381500"/>
              <a:ext cx="685800" cy="381000"/>
            </a:xfrm>
            <a:prstGeom prst="roundRect">
              <a:avLst>
                <a:gd name="adj" fmla="val 16667"/>
              </a:avLst>
            </a:prstGeom>
            <a:solidFill>
              <a:schemeClr val="bg1"/>
            </a:solidFill>
            <a:ln w="9525">
              <a:solidFill>
                <a:srgbClr val="FFFFFF"/>
              </a:solidFill>
              <a:round/>
              <a:headEnd/>
              <a:tailEnd/>
            </a:ln>
          </p:spPr>
          <p:txBody>
            <a:bodyPr lIns="0" tIns="0" rIns="0" bIns="0" anchor="ctr"/>
            <a:lstStyle/>
            <a:p>
              <a:pPr algn="ctr" eaLnBrk="0" hangingPunct="0"/>
              <a:r>
                <a:rPr lang="en-US" sz="1600" b="1" i="1">
                  <a:latin typeface="Book Antiqua" pitchFamily="18" charset="0"/>
                </a:rPr>
                <a:t>before</a:t>
              </a:r>
              <a:endParaRPr lang="en-US" sz="1600" b="1" i="1" baseline="-25000">
                <a:latin typeface="Book Antiqua" pitchFamily="18" charset="0"/>
              </a:endParaRPr>
            </a:p>
          </p:txBody>
        </p:sp>
        <p:sp>
          <p:nvSpPr>
            <p:cNvPr id="331801" name="Rounded Rectangle 35"/>
            <p:cNvSpPr>
              <a:spLocks noChangeArrowheads="1"/>
            </p:cNvSpPr>
            <p:nvPr/>
          </p:nvSpPr>
          <p:spPr bwMode="auto">
            <a:xfrm>
              <a:off x="6019800" y="4914900"/>
              <a:ext cx="762000" cy="381000"/>
            </a:xfrm>
            <a:prstGeom prst="roundRect">
              <a:avLst>
                <a:gd name="adj" fmla="val 16667"/>
              </a:avLst>
            </a:prstGeom>
            <a:solidFill>
              <a:schemeClr val="bg1"/>
            </a:solidFill>
            <a:ln w="9525">
              <a:solidFill>
                <a:srgbClr val="FFFFFF"/>
              </a:solidFill>
              <a:round/>
              <a:headEnd/>
              <a:tailEnd/>
            </a:ln>
          </p:spPr>
          <p:txBody>
            <a:bodyPr lIns="0" tIns="0" rIns="0" bIns="0" anchor="ctr"/>
            <a:lstStyle/>
            <a:p>
              <a:pPr algn="ctr" eaLnBrk="0" hangingPunct="0"/>
              <a:r>
                <a:rPr lang="en-US" sz="1600" b="1" i="1">
                  <a:latin typeface="Book Antiqua" pitchFamily="18" charset="0"/>
                </a:rPr>
                <a:t>overlap</a:t>
              </a:r>
              <a:endParaRPr lang="en-US" sz="1600" b="1" i="1" baseline="-25000">
                <a:latin typeface="Book Antiqua" pitchFamily="18" charset="0"/>
              </a:endParaRPr>
            </a:p>
          </p:txBody>
        </p:sp>
        <p:sp>
          <p:nvSpPr>
            <p:cNvPr id="331802" name="Rounded Rectangle 66"/>
            <p:cNvSpPr>
              <a:spLocks noChangeArrowheads="1"/>
            </p:cNvSpPr>
            <p:nvPr/>
          </p:nvSpPr>
          <p:spPr bwMode="auto">
            <a:xfrm>
              <a:off x="7239000" y="4419600"/>
              <a:ext cx="457200" cy="381000"/>
            </a:xfrm>
            <a:prstGeom prst="roundRect">
              <a:avLst>
                <a:gd name="adj" fmla="val 16667"/>
              </a:avLst>
            </a:prstGeom>
            <a:solidFill>
              <a:srgbClr val="FFFFFF"/>
            </a:solidFill>
            <a:ln w="9525">
              <a:solidFill>
                <a:srgbClr val="FF0000"/>
              </a:solidFill>
              <a:round/>
              <a:headEnd/>
              <a:tailEnd/>
            </a:ln>
          </p:spPr>
          <p:txBody>
            <a:bodyPr anchor="ctr"/>
            <a:lstStyle/>
            <a:p>
              <a:pPr algn="ctr" eaLnBrk="0" hangingPunct="0"/>
              <a:r>
                <a:rPr lang="en-US" b="1">
                  <a:latin typeface="Book Antiqua" pitchFamily="18" charset="0"/>
                </a:rPr>
                <a:t>e</a:t>
              </a:r>
              <a:r>
                <a:rPr lang="en-US" b="1" baseline="-25000">
                  <a:latin typeface="Book Antiqua" pitchFamily="18" charset="0"/>
                </a:rPr>
                <a:t>2</a:t>
              </a:r>
            </a:p>
          </p:txBody>
        </p:sp>
        <p:sp>
          <p:nvSpPr>
            <p:cNvPr id="331803" name="Rounded Rectangle 68"/>
            <p:cNvSpPr>
              <a:spLocks noChangeArrowheads="1"/>
            </p:cNvSpPr>
            <p:nvPr/>
          </p:nvSpPr>
          <p:spPr bwMode="auto">
            <a:xfrm>
              <a:off x="7239000" y="4953000"/>
              <a:ext cx="457200" cy="381000"/>
            </a:xfrm>
            <a:prstGeom prst="roundRect">
              <a:avLst>
                <a:gd name="adj" fmla="val 16667"/>
              </a:avLst>
            </a:prstGeom>
            <a:solidFill>
              <a:srgbClr val="FFFFFF"/>
            </a:solidFill>
            <a:ln w="9525">
              <a:solidFill>
                <a:srgbClr val="FF0000"/>
              </a:solidFill>
              <a:round/>
              <a:headEnd/>
              <a:tailEnd/>
            </a:ln>
          </p:spPr>
          <p:txBody>
            <a:bodyPr anchor="ctr"/>
            <a:lstStyle/>
            <a:p>
              <a:pPr algn="ctr" eaLnBrk="0" hangingPunct="0"/>
              <a:r>
                <a:rPr lang="en-US" b="1">
                  <a:latin typeface="Book Antiqua" pitchFamily="18" charset="0"/>
                </a:rPr>
                <a:t>e</a:t>
              </a:r>
              <a:r>
                <a:rPr lang="en-US" b="1" baseline="-25000">
                  <a:latin typeface="Book Antiqua" pitchFamily="18" charset="0"/>
                </a:rPr>
                <a:t>3</a:t>
              </a:r>
            </a:p>
          </p:txBody>
        </p:sp>
        <p:sp>
          <p:nvSpPr>
            <p:cNvPr id="331804" name="Rounded Rectangle 74"/>
            <p:cNvSpPr>
              <a:spLocks noChangeArrowheads="1"/>
            </p:cNvSpPr>
            <p:nvPr/>
          </p:nvSpPr>
          <p:spPr bwMode="auto">
            <a:xfrm>
              <a:off x="5257800" y="5524500"/>
              <a:ext cx="457200" cy="381000"/>
            </a:xfrm>
            <a:prstGeom prst="roundRect">
              <a:avLst>
                <a:gd name="adj" fmla="val 16667"/>
              </a:avLst>
            </a:prstGeom>
            <a:solidFill>
              <a:srgbClr val="FFFFFF"/>
            </a:solidFill>
            <a:ln w="9525">
              <a:solidFill>
                <a:srgbClr val="FF0000"/>
              </a:solidFill>
              <a:round/>
              <a:headEnd/>
              <a:tailEnd/>
            </a:ln>
          </p:spPr>
          <p:txBody>
            <a:bodyPr anchor="ctr"/>
            <a:lstStyle/>
            <a:p>
              <a:pPr algn="ctr" eaLnBrk="0" hangingPunct="0"/>
              <a:r>
                <a:rPr lang="en-US" b="1">
                  <a:latin typeface="Book Antiqua" pitchFamily="18" charset="0"/>
                </a:rPr>
                <a:t>e</a:t>
              </a:r>
              <a:r>
                <a:rPr lang="en-US" b="1" baseline="-25000">
                  <a:latin typeface="Book Antiqua" pitchFamily="18" charset="0"/>
                </a:rPr>
                <a:t>6</a:t>
              </a:r>
            </a:p>
          </p:txBody>
        </p:sp>
        <p:sp>
          <p:nvSpPr>
            <p:cNvPr id="331805" name="Rounded Rectangle 76"/>
            <p:cNvSpPr>
              <a:spLocks noChangeArrowheads="1"/>
            </p:cNvSpPr>
            <p:nvPr/>
          </p:nvSpPr>
          <p:spPr bwMode="auto">
            <a:xfrm>
              <a:off x="5257800" y="6057900"/>
              <a:ext cx="457200" cy="381000"/>
            </a:xfrm>
            <a:prstGeom prst="roundRect">
              <a:avLst>
                <a:gd name="adj" fmla="val 16667"/>
              </a:avLst>
            </a:prstGeom>
            <a:solidFill>
              <a:srgbClr val="FFFFFF"/>
            </a:solidFill>
            <a:ln w="9525">
              <a:solidFill>
                <a:srgbClr val="FF0000"/>
              </a:solidFill>
              <a:round/>
              <a:headEnd/>
              <a:tailEnd/>
            </a:ln>
          </p:spPr>
          <p:txBody>
            <a:bodyPr anchor="ctr"/>
            <a:lstStyle/>
            <a:p>
              <a:pPr algn="ctr" eaLnBrk="0" hangingPunct="0"/>
              <a:r>
                <a:rPr lang="en-US" b="1">
                  <a:latin typeface="Book Antiqua" pitchFamily="18" charset="0"/>
                </a:rPr>
                <a:t>…</a:t>
              </a:r>
              <a:endParaRPr lang="en-US" b="1" baseline="-25000">
                <a:latin typeface="Book Antiqua" pitchFamily="18" charset="0"/>
              </a:endParaRPr>
            </a:p>
          </p:txBody>
        </p:sp>
        <p:cxnSp>
          <p:nvCxnSpPr>
            <p:cNvPr id="331806" name="Straight Arrow Connector 78"/>
            <p:cNvCxnSpPr>
              <a:cxnSpLocks noChangeShapeType="1"/>
              <a:stCxn id="331804" idx="3"/>
              <a:endCxn id="331810" idx="1"/>
            </p:cNvCxnSpPr>
            <p:nvPr/>
          </p:nvCxnSpPr>
          <p:spPr bwMode="auto">
            <a:xfrm>
              <a:off x="5715000" y="5715000"/>
              <a:ext cx="1524000" cy="1588"/>
            </a:xfrm>
            <a:prstGeom prst="straightConnector1">
              <a:avLst/>
            </a:prstGeom>
            <a:noFill/>
            <a:ln w="12700">
              <a:solidFill>
                <a:srgbClr val="0000FF"/>
              </a:solidFill>
              <a:round/>
              <a:headEnd/>
              <a:tailEnd type="arrow" w="med" len="med"/>
            </a:ln>
          </p:spPr>
        </p:cxnSp>
        <p:cxnSp>
          <p:nvCxnSpPr>
            <p:cNvPr id="331807" name="Straight Arrow Connector 83"/>
            <p:cNvCxnSpPr>
              <a:cxnSpLocks noChangeShapeType="1"/>
              <a:stCxn id="331805" idx="3"/>
              <a:endCxn id="331811" idx="1"/>
            </p:cNvCxnSpPr>
            <p:nvPr/>
          </p:nvCxnSpPr>
          <p:spPr bwMode="auto">
            <a:xfrm>
              <a:off x="5715000" y="6248400"/>
              <a:ext cx="1524000" cy="1588"/>
            </a:xfrm>
            <a:prstGeom prst="straightConnector1">
              <a:avLst/>
            </a:prstGeom>
            <a:noFill/>
            <a:ln w="12700">
              <a:solidFill>
                <a:srgbClr val="0000FF"/>
              </a:solidFill>
              <a:round/>
              <a:headEnd/>
              <a:tailEnd type="arrow" w="med" len="med"/>
            </a:ln>
          </p:spPr>
        </p:cxnSp>
        <p:sp>
          <p:nvSpPr>
            <p:cNvPr id="331808" name="Rounded Rectangle 84"/>
            <p:cNvSpPr>
              <a:spLocks noChangeArrowheads="1"/>
            </p:cNvSpPr>
            <p:nvPr/>
          </p:nvSpPr>
          <p:spPr bwMode="auto">
            <a:xfrm>
              <a:off x="6019800" y="5486400"/>
              <a:ext cx="533400" cy="381000"/>
            </a:xfrm>
            <a:prstGeom prst="roundRect">
              <a:avLst>
                <a:gd name="adj" fmla="val 16667"/>
              </a:avLst>
            </a:prstGeom>
            <a:solidFill>
              <a:schemeClr val="bg1"/>
            </a:solidFill>
            <a:ln w="9525">
              <a:solidFill>
                <a:srgbClr val="FFFFFF"/>
              </a:solidFill>
              <a:round/>
              <a:headEnd/>
              <a:tailEnd/>
            </a:ln>
          </p:spPr>
          <p:txBody>
            <a:bodyPr lIns="0" tIns="0" rIns="0" bIns="0" anchor="ctr"/>
            <a:lstStyle/>
            <a:p>
              <a:pPr algn="ctr" eaLnBrk="0" hangingPunct="0"/>
              <a:r>
                <a:rPr lang="en-US" sz="1600" b="1" i="1">
                  <a:latin typeface="Book Antiqua" pitchFamily="18" charset="0"/>
                </a:rPr>
                <a:t>after</a:t>
              </a:r>
              <a:endParaRPr lang="en-US" sz="1600" b="1" i="1" baseline="-25000">
                <a:latin typeface="Book Antiqua" pitchFamily="18" charset="0"/>
              </a:endParaRPr>
            </a:p>
          </p:txBody>
        </p:sp>
        <p:sp>
          <p:nvSpPr>
            <p:cNvPr id="331809" name="Rounded Rectangle 85"/>
            <p:cNvSpPr>
              <a:spLocks noChangeArrowheads="1"/>
            </p:cNvSpPr>
            <p:nvPr/>
          </p:nvSpPr>
          <p:spPr bwMode="auto">
            <a:xfrm>
              <a:off x="6019800" y="6019800"/>
              <a:ext cx="533400" cy="381000"/>
            </a:xfrm>
            <a:prstGeom prst="roundRect">
              <a:avLst>
                <a:gd name="adj" fmla="val 16667"/>
              </a:avLst>
            </a:prstGeom>
            <a:solidFill>
              <a:schemeClr val="bg1"/>
            </a:solidFill>
            <a:ln w="9525">
              <a:solidFill>
                <a:srgbClr val="FFFFFF"/>
              </a:solidFill>
              <a:round/>
              <a:headEnd/>
              <a:tailEnd/>
            </a:ln>
          </p:spPr>
          <p:txBody>
            <a:bodyPr lIns="0" tIns="0" rIns="0" bIns="0" anchor="ctr"/>
            <a:lstStyle/>
            <a:p>
              <a:pPr algn="ctr" eaLnBrk="0" hangingPunct="0"/>
              <a:r>
                <a:rPr lang="en-US" sz="1600" b="1" i="1">
                  <a:latin typeface="Book Antiqua" pitchFamily="18" charset="0"/>
                </a:rPr>
                <a:t>…</a:t>
              </a:r>
              <a:endParaRPr lang="en-US" sz="1600" b="1" i="1" baseline="-25000">
                <a:latin typeface="Book Antiqua" pitchFamily="18" charset="0"/>
              </a:endParaRPr>
            </a:p>
          </p:txBody>
        </p:sp>
        <p:sp>
          <p:nvSpPr>
            <p:cNvPr id="331810" name="Rounded Rectangle 86"/>
            <p:cNvSpPr>
              <a:spLocks noChangeArrowheads="1"/>
            </p:cNvSpPr>
            <p:nvPr/>
          </p:nvSpPr>
          <p:spPr bwMode="auto">
            <a:xfrm>
              <a:off x="7239000" y="5524500"/>
              <a:ext cx="457200" cy="381000"/>
            </a:xfrm>
            <a:prstGeom prst="roundRect">
              <a:avLst>
                <a:gd name="adj" fmla="val 16667"/>
              </a:avLst>
            </a:prstGeom>
            <a:solidFill>
              <a:srgbClr val="FFFFFF"/>
            </a:solidFill>
            <a:ln w="9525">
              <a:solidFill>
                <a:srgbClr val="FF0000"/>
              </a:solidFill>
              <a:round/>
              <a:headEnd/>
              <a:tailEnd/>
            </a:ln>
          </p:spPr>
          <p:txBody>
            <a:bodyPr anchor="ctr"/>
            <a:lstStyle/>
            <a:p>
              <a:pPr algn="ctr" eaLnBrk="0" hangingPunct="0"/>
              <a:r>
                <a:rPr lang="en-US" b="1">
                  <a:latin typeface="Book Antiqua" pitchFamily="18" charset="0"/>
                </a:rPr>
                <a:t>e</a:t>
              </a:r>
              <a:r>
                <a:rPr lang="en-US" b="1" baseline="-25000">
                  <a:latin typeface="Book Antiqua" pitchFamily="18" charset="0"/>
                </a:rPr>
                <a:t>5</a:t>
              </a:r>
            </a:p>
          </p:txBody>
        </p:sp>
        <p:sp>
          <p:nvSpPr>
            <p:cNvPr id="331811" name="Rounded Rectangle 87"/>
            <p:cNvSpPr>
              <a:spLocks noChangeArrowheads="1"/>
            </p:cNvSpPr>
            <p:nvPr/>
          </p:nvSpPr>
          <p:spPr bwMode="auto">
            <a:xfrm>
              <a:off x="7239000" y="6057900"/>
              <a:ext cx="457200" cy="381000"/>
            </a:xfrm>
            <a:prstGeom prst="roundRect">
              <a:avLst>
                <a:gd name="adj" fmla="val 16667"/>
              </a:avLst>
            </a:prstGeom>
            <a:solidFill>
              <a:srgbClr val="FFFFFF"/>
            </a:solidFill>
            <a:ln w="9525">
              <a:solidFill>
                <a:srgbClr val="FF0000"/>
              </a:solidFill>
              <a:round/>
              <a:headEnd/>
              <a:tailEnd/>
            </a:ln>
          </p:spPr>
          <p:txBody>
            <a:bodyPr anchor="ctr"/>
            <a:lstStyle/>
            <a:p>
              <a:pPr algn="ctr" eaLnBrk="0" hangingPunct="0"/>
              <a:r>
                <a:rPr lang="en-US" b="1">
                  <a:latin typeface="Book Antiqua" pitchFamily="18" charset="0"/>
                </a:rPr>
                <a:t>…</a:t>
              </a:r>
              <a:endParaRPr lang="en-US" b="1" baseline="-25000">
                <a:latin typeface="Book Antiqua" pitchFamily="18" charset="0"/>
              </a:endParaRPr>
            </a:p>
          </p:txBody>
        </p:sp>
      </p:grpSp>
      <p:sp>
        <p:nvSpPr>
          <p:cNvPr id="94" name="Rectangle 93"/>
          <p:cNvSpPr>
            <a:spLocks noChangeArrowheads="1"/>
          </p:cNvSpPr>
          <p:nvPr/>
        </p:nvSpPr>
        <p:spPr bwMode="auto">
          <a:xfrm>
            <a:off x="457200" y="1143000"/>
            <a:ext cx="8229600" cy="2552700"/>
          </a:xfrm>
          <a:prstGeom prst="rect">
            <a:avLst/>
          </a:prstGeom>
          <a:solidFill>
            <a:schemeClr val="accent1"/>
          </a:solidFill>
          <a:ln w="28575">
            <a:solidFill>
              <a:srgbClr val="008000"/>
            </a:solidFill>
            <a:round/>
            <a:headEnd/>
            <a:tailEnd/>
          </a:ln>
        </p:spPr>
        <p:txBody>
          <a:bodyPr anchor="ctr"/>
          <a:lstStyle/>
          <a:p>
            <a:r>
              <a:rPr lang="en-US" b="1" u="sng">
                <a:solidFill>
                  <a:srgbClr val="008000"/>
                </a:solidFill>
              </a:rPr>
              <a:t>Comments on timepoint representation (in previous work):</a:t>
            </a:r>
          </a:p>
          <a:p>
            <a:endParaRPr lang="en-US">
              <a:solidFill>
                <a:srgbClr val="008000"/>
              </a:solidFill>
            </a:endParaRPr>
          </a:p>
          <a:p>
            <a:pPr>
              <a:buFont typeface="Wingdings" pitchFamily="2" charset="2"/>
              <a:buChar char=""/>
            </a:pPr>
            <a:r>
              <a:rPr lang="en-US">
                <a:solidFill>
                  <a:srgbClr val="008000"/>
                </a:solidFill>
              </a:rPr>
              <a:t> As annotated in the </a:t>
            </a:r>
            <a:r>
              <a:rPr lang="en-US">
                <a:solidFill>
                  <a:srgbClr val="FF0000"/>
                </a:solidFill>
              </a:rPr>
              <a:t>TimeML</a:t>
            </a:r>
            <a:r>
              <a:rPr lang="en-US">
                <a:solidFill>
                  <a:srgbClr val="008000"/>
                </a:solidFill>
              </a:rPr>
              <a:t> corpus.</a:t>
            </a:r>
          </a:p>
          <a:p>
            <a:pPr>
              <a:buFont typeface="Wingdings" pitchFamily="2" charset="2"/>
              <a:buChar char=""/>
            </a:pPr>
            <a:r>
              <a:rPr lang="en-US">
                <a:solidFill>
                  <a:srgbClr val="008000"/>
                </a:solidFill>
              </a:rPr>
              <a:t> A collection of </a:t>
            </a:r>
            <a:r>
              <a:rPr lang="en-US">
                <a:solidFill>
                  <a:srgbClr val="FF0000"/>
                </a:solidFill>
              </a:rPr>
              <a:t>temporal relations</a:t>
            </a:r>
            <a:r>
              <a:rPr lang="en-US">
                <a:solidFill>
                  <a:srgbClr val="008000"/>
                </a:solidFill>
              </a:rPr>
              <a:t> between both </a:t>
            </a:r>
            <a:r>
              <a:rPr lang="en-US">
                <a:solidFill>
                  <a:srgbClr val="FF0000"/>
                </a:solidFill>
              </a:rPr>
              <a:t>event-time</a:t>
            </a:r>
            <a:r>
              <a:rPr lang="en-US">
                <a:solidFill>
                  <a:srgbClr val="008000"/>
                </a:solidFill>
              </a:rPr>
              <a:t> and </a:t>
            </a:r>
            <a:r>
              <a:rPr lang="en-US">
                <a:solidFill>
                  <a:srgbClr val="FF0000"/>
                </a:solidFill>
              </a:rPr>
              <a:t>event-event</a:t>
            </a:r>
            <a:r>
              <a:rPr lang="en-US">
                <a:solidFill>
                  <a:srgbClr val="008000"/>
                </a:solidFill>
              </a:rPr>
              <a:t>.</a:t>
            </a:r>
          </a:p>
          <a:p>
            <a:pPr>
              <a:buFont typeface="Wingdings" pitchFamily="2" charset="2"/>
              <a:buChar char=""/>
            </a:pPr>
            <a:r>
              <a:rPr lang="en-US">
                <a:solidFill>
                  <a:srgbClr val="008000"/>
                </a:solidFill>
              </a:rPr>
              <a:t> </a:t>
            </a:r>
            <a:r>
              <a:rPr lang="en-US">
                <a:solidFill>
                  <a:srgbClr val="FF0000"/>
                </a:solidFill>
              </a:rPr>
              <a:t>Redundant</a:t>
            </a:r>
            <a:r>
              <a:rPr lang="en-US">
                <a:solidFill>
                  <a:srgbClr val="008000"/>
                </a:solidFill>
              </a:rPr>
              <a:t> relations </a:t>
            </a:r>
          </a:p>
          <a:p>
            <a:pPr>
              <a:buFont typeface="Wingdings" pitchFamily="2" charset="2"/>
              <a:buChar char=""/>
            </a:pPr>
            <a:r>
              <a:rPr lang="en-US">
                <a:solidFill>
                  <a:srgbClr val="008000"/>
                </a:solidFill>
              </a:rPr>
              <a:t> </a:t>
            </a:r>
            <a:r>
              <a:rPr lang="en-US">
                <a:solidFill>
                  <a:srgbClr val="FF0000"/>
                </a:solidFill>
              </a:rPr>
              <a:t>Hard</a:t>
            </a:r>
            <a:r>
              <a:rPr lang="en-US">
                <a:solidFill>
                  <a:srgbClr val="008000"/>
                </a:solidFill>
              </a:rPr>
              <a:t> to construct a </a:t>
            </a:r>
            <a:r>
              <a:rPr lang="en-US">
                <a:solidFill>
                  <a:srgbClr val="FF0000"/>
                </a:solidFill>
              </a:rPr>
              <a:t>timeline </a:t>
            </a:r>
            <a:r>
              <a:rPr lang="en-US">
                <a:solidFill>
                  <a:srgbClr val="008000"/>
                </a:solidFill>
              </a:rPr>
              <a:t>of events </a:t>
            </a:r>
            <a:r>
              <a:rPr lang="en-US">
                <a:solidFill>
                  <a:srgbClr val="FF0000"/>
                </a:solidFill>
              </a:rPr>
              <a:t>across documents</a:t>
            </a:r>
            <a:r>
              <a:rPr lang="en-US">
                <a:solidFill>
                  <a:srgbClr val="008000"/>
                </a:solidFill>
              </a:rPr>
              <a:t>.</a:t>
            </a:r>
          </a:p>
          <a:p>
            <a:pPr>
              <a:buFont typeface="Wingdings" pitchFamily="2" charset="2"/>
              <a:buChar char=""/>
            </a:pPr>
            <a:r>
              <a:rPr lang="en-US">
                <a:solidFill>
                  <a:srgbClr val="008000"/>
                </a:solidFill>
              </a:rPr>
              <a:t> Inference </a:t>
            </a:r>
            <a:r>
              <a:rPr lang="en-US">
                <a:solidFill>
                  <a:srgbClr val="FF0000"/>
                </a:solidFill>
              </a:rPr>
              <a:t>model becomes cumbersome and less concise </a:t>
            </a:r>
            <a:r>
              <a:rPr lang="en-US">
                <a:solidFill>
                  <a:srgbClr val="008000"/>
                </a:solidFill>
              </a:rPr>
              <a:t>(compared to our representation).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additive="base">
                                        <p:cTn id="7" dur="500" fill="hold"/>
                                        <p:tgtEl>
                                          <p:spTgt spid="91"/>
                                        </p:tgtEl>
                                        <p:attrNameLst>
                                          <p:attrName>ppt_x</p:attrName>
                                        </p:attrNameLst>
                                      </p:cBhvr>
                                      <p:tavLst>
                                        <p:tav tm="0">
                                          <p:val>
                                            <p:strVal val="0-#ppt_w/2"/>
                                          </p:val>
                                        </p:tav>
                                        <p:tav tm="100000">
                                          <p:val>
                                            <p:strVal val="#ppt_x"/>
                                          </p:val>
                                        </p:tav>
                                      </p:tavLst>
                                    </p:anim>
                                    <p:anim calcmode="lin" valueType="num">
                                      <p:cBhvr additive="base">
                                        <p:cTn id="8" dur="500" fill="hold"/>
                                        <p:tgtEl>
                                          <p:spTgt spid="91"/>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500" fill="hold"/>
                                        <p:tgtEl>
                                          <p:spTgt spid="92"/>
                                        </p:tgtEl>
                                        <p:attrNameLst>
                                          <p:attrName>ppt_x</p:attrName>
                                        </p:attrNameLst>
                                      </p:cBhvr>
                                      <p:tavLst>
                                        <p:tav tm="0">
                                          <p:val>
                                            <p:strVal val="1+#ppt_w/2"/>
                                          </p:val>
                                        </p:tav>
                                        <p:tav tm="100000">
                                          <p:val>
                                            <p:strVal val="#ppt_x"/>
                                          </p:val>
                                        </p:tav>
                                      </p:tavLst>
                                    </p:anim>
                                    <p:anim calcmode="lin" valueType="num">
                                      <p:cBhvr additive="base">
                                        <p:cTn id="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94"/>
                                        </p:tgtEl>
                                        <p:attrNameLst>
                                          <p:attrName>style.visibility</p:attrName>
                                        </p:attrNameLst>
                                      </p:cBhvr>
                                      <p:to>
                                        <p:strVal val="visible"/>
                                      </p:to>
                                    </p:set>
                                    <p:anim calcmode="lin" valueType="num">
                                      <p:cBhvr additive="base">
                                        <p:cTn id="17" dur="500" fill="hold"/>
                                        <p:tgtEl>
                                          <p:spTgt spid="94"/>
                                        </p:tgtEl>
                                        <p:attrNameLst>
                                          <p:attrName>ppt_x</p:attrName>
                                        </p:attrNameLst>
                                      </p:cBhvr>
                                      <p:tavLst>
                                        <p:tav tm="0">
                                          <p:val>
                                            <p:strVal val="0-#ppt_w/2"/>
                                          </p:val>
                                        </p:tav>
                                        <p:tav tm="100000">
                                          <p:val>
                                            <p:strVal val="#ppt_x"/>
                                          </p:val>
                                        </p:tav>
                                      </p:tavLst>
                                    </p:anim>
                                    <p:anim calcmode="lin" valueType="num">
                                      <p:cBhvr additive="base">
                                        <p:cTn id="18" dur="500" fill="hold"/>
                                        <p:tgtEl>
                                          <p:spTgt spid="94"/>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xit" presetSubtype="2" fill="hold" grpId="1" nodeType="clickEffect">
                                  <p:stCondLst>
                                    <p:cond delay="0"/>
                                  </p:stCondLst>
                                  <p:childTnLst>
                                    <p:anim calcmode="lin" valueType="num">
                                      <p:cBhvr additive="base">
                                        <p:cTn id="22" dur="500"/>
                                        <p:tgtEl>
                                          <p:spTgt spid="94"/>
                                        </p:tgtEl>
                                        <p:attrNameLst>
                                          <p:attrName>ppt_x</p:attrName>
                                        </p:attrNameLst>
                                      </p:cBhvr>
                                      <p:tavLst>
                                        <p:tav tm="0">
                                          <p:val>
                                            <p:strVal val="ppt_x"/>
                                          </p:val>
                                        </p:tav>
                                        <p:tav tm="100000">
                                          <p:val>
                                            <p:strVal val="1+ppt_w/2"/>
                                          </p:val>
                                        </p:tav>
                                      </p:tavLst>
                                    </p:anim>
                                    <p:anim calcmode="lin" valueType="num">
                                      <p:cBhvr additive="base">
                                        <p:cTn id="23" dur="500"/>
                                        <p:tgtEl>
                                          <p:spTgt spid="94"/>
                                        </p:tgtEl>
                                        <p:attrNameLst>
                                          <p:attrName>ppt_y</p:attrName>
                                        </p:attrNameLst>
                                      </p:cBhvr>
                                      <p:tavLst>
                                        <p:tav tm="0">
                                          <p:val>
                                            <p:strVal val="ppt_y"/>
                                          </p:val>
                                        </p:tav>
                                        <p:tav tm="100000">
                                          <p:val>
                                            <p:strVal val="ppt_y"/>
                                          </p:val>
                                        </p:tav>
                                      </p:tavLst>
                                    </p:anim>
                                    <p:set>
                                      <p:cBhvr>
                                        <p:cTn id="24" dur="1" fill="hold">
                                          <p:stCondLst>
                                            <p:cond delay="499"/>
                                          </p:stCondLst>
                                        </p:cTn>
                                        <p:tgtEl>
                                          <p:spTgt spid="94"/>
                                        </p:tgtEl>
                                        <p:attrNameLst>
                                          <p:attrName>style.visibility</p:attrName>
                                        </p:attrNameLst>
                                      </p:cBhvr>
                                      <p:to>
                                        <p:strVal val="hidden"/>
                                      </p:to>
                                    </p:set>
                                  </p:childTnLst>
                                </p:cTn>
                              </p:par>
                            </p:childTnLst>
                          </p:cTn>
                        </p:par>
                        <p:par>
                          <p:cTn id="25" fill="hold" nodeType="afterGroup">
                            <p:stCondLst>
                              <p:cond delay="500"/>
                            </p:stCondLst>
                            <p:childTnLst>
                              <p:par>
                                <p:cTn id="26" presetID="1" presetClass="exit" presetSubtype="0" fill="hold" nodeType="afterEffect">
                                  <p:stCondLst>
                                    <p:cond delay="0"/>
                                  </p:stCondLst>
                                  <p:childTnLst>
                                    <p:set>
                                      <p:cBhvr>
                                        <p:cTn id="27" dur="1" fill="hold">
                                          <p:stCondLst>
                                            <p:cond delay="0"/>
                                          </p:stCondLst>
                                        </p:cTn>
                                        <p:tgtEl>
                                          <p:spTgt spid="91"/>
                                        </p:tgtEl>
                                        <p:attrNameLst>
                                          <p:attrName>style.visibility</p:attrName>
                                        </p:attrNameLst>
                                      </p:cBhvr>
                                      <p:to>
                                        <p:strVal val="hidden"/>
                                      </p:to>
                                    </p:set>
                                  </p:childTnLst>
                                </p:cTn>
                              </p:par>
                              <p:par>
                                <p:cTn id="28" presetID="1" presetClass="exit" presetSubtype="0" fill="hold" grpId="0" nodeType="withEffect">
                                  <p:stCondLst>
                                    <p:cond delay="0"/>
                                  </p:stCondLst>
                                  <p:childTnLst>
                                    <p:set>
                                      <p:cBhvr>
                                        <p:cTn id="29" dur="1" fill="hold">
                                          <p:stCondLst>
                                            <p:cond delay="0"/>
                                          </p:stCondLst>
                                        </p:cTn>
                                        <p:tgtEl>
                                          <p:spTgt spid="195"/>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9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 grpId="0"/>
      <p:bldP spid="94" grpId="0" animBg="1"/>
      <p:bldP spid="94" grpId="1"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Rectangle 3"/>
          <p:cNvSpPr>
            <a:spLocks noGrp="1" noChangeArrowheads="1"/>
          </p:cNvSpPr>
          <p:nvPr>
            <p:ph type="sldNum" sz="quarter" idx="11"/>
          </p:nvPr>
        </p:nvSpPr>
        <p:spPr>
          <a:noFill/>
        </p:spPr>
        <p:txBody>
          <a:bodyPr/>
          <a:lstStyle/>
          <a:p>
            <a:fld id="{8AA82264-7E87-43B2-A8CA-E43D6A637DBE}" type="slidenum">
              <a:rPr lang="en-US" altLang="zh-TW" smtClean="0">
                <a:ea typeface="Arial Unicode MS" pitchFamily="34" charset="-122"/>
                <a:cs typeface="Arial Unicode MS" pitchFamily="34" charset="-122"/>
              </a:rPr>
              <a:pPr/>
              <a:t>149</a:t>
            </a:fld>
            <a:endParaRPr lang="en-US" altLang="zh-TW" smtClean="0">
              <a:ea typeface="Arial Unicode MS" pitchFamily="34" charset="-122"/>
              <a:cs typeface="Arial Unicode MS" pitchFamily="34" charset="-122"/>
            </a:endParaRPr>
          </a:p>
        </p:txBody>
      </p:sp>
      <p:sp>
        <p:nvSpPr>
          <p:cNvPr id="333826" name="Title 1"/>
          <p:cNvSpPr>
            <a:spLocks noGrp="1"/>
          </p:cNvSpPr>
          <p:nvPr>
            <p:ph type="title" idx="4294967295"/>
          </p:nvPr>
        </p:nvSpPr>
        <p:spPr/>
        <p:txBody>
          <a:bodyPr/>
          <a:lstStyle/>
          <a:p>
            <a:r>
              <a:rPr lang="en-US" sz="3200" smtClean="0">
                <a:ea typeface="ＭＳ Ｐゴシック" pitchFamily="34" charset="-128"/>
              </a:rPr>
              <a:t>Interval Based Event Timeline Construction</a:t>
            </a:r>
            <a:endParaRPr lang="en-US" sz="4200" smtClean="0">
              <a:ea typeface="ＭＳ Ｐゴシック" pitchFamily="34" charset="-128"/>
            </a:endParaRPr>
          </a:p>
        </p:txBody>
      </p:sp>
      <p:grpSp>
        <p:nvGrpSpPr>
          <p:cNvPr id="82" name="Group 81"/>
          <p:cNvGrpSpPr>
            <a:grpSpLocks/>
          </p:cNvGrpSpPr>
          <p:nvPr/>
        </p:nvGrpSpPr>
        <p:grpSpPr bwMode="auto">
          <a:xfrm>
            <a:off x="457200" y="812800"/>
            <a:ext cx="8229600" cy="2878138"/>
            <a:chOff x="457200" y="812800"/>
            <a:chExt cx="8229600" cy="2878554"/>
          </a:xfrm>
        </p:grpSpPr>
        <p:sp>
          <p:nvSpPr>
            <p:cNvPr id="333873" name="Rectangle 6"/>
            <p:cNvSpPr>
              <a:spLocks noChangeArrowheads="1"/>
            </p:cNvSpPr>
            <p:nvPr/>
          </p:nvSpPr>
          <p:spPr bwMode="auto">
            <a:xfrm>
              <a:off x="457200" y="1176754"/>
              <a:ext cx="8229600" cy="2514600"/>
            </a:xfrm>
            <a:prstGeom prst="rect">
              <a:avLst/>
            </a:prstGeom>
            <a:solidFill>
              <a:schemeClr val="accent1"/>
            </a:solidFill>
            <a:ln w="19050">
              <a:solidFill>
                <a:srgbClr val="008000"/>
              </a:solidFill>
              <a:round/>
              <a:headEnd/>
              <a:tailEnd/>
            </a:ln>
          </p:spPr>
          <p:txBody>
            <a:bodyPr/>
            <a:lstStyle/>
            <a:p>
              <a:pPr algn="just" eaLnBrk="0" hangingPunct="0">
                <a:lnSpc>
                  <a:spcPct val="150000"/>
                </a:lnSpc>
              </a:pPr>
              <a:r>
                <a:rPr lang="en-US" sz="2000"/>
                <a:t>[…] The </a:t>
              </a:r>
              <a:r>
                <a:rPr lang="en-US" sz="2000">
                  <a:solidFill>
                    <a:srgbClr val="0000FF"/>
                  </a:solidFill>
                </a:rPr>
                <a:t>Iraqi insurgents</a:t>
              </a:r>
              <a:r>
                <a:rPr lang="en-US" sz="2000"/>
                <a:t> </a:t>
              </a:r>
              <a:r>
                <a:rPr lang="en-US" sz="2000" i="1">
                  <a:solidFill>
                    <a:srgbClr val="FF0000"/>
                  </a:solidFill>
                </a:rPr>
                <a:t>attacked</a:t>
              </a:r>
              <a:r>
                <a:rPr lang="en-US" sz="2000"/>
                <a:t> a </a:t>
              </a:r>
              <a:r>
                <a:rPr lang="en-US" sz="2000">
                  <a:solidFill>
                    <a:srgbClr val="0000FF"/>
                  </a:solidFill>
                </a:rPr>
                <a:t>police station</a:t>
              </a:r>
              <a:r>
                <a:rPr lang="en-US" sz="2000"/>
                <a:t> in </a:t>
              </a:r>
              <a:r>
                <a:rPr lang="en-US" sz="2000">
                  <a:solidFill>
                    <a:srgbClr val="0000FF"/>
                  </a:solidFill>
                </a:rPr>
                <a:t>Tal Afar</a:t>
              </a:r>
              <a:r>
                <a:rPr lang="en-US" sz="2000"/>
                <a:t> on </a:t>
              </a:r>
              <a:r>
                <a:rPr lang="en-US" sz="2000" u="sng">
                  <a:solidFill>
                    <a:srgbClr val="008000"/>
                  </a:solidFill>
                </a:rPr>
                <a:t>Tuesday</a:t>
              </a:r>
              <a:r>
                <a:rPr lang="en-US" sz="2000"/>
                <a:t> </a:t>
              </a:r>
              <a:r>
                <a:rPr lang="en-US" sz="2000" i="1">
                  <a:solidFill>
                    <a:srgbClr val="FF0000"/>
                  </a:solidFill>
                </a:rPr>
                <a:t>killing</a:t>
              </a:r>
              <a:r>
                <a:rPr lang="en-US" sz="2000"/>
                <a:t> </a:t>
              </a:r>
              <a:r>
                <a:rPr lang="en-US" sz="2000">
                  <a:solidFill>
                    <a:srgbClr val="0000FF"/>
                  </a:solidFill>
                </a:rPr>
                <a:t>6 policemen</a:t>
              </a:r>
              <a:r>
                <a:rPr lang="en-US" sz="2000"/>
                <a:t> and </a:t>
              </a:r>
              <a:r>
                <a:rPr lang="en-US" sz="2000" i="1">
                  <a:solidFill>
                    <a:srgbClr val="FF0000"/>
                  </a:solidFill>
                </a:rPr>
                <a:t>injuring</a:t>
              </a:r>
              <a:r>
                <a:rPr lang="en-US" sz="2000"/>
                <a:t> </a:t>
              </a:r>
              <a:r>
                <a:rPr lang="en-US" sz="2000">
                  <a:solidFill>
                    <a:srgbClr val="0000FF"/>
                  </a:solidFill>
                </a:rPr>
                <a:t>8 other people</a:t>
              </a:r>
              <a:r>
                <a:rPr lang="en-US" sz="2000"/>
                <a:t>. This action brings the </a:t>
              </a:r>
              <a:r>
                <a:rPr lang="en-US" sz="2000" i="1">
                  <a:solidFill>
                    <a:srgbClr val="FF0000"/>
                  </a:solidFill>
                </a:rPr>
                <a:t>casualties</a:t>
              </a:r>
              <a:r>
                <a:rPr lang="en-US" sz="2000"/>
                <a:t> to over </a:t>
              </a:r>
              <a:r>
                <a:rPr lang="en-US" sz="2000">
                  <a:solidFill>
                    <a:srgbClr val="0000FF"/>
                  </a:solidFill>
                </a:rPr>
                <a:t>3000</a:t>
              </a:r>
              <a:r>
                <a:rPr lang="en-US" sz="2000"/>
                <a:t> </a:t>
              </a:r>
              <a:r>
                <a:rPr lang="en-US" sz="2000" u="sng">
                  <a:solidFill>
                    <a:srgbClr val="008000"/>
                  </a:solidFill>
                </a:rPr>
                <a:t>since</a:t>
              </a:r>
              <a:r>
                <a:rPr lang="en-US" sz="2000"/>
                <a:t> the </a:t>
              </a:r>
              <a:r>
                <a:rPr lang="en-US" sz="2000" i="1">
                  <a:solidFill>
                    <a:srgbClr val="FF0000"/>
                  </a:solidFill>
                </a:rPr>
                <a:t>invasion</a:t>
              </a:r>
              <a:r>
                <a:rPr lang="en-US" sz="2000"/>
                <a:t> of the coalition armies on </a:t>
              </a:r>
              <a:r>
                <a:rPr lang="en-US" sz="2000" u="sng">
                  <a:solidFill>
                    <a:srgbClr val="008000"/>
                  </a:solidFill>
                </a:rPr>
                <a:t>3/20/2003</a:t>
              </a:r>
              <a:r>
                <a:rPr lang="en-US" sz="2000"/>
                <a:t>. </a:t>
              </a:r>
              <a:r>
                <a:rPr lang="en-US" sz="2000">
                  <a:solidFill>
                    <a:srgbClr val="0000FF"/>
                  </a:solidFill>
                </a:rPr>
                <a:t>Police</a:t>
              </a:r>
              <a:r>
                <a:rPr lang="en-US" sz="2000"/>
                <a:t> wants to </a:t>
              </a:r>
              <a:r>
                <a:rPr lang="en-US" sz="2000" i="1">
                  <a:solidFill>
                    <a:srgbClr val="FF0000"/>
                  </a:solidFill>
                </a:rPr>
                <a:t>arrest</a:t>
              </a:r>
              <a:r>
                <a:rPr lang="en-US" sz="2000"/>
                <a:t> the </a:t>
              </a:r>
              <a:r>
                <a:rPr lang="en-US" sz="2000">
                  <a:solidFill>
                    <a:srgbClr val="0000FF"/>
                  </a:solidFill>
                </a:rPr>
                <a:t>insurgents</a:t>
              </a:r>
              <a:r>
                <a:rPr lang="en-US" sz="2000"/>
                <a:t> in a campaign </a:t>
              </a:r>
              <a:r>
                <a:rPr lang="en-US" sz="2000" u="sng">
                  <a:solidFill>
                    <a:srgbClr val="008000"/>
                  </a:solidFill>
                </a:rPr>
                <a:t>next week</a:t>
              </a:r>
              <a:r>
                <a:rPr lang="en-US" sz="2000"/>
                <a:t>. […]</a:t>
              </a:r>
            </a:p>
          </p:txBody>
        </p:sp>
        <p:sp>
          <p:nvSpPr>
            <p:cNvPr id="333874" name="Rounded Rectangle 52"/>
            <p:cNvSpPr>
              <a:spLocks noChangeArrowheads="1"/>
            </p:cNvSpPr>
            <p:nvPr/>
          </p:nvSpPr>
          <p:spPr bwMode="auto">
            <a:xfrm>
              <a:off x="3657600" y="1358900"/>
              <a:ext cx="1066800" cy="381000"/>
            </a:xfrm>
            <a:prstGeom prst="roundRect">
              <a:avLst>
                <a:gd name="adj" fmla="val 16667"/>
              </a:avLst>
            </a:prstGeom>
            <a:solidFill>
              <a:srgbClr val="FFFFFF">
                <a:alpha val="78038"/>
              </a:srgbClr>
            </a:solidFill>
            <a:ln w="9525">
              <a:solidFill>
                <a:srgbClr val="FF0000"/>
              </a:solidFill>
              <a:round/>
              <a:headEnd/>
              <a:tailEnd/>
            </a:ln>
          </p:spPr>
          <p:txBody>
            <a:bodyPr anchor="ctr"/>
            <a:lstStyle/>
            <a:p>
              <a:pPr algn="ctr" eaLnBrk="0" hangingPunct="0"/>
              <a:r>
                <a:rPr lang="en-US" b="1">
                  <a:latin typeface="Book Antiqua" pitchFamily="18" charset="0"/>
                </a:rPr>
                <a:t>e</a:t>
              </a:r>
              <a:r>
                <a:rPr lang="en-US" b="1" baseline="-25000">
                  <a:latin typeface="Book Antiqua" pitchFamily="18" charset="0"/>
                </a:rPr>
                <a:t>1</a:t>
              </a:r>
            </a:p>
          </p:txBody>
        </p:sp>
        <p:sp>
          <p:nvSpPr>
            <p:cNvPr id="333875" name="Rounded Rectangle 53"/>
            <p:cNvSpPr>
              <a:spLocks noChangeArrowheads="1"/>
            </p:cNvSpPr>
            <p:nvPr/>
          </p:nvSpPr>
          <p:spPr bwMode="auto">
            <a:xfrm>
              <a:off x="1676400" y="1790700"/>
              <a:ext cx="736600" cy="381000"/>
            </a:xfrm>
            <a:prstGeom prst="roundRect">
              <a:avLst>
                <a:gd name="adj" fmla="val 16667"/>
              </a:avLst>
            </a:prstGeom>
            <a:solidFill>
              <a:srgbClr val="FFFFFF">
                <a:alpha val="78038"/>
              </a:srgbClr>
            </a:solidFill>
            <a:ln w="9525">
              <a:solidFill>
                <a:srgbClr val="FF0000"/>
              </a:solidFill>
              <a:round/>
              <a:headEnd/>
              <a:tailEnd/>
            </a:ln>
          </p:spPr>
          <p:txBody>
            <a:bodyPr anchor="ctr"/>
            <a:lstStyle/>
            <a:p>
              <a:pPr algn="ctr" eaLnBrk="0" hangingPunct="0"/>
              <a:r>
                <a:rPr lang="en-US" b="1">
                  <a:latin typeface="Book Antiqua" pitchFamily="18" charset="0"/>
                </a:rPr>
                <a:t>e</a:t>
              </a:r>
              <a:r>
                <a:rPr lang="en-US" b="1" baseline="-25000">
                  <a:latin typeface="Book Antiqua" pitchFamily="18" charset="0"/>
                </a:rPr>
                <a:t>2</a:t>
              </a:r>
            </a:p>
          </p:txBody>
        </p:sp>
        <p:sp>
          <p:nvSpPr>
            <p:cNvPr id="333876" name="Rounded Rectangle 54"/>
            <p:cNvSpPr>
              <a:spLocks noChangeArrowheads="1"/>
            </p:cNvSpPr>
            <p:nvPr/>
          </p:nvSpPr>
          <p:spPr bwMode="auto">
            <a:xfrm>
              <a:off x="4470400" y="1790700"/>
              <a:ext cx="901700" cy="381000"/>
            </a:xfrm>
            <a:prstGeom prst="roundRect">
              <a:avLst>
                <a:gd name="adj" fmla="val 16667"/>
              </a:avLst>
            </a:prstGeom>
            <a:solidFill>
              <a:srgbClr val="FFFFFF">
                <a:alpha val="78038"/>
              </a:srgbClr>
            </a:solidFill>
            <a:ln w="9525">
              <a:solidFill>
                <a:srgbClr val="FF0000"/>
              </a:solidFill>
              <a:round/>
              <a:headEnd/>
              <a:tailEnd/>
            </a:ln>
          </p:spPr>
          <p:txBody>
            <a:bodyPr anchor="ctr"/>
            <a:lstStyle/>
            <a:p>
              <a:pPr algn="ctr" eaLnBrk="0" hangingPunct="0"/>
              <a:r>
                <a:rPr lang="en-US" b="1">
                  <a:latin typeface="Book Antiqua" pitchFamily="18" charset="0"/>
                </a:rPr>
                <a:t>e</a:t>
              </a:r>
              <a:r>
                <a:rPr lang="en-US" b="1" baseline="-25000">
                  <a:latin typeface="Book Antiqua" pitchFamily="18" charset="0"/>
                </a:rPr>
                <a:t>3</a:t>
              </a:r>
            </a:p>
          </p:txBody>
        </p:sp>
        <p:sp>
          <p:nvSpPr>
            <p:cNvPr id="333877" name="Rounded Rectangle 55"/>
            <p:cNvSpPr>
              <a:spLocks noChangeArrowheads="1"/>
            </p:cNvSpPr>
            <p:nvPr/>
          </p:nvSpPr>
          <p:spPr bwMode="auto">
            <a:xfrm>
              <a:off x="1854200" y="2247900"/>
              <a:ext cx="1219200" cy="381000"/>
            </a:xfrm>
            <a:prstGeom prst="roundRect">
              <a:avLst>
                <a:gd name="adj" fmla="val 16667"/>
              </a:avLst>
            </a:prstGeom>
            <a:solidFill>
              <a:srgbClr val="FFFFFF">
                <a:alpha val="78038"/>
              </a:srgbClr>
            </a:solidFill>
            <a:ln w="9525">
              <a:solidFill>
                <a:srgbClr val="FF0000"/>
              </a:solidFill>
              <a:round/>
              <a:headEnd/>
              <a:tailEnd/>
            </a:ln>
          </p:spPr>
          <p:txBody>
            <a:bodyPr anchor="ctr"/>
            <a:lstStyle/>
            <a:p>
              <a:pPr algn="ctr" eaLnBrk="0" hangingPunct="0"/>
              <a:r>
                <a:rPr lang="en-US" b="1">
                  <a:latin typeface="Book Antiqua" pitchFamily="18" charset="0"/>
                </a:rPr>
                <a:t>e</a:t>
              </a:r>
              <a:r>
                <a:rPr lang="en-US" b="1" baseline="-25000">
                  <a:latin typeface="Book Antiqua" pitchFamily="18" charset="0"/>
                </a:rPr>
                <a:t>4</a:t>
              </a:r>
            </a:p>
          </p:txBody>
        </p:sp>
        <p:sp>
          <p:nvSpPr>
            <p:cNvPr id="333878" name="Rounded Rectangle 56"/>
            <p:cNvSpPr>
              <a:spLocks noChangeArrowheads="1"/>
            </p:cNvSpPr>
            <p:nvPr/>
          </p:nvSpPr>
          <p:spPr bwMode="auto">
            <a:xfrm>
              <a:off x="5816600" y="2247900"/>
              <a:ext cx="1003300" cy="381000"/>
            </a:xfrm>
            <a:prstGeom prst="roundRect">
              <a:avLst>
                <a:gd name="adj" fmla="val 16667"/>
              </a:avLst>
            </a:prstGeom>
            <a:solidFill>
              <a:srgbClr val="FFFFFF">
                <a:alpha val="78038"/>
              </a:srgbClr>
            </a:solidFill>
            <a:ln w="9525">
              <a:solidFill>
                <a:srgbClr val="FF0000"/>
              </a:solidFill>
              <a:round/>
              <a:headEnd/>
              <a:tailEnd/>
            </a:ln>
          </p:spPr>
          <p:txBody>
            <a:bodyPr anchor="ctr"/>
            <a:lstStyle/>
            <a:p>
              <a:pPr algn="ctr" eaLnBrk="0" hangingPunct="0"/>
              <a:r>
                <a:rPr lang="en-US" b="1">
                  <a:latin typeface="Book Antiqua" pitchFamily="18" charset="0"/>
                </a:rPr>
                <a:t>e</a:t>
              </a:r>
              <a:r>
                <a:rPr lang="en-US" b="1" baseline="-25000">
                  <a:latin typeface="Book Antiqua" pitchFamily="18" charset="0"/>
                </a:rPr>
                <a:t>5</a:t>
              </a:r>
            </a:p>
          </p:txBody>
        </p:sp>
        <p:sp>
          <p:nvSpPr>
            <p:cNvPr id="333879" name="Rounded Rectangle 57"/>
            <p:cNvSpPr>
              <a:spLocks noChangeArrowheads="1"/>
            </p:cNvSpPr>
            <p:nvPr/>
          </p:nvSpPr>
          <p:spPr bwMode="auto">
            <a:xfrm>
              <a:off x="5410200" y="2730500"/>
              <a:ext cx="762000" cy="381000"/>
            </a:xfrm>
            <a:prstGeom prst="roundRect">
              <a:avLst>
                <a:gd name="adj" fmla="val 16667"/>
              </a:avLst>
            </a:prstGeom>
            <a:solidFill>
              <a:srgbClr val="FFFFFF">
                <a:alpha val="78038"/>
              </a:srgbClr>
            </a:solidFill>
            <a:ln w="9525">
              <a:solidFill>
                <a:srgbClr val="FF0000"/>
              </a:solidFill>
              <a:round/>
              <a:headEnd/>
              <a:tailEnd/>
            </a:ln>
          </p:spPr>
          <p:txBody>
            <a:bodyPr anchor="ctr"/>
            <a:lstStyle/>
            <a:p>
              <a:pPr algn="ctr" eaLnBrk="0" hangingPunct="0"/>
              <a:r>
                <a:rPr lang="en-US" b="1">
                  <a:latin typeface="Book Antiqua" pitchFamily="18" charset="0"/>
                </a:rPr>
                <a:t>e</a:t>
              </a:r>
              <a:r>
                <a:rPr lang="en-US" b="1" baseline="-25000">
                  <a:latin typeface="Book Antiqua" pitchFamily="18" charset="0"/>
                </a:rPr>
                <a:t>6</a:t>
              </a:r>
            </a:p>
          </p:txBody>
        </p:sp>
        <p:sp>
          <p:nvSpPr>
            <p:cNvPr id="333880" name="Oval 60"/>
            <p:cNvSpPr>
              <a:spLocks noChangeArrowheads="1"/>
            </p:cNvSpPr>
            <p:nvPr/>
          </p:nvSpPr>
          <p:spPr bwMode="auto">
            <a:xfrm>
              <a:off x="901700" y="1790700"/>
              <a:ext cx="533400" cy="381000"/>
            </a:xfrm>
            <a:prstGeom prst="ellipse">
              <a:avLst/>
            </a:prstGeom>
            <a:solidFill>
              <a:srgbClr val="FFFFFF">
                <a:alpha val="78038"/>
              </a:srgbClr>
            </a:solidFill>
            <a:ln w="9525">
              <a:solidFill>
                <a:srgbClr val="008000"/>
              </a:solidFill>
              <a:round/>
              <a:headEnd/>
              <a:tailEnd/>
            </a:ln>
          </p:spPr>
          <p:txBody>
            <a:bodyPr anchor="ctr"/>
            <a:lstStyle/>
            <a:p>
              <a:pPr algn="ctr" eaLnBrk="0" hangingPunct="0"/>
              <a:r>
                <a:rPr lang="en-US" b="1">
                  <a:latin typeface="Book Antiqua" pitchFamily="18" charset="0"/>
                </a:rPr>
                <a:t>I</a:t>
              </a:r>
              <a:r>
                <a:rPr lang="en-US" b="1" baseline="-25000">
                  <a:latin typeface="Book Antiqua" pitchFamily="18" charset="0"/>
                </a:rPr>
                <a:t>2</a:t>
              </a:r>
            </a:p>
          </p:txBody>
        </p:sp>
        <p:sp>
          <p:nvSpPr>
            <p:cNvPr id="333881" name="Oval 61"/>
            <p:cNvSpPr>
              <a:spLocks noChangeArrowheads="1"/>
            </p:cNvSpPr>
            <p:nvPr/>
          </p:nvSpPr>
          <p:spPr bwMode="auto">
            <a:xfrm>
              <a:off x="2336800" y="2692400"/>
              <a:ext cx="533400" cy="381000"/>
            </a:xfrm>
            <a:prstGeom prst="ellipse">
              <a:avLst/>
            </a:prstGeom>
            <a:solidFill>
              <a:srgbClr val="FFFFFF">
                <a:alpha val="78038"/>
              </a:srgbClr>
            </a:solidFill>
            <a:ln w="9525">
              <a:solidFill>
                <a:srgbClr val="008000"/>
              </a:solidFill>
              <a:round/>
              <a:headEnd/>
              <a:tailEnd/>
            </a:ln>
          </p:spPr>
          <p:txBody>
            <a:bodyPr anchor="ctr"/>
            <a:lstStyle/>
            <a:p>
              <a:pPr algn="ctr" eaLnBrk="0" hangingPunct="0"/>
              <a:r>
                <a:rPr lang="en-US" b="1">
                  <a:latin typeface="Book Antiqua" pitchFamily="18" charset="0"/>
                </a:rPr>
                <a:t>I</a:t>
              </a:r>
              <a:r>
                <a:rPr lang="en-US" b="1" baseline="-25000">
                  <a:latin typeface="Book Antiqua" pitchFamily="18" charset="0"/>
                </a:rPr>
                <a:t>3</a:t>
              </a:r>
            </a:p>
          </p:txBody>
        </p:sp>
        <p:sp>
          <p:nvSpPr>
            <p:cNvPr id="333882" name="Oval 62"/>
            <p:cNvSpPr>
              <a:spLocks noChangeArrowheads="1"/>
            </p:cNvSpPr>
            <p:nvPr/>
          </p:nvSpPr>
          <p:spPr bwMode="auto">
            <a:xfrm>
              <a:off x="4737100" y="2235200"/>
              <a:ext cx="533400" cy="381000"/>
            </a:xfrm>
            <a:prstGeom prst="ellipse">
              <a:avLst/>
            </a:prstGeom>
            <a:solidFill>
              <a:srgbClr val="FFFFFF">
                <a:alpha val="78038"/>
              </a:srgbClr>
            </a:solidFill>
            <a:ln w="9525">
              <a:solidFill>
                <a:srgbClr val="008000"/>
              </a:solidFill>
              <a:round/>
              <a:headEnd/>
              <a:tailEnd/>
            </a:ln>
          </p:spPr>
          <p:txBody>
            <a:bodyPr anchor="ctr"/>
            <a:lstStyle/>
            <a:p>
              <a:pPr algn="ctr" eaLnBrk="0" hangingPunct="0"/>
              <a:r>
                <a:rPr lang="en-US" b="1">
                  <a:latin typeface="Book Antiqua" pitchFamily="18" charset="0"/>
                </a:rPr>
                <a:t>I</a:t>
              </a:r>
              <a:r>
                <a:rPr lang="en-US" b="1" baseline="-25000">
                  <a:latin typeface="Book Antiqua" pitchFamily="18" charset="0"/>
                </a:rPr>
                <a:t>4</a:t>
              </a:r>
            </a:p>
          </p:txBody>
        </p:sp>
        <p:sp>
          <p:nvSpPr>
            <p:cNvPr id="333883" name="Oval 63"/>
            <p:cNvSpPr>
              <a:spLocks noChangeArrowheads="1"/>
            </p:cNvSpPr>
            <p:nvPr/>
          </p:nvSpPr>
          <p:spPr bwMode="auto">
            <a:xfrm>
              <a:off x="2082800" y="3175000"/>
              <a:ext cx="533400" cy="381000"/>
            </a:xfrm>
            <a:prstGeom prst="ellipse">
              <a:avLst/>
            </a:prstGeom>
            <a:solidFill>
              <a:srgbClr val="FFFFFF">
                <a:alpha val="78038"/>
              </a:srgbClr>
            </a:solidFill>
            <a:ln w="9525">
              <a:solidFill>
                <a:srgbClr val="008000"/>
              </a:solidFill>
              <a:round/>
              <a:headEnd/>
              <a:tailEnd/>
            </a:ln>
          </p:spPr>
          <p:txBody>
            <a:bodyPr anchor="ctr"/>
            <a:lstStyle/>
            <a:p>
              <a:pPr algn="ctr" eaLnBrk="0" hangingPunct="0"/>
              <a:r>
                <a:rPr lang="en-US" b="1">
                  <a:latin typeface="Book Antiqua" pitchFamily="18" charset="0"/>
                </a:rPr>
                <a:t>I</a:t>
              </a:r>
              <a:r>
                <a:rPr lang="en-US" b="1" baseline="-25000">
                  <a:latin typeface="Book Antiqua" pitchFamily="18" charset="0"/>
                </a:rPr>
                <a:t>5</a:t>
              </a:r>
            </a:p>
          </p:txBody>
        </p:sp>
        <p:sp>
          <p:nvSpPr>
            <p:cNvPr id="333884" name="TextBox 70"/>
            <p:cNvSpPr txBox="1">
              <a:spLocks noChangeArrowheads="1"/>
            </p:cNvSpPr>
            <p:nvPr/>
          </p:nvSpPr>
          <p:spPr bwMode="auto">
            <a:xfrm>
              <a:off x="4267200" y="838200"/>
              <a:ext cx="4419600" cy="338554"/>
            </a:xfrm>
            <a:prstGeom prst="rect">
              <a:avLst/>
            </a:prstGeom>
            <a:noFill/>
            <a:ln w="9525">
              <a:noFill/>
              <a:miter lim="800000"/>
              <a:headEnd/>
              <a:tailEnd/>
            </a:ln>
          </p:spPr>
          <p:txBody>
            <a:bodyPr>
              <a:spAutoFit/>
            </a:bodyPr>
            <a:lstStyle/>
            <a:p>
              <a:pPr algn="r"/>
              <a:r>
                <a:rPr lang="en-US" sz="1600" i="1">
                  <a:solidFill>
                    <a:srgbClr val="000000"/>
                  </a:solidFill>
                </a:rPr>
                <a:t>Publishing date: </a:t>
              </a:r>
              <a:r>
                <a:rPr lang="en-US" sz="1600" i="1" u="sng">
                  <a:solidFill>
                    <a:srgbClr val="008000"/>
                  </a:solidFill>
                </a:rPr>
                <a:t>Wed., May 24</a:t>
              </a:r>
              <a:r>
                <a:rPr lang="en-US" sz="1600" i="1" u="sng" baseline="30000">
                  <a:solidFill>
                    <a:srgbClr val="008000"/>
                  </a:solidFill>
                </a:rPr>
                <a:t>th</a:t>
              </a:r>
              <a:r>
                <a:rPr lang="en-US" sz="1600" i="1" u="sng">
                  <a:solidFill>
                    <a:srgbClr val="008000"/>
                  </a:solidFill>
                </a:rPr>
                <a:t>, 2006</a:t>
              </a:r>
            </a:p>
          </p:txBody>
        </p:sp>
        <p:sp>
          <p:nvSpPr>
            <p:cNvPr id="333885" name="Oval 58"/>
            <p:cNvSpPr>
              <a:spLocks noChangeArrowheads="1"/>
            </p:cNvSpPr>
            <p:nvPr/>
          </p:nvSpPr>
          <p:spPr bwMode="auto">
            <a:xfrm>
              <a:off x="7391400" y="812800"/>
              <a:ext cx="533400" cy="381000"/>
            </a:xfrm>
            <a:prstGeom prst="ellipse">
              <a:avLst/>
            </a:prstGeom>
            <a:solidFill>
              <a:srgbClr val="FFFFFF">
                <a:alpha val="78038"/>
              </a:srgbClr>
            </a:solidFill>
            <a:ln w="9525">
              <a:solidFill>
                <a:srgbClr val="008000"/>
              </a:solidFill>
              <a:round/>
              <a:headEnd/>
              <a:tailEnd/>
            </a:ln>
          </p:spPr>
          <p:txBody>
            <a:bodyPr anchor="ctr"/>
            <a:lstStyle/>
            <a:p>
              <a:pPr algn="ctr" eaLnBrk="0" hangingPunct="0"/>
              <a:r>
                <a:rPr lang="en-US" b="1">
                  <a:latin typeface="Book Antiqua" pitchFamily="18" charset="0"/>
                </a:rPr>
                <a:t>I</a:t>
              </a:r>
              <a:r>
                <a:rPr lang="en-US" b="1" baseline="-25000">
                  <a:latin typeface="Book Antiqua" pitchFamily="18" charset="0"/>
                </a:rPr>
                <a:t>1</a:t>
              </a:r>
            </a:p>
          </p:txBody>
        </p:sp>
      </p:grpSp>
      <p:sp>
        <p:nvSpPr>
          <p:cNvPr id="77" name="Oval 76"/>
          <p:cNvSpPr>
            <a:spLocks noChangeArrowheads="1"/>
          </p:cNvSpPr>
          <p:nvPr/>
        </p:nvSpPr>
        <p:spPr bwMode="auto">
          <a:xfrm>
            <a:off x="3316288" y="5295900"/>
            <a:ext cx="73025" cy="73025"/>
          </a:xfrm>
          <a:prstGeom prst="ellipse">
            <a:avLst/>
          </a:prstGeom>
          <a:solidFill>
            <a:schemeClr val="bg2"/>
          </a:solidFill>
          <a:ln w="9525">
            <a:solidFill>
              <a:schemeClr val="bg2"/>
            </a:solidFill>
            <a:round/>
            <a:headEnd/>
            <a:tailEnd/>
          </a:ln>
          <a:effectLst>
            <a:outerShdw blurRad="50800" dist="38100" dir="2700000" rotWithShape="0">
              <a:srgbClr val="808080">
                <a:alpha val="42998"/>
              </a:srgbClr>
            </a:outerShdw>
          </a:effectLst>
        </p:spPr>
        <p:txBody>
          <a:bodyPr/>
          <a:lstStyle/>
          <a:p>
            <a:pPr eaLnBrk="0" hangingPunct="0">
              <a:defRPr/>
            </a:pPr>
            <a:endParaRPr lang="en-US" sz="2400">
              <a:latin typeface="Arial" pitchFamily="34" charset="0"/>
              <a:ea typeface="MS PGothic" pitchFamily="34" charset="-128"/>
              <a:cs typeface="+mn-cs"/>
            </a:endParaRPr>
          </a:p>
        </p:txBody>
      </p:sp>
      <p:sp>
        <p:nvSpPr>
          <p:cNvPr id="91" name="Oval 90"/>
          <p:cNvSpPr>
            <a:spLocks noChangeArrowheads="1"/>
          </p:cNvSpPr>
          <p:nvPr/>
        </p:nvSpPr>
        <p:spPr bwMode="auto">
          <a:xfrm>
            <a:off x="1792288" y="5295900"/>
            <a:ext cx="73025" cy="73025"/>
          </a:xfrm>
          <a:prstGeom prst="ellipse">
            <a:avLst/>
          </a:prstGeom>
          <a:solidFill>
            <a:schemeClr val="bg2"/>
          </a:solidFill>
          <a:ln w="9525">
            <a:solidFill>
              <a:schemeClr val="bg2"/>
            </a:solidFill>
            <a:round/>
            <a:headEnd/>
            <a:tailEnd/>
          </a:ln>
          <a:effectLst>
            <a:outerShdw blurRad="50800" dist="38100" dir="2700000" rotWithShape="0">
              <a:srgbClr val="808080">
                <a:alpha val="42998"/>
              </a:srgbClr>
            </a:outerShdw>
          </a:effectLst>
        </p:spPr>
        <p:txBody>
          <a:bodyPr/>
          <a:lstStyle/>
          <a:p>
            <a:pPr eaLnBrk="0" hangingPunct="0">
              <a:defRPr/>
            </a:pPr>
            <a:endParaRPr lang="en-US" sz="2400">
              <a:latin typeface="Arial" pitchFamily="34" charset="0"/>
              <a:ea typeface="MS PGothic" pitchFamily="34" charset="-128"/>
              <a:cs typeface="+mn-cs"/>
            </a:endParaRPr>
          </a:p>
        </p:txBody>
      </p:sp>
      <p:sp>
        <p:nvSpPr>
          <p:cNvPr id="93" name="Oval 92"/>
          <p:cNvSpPr>
            <a:spLocks noChangeArrowheads="1"/>
          </p:cNvSpPr>
          <p:nvPr/>
        </p:nvSpPr>
        <p:spPr bwMode="auto">
          <a:xfrm>
            <a:off x="2859088" y="5297488"/>
            <a:ext cx="73025" cy="73025"/>
          </a:xfrm>
          <a:prstGeom prst="ellipse">
            <a:avLst/>
          </a:prstGeom>
          <a:solidFill>
            <a:schemeClr val="bg2"/>
          </a:solidFill>
          <a:ln w="9525">
            <a:solidFill>
              <a:schemeClr val="bg2"/>
            </a:solidFill>
            <a:round/>
            <a:headEnd/>
            <a:tailEnd/>
          </a:ln>
          <a:effectLst>
            <a:outerShdw blurRad="50800" dist="38100" dir="2700000" rotWithShape="0">
              <a:srgbClr val="808080">
                <a:alpha val="42998"/>
              </a:srgbClr>
            </a:outerShdw>
          </a:effectLst>
        </p:spPr>
        <p:txBody>
          <a:bodyPr/>
          <a:lstStyle/>
          <a:p>
            <a:pPr eaLnBrk="0" hangingPunct="0">
              <a:defRPr/>
            </a:pPr>
            <a:endParaRPr lang="en-US" sz="2400">
              <a:latin typeface="Arial" pitchFamily="34" charset="0"/>
              <a:ea typeface="MS PGothic" pitchFamily="34" charset="-128"/>
              <a:cs typeface="+mn-cs"/>
            </a:endParaRPr>
          </a:p>
        </p:txBody>
      </p:sp>
      <p:sp>
        <p:nvSpPr>
          <p:cNvPr id="98" name="Oval 97"/>
          <p:cNvSpPr>
            <a:spLocks noChangeArrowheads="1"/>
          </p:cNvSpPr>
          <p:nvPr/>
        </p:nvSpPr>
        <p:spPr bwMode="auto">
          <a:xfrm>
            <a:off x="496888" y="5297488"/>
            <a:ext cx="73025" cy="73025"/>
          </a:xfrm>
          <a:prstGeom prst="ellipse">
            <a:avLst/>
          </a:prstGeom>
          <a:solidFill>
            <a:schemeClr val="bg2"/>
          </a:solidFill>
          <a:ln w="9525">
            <a:solidFill>
              <a:schemeClr val="bg2"/>
            </a:solidFill>
            <a:round/>
            <a:headEnd/>
            <a:tailEnd/>
          </a:ln>
          <a:effectLst>
            <a:outerShdw blurRad="50800" dist="38100" dir="2700000" rotWithShape="0">
              <a:srgbClr val="808080">
                <a:alpha val="42998"/>
              </a:srgbClr>
            </a:outerShdw>
          </a:effectLst>
        </p:spPr>
        <p:txBody>
          <a:bodyPr/>
          <a:lstStyle/>
          <a:p>
            <a:pPr eaLnBrk="0" hangingPunct="0">
              <a:defRPr/>
            </a:pPr>
            <a:endParaRPr lang="en-US" sz="2400">
              <a:latin typeface="Arial" pitchFamily="34" charset="0"/>
              <a:ea typeface="MS PGothic" pitchFamily="34" charset="-128"/>
              <a:cs typeface="+mn-cs"/>
            </a:endParaRPr>
          </a:p>
        </p:txBody>
      </p:sp>
      <p:sp>
        <p:nvSpPr>
          <p:cNvPr id="106" name="Oval 105"/>
          <p:cNvSpPr>
            <a:spLocks noChangeArrowheads="1"/>
          </p:cNvSpPr>
          <p:nvPr/>
        </p:nvSpPr>
        <p:spPr bwMode="auto">
          <a:xfrm>
            <a:off x="5221288" y="5295900"/>
            <a:ext cx="73025" cy="73025"/>
          </a:xfrm>
          <a:prstGeom prst="ellipse">
            <a:avLst/>
          </a:prstGeom>
          <a:solidFill>
            <a:schemeClr val="bg2"/>
          </a:solidFill>
          <a:ln w="9525">
            <a:solidFill>
              <a:schemeClr val="bg2"/>
            </a:solidFill>
            <a:round/>
            <a:headEnd/>
            <a:tailEnd/>
          </a:ln>
          <a:effectLst>
            <a:outerShdw blurRad="50800" dist="38100" dir="2700000" rotWithShape="0">
              <a:srgbClr val="808080">
                <a:alpha val="42998"/>
              </a:srgbClr>
            </a:outerShdw>
          </a:effectLst>
        </p:spPr>
        <p:txBody>
          <a:bodyPr/>
          <a:lstStyle/>
          <a:p>
            <a:pPr eaLnBrk="0" hangingPunct="0">
              <a:defRPr/>
            </a:pPr>
            <a:endParaRPr lang="en-US" sz="2400">
              <a:latin typeface="Arial" pitchFamily="34" charset="0"/>
              <a:ea typeface="MS PGothic" pitchFamily="34" charset="-128"/>
              <a:cs typeface="+mn-cs"/>
            </a:endParaRPr>
          </a:p>
        </p:txBody>
      </p:sp>
      <p:sp>
        <p:nvSpPr>
          <p:cNvPr id="107" name="Oval 106"/>
          <p:cNvSpPr>
            <a:spLocks noChangeArrowheads="1"/>
          </p:cNvSpPr>
          <p:nvPr/>
        </p:nvSpPr>
        <p:spPr bwMode="auto">
          <a:xfrm>
            <a:off x="6135688" y="5297488"/>
            <a:ext cx="73025" cy="73025"/>
          </a:xfrm>
          <a:prstGeom prst="ellipse">
            <a:avLst/>
          </a:prstGeom>
          <a:solidFill>
            <a:schemeClr val="bg2"/>
          </a:solidFill>
          <a:ln w="9525">
            <a:solidFill>
              <a:schemeClr val="bg2"/>
            </a:solidFill>
            <a:round/>
            <a:headEnd/>
            <a:tailEnd/>
          </a:ln>
          <a:effectLst>
            <a:outerShdw blurRad="50800" dist="38100" dir="2700000" rotWithShape="0">
              <a:srgbClr val="808080">
                <a:alpha val="42998"/>
              </a:srgbClr>
            </a:outerShdw>
          </a:effectLst>
        </p:spPr>
        <p:txBody>
          <a:bodyPr/>
          <a:lstStyle/>
          <a:p>
            <a:pPr eaLnBrk="0" hangingPunct="0">
              <a:defRPr/>
            </a:pPr>
            <a:endParaRPr lang="en-US" sz="2400">
              <a:latin typeface="Arial" pitchFamily="34" charset="0"/>
              <a:ea typeface="MS PGothic" pitchFamily="34" charset="-128"/>
              <a:cs typeface="+mn-cs"/>
            </a:endParaRPr>
          </a:p>
        </p:txBody>
      </p:sp>
      <p:sp>
        <p:nvSpPr>
          <p:cNvPr id="109" name="Oval 108"/>
          <p:cNvSpPr>
            <a:spLocks noChangeArrowheads="1"/>
          </p:cNvSpPr>
          <p:nvPr/>
        </p:nvSpPr>
        <p:spPr bwMode="auto">
          <a:xfrm>
            <a:off x="6821488" y="5295900"/>
            <a:ext cx="73025" cy="73025"/>
          </a:xfrm>
          <a:prstGeom prst="ellipse">
            <a:avLst/>
          </a:prstGeom>
          <a:solidFill>
            <a:schemeClr val="bg2"/>
          </a:solidFill>
          <a:ln w="9525">
            <a:solidFill>
              <a:schemeClr val="bg2"/>
            </a:solidFill>
            <a:round/>
            <a:headEnd/>
            <a:tailEnd/>
          </a:ln>
          <a:effectLst>
            <a:outerShdw blurRad="50800" dist="38100" dir="2700000" rotWithShape="0">
              <a:srgbClr val="808080">
                <a:alpha val="42998"/>
              </a:srgbClr>
            </a:outerShdw>
          </a:effectLst>
        </p:spPr>
        <p:txBody>
          <a:bodyPr/>
          <a:lstStyle/>
          <a:p>
            <a:pPr eaLnBrk="0" hangingPunct="0">
              <a:defRPr/>
            </a:pPr>
            <a:endParaRPr lang="en-US" sz="2400">
              <a:latin typeface="Arial" pitchFamily="34" charset="0"/>
              <a:ea typeface="MS PGothic" pitchFamily="34" charset="-128"/>
              <a:cs typeface="+mn-cs"/>
            </a:endParaRPr>
          </a:p>
        </p:txBody>
      </p:sp>
      <p:sp>
        <p:nvSpPr>
          <p:cNvPr id="110" name="Oval 109"/>
          <p:cNvSpPr>
            <a:spLocks noChangeArrowheads="1"/>
          </p:cNvSpPr>
          <p:nvPr/>
        </p:nvSpPr>
        <p:spPr bwMode="auto">
          <a:xfrm>
            <a:off x="7735888" y="5297488"/>
            <a:ext cx="73025" cy="73025"/>
          </a:xfrm>
          <a:prstGeom prst="ellipse">
            <a:avLst/>
          </a:prstGeom>
          <a:solidFill>
            <a:schemeClr val="bg2"/>
          </a:solidFill>
          <a:ln w="9525">
            <a:solidFill>
              <a:schemeClr val="bg2"/>
            </a:solidFill>
            <a:round/>
            <a:headEnd/>
            <a:tailEnd/>
          </a:ln>
          <a:effectLst>
            <a:outerShdw blurRad="50800" dist="38100" dir="2700000" rotWithShape="0">
              <a:srgbClr val="808080">
                <a:alpha val="42998"/>
              </a:srgbClr>
            </a:outerShdw>
          </a:effectLst>
        </p:spPr>
        <p:txBody>
          <a:bodyPr/>
          <a:lstStyle/>
          <a:p>
            <a:pPr eaLnBrk="0" hangingPunct="0">
              <a:defRPr/>
            </a:pPr>
            <a:endParaRPr lang="en-US" sz="2400">
              <a:latin typeface="Arial" pitchFamily="34" charset="0"/>
              <a:ea typeface="MS PGothic" pitchFamily="34" charset="-128"/>
              <a:cs typeface="+mn-cs"/>
            </a:endParaRPr>
          </a:p>
        </p:txBody>
      </p:sp>
      <p:cxnSp>
        <p:nvCxnSpPr>
          <p:cNvPr id="333836" name="Straight Connector 115"/>
          <p:cNvCxnSpPr>
            <a:cxnSpLocks noChangeShapeType="1"/>
            <a:stCxn id="98" idx="6"/>
            <a:endCxn id="91" idx="2"/>
          </p:cNvCxnSpPr>
          <p:nvPr/>
        </p:nvCxnSpPr>
        <p:spPr bwMode="auto">
          <a:xfrm flipV="1">
            <a:off x="569913" y="5332413"/>
            <a:ext cx="1222375" cy="1587"/>
          </a:xfrm>
          <a:prstGeom prst="line">
            <a:avLst/>
          </a:prstGeom>
          <a:noFill/>
          <a:ln w="15875">
            <a:solidFill>
              <a:schemeClr val="tx1"/>
            </a:solidFill>
            <a:prstDash val="dash"/>
            <a:round/>
            <a:headEnd/>
            <a:tailEnd/>
          </a:ln>
        </p:spPr>
      </p:cxnSp>
      <p:cxnSp>
        <p:nvCxnSpPr>
          <p:cNvPr id="333837" name="Straight Connector 117"/>
          <p:cNvCxnSpPr>
            <a:cxnSpLocks noChangeShapeType="1"/>
            <a:stCxn id="91" idx="6"/>
            <a:endCxn id="93" idx="2"/>
          </p:cNvCxnSpPr>
          <p:nvPr/>
        </p:nvCxnSpPr>
        <p:spPr bwMode="auto">
          <a:xfrm>
            <a:off x="1865313" y="5332413"/>
            <a:ext cx="993775" cy="1587"/>
          </a:xfrm>
          <a:prstGeom prst="line">
            <a:avLst/>
          </a:prstGeom>
          <a:noFill/>
          <a:ln w="15875">
            <a:solidFill>
              <a:schemeClr val="tx1"/>
            </a:solidFill>
            <a:round/>
            <a:headEnd/>
            <a:tailEnd/>
          </a:ln>
        </p:spPr>
      </p:cxnSp>
      <p:cxnSp>
        <p:nvCxnSpPr>
          <p:cNvPr id="333838" name="Straight Connector 119"/>
          <p:cNvCxnSpPr>
            <a:cxnSpLocks noChangeShapeType="1"/>
            <a:stCxn id="93" idx="6"/>
            <a:endCxn id="77" idx="2"/>
          </p:cNvCxnSpPr>
          <p:nvPr/>
        </p:nvCxnSpPr>
        <p:spPr bwMode="auto">
          <a:xfrm flipV="1">
            <a:off x="2932113" y="5332413"/>
            <a:ext cx="384175" cy="1587"/>
          </a:xfrm>
          <a:prstGeom prst="line">
            <a:avLst/>
          </a:prstGeom>
          <a:noFill/>
          <a:ln w="15875">
            <a:solidFill>
              <a:schemeClr val="tx1"/>
            </a:solidFill>
            <a:round/>
            <a:headEnd/>
            <a:tailEnd/>
          </a:ln>
        </p:spPr>
      </p:cxnSp>
      <p:cxnSp>
        <p:nvCxnSpPr>
          <p:cNvPr id="333839" name="Straight Connector 121"/>
          <p:cNvCxnSpPr>
            <a:cxnSpLocks noChangeShapeType="1"/>
            <a:stCxn id="77" idx="6"/>
            <a:endCxn id="106" idx="2"/>
          </p:cNvCxnSpPr>
          <p:nvPr/>
        </p:nvCxnSpPr>
        <p:spPr bwMode="auto">
          <a:xfrm>
            <a:off x="3389313" y="5332413"/>
            <a:ext cx="1831975" cy="1587"/>
          </a:xfrm>
          <a:prstGeom prst="line">
            <a:avLst/>
          </a:prstGeom>
          <a:noFill/>
          <a:ln w="15875">
            <a:solidFill>
              <a:schemeClr val="tx1"/>
            </a:solidFill>
            <a:round/>
            <a:headEnd/>
            <a:tailEnd/>
          </a:ln>
        </p:spPr>
      </p:cxnSp>
      <p:cxnSp>
        <p:nvCxnSpPr>
          <p:cNvPr id="333840" name="Straight Connector 123"/>
          <p:cNvCxnSpPr>
            <a:cxnSpLocks noChangeShapeType="1"/>
            <a:stCxn id="106" idx="6"/>
            <a:endCxn id="107" idx="2"/>
          </p:cNvCxnSpPr>
          <p:nvPr/>
        </p:nvCxnSpPr>
        <p:spPr bwMode="auto">
          <a:xfrm>
            <a:off x="5294313" y="5332413"/>
            <a:ext cx="841375" cy="1587"/>
          </a:xfrm>
          <a:prstGeom prst="line">
            <a:avLst/>
          </a:prstGeom>
          <a:noFill/>
          <a:ln w="15875">
            <a:solidFill>
              <a:schemeClr val="tx1"/>
            </a:solidFill>
            <a:round/>
            <a:headEnd/>
            <a:tailEnd/>
          </a:ln>
        </p:spPr>
      </p:cxnSp>
      <p:cxnSp>
        <p:nvCxnSpPr>
          <p:cNvPr id="333841" name="Straight Connector 125"/>
          <p:cNvCxnSpPr>
            <a:cxnSpLocks noChangeShapeType="1"/>
            <a:stCxn id="107" idx="6"/>
            <a:endCxn id="109" idx="2"/>
          </p:cNvCxnSpPr>
          <p:nvPr/>
        </p:nvCxnSpPr>
        <p:spPr bwMode="auto">
          <a:xfrm flipV="1">
            <a:off x="6208713" y="5332413"/>
            <a:ext cx="612775" cy="1587"/>
          </a:xfrm>
          <a:prstGeom prst="line">
            <a:avLst/>
          </a:prstGeom>
          <a:noFill/>
          <a:ln w="15875">
            <a:solidFill>
              <a:schemeClr val="tx1"/>
            </a:solidFill>
            <a:round/>
            <a:headEnd/>
            <a:tailEnd/>
          </a:ln>
        </p:spPr>
      </p:cxnSp>
      <p:cxnSp>
        <p:nvCxnSpPr>
          <p:cNvPr id="333842" name="Straight Connector 127"/>
          <p:cNvCxnSpPr>
            <a:cxnSpLocks noChangeShapeType="1"/>
            <a:stCxn id="109" idx="6"/>
            <a:endCxn id="110" idx="2"/>
          </p:cNvCxnSpPr>
          <p:nvPr/>
        </p:nvCxnSpPr>
        <p:spPr bwMode="auto">
          <a:xfrm>
            <a:off x="6894513" y="5332413"/>
            <a:ext cx="841375" cy="1587"/>
          </a:xfrm>
          <a:prstGeom prst="line">
            <a:avLst/>
          </a:prstGeom>
          <a:noFill/>
          <a:ln w="15875">
            <a:solidFill>
              <a:schemeClr val="tx1"/>
            </a:solidFill>
            <a:round/>
            <a:headEnd/>
            <a:tailEnd/>
          </a:ln>
        </p:spPr>
      </p:cxnSp>
      <p:sp>
        <p:nvSpPr>
          <p:cNvPr id="129" name="Oval 128"/>
          <p:cNvSpPr>
            <a:spLocks noChangeArrowheads="1"/>
          </p:cNvSpPr>
          <p:nvPr/>
        </p:nvSpPr>
        <p:spPr bwMode="auto">
          <a:xfrm>
            <a:off x="8574088" y="5297488"/>
            <a:ext cx="73025" cy="73025"/>
          </a:xfrm>
          <a:prstGeom prst="ellipse">
            <a:avLst/>
          </a:prstGeom>
          <a:solidFill>
            <a:schemeClr val="bg2"/>
          </a:solidFill>
          <a:ln w="9525">
            <a:solidFill>
              <a:schemeClr val="bg2"/>
            </a:solidFill>
            <a:round/>
            <a:headEnd/>
            <a:tailEnd/>
          </a:ln>
          <a:effectLst>
            <a:outerShdw blurRad="50800" dist="38100" dir="2700000" rotWithShape="0">
              <a:srgbClr val="808080">
                <a:alpha val="42998"/>
              </a:srgbClr>
            </a:outerShdw>
          </a:effectLst>
        </p:spPr>
        <p:txBody>
          <a:bodyPr/>
          <a:lstStyle/>
          <a:p>
            <a:pPr eaLnBrk="0" hangingPunct="0">
              <a:defRPr/>
            </a:pPr>
            <a:endParaRPr lang="en-US" sz="2400">
              <a:latin typeface="Arial" pitchFamily="34" charset="0"/>
              <a:ea typeface="MS PGothic" pitchFamily="34" charset="-128"/>
              <a:cs typeface="+mn-cs"/>
            </a:endParaRPr>
          </a:p>
        </p:txBody>
      </p:sp>
      <p:cxnSp>
        <p:nvCxnSpPr>
          <p:cNvPr id="333844" name="Straight Connector 132"/>
          <p:cNvCxnSpPr>
            <a:cxnSpLocks noChangeShapeType="1"/>
            <a:stCxn id="110" idx="6"/>
            <a:endCxn id="129" idx="2"/>
          </p:cNvCxnSpPr>
          <p:nvPr/>
        </p:nvCxnSpPr>
        <p:spPr bwMode="auto">
          <a:xfrm>
            <a:off x="7808913" y="5334000"/>
            <a:ext cx="765175" cy="1588"/>
          </a:xfrm>
          <a:prstGeom prst="line">
            <a:avLst/>
          </a:prstGeom>
          <a:noFill/>
          <a:ln w="15875">
            <a:solidFill>
              <a:schemeClr val="tx1"/>
            </a:solidFill>
            <a:prstDash val="dash"/>
            <a:round/>
            <a:headEnd/>
            <a:tailEnd/>
          </a:ln>
        </p:spPr>
      </p:cxnSp>
      <p:sp>
        <p:nvSpPr>
          <p:cNvPr id="333845" name="TextBox 143"/>
          <p:cNvSpPr txBox="1">
            <a:spLocks noChangeArrowheads="1"/>
          </p:cNvSpPr>
          <p:nvPr/>
        </p:nvSpPr>
        <p:spPr bwMode="auto">
          <a:xfrm>
            <a:off x="233363" y="5329238"/>
            <a:ext cx="452437" cy="400050"/>
          </a:xfrm>
          <a:prstGeom prst="rect">
            <a:avLst/>
          </a:prstGeom>
          <a:noFill/>
          <a:ln w="9525">
            <a:noFill/>
            <a:miter lim="800000"/>
            <a:headEnd/>
            <a:tailEnd/>
          </a:ln>
        </p:spPr>
        <p:txBody>
          <a:bodyPr wrap="none">
            <a:spAutoFit/>
          </a:bodyPr>
          <a:lstStyle/>
          <a:p>
            <a:r>
              <a:rPr lang="en-US" sz="2000"/>
              <a:t>-∞</a:t>
            </a:r>
          </a:p>
        </p:txBody>
      </p:sp>
      <p:sp>
        <p:nvSpPr>
          <p:cNvPr id="333846" name="TextBox 144"/>
          <p:cNvSpPr txBox="1">
            <a:spLocks noChangeArrowheads="1"/>
          </p:cNvSpPr>
          <p:nvPr/>
        </p:nvSpPr>
        <p:spPr bwMode="auto">
          <a:xfrm>
            <a:off x="8458200" y="5334000"/>
            <a:ext cx="517525" cy="400050"/>
          </a:xfrm>
          <a:prstGeom prst="rect">
            <a:avLst/>
          </a:prstGeom>
          <a:noFill/>
          <a:ln w="9525">
            <a:noFill/>
            <a:miter lim="800000"/>
            <a:headEnd/>
            <a:tailEnd/>
          </a:ln>
        </p:spPr>
        <p:txBody>
          <a:bodyPr wrap="none">
            <a:spAutoFit/>
          </a:bodyPr>
          <a:lstStyle/>
          <a:p>
            <a:r>
              <a:rPr lang="en-US" sz="2000"/>
              <a:t>+∞</a:t>
            </a:r>
          </a:p>
        </p:txBody>
      </p:sp>
      <p:grpSp>
        <p:nvGrpSpPr>
          <p:cNvPr id="333847" name="Group 75"/>
          <p:cNvGrpSpPr>
            <a:grpSpLocks/>
          </p:cNvGrpSpPr>
          <p:nvPr/>
        </p:nvGrpSpPr>
        <p:grpSpPr bwMode="auto">
          <a:xfrm>
            <a:off x="1828800" y="5435600"/>
            <a:ext cx="6781800" cy="576263"/>
            <a:chOff x="1828800" y="5435712"/>
            <a:chExt cx="6781800" cy="575621"/>
          </a:xfrm>
        </p:grpSpPr>
        <p:cxnSp>
          <p:nvCxnSpPr>
            <p:cNvPr id="333863" name="Straight Connector 135"/>
            <p:cNvCxnSpPr>
              <a:cxnSpLocks noChangeShapeType="1"/>
            </p:cNvCxnSpPr>
            <p:nvPr/>
          </p:nvCxnSpPr>
          <p:spPr bwMode="auto">
            <a:xfrm>
              <a:off x="1828800" y="5638800"/>
              <a:ext cx="1066800" cy="1588"/>
            </a:xfrm>
            <a:prstGeom prst="line">
              <a:avLst/>
            </a:prstGeom>
            <a:noFill/>
            <a:ln w="9525">
              <a:solidFill>
                <a:srgbClr val="008000"/>
              </a:solidFill>
              <a:round/>
              <a:headEnd type="stealth" w="med" len="med"/>
              <a:tailEnd type="stealth" w="med" len="med"/>
            </a:ln>
          </p:spPr>
        </p:cxnSp>
        <p:cxnSp>
          <p:nvCxnSpPr>
            <p:cNvPr id="333864" name="Straight Connector 136"/>
            <p:cNvCxnSpPr>
              <a:cxnSpLocks noChangeShapeType="1"/>
            </p:cNvCxnSpPr>
            <p:nvPr/>
          </p:nvCxnSpPr>
          <p:spPr bwMode="auto">
            <a:xfrm>
              <a:off x="1828800" y="5868988"/>
              <a:ext cx="6781800" cy="0"/>
            </a:xfrm>
            <a:prstGeom prst="line">
              <a:avLst/>
            </a:prstGeom>
            <a:noFill/>
            <a:ln w="9525">
              <a:solidFill>
                <a:srgbClr val="008000"/>
              </a:solidFill>
              <a:round/>
              <a:headEnd type="stealth" w="med" len="med"/>
              <a:tailEnd/>
            </a:ln>
          </p:spPr>
        </p:cxnSp>
        <p:cxnSp>
          <p:nvCxnSpPr>
            <p:cNvPr id="333865" name="Straight Connector 138"/>
            <p:cNvCxnSpPr>
              <a:cxnSpLocks noChangeShapeType="1"/>
            </p:cNvCxnSpPr>
            <p:nvPr/>
          </p:nvCxnSpPr>
          <p:spPr bwMode="auto">
            <a:xfrm>
              <a:off x="3352800" y="5640388"/>
              <a:ext cx="1905000" cy="1588"/>
            </a:xfrm>
            <a:prstGeom prst="line">
              <a:avLst/>
            </a:prstGeom>
            <a:noFill/>
            <a:ln w="9525">
              <a:solidFill>
                <a:srgbClr val="008000"/>
              </a:solidFill>
              <a:round/>
              <a:headEnd type="stealth" w="med" len="med"/>
              <a:tailEnd type="stealth" w="med" len="med"/>
            </a:ln>
          </p:spPr>
        </p:cxnSp>
        <p:cxnSp>
          <p:nvCxnSpPr>
            <p:cNvPr id="333866" name="Straight Connector 140"/>
            <p:cNvCxnSpPr>
              <a:cxnSpLocks noChangeShapeType="1"/>
            </p:cNvCxnSpPr>
            <p:nvPr/>
          </p:nvCxnSpPr>
          <p:spPr bwMode="auto">
            <a:xfrm>
              <a:off x="5257800" y="5638800"/>
              <a:ext cx="914400" cy="1588"/>
            </a:xfrm>
            <a:prstGeom prst="line">
              <a:avLst/>
            </a:prstGeom>
            <a:noFill/>
            <a:ln w="9525">
              <a:solidFill>
                <a:srgbClr val="008000"/>
              </a:solidFill>
              <a:round/>
              <a:headEnd type="stealth" w="med" len="med"/>
              <a:tailEnd type="stealth" w="med" len="med"/>
            </a:ln>
          </p:spPr>
        </p:cxnSp>
        <p:cxnSp>
          <p:nvCxnSpPr>
            <p:cNvPr id="333867" name="Straight Connector 142"/>
            <p:cNvCxnSpPr>
              <a:cxnSpLocks noChangeShapeType="1"/>
            </p:cNvCxnSpPr>
            <p:nvPr/>
          </p:nvCxnSpPr>
          <p:spPr bwMode="auto">
            <a:xfrm>
              <a:off x="6858000" y="5638800"/>
              <a:ext cx="914400" cy="1588"/>
            </a:xfrm>
            <a:prstGeom prst="line">
              <a:avLst/>
            </a:prstGeom>
            <a:noFill/>
            <a:ln w="9525">
              <a:solidFill>
                <a:srgbClr val="008000"/>
              </a:solidFill>
              <a:round/>
              <a:headEnd type="stealth" w="med" len="med"/>
              <a:tailEnd type="stealth" w="med" len="med"/>
            </a:ln>
          </p:spPr>
        </p:cxnSp>
        <p:sp>
          <p:nvSpPr>
            <p:cNvPr id="333868" name="TextBox 145"/>
            <p:cNvSpPr txBox="1">
              <a:spLocks noChangeArrowheads="1"/>
            </p:cNvSpPr>
            <p:nvPr/>
          </p:nvSpPr>
          <p:spPr bwMode="auto">
            <a:xfrm>
              <a:off x="2268610" y="5452646"/>
              <a:ext cx="245990" cy="338554"/>
            </a:xfrm>
            <a:prstGeom prst="rect">
              <a:avLst/>
            </a:prstGeom>
            <a:solidFill>
              <a:schemeClr val="bg1"/>
            </a:solidFill>
            <a:ln w="9525">
              <a:noFill/>
              <a:miter lim="800000"/>
              <a:headEnd/>
              <a:tailEnd/>
            </a:ln>
          </p:spPr>
          <p:txBody>
            <a:bodyPr lIns="0" rIns="0" anchor="ctr">
              <a:spAutoFit/>
            </a:bodyPr>
            <a:lstStyle/>
            <a:p>
              <a:pPr algn="ctr"/>
              <a:r>
                <a:rPr lang="en-US" sz="1600">
                  <a:latin typeface="Book Antiqua" pitchFamily="18" charset="0"/>
                </a:rPr>
                <a:t>I</a:t>
              </a:r>
              <a:r>
                <a:rPr lang="en-US" sz="1600" baseline="-25000">
                  <a:latin typeface="Book Antiqua" pitchFamily="18" charset="0"/>
                </a:rPr>
                <a:t>3</a:t>
              </a:r>
            </a:p>
          </p:txBody>
        </p:sp>
        <p:sp>
          <p:nvSpPr>
            <p:cNvPr id="333869" name="TextBox 146"/>
            <p:cNvSpPr txBox="1">
              <a:spLocks noChangeArrowheads="1"/>
            </p:cNvSpPr>
            <p:nvPr/>
          </p:nvSpPr>
          <p:spPr bwMode="auto">
            <a:xfrm>
              <a:off x="2802010" y="5672779"/>
              <a:ext cx="245990" cy="338554"/>
            </a:xfrm>
            <a:prstGeom prst="rect">
              <a:avLst/>
            </a:prstGeom>
            <a:solidFill>
              <a:schemeClr val="bg1"/>
            </a:solidFill>
            <a:ln w="9525">
              <a:noFill/>
              <a:miter lim="800000"/>
              <a:headEnd/>
              <a:tailEnd/>
            </a:ln>
          </p:spPr>
          <p:txBody>
            <a:bodyPr lIns="0" rIns="0" anchor="ctr">
              <a:spAutoFit/>
            </a:bodyPr>
            <a:lstStyle/>
            <a:p>
              <a:pPr algn="ctr"/>
              <a:r>
                <a:rPr lang="en-US" sz="1600">
                  <a:latin typeface="Book Antiqua" pitchFamily="18" charset="0"/>
                </a:rPr>
                <a:t>I</a:t>
              </a:r>
              <a:r>
                <a:rPr lang="en-US" sz="1600" baseline="-25000">
                  <a:latin typeface="Book Antiqua" pitchFamily="18" charset="0"/>
                </a:rPr>
                <a:t>4</a:t>
              </a:r>
            </a:p>
          </p:txBody>
        </p:sp>
        <p:sp>
          <p:nvSpPr>
            <p:cNvPr id="333870" name="TextBox 147"/>
            <p:cNvSpPr txBox="1">
              <a:spLocks noChangeArrowheads="1"/>
            </p:cNvSpPr>
            <p:nvPr/>
          </p:nvSpPr>
          <p:spPr bwMode="auto">
            <a:xfrm>
              <a:off x="4173610" y="5444179"/>
              <a:ext cx="245990" cy="338554"/>
            </a:xfrm>
            <a:prstGeom prst="rect">
              <a:avLst/>
            </a:prstGeom>
            <a:solidFill>
              <a:schemeClr val="bg1"/>
            </a:solidFill>
            <a:ln w="9525">
              <a:noFill/>
              <a:miter lim="800000"/>
              <a:headEnd/>
              <a:tailEnd/>
            </a:ln>
          </p:spPr>
          <p:txBody>
            <a:bodyPr lIns="0" rIns="0" anchor="ctr">
              <a:spAutoFit/>
            </a:bodyPr>
            <a:lstStyle/>
            <a:p>
              <a:pPr algn="ctr"/>
              <a:r>
                <a:rPr lang="en-US" sz="1600">
                  <a:latin typeface="Book Antiqua" pitchFamily="18" charset="0"/>
                </a:rPr>
                <a:t>I</a:t>
              </a:r>
              <a:r>
                <a:rPr lang="en-US" sz="1600" baseline="-25000">
                  <a:latin typeface="Book Antiqua" pitchFamily="18" charset="0"/>
                </a:rPr>
                <a:t>2</a:t>
              </a:r>
            </a:p>
          </p:txBody>
        </p:sp>
        <p:sp>
          <p:nvSpPr>
            <p:cNvPr id="333871" name="TextBox 148"/>
            <p:cNvSpPr txBox="1">
              <a:spLocks noChangeArrowheads="1"/>
            </p:cNvSpPr>
            <p:nvPr/>
          </p:nvSpPr>
          <p:spPr bwMode="auto">
            <a:xfrm>
              <a:off x="5612943" y="5444065"/>
              <a:ext cx="245990" cy="338554"/>
            </a:xfrm>
            <a:prstGeom prst="rect">
              <a:avLst/>
            </a:prstGeom>
            <a:solidFill>
              <a:schemeClr val="bg1"/>
            </a:solidFill>
            <a:ln w="9525">
              <a:noFill/>
              <a:miter lim="800000"/>
              <a:headEnd/>
              <a:tailEnd/>
            </a:ln>
          </p:spPr>
          <p:txBody>
            <a:bodyPr lIns="0" rIns="0" anchor="ctr">
              <a:spAutoFit/>
            </a:bodyPr>
            <a:lstStyle/>
            <a:p>
              <a:pPr algn="ctr"/>
              <a:r>
                <a:rPr lang="en-US" sz="1600">
                  <a:latin typeface="Book Antiqua" pitchFamily="18" charset="0"/>
                </a:rPr>
                <a:t>I</a:t>
              </a:r>
              <a:r>
                <a:rPr lang="en-US" sz="1600" baseline="-25000">
                  <a:latin typeface="Book Antiqua" pitchFamily="18" charset="0"/>
                </a:rPr>
                <a:t>1</a:t>
              </a:r>
            </a:p>
          </p:txBody>
        </p:sp>
        <p:sp>
          <p:nvSpPr>
            <p:cNvPr id="333872" name="TextBox 149"/>
            <p:cNvSpPr txBox="1">
              <a:spLocks noChangeArrowheads="1"/>
            </p:cNvSpPr>
            <p:nvPr/>
          </p:nvSpPr>
          <p:spPr bwMode="auto">
            <a:xfrm>
              <a:off x="7221610" y="5435712"/>
              <a:ext cx="245990" cy="338554"/>
            </a:xfrm>
            <a:prstGeom prst="rect">
              <a:avLst/>
            </a:prstGeom>
            <a:solidFill>
              <a:schemeClr val="bg1"/>
            </a:solidFill>
            <a:ln w="9525">
              <a:noFill/>
              <a:miter lim="800000"/>
              <a:headEnd/>
              <a:tailEnd/>
            </a:ln>
          </p:spPr>
          <p:txBody>
            <a:bodyPr lIns="0" rIns="0" anchor="ctr">
              <a:spAutoFit/>
            </a:bodyPr>
            <a:lstStyle/>
            <a:p>
              <a:pPr algn="ctr"/>
              <a:r>
                <a:rPr lang="en-US" sz="1600">
                  <a:latin typeface="Book Antiqua" pitchFamily="18" charset="0"/>
                </a:rPr>
                <a:t>I</a:t>
              </a:r>
              <a:r>
                <a:rPr lang="en-US" sz="1600" baseline="-25000">
                  <a:latin typeface="Book Antiqua" pitchFamily="18" charset="0"/>
                </a:rPr>
                <a:t>5</a:t>
              </a:r>
            </a:p>
          </p:txBody>
        </p:sp>
      </p:grpSp>
      <p:grpSp>
        <p:nvGrpSpPr>
          <p:cNvPr id="333848" name="Group 79"/>
          <p:cNvGrpSpPr>
            <a:grpSpLocks/>
          </p:cNvGrpSpPr>
          <p:nvPr/>
        </p:nvGrpSpPr>
        <p:grpSpPr bwMode="auto">
          <a:xfrm>
            <a:off x="534988" y="4537075"/>
            <a:ext cx="7212012" cy="771525"/>
            <a:chOff x="534194" y="4537445"/>
            <a:chExt cx="7212388" cy="770737"/>
          </a:xfrm>
        </p:grpSpPr>
        <p:cxnSp>
          <p:nvCxnSpPr>
            <p:cNvPr id="333853" name="Curved Connector 85"/>
            <p:cNvCxnSpPr>
              <a:cxnSpLocks noChangeShapeType="1"/>
              <a:stCxn id="77" idx="7"/>
              <a:endCxn id="106" idx="1"/>
            </p:cNvCxnSpPr>
            <p:nvPr/>
          </p:nvCxnSpPr>
          <p:spPr bwMode="auto">
            <a:xfrm rot="5400000" flipH="1" flipV="1">
              <a:off x="4305300" y="4379912"/>
              <a:ext cx="1588" cy="1853364"/>
            </a:xfrm>
            <a:prstGeom prst="curvedConnector3">
              <a:avLst>
                <a:gd name="adj1" fmla="val 17268199"/>
              </a:avLst>
            </a:prstGeom>
            <a:noFill/>
            <a:ln w="9525">
              <a:solidFill>
                <a:schemeClr val="tx1"/>
              </a:solidFill>
              <a:round/>
              <a:headEnd/>
              <a:tailEnd/>
            </a:ln>
          </p:spPr>
        </p:cxnSp>
        <p:cxnSp>
          <p:nvCxnSpPr>
            <p:cNvPr id="333854" name="Curved Connector 95"/>
            <p:cNvCxnSpPr>
              <a:cxnSpLocks noChangeShapeType="1"/>
              <a:stCxn id="91" idx="7"/>
              <a:endCxn id="93" idx="1"/>
            </p:cNvCxnSpPr>
            <p:nvPr/>
          </p:nvCxnSpPr>
          <p:spPr bwMode="auto">
            <a:xfrm rot="16200000" flipH="1">
              <a:off x="2361406" y="4799806"/>
              <a:ext cx="1588" cy="1015164"/>
            </a:xfrm>
            <a:prstGeom prst="curvedConnector3">
              <a:avLst>
                <a:gd name="adj1" fmla="val -15068894"/>
              </a:avLst>
            </a:prstGeom>
            <a:noFill/>
            <a:ln w="9525">
              <a:solidFill>
                <a:schemeClr val="tx1"/>
              </a:solidFill>
              <a:round/>
              <a:headEnd/>
              <a:tailEnd/>
            </a:ln>
          </p:spPr>
        </p:cxnSp>
        <p:cxnSp>
          <p:nvCxnSpPr>
            <p:cNvPr id="333855" name="Curved Connector 99"/>
            <p:cNvCxnSpPr>
              <a:cxnSpLocks noChangeShapeType="1"/>
              <a:stCxn id="98" idx="0"/>
              <a:endCxn id="93" idx="0"/>
            </p:cNvCxnSpPr>
            <p:nvPr/>
          </p:nvCxnSpPr>
          <p:spPr bwMode="auto">
            <a:xfrm rot="5400000" flipH="1" flipV="1">
              <a:off x="1714500" y="4116388"/>
              <a:ext cx="1588" cy="2362200"/>
            </a:xfrm>
            <a:prstGeom prst="curvedConnector3">
              <a:avLst>
                <a:gd name="adj1" fmla="val 35188912"/>
              </a:avLst>
            </a:prstGeom>
            <a:noFill/>
            <a:ln w="9525">
              <a:solidFill>
                <a:schemeClr val="tx1"/>
              </a:solidFill>
              <a:round/>
              <a:headEnd/>
              <a:tailEnd/>
            </a:ln>
          </p:spPr>
        </p:cxnSp>
        <p:cxnSp>
          <p:nvCxnSpPr>
            <p:cNvPr id="333856" name="Curved Connector 107"/>
            <p:cNvCxnSpPr>
              <a:cxnSpLocks noChangeShapeType="1"/>
              <a:stCxn id="106" idx="7"/>
              <a:endCxn id="107" idx="1"/>
            </p:cNvCxnSpPr>
            <p:nvPr/>
          </p:nvCxnSpPr>
          <p:spPr bwMode="auto">
            <a:xfrm rot="16200000" flipH="1">
              <a:off x="5714206" y="4876006"/>
              <a:ext cx="1588" cy="862764"/>
            </a:xfrm>
            <a:prstGeom prst="curvedConnector3">
              <a:avLst>
                <a:gd name="adj1" fmla="val -15068894"/>
              </a:avLst>
            </a:prstGeom>
            <a:noFill/>
            <a:ln w="9525">
              <a:solidFill>
                <a:schemeClr val="tx1"/>
              </a:solidFill>
              <a:round/>
              <a:headEnd/>
              <a:tailEnd/>
            </a:ln>
          </p:spPr>
        </p:cxnSp>
        <p:cxnSp>
          <p:nvCxnSpPr>
            <p:cNvPr id="333857" name="Curved Connector 110"/>
            <p:cNvCxnSpPr>
              <a:cxnSpLocks noChangeShapeType="1"/>
              <a:stCxn id="109" idx="7"/>
              <a:endCxn id="110" idx="1"/>
            </p:cNvCxnSpPr>
            <p:nvPr/>
          </p:nvCxnSpPr>
          <p:spPr bwMode="auto">
            <a:xfrm rot="16200000" flipH="1">
              <a:off x="7314406" y="4876006"/>
              <a:ext cx="1588" cy="862764"/>
            </a:xfrm>
            <a:prstGeom prst="curvedConnector3">
              <a:avLst>
                <a:gd name="adj1" fmla="val -15068894"/>
              </a:avLst>
            </a:prstGeom>
            <a:noFill/>
            <a:ln w="9525">
              <a:solidFill>
                <a:schemeClr val="tx1"/>
              </a:solidFill>
              <a:round/>
              <a:headEnd/>
              <a:tailEnd/>
            </a:ln>
          </p:spPr>
        </p:cxnSp>
        <p:sp>
          <p:nvSpPr>
            <p:cNvPr id="333858" name="TextBox 151"/>
            <p:cNvSpPr txBox="1">
              <a:spLocks noChangeArrowheads="1"/>
            </p:cNvSpPr>
            <p:nvPr/>
          </p:nvSpPr>
          <p:spPr bwMode="auto">
            <a:xfrm>
              <a:off x="2209800" y="4859179"/>
              <a:ext cx="228600" cy="246221"/>
            </a:xfrm>
            <a:prstGeom prst="rect">
              <a:avLst/>
            </a:prstGeom>
            <a:solidFill>
              <a:schemeClr val="bg1"/>
            </a:solidFill>
            <a:ln w="9525">
              <a:noFill/>
              <a:miter lim="800000"/>
              <a:headEnd/>
              <a:tailEnd/>
            </a:ln>
          </p:spPr>
          <p:txBody>
            <a:bodyPr lIns="0" tIns="0" rIns="0" bIns="0" anchor="ctr">
              <a:spAutoFit/>
            </a:bodyPr>
            <a:lstStyle/>
            <a:p>
              <a:pPr algn="ctr"/>
              <a:r>
                <a:rPr lang="en-US" sz="1600">
                  <a:latin typeface="Book Antiqua" pitchFamily="18" charset="0"/>
                </a:rPr>
                <a:t>e</a:t>
              </a:r>
              <a:r>
                <a:rPr lang="en-US" sz="1600" baseline="-25000">
                  <a:latin typeface="Book Antiqua" pitchFamily="18" charset="0"/>
                </a:rPr>
                <a:t>5</a:t>
              </a:r>
            </a:p>
          </p:txBody>
        </p:sp>
        <p:sp>
          <p:nvSpPr>
            <p:cNvPr id="333859" name="TextBox 153"/>
            <p:cNvSpPr txBox="1">
              <a:spLocks noChangeArrowheads="1"/>
            </p:cNvSpPr>
            <p:nvPr/>
          </p:nvSpPr>
          <p:spPr bwMode="auto">
            <a:xfrm>
              <a:off x="1600200" y="4537445"/>
              <a:ext cx="228600" cy="246221"/>
            </a:xfrm>
            <a:prstGeom prst="rect">
              <a:avLst/>
            </a:prstGeom>
            <a:solidFill>
              <a:schemeClr val="bg1"/>
            </a:solidFill>
            <a:ln w="9525">
              <a:noFill/>
              <a:miter lim="800000"/>
              <a:headEnd/>
              <a:tailEnd/>
            </a:ln>
          </p:spPr>
          <p:txBody>
            <a:bodyPr lIns="0" tIns="0" rIns="0" bIns="0" anchor="ctr">
              <a:spAutoFit/>
            </a:bodyPr>
            <a:lstStyle/>
            <a:p>
              <a:pPr algn="ctr"/>
              <a:r>
                <a:rPr lang="en-US" sz="1600">
                  <a:latin typeface="Book Antiqua" pitchFamily="18" charset="0"/>
                </a:rPr>
                <a:t>e</a:t>
              </a:r>
              <a:r>
                <a:rPr lang="en-US" sz="1600" baseline="-25000">
                  <a:latin typeface="Book Antiqua" pitchFamily="18" charset="0"/>
                </a:rPr>
                <a:t>4</a:t>
              </a:r>
            </a:p>
          </p:txBody>
        </p:sp>
        <p:sp>
          <p:nvSpPr>
            <p:cNvPr id="333860" name="TextBox 157"/>
            <p:cNvSpPr txBox="1">
              <a:spLocks noChangeArrowheads="1"/>
            </p:cNvSpPr>
            <p:nvPr/>
          </p:nvSpPr>
          <p:spPr bwMode="auto">
            <a:xfrm>
              <a:off x="3810000" y="4885267"/>
              <a:ext cx="228600" cy="246221"/>
            </a:xfrm>
            <a:prstGeom prst="rect">
              <a:avLst/>
            </a:prstGeom>
            <a:solidFill>
              <a:schemeClr val="bg1"/>
            </a:solidFill>
            <a:ln w="9525">
              <a:noFill/>
              <a:miter lim="800000"/>
              <a:headEnd/>
              <a:tailEnd/>
            </a:ln>
          </p:spPr>
          <p:txBody>
            <a:bodyPr lIns="0" tIns="0" rIns="0" bIns="0" anchor="ctr">
              <a:spAutoFit/>
            </a:bodyPr>
            <a:lstStyle/>
            <a:p>
              <a:pPr algn="ctr"/>
              <a:r>
                <a:rPr lang="en-US" sz="1600">
                  <a:latin typeface="Book Antiqua" pitchFamily="18" charset="0"/>
                </a:rPr>
                <a:t>e</a:t>
              </a:r>
              <a:r>
                <a:rPr lang="en-US" sz="1600" baseline="-25000">
                  <a:latin typeface="Book Antiqua" pitchFamily="18" charset="0"/>
                </a:rPr>
                <a:t>1</a:t>
              </a:r>
            </a:p>
          </p:txBody>
        </p:sp>
        <p:sp>
          <p:nvSpPr>
            <p:cNvPr id="333861" name="TextBox 158"/>
            <p:cNvSpPr txBox="1">
              <a:spLocks noChangeArrowheads="1"/>
            </p:cNvSpPr>
            <p:nvPr/>
          </p:nvSpPr>
          <p:spPr bwMode="auto">
            <a:xfrm>
              <a:off x="4343400" y="4859866"/>
              <a:ext cx="533400" cy="246221"/>
            </a:xfrm>
            <a:prstGeom prst="rect">
              <a:avLst/>
            </a:prstGeom>
            <a:solidFill>
              <a:schemeClr val="bg1"/>
            </a:solidFill>
            <a:ln w="9525">
              <a:noFill/>
              <a:miter lim="800000"/>
              <a:headEnd/>
              <a:tailEnd/>
            </a:ln>
          </p:spPr>
          <p:txBody>
            <a:bodyPr lIns="0" tIns="0" rIns="0" bIns="0" anchor="ctr">
              <a:spAutoFit/>
            </a:bodyPr>
            <a:lstStyle/>
            <a:p>
              <a:pPr algn="ctr"/>
              <a:r>
                <a:rPr lang="en-US" sz="1600">
                  <a:latin typeface="Book Antiqua" pitchFamily="18" charset="0"/>
                </a:rPr>
                <a:t>e</a:t>
              </a:r>
              <a:r>
                <a:rPr lang="en-US" sz="1600" baseline="-25000">
                  <a:latin typeface="Book Antiqua" pitchFamily="18" charset="0"/>
                </a:rPr>
                <a:t>2</a:t>
              </a:r>
              <a:r>
                <a:rPr lang="en-US" sz="1600">
                  <a:latin typeface="Book Antiqua" pitchFamily="18" charset="0"/>
                </a:rPr>
                <a:t>/e</a:t>
              </a:r>
              <a:r>
                <a:rPr lang="en-US" sz="1600" baseline="-25000">
                  <a:latin typeface="Book Antiqua" pitchFamily="18" charset="0"/>
                </a:rPr>
                <a:t>3</a:t>
              </a:r>
            </a:p>
          </p:txBody>
        </p:sp>
        <p:sp>
          <p:nvSpPr>
            <p:cNvPr id="333862" name="TextBox 163"/>
            <p:cNvSpPr txBox="1">
              <a:spLocks noChangeArrowheads="1"/>
            </p:cNvSpPr>
            <p:nvPr/>
          </p:nvSpPr>
          <p:spPr bwMode="auto">
            <a:xfrm>
              <a:off x="7188201" y="4850712"/>
              <a:ext cx="228600" cy="246221"/>
            </a:xfrm>
            <a:prstGeom prst="rect">
              <a:avLst/>
            </a:prstGeom>
            <a:solidFill>
              <a:schemeClr val="bg1"/>
            </a:solidFill>
            <a:ln w="9525">
              <a:noFill/>
              <a:miter lim="800000"/>
              <a:headEnd/>
              <a:tailEnd/>
            </a:ln>
          </p:spPr>
          <p:txBody>
            <a:bodyPr lIns="0" tIns="0" rIns="0" bIns="0" anchor="ctr">
              <a:spAutoFit/>
            </a:bodyPr>
            <a:lstStyle/>
            <a:p>
              <a:pPr algn="ctr"/>
              <a:r>
                <a:rPr lang="en-US" sz="1600">
                  <a:latin typeface="Book Antiqua" pitchFamily="18" charset="0"/>
                </a:rPr>
                <a:t>e</a:t>
              </a:r>
              <a:r>
                <a:rPr lang="en-US" sz="1600" baseline="-25000">
                  <a:latin typeface="Book Antiqua" pitchFamily="18" charset="0"/>
                </a:rPr>
                <a:t>6</a:t>
              </a:r>
            </a:p>
          </p:txBody>
        </p:sp>
      </p:grpSp>
      <p:sp>
        <p:nvSpPr>
          <p:cNvPr id="333849" name="TextBox 194"/>
          <p:cNvSpPr txBox="1">
            <a:spLocks noChangeArrowheads="1"/>
          </p:cNvSpPr>
          <p:nvPr/>
        </p:nvSpPr>
        <p:spPr bwMode="auto">
          <a:xfrm>
            <a:off x="1600200" y="3810000"/>
            <a:ext cx="5943600" cy="400050"/>
          </a:xfrm>
          <a:prstGeom prst="rect">
            <a:avLst/>
          </a:prstGeom>
          <a:noFill/>
          <a:ln w="9525">
            <a:noFill/>
            <a:miter lim="800000"/>
            <a:headEnd/>
            <a:tailEnd/>
          </a:ln>
        </p:spPr>
        <p:txBody>
          <a:bodyPr>
            <a:spAutoFit/>
          </a:bodyPr>
          <a:lstStyle/>
          <a:p>
            <a:pPr algn="ctr"/>
            <a:r>
              <a:rPr lang="en-US" sz="2000" b="1" u="sng">
                <a:solidFill>
                  <a:srgbClr val="0000FF"/>
                </a:solidFill>
              </a:rPr>
              <a:t>Our interval representation: </a:t>
            </a:r>
          </a:p>
        </p:txBody>
      </p:sp>
      <p:grpSp>
        <p:nvGrpSpPr>
          <p:cNvPr id="81" name="Group 80"/>
          <p:cNvGrpSpPr/>
          <p:nvPr/>
        </p:nvGrpSpPr>
        <p:grpSpPr>
          <a:xfrm>
            <a:off x="228600" y="4419600"/>
            <a:ext cx="7010400" cy="304800"/>
            <a:chOff x="228600" y="4419600"/>
            <a:chExt cx="7010400" cy="304800"/>
          </a:xfrm>
          <a:blipFill rotWithShape="1">
            <a:blip r:embed="rId3"/>
            <a:tile tx="0" ty="0" sx="100000" sy="100000" flip="none" algn="tl"/>
          </a:blipFill>
        </p:grpSpPr>
        <p:sp>
          <p:nvSpPr>
            <p:cNvPr id="60" name="Line Callout 1 59"/>
            <p:cNvSpPr/>
            <p:nvPr/>
          </p:nvSpPr>
          <p:spPr bwMode="auto">
            <a:xfrm>
              <a:off x="6477000" y="4419600"/>
              <a:ext cx="762000" cy="304800"/>
            </a:xfrm>
            <a:prstGeom prst="borderCallout1">
              <a:avLst>
                <a:gd name="adj1" fmla="val 122917"/>
                <a:gd name="adj2" fmla="val 1667"/>
                <a:gd name="adj3" fmla="val 170833"/>
                <a:gd name="adj4" fmla="val 85000"/>
              </a:avLst>
            </a:prstGeom>
            <a:gradFill flip="none" rotWithShape="1">
              <a:gsLst>
                <a:gs pos="0">
                  <a:schemeClr val="accent6"/>
                </a:gs>
                <a:gs pos="100000">
                  <a:schemeClr val="accent3"/>
                </a:gs>
              </a:gsLst>
              <a:lin ang="0" scaled="1"/>
              <a:tileRect/>
            </a:gradFill>
            <a:ln w="9525" cap="flat" cmpd="sng" algn="ctr">
              <a:solidFill>
                <a:schemeClr val="accent6"/>
              </a:solidFill>
              <a:prstDash val="solid"/>
              <a:round/>
              <a:headEnd type="none" w="med" len="med"/>
              <a:tailEnd type="none" w="med" len="med"/>
            </a:ln>
            <a:effectLst/>
          </p:spPr>
          <p:txBody>
            <a:bodyPr anchor="ctr"/>
            <a:lstStyle/>
            <a:p>
              <a:pPr algn="ctr" eaLnBrk="0" hangingPunct="0">
                <a:defRPr/>
              </a:pPr>
              <a:r>
                <a:rPr lang="en-US" sz="1600" dirty="0">
                  <a:solidFill>
                    <a:srgbClr val="FF0000"/>
                  </a:solidFill>
                  <a:ea typeface="ＭＳ Ｐゴシック" pitchFamily="-64" charset="-128"/>
                  <a:cs typeface="+mn-cs"/>
                </a:rPr>
                <a:t>arrest</a:t>
              </a:r>
            </a:p>
          </p:txBody>
        </p:sp>
        <p:sp>
          <p:nvSpPr>
            <p:cNvPr id="65" name="Line Callout 1 64"/>
            <p:cNvSpPr/>
            <p:nvPr/>
          </p:nvSpPr>
          <p:spPr bwMode="auto">
            <a:xfrm>
              <a:off x="3048000" y="4419600"/>
              <a:ext cx="990600" cy="304800"/>
            </a:xfrm>
            <a:prstGeom prst="borderCallout1">
              <a:avLst>
                <a:gd name="adj1" fmla="val 127083"/>
                <a:gd name="adj2" fmla="val 8334"/>
                <a:gd name="adj3" fmla="val 179167"/>
                <a:gd name="adj4" fmla="val 71538"/>
              </a:avLst>
            </a:prstGeom>
            <a:gradFill flip="none" rotWithShape="1">
              <a:gsLst>
                <a:gs pos="0">
                  <a:schemeClr val="accent6"/>
                </a:gs>
                <a:gs pos="100000">
                  <a:schemeClr val="accent3"/>
                </a:gs>
              </a:gsLst>
              <a:lin ang="0" scaled="1"/>
              <a:tileRect/>
            </a:gradFill>
            <a:ln w="9525" cap="flat" cmpd="sng" algn="ctr">
              <a:solidFill>
                <a:schemeClr val="accent6"/>
              </a:solidFill>
              <a:prstDash val="solid"/>
              <a:round/>
              <a:headEnd type="none" w="med" len="med"/>
              <a:tailEnd type="none" w="med" len="med"/>
            </a:ln>
            <a:effectLst/>
          </p:spPr>
          <p:txBody>
            <a:bodyPr anchor="ctr"/>
            <a:lstStyle/>
            <a:p>
              <a:pPr algn="ctr" eaLnBrk="0" hangingPunct="0">
                <a:defRPr/>
              </a:pPr>
              <a:r>
                <a:rPr lang="en-US" sz="1600" dirty="0">
                  <a:solidFill>
                    <a:srgbClr val="FF0000"/>
                  </a:solidFill>
                  <a:ea typeface="ＭＳ Ｐゴシック" pitchFamily="-64" charset="-128"/>
                  <a:cs typeface="+mn-cs"/>
                </a:rPr>
                <a:t>attacked</a:t>
              </a:r>
            </a:p>
          </p:txBody>
        </p:sp>
        <p:sp>
          <p:nvSpPr>
            <p:cNvPr id="66" name="Line Callout 1 65"/>
            <p:cNvSpPr/>
            <p:nvPr/>
          </p:nvSpPr>
          <p:spPr bwMode="auto">
            <a:xfrm>
              <a:off x="4191000" y="4419600"/>
              <a:ext cx="762000" cy="304800"/>
            </a:xfrm>
            <a:prstGeom prst="borderCallout1">
              <a:avLst>
                <a:gd name="adj1" fmla="val 118750"/>
                <a:gd name="adj2" fmla="val 6668"/>
                <a:gd name="adj3" fmla="val 158334"/>
                <a:gd name="adj4" fmla="val 20000"/>
              </a:avLst>
            </a:prstGeom>
            <a:gradFill flip="none" rotWithShape="1">
              <a:gsLst>
                <a:gs pos="0">
                  <a:schemeClr val="accent6"/>
                </a:gs>
                <a:gs pos="100000">
                  <a:schemeClr val="accent3"/>
                </a:gs>
              </a:gsLst>
              <a:lin ang="0" scaled="1"/>
              <a:tileRect/>
            </a:gradFill>
            <a:ln w="9525" cap="flat" cmpd="sng" algn="ctr">
              <a:solidFill>
                <a:schemeClr val="accent6"/>
              </a:solidFill>
              <a:prstDash val="solid"/>
              <a:round/>
              <a:headEnd type="none" w="med" len="med"/>
              <a:tailEnd type="none" w="med" len="med"/>
            </a:ln>
            <a:effectLst/>
          </p:spPr>
          <p:txBody>
            <a:bodyPr anchor="ctr"/>
            <a:lstStyle/>
            <a:p>
              <a:pPr algn="ctr" eaLnBrk="0" hangingPunct="0">
                <a:defRPr/>
              </a:pPr>
              <a:r>
                <a:rPr lang="en-US" sz="1600" dirty="0">
                  <a:solidFill>
                    <a:srgbClr val="FF0000"/>
                  </a:solidFill>
                  <a:ea typeface="ＭＳ Ｐゴシック" pitchFamily="-64" charset="-128"/>
                  <a:cs typeface="+mn-cs"/>
                </a:rPr>
                <a:t>killing</a:t>
              </a:r>
            </a:p>
          </p:txBody>
        </p:sp>
        <p:sp>
          <p:nvSpPr>
            <p:cNvPr id="67" name="Line Callout 1 66"/>
            <p:cNvSpPr/>
            <p:nvPr/>
          </p:nvSpPr>
          <p:spPr bwMode="auto">
            <a:xfrm>
              <a:off x="5105400" y="4419600"/>
              <a:ext cx="838200" cy="304800"/>
            </a:xfrm>
            <a:prstGeom prst="borderCallout1">
              <a:avLst>
                <a:gd name="adj1" fmla="val 118751"/>
                <a:gd name="adj2" fmla="val -908"/>
                <a:gd name="adj3" fmla="val 166667"/>
                <a:gd name="adj4" fmla="val -30000"/>
              </a:avLst>
            </a:prstGeom>
            <a:gradFill flip="none" rotWithShape="1">
              <a:gsLst>
                <a:gs pos="0">
                  <a:schemeClr val="accent6"/>
                </a:gs>
                <a:gs pos="100000">
                  <a:schemeClr val="accent3"/>
                </a:gs>
              </a:gsLst>
              <a:lin ang="0" scaled="1"/>
              <a:tileRect/>
            </a:gradFill>
            <a:ln w="9525" cap="flat" cmpd="sng" algn="ctr">
              <a:solidFill>
                <a:schemeClr val="accent6"/>
              </a:solidFill>
              <a:prstDash val="solid"/>
              <a:round/>
              <a:headEnd type="none" w="med" len="med"/>
              <a:tailEnd type="none" w="med" len="med"/>
            </a:ln>
            <a:effectLst/>
          </p:spPr>
          <p:txBody>
            <a:bodyPr anchor="ctr"/>
            <a:lstStyle/>
            <a:p>
              <a:pPr algn="ctr" eaLnBrk="0" hangingPunct="0">
                <a:defRPr/>
              </a:pPr>
              <a:r>
                <a:rPr lang="en-US" sz="1600" dirty="0">
                  <a:solidFill>
                    <a:srgbClr val="FF0000"/>
                  </a:solidFill>
                  <a:ea typeface="ＭＳ Ｐゴシック" pitchFamily="-64" charset="-128"/>
                  <a:cs typeface="+mn-cs"/>
                </a:rPr>
                <a:t>injuring</a:t>
              </a:r>
            </a:p>
          </p:txBody>
        </p:sp>
        <p:sp>
          <p:nvSpPr>
            <p:cNvPr id="68" name="Line Callout 1 67"/>
            <p:cNvSpPr/>
            <p:nvPr/>
          </p:nvSpPr>
          <p:spPr bwMode="auto">
            <a:xfrm>
              <a:off x="1981200" y="4419600"/>
              <a:ext cx="990600" cy="304800"/>
            </a:xfrm>
            <a:prstGeom prst="borderCallout1">
              <a:avLst>
                <a:gd name="adj1" fmla="val 122916"/>
                <a:gd name="adj2" fmla="val 91667"/>
                <a:gd name="adj3" fmla="val 187500"/>
                <a:gd name="adj4" fmla="val 47179"/>
              </a:avLst>
            </a:prstGeom>
            <a:gradFill flip="none" rotWithShape="1">
              <a:gsLst>
                <a:gs pos="0">
                  <a:schemeClr val="accent6"/>
                </a:gs>
                <a:gs pos="100000">
                  <a:schemeClr val="accent3"/>
                </a:gs>
              </a:gsLst>
              <a:lin ang="0" scaled="1"/>
              <a:tileRect/>
            </a:gradFill>
            <a:ln w="9525" cap="flat" cmpd="sng" algn="ctr">
              <a:solidFill>
                <a:schemeClr val="accent6"/>
              </a:solidFill>
              <a:prstDash val="solid"/>
              <a:round/>
              <a:headEnd type="none" w="med" len="med"/>
              <a:tailEnd type="none" w="med" len="med"/>
            </a:ln>
            <a:effectLst/>
          </p:spPr>
          <p:txBody>
            <a:bodyPr anchor="ctr"/>
            <a:lstStyle/>
            <a:p>
              <a:pPr algn="ctr" eaLnBrk="0" hangingPunct="0">
                <a:defRPr/>
              </a:pPr>
              <a:r>
                <a:rPr lang="en-US" sz="1600" dirty="0">
                  <a:solidFill>
                    <a:srgbClr val="FF0000"/>
                  </a:solidFill>
                  <a:ea typeface="ＭＳ Ｐゴシック" pitchFamily="-64" charset="-128"/>
                  <a:cs typeface="+mn-cs"/>
                </a:rPr>
                <a:t>invasion</a:t>
              </a:r>
            </a:p>
          </p:txBody>
        </p:sp>
        <p:sp>
          <p:nvSpPr>
            <p:cNvPr id="69" name="Line Callout 1 68"/>
            <p:cNvSpPr/>
            <p:nvPr/>
          </p:nvSpPr>
          <p:spPr bwMode="auto">
            <a:xfrm>
              <a:off x="228600" y="4419600"/>
              <a:ext cx="1143000" cy="304800"/>
            </a:xfrm>
            <a:prstGeom prst="borderCallout1">
              <a:avLst>
                <a:gd name="adj1" fmla="val 18749"/>
                <a:gd name="adj2" fmla="val 105000"/>
                <a:gd name="adj3" fmla="val 54167"/>
                <a:gd name="adj4" fmla="val 119401"/>
              </a:avLst>
            </a:prstGeom>
            <a:gradFill flip="none" rotWithShape="1">
              <a:gsLst>
                <a:gs pos="0">
                  <a:schemeClr val="accent6"/>
                </a:gs>
                <a:gs pos="100000">
                  <a:schemeClr val="accent3"/>
                </a:gs>
              </a:gsLst>
              <a:lin ang="0" scaled="0"/>
              <a:tileRect/>
            </a:gradFill>
            <a:ln w="9525" cap="flat" cmpd="sng" algn="ctr">
              <a:solidFill>
                <a:schemeClr val="accent6"/>
              </a:solidFill>
              <a:prstDash val="solid"/>
              <a:round/>
              <a:headEnd type="none" w="med" len="med"/>
              <a:tailEnd type="none" w="med" len="med"/>
            </a:ln>
            <a:effectLst/>
          </p:spPr>
          <p:txBody>
            <a:bodyPr anchor="ctr"/>
            <a:lstStyle/>
            <a:p>
              <a:pPr algn="ctr" eaLnBrk="0" hangingPunct="0">
                <a:defRPr/>
              </a:pPr>
              <a:r>
                <a:rPr lang="en-US" sz="1600" dirty="0">
                  <a:solidFill>
                    <a:srgbClr val="FF0000"/>
                  </a:solidFill>
                  <a:ea typeface="ＭＳ Ｐゴシック" pitchFamily="-64" charset="-128"/>
                  <a:cs typeface="+mn-cs"/>
                </a:rPr>
                <a:t>casualties</a:t>
              </a:r>
            </a:p>
          </p:txBody>
        </p:sp>
      </p:grpSp>
      <p:grpSp>
        <p:nvGrpSpPr>
          <p:cNvPr id="79" name="Group 78"/>
          <p:cNvGrpSpPr/>
          <p:nvPr/>
        </p:nvGrpSpPr>
        <p:grpSpPr>
          <a:xfrm>
            <a:off x="990600" y="6096000"/>
            <a:ext cx="6934200" cy="533400"/>
            <a:chOff x="990600" y="6096000"/>
            <a:chExt cx="6934200" cy="533400"/>
          </a:xfrm>
          <a:blipFill rotWithShape="1">
            <a:blip r:embed="rId3"/>
            <a:tile tx="0" ty="0" sx="100000" sy="100000" flip="none" algn="tl"/>
          </a:blipFill>
        </p:grpSpPr>
        <p:sp>
          <p:nvSpPr>
            <p:cNvPr id="70" name="Line Callout 1 69"/>
            <p:cNvSpPr/>
            <p:nvPr/>
          </p:nvSpPr>
          <p:spPr bwMode="auto">
            <a:xfrm>
              <a:off x="2286000" y="6096000"/>
              <a:ext cx="1143000" cy="533400"/>
            </a:xfrm>
            <a:prstGeom prst="borderCallout1">
              <a:avLst>
                <a:gd name="adj1" fmla="val -12204"/>
                <a:gd name="adj2" fmla="val 2778"/>
                <a:gd name="adj3" fmla="val -29073"/>
                <a:gd name="adj4" fmla="val 43060"/>
              </a:avLst>
            </a:prstGeom>
            <a:gradFill flip="none" rotWithShape="1">
              <a:gsLst>
                <a:gs pos="0">
                  <a:schemeClr val="accent6"/>
                </a:gs>
                <a:gs pos="100000">
                  <a:schemeClr val="accent3"/>
                </a:gs>
              </a:gsLst>
              <a:lin ang="0" scaled="1"/>
              <a:tileRect/>
            </a:gradFill>
            <a:ln w="9525" cap="flat" cmpd="sng" algn="ctr">
              <a:solidFill>
                <a:srgbClr val="E39310"/>
              </a:solidFill>
              <a:prstDash val="solid"/>
              <a:round/>
              <a:headEnd type="none" w="med" len="med"/>
              <a:tailEnd type="none" w="med" len="med"/>
            </a:ln>
            <a:effectLst/>
          </p:spPr>
          <p:txBody>
            <a:bodyPr anchor="ctr"/>
            <a:lstStyle/>
            <a:p>
              <a:pPr algn="ctr" eaLnBrk="0" hangingPunct="0">
                <a:defRPr/>
              </a:pPr>
              <a:r>
                <a:rPr lang="en-US" sz="1600" dirty="0">
                  <a:solidFill>
                    <a:srgbClr val="FF0000"/>
                  </a:solidFill>
                  <a:ea typeface="ＭＳ Ｐゴシック" pitchFamily="-64" charset="-128"/>
                  <a:cs typeface="+mn-cs"/>
                </a:rPr>
                <a:t>since […] 3/20/2003</a:t>
              </a:r>
            </a:p>
          </p:txBody>
        </p:sp>
        <p:sp>
          <p:nvSpPr>
            <p:cNvPr id="72" name="Line Callout 1 71"/>
            <p:cNvSpPr/>
            <p:nvPr/>
          </p:nvSpPr>
          <p:spPr bwMode="auto">
            <a:xfrm>
              <a:off x="990600" y="6096000"/>
              <a:ext cx="1143000" cy="533400"/>
            </a:xfrm>
            <a:prstGeom prst="borderCallout1">
              <a:avLst>
                <a:gd name="adj1" fmla="val -12204"/>
                <a:gd name="adj2" fmla="val 8333"/>
                <a:gd name="adj3" fmla="val -71696"/>
                <a:gd name="adj4" fmla="val 108162"/>
              </a:avLst>
            </a:prstGeom>
            <a:gradFill flip="none" rotWithShape="1">
              <a:gsLst>
                <a:gs pos="0">
                  <a:schemeClr val="accent6"/>
                </a:gs>
                <a:gs pos="100000">
                  <a:schemeClr val="accent3"/>
                </a:gs>
              </a:gsLst>
              <a:lin ang="0" scaled="1"/>
              <a:tileRect/>
            </a:gradFill>
            <a:ln w="9525" cap="flat" cmpd="sng" algn="ctr">
              <a:solidFill>
                <a:srgbClr val="E39310"/>
              </a:solidFill>
              <a:prstDash val="solid"/>
              <a:round/>
              <a:headEnd type="none" w="med" len="med"/>
              <a:tailEnd type="none" w="med" len="med"/>
            </a:ln>
            <a:effectLst/>
          </p:spPr>
          <p:txBody>
            <a:bodyPr anchor="ctr"/>
            <a:lstStyle/>
            <a:p>
              <a:pPr algn="ctr" eaLnBrk="0" hangingPunct="0">
                <a:defRPr/>
              </a:pPr>
              <a:r>
                <a:rPr lang="en-US" sz="1600" dirty="0">
                  <a:solidFill>
                    <a:srgbClr val="FF0000"/>
                  </a:solidFill>
                  <a:ea typeface="ＭＳ Ｐゴシック" pitchFamily="-64" charset="-128"/>
                  <a:cs typeface="+mn-cs"/>
                </a:rPr>
                <a:t>3/20/2003</a:t>
              </a:r>
            </a:p>
          </p:txBody>
        </p:sp>
        <p:sp>
          <p:nvSpPr>
            <p:cNvPr id="73" name="Line Callout 1 72"/>
            <p:cNvSpPr/>
            <p:nvPr/>
          </p:nvSpPr>
          <p:spPr bwMode="auto">
            <a:xfrm>
              <a:off x="3505200" y="6096000"/>
              <a:ext cx="990600" cy="533400"/>
            </a:xfrm>
            <a:prstGeom prst="borderCallout1">
              <a:avLst>
                <a:gd name="adj1" fmla="val -12204"/>
                <a:gd name="adj2" fmla="val 8333"/>
                <a:gd name="adj3" fmla="val -57737"/>
                <a:gd name="adj4" fmla="val 64871"/>
              </a:avLst>
            </a:prstGeom>
            <a:gradFill flip="none" rotWithShape="1">
              <a:gsLst>
                <a:gs pos="0">
                  <a:schemeClr val="accent6"/>
                </a:gs>
                <a:gs pos="100000">
                  <a:schemeClr val="accent3"/>
                </a:gs>
              </a:gsLst>
              <a:lin ang="0" scaled="1"/>
              <a:tileRect/>
            </a:gradFill>
            <a:ln w="9525" cap="flat" cmpd="sng" algn="ctr">
              <a:solidFill>
                <a:srgbClr val="E39310"/>
              </a:solidFill>
              <a:prstDash val="solid"/>
              <a:round/>
              <a:headEnd type="none" w="med" len="med"/>
              <a:tailEnd type="none" w="med" len="med"/>
            </a:ln>
            <a:effectLst/>
          </p:spPr>
          <p:txBody>
            <a:bodyPr anchor="ctr"/>
            <a:lstStyle/>
            <a:p>
              <a:pPr algn="ctr" eaLnBrk="0" hangingPunct="0">
                <a:defRPr/>
              </a:pPr>
              <a:r>
                <a:rPr lang="en-US" sz="1600" dirty="0">
                  <a:solidFill>
                    <a:srgbClr val="FF0000"/>
                  </a:solidFill>
                  <a:ea typeface="ＭＳ Ｐゴシック" pitchFamily="-64" charset="-128"/>
                  <a:cs typeface="+mn-cs"/>
                </a:rPr>
                <a:t>Tuesday</a:t>
              </a:r>
            </a:p>
          </p:txBody>
        </p:sp>
        <p:sp>
          <p:nvSpPr>
            <p:cNvPr id="74" name="Line Callout 1 73"/>
            <p:cNvSpPr/>
            <p:nvPr/>
          </p:nvSpPr>
          <p:spPr bwMode="auto">
            <a:xfrm>
              <a:off x="4572000" y="6096000"/>
              <a:ext cx="1600200" cy="533400"/>
            </a:xfrm>
            <a:prstGeom prst="borderCallout1">
              <a:avLst>
                <a:gd name="adj1" fmla="val -16966"/>
                <a:gd name="adj2" fmla="val 93254"/>
                <a:gd name="adj3" fmla="val -55356"/>
                <a:gd name="adj4" fmla="val 78363"/>
              </a:avLst>
            </a:prstGeom>
            <a:gradFill flip="none" rotWithShape="1">
              <a:gsLst>
                <a:gs pos="0">
                  <a:schemeClr val="accent6"/>
                </a:gs>
                <a:gs pos="100000">
                  <a:schemeClr val="accent3"/>
                </a:gs>
              </a:gsLst>
              <a:lin ang="0" scaled="1"/>
              <a:tileRect/>
            </a:gradFill>
            <a:ln w="9525" cap="flat" cmpd="sng" algn="ctr">
              <a:solidFill>
                <a:srgbClr val="E39310"/>
              </a:solidFill>
              <a:prstDash val="solid"/>
              <a:round/>
              <a:headEnd type="none" w="med" len="med"/>
              <a:tailEnd type="none" w="med" len="med"/>
            </a:ln>
            <a:effectLst/>
          </p:spPr>
          <p:txBody>
            <a:bodyPr anchor="ctr"/>
            <a:lstStyle/>
            <a:p>
              <a:pPr algn="ctr" eaLnBrk="0" hangingPunct="0">
                <a:defRPr/>
              </a:pPr>
              <a:r>
                <a:rPr lang="en-US" sz="1600" dirty="0">
                  <a:solidFill>
                    <a:srgbClr val="FF0000"/>
                  </a:solidFill>
                  <a:ea typeface="ＭＳ Ｐゴシック" pitchFamily="-64" charset="-128"/>
                  <a:cs typeface="+mn-cs"/>
                </a:rPr>
                <a:t>Wed., May 24</a:t>
              </a:r>
              <a:r>
                <a:rPr lang="en-US" sz="1600" baseline="30000" dirty="0">
                  <a:solidFill>
                    <a:srgbClr val="FF0000"/>
                  </a:solidFill>
                  <a:ea typeface="ＭＳ Ｐゴシック" pitchFamily="-64" charset="-128"/>
                  <a:cs typeface="+mn-cs"/>
                </a:rPr>
                <a:t>th</a:t>
              </a:r>
              <a:r>
                <a:rPr lang="en-US" sz="1600" dirty="0">
                  <a:solidFill>
                    <a:srgbClr val="FF0000"/>
                  </a:solidFill>
                  <a:ea typeface="ＭＳ Ｐゴシック" pitchFamily="-64" charset="-128"/>
                  <a:cs typeface="+mn-cs"/>
                </a:rPr>
                <a:t>, 2006</a:t>
              </a:r>
            </a:p>
          </p:txBody>
        </p:sp>
        <p:sp>
          <p:nvSpPr>
            <p:cNvPr id="75" name="Line Callout 1 74"/>
            <p:cNvSpPr/>
            <p:nvPr/>
          </p:nvSpPr>
          <p:spPr bwMode="auto">
            <a:xfrm>
              <a:off x="6324600" y="6096000"/>
              <a:ext cx="1600200" cy="533400"/>
            </a:xfrm>
            <a:prstGeom prst="borderCallout1">
              <a:avLst>
                <a:gd name="adj1" fmla="val -16966"/>
                <a:gd name="adj2" fmla="val 93254"/>
                <a:gd name="adj3" fmla="val -55356"/>
                <a:gd name="adj4" fmla="val 71220"/>
              </a:avLst>
            </a:prstGeom>
            <a:gradFill flip="none" rotWithShape="1">
              <a:gsLst>
                <a:gs pos="0">
                  <a:schemeClr val="accent6"/>
                </a:gs>
                <a:gs pos="100000">
                  <a:schemeClr val="accent3"/>
                </a:gs>
              </a:gsLst>
              <a:lin ang="0" scaled="1"/>
              <a:tileRect/>
            </a:gradFill>
            <a:ln w="9525" cap="flat" cmpd="sng" algn="ctr">
              <a:solidFill>
                <a:srgbClr val="E39310"/>
              </a:solidFill>
              <a:prstDash val="solid"/>
              <a:round/>
              <a:headEnd type="none" w="med" len="med"/>
              <a:tailEnd type="none" w="med" len="med"/>
            </a:ln>
            <a:effectLst/>
          </p:spPr>
          <p:txBody>
            <a:bodyPr anchor="ctr"/>
            <a:lstStyle/>
            <a:p>
              <a:pPr algn="ctr" eaLnBrk="0" hangingPunct="0">
                <a:defRPr/>
              </a:pPr>
              <a:r>
                <a:rPr lang="en-US" sz="1600" dirty="0">
                  <a:solidFill>
                    <a:srgbClr val="FF0000"/>
                  </a:solidFill>
                  <a:ea typeface="ＭＳ Ｐゴシック" pitchFamily="-64" charset="-128"/>
                  <a:cs typeface="+mn-cs"/>
                </a:rPr>
                <a:t>next week</a:t>
              </a:r>
            </a:p>
          </p:txBody>
        </p:sp>
      </p:grpSp>
      <p:sp>
        <p:nvSpPr>
          <p:cNvPr id="83" name="Rectangle 82"/>
          <p:cNvSpPr>
            <a:spLocks noChangeArrowheads="1"/>
          </p:cNvSpPr>
          <p:nvPr/>
        </p:nvSpPr>
        <p:spPr bwMode="auto">
          <a:xfrm>
            <a:off x="457200" y="1143000"/>
            <a:ext cx="8229600" cy="2552700"/>
          </a:xfrm>
          <a:prstGeom prst="rect">
            <a:avLst/>
          </a:prstGeom>
          <a:solidFill>
            <a:schemeClr val="accent1"/>
          </a:solidFill>
          <a:ln w="28575">
            <a:solidFill>
              <a:srgbClr val="008000"/>
            </a:solidFill>
            <a:round/>
            <a:headEnd/>
            <a:tailEnd/>
          </a:ln>
        </p:spPr>
        <p:txBody>
          <a:bodyPr anchor="ctr"/>
          <a:lstStyle/>
          <a:p>
            <a:r>
              <a:rPr lang="en-US" b="1" u="sng">
                <a:solidFill>
                  <a:srgbClr val="008000"/>
                </a:solidFill>
              </a:rPr>
              <a:t>Comments on our interval-based representation:</a:t>
            </a:r>
          </a:p>
          <a:p>
            <a:endParaRPr lang="en-US">
              <a:solidFill>
                <a:srgbClr val="008000"/>
              </a:solidFill>
            </a:endParaRPr>
          </a:p>
          <a:p>
            <a:pPr>
              <a:buFont typeface="Wingdings" pitchFamily="2" charset="2"/>
              <a:buChar char=""/>
            </a:pPr>
            <a:r>
              <a:rPr lang="en-US">
                <a:solidFill>
                  <a:srgbClr val="008000"/>
                </a:solidFill>
              </a:rPr>
              <a:t> Allows constructing</a:t>
            </a:r>
            <a:r>
              <a:rPr lang="en-US">
                <a:solidFill>
                  <a:srgbClr val="FF0000"/>
                </a:solidFill>
              </a:rPr>
              <a:t> absolute timeline</a:t>
            </a:r>
            <a:r>
              <a:rPr lang="en-US">
                <a:solidFill>
                  <a:srgbClr val="008000"/>
                </a:solidFill>
              </a:rPr>
              <a:t> of events.</a:t>
            </a:r>
          </a:p>
          <a:p>
            <a:pPr>
              <a:buFont typeface="Wingdings" pitchFamily="2" charset="2"/>
              <a:buChar char=""/>
            </a:pPr>
            <a:r>
              <a:rPr lang="en-US">
                <a:solidFill>
                  <a:srgbClr val="008000"/>
                </a:solidFill>
              </a:rPr>
              <a:t> Supports constructing </a:t>
            </a:r>
            <a:r>
              <a:rPr lang="en-US">
                <a:solidFill>
                  <a:srgbClr val="FF0000"/>
                </a:solidFill>
              </a:rPr>
              <a:t>timeline </a:t>
            </a:r>
            <a:r>
              <a:rPr lang="en-US">
                <a:solidFill>
                  <a:srgbClr val="008000"/>
                </a:solidFill>
              </a:rPr>
              <a:t>of events </a:t>
            </a:r>
            <a:r>
              <a:rPr lang="en-US">
                <a:solidFill>
                  <a:srgbClr val="FF0000"/>
                </a:solidFill>
              </a:rPr>
              <a:t>across documents</a:t>
            </a:r>
            <a:r>
              <a:rPr lang="en-US">
                <a:solidFill>
                  <a:srgbClr val="008000"/>
                </a:solidFill>
              </a:rPr>
              <a:t>.</a:t>
            </a:r>
          </a:p>
          <a:p>
            <a:pPr>
              <a:buFont typeface="Wingdings" pitchFamily="2" charset="2"/>
              <a:buChar char=""/>
            </a:pPr>
            <a:r>
              <a:rPr lang="en-US">
                <a:solidFill>
                  <a:srgbClr val="008000"/>
                </a:solidFill>
              </a:rPr>
              <a:t> </a:t>
            </a:r>
            <a:r>
              <a:rPr lang="en-US">
                <a:solidFill>
                  <a:srgbClr val="FF0000"/>
                </a:solidFill>
              </a:rPr>
              <a:t>Concise</a:t>
            </a:r>
            <a:r>
              <a:rPr lang="en-US">
                <a:solidFill>
                  <a:srgbClr val="008000"/>
                </a:solidFill>
              </a:rPr>
              <a:t> inference </a:t>
            </a:r>
            <a:r>
              <a:rPr lang="en-US">
                <a:solidFill>
                  <a:srgbClr val="FF0000"/>
                </a:solidFill>
              </a:rPr>
              <a:t>model</a:t>
            </a:r>
            <a:r>
              <a:rPr lang="en-US">
                <a:solidFill>
                  <a:srgbClr val="008000"/>
                </a:solidFill>
              </a:rPr>
              <a:t>.</a:t>
            </a:r>
          </a:p>
          <a:p>
            <a:r>
              <a:rPr lang="en-US">
                <a:solidFill>
                  <a:srgbClr val="008000"/>
                </a:solidFill>
              </a:rPr>
              <a:t> (For more discussion, see Do et. al, EMNLP 2012)</a:t>
            </a:r>
          </a:p>
          <a:p>
            <a:r>
              <a:rPr lang="en-US">
                <a:solidFill>
                  <a:srgbClr val="008000"/>
                </a:solidFill>
              </a:rPr>
              <a:t>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500" fill="hold"/>
                                        <p:tgtEl>
                                          <p:spTgt spid="83"/>
                                        </p:tgtEl>
                                        <p:attrNameLst>
                                          <p:attrName>ppt_x</p:attrName>
                                        </p:attrNameLst>
                                      </p:cBhvr>
                                      <p:tavLst>
                                        <p:tav tm="0">
                                          <p:val>
                                            <p:strVal val="0-#ppt_w/2"/>
                                          </p:val>
                                        </p:tav>
                                        <p:tav tm="100000">
                                          <p:val>
                                            <p:strVal val="#ppt_x"/>
                                          </p:val>
                                        </p:tav>
                                      </p:tavLst>
                                    </p:anim>
                                    <p:anim calcmode="lin" valueType="num">
                                      <p:cBhvr additive="base">
                                        <p:cTn id="8" dur="500" fill="hold"/>
                                        <p:tgtEl>
                                          <p:spTgt spid="8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2" accel="50000" decel="50000" fill="hold" nodeType="clickEffect">
                                  <p:stCondLst>
                                    <p:cond delay="0"/>
                                  </p:stCondLst>
                                  <p:childTnLst>
                                    <p:anim calcmode="lin" valueType="num">
                                      <p:cBhvr additive="base">
                                        <p:cTn id="12" dur="500"/>
                                        <p:tgtEl>
                                          <p:spTgt spid="82"/>
                                        </p:tgtEl>
                                        <p:attrNameLst>
                                          <p:attrName>ppt_x</p:attrName>
                                        </p:attrNameLst>
                                      </p:cBhvr>
                                      <p:tavLst>
                                        <p:tav tm="0">
                                          <p:val>
                                            <p:strVal val="ppt_x"/>
                                          </p:val>
                                        </p:tav>
                                        <p:tav tm="100000">
                                          <p:val>
                                            <p:strVal val="1+ppt_w/2"/>
                                          </p:val>
                                        </p:tav>
                                      </p:tavLst>
                                    </p:anim>
                                    <p:anim calcmode="lin" valueType="num">
                                      <p:cBhvr additive="base">
                                        <p:cTn id="13" dur="500"/>
                                        <p:tgtEl>
                                          <p:spTgt spid="82"/>
                                        </p:tgtEl>
                                        <p:attrNameLst>
                                          <p:attrName>ppt_y</p:attrName>
                                        </p:attrNameLst>
                                      </p:cBhvr>
                                      <p:tavLst>
                                        <p:tav tm="0">
                                          <p:val>
                                            <p:strVal val="ppt_y"/>
                                          </p:val>
                                        </p:tav>
                                        <p:tav tm="100000">
                                          <p:val>
                                            <p:strVal val="ppt_y"/>
                                          </p:val>
                                        </p:tav>
                                      </p:tavLst>
                                    </p:anim>
                                    <p:set>
                                      <p:cBhvr>
                                        <p:cTn id="14" dur="1" fill="hold">
                                          <p:stCondLst>
                                            <p:cond delay="499"/>
                                          </p:stCondLst>
                                        </p:cTn>
                                        <p:tgtEl>
                                          <p:spTgt spid="82"/>
                                        </p:tgtEl>
                                        <p:attrNameLst>
                                          <p:attrName>style.visibility</p:attrName>
                                        </p:attrNameLst>
                                      </p:cBhvr>
                                      <p:to>
                                        <p:strVal val="hidden"/>
                                      </p:to>
                                    </p:set>
                                  </p:childTnLst>
                                </p:cTn>
                              </p:par>
                              <p:par>
                                <p:cTn id="15" presetID="2" presetClass="exit" presetSubtype="2" fill="hold" grpId="1" nodeType="withEffect">
                                  <p:stCondLst>
                                    <p:cond delay="0"/>
                                  </p:stCondLst>
                                  <p:childTnLst>
                                    <p:anim calcmode="lin" valueType="num">
                                      <p:cBhvr additive="base">
                                        <p:cTn id="16" dur="500"/>
                                        <p:tgtEl>
                                          <p:spTgt spid="83"/>
                                        </p:tgtEl>
                                        <p:attrNameLst>
                                          <p:attrName>ppt_x</p:attrName>
                                        </p:attrNameLst>
                                      </p:cBhvr>
                                      <p:tavLst>
                                        <p:tav tm="0">
                                          <p:val>
                                            <p:strVal val="ppt_x"/>
                                          </p:val>
                                        </p:tav>
                                        <p:tav tm="100000">
                                          <p:val>
                                            <p:strVal val="1+ppt_w/2"/>
                                          </p:val>
                                        </p:tav>
                                      </p:tavLst>
                                    </p:anim>
                                    <p:anim calcmode="lin" valueType="num">
                                      <p:cBhvr additive="base">
                                        <p:cTn id="17" dur="500"/>
                                        <p:tgtEl>
                                          <p:spTgt spid="83"/>
                                        </p:tgtEl>
                                        <p:attrNameLst>
                                          <p:attrName>ppt_y</p:attrName>
                                        </p:attrNameLst>
                                      </p:cBhvr>
                                      <p:tavLst>
                                        <p:tav tm="0">
                                          <p:val>
                                            <p:strVal val="ppt_y"/>
                                          </p:val>
                                        </p:tav>
                                        <p:tav tm="100000">
                                          <p:val>
                                            <p:strVal val="ppt_y"/>
                                          </p:val>
                                        </p:tav>
                                      </p:tavLst>
                                    </p:anim>
                                    <p:set>
                                      <p:cBhvr>
                                        <p:cTn id="18" dur="1" fill="hold">
                                          <p:stCondLst>
                                            <p:cond delay="499"/>
                                          </p:stCondLst>
                                        </p:cTn>
                                        <p:tgtEl>
                                          <p:spTgt spid="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6"/>
          <p:cNvSpPr>
            <a:spLocks noGrp="1" noChangeArrowheads="1"/>
          </p:cNvSpPr>
          <p:nvPr>
            <p:ph type="sldNum" sz="quarter" idx="12"/>
          </p:nvPr>
        </p:nvSpPr>
        <p:spPr>
          <a:ln>
            <a:miter lim="800000"/>
            <a:headEnd/>
            <a:tailEnd/>
          </a:ln>
        </p:spPr>
        <p:txBody>
          <a:bodyPr/>
          <a:lstStyle/>
          <a:p>
            <a:pPr>
              <a:defRPr/>
            </a:pPr>
            <a:fld id="{C6A9B211-EA11-4CC8-AE54-406528F09B7D}" type="slidenum">
              <a:rPr lang="en-US" smtClean="0"/>
              <a:pPr>
                <a:defRPr/>
              </a:pPr>
              <a:t>15</a:t>
            </a:fld>
            <a:endParaRPr lang="en-US" smtClean="0"/>
          </a:p>
        </p:txBody>
      </p:sp>
      <p:sp>
        <p:nvSpPr>
          <p:cNvPr id="80898" name="Title 1"/>
          <p:cNvSpPr>
            <a:spLocks noGrp="1"/>
          </p:cNvSpPr>
          <p:nvPr>
            <p:ph type="title"/>
          </p:nvPr>
        </p:nvSpPr>
        <p:spPr/>
        <p:txBody>
          <a:bodyPr/>
          <a:lstStyle/>
          <a:p>
            <a:r>
              <a:rPr lang="en-US" sz="3900" smtClean="0">
                <a:ea typeface="ＭＳ Ｐゴシック" pitchFamily="34" charset="-128"/>
              </a:rPr>
              <a:t>Granularity during composition</a:t>
            </a:r>
          </a:p>
        </p:txBody>
      </p:sp>
      <p:sp>
        <p:nvSpPr>
          <p:cNvPr id="3" name="Content Placeholder 2"/>
          <p:cNvSpPr>
            <a:spLocks noGrp="1"/>
          </p:cNvSpPr>
          <p:nvPr>
            <p:ph idx="1"/>
          </p:nvPr>
        </p:nvSpPr>
        <p:spPr>
          <a:xfrm>
            <a:off x="457200" y="990600"/>
            <a:ext cx="8229600" cy="4530725"/>
          </a:xfrm>
        </p:spPr>
        <p:txBody>
          <a:bodyPr/>
          <a:lstStyle/>
          <a:p>
            <a:pPr>
              <a:defRPr/>
            </a:pPr>
            <a:r>
              <a:rPr lang="en-US" sz="2800" dirty="0" smtClean="0"/>
              <a:t>One day</a:t>
            </a:r>
          </a:p>
          <a:p>
            <a:pPr>
              <a:defRPr/>
            </a:pPr>
            <a:r>
              <a:rPr lang="en-US" sz="2800" dirty="0" smtClean="0"/>
              <a:t>“Tomorrow”</a:t>
            </a:r>
          </a:p>
          <a:p>
            <a:pPr>
              <a:defRPr/>
            </a:pPr>
            <a:r>
              <a:rPr lang="en-US" sz="2800" dirty="0" smtClean="0"/>
              <a:t>“within twenty-four hours”</a:t>
            </a:r>
          </a:p>
          <a:p>
            <a:pPr>
              <a:defRPr/>
            </a:pPr>
            <a:r>
              <a:rPr lang="en-US" sz="2800" b="1" dirty="0" smtClean="0"/>
              <a:t>Now</a:t>
            </a:r>
            <a:r>
              <a:rPr lang="en-US" sz="2800" dirty="0" smtClean="0"/>
              <a:t> </a:t>
            </a:r>
            <a:r>
              <a:rPr lang="en-US" sz="2800" dirty="0" smtClean="0">
                <a:latin typeface="Wingdings"/>
                <a:ea typeface="Wingdings"/>
                <a:cs typeface="Wingdings"/>
                <a:sym typeface="Wingdings"/>
              </a:rPr>
              <a:t></a:t>
            </a:r>
            <a:r>
              <a:rPr lang="en-US" sz="2800" dirty="0" smtClean="0">
                <a:sym typeface="Wingdings"/>
              </a:rPr>
              <a:t> Tomorrow</a:t>
            </a:r>
          </a:p>
          <a:p>
            <a:pPr lvl="1">
              <a:defRPr/>
            </a:pPr>
            <a:r>
              <a:rPr lang="en-US" dirty="0" smtClean="0">
                <a:sym typeface="Wingdings"/>
              </a:rPr>
              <a:t> 2012-12-</a:t>
            </a:r>
            <a:r>
              <a:rPr lang="en-US" b="1" dirty="0" smtClean="0">
                <a:sym typeface="Wingdings"/>
              </a:rPr>
              <a:t>09</a:t>
            </a:r>
          </a:p>
          <a:p>
            <a:pPr lvl="1">
              <a:defRPr/>
            </a:pPr>
            <a:r>
              <a:rPr lang="en-US" dirty="0" smtClean="0">
                <a:sym typeface="Wingdings"/>
              </a:rPr>
              <a:t>+0000-00+01 (Dale and Mazur, 2006)</a:t>
            </a:r>
          </a:p>
          <a:p>
            <a:pPr>
              <a:defRPr/>
            </a:pPr>
            <a:r>
              <a:rPr lang="en-US" sz="2800" b="1" dirty="0" smtClean="0">
                <a:sym typeface="Wingdings"/>
              </a:rPr>
              <a:t>Now</a:t>
            </a:r>
            <a:r>
              <a:rPr lang="en-US" sz="2800" dirty="0" smtClean="0">
                <a:sym typeface="Wingdings"/>
              </a:rPr>
              <a:t> </a:t>
            </a:r>
            <a:r>
              <a:rPr lang="en-US" sz="2800" dirty="0" smtClean="0">
                <a:latin typeface="Wingdings"/>
                <a:ea typeface="Wingdings"/>
                <a:cs typeface="Wingdings"/>
                <a:sym typeface="Wingdings"/>
              </a:rPr>
              <a:t></a:t>
            </a:r>
            <a:r>
              <a:rPr lang="en-US" sz="2800" dirty="0" smtClean="0">
                <a:sym typeface="Wingdings"/>
              </a:rPr>
              <a:t> “within twenty-four hours”</a:t>
            </a:r>
          </a:p>
          <a:p>
            <a:pPr lvl="1">
              <a:defRPr/>
            </a:pPr>
            <a:r>
              <a:rPr lang="en-US" dirty="0" smtClean="0">
                <a:sym typeface="Wingdings"/>
              </a:rPr>
              <a:t> (2012-12-08-T15:00, 2012-12-09-T15:00)</a:t>
            </a:r>
          </a:p>
          <a:p>
            <a:pPr>
              <a:defRPr/>
            </a:pPr>
            <a:r>
              <a:rPr lang="en-US" sz="2800" dirty="0" smtClean="0">
                <a:sym typeface="Wingdings"/>
              </a:rPr>
              <a:t>Finish the assignment </a:t>
            </a:r>
            <a:r>
              <a:rPr lang="en-US" sz="2800" u="sng" dirty="0" smtClean="0">
                <a:sym typeface="Wingdings"/>
              </a:rPr>
              <a:t>tomorrow</a:t>
            </a:r>
          </a:p>
          <a:p>
            <a:pPr>
              <a:defRPr/>
            </a:pPr>
            <a:r>
              <a:rPr lang="en-US" sz="2800" dirty="0" smtClean="0">
                <a:sym typeface="Wingdings"/>
              </a:rPr>
              <a:t>Finish the assignment </a:t>
            </a:r>
            <a:r>
              <a:rPr lang="en-US" sz="2800" u="sng" dirty="0" smtClean="0">
                <a:sym typeface="Wingdings"/>
              </a:rPr>
              <a:t>within twenty-four hours</a:t>
            </a:r>
          </a:p>
          <a:p>
            <a:pPr>
              <a:defRPr/>
            </a:pPr>
            <a:endParaRPr lang="en-US" dirty="0" smtClean="0">
              <a:sym typeface="Wingdings"/>
            </a:endParaRPr>
          </a:p>
          <a:p>
            <a:pPr marL="0" indent="0">
              <a:buFont typeface="Wingdings" charset="0"/>
              <a:buNone/>
              <a:defRPr/>
            </a:pPr>
            <a:endParaRPr lang="en-US" dirty="0" smtClean="0"/>
          </a:p>
          <a:p>
            <a:pPr>
              <a:defRPr/>
            </a:pPr>
            <a:endParaRPr lang="en-US" dirty="0"/>
          </a:p>
        </p:txBody>
      </p:sp>
      <p:sp>
        <p:nvSpPr>
          <p:cNvPr id="80900"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4D4A080A-CAAF-4C57-80AA-8C790A75BC28}" type="slidenum">
              <a:rPr lang="en-US" sz="1200">
                <a:latin typeface="Garamond" pitchFamily="18" charset="0"/>
              </a:rPr>
              <a:pPr algn="r"/>
              <a:t>15</a:t>
            </a:fld>
            <a:endParaRPr lang="en-US" sz="1200">
              <a:latin typeface="Garamond" pitchFamily="18" charset="0"/>
            </a:endParaRP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3" name="Rectangle 3"/>
          <p:cNvSpPr>
            <a:spLocks noGrp="1" noChangeArrowheads="1"/>
          </p:cNvSpPr>
          <p:nvPr>
            <p:ph type="sldNum" sz="quarter" idx="11"/>
          </p:nvPr>
        </p:nvSpPr>
        <p:spPr>
          <a:noFill/>
        </p:spPr>
        <p:txBody>
          <a:bodyPr/>
          <a:lstStyle/>
          <a:p>
            <a:fld id="{BF222D65-7182-47EB-AABB-0BD311FFF005}" type="slidenum">
              <a:rPr lang="en-US" altLang="zh-TW" smtClean="0">
                <a:ea typeface="Arial Unicode MS" pitchFamily="34" charset="-122"/>
                <a:cs typeface="Arial Unicode MS" pitchFamily="34" charset="-122"/>
              </a:rPr>
              <a:pPr/>
              <a:t>150</a:t>
            </a:fld>
            <a:endParaRPr lang="en-US" altLang="zh-TW" smtClean="0">
              <a:ea typeface="Arial Unicode MS" pitchFamily="34" charset="-122"/>
              <a:cs typeface="Arial Unicode MS" pitchFamily="34" charset="-122"/>
            </a:endParaRPr>
          </a:p>
        </p:txBody>
      </p:sp>
      <p:sp>
        <p:nvSpPr>
          <p:cNvPr id="335874" name="Title 1"/>
          <p:cNvSpPr>
            <a:spLocks noGrp="1"/>
          </p:cNvSpPr>
          <p:nvPr>
            <p:ph type="title" idx="4294967295"/>
          </p:nvPr>
        </p:nvSpPr>
        <p:spPr/>
        <p:txBody>
          <a:bodyPr/>
          <a:lstStyle/>
          <a:p>
            <a:r>
              <a:rPr lang="en-US" sz="3200" smtClean="0">
                <a:ea typeface="ＭＳ Ｐゴシック" pitchFamily="34" charset="-128"/>
              </a:rPr>
              <a:t>Interval Based Event Timeline Construction</a:t>
            </a:r>
            <a:endParaRPr lang="en-US" sz="4200" smtClean="0">
              <a:ea typeface="ＭＳ Ｐゴシック" pitchFamily="34" charset="-128"/>
            </a:endParaRPr>
          </a:p>
        </p:txBody>
      </p:sp>
      <p:grpSp>
        <p:nvGrpSpPr>
          <p:cNvPr id="201" name="Group 200"/>
          <p:cNvGrpSpPr>
            <a:grpSpLocks/>
          </p:cNvGrpSpPr>
          <p:nvPr/>
        </p:nvGrpSpPr>
        <p:grpSpPr bwMode="auto">
          <a:xfrm>
            <a:off x="152400" y="1295400"/>
            <a:ext cx="8534400" cy="2514600"/>
            <a:chOff x="152400" y="1295400"/>
            <a:chExt cx="8534400" cy="2514600"/>
          </a:xfrm>
        </p:grpSpPr>
        <p:grpSp>
          <p:nvGrpSpPr>
            <p:cNvPr id="335921" name="Group 66"/>
            <p:cNvGrpSpPr>
              <a:grpSpLocks/>
            </p:cNvGrpSpPr>
            <p:nvPr/>
          </p:nvGrpSpPr>
          <p:grpSpPr bwMode="auto">
            <a:xfrm>
              <a:off x="2133600" y="1295400"/>
              <a:ext cx="6553200" cy="2514600"/>
              <a:chOff x="2133600" y="4038600"/>
              <a:chExt cx="6553200" cy="2514600"/>
            </a:xfrm>
          </p:grpSpPr>
          <p:cxnSp>
            <p:nvCxnSpPr>
              <p:cNvPr id="335923" name="Curved Connector 96"/>
              <p:cNvCxnSpPr>
                <a:cxnSpLocks noChangeShapeType="1"/>
                <a:stCxn id="335930" idx="2"/>
                <a:endCxn id="335931" idx="2"/>
              </p:cNvCxnSpPr>
              <p:nvPr/>
            </p:nvCxnSpPr>
            <p:spPr bwMode="auto">
              <a:xfrm rot="16200000" flipH="1">
                <a:off x="4495800" y="5067300"/>
                <a:ext cx="1588" cy="990600"/>
              </a:xfrm>
              <a:prstGeom prst="curvedConnector3">
                <a:avLst>
                  <a:gd name="adj1" fmla="val 11996222"/>
                </a:avLst>
              </a:prstGeom>
              <a:noFill/>
              <a:ln w="9525">
                <a:solidFill>
                  <a:schemeClr val="tx1"/>
                </a:solidFill>
                <a:round/>
                <a:headEnd/>
                <a:tailEnd/>
              </a:ln>
            </p:spPr>
          </p:cxnSp>
          <p:sp>
            <p:nvSpPr>
              <p:cNvPr id="335924" name="Oval 10"/>
              <p:cNvSpPr>
                <a:spLocks noChangeArrowheads="1"/>
              </p:cNvSpPr>
              <p:nvPr/>
            </p:nvSpPr>
            <p:spPr bwMode="auto">
              <a:xfrm>
                <a:off x="2133600" y="4038600"/>
                <a:ext cx="533400" cy="533400"/>
              </a:xfrm>
              <a:prstGeom prst="ellipse">
                <a:avLst/>
              </a:prstGeom>
              <a:solidFill>
                <a:schemeClr val="accent1"/>
              </a:solidFill>
              <a:ln w="9525">
                <a:solidFill>
                  <a:srgbClr val="008000"/>
                </a:solidFill>
                <a:round/>
                <a:headEnd/>
                <a:tailEnd/>
              </a:ln>
            </p:spPr>
            <p:txBody>
              <a:bodyPr/>
              <a:lstStyle/>
              <a:p>
                <a:pPr algn="ctr" eaLnBrk="0" hangingPunct="0"/>
                <a:r>
                  <a:rPr lang="en-US">
                    <a:latin typeface="Book Antiqua" pitchFamily="18" charset="0"/>
                  </a:rPr>
                  <a:t>I</a:t>
                </a:r>
                <a:r>
                  <a:rPr lang="en-US" baseline="-25000">
                    <a:latin typeface="Book Antiqua" pitchFamily="18" charset="0"/>
                  </a:rPr>
                  <a:t>1</a:t>
                </a:r>
              </a:p>
            </p:txBody>
          </p:sp>
          <p:sp>
            <p:nvSpPr>
              <p:cNvPr id="335925" name="Oval 11"/>
              <p:cNvSpPr>
                <a:spLocks noChangeArrowheads="1"/>
              </p:cNvSpPr>
              <p:nvPr/>
            </p:nvSpPr>
            <p:spPr bwMode="auto">
              <a:xfrm>
                <a:off x="8153400" y="4038600"/>
                <a:ext cx="533400" cy="533400"/>
              </a:xfrm>
              <a:prstGeom prst="ellipse">
                <a:avLst/>
              </a:prstGeom>
              <a:solidFill>
                <a:schemeClr val="accent1"/>
              </a:solidFill>
              <a:ln w="9525">
                <a:solidFill>
                  <a:srgbClr val="008000"/>
                </a:solidFill>
                <a:round/>
                <a:headEnd/>
                <a:tailEnd/>
              </a:ln>
            </p:spPr>
            <p:txBody>
              <a:bodyPr/>
              <a:lstStyle/>
              <a:p>
                <a:pPr algn="ctr" eaLnBrk="0" hangingPunct="0"/>
                <a:r>
                  <a:rPr lang="en-US">
                    <a:latin typeface="Book Antiqua" pitchFamily="18" charset="0"/>
                  </a:rPr>
                  <a:t>I</a:t>
                </a:r>
                <a:r>
                  <a:rPr lang="en-US" baseline="-25000">
                    <a:latin typeface="Book Antiqua" pitchFamily="18" charset="0"/>
                  </a:rPr>
                  <a:t>5</a:t>
                </a:r>
              </a:p>
            </p:txBody>
          </p:sp>
          <p:sp>
            <p:nvSpPr>
              <p:cNvPr id="335926" name="Oval 14"/>
              <p:cNvSpPr>
                <a:spLocks noChangeArrowheads="1"/>
              </p:cNvSpPr>
              <p:nvPr/>
            </p:nvSpPr>
            <p:spPr bwMode="auto">
              <a:xfrm>
                <a:off x="7010400" y="4038600"/>
                <a:ext cx="533400" cy="533400"/>
              </a:xfrm>
              <a:prstGeom prst="ellipse">
                <a:avLst/>
              </a:prstGeom>
              <a:solidFill>
                <a:schemeClr val="accent1"/>
              </a:solidFill>
              <a:ln w="9525">
                <a:solidFill>
                  <a:srgbClr val="008000"/>
                </a:solidFill>
                <a:round/>
                <a:headEnd/>
                <a:tailEnd/>
              </a:ln>
            </p:spPr>
            <p:txBody>
              <a:bodyPr/>
              <a:lstStyle/>
              <a:p>
                <a:pPr algn="ctr" eaLnBrk="0" hangingPunct="0"/>
                <a:r>
                  <a:rPr lang="en-US">
                    <a:latin typeface="Book Antiqua" pitchFamily="18" charset="0"/>
                  </a:rPr>
                  <a:t>I</a:t>
                </a:r>
                <a:r>
                  <a:rPr lang="en-US" baseline="-25000">
                    <a:latin typeface="Book Antiqua" pitchFamily="18" charset="0"/>
                  </a:rPr>
                  <a:t>4</a:t>
                </a:r>
              </a:p>
            </p:txBody>
          </p:sp>
          <p:sp>
            <p:nvSpPr>
              <p:cNvPr id="335927" name="Oval 16"/>
              <p:cNvSpPr>
                <a:spLocks noChangeArrowheads="1"/>
              </p:cNvSpPr>
              <p:nvPr/>
            </p:nvSpPr>
            <p:spPr bwMode="auto">
              <a:xfrm>
                <a:off x="3733800" y="4038600"/>
                <a:ext cx="533400" cy="533400"/>
              </a:xfrm>
              <a:prstGeom prst="ellipse">
                <a:avLst/>
              </a:prstGeom>
              <a:solidFill>
                <a:schemeClr val="accent1"/>
              </a:solidFill>
              <a:ln w="9525">
                <a:solidFill>
                  <a:srgbClr val="008000"/>
                </a:solidFill>
                <a:round/>
                <a:headEnd/>
                <a:tailEnd/>
              </a:ln>
            </p:spPr>
            <p:txBody>
              <a:bodyPr/>
              <a:lstStyle/>
              <a:p>
                <a:pPr algn="ctr" eaLnBrk="0" hangingPunct="0"/>
                <a:r>
                  <a:rPr lang="en-US">
                    <a:latin typeface="Book Antiqua" pitchFamily="18" charset="0"/>
                  </a:rPr>
                  <a:t>I</a:t>
                </a:r>
                <a:r>
                  <a:rPr lang="en-US" baseline="-25000">
                    <a:latin typeface="Book Antiqua" pitchFamily="18" charset="0"/>
                  </a:rPr>
                  <a:t>2</a:t>
                </a:r>
              </a:p>
            </p:txBody>
          </p:sp>
          <p:sp>
            <p:nvSpPr>
              <p:cNvPr id="335928" name="Oval 17"/>
              <p:cNvSpPr>
                <a:spLocks noChangeArrowheads="1"/>
              </p:cNvSpPr>
              <p:nvPr/>
            </p:nvSpPr>
            <p:spPr bwMode="auto">
              <a:xfrm>
                <a:off x="5715000" y="4038600"/>
                <a:ext cx="533400" cy="533400"/>
              </a:xfrm>
              <a:prstGeom prst="ellipse">
                <a:avLst/>
              </a:prstGeom>
              <a:solidFill>
                <a:schemeClr val="accent1"/>
              </a:solidFill>
              <a:ln w="9525">
                <a:solidFill>
                  <a:srgbClr val="008000"/>
                </a:solidFill>
                <a:round/>
                <a:headEnd/>
                <a:tailEnd/>
              </a:ln>
            </p:spPr>
            <p:txBody>
              <a:bodyPr/>
              <a:lstStyle/>
              <a:p>
                <a:pPr algn="ctr" eaLnBrk="0" hangingPunct="0"/>
                <a:r>
                  <a:rPr lang="en-US">
                    <a:latin typeface="Book Antiqua" pitchFamily="18" charset="0"/>
                  </a:rPr>
                  <a:t>I</a:t>
                </a:r>
                <a:r>
                  <a:rPr lang="en-US" baseline="-25000">
                    <a:latin typeface="Book Antiqua" pitchFamily="18" charset="0"/>
                  </a:rPr>
                  <a:t>3</a:t>
                </a:r>
              </a:p>
            </p:txBody>
          </p:sp>
          <p:sp>
            <p:nvSpPr>
              <p:cNvPr id="335929" name="Rounded Rectangle 18"/>
              <p:cNvSpPr>
                <a:spLocks noChangeArrowheads="1"/>
              </p:cNvSpPr>
              <p:nvPr/>
            </p:nvSpPr>
            <p:spPr bwMode="auto">
              <a:xfrm>
                <a:off x="2781300" y="5105400"/>
                <a:ext cx="457200" cy="457200"/>
              </a:xfrm>
              <a:prstGeom prst="roundRect">
                <a:avLst>
                  <a:gd name="adj" fmla="val 16667"/>
                </a:avLst>
              </a:prstGeom>
              <a:solidFill>
                <a:schemeClr val="accent1"/>
              </a:solidFill>
              <a:ln w="9525">
                <a:solidFill>
                  <a:srgbClr val="FF0000"/>
                </a:solidFill>
                <a:round/>
                <a:headEnd/>
                <a:tailEnd/>
              </a:ln>
            </p:spPr>
            <p:txBody>
              <a:bodyPr/>
              <a:lstStyle/>
              <a:p>
                <a:pPr algn="ctr" eaLnBrk="0" hangingPunct="0"/>
                <a:r>
                  <a:rPr lang="en-US">
                    <a:latin typeface="Book Antiqua" pitchFamily="18" charset="0"/>
                  </a:rPr>
                  <a:t>e</a:t>
                </a:r>
                <a:r>
                  <a:rPr lang="en-US" baseline="-25000">
                    <a:latin typeface="Book Antiqua" pitchFamily="18" charset="0"/>
                  </a:rPr>
                  <a:t>1</a:t>
                </a:r>
              </a:p>
            </p:txBody>
          </p:sp>
          <p:sp>
            <p:nvSpPr>
              <p:cNvPr id="335930" name="Rounded Rectangle 19"/>
              <p:cNvSpPr>
                <a:spLocks noChangeArrowheads="1"/>
              </p:cNvSpPr>
              <p:nvPr/>
            </p:nvSpPr>
            <p:spPr bwMode="auto">
              <a:xfrm>
                <a:off x="3771900" y="5105400"/>
                <a:ext cx="457200" cy="457200"/>
              </a:xfrm>
              <a:prstGeom prst="roundRect">
                <a:avLst>
                  <a:gd name="adj" fmla="val 16667"/>
                </a:avLst>
              </a:prstGeom>
              <a:solidFill>
                <a:schemeClr val="accent1"/>
              </a:solidFill>
              <a:ln w="9525">
                <a:solidFill>
                  <a:srgbClr val="FF0000"/>
                </a:solidFill>
                <a:round/>
                <a:headEnd/>
                <a:tailEnd/>
              </a:ln>
            </p:spPr>
            <p:txBody>
              <a:bodyPr/>
              <a:lstStyle/>
              <a:p>
                <a:pPr algn="ctr" eaLnBrk="0" hangingPunct="0"/>
                <a:r>
                  <a:rPr lang="en-US">
                    <a:latin typeface="Book Antiqua" pitchFamily="18" charset="0"/>
                  </a:rPr>
                  <a:t>e</a:t>
                </a:r>
                <a:r>
                  <a:rPr lang="en-US" baseline="-25000">
                    <a:latin typeface="Book Antiqua" pitchFamily="18" charset="0"/>
                  </a:rPr>
                  <a:t>2</a:t>
                </a:r>
              </a:p>
            </p:txBody>
          </p:sp>
          <p:sp>
            <p:nvSpPr>
              <p:cNvPr id="335931" name="Rounded Rectangle 20"/>
              <p:cNvSpPr>
                <a:spLocks noChangeArrowheads="1"/>
              </p:cNvSpPr>
              <p:nvPr/>
            </p:nvSpPr>
            <p:spPr bwMode="auto">
              <a:xfrm>
                <a:off x="4762500" y="5105400"/>
                <a:ext cx="457200" cy="457200"/>
              </a:xfrm>
              <a:prstGeom prst="roundRect">
                <a:avLst>
                  <a:gd name="adj" fmla="val 16667"/>
                </a:avLst>
              </a:prstGeom>
              <a:solidFill>
                <a:schemeClr val="accent1"/>
              </a:solidFill>
              <a:ln w="9525">
                <a:solidFill>
                  <a:srgbClr val="FF0000"/>
                </a:solidFill>
                <a:round/>
                <a:headEnd/>
                <a:tailEnd/>
              </a:ln>
            </p:spPr>
            <p:txBody>
              <a:bodyPr/>
              <a:lstStyle/>
              <a:p>
                <a:pPr algn="ctr" eaLnBrk="0" hangingPunct="0"/>
                <a:r>
                  <a:rPr lang="en-US">
                    <a:latin typeface="Book Antiqua" pitchFamily="18" charset="0"/>
                  </a:rPr>
                  <a:t>e</a:t>
                </a:r>
                <a:r>
                  <a:rPr lang="en-US" baseline="-25000">
                    <a:latin typeface="Book Antiqua" pitchFamily="18" charset="0"/>
                  </a:rPr>
                  <a:t>3</a:t>
                </a:r>
              </a:p>
            </p:txBody>
          </p:sp>
          <p:sp>
            <p:nvSpPr>
              <p:cNvPr id="335932" name="Rounded Rectangle 21"/>
              <p:cNvSpPr>
                <a:spLocks noChangeArrowheads="1"/>
              </p:cNvSpPr>
              <p:nvPr/>
            </p:nvSpPr>
            <p:spPr bwMode="auto">
              <a:xfrm>
                <a:off x="7048500" y="5105400"/>
                <a:ext cx="457200" cy="457200"/>
              </a:xfrm>
              <a:prstGeom prst="roundRect">
                <a:avLst>
                  <a:gd name="adj" fmla="val 16667"/>
                </a:avLst>
              </a:prstGeom>
              <a:solidFill>
                <a:schemeClr val="accent1"/>
              </a:solidFill>
              <a:ln w="9525">
                <a:solidFill>
                  <a:srgbClr val="FF0000"/>
                </a:solidFill>
                <a:round/>
                <a:headEnd/>
                <a:tailEnd/>
              </a:ln>
            </p:spPr>
            <p:txBody>
              <a:bodyPr/>
              <a:lstStyle/>
              <a:p>
                <a:pPr algn="ctr" eaLnBrk="0" hangingPunct="0"/>
                <a:r>
                  <a:rPr lang="en-US">
                    <a:latin typeface="Book Antiqua" pitchFamily="18" charset="0"/>
                  </a:rPr>
                  <a:t>e</a:t>
                </a:r>
                <a:r>
                  <a:rPr lang="en-US" baseline="-25000">
                    <a:latin typeface="Book Antiqua" pitchFamily="18" charset="0"/>
                  </a:rPr>
                  <a:t>4</a:t>
                </a:r>
              </a:p>
            </p:txBody>
          </p:sp>
          <p:sp>
            <p:nvSpPr>
              <p:cNvPr id="335933" name="Rounded Rectangle 22"/>
              <p:cNvSpPr>
                <a:spLocks noChangeArrowheads="1"/>
              </p:cNvSpPr>
              <p:nvPr/>
            </p:nvSpPr>
            <p:spPr bwMode="auto">
              <a:xfrm>
                <a:off x="5753100" y="5105400"/>
                <a:ext cx="457200" cy="457200"/>
              </a:xfrm>
              <a:prstGeom prst="roundRect">
                <a:avLst>
                  <a:gd name="adj" fmla="val 16667"/>
                </a:avLst>
              </a:prstGeom>
              <a:solidFill>
                <a:schemeClr val="accent1"/>
              </a:solidFill>
              <a:ln w="9525">
                <a:solidFill>
                  <a:srgbClr val="FF0000"/>
                </a:solidFill>
                <a:round/>
                <a:headEnd/>
                <a:tailEnd/>
              </a:ln>
            </p:spPr>
            <p:txBody>
              <a:bodyPr/>
              <a:lstStyle/>
              <a:p>
                <a:pPr algn="ctr" eaLnBrk="0" hangingPunct="0"/>
                <a:r>
                  <a:rPr lang="en-US">
                    <a:latin typeface="Book Antiqua" pitchFamily="18" charset="0"/>
                  </a:rPr>
                  <a:t>e</a:t>
                </a:r>
                <a:r>
                  <a:rPr lang="en-US" baseline="-25000">
                    <a:latin typeface="Book Antiqua" pitchFamily="18" charset="0"/>
                  </a:rPr>
                  <a:t>5</a:t>
                </a:r>
              </a:p>
            </p:txBody>
          </p:sp>
          <p:sp>
            <p:nvSpPr>
              <p:cNvPr id="335934" name="Rounded Rectangle 23"/>
              <p:cNvSpPr>
                <a:spLocks noChangeArrowheads="1"/>
              </p:cNvSpPr>
              <p:nvPr/>
            </p:nvSpPr>
            <p:spPr bwMode="auto">
              <a:xfrm>
                <a:off x="8191500" y="5105400"/>
                <a:ext cx="457200" cy="457200"/>
              </a:xfrm>
              <a:prstGeom prst="roundRect">
                <a:avLst>
                  <a:gd name="adj" fmla="val 16667"/>
                </a:avLst>
              </a:prstGeom>
              <a:solidFill>
                <a:schemeClr val="accent1"/>
              </a:solidFill>
              <a:ln w="9525">
                <a:solidFill>
                  <a:srgbClr val="FF0000"/>
                </a:solidFill>
                <a:round/>
                <a:headEnd/>
                <a:tailEnd/>
              </a:ln>
            </p:spPr>
            <p:txBody>
              <a:bodyPr/>
              <a:lstStyle/>
              <a:p>
                <a:pPr algn="ctr" eaLnBrk="0" hangingPunct="0"/>
                <a:r>
                  <a:rPr lang="en-US">
                    <a:latin typeface="Book Antiqua" pitchFamily="18" charset="0"/>
                  </a:rPr>
                  <a:t>e</a:t>
                </a:r>
                <a:r>
                  <a:rPr lang="en-US" baseline="-25000">
                    <a:latin typeface="Book Antiqua" pitchFamily="18" charset="0"/>
                  </a:rPr>
                  <a:t>6</a:t>
                </a:r>
              </a:p>
            </p:txBody>
          </p:sp>
          <p:cxnSp>
            <p:nvCxnSpPr>
              <p:cNvPr id="335935" name="Straight Arrow Connector 25"/>
              <p:cNvCxnSpPr>
                <a:cxnSpLocks noChangeShapeType="1"/>
                <a:stCxn id="335927" idx="3"/>
                <a:endCxn id="335929" idx="0"/>
              </p:cNvCxnSpPr>
              <p:nvPr/>
            </p:nvCxnSpPr>
            <p:spPr bwMode="auto">
              <a:xfrm rot="5400000">
                <a:off x="3105151" y="4398635"/>
                <a:ext cx="611515" cy="802015"/>
              </a:xfrm>
              <a:prstGeom prst="straightConnector1">
                <a:avLst/>
              </a:prstGeom>
              <a:noFill/>
              <a:ln w="25400">
                <a:solidFill>
                  <a:schemeClr val="tx1"/>
                </a:solidFill>
                <a:round/>
                <a:headEnd/>
                <a:tailEnd type="arrow" w="med" len="med"/>
              </a:ln>
            </p:spPr>
          </p:cxnSp>
          <p:cxnSp>
            <p:nvCxnSpPr>
              <p:cNvPr id="335936" name="Straight Arrow Connector 27"/>
              <p:cNvCxnSpPr>
                <a:cxnSpLocks noChangeShapeType="1"/>
                <a:stCxn id="335927" idx="4"/>
                <a:endCxn id="335930" idx="0"/>
              </p:cNvCxnSpPr>
              <p:nvPr/>
            </p:nvCxnSpPr>
            <p:spPr bwMode="auto">
              <a:xfrm rot="5400000">
                <a:off x="3733800" y="4838700"/>
                <a:ext cx="533400" cy="1588"/>
              </a:xfrm>
              <a:prstGeom prst="straightConnector1">
                <a:avLst/>
              </a:prstGeom>
              <a:noFill/>
              <a:ln w="25400">
                <a:solidFill>
                  <a:schemeClr val="tx1"/>
                </a:solidFill>
                <a:round/>
                <a:headEnd/>
                <a:tailEnd type="arrow" w="med" len="med"/>
              </a:ln>
            </p:spPr>
          </p:cxnSp>
          <p:cxnSp>
            <p:nvCxnSpPr>
              <p:cNvPr id="335937" name="Straight Arrow Connector 29"/>
              <p:cNvCxnSpPr>
                <a:cxnSpLocks noChangeShapeType="1"/>
                <a:stCxn id="335927" idx="5"/>
                <a:endCxn id="335931" idx="0"/>
              </p:cNvCxnSpPr>
              <p:nvPr/>
            </p:nvCxnSpPr>
            <p:spPr bwMode="auto">
              <a:xfrm rot="16200000" flipH="1">
                <a:off x="4284335" y="4398634"/>
                <a:ext cx="611515" cy="802015"/>
              </a:xfrm>
              <a:prstGeom prst="straightConnector1">
                <a:avLst/>
              </a:prstGeom>
              <a:noFill/>
              <a:ln w="25400">
                <a:solidFill>
                  <a:schemeClr val="tx1"/>
                </a:solidFill>
                <a:round/>
                <a:headEnd/>
                <a:tailEnd type="arrow" w="med" len="med"/>
              </a:ln>
            </p:spPr>
          </p:cxnSp>
          <p:cxnSp>
            <p:nvCxnSpPr>
              <p:cNvPr id="335938" name="Straight Arrow Connector 31"/>
              <p:cNvCxnSpPr>
                <a:cxnSpLocks noChangeShapeType="1"/>
                <a:stCxn id="335928" idx="4"/>
                <a:endCxn id="335933" idx="0"/>
              </p:cNvCxnSpPr>
              <p:nvPr/>
            </p:nvCxnSpPr>
            <p:spPr bwMode="auto">
              <a:xfrm rot="5400000">
                <a:off x="5715000" y="4838700"/>
                <a:ext cx="533400" cy="1588"/>
              </a:xfrm>
              <a:prstGeom prst="straightConnector1">
                <a:avLst/>
              </a:prstGeom>
              <a:noFill/>
              <a:ln w="25400">
                <a:solidFill>
                  <a:schemeClr val="tx1"/>
                </a:solidFill>
                <a:round/>
                <a:headEnd/>
                <a:tailEnd type="arrow" w="med" len="med"/>
              </a:ln>
            </p:spPr>
          </p:cxnSp>
          <p:cxnSp>
            <p:nvCxnSpPr>
              <p:cNvPr id="335939" name="Straight Arrow Connector 34"/>
              <p:cNvCxnSpPr>
                <a:cxnSpLocks noChangeShapeType="1"/>
                <a:stCxn id="335926" idx="4"/>
                <a:endCxn id="335932" idx="0"/>
              </p:cNvCxnSpPr>
              <p:nvPr/>
            </p:nvCxnSpPr>
            <p:spPr bwMode="auto">
              <a:xfrm rot="5400000">
                <a:off x="7010400" y="4838700"/>
                <a:ext cx="533400" cy="1588"/>
              </a:xfrm>
              <a:prstGeom prst="straightConnector1">
                <a:avLst/>
              </a:prstGeom>
              <a:noFill/>
              <a:ln w="25400">
                <a:solidFill>
                  <a:schemeClr val="tx1"/>
                </a:solidFill>
                <a:round/>
                <a:headEnd/>
                <a:tailEnd type="arrow" w="med" len="med"/>
              </a:ln>
            </p:spPr>
          </p:cxnSp>
          <p:cxnSp>
            <p:nvCxnSpPr>
              <p:cNvPr id="335940" name="Straight Arrow Connector 36"/>
              <p:cNvCxnSpPr>
                <a:cxnSpLocks noChangeShapeType="1"/>
                <a:stCxn id="335925" idx="4"/>
                <a:endCxn id="335934" idx="0"/>
              </p:cNvCxnSpPr>
              <p:nvPr/>
            </p:nvCxnSpPr>
            <p:spPr bwMode="auto">
              <a:xfrm rot="5400000">
                <a:off x="8153400" y="4838700"/>
                <a:ext cx="533400" cy="1588"/>
              </a:xfrm>
              <a:prstGeom prst="straightConnector1">
                <a:avLst/>
              </a:prstGeom>
              <a:noFill/>
              <a:ln w="25400">
                <a:solidFill>
                  <a:schemeClr val="tx1"/>
                </a:solidFill>
                <a:round/>
                <a:headEnd/>
                <a:tailEnd type="arrow" w="med" len="med"/>
              </a:ln>
            </p:spPr>
          </p:cxnSp>
          <p:cxnSp>
            <p:nvCxnSpPr>
              <p:cNvPr id="335941" name="Curved Connector 41"/>
              <p:cNvCxnSpPr>
                <a:cxnSpLocks noChangeShapeType="1"/>
                <a:stCxn id="335929" idx="2"/>
                <a:endCxn id="335930" idx="2"/>
              </p:cNvCxnSpPr>
              <p:nvPr/>
            </p:nvCxnSpPr>
            <p:spPr bwMode="auto">
              <a:xfrm rot="16200000" flipH="1">
                <a:off x="3505200" y="5067300"/>
                <a:ext cx="1588" cy="990600"/>
              </a:xfrm>
              <a:prstGeom prst="curvedConnector3">
                <a:avLst>
                  <a:gd name="adj1" fmla="val 14395468"/>
                </a:avLst>
              </a:prstGeom>
              <a:noFill/>
              <a:ln w="9525">
                <a:solidFill>
                  <a:schemeClr val="tx1"/>
                </a:solidFill>
                <a:round/>
                <a:headEnd/>
                <a:tailEnd/>
              </a:ln>
            </p:spPr>
          </p:cxnSp>
          <p:cxnSp>
            <p:nvCxnSpPr>
              <p:cNvPr id="335942" name="Curved Connector 43"/>
              <p:cNvCxnSpPr>
                <a:cxnSpLocks noChangeShapeType="1"/>
                <a:stCxn id="335929" idx="2"/>
                <a:endCxn id="335931" idx="2"/>
              </p:cNvCxnSpPr>
              <p:nvPr/>
            </p:nvCxnSpPr>
            <p:spPr bwMode="auto">
              <a:xfrm rot="16200000" flipH="1">
                <a:off x="4000500" y="4572000"/>
                <a:ext cx="1588" cy="1981200"/>
              </a:xfrm>
              <a:prstGeom prst="curvedConnector3">
                <a:avLst>
                  <a:gd name="adj1" fmla="val 23992440"/>
                </a:avLst>
              </a:prstGeom>
              <a:noFill/>
              <a:ln w="9525">
                <a:solidFill>
                  <a:schemeClr val="tx1"/>
                </a:solidFill>
                <a:round/>
                <a:headEnd/>
                <a:tailEnd/>
              </a:ln>
            </p:spPr>
          </p:cxnSp>
          <p:cxnSp>
            <p:nvCxnSpPr>
              <p:cNvPr id="335943" name="Straight Connector 65"/>
              <p:cNvCxnSpPr>
                <a:cxnSpLocks noChangeShapeType="1"/>
                <a:stCxn id="335924" idx="6"/>
                <a:endCxn id="335927" idx="2"/>
              </p:cNvCxnSpPr>
              <p:nvPr/>
            </p:nvCxnSpPr>
            <p:spPr bwMode="auto">
              <a:xfrm>
                <a:off x="2667000" y="4305300"/>
                <a:ext cx="1066800" cy="1588"/>
              </a:xfrm>
              <a:prstGeom prst="line">
                <a:avLst/>
              </a:prstGeom>
              <a:noFill/>
              <a:ln w="9525">
                <a:solidFill>
                  <a:schemeClr val="tx1"/>
                </a:solidFill>
                <a:prstDash val="dash"/>
                <a:round/>
                <a:headEnd/>
                <a:tailEnd/>
              </a:ln>
            </p:spPr>
          </p:cxnSp>
          <p:cxnSp>
            <p:nvCxnSpPr>
              <p:cNvPr id="335944" name="Straight Connector 67"/>
              <p:cNvCxnSpPr>
                <a:cxnSpLocks noChangeShapeType="1"/>
                <a:stCxn id="335927" idx="6"/>
                <a:endCxn id="335928" idx="2"/>
              </p:cNvCxnSpPr>
              <p:nvPr/>
            </p:nvCxnSpPr>
            <p:spPr bwMode="auto">
              <a:xfrm>
                <a:off x="4267200" y="4305300"/>
                <a:ext cx="1447800" cy="1588"/>
              </a:xfrm>
              <a:prstGeom prst="line">
                <a:avLst/>
              </a:prstGeom>
              <a:noFill/>
              <a:ln w="9525">
                <a:solidFill>
                  <a:schemeClr val="tx1"/>
                </a:solidFill>
                <a:prstDash val="dash"/>
                <a:round/>
                <a:headEnd/>
                <a:tailEnd/>
              </a:ln>
            </p:spPr>
          </p:cxnSp>
          <p:cxnSp>
            <p:nvCxnSpPr>
              <p:cNvPr id="335945" name="Straight Connector 69"/>
              <p:cNvCxnSpPr>
                <a:cxnSpLocks noChangeShapeType="1"/>
                <a:stCxn id="335928" idx="6"/>
                <a:endCxn id="335926" idx="2"/>
              </p:cNvCxnSpPr>
              <p:nvPr/>
            </p:nvCxnSpPr>
            <p:spPr bwMode="auto">
              <a:xfrm>
                <a:off x="6248400" y="4305300"/>
                <a:ext cx="762000" cy="1588"/>
              </a:xfrm>
              <a:prstGeom prst="line">
                <a:avLst/>
              </a:prstGeom>
              <a:noFill/>
              <a:ln w="9525">
                <a:solidFill>
                  <a:schemeClr val="tx1"/>
                </a:solidFill>
                <a:prstDash val="dash"/>
                <a:round/>
                <a:headEnd/>
                <a:tailEnd/>
              </a:ln>
            </p:spPr>
          </p:cxnSp>
          <p:cxnSp>
            <p:nvCxnSpPr>
              <p:cNvPr id="335946" name="Straight Connector 71"/>
              <p:cNvCxnSpPr>
                <a:cxnSpLocks noChangeShapeType="1"/>
                <a:stCxn id="335926" idx="6"/>
                <a:endCxn id="335925" idx="2"/>
              </p:cNvCxnSpPr>
              <p:nvPr/>
            </p:nvCxnSpPr>
            <p:spPr bwMode="auto">
              <a:xfrm>
                <a:off x="7543800" y="4305300"/>
                <a:ext cx="609600" cy="1588"/>
              </a:xfrm>
              <a:prstGeom prst="line">
                <a:avLst/>
              </a:prstGeom>
              <a:noFill/>
              <a:ln w="9525">
                <a:solidFill>
                  <a:schemeClr val="tx1"/>
                </a:solidFill>
                <a:prstDash val="dash"/>
                <a:round/>
                <a:headEnd/>
                <a:tailEnd/>
              </a:ln>
            </p:spPr>
          </p:cxnSp>
          <p:sp>
            <p:nvSpPr>
              <p:cNvPr id="335947" name="Right Arrow 72"/>
              <p:cNvSpPr>
                <a:spLocks noChangeArrowheads="1"/>
              </p:cNvSpPr>
              <p:nvPr/>
            </p:nvSpPr>
            <p:spPr bwMode="auto">
              <a:xfrm>
                <a:off x="4114800" y="5791200"/>
                <a:ext cx="152400" cy="228600"/>
              </a:xfrm>
              <a:prstGeom prst="rightArrow">
                <a:avLst>
                  <a:gd name="adj1" fmla="val 50000"/>
                  <a:gd name="adj2" fmla="val 50000"/>
                </a:avLst>
              </a:prstGeom>
              <a:solidFill>
                <a:schemeClr val="accent1"/>
              </a:solidFill>
              <a:ln w="9525">
                <a:solidFill>
                  <a:schemeClr val="tx1"/>
                </a:solidFill>
                <a:round/>
                <a:headEnd/>
                <a:tailEnd/>
              </a:ln>
            </p:spPr>
            <p:txBody>
              <a:bodyPr/>
              <a:lstStyle/>
              <a:p>
                <a:pPr eaLnBrk="0" hangingPunct="0"/>
                <a:endParaRPr lang="en-US" sz="2400"/>
              </a:p>
            </p:txBody>
          </p:sp>
          <p:sp>
            <p:nvSpPr>
              <p:cNvPr id="335948" name="Right Arrow 73"/>
              <p:cNvSpPr>
                <a:spLocks noChangeArrowheads="1"/>
              </p:cNvSpPr>
              <p:nvPr/>
            </p:nvSpPr>
            <p:spPr bwMode="auto">
              <a:xfrm>
                <a:off x="3505200" y="5638800"/>
                <a:ext cx="152400" cy="228600"/>
              </a:xfrm>
              <a:prstGeom prst="rightArrow">
                <a:avLst>
                  <a:gd name="adj1" fmla="val 50000"/>
                  <a:gd name="adj2" fmla="val 50000"/>
                </a:avLst>
              </a:prstGeom>
              <a:solidFill>
                <a:schemeClr val="accent1"/>
              </a:solidFill>
              <a:ln w="9525">
                <a:solidFill>
                  <a:schemeClr val="tx1"/>
                </a:solidFill>
                <a:round/>
                <a:headEnd/>
                <a:tailEnd/>
              </a:ln>
            </p:spPr>
            <p:txBody>
              <a:bodyPr/>
              <a:lstStyle/>
              <a:p>
                <a:pPr eaLnBrk="0" hangingPunct="0"/>
                <a:endParaRPr lang="en-US" sz="2400"/>
              </a:p>
            </p:txBody>
          </p:sp>
          <p:sp>
            <p:nvSpPr>
              <p:cNvPr id="335949" name="Right Arrow 74"/>
              <p:cNvSpPr>
                <a:spLocks noChangeArrowheads="1"/>
              </p:cNvSpPr>
              <p:nvPr/>
            </p:nvSpPr>
            <p:spPr bwMode="auto">
              <a:xfrm>
                <a:off x="4495800" y="5613400"/>
                <a:ext cx="152400" cy="228600"/>
              </a:xfrm>
              <a:prstGeom prst="rightArrow">
                <a:avLst>
                  <a:gd name="adj1" fmla="val 50000"/>
                  <a:gd name="adj2" fmla="val 50000"/>
                </a:avLst>
              </a:prstGeom>
              <a:solidFill>
                <a:schemeClr val="accent1"/>
              </a:solidFill>
              <a:ln w="9525">
                <a:solidFill>
                  <a:schemeClr val="tx1"/>
                </a:solidFill>
                <a:round/>
                <a:headEnd/>
                <a:tailEnd/>
              </a:ln>
            </p:spPr>
            <p:txBody>
              <a:bodyPr/>
              <a:lstStyle/>
              <a:p>
                <a:pPr eaLnBrk="0" hangingPunct="0"/>
                <a:endParaRPr lang="en-US" sz="2400"/>
              </a:p>
            </p:txBody>
          </p:sp>
          <p:sp>
            <p:nvSpPr>
              <p:cNvPr id="335950" name="Right Arrow 75"/>
              <p:cNvSpPr>
                <a:spLocks noChangeArrowheads="1"/>
              </p:cNvSpPr>
              <p:nvPr/>
            </p:nvSpPr>
            <p:spPr bwMode="auto">
              <a:xfrm flipH="1">
                <a:off x="4343400" y="5613400"/>
                <a:ext cx="152400" cy="228600"/>
              </a:xfrm>
              <a:prstGeom prst="rightArrow">
                <a:avLst>
                  <a:gd name="adj1" fmla="val 50000"/>
                  <a:gd name="adj2" fmla="val 50000"/>
                </a:avLst>
              </a:prstGeom>
              <a:solidFill>
                <a:schemeClr val="accent1"/>
              </a:solidFill>
              <a:ln w="9525">
                <a:solidFill>
                  <a:schemeClr val="tx1"/>
                </a:solidFill>
                <a:round/>
                <a:headEnd/>
                <a:tailEnd/>
              </a:ln>
            </p:spPr>
            <p:txBody>
              <a:bodyPr/>
              <a:lstStyle/>
              <a:p>
                <a:pPr eaLnBrk="0" hangingPunct="0"/>
                <a:endParaRPr lang="en-US" sz="2400"/>
              </a:p>
            </p:txBody>
          </p:sp>
          <p:cxnSp>
            <p:nvCxnSpPr>
              <p:cNvPr id="335951" name="Curved Connector 77"/>
              <p:cNvCxnSpPr>
                <a:cxnSpLocks noChangeShapeType="1"/>
                <a:stCxn id="335931" idx="2"/>
                <a:endCxn id="335933" idx="2"/>
              </p:cNvCxnSpPr>
              <p:nvPr/>
            </p:nvCxnSpPr>
            <p:spPr bwMode="auto">
              <a:xfrm rot="16200000" flipH="1">
                <a:off x="5486400" y="5067300"/>
                <a:ext cx="1588" cy="990600"/>
              </a:xfrm>
              <a:prstGeom prst="curvedConnector3">
                <a:avLst>
                  <a:gd name="adj1" fmla="val 14395468"/>
                </a:avLst>
              </a:prstGeom>
              <a:noFill/>
              <a:ln w="9525">
                <a:solidFill>
                  <a:schemeClr val="tx1"/>
                </a:solidFill>
                <a:round/>
                <a:headEnd/>
                <a:tailEnd/>
              </a:ln>
            </p:spPr>
          </p:cxnSp>
          <p:cxnSp>
            <p:nvCxnSpPr>
              <p:cNvPr id="335952" name="Curved Connector 79"/>
              <p:cNvCxnSpPr>
                <a:cxnSpLocks noChangeShapeType="1"/>
                <a:stCxn id="335933" idx="2"/>
                <a:endCxn id="335932" idx="2"/>
              </p:cNvCxnSpPr>
              <p:nvPr/>
            </p:nvCxnSpPr>
            <p:spPr bwMode="auto">
              <a:xfrm rot="16200000" flipH="1">
                <a:off x="6629400" y="4914900"/>
                <a:ext cx="1588" cy="1295400"/>
              </a:xfrm>
              <a:prstGeom prst="curvedConnector3">
                <a:avLst>
                  <a:gd name="adj1" fmla="val 14395468"/>
                </a:avLst>
              </a:prstGeom>
              <a:noFill/>
              <a:ln w="9525">
                <a:solidFill>
                  <a:schemeClr val="tx1"/>
                </a:solidFill>
                <a:round/>
                <a:headEnd/>
                <a:tailEnd/>
              </a:ln>
            </p:spPr>
          </p:cxnSp>
          <p:cxnSp>
            <p:nvCxnSpPr>
              <p:cNvPr id="335953" name="Curved Connector 81"/>
              <p:cNvCxnSpPr>
                <a:cxnSpLocks noChangeShapeType="1"/>
                <a:stCxn id="335932" idx="2"/>
                <a:endCxn id="335934" idx="2"/>
              </p:cNvCxnSpPr>
              <p:nvPr/>
            </p:nvCxnSpPr>
            <p:spPr bwMode="auto">
              <a:xfrm rot="16200000" flipH="1">
                <a:off x="7848600" y="4991100"/>
                <a:ext cx="1588" cy="1143000"/>
              </a:xfrm>
              <a:prstGeom prst="curvedConnector3">
                <a:avLst>
                  <a:gd name="adj1" fmla="val 14395468"/>
                </a:avLst>
              </a:prstGeom>
              <a:noFill/>
              <a:ln w="9525">
                <a:solidFill>
                  <a:schemeClr val="tx1"/>
                </a:solidFill>
                <a:round/>
                <a:headEnd/>
                <a:tailEnd/>
              </a:ln>
            </p:spPr>
          </p:cxnSp>
          <p:sp>
            <p:nvSpPr>
              <p:cNvPr id="335954" name="Right Arrow 82"/>
              <p:cNvSpPr>
                <a:spLocks noChangeArrowheads="1"/>
              </p:cNvSpPr>
              <p:nvPr/>
            </p:nvSpPr>
            <p:spPr bwMode="auto">
              <a:xfrm flipH="1">
                <a:off x="5410200" y="5638800"/>
                <a:ext cx="152400" cy="228600"/>
              </a:xfrm>
              <a:prstGeom prst="rightArrow">
                <a:avLst>
                  <a:gd name="adj1" fmla="val 50000"/>
                  <a:gd name="adj2" fmla="val 50000"/>
                </a:avLst>
              </a:prstGeom>
              <a:solidFill>
                <a:schemeClr val="accent1"/>
              </a:solidFill>
              <a:ln w="9525">
                <a:solidFill>
                  <a:schemeClr val="tx1"/>
                </a:solidFill>
                <a:round/>
                <a:headEnd/>
                <a:tailEnd/>
              </a:ln>
            </p:spPr>
            <p:txBody>
              <a:bodyPr/>
              <a:lstStyle/>
              <a:p>
                <a:pPr eaLnBrk="0" hangingPunct="0"/>
                <a:endParaRPr lang="en-US" sz="2400"/>
              </a:p>
            </p:txBody>
          </p:sp>
          <p:sp>
            <p:nvSpPr>
              <p:cNvPr id="335955" name="Right Arrow 83"/>
              <p:cNvSpPr>
                <a:spLocks noChangeArrowheads="1"/>
              </p:cNvSpPr>
              <p:nvPr/>
            </p:nvSpPr>
            <p:spPr bwMode="auto">
              <a:xfrm>
                <a:off x="6629400" y="5638800"/>
                <a:ext cx="152400" cy="228600"/>
              </a:xfrm>
              <a:prstGeom prst="rightArrow">
                <a:avLst>
                  <a:gd name="adj1" fmla="val 50000"/>
                  <a:gd name="adj2" fmla="val 50000"/>
                </a:avLst>
              </a:prstGeom>
              <a:solidFill>
                <a:schemeClr val="accent1"/>
              </a:solidFill>
              <a:ln w="9525">
                <a:solidFill>
                  <a:schemeClr val="tx1"/>
                </a:solidFill>
                <a:round/>
                <a:headEnd/>
                <a:tailEnd/>
              </a:ln>
            </p:spPr>
            <p:txBody>
              <a:bodyPr/>
              <a:lstStyle/>
              <a:p>
                <a:pPr eaLnBrk="0" hangingPunct="0"/>
                <a:endParaRPr lang="en-US" sz="2400"/>
              </a:p>
            </p:txBody>
          </p:sp>
          <p:sp>
            <p:nvSpPr>
              <p:cNvPr id="335956" name="Right Arrow 84"/>
              <p:cNvSpPr>
                <a:spLocks noChangeArrowheads="1"/>
              </p:cNvSpPr>
              <p:nvPr/>
            </p:nvSpPr>
            <p:spPr bwMode="auto">
              <a:xfrm flipH="1">
                <a:off x="6477000" y="5638800"/>
                <a:ext cx="152400" cy="228600"/>
              </a:xfrm>
              <a:prstGeom prst="rightArrow">
                <a:avLst>
                  <a:gd name="adj1" fmla="val 50000"/>
                  <a:gd name="adj2" fmla="val 50000"/>
                </a:avLst>
              </a:prstGeom>
              <a:solidFill>
                <a:schemeClr val="accent1"/>
              </a:solidFill>
              <a:ln w="9525">
                <a:solidFill>
                  <a:schemeClr val="tx1"/>
                </a:solidFill>
                <a:round/>
                <a:headEnd/>
                <a:tailEnd/>
              </a:ln>
            </p:spPr>
            <p:txBody>
              <a:bodyPr/>
              <a:lstStyle/>
              <a:p>
                <a:pPr eaLnBrk="0" hangingPunct="0"/>
                <a:endParaRPr lang="en-US" sz="2400"/>
              </a:p>
            </p:txBody>
          </p:sp>
          <p:cxnSp>
            <p:nvCxnSpPr>
              <p:cNvPr id="335957" name="Curved Connector 86"/>
              <p:cNvCxnSpPr>
                <a:cxnSpLocks noChangeShapeType="1"/>
                <a:stCxn id="335931" idx="2"/>
                <a:endCxn id="335932" idx="2"/>
              </p:cNvCxnSpPr>
              <p:nvPr/>
            </p:nvCxnSpPr>
            <p:spPr bwMode="auto">
              <a:xfrm rot="16200000" flipH="1">
                <a:off x="6134100" y="4419600"/>
                <a:ext cx="1588" cy="2286000"/>
              </a:xfrm>
              <a:prstGeom prst="curvedConnector3">
                <a:avLst>
                  <a:gd name="adj1" fmla="val 32789671"/>
                </a:avLst>
              </a:prstGeom>
              <a:noFill/>
              <a:ln w="9525">
                <a:solidFill>
                  <a:schemeClr val="tx1"/>
                </a:solidFill>
                <a:round/>
                <a:headEnd/>
                <a:tailEnd/>
              </a:ln>
            </p:spPr>
          </p:cxnSp>
          <p:sp>
            <p:nvSpPr>
              <p:cNvPr id="335958" name="Right Arrow 88"/>
              <p:cNvSpPr>
                <a:spLocks noChangeArrowheads="1"/>
              </p:cNvSpPr>
              <p:nvPr/>
            </p:nvSpPr>
            <p:spPr bwMode="auto">
              <a:xfrm>
                <a:off x="6172200" y="5943600"/>
                <a:ext cx="152400" cy="228600"/>
              </a:xfrm>
              <a:prstGeom prst="rightArrow">
                <a:avLst>
                  <a:gd name="adj1" fmla="val 50000"/>
                  <a:gd name="adj2" fmla="val 50000"/>
                </a:avLst>
              </a:prstGeom>
              <a:solidFill>
                <a:schemeClr val="accent1"/>
              </a:solidFill>
              <a:ln w="9525">
                <a:solidFill>
                  <a:schemeClr val="tx1"/>
                </a:solidFill>
                <a:round/>
                <a:headEnd/>
                <a:tailEnd/>
              </a:ln>
            </p:spPr>
            <p:txBody>
              <a:bodyPr/>
              <a:lstStyle/>
              <a:p>
                <a:pPr eaLnBrk="0" hangingPunct="0"/>
                <a:endParaRPr lang="en-US" sz="2400"/>
              </a:p>
            </p:txBody>
          </p:sp>
          <p:sp>
            <p:nvSpPr>
              <p:cNvPr id="335959" name="Right Arrow 89"/>
              <p:cNvSpPr>
                <a:spLocks noChangeArrowheads="1"/>
              </p:cNvSpPr>
              <p:nvPr/>
            </p:nvSpPr>
            <p:spPr bwMode="auto">
              <a:xfrm flipH="1">
                <a:off x="6019800" y="5943600"/>
                <a:ext cx="152400" cy="228600"/>
              </a:xfrm>
              <a:prstGeom prst="rightArrow">
                <a:avLst>
                  <a:gd name="adj1" fmla="val 50000"/>
                  <a:gd name="adj2" fmla="val 50000"/>
                </a:avLst>
              </a:prstGeom>
              <a:solidFill>
                <a:schemeClr val="accent1"/>
              </a:solidFill>
              <a:ln w="9525">
                <a:solidFill>
                  <a:schemeClr val="tx1"/>
                </a:solidFill>
                <a:round/>
                <a:headEnd/>
                <a:tailEnd/>
              </a:ln>
            </p:spPr>
            <p:txBody>
              <a:bodyPr/>
              <a:lstStyle/>
              <a:p>
                <a:pPr eaLnBrk="0" hangingPunct="0"/>
                <a:endParaRPr lang="en-US" sz="2400"/>
              </a:p>
            </p:txBody>
          </p:sp>
          <p:cxnSp>
            <p:nvCxnSpPr>
              <p:cNvPr id="335960" name="Curved Connector 91"/>
              <p:cNvCxnSpPr>
                <a:cxnSpLocks noChangeShapeType="1"/>
                <a:stCxn id="335931" idx="2"/>
                <a:endCxn id="335934" idx="2"/>
              </p:cNvCxnSpPr>
              <p:nvPr/>
            </p:nvCxnSpPr>
            <p:spPr bwMode="auto">
              <a:xfrm rot="16200000" flipH="1">
                <a:off x="6705600" y="3848100"/>
                <a:ext cx="1588" cy="3429000"/>
              </a:xfrm>
              <a:prstGeom prst="curvedConnector3">
                <a:avLst>
                  <a:gd name="adj1" fmla="val 55182606"/>
                </a:avLst>
              </a:prstGeom>
              <a:noFill/>
              <a:ln w="9525">
                <a:solidFill>
                  <a:schemeClr val="tx1"/>
                </a:solidFill>
                <a:round/>
                <a:headEnd/>
                <a:tailEnd/>
              </a:ln>
            </p:spPr>
          </p:cxnSp>
          <p:sp>
            <p:nvSpPr>
              <p:cNvPr id="335961" name="Right Arrow 93"/>
              <p:cNvSpPr>
                <a:spLocks noChangeArrowheads="1"/>
              </p:cNvSpPr>
              <p:nvPr/>
            </p:nvSpPr>
            <p:spPr bwMode="auto">
              <a:xfrm>
                <a:off x="7848600" y="5638800"/>
                <a:ext cx="152400" cy="228600"/>
              </a:xfrm>
              <a:prstGeom prst="rightArrow">
                <a:avLst>
                  <a:gd name="adj1" fmla="val 50000"/>
                  <a:gd name="adj2" fmla="val 50000"/>
                </a:avLst>
              </a:prstGeom>
              <a:solidFill>
                <a:schemeClr val="accent1"/>
              </a:solidFill>
              <a:ln w="9525">
                <a:solidFill>
                  <a:schemeClr val="tx1"/>
                </a:solidFill>
                <a:round/>
                <a:headEnd/>
                <a:tailEnd/>
              </a:ln>
            </p:spPr>
            <p:txBody>
              <a:bodyPr/>
              <a:lstStyle/>
              <a:p>
                <a:pPr eaLnBrk="0" hangingPunct="0"/>
                <a:endParaRPr lang="en-US" sz="2400"/>
              </a:p>
            </p:txBody>
          </p:sp>
          <p:sp>
            <p:nvSpPr>
              <p:cNvPr id="335962" name="Right Arrow 94"/>
              <p:cNvSpPr>
                <a:spLocks noChangeArrowheads="1"/>
              </p:cNvSpPr>
              <p:nvPr/>
            </p:nvSpPr>
            <p:spPr bwMode="auto">
              <a:xfrm>
                <a:off x="6705600" y="6324600"/>
                <a:ext cx="152400" cy="228600"/>
              </a:xfrm>
              <a:prstGeom prst="rightArrow">
                <a:avLst>
                  <a:gd name="adj1" fmla="val 50000"/>
                  <a:gd name="adj2" fmla="val 50000"/>
                </a:avLst>
              </a:prstGeom>
              <a:solidFill>
                <a:schemeClr val="accent1"/>
              </a:solidFill>
              <a:ln w="9525">
                <a:solidFill>
                  <a:schemeClr val="tx1"/>
                </a:solidFill>
                <a:round/>
                <a:headEnd/>
                <a:tailEnd/>
              </a:ln>
            </p:spPr>
            <p:txBody>
              <a:bodyPr/>
              <a:lstStyle/>
              <a:p>
                <a:pPr eaLnBrk="0" hangingPunct="0"/>
                <a:endParaRPr lang="en-US" sz="2400"/>
              </a:p>
            </p:txBody>
          </p:sp>
        </p:grpSp>
        <p:sp>
          <p:nvSpPr>
            <p:cNvPr id="335922" name="TextBox 64"/>
            <p:cNvSpPr txBox="1">
              <a:spLocks noChangeArrowheads="1"/>
            </p:cNvSpPr>
            <p:nvPr/>
          </p:nvSpPr>
          <p:spPr bwMode="auto">
            <a:xfrm>
              <a:off x="152400" y="1295400"/>
              <a:ext cx="1905000" cy="1323439"/>
            </a:xfrm>
            <a:prstGeom prst="rect">
              <a:avLst/>
            </a:prstGeom>
            <a:noFill/>
            <a:ln w="9525">
              <a:noFill/>
              <a:miter lim="800000"/>
              <a:headEnd/>
              <a:tailEnd/>
            </a:ln>
          </p:spPr>
          <p:txBody>
            <a:bodyPr>
              <a:spAutoFit/>
            </a:bodyPr>
            <a:lstStyle/>
            <a:p>
              <a:pPr algn="r"/>
              <a:r>
                <a:rPr lang="en-US" sz="2000" b="1">
                  <a:solidFill>
                    <a:srgbClr val="0000FF"/>
                  </a:solidFill>
                </a:rPr>
                <a:t>Our proposed document temporal structure:</a:t>
              </a:r>
            </a:p>
          </p:txBody>
        </p:sp>
      </p:grpSp>
      <p:grpSp>
        <p:nvGrpSpPr>
          <p:cNvPr id="335876" name="Group 214"/>
          <p:cNvGrpSpPr>
            <a:grpSpLocks/>
          </p:cNvGrpSpPr>
          <p:nvPr/>
        </p:nvGrpSpPr>
        <p:grpSpPr bwMode="auto">
          <a:xfrm>
            <a:off x="228600" y="3810000"/>
            <a:ext cx="8747125" cy="2819400"/>
            <a:chOff x="228600" y="3810000"/>
            <a:chExt cx="8746889" cy="2819400"/>
          </a:xfrm>
        </p:grpSpPr>
        <p:sp>
          <p:nvSpPr>
            <p:cNvPr id="145" name="Oval 144"/>
            <p:cNvSpPr>
              <a:spLocks noChangeArrowheads="1"/>
            </p:cNvSpPr>
            <p:nvPr/>
          </p:nvSpPr>
          <p:spPr bwMode="auto">
            <a:xfrm>
              <a:off x="3316205" y="5295900"/>
              <a:ext cx="73023" cy="73025"/>
            </a:xfrm>
            <a:prstGeom prst="ellipse">
              <a:avLst/>
            </a:prstGeom>
            <a:solidFill>
              <a:schemeClr val="bg2"/>
            </a:solidFill>
            <a:ln w="9525">
              <a:solidFill>
                <a:schemeClr val="bg2"/>
              </a:solidFill>
              <a:round/>
              <a:headEnd/>
              <a:tailEnd/>
            </a:ln>
            <a:effectLst>
              <a:outerShdw blurRad="50800" dist="38100" dir="2700000" rotWithShape="0">
                <a:srgbClr val="808080">
                  <a:alpha val="42998"/>
                </a:srgbClr>
              </a:outerShdw>
            </a:effectLst>
          </p:spPr>
          <p:txBody>
            <a:bodyPr/>
            <a:lstStyle/>
            <a:p>
              <a:pPr eaLnBrk="0" hangingPunct="0">
                <a:defRPr/>
              </a:pPr>
              <a:endParaRPr lang="en-US" sz="2400">
                <a:latin typeface="Arial" pitchFamily="34" charset="0"/>
                <a:ea typeface="MS PGothic" pitchFamily="34" charset="-128"/>
                <a:cs typeface="+mn-cs"/>
              </a:endParaRPr>
            </a:p>
          </p:txBody>
        </p:sp>
        <p:sp>
          <p:nvSpPr>
            <p:cNvPr id="146" name="Oval 145"/>
            <p:cNvSpPr>
              <a:spLocks noChangeArrowheads="1"/>
            </p:cNvSpPr>
            <p:nvPr/>
          </p:nvSpPr>
          <p:spPr bwMode="auto">
            <a:xfrm>
              <a:off x="1792246" y="5295900"/>
              <a:ext cx="73023" cy="73025"/>
            </a:xfrm>
            <a:prstGeom prst="ellipse">
              <a:avLst/>
            </a:prstGeom>
            <a:solidFill>
              <a:schemeClr val="bg2"/>
            </a:solidFill>
            <a:ln w="9525">
              <a:solidFill>
                <a:schemeClr val="bg2"/>
              </a:solidFill>
              <a:round/>
              <a:headEnd/>
              <a:tailEnd/>
            </a:ln>
            <a:effectLst>
              <a:outerShdw blurRad="50800" dist="38100" dir="2700000" rotWithShape="0">
                <a:srgbClr val="808080">
                  <a:alpha val="42998"/>
                </a:srgbClr>
              </a:outerShdw>
            </a:effectLst>
          </p:spPr>
          <p:txBody>
            <a:bodyPr/>
            <a:lstStyle/>
            <a:p>
              <a:pPr eaLnBrk="0" hangingPunct="0">
                <a:defRPr/>
              </a:pPr>
              <a:endParaRPr lang="en-US" sz="2400">
                <a:latin typeface="Arial" pitchFamily="34" charset="0"/>
                <a:ea typeface="MS PGothic" pitchFamily="34" charset="-128"/>
                <a:cs typeface="+mn-cs"/>
              </a:endParaRPr>
            </a:p>
          </p:txBody>
        </p:sp>
        <p:sp>
          <p:nvSpPr>
            <p:cNvPr id="147" name="Oval 146"/>
            <p:cNvSpPr>
              <a:spLocks noChangeArrowheads="1"/>
            </p:cNvSpPr>
            <p:nvPr/>
          </p:nvSpPr>
          <p:spPr bwMode="auto">
            <a:xfrm>
              <a:off x="2859017" y="5297488"/>
              <a:ext cx="73023" cy="73025"/>
            </a:xfrm>
            <a:prstGeom prst="ellipse">
              <a:avLst/>
            </a:prstGeom>
            <a:solidFill>
              <a:schemeClr val="bg2"/>
            </a:solidFill>
            <a:ln w="9525">
              <a:solidFill>
                <a:schemeClr val="bg2"/>
              </a:solidFill>
              <a:round/>
              <a:headEnd/>
              <a:tailEnd/>
            </a:ln>
            <a:effectLst>
              <a:outerShdw blurRad="50800" dist="38100" dir="2700000" rotWithShape="0">
                <a:srgbClr val="808080">
                  <a:alpha val="42998"/>
                </a:srgbClr>
              </a:outerShdw>
            </a:effectLst>
          </p:spPr>
          <p:txBody>
            <a:bodyPr/>
            <a:lstStyle/>
            <a:p>
              <a:pPr eaLnBrk="0" hangingPunct="0">
                <a:defRPr/>
              </a:pPr>
              <a:endParaRPr lang="en-US" sz="2400">
                <a:latin typeface="Arial" pitchFamily="34" charset="0"/>
                <a:ea typeface="MS PGothic" pitchFamily="34" charset="-128"/>
                <a:cs typeface="+mn-cs"/>
              </a:endParaRPr>
            </a:p>
          </p:txBody>
        </p:sp>
        <p:sp>
          <p:nvSpPr>
            <p:cNvPr id="148" name="Oval 147"/>
            <p:cNvSpPr>
              <a:spLocks noChangeArrowheads="1"/>
            </p:cNvSpPr>
            <p:nvPr/>
          </p:nvSpPr>
          <p:spPr bwMode="auto">
            <a:xfrm>
              <a:off x="496881" y="5297488"/>
              <a:ext cx="73023" cy="73025"/>
            </a:xfrm>
            <a:prstGeom prst="ellipse">
              <a:avLst/>
            </a:prstGeom>
            <a:solidFill>
              <a:schemeClr val="bg2"/>
            </a:solidFill>
            <a:ln w="9525">
              <a:solidFill>
                <a:schemeClr val="bg2"/>
              </a:solidFill>
              <a:round/>
              <a:headEnd/>
              <a:tailEnd/>
            </a:ln>
            <a:effectLst>
              <a:outerShdw blurRad="50800" dist="38100" dir="2700000" rotWithShape="0">
                <a:srgbClr val="808080">
                  <a:alpha val="42998"/>
                </a:srgbClr>
              </a:outerShdw>
            </a:effectLst>
          </p:spPr>
          <p:txBody>
            <a:bodyPr/>
            <a:lstStyle/>
            <a:p>
              <a:pPr eaLnBrk="0" hangingPunct="0">
                <a:defRPr/>
              </a:pPr>
              <a:endParaRPr lang="en-US" sz="2400">
                <a:latin typeface="Arial" pitchFamily="34" charset="0"/>
                <a:ea typeface="MS PGothic" pitchFamily="34" charset="-128"/>
                <a:cs typeface="+mn-cs"/>
              </a:endParaRPr>
            </a:p>
          </p:txBody>
        </p:sp>
        <p:sp>
          <p:nvSpPr>
            <p:cNvPr id="149" name="Oval 148"/>
            <p:cNvSpPr>
              <a:spLocks noChangeArrowheads="1"/>
            </p:cNvSpPr>
            <p:nvPr/>
          </p:nvSpPr>
          <p:spPr bwMode="auto">
            <a:xfrm>
              <a:off x="5221153" y="5295900"/>
              <a:ext cx="73023" cy="73025"/>
            </a:xfrm>
            <a:prstGeom prst="ellipse">
              <a:avLst/>
            </a:prstGeom>
            <a:solidFill>
              <a:schemeClr val="bg2"/>
            </a:solidFill>
            <a:ln w="9525">
              <a:solidFill>
                <a:schemeClr val="bg2"/>
              </a:solidFill>
              <a:round/>
              <a:headEnd/>
              <a:tailEnd/>
            </a:ln>
            <a:effectLst>
              <a:outerShdw blurRad="50800" dist="38100" dir="2700000" rotWithShape="0">
                <a:srgbClr val="808080">
                  <a:alpha val="42998"/>
                </a:srgbClr>
              </a:outerShdw>
            </a:effectLst>
          </p:spPr>
          <p:txBody>
            <a:bodyPr/>
            <a:lstStyle/>
            <a:p>
              <a:pPr eaLnBrk="0" hangingPunct="0">
                <a:defRPr/>
              </a:pPr>
              <a:endParaRPr lang="en-US" sz="2400">
                <a:latin typeface="Arial" pitchFamily="34" charset="0"/>
                <a:ea typeface="MS PGothic" pitchFamily="34" charset="-128"/>
                <a:cs typeface="+mn-cs"/>
              </a:endParaRPr>
            </a:p>
          </p:txBody>
        </p:sp>
        <p:sp>
          <p:nvSpPr>
            <p:cNvPr id="150" name="Oval 149"/>
            <p:cNvSpPr>
              <a:spLocks noChangeArrowheads="1"/>
            </p:cNvSpPr>
            <p:nvPr/>
          </p:nvSpPr>
          <p:spPr bwMode="auto">
            <a:xfrm>
              <a:off x="6135529" y="5297488"/>
              <a:ext cx="73023" cy="73025"/>
            </a:xfrm>
            <a:prstGeom prst="ellipse">
              <a:avLst/>
            </a:prstGeom>
            <a:solidFill>
              <a:schemeClr val="bg2"/>
            </a:solidFill>
            <a:ln w="9525">
              <a:solidFill>
                <a:schemeClr val="bg2"/>
              </a:solidFill>
              <a:round/>
              <a:headEnd/>
              <a:tailEnd/>
            </a:ln>
            <a:effectLst>
              <a:outerShdw blurRad="50800" dist="38100" dir="2700000" rotWithShape="0">
                <a:srgbClr val="808080">
                  <a:alpha val="42998"/>
                </a:srgbClr>
              </a:outerShdw>
            </a:effectLst>
          </p:spPr>
          <p:txBody>
            <a:bodyPr/>
            <a:lstStyle/>
            <a:p>
              <a:pPr eaLnBrk="0" hangingPunct="0">
                <a:defRPr/>
              </a:pPr>
              <a:endParaRPr lang="en-US" sz="2400">
                <a:latin typeface="Arial" pitchFamily="34" charset="0"/>
                <a:ea typeface="MS PGothic" pitchFamily="34" charset="-128"/>
                <a:cs typeface="+mn-cs"/>
              </a:endParaRPr>
            </a:p>
          </p:txBody>
        </p:sp>
        <p:sp>
          <p:nvSpPr>
            <p:cNvPr id="151" name="Oval 150"/>
            <p:cNvSpPr>
              <a:spLocks noChangeArrowheads="1"/>
            </p:cNvSpPr>
            <p:nvPr/>
          </p:nvSpPr>
          <p:spPr bwMode="auto">
            <a:xfrm>
              <a:off x="6821310" y="5295900"/>
              <a:ext cx="73023" cy="73025"/>
            </a:xfrm>
            <a:prstGeom prst="ellipse">
              <a:avLst/>
            </a:prstGeom>
            <a:solidFill>
              <a:schemeClr val="bg2"/>
            </a:solidFill>
            <a:ln w="9525">
              <a:solidFill>
                <a:schemeClr val="bg2"/>
              </a:solidFill>
              <a:round/>
              <a:headEnd/>
              <a:tailEnd/>
            </a:ln>
            <a:effectLst>
              <a:outerShdw blurRad="50800" dist="38100" dir="2700000" rotWithShape="0">
                <a:srgbClr val="808080">
                  <a:alpha val="42998"/>
                </a:srgbClr>
              </a:outerShdw>
            </a:effectLst>
          </p:spPr>
          <p:txBody>
            <a:bodyPr/>
            <a:lstStyle/>
            <a:p>
              <a:pPr eaLnBrk="0" hangingPunct="0">
                <a:defRPr/>
              </a:pPr>
              <a:endParaRPr lang="en-US" sz="2400">
                <a:latin typeface="Arial" pitchFamily="34" charset="0"/>
                <a:ea typeface="MS PGothic" pitchFamily="34" charset="-128"/>
                <a:cs typeface="+mn-cs"/>
              </a:endParaRPr>
            </a:p>
          </p:txBody>
        </p:sp>
        <p:sp>
          <p:nvSpPr>
            <p:cNvPr id="152" name="Oval 151"/>
            <p:cNvSpPr>
              <a:spLocks noChangeArrowheads="1"/>
            </p:cNvSpPr>
            <p:nvPr/>
          </p:nvSpPr>
          <p:spPr bwMode="auto">
            <a:xfrm>
              <a:off x="7735685" y="5297488"/>
              <a:ext cx="73023" cy="73025"/>
            </a:xfrm>
            <a:prstGeom prst="ellipse">
              <a:avLst/>
            </a:prstGeom>
            <a:solidFill>
              <a:schemeClr val="bg2"/>
            </a:solidFill>
            <a:ln w="9525">
              <a:solidFill>
                <a:schemeClr val="bg2"/>
              </a:solidFill>
              <a:round/>
              <a:headEnd/>
              <a:tailEnd/>
            </a:ln>
            <a:effectLst>
              <a:outerShdw blurRad="50800" dist="38100" dir="2700000" rotWithShape="0">
                <a:srgbClr val="808080">
                  <a:alpha val="42998"/>
                </a:srgbClr>
              </a:outerShdw>
            </a:effectLst>
          </p:spPr>
          <p:txBody>
            <a:bodyPr/>
            <a:lstStyle/>
            <a:p>
              <a:pPr eaLnBrk="0" hangingPunct="0">
                <a:defRPr/>
              </a:pPr>
              <a:endParaRPr lang="en-US" sz="2400">
                <a:latin typeface="Arial" pitchFamily="34" charset="0"/>
                <a:ea typeface="MS PGothic" pitchFamily="34" charset="-128"/>
                <a:cs typeface="+mn-cs"/>
              </a:endParaRPr>
            </a:p>
          </p:txBody>
        </p:sp>
        <p:cxnSp>
          <p:nvCxnSpPr>
            <p:cNvPr id="335885" name="Straight Connector 152"/>
            <p:cNvCxnSpPr>
              <a:cxnSpLocks noChangeShapeType="1"/>
              <a:stCxn id="148" idx="6"/>
              <a:endCxn id="146" idx="2"/>
            </p:cNvCxnSpPr>
            <p:nvPr/>
          </p:nvCxnSpPr>
          <p:spPr bwMode="auto">
            <a:xfrm flipV="1">
              <a:off x="569912" y="5332412"/>
              <a:ext cx="1222376" cy="1588"/>
            </a:xfrm>
            <a:prstGeom prst="line">
              <a:avLst/>
            </a:prstGeom>
            <a:noFill/>
            <a:ln w="15875">
              <a:solidFill>
                <a:schemeClr val="tx1"/>
              </a:solidFill>
              <a:prstDash val="dash"/>
              <a:round/>
              <a:headEnd/>
              <a:tailEnd/>
            </a:ln>
          </p:spPr>
        </p:cxnSp>
        <p:cxnSp>
          <p:nvCxnSpPr>
            <p:cNvPr id="335886" name="Straight Connector 153"/>
            <p:cNvCxnSpPr>
              <a:cxnSpLocks noChangeShapeType="1"/>
              <a:stCxn id="146" idx="6"/>
              <a:endCxn id="147" idx="2"/>
            </p:cNvCxnSpPr>
            <p:nvPr/>
          </p:nvCxnSpPr>
          <p:spPr bwMode="auto">
            <a:xfrm>
              <a:off x="1865312" y="5332412"/>
              <a:ext cx="993776" cy="1588"/>
            </a:xfrm>
            <a:prstGeom prst="line">
              <a:avLst/>
            </a:prstGeom>
            <a:noFill/>
            <a:ln w="15875">
              <a:solidFill>
                <a:schemeClr val="tx1"/>
              </a:solidFill>
              <a:round/>
              <a:headEnd/>
              <a:tailEnd/>
            </a:ln>
          </p:spPr>
        </p:cxnSp>
        <p:cxnSp>
          <p:nvCxnSpPr>
            <p:cNvPr id="335887" name="Straight Connector 154"/>
            <p:cNvCxnSpPr>
              <a:cxnSpLocks noChangeShapeType="1"/>
              <a:stCxn id="147" idx="6"/>
              <a:endCxn id="145" idx="2"/>
            </p:cNvCxnSpPr>
            <p:nvPr/>
          </p:nvCxnSpPr>
          <p:spPr bwMode="auto">
            <a:xfrm flipV="1">
              <a:off x="2932112" y="5332412"/>
              <a:ext cx="384176" cy="1588"/>
            </a:xfrm>
            <a:prstGeom prst="line">
              <a:avLst/>
            </a:prstGeom>
            <a:noFill/>
            <a:ln w="15875">
              <a:solidFill>
                <a:schemeClr val="tx1"/>
              </a:solidFill>
              <a:round/>
              <a:headEnd/>
              <a:tailEnd/>
            </a:ln>
          </p:spPr>
        </p:cxnSp>
        <p:cxnSp>
          <p:nvCxnSpPr>
            <p:cNvPr id="335888" name="Straight Connector 155"/>
            <p:cNvCxnSpPr>
              <a:cxnSpLocks noChangeShapeType="1"/>
              <a:stCxn id="145" idx="6"/>
              <a:endCxn id="149" idx="2"/>
            </p:cNvCxnSpPr>
            <p:nvPr/>
          </p:nvCxnSpPr>
          <p:spPr bwMode="auto">
            <a:xfrm>
              <a:off x="3389312" y="5332412"/>
              <a:ext cx="1831976" cy="1588"/>
            </a:xfrm>
            <a:prstGeom prst="line">
              <a:avLst/>
            </a:prstGeom>
            <a:noFill/>
            <a:ln w="15875">
              <a:solidFill>
                <a:schemeClr val="tx1"/>
              </a:solidFill>
              <a:round/>
              <a:headEnd/>
              <a:tailEnd/>
            </a:ln>
          </p:spPr>
        </p:cxnSp>
        <p:cxnSp>
          <p:nvCxnSpPr>
            <p:cNvPr id="335889" name="Straight Connector 156"/>
            <p:cNvCxnSpPr>
              <a:cxnSpLocks noChangeShapeType="1"/>
              <a:stCxn id="149" idx="6"/>
              <a:endCxn id="150" idx="2"/>
            </p:cNvCxnSpPr>
            <p:nvPr/>
          </p:nvCxnSpPr>
          <p:spPr bwMode="auto">
            <a:xfrm>
              <a:off x="5294312" y="5332412"/>
              <a:ext cx="841376" cy="1588"/>
            </a:xfrm>
            <a:prstGeom prst="line">
              <a:avLst/>
            </a:prstGeom>
            <a:noFill/>
            <a:ln w="15875">
              <a:solidFill>
                <a:schemeClr val="tx1"/>
              </a:solidFill>
              <a:round/>
              <a:headEnd/>
              <a:tailEnd/>
            </a:ln>
          </p:spPr>
        </p:cxnSp>
        <p:cxnSp>
          <p:nvCxnSpPr>
            <p:cNvPr id="335890" name="Straight Connector 157"/>
            <p:cNvCxnSpPr>
              <a:cxnSpLocks noChangeShapeType="1"/>
              <a:stCxn id="150" idx="6"/>
              <a:endCxn id="151" idx="2"/>
            </p:cNvCxnSpPr>
            <p:nvPr/>
          </p:nvCxnSpPr>
          <p:spPr bwMode="auto">
            <a:xfrm flipV="1">
              <a:off x="6208712" y="5332412"/>
              <a:ext cx="612776" cy="1588"/>
            </a:xfrm>
            <a:prstGeom prst="line">
              <a:avLst/>
            </a:prstGeom>
            <a:noFill/>
            <a:ln w="15875">
              <a:solidFill>
                <a:schemeClr val="tx1"/>
              </a:solidFill>
              <a:round/>
              <a:headEnd/>
              <a:tailEnd/>
            </a:ln>
          </p:spPr>
        </p:cxnSp>
        <p:cxnSp>
          <p:nvCxnSpPr>
            <p:cNvPr id="335891" name="Straight Connector 158"/>
            <p:cNvCxnSpPr>
              <a:cxnSpLocks noChangeShapeType="1"/>
              <a:stCxn id="151" idx="6"/>
              <a:endCxn id="152" idx="2"/>
            </p:cNvCxnSpPr>
            <p:nvPr/>
          </p:nvCxnSpPr>
          <p:spPr bwMode="auto">
            <a:xfrm>
              <a:off x="6894512" y="5332412"/>
              <a:ext cx="841376" cy="1588"/>
            </a:xfrm>
            <a:prstGeom prst="line">
              <a:avLst/>
            </a:prstGeom>
            <a:noFill/>
            <a:ln w="15875">
              <a:solidFill>
                <a:schemeClr val="tx1"/>
              </a:solidFill>
              <a:round/>
              <a:headEnd/>
              <a:tailEnd/>
            </a:ln>
          </p:spPr>
        </p:cxnSp>
        <p:sp>
          <p:nvSpPr>
            <p:cNvPr id="160" name="Oval 159"/>
            <p:cNvSpPr>
              <a:spLocks noChangeArrowheads="1"/>
            </p:cNvSpPr>
            <p:nvPr/>
          </p:nvSpPr>
          <p:spPr bwMode="auto">
            <a:xfrm>
              <a:off x="8573863" y="5297488"/>
              <a:ext cx="73023" cy="73025"/>
            </a:xfrm>
            <a:prstGeom prst="ellipse">
              <a:avLst/>
            </a:prstGeom>
            <a:solidFill>
              <a:schemeClr val="bg2"/>
            </a:solidFill>
            <a:ln w="9525">
              <a:solidFill>
                <a:schemeClr val="bg2"/>
              </a:solidFill>
              <a:round/>
              <a:headEnd/>
              <a:tailEnd/>
            </a:ln>
            <a:effectLst>
              <a:outerShdw blurRad="50800" dist="38100" dir="2700000" rotWithShape="0">
                <a:srgbClr val="808080">
                  <a:alpha val="42998"/>
                </a:srgbClr>
              </a:outerShdw>
            </a:effectLst>
          </p:spPr>
          <p:txBody>
            <a:bodyPr/>
            <a:lstStyle/>
            <a:p>
              <a:pPr eaLnBrk="0" hangingPunct="0">
                <a:defRPr/>
              </a:pPr>
              <a:endParaRPr lang="en-US" sz="2400">
                <a:latin typeface="Arial" pitchFamily="34" charset="0"/>
                <a:ea typeface="MS PGothic" pitchFamily="34" charset="-128"/>
                <a:cs typeface="+mn-cs"/>
              </a:endParaRPr>
            </a:p>
          </p:txBody>
        </p:sp>
        <p:cxnSp>
          <p:nvCxnSpPr>
            <p:cNvPr id="335893" name="Straight Connector 160"/>
            <p:cNvCxnSpPr>
              <a:cxnSpLocks noChangeShapeType="1"/>
              <a:stCxn id="152" idx="6"/>
              <a:endCxn id="160" idx="2"/>
            </p:cNvCxnSpPr>
            <p:nvPr/>
          </p:nvCxnSpPr>
          <p:spPr bwMode="auto">
            <a:xfrm>
              <a:off x="7808912" y="5334000"/>
              <a:ext cx="765176" cy="1588"/>
            </a:xfrm>
            <a:prstGeom prst="line">
              <a:avLst/>
            </a:prstGeom>
            <a:noFill/>
            <a:ln w="15875">
              <a:solidFill>
                <a:schemeClr val="tx1"/>
              </a:solidFill>
              <a:prstDash val="dash"/>
              <a:round/>
              <a:headEnd/>
              <a:tailEnd/>
            </a:ln>
          </p:spPr>
        </p:cxnSp>
        <p:sp>
          <p:nvSpPr>
            <p:cNvPr id="335894" name="TextBox 161"/>
            <p:cNvSpPr txBox="1">
              <a:spLocks noChangeArrowheads="1"/>
            </p:cNvSpPr>
            <p:nvPr/>
          </p:nvSpPr>
          <p:spPr bwMode="auto">
            <a:xfrm>
              <a:off x="232882" y="5329535"/>
              <a:ext cx="452918" cy="400110"/>
            </a:xfrm>
            <a:prstGeom prst="rect">
              <a:avLst/>
            </a:prstGeom>
            <a:noFill/>
            <a:ln w="9525">
              <a:noFill/>
              <a:miter lim="800000"/>
              <a:headEnd/>
              <a:tailEnd/>
            </a:ln>
          </p:spPr>
          <p:txBody>
            <a:bodyPr wrap="none">
              <a:spAutoFit/>
            </a:bodyPr>
            <a:lstStyle/>
            <a:p>
              <a:r>
                <a:rPr lang="en-US" sz="2000"/>
                <a:t>-∞</a:t>
              </a:r>
            </a:p>
          </p:txBody>
        </p:sp>
        <p:sp>
          <p:nvSpPr>
            <p:cNvPr id="335895" name="TextBox 162"/>
            <p:cNvSpPr txBox="1">
              <a:spLocks noChangeArrowheads="1"/>
            </p:cNvSpPr>
            <p:nvPr/>
          </p:nvSpPr>
          <p:spPr bwMode="auto">
            <a:xfrm>
              <a:off x="8458200" y="5334000"/>
              <a:ext cx="517289" cy="400110"/>
            </a:xfrm>
            <a:prstGeom prst="rect">
              <a:avLst/>
            </a:prstGeom>
            <a:noFill/>
            <a:ln w="9525">
              <a:noFill/>
              <a:miter lim="800000"/>
              <a:headEnd/>
              <a:tailEnd/>
            </a:ln>
          </p:spPr>
          <p:txBody>
            <a:bodyPr wrap="none">
              <a:spAutoFit/>
            </a:bodyPr>
            <a:lstStyle/>
            <a:p>
              <a:r>
                <a:rPr lang="en-US" sz="2000"/>
                <a:t>+∞</a:t>
              </a:r>
            </a:p>
          </p:txBody>
        </p:sp>
        <p:grpSp>
          <p:nvGrpSpPr>
            <p:cNvPr id="335896" name="Group 163"/>
            <p:cNvGrpSpPr>
              <a:grpSpLocks/>
            </p:cNvGrpSpPr>
            <p:nvPr/>
          </p:nvGrpSpPr>
          <p:grpSpPr bwMode="auto">
            <a:xfrm>
              <a:off x="533400" y="5435712"/>
              <a:ext cx="7239000" cy="575621"/>
              <a:chOff x="533400" y="5435712"/>
              <a:chExt cx="7239000" cy="575621"/>
            </a:xfrm>
          </p:grpSpPr>
          <p:cxnSp>
            <p:nvCxnSpPr>
              <p:cNvPr id="335911" name="Straight Connector 164"/>
              <p:cNvCxnSpPr>
                <a:cxnSpLocks noChangeShapeType="1"/>
              </p:cNvCxnSpPr>
              <p:nvPr/>
            </p:nvCxnSpPr>
            <p:spPr bwMode="auto">
              <a:xfrm>
                <a:off x="1828800" y="5638800"/>
                <a:ext cx="1066800" cy="1588"/>
              </a:xfrm>
              <a:prstGeom prst="line">
                <a:avLst/>
              </a:prstGeom>
              <a:noFill/>
              <a:ln w="9525">
                <a:solidFill>
                  <a:srgbClr val="008000"/>
                </a:solidFill>
                <a:round/>
                <a:headEnd type="stealth" w="med" len="med"/>
                <a:tailEnd type="stealth" w="med" len="med"/>
              </a:ln>
            </p:spPr>
          </p:cxnSp>
          <p:cxnSp>
            <p:nvCxnSpPr>
              <p:cNvPr id="335912" name="Straight Connector 165"/>
              <p:cNvCxnSpPr>
                <a:cxnSpLocks noChangeShapeType="1"/>
              </p:cNvCxnSpPr>
              <p:nvPr/>
            </p:nvCxnSpPr>
            <p:spPr bwMode="auto">
              <a:xfrm>
                <a:off x="533400" y="5868988"/>
                <a:ext cx="2362200" cy="1588"/>
              </a:xfrm>
              <a:prstGeom prst="line">
                <a:avLst/>
              </a:prstGeom>
              <a:noFill/>
              <a:ln w="9525">
                <a:solidFill>
                  <a:srgbClr val="008000"/>
                </a:solidFill>
                <a:round/>
                <a:headEnd type="stealth" w="med" len="med"/>
                <a:tailEnd type="stealth" w="med" len="med"/>
              </a:ln>
            </p:spPr>
          </p:cxnSp>
          <p:cxnSp>
            <p:nvCxnSpPr>
              <p:cNvPr id="335913" name="Straight Connector 166"/>
              <p:cNvCxnSpPr>
                <a:cxnSpLocks noChangeShapeType="1"/>
              </p:cNvCxnSpPr>
              <p:nvPr/>
            </p:nvCxnSpPr>
            <p:spPr bwMode="auto">
              <a:xfrm>
                <a:off x="3352800" y="5640388"/>
                <a:ext cx="1905000" cy="1588"/>
              </a:xfrm>
              <a:prstGeom prst="line">
                <a:avLst/>
              </a:prstGeom>
              <a:noFill/>
              <a:ln w="9525">
                <a:solidFill>
                  <a:srgbClr val="008000"/>
                </a:solidFill>
                <a:round/>
                <a:headEnd type="stealth" w="med" len="med"/>
                <a:tailEnd type="stealth" w="med" len="med"/>
              </a:ln>
            </p:spPr>
          </p:cxnSp>
          <p:cxnSp>
            <p:nvCxnSpPr>
              <p:cNvPr id="335914" name="Straight Connector 167"/>
              <p:cNvCxnSpPr>
                <a:cxnSpLocks noChangeShapeType="1"/>
              </p:cNvCxnSpPr>
              <p:nvPr/>
            </p:nvCxnSpPr>
            <p:spPr bwMode="auto">
              <a:xfrm>
                <a:off x="5257800" y="5638800"/>
                <a:ext cx="914400" cy="1588"/>
              </a:xfrm>
              <a:prstGeom prst="line">
                <a:avLst/>
              </a:prstGeom>
              <a:noFill/>
              <a:ln w="9525">
                <a:solidFill>
                  <a:srgbClr val="008000"/>
                </a:solidFill>
                <a:round/>
                <a:headEnd type="stealth" w="med" len="med"/>
                <a:tailEnd type="stealth" w="med" len="med"/>
              </a:ln>
            </p:spPr>
          </p:cxnSp>
          <p:cxnSp>
            <p:nvCxnSpPr>
              <p:cNvPr id="335915" name="Straight Connector 168"/>
              <p:cNvCxnSpPr>
                <a:cxnSpLocks noChangeShapeType="1"/>
              </p:cNvCxnSpPr>
              <p:nvPr/>
            </p:nvCxnSpPr>
            <p:spPr bwMode="auto">
              <a:xfrm>
                <a:off x="6858000" y="5638800"/>
                <a:ext cx="914400" cy="1588"/>
              </a:xfrm>
              <a:prstGeom prst="line">
                <a:avLst/>
              </a:prstGeom>
              <a:noFill/>
              <a:ln w="9525">
                <a:solidFill>
                  <a:srgbClr val="008000"/>
                </a:solidFill>
                <a:round/>
                <a:headEnd type="stealth" w="med" len="med"/>
                <a:tailEnd type="stealth" w="med" len="med"/>
              </a:ln>
            </p:spPr>
          </p:cxnSp>
          <p:sp>
            <p:nvSpPr>
              <p:cNvPr id="335916" name="TextBox 169"/>
              <p:cNvSpPr txBox="1">
                <a:spLocks noChangeArrowheads="1"/>
              </p:cNvSpPr>
              <p:nvPr/>
            </p:nvSpPr>
            <p:spPr bwMode="auto">
              <a:xfrm>
                <a:off x="2268610" y="5452646"/>
                <a:ext cx="245990" cy="338554"/>
              </a:xfrm>
              <a:prstGeom prst="rect">
                <a:avLst/>
              </a:prstGeom>
              <a:solidFill>
                <a:schemeClr val="bg1"/>
              </a:solidFill>
              <a:ln w="9525">
                <a:noFill/>
                <a:miter lim="800000"/>
                <a:headEnd/>
                <a:tailEnd/>
              </a:ln>
            </p:spPr>
            <p:txBody>
              <a:bodyPr lIns="0" rIns="0" anchor="ctr">
                <a:spAutoFit/>
              </a:bodyPr>
              <a:lstStyle/>
              <a:p>
                <a:pPr algn="ctr"/>
                <a:r>
                  <a:rPr lang="en-US" sz="1600">
                    <a:latin typeface="Book Antiqua" pitchFamily="18" charset="0"/>
                  </a:rPr>
                  <a:t>I</a:t>
                </a:r>
                <a:r>
                  <a:rPr lang="en-US" sz="1600" baseline="-25000">
                    <a:latin typeface="Book Antiqua" pitchFamily="18" charset="0"/>
                  </a:rPr>
                  <a:t>3</a:t>
                </a:r>
              </a:p>
            </p:txBody>
          </p:sp>
          <p:sp>
            <p:nvSpPr>
              <p:cNvPr id="335917" name="TextBox 170"/>
              <p:cNvSpPr txBox="1">
                <a:spLocks noChangeArrowheads="1"/>
              </p:cNvSpPr>
              <p:nvPr/>
            </p:nvSpPr>
            <p:spPr bwMode="auto">
              <a:xfrm>
                <a:off x="1506610" y="5672779"/>
                <a:ext cx="245990" cy="338554"/>
              </a:xfrm>
              <a:prstGeom prst="rect">
                <a:avLst/>
              </a:prstGeom>
              <a:solidFill>
                <a:schemeClr val="bg1"/>
              </a:solidFill>
              <a:ln w="9525">
                <a:noFill/>
                <a:miter lim="800000"/>
                <a:headEnd/>
                <a:tailEnd/>
              </a:ln>
            </p:spPr>
            <p:txBody>
              <a:bodyPr lIns="0" rIns="0" anchor="ctr">
                <a:spAutoFit/>
              </a:bodyPr>
              <a:lstStyle/>
              <a:p>
                <a:pPr algn="ctr"/>
                <a:r>
                  <a:rPr lang="en-US" sz="1600">
                    <a:latin typeface="Book Antiqua" pitchFamily="18" charset="0"/>
                  </a:rPr>
                  <a:t>I</a:t>
                </a:r>
                <a:r>
                  <a:rPr lang="en-US" sz="1600" baseline="-25000">
                    <a:latin typeface="Book Antiqua" pitchFamily="18" charset="0"/>
                  </a:rPr>
                  <a:t>4</a:t>
                </a:r>
              </a:p>
            </p:txBody>
          </p:sp>
          <p:sp>
            <p:nvSpPr>
              <p:cNvPr id="335918" name="TextBox 171"/>
              <p:cNvSpPr txBox="1">
                <a:spLocks noChangeArrowheads="1"/>
              </p:cNvSpPr>
              <p:nvPr/>
            </p:nvSpPr>
            <p:spPr bwMode="auto">
              <a:xfrm>
                <a:off x="4173610" y="5444179"/>
                <a:ext cx="245990" cy="338554"/>
              </a:xfrm>
              <a:prstGeom prst="rect">
                <a:avLst/>
              </a:prstGeom>
              <a:solidFill>
                <a:schemeClr val="bg1"/>
              </a:solidFill>
              <a:ln w="9525">
                <a:noFill/>
                <a:miter lim="800000"/>
                <a:headEnd/>
                <a:tailEnd/>
              </a:ln>
            </p:spPr>
            <p:txBody>
              <a:bodyPr lIns="0" rIns="0" anchor="ctr">
                <a:spAutoFit/>
              </a:bodyPr>
              <a:lstStyle/>
              <a:p>
                <a:pPr algn="ctr"/>
                <a:r>
                  <a:rPr lang="en-US" sz="1600">
                    <a:latin typeface="Book Antiqua" pitchFamily="18" charset="0"/>
                  </a:rPr>
                  <a:t>I</a:t>
                </a:r>
                <a:r>
                  <a:rPr lang="en-US" sz="1600" baseline="-25000">
                    <a:latin typeface="Book Antiqua" pitchFamily="18" charset="0"/>
                  </a:rPr>
                  <a:t>2</a:t>
                </a:r>
              </a:p>
            </p:txBody>
          </p:sp>
          <p:sp>
            <p:nvSpPr>
              <p:cNvPr id="335919" name="TextBox 172"/>
              <p:cNvSpPr txBox="1">
                <a:spLocks noChangeArrowheads="1"/>
              </p:cNvSpPr>
              <p:nvPr/>
            </p:nvSpPr>
            <p:spPr bwMode="auto">
              <a:xfrm>
                <a:off x="5612943" y="5444065"/>
                <a:ext cx="245990" cy="338554"/>
              </a:xfrm>
              <a:prstGeom prst="rect">
                <a:avLst/>
              </a:prstGeom>
              <a:solidFill>
                <a:schemeClr val="bg1"/>
              </a:solidFill>
              <a:ln w="9525">
                <a:noFill/>
                <a:miter lim="800000"/>
                <a:headEnd/>
                <a:tailEnd/>
              </a:ln>
            </p:spPr>
            <p:txBody>
              <a:bodyPr lIns="0" rIns="0" anchor="ctr">
                <a:spAutoFit/>
              </a:bodyPr>
              <a:lstStyle/>
              <a:p>
                <a:pPr algn="ctr"/>
                <a:r>
                  <a:rPr lang="en-US" sz="1600">
                    <a:latin typeface="Book Antiqua" pitchFamily="18" charset="0"/>
                  </a:rPr>
                  <a:t>I</a:t>
                </a:r>
                <a:r>
                  <a:rPr lang="en-US" sz="1600" baseline="-25000">
                    <a:latin typeface="Book Antiqua" pitchFamily="18" charset="0"/>
                  </a:rPr>
                  <a:t>1</a:t>
                </a:r>
              </a:p>
            </p:txBody>
          </p:sp>
          <p:sp>
            <p:nvSpPr>
              <p:cNvPr id="335920" name="TextBox 173"/>
              <p:cNvSpPr txBox="1">
                <a:spLocks noChangeArrowheads="1"/>
              </p:cNvSpPr>
              <p:nvPr/>
            </p:nvSpPr>
            <p:spPr bwMode="auto">
              <a:xfrm>
                <a:off x="7221610" y="5435712"/>
                <a:ext cx="245990" cy="338554"/>
              </a:xfrm>
              <a:prstGeom prst="rect">
                <a:avLst/>
              </a:prstGeom>
              <a:solidFill>
                <a:schemeClr val="bg1"/>
              </a:solidFill>
              <a:ln w="9525">
                <a:noFill/>
                <a:miter lim="800000"/>
                <a:headEnd/>
                <a:tailEnd/>
              </a:ln>
            </p:spPr>
            <p:txBody>
              <a:bodyPr lIns="0" rIns="0" anchor="ctr">
                <a:spAutoFit/>
              </a:bodyPr>
              <a:lstStyle/>
              <a:p>
                <a:pPr algn="ctr"/>
                <a:r>
                  <a:rPr lang="en-US" sz="1600">
                    <a:latin typeface="Book Antiqua" pitchFamily="18" charset="0"/>
                  </a:rPr>
                  <a:t>I</a:t>
                </a:r>
                <a:r>
                  <a:rPr lang="en-US" sz="1600" baseline="-25000">
                    <a:latin typeface="Book Antiqua" pitchFamily="18" charset="0"/>
                  </a:rPr>
                  <a:t>5</a:t>
                </a:r>
              </a:p>
            </p:txBody>
          </p:sp>
        </p:grpSp>
        <p:grpSp>
          <p:nvGrpSpPr>
            <p:cNvPr id="335897" name="Group 174"/>
            <p:cNvGrpSpPr>
              <a:grpSpLocks/>
            </p:cNvGrpSpPr>
            <p:nvPr/>
          </p:nvGrpSpPr>
          <p:grpSpPr bwMode="auto">
            <a:xfrm>
              <a:off x="534194" y="4537445"/>
              <a:ext cx="7212388" cy="770737"/>
              <a:chOff x="534194" y="4537445"/>
              <a:chExt cx="7212388" cy="770737"/>
            </a:xfrm>
          </p:grpSpPr>
          <p:cxnSp>
            <p:nvCxnSpPr>
              <p:cNvPr id="335901" name="Curved Connector 175"/>
              <p:cNvCxnSpPr>
                <a:cxnSpLocks noChangeShapeType="1"/>
                <a:stCxn id="145" idx="7"/>
                <a:endCxn id="149" idx="1"/>
              </p:cNvCxnSpPr>
              <p:nvPr/>
            </p:nvCxnSpPr>
            <p:spPr bwMode="auto">
              <a:xfrm rot="5400000" flipH="1" flipV="1">
                <a:off x="4305300" y="4379912"/>
                <a:ext cx="1588" cy="1853364"/>
              </a:xfrm>
              <a:prstGeom prst="curvedConnector3">
                <a:avLst>
                  <a:gd name="adj1" fmla="val 17268199"/>
                </a:avLst>
              </a:prstGeom>
              <a:noFill/>
              <a:ln w="9525">
                <a:solidFill>
                  <a:schemeClr val="tx1"/>
                </a:solidFill>
                <a:round/>
                <a:headEnd/>
                <a:tailEnd/>
              </a:ln>
            </p:spPr>
          </p:cxnSp>
          <p:cxnSp>
            <p:nvCxnSpPr>
              <p:cNvPr id="335902" name="Curved Connector 176"/>
              <p:cNvCxnSpPr>
                <a:cxnSpLocks noChangeShapeType="1"/>
                <a:stCxn id="146" idx="7"/>
                <a:endCxn id="147" idx="1"/>
              </p:cNvCxnSpPr>
              <p:nvPr/>
            </p:nvCxnSpPr>
            <p:spPr bwMode="auto">
              <a:xfrm rot="16200000" flipH="1">
                <a:off x="2361406" y="4799806"/>
                <a:ext cx="1588" cy="1015164"/>
              </a:xfrm>
              <a:prstGeom prst="curvedConnector3">
                <a:avLst>
                  <a:gd name="adj1" fmla="val -15068894"/>
                </a:avLst>
              </a:prstGeom>
              <a:noFill/>
              <a:ln w="9525">
                <a:solidFill>
                  <a:schemeClr val="tx1"/>
                </a:solidFill>
                <a:round/>
                <a:headEnd/>
                <a:tailEnd/>
              </a:ln>
            </p:spPr>
          </p:cxnSp>
          <p:cxnSp>
            <p:nvCxnSpPr>
              <p:cNvPr id="335903" name="Curved Connector 177"/>
              <p:cNvCxnSpPr>
                <a:cxnSpLocks noChangeShapeType="1"/>
                <a:stCxn id="148" idx="0"/>
                <a:endCxn id="147" idx="0"/>
              </p:cNvCxnSpPr>
              <p:nvPr/>
            </p:nvCxnSpPr>
            <p:spPr bwMode="auto">
              <a:xfrm rot="5400000" flipH="1" flipV="1">
                <a:off x="1714500" y="4116388"/>
                <a:ext cx="1588" cy="2362200"/>
              </a:xfrm>
              <a:prstGeom prst="curvedConnector3">
                <a:avLst>
                  <a:gd name="adj1" fmla="val 35188912"/>
                </a:avLst>
              </a:prstGeom>
              <a:noFill/>
              <a:ln w="9525">
                <a:solidFill>
                  <a:schemeClr val="tx1"/>
                </a:solidFill>
                <a:round/>
                <a:headEnd/>
                <a:tailEnd/>
              </a:ln>
            </p:spPr>
          </p:cxnSp>
          <p:cxnSp>
            <p:nvCxnSpPr>
              <p:cNvPr id="335904" name="Curved Connector 178"/>
              <p:cNvCxnSpPr>
                <a:cxnSpLocks noChangeShapeType="1"/>
                <a:stCxn id="149" idx="7"/>
                <a:endCxn id="150" idx="1"/>
              </p:cNvCxnSpPr>
              <p:nvPr/>
            </p:nvCxnSpPr>
            <p:spPr bwMode="auto">
              <a:xfrm rot="16200000" flipH="1">
                <a:off x="5714206" y="4876006"/>
                <a:ext cx="1588" cy="862764"/>
              </a:xfrm>
              <a:prstGeom prst="curvedConnector3">
                <a:avLst>
                  <a:gd name="adj1" fmla="val -15068894"/>
                </a:avLst>
              </a:prstGeom>
              <a:noFill/>
              <a:ln w="9525">
                <a:solidFill>
                  <a:schemeClr val="tx1"/>
                </a:solidFill>
                <a:round/>
                <a:headEnd/>
                <a:tailEnd/>
              </a:ln>
            </p:spPr>
          </p:cxnSp>
          <p:cxnSp>
            <p:nvCxnSpPr>
              <p:cNvPr id="335905" name="Curved Connector 179"/>
              <p:cNvCxnSpPr>
                <a:cxnSpLocks noChangeShapeType="1"/>
                <a:stCxn id="151" idx="7"/>
                <a:endCxn id="152" idx="1"/>
              </p:cNvCxnSpPr>
              <p:nvPr/>
            </p:nvCxnSpPr>
            <p:spPr bwMode="auto">
              <a:xfrm rot="16200000" flipH="1">
                <a:off x="7314406" y="4876006"/>
                <a:ext cx="1588" cy="862764"/>
              </a:xfrm>
              <a:prstGeom prst="curvedConnector3">
                <a:avLst>
                  <a:gd name="adj1" fmla="val -15068894"/>
                </a:avLst>
              </a:prstGeom>
              <a:noFill/>
              <a:ln w="9525">
                <a:solidFill>
                  <a:schemeClr val="tx1"/>
                </a:solidFill>
                <a:round/>
                <a:headEnd/>
                <a:tailEnd/>
              </a:ln>
            </p:spPr>
          </p:cxnSp>
          <p:sp>
            <p:nvSpPr>
              <p:cNvPr id="335906" name="TextBox 180"/>
              <p:cNvSpPr txBox="1">
                <a:spLocks noChangeArrowheads="1"/>
              </p:cNvSpPr>
              <p:nvPr/>
            </p:nvSpPr>
            <p:spPr bwMode="auto">
              <a:xfrm>
                <a:off x="2209800" y="4859179"/>
                <a:ext cx="228600" cy="246221"/>
              </a:xfrm>
              <a:prstGeom prst="rect">
                <a:avLst/>
              </a:prstGeom>
              <a:solidFill>
                <a:schemeClr val="bg1"/>
              </a:solidFill>
              <a:ln w="9525">
                <a:noFill/>
                <a:miter lim="800000"/>
                <a:headEnd/>
                <a:tailEnd/>
              </a:ln>
            </p:spPr>
            <p:txBody>
              <a:bodyPr lIns="0" tIns="0" rIns="0" bIns="0" anchor="ctr">
                <a:spAutoFit/>
              </a:bodyPr>
              <a:lstStyle/>
              <a:p>
                <a:pPr algn="ctr"/>
                <a:r>
                  <a:rPr lang="en-US" sz="1600">
                    <a:latin typeface="Book Antiqua" pitchFamily="18" charset="0"/>
                  </a:rPr>
                  <a:t>e</a:t>
                </a:r>
                <a:r>
                  <a:rPr lang="en-US" sz="1600" baseline="-25000">
                    <a:latin typeface="Book Antiqua" pitchFamily="18" charset="0"/>
                  </a:rPr>
                  <a:t>5</a:t>
                </a:r>
              </a:p>
            </p:txBody>
          </p:sp>
          <p:sp>
            <p:nvSpPr>
              <p:cNvPr id="335907" name="TextBox 181"/>
              <p:cNvSpPr txBox="1">
                <a:spLocks noChangeArrowheads="1"/>
              </p:cNvSpPr>
              <p:nvPr/>
            </p:nvSpPr>
            <p:spPr bwMode="auto">
              <a:xfrm>
                <a:off x="1600200" y="4537445"/>
                <a:ext cx="228600" cy="246221"/>
              </a:xfrm>
              <a:prstGeom prst="rect">
                <a:avLst/>
              </a:prstGeom>
              <a:solidFill>
                <a:schemeClr val="bg1"/>
              </a:solidFill>
              <a:ln w="9525">
                <a:noFill/>
                <a:miter lim="800000"/>
                <a:headEnd/>
                <a:tailEnd/>
              </a:ln>
            </p:spPr>
            <p:txBody>
              <a:bodyPr lIns="0" tIns="0" rIns="0" bIns="0" anchor="ctr">
                <a:spAutoFit/>
              </a:bodyPr>
              <a:lstStyle/>
              <a:p>
                <a:pPr algn="ctr"/>
                <a:r>
                  <a:rPr lang="en-US" sz="1600">
                    <a:latin typeface="Book Antiqua" pitchFamily="18" charset="0"/>
                  </a:rPr>
                  <a:t>e</a:t>
                </a:r>
                <a:r>
                  <a:rPr lang="en-US" sz="1600" baseline="-25000">
                    <a:latin typeface="Book Antiqua" pitchFamily="18" charset="0"/>
                  </a:rPr>
                  <a:t>4</a:t>
                </a:r>
              </a:p>
            </p:txBody>
          </p:sp>
          <p:sp>
            <p:nvSpPr>
              <p:cNvPr id="335908" name="TextBox 182"/>
              <p:cNvSpPr txBox="1">
                <a:spLocks noChangeArrowheads="1"/>
              </p:cNvSpPr>
              <p:nvPr/>
            </p:nvSpPr>
            <p:spPr bwMode="auto">
              <a:xfrm>
                <a:off x="3810000" y="4885267"/>
                <a:ext cx="228600" cy="246221"/>
              </a:xfrm>
              <a:prstGeom prst="rect">
                <a:avLst/>
              </a:prstGeom>
              <a:solidFill>
                <a:schemeClr val="bg1"/>
              </a:solidFill>
              <a:ln w="9525">
                <a:noFill/>
                <a:miter lim="800000"/>
                <a:headEnd/>
                <a:tailEnd/>
              </a:ln>
            </p:spPr>
            <p:txBody>
              <a:bodyPr lIns="0" tIns="0" rIns="0" bIns="0" anchor="ctr">
                <a:spAutoFit/>
              </a:bodyPr>
              <a:lstStyle/>
              <a:p>
                <a:pPr algn="ctr"/>
                <a:r>
                  <a:rPr lang="en-US" sz="1600">
                    <a:latin typeface="Book Antiqua" pitchFamily="18" charset="0"/>
                  </a:rPr>
                  <a:t>e</a:t>
                </a:r>
                <a:r>
                  <a:rPr lang="en-US" sz="1600" baseline="-25000">
                    <a:latin typeface="Book Antiqua" pitchFamily="18" charset="0"/>
                  </a:rPr>
                  <a:t>1</a:t>
                </a:r>
              </a:p>
            </p:txBody>
          </p:sp>
          <p:sp>
            <p:nvSpPr>
              <p:cNvPr id="335909" name="TextBox 183"/>
              <p:cNvSpPr txBox="1">
                <a:spLocks noChangeArrowheads="1"/>
              </p:cNvSpPr>
              <p:nvPr/>
            </p:nvSpPr>
            <p:spPr bwMode="auto">
              <a:xfrm>
                <a:off x="4343400" y="4859866"/>
                <a:ext cx="533400" cy="246221"/>
              </a:xfrm>
              <a:prstGeom prst="rect">
                <a:avLst/>
              </a:prstGeom>
              <a:solidFill>
                <a:schemeClr val="bg1"/>
              </a:solidFill>
              <a:ln w="9525">
                <a:noFill/>
                <a:miter lim="800000"/>
                <a:headEnd/>
                <a:tailEnd/>
              </a:ln>
            </p:spPr>
            <p:txBody>
              <a:bodyPr lIns="0" tIns="0" rIns="0" bIns="0" anchor="ctr">
                <a:spAutoFit/>
              </a:bodyPr>
              <a:lstStyle/>
              <a:p>
                <a:pPr algn="ctr"/>
                <a:r>
                  <a:rPr lang="en-US" sz="1600">
                    <a:latin typeface="Book Antiqua" pitchFamily="18" charset="0"/>
                  </a:rPr>
                  <a:t>e</a:t>
                </a:r>
                <a:r>
                  <a:rPr lang="en-US" sz="1600" baseline="-25000">
                    <a:latin typeface="Book Antiqua" pitchFamily="18" charset="0"/>
                  </a:rPr>
                  <a:t>2</a:t>
                </a:r>
                <a:r>
                  <a:rPr lang="en-US" sz="1600">
                    <a:latin typeface="Book Antiqua" pitchFamily="18" charset="0"/>
                  </a:rPr>
                  <a:t>/e</a:t>
                </a:r>
                <a:r>
                  <a:rPr lang="en-US" sz="1600" baseline="-25000">
                    <a:latin typeface="Book Antiqua" pitchFamily="18" charset="0"/>
                  </a:rPr>
                  <a:t>3</a:t>
                </a:r>
              </a:p>
            </p:txBody>
          </p:sp>
          <p:sp>
            <p:nvSpPr>
              <p:cNvPr id="335910" name="TextBox 184"/>
              <p:cNvSpPr txBox="1">
                <a:spLocks noChangeArrowheads="1"/>
              </p:cNvSpPr>
              <p:nvPr/>
            </p:nvSpPr>
            <p:spPr bwMode="auto">
              <a:xfrm>
                <a:off x="7188201" y="4850712"/>
                <a:ext cx="228600" cy="246221"/>
              </a:xfrm>
              <a:prstGeom prst="rect">
                <a:avLst/>
              </a:prstGeom>
              <a:solidFill>
                <a:schemeClr val="bg1"/>
              </a:solidFill>
              <a:ln w="9525">
                <a:noFill/>
                <a:miter lim="800000"/>
                <a:headEnd/>
                <a:tailEnd/>
              </a:ln>
            </p:spPr>
            <p:txBody>
              <a:bodyPr lIns="0" tIns="0" rIns="0" bIns="0" anchor="ctr">
                <a:spAutoFit/>
              </a:bodyPr>
              <a:lstStyle/>
              <a:p>
                <a:pPr algn="ctr"/>
                <a:r>
                  <a:rPr lang="en-US" sz="1600">
                    <a:latin typeface="Book Antiqua" pitchFamily="18" charset="0"/>
                  </a:rPr>
                  <a:t>e</a:t>
                </a:r>
                <a:r>
                  <a:rPr lang="en-US" sz="1600" baseline="-25000">
                    <a:latin typeface="Book Antiqua" pitchFamily="18" charset="0"/>
                  </a:rPr>
                  <a:t>6</a:t>
                </a:r>
              </a:p>
            </p:txBody>
          </p:sp>
        </p:grpSp>
        <p:sp>
          <p:nvSpPr>
            <p:cNvPr id="335898" name="TextBox 185"/>
            <p:cNvSpPr txBox="1">
              <a:spLocks noChangeArrowheads="1"/>
            </p:cNvSpPr>
            <p:nvPr/>
          </p:nvSpPr>
          <p:spPr bwMode="auto">
            <a:xfrm>
              <a:off x="1600200" y="3810000"/>
              <a:ext cx="5943600" cy="400110"/>
            </a:xfrm>
            <a:prstGeom prst="rect">
              <a:avLst/>
            </a:prstGeom>
            <a:noFill/>
            <a:ln w="9525">
              <a:noFill/>
              <a:miter lim="800000"/>
              <a:headEnd/>
              <a:tailEnd/>
            </a:ln>
          </p:spPr>
          <p:txBody>
            <a:bodyPr>
              <a:spAutoFit/>
            </a:bodyPr>
            <a:lstStyle/>
            <a:p>
              <a:pPr algn="ctr"/>
              <a:r>
                <a:rPr lang="en-US" sz="2000" b="1" u="sng">
                  <a:solidFill>
                    <a:srgbClr val="0000FF"/>
                  </a:solidFill>
                </a:rPr>
                <a:t>Our interval representation:</a:t>
              </a:r>
            </a:p>
          </p:txBody>
        </p:sp>
        <p:grpSp>
          <p:nvGrpSpPr>
            <p:cNvPr id="202" name="Group 201"/>
            <p:cNvGrpSpPr/>
            <p:nvPr/>
          </p:nvGrpSpPr>
          <p:grpSpPr>
            <a:xfrm>
              <a:off x="228600" y="4419600"/>
              <a:ext cx="7010400" cy="304800"/>
              <a:chOff x="228600" y="4419600"/>
              <a:chExt cx="7010400" cy="304800"/>
            </a:xfrm>
            <a:blipFill rotWithShape="1">
              <a:blip r:embed="rId3"/>
              <a:tile tx="0" ty="0" sx="100000" sy="100000" flip="none" algn="tl"/>
            </a:blipFill>
          </p:grpSpPr>
          <p:sp>
            <p:nvSpPr>
              <p:cNvPr id="203" name="Line Callout 1 202"/>
              <p:cNvSpPr/>
              <p:nvPr/>
            </p:nvSpPr>
            <p:spPr bwMode="auto">
              <a:xfrm>
                <a:off x="6477000" y="4419600"/>
                <a:ext cx="762000" cy="304800"/>
              </a:xfrm>
              <a:prstGeom prst="borderCallout1">
                <a:avLst>
                  <a:gd name="adj1" fmla="val 122917"/>
                  <a:gd name="adj2" fmla="val 1667"/>
                  <a:gd name="adj3" fmla="val 170833"/>
                  <a:gd name="adj4" fmla="val 85000"/>
                </a:avLst>
              </a:prstGeom>
              <a:gradFill flip="none" rotWithShape="1">
                <a:gsLst>
                  <a:gs pos="0">
                    <a:schemeClr val="accent6"/>
                  </a:gs>
                  <a:gs pos="100000">
                    <a:schemeClr val="accent3"/>
                  </a:gs>
                </a:gsLst>
                <a:lin ang="0" scaled="1"/>
                <a:tileRect/>
              </a:gradFill>
              <a:ln w="9525" cap="flat" cmpd="sng" algn="ctr">
                <a:solidFill>
                  <a:srgbClr val="E39310"/>
                </a:solidFill>
                <a:prstDash val="solid"/>
                <a:round/>
                <a:headEnd type="none" w="med" len="med"/>
                <a:tailEnd type="none" w="med" len="med"/>
              </a:ln>
              <a:effectLst/>
            </p:spPr>
            <p:txBody>
              <a:bodyPr anchor="ctr"/>
              <a:lstStyle/>
              <a:p>
                <a:pPr algn="ctr" eaLnBrk="0" hangingPunct="0">
                  <a:defRPr/>
                </a:pPr>
                <a:r>
                  <a:rPr lang="en-US" sz="1600" dirty="0">
                    <a:solidFill>
                      <a:srgbClr val="FF0000"/>
                    </a:solidFill>
                    <a:ea typeface="ＭＳ Ｐゴシック" pitchFamily="-64" charset="-128"/>
                    <a:cs typeface="+mn-cs"/>
                  </a:rPr>
                  <a:t>arrest</a:t>
                </a:r>
              </a:p>
            </p:txBody>
          </p:sp>
          <p:sp>
            <p:nvSpPr>
              <p:cNvPr id="204" name="Line Callout 1 203"/>
              <p:cNvSpPr/>
              <p:nvPr/>
            </p:nvSpPr>
            <p:spPr bwMode="auto">
              <a:xfrm>
                <a:off x="3048000" y="4419600"/>
                <a:ext cx="990600" cy="304800"/>
              </a:xfrm>
              <a:prstGeom prst="borderCallout1">
                <a:avLst>
                  <a:gd name="adj1" fmla="val 127083"/>
                  <a:gd name="adj2" fmla="val 8334"/>
                  <a:gd name="adj3" fmla="val 179167"/>
                  <a:gd name="adj4" fmla="val 71538"/>
                </a:avLst>
              </a:prstGeom>
              <a:gradFill flip="none" rotWithShape="1">
                <a:gsLst>
                  <a:gs pos="0">
                    <a:schemeClr val="accent6"/>
                  </a:gs>
                  <a:gs pos="100000">
                    <a:schemeClr val="accent3"/>
                  </a:gs>
                </a:gsLst>
                <a:lin ang="0" scaled="1"/>
                <a:tileRect/>
              </a:gradFill>
              <a:ln w="9525" cap="flat" cmpd="sng" algn="ctr">
                <a:solidFill>
                  <a:srgbClr val="E39310"/>
                </a:solidFill>
                <a:prstDash val="solid"/>
                <a:round/>
                <a:headEnd type="none" w="med" len="med"/>
                <a:tailEnd type="none" w="med" len="med"/>
              </a:ln>
              <a:effectLst/>
            </p:spPr>
            <p:txBody>
              <a:bodyPr anchor="ctr"/>
              <a:lstStyle/>
              <a:p>
                <a:pPr algn="ctr" eaLnBrk="0" hangingPunct="0">
                  <a:defRPr/>
                </a:pPr>
                <a:r>
                  <a:rPr lang="en-US" sz="1600" dirty="0">
                    <a:solidFill>
                      <a:srgbClr val="FF0000"/>
                    </a:solidFill>
                    <a:ea typeface="ＭＳ Ｐゴシック" pitchFamily="-64" charset="-128"/>
                    <a:cs typeface="+mn-cs"/>
                  </a:rPr>
                  <a:t>attacked</a:t>
                </a:r>
              </a:p>
            </p:txBody>
          </p:sp>
          <p:sp>
            <p:nvSpPr>
              <p:cNvPr id="205" name="Line Callout 1 204"/>
              <p:cNvSpPr/>
              <p:nvPr/>
            </p:nvSpPr>
            <p:spPr bwMode="auto">
              <a:xfrm>
                <a:off x="4191000" y="4419600"/>
                <a:ext cx="762000" cy="304800"/>
              </a:xfrm>
              <a:prstGeom prst="borderCallout1">
                <a:avLst>
                  <a:gd name="adj1" fmla="val 118750"/>
                  <a:gd name="adj2" fmla="val 6668"/>
                  <a:gd name="adj3" fmla="val 158334"/>
                  <a:gd name="adj4" fmla="val 20000"/>
                </a:avLst>
              </a:prstGeom>
              <a:gradFill flip="none" rotWithShape="1">
                <a:gsLst>
                  <a:gs pos="0">
                    <a:schemeClr val="accent6"/>
                  </a:gs>
                  <a:gs pos="100000">
                    <a:schemeClr val="accent3"/>
                  </a:gs>
                </a:gsLst>
                <a:lin ang="0" scaled="1"/>
                <a:tileRect/>
              </a:gradFill>
              <a:ln w="9525" cap="flat" cmpd="sng" algn="ctr">
                <a:solidFill>
                  <a:srgbClr val="E39310"/>
                </a:solidFill>
                <a:prstDash val="solid"/>
                <a:round/>
                <a:headEnd type="none" w="med" len="med"/>
                <a:tailEnd type="none" w="med" len="med"/>
              </a:ln>
              <a:effectLst/>
            </p:spPr>
            <p:txBody>
              <a:bodyPr anchor="ctr"/>
              <a:lstStyle/>
              <a:p>
                <a:pPr algn="ctr" eaLnBrk="0" hangingPunct="0">
                  <a:defRPr/>
                </a:pPr>
                <a:r>
                  <a:rPr lang="en-US" sz="1600" dirty="0">
                    <a:solidFill>
                      <a:srgbClr val="FF0000"/>
                    </a:solidFill>
                    <a:ea typeface="ＭＳ Ｐゴシック" pitchFamily="-64" charset="-128"/>
                    <a:cs typeface="+mn-cs"/>
                  </a:rPr>
                  <a:t>killing</a:t>
                </a:r>
              </a:p>
            </p:txBody>
          </p:sp>
          <p:sp>
            <p:nvSpPr>
              <p:cNvPr id="206" name="Line Callout 1 205"/>
              <p:cNvSpPr/>
              <p:nvPr/>
            </p:nvSpPr>
            <p:spPr bwMode="auto">
              <a:xfrm>
                <a:off x="5105400" y="4419600"/>
                <a:ext cx="838200" cy="304800"/>
              </a:xfrm>
              <a:prstGeom prst="borderCallout1">
                <a:avLst>
                  <a:gd name="adj1" fmla="val 118751"/>
                  <a:gd name="adj2" fmla="val -908"/>
                  <a:gd name="adj3" fmla="val 166667"/>
                  <a:gd name="adj4" fmla="val -30000"/>
                </a:avLst>
              </a:prstGeom>
              <a:gradFill flip="none" rotWithShape="1">
                <a:gsLst>
                  <a:gs pos="0">
                    <a:schemeClr val="accent6"/>
                  </a:gs>
                  <a:gs pos="100000">
                    <a:schemeClr val="accent3"/>
                  </a:gs>
                </a:gsLst>
                <a:lin ang="0" scaled="1"/>
                <a:tileRect/>
              </a:gradFill>
              <a:ln w="9525" cap="flat" cmpd="sng" algn="ctr">
                <a:solidFill>
                  <a:srgbClr val="E39310"/>
                </a:solidFill>
                <a:prstDash val="solid"/>
                <a:round/>
                <a:headEnd type="none" w="med" len="med"/>
                <a:tailEnd type="none" w="med" len="med"/>
              </a:ln>
              <a:effectLst/>
            </p:spPr>
            <p:txBody>
              <a:bodyPr anchor="ctr"/>
              <a:lstStyle/>
              <a:p>
                <a:pPr algn="ctr" eaLnBrk="0" hangingPunct="0">
                  <a:defRPr/>
                </a:pPr>
                <a:r>
                  <a:rPr lang="en-US" sz="1600" dirty="0">
                    <a:solidFill>
                      <a:srgbClr val="FF0000"/>
                    </a:solidFill>
                    <a:ea typeface="ＭＳ Ｐゴシック" pitchFamily="-64" charset="-128"/>
                    <a:cs typeface="+mn-cs"/>
                  </a:rPr>
                  <a:t>injuring</a:t>
                </a:r>
              </a:p>
            </p:txBody>
          </p:sp>
          <p:sp>
            <p:nvSpPr>
              <p:cNvPr id="207" name="Line Callout 1 206"/>
              <p:cNvSpPr/>
              <p:nvPr/>
            </p:nvSpPr>
            <p:spPr bwMode="auto">
              <a:xfrm>
                <a:off x="1981200" y="4419600"/>
                <a:ext cx="990600" cy="304800"/>
              </a:xfrm>
              <a:prstGeom prst="borderCallout1">
                <a:avLst>
                  <a:gd name="adj1" fmla="val 122916"/>
                  <a:gd name="adj2" fmla="val 91667"/>
                  <a:gd name="adj3" fmla="val 187500"/>
                  <a:gd name="adj4" fmla="val 47179"/>
                </a:avLst>
              </a:prstGeom>
              <a:gradFill flip="none" rotWithShape="1">
                <a:gsLst>
                  <a:gs pos="0">
                    <a:schemeClr val="accent6"/>
                  </a:gs>
                  <a:gs pos="100000">
                    <a:schemeClr val="accent3"/>
                  </a:gs>
                </a:gsLst>
                <a:lin ang="0" scaled="1"/>
                <a:tileRect/>
              </a:gradFill>
              <a:ln w="9525" cap="flat" cmpd="sng" algn="ctr">
                <a:solidFill>
                  <a:srgbClr val="E39310"/>
                </a:solidFill>
                <a:prstDash val="solid"/>
                <a:round/>
                <a:headEnd type="none" w="med" len="med"/>
                <a:tailEnd type="none" w="med" len="med"/>
              </a:ln>
              <a:effectLst/>
            </p:spPr>
            <p:txBody>
              <a:bodyPr anchor="ctr"/>
              <a:lstStyle/>
              <a:p>
                <a:pPr algn="ctr" eaLnBrk="0" hangingPunct="0">
                  <a:defRPr/>
                </a:pPr>
                <a:r>
                  <a:rPr lang="en-US" sz="1600" dirty="0">
                    <a:solidFill>
                      <a:srgbClr val="FF0000"/>
                    </a:solidFill>
                    <a:ea typeface="ＭＳ Ｐゴシック" pitchFamily="-64" charset="-128"/>
                    <a:cs typeface="+mn-cs"/>
                  </a:rPr>
                  <a:t>invasion</a:t>
                </a:r>
              </a:p>
            </p:txBody>
          </p:sp>
          <p:sp>
            <p:nvSpPr>
              <p:cNvPr id="208" name="Line Callout 1 207"/>
              <p:cNvSpPr/>
              <p:nvPr/>
            </p:nvSpPr>
            <p:spPr bwMode="auto">
              <a:xfrm>
                <a:off x="228600" y="4419600"/>
                <a:ext cx="1143000" cy="304800"/>
              </a:xfrm>
              <a:prstGeom prst="borderCallout1">
                <a:avLst>
                  <a:gd name="adj1" fmla="val 18749"/>
                  <a:gd name="adj2" fmla="val 105000"/>
                  <a:gd name="adj3" fmla="val 54167"/>
                  <a:gd name="adj4" fmla="val 119401"/>
                </a:avLst>
              </a:prstGeom>
              <a:gradFill flip="none" rotWithShape="1">
                <a:gsLst>
                  <a:gs pos="0">
                    <a:schemeClr val="accent6"/>
                  </a:gs>
                  <a:gs pos="100000">
                    <a:schemeClr val="accent3"/>
                  </a:gs>
                </a:gsLst>
                <a:lin ang="0" scaled="0"/>
                <a:tileRect/>
              </a:gradFill>
              <a:ln w="9525" cap="flat" cmpd="sng" algn="ctr">
                <a:solidFill>
                  <a:srgbClr val="E39310"/>
                </a:solidFill>
                <a:prstDash val="solid"/>
                <a:round/>
                <a:headEnd type="none" w="med" len="med"/>
                <a:tailEnd type="none" w="med" len="med"/>
              </a:ln>
              <a:effectLst/>
            </p:spPr>
            <p:txBody>
              <a:bodyPr anchor="ctr"/>
              <a:lstStyle/>
              <a:p>
                <a:pPr algn="ctr" eaLnBrk="0" hangingPunct="0">
                  <a:defRPr/>
                </a:pPr>
                <a:r>
                  <a:rPr lang="en-US" sz="1600" dirty="0">
                    <a:solidFill>
                      <a:srgbClr val="FF0000"/>
                    </a:solidFill>
                    <a:ea typeface="ＭＳ Ｐゴシック" pitchFamily="-64" charset="-128"/>
                    <a:cs typeface="+mn-cs"/>
                  </a:rPr>
                  <a:t>casualties</a:t>
                </a:r>
              </a:p>
            </p:txBody>
          </p:sp>
        </p:grpSp>
        <p:grpSp>
          <p:nvGrpSpPr>
            <p:cNvPr id="209" name="Group 208"/>
            <p:cNvGrpSpPr/>
            <p:nvPr/>
          </p:nvGrpSpPr>
          <p:grpSpPr>
            <a:xfrm>
              <a:off x="685800" y="6096000"/>
              <a:ext cx="7239000" cy="533400"/>
              <a:chOff x="685800" y="6096000"/>
              <a:chExt cx="7239000" cy="533400"/>
            </a:xfrm>
            <a:blipFill rotWithShape="1">
              <a:blip r:embed="rId3"/>
              <a:tile tx="0" ty="0" sx="100000" sy="100000" flip="none" algn="tl"/>
            </a:blipFill>
          </p:grpSpPr>
          <p:sp>
            <p:nvSpPr>
              <p:cNvPr id="210" name="Line Callout 1 209"/>
              <p:cNvSpPr/>
              <p:nvPr/>
            </p:nvSpPr>
            <p:spPr bwMode="auto">
              <a:xfrm>
                <a:off x="685800" y="6096000"/>
                <a:ext cx="1143000" cy="533400"/>
              </a:xfrm>
              <a:prstGeom prst="borderCallout1">
                <a:avLst>
                  <a:gd name="adj1" fmla="val -12204"/>
                  <a:gd name="adj2" fmla="val 2778"/>
                  <a:gd name="adj3" fmla="val -24404"/>
                  <a:gd name="adj4" fmla="val 59401"/>
                </a:avLst>
              </a:prstGeom>
              <a:gradFill flip="none" rotWithShape="1">
                <a:gsLst>
                  <a:gs pos="0">
                    <a:schemeClr val="accent6"/>
                  </a:gs>
                  <a:gs pos="100000">
                    <a:schemeClr val="accent3"/>
                  </a:gs>
                </a:gsLst>
                <a:lin ang="0" scaled="1"/>
                <a:tileRect/>
              </a:gradFill>
              <a:ln w="9525" cap="flat" cmpd="sng" algn="ctr">
                <a:solidFill>
                  <a:srgbClr val="E39310"/>
                </a:solidFill>
                <a:prstDash val="solid"/>
                <a:round/>
                <a:headEnd type="none" w="med" len="med"/>
                <a:tailEnd type="none" w="med" len="med"/>
              </a:ln>
              <a:effectLst/>
            </p:spPr>
            <p:txBody>
              <a:bodyPr anchor="ctr"/>
              <a:lstStyle/>
              <a:p>
                <a:pPr algn="ctr" eaLnBrk="0" hangingPunct="0">
                  <a:defRPr/>
                </a:pPr>
                <a:r>
                  <a:rPr lang="en-US" sz="1600" dirty="0">
                    <a:solidFill>
                      <a:srgbClr val="FF0000"/>
                    </a:solidFill>
                    <a:ea typeface="ＭＳ Ｐゴシック" pitchFamily="-64" charset="-128"/>
                    <a:cs typeface="+mn-cs"/>
                  </a:rPr>
                  <a:t>since […] 3/20/2003</a:t>
                </a:r>
              </a:p>
            </p:txBody>
          </p:sp>
          <p:sp>
            <p:nvSpPr>
              <p:cNvPr id="211" name="Line Callout 1 210"/>
              <p:cNvSpPr/>
              <p:nvPr/>
            </p:nvSpPr>
            <p:spPr bwMode="auto">
              <a:xfrm>
                <a:off x="2133600" y="6096000"/>
                <a:ext cx="1143000" cy="533400"/>
              </a:xfrm>
              <a:prstGeom prst="borderCallout1">
                <a:avLst>
                  <a:gd name="adj1" fmla="val -12204"/>
                  <a:gd name="adj2" fmla="val 8333"/>
                  <a:gd name="adj3" fmla="val -55356"/>
                  <a:gd name="adj4" fmla="val 18290"/>
                </a:avLst>
              </a:prstGeom>
              <a:gradFill flip="none" rotWithShape="1">
                <a:gsLst>
                  <a:gs pos="0">
                    <a:schemeClr val="accent6"/>
                  </a:gs>
                  <a:gs pos="100000">
                    <a:schemeClr val="accent3"/>
                  </a:gs>
                </a:gsLst>
                <a:lin ang="0" scaled="1"/>
                <a:tileRect/>
              </a:gradFill>
              <a:ln w="9525" cap="flat" cmpd="sng" algn="ctr">
                <a:solidFill>
                  <a:srgbClr val="E39310"/>
                </a:solidFill>
                <a:prstDash val="solid"/>
                <a:round/>
                <a:headEnd type="none" w="med" len="med"/>
                <a:tailEnd type="none" w="med" len="med"/>
              </a:ln>
              <a:effectLst/>
            </p:spPr>
            <p:txBody>
              <a:bodyPr anchor="ctr"/>
              <a:lstStyle/>
              <a:p>
                <a:pPr algn="ctr" eaLnBrk="0" hangingPunct="0">
                  <a:defRPr/>
                </a:pPr>
                <a:r>
                  <a:rPr lang="en-US" sz="1600" dirty="0">
                    <a:solidFill>
                      <a:srgbClr val="FF0000"/>
                    </a:solidFill>
                    <a:ea typeface="ＭＳ Ｐゴシック" pitchFamily="-64" charset="-128"/>
                    <a:cs typeface="+mn-cs"/>
                  </a:rPr>
                  <a:t>3/20/2003</a:t>
                </a:r>
              </a:p>
            </p:txBody>
          </p:sp>
          <p:sp>
            <p:nvSpPr>
              <p:cNvPr id="212" name="Line Callout 1 211"/>
              <p:cNvSpPr/>
              <p:nvPr/>
            </p:nvSpPr>
            <p:spPr bwMode="auto">
              <a:xfrm>
                <a:off x="3505200" y="6096000"/>
                <a:ext cx="990600" cy="533400"/>
              </a:xfrm>
              <a:prstGeom prst="borderCallout1">
                <a:avLst>
                  <a:gd name="adj1" fmla="val -12204"/>
                  <a:gd name="adj2" fmla="val 8333"/>
                  <a:gd name="adj3" fmla="val -57737"/>
                  <a:gd name="adj4" fmla="val 64871"/>
                </a:avLst>
              </a:prstGeom>
              <a:gradFill flip="none" rotWithShape="1">
                <a:gsLst>
                  <a:gs pos="0">
                    <a:schemeClr val="accent6"/>
                  </a:gs>
                  <a:gs pos="100000">
                    <a:schemeClr val="accent3"/>
                  </a:gs>
                </a:gsLst>
                <a:lin ang="0" scaled="1"/>
                <a:tileRect/>
              </a:gradFill>
              <a:ln w="9525" cap="flat" cmpd="sng" algn="ctr">
                <a:solidFill>
                  <a:srgbClr val="E39310"/>
                </a:solidFill>
                <a:prstDash val="solid"/>
                <a:round/>
                <a:headEnd type="none" w="med" len="med"/>
                <a:tailEnd type="none" w="med" len="med"/>
              </a:ln>
              <a:effectLst/>
            </p:spPr>
            <p:txBody>
              <a:bodyPr anchor="ctr"/>
              <a:lstStyle/>
              <a:p>
                <a:pPr algn="ctr" eaLnBrk="0" hangingPunct="0">
                  <a:defRPr/>
                </a:pPr>
                <a:r>
                  <a:rPr lang="en-US" sz="1600" dirty="0">
                    <a:solidFill>
                      <a:srgbClr val="FF0000"/>
                    </a:solidFill>
                    <a:ea typeface="ＭＳ Ｐゴシック" pitchFamily="-64" charset="-128"/>
                    <a:cs typeface="+mn-cs"/>
                  </a:rPr>
                  <a:t>Tuesday</a:t>
                </a:r>
              </a:p>
            </p:txBody>
          </p:sp>
          <p:sp>
            <p:nvSpPr>
              <p:cNvPr id="213" name="Line Callout 1 212"/>
              <p:cNvSpPr/>
              <p:nvPr/>
            </p:nvSpPr>
            <p:spPr bwMode="auto">
              <a:xfrm>
                <a:off x="4572000" y="6096000"/>
                <a:ext cx="1600200" cy="533400"/>
              </a:xfrm>
              <a:prstGeom prst="borderCallout1">
                <a:avLst>
                  <a:gd name="adj1" fmla="val -16966"/>
                  <a:gd name="adj2" fmla="val 93254"/>
                  <a:gd name="adj3" fmla="val -55356"/>
                  <a:gd name="adj4" fmla="val 78363"/>
                </a:avLst>
              </a:prstGeom>
              <a:gradFill flip="none" rotWithShape="1">
                <a:gsLst>
                  <a:gs pos="0">
                    <a:schemeClr val="accent6"/>
                  </a:gs>
                  <a:gs pos="100000">
                    <a:schemeClr val="accent3"/>
                  </a:gs>
                </a:gsLst>
                <a:lin ang="0" scaled="1"/>
                <a:tileRect/>
              </a:gradFill>
              <a:ln w="9525" cap="flat" cmpd="sng" algn="ctr">
                <a:solidFill>
                  <a:srgbClr val="E39310"/>
                </a:solidFill>
                <a:prstDash val="solid"/>
                <a:round/>
                <a:headEnd type="none" w="med" len="med"/>
                <a:tailEnd type="none" w="med" len="med"/>
              </a:ln>
              <a:effectLst/>
            </p:spPr>
            <p:txBody>
              <a:bodyPr anchor="ctr"/>
              <a:lstStyle/>
              <a:p>
                <a:pPr algn="ctr" eaLnBrk="0" hangingPunct="0">
                  <a:defRPr/>
                </a:pPr>
                <a:r>
                  <a:rPr lang="en-US" sz="1600" dirty="0">
                    <a:solidFill>
                      <a:srgbClr val="FF0000"/>
                    </a:solidFill>
                    <a:ea typeface="ＭＳ Ｐゴシック" pitchFamily="-64" charset="-128"/>
                    <a:cs typeface="+mn-cs"/>
                  </a:rPr>
                  <a:t>Wed., May 24</a:t>
                </a:r>
                <a:r>
                  <a:rPr lang="en-US" sz="1600" baseline="30000" dirty="0">
                    <a:solidFill>
                      <a:srgbClr val="FF0000"/>
                    </a:solidFill>
                    <a:ea typeface="ＭＳ Ｐゴシック" pitchFamily="-64" charset="-128"/>
                    <a:cs typeface="+mn-cs"/>
                  </a:rPr>
                  <a:t>th</a:t>
                </a:r>
                <a:r>
                  <a:rPr lang="en-US" sz="1600" dirty="0">
                    <a:solidFill>
                      <a:srgbClr val="FF0000"/>
                    </a:solidFill>
                    <a:ea typeface="ＭＳ Ｐゴシック" pitchFamily="-64" charset="-128"/>
                    <a:cs typeface="+mn-cs"/>
                  </a:rPr>
                  <a:t>, 2006</a:t>
                </a:r>
              </a:p>
            </p:txBody>
          </p:sp>
          <p:sp>
            <p:nvSpPr>
              <p:cNvPr id="214" name="Line Callout 1 213"/>
              <p:cNvSpPr/>
              <p:nvPr/>
            </p:nvSpPr>
            <p:spPr bwMode="auto">
              <a:xfrm>
                <a:off x="6324600" y="6096000"/>
                <a:ext cx="1600200" cy="533400"/>
              </a:xfrm>
              <a:prstGeom prst="borderCallout1">
                <a:avLst>
                  <a:gd name="adj1" fmla="val -16966"/>
                  <a:gd name="adj2" fmla="val 93254"/>
                  <a:gd name="adj3" fmla="val -55356"/>
                  <a:gd name="adj4" fmla="val 71220"/>
                </a:avLst>
              </a:prstGeom>
              <a:gradFill flip="none" rotWithShape="1">
                <a:gsLst>
                  <a:gs pos="0">
                    <a:schemeClr val="accent6"/>
                  </a:gs>
                  <a:gs pos="100000">
                    <a:schemeClr val="accent3"/>
                  </a:gs>
                </a:gsLst>
                <a:lin ang="0" scaled="1"/>
                <a:tileRect/>
              </a:gradFill>
              <a:ln w="9525" cap="flat" cmpd="sng" algn="ctr">
                <a:solidFill>
                  <a:srgbClr val="E39310"/>
                </a:solidFill>
                <a:prstDash val="solid"/>
                <a:round/>
                <a:headEnd type="none" w="med" len="med"/>
                <a:tailEnd type="none" w="med" len="med"/>
              </a:ln>
              <a:effectLst/>
            </p:spPr>
            <p:txBody>
              <a:bodyPr anchor="ctr"/>
              <a:lstStyle/>
              <a:p>
                <a:pPr algn="ctr" eaLnBrk="0" hangingPunct="0">
                  <a:defRPr/>
                </a:pPr>
                <a:r>
                  <a:rPr lang="en-US" sz="1600" dirty="0">
                    <a:solidFill>
                      <a:srgbClr val="FF0000"/>
                    </a:solidFill>
                    <a:ea typeface="ＭＳ Ｐゴシック" pitchFamily="-64" charset="-128"/>
                    <a:cs typeface="+mn-cs"/>
                  </a:rPr>
                  <a:t>next week</a:t>
                </a:r>
              </a:p>
            </p:txBody>
          </p:sp>
        </p:gr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accel="50000" decel="50000" fill="hold" nodeType="withEffect">
                                  <p:stCondLst>
                                    <p:cond delay="0"/>
                                  </p:stCondLst>
                                  <p:childTnLst>
                                    <p:set>
                                      <p:cBhvr>
                                        <p:cTn id="6" dur="1" fill="hold">
                                          <p:stCondLst>
                                            <p:cond delay="0"/>
                                          </p:stCondLst>
                                        </p:cTn>
                                        <p:tgtEl>
                                          <p:spTgt spid="201"/>
                                        </p:tgtEl>
                                        <p:attrNameLst>
                                          <p:attrName>style.visibility</p:attrName>
                                        </p:attrNameLst>
                                      </p:cBhvr>
                                      <p:to>
                                        <p:strVal val="visible"/>
                                      </p:to>
                                    </p:set>
                                    <p:anim calcmode="lin" valueType="num">
                                      <p:cBhvr additive="base">
                                        <p:cTn id="7" dur="500" fill="hold"/>
                                        <p:tgtEl>
                                          <p:spTgt spid="201"/>
                                        </p:tgtEl>
                                        <p:attrNameLst>
                                          <p:attrName>ppt_x</p:attrName>
                                        </p:attrNameLst>
                                      </p:cBhvr>
                                      <p:tavLst>
                                        <p:tav tm="0">
                                          <p:val>
                                            <p:strVal val="0-#ppt_w/2"/>
                                          </p:val>
                                        </p:tav>
                                        <p:tav tm="100000">
                                          <p:val>
                                            <p:strVal val="#ppt_x"/>
                                          </p:val>
                                        </p:tav>
                                      </p:tavLst>
                                    </p:anim>
                                    <p:anim calcmode="lin" valueType="num">
                                      <p:cBhvr additive="base">
                                        <p:cTn id="8" dur="500" fill="hold"/>
                                        <p:tgtEl>
                                          <p:spTgt spid="2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1" name="Rectangle 3"/>
          <p:cNvSpPr>
            <a:spLocks noGrp="1" noChangeArrowheads="1"/>
          </p:cNvSpPr>
          <p:nvPr>
            <p:ph type="sldNum" sz="quarter" idx="11"/>
          </p:nvPr>
        </p:nvSpPr>
        <p:spPr>
          <a:noFill/>
        </p:spPr>
        <p:txBody>
          <a:bodyPr/>
          <a:lstStyle/>
          <a:p>
            <a:fld id="{D9EE5CF8-F883-46CA-928B-74CCEC79BCFD}" type="slidenum">
              <a:rPr lang="en-US" altLang="zh-TW" smtClean="0">
                <a:ea typeface="Arial Unicode MS" pitchFamily="34" charset="-122"/>
                <a:cs typeface="Arial Unicode MS" pitchFamily="34" charset="-122"/>
              </a:rPr>
              <a:pPr/>
              <a:t>151</a:t>
            </a:fld>
            <a:endParaRPr lang="en-US" altLang="zh-TW" smtClean="0">
              <a:ea typeface="Arial Unicode MS" pitchFamily="34" charset="-122"/>
              <a:cs typeface="Arial Unicode MS" pitchFamily="34" charset="-122"/>
            </a:endParaRPr>
          </a:p>
        </p:txBody>
      </p:sp>
      <p:sp>
        <p:nvSpPr>
          <p:cNvPr id="337922" name="Title 1"/>
          <p:cNvSpPr>
            <a:spLocks noGrp="1"/>
          </p:cNvSpPr>
          <p:nvPr>
            <p:ph type="title" idx="4294967295"/>
          </p:nvPr>
        </p:nvSpPr>
        <p:spPr>
          <a:xfrm>
            <a:off x="895350" y="257175"/>
            <a:ext cx="8686800" cy="533400"/>
          </a:xfrm>
        </p:spPr>
        <p:txBody>
          <a:bodyPr/>
          <a:lstStyle/>
          <a:p>
            <a:r>
              <a:rPr lang="en-US" sz="3400" smtClean="0">
                <a:ea typeface="ＭＳ Ｐゴシック" pitchFamily="34" charset="-128"/>
              </a:rPr>
              <a:t>Global Inference for Timeline construction</a:t>
            </a:r>
          </a:p>
        </p:txBody>
      </p:sp>
      <p:sp>
        <p:nvSpPr>
          <p:cNvPr id="337923" name="Content Placeholder 2"/>
          <p:cNvSpPr>
            <a:spLocks noGrp="1"/>
          </p:cNvSpPr>
          <p:nvPr>
            <p:ph idx="4294967295"/>
          </p:nvPr>
        </p:nvSpPr>
        <p:spPr/>
        <p:txBody>
          <a:bodyPr/>
          <a:lstStyle/>
          <a:p>
            <a:r>
              <a:rPr lang="en-US" smtClean="0">
                <a:latin typeface="Arial" charset="0"/>
                <a:ea typeface="ＭＳ Ｐゴシック" pitchFamily="34" charset="-128"/>
              </a:rPr>
              <a:t>Given the interval-based representation we can now reason about </a:t>
            </a:r>
            <a:r>
              <a:rPr lang="en-US" smtClean="0">
                <a:solidFill>
                  <a:srgbClr val="FF0000"/>
                </a:solidFill>
                <a:latin typeface="Arial" charset="0"/>
                <a:ea typeface="ＭＳ Ｐゴシック" pitchFamily="34" charset="-128"/>
              </a:rPr>
              <a:t>relations between events </a:t>
            </a:r>
            <a:r>
              <a:rPr lang="en-US" smtClean="0">
                <a:latin typeface="Arial" charset="0"/>
                <a:ea typeface="ＭＳ Ｐゴシック" pitchFamily="34" charset="-128"/>
              </a:rPr>
              <a:t>and</a:t>
            </a:r>
            <a:r>
              <a:rPr lang="en-US" smtClean="0">
                <a:solidFill>
                  <a:srgbClr val="FF0000"/>
                </a:solidFill>
                <a:latin typeface="Arial" charset="0"/>
                <a:ea typeface="ＭＳ Ｐゴシック" pitchFamily="34" charset="-128"/>
              </a:rPr>
              <a:t> relations between events and temporal intervals</a:t>
            </a:r>
          </a:p>
          <a:p>
            <a:r>
              <a:rPr lang="en-US" smtClean="0">
                <a:latin typeface="Arial" charset="0"/>
                <a:ea typeface="ＭＳ Ｐゴシック" pitchFamily="34" charset="-128"/>
              </a:rPr>
              <a:t>We will learn two models:</a:t>
            </a:r>
          </a:p>
          <a:p>
            <a:pPr lvl="1"/>
            <a:r>
              <a:rPr lang="en-US" smtClean="0">
                <a:latin typeface="Arial" charset="0"/>
              </a:rPr>
              <a:t>C_{E-E}: Does event A follows event B?</a:t>
            </a:r>
          </a:p>
          <a:p>
            <a:pPr lvl="1"/>
            <a:r>
              <a:rPr lang="en-US" smtClean="0">
                <a:latin typeface="Arial" charset="0"/>
              </a:rPr>
              <a:t>C_{T-E}: The relation between event E and time interval T</a:t>
            </a:r>
          </a:p>
          <a:p>
            <a:pPr lvl="1"/>
            <a:endParaRPr lang="en-US" smtClean="0">
              <a:latin typeface="Arial" charset="0"/>
            </a:endParaRPr>
          </a:p>
          <a:p>
            <a:r>
              <a:rPr lang="en-US" smtClean="0">
                <a:latin typeface="Arial" charset="0"/>
                <a:ea typeface="ＭＳ Ｐゴシック" pitchFamily="34" charset="-128"/>
              </a:rPr>
              <a:t>We then generate a timeline that attempts to optimize:</a:t>
            </a:r>
          </a:p>
          <a:p>
            <a:pPr lvl="1"/>
            <a:r>
              <a:rPr lang="en-US" smtClean="0">
                <a:latin typeface="Arial" charset="0"/>
              </a:rPr>
              <a:t>Respecting the proposals of the two models</a:t>
            </a:r>
          </a:p>
          <a:p>
            <a:pPr lvl="1"/>
            <a:r>
              <a:rPr lang="en-US" smtClean="0">
                <a:latin typeface="Arial" charset="0"/>
              </a:rPr>
              <a:t>Respecting common sense constraints</a:t>
            </a:r>
          </a:p>
        </p:txBody>
      </p:sp>
    </p:spTree>
  </p:cSld>
  <p:clrMapOvr>
    <a:masterClrMapping/>
  </p:clrMapOvr>
  <p:transition spd="med"/>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5" name="Rectangle 3"/>
          <p:cNvSpPr>
            <a:spLocks noGrp="1" noChangeArrowheads="1"/>
          </p:cNvSpPr>
          <p:nvPr>
            <p:ph type="sldNum" sz="quarter" idx="11"/>
          </p:nvPr>
        </p:nvSpPr>
        <p:spPr>
          <a:noFill/>
        </p:spPr>
        <p:txBody>
          <a:bodyPr/>
          <a:lstStyle/>
          <a:p>
            <a:fld id="{BC107C23-807A-4DBE-B1A6-9086BBCD41FB}" type="slidenum">
              <a:rPr lang="en-US" altLang="zh-TW" smtClean="0">
                <a:ea typeface="Arial Unicode MS" pitchFamily="34" charset="-122"/>
                <a:cs typeface="Arial Unicode MS" pitchFamily="34" charset="-122"/>
              </a:rPr>
              <a:pPr/>
              <a:t>152</a:t>
            </a:fld>
            <a:endParaRPr lang="en-US" altLang="zh-TW" smtClean="0">
              <a:ea typeface="Arial Unicode MS" pitchFamily="34" charset="-122"/>
              <a:cs typeface="Arial Unicode MS" pitchFamily="34" charset="-122"/>
            </a:endParaRPr>
          </a:p>
        </p:txBody>
      </p:sp>
      <p:sp>
        <p:nvSpPr>
          <p:cNvPr id="338946" name="Title 1"/>
          <p:cNvSpPr>
            <a:spLocks noGrp="1"/>
          </p:cNvSpPr>
          <p:nvPr>
            <p:ph type="title" idx="4294967295"/>
          </p:nvPr>
        </p:nvSpPr>
        <p:spPr/>
        <p:txBody>
          <a:bodyPr/>
          <a:lstStyle/>
          <a:p>
            <a:r>
              <a:rPr lang="en-US" smtClean="0">
                <a:ea typeface="ＭＳ Ｐゴシック" pitchFamily="34" charset="-128"/>
              </a:rPr>
              <a:t>Background Knowledge for Timeline</a:t>
            </a:r>
          </a:p>
        </p:txBody>
      </p:sp>
      <p:sp>
        <p:nvSpPr>
          <p:cNvPr id="338947" name="Content Placeholder 2"/>
          <p:cNvSpPr>
            <a:spLocks noGrp="1"/>
          </p:cNvSpPr>
          <p:nvPr>
            <p:ph idx="4294967295"/>
          </p:nvPr>
        </p:nvSpPr>
        <p:spPr>
          <a:xfrm>
            <a:off x="457200" y="1219200"/>
            <a:ext cx="8458200" cy="4953000"/>
          </a:xfrm>
        </p:spPr>
        <p:txBody>
          <a:bodyPr/>
          <a:lstStyle/>
          <a:p>
            <a:r>
              <a:rPr lang="en-US" smtClean="0">
                <a:latin typeface="Arial" charset="0"/>
                <a:ea typeface="ＭＳ Ｐゴシック" pitchFamily="34" charset="-128"/>
              </a:rPr>
              <a:t>Constructing a timeline requires </a:t>
            </a:r>
            <a:r>
              <a:rPr lang="ja-JP" altLang="en-US" smtClean="0">
                <a:latin typeface="Arial" charset="0"/>
                <a:ea typeface="ＭＳ Ｐゴシック" pitchFamily="34" charset="-128"/>
              </a:rPr>
              <a:t>“</a:t>
            </a:r>
            <a:r>
              <a:rPr lang="en-US" altLang="ja-JP" smtClean="0">
                <a:latin typeface="Arial" charset="0"/>
                <a:ea typeface="ＭＳ Ｐゴシック" pitchFamily="34" charset="-128"/>
              </a:rPr>
              <a:t>putting things together</a:t>
            </a:r>
            <a:r>
              <a:rPr lang="ja-JP" altLang="en-US" smtClean="0">
                <a:latin typeface="Arial" charset="0"/>
                <a:ea typeface="ＭＳ Ｐゴシック" pitchFamily="34" charset="-128"/>
              </a:rPr>
              <a:t>”</a:t>
            </a:r>
            <a:r>
              <a:rPr lang="en-US" altLang="ja-JP" smtClean="0">
                <a:latin typeface="Arial" charset="0"/>
                <a:ea typeface="ＭＳ Ｐゴシック" pitchFamily="34" charset="-128"/>
              </a:rPr>
              <a:t>: reasoning about </a:t>
            </a:r>
            <a:r>
              <a:rPr lang="en-US" altLang="ja-JP" smtClean="0">
                <a:solidFill>
                  <a:srgbClr val="FF0000"/>
                </a:solidFill>
                <a:latin typeface="Arial" charset="0"/>
                <a:ea typeface="ＭＳ Ｐゴシック" pitchFamily="34" charset="-128"/>
              </a:rPr>
              <a:t>temporal intervals </a:t>
            </a:r>
            <a:r>
              <a:rPr lang="en-US" altLang="ja-JP" smtClean="0">
                <a:latin typeface="Arial" charset="0"/>
                <a:ea typeface="ＭＳ Ｐゴシック" pitchFamily="34" charset="-128"/>
              </a:rPr>
              <a:t>&amp; about </a:t>
            </a:r>
            <a:r>
              <a:rPr lang="en-US" altLang="ja-JP" smtClean="0">
                <a:solidFill>
                  <a:srgbClr val="FF0000"/>
                </a:solidFill>
                <a:latin typeface="Arial" charset="0"/>
                <a:ea typeface="ＭＳ Ｐゴシック" pitchFamily="34" charset="-128"/>
              </a:rPr>
              <a:t>events</a:t>
            </a:r>
            <a:r>
              <a:rPr lang="en-US" altLang="ja-JP" smtClean="0">
                <a:latin typeface="Arial" charset="0"/>
                <a:ea typeface="ＭＳ Ｐゴシック" pitchFamily="34" charset="-128"/>
              </a:rPr>
              <a:t> and requires incorporating background knowledge</a:t>
            </a:r>
          </a:p>
          <a:p>
            <a:pPr lvl="1"/>
            <a:r>
              <a:rPr lang="en-US" smtClean="0">
                <a:latin typeface="Arial" charset="0"/>
              </a:rPr>
              <a:t>Temporal Constraints</a:t>
            </a:r>
          </a:p>
          <a:p>
            <a:pPr lvl="2"/>
            <a:r>
              <a:rPr lang="en-US" smtClean="0">
                <a:solidFill>
                  <a:srgbClr val="FF0000"/>
                </a:solidFill>
                <a:latin typeface="Arial" charset="0"/>
              </a:rPr>
              <a:t>Enforcing global agreement</a:t>
            </a:r>
            <a:r>
              <a:rPr lang="en-US" smtClean="0">
                <a:latin typeface="Arial" charset="0"/>
              </a:rPr>
              <a:t> among the relations between </a:t>
            </a:r>
            <a:r>
              <a:rPr lang="en-US" smtClean="0">
                <a:solidFill>
                  <a:srgbClr val="FF0000"/>
                </a:solidFill>
                <a:latin typeface="Arial" charset="0"/>
              </a:rPr>
              <a:t>pairs of events </a:t>
            </a:r>
            <a:r>
              <a:rPr lang="en-US" smtClean="0">
                <a:latin typeface="Arial" charset="0"/>
              </a:rPr>
              <a:t>and between </a:t>
            </a:r>
            <a:r>
              <a:rPr lang="en-US" smtClean="0">
                <a:solidFill>
                  <a:srgbClr val="FF0000"/>
                </a:solidFill>
                <a:latin typeface="Arial" charset="0"/>
              </a:rPr>
              <a:t>events and temporal intervals</a:t>
            </a:r>
            <a:r>
              <a:rPr lang="en-US" smtClean="0">
                <a:latin typeface="Arial" charset="0"/>
              </a:rPr>
              <a:t> (e.g. reflexivity and transitivity) </a:t>
            </a:r>
          </a:p>
          <a:p>
            <a:pPr lvl="1"/>
            <a:r>
              <a:rPr lang="en-US" smtClean="0">
                <a:latin typeface="Arial" charset="0"/>
              </a:rPr>
              <a:t>Statistical Properties</a:t>
            </a:r>
          </a:p>
          <a:p>
            <a:pPr lvl="2"/>
            <a:r>
              <a:rPr lang="en-US" smtClean="0">
                <a:solidFill>
                  <a:srgbClr val="FF0000"/>
                </a:solidFill>
                <a:latin typeface="Arial" charset="0"/>
              </a:rPr>
              <a:t>Events </a:t>
            </a:r>
            <a:r>
              <a:rPr lang="en-US" smtClean="0">
                <a:latin typeface="Arial" charset="0"/>
              </a:rPr>
              <a:t>described in text </a:t>
            </a:r>
            <a:r>
              <a:rPr lang="en-US" smtClean="0">
                <a:solidFill>
                  <a:srgbClr val="FF0000"/>
                </a:solidFill>
                <a:latin typeface="Arial" charset="0"/>
              </a:rPr>
              <a:t>usually follow a temporal order </a:t>
            </a:r>
            <a:r>
              <a:rPr lang="en-US" smtClean="0">
                <a:latin typeface="Arial" charset="0"/>
              </a:rPr>
              <a:t>conveyed via </a:t>
            </a:r>
            <a:r>
              <a:rPr lang="en-US" smtClean="0">
                <a:solidFill>
                  <a:srgbClr val="FF0000"/>
                </a:solidFill>
                <a:latin typeface="Arial" charset="0"/>
              </a:rPr>
              <a:t>language markers</a:t>
            </a:r>
            <a:r>
              <a:rPr lang="en-US" smtClean="0">
                <a:latin typeface="Arial" charset="0"/>
              </a:rPr>
              <a:t> (discourse connectives).</a:t>
            </a:r>
          </a:p>
          <a:p>
            <a:pPr lvl="2"/>
            <a:r>
              <a:rPr lang="en-US" smtClean="0">
                <a:latin typeface="Arial" charset="0"/>
              </a:rPr>
              <a:t>Discourse markers and the surrounding context to can be used to time-line temporal entities.</a:t>
            </a:r>
          </a:p>
          <a:p>
            <a:pPr lvl="2"/>
            <a:endParaRPr lang="en-US" smtClean="0">
              <a:latin typeface="Arial" charset="0"/>
            </a:endParaRPr>
          </a:p>
        </p:txBody>
      </p:sp>
    </p:spTree>
  </p:cSld>
  <p:clrMapOvr>
    <a:masterClrMapping/>
  </p:clrMapOvr>
  <p:transition spd="med"/>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69" name="Rectangle 3"/>
          <p:cNvSpPr>
            <a:spLocks noGrp="1" noChangeArrowheads="1"/>
          </p:cNvSpPr>
          <p:nvPr>
            <p:ph type="sldNum" sz="quarter" idx="11"/>
          </p:nvPr>
        </p:nvSpPr>
        <p:spPr>
          <a:noFill/>
        </p:spPr>
        <p:txBody>
          <a:bodyPr/>
          <a:lstStyle/>
          <a:p>
            <a:fld id="{69607C05-B732-4606-A718-C02495ADFEA4}" type="slidenum">
              <a:rPr lang="en-US" altLang="zh-TW" smtClean="0">
                <a:ea typeface="Arial Unicode MS" pitchFamily="34" charset="-122"/>
                <a:cs typeface="Arial Unicode MS" pitchFamily="34" charset="-122"/>
              </a:rPr>
              <a:pPr/>
              <a:t>153</a:t>
            </a:fld>
            <a:endParaRPr lang="en-US" altLang="zh-TW" smtClean="0">
              <a:ea typeface="Arial Unicode MS" pitchFamily="34" charset="-122"/>
              <a:cs typeface="Arial Unicode MS" pitchFamily="34" charset="-122"/>
            </a:endParaRPr>
          </a:p>
        </p:txBody>
      </p:sp>
      <p:sp>
        <p:nvSpPr>
          <p:cNvPr id="339970" name="Title 1"/>
          <p:cNvSpPr>
            <a:spLocks noGrp="1"/>
          </p:cNvSpPr>
          <p:nvPr>
            <p:ph type="title" idx="4294967295"/>
          </p:nvPr>
        </p:nvSpPr>
        <p:spPr/>
        <p:txBody>
          <a:bodyPr/>
          <a:lstStyle/>
          <a:p>
            <a:r>
              <a:rPr lang="en-US" smtClean="0">
                <a:ea typeface="ＭＳ Ｐゴシック" pitchFamily="34" charset="-128"/>
              </a:rPr>
              <a:t>Detour: How to </a:t>
            </a:r>
            <a:r>
              <a:rPr lang="ja-JP" altLang="en-US" smtClean="0">
                <a:latin typeface="Arial" charset="0"/>
                <a:ea typeface="ＭＳ Ｐゴシック" pitchFamily="34" charset="-128"/>
              </a:rPr>
              <a:t>“</a:t>
            </a:r>
            <a:r>
              <a:rPr lang="en-US" altLang="ja-JP" smtClean="0">
                <a:ea typeface="ＭＳ Ｐゴシック" pitchFamily="34" charset="-128"/>
              </a:rPr>
              <a:t>Put Things Together</a:t>
            </a:r>
            <a:r>
              <a:rPr lang="ja-JP" altLang="en-US" smtClean="0">
                <a:latin typeface="Arial" charset="0"/>
                <a:ea typeface="ＭＳ Ｐゴシック" pitchFamily="34" charset="-128"/>
              </a:rPr>
              <a:t>”</a:t>
            </a:r>
            <a:endParaRPr lang="en-US" smtClean="0">
              <a:ea typeface="ＭＳ Ｐゴシック" pitchFamily="34" charset="-128"/>
            </a:endParaRPr>
          </a:p>
        </p:txBody>
      </p:sp>
      <p:sp>
        <p:nvSpPr>
          <p:cNvPr id="311299" name="Content Placeholder 2"/>
          <p:cNvSpPr>
            <a:spLocks noGrp="1"/>
          </p:cNvSpPr>
          <p:nvPr>
            <p:ph idx="4294967295"/>
          </p:nvPr>
        </p:nvSpPr>
        <p:spPr/>
        <p:txBody>
          <a:bodyPr/>
          <a:lstStyle/>
          <a:p>
            <a:r>
              <a:rPr lang="en-US" smtClean="0">
                <a:latin typeface="Arial" charset="0"/>
                <a:ea typeface="ＭＳ Ｐゴシック" pitchFamily="34" charset="-128"/>
              </a:rPr>
              <a:t>We will briefly discuss a framework that allows us to </a:t>
            </a:r>
          </a:p>
          <a:p>
            <a:pPr lvl="1"/>
            <a:r>
              <a:rPr lang="en-US" smtClean="0">
                <a:latin typeface="Arial" charset="0"/>
              </a:rPr>
              <a:t>incorporate multiple </a:t>
            </a:r>
            <a:r>
              <a:rPr lang="en-US" smtClean="0">
                <a:solidFill>
                  <a:srgbClr val="FF0000"/>
                </a:solidFill>
                <a:latin typeface="Arial" charset="0"/>
              </a:rPr>
              <a:t>statistical models</a:t>
            </a:r>
            <a:r>
              <a:rPr lang="en-US" smtClean="0">
                <a:latin typeface="Arial" charset="0"/>
              </a:rPr>
              <a:t>, along with </a:t>
            </a:r>
          </a:p>
          <a:p>
            <a:pPr lvl="1"/>
            <a:r>
              <a:rPr lang="en-US" smtClean="0">
                <a:latin typeface="Arial" charset="0"/>
              </a:rPr>
              <a:t>declarative and statistical </a:t>
            </a:r>
            <a:r>
              <a:rPr lang="en-US" smtClean="0">
                <a:solidFill>
                  <a:srgbClr val="FF0000"/>
                </a:solidFill>
                <a:latin typeface="Arial" charset="0"/>
              </a:rPr>
              <a:t>background knowledge. </a:t>
            </a:r>
          </a:p>
          <a:p>
            <a:endParaRPr lang="en-US" smtClean="0">
              <a:latin typeface="Arial" charset="0"/>
              <a:ea typeface="ＭＳ Ｐゴシック" pitchFamily="34" charset="-128"/>
            </a:endParaRPr>
          </a:p>
          <a:p>
            <a:r>
              <a:rPr lang="en-US" smtClean="0">
                <a:latin typeface="Arial" charset="0"/>
                <a:ea typeface="ＭＳ Ｐゴシック" pitchFamily="34" charset="-128"/>
              </a:rPr>
              <a:t>The knowledge will be modeled as </a:t>
            </a:r>
          </a:p>
          <a:p>
            <a:pPr lvl="1"/>
            <a:r>
              <a:rPr lang="en-US" smtClean="0">
                <a:solidFill>
                  <a:srgbClr val="FF0000"/>
                </a:solidFill>
                <a:latin typeface="Arial" charset="0"/>
              </a:rPr>
              <a:t>constraints </a:t>
            </a:r>
            <a:r>
              <a:rPr lang="en-US" smtClean="0">
                <a:latin typeface="Arial" charset="0"/>
              </a:rPr>
              <a:t>on the </a:t>
            </a:r>
            <a:r>
              <a:rPr lang="en-US" smtClean="0">
                <a:solidFill>
                  <a:srgbClr val="FF0000"/>
                </a:solidFill>
                <a:latin typeface="Arial" charset="0"/>
              </a:rPr>
              <a:t>outputs of the models </a:t>
            </a:r>
            <a:r>
              <a:rPr lang="en-US" smtClean="0">
                <a:latin typeface="Arial" charset="0"/>
              </a:rPr>
              <a:t>and</a:t>
            </a:r>
          </a:p>
          <a:p>
            <a:r>
              <a:rPr lang="en-US" smtClean="0">
                <a:latin typeface="Arial" charset="0"/>
                <a:ea typeface="ＭＳ Ｐゴシック" pitchFamily="34" charset="-128"/>
              </a:rPr>
              <a:t>The decision problem </a:t>
            </a:r>
          </a:p>
          <a:p>
            <a:pPr lvl="1"/>
            <a:r>
              <a:rPr lang="en-US" smtClean="0">
                <a:latin typeface="Arial" charset="0"/>
              </a:rPr>
              <a:t>will be formulated as an </a:t>
            </a:r>
            <a:r>
              <a:rPr lang="en-US" smtClean="0">
                <a:solidFill>
                  <a:srgbClr val="FF0000"/>
                </a:solidFill>
                <a:latin typeface="Arial" charset="0"/>
              </a:rPr>
              <a:t>Integer Linear Program </a:t>
            </a:r>
            <a:r>
              <a:rPr lang="en-US" smtClean="0">
                <a:latin typeface="Arial" charset="0"/>
              </a:rPr>
              <a:t>(ILP)</a:t>
            </a:r>
          </a:p>
          <a:p>
            <a:r>
              <a:rPr lang="en-US" smtClean="0">
                <a:latin typeface="Arial" charset="0"/>
                <a:ea typeface="ＭＳ Ｐゴシック" pitchFamily="34" charset="-128"/>
              </a:rPr>
              <a:t>The goal is to combine components (models) that have views on </a:t>
            </a:r>
            <a:r>
              <a:rPr lang="en-US" smtClean="0">
                <a:solidFill>
                  <a:srgbClr val="FF0000"/>
                </a:solidFill>
                <a:latin typeface="Arial" charset="0"/>
                <a:ea typeface="ＭＳ Ｐゴシック" pitchFamily="34" charset="-128"/>
              </a:rPr>
              <a:t>parts of the output space </a:t>
            </a:r>
            <a:r>
              <a:rPr lang="en-US" smtClean="0">
                <a:latin typeface="Arial" charset="0"/>
                <a:ea typeface="ＭＳ Ｐゴシック" pitchFamily="34" charset="-128"/>
              </a:rPr>
              <a:t>in a coherent way—respecting both the </a:t>
            </a:r>
            <a:r>
              <a:rPr lang="en-US" smtClean="0">
                <a:solidFill>
                  <a:srgbClr val="FF0000"/>
                </a:solidFill>
                <a:latin typeface="Arial" charset="0"/>
                <a:ea typeface="ＭＳ Ｐゴシック" pitchFamily="34" charset="-128"/>
              </a:rPr>
              <a:t>models suggestions </a:t>
            </a:r>
            <a:r>
              <a:rPr lang="en-US" smtClean="0">
                <a:latin typeface="Arial" charset="0"/>
                <a:ea typeface="ＭＳ Ｐゴシック" pitchFamily="34" charset="-128"/>
              </a:rPr>
              <a:t>and the domain/tasks specific </a:t>
            </a:r>
            <a:r>
              <a:rPr lang="en-US" smtClean="0">
                <a:solidFill>
                  <a:srgbClr val="FF0000"/>
                </a:solidFill>
                <a:latin typeface="Arial" charset="0"/>
                <a:ea typeface="ＭＳ Ｐゴシック" pitchFamily="34" charset="-128"/>
              </a:rPr>
              <a:t>background knowledge. </a:t>
            </a:r>
            <a:endParaRPr lang="en-US" smtClean="0">
              <a:latin typeface="Arial" charset="0"/>
              <a:ea typeface="ＭＳ Ｐゴシック" pitchFamily="34" charset="-128"/>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129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3" name="Slide Number Placeholder 2"/>
          <p:cNvSpPr>
            <a:spLocks noGrp="1"/>
          </p:cNvSpPr>
          <p:nvPr>
            <p:ph type="sldNum" sz="quarter" idx="11"/>
          </p:nvPr>
        </p:nvSpPr>
        <p:spPr>
          <a:noFill/>
          <a:ln>
            <a:miter lim="800000"/>
            <a:headEnd/>
            <a:tailEnd/>
          </a:ln>
        </p:spPr>
        <p:txBody>
          <a:bodyPr/>
          <a:lstStyle/>
          <a:p>
            <a:fld id="{AC5F132F-C170-4589-8D80-ED92C6E02FD9}" type="slidenum">
              <a:rPr lang="en-US" altLang="zh-TW" smtClean="0">
                <a:ea typeface="Arial Unicode MS" pitchFamily="34" charset="-122"/>
                <a:cs typeface="Arial Unicode MS" pitchFamily="34" charset="-122"/>
              </a:rPr>
              <a:pPr/>
              <a:t>154</a:t>
            </a:fld>
            <a:endParaRPr lang="en-US" altLang="zh-TW" smtClean="0">
              <a:ea typeface="Arial Unicode MS" pitchFamily="34" charset="-122"/>
              <a:cs typeface="Arial Unicode MS" pitchFamily="34" charset="-122"/>
            </a:endParaRPr>
          </a:p>
        </p:txBody>
      </p:sp>
      <p:sp>
        <p:nvSpPr>
          <p:cNvPr id="340994" name="Rectangle 2"/>
          <p:cNvSpPr>
            <a:spLocks noGrp="1" noChangeArrowheads="1"/>
          </p:cNvSpPr>
          <p:nvPr>
            <p:ph type="title" idx="4294967295"/>
          </p:nvPr>
        </p:nvSpPr>
        <p:spPr>
          <a:xfrm>
            <a:off x="923925" y="600075"/>
            <a:ext cx="8229600" cy="533400"/>
          </a:xfrm>
        </p:spPr>
        <p:txBody>
          <a:bodyPr/>
          <a:lstStyle/>
          <a:p>
            <a:pPr eaLnBrk="1" hangingPunct="1"/>
            <a:r>
              <a:rPr lang="en-US" altLang="zh-TW" sz="3400" smtClean="0">
                <a:ea typeface="Arial Unicode MS" pitchFamily="34" charset="-122"/>
                <a:cs typeface="Arial Unicode MS" pitchFamily="34" charset="-122"/>
              </a:rPr>
              <a:t>Inference with General Constraint Structure </a:t>
            </a:r>
            <a:r>
              <a:rPr lang="en-US" altLang="zh-TW" sz="2100" smtClean="0">
                <a:ea typeface="Arial Unicode MS" pitchFamily="34" charset="-122"/>
                <a:cs typeface="Arial Unicode MS" pitchFamily="34" charset="-122"/>
              </a:rPr>
              <a:t>[Roth&amp;Yih</a:t>
            </a:r>
            <a:r>
              <a:rPr lang="en-US" altLang="zh-TW" sz="2100" smtClean="0">
                <a:latin typeface="Arial" charset="0"/>
                <a:ea typeface="Arial Unicode MS" pitchFamily="34" charset="-122"/>
                <a:cs typeface="Arial Unicode MS" pitchFamily="34" charset="-122"/>
              </a:rPr>
              <a:t>’</a:t>
            </a:r>
            <a:r>
              <a:rPr lang="en-US" altLang="zh-TW" sz="2100" smtClean="0">
                <a:ea typeface="Arial Unicode MS" pitchFamily="34" charset="-122"/>
                <a:cs typeface="Arial Unicode MS" pitchFamily="34" charset="-122"/>
              </a:rPr>
              <a:t>04,07]</a:t>
            </a:r>
            <a:br>
              <a:rPr lang="en-US" altLang="zh-TW" sz="2100" smtClean="0">
                <a:ea typeface="Arial Unicode MS" pitchFamily="34" charset="-122"/>
                <a:cs typeface="Arial Unicode MS" pitchFamily="34" charset="-122"/>
              </a:rPr>
            </a:br>
            <a:r>
              <a:rPr lang="en-US" altLang="zh-TW" sz="3000" smtClean="0">
                <a:solidFill>
                  <a:schemeClr val="tx1"/>
                </a:solidFill>
                <a:ea typeface="Arial Unicode MS" pitchFamily="34" charset="-122"/>
                <a:cs typeface="Arial Unicode MS" pitchFamily="34" charset="-122"/>
              </a:rPr>
              <a:t>Recognizing Entities and Relations</a:t>
            </a:r>
            <a:r>
              <a:rPr lang="en-US" altLang="zh-TW" sz="2100" smtClean="0">
                <a:solidFill>
                  <a:schemeClr val="tx1"/>
                </a:solidFill>
                <a:ea typeface="Arial Unicode MS" pitchFamily="34" charset="-122"/>
                <a:cs typeface="Arial Unicode MS" pitchFamily="34" charset="-122"/>
              </a:rPr>
              <a:t> </a:t>
            </a:r>
          </a:p>
        </p:txBody>
      </p:sp>
      <p:grpSp>
        <p:nvGrpSpPr>
          <p:cNvPr id="340995" name="Group 3"/>
          <p:cNvGrpSpPr>
            <a:grpSpLocks/>
          </p:cNvGrpSpPr>
          <p:nvPr/>
        </p:nvGrpSpPr>
        <p:grpSpPr bwMode="auto">
          <a:xfrm>
            <a:off x="1524000" y="3276600"/>
            <a:ext cx="7008813" cy="1212850"/>
            <a:chOff x="816" y="1248"/>
            <a:chExt cx="4415" cy="764"/>
          </a:xfrm>
        </p:grpSpPr>
        <p:sp>
          <p:nvSpPr>
            <p:cNvPr id="341180" name="Text Box 4"/>
            <p:cNvSpPr txBox="1">
              <a:spLocks noChangeArrowheads="1"/>
            </p:cNvSpPr>
            <p:nvPr/>
          </p:nvSpPr>
          <p:spPr bwMode="auto">
            <a:xfrm>
              <a:off x="816" y="1248"/>
              <a:ext cx="4415" cy="490"/>
            </a:xfrm>
            <a:prstGeom prst="rect">
              <a:avLst/>
            </a:prstGeom>
            <a:noFill/>
            <a:ln w="9525">
              <a:noFill/>
              <a:miter lim="800000"/>
              <a:headEnd/>
              <a:tailEnd/>
            </a:ln>
          </p:spPr>
          <p:txBody>
            <a:bodyPr lIns="90119" tIns="46693" rIns="90119" bIns="46693">
              <a:spAutoFit/>
            </a:bodyPr>
            <a:lstStyle/>
            <a:p>
              <a:pPr marL="454025" lvl="1" defTabSz="828675">
                <a:lnSpc>
                  <a:spcPct val="90000"/>
                </a:lnSpc>
                <a:spcBef>
                  <a:spcPts val="463"/>
                </a:spcBef>
                <a:buClr>
                  <a:srgbClr val="FFFFFF"/>
                </a:buClr>
                <a:buSzPct val="41000"/>
                <a:buFont typeface="Wingdings" pitchFamily="2" charset="2"/>
                <a:buNone/>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pPr>
              <a:r>
                <a:rPr lang="en-GB" sz="2000">
                  <a:solidFill>
                    <a:srgbClr val="000000"/>
                  </a:solidFill>
                  <a:latin typeface="Tahoma" pitchFamily="34" charset="0"/>
                  <a:ea typeface="Arial Unicode MS" pitchFamily="34" charset="-122"/>
                  <a:cs typeface="Arial Unicode MS" pitchFamily="34" charset="-122"/>
                </a:rPr>
                <a:t>Dole </a:t>
              </a:r>
              <a:r>
                <a:rPr lang="en-GB" altLang="en-US" sz="2000">
                  <a:solidFill>
                    <a:srgbClr val="000000"/>
                  </a:solidFill>
                  <a:latin typeface="Tahoma" pitchFamily="34" charset="0"/>
                  <a:ea typeface="Arial Unicode MS" pitchFamily="34" charset="-122"/>
                  <a:cs typeface="Arial Unicode MS" pitchFamily="34" charset="-122"/>
                </a:rPr>
                <a:t>’</a:t>
              </a:r>
              <a:r>
                <a:rPr lang="en-GB" sz="2000">
                  <a:solidFill>
                    <a:srgbClr val="000000"/>
                  </a:solidFill>
                  <a:latin typeface="Tahoma" pitchFamily="34" charset="0"/>
                  <a:ea typeface="Arial Unicode MS" pitchFamily="34" charset="-122"/>
                  <a:cs typeface="Arial Unicode MS" pitchFamily="34" charset="-122"/>
                </a:rPr>
                <a:t>s wife, Elizabeth , is a native of N.C.</a:t>
              </a:r>
            </a:p>
            <a:p>
              <a:pPr marL="454025" lvl="1" defTabSz="828675">
                <a:lnSpc>
                  <a:spcPct val="93000"/>
                </a:lnSpc>
                <a:spcBef>
                  <a:spcPts val="563"/>
                </a:spcBef>
                <a:buClr>
                  <a:srgbClr val="FFFFFF"/>
                </a:buClr>
                <a:buSzPct val="70000"/>
                <a:buFont typeface="Wingdings" pitchFamily="2" charset="2"/>
                <a:buNone/>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pPr>
              <a:r>
                <a:rPr lang="en-GB" sz="2400">
                  <a:solidFill>
                    <a:srgbClr val="FFFFFF"/>
                  </a:solidFill>
                  <a:latin typeface="Georgia" pitchFamily="18" charset="0"/>
                  <a:ea typeface="Arial Unicode MS" pitchFamily="34" charset="-122"/>
                  <a:cs typeface="Arial Unicode MS" pitchFamily="34" charset="-122"/>
                </a:rPr>
                <a:t> </a:t>
              </a:r>
              <a:r>
                <a:rPr lang="en-GB" sz="2400">
                  <a:solidFill>
                    <a:srgbClr val="CC3300"/>
                  </a:solidFill>
                  <a:latin typeface="Georgia" pitchFamily="18" charset="0"/>
                  <a:ea typeface="Arial Unicode MS" pitchFamily="34" charset="-122"/>
                  <a:cs typeface="Arial Unicode MS" pitchFamily="34" charset="-122"/>
                </a:rPr>
                <a:t>E</a:t>
              </a:r>
              <a:r>
                <a:rPr lang="en-GB" sz="2000">
                  <a:solidFill>
                    <a:srgbClr val="CC3300"/>
                  </a:solidFill>
                  <a:latin typeface="Georgia" pitchFamily="18" charset="0"/>
                  <a:ea typeface="Arial Unicode MS" pitchFamily="34" charset="-122"/>
                  <a:cs typeface="Arial Unicode MS" pitchFamily="34" charset="-122"/>
                </a:rPr>
                <a:t>1</a:t>
              </a:r>
              <a:r>
                <a:rPr lang="en-GB" sz="2400">
                  <a:solidFill>
                    <a:srgbClr val="FFFF00"/>
                  </a:solidFill>
                  <a:latin typeface="Georgia" pitchFamily="18" charset="0"/>
                  <a:ea typeface="Arial Unicode MS" pitchFamily="34" charset="-122"/>
                  <a:cs typeface="Arial Unicode MS" pitchFamily="34" charset="-122"/>
                </a:rPr>
                <a:t>                   </a:t>
              </a:r>
              <a:r>
                <a:rPr lang="en-GB" sz="2400">
                  <a:solidFill>
                    <a:srgbClr val="CC3300"/>
                  </a:solidFill>
                  <a:latin typeface="Georgia" pitchFamily="18" charset="0"/>
                  <a:ea typeface="Arial Unicode MS" pitchFamily="34" charset="-122"/>
                  <a:cs typeface="Arial Unicode MS" pitchFamily="34" charset="-122"/>
                </a:rPr>
                <a:t>E</a:t>
              </a:r>
              <a:r>
                <a:rPr lang="en-GB" sz="2000">
                  <a:solidFill>
                    <a:srgbClr val="CC3300"/>
                  </a:solidFill>
                  <a:latin typeface="Georgia" pitchFamily="18" charset="0"/>
                  <a:ea typeface="Arial Unicode MS" pitchFamily="34" charset="-122"/>
                  <a:cs typeface="Arial Unicode MS" pitchFamily="34" charset="-122"/>
                </a:rPr>
                <a:t>2</a:t>
              </a:r>
              <a:r>
                <a:rPr lang="en-GB" sz="2400">
                  <a:solidFill>
                    <a:srgbClr val="FFFF00"/>
                  </a:solidFill>
                  <a:latin typeface="Georgia" pitchFamily="18" charset="0"/>
                  <a:ea typeface="Arial Unicode MS" pitchFamily="34" charset="-122"/>
                  <a:cs typeface="Arial Unicode MS" pitchFamily="34" charset="-122"/>
                </a:rPr>
                <a:t>                              </a:t>
              </a:r>
              <a:r>
                <a:rPr lang="en-GB" sz="2400">
                  <a:solidFill>
                    <a:srgbClr val="CC3300"/>
                  </a:solidFill>
                  <a:latin typeface="Georgia" pitchFamily="18" charset="0"/>
                  <a:ea typeface="Arial Unicode MS" pitchFamily="34" charset="-122"/>
                  <a:cs typeface="Arial Unicode MS" pitchFamily="34" charset="-122"/>
                </a:rPr>
                <a:t>E</a:t>
              </a:r>
              <a:r>
                <a:rPr lang="en-GB" sz="2000">
                  <a:solidFill>
                    <a:srgbClr val="CC3300"/>
                  </a:solidFill>
                  <a:latin typeface="Georgia" pitchFamily="18" charset="0"/>
                  <a:ea typeface="Arial Unicode MS" pitchFamily="34" charset="-122"/>
                  <a:cs typeface="Arial Unicode MS" pitchFamily="34" charset="-122"/>
                </a:rPr>
                <a:t>3</a:t>
              </a:r>
              <a:r>
                <a:rPr lang="en-GB" sz="2400">
                  <a:solidFill>
                    <a:srgbClr val="CC3300"/>
                  </a:solidFill>
                  <a:latin typeface="Georgia" pitchFamily="18" charset="0"/>
                  <a:ea typeface="Arial Unicode MS" pitchFamily="34" charset="-122"/>
                  <a:cs typeface="Arial Unicode MS" pitchFamily="34" charset="-122"/>
                </a:rPr>
                <a:t> </a:t>
              </a:r>
              <a:r>
                <a:rPr lang="en-GB" sz="2400">
                  <a:solidFill>
                    <a:srgbClr val="FFFFFF"/>
                  </a:solidFill>
                  <a:latin typeface="Georgia" pitchFamily="18" charset="0"/>
                  <a:ea typeface="Arial Unicode MS" pitchFamily="34" charset="-122"/>
                  <a:cs typeface="Arial Unicode MS" pitchFamily="34" charset="-122"/>
                </a:rPr>
                <a:t> </a:t>
              </a:r>
            </a:p>
          </p:txBody>
        </p:sp>
        <p:grpSp>
          <p:nvGrpSpPr>
            <p:cNvPr id="341181" name="Group 5"/>
            <p:cNvGrpSpPr>
              <a:grpSpLocks/>
            </p:cNvGrpSpPr>
            <p:nvPr/>
          </p:nvGrpSpPr>
          <p:grpSpPr bwMode="auto">
            <a:xfrm>
              <a:off x="1104" y="1248"/>
              <a:ext cx="2999" cy="764"/>
              <a:chOff x="1104" y="1248"/>
              <a:chExt cx="2999" cy="764"/>
            </a:xfrm>
          </p:grpSpPr>
          <p:sp>
            <p:nvSpPr>
              <p:cNvPr id="341182" name="AutoShape 6"/>
              <p:cNvSpPr>
                <a:spLocks noChangeArrowheads="1"/>
              </p:cNvSpPr>
              <p:nvPr/>
            </p:nvSpPr>
            <p:spPr bwMode="auto">
              <a:xfrm>
                <a:off x="1104" y="1248"/>
                <a:ext cx="384" cy="191"/>
              </a:xfrm>
              <a:prstGeom prst="roundRect">
                <a:avLst>
                  <a:gd name="adj" fmla="val 403"/>
                </a:avLst>
              </a:prstGeom>
              <a:noFill/>
              <a:ln w="9360">
                <a:solidFill>
                  <a:schemeClr val="hlink"/>
                </a:solidFill>
                <a:round/>
                <a:headEnd/>
                <a:tailEnd/>
              </a:ln>
            </p:spPr>
            <p:txBody>
              <a:bodyPr wrap="none" anchor="ctr"/>
              <a:lstStyle/>
              <a:p>
                <a:endParaRPr lang="en-US">
                  <a:solidFill>
                    <a:srgbClr val="000000"/>
                  </a:solidFill>
                </a:endParaRPr>
              </a:p>
            </p:txBody>
          </p:sp>
          <p:sp>
            <p:nvSpPr>
              <p:cNvPr id="341183" name="AutoShape 7"/>
              <p:cNvSpPr>
                <a:spLocks noChangeArrowheads="1"/>
              </p:cNvSpPr>
              <p:nvPr/>
            </p:nvSpPr>
            <p:spPr bwMode="auto">
              <a:xfrm>
                <a:off x="2016" y="1248"/>
                <a:ext cx="720" cy="191"/>
              </a:xfrm>
              <a:prstGeom prst="roundRect">
                <a:avLst>
                  <a:gd name="adj" fmla="val 403"/>
                </a:avLst>
              </a:prstGeom>
              <a:noFill/>
              <a:ln w="9360">
                <a:solidFill>
                  <a:schemeClr val="hlink"/>
                </a:solidFill>
                <a:round/>
                <a:headEnd/>
                <a:tailEnd/>
              </a:ln>
            </p:spPr>
            <p:txBody>
              <a:bodyPr wrap="none" anchor="ctr"/>
              <a:lstStyle/>
              <a:p>
                <a:endParaRPr lang="en-US">
                  <a:solidFill>
                    <a:srgbClr val="000000"/>
                  </a:solidFill>
                </a:endParaRPr>
              </a:p>
            </p:txBody>
          </p:sp>
          <p:sp>
            <p:nvSpPr>
              <p:cNvPr id="341184" name="AutoShape 8"/>
              <p:cNvSpPr>
                <a:spLocks noChangeArrowheads="1"/>
              </p:cNvSpPr>
              <p:nvPr/>
            </p:nvSpPr>
            <p:spPr bwMode="auto">
              <a:xfrm>
                <a:off x="3791" y="1248"/>
                <a:ext cx="312" cy="191"/>
              </a:xfrm>
              <a:prstGeom prst="roundRect">
                <a:avLst>
                  <a:gd name="adj" fmla="val 403"/>
                </a:avLst>
              </a:prstGeom>
              <a:noFill/>
              <a:ln w="9360">
                <a:solidFill>
                  <a:schemeClr val="hlink"/>
                </a:solidFill>
                <a:round/>
                <a:headEnd/>
                <a:tailEnd/>
              </a:ln>
            </p:spPr>
            <p:txBody>
              <a:bodyPr wrap="none" anchor="ctr"/>
              <a:lstStyle/>
              <a:p>
                <a:endParaRPr lang="en-US">
                  <a:solidFill>
                    <a:srgbClr val="000000"/>
                  </a:solidFill>
                </a:endParaRPr>
              </a:p>
            </p:txBody>
          </p:sp>
          <p:sp>
            <p:nvSpPr>
              <p:cNvPr id="341185" name="Freeform 9"/>
              <p:cNvSpPr>
                <a:spLocks/>
              </p:cNvSpPr>
              <p:nvPr/>
            </p:nvSpPr>
            <p:spPr bwMode="auto">
              <a:xfrm>
                <a:off x="1440" y="1680"/>
                <a:ext cx="768" cy="48"/>
              </a:xfrm>
              <a:custGeom>
                <a:avLst/>
                <a:gdLst>
                  <a:gd name="T0" fmla="*/ 0 w 4653"/>
                  <a:gd name="T1" fmla="*/ 0 h 424"/>
                  <a:gd name="T2" fmla="*/ 0 w 4653"/>
                  <a:gd name="T3" fmla="*/ 0 h 424"/>
                  <a:gd name="T4" fmla="*/ 0 w 4653"/>
                  <a:gd name="T5" fmla="*/ 0 h 424"/>
                  <a:gd name="T6" fmla="*/ 0 60000 65536"/>
                  <a:gd name="T7" fmla="*/ 0 60000 65536"/>
                  <a:gd name="T8" fmla="*/ 0 60000 65536"/>
                  <a:gd name="T9" fmla="*/ 0 w 4653"/>
                  <a:gd name="T10" fmla="*/ 0 h 424"/>
                  <a:gd name="T11" fmla="*/ 4653 w 4653"/>
                  <a:gd name="T12" fmla="*/ 424 h 424"/>
                </a:gdLst>
                <a:ahLst/>
                <a:cxnLst>
                  <a:cxn ang="T6">
                    <a:pos x="T0" y="T1"/>
                  </a:cxn>
                  <a:cxn ang="T7">
                    <a:pos x="T2" y="T3"/>
                  </a:cxn>
                  <a:cxn ang="T8">
                    <a:pos x="T4" y="T5"/>
                  </a:cxn>
                </a:cxnLst>
                <a:rect l="T9" t="T10" r="T11" b="T12"/>
                <a:pathLst>
                  <a:path w="4653" h="424">
                    <a:moveTo>
                      <a:pt x="0" y="0"/>
                    </a:moveTo>
                    <a:cubicBezTo>
                      <a:pt x="724" y="212"/>
                      <a:pt x="1449" y="423"/>
                      <a:pt x="2224" y="423"/>
                    </a:cubicBezTo>
                    <a:cubicBezTo>
                      <a:pt x="3000" y="423"/>
                      <a:pt x="4180" y="57"/>
                      <a:pt x="4652" y="0"/>
                    </a:cubicBezTo>
                  </a:path>
                </a:pathLst>
              </a:custGeom>
              <a:noFill/>
              <a:ln w="9398">
                <a:solidFill>
                  <a:srgbClr val="009900"/>
                </a:solidFill>
                <a:round/>
                <a:headEnd/>
                <a:tailEnd type="triangle" w="lg" len="lg"/>
              </a:ln>
            </p:spPr>
            <p:txBody>
              <a:bodyPr/>
              <a:lstStyle/>
              <a:p>
                <a:endParaRPr lang="en-US"/>
              </a:p>
            </p:txBody>
          </p:sp>
          <p:sp>
            <p:nvSpPr>
              <p:cNvPr id="341186" name="Text Box 10"/>
              <p:cNvSpPr txBox="1">
                <a:spLocks noChangeArrowheads="1"/>
              </p:cNvSpPr>
              <p:nvPr/>
            </p:nvSpPr>
            <p:spPr bwMode="auto">
              <a:xfrm>
                <a:off x="1730" y="1730"/>
                <a:ext cx="344" cy="282"/>
              </a:xfrm>
              <a:prstGeom prst="rect">
                <a:avLst/>
              </a:prstGeom>
              <a:noFill/>
              <a:ln w="9525">
                <a:noFill/>
                <a:miter lim="800000"/>
                <a:headEnd/>
                <a:tailEnd/>
              </a:ln>
            </p:spPr>
            <p:txBody>
              <a:bodyPr wrap="none" lIns="81631" tIns="42448" rIns="81631" bIns="42448">
                <a:spAutoFit/>
              </a:bodyPr>
              <a:lstStyle/>
              <a:p>
                <a:pPr defTabSz="828675">
                  <a:lnSpc>
                    <a:spcPct val="108000"/>
                  </a:lnSpc>
                  <a:buClr>
                    <a:srgbClr val="FFFF00"/>
                  </a:buClr>
                  <a:buSzPct val="100000"/>
                  <a:buFont typeface="Arial" charset="0"/>
                  <a:buNone/>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pPr>
                <a:r>
                  <a:rPr lang="en-GB" sz="2200">
                    <a:solidFill>
                      <a:srgbClr val="009900"/>
                    </a:solidFill>
                    <a:latin typeface="Georgia" pitchFamily="18" charset="0"/>
                    <a:ea typeface="Arial Unicode MS" pitchFamily="34" charset="-122"/>
                    <a:cs typeface="Arial Unicode MS" pitchFamily="34" charset="-122"/>
                  </a:rPr>
                  <a:t>R</a:t>
                </a:r>
                <a:r>
                  <a:rPr lang="en-GB" sz="2200" baseline="-25000">
                    <a:solidFill>
                      <a:srgbClr val="009900"/>
                    </a:solidFill>
                    <a:latin typeface="Georgia" pitchFamily="18" charset="0"/>
                    <a:ea typeface="Arial Unicode MS" pitchFamily="34" charset="-122"/>
                    <a:cs typeface="Arial Unicode MS" pitchFamily="34" charset="-122"/>
                  </a:rPr>
                  <a:t>12</a:t>
                </a:r>
              </a:p>
            </p:txBody>
          </p:sp>
          <p:sp>
            <p:nvSpPr>
              <p:cNvPr id="341187" name="Freeform 11"/>
              <p:cNvSpPr>
                <a:spLocks/>
              </p:cNvSpPr>
              <p:nvPr/>
            </p:nvSpPr>
            <p:spPr bwMode="auto">
              <a:xfrm>
                <a:off x="2544" y="1632"/>
                <a:ext cx="1248" cy="111"/>
              </a:xfrm>
              <a:custGeom>
                <a:avLst/>
                <a:gdLst>
                  <a:gd name="T0" fmla="*/ 0 w 4653"/>
                  <a:gd name="T1" fmla="*/ 0 h 424"/>
                  <a:gd name="T2" fmla="*/ 0 w 4653"/>
                  <a:gd name="T3" fmla="*/ 0 h 424"/>
                  <a:gd name="T4" fmla="*/ 0 w 4653"/>
                  <a:gd name="T5" fmla="*/ 0 h 424"/>
                  <a:gd name="T6" fmla="*/ 0 60000 65536"/>
                  <a:gd name="T7" fmla="*/ 0 60000 65536"/>
                  <a:gd name="T8" fmla="*/ 0 60000 65536"/>
                  <a:gd name="T9" fmla="*/ 0 w 4653"/>
                  <a:gd name="T10" fmla="*/ 0 h 424"/>
                  <a:gd name="T11" fmla="*/ 4653 w 4653"/>
                  <a:gd name="T12" fmla="*/ 424 h 424"/>
                </a:gdLst>
                <a:ahLst/>
                <a:cxnLst>
                  <a:cxn ang="T6">
                    <a:pos x="T0" y="T1"/>
                  </a:cxn>
                  <a:cxn ang="T7">
                    <a:pos x="T2" y="T3"/>
                  </a:cxn>
                  <a:cxn ang="T8">
                    <a:pos x="T4" y="T5"/>
                  </a:cxn>
                </a:cxnLst>
                <a:rect l="T9" t="T10" r="T11" b="T12"/>
                <a:pathLst>
                  <a:path w="4653" h="424">
                    <a:moveTo>
                      <a:pt x="0" y="0"/>
                    </a:moveTo>
                    <a:cubicBezTo>
                      <a:pt x="724" y="212"/>
                      <a:pt x="1449" y="423"/>
                      <a:pt x="2224" y="423"/>
                    </a:cubicBezTo>
                    <a:cubicBezTo>
                      <a:pt x="3000" y="423"/>
                      <a:pt x="4180" y="57"/>
                      <a:pt x="4652" y="0"/>
                    </a:cubicBezTo>
                  </a:path>
                </a:pathLst>
              </a:custGeom>
              <a:noFill/>
              <a:ln w="9398">
                <a:solidFill>
                  <a:srgbClr val="009900"/>
                </a:solidFill>
                <a:round/>
                <a:headEnd/>
                <a:tailEnd type="triangle" w="lg" len="lg"/>
              </a:ln>
            </p:spPr>
            <p:txBody>
              <a:bodyPr/>
              <a:lstStyle/>
              <a:p>
                <a:endParaRPr lang="en-US"/>
              </a:p>
            </p:txBody>
          </p:sp>
          <p:sp>
            <p:nvSpPr>
              <p:cNvPr id="341188" name="Text Box 12"/>
              <p:cNvSpPr txBox="1">
                <a:spLocks noChangeArrowheads="1"/>
              </p:cNvSpPr>
              <p:nvPr/>
            </p:nvSpPr>
            <p:spPr bwMode="auto">
              <a:xfrm>
                <a:off x="2906" y="1720"/>
                <a:ext cx="358" cy="282"/>
              </a:xfrm>
              <a:prstGeom prst="rect">
                <a:avLst/>
              </a:prstGeom>
              <a:noFill/>
              <a:ln w="9525">
                <a:noFill/>
                <a:miter lim="800000"/>
                <a:headEnd/>
                <a:tailEnd/>
              </a:ln>
            </p:spPr>
            <p:txBody>
              <a:bodyPr lIns="81631" tIns="42448" rIns="81631" bIns="42448">
                <a:spAutoFit/>
              </a:bodyPr>
              <a:lstStyle/>
              <a:p>
                <a:pPr defTabSz="828675">
                  <a:lnSpc>
                    <a:spcPct val="108000"/>
                  </a:lnSpc>
                  <a:buClr>
                    <a:srgbClr val="FFFF00"/>
                  </a:buClr>
                  <a:buSzPct val="100000"/>
                  <a:buFont typeface="Arial" charset="0"/>
                  <a:buNone/>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pPr>
                <a:r>
                  <a:rPr lang="en-GB" sz="2200">
                    <a:solidFill>
                      <a:srgbClr val="009900"/>
                    </a:solidFill>
                    <a:latin typeface="Georgia" pitchFamily="18" charset="0"/>
                    <a:ea typeface="Arial Unicode MS" pitchFamily="34" charset="-122"/>
                    <a:cs typeface="Arial Unicode MS" pitchFamily="34" charset="-122"/>
                  </a:rPr>
                  <a:t>R</a:t>
                </a:r>
                <a:r>
                  <a:rPr lang="en-GB" sz="2200" baseline="-25000">
                    <a:solidFill>
                      <a:srgbClr val="009900"/>
                    </a:solidFill>
                    <a:latin typeface="Georgia" pitchFamily="18" charset="0"/>
                    <a:ea typeface="Arial Unicode MS" pitchFamily="34" charset="-122"/>
                    <a:cs typeface="Arial Unicode MS" pitchFamily="34" charset="-122"/>
                  </a:rPr>
                  <a:t>23</a:t>
                </a:r>
                <a:endParaRPr lang="en-GB" sz="2200">
                  <a:solidFill>
                    <a:srgbClr val="009900"/>
                  </a:solidFill>
                  <a:latin typeface="Georgia" pitchFamily="18" charset="0"/>
                  <a:ea typeface="Arial Unicode MS" pitchFamily="34" charset="-122"/>
                  <a:cs typeface="Arial Unicode MS" pitchFamily="34" charset="-122"/>
                </a:endParaRPr>
              </a:p>
            </p:txBody>
          </p:sp>
        </p:grpSp>
      </p:grpSp>
      <p:graphicFrame>
        <p:nvGraphicFramePr>
          <p:cNvPr id="801805" name="Group 13"/>
          <p:cNvGraphicFramePr>
            <a:graphicFrameLocks noGrp="1"/>
          </p:cNvGraphicFramePr>
          <p:nvPr/>
        </p:nvGraphicFramePr>
        <p:xfrm>
          <a:off x="1371600" y="1752600"/>
          <a:ext cx="1524000" cy="1295400"/>
        </p:xfrm>
        <a:graphic>
          <a:graphicData uri="http://schemas.openxmlformats.org/drawingml/2006/table">
            <a:tbl>
              <a:tblPr/>
              <a:tblGrid>
                <a:gridCol w="7620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01819" name="Group 27"/>
          <p:cNvGraphicFramePr>
            <a:graphicFrameLocks noGrp="1"/>
          </p:cNvGraphicFramePr>
          <p:nvPr/>
        </p:nvGraphicFramePr>
        <p:xfrm>
          <a:off x="5715000" y="1752600"/>
          <a:ext cx="1524000" cy="1295400"/>
        </p:xfrm>
        <a:graphic>
          <a:graphicData uri="http://schemas.openxmlformats.org/drawingml/2006/table">
            <a:tbl>
              <a:tblPr/>
              <a:tblGrid>
                <a:gridCol w="7620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01833" name="Group 41"/>
          <p:cNvGraphicFramePr>
            <a:graphicFrameLocks noGrp="1"/>
          </p:cNvGraphicFramePr>
          <p:nvPr/>
        </p:nvGraphicFramePr>
        <p:xfrm>
          <a:off x="3276600" y="1752600"/>
          <a:ext cx="1524000" cy="1295400"/>
        </p:xfrm>
        <a:graphic>
          <a:graphicData uri="http://schemas.openxmlformats.org/drawingml/2006/table">
            <a:tbl>
              <a:tblPr/>
              <a:tblGrid>
                <a:gridCol w="7620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01847" name="Group 55"/>
          <p:cNvGraphicFramePr>
            <a:graphicFrameLocks noGrp="1"/>
          </p:cNvGraphicFramePr>
          <p:nvPr/>
        </p:nvGraphicFramePr>
        <p:xfrm>
          <a:off x="4419600" y="4648200"/>
          <a:ext cx="2133600" cy="1295400"/>
        </p:xfrm>
        <a:graphic>
          <a:graphicData uri="http://schemas.openxmlformats.org/drawingml/2006/table">
            <a:tbl>
              <a:tblPr/>
              <a:tblGrid>
                <a:gridCol w="13716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irrelevant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spouse_of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born_in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01861" name="Group 69"/>
          <p:cNvGraphicFramePr>
            <a:graphicFrameLocks noGrp="1"/>
          </p:cNvGraphicFramePr>
          <p:nvPr/>
        </p:nvGraphicFramePr>
        <p:xfrm>
          <a:off x="1828800" y="4648200"/>
          <a:ext cx="2133600" cy="1295400"/>
        </p:xfrm>
        <a:graphic>
          <a:graphicData uri="http://schemas.openxmlformats.org/drawingml/2006/table">
            <a:tbl>
              <a:tblPr/>
              <a:tblGrid>
                <a:gridCol w="13716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irrelevant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spouse_of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born_in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01875" name="Group 83"/>
          <p:cNvGraphicFramePr>
            <a:graphicFrameLocks noGrp="1"/>
          </p:cNvGraphicFramePr>
          <p:nvPr/>
        </p:nvGraphicFramePr>
        <p:xfrm>
          <a:off x="1828800" y="4648200"/>
          <a:ext cx="2133600" cy="1295400"/>
        </p:xfrm>
        <a:graphic>
          <a:graphicData uri="http://schemas.openxmlformats.org/drawingml/2006/table">
            <a:tbl>
              <a:tblPr/>
              <a:tblGrid>
                <a:gridCol w="13716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irrelevant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spouse_of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born_in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801889" name="Group 97"/>
          <p:cNvGraphicFramePr>
            <a:graphicFrameLocks noGrp="1"/>
          </p:cNvGraphicFramePr>
          <p:nvPr/>
        </p:nvGraphicFramePr>
        <p:xfrm>
          <a:off x="1371600" y="1752600"/>
          <a:ext cx="1524000" cy="1295400"/>
        </p:xfrm>
        <a:graphic>
          <a:graphicData uri="http://schemas.openxmlformats.org/drawingml/2006/table">
            <a:tbl>
              <a:tblPr/>
              <a:tblGrid>
                <a:gridCol w="7620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0.85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801903" name="Group 111"/>
          <p:cNvGraphicFramePr>
            <a:graphicFrameLocks noGrp="1"/>
          </p:cNvGraphicFramePr>
          <p:nvPr/>
        </p:nvGraphicFramePr>
        <p:xfrm>
          <a:off x="3276600" y="1752600"/>
          <a:ext cx="1524000" cy="1295400"/>
        </p:xfrm>
        <a:graphic>
          <a:graphicData uri="http://schemas.openxmlformats.org/drawingml/2006/table">
            <a:tbl>
              <a:tblPr/>
              <a:tblGrid>
                <a:gridCol w="7620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0.60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801917" name="Group 125"/>
          <p:cNvGraphicFramePr>
            <a:graphicFrameLocks noGrp="1"/>
          </p:cNvGraphicFramePr>
          <p:nvPr/>
        </p:nvGraphicFramePr>
        <p:xfrm>
          <a:off x="5715000" y="1752600"/>
          <a:ext cx="1524000" cy="1295400"/>
        </p:xfrm>
        <a:graphic>
          <a:graphicData uri="http://schemas.openxmlformats.org/drawingml/2006/table">
            <a:tbl>
              <a:tblPr/>
              <a:tblGrid>
                <a:gridCol w="7620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801931" name="Group 139"/>
          <p:cNvGraphicFramePr>
            <a:graphicFrameLocks noGrp="1"/>
          </p:cNvGraphicFramePr>
          <p:nvPr/>
        </p:nvGraphicFramePr>
        <p:xfrm>
          <a:off x="1752600" y="4648200"/>
          <a:ext cx="2209800" cy="1295400"/>
        </p:xfrm>
        <a:graphic>
          <a:graphicData uri="http://schemas.openxmlformats.org/drawingml/2006/table">
            <a:tbl>
              <a:tblPr/>
              <a:tblGrid>
                <a:gridCol w="1470025"/>
                <a:gridCol w="739775"/>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irrelevant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spouse_of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0.45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born_in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801945" name="Group 153"/>
          <p:cNvGraphicFramePr>
            <a:graphicFrameLocks noGrp="1"/>
          </p:cNvGraphicFramePr>
          <p:nvPr/>
        </p:nvGraphicFramePr>
        <p:xfrm>
          <a:off x="4419600" y="4648200"/>
          <a:ext cx="2133600" cy="1295400"/>
        </p:xfrm>
        <a:graphic>
          <a:graphicData uri="http://schemas.openxmlformats.org/drawingml/2006/table">
            <a:tbl>
              <a:tblPr/>
              <a:tblGrid>
                <a:gridCol w="13716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irrelevant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spouse_of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born_in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0.85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pSp>
        <p:nvGrpSpPr>
          <p:cNvPr id="4" name="Group 167"/>
          <p:cNvGrpSpPr>
            <a:grpSpLocks/>
          </p:cNvGrpSpPr>
          <p:nvPr/>
        </p:nvGrpSpPr>
        <p:grpSpPr bwMode="auto">
          <a:xfrm>
            <a:off x="4876800" y="914400"/>
            <a:ext cx="2971800" cy="3733800"/>
            <a:chOff x="3072" y="576"/>
            <a:chExt cx="1872" cy="2352"/>
          </a:xfrm>
        </p:grpSpPr>
        <p:sp>
          <p:nvSpPr>
            <p:cNvPr id="341177" name="AutoShape 168"/>
            <p:cNvSpPr>
              <a:spLocks noChangeArrowheads="1"/>
            </p:cNvSpPr>
            <p:nvPr/>
          </p:nvSpPr>
          <p:spPr bwMode="auto">
            <a:xfrm rot="2590984">
              <a:off x="4656" y="576"/>
              <a:ext cx="288" cy="432"/>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endParaRPr>
            </a:p>
          </p:txBody>
        </p:sp>
        <p:sp>
          <p:nvSpPr>
            <p:cNvPr id="341178" name="AutoShape 169"/>
            <p:cNvSpPr>
              <a:spLocks noChangeArrowheads="1"/>
            </p:cNvSpPr>
            <p:nvPr/>
          </p:nvSpPr>
          <p:spPr bwMode="auto">
            <a:xfrm rot="2590984">
              <a:off x="3072" y="576"/>
              <a:ext cx="288" cy="432"/>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endParaRPr>
            </a:p>
          </p:txBody>
        </p:sp>
        <p:sp>
          <p:nvSpPr>
            <p:cNvPr id="341179" name="AutoShape 170"/>
            <p:cNvSpPr>
              <a:spLocks noChangeArrowheads="1"/>
            </p:cNvSpPr>
            <p:nvPr/>
          </p:nvSpPr>
          <p:spPr bwMode="auto">
            <a:xfrm rot="2590984">
              <a:off x="4224" y="2496"/>
              <a:ext cx="288" cy="432"/>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endParaRPr>
            </a:p>
          </p:txBody>
        </p:sp>
      </p:grpSp>
      <p:graphicFrame>
        <p:nvGraphicFramePr>
          <p:cNvPr id="801963" name="Group 171"/>
          <p:cNvGraphicFramePr>
            <a:graphicFrameLocks noGrp="1"/>
          </p:cNvGraphicFramePr>
          <p:nvPr/>
        </p:nvGraphicFramePr>
        <p:xfrm>
          <a:off x="5715000" y="1752600"/>
          <a:ext cx="1524000" cy="1295400"/>
        </p:xfrm>
        <a:graphic>
          <a:graphicData uri="http://schemas.openxmlformats.org/drawingml/2006/table">
            <a:tbl>
              <a:tblPr/>
              <a:tblGrid>
                <a:gridCol w="7620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0.45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pSp>
        <p:nvGrpSpPr>
          <p:cNvPr id="5" name="Group 185"/>
          <p:cNvGrpSpPr>
            <a:grpSpLocks/>
          </p:cNvGrpSpPr>
          <p:nvPr/>
        </p:nvGrpSpPr>
        <p:grpSpPr bwMode="auto">
          <a:xfrm>
            <a:off x="609600" y="914400"/>
            <a:ext cx="4724400" cy="3733800"/>
            <a:chOff x="384" y="576"/>
            <a:chExt cx="2976" cy="2352"/>
          </a:xfrm>
        </p:grpSpPr>
        <p:sp>
          <p:nvSpPr>
            <p:cNvPr id="341174" name="AutoShape 186"/>
            <p:cNvSpPr>
              <a:spLocks noChangeArrowheads="1"/>
            </p:cNvSpPr>
            <p:nvPr/>
          </p:nvSpPr>
          <p:spPr bwMode="auto">
            <a:xfrm rot="-3640164">
              <a:off x="648" y="2568"/>
              <a:ext cx="288" cy="432"/>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endParaRPr>
            </a:p>
          </p:txBody>
        </p:sp>
        <p:sp>
          <p:nvSpPr>
            <p:cNvPr id="341175" name="AutoShape 187"/>
            <p:cNvSpPr>
              <a:spLocks noChangeArrowheads="1"/>
            </p:cNvSpPr>
            <p:nvPr/>
          </p:nvSpPr>
          <p:spPr bwMode="auto">
            <a:xfrm rot="2590984">
              <a:off x="3072" y="576"/>
              <a:ext cx="288" cy="432"/>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endParaRPr>
            </a:p>
          </p:txBody>
        </p:sp>
        <p:sp>
          <p:nvSpPr>
            <p:cNvPr id="341176" name="AutoShape 188"/>
            <p:cNvSpPr>
              <a:spLocks noChangeArrowheads="1"/>
            </p:cNvSpPr>
            <p:nvPr/>
          </p:nvSpPr>
          <p:spPr bwMode="auto">
            <a:xfrm rot="-3640164">
              <a:off x="456" y="888"/>
              <a:ext cx="288" cy="432"/>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endParaRPr>
            </a:p>
          </p:txBody>
        </p:sp>
      </p:grpSp>
      <p:sp>
        <p:nvSpPr>
          <p:cNvPr id="801981" name="AutoShape 189"/>
          <p:cNvSpPr>
            <a:spLocks noChangeArrowheads="1"/>
          </p:cNvSpPr>
          <p:nvPr/>
        </p:nvSpPr>
        <p:spPr bwMode="auto">
          <a:xfrm rot="-3640164">
            <a:off x="1028700" y="4076700"/>
            <a:ext cx="457200" cy="685800"/>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endParaRPr>
          </a:p>
        </p:txBody>
      </p:sp>
      <p:sp>
        <p:nvSpPr>
          <p:cNvPr id="801982" name="AutoShape 190"/>
          <p:cNvSpPr>
            <a:spLocks noChangeArrowheads="1"/>
          </p:cNvSpPr>
          <p:nvPr/>
        </p:nvSpPr>
        <p:spPr bwMode="auto">
          <a:xfrm rot="2590984">
            <a:off x="7391400" y="914400"/>
            <a:ext cx="457200" cy="685800"/>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endParaRPr>
          </a:p>
        </p:txBody>
      </p:sp>
      <p:sp>
        <p:nvSpPr>
          <p:cNvPr id="801983" name="AutoShape 191"/>
          <p:cNvSpPr>
            <a:spLocks noChangeArrowheads="1"/>
          </p:cNvSpPr>
          <p:nvPr/>
        </p:nvSpPr>
        <p:spPr bwMode="auto">
          <a:xfrm>
            <a:off x="6553200" y="152400"/>
            <a:ext cx="2438400" cy="685800"/>
          </a:xfrm>
          <a:prstGeom prst="wedgeRectCallout">
            <a:avLst>
              <a:gd name="adj1" fmla="val -101495"/>
              <a:gd name="adj2" fmla="val 379398"/>
            </a:avLst>
          </a:prstGeom>
          <a:solidFill>
            <a:srgbClr val="FFFF66"/>
          </a:solidFill>
          <a:ln w="9525">
            <a:solidFill>
              <a:schemeClr val="tx1"/>
            </a:solidFill>
            <a:miter lim="800000"/>
            <a:headEnd/>
            <a:tailEnd/>
          </a:ln>
        </p:spPr>
        <p:txBody>
          <a:bodyPr/>
          <a:lstStyle/>
          <a:p>
            <a:pPr algn="ctr"/>
            <a:r>
              <a:rPr lang="en-US" b="1">
                <a:solidFill>
                  <a:srgbClr val="000000"/>
                </a:solidFill>
                <a:latin typeface="Calibri" pitchFamily="34" charset="0"/>
              </a:rPr>
              <a:t>Improvement over no inference: 2-5%</a:t>
            </a:r>
          </a:p>
        </p:txBody>
      </p:sp>
      <p:sp>
        <p:nvSpPr>
          <p:cNvPr id="801985" name="Text Box 193"/>
          <p:cNvSpPr txBox="1">
            <a:spLocks noChangeArrowheads="1"/>
          </p:cNvSpPr>
          <p:nvPr/>
        </p:nvSpPr>
        <p:spPr bwMode="auto">
          <a:xfrm>
            <a:off x="228600" y="6019800"/>
            <a:ext cx="8686800" cy="379413"/>
          </a:xfrm>
          <a:prstGeom prst="rect">
            <a:avLst/>
          </a:prstGeom>
          <a:solidFill>
            <a:srgbClr val="FFFFCC"/>
          </a:solidFill>
          <a:ln w="12700">
            <a:solidFill>
              <a:schemeClr val="bg2"/>
            </a:solidFill>
            <a:miter lim="800000"/>
            <a:headEnd/>
            <a:tailEnd/>
          </a:ln>
        </p:spPr>
        <p:txBody>
          <a:bodyPr>
            <a:spAutoFit/>
          </a:bodyPr>
          <a:lstStyle/>
          <a:p>
            <a:r>
              <a:rPr lang="en-US" altLang="zh-TW">
                <a:solidFill>
                  <a:srgbClr val="000000"/>
                </a:solidFill>
                <a:latin typeface="Calibri" pitchFamily="34" charset="0"/>
                <a:ea typeface="Arial Unicode MS" pitchFamily="34" charset="-122"/>
                <a:cs typeface="Arial Unicode MS" pitchFamily="34" charset="-122"/>
              </a:rPr>
              <a:t>Models could be learned separately; constraints may come up only at decision time.</a:t>
            </a:r>
            <a:r>
              <a:rPr lang="en-US" altLang="zh-TW">
                <a:solidFill>
                  <a:srgbClr val="0000FF"/>
                </a:solidFill>
                <a:latin typeface="Calibri" pitchFamily="34" charset="0"/>
                <a:ea typeface="Arial Unicode MS" pitchFamily="34" charset="-122"/>
                <a:cs typeface="Arial Unicode MS" pitchFamily="34" charset="-122"/>
              </a:rPr>
              <a:t> </a:t>
            </a:r>
            <a:endParaRPr lang="en-US" altLang="zh-TW" b="1">
              <a:solidFill>
                <a:srgbClr val="000000"/>
              </a:solidFill>
              <a:latin typeface="Calibri" pitchFamily="34" charset="0"/>
              <a:ea typeface="Arial Unicode MS" pitchFamily="34" charset="-122"/>
              <a:cs typeface="Arial Unicode MS" pitchFamily="34" charset="-122"/>
            </a:endParaRPr>
          </a:p>
        </p:txBody>
      </p:sp>
      <p:sp>
        <p:nvSpPr>
          <p:cNvPr id="2" name="Text Box 192"/>
          <p:cNvSpPr txBox="1">
            <a:spLocks noChangeArrowheads="1"/>
          </p:cNvSpPr>
          <p:nvPr/>
        </p:nvSpPr>
        <p:spPr bwMode="auto">
          <a:xfrm>
            <a:off x="7048500" y="4633913"/>
            <a:ext cx="2019300" cy="928687"/>
          </a:xfrm>
          <a:prstGeom prst="rect">
            <a:avLst/>
          </a:prstGeom>
          <a:solidFill>
            <a:srgbClr val="FFFFCC"/>
          </a:solidFill>
          <a:ln w="12700">
            <a:solidFill>
              <a:schemeClr val="bg2"/>
            </a:solidFill>
            <a:miter lim="800000"/>
            <a:headEnd/>
            <a:tailEnd/>
          </a:ln>
        </p:spPr>
        <p:txBody>
          <a:bodyPr>
            <a:spAutoFit/>
          </a:bodyPr>
          <a:lstStyle/>
          <a:p>
            <a:r>
              <a:rPr lang="en-US" altLang="zh-TW">
                <a:solidFill>
                  <a:srgbClr val="0000FF"/>
                </a:solidFill>
                <a:latin typeface="Calibri" pitchFamily="34" charset="0"/>
                <a:ea typeface="Arial Unicode MS" pitchFamily="34" charset="-122"/>
                <a:cs typeface="Arial Unicode MS" pitchFamily="34" charset="-122"/>
              </a:rPr>
              <a:t>Note:</a:t>
            </a:r>
            <a:r>
              <a:rPr lang="en-US" altLang="zh-TW">
                <a:solidFill>
                  <a:srgbClr val="000000"/>
                </a:solidFill>
                <a:latin typeface="Calibri" pitchFamily="34" charset="0"/>
                <a:ea typeface="Arial Unicode MS" pitchFamily="34" charset="-122"/>
                <a:cs typeface="Arial Unicode MS" pitchFamily="34" charset="-122"/>
              </a:rPr>
              <a:t> </a:t>
            </a:r>
          </a:p>
          <a:p>
            <a:pPr>
              <a:buSzPct val="75000"/>
              <a:buFont typeface="Wingdings" pitchFamily="2" charset="2"/>
              <a:buNone/>
            </a:pPr>
            <a:r>
              <a:rPr lang="en-US" altLang="zh-TW" b="1">
                <a:solidFill>
                  <a:srgbClr val="000000"/>
                </a:solidFill>
                <a:latin typeface="Calibri" pitchFamily="34" charset="0"/>
                <a:ea typeface="Arial Unicode MS" pitchFamily="34" charset="-122"/>
                <a:cs typeface="Arial Unicode MS" pitchFamily="34" charset="-122"/>
              </a:rPr>
              <a:t>Non Sequential Model</a:t>
            </a:r>
          </a:p>
        </p:txBody>
      </p:sp>
      <p:sp>
        <p:nvSpPr>
          <p:cNvPr id="801984" name="Text Box 192"/>
          <p:cNvSpPr txBox="1">
            <a:spLocks noChangeArrowheads="1"/>
          </p:cNvSpPr>
          <p:nvPr/>
        </p:nvSpPr>
        <p:spPr bwMode="auto">
          <a:xfrm>
            <a:off x="6210300" y="3389313"/>
            <a:ext cx="2857500" cy="1200150"/>
          </a:xfrm>
          <a:prstGeom prst="rect">
            <a:avLst/>
          </a:prstGeom>
          <a:solidFill>
            <a:srgbClr val="FFFFCC"/>
          </a:solidFill>
          <a:ln w="12700">
            <a:solidFill>
              <a:schemeClr val="bg2"/>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defRPr/>
            </a:pPr>
            <a:r>
              <a:rPr lang="en-US" altLang="zh-TW" sz="1800" dirty="0">
                <a:solidFill>
                  <a:srgbClr val="0000FF"/>
                </a:solidFill>
                <a:latin typeface="Calibri"/>
                <a:ea typeface="Arial Unicode MS" pitchFamily="34" charset="-128"/>
                <a:cs typeface="Arial Unicode MS" pitchFamily="34" charset="-128"/>
              </a:rPr>
              <a:t>Key </a:t>
            </a:r>
            <a:r>
              <a:rPr lang="en-US" altLang="zh-TW" sz="1800" dirty="0" smtClean="0">
                <a:solidFill>
                  <a:srgbClr val="0000FF"/>
                </a:solidFill>
                <a:latin typeface="Calibri"/>
                <a:ea typeface="Arial Unicode MS" pitchFamily="34" charset="-128"/>
                <a:cs typeface="Arial Unicode MS" pitchFamily="34" charset="-128"/>
              </a:rPr>
              <a:t>Questions:</a:t>
            </a:r>
            <a:r>
              <a:rPr lang="en-US" altLang="zh-TW" sz="1800" dirty="0" smtClean="0">
                <a:solidFill>
                  <a:srgbClr val="000000"/>
                </a:solidFill>
                <a:latin typeface="Calibri"/>
                <a:ea typeface="Arial Unicode MS" pitchFamily="34" charset="-128"/>
                <a:cs typeface="Arial Unicode MS" pitchFamily="34" charset="-128"/>
              </a:rPr>
              <a:t> </a:t>
            </a:r>
            <a:endParaRPr lang="en-US" altLang="zh-TW" sz="1800" dirty="0">
              <a:solidFill>
                <a:srgbClr val="000000"/>
              </a:solidFill>
              <a:latin typeface="Calibri"/>
              <a:ea typeface="Arial Unicode MS" pitchFamily="34" charset="-128"/>
              <a:cs typeface="Arial Unicode MS" pitchFamily="34" charset="-128"/>
            </a:endParaRPr>
          </a:p>
          <a:p>
            <a:pPr marL="285750" indent="-285750">
              <a:buSzPct val="75000"/>
              <a:buFontTx/>
              <a:buChar char="-"/>
              <a:defRPr/>
            </a:pPr>
            <a:r>
              <a:rPr lang="en-US" altLang="zh-TW" sz="1800" b="1" dirty="0" smtClean="0">
                <a:solidFill>
                  <a:srgbClr val="000000"/>
                </a:solidFill>
                <a:latin typeface="Calibri"/>
                <a:ea typeface="Arial Unicode MS" pitchFamily="34" charset="-128"/>
                <a:cs typeface="Arial Unicode MS" pitchFamily="34" charset="-128"/>
              </a:rPr>
              <a:t>How </a:t>
            </a:r>
            <a:r>
              <a:rPr lang="en-US" altLang="zh-TW" sz="1800" b="1" dirty="0">
                <a:solidFill>
                  <a:srgbClr val="000000"/>
                </a:solidFill>
                <a:latin typeface="Calibri"/>
                <a:ea typeface="Arial Unicode MS" pitchFamily="34" charset="-128"/>
                <a:cs typeface="Arial Unicode MS" pitchFamily="34" charset="-128"/>
              </a:rPr>
              <a:t>to guide the global </a:t>
            </a:r>
            <a:r>
              <a:rPr lang="en-US" altLang="zh-TW" sz="1800" b="1" dirty="0" smtClean="0">
                <a:solidFill>
                  <a:srgbClr val="000000"/>
                </a:solidFill>
                <a:latin typeface="Calibri"/>
                <a:ea typeface="Arial Unicode MS" pitchFamily="34" charset="-128"/>
                <a:cs typeface="Arial Unicode MS" pitchFamily="34" charset="-128"/>
              </a:rPr>
              <a:t> </a:t>
            </a:r>
          </a:p>
          <a:p>
            <a:pPr>
              <a:buSzPct val="75000"/>
              <a:defRPr/>
            </a:pPr>
            <a:r>
              <a:rPr lang="en-US" altLang="zh-TW" sz="1800" b="1" dirty="0">
                <a:solidFill>
                  <a:srgbClr val="000000"/>
                </a:solidFill>
                <a:latin typeface="Calibri"/>
                <a:ea typeface="Arial Unicode MS" pitchFamily="34" charset="-128"/>
                <a:cs typeface="Arial Unicode MS" pitchFamily="34" charset="-128"/>
              </a:rPr>
              <a:t> </a:t>
            </a:r>
            <a:r>
              <a:rPr lang="en-US" altLang="zh-TW" sz="1800" b="1" dirty="0" smtClean="0">
                <a:solidFill>
                  <a:srgbClr val="000000"/>
                </a:solidFill>
                <a:latin typeface="Calibri"/>
                <a:ea typeface="Arial Unicode MS" pitchFamily="34" charset="-128"/>
                <a:cs typeface="Arial Unicode MS" pitchFamily="34" charset="-128"/>
              </a:rPr>
              <a:t>     inference</a:t>
            </a:r>
            <a:r>
              <a:rPr lang="en-US" altLang="zh-TW" sz="1800" b="1" dirty="0">
                <a:solidFill>
                  <a:srgbClr val="000000"/>
                </a:solidFill>
                <a:latin typeface="Calibri"/>
                <a:ea typeface="Arial Unicode MS" pitchFamily="34" charset="-128"/>
                <a:cs typeface="Arial Unicode MS" pitchFamily="34" charset="-128"/>
              </a:rPr>
              <a:t>?</a:t>
            </a:r>
            <a:r>
              <a:rPr lang="en-US" altLang="zh-TW" sz="1800" dirty="0">
                <a:solidFill>
                  <a:srgbClr val="000000"/>
                </a:solidFill>
                <a:latin typeface="Calibri"/>
                <a:ea typeface="Arial Unicode MS" pitchFamily="34" charset="-128"/>
                <a:cs typeface="Arial Unicode MS" pitchFamily="34" charset="-128"/>
              </a:rPr>
              <a:t> </a:t>
            </a:r>
            <a:endParaRPr lang="en-US" altLang="zh-TW" sz="1800" dirty="0" smtClean="0">
              <a:solidFill>
                <a:srgbClr val="000000"/>
              </a:solidFill>
              <a:latin typeface="Calibri"/>
              <a:ea typeface="Arial Unicode MS" pitchFamily="34" charset="-128"/>
              <a:cs typeface="Arial Unicode MS" pitchFamily="34" charset="-128"/>
            </a:endParaRPr>
          </a:p>
          <a:p>
            <a:pPr>
              <a:buSzPct val="75000"/>
              <a:defRPr/>
            </a:pPr>
            <a:r>
              <a:rPr lang="en-US" altLang="zh-TW" sz="1800" dirty="0" smtClean="0">
                <a:solidFill>
                  <a:srgbClr val="000000"/>
                </a:solidFill>
                <a:latin typeface="Calibri"/>
                <a:ea typeface="Arial Unicode MS" pitchFamily="34" charset="-128"/>
                <a:cs typeface="Arial Unicode MS" pitchFamily="34" charset="-128"/>
              </a:rPr>
              <a:t>-     </a:t>
            </a:r>
            <a:r>
              <a:rPr lang="en-US" altLang="zh-TW" sz="1800" b="1" dirty="0" smtClean="0">
                <a:solidFill>
                  <a:srgbClr val="000000"/>
                </a:solidFill>
                <a:latin typeface="Calibri"/>
                <a:ea typeface="Arial Unicode MS" pitchFamily="34" charset="-128"/>
                <a:cs typeface="Arial Unicode MS" pitchFamily="34" charset="-128"/>
              </a:rPr>
              <a:t>Why </a:t>
            </a:r>
            <a:r>
              <a:rPr lang="en-US" altLang="zh-TW" sz="1800" b="1" dirty="0">
                <a:solidFill>
                  <a:srgbClr val="000000"/>
                </a:solidFill>
                <a:latin typeface="Calibri"/>
                <a:ea typeface="Arial Unicode MS" pitchFamily="34" charset="-128"/>
                <a:cs typeface="Arial Unicode MS" pitchFamily="34" charset="-128"/>
              </a:rPr>
              <a:t>not learn Jointly?</a:t>
            </a:r>
          </a:p>
        </p:txBody>
      </p:sp>
      <p:sp>
        <p:nvSpPr>
          <p:cNvPr id="1269956" name="Rectangle 57"/>
          <p:cNvSpPr>
            <a:spLocks noChangeArrowheads="1"/>
          </p:cNvSpPr>
          <p:nvPr/>
        </p:nvSpPr>
        <p:spPr bwMode="auto">
          <a:xfrm>
            <a:off x="304800" y="2122488"/>
            <a:ext cx="8534400" cy="3006725"/>
          </a:xfrm>
          <a:prstGeom prst="rect">
            <a:avLst/>
          </a:prstGeom>
          <a:solidFill>
            <a:srgbClr val="FFFFCC"/>
          </a:solidFill>
          <a:ln w="9525">
            <a:solidFill>
              <a:schemeClr val="accent2"/>
            </a:solidFill>
            <a:miter lim="800000"/>
            <a:headEnd/>
            <a:tailEnd/>
          </a:ln>
        </p:spPr>
        <p:txBody>
          <a:bodyPr>
            <a:spAutoFit/>
          </a:bodyPr>
          <a:lstStyle/>
          <a:p>
            <a:pPr>
              <a:lnSpc>
                <a:spcPct val="90000"/>
              </a:lnSpc>
              <a:buFont typeface="Wingdings" pitchFamily="2" charset="2"/>
              <a:buNone/>
            </a:pPr>
            <a:endParaRPr lang="en-US" altLang="zh-TW" sz="2800" i="1">
              <a:solidFill>
                <a:srgbClr val="996600"/>
              </a:solidFill>
              <a:latin typeface="Times New Roman" pitchFamily="18" charset="0"/>
              <a:ea typeface="Arial Unicode MS" pitchFamily="34" charset="-122"/>
              <a:cs typeface="Arial Unicode MS" pitchFamily="34" charset="-122"/>
            </a:endParaRPr>
          </a:p>
          <a:p>
            <a:pPr>
              <a:lnSpc>
                <a:spcPct val="90000"/>
              </a:lnSpc>
              <a:buFont typeface="Wingdings" pitchFamily="2" charset="2"/>
              <a:buNone/>
            </a:pPr>
            <a:r>
              <a:rPr lang="en-US" altLang="zh-TW" sz="2400">
                <a:solidFill>
                  <a:srgbClr val="000000"/>
                </a:solidFill>
                <a:latin typeface="Tahoma" pitchFamily="34" charset="0"/>
                <a:ea typeface="Arial Unicode MS" pitchFamily="34" charset="-122"/>
                <a:cs typeface="Arial Unicode MS" pitchFamily="34" charset="-122"/>
              </a:rPr>
              <a:t>Y = argmax </a:t>
            </a:r>
            <a:r>
              <a:rPr lang="en-US" altLang="zh-TW" sz="2400">
                <a:solidFill>
                  <a:srgbClr val="000000"/>
                </a:solidFill>
                <a:latin typeface="Symbol" pitchFamily="18" charset="2"/>
                <a:ea typeface="Arial Unicode MS" pitchFamily="34" charset="-122"/>
                <a:cs typeface="Arial Unicode MS" pitchFamily="34" charset="-122"/>
                <a:sym typeface="Symbol" pitchFamily="18" charset="2"/>
              </a:rPr>
              <a:t></a:t>
            </a:r>
            <a:r>
              <a:rPr lang="en-US" altLang="zh-TW" sz="2400" baseline="-25000">
                <a:solidFill>
                  <a:srgbClr val="000000"/>
                </a:solidFill>
                <a:latin typeface="Tahoma" pitchFamily="34" charset="0"/>
                <a:ea typeface="Arial Unicode MS" pitchFamily="34" charset="-122"/>
                <a:cs typeface="Arial Unicode MS" pitchFamily="34" charset="-122"/>
                <a:sym typeface="Symbol" pitchFamily="18" charset="2"/>
              </a:rPr>
              <a:t>y</a:t>
            </a:r>
            <a:r>
              <a:rPr lang="en-US" altLang="zh-TW" sz="2400">
                <a:solidFill>
                  <a:srgbClr val="000000"/>
                </a:solidFill>
                <a:latin typeface="Tahoma" pitchFamily="34" charset="0"/>
                <a:ea typeface="Arial Unicode MS" pitchFamily="34" charset="-122"/>
                <a:cs typeface="Arial Unicode MS" pitchFamily="34" charset="-122"/>
              </a:rPr>
              <a:t> score(y=v) [[y=v]] = </a:t>
            </a:r>
          </a:p>
          <a:p>
            <a:pPr>
              <a:lnSpc>
                <a:spcPct val="90000"/>
              </a:lnSpc>
              <a:buFont typeface="Wingdings" pitchFamily="2" charset="2"/>
              <a:buNone/>
            </a:pPr>
            <a:endParaRPr lang="en-US" altLang="zh-TW" sz="2400">
              <a:solidFill>
                <a:srgbClr val="000000"/>
              </a:solidFill>
              <a:latin typeface="Tahoma" pitchFamily="34" charset="0"/>
              <a:ea typeface="Arial Unicode MS" pitchFamily="34" charset="-122"/>
              <a:cs typeface="Arial Unicode MS" pitchFamily="34" charset="-122"/>
            </a:endParaRPr>
          </a:p>
          <a:p>
            <a:pPr>
              <a:lnSpc>
                <a:spcPct val="90000"/>
              </a:lnSpc>
              <a:buFont typeface="Wingdings" pitchFamily="2" charset="2"/>
              <a:buNone/>
            </a:pPr>
            <a:r>
              <a:rPr lang="en-US" altLang="zh-TW" sz="2400">
                <a:solidFill>
                  <a:srgbClr val="000000"/>
                </a:solidFill>
                <a:latin typeface="Tahoma" pitchFamily="34" charset="0"/>
                <a:ea typeface="Arial Unicode MS" pitchFamily="34" charset="-122"/>
                <a:cs typeface="Arial Unicode MS" pitchFamily="34" charset="-122"/>
              </a:rPr>
              <a:t>   = </a:t>
            </a:r>
            <a:r>
              <a:rPr lang="en-US" altLang="zh-TW" sz="2000">
                <a:solidFill>
                  <a:srgbClr val="000000"/>
                </a:solidFill>
                <a:latin typeface="Tahoma" pitchFamily="34" charset="0"/>
                <a:ea typeface="Arial Unicode MS" pitchFamily="34" charset="-122"/>
                <a:cs typeface="Arial Unicode MS" pitchFamily="34" charset="-122"/>
              </a:rPr>
              <a:t>argmax </a:t>
            </a:r>
            <a:r>
              <a:rPr lang="en-US" altLang="zh-TW">
                <a:solidFill>
                  <a:srgbClr val="0033CC"/>
                </a:solidFill>
                <a:latin typeface="Tahoma" pitchFamily="34" charset="0"/>
                <a:ea typeface="Arial Unicode MS" pitchFamily="34" charset="-122"/>
                <a:cs typeface="Arial Unicode MS" pitchFamily="34" charset="-122"/>
              </a:rPr>
              <a:t>score</a:t>
            </a:r>
            <a:r>
              <a:rPr lang="en-US" altLang="zh-TW">
                <a:solidFill>
                  <a:srgbClr val="000000"/>
                </a:solidFill>
                <a:latin typeface="Tahoma" pitchFamily="34" charset="0"/>
                <a:ea typeface="Arial Unicode MS" pitchFamily="34" charset="-122"/>
                <a:cs typeface="Arial Unicode MS" pitchFamily="34" charset="-122"/>
              </a:rPr>
              <a:t>(E</a:t>
            </a:r>
            <a:r>
              <a:rPr lang="en-US" altLang="zh-TW" baseline="-25000">
                <a:solidFill>
                  <a:srgbClr val="000000"/>
                </a:solidFill>
                <a:latin typeface="Tahoma" pitchFamily="34" charset="0"/>
                <a:ea typeface="Arial Unicode MS" pitchFamily="34" charset="-122"/>
                <a:cs typeface="Arial Unicode MS" pitchFamily="34" charset="-122"/>
              </a:rPr>
              <a:t>1</a:t>
            </a:r>
            <a:r>
              <a:rPr lang="en-US" altLang="zh-TW">
                <a:solidFill>
                  <a:srgbClr val="000000"/>
                </a:solidFill>
                <a:latin typeface="Tahoma" pitchFamily="34" charset="0"/>
                <a:ea typeface="Arial Unicode MS" pitchFamily="34" charset="-122"/>
                <a:cs typeface="Arial Unicode MS" pitchFamily="34" charset="-122"/>
              </a:rPr>
              <a:t> = PER)</a:t>
            </a:r>
            <a:r>
              <a:rPr lang="en-US" altLang="zh-TW">
                <a:solidFill>
                  <a:srgbClr val="000000"/>
                </a:solidFill>
                <a:latin typeface="cmsy10"/>
                <a:ea typeface="Arial Unicode MS" pitchFamily="34" charset="-122"/>
                <a:cs typeface="Arial Unicode MS" pitchFamily="34" charset="-122"/>
              </a:rPr>
              <a:t>¢</a:t>
            </a:r>
            <a:r>
              <a:rPr lang="en-US" altLang="zh-TW">
                <a:solidFill>
                  <a:srgbClr val="000000"/>
                </a:solidFill>
                <a:latin typeface="Tahoma" pitchFamily="34" charset="0"/>
                <a:ea typeface="Arial Unicode MS" pitchFamily="34" charset="-122"/>
                <a:cs typeface="Arial Unicode MS" pitchFamily="34" charset="-122"/>
              </a:rPr>
              <a:t> </a:t>
            </a:r>
            <a:r>
              <a:rPr lang="en-US" altLang="zh-TW">
                <a:solidFill>
                  <a:srgbClr val="FF0000"/>
                </a:solidFill>
                <a:latin typeface="Tahoma" pitchFamily="34" charset="0"/>
                <a:ea typeface="Arial Unicode MS" pitchFamily="34" charset="-122"/>
                <a:cs typeface="Arial Unicode MS" pitchFamily="34" charset="-122"/>
              </a:rPr>
              <a:t>[[E</a:t>
            </a:r>
            <a:r>
              <a:rPr lang="en-US" altLang="zh-TW" baseline="-25000">
                <a:solidFill>
                  <a:srgbClr val="FF0000"/>
                </a:solidFill>
                <a:ea typeface="Arial Unicode MS" pitchFamily="34" charset="-122"/>
                <a:cs typeface="Arial Unicode MS" pitchFamily="34" charset="-122"/>
              </a:rPr>
              <a:t>1</a:t>
            </a:r>
            <a:r>
              <a:rPr lang="en-US" altLang="zh-TW">
                <a:solidFill>
                  <a:srgbClr val="FF0000"/>
                </a:solidFill>
                <a:latin typeface="Tahoma" pitchFamily="34" charset="0"/>
                <a:ea typeface="Arial Unicode MS" pitchFamily="34" charset="-122"/>
                <a:cs typeface="Arial Unicode MS" pitchFamily="34" charset="-122"/>
              </a:rPr>
              <a:t> = PER]]</a:t>
            </a:r>
            <a:r>
              <a:rPr lang="en-US" altLang="zh-TW">
                <a:solidFill>
                  <a:srgbClr val="000000"/>
                </a:solidFill>
                <a:latin typeface="Tahoma" pitchFamily="34" charset="0"/>
                <a:ea typeface="Arial Unicode MS" pitchFamily="34" charset="-122"/>
                <a:cs typeface="Arial Unicode MS" pitchFamily="34" charset="-122"/>
              </a:rPr>
              <a:t> +</a:t>
            </a:r>
            <a:r>
              <a:rPr lang="en-US" altLang="zh-TW" sz="2400">
                <a:solidFill>
                  <a:srgbClr val="000000"/>
                </a:solidFill>
                <a:latin typeface="Tahoma" pitchFamily="34" charset="0"/>
                <a:ea typeface="Arial Unicode MS" pitchFamily="34" charset="-122"/>
                <a:cs typeface="Arial Unicode MS" pitchFamily="34" charset="-122"/>
              </a:rPr>
              <a:t> </a:t>
            </a:r>
            <a:r>
              <a:rPr lang="en-US" altLang="zh-TW">
                <a:solidFill>
                  <a:srgbClr val="0033CC"/>
                </a:solidFill>
                <a:ea typeface="Arial Unicode MS" pitchFamily="34" charset="-122"/>
                <a:cs typeface="Arial Unicode MS" pitchFamily="34" charset="-122"/>
              </a:rPr>
              <a:t>score</a:t>
            </a:r>
            <a:r>
              <a:rPr lang="en-US" altLang="zh-TW">
                <a:solidFill>
                  <a:srgbClr val="000000"/>
                </a:solidFill>
                <a:ea typeface="Arial Unicode MS" pitchFamily="34" charset="-122"/>
                <a:cs typeface="Arial Unicode MS" pitchFamily="34" charset="-122"/>
              </a:rPr>
              <a:t>(E</a:t>
            </a:r>
            <a:r>
              <a:rPr lang="en-US" altLang="zh-TW" baseline="-25000">
                <a:solidFill>
                  <a:srgbClr val="000000"/>
                </a:solidFill>
                <a:latin typeface="Tahoma" pitchFamily="34" charset="0"/>
                <a:ea typeface="Arial Unicode MS" pitchFamily="34" charset="-122"/>
                <a:cs typeface="Arial Unicode MS" pitchFamily="34" charset="-122"/>
              </a:rPr>
              <a:t>1</a:t>
            </a:r>
            <a:r>
              <a:rPr lang="en-US" altLang="zh-TW">
                <a:solidFill>
                  <a:srgbClr val="000000"/>
                </a:solidFill>
                <a:ea typeface="Arial Unicode MS" pitchFamily="34" charset="-122"/>
                <a:cs typeface="Arial Unicode MS" pitchFamily="34" charset="-122"/>
              </a:rPr>
              <a:t> = LOC)</a:t>
            </a:r>
            <a:r>
              <a:rPr lang="en-US" altLang="zh-TW">
                <a:solidFill>
                  <a:srgbClr val="000000"/>
                </a:solidFill>
                <a:latin typeface="cmsy10"/>
                <a:ea typeface="Arial Unicode MS" pitchFamily="34" charset="-122"/>
                <a:cs typeface="Arial Unicode MS" pitchFamily="34" charset="-122"/>
              </a:rPr>
              <a:t>¢</a:t>
            </a:r>
            <a:r>
              <a:rPr lang="en-US" altLang="zh-TW">
                <a:solidFill>
                  <a:srgbClr val="000000"/>
                </a:solidFill>
                <a:ea typeface="Arial Unicode MS" pitchFamily="34" charset="-122"/>
                <a:cs typeface="Arial Unicode MS" pitchFamily="34" charset="-122"/>
              </a:rPr>
              <a:t> </a:t>
            </a:r>
            <a:r>
              <a:rPr lang="en-US" altLang="zh-TW">
                <a:solidFill>
                  <a:srgbClr val="FF0000"/>
                </a:solidFill>
                <a:ea typeface="Arial Unicode MS" pitchFamily="34" charset="-122"/>
                <a:cs typeface="Arial Unicode MS" pitchFamily="34" charset="-122"/>
              </a:rPr>
              <a:t>[[E</a:t>
            </a:r>
            <a:r>
              <a:rPr lang="en-US" altLang="zh-TW" baseline="-50000">
                <a:solidFill>
                  <a:srgbClr val="FF0000"/>
                </a:solidFill>
                <a:latin typeface="Tahoma" pitchFamily="34" charset="0"/>
                <a:ea typeface="Arial Unicode MS" pitchFamily="34" charset="-122"/>
                <a:cs typeface="Arial Unicode MS" pitchFamily="34" charset="-122"/>
              </a:rPr>
              <a:t>1</a:t>
            </a:r>
            <a:r>
              <a:rPr lang="en-US" altLang="zh-TW">
                <a:solidFill>
                  <a:srgbClr val="FF0000"/>
                </a:solidFill>
                <a:ea typeface="Arial Unicode MS" pitchFamily="34" charset="-122"/>
                <a:cs typeface="Arial Unicode MS" pitchFamily="34" charset="-122"/>
              </a:rPr>
              <a:t> = LOC]]</a:t>
            </a:r>
            <a:r>
              <a:rPr lang="en-US" altLang="zh-TW">
                <a:solidFill>
                  <a:srgbClr val="000000"/>
                </a:solidFill>
                <a:ea typeface="Arial Unicode MS" pitchFamily="34" charset="-122"/>
                <a:cs typeface="Arial Unicode MS" pitchFamily="34" charset="-122"/>
              </a:rPr>
              <a:t> +…</a:t>
            </a:r>
            <a:r>
              <a:rPr lang="en-US" altLang="zh-TW" sz="2400">
                <a:solidFill>
                  <a:srgbClr val="000000"/>
                </a:solidFill>
                <a:latin typeface="Tahoma" pitchFamily="34" charset="0"/>
                <a:ea typeface="Arial Unicode MS" pitchFamily="34" charset="-122"/>
                <a:cs typeface="Arial Unicode MS" pitchFamily="34" charset="-122"/>
              </a:rPr>
              <a:t>   </a:t>
            </a:r>
          </a:p>
          <a:p>
            <a:pPr>
              <a:lnSpc>
                <a:spcPct val="90000"/>
              </a:lnSpc>
              <a:buFont typeface="Wingdings" pitchFamily="2" charset="2"/>
              <a:buNone/>
            </a:pPr>
            <a:r>
              <a:rPr lang="en-US" altLang="zh-TW" sz="2400">
                <a:solidFill>
                  <a:srgbClr val="000000"/>
                </a:solidFill>
                <a:latin typeface="Tahoma" pitchFamily="34" charset="0"/>
                <a:ea typeface="Arial Unicode MS" pitchFamily="34" charset="-122"/>
                <a:cs typeface="Arial Unicode MS" pitchFamily="34" charset="-122"/>
              </a:rPr>
              <a:t>                </a:t>
            </a:r>
            <a:r>
              <a:rPr lang="en-US" altLang="zh-TW">
                <a:solidFill>
                  <a:srgbClr val="0033CC"/>
                </a:solidFill>
                <a:ea typeface="Arial Unicode MS" pitchFamily="34" charset="-122"/>
                <a:cs typeface="Arial Unicode MS" pitchFamily="34" charset="-122"/>
              </a:rPr>
              <a:t>score</a:t>
            </a:r>
            <a:r>
              <a:rPr lang="en-US" altLang="zh-TW">
                <a:solidFill>
                  <a:srgbClr val="000000"/>
                </a:solidFill>
                <a:ea typeface="Arial Unicode MS" pitchFamily="34" charset="-122"/>
                <a:cs typeface="Arial Unicode MS" pitchFamily="34" charset="-122"/>
              </a:rPr>
              <a:t>(R</a:t>
            </a:r>
            <a:r>
              <a:rPr lang="en-US" altLang="zh-TW" baseline="-50000">
                <a:solidFill>
                  <a:srgbClr val="000000"/>
                </a:solidFill>
                <a:latin typeface="Tahoma" pitchFamily="34" charset="0"/>
                <a:ea typeface="Arial Unicode MS" pitchFamily="34" charset="-122"/>
                <a:cs typeface="Arial Unicode MS" pitchFamily="34" charset="-122"/>
              </a:rPr>
              <a:t>1</a:t>
            </a:r>
            <a:r>
              <a:rPr lang="en-US" altLang="zh-TW">
                <a:solidFill>
                  <a:srgbClr val="000000"/>
                </a:solidFill>
                <a:ea typeface="Arial Unicode MS" pitchFamily="34" charset="-122"/>
                <a:cs typeface="Arial Unicode MS" pitchFamily="34" charset="-122"/>
              </a:rPr>
              <a:t> = S-of)</a:t>
            </a:r>
            <a:r>
              <a:rPr lang="en-US" altLang="zh-TW">
                <a:solidFill>
                  <a:srgbClr val="000000"/>
                </a:solidFill>
                <a:latin typeface="cmsy10"/>
                <a:ea typeface="Arial Unicode MS" pitchFamily="34" charset="-122"/>
                <a:cs typeface="Arial Unicode MS" pitchFamily="34" charset="-122"/>
              </a:rPr>
              <a:t>¢</a:t>
            </a:r>
            <a:r>
              <a:rPr lang="en-US" altLang="zh-TW">
                <a:solidFill>
                  <a:srgbClr val="000000"/>
                </a:solidFill>
                <a:ea typeface="Arial Unicode MS" pitchFamily="34" charset="-122"/>
                <a:cs typeface="Arial Unicode MS" pitchFamily="34" charset="-122"/>
              </a:rPr>
              <a:t> </a:t>
            </a:r>
            <a:r>
              <a:rPr lang="en-US" altLang="zh-TW">
                <a:solidFill>
                  <a:srgbClr val="FF0000"/>
                </a:solidFill>
                <a:ea typeface="Arial Unicode MS" pitchFamily="34" charset="-122"/>
                <a:cs typeface="Arial Unicode MS" pitchFamily="34" charset="-122"/>
              </a:rPr>
              <a:t>[[R</a:t>
            </a:r>
            <a:r>
              <a:rPr lang="en-US" altLang="zh-TW" baseline="-50000">
                <a:solidFill>
                  <a:srgbClr val="FF0000"/>
                </a:solidFill>
                <a:latin typeface="Tahoma" pitchFamily="34" charset="0"/>
                <a:ea typeface="Arial Unicode MS" pitchFamily="34" charset="-122"/>
                <a:cs typeface="Arial Unicode MS" pitchFamily="34" charset="-122"/>
              </a:rPr>
              <a:t>1</a:t>
            </a:r>
            <a:r>
              <a:rPr lang="en-US" altLang="zh-TW">
                <a:solidFill>
                  <a:srgbClr val="FF0000"/>
                </a:solidFill>
                <a:ea typeface="Arial Unicode MS" pitchFamily="34" charset="-122"/>
                <a:cs typeface="Arial Unicode MS" pitchFamily="34" charset="-122"/>
              </a:rPr>
              <a:t> = S-of]]</a:t>
            </a:r>
            <a:r>
              <a:rPr lang="en-US" altLang="zh-TW">
                <a:solidFill>
                  <a:srgbClr val="000000"/>
                </a:solidFill>
                <a:ea typeface="Arial Unicode MS" pitchFamily="34" charset="-122"/>
                <a:cs typeface="Arial Unicode MS" pitchFamily="34" charset="-122"/>
              </a:rPr>
              <a:t> +….. </a:t>
            </a:r>
            <a:endParaRPr lang="en-US" altLang="zh-TW" sz="2400">
              <a:solidFill>
                <a:srgbClr val="000000"/>
              </a:solidFill>
              <a:latin typeface="Tahoma" pitchFamily="34" charset="0"/>
              <a:ea typeface="Arial Unicode MS" pitchFamily="34" charset="-122"/>
              <a:cs typeface="Arial Unicode MS" pitchFamily="34" charset="-122"/>
            </a:endParaRPr>
          </a:p>
          <a:p>
            <a:pPr>
              <a:lnSpc>
                <a:spcPct val="90000"/>
              </a:lnSpc>
              <a:buFont typeface="Wingdings" pitchFamily="2" charset="2"/>
              <a:buNone/>
            </a:pPr>
            <a:endParaRPr lang="en-US" altLang="zh-TW" sz="2400" baseline="-25000">
              <a:solidFill>
                <a:srgbClr val="000000"/>
              </a:solidFill>
              <a:latin typeface="Tahoma" pitchFamily="34" charset="0"/>
              <a:ea typeface="Arial Unicode MS" pitchFamily="34" charset="-122"/>
              <a:cs typeface="Arial Unicode MS" pitchFamily="34" charset="-122"/>
              <a:sym typeface="Symbol" pitchFamily="18" charset="2"/>
            </a:endParaRPr>
          </a:p>
          <a:p>
            <a:pPr>
              <a:lnSpc>
                <a:spcPct val="90000"/>
              </a:lnSpc>
              <a:buFont typeface="Wingdings" pitchFamily="2" charset="2"/>
              <a:buNone/>
            </a:pPr>
            <a:r>
              <a:rPr lang="en-US" sz="2400">
                <a:solidFill>
                  <a:srgbClr val="000000"/>
                </a:solidFill>
                <a:latin typeface="Tahoma" pitchFamily="34" charset="0"/>
                <a:cs typeface="Tahoma" pitchFamily="34" charset="0"/>
              </a:rPr>
              <a:t>Subject to Constraints</a:t>
            </a:r>
          </a:p>
          <a:p>
            <a:pPr>
              <a:lnSpc>
                <a:spcPct val="90000"/>
              </a:lnSpc>
              <a:buFont typeface="Wingdings" pitchFamily="2" charset="2"/>
              <a:buNone/>
            </a:pPr>
            <a:endParaRPr lang="en-US" sz="2400">
              <a:solidFill>
                <a:srgbClr val="000000"/>
              </a:solidFill>
            </a:endParaRPr>
          </a:p>
        </p:txBody>
      </p:sp>
      <p:sp>
        <p:nvSpPr>
          <p:cNvPr id="41" name="Text Box 9"/>
          <p:cNvSpPr txBox="1">
            <a:spLocks noChangeArrowheads="1"/>
          </p:cNvSpPr>
          <p:nvPr/>
        </p:nvSpPr>
        <p:spPr bwMode="auto">
          <a:xfrm rot="590322">
            <a:off x="1566863" y="2632075"/>
            <a:ext cx="7018337" cy="1601788"/>
          </a:xfrm>
          <a:prstGeom prst="rect">
            <a:avLst/>
          </a:prstGeom>
          <a:solidFill>
            <a:srgbClr val="FFFF66"/>
          </a:solidFill>
          <a:ln w="9525">
            <a:solidFill>
              <a:schemeClr val="accent2"/>
            </a:solidFill>
            <a:miter lim="800000"/>
            <a:headEnd/>
            <a:tailEnd/>
          </a:ln>
        </p:spPr>
        <p:txBody>
          <a:bodyPr>
            <a:spAutoFit/>
          </a:bodyPr>
          <a:lstStyle/>
          <a:p>
            <a:pPr>
              <a:spcBef>
                <a:spcPct val="50000"/>
              </a:spcBef>
            </a:pPr>
            <a:r>
              <a:rPr lang="en-US" sz="2800">
                <a:solidFill>
                  <a:srgbClr val="000000"/>
                </a:solidFill>
                <a:latin typeface="Calibri" pitchFamily="34" charset="0"/>
              </a:rPr>
              <a:t>An Objective function that  incorporates </a:t>
            </a:r>
            <a:r>
              <a:rPr lang="en-US" sz="2800">
                <a:solidFill>
                  <a:srgbClr val="FF0000"/>
                </a:solidFill>
                <a:latin typeface="Calibri" pitchFamily="34" charset="0"/>
              </a:rPr>
              <a:t>learned models </a:t>
            </a:r>
            <a:r>
              <a:rPr lang="en-US" sz="2800">
                <a:solidFill>
                  <a:srgbClr val="000000"/>
                </a:solidFill>
                <a:latin typeface="Calibri" pitchFamily="34" charset="0"/>
              </a:rPr>
              <a:t>with </a:t>
            </a:r>
            <a:r>
              <a:rPr lang="en-US" sz="2800">
                <a:solidFill>
                  <a:srgbClr val="FF0000"/>
                </a:solidFill>
                <a:latin typeface="Calibri" pitchFamily="34" charset="0"/>
              </a:rPr>
              <a:t>knowledge (constraints) </a:t>
            </a:r>
          </a:p>
          <a:p>
            <a:pPr>
              <a:spcBef>
                <a:spcPct val="50000"/>
              </a:spcBef>
            </a:pPr>
            <a:r>
              <a:rPr lang="en-US" sz="2800">
                <a:solidFill>
                  <a:srgbClr val="FF0000"/>
                </a:solidFill>
                <a:latin typeface="Calibri" pitchFamily="34" charset="0"/>
              </a:rPr>
              <a:t>              </a:t>
            </a:r>
            <a:r>
              <a:rPr lang="en-US" sz="2800">
                <a:solidFill>
                  <a:srgbClr val="000000"/>
                </a:solidFill>
                <a:latin typeface="Calibri" pitchFamily="34" charset="0"/>
              </a:rPr>
              <a:t>A constrained Conditional Model</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801805"/>
                                        </p:tgtEl>
                                        <p:attrNameLst>
                                          <p:attrName>style.visibility</p:attrName>
                                        </p:attrNameLst>
                                      </p:cBhvr>
                                      <p:to>
                                        <p:strVal val="visible"/>
                                      </p:to>
                                    </p:set>
                                    <p:anim calcmode="lin" valueType="num">
                                      <p:cBhvr additive="base">
                                        <p:cTn id="7" dur="500" fill="hold"/>
                                        <p:tgtEl>
                                          <p:spTgt spid="801805"/>
                                        </p:tgtEl>
                                        <p:attrNameLst>
                                          <p:attrName>ppt_x</p:attrName>
                                        </p:attrNameLst>
                                      </p:cBhvr>
                                      <p:tavLst>
                                        <p:tav tm="0">
                                          <p:val>
                                            <p:strVal val="#ppt_x"/>
                                          </p:val>
                                        </p:tav>
                                        <p:tav tm="100000">
                                          <p:val>
                                            <p:strVal val="#ppt_x"/>
                                          </p:val>
                                        </p:tav>
                                      </p:tavLst>
                                    </p:anim>
                                    <p:anim calcmode="lin" valueType="num">
                                      <p:cBhvr additive="base">
                                        <p:cTn id="8" dur="500" fill="hold"/>
                                        <p:tgtEl>
                                          <p:spTgt spid="801805"/>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1" fill="hold" nodeType="afterEffect">
                                  <p:stCondLst>
                                    <p:cond delay="1000"/>
                                  </p:stCondLst>
                                  <p:childTnLst>
                                    <p:set>
                                      <p:cBhvr>
                                        <p:cTn id="11" dur="1" fill="hold">
                                          <p:stCondLst>
                                            <p:cond delay="0"/>
                                          </p:stCondLst>
                                        </p:cTn>
                                        <p:tgtEl>
                                          <p:spTgt spid="801833"/>
                                        </p:tgtEl>
                                        <p:attrNameLst>
                                          <p:attrName>style.visibility</p:attrName>
                                        </p:attrNameLst>
                                      </p:cBhvr>
                                      <p:to>
                                        <p:strVal val="visible"/>
                                      </p:to>
                                    </p:set>
                                    <p:anim calcmode="lin" valueType="num">
                                      <p:cBhvr additive="base">
                                        <p:cTn id="12" dur="500" fill="hold"/>
                                        <p:tgtEl>
                                          <p:spTgt spid="801833"/>
                                        </p:tgtEl>
                                        <p:attrNameLst>
                                          <p:attrName>ppt_x</p:attrName>
                                        </p:attrNameLst>
                                      </p:cBhvr>
                                      <p:tavLst>
                                        <p:tav tm="0">
                                          <p:val>
                                            <p:strVal val="#ppt_x"/>
                                          </p:val>
                                        </p:tav>
                                        <p:tav tm="100000">
                                          <p:val>
                                            <p:strVal val="#ppt_x"/>
                                          </p:val>
                                        </p:tav>
                                      </p:tavLst>
                                    </p:anim>
                                    <p:anim calcmode="lin" valueType="num">
                                      <p:cBhvr additive="base">
                                        <p:cTn id="13" dur="500" fill="hold"/>
                                        <p:tgtEl>
                                          <p:spTgt spid="801833"/>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2000"/>
                            </p:stCondLst>
                            <p:childTnLst>
                              <p:par>
                                <p:cTn id="15" presetID="2" presetClass="entr" presetSubtype="1" fill="hold" nodeType="afterEffect">
                                  <p:stCondLst>
                                    <p:cond delay="1000"/>
                                  </p:stCondLst>
                                  <p:childTnLst>
                                    <p:set>
                                      <p:cBhvr>
                                        <p:cTn id="16" dur="1" fill="hold">
                                          <p:stCondLst>
                                            <p:cond delay="0"/>
                                          </p:stCondLst>
                                        </p:cTn>
                                        <p:tgtEl>
                                          <p:spTgt spid="801819"/>
                                        </p:tgtEl>
                                        <p:attrNameLst>
                                          <p:attrName>style.visibility</p:attrName>
                                        </p:attrNameLst>
                                      </p:cBhvr>
                                      <p:to>
                                        <p:strVal val="visible"/>
                                      </p:to>
                                    </p:set>
                                    <p:anim calcmode="lin" valueType="num">
                                      <p:cBhvr additive="base">
                                        <p:cTn id="17" dur="500" fill="hold"/>
                                        <p:tgtEl>
                                          <p:spTgt spid="801819"/>
                                        </p:tgtEl>
                                        <p:attrNameLst>
                                          <p:attrName>ppt_x</p:attrName>
                                        </p:attrNameLst>
                                      </p:cBhvr>
                                      <p:tavLst>
                                        <p:tav tm="0">
                                          <p:val>
                                            <p:strVal val="#ppt_x"/>
                                          </p:val>
                                        </p:tav>
                                        <p:tav tm="100000">
                                          <p:val>
                                            <p:strVal val="#ppt_x"/>
                                          </p:val>
                                        </p:tav>
                                      </p:tavLst>
                                    </p:anim>
                                    <p:anim calcmode="lin" valueType="num">
                                      <p:cBhvr additive="base">
                                        <p:cTn id="18" dur="500" fill="hold"/>
                                        <p:tgtEl>
                                          <p:spTgt spid="801819"/>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3500"/>
                            </p:stCondLst>
                            <p:childTnLst>
                              <p:par>
                                <p:cTn id="20" presetID="2" presetClass="entr" presetSubtype="4" fill="hold" nodeType="afterEffect">
                                  <p:stCondLst>
                                    <p:cond delay="1000"/>
                                  </p:stCondLst>
                                  <p:childTnLst>
                                    <p:set>
                                      <p:cBhvr>
                                        <p:cTn id="21" dur="1" fill="hold">
                                          <p:stCondLst>
                                            <p:cond delay="0"/>
                                          </p:stCondLst>
                                        </p:cTn>
                                        <p:tgtEl>
                                          <p:spTgt spid="801861"/>
                                        </p:tgtEl>
                                        <p:attrNameLst>
                                          <p:attrName>style.visibility</p:attrName>
                                        </p:attrNameLst>
                                      </p:cBhvr>
                                      <p:to>
                                        <p:strVal val="visible"/>
                                      </p:to>
                                    </p:set>
                                    <p:anim calcmode="lin" valueType="num">
                                      <p:cBhvr additive="base">
                                        <p:cTn id="22" dur="500" fill="hold"/>
                                        <p:tgtEl>
                                          <p:spTgt spid="801861"/>
                                        </p:tgtEl>
                                        <p:attrNameLst>
                                          <p:attrName>ppt_x</p:attrName>
                                        </p:attrNameLst>
                                      </p:cBhvr>
                                      <p:tavLst>
                                        <p:tav tm="0">
                                          <p:val>
                                            <p:strVal val="#ppt_x"/>
                                          </p:val>
                                        </p:tav>
                                        <p:tav tm="100000">
                                          <p:val>
                                            <p:strVal val="#ppt_x"/>
                                          </p:val>
                                        </p:tav>
                                      </p:tavLst>
                                    </p:anim>
                                    <p:anim calcmode="lin" valueType="num">
                                      <p:cBhvr additive="base">
                                        <p:cTn id="23" dur="500" fill="hold"/>
                                        <p:tgtEl>
                                          <p:spTgt spid="801861"/>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5000"/>
                            </p:stCondLst>
                            <p:childTnLst>
                              <p:par>
                                <p:cTn id="25" presetID="2" presetClass="entr" presetSubtype="4" fill="hold" nodeType="afterEffect">
                                  <p:stCondLst>
                                    <p:cond delay="1000"/>
                                  </p:stCondLst>
                                  <p:childTnLst>
                                    <p:set>
                                      <p:cBhvr>
                                        <p:cTn id="26" dur="1" fill="hold">
                                          <p:stCondLst>
                                            <p:cond delay="0"/>
                                          </p:stCondLst>
                                        </p:cTn>
                                        <p:tgtEl>
                                          <p:spTgt spid="801847"/>
                                        </p:tgtEl>
                                        <p:attrNameLst>
                                          <p:attrName>style.visibility</p:attrName>
                                        </p:attrNameLst>
                                      </p:cBhvr>
                                      <p:to>
                                        <p:strVal val="visible"/>
                                      </p:to>
                                    </p:set>
                                    <p:anim calcmode="lin" valueType="num">
                                      <p:cBhvr additive="base">
                                        <p:cTn id="27" dur="500" fill="hold"/>
                                        <p:tgtEl>
                                          <p:spTgt spid="801847"/>
                                        </p:tgtEl>
                                        <p:attrNameLst>
                                          <p:attrName>ppt_x</p:attrName>
                                        </p:attrNameLst>
                                      </p:cBhvr>
                                      <p:tavLst>
                                        <p:tav tm="0">
                                          <p:val>
                                            <p:strVal val="#ppt_x"/>
                                          </p:val>
                                        </p:tav>
                                        <p:tav tm="100000">
                                          <p:val>
                                            <p:strVal val="#ppt_x"/>
                                          </p:val>
                                        </p:tav>
                                      </p:tavLst>
                                    </p:anim>
                                    <p:anim calcmode="lin" valueType="num">
                                      <p:cBhvr additive="base">
                                        <p:cTn id="28" dur="500" fill="hold"/>
                                        <p:tgtEl>
                                          <p:spTgt spid="801847"/>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5" presetClass="entr" presetSubtype="10" fill="hold" nodeType="clickEffect">
                                  <p:stCondLst>
                                    <p:cond delay="0"/>
                                  </p:stCondLst>
                                  <p:childTnLst>
                                    <p:set>
                                      <p:cBhvr>
                                        <p:cTn id="32" dur="1" fill="hold">
                                          <p:stCondLst>
                                            <p:cond delay="0"/>
                                          </p:stCondLst>
                                        </p:cTn>
                                        <p:tgtEl>
                                          <p:spTgt spid="801889"/>
                                        </p:tgtEl>
                                        <p:attrNameLst>
                                          <p:attrName>style.visibility</p:attrName>
                                        </p:attrNameLst>
                                      </p:cBhvr>
                                      <p:to>
                                        <p:strVal val="visible"/>
                                      </p:to>
                                    </p:set>
                                    <p:animEffect transition="in" filter="checkerboard(across)">
                                      <p:cBhvr>
                                        <p:cTn id="33" dur="500"/>
                                        <p:tgtEl>
                                          <p:spTgt spid="801889"/>
                                        </p:tgtEl>
                                      </p:cBhvr>
                                    </p:animEffect>
                                  </p:childTnLst>
                                </p:cTn>
                              </p:par>
                            </p:childTnLst>
                          </p:cTn>
                        </p:par>
                        <p:par>
                          <p:cTn id="34" fill="hold" nodeType="afterGroup">
                            <p:stCondLst>
                              <p:cond delay="500"/>
                            </p:stCondLst>
                            <p:childTnLst>
                              <p:par>
                                <p:cTn id="35" presetID="5" presetClass="entr" presetSubtype="10" fill="hold" nodeType="afterEffect">
                                  <p:stCondLst>
                                    <p:cond delay="0"/>
                                  </p:stCondLst>
                                  <p:childTnLst>
                                    <p:set>
                                      <p:cBhvr>
                                        <p:cTn id="36" dur="1" fill="hold">
                                          <p:stCondLst>
                                            <p:cond delay="0"/>
                                          </p:stCondLst>
                                        </p:cTn>
                                        <p:tgtEl>
                                          <p:spTgt spid="801903"/>
                                        </p:tgtEl>
                                        <p:attrNameLst>
                                          <p:attrName>style.visibility</p:attrName>
                                        </p:attrNameLst>
                                      </p:cBhvr>
                                      <p:to>
                                        <p:strVal val="visible"/>
                                      </p:to>
                                    </p:set>
                                    <p:animEffect transition="in" filter="checkerboard(across)">
                                      <p:cBhvr>
                                        <p:cTn id="37" dur="500"/>
                                        <p:tgtEl>
                                          <p:spTgt spid="801903"/>
                                        </p:tgtEl>
                                      </p:cBhvr>
                                    </p:animEffect>
                                  </p:childTnLst>
                                </p:cTn>
                              </p:par>
                            </p:childTnLst>
                          </p:cTn>
                        </p:par>
                        <p:par>
                          <p:cTn id="38" fill="hold" nodeType="afterGroup">
                            <p:stCondLst>
                              <p:cond delay="1000"/>
                            </p:stCondLst>
                            <p:childTnLst>
                              <p:par>
                                <p:cTn id="39" presetID="5" presetClass="entr" presetSubtype="10" fill="hold" nodeType="afterEffect">
                                  <p:stCondLst>
                                    <p:cond delay="0"/>
                                  </p:stCondLst>
                                  <p:childTnLst>
                                    <p:set>
                                      <p:cBhvr>
                                        <p:cTn id="40" dur="1" fill="hold">
                                          <p:stCondLst>
                                            <p:cond delay="0"/>
                                          </p:stCondLst>
                                        </p:cTn>
                                        <p:tgtEl>
                                          <p:spTgt spid="801917"/>
                                        </p:tgtEl>
                                        <p:attrNameLst>
                                          <p:attrName>style.visibility</p:attrName>
                                        </p:attrNameLst>
                                      </p:cBhvr>
                                      <p:to>
                                        <p:strVal val="visible"/>
                                      </p:to>
                                    </p:set>
                                    <p:animEffect transition="in" filter="checkerboard(across)">
                                      <p:cBhvr>
                                        <p:cTn id="41" dur="500"/>
                                        <p:tgtEl>
                                          <p:spTgt spid="801917"/>
                                        </p:tgtEl>
                                      </p:cBhvr>
                                    </p:animEffect>
                                  </p:childTnLst>
                                </p:cTn>
                              </p:par>
                            </p:childTnLst>
                          </p:cTn>
                        </p:par>
                        <p:par>
                          <p:cTn id="42" fill="hold" nodeType="afterGroup">
                            <p:stCondLst>
                              <p:cond delay="1500"/>
                            </p:stCondLst>
                            <p:childTnLst>
                              <p:par>
                                <p:cTn id="43" presetID="5" presetClass="entr" presetSubtype="10" fill="hold" nodeType="afterEffect">
                                  <p:stCondLst>
                                    <p:cond delay="0"/>
                                  </p:stCondLst>
                                  <p:childTnLst>
                                    <p:set>
                                      <p:cBhvr>
                                        <p:cTn id="44" dur="1" fill="hold">
                                          <p:stCondLst>
                                            <p:cond delay="0"/>
                                          </p:stCondLst>
                                        </p:cTn>
                                        <p:tgtEl>
                                          <p:spTgt spid="801875"/>
                                        </p:tgtEl>
                                        <p:attrNameLst>
                                          <p:attrName>style.visibility</p:attrName>
                                        </p:attrNameLst>
                                      </p:cBhvr>
                                      <p:to>
                                        <p:strVal val="visible"/>
                                      </p:to>
                                    </p:set>
                                    <p:animEffect transition="in" filter="checkerboard(across)">
                                      <p:cBhvr>
                                        <p:cTn id="45" dur="500"/>
                                        <p:tgtEl>
                                          <p:spTgt spid="801875"/>
                                        </p:tgtEl>
                                      </p:cBhvr>
                                    </p:animEffect>
                                  </p:childTnLst>
                                </p:cTn>
                              </p:par>
                            </p:childTnLst>
                          </p:cTn>
                        </p:par>
                        <p:par>
                          <p:cTn id="46" fill="hold" nodeType="afterGroup">
                            <p:stCondLst>
                              <p:cond delay="2000"/>
                            </p:stCondLst>
                            <p:childTnLst>
                              <p:par>
                                <p:cTn id="47" presetID="5" presetClass="entr" presetSubtype="10" fill="hold" nodeType="afterEffect">
                                  <p:stCondLst>
                                    <p:cond delay="0"/>
                                  </p:stCondLst>
                                  <p:childTnLst>
                                    <p:set>
                                      <p:cBhvr>
                                        <p:cTn id="48" dur="1" fill="hold">
                                          <p:stCondLst>
                                            <p:cond delay="0"/>
                                          </p:stCondLst>
                                        </p:cTn>
                                        <p:tgtEl>
                                          <p:spTgt spid="801945"/>
                                        </p:tgtEl>
                                        <p:attrNameLst>
                                          <p:attrName>style.visibility</p:attrName>
                                        </p:attrNameLst>
                                      </p:cBhvr>
                                      <p:to>
                                        <p:strVal val="visible"/>
                                      </p:to>
                                    </p:set>
                                    <p:animEffect transition="in" filter="checkerboard(across)">
                                      <p:cBhvr>
                                        <p:cTn id="49" dur="500"/>
                                        <p:tgtEl>
                                          <p:spTgt spid="801945"/>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3" fill="hold" nodeType="clickEffect">
                                  <p:stCondLst>
                                    <p:cond delay="0"/>
                                  </p:stCondLst>
                                  <p:childTnLst>
                                    <p:set>
                                      <p:cBhvr>
                                        <p:cTn id="53" dur="1" fill="hold">
                                          <p:stCondLst>
                                            <p:cond delay="0"/>
                                          </p:stCondLst>
                                        </p:cTn>
                                        <p:tgtEl>
                                          <p:spTgt spid="4"/>
                                        </p:tgtEl>
                                        <p:attrNameLst>
                                          <p:attrName>style.visibility</p:attrName>
                                        </p:attrNameLst>
                                      </p:cBhvr>
                                      <p:to>
                                        <p:strVal val="visible"/>
                                      </p:to>
                                    </p:set>
                                    <p:anim calcmode="lin" valueType="num">
                                      <p:cBhvr additive="base">
                                        <p:cTn id="54" dur="500" fill="hold"/>
                                        <p:tgtEl>
                                          <p:spTgt spid="4"/>
                                        </p:tgtEl>
                                        <p:attrNameLst>
                                          <p:attrName>ppt_x</p:attrName>
                                        </p:attrNameLst>
                                      </p:cBhvr>
                                      <p:tavLst>
                                        <p:tav tm="0">
                                          <p:val>
                                            <p:strVal val="1+#ppt_w/2"/>
                                          </p:val>
                                        </p:tav>
                                        <p:tav tm="100000">
                                          <p:val>
                                            <p:strVal val="#ppt_x"/>
                                          </p:val>
                                        </p:tav>
                                      </p:tavLst>
                                    </p:anim>
                                    <p:anim calcmode="lin" valueType="num">
                                      <p:cBhvr additive="base">
                                        <p:cTn id="55" dur="500" fill="hold"/>
                                        <p:tgtEl>
                                          <p:spTgt spid="4"/>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grpId="0" nodeType="clickEffect">
                                  <p:stCondLst>
                                    <p:cond delay="0"/>
                                  </p:stCondLst>
                                  <p:childTnLst>
                                    <p:set>
                                      <p:cBhvr>
                                        <p:cTn id="59" dur="1" fill="hold">
                                          <p:stCondLst>
                                            <p:cond delay="499"/>
                                          </p:stCondLst>
                                        </p:cTn>
                                        <p:tgtEl>
                                          <p:spTgt spid="801982"/>
                                        </p:tgtEl>
                                        <p:attrNameLst>
                                          <p:attrName>style.visibility</p:attrName>
                                        </p:attrNameLst>
                                      </p:cBhvr>
                                      <p:to>
                                        <p:strVal val="visible"/>
                                      </p:to>
                                    </p:set>
                                  </p:childTnLst>
                                </p:cTn>
                              </p:par>
                            </p:childTnLst>
                          </p:cTn>
                        </p:par>
                        <p:par>
                          <p:cTn id="60" fill="hold" nodeType="afterGroup">
                            <p:stCondLst>
                              <p:cond delay="500"/>
                            </p:stCondLst>
                            <p:childTnLst>
                              <p:par>
                                <p:cTn id="61" presetID="5" presetClass="entr" presetSubtype="10" fill="hold" nodeType="afterEffect">
                                  <p:stCondLst>
                                    <p:cond delay="0"/>
                                  </p:stCondLst>
                                  <p:childTnLst>
                                    <p:set>
                                      <p:cBhvr>
                                        <p:cTn id="62" dur="1" fill="hold">
                                          <p:stCondLst>
                                            <p:cond delay="0"/>
                                          </p:stCondLst>
                                        </p:cTn>
                                        <p:tgtEl>
                                          <p:spTgt spid="801963"/>
                                        </p:tgtEl>
                                        <p:attrNameLst>
                                          <p:attrName>style.visibility</p:attrName>
                                        </p:attrNameLst>
                                      </p:cBhvr>
                                      <p:to>
                                        <p:strVal val="visible"/>
                                      </p:to>
                                    </p:set>
                                    <p:animEffect transition="in" filter="checkerboard(across)">
                                      <p:cBhvr>
                                        <p:cTn id="63" dur="500"/>
                                        <p:tgtEl>
                                          <p:spTgt spid="801963"/>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3" fill="hold" nodeType="click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additive="base">
                                        <p:cTn id="68" dur="500" fill="hold"/>
                                        <p:tgtEl>
                                          <p:spTgt spid="5"/>
                                        </p:tgtEl>
                                        <p:attrNameLst>
                                          <p:attrName>ppt_x</p:attrName>
                                        </p:attrNameLst>
                                      </p:cBhvr>
                                      <p:tavLst>
                                        <p:tav tm="0">
                                          <p:val>
                                            <p:strVal val="1+#ppt_w/2"/>
                                          </p:val>
                                        </p:tav>
                                        <p:tav tm="100000">
                                          <p:val>
                                            <p:strVal val="#ppt_x"/>
                                          </p:val>
                                        </p:tav>
                                      </p:tavLst>
                                    </p:anim>
                                    <p:anim calcmode="lin" valueType="num">
                                      <p:cBhvr additive="base">
                                        <p:cTn id="69" dur="500" fill="hold"/>
                                        <p:tgtEl>
                                          <p:spTgt spid="5"/>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0" fill="hold" nodeType="clickPar">
                      <p:stCondLst>
                        <p:cond delay="indefinite"/>
                      </p:stCondLst>
                      <p:childTnLst>
                        <p:par>
                          <p:cTn id="71" fill="hold" nodeType="withGroup">
                            <p:stCondLst>
                              <p:cond delay="0"/>
                            </p:stCondLst>
                            <p:childTnLst>
                              <p:par>
                                <p:cTn id="72" presetID="1" presetClass="entr" presetSubtype="0" fill="hold" grpId="0" nodeType="clickEffect">
                                  <p:stCondLst>
                                    <p:cond delay="0"/>
                                  </p:stCondLst>
                                  <p:childTnLst>
                                    <p:set>
                                      <p:cBhvr>
                                        <p:cTn id="73" dur="1" fill="hold">
                                          <p:stCondLst>
                                            <p:cond delay="499"/>
                                          </p:stCondLst>
                                        </p:cTn>
                                        <p:tgtEl>
                                          <p:spTgt spid="801981"/>
                                        </p:tgtEl>
                                        <p:attrNameLst>
                                          <p:attrName>style.visibility</p:attrName>
                                        </p:attrNameLst>
                                      </p:cBhvr>
                                      <p:to>
                                        <p:strVal val="visible"/>
                                      </p:to>
                                    </p:set>
                                  </p:childTnLst>
                                </p:cTn>
                              </p:par>
                            </p:childTnLst>
                          </p:cTn>
                        </p:par>
                        <p:par>
                          <p:cTn id="74" fill="hold" nodeType="afterGroup">
                            <p:stCondLst>
                              <p:cond delay="500"/>
                            </p:stCondLst>
                            <p:childTnLst>
                              <p:par>
                                <p:cTn id="75" presetID="16" presetClass="entr" presetSubtype="42" fill="hold" nodeType="afterEffect">
                                  <p:stCondLst>
                                    <p:cond delay="0"/>
                                  </p:stCondLst>
                                  <p:childTnLst>
                                    <p:set>
                                      <p:cBhvr>
                                        <p:cTn id="76" dur="1" fill="hold">
                                          <p:stCondLst>
                                            <p:cond delay="0"/>
                                          </p:stCondLst>
                                        </p:cTn>
                                        <p:tgtEl>
                                          <p:spTgt spid="801931"/>
                                        </p:tgtEl>
                                        <p:attrNameLst>
                                          <p:attrName>style.visibility</p:attrName>
                                        </p:attrNameLst>
                                      </p:cBhvr>
                                      <p:to>
                                        <p:strVal val="visible"/>
                                      </p:to>
                                    </p:set>
                                    <p:animEffect transition="in" filter="barn(outHorizontal)">
                                      <p:cBhvr>
                                        <p:cTn id="77" dur="500"/>
                                        <p:tgtEl>
                                          <p:spTgt spid="801931"/>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801983"/>
                                        </p:tgtEl>
                                        <p:attrNameLst>
                                          <p:attrName>style.visibility</p:attrName>
                                        </p:attrNameLst>
                                      </p:cBhvr>
                                      <p:to>
                                        <p:strVal val="visible"/>
                                      </p:to>
                                    </p:set>
                                  </p:childTnLst>
                                </p:cTn>
                              </p:par>
                            </p:childTnLst>
                          </p:cTn>
                        </p:par>
                      </p:childTnLst>
                    </p:cTn>
                  </p:par>
                  <p:par>
                    <p:cTn id="82" fill="hold" nodeType="clickPar">
                      <p:stCondLst>
                        <p:cond delay="indefinite"/>
                      </p:stCondLst>
                      <p:childTnLst>
                        <p:par>
                          <p:cTn id="83" fill="hold" nodeType="withGroup">
                            <p:stCondLst>
                              <p:cond delay="0"/>
                            </p:stCondLst>
                            <p:childTnLst>
                              <p:par>
                                <p:cTn id="84" presetID="17" presetClass="entr" presetSubtype="1" fill="hold" grpId="0" nodeType="clickEffect">
                                  <p:stCondLst>
                                    <p:cond delay="0"/>
                                  </p:stCondLst>
                                  <p:childTnLst>
                                    <p:set>
                                      <p:cBhvr>
                                        <p:cTn id="85" dur="1" fill="hold">
                                          <p:stCondLst>
                                            <p:cond delay="0"/>
                                          </p:stCondLst>
                                        </p:cTn>
                                        <p:tgtEl>
                                          <p:spTgt spid="2"/>
                                        </p:tgtEl>
                                        <p:attrNameLst>
                                          <p:attrName>style.visibility</p:attrName>
                                        </p:attrNameLst>
                                      </p:cBhvr>
                                      <p:to>
                                        <p:strVal val="visible"/>
                                      </p:to>
                                    </p:set>
                                    <p:anim calcmode="lin" valueType="num">
                                      <p:cBhvr>
                                        <p:cTn id="86" dur="1000" fill="hold"/>
                                        <p:tgtEl>
                                          <p:spTgt spid="2"/>
                                        </p:tgtEl>
                                        <p:attrNameLst>
                                          <p:attrName>ppt_x</p:attrName>
                                        </p:attrNameLst>
                                      </p:cBhvr>
                                      <p:tavLst>
                                        <p:tav tm="0">
                                          <p:val>
                                            <p:strVal val="#ppt_x"/>
                                          </p:val>
                                        </p:tav>
                                        <p:tav tm="100000">
                                          <p:val>
                                            <p:strVal val="#ppt_x"/>
                                          </p:val>
                                        </p:tav>
                                      </p:tavLst>
                                    </p:anim>
                                    <p:anim calcmode="lin" valueType="num">
                                      <p:cBhvr>
                                        <p:cTn id="87" dur="1000" fill="hold"/>
                                        <p:tgtEl>
                                          <p:spTgt spid="2"/>
                                        </p:tgtEl>
                                        <p:attrNameLst>
                                          <p:attrName>ppt_y</p:attrName>
                                        </p:attrNameLst>
                                      </p:cBhvr>
                                      <p:tavLst>
                                        <p:tav tm="0">
                                          <p:val>
                                            <p:strVal val="#ppt_y-#ppt_h/2"/>
                                          </p:val>
                                        </p:tav>
                                        <p:tav tm="100000">
                                          <p:val>
                                            <p:strVal val="#ppt_y"/>
                                          </p:val>
                                        </p:tav>
                                      </p:tavLst>
                                    </p:anim>
                                    <p:anim calcmode="lin" valueType="num">
                                      <p:cBhvr>
                                        <p:cTn id="88" dur="1000" fill="hold"/>
                                        <p:tgtEl>
                                          <p:spTgt spid="2"/>
                                        </p:tgtEl>
                                        <p:attrNameLst>
                                          <p:attrName>ppt_w</p:attrName>
                                        </p:attrNameLst>
                                      </p:cBhvr>
                                      <p:tavLst>
                                        <p:tav tm="0">
                                          <p:val>
                                            <p:strVal val="#ppt_w"/>
                                          </p:val>
                                        </p:tav>
                                        <p:tav tm="100000">
                                          <p:val>
                                            <p:strVal val="#ppt_w"/>
                                          </p:val>
                                        </p:tav>
                                      </p:tavLst>
                                    </p:anim>
                                    <p:anim calcmode="lin" valueType="num">
                                      <p:cBhvr>
                                        <p:cTn id="89" dur="10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0" fill="hold" nodeType="clickPar">
                      <p:stCondLst>
                        <p:cond delay="indefinite"/>
                      </p:stCondLst>
                      <p:childTnLst>
                        <p:par>
                          <p:cTn id="91" fill="hold" nodeType="withGroup">
                            <p:stCondLst>
                              <p:cond delay="0"/>
                            </p:stCondLst>
                            <p:childTnLst>
                              <p:par>
                                <p:cTn id="92" presetID="17" presetClass="entr" presetSubtype="1" fill="hold" grpId="0" nodeType="clickEffect">
                                  <p:stCondLst>
                                    <p:cond delay="0"/>
                                  </p:stCondLst>
                                  <p:childTnLst>
                                    <p:set>
                                      <p:cBhvr>
                                        <p:cTn id="93" dur="1" fill="hold">
                                          <p:stCondLst>
                                            <p:cond delay="0"/>
                                          </p:stCondLst>
                                        </p:cTn>
                                        <p:tgtEl>
                                          <p:spTgt spid="801984"/>
                                        </p:tgtEl>
                                        <p:attrNameLst>
                                          <p:attrName>style.visibility</p:attrName>
                                        </p:attrNameLst>
                                      </p:cBhvr>
                                      <p:to>
                                        <p:strVal val="visible"/>
                                      </p:to>
                                    </p:set>
                                    <p:anim calcmode="lin" valueType="num">
                                      <p:cBhvr>
                                        <p:cTn id="94" dur="1000" fill="hold"/>
                                        <p:tgtEl>
                                          <p:spTgt spid="801984"/>
                                        </p:tgtEl>
                                        <p:attrNameLst>
                                          <p:attrName>ppt_x</p:attrName>
                                        </p:attrNameLst>
                                      </p:cBhvr>
                                      <p:tavLst>
                                        <p:tav tm="0">
                                          <p:val>
                                            <p:strVal val="#ppt_x"/>
                                          </p:val>
                                        </p:tav>
                                        <p:tav tm="100000">
                                          <p:val>
                                            <p:strVal val="#ppt_x"/>
                                          </p:val>
                                        </p:tav>
                                      </p:tavLst>
                                    </p:anim>
                                    <p:anim calcmode="lin" valueType="num">
                                      <p:cBhvr>
                                        <p:cTn id="95" dur="1000" fill="hold"/>
                                        <p:tgtEl>
                                          <p:spTgt spid="801984"/>
                                        </p:tgtEl>
                                        <p:attrNameLst>
                                          <p:attrName>ppt_y</p:attrName>
                                        </p:attrNameLst>
                                      </p:cBhvr>
                                      <p:tavLst>
                                        <p:tav tm="0">
                                          <p:val>
                                            <p:strVal val="#ppt_y-#ppt_h/2"/>
                                          </p:val>
                                        </p:tav>
                                        <p:tav tm="100000">
                                          <p:val>
                                            <p:strVal val="#ppt_y"/>
                                          </p:val>
                                        </p:tav>
                                      </p:tavLst>
                                    </p:anim>
                                    <p:anim calcmode="lin" valueType="num">
                                      <p:cBhvr>
                                        <p:cTn id="96" dur="1000" fill="hold"/>
                                        <p:tgtEl>
                                          <p:spTgt spid="801984"/>
                                        </p:tgtEl>
                                        <p:attrNameLst>
                                          <p:attrName>ppt_w</p:attrName>
                                        </p:attrNameLst>
                                      </p:cBhvr>
                                      <p:tavLst>
                                        <p:tav tm="0">
                                          <p:val>
                                            <p:strVal val="#ppt_w"/>
                                          </p:val>
                                        </p:tav>
                                        <p:tav tm="100000">
                                          <p:val>
                                            <p:strVal val="#ppt_w"/>
                                          </p:val>
                                        </p:tav>
                                      </p:tavLst>
                                    </p:anim>
                                    <p:anim calcmode="lin" valueType="num">
                                      <p:cBhvr>
                                        <p:cTn id="97" dur="1000" fill="hold"/>
                                        <p:tgtEl>
                                          <p:spTgt spid="801984"/>
                                        </p:tgtEl>
                                        <p:attrNameLst>
                                          <p:attrName>ppt_h</p:attrName>
                                        </p:attrNameLst>
                                      </p:cBhvr>
                                      <p:tavLst>
                                        <p:tav tm="0">
                                          <p:val>
                                            <p:fltVal val="0"/>
                                          </p:val>
                                        </p:tav>
                                        <p:tav tm="100000">
                                          <p:val>
                                            <p:strVal val="#ppt_h"/>
                                          </p:val>
                                        </p:tav>
                                      </p:tavLst>
                                    </p:anim>
                                  </p:childTnLst>
                                </p:cTn>
                              </p:par>
                            </p:childTnLst>
                          </p:cTn>
                        </p:par>
                      </p:childTnLst>
                    </p:cTn>
                  </p:par>
                  <p:par>
                    <p:cTn id="98" fill="hold" nodeType="clickPar">
                      <p:stCondLst>
                        <p:cond delay="indefinite"/>
                      </p:stCondLst>
                      <p:childTnLst>
                        <p:par>
                          <p:cTn id="99" fill="hold" nodeType="withGroup">
                            <p:stCondLst>
                              <p:cond delay="0"/>
                            </p:stCondLst>
                            <p:childTnLst>
                              <p:par>
                                <p:cTn id="100" presetID="17" presetClass="entr" presetSubtype="1" fill="hold" grpId="0" nodeType="clickEffect">
                                  <p:stCondLst>
                                    <p:cond delay="0"/>
                                  </p:stCondLst>
                                  <p:childTnLst>
                                    <p:set>
                                      <p:cBhvr>
                                        <p:cTn id="101" dur="1" fill="hold">
                                          <p:stCondLst>
                                            <p:cond delay="0"/>
                                          </p:stCondLst>
                                        </p:cTn>
                                        <p:tgtEl>
                                          <p:spTgt spid="801985"/>
                                        </p:tgtEl>
                                        <p:attrNameLst>
                                          <p:attrName>style.visibility</p:attrName>
                                        </p:attrNameLst>
                                      </p:cBhvr>
                                      <p:to>
                                        <p:strVal val="visible"/>
                                      </p:to>
                                    </p:set>
                                    <p:anim calcmode="lin" valueType="num">
                                      <p:cBhvr>
                                        <p:cTn id="102" dur="1000" fill="hold"/>
                                        <p:tgtEl>
                                          <p:spTgt spid="801985"/>
                                        </p:tgtEl>
                                        <p:attrNameLst>
                                          <p:attrName>ppt_x</p:attrName>
                                        </p:attrNameLst>
                                      </p:cBhvr>
                                      <p:tavLst>
                                        <p:tav tm="0">
                                          <p:val>
                                            <p:strVal val="#ppt_x"/>
                                          </p:val>
                                        </p:tav>
                                        <p:tav tm="100000">
                                          <p:val>
                                            <p:strVal val="#ppt_x"/>
                                          </p:val>
                                        </p:tav>
                                      </p:tavLst>
                                    </p:anim>
                                    <p:anim calcmode="lin" valueType="num">
                                      <p:cBhvr>
                                        <p:cTn id="103" dur="1000" fill="hold"/>
                                        <p:tgtEl>
                                          <p:spTgt spid="801985"/>
                                        </p:tgtEl>
                                        <p:attrNameLst>
                                          <p:attrName>ppt_y</p:attrName>
                                        </p:attrNameLst>
                                      </p:cBhvr>
                                      <p:tavLst>
                                        <p:tav tm="0">
                                          <p:val>
                                            <p:strVal val="#ppt_y-#ppt_h/2"/>
                                          </p:val>
                                        </p:tav>
                                        <p:tav tm="100000">
                                          <p:val>
                                            <p:strVal val="#ppt_y"/>
                                          </p:val>
                                        </p:tav>
                                      </p:tavLst>
                                    </p:anim>
                                    <p:anim calcmode="lin" valueType="num">
                                      <p:cBhvr>
                                        <p:cTn id="104" dur="1000" fill="hold"/>
                                        <p:tgtEl>
                                          <p:spTgt spid="801985"/>
                                        </p:tgtEl>
                                        <p:attrNameLst>
                                          <p:attrName>ppt_w</p:attrName>
                                        </p:attrNameLst>
                                      </p:cBhvr>
                                      <p:tavLst>
                                        <p:tav tm="0">
                                          <p:val>
                                            <p:strVal val="#ppt_w"/>
                                          </p:val>
                                        </p:tav>
                                        <p:tav tm="100000">
                                          <p:val>
                                            <p:strVal val="#ppt_w"/>
                                          </p:val>
                                        </p:tav>
                                      </p:tavLst>
                                    </p:anim>
                                    <p:anim calcmode="lin" valueType="num">
                                      <p:cBhvr>
                                        <p:cTn id="105" dur="1000" fill="hold"/>
                                        <p:tgtEl>
                                          <p:spTgt spid="801985"/>
                                        </p:tgtEl>
                                        <p:attrNameLst>
                                          <p:attrName>ppt_h</p:attrName>
                                        </p:attrNameLst>
                                      </p:cBhvr>
                                      <p:tavLst>
                                        <p:tav tm="0">
                                          <p:val>
                                            <p:fltVal val="0"/>
                                          </p:val>
                                        </p:tav>
                                        <p:tav tm="100000">
                                          <p:val>
                                            <p:strVal val="#ppt_h"/>
                                          </p:val>
                                        </p:tav>
                                      </p:tavLst>
                                    </p:anim>
                                  </p:childTnLst>
                                </p:cTn>
                              </p:par>
                            </p:childTnLst>
                          </p:cTn>
                        </p:par>
                      </p:childTnLst>
                    </p:cTn>
                  </p:par>
                  <p:par>
                    <p:cTn id="106" fill="hold" nodeType="clickPar">
                      <p:stCondLst>
                        <p:cond delay="indefinite"/>
                      </p:stCondLst>
                      <p:childTnLst>
                        <p:par>
                          <p:cTn id="107" fill="hold" nodeType="withGroup">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1269956"/>
                                        </p:tgtEl>
                                        <p:attrNameLst>
                                          <p:attrName>style.visibility</p:attrName>
                                        </p:attrNameLst>
                                      </p:cBhvr>
                                      <p:to>
                                        <p:strVal val="visible"/>
                                      </p:to>
                                    </p:se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1" presetClass="entr" presetSubtype="0" fill="hold" grpId="0" nodeType="clickEffect">
                                  <p:stCondLst>
                                    <p:cond delay="0"/>
                                  </p:stCondLst>
                                  <p:childTnLst>
                                    <p:set>
                                      <p:cBhvr>
                                        <p:cTn id="113"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1981" grpId="0" animBg="1"/>
      <p:bldP spid="801982" grpId="0" animBg="1"/>
      <p:bldP spid="801983" grpId="0" animBg="1"/>
      <p:bldP spid="801985" grpId="0" animBg="1"/>
      <p:bldP spid="2" grpId="0" animBg="1"/>
      <p:bldP spid="801984" grpId="0" animBg="1"/>
      <p:bldP spid="1269956" grpId="0" animBg="1"/>
      <p:bldP spid="41" grpId="0" animBg="1"/>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1" name="Slide Number Placeholder 2"/>
          <p:cNvSpPr>
            <a:spLocks noGrp="1"/>
          </p:cNvSpPr>
          <p:nvPr>
            <p:ph type="sldNum" sz="quarter" idx="11"/>
          </p:nvPr>
        </p:nvSpPr>
        <p:spPr>
          <a:noFill/>
          <a:ln>
            <a:miter lim="800000"/>
            <a:headEnd/>
            <a:tailEnd/>
          </a:ln>
        </p:spPr>
        <p:txBody>
          <a:bodyPr/>
          <a:lstStyle/>
          <a:p>
            <a:fld id="{BF694550-7125-43AA-BA41-81DB898A2C9C}" type="slidenum">
              <a:rPr lang="en-US" altLang="zh-TW" smtClean="0">
                <a:ea typeface="Arial Unicode MS" pitchFamily="34" charset="-122"/>
                <a:cs typeface="Arial Unicode MS" pitchFamily="34" charset="-122"/>
              </a:rPr>
              <a:pPr/>
              <a:t>155</a:t>
            </a:fld>
            <a:endParaRPr lang="en-US" altLang="zh-TW" smtClean="0">
              <a:ea typeface="Arial Unicode MS" pitchFamily="34" charset="-122"/>
              <a:cs typeface="Arial Unicode MS" pitchFamily="34" charset="-122"/>
            </a:endParaRPr>
          </a:p>
        </p:txBody>
      </p:sp>
      <p:sp>
        <p:nvSpPr>
          <p:cNvPr id="343042" name="Rectangle 2"/>
          <p:cNvSpPr>
            <a:spLocks noGrp="1" noChangeArrowheads="1"/>
          </p:cNvSpPr>
          <p:nvPr>
            <p:ph type="title" idx="4294967295"/>
          </p:nvPr>
        </p:nvSpPr>
        <p:spPr>
          <a:xfrm>
            <a:off x="1014413" y="161925"/>
            <a:ext cx="7916862" cy="677863"/>
          </a:xfrm>
        </p:spPr>
        <p:txBody>
          <a:bodyPr/>
          <a:lstStyle/>
          <a:p>
            <a:pPr eaLnBrk="1" hangingPunct="1"/>
            <a:r>
              <a:rPr lang="en-US" altLang="zh-TW" smtClean="0">
                <a:ea typeface="Arial Unicode MS" pitchFamily="34" charset="-122"/>
                <a:cs typeface="Arial Unicode MS" pitchFamily="34" charset="-122"/>
              </a:rPr>
              <a:t>Constrained Conditional Models</a:t>
            </a:r>
          </a:p>
        </p:txBody>
      </p:sp>
      <p:sp>
        <p:nvSpPr>
          <p:cNvPr id="754691" name="Rectangle 3"/>
          <p:cNvSpPr>
            <a:spLocks noChangeArrowheads="1"/>
          </p:cNvSpPr>
          <p:nvPr/>
        </p:nvSpPr>
        <p:spPr bwMode="auto">
          <a:xfrm>
            <a:off x="533400" y="1143000"/>
            <a:ext cx="7772400" cy="5029200"/>
          </a:xfrm>
          <a:prstGeom prst="rect">
            <a:avLst/>
          </a:prstGeom>
          <a:noFill/>
          <a:ln w="9525">
            <a:noFill/>
            <a:miter lim="800000"/>
            <a:headEnd/>
            <a:tailEnd/>
          </a:ln>
        </p:spPr>
        <p:txBody>
          <a:bodyPr/>
          <a:lstStyle/>
          <a:p>
            <a:pPr marL="342900" indent="-342900">
              <a:spcBef>
                <a:spcPct val="20000"/>
              </a:spcBef>
              <a:buClr>
                <a:srgbClr val="FF9900"/>
              </a:buClr>
              <a:buSzPct val="75000"/>
              <a:buFont typeface="Wingdings" pitchFamily="2" charset="2"/>
              <a:buChar char="n"/>
            </a:pPr>
            <a:endParaRPr lang="en-US" altLang="zh-TW" sz="2400" b="1">
              <a:solidFill>
                <a:srgbClr val="CC3300"/>
              </a:solidFill>
              <a:latin typeface="Calibri" pitchFamily="34" charset="0"/>
              <a:ea typeface="Arial Unicode MS" pitchFamily="34" charset="-122"/>
              <a:cs typeface="Arial Unicode MS" pitchFamily="34" charset="-122"/>
            </a:endParaRPr>
          </a:p>
        </p:txBody>
      </p:sp>
      <p:pic>
        <p:nvPicPr>
          <p:cNvPr id="343044" name="Picture 4"/>
          <p:cNvPicPr>
            <a:picLocks noChangeAspect="1" noChangeArrowheads="1"/>
          </p:cNvPicPr>
          <p:nvPr/>
        </p:nvPicPr>
        <p:blipFill>
          <a:blip r:embed="rId3"/>
          <a:srcRect/>
          <a:stretch>
            <a:fillRect/>
          </a:stretch>
        </p:blipFill>
        <p:spPr bwMode="auto">
          <a:xfrm>
            <a:off x="1447800" y="1295400"/>
            <a:ext cx="5305425" cy="1028700"/>
          </a:xfrm>
          <a:prstGeom prst="rect">
            <a:avLst/>
          </a:prstGeom>
          <a:noFill/>
          <a:ln w="9525">
            <a:noFill/>
            <a:miter lim="800000"/>
            <a:headEnd/>
            <a:tailEnd/>
          </a:ln>
        </p:spPr>
      </p:pic>
      <p:sp>
        <p:nvSpPr>
          <p:cNvPr id="754702" name="Text Box 14"/>
          <p:cNvSpPr txBox="1">
            <a:spLocks noChangeArrowheads="1"/>
          </p:cNvSpPr>
          <p:nvPr/>
        </p:nvSpPr>
        <p:spPr bwMode="auto">
          <a:xfrm>
            <a:off x="609600" y="4003675"/>
            <a:ext cx="4038600" cy="2324100"/>
          </a:xfrm>
          <a:prstGeom prst="rect">
            <a:avLst/>
          </a:prstGeom>
          <a:noFill/>
          <a:ln w="9525">
            <a:noFill/>
            <a:miter lim="800000"/>
            <a:headEnd/>
            <a:tailEnd/>
          </a:ln>
        </p:spPr>
        <p:txBody>
          <a:bodyPr>
            <a:spAutoFit/>
          </a:bodyPr>
          <a:lstStyle/>
          <a:p>
            <a:pPr>
              <a:spcBef>
                <a:spcPct val="50000"/>
              </a:spcBef>
            </a:pPr>
            <a:r>
              <a:rPr lang="en-US" sz="2000">
                <a:solidFill>
                  <a:srgbClr val="FF0000"/>
                </a:solidFill>
                <a:latin typeface="Calibri" pitchFamily="34" charset="0"/>
              </a:rPr>
              <a:t>How to solve?</a:t>
            </a:r>
          </a:p>
          <a:p>
            <a:pPr>
              <a:spcBef>
                <a:spcPct val="50000"/>
              </a:spcBef>
            </a:pPr>
            <a:r>
              <a:rPr lang="en-US" sz="2000">
                <a:solidFill>
                  <a:srgbClr val="000000"/>
                </a:solidFill>
                <a:latin typeface="Calibri" pitchFamily="34" charset="0"/>
              </a:rPr>
              <a:t>This is an Integer Linear Program</a:t>
            </a:r>
          </a:p>
          <a:p>
            <a:pPr>
              <a:spcBef>
                <a:spcPct val="50000"/>
              </a:spcBef>
            </a:pPr>
            <a:r>
              <a:rPr lang="en-US" sz="2000">
                <a:solidFill>
                  <a:srgbClr val="000000"/>
                </a:solidFill>
                <a:latin typeface="Calibri" pitchFamily="34" charset="0"/>
              </a:rPr>
              <a:t>Solving using ILP packages gives an  exact solution. </a:t>
            </a:r>
          </a:p>
          <a:p>
            <a:pPr>
              <a:spcBef>
                <a:spcPct val="50000"/>
              </a:spcBef>
            </a:pPr>
            <a:r>
              <a:rPr lang="en-US">
                <a:solidFill>
                  <a:srgbClr val="000000"/>
                </a:solidFill>
                <a:latin typeface="Calibri" pitchFamily="34" charset="0"/>
              </a:rPr>
              <a:t>Cutting Planes, Dual Decomposition &amp; other search techniques are possible </a:t>
            </a:r>
          </a:p>
        </p:txBody>
      </p:sp>
      <p:sp>
        <p:nvSpPr>
          <p:cNvPr id="754705" name="Rectangle 17"/>
          <p:cNvSpPr>
            <a:spLocks noChangeArrowheads="1"/>
          </p:cNvSpPr>
          <p:nvPr/>
        </p:nvSpPr>
        <p:spPr bwMode="auto">
          <a:xfrm>
            <a:off x="7010400" y="1635125"/>
            <a:ext cx="2133600" cy="650875"/>
          </a:xfrm>
          <a:prstGeom prst="rect">
            <a:avLst/>
          </a:prstGeom>
          <a:solidFill>
            <a:srgbClr val="FFFFCC"/>
          </a:solidFill>
          <a:ln w="9525">
            <a:solidFill>
              <a:srgbClr val="FF0000"/>
            </a:solidFill>
            <a:miter lim="800000"/>
            <a:headEnd/>
            <a:tailEnd/>
          </a:ln>
        </p:spPr>
        <p:txBody>
          <a:bodyPr>
            <a:spAutoFit/>
          </a:bodyPr>
          <a:lstStyle/>
          <a:p>
            <a:r>
              <a:rPr lang="en-US">
                <a:solidFill>
                  <a:srgbClr val="000000"/>
                </a:solidFill>
              </a:rPr>
              <a:t>(Soft) constraints component</a:t>
            </a:r>
          </a:p>
        </p:txBody>
      </p:sp>
      <p:grpSp>
        <p:nvGrpSpPr>
          <p:cNvPr id="754714" name="Group 26"/>
          <p:cNvGrpSpPr>
            <a:grpSpLocks/>
          </p:cNvGrpSpPr>
          <p:nvPr/>
        </p:nvGrpSpPr>
        <p:grpSpPr bwMode="auto">
          <a:xfrm>
            <a:off x="152400" y="1981200"/>
            <a:ext cx="2590800" cy="914400"/>
            <a:chOff x="96" y="1248"/>
            <a:chExt cx="1632" cy="576"/>
          </a:xfrm>
        </p:grpSpPr>
        <p:sp>
          <p:nvSpPr>
            <p:cNvPr id="343060" name="Rectangle 16"/>
            <p:cNvSpPr>
              <a:spLocks noChangeArrowheads="1"/>
            </p:cNvSpPr>
            <p:nvPr/>
          </p:nvSpPr>
          <p:spPr bwMode="auto">
            <a:xfrm>
              <a:off x="96" y="1414"/>
              <a:ext cx="1344" cy="410"/>
            </a:xfrm>
            <a:prstGeom prst="rect">
              <a:avLst/>
            </a:prstGeom>
            <a:solidFill>
              <a:srgbClr val="FFFF66"/>
            </a:solidFill>
            <a:ln w="9525">
              <a:solidFill>
                <a:srgbClr val="FF0000"/>
              </a:solidFill>
              <a:miter lim="800000"/>
              <a:headEnd/>
              <a:tailEnd/>
            </a:ln>
          </p:spPr>
          <p:txBody>
            <a:bodyPr>
              <a:spAutoFit/>
            </a:bodyPr>
            <a:lstStyle/>
            <a:p>
              <a:r>
                <a:rPr lang="en-US">
                  <a:solidFill>
                    <a:srgbClr val="000000"/>
                  </a:solidFill>
                </a:rPr>
                <a:t>Weight Vector for </a:t>
              </a:r>
              <a:r>
                <a:rPr lang="ja-JP" altLang="en-US">
                  <a:solidFill>
                    <a:srgbClr val="000000"/>
                  </a:solidFill>
                </a:rPr>
                <a:t>“</a:t>
              </a:r>
              <a:r>
                <a:rPr lang="en-US" altLang="ja-JP">
                  <a:solidFill>
                    <a:srgbClr val="000000"/>
                  </a:solidFill>
                </a:rPr>
                <a:t>local</a:t>
              </a:r>
              <a:r>
                <a:rPr lang="ja-JP" altLang="en-US">
                  <a:solidFill>
                    <a:srgbClr val="000000"/>
                  </a:solidFill>
                </a:rPr>
                <a:t>”</a:t>
              </a:r>
              <a:r>
                <a:rPr lang="en-US" altLang="ja-JP">
                  <a:solidFill>
                    <a:srgbClr val="000000"/>
                  </a:solidFill>
                </a:rPr>
                <a:t> models</a:t>
              </a:r>
              <a:endParaRPr lang="en-US">
                <a:solidFill>
                  <a:srgbClr val="000000"/>
                </a:solidFill>
              </a:endParaRPr>
            </a:p>
          </p:txBody>
        </p:sp>
        <p:sp>
          <p:nvSpPr>
            <p:cNvPr id="343061" name="Line 22"/>
            <p:cNvSpPr>
              <a:spLocks noChangeShapeType="1"/>
            </p:cNvSpPr>
            <p:nvPr/>
          </p:nvSpPr>
          <p:spPr bwMode="auto">
            <a:xfrm flipV="1">
              <a:off x="1488" y="1248"/>
              <a:ext cx="240" cy="384"/>
            </a:xfrm>
            <a:prstGeom prst="line">
              <a:avLst/>
            </a:prstGeom>
            <a:noFill/>
            <a:ln w="38100">
              <a:solidFill>
                <a:srgbClr val="0033CC"/>
              </a:solidFill>
              <a:round/>
              <a:headEnd/>
              <a:tailEnd type="triangle" w="med" len="med"/>
            </a:ln>
          </p:spPr>
          <p:txBody>
            <a:bodyPr/>
            <a:lstStyle/>
            <a:p>
              <a:endParaRPr lang="en-US"/>
            </a:p>
          </p:txBody>
        </p:sp>
      </p:grpSp>
      <p:grpSp>
        <p:nvGrpSpPr>
          <p:cNvPr id="754716" name="Group 28"/>
          <p:cNvGrpSpPr>
            <a:grpSpLocks/>
          </p:cNvGrpSpPr>
          <p:nvPr/>
        </p:nvGrpSpPr>
        <p:grpSpPr bwMode="auto">
          <a:xfrm>
            <a:off x="4879975" y="788988"/>
            <a:ext cx="3444875" cy="812800"/>
            <a:chOff x="3014" y="454"/>
            <a:chExt cx="2170" cy="512"/>
          </a:xfrm>
        </p:grpSpPr>
        <p:sp>
          <p:nvSpPr>
            <p:cNvPr id="343058" name="Rectangle 18"/>
            <p:cNvSpPr>
              <a:spLocks noChangeArrowheads="1"/>
            </p:cNvSpPr>
            <p:nvPr/>
          </p:nvSpPr>
          <p:spPr bwMode="auto">
            <a:xfrm>
              <a:off x="3360" y="454"/>
              <a:ext cx="1824" cy="410"/>
            </a:xfrm>
            <a:prstGeom prst="rect">
              <a:avLst/>
            </a:prstGeom>
            <a:solidFill>
              <a:srgbClr val="FFFFCC"/>
            </a:solidFill>
            <a:ln w="9525">
              <a:solidFill>
                <a:srgbClr val="FF0000"/>
              </a:solidFill>
              <a:miter lim="800000"/>
              <a:headEnd/>
              <a:tailEnd/>
            </a:ln>
          </p:spPr>
          <p:txBody>
            <a:bodyPr>
              <a:spAutoFit/>
            </a:bodyPr>
            <a:lstStyle/>
            <a:p>
              <a:r>
                <a:rPr lang="en-US">
                  <a:solidFill>
                    <a:srgbClr val="000000"/>
                  </a:solidFill>
                </a:rPr>
                <a:t>Penalty for violating</a:t>
              </a:r>
            </a:p>
            <a:p>
              <a:r>
                <a:rPr lang="en-US">
                  <a:solidFill>
                    <a:srgbClr val="000000"/>
                  </a:solidFill>
                </a:rPr>
                <a:t>the constraint.</a:t>
              </a:r>
            </a:p>
          </p:txBody>
        </p:sp>
        <p:sp>
          <p:nvSpPr>
            <p:cNvPr id="343059" name="Line 23"/>
            <p:cNvSpPr>
              <a:spLocks noChangeShapeType="1"/>
            </p:cNvSpPr>
            <p:nvPr/>
          </p:nvSpPr>
          <p:spPr bwMode="auto">
            <a:xfrm rot="8742848" flipV="1">
              <a:off x="3014" y="692"/>
              <a:ext cx="348" cy="274"/>
            </a:xfrm>
            <a:prstGeom prst="line">
              <a:avLst/>
            </a:prstGeom>
            <a:noFill/>
            <a:ln w="38100">
              <a:solidFill>
                <a:srgbClr val="0033CC"/>
              </a:solidFill>
              <a:round/>
              <a:headEnd/>
              <a:tailEnd type="triangle" w="med" len="med"/>
            </a:ln>
          </p:spPr>
          <p:txBody>
            <a:bodyPr/>
            <a:lstStyle/>
            <a:p>
              <a:endParaRPr lang="en-US"/>
            </a:p>
          </p:txBody>
        </p:sp>
      </p:grpSp>
      <p:grpSp>
        <p:nvGrpSpPr>
          <p:cNvPr id="754717" name="Group 29"/>
          <p:cNvGrpSpPr>
            <a:grpSpLocks/>
          </p:cNvGrpSpPr>
          <p:nvPr/>
        </p:nvGrpSpPr>
        <p:grpSpPr bwMode="auto">
          <a:xfrm>
            <a:off x="5257800" y="1981200"/>
            <a:ext cx="3124200" cy="1295400"/>
            <a:chOff x="3312" y="1248"/>
            <a:chExt cx="1968" cy="816"/>
          </a:xfrm>
        </p:grpSpPr>
        <p:sp>
          <p:nvSpPr>
            <p:cNvPr id="343056" name="Rectangle 19"/>
            <p:cNvSpPr>
              <a:spLocks noChangeArrowheads="1"/>
            </p:cNvSpPr>
            <p:nvPr/>
          </p:nvSpPr>
          <p:spPr bwMode="auto">
            <a:xfrm>
              <a:off x="3456" y="1654"/>
              <a:ext cx="1824" cy="410"/>
            </a:xfrm>
            <a:prstGeom prst="rect">
              <a:avLst/>
            </a:prstGeom>
            <a:solidFill>
              <a:srgbClr val="FFFFCC"/>
            </a:solidFill>
            <a:ln w="9525">
              <a:solidFill>
                <a:srgbClr val="FF0000"/>
              </a:solidFill>
              <a:miter lim="800000"/>
              <a:headEnd/>
              <a:tailEnd/>
            </a:ln>
          </p:spPr>
          <p:txBody>
            <a:bodyPr>
              <a:spAutoFit/>
            </a:bodyPr>
            <a:lstStyle/>
            <a:p>
              <a:r>
                <a:rPr lang="en-US">
                  <a:solidFill>
                    <a:srgbClr val="000000"/>
                  </a:solidFill>
                </a:rPr>
                <a:t>How far y is from </a:t>
              </a:r>
            </a:p>
            <a:p>
              <a:r>
                <a:rPr lang="en-US">
                  <a:solidFill>
                    <a:srgbClr val="000000"/>
                  </a:solidFill>
                </a:rPr>
                <a:t>a </a:t>
              </a:r>
              <a:r>
                <a:rPr lang="ja-JP" altLang="en-US">
                  <a:solidFill>
                    <a:srgbClr val="000000"/>
                  </a:solidFill>
                </a:rPr>
                <a:t>“</a:t>
              </a:r>
              <a:r>
                <a:rPr lang="en-US" altLang="ja-JP">
                  <a:solidFill>
                    <a:srgbClr val="000000"/>
                  </a:solidFill>
                </a:rPr>
                <a:t>legal</a:t>
              </a:r>
              <a:r>
                <a:rPr lang="ja-JP" altLang="en-US">
                  <a:solidFill>
                    <a:srgbClr val="000000"/>
                  </a:solidFill>
                </a:rPr>
                <a:t>”</a:t>
              </a:r>
              <a:r>
                <a:rPr lang="en-US" altLang="ja-JP">
                  <a:solidFill>
                    <a:srgbClr val="000000"/>
                  </a:solidFill>
                </a:rPr>
                <a:t> assignment</a:t>
              </a:r>
              <a:endParaRPr lang="en-US">
                <a:solidFill>
                  <a:srgbClr val="000000"/>
                </a:solidFill>
              </a:endParaRPr>
            </a:p>
          </p:txBody>
        </p:sp>
        <p:sp>
          <p:nvSpPr>
            <p:cNvPr id="343057" name="Line 24"/>
            <p:cNvSpPr>
              <a:spLocks noChangeShapeType="1"/>
            </p:cNvSpPr>
            <p:nvPr/>
          </p:nvSpPr>
          <p:spPr bwMode="auto">
            <a:xfrm flipH="1" flipV="1">
              <a:off x="3312" y="1248"/>
              <a:ext cx="576" cy="384"/>
            </a:xfrm>
            <a:prstGeom prst="line">
              <a:avLst/>
            </a:prstGeom>
            <a:noFill/>
            <a:ln w="38100">
              <a:solidFill>
                <a:srgbClr val="0033CC"/>
              </a:solidFill>
              <a:round/>
              <a:headEnd/>
              <a:tailEnd type="triangle" w="med" len="med"/>
            </a:ln>
          </p:spPr>
          <p:txBody>
            <a:bodyPr/>
            <a:lstStyle/>
            <a:p>
              <a:endParaRPr lang="en-US"/>
            </a:p>
          </p:txBody>
        </p:sp>
      </p:grpSp>
      <p:grpSp>
        <p:nvGrpSpPr>
          <p:cNvPr id="754715" name="Group 27"/>
          <p:cNvGrpSpPr>
            <a:grpSpLocks/>
          </p:cNvGrpSpPr>
          <p:nvPr/>
        </p:nvGrpSpPr>
        <p:grpSpPr bwMode="auto">
          <a:xfrm>
            <a:off x="1905000" y="1981200"/>
            <a:ext cx="2895600" cy="1600200"/>
            <a:chOff x="1200" y="1296"/>
            <a:chExt cx="1824" cy="1008"/>
          </a:xfrm>
        </p:grpSpPr>
        <p:sp>
          <p:nvSpPr>
            <p:cNvPr id="343054" name="Rectangle 15"/>
            <p:cNvSpPr>
              <a:spLocks noChangeArrowheads="1"/>
            </p:cNvSpPr>
            <p:nvPr/>
          </p:nvSpPr>
          <p:spPr bwMode="auto">
            <a:xfrm>
              <a:off x="1200" y="1721"/>
              <a:ext cx="1824" cy="583"/>
            </a:xfrm>
            <a:prstGeom prst="rect">
              <a:avLst/>
            </a:prstGeom>
            <a:solidFill>
              <a:srgbClr val="FFFF66"/>
            </a:solidFill>
            <a:ln w="9525">
              <a:solidFill>
                <a:srgbClr val="FF0000"/>
              </a:solidFill>
              <a:miter lim="800000"/>
              <a:headEnd/>
              <a:tailEnd/>
            </a:ln>
          </p:spPr>
          <p:txBody>
            <a:bodyPr>
              <a:spAutoFit/>
            </a:bodyPr>
            <a:lstStyle/>
            <a:p>
              <a:r>
                <a:rPr lang="en-US">
                  <a:solidFill>
                    <a:srgbClr val="000000"/>
                  </a:solidFill>
                </a:rPr>
                <a:t>Features, classifiers; log-linear models  (HMM, CRF) or a combination</a:t>
              </a:r>
            </a:p>
          </p:txBody>
        </p:sp>
        <p:sp>
          <p:nvSpPr>
            <p:cNvPr id="343055" name="Line 21"/>
            <p:cNvSpPr>
              <a:spLocks noChangeShapeType="1"/>
            </p:cNvSpPr>
            <p:nvPr/>
          </p:nvSpPr>
          <p:spPr bwMode="auto">
            <a:xfrm flipV="1">
              <a:off x="2304" y="1296"/>
              <a:ext cx="0" cy="432"/>
            </a:xfrm>
            <a:prstGeom prst="line">
              <a:avLst/>
            </a:prstGeom>
            <a:noFill/>
            <a:ln w="38100">
              <a:solidFill>
                <a:srgbClr val="0033CC"/>
              </a:solidFill>
              <a:round/>
              <a:headEnd/>
              <a:tailEnd type="triangle" w="med" len="med"/>
            </a:ln>
          </p:spPr>
          <p:txBody>
            <a:bodyPr/>
            <a:lstStyle/>
            <a:p>
              <a:endParaRPr lang="en-US"/>
            </a:p>
          </p:txBody>
        </p:sp>
      </p:grpSp>
      <p:sp>
        <p:nvSpPr>
          <p:cNvPr id="754718" name="Text Box 30"/>
          <p:cNvSpPr txBox="1">
            <a:spLocks noChangeArrowheads="1"/>
          </p:cNvSpPr>
          <p:nvPr/>
        </p:nvSpPr>
        <p:spPr bwMode="auto">
          <a:xfrm>
            <a:off x="4800600" y="4006850"/>
            <a:ext cx="4038600" cy="2400300"/>
          </a:xfrm>
          <a:prstGeom prst="rect">
            <a:avLst/>
          </a:prstGeom>
          <a:noFill/>
          <a:ln w="9525">
            <a:noFill/>
            <a:miter lim="800000"/>
            <a:headEnd/>
            <a:tailEnd/>
          </a:ln>
        </p:spPr>
        <p:txBody>
          <a:bodyPr>
            <a:spAutoFit/>
          </a:bodyPr>
          <a:lstStyle/>
          <a:p>
            <a:pPr>
              <a:spcBef>
                <a:spcPct val="50000"/>
              </a:spcBef>
            </a:pPr>
            <a:r>
              <a:rPr lang="en-US" sz="2000">
                <a:solidFill>
                  <a:srgbClr val="FF0000"/>
                </a:solidFill>
                <a:latin typeface="Calibri" pitchFamily="34" charset="0"/>
              </a:rPr>
              <a:t>How to train?</a:t>
            </a:r>
          </a:p>
          <a:p>
            <a:pPr>
              <a:spcBef>
                <a:spcPct val="50000"/>
              </a:spcBef>
            </a:pPr>
            <a:r>
              <a:rPr lang="en-US" sz="2000" b="1">
                <a:solidFill>
                  <a:srgbClr val="000000"/>
                </a:solidFill>
                <a:latin typeface="Calibri" pitchFamily="34" charset="0"/>
              </a:rPr>
              <a:t>Training</a:t>
            </a:r>
            <a:r>
              <a:rPr lang="en-US" sz="2000">
                <a:solidFill>
                  <a:srgbClr val="000000"/>
                </a:solidFill>
                <a:latin typeface="Calibri" pitchFamily="34" charset="0"/>
              </a:rPr>
              <a:t> is learning the objective function</a:t>
            </a:r>
          </a:p>
          <a:p>
            <a:pPr>
              <a:spcBef>
                <a:spcPct val="50000"/>
              </a:spcBef>
            </a:pPr>
            <a:r>
              <a:rPr lang="en-US" sz="2000">
                <a:solidFill>
                  <a:srgbClr val="000000"/>
                </a:solidFill>
                <a:latin typeface="Calibri" pitchFamily="34" charset="0"/>
              </a:rPr>
              <a:t>Decouple? Decompose? </a:t>
            </a:r>
          </a:p>
          <a:p>
            <a:pPr>
              <a:spcBef>
                <a:spcPct val="50000"/>
              </a:spcBef>
            </a:pPr>
            <a:r>
              <a:rPr lang="en-US" sz="2000">
                <a:solidFill>
                  <a:srgbClr val="000000"/>
                </a:solidFill>
                <a:latin typeface="Calibri" pitchFamily="34" charset="0"/>
              </a:rPr>
              <a:t>How to exploit the structure to        minimize supervision?</a:t>
            </a:r>
          </a:p>
        </p:txBody>
      </p:sp>
      <p:sp>
        <p:nvSpPr>
          <p:cNvPr id="23" name="Rectangle 22"/>
          <p:cNvSpPr/>
          <p:nvPr/>
        </p:nvSpPr>
        <p:spPr>
          <a:xfrm>
            <a:off x="4724400" y="4030663"/>
            <a:ext cx="4114800" cy="2362200"/>
          </a:xfrm>
          <a:prstGeom prst="rect">
            <a:avLst/>
          </a:prstGeom>
          <a:noFill/>
          <a:ln w="508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empus Sans ITC" pitchFamily="82" charset="0"/>
            </a:endParaRPr>
          </a:p>
        </p:txBody>
      </p:sp>
      <p:sp>
        <p:nvSpPr>
          <p:cNvPr id="2" name="Rectangle 22"/>
          <p:cNvSpPr/>
          <p:nvPr/>
        </p:nvSpPr>
        <p:spPr>
          <a:xfrm>
            <a:off x="428625" y="4030663"/>
            <a:ext cx="4114800" cy="2362200"/>
          </a:xfrm>
          <a:prstGeom prst="rect">
            <a:avLst/>
          </a:prstGeom>
          <a:noFill/>
          <a:ln w="508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empus Sans ITC" pitchFamily="82"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7546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nodeType="clickEffect">
                                  <p:stCondLst>
                                    <p:cond delay="0"/>
                                  </p:stCondLst>
                                  <p:childTnLst>
                                    <p:set>
                                      <p:cBhvr>
                                        <p:cTn id="10" dur="1" fill="hold">
                                          <p:stCondLst>
                                            <p:cond delay="0"/>
                                          </p:stCondLst>
                                        </p:cTn>
                                        <p:tgtEl>
                                          <p:spTgt spid="754714"/>
                                        </p:tgtEl>
                                        <p:attrNameLst>
                                          <p:attrName>style.visibility</p:attrName>
                                        </p:attrNameLst>
                                      </p:cBhvr>
                                      <p:to>
                                        <p:strVal val="visible"/>
                                      </p:to>
                                    </p:set>
                                    <p:anim calcmode="lin" valueType="num">
                                      <p:cBhvr additive="base">
                                        <p:cTn id="11" dur="1000" fill="hold"/>
                                        <p:tgtEl>
                                          <p:spTgt spid="754714"/>
                                        </p:tgtEl>
                                        <p:attrNameLst>
                                          <p:attrName>ppt_x</p:attrName>
                                        </p:attrNameLst>
                                      </p:cBhvr>
                                      <p:tavLst>
                                        <p:tav tm="0">
                                          <p:val>
                                            <p:strVal val="0-#ppt_w/2"/>
                                          </p:val>
                                        </p:tav>
                                        <p:tav tm="100000">
                                          <p:val>
                                            <p:strVal val="#ppt_x"/>
                                          </p:val>
                                        </p:tav>
                                      </p:tavLst>
                                    </p:anim>
                                    <p:anim calcmode="lin" valueType="num">
                                      <p:cBhvr additive="base">
                                        <p:cTn id="12" dur="1000" fill="hold"/>
                                        <p:tgtEl>
                                          <p:spTgt spid="754714"/>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754715"/>
                                        </p:tgtEl>
                                        <p:attrNameLst>
                                          <p:attrName>style.visibility</p:attrName>
                                        </p:attrNameLst>
                                      </p:cBhvr>
                                      <p:to>
                                        <p:strVal val="visible"/>
                                      </p:to>
                                    </p:set>
                                    <p:anim calcmode="lin" valueType="num">
                                      <p:cBhvr additive="base">
                                        <p:cTn id="17" dur="1000" fill="hold"/>
                                        <p:tgtEl>
                                          <p:spTgt spid="754715"/>
                                        </p:tgtEl>
                                        <p:attrNameLst>
                                          <p:attrName>ppt_x</p:attrName>
                                        </p:attrNameLst>
                                      </p:cBhvr>
                                      <p:tavLst>
                                        <p:tav tm="0">
                                          <p:val>
                                            <p:strVal val="0-#ppt_w/2"/>
                                          </p:val>
                                        </p:tav>
                                        <p:tav tm="100000">
                                          <p:val>
                                            <p:strVal val="#ppt_x"/>
                                          </p:val>
                                        </p:tav>
                                      </p:tavLst>
                                    </p:anim>
                                    <p:anim calcmode="lin" valueType="num">
                                      <p:cBhvr additive="base">
                                        <p:cTn id="18" dur="1000" fill="hold"/>
                                        <p:tgtEl>
                                          <p:spTgt spid="754715"/>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754705"/>
                                        </p:tgtEl>
                                        <p:attrNameLst>
                                          <p:attrName>style.visibility</p:attrName>
                                        </p:attrNameLst>
                                      </p:cBhvr>
                                      <p:to>
                                        <p:strVal val="visible"/>
                                      </p:to>
                                    </p:set>
                                    <p:anim calcmode="lin" valueType="num">
                                      <p:cBhvr additive="base">
                                        <p:cTn id="23" dur="1000" fill="hold"/>
                                        <p:tgtEl>
                                          <p:spTgt spid="754705"/>
                                        </p:tgtEl>
                                        <p:attrNameLst>
                                          <p:attrName>ppt_x</p:attrName>
                                        </p:attrNameLst>
                                      </p:cBhvr>
                                      <p:tavLst>
                                        <p:tav tm="0">
                                          <p:val>
                                            <p:strVal val="1+#ppt_w/2"/>
                                          </p:val>
                                        </p:tav>
                                        <p:tav tm="100000">
                                          <p:val>
                                            <p:strVal val="#ppt_x"/>
                                          </p:val>
                                        </p:tav>
                                      </p:tavLst>
                                    </p:anim>
                                    <p:anim calcmode="lin" valueType="num">
                                      <p:cBhvr additive="base">
                                        <p:cTn id="24" dur="1000" fill="hold"/>
                                        <p:tgtEl>
                                          <p:spTgt spid="754705"/>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3" fill="hold" nodeType="clickEffect">
                                  <p:stCondLst>
                                    <p:cond delay="0"/>
                                  </p:stCondLst>
                                  <p:childTnLst>
                                    <p:set>
                                      <p:cBhvr>
                                        <p:cTn id="28" dur="1" fill="hold">
                                          <p:stCondLst>
                                            <p:cond delay="0"/>
                                          </p:stCondLst>
                                        </p:cTn>
                                        <p:tgtEl>
                                          <p:spTgt spid="754716"/>
                                        </p:tgtEl>
                                        <p:attrNameLst>
                                          <p:attrName>style.visibility</p:attrName>
                                        </p:attrNameLst>
                                      </p:cBhvr>
                                      <p:to>
                                        <p:strVal val="visible"/>
                                      </p:to>
                                    </p:set>
                                    <p:anim calcmode="lin" valueType="num">
                                      <p:cBhvr additive="base">
                                        <p:cTn id="29" dur="1000" fill="hold"/>
                                        <p:tgtEl>
                                          <p:spTgt spid="754716"/>
                                        </p:tgtEl>
                                        <p:attrNameLst>
                                          <p:attrName>ppt_x</p:attrName>
                                        </p:attrNameLst>
                                      </p:cBhvr>
                                      <p:tavLst>
                                        <p:tav tm="0">
                                          <p:val>
                                            <p:strVal val="1+#ppt_w/2"/>
                                          </p:val>
                                        </p:tav>
                                        <p:tav tm="100000">
                                          <p:val>
                                            <p:strVal val="#ppt_x"/>
                                          </p:val>
                                        </p:tav>
                                      </p:tavLst>
                                    </p:anim>
                                    <p:anim calcmode="lin" valueType="num">
                                      <p:cBhvr additive="base">
                                        <p:cTn id="30" dur="1000" fill="hold"/>
                                        <p:tgtEl>
                                          <p:spTgt spid="754716"/>
                                        </p:tgtEl>
                                        <p:attrNameLst>
                                          <p:attrName>ppt_y</p:attrName>
                                        </p:attrNameLst>
                                      </p:cBhvr>
                                      <p:tavLst>
                                        <p:tav tm="0">
                                          <p:val>
                                            <p:strVal val="0-#ppt_h/2"/>
                                          </p:val>
                                        </p:tav>
                                        <p:tav tm="100000">
                                          <p:val>
                                            <p:strVal val="#ppt_y"/>
                                          </p:val>
                                        </p:tav>
                                      </p:tavLst>
                                    </p:anim>
                                  </p:childTnLst>
                                </p:cTn>
                              </p:par>
                            </p:childTnLst>
                          </p:cTn>
                        </p:par>
                        <p:par>
                          <p:cTn id="31" fill="hold" nodeType="afterGroup">
                            <p:stCondLst>
                              <p:cond delay="1000"/>
                            </p:stCondLst>
                            <p:childTnLst>
                              <p:par>
                                <p:cTn id="32" presetID="2" presetClass="entr" presetSubtype="6" fill="hold" nodeType="afterEffect">
                                  <p:stCondLst>
                                    <p:cond delay="0"/>
                                  </p:stCondLst>
                                  <p:childTnLst>
                                    <p:set>
                                      <p:cBhvr>
                                        <p:cTn id="33" dur="1" fill="hold">
                                          <p:stCondLst>
                                            <p:cond delay="0"/>
                                          </p:stCondLst>
                                        </p:cTn>
                                        <p:tgtEl>
                                          <p:spTgt spid="754717"/>
                                        </p:tgtEl>
                                        <p:attrNameLst>
                                          <p:attrName>style.visibility</p:attrName>
                                        </p:attrNameLst>
                                      </p:cBhvr>
                                      <p:to>
                                        <p:strVal val="visible"/>
                                      </p:to>
                                    </p:set>
                                    <p:anim calcmode="lin" valueType="num">
                                      <p:cBhvr additive="base">
                                        <p:cTn id="34" dur="1000" fill="hold"/>
                                        <p:tgtEl>
                                          <p:spTgt spid="754717"/>
                                        </p:tgtEl>
                                        <p:attrNameLst>
                                          <p:attrName>ppt_x</p:attrName>
                                        </p:attrNameLst>
                                      </p:cBhvr>
                                      <p:tavLst>
                                        <p:tav tm="0">
                                          <p:val>
                                            <p:strVal val="1+#ppt_w/2"/>
                                          </p:val>
                                        </p:tav>
                                        <p:tav tm="100000">
                                          <p:val>
                                            <p:strVal val="#ppt_x"/>
                                          </p:val>
                                        </p:tav>
                                      </p:tavLst>
                                    </p:anim>
                                    <p:anim calcmode="lin" valueType="num">
                                      <p:cBhvr additive="base">
                                        <p:cTn id="35" dur="1000" fill="hold"/>
                                        <p:tgtEl>
                                          <p:spTgt spid="754717"/>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754702"/>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754718"/>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4691" grpId="0" autoUpdateAnimBg="0"/>
      <p:bldP spid="754702" grpId="0"/>
      <p:bldP spid="754705" grpId="0" animBg="1"/>
      <p:bldP spid="754718" grpId="0"/>
      <p:bldP spid="23" grpId="0" animBg="1"/>
      <p:bldP spid="2" grpId="0" animBg="1"/>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Slide Number Placeholder 2"/>
          <p:cNvSpPr>
            <a:spLocks noGrp="1"/>
          </p:cNvSpPr>
          <p:nvPr>
            <p:ph type="sldNum" sz="quarter" idx="11"/>
          </p:nvPr>
        </p:nvSpPr>
        <p:spPr>
          <a:noFill/>
          <a:ln>
            <a:miter lim="800000"/>
            <a:headEnd/>
            <a:tailEnd/>
          </a:ln>
        </p:spPr>
        <p:txBody>
          <a:bodyPr/>
          <a:lstStyle/>
          <a:p>
            <a:fld id="{9E58BB66-4291-4156-9739-68CA4429C9AB}" type="slidenum">
              <a:rPr lang="en-US" altLang="zh-TW" smtClean="0">
                <a:ea typeface="Arial Unicode MS" pitchFamily="34" charset="-122"/>
                <a:cs typeface="Arial Unicode MS" pitchFamily="34" charset="-122"/>
              </a:rPr>
              <a:pPr/>
              <a:t>156</a:t>
            </a:fld>
            <a:endParaRPr lang="en-US" altLang="zh-TW" smtClean="0">
              <a:ea typeface="Arial Unicode MS" pitchFamily="34" charset="-122"/>
              <a:cs typeface="Arial Unicode MS" pitchFamily="34" charset="-122"/>
            </a:endParaRPr>
          </a:p>
        </p:txBody>
      </p:sp>
      <p:sp>
        <p:nvSpPr>
          <p:cNvPr id="5" name="TextBox 3"/>
          <p:cNvSpPr txBox="1">
            <a:spLocks noChangeArrowheads="1"/>
          </p:cNvSpPr>
          <p:nvPr/>
        </p:nvSpPr>
        <p:spPr bwMode="auto">
          <a:xfrm>
            <a:off x="4572000" y="4241800"/>
            <a:ext cx="4267200" cy="1320800"/>
          </a:xfrm>
          <a:prstGeom prst="rect">
            <a:avLst/>
          </a:prstGeom>
          <a:solidFill>
            <a:srgbClr val="FFFFCC"/>
          </a:solidFill>
          <a:ln w="9525">
            <a:solidFill>
              <a:srgbClr val="FF9900"/>
            </a:solidFill>
            <a:miter lim="800000"/>
            <a:headEnd/>
            <a:tailEnd/>
          </a:ln>
        </p:spPr>
        <p:txBody>
          <a:bodyPr>
            <a:spAutoFit/>
          </a:bodyPr>
          <a:lstStyle/>
          <a:p>
            <a:pPr defTabSz="457200"/>
            <a:r>
              <a:rPr lang="en-US" sz="2000">
                <a:solidFill>
                  <a:srgbClr val="FF0000"/>
                </a:solidFill>
                <a:latin typeface="Calibri" pitchFamily="34" charset="0"/>
              </a:rPr>
              <a:t>Linguistics Constraints</a:t>
            </a:r>
          </a:p>
          <a:p>
            <a:pPr defTabSz="457200"/>
            <a:endParaRPr lang="en-US" sz="2000">
              <a:solidFill>
                <a:srgbClr val="FF0000"/>
              </a:solidFill>
              <a:latin typeface="Calibri" pitchFamily="34" charset="0"/>
            </a:endParaRPr>
          </a:p>
          <a:p>
            <a:pPr defTabSz="457200"/>
            <a:r>
              <a:rPr lang="en-US" sz="2000">
                <a:solidFill>
                  <a:srgbClr val="0033CC"/>
                </a:solidFill>
                <a:latin typeface="Calibri" pitchFamily="34" charset="0"/>
              </a:rPr>
              <a:t>Cannot have both A states and B states in an output sequence. </a:t>
            </a:r>
            <a:endParaRPr lang="en-US" sz="2000" baseline="-25000">
              <a:solidFill>
                <a:srgbClr val="0033CC"/>
              </a:solidFill>
              <a:latin typeface="Calibri" pitchFamily="34" charset="0"/>
            </a:endParaRPr>
          </a:p>
        </p:txBody>
      </p:sp>
      <p:sp>
        <p:nvSpPr>
          <p:cNvPr id="2" name="TextBox 3"/>
          <p:cNvSpPr txBox="1">
            <a:spLocks noChangeArrowheads="1"/>
          </p:cNvSpPr>
          <p:nvPr/>
        </p:nvSpPr>
        <p:spPr bwMode="auto">
          <a:xfrm>
            <a:off x="4572000" y="4241800"/>
            <a:ext cx="4267200" cy="1625600"/>
          </a:xfrm>
          <a:prstGeom prst="rect">
            <a:avLst/>
          </a:prstGeom>
          <a:solidFill>
            <a:srgbClr val="FFFFCC"/>
          </a:solidFill>
          <a:ln w="9525">
            <a:solidFill>
              <a:srgbClr val="FF9900"/>
            </a:solidFill>
            <a:miter lim="800000"/>
            <a:headEnd/>
            <a:tailEnd/>
          </a:ln>
        </p:spPr>
        <p:txBody>
          <a:bodyPr>
            <a:spAutoFit/>
          </a:bodyPr>
          <a:lstStyle/>
          <a:p>
            <a:pPr defTabSz="457200"/>
            <a:r>
              <a:rPr lang="en-US" sz="2000">
                <a:solidFill>
                  <a:srgbClr val="FF0000"/>
                </a:solidFill>
                <a:latin typeface="Calibri" pitchFamily="34" charset="0"/>
              </a:rPr>
              <a:t>Linguistics Constraints</a:t>
            </a:r>
          </a:p>
          <a:p>
            <a:pPr defTabSz="457200"/>
            <a:endParaRPr lang="en-US" sz="2000">
              <a:solidFill>
                <a:srgbClr val="FF0000"/>
              </a:solidFill>
              <a:latin typeface="Calibri" pitchFamily="34" charset="0"/>
            </a:endParaRPr>
          </a:p>
          <a:p>
            <a:pPr defTabSz="457200"/>
            <a:endParaRPr lang="en-US" sz="2000">
              <a:solidFill>
                <a:srgbClr val="0033CC"/>
              </a:solidFill>
              <a:latin typeface="Calibri" pitchFamily="34" charset="0"/>
            </a:endParaRPr>
          </a:p>
          <a:p>
            <a:pPr defTabSz="457200"/>
            <a:r>
              <a:rPr lang="en-US" sz="2000">
                <a:solidFill>
                  <a:srgbClr val="0033CC"/>
                </a:solidFill>
                <a:latin typeface="Calibri" pitchFamily="34" charset="0"/>
              </a:rPr>
              <a:t>If a modifier chosen, include its head</a:t>
            </a:r>
          </a:p>
          <a:p>
            <a:pPr defTabSz="457200"/>
            <a:r>
              <a:rPr lang="en-US" sz="2000">
                <a:solidFill>
                  <a:srgbClr val="0033CC"/>
                </a:solidFill>
                <a:latin typeface="Calibri" pitchFamily="34" charset="0"/>
              </a:rPr>
              <a:t>If verb is chosen, include its arguments </a:t>
            </a:r>
            <a:endParaRPr lang="en-US" sz="2000" baseline="-25000">
              <a:solidFill>
                <a:srgbClr val="0033CC"/>
              </a:solidFill>
              <a:latin typeface="Calibri" pitchFamily="34" charset="0"/>
            </a:endParaRPr>
          </a:p>
        </p:txBody>
      </p:sp>
      <p:pic>
        <p:nvPicPr>
          <p:cNvPr id="345092" name="Picture 2"/>
          <p:cNvPicPr>
            <a:picLocks noChangeAspect="1" noChangeArrowheads="1"/>
          </p:cNvPicPr>
          <p:nvPr/>
        </p:nvPicPr>
        <p:blipFill>
          <a:blip r:embed="rId3"/>
          <a:srcRect/>
          <a:stretch>
            <a:fillRect/>
          </a:stretch>
        </p:blipFill>
        <p:spPr bwMode="auto">
          <a:xfrm>
            <a:off x="1447800" y="838200"/>
            <a:ext cx="5305425" cy="1028700"/>
          </a:xfrm>
          <a:prstGeom prst="rect">
            <a:avLst/>
          </a:prstGeom>
          <a:noFill/>
          <a:ln w="9525">
            <a:noFill/>
            <a:miter lim="800000"/>
            <a:headEnd/>
            <a:tailEnd/>
          </a:ln>
        </p:spPr>
      </p:pic>
      <p:sp>
        <p:nvSpPr>
          <p:cNvPr id="345093" name="Rectangle 3"/>
          <p:cNvSpPr>
            <a:spLocks noGrp="1" noChangeArrowheads="1"/>
          </p:cNvSpPr>
          <p:nvPr>
            <p:ph type="title" idx="4294967295"/>
          </p:nvPr>
        </p:nvSpPr>
        <p:spPr>
          <a:xfrm>
            <a:off x="900113" y="190500"/>
            <a:ext cx="7916862" cy="677863"/>
          </a:xfrm>
        </p:spPr>
        <p:txBody>
          <a:bodyPr/>
          <a:lstStyle/>
          <a:p>
            <a:pPr eaLnBrk="1" hangingPunct="1"/>
            <a:r>
              <a:rPr lang="en-US" altLang="zh-TW" smtClean="0">
                <a:ea typeface="Arial Unicode MS" pitchFamily="34" charset="-122"/>
                <a:cs typeface="Arial Unicode MS" pitchFamily="34" charset="-122"/>
              </a:rPr>
              <a:t>Examples: CCM Formulations</a:t>
            </a:r>
          </a:p>
        </p:txBody>
      </p:sp>
      <p:sp>
        <p:nvSpPr>
          <p:cNvPr id="1304580" name="Rectangle 4"/>
          <p:cNvSpPr>
            <a:spLocks noChangeArrowheads="1"/>
          </p:cNvSpPr>
          <p:nvPr/>
        </p:nvSpPr>
        <p:spPr bwMode="auto">
          <a:xfrm>
            <a:off x="533400" y="1143000"/>
            <a:ext cx="7772400" cy="5029200"/>
          </a:xfrm>
          <a:prstGeom prst="rect">
            <a:avLst/>
          </a:prstGeom>
          <a:noFill/>
          <a:ln w="9525">
            <a:noFill/>
            <a:miter lim="800000"/>
            <a:headEnd/>
            <a:tailEnd/>
          </a:ln>
        </p:spPr>
        <p:txBody>
          <a:bodyPr/>
          <a:lstStyle/>
          <a:p>
            <a:pPr marL="342900" indent="-342900">
              <a:spcBef>
                <a:spcPct val="20000"/>
              </a:spcBef>
              <a:buClr>
                <a:srgbClr val="FF9900"/>
              </a:buClr>
              <a:buSzPct val="75000"/>
              <a:buFont typeface="Wingdings" pitchFamily="2" charset="2"/>
              <a:buChar char="n"/>
            </a:pPr>
            <a:endParaRPr lang="en-US" altLang="zh-TW" sz="2400" b="1">
              <a:solidFill>
                <a:srgbClr val="CC3300"/>
              </a:solidFill>
              <a:latin typeface="Calibri" pitchFamily="34" charset="0"/>
              <a:ea typeface="Arial Unicode MS" pitchFamily="34" charset="-122"/>
              <a:cs typeface="Arial Unicode MS" pitchFamily="34" charset="-122"/>
            </a:endParaRPr>
          </a:p>
        </p:txBody>
      </p:sp>
      <p:sp>
        <p:nvSpPr>
          <p:cNvPr id="345095" name="TextBox 3"/>
          <p:cNvSpPr txBox="1">
            <a:spLocks noChangeArrowheads="1"/>
          </p:cNvSpPr>
          <p:nvPr/>
        </p:nvSpPr>
        <p:spPr bwMode="auto">
          <a:xfrm>
            <a:off x="1139825" y="1828800"/>
            <a:ext cx="6972300" cy="711200"/>
          </a:xfrm>
          <a:prstGeom prst="rect">
            <a:avLst/>
          </a:prstGeom>
          <a:solidFill>
            <a:srgbClr val="FFFFCC"/>
          </a:solidFill>
          <a:ln w="9525">
            <a:solidFill>
              <a:srgbClr val="FF9900"/>
            </a:solidFill>
            <a:miter lim="800000"/>
            <a:headEnd/>
            <a:tailEnd/>
          </a:ln>
        </p:spPr>
        <p:txBody>
          <a:bodyPr>
            <a:spAutoFit/>
          </a:bodyPr>
          <a:lstStyle/>
          <a:p>
            <a:pPr defTabSz="457200">
              <a:buClr>
                <a:srgbClr val="000000"/>
              </a:buClr>
              <a:buSzPct val="100000"/>
              <a:buFont typeface="Times New Roman" pitchFamily="18" charset="0"/>
              <a:buNone/>
            </a:pPr>
            <a:r>
              <a:rPr lang="en-US" sz="2000">
                <a:solidFill>
                  <a:srgbClr val="000000"/>
                </a:solidFill>
                <a:latin typeface="Calibri" pitchFamily="34" charset="0"/>
              </a:rPr>
              <a:t>CCMs can be viewed as a general interface to easily combine declarative domain knowledge with data driven statistical models</a:t>
            </a:r>
          </a:p>
        </p:txBody>
      </p:sp>
      <p:sp>
        <p:nvSpPr>
          <p:cNvPr id="4" name="TextBox 3"/>
          <p:cNvSpPr txBox="1">
            <a:spLocks noChangeArrowheads="1"/>
          </p:cNvSpPr>
          <p:nvPr/>
        </p:nvSpPr>
        <p:spPr bwMode="auto">
          <a:xfrm>
            <a:off x="228600" y="4241800"/>
            <a:ext cx="4191000" cy="1320800"/>
          </a:xfrm>
          <a:prstGeom prst="rect">
            <a:avLst/>
          </a:prstGeom>
          <a:solidFill>
            <a:srgbClr val="FFFFCC"/>
          </a:solidFill>
          <a:ln w="9525">
            <a:solidFill>
              <a:srgbClr val="FF9900"/>
            </a:solidFill>
            <a:miter lim="800000"/>
            <a:headEnd/>
            <a:tailEnd/>
          </a:ln>
        </p:spPr>
        <p:txBody>
          <a:bodyPr>
            <a:spAutoFit/>
          </a:bodyPr>
          <a:lstStyle/>
          <a:p>
            <a:pPr defTabSz="457200"/>
            <a:r>
              <a:rPr lang="en-US" sz="2000">
                <a:solidFill>
                  <a:srgbClr val="FF0000"/>
                </a:solidFill>
                <a:latin typeface="Calibri" pitchFamily="34" charset="0"/>
              </a:rPr>
              <a:t>Sequential Prediction</a:t>
            </a:r>
          </a:p>
          <a:p>
            <a:pPr defTabSz="457200"/>
            <a:endParaRPr lang="en-US" sz="2000">
              <a:solidFill>
                <a:srgbClr val="FF0000"/>
              </a:solidFill>
              <a:latin typeface="Calibri" pitchFamily="34" charset="0"/>
            </a:endParaRPr>
          </a:p>
          <a:p>
            <a:pPr defTabSz="457200"/>
            <a:r>
              <a:rPr lang="en-US" sz="2000">
                <a:solidFill>
                  <a:srgbClr val="0033CC"/>
                </a:solidFill>
                <a:latin typeface="Calibri" pitchFamily="34" charset="0"/>
              </a:rPr>
              <a:t>HMM/CRF based:</a:t>
            </a:r>
          </a:p>
          <a:p>
            <a:pPr defTabSz="457200"/>
            <a:r>
              <a:rPr lang="en-US" sz="2000">
                <a:solidFill>
                  <a:srgbClr val="0033CC"/>
                </a:solidFill>
                <a:latin typeface="Calibri" pitchFamily="34" charset="0"/>
              </a:rPr>
              <a:t>                     Argmax </a:t>
            </a:r>
            <a:r>
              <a:rPr lang="en-US" sz="2000">
                <a:solidFill>
                  <a:srgbClr val="0033CC"/>
                </a:solidFill>
                <a:latin typeface="Symbol" pitchFamily="18" charset="2"/>
                <a:sym typeface="Symbol" pitchFamily="18" charset="2"/>
              </a:rPr>
              <a:t></a:t>
            </a:r>
            <a:r>
              <a:rPr lang="en-US" sz="2000">
                <a:solidFill>
                  <a:srgbClr val="0033CC"/>
                </a:solidFill>
                <a:latin typeface="Calibri" pitchFamily="34" charset="0"/>
              </a:rPr>
              <a:t> </a:t>
            </a:r>
            <a:r>
              <a:rPr lang="en-US" sz="2000">
                <a:solidFill>
                  <a:srgbClr val="0033CC"/>
                </a:solidFill>
                <a:latin typeface="cmmi10"/>
              </a:rPr>
              <a:t>¸</a:t>
            </a:r>
            <a:r>
              <a:rPr lang="en-US" sz="2000" baseline="-25000">
                <a:solidFill>
                  <a:srgbClr val="0033CC"/>
                </a:solidFill>
                <a:latin typeface="cmmi10"/>
              </a:rPr>
              <a:t>ij</a:t>
            </a:r>
            <a:r>
              <a:rPr lang="en-US" sz="2000">
                <a:solidFill>
                  <a:srgbClr val="0033CC"/>
                </a:solidFill>
                <a:latin typeface="Calibri" pitchFamily="34" charset="0"/>
              </a:rPr>
              <a:t> x</a:t>
            </a:r>
            <a:r>
              <a:rPr lang="en-US" sz="2000" baseline="-25000">
                <a:solidFill>
                  <a:srgbClr val="0033CC"/>
                </a:solidFill>
                <a:latin typeface="Calibri" pitchFamily="34" charset="0"/>
              </a:rPr>
              <a:t>ij</a:t>
            </a:r>
          </a:p>
        </p:txBody>
      </p:sp>
      <p:sp>
        <p:nvSpPr>
          <p:cNvPr id="6" name="TextBox 3"/>
          <p:cNvSpPr txBox="1">
            <a:spLocks noChangeArrowheads="1"/>
          </p:cNvSpPr>
          <p:nvPr/>
        </p:nvSpPr>
        <p:spPr bwMode="auto">
          <a:xfrm>
            <a:off x="228600" y="4241800"/>
            <a:ext cx="4191000" cy="1625600"/>
          </a:xfrm>
          <a:prstGeom prst="rect">
            <a:avLst/>
          </a:prstGeom>
          <a:solidFill>
            <a:srgbClr val="FFFFCC"/>
          </a:solidFill>
          <a:ln w="9525">
            <a:solidFill>
              <a:srgbClr val="FF9900"/>
            </a:solidFill>
            <a:miter lim="800000"/>
            <a:headEnd/>
            <a:tailEnd/>
          </a:ln>
        </p:spPr>
        <p:txBody>
          <a:bodyPr>
            <a:spAutoFit/>
          </a:bodyPr>
          <a:lstStyle/>
          <a:p>
            <a:pPr defTabSz="457200"/>
            <a:r>
              <a:rPr lang="en-US" sz="2000">
                <a:solidFill>
                  <a:srgbClr val="FF0000"/>
                </a:solidFill>
                <a:latin typeface="Calibri" pitchFamily="34" charset="0"/>
              </a:rPr>
              <a:t>Sentence Compression/Summarization:</a:t>
            </a:r>
          </a:p>
          <a:p>
            <a:pPr defTabSz="457200"/>
            <a:endParaRPr lang="en-US" sz="2000">
              <a:solidFill>
                <a:srgbClr val="FF0000"/>
              </a:solidFill>
              <a:latin typeface="Calibri" pitchFamily="34" charset="0"/>
            </a:endParaRPr>
          </a:p>
          <a:p>
            <a:pPr defTabSz="457200"/>
            <a:r>
              <a:rPr lang="en-US" sz="2000">
                <a:solidFill>
                  <a:srgbClr val="0033CC"/>
                </a:solidFill>
                <a:latin typeface="Calibri" pitchFamily="34" charset="0"/>
              </a:rPr>
              <a:t>Language Model based:</a:t>
            </a:r>
          </a:p>
          <a:p>
            <a:pPr defTabSz="457200"/>
            <a:r>
              <a:rPr lang="en-US" sz="2000">
                <a:solidFill>
                  <a:srgbClr val="0033CC"/>
                </a:solidFill>
                <a:latin typeface="Calibri" pitchFamily="34" charset="0"/>
              </a:rPr>
              <a:t>                     Argmax </a:t>
            </a:r>
            <a:r>
              <a:rPr lang="en-US" sz="2000">
                <a:solidFill>
                  <a:srgbClr val="0033CC"/>
                </a:solidFill>
                <a:latin typeface="Symbol" pitchFamily="18" charset="2"/>
                <a:sym typeface="Symbol" pitchFamily="18" charset="2"/>
              </a:rPr>
              <a:t></a:t>
            </a:r>
            <a:r>
              <a:rPr lang="en-US" sz="2000">
                <a:solidFill>
                  <a:srgbClr val="0033CC"/>
                </a:solidFill>
                <a:latin typeface="Calibri" pitchFamily="34" charset="0"/>
              </a:rPr>
              <a:t> </a:t>
            </a:r>
            <a:r>
              <a:rPr lang="en-US" sz="2000">
                <a:solidFill>
                  <a:srgbClr val="0033CC"/>
                </a:solidFill>
                <a:latin typeface="cmmi10"/>
              </a:rPr>
              <a:t>¸</a:t>
            </a:r>
            <a:r>
              <a:rPr lang="en-US" sz="2000" baseline="-25000">
                <a:solidFill>
                  <a:srgbClr val="0033CC"/>
                </a:solidFill>
                <a:latin typeface="cmmi10"/>
              </a:rPr>
              <a:t>ijk</a:t>
            </a:r>
            <a:r>
              <a:rPr lang="en-US" sz="2000">
                <a:solidFill>
                  <a:srgbClr val="0033CC"/>
                </a:solidFill>
                <a:latin typeface="Calibri" pitchFamily="34" charset="0"/>
              </a:rPr>
              <a:t> x</a:t>
            </a:r>
            <a:r>
              <a:rPr lang="en-US" sz="2000" baseline="-25000">
                <a:solidFill>
                  <a:srgbClr val="0033CC"/>
                </a:solidFill>
                <a:latin typeface="Calibri" pitchFamily="34" charset="0"/>
              </a:rPr>
              <a:t>ijk</a:t>
            </a:r>
          </a:p>
        </p:txBody>
      </p:sp>
      <p:sp>
        <p:nvSpPr>
          <p:cNvPr id="7" name="TextBox 3"/>
          <p:cNvSpPr txBox="1">
            <a:spLocks noChangeArrowheads="1"/>
          </p:cNvSpPr>
          <p:nvPr/>
        </p:nvSpPr>
        <p:spPr bwMode="auto">
          <a:xfrm>
            <a:off x="266700" y="2759075"/>
            <a:ext cx="8610600" cy="1230313"/>
          </a:xfrm>
          <a:prstGeom prst="rect">
            <a:avLst/>
          </a:prstGeom>
          <a:solidFill>
            <a:srgbClr val="FFFF66"/>
          </a:solidFill>
          <a:ln w="12700">
            <a:solidFill>
              <a:srgbClr val="FF9900"/>
            </a:solidFill>
            <a:miter lim="800000"/>
            <a:headEnd/>
            <a:tailEnd/>
          </a:ln>
        </p:spPr>
        <p:txBody>
          <a:bodyPr>
            <a:spAutoFit/>
          </a:bodyPr>
          <a:lstStyle/>
          <a:p>
            <a:pPr marL="742950" lvl="1" indent="-285750" defTabSz="457200"/>
            <a:r>
              <a:rPr lang="en-US">
                <a:solidFill>
                  <a:srgbClr val="000000"/>
                </a:solidFill>
                <a:latin typeface="Calibri" pitchFamily="34" charset="0"/>
              </a:rPr>
              <a:t>Formulate NLP Problems as ILP problems         (inference may be done otherwise)</a:t>
            </a:r>
          </a:p>
          <a:p>
            <a:pPr marL="1143000" lvl="2" indent="-228600" defTabSz="457200"/>
            <a:r>
              <a:rPr lang="en-US">
                <a:solidFill>
                  <a:srgbClr val="000000"/>
                </a:solidFill>
                <a:latin typeface="Calibri" pitchFamily="34" charset="0"/>
              </a:rPr>
              <a:t>	1. Sequence tagging            </a:t>
            </a:r>
            <a:r>
              <a:rPr lang="en-US">
                <a:solidFill>
                  <a:srgbClr val="0033CC"/>
                </a:solidFill>
                <a:latin typeface="Calibri" pitchFamily="34" charset="0"/>
              </a:rPr>
              <a:t>(HMM/CRF + Global constraints)</a:t>
            </a:r>
          </a:p>
          <a:p>
            <a:pPr marL="1143000" lvl="2" indent="-228600" defTabSz="457200"/>
            <a:r>
              <a:rPr lang="en-US">
                <a:solidFill>
                  <a:srgbClr val="000000"/>
                </a:solidFill>
                <a:latin typeface="Calibri" pitchFamily="34" charset="0"/>
              </a:rPr>
              <a:t>	2. Sentence Compression   </a:t>
            </a:r>
            <a:r>
              <a:rPr lang="en-US">
                <a:solidFill>
                  <a:srgbClr val="0033CC"/>
                </a:solidFill>
                <a:latin typeface="Calibri" pitchFamily="34" charset="0"/>
              </a:rPr>
              <a:t>(Language Model + Global Constraints)</a:t>
            </a:r>
          </a:p>
          <a:p>
            <a:pPr marL="1143000" lvl="2" indent="-228600" defTabSz="457200"/>
            <a:r>
              <a:rPr lang="en-US">
                <a:solidFill>
                  <a:srgbClr val="000000"/>
                </a:solidFill>
                <a:latin typeface="Calibri" pitchFamily="34" charset="0"/>
              </a:rPr>
              <a:t>	3. SRL                                      </a:t>
            </a:r>
            <a:r>
              <a:rPr lang="en-US">
                <a:solidFill>
                  <a:srgbClr val="0033CC"/>
                </a:solidFill>
                <a:latin typeface="Calibri" pitchFamily="34" charset="0"/>
              </a:rPr>
              <a:t>(Independent classifiers + Global </a:t>
            </a:r>
            <a:r>
              <a:rPr lang="en-US" sz="2000">
                <a:solidFill>
                  <a:srgbClr val="0033CC"/>
                </a:solidFill>
                <a:latin typeface="Calibri" pitchFamily="34" charset="0"/>
              </a:rPr>
              <a:t>Constraints) </a:t>
            </a:r>
          </a:p>
        </p:txBody>
      </p:sp>
      <p:sp>
        <p:nvSpPr>
          <p:cNvPr id="1304588" name="AutoShape 12"/>
          <p:cNvSpPr>
            <a:spLocks noChangeArrowheads="1"/>
          </p:cNvSpPr>
          <p:nvPr/>
        </p:nvSpPr>
        <p:spPr bwMode="auto">
          <a:xfrm>
            <a:off x="609600" y="3130550"/>
            <a:ext cx="533400" cy="152400"/>
          </a:xfrm>
          <a:prstGeom prst="rightArrow">
            <a:avLst>
              <a:gd name="adj1" fmla="val 50000"/>
              <a:gd name="adj2" fmla="val 87500"/>
            </a:avLst>
          </a:prstGeom>
          <a:solidFill>
            <a:schemeClr val="tx1"/>
          </a:solidFill>
          <a:ln w="9525">
            <a:solidFill>
              <a:schemeClr val="bg2"/>
            </a:solidFill>
            <a:miter lim="800000"/>
            <a:headEnd/>
            <a:tailEnd/>
          </a:ln>
        </p:spPr>
        <p:txBody>
          <a:bodyPr wrap="none" anchor="ctr"/>
          <a:lstStyle/>
          <a:p>
            <a:endParaRPr lang="en-US">
              <a:solidFill>
                <a:srgbClr val="000000"/>
              </a:solidFill>
            </a:endParaRPr>
          </a:p>
        </p:txBody>
      </p:sp>
      <p:sp>
        <p:nvSpPr>
          <p:cNvPr id="1304589" name="AutoShape 13"/>
          <p:cNvSpPr>
            <a:spLocks noChangeArrowheads="1"/>
          </p:cNvSpPr>
          <p:nvPr/>
        </p:nvSpPr>
        <p:spPr bwMode="auto">
          <a:xfrm>
            <a:off x="609600" y="3422650"/>
            <a:ext cx="533400" cy="152400"/>
          </a:xfrm>
          <a:prstGeom prst="rightArrow">
            <a:avLst>
              <a:gd name="adj1" fmla="val 50000"/>
              <a:gd name="adj2" fmla="val 87500"/>
            </a:avLst>
          </a:prstGeom>
          <a:solidFill>
            <a:schemeClr val="tx1"/>
          </a:solidFill>
          <a:ln w="9525">
            <a:solidFill>
              <a:schemeClr val="bg2"/>
            </a:solidFill>
            <a:miter lim="800000"/>
            <a:headEnd/>
            <a:tailEnd/>
          </a:ln>
        </p:spPr>
        <p:txBody>
          <a:bodyPr wrap="none" anchor="ctr"/>
          <a:lstStyle/>
          <a:p>
            <a:endParaRPr lang="en-US">
              <a:solidFill>
                <a:srgbClr val="000000"/>
              </a:solidFill>
            </a:endParaRPr>
          </a:p>
        </p:txBody>
      </p:sp>
      <p:sp>
        <p:nvSpPr>
          <p:cNvPr id="1304590" name="AutoShape 14"/>
          <p:cNvSpPr>
            <a:spLocks noChangeArrowheads="1"/>
          </p:cNvSpPr>
          <p:nvPr/>
        </p:nvSpPr>
        <p:spPr bwMode="auto">
          <a:xfrm>
            <a:off x="609600" y="3727450"/>
            <a:ext cx="533400" cy="152400"/>
          </a:xfrm>
          <a:prstGeom prst="rightArrow">
            <a:avLst>
              <a:gd name="adj1" fmla="val 50000"/>
              <a:gd name="adj2" fmla="val 87500"/>
            </a:avLst>
          </a:prstGeom>
          <a:solidFill>
            <a:schemeClr val="tx1"/>
          </a:solidFill>
          <a:ln w="9525">
            <a:solidFill>
              <a:schemeClr val="bg2"/>
            </a:solidFill>
            <a:miter lim="800000"/>
            <a:headEnd/>
            <a:tailEnd/>
          </a:ln>
        </p:spPr>
        <p:txBody>
          <a:bodyPr wrap="none" anchor="ctr"/>
          <a:lstStyle/>
          <a:p>
            <a:endParaRPr lang="en-US">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1304580"/>
                                        </p:tgtEl>
                                        <p:attrNameLst>
                                          <p:attrName>style.visibility</p:attrName>
                                        </p:attrNameLst>
                                      </p:cBhvr>
                                      <p:to>
                                        <p:strVal val="visible"/>
                                      </p:to>
                                    </p:set>
                                  </p:childTnLst>
                                </p:cTn>
                              </p:par>
                              <p:par>
                                <p:cTn id="7" presetID="22" presetClass="entr" presetSubtype="1"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wipe(up)">
                                      <p:cBhvr>
                                        <p:cTn id="9" dur="1000"/>
                                        <p:tgtEl>
                                          <p:spTgt spid="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par>
                                <p:cTn id="14" presetID="2" presetClass="entr" presetSubtype="8" fill="hold" grpId="0" nodeType="withEffect">
                                  <p:stCondLst>
                                    <p:cond delay="0"/>
                                  </p:stCondLst>
                                  <p:childTnLst>
                                    <p:set>
                                      <p:cBhvr>
                                        <p:cTn id="15" dur="1" fill="hold">
                                          <p:stCondLst>
                                            <p:cond delay="0"/>
                                          </p:stCondLst>
                                        </p:cTn>
                                        <p:tgtEl>
                                          <p:spTgt spid="1304588"/>
                                        </p:tgtEl>
                                        <p:attrNameLst>
                                          <p:attrName>style.visibility</p:attrName>
                                        </p:attrNameLst>
                                      </p:cBhvr>
                                      <p:to>
                                        <p:strVal val="visible"/>
                                      </p:to>
                                    </p:set>
                                    <p:anim calcmode="lin" valueType="num">
                                      <p:cBhvr additive="base">
                                        <p:cTn id="16" dur="500" fill="hold"/>
                                        <p:tgtEl>
                                          <p:spTgt spid="1304588"/>
                                        </p:tgtEl>
                                        <p:attrNameLst>
                                          <p:attrName>ppt_x</p:attrName>
                                        </p:attrNameLst>
                                      </p:cBhvr>
                                      <p:tavLst>
                                        <p:tav tm="0">
                                          <p:val>
                                            <p:strVal val="0-#ppt_w/2"/>
                                          </p:val>
                                        </p:tav>
                                        <p:tav tm="100000">
                                          <p:val>
                                            <p:strVal val="#ppt_x"/>
                                          </p:val>
                                        </p:tav>
                                      </p:tavLst>
                                    </p:anim>
                                    <p:anim calcmode="lin" valueType="num">
                                      <p:cBhvr additive="base">
                                        <p:cTn id="17" dur="500" fill="hold"/>
                                        <p:tgtEl>
                                          <p:spTgt spid="1304588"/>
                                        </p:tgtEl>
                                        <p:attrNameLst>
                                          <p:attrName>ppt_y</p:attrName>
                                        </p:attrNameLst>
                                      </p:cBhvr>
                                      <p:tavLst>
                                        <p:tav tm="0">
                                          <p:val>
                                            <p:strVal val="#ppt_y"/>
                                          </p:val>
                                        </p:tav>
                                        <p:tav tm="100000">
                                          <p:val>
                                            <p:strVal val="#ppt_y"/>
                                          </p:val>
                                        </p:tav>
                                      </p:tavLst>
                                    </p:anim>
                                  </p:childTnLst>
                                </p:cTn>
                              </p:par>
                              <p:par>
                                <p:cTn id="18" presetID="1"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par>
                                <p:cTn id="24" presetID="2" presetClass="entr" presetSubtype="8" fill="hold" grpId="0" nodeType="withEffect">
                                  <p:stCondLst>
                                    <p:cond delay="0"/>
                                  </p:stCondLst>
                                  <p:childTnLst>
                                    <p:set>
                                      <p:cBhvr>
                                        <p:cTn id="25" dur="1" fill="hold">
                                          <p:stCondLst>
                                            <p:cond delay="0"/>
                                          </p:stCondLst>
                                        </p:cTn>
                                        <p:tgtEl>
                                          <p:spTgt spid="1304589"/>
                                        </p:tgtEl>
                                        <p:attrNameLst>
                                          <p:attrName>style.visibility</p:attrName>
                                        </p:attrNameLst>
                                      </p:cBhvr>
                                      <p:to>
                                        <p:strVal val="visible"/>
                                      </p:to>
                                    </p:set>
                                    <p:anim calcmode="lin" valueType="num">
                                      <p:cBhvr additive="base">
                                        <p:cTn id="26" dur="500" fill="hold"/>
                                        <p:tgtEl>
                                          <p:spTgt spid="1304589"/>
                                        </p:tgtEl>
                                        <p:attrNameLst>
                                          <p:attrName>ppt_x</p:attrName>
                                        </p:attrNameLst>
                                      </p:cBhvr>
                                      <p:tavLst>
                                        <p:tav tm="0">
                                          <p:val>
                                            <p:strVal val="0-#ppt_w/2"/>
                                          </p:val>
                                        </p:tav>
                                        <p:tav tm="100000">
                                          <p:val>
                                            <p:strVal val="#ppt_x"/>
                                          </p:val>
                                        </p:tav>
                                      </p:tavLst>
                                    </p:anim>
                                    <p:anim calcmode="lin" valueType="num">
                                      <p:cBhvr additive="base">
                                        <p:cTn id="27" dur="500" fill="hold"/>
                                        <p:tgtEl>
                                          <p:spTgt spid="1304589"/>
                                        </p:tgtEl>
                                        <p:attrNameLst>
                                          <p:attrName>ppt_y</p:attrName>
                                        </p:attrNameLst>
                                      </p:cBhvr>
                                      <p:tavLst>
                                        <p:tav tm="0">
                                          <p:val>
                                            <p:strVal val="#ppt_y"/>
                                          </p:val>
                                        </p:tav>
                                        <p:tav tm="100000">
                                          <p:val>
                                            <p:strVal val="#ppt_y"/>
                                          </p:val>
                                        </p:tav>
                                      </p:tavLst>
                                    </p:anim>
                                  </p:childTnLst>
                                </p:cTn>
                              </p:par>
                              <p:par>
                                <p:cTn id="28" presetID="1" presetClass="entr" presetSubtype="0"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1304590"/>
                                        </p:tgtEl>
                                        <p:attrNameLst>
                                          <p:attrName>style.visibility</p:attrName>
                                        </p:attrNameLst>
                                      </p:cBhvr>
                                      <p:to>
                                        <p:strVal val="visible"/>
                                      </p:to>
                                    </p:set>
                                    <p:anim calcmode="lin" valueType="num">
                                      <p:cBhvr additive="base">
                                        <p:cTn id="34" dur="500" fill="hold"/>
                                        <p:tgtEl>
                                          <p:spTgt spid="1304590"/>
                                        </p:tgtEl>
                                        <p:attrNameLst>
                                          <p:attrName>ppt_x</p:attrName>
                                        </p:attrNameLst>
                                      </p:cBhvr>
                                      <p:tavLst>
                                        <p:tav tm="0">
                                          <p:val>
                                            <p:strVal val="0-#ppt_w/2"/>
                                          </p:val>
                                        </p:tav>
                                        <p:tav tm="100000">
                                          <p:val>
                                            <p:strVal val="#ppt_x"/>
                                          </p:val>
                                        </p:tav>
                                      </p:tavLst>
                                    </p:anim>
                                    <p:anim calcmode="lin" valueType="num">
                                      <p:cBhvr additive="base">
                                        <p:cTn id="35" dur="500" fill="hold"/>
                                        <p:tgtEl>
                                          <p:spTgt spid="13045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1304580" grpId="0" autoUpdateAnimBg="0"/>
      <p:bldP spid="4" grpId="0" animBg="1"/>
      <p:bldP spid="6" grpId="0" animBg="1"/>
      <p:bldP spid="7" grpId="0" animBg="1"/>
      <p:bldP spid="1304588" grpId="0" animBg="1"/>
      <p:bldP spid="1304589" grpId="0" animBg="1"/>
      <p:bldP spid="1304590" grpId="0" animBg="1"/>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7" name="Rectangle 3"/>
          <p:cNvSpPr>
            <a:spLocks noGrp="1" noChangeArrowheads="1"/>
          </p:cNvSpPr>
          <p:nvPr>
            <p:ph type="sldNum" sz="quarter" idx="10"/>
          </p:nvPr>
        </p:nvSpPr>
        <p:spPr>
          <a:noFill/>
        </p:spPr>
        <p:txBody>
          <a:bodyPr/>
          <a:lstStyle/>
          <a:p>
            <a:fld id="{C0E129BA-166D-4848-B8D8-F01DE9844023}" type="slidenum">
              <a:rPr lang="en-US" altLang="zh-TW" smtClean="0">
                <a:ea typeface="Arial Unicode MS" pitchFamily="34" charset="-122"/>
                <a:cs typeface="Arial Unicode MS" pitchFamily="34" charset="-122"/>
              </a:rPr>
              <a:pPr/>
              <a:t>157</a:t>
            </a:fld>
            <a:endParaRPr lang="en-US" altLang="zh-TW" smtClean="0">
              <a:ea typeface="Arial Unicode MS" pitchFamily="34" charset="-122"/>
              <a:cs typeface="Arial Unicode MS" pitchFamily="34" charset="-122"/>
            </a:endParaRPr>
          </a:p>
        </p:txBody>
      </p:sp>
      <p:sp>
        <p:nvSpPr>
          <p:cNvPr id="347138" name="Rectangle 2"/>
          <p:cNvSpPr>
            <a:spLocks noGrp="1" noChangeArrowheads="1"/>
          </p:cNvSpPr>
          <p:nvPr>
            <p:ph type="title" idx="4294967295"/>
          </p:nvPr>
        </p:nvSpPr>
        <p:spPr>
          <a:xfrm>
            <a:off x="828675" y="328613"/>
            <a:ext cx="8229600" cy="533400"/>
          </a:xfrm>
        </p:spPr>
        <p:txBody>
          <a:bodyPr/>
          <a:lstStyle/>
          <a:p>
            <a:r>
              <a:rPr lang="en-US" smtClean="0">
                <a:ea typeface="Arial Unicode MS" pitchFamily="34" charset="-122"/>
                <a:cs typeface="Arial Unicode MS" pitchFamily="34" charset="-122"/>
              </a:rPr>
              <a:t>Semantic Role Labeling</a:t>
            </a:r>
            <a:r>
              <a:rPr lang="en-US" smtClean="0">
                <a:solidFill>
                  <a:srgbClr val="FF0000"/>
                </a:solidFill>
                <a:ea typeface="ＭＳ Ｐゴシック" pitchFamily="34" charset="-128"/>
              </a:rPr>
              <a:t> </a:t>
            </a:r>
          </a:p>
        </p:txBody>
      </p:sp>
      <p:sp>
        <p:nvSpPr>
          <p:cNvPr id="347139" name="Rectangle 3"/>
          <p:cNvSpPr>
            <a:spLocks noGrp="1" noChangeArrowheads="1"/>
          </p:cNvSpPr>
          <p:nvPr>
            <p:ph type="body" idx="4294967295"/>
          </p:nvPr>
        </p:nvSpPr>
        <p:spPr/>
        <p:txBody>
          <a:bodyPr/>
          <a:lstStyle/>
          <a:p>
            <a:pPr>
              <a:buFont typeface="Wingdings" pitchFamily="2" charset="2"/>
              <a:buNone/>
              <a:tabLst>
                <a:tab pos="1770063" algn="l"/>
              </a:tabLst>
            </a:pPr>
            <a:r>
              <a:rPr lang="en-US" sz="1800" b="1" smtClean="0">
                <a:latin typeface="Courier New" pitchFamily="49" charset="0"/>
                <a:ea typeface="ＭＳ Ｐゴシック" pitchFamily="34" charset="-128"/>
              </a:rPr>
              <a:t>I </a:t>
            </a:r>
            <a:r>
              <a:rPr lang="en-US" sz="1800" b="1" i="1" smtClean="0">
                <a:latin typeface="Courier New" pitchFamily="49" charset="0"/>
                <a:ea typeface="ＭＳ Ｐゴシック" pitchFamily="34" charset="-128"/>
              </a:rPr>
              <a:t>left</a:t>
            </a:r>
            <a:r>
              <a:rPr lang="en-US" sz="1800" b="1" smtClean="0">
                <a:latin typeface="Courier New" pitchFamily="49" charset="0"/>
                <a:ea typeface="ＭＳ Ｐゴシック" pitchFamily="34" charset="-128"/>
              </a:rPr>
              <a:t> my pearls to my daughter in my will .</a:t>
            </a:r>
          </a:p>
          <a:p>
            <a:pPr>
              <a:buFont typeface="Wingdings" pitchFamily="2" charset="2"/>
              <a:buNone/>
              <a:tabLst>
                <a:tab pos="1770063" algn="l"/>
              </a:tabLst>
            </a:pPr>
            <a:r>
              <a:rPr lang="en-US" sz="1800" b="1" smtClean="0">
                <a:solidFill>
                  <a:schemeClr val="bg2"/>
                </a:solidFill>
                <a:ea typeface="ＭＳ Ｐゴシック" pitchFamily="34" charset="-128"/>
              </a:rPr>
              <a:t>[</a:t>
            </a:r>
            <a:r>
              <a:rPr lang="en-US" sz="1800" b="1" smtClean="0">
                <a:latin typeface="Courier New" pitchFamily="49" charset="0"/>
                <a:ea typeface="ＭＳ Ｐゴシック" pitchFamily="34" charset="-128"/>
              </a:rPr>
              <a:t>I</a:t>
            </a:r>
            <a:r>
              <a:rPr lang="en-US" sz="1800" b="1" smtClean="0">
                <a:solidFill>
                  <a:schemeClr val="bg2"/>
                </a:solidFill>
                <a:ea typeface="ＭＳ Ｐゴシック" pitchFamily="34" charset="-128"/>
              </a:rPr>
              <a:t>]</a:t>
            </a:r>
            <a:r>
              <a:rPr lang="en-US" sz="1800" b="1" i="1" baseline="-25000" smtClean="0">
                <a:solidFill>
                  <a:schemeClr val="bg2"/>
                </a:solidFill>
                <a:latin typeface="Courier New" pitchFamily="49" charset="0"/>
                <a:ea typeface="ＭＳ Ｐゴシック" pitchFamily="34" charset="-128"/>
              </a:rPr>
              <a:t>A0</a:t>
            </a:r>
            <a:r>
              <a:rPr lang="en-US" sz="1800" b="1" smtClean="0">
                <a:latin typeface="Courier New" pitchFamily="49" charset="0"/>
                <a:ea typeface="ＭＳ Ｐゴシック" pitchFamily="34" charset="-128"/>
              </a:rPr>
              <a:t> </a:t>
            </a:r>
            <a:r>
              <a:rPr lang="en-US" sz="1800" b="1" i="1" smtClean="0">
                <a:latin typeface="Courier New" pitchFamily="49" charset="0"/>
                <a:ea typeface="ＭＳ Ｐゴシック" pitchFamily="34" charset="-128"/>
              </a:rPr>
              <a:t>left</a:t>
            </a:r>
            <a:r>
              <a:rPr lang="en-US" sz="1800" b="1" smtClean="0">
                <a:latin typeface="Courier New" pitchFamily="49" charset="0"/>
                <a:ea typeface="ＭＳ Ｐゴシック" pitchFamily="34" charset="-128"/>
              </a:rPr>
              <a:t> </a:t>
            </a:r>
            <a:r>
              <a:rPr lang="en-US" sz="1800" b="1" smtClean="0">
                <a:solidFill>
                  <a:srgbClr val="008000"/>
                </a:solidFill>
                <a:ea typeface="ＭＳ Ｐゴシック" pitchFamily="34" charset="-128"/>
              </a:rPr>
              <a:t>[</a:t>
            </a:r>
            <a:r>
              <a:rPr lang="en-US" sz="1800" b="1" smtClean="0">
                <a:latin typeface="Courier New" pitchFamily="49" charset="0"/>
                <a:ea typeface="ＭＳ Ｐゴシック" pitchFamily="34" charset="-128"/>
              </a:rPr>
              <a:t>my pearls</a:t>
            </a:r>
            <a:r>
              <a:rPr lang="en-US" sz="1800" b="1" smtClean="0">
                <a:solidFill>
                  <a:srgbClr val="008000"/>
                </a:solidFill>
                <a:ea typeface="ＭＳ Ｐゴシック" pitchFamily="34" charset="-128"/>
              </a:rPr>
              <a:t>]</a:t>
            </a:r>
            <a:r>
              <a:rPr lang="en-US" sz="1800" b="1" i="1" baseline="-25000" smtClean="0">
                <a:solidFill>
                  <a:srgbClr val="008000"/>
                </a:solidFill>
                <a:latin typeface="Courier New" pitchFamily="49" charset="0"/>
                <a:ea typeface="ＭＳ Ｐゴシック" pitchFamily="34" charset="-128"/>
              </a:rPr>
              <a:t>A1</a:t>
            </a:r>
            <a:r>
              <a:rPr lang="en-US" sz="1800" b="1" smtClean="0">
                <a:latin typeface="Courier New" pitchFamily="49" charset="0"/>
                <a:ea typeface="ＭＳ Ｐゴシック" pitchFamily="34" charset="-128"/>
              </a:rPr>
              <a:t> </a:t>
            </a:r>
            <a:r>
              <a:rPr lang="en-US" sz="1800" b="1" smtClean="0">
                <a:solidFill>
                  <a:schemeClr val="folHlink"/>
                </a:solidFill>
                <a:ea typeface="ＭＳ Ｐゴシック" pitchFamily="34" charset="-128"/>
              </a:rPr>
              <a:t>[</a:t>
            </a:r>
            <a:r>
              <a:rPr lang="en-US" sz="1800" b="1" smtClean="0">
                <a:latin typeface="Courier New" pitchFamily="49" charset="0"/>
                <a:ea typeface="ＭＳ Ｐゴシック" pitchFamily="34" charset="-128"/>
              </a:rPr>
              <a:t>to my daughter</a:t>
            </a:r>
            <a:r>
              <a:rPr lang="en-US" sz="1800" b="1" smtClean="0">
                <a:solidFill>
                  <a:schemeClr val="folHlink"/>
                </a:solidFill>
                <a:ea typeface="ＭＳ Ｐゴシック" pitchFamily="34" charset="-128"/>
              </a:rPr>
              <a:t>]</a:t>
            </a:r>
            <a:r>
              <a:rPr lang="en-US" sz="1800" b="1" i="1" baseline="-25000" smtClean="0">
                <a:solidFill>
                  <a:schemeClr val="folHlink"/>
                </a:solidFill>
                <a:latin typeface="Courier New" pitchFamily="49" charset="0"/>
                <a:ea typeface="ＭＳ Ｐゴシック" pitchFamily="34" charset="-128"/>
              </a:rPr>
              <a:t>A2</a:t>
            </a:r>
            <a:r>
              <a:rPr lang="en-US" sz="1800" b="1" smtClean="0">
                <a:latin typeface="Courier New" pitchFamily="49" charset="0"/>
                <a:ea typeface="ＭＳ Ｐゴシック" pitchFamily="34" charset="-128"/>
              </a:rPr>
              <a:t> </a:t>
            </a:r>
            <a:r>
              <a:rPr lang="en-US" sz="1800" b="1" smtClean="0">
                <a:solidFill>
                  <a:srgbClr val="CC0000"/>
                </a:solidFill>
                <a:ea typeface="ＭＳ Ｐゴシック" pitchFamily="34" charset="-128"/>
              </a:rPr>
              <a:t>[</a:t>
            </a:r>
            <a:r>
              <a:rPr lang="en-US" sz="1800" b="1" smtClean="0">
                <a:latin typeface="Courier New" pitchFamily="49" charset="0"/>
                <a:ea typeface="ＭＳ Ｐゴシック" pitchFamily="34" charset="-128"/>
              </a:rPr>
              <a:t>in my will</a:t>
            </a:r>
            <a:r>
              <a:rPr lang="en-US" sz="1800" b="1" smtClean="0">
                <a:solidFill>
                  <a:srgbClr val="CC0000"/>
                </a:solidFill>
                <a:ea typeface="ＭＳ Ｐゴシック" pitchFamily="34" charset="-128"/>
              </a:rPr>
              <a:t>]</a:t>
            </a:r>
            <a:r>
              <a:rPr lang="en-US" sz="1800" b="1" i="1" baseline="-25000" smtClean="0">
                <a:solidFill>
                  <a:srgbClr val="CC0000"/>
                </a:solidFill>
                <a:latin typeface="Courier New" pitchFamily="49" charset="0"/>
                <a:ea typeface="ＭＳ Ｐゴシック" pitchFamily="34" charset="-128"/>
              </a:rPr>
              <a:t>AM-LOC</a:t>
            </a:r>
            <a:r>
              <a:rPr lang="en-US" sz="1800" b="1" smtClean="0">
                <a:latin typeface="Courier New" pitchFamily="49" charset="0"/>
                <a:ea typeface="ＭＳ Ｐゴシック" pitchFamily="34" charset="-128"/>
              </a:rPr>
              <a:t> .</a:t>
            </a:r>
          </a:p>
          <a:p>
            <a:pPr>
              <a:buFont typeface="Wingdings" pitchFamily="2" charset="2"/>
              <a:buNone/>
              <a:tabLst>
                <a:tab pos="1770063" algn="l"/>
              </a:tabLst>
            </a:pPr>
            <a:endParaRPr lang="en-US" sz="1800" smtClean="0">
              <a:ea typeface="ＭＳ Ｐゴシック" pitchFamily="34" charset="-128"/>
            </a:endParaRPr>
          </a:p>
          <a:p>
            <a:pPr>
              <a:tabLst>
                <a:tab pos="1770063" algn="l"/>
              </a:tabLst>
            </a:pPr>
            <a:r>
              <a:rPr lang="en-US" b="1" i="1" smtClean="0">
                <a:solidFill>
                  <a:schemeClr val="bg2"/>
                </a:solidFill>
                <a:latin typeface="Courier New" pitchFamily="49" charset="0"/>
                <a:ea typeface="ＭＳ Ｐゴシック" pitchFamily="34" charset="-128"/>
              </a:rPr>
              <a:t>A0</a:t>
            </a:r>
            <a:r>
              <a:rPr lang="en-US" smtClean="0">
                <a:latin typeface="Courier New" pitchFamily="49" charset="0"/>
                <a:ea typeface="ＭＳ Ｐゴシック" pitchFamily="34" charset="-128"/>
              </a:rPr>
              <a:t>	Leaver</a:t>
            </a:r>
          </a:p>
          <a:p>
            <a:pPr>
              <a:tabLst>
                <a:tab pos="1770063" algn="l"/>
              </a:tabLst>
            </a:pPr>
            <a:r>
              <a:rPr lang="en-US" b="1" i="1" smtClean="0">
                <a:solidFill>
                  <a:srgbClr val="008000"/>
                </a:solidFill>
                <a:latin typeface="Courier New" pitchFamily="49" charset="0"/>
                <a:ea typeface="ＭＳ Ｐゴシック" pitchFamily="34" charset="-128"/>
              </a:rPr>
              <a:t>A1</a:t>
            </a:r>
            <a:r>
              <a:rPr lang="en-US" smtClean="0">
                <a:latin typeface="Courier New" pitchFamily="49" charset="0"/>
                <a:ea typeface="ＭＳ Ｐゴシック" pitchFamily="34" charset="-128"/>
              </a:rPr>
              <a:t>	Things left</a:t>
            </a:r>
          </a:p>
          <a:p>
            <a:pPr>
              <a:tabLst>
                <a:tab pos="1770063" algn="l"/>
              </a:tabLst>
            </a:pPr>
            <a:r>
              <a:rPr lang="en-US" b="1" i="1" smtClean="0">
                <a:solidFill>
                  <a:schemeClr val="folHlink"/>
                </a:solidFill>
                <a:latin typeface="Courier New" pitchFamily="49" charset="0"/>
                <a:ea typeface="ＭＳ Ｐゴシック" pitchFamily="34" charset="-128"/>
              </a:rPr>
              <a:t>A2</a:t>
            </a:r>
            <a:r>
              <a:rPr lang="en-US" smtClean="0">
                <a:latin typeface="Courier New" pitchFamily="49" charset="0"/>
                <a:ea typeface="ＭＳ Ｐゴシック" pitchFamily="34" charset="-128"/>
              </a:rPr>
              <a:t>	Benefactor</a:t>
            </a:r>
          </a:p>
          <a:p>
            <a:pPr>
              <a:tabLst>
                <a:tab pos="1770063" algn="l"/>
              </a:tabLst>
            </a:pPr>
            <a:r>
              <a:rPr lang="en-US" b="1" i="1" smtClean="0">
                <a:solidFill>
                  <a:srgbClr val="CC0000"/>
                </a:solidFill>
                <a:latin typeface="Courier New" pitchFamily="49" charset="0"/>
                <a:ea typeface="ＭＳ Ｐゴシック" pitchFamily="34" charset="-128"/>
              </a:rPr>
              <a:t>AM-LOC</a:t>
            </a:r>
            <a:r>
              <a:rPr lang="en-US" smtClean="0">
                <a:latin typeface="Courier New" pitchFamily="49" charset="0"/>
                <a:ea typeface="ＭＳ Ｐゴシック" pitchFamily="34" charset="-128"/>
              </a:rPr>
              <a:t>	Location</a:t>
            </a:r>
          </a:p>
          <a:p>
            <a:pPr>
              <a:tabLst>
                <a:tab pos="1770063" algn="l"/>
              </a:tabLst>
            </a:pPr>
            <a:endParaRPr lang="en-US" smtClean="0">
              <a:latin typeface="Courier New" pitchFamily="49" charset="0"/>
              <a:ea typeface="ＭＳ Ｐゴシック" pitchFamily="34" charset="-128"/>
            </a:endParaRPr>
          </a:p>
          <a:p>
            <a:pPr algn="ctr">
              <a:buFont typeface="Wingdings" pitchFamily="2" charset="2"/>
              <a:buNone/>
              <a:tabLst>
                <a:tab pos="1770063" algn="l"/>
              </a:tabLst>
            </a:pPr>
            <a:r>
              <a:rPr lang="en-US" sz="1800" b="1" smtClean="0">
                <a:latin typeface="Courier New" pitchFamily="49" charset="0"/>
                <a:ea typeface="ＭＳ Ｐゴシック" pitchFamily="34" charset="-128"/>
              </a:rPr>
              <a:t>I </a:t>
            </a:r>
            <a:r>
              <a:rPr lang="en-US" sz="1800" b="1" i="1" smtClean="0">
                <a:latin typeface="Courier New" pitchFamily="49" charset="0"/>
                <a:ea typeface="ＭＳ Ｐゴシック" pitchFamily="34" charset="-128"/>
              </a:rPr>
              <a:t>left</a:t>
            </a:r>
            <a:r>
              <a:rPr lang="en-US" sz="1800" b="1" smtClean="0">
                <a:latin typeface="Courier New" pitchFamily="49" charset="0"/>
                <a:ea typeface="ＭＳ Ｐゴシック" pitchFamily="34" charset="-128"/>
              </a:rPr>
              <a:t> my pearls to my daughter in my will .</a:t>
            </a:r>
          </a:p>
        </p:txBody>
      </p:sp>
      <p:sp>
        <p:nvSpPr>
          <p:cNvPr id="347140" name="Line 4"/>
          <p:cNvSpPr>
            <a:spLocks noChangeShapeType="1"/>
          </p:cNvSpPr>
          <p:nvPr/>
        </p:nvSpPr>
        <p:spPr bwMode="auto">
          <a:xfrm>
            <a:off x="1524000" y="5105400"/>
            <a:ext cx="228600" cy="0"/>
          </a:xfrm>
          <a:prstGeom prst="line">
            <a:avLst/>
          </a:prstGeom>
          <a:noFill/>
          <a:ln w="76200">
            <a:solidFill>
              <a:schemeClr val="bg2"/>
            </a:solidFill>
            <a:round/>
            <a:headEnd/>
            <a:tailEnd type="none" w="lg" len="lg"/>
          </a:ln>
        </p:spPr>
        <p:txBody>
          <a:bodyPr/>
          <a:lstStyle/>
          <a:p>
            <a:endParaRPr lang="en-US"/>
          </a:p>
        </p:txBody>
      </p:sp>
      <p:sp>
        <p:nvSpPr>
          <p:cNvPr id="347141" name="Line 5"/>
          <p:cNvSpPr>
            <a:spLocks noChangeShapeType="1"/>
          </p:cNvSpPr>
          <p:nvPr/>
        </p:nvSpPr>
        <p:spPr bwMode="auto">
          <a:xfrm>
            <a:off x="2514600" y="5105400"/>
            <a:ext cx="1219200" cy="0"/>
          </a:xfrm>
          <a:prstGeom prst="line">
            <a:avLst/>
          </a:prstGeom>
          <a:noFill/>
          <a:ln w="76200">
            <a:solidFill>
              <a:srgbClr val="008000"/>
            </a:solidFill>
            <a:round/>
            <a:headEnd/>
            <a:tailEnd type="none" w="lg" len="lg"/>
          </a:ln>
        </p:spPr>
        <p:txBody>
          <a:bodyPr/>
          <a:lstStyle/>
          <a:p>
            <a:endParaRPr lang="en-US"/>
          </a:p>
        </p:txBody>
      </p:sp>
      <p:sp>
        <p:nvSpPr>
          <p:cNvPr id="347142" name="Line 6"/>
          <p:cNvSpPr>
            <a:spLocks noChangeShapeType="1"/>
          </p:cNvSpPr>
          <p:nvPr/>
        </p:nvSpPr>
        <p:spPr bwMode="auto">
          <a:xfrm>
            <a:off x="3810000" y="5105400"/>
            <a:ext cx="1981200" cy="0"/>
          </a:xfrm>
          <a:prstGeom prst="line">
            <a:avLst/>
          </a:prstGeom>
          <a:noFill/>
          <a:ln w="76200">
            <a:solidFill>
              <a:schemeClr val="folHlink"/>
            </a:solidFill>
            <a:round/>
            <a:headEnd/>
            <a:tailEnd type="none" w="lg" len="lg"/>
          </a:ln>
        </p:spPr>
        <p:txBody>
          <a:bodyPr/>
          <a:lstStyle/>
          <a:p>
            <a:endParaRPr lang="en-US"/>
          </a:p>
        </p:txBody>
      </p:sp>
      <p:sp>
        <p:nvSpPr>
          <p:cNvPr id="347143" name="Line 7"/>
          <p:cNvSpPr>
            <a:spLocks noChangeShapeType="1"/>
          </p:cNvSpPr>
          <p:nvPr/>
        </p:nvSpPr>
        <p:spPr bwMode="auto">
          <a:xfrm>
            <a:off x="5943600" y="5105400"/>
            <a:ext cx="1371600" cy="0"/>
          </a:xfrm>
          <a:prstGeom prst="line">
            <a:avLst/>
          </a:prstGeom>
          <a:noFill/>
          <a:ln w="76200">
            <a:solidFill>
              <a:srgbClr val="CC0000"/>
            </a:solidFill>
            <a:round/>
            <a:headEnd/>
            <a:tailEnd type="none" w="lg" len="lg"/>
          </a:ln>
        </p:spPr>
        <p:txBody>
          <a:bodyPr/>
          <a:lstStyle/>
          <a:p>
            <a:endParaRPr lang="en-US"/>
          </a:p>
        </p:txBody>
      </p:sp>
    </p:spTree>
  </p:cSld>
  <p:clrMapOvr>
    <a:masterClrMapping/>
  </p:clrMapOvr>
  <p:transition spd="med"/>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9185" name="Rectangle 3"/>
          <p:cNvSpPr>
            <a:spLocks noGrp="1" noChangeArrowheads="1"/>
          </p:cNvSpPr>
          <p:nvPr>
            <p:ph type="sldNum" sz="quarter" idx="10"/>
          </p:nvPr>
        </p:nvSpPr>
        <p:spPr>
          <a:noFill/>
        </p:spPr>
        <p:txBody>
          <a:bodyPr/>
          <a:lstStyle/>
          <a:p>
            <a:fld id="{BB45F33A-1B32-40BF-807E-BFB3A7ABAAB7}" type="slidenum">
              <a:rPr lang="en-US" altLang="zh-TW" smtClean="0">
                <a:ea typeface="Arial Unicode MS" pitchFamily="34" charset="-122"/>
                <a:cs typeface="Arial Unicode MS" pitchFamily="34" charset="-122"/>
              </a:rPr>
              <a:pPr/>
              <a:t>158</a:t>
            </a:fld>
            <a:endParaRPr lang="en-US" altLang="zh-TW" smtClean="0">
              <a:ea typeface="Arial Unicode MS" pitchFamily="34" charset="-122"/>
              <a:cs typeface="Arial Unicode MS" pitchFamily="34" charset="-122"/>
            </a:endParaRPr>
          </a:p>
        </p:txBody>
      </p:sp>
      <p:sp>
        <p:nvSpPr>
          <p:cNvPr id="349186" name="Rectangle 2"/>
          <p:cNvSpPr>
            <a:spLocks noGrp="1" noChangeArrowheads="1"/>
          </p:cNvSpPr>
          <p:nvPr>
            <p:ph type="title" idx="4294967295"/>
          </p:nvPr>
        </p:nvSpPr>
        <p:spPr>
          <a:xfrm>
            <a:off x="771525" y="271463"/>
            <a:ext cx="8229600" cy="533400"/>
          </a:xfrm>
        </p:spPr>
        <p:txBody>
          <a:bodyPr/>
          <a:lstStyle/>
          <a:p>
            <a:r>
              <a:rPr lang="en-US" smtClean="0">
                <a:ea typeface="Arial Unicode MS" pitchFamily="34" charset="-122"/>
                <a:cs typeface="Arial Unicode MS" pitchFamily="34" charset="-122"/>
              </a:rPr>
              <a:t>Algorithmic</a:t>
            </a:r>
            <a:r>
              <a:rPr lang="en-US" sz="3400" smtClean="0">
                <a:solidFill>
                  <a:srgbClr val="FF0000"/>
                </a:solidFill>
                <a:ea typeface="ＭＳ Ｐゴシック" pitchFamily="34" charset="-128"/>
              </a:rPr>
              <a:t> </a:t>
            </a:r>
            <a:r>
              <a:rPr lang="en-US" smtClean="0">
                <a:ea typeface="Arial Unicode MS" pitchFamily="34" charset="-122"/>
                <a:cs typeface="Arial Unicode MS" pitchFamily="34" charset="-122"/>
              </a:rPr>
              <a:t>Approach</a:t>
            </a:r>
          </a:p>
        </p:txBody>
      </p:sp>
      <p:sp>
        <p:nvSpPr>
          <p:cNvPr id="349187" name="Rectangle 3"/>
          <p:cNvSpPr>
            <a:spLocks noGrp="1" noChangeArrowheads="1"/>
          </p:cNvSpPr>
          <p:nvPr>
            <p:ph type="body" idx="4294967295"/>
          </p:nvPr>
        </p:nvSpPr>
        <p:spPr>
          <a:xfrm>
            <a:off x="457200" y="1219200"/>
            <a:ext cx="5867400" cy="4953000"/>
          </a:xfrm>
        </p:spPr>
        <p:txBody>
          <a:bodyPr/>
          <a:lstStyle/>
          <a:p>
            <a:r>
              <a:rPr lang="en-US" smtClean="0">
                <a:solidFill>
                  <a:srgbClr val="FF0000"/>
                </a:solidFill>
                <a:ea typeface="ＭＳ Ｐゴシック" pitchFamily="34" charset="-128"/>
              </a:rPr>
              <a:t>Identify</a:t>
            </a:r>
            <a:r>
              <a:rPr lang="en-US" smtClean="0">
                <a:ea typeface="ＭＳ Ｐゴシック" pitchFamily="34" charset="-128"/>
              </a:rPr>
              <a:t> argument candidates</a:t>
            </a:r>
          </a:p>
          <a:p>
            <a:pPr lvl="1"/>
            <a:r>
              <a:rPr lang="en-US" smtClean="0">
                <a:ea typeface="Calibri" pitchFamily="34" charset="0"/>
              </a:rPr>
              <a:t>Pruning  [Xue&amp;Palmer, EMNLP</a:t>
            </a:r>
            <a:r>
              <a:rPr lang="ja-JP" altLang="en-US" smtClean="0">
                <a:ea typeface="Calibri" pitchFamily="34" charset="0"/>
              </a:rPr>
              <a:t>’</a:t>
            </a:r>
            <a:r>
              <a:rPr lang="en-US" altLang="ja-JP" smtClean="0">
                <a:ea typeface="Calibri" pitchFamily="34" charset="0"/>
              </a:rPr>
              <a:t>04]</a:t>
            </a:r>
          </a:p>
          <a:p>
            <a:pPr lvl="1"/>
            <a:r>
              <a:rPr lang="en-US" smtClean="0">
                <a:ea typeface="Calibri" pitchFamily="34" charset="0"/>
              </a:rPr>
              <a:t>Argument Identifier </a:t>
            </a:r>
          </a:p>
          <a:p>
            <a:pPr lvl="2"/>
            <a:r>
              <a:rPr lang="en-US" smtClean="0">
                <a:ea typeface="Calibri" pitchFamily="34" charset="0"/>
              </a:rPr>
              <a:t>Binary classification</a:t>
            </a:r>
          </a:p>
          <a:p>
            <a:r>
              <a:rPr lang="en-US" smtClean="0">
                <a:solidFill>
                  <a:srgbClr val="FF0000"/>
                </a:solidFill>
                <a:ea typeface="ＭＳ Ｐゴシック" pitchFamily="34" charset="-128"/>
              </a:rPr>
              <a:t>Classify</a:t>
            </a:r>
            <a:r>
              <a:rPr lang="en-US" smtClean="0">
                <a:ea typeface="ＭＳ Ｐゴシック" pitchFamily="34" charset="-128"/>
              </a:rPr>
              <a:t> argument candidates</a:t>
            </a:r>
          </a:p>
          <a:p>
            <a:pPr lvl="1"/>
            <a:r>
              <a:rPr lang="en-US" smtClean="0">
                <a:ea typeface="Calibri" pitchFamily="34" charset="0"/>
              </a:rPr>
              <a:t>Argument Classifier </a:t>
            </a:r>
          </a:p>
          <a:p>
            <a:pPr lvl="2"/>
            <a:r>
              <a:rPr lang="en-US" smtClean="0">
                <a:ea typeface="Calibri" pitchFamily="34" charset="0"/>
              </a:rPr>
              <a:t>Multi-class classification</a:t>
            </a:r>
          </a:p>
          <a:p>
            <a:r>
              <a:rPr lang="en-US" smtClean="0">
                <a:solidFill>
                  <a:srgbClr val="FF0000"/>
                </a:solidFill>
                <a:ea typeface="ＭＳ Ｐゴシック" pitchFamily="34" charset="-128"/>
              </a:rPr>
              <a:t>Inference</a:t>
            </a:r>
          </a:p>
          <a:p>
            <a:pPr lvl="1"/>
            <a:r>
              <a:rPr lang="en-US" smtClean="0">
                <a:ea typeface="Calibri" pitchFamily="34" charset="0"/>
              </a:rPr>
              <a:t>Use the estimated probability distribution given by the argument classifier</a:t>
            </a:r>
          </a:p>
          <a:p>
            <a:pPr lvl="1"/>
            <a:r>
              <a:rPr lang="en-US" smtClean="0">
                <a:ea typeface="Calibri" pitchFamily="34" charset="0"/>
              </a:rPr>
              <a:t>Use structural and linguistic constraints</a:t>
            </a:r>
          </a:p>
          <a:p>
            <a:pPr lvl="1"/>
            <a:r>
              <a:rPr lang="en-US" smtClean="0">
                <a:ea typeface="Calibri" pitchFamily="34" charset="0"/>
              </a:rPr>
              <a:t>Infer the optimal global output</a:t>
            </a:r>
          </a:p>
          <a:p>
            <a:endParaRPr lang="en-US" smtClean="0">
              <a:ea typeface="ＭＳ Ｐゴシック" pitchFamily="34" charset="-128"/>
            </a:endParaRPr>
          </a:p>
        </p:txBody>
      </p:sp>
      <p:grpSp>
        <p:nvGrpSpPr>
          <p:cNvPr id="2" name="Group 6"/>
          <p:cNvGrpSpPr>
            <a:grpSpLocks noChangeAspect="1"/>
          </p:cNvGrpSpPr>
          <p:nvPr/>
        </p:nvGrpSpPr>
        <p:grpSpPr bwMode="auto">
          <a:xfrm>
            <a:off x="6384925" y="533400"/>
            <a:ext cx="2246313" cy="2284413"/>
            <a:chOff x="10320" y="1824"/>
            <a:chExt cx="2832" cy="2880"/>
          </a:xfrm>
        </p:grpSpPr>
        <p:sp>
          <p:nvSpPr>
            <p:cNvPr id="349240" name="Text Box 7"/>
            <p:cNvSpPr txBox="1">
              <a:spLocks noChangeAspect="1" noChangeArrowheads="1"/>
            </p:cNvSpPr>
            <p:nvPr/>
          </p:nvSpPr>
          <p:spPr bwMode="auto">
            <a:xfrm>
              <a:off x="10320" y="1824"/>
              <a:ext cx="2832" cy="288"/>
            </a:xfrm>
            <a:prstGeom prst="rect">
              <a:avLst/>
            </a:prstGeom>
            <a:noFill/>
            <a:ln w="9525">
              <a:noFill/>
              <a:miter lim="800000"/>
              <a:headEnd/>
              <a:tailEnd/>
            </a:ln>
          </p:spPr>
          <p:txBody>
            <a:bodyPr>
              <a:spAutoFit/>
            </a:bodyPr>
            <a:lstStyle/>
            <a:p>
              <a:pPr algn="ctr">
                <a:spcBef>
                  <a:spcPct val="50000"/>
                </a:spcBef>
              </a:pPr>
              <a:r>
                <a:rPr lang="en-US" sz="900" b="1">
                  <a:solidFill>
                    <a:srgbClr val="000000"/>
                  </a:solidFill>
                  <a:latin typeface="Courier New" pitchFamily="49" charset="0"/>
                </a:rPr>
                <a:t>I left my nice pearls to her</a:t>
              </a:r>
            </a:p>
          </p:txBody>
        </p:sp>
        <p:sp>
          <p:nvSpPr>
            <p:cNvPr id="349241" name="Line 8"/>
            <p:cNvSpPr>
              <a:spLocks noChangeAspect="1" noChangeShapeType="1"/>
            </p:cNvSpPr>
            <p:nvPr/>
          </p:nvSpPr>
          <p:spPr bwMode="auto">
            <a:xfrm>
              <a:off x="10416" y="2112"/>
              <a:ext cx="144" cy="0"/>
            </a:xfrm>
            <a:prstGeom prst="line">
              <a:avLst/>
            </a:prstGeom>
            <a:noFill/>
            <a:ln w="38100">
              <a:solidFill>
                <a:schemeClr val="tx1"/>
              </a:solidFill>
              <a:round/>
              <a:headEnd/>
              <a:tailEnd/>
            </a:ln>
          </p:spPr>
          <p:txBody>
            <a:bodyPr/>
            <a:lstStyle/>
            <a:p>
              <a:endParaRPr lang="en-US"/>
            </a:p>
          </p:txBody>
        </p:sp>
        <p:sp>
          <p:nvSpPr>
            <p:cNvPr id="349242" name="Line 9"/>
            <p:cNvSpPr>
              <a:spLocks noChangeAspect="1" noChangeShapeType="1"/>
            </p:cNvSpPr>
            <p:nvPr/>
          </p:nvSpPr>
          <p:spPr bwMode="auto">
            <a:xfrm>
              <a:off x="10416" y="2208"/>
              <a:ext cx="624" cy="0"/>
            </a:xfrm>
            <a:prstGeom prst="line">
              <a:avLst/>
            </a:prstGeom>
            <a:noFill/>
            <a:ln w="38100">
              <a:solidFill>
                <a:schemeClr val="tx1"/>
              </a:solidFill>
              <a:round/>
              <a:headEnd/>
              <a:tailEnd/>
            </a:ln>
          </p:spPr>
          <p:txBody>
            <a:bodyPr/>
            <a:lstStyle/>
            <a:p>
              <a:endParaRPr lang="en-US"/>
            </a:p>
          </p:txBody>
        </p:sp>
        <p:sp>
          <p:nvSpPr>
            <p:cNvPr id="349243" name="Line 10"/>
            <p:cNvSpPr>
              <a:spLocks noChangeAspect="1" noChangeShapeType="1"/>
            </p:cNvSpPr>
            <p:nvPr/>
          </p:nvSpPr>
          <p:spPr bwMode="auto">
            <a:xfrm>
              <a:off x="10416" y="2304"/>
              <a:ext cx="912" cy="0"/>
            </a:xfrm>
            <a:prstGeom prst="line">
              <a:avLst/>
            </a:prstGeom>
            <a:noFill/>
            <a:ln w="38100">
              <a:solidFill>
                <a:schemeClr val="tx1"/>
              </a:solidFill>
              <a:round/>
              <a:headEnd/>
              <a:tailEnd/>
            </a:ln>
          </p:spPr>
          <p:txBody>
            <a:bodyPr/>
            <a:lstStyle/>
            <a:p>
              <a:endParaRPr lang="en-US"/>
            </a:p>
          </p:txBody>
        </p:sp>
        <p:sp>
          <p:nvSpPr>
            <p:cNvPr id="349244" name="Line 11"/>
            <p:cNvSpPr>
              <a:spLocks noChangeAspect="1" noChangeShapeType="1"/>
            </p:cNvSpPr>
            <p:nvPr/>
          </p:nvSpPr>
          <p:spPr bwMode="auto">
            <a:xfrm>
              <a:off x="10416" y="2400"/>
              <a:ext cx="1344" cy="0"/>
            </a:xfrm>
            <a:prstGeom prst="line">
              <a:avLst/>
            </a:prstGeom>
            <a:noFill/>
            <a:ln w="38100">
              <a:solidFill>
                <a:schemeClr val="tx1"/>
              </a:solidFill>
              <a:round/>
              <a:headEnd/>
              <a:tailEnd/>
            </a:ln>
          </p:spPr>
          <p:txBody>
            <a:bodyPr/>
            <a:lstStyle/>
            <a:p>
              <a:endParaRPr lang="en-US"/>
            </a:p>
          </p:txBody>
        </p:sp>
        <p:sp>
          <p:nvSpPr>
            <p:cNvPr id="349245" name="Line 12"/>
            <p:cNvSpPr>
              <a:spLocks noChangeAspect="1" noChangeShapeType="1"/>
            </p:cNvSpPr>
            <p:nvPr/>
          </p:nvSpPr>
          <p:spPr bwMode="auto">
            <a:xfrm>
              <a:off x="10416" y="2496"/>
              <a:ext cx="1968" cy="0"/>
            </a:xfrm>
            <a:prstGeom prst="line">
              <a:avLst/>
            </a:prstGeom>
            <a:noFill/>
            <a:ln w="38100">
              <a:solidFill>
                <a:schemeClr val="tx1"/>
              </a:solidFill>
              <a:round/>
              <a:headEnd/>
              <a:tailEnd/>
            </a:ln>
          </p:spPr>
          <p:txBody>
            <a:bodyPr/>
            <a:lstStyle/>
            <a:p>
              <a:endParaRPr lang="en-US"/>
            </a:p>
          </p:txBody>
        </p:sp>
        <p:sp>
          <p:nvSpPr>
            <p:cNvPr id="349246" name="Line 13"/>
            <p:cNvSpPr>
              <a:spLocks noChangeAspect="1" noChangeShapeType="1"/>
            </p:cNvSpPr>
            <p:nvPr/>
          </p:nvSpPr>
          <p:spPr bwMode="auto">
            <a:xfrm>
              <a:off x="10416" y="2592"/>
              <a:ext cx="2256" cy="0"/>
            </a:xfrm>
            <a:prstGeom prst="line">
              <a:avLst/>
            </a:prstGeom>
            <a:noFill/>
            <a:ln w="38100">
              <a:solidFill>
                <a:schemeClr val="tx1"/>
              </a:solidFill>
              <a:round/>
              <a:headEnd/>
              <a:tailEnd/>
            </a:ln>
          </p:spPr>
          <p:txBody>
            <a:bodyPr/>
            <a:lstStyle/>
            <a:p>
              <a:endParaRPr lang="en-US"/>
            </a:p>
          </p:txBody>
        </p:sp>
        <p:sp>
          <p:nvSpPr>
            <p:cNvPr id="349247" name="Line 14"/>
            <p:cNvSpPr>
              <a:spLocks noChangeAspect="1" noChangeShapeType="1"/>
            </p:cNvSpPr>
            <p:nvPr/>
          </p:nvSpPr>
          <p:spPr bwMode="auto">
            <a:xfrm>
              <a:off x="10416" y="2688"/>
              <a:ext cx="2592" cy="0"/>
            </a:xfrm>
            <a:prstGeom prst="line">
              <a:avLst/>
            </a:prstGeom>
            <a:noFill/>
            <a:ln w="38100">
              <a:solidFill>
                <a:schemeClr val="tx1"/>
              </a:solidFill>
              <a:round/>
              <a:headEnd/>
              <a:tailEnd/>
            </a:ln>
          </p:spPr>
          <p:txBody>
            <a:bodyPr/>
            <a:lstStyle/>
            <a:p>
              <a:endParaRPr lang="en-US"/>
            </a:p>
          </p:txBody>
        </p:sp>
        <p:sp>
          <p:nvSpPr>
            <p:cNvPr id="349248" name="Line 15"/>
            <p:cNvSpPr>
              <a:spLocks noChangeAspect="1" noChangeShapeType="1"/>
            </p:cNvSpPr>
            <p:nvPr/>
          </p:nvSpPr>
          <p:spPr bwMode="auto">
            <a:xfrm>
              <a:off x="10608" y="2784"/>
              <a:ext cx="432" cy="0"/>
            </a:xfrm>
            <a:prstGeom prst="line">
              <a:avLst/>
            </a:prstGeom>
            <a:noFill/>
            <a:ln w="38100">
              <a:solidFill>
                <a:schemeClr val="tx1"/>
              </a:solidFill>
              <a:round/>
              <a:headEnd/>
              <a:tailEnd/>
            </a:ln>
          </p:spPr>
          <p:txBody>
            <a:bodyPr/>
            <a:lstStyle/>
            <a:p>
              <a:endParaRPr lang="en-US"/>
            </a:p>
          </p:txBody>
        </p:sp>
        <p:sp>
          <p:nvSpPr>
            <p:cNvPr id="349249" name="Line 16"/>
            <p:cNvSpPr>
              <a:spLocks noChangeAspect="1" noChangeShapeType="1"/>
            </p:cNvSpPr>
            <p:nvPr/>
          </p:nvSpPr>
          <p:spPr bwMode="auto">
            <a:xfrm>
              <a:off x="10608" y="2880"/>
              <a:ext cx="720" cy="0"/>
            </a:xfrm>
            <a:prstGeom prst="line">
              <a:avLst/>
            </a:prstGeom>
            <a:noFill/>
            <a:ln w="38100">
              <a:solidFill>
                <a:schemeClr val="tx1"/>
              </a:solidFill>
              <a:round/>
              <a:headEnd/>
              <a:tailEnd/>
            </a:ln>
          </p:spPr>
          <p:txBody>
            <a:bodyPr/>
            <a:lstStyle/>
            <a:p>
              <a:endParaRPr lang="en-US"/>
            </a:p>
          </p:txBody>
        </p:sp>
        <p:sp>
          <p:nvSpPr>
            <p:cNvPr id="349250" name="Line 17"/>
            <p:cNvSpPr>
              <a:spLocks noChangeAspect="1" noChangeShapeType="1"/>
            </p:cNvSpPr>
            <p:nvPr/>
          </p:nvSpPr>
          <p:spPr bwMode="auto">
            <a:xfrm>
              <a:off x="10608" y="2976"/>
              <a:ext cx="1152" cy="0"/>
            </a:xfrm>
            <a:prstGeom prst="line">
              <a:avLst/>
            </a:prstGeom>
            <a:noFill/>
            <a:ln w="38100">
              <a:solidFill>
                <a:schemeClr val="tx1"/>
              </a:solidFill>
              <a:round/>
              <a:headEnd/>
              <a:tailEnd/>
            </a:ln>
          </p:spPr>
          <p:txBody>
            <a:bodyPr/>
            <a:lstStyle/>
            <a:p>
              <a:endParaRPr lang="en-US"/>
            </a:p>
          </p:txBody>
        </p:sp>
        <p:sp>
          <p:nvSpPr>
            <p:cNvPr id="349251" name="Line 18"/>
            <p:cNvSpPr>
              <a:spLocks noChangeAspect="1" noChangeShapeType="1"/>
            </p:cNvSpPr>
            <p:nvPr/>
          </p:nvSpPr>
          <p:spPr bwMode="auto">
            <a:xfrm>
              <a:off x="10608" y="3072"/>
              <a:ext cx="1776" cy="0"/>
            </a:xfrm>
            <a:prstGeom prst="line">
              <a:avLst/>
            </a:prstGeom>
            <a:noFill/>
            <a:ln w="38100">
              <a:solidFill>
                <a:schemeClr val="tx1"/>
              </a:solidFill>
              <a:round/>
              <a:headEnd/>
              <a:tailEnd/>
            </a:ln>
          </p:spPr>
          <p:txBody>
            <a:bodyPr/>
            <a:lstStyle/>
            <a:p>
              <a:endParaRPr lang="en-US"/>
            </a:p>
          </p:txBody>
        </p:sp>
        <p:sp>
          <p:nvSpPr>
            <p:cNvPr id="349252" name="Line 19"/>
            <p:cNvSpPr>
              <a:spLocks noChangeAspect="1" noChangeShapeType="1"/>
            </p:cNvSpPr>
            <p:nvPr/>
          </p:nvSpPr>
          <p:spPr bwMode="auto">
            <a:xfrm>
              <a:off x="10608" y="3168"/>
              <a:ext cx="2064" cy="0"/>
            </a:xfrm>
            <a:prstGeom prst="line">
              <a:avLst/>
            </a:prstGeom>
            <a:noFill/>
            <a:ln w="38100">
              <a:solidFill>
                <a:schemeClr val="tx1"/>
              </a:solidFill>
              <a:round/>
              <a:headEnd/>
              <a:tailEnd/>
            </a:ln>
          </p:spPr>
          <p:txBody>
            <a:bodyPr/>
            <a:lstStyle/>
            <a:p>
              <a:endParaRPr lang="en-US"/>
            </a:p>
          </p:txBody>
        </p:sp>
        <p:sp>
          <p:nvSpPr>
            <p:cNvPr id="349253" name="Line 20"/>
            <p:cNvSpPr>
              <a:spLocks noChangeAspect="1" noChangeShapeType="1"/>
            </p:cNvSpPr>
            <p:nvPr/>
          </p:nvSpPr>
          <p:spPr bwMode="auto">
            <a:xfrm>
              <a:off x="10608" y="3264"/>
              <a:ext cx="2400" cy="0"/>
            </a:xfrm>
            <a:prstGeom prst="line">
              <a:avLst/>
            </a:prstGeom>
            <a:noFill/>
            <a:ln w="38100">
              <a:solidFill>
                <a:schemeClr val="tx1"/>
              </a:solidFill>
              <a:round/>
              <a:headEnd/>
              <a:tailEnd/>
            </a:ln>
          </p:spPr>
          <p:txBody>
            <a:bodyPr/>
            <a:lstStyle/>
            <a:p>
              <a:endParaRPr lang="en-US"/>
            </a:p>
          </p:txBody>
        </p:sp>
        <p:sp>
          <p:nvSpPr>
            <p:cNvPr id="349254" name="Line 21"/>
            <p:cNvSpPr>
              <a:spLocks noChangeAspect="1" noChangeShapeType="1"/>
            </p:cNvSpPr>
            <p:nvPr/>
          </p:nvSpPr>
          <p:spPr bwMode="auto">
            <a:xfrm>
              <a:off x="11040" y="3360"/>
              <a:ext cx="288" cy="0"/>
            </a:xfrm>
            <a:prstGeom prst="line">
              <a:avLst/>
            </a:prstGeom>
            <a:noFill/>
            <a:ln w="38100">
              <a:solidFill>
                <a:schemeClr val="tx1"/>
              </a:solidFill>
              <a:round/>
              <a:headEnd/>
              <a:tailEnd/>
            </a:ln>
          </p:spPr>
          <p:txBody>
            <a:bodyPr/>
            <a:lstStyle/>
            <a:p>
              <a:endParaRPr lang="en-US"/>
            </a:p>
          </p:txBody>
        </p:sp>
        <p:sp>
          <p:nvSpPr>
            <p:cNvPr id="349255" name="Line 22"/>
            <p:cNvSpPr>
              <a:spLocks noChangeAspect="1" noChangeShapeType="1"/>
            </p:cNvSpPr>
            <p:nvPr/>
          </p:nvSpPr>
          <p:spPr bwMode="auto">
            <a:xfrm>
              <a:off x="11040" y="3456"/>
              <a:ext cx="720" cy="0"/>
            </a:xfrm>
            <a:prstGeom prst="line">
              <a:avLst/>
            </a:prstGeom>
            <a:noFill/>
            <a:ln w="38100">
              <a:solidFill>
                <a:schemeClr val="tx1"/>
              </a:solidFill>
              <a:round/>
              <a:headEnd/>
              <a:tailEnd/>
            </a:ln>
          </p:spPr>
          <p:txBody>
            <a:bodyPr/>
            <a:lstStyle/>
            <a:p>
              <a:endParaRPr lang="en-US"/>
            </a:p>
          </p:txBody>
        </p:sp>
        <p:sp>
          <p:nvSpPr>
            <p:cNvPr id="349256" name="Line 23"/>
            <p:cNvSpPr>
              <a:spLocks noChangeAspect="1" noChangeShapeType="1"/>
            </p:cNvSpPr>
            <p:nvPr/>
          </p:nvSpPr>
          <p:spPr bwMode="auto">
            <a:xfrm>
              <a:off x="11040" y="3552"/>
              <a:ext cx="1344" cy="0"/>
            </a:xfrm>
            <a:prstGeom prst="line">
              <a:avLst/>
            </a:prstGeom>
            <a:noFill/>
            <a:ln w="38100">
              <a:solidFill>
                <a:schemeClr val="tx1"/>
              </a:solidFill>
              <a:round/>
              <a:headEnd/>
              <a:tailEnd/>
            </a:ln>
          </p:spPr>
          <p:txBody>
            <a:bodyPr/>
            <a:lstStyle/>
            <a:p>
              <a:endParaRPr lang="en-US"/>
            </a:p>
          </p:txBody>
        </p:sp>
        <p:sp>
          <p:nvSpPr>
            <p:cNvPr id="349257" name="Line 24"/>
            <p:cNvSpPr>
              <a:spLocks noChangeAspect="1" noChangeShapeType="1"/>
            </p:cNvSpPr>
            <p:nvPr/>
          </p:nvSpPr>
          <p:spPr bwMode="auto">
            <a:xfrm>
              <a:off x="11040" y="3648"/>
              <a:ext cx="1632" cy="0"/>
            </a:xfrm>
            <a:prstGeom prst="line">
              <a:avLst/>
            </a:prstGeom>
            <a:noFill/>
            <a:ln w="38100">
              <a:solidFill>
                <a:schemeClr val="tx1"/>
              </a:solidFill>
              <a:round/>
              <a:headEnd/>
              <a:tailEnd/>
            </a:ln>
          </p:spPr>
          <p:txBody>
            <a:bodyPr/>
            <a:lstStyle/>
            <a:p>
              <a:endParaRPr lang="en-US"/>
            </a:p>
          </p:txBody>
        </p:sp>
        <p:sp>
          <p:nvSpPr>
            <p:cNvPr id="349258" name="Line 25"/>
            <p:cNvSpPr>
              <a:spLocks noChangeAspect="1" noChangeShapeType="1"/>
            </p:cNvSpPr>
            <p:nvPr/>
          </p:nvSpPr>
          <p:spPr bwMode="auto">
            <a:xfrm>
              <a:off x="11040" y="3744"/>
              <a:ext cx="1968" cy="0"/>
            </a:xfrm>
            <a:prstGeom prst="line">
              <a:avLst/>
            </a:prstGeom>
            <a:noFill/>
            <a:ln w="38100">
              <a:solidFill>
                <a:schemeClr val="tx1"/>
              </a:solidFill>
              <a:round/>
              <a:headEnd/>
              <a:tailEnd/>
            </a:ln>
          </p:spPr>
          <p:txBody>
            <a:bodyPr/>
            <a:lstStyle/>
            <a:p>
              <a:endParaRPr lang="en-US"/>
            </a:p>
          </p:txBody>
        </p:sp>
        <p:sp>
          <p:nvSpPr>
            <p:cNvPr id="349259" name="Line 26"/>
            <p:cNvSpPr>
              <a:spLocks noChangeAspect="1" noChangeShapeType="1"/>
            </p:cNvSpPr>
            <p:nvPr/>
          </p:nvSpPr>
          <p:spPr bwMode="auto">
            <a:xfrm>
              <a:off x="11376" y="3840"/>
              <a:ext cx="384" cy="0"/>
            </a:xfrm>
            <a:prstGeom prst="line">
              <a:avLst/>
            </a:prstGeom>
            <a:noFill/>
            <a:ln w="38100">
              <a:solidFill>
                <a:schemeClr val="tx1"/>
              </a:solidFill>
              <a:round/>
              <a:headEnd/>
              <a:tailEnd/>
            </a:ln>
          </p:spPr>
          <p:txBody>
            <a:bodyPr/>
            <a:lstStyle/>
            <a:p>
              <a:endParaRPr lang="en-US"/>
            </a:p>
          </p:txBody>
        </p:sp>
        <p:sp>
          <p:nvSpPr>
            <p:cNvPr id="349260" name="Line 27"/>
            <p:cNvSpPr>
              <a:spLocks noChangeAspect="1" noChangeShapeType="1"/>
            </p:cNvSpPr>
            <p:nvPr/>
          </p:nvSpPr>
          <p:spPr bwMode="auto">
            <a:xfrm>
              <a:off x="11376" y="3936"/>
              <a:ext cx="1008" cy="0"/>
            </a:xfrm>
            <a:prstGeom prst="line">
              <a:avLst/>
            </a:prstGeom>
            <a:noFill/>
            <a:ln w="38100">
              <a:solidFill>
                <a:schemeClr val="tx1"/>
              </a:solidFill>
              <a:round/>
              <a:headEnd/>
              <a:tailEnd/>
            </a:ln>
          </p:spPr>
          <p:txBody>
            <a:bodyPr/>
            <a:lstStyle/>
            <a:p>
              <a:endParaRPr lang="en-US"/>
            </a:p>
          </p:txBody>
        </p:sp>
        <p:sp>
          <p:nvSpPr>
            <p:cNvPr id="349261" name="Line 28"/>
            <p:cNvSpPr>
              <a:spLocks noChangeAspect="1" noChangeShapeType="1"/>
            </p:cNvSpPr>
            <p:nvPr/>
          </p:nvSpPr>
          <p:spPr bwMode="auto">
            <a:xfrm>
              <a:off x="11376" y="4032"/>
              <a:ext cx="1296" cy="0"/>
            </a:xfrm>
            <a:prstGeom prst="line">
              <a:avLst/>
            </a:prstGeom>
            <a:noFill/>
            <a:ln w="38100">
              <a:solidFill>
                <a:schemeClr val="tx1"/>
              </a:solidFill>
              <a:round/>
              <a:headEnd/>
              <a:tailEnd/>
            </a:ln>
          </p:spPr>
          <p:txBody>
            <a:bodyPr/>
            <a:lstStyle/>
            <a:p>
              <a:endParaRPr lang="en-US"/>
            </a:p>
          </p:txBody>
        </p:sp>
        <p:sp>
          <p:nvSpPr>
            <p:cNvPr id="349262" name="Line 29"/>
            <p:cNvSpPr>
              <a:spLocks noChangeAspect="1" noChangeShapeType="1"/>
            </p:cNvSpPr>
            <p:nvPr/>
          </p:nvSpPr>
          <p:spPr bwMode="auto">
            <a:xfrm>
              <a:off x="11376" y="4128"/>
              <a:ext cx="1632" cy="0"/>
            </a:xfrm>
            <a:prstGeom prst="line">
              <a:avLst/>
            </a:prstGeom>
            <a:noFill/>
            <a:ln w="38100">
              <a:solidFill>
                <a:schemeClr val="tx1"/>
              </a:solidFill>
              <a:round/>
              <a:headEnd/>
              <a:tailEnd/>
            </a:ln>
          </p:spPr>
          <p:txBody>
            <a:bodyPr/>
            <a:lstStyle/>
            <a:p>
              <a:endParaRPr lang="en-US"/>
            </a:p>
          </p:txBody>
        </p:sp>
        <p:sp>
          <p:nvSpPr>
            <p:cNvPr id="349263" name="Line 30"/>
            <p:cNvSpPr>
              <a:spLocks noChangeAspect="1" noChangeShapeType="1"/>
            </p:cNvSpPr>
            <p:nvPr/>
          </p:nvSpPr>
          <p:spPr bwMode="auto">
            <a:xfrm>
              <a:off x="11808" y="4224"/>
              <a:ext cx="576" cy="0"/>
            </a:xfrm>
            <a:prstGeom prst="line">
              <a:avLst/>
            </a:prstGeom>
            <a:noFill/>
            <a:ln w="38100">
              <a:solidFill>
                <a:schemeClr val="tx1"/>
              </a:solidFill>
              <a:round/>
              <a:headEnd/>
              <a:tailEnd/>
            </a:ln>
          </p:spPr>
          <p:txBody>
            <a:bodyPr/>
            <a:lstStyle/>
            <a:p>
              <a:endParaRPr lang="en-US"/>
            </a:p>
          </p:txBody>
        </p:sp>
        <p:sp>
          <p:nvSpPr>
            <p:cNvPr id="349264" name="Line 31"/>
            <p:cNvSpPr>
              <a:spLocks noChangeAspect="1" noChangeShapeType="1"/>
            </p:cNvSpPr>
            <p:nvPr/>
          </p:nvSpPr>
          <p:spPr bwMode="auto">
            <a:xfrm>
              <a:off x="11808" y="4320"/>
              <a:ext cx="864" cy="0"/>
            </a:xfrm>
            <a:prstGeom prst="line">
              <a:avLst/>
            </a:prstGeom>
            <a:noFill/>
            <a:ln w="38100">
              <a:solidFill>
                <a:schemeClr val="tx1"/>
              </a:solidFill>
              <a:round/>
              <a:headEnd/>
              <a:tailEnd/>
            </a:ln>
          </p:spPr>
          <p:txBody>
            <a:bodyPr/>
            <a:lstStyle/>
            <a:p>
              <a:endParaRPr lang="en-US"/>
            </a:p>
          </p:txBody>
        </p:sp>
        <p:sp>
          <p:nvSpPr>
            <p:cNvPr id="349265" name="Line 32"/>
            <p:cNvSpPr>
              <a:spLocks noChangeAspect="1" noChangeShapeType="1"/>
            </p:cNvSpPr>
            <p:nvPr/>
          </p:nvSpPr>
          <p:spPr bwMode="auto">
            <a:xfrm>
              <a:off x="11808" y="4416"/>
              <a:ext cx="1200" cy="0"/>
            </a:xfrm>
            <a:prstGeom prst="line">
              <a:avLst/>
            </a:prstGeom>
            <a:noFill/>
            <a:ln w="38100">
              <a:solidFill>
                <a:schemeClr val="tx1"/>
              </a:solidFill>
              <a:round/>
              <a:headEnd/>
              <a:tailEnd/>
            </a:ln>
          </p:spPr>
          <p:txBody>
            <a:bodyPr/>
            <a:lstStyle/>
            <a:p>
              <a:endParaRPr lang="en-US"/>
            </a:p>
          </p:txBody>
        </p:sp>
        <p:sp>
          <p:nvSpPr>
            <p:cNvPr id="349266" name="Line 33"/>
            <p:cNvSpPr>
              <a:spLocks noChangeAspect="1" noChangeShapeType="1"/>
            </p:cNvSpPr>
            <p:nvPr/>
          </p:nvSpPr>
          <p:spPr bwMode="auto">
            <a:xfrm>
              <a:off x="12480" y="4512"/>
              <a:ext cx="192" cy="0"/>
            </a:xfrm>
            <a:prstGeom prst="line">
              <a:avLst/>
            </a:prstGeom>
            <a:noFill/>
            <a:ln w="38100">
              <a:solidFill>
                <a:schemeClr val="tx1"/>
              </a:solidFill>
              <a:round/>
              <a:headEnd/>
              <a:tailEnd/>
            </a:ln>
          </p:spPr>
          <p:txBody>
            <a:bodyPr/>
            <a:lstStyle/>
            <a:p>
              <a:endParaRPr lang="en-US"/>
            </a:p>
          </p:txBody>
        </p:sp>
        <p:sp>
          <p:nvSpPr>
            <p:cNvPr id="349267" name="Line 34"/>
            <p:cNvSpPr>
              <a:spLocks noChangeAspect="1" noChangeShapeType="1"/>
            </p:cNvSpPr>
            <p:nvPr/>
          </p:nvSpPr>
          <p:spPr bwMode="auto">
            <a:xfrm>
              <a:off x="12480" y="4608"/>
              <a:ext cx="528" cy="0"/>
            </a:xfrm>
            <a:prstGeom prst="line">
              <a:avLst/>
            </a:prstGeom>
            <a:noFill/>
            <a:ln w="38100">
              <a:solidFill>
                <a:schemeClr val="tx1"/>
              </a:solidFill>
              <a:round/>
              <a:headEnd/>
              <a:tailEnd/>
            </a:ln>
          </p:spPr>
          <p:txBody>
            <a:bodyPr/>
            <a:lstStyle/>
            <a:p>
              <a:endParaRPr lang="en-US"/>
            </a:p>
          </p:txBody>
        </p:sp>
        <p:sp>
          <p:nvSpPr>
            <p:cNvPr id="349268" name="Line 35"/>
            <p:cNvSpPr>
              <a:spLocks noChangeAspect="1" noChangeShapeType="1"/>
            </p:cNvSpPr>
            <p:nvPr/>
          </p:nvSpPr>
          <p:spPr bwMode="auto">
            <a:xfrm>
              <a:off x="12768" y="4704"/>
              <a:ext cx="240" cy="0"/>
            </a:xfrm>
            <a:prstGeom prst="line">
              <a:avLst/>
            </a:prstGeom>
            <a:noFill/>
            <a:ln w="38100">
              <a:solidFill>
                <a:schemeClr val="tx1"/>
              </a:solidFill>
              <a:round/>
              <a:headEnd/>
              <a:tailEnd/>
            </a:ln>
          </p:spPr>
          <p:txBody>
            <a:bodyPr/>
            <a:lstStyle/>
            <a:p>
              <a:endParaRPr lang="en-US"/>
            </a:p>
          </p:txBody>
        </p:sp>
      </p:grpSp>
      <p:grpSp>
        <p:nvGrpSpPr>
          <p:cNvPr id="3" name="Group 36"/>
          <p:cNvGrpSpPr>
            <a:grpSpLocks noChangeAspect="1"/>
          </p:cNvGrpSpPr>
          <p:nvPr/>
        </p:nvGrpSpPr>
        <p:grpSpPr bwMode="auto">
          <a:xfrm>
            <a:off x="6384925" y="3429000"/>
            <a:ext cx="2322513" cy="1674813"/>
            <a:chOff x="10320" y="5232"/>
            <a:chExt cx="2928" cy="2112"/>
          </a:xfrm>
        </p:grpSpPr>
        <p:sp>
          <p:nvSpPr>
            <p:cNvPr id="349221" name="Text Box 37"/>
            <p:cNvSpPr txBox="1">
              <a:spLocks noChangeAspect="1" noChangeArrowheads="1"/>
            </p:cNvSpPr>
            <p:nvPr/>
          </p:nvSpPr>
          <p:spPr bwMode="auto">
            <a:xfrm>
              <a:off x="10320" y="5232"/>
              <a:ext cx="2832" cy="288"/>
            </a:xfrm>
            <a:prstGeom prst="rect">
              <a:avLst/>
            </a:prstGeom>
            <a:noFill/>
            <a:ln w="9525">
              <a:noFill/>
              <a:miter lim="800000"/>
              <a:headEnd/>
              <a:tailEnd/>
            </a:ln>
          </p:spPr>
          <p:txBody>
            <a:bodyPr>
              <a:spAutoFit/>
            </a:bodyPr>
            <a:lstStyle/>
            <a:p>
              <a:pPr algn="ctr">
                <a:spcBef>
                  <a:spcPct val="50000"/>
                </a:spcBef>
              </a:pPr>
              <a:r>
                <a:rPr lang="en-US" sz="900" b="1">
                  <a:solidFill>
                    <a:srgbClr val="000000"/>
                  </a:solidFill>
                  <a:latin typeface="Courier New" pitchFamily="49" charset="0"/>
                </a:rPr>
                <a:t>I left my nice pearls to her</a:t>
              </a:r>
            </a:p>
          </p:txBody>
        </p:sp>
        <p:sp>
          <p:nvSpPr>
            <p:cNvPr id="349222" name="Text Box 38"/>
            <p:cNvSpPr txBox="1">
              <a:spLocks noChangeAspect="1" noChangeArrowheads="1"/>
            </p:cNvSpPr>
            <p:nvPr/>
          </p:nvSpPr>
          <p:spPr bwMode="auto">
            <a:xfrm>
              <a:off x="10320" y="5424"/>
              <a:ext cx="2784" cy="289"/>
            </a:xfrm>
            <a:prstGeom prst="rect">
              <a:avLst/>
            </a:prstGeom>
            <a:noFill/>
            <a:ln w="9525">
              <a:noFill/>
              <a:miter lim="800000"/>
              <a:headEnd/>
              <a:tailEnd/>
            </a:ln>
          </p:spPr>
          <p:txBody>
            <a:bodyPr>
              <a:spAutoFit/>
            </a:bodyPr>
            <a:lstStyle/>
            <a:p>
              <a:pPr>
                <a:spcBef>
                  <a:spcPct val="50000"/>
                </a:spcBef>
              </a:pPr>
              <a:r>
                <a:rPr lang="en-US" sz="900" b="1">
                  <a:solidFill>
                    <a:srgbClr val="000000"/>
                  </a:solidFill>
                  <a:latin typeface="Courier New" pitchFamily="49" charset="0"/>
                </a:rPr>
                <a:t>[ [    [       [      [</a:t>
              </a:r>
            </a:p>
          </p:txBody>
        </p:sp>
        <p:sp>
          <p:nvSpPr>
            <p:cNvPr id="349223" name="Text Box 39"/>
            <p:cNvSpPr txBox="1">
              <a:spLocks noChangeAspect="1" noChangeArrowheads="1"/>
            </p:cNvSpPr>
            <p:nvPr/>
          </p:nvSpPr>
          <p:spPr bwMode="auto">
            <a:xfrm>
              <a:off x="10368" y="5616"/>
              <a:ext cx="2880" cy="289"/>
            </a:xfrm>
            <a:prstGeom prst="rect">
              <a:avLst/>
            </a:prstGeom>
            <a:noFill/>
            <a:ln w="9525">
              <a:noFill/>
              <a:miter lim="800000"/>
              <a:headEnd/>
              <a:tailEnd/>
            </a:ln>
          </p:spPr>
          <p:txBody>
            <a:bodyPr>
              <a:spAutoFit/>
            </a:bodyPr>
            <a:lstStyle/>
            <a:p>
              <a:pPr>
                <a:spcBef>
                  <a:spcPct val="50000"/>
                </a:spcBef>
              </a:pPr>
              <a:r>
                <a:rPr lang="en-US" sz="900" b="1">
                  <a:solidFill>
                    <a:srgbClr val="000000"/>
                  </a:solidFill>
                  <a:latin typeface="Courier New" pitchFamily="49" charset="0"/>
                </a:rPr>
                <a:t> ]    ]  ]            ]     ]</a:t>
              </a:r>
            </a:p>
          </p:txBody>
        </p:sp>
        <p:sp>
          <p:nvSpPr>
            <p:cNvPr id="349224" name="Line 40"/>
            <p:cNvSpPr>
              <a:spLocks noChangeAspect="1" noChangeShapeType="1"/>
            </p:cNvSpPr>
            <p:nvPr/>
          </p:nvSpPr>
          <p:spPr bwMode="auto">
            <a:xfrm>
              <a:off x="10416" y="5904"/>
              <a:ext cx="144" cy="1"/>
            </a:xfrm>
            <a:prstGeom prst="line">
              <a:avLst/>
            </a:prstGeom>
            <a:noFill/>
            <a:ln w="38100">
              <a:solidFill>
                <a:schemeClr val="tx1"/>
              </a:solidFill>
              <a:round/>
              <a:headEnd/>
              <a:tailEnd/>
            </a:ln>
          </p:spPr>
          <p:txBody>
            <a:bodyPr/>
            <a:lstStyle/>
            <a:p>
              <a:endParaRPr lang="en-US"/>
            </a:p>
          </p:txBody>
        </p:sp>
        <p:sp>
          <p:nvSpPr>
            <p:cNvPr id="349225" name="Line 41"/>
            <p:cNvSpPr>
              <a:spLocks noChangeAspect="1" noChangeShapeType="1"/>
            </p:cNvSpPr>
            <p:nvPr/>
          </p:nvSpPr>
          <p:spPr bwMode="auto">
            <a:xfrm>
              <a:off x="10416" y="5999"/>
              <a:ext cx="624" cy="1"/>
            </a:xfrm>
            <a:prstGeom prst="line">
              <a:avLst/>
            </a:prstGeom>
            <a:noFill/>
            <a:ln w="38100">
              <a:solidFill>
                <a:schemeClr val="tx1"/>
              </a:solidFill>
              <a:round/>
              <a:headEnd/>
              <a:tailEnd/>
            </a:ln>
          </p:spPr>
          <p:txBody>
            <a:bodyPr/>
            <a:lstStyle/>
            <a:p>
              <a:endParaRPr lang="en-US"/>
            </a:p>
          </p:txBody>
        </p:sp>
        <p:sp>
          <p:nvSpPr>
            <p:cNvPr id="349226" name="Line 42"/>
            <p:cNvSpPr>
              <a:spLocks noChangeAspect="1" noChangeShapeType="1"/>
            </p:cNvSpPr>
            <p:nvPr/>
          </p:nvSpPr>
          <p:spPr bwMode="auto">
            <a:xfrm>
              <a:off x="10416" y="6095"/>
              <a:ext cx="912" cy="1"/>
            </a:xfrm>
            <a:prstGeom prst="line">
              <a:avLst/>
            </a:prstGeom>
            <a:noFill/>
            <a:ln w="38100">
              <a:solidFill>
                <a:schemeClr val="tx1"/>
              </a:solidFill>
              <a:round/>
              <a:headEnd/>
              <a:tailEnd/>
            </a:ln>
          </p:spPr>
          <p:txBody>
            <a:bodyPr/>
            <a:lstStyle/>
            <a:p>
              <a:endParaRPr lang="en-US"/>
            </a:p>
          </p:txBody>
        </p:sp>
        <p:sp>
          <p:nvSpPr>
            <p:cNvPr id="349227" name="Line 43"/>
            <p:cNvSpPr>
              <a:spLocks noChangeAspect="1" noChangeShapeType="1"/>
            </p:cNvSpPr>
            <p:nvPr/>
          </p:nvSpPr>
          <p:spPr bwMode="auto">
            <a:xfrm>
              <a:off x="10416" y="6191"/>
              <a:ext cx="1968" cy="1"/>
            </a:xfrm>
            <a:prstGeom prst="line">
              <a:avLst/>
            </a:prstGeom>
            <a:noFill/>
            <a:ln w="38100">
              <a:solidFill>
                <a:schemeClr val="tx1"/>
              </a:solidFill>
              <a:round/>
              <a:headEnd/>
              <a:tailEnd/>
            </a:ln>
          </p:spPr>
          <p:txBody>
            <a:bodyPr/>
            <a:lstStyle/>
            <a:p>
              <a:endParaRPr lang="en-US"/>
            </a:p>
          </p:txBody>
        </p:sp>
        <p:sp>
          <p:nvSpPr>
            <p:cNvPr id="349228" name="Line 44"/>
            <p:cNvSpPr>
              <a:spLocks noChangeAspect="1" noChangeShapeType="1"/>
            </p:cNvSpPr>
            <p:nvPr/>
          </p:nvSpPr>
          <p:spPr bwMode="auto">
            <a:xfrm>
              <a:off x="10416" y="6287"/>
              <a:ext cx="2592" cy="1"/>
            </a:xfrm>
            <a:prstGeom prst="line">
              <a:avLst/>
            </a:prstGeom>
            <a:noFill/>
            <a:ln w="38100">
              <a:solidFill>
                <a:schemeClr val="tx1"/>
              </a:solidFill>
              <a:round/>
              <a:headEnd/>
              <a:tailEnd/>
            </a:ln>
          </p:spPr>
          <p:txBody>
            <a:bodyPr/>
            <a:lstStyle/>
            <a:p>
              <a:endParaRPr lang="en-US"/>
            </a:p>
          </p:txBody>
        </p:sp>
        <p:sp>
          <p:nvSpPr>
            <p:cNvPr id="349229" name="Line 45"/>
            <p:cNvSpPr>
              <a:spLocks noChangeAspect="1" noChangeShapeType="1"/>
            </p:cNvSpPr>
            <p:nvPr/>
          </p:nvSpPr>
          <p:spPr bwMode="auto">
            <a:xfrm>
              <a:off x="10608" y="6383"/>
              <a:ext cx="432" cy="1"/>
            </a:xfrm>
            <a:prstGeom prst="line">
              <a:avLst/>
            </a:prstGeom>
            <a:noFill/>
            <a:ln w="38100">
              <a:solidFill>
                <a:schemeClr val="tx1"/>
              </a:solidFill>
              <a:round/>
              <a:headEnd/>
              <a:tailEnd/>
            </a:ln>
          </p:spPr>
          <p:txBody>
            <a:bodyPr/>
            <a:lstStyle/>
            <a:p>
              <a:endParaRPr lang="en-US"/>
            </a:p>
          </p:txBody>
        </p:sp>
        <p:sp>
          <p:nvSpPr>
            <p:cNvPr id="349230" name="Line 46"/>
            <p:cNvSpPr>
              <a:spLocks noChangeAspect="1" noChangeShapeType="1"/>
            </p:cNvSpPr>
            <p:nvPr/>
          </p:nvSpPr>
          <p:spPr bwMode="auto">
            <a:xfrm>
              <a:off x="10608" y="6479"/>
              <a:ext cx="720" cy="1"/>
            </a:xfrm>
            <a:prstGeom prst="line">
              <a:avLst/>
            </a:prstGeom>
            <a:noFill/>
            <a:ln w="38100">
              <a:solidFill>
                <a:schemeClr val="tx1"/>
              </a:solidFill>
              <a:round/>
              <a:headEnd/>
              <a:tailEnd/>
            </a:ln>
          </p:spPr>
          <p:txBody>
            <a:bodyPr/>
            <a:lstStyle/>
            <a:p>
              <a:endParaRPr lang="en-US"/>
            </a:p>
          </p:txBody>
        </p:sp>
        <p:sp>
          <p:nvSpPr>
            <p:cNvPr id="349231" name="Line 47"/>
            <p:cNvSpPr>
              <a:spLocks noChangeAspect="1" noChangeShapeType="1"/>
            </p:cNvSpPr>
            <p:nvPr/>
          </p:nvSpPr>
          <p:spPr bwMode="auto">
            <a:xfrm>
              <a:off x="10608" y="6575"/>
              <a:ext cx="1776" cy="1"/>
            </a:xfrm>
            <a:prstGeom prst="line">
              <a:avLst/>
            </a:prstGeom>
            <a:noFill/>
            <a:ln w="38100">
              <a:solidFill>
                <a:schemeClr val="tx1"/>
              </a:solidFill>
              <a:round/>
              <a:headEnd/>
              <a:tailEnd/>
            </a:ln>
          </p:spPr>
          <p:txBody>
            <a:bodyPr/>
            <a:lstStyle/>
            <a:p>
              <a:endParaRPr lang="en-US"/>
            </a:p>
          </p:txBody>
        </p:sp>
        <p:sp>
          <p:nvSpPr>
            <p:cNvPr id="349232" name="Line 48"/>
            <p:cNvSpPr>
              <a:spLocks noChangeAspect="1" noChangeShapeType="1"/>
            </p:cNvSpPr>
            <p:nvPr/>
          </p:nvSpPr>
          <p:spPr bwMode="auto">
            <a:xfrm>
              <a:off x="10608" y="6671"/>
              <a:ext cx="2400" cy="1"/>
            </a:xfrm>
            <a:prstGeom prst="line">
              <a:avLst/>
            </a:prstGeom>
            <a:noFill/>
            <a:ln w="38100">
              <a:solidFill>
                <a:schemeClr val="tx1"/>
              </a:solidFill>
              <a:round/>
              <a:headEnd/>
              <a:tailEnd/>
            </a:ln>
          </p:spPr>
          <p:txBody>
            <a:bodyPr/>
            <a:lstStyle/>
            <a:p>
              <a:endParaRPr lang="en-US"/>
            </a:p>
          </p:txBody>
        </p:sp>
        <p:sp>
          <p:nvSpPr>
            <p:cNvPr id="349233" name="Line 49"/>
            <p:cNvSpPr>
              <a:spLocks noChangeAspect="1" noChangeShapeType="1"/>
            </p:cNvSpPr>
            <p:nvPr/>
          </p:nvSpPr>
          <p:spPr bwMode="auto">
            <a:xfrm>
              <a:off x="11040" y="6767"/>
              <a:ext cx="288" cy="1"/>
            </a:xfrm>
            <a:prstGeom prst="line">
              <a:avLst/>
            </a:prstGeom>
            <a:noFill/>
            <a:ln w="38100">
              <a:solidFill>
                <a:schemeClr val="tx1"/>
              </a:solidFill>
              <a:round/>
              <a:headEnd/>
              <a:tailEnd/>
            </a:ln>
          </p:spPr>
          <p:txBody>
            <a:bodyPr/>
            <a:lstStyle/>
            <a:p>
              <a:endParaRPr lang="en-US"/>
            </a:p>
          </p:txBody>
        </p:sp>
        <p:sp>
          <p:nvSpPr>
            <p:cNvPr id="349234" name="Line 50"/>
            <p:cNvSpPr>
              <a:spLocks noChangeAspect="1" noChangeShapeType="1"/>
            </p:cNvSpPr>
            <p:nvPr/>
          </p:nvSpPr>
          <p:spPr bwMode="auto">
            <a:xfrm>
              <a:off x="11040" y="6863"/>
              <a:ext cx="1344" cy="1"/>
            </a:xfrm>
            <a:prstGeom prst="line">
              <a:avLst/>
            </a:prstGeom>
            <a:noFill/>
            <a:ln w="38100">
              <a:solidFill>
                <a:schemeClr val="tx1"/>
              </a:solidFill>
              <a:round/>
              <a:headEnd/>
              <a:tailEnd/>
            </a:ln>
          </p:spPr>
          <p:txBody>
            <a:bodyPr/>
            <a:lstStyle/>
            <a:p>
              <a:endParaRPr lang="en-US"/>
            </a:p>
          </p:txBody>
        </p:sp>
        <p:sp>
          <p:nvSpPr>
            <p:cNvPr id="349235" name="Line 51"/>
            <p:cNvSpPr>
              <a:spLocks noChangeAspect="1" noChangeShapeType="1"/>
            </p:cNvSpPr>
            <p:nvPr/>
          </p:nvSpPr>
          <p:spPr bwMode="auto">
            <a:xfrm>
              <a:off x="11040" y="6959"/>
              <a:ext cx="1968" cy="1"/>
            </a:xfrm>
            <a:prstGeom prst="line">
              <a:avLst/>
            </a:prstGeom>
            <a:noFill/>
            <a:ln w="38100">
              <a:solidFill>
                <a:schemeClr val="tx1"/>
              </a:solidFill>
              <a:round/>
              <a:headEnd/>
              <a:tailEnd/>
            </a:ln>
          </p:spPr>
          <p:txBody>
            <a:bodyPr/>
            <a:lstStyle/>
            <a:p>
              <a:endParaRPr lang="en-US"/>
            </a:p>
          </p:txBody>
        </p:sp>
        <p:sp>
          <p:nvSpPr>
            <p:cNvPr id="349236" name="Line 52"/>
            <p:cNvSpPr>
              <a:spLocks noChangeAspect="1" noChangeShapeType="1"/>
            </p:cNvSpPr>
            <p:nvPr/>
          </p:nvSpPr>
          <p:spPr bwMode="auto">
            <a:xfrm>
              <a:off x="11808" y="7055"/>
              <a:ext cx="576" cy="1"/>
            </a:xfrm>
            <a:prstGeom prst="line">
              <a:avLst/>
            </a:prstGeom>
            <a:noFill/>
            <a:ln w="38100">
              <a:solidFill>
                <a:schemeClr val="tx1"/>
              </a:solidFill>
              <a:round/>
              <a:headEnd/>
              <a:tailEnd/>
            </a:ln>
          </p:spPr>
          <p:txBody>
            <a:bodyPr/>
            <a:lstStyle/>
            <a:p>
              <a:endParaRPr lang="en-US"/>
            </a:p>
          </p:txBody>
        </p:sp>
        <p:sp>
          <p:nvSpPr>
            <p:cNvPr id="349237" name="Line 53"/>
            <p:cNvSpPr>
              <a:spLocks noChangeAspect="1" noChangeShapeType="1"/>
            </p:cNvSpPr>
            <p:nvPr/>
          </p:nvSpPr>
          <p:spPr bwMode="auto">
            <a:xfrm>
              <a:off x="11808" y="7151"/>
              <a:ext cx="1200" cy="1"/>
            </a:xfrm>
            <a:prstGeom prst="line">
              <a:avLst/>
            </a:prstGeom>
            <a:noFill/>
            <a:ln w="38100">
              <a:solidFill>
                <a:schemeClr val="tx1"/>
              </a:solidFill>
              <a:round/>
              <a:headEnd/>
              <a:tailEnd/>
            </a:ln>
          </p:spPr>
          <p:txBody>
            <a:bodyPr/>
            <a:lstStyle/>
            <a:p>
              <a:endParaRPr lang="en-US"/>
            </a:p>
          </p:txBody>
        </p:sp>
        <p:sp>
          <p:nvSpPr>
            <p:cNvPr id="349238" name="Line 54"/>
            <p:cNvSpPr>
              <a:spLocks noChangeAspect="1" noChangeShapeType="1"/>
            </p:cNvSpPr>
            <p:nvPr/>
          </p:nvSpPr>
          <p:spPr bwMode="auto">
            <a:xfrm>
              <a:off x="12480" y="7247"/>
              <a:ext cx="192" cy="1"/>
            </a:xfrm>
            <a:prstGeom prst="line">
              <a:avLst/>
            </a:prstGeom>
            <a:noFill/>
            <a:ln w="38100">
              <a:solidFill>
                <a:schemeClr val="tx1"/>
              </a:solidFill>
              <a:round/>
              <a:headEnd/>
              <a:tailEnd/>
            </a:ln>
          </p:spPr>
          <p:txBody>
            <a:bodyPr/>
            <a:lstStyle/>
            <a:p>
              <a:endParaRPr lang="en-US"/>
            </a:p>
          </p:txBody>
        </p:sp>
        <p:sp>
          <p:nvSpPr>
            <p:cNvPr id="349239" name="Line 55"/>
            <p:cNvSpPr>
              <a:spLocks noChangeAspect="1" noChangeShapeType="1"/>
            </p:cNvSpPr>
            <p:nvPr/>
          </p:nvSpPr>
          <p:spPr bwMode="auto">
            <a:xfrm>
              <a:off x="12480" y="7343"/>
              <a:ext cx="528" cy="1"/>
            </a:xfrm>
            <a:prstGeom prst="line">
              <a:avLst/>
            </a:prstGeom>
            <a:noFill/>
            <a:ln w="38100">
              <a:solidFill>
                <a:schemeClr val="tx1"/>
              </a:solidFill>
              <a:round/>
              <a:headEnd/>
              <a:tailEnd/>
            </a:ln>
          </p:spPr>
          <p:txBody>
            <a:bodyPr/>
            <a:lstStyle/>
            <a:p>
              <a:endParaRPr lang="en-US"/>
            </a:p>
          </p:txBody>
        </p:sp>
      </p:grpSp>
      <p:grpSp>
        <p:nvGrpSpPr>
          <p:cNvPr id="4" name="Group 76"/>
          <p:cNvGrpSpPr>
            <a:grpSpLocks/>
          </p:cNvGrpSpPr>
          <p:nvPr/>
        </p:nvGrpSpPr>
        <p:grpSpPr bwMode="auto">
          <a:xfrm>
            <a:off x="6400800" y="3429000"/>
            <a:ext cx="2246313" cy="1370013"/>
            <a:chOff x="4176" y="2687"/>
            <a:chExt cx="1415" cy="863"/>
          </a:xfrm>
        </p:grpSpPr>
        <p:sp>
          <p:nvSpPr>
            <p:cNvPr id="349204" name="Line 77"/>
            <p:cNvSpPr>
              <a:spLocks noChangeAspect="1" noChangeShapeType="1"/>
            </p:cNvSpPr>
            <p:nvPr/>
          </p:nvSpPr>
          <p:spPr bwMode="auto">
            <a:xfrm>
              <a:off x="4224" y="2927"/>
              <a:ext cx="983" cy="0"/>
            </a:xfrm>
            <a:prstGeom prst="line">
              <a:avLst/>
            </a:prstGeom>
            <a:noFill/>
            <a:ln w="38100">
              <a:solidFill>
                <a:srgbClr val="FF0000"/>
              </a:solidFill>
              <a:round/>
              <a:headEnd/>
              <a:tailEnd/>
            </a:ln>
          </p:spPr>
          <p:txBody>
            <a:bodyPr/>
            <a:lstStyle/>
            <a:p>
              <a:endParaRPr lang="en-US"/>
            </a:p>
          </p:txBody>
        </p:sp>
        <p:sp>
          <p:nvSpPr>
            <p:cNvPr id="349205" name="Line 78"/>
            <p:cNvSpPr>
              <a:spLocks noChangeAspect="1" noChangeShapeType="1"/>
            </p:cNvSpPr>
            <p:nvPr/>
          </p:nvSpPr>
          <p:spPr bwMode="auto">
            <a:xfrm>
              <a:off x="4224" y="2831"/>
              <a:ext cx="72" cy="0"/>
            </a:xfrm>
            <a:prstGeom prst="line">
              <a:avLst/>
            </a:prstGeom>
            <a:noFill/>
            <a:ln w="38100">
              <a:solidFill>
                <a:srgbClr val="0000FF"/>
              </a:solidFill>
              <a:round/>
              <a:headEnd/>
              <a:tailEnd/>
            </a:ln>
          </p:spPr>
          <p:txBody>
            <a:bodyPr/>
            <a:lstStyle/>
            <a:p>
              <a:endParaRPr lang="en-US"/>
            </a:p>
          </p:txBody>
        </p:sp>
        <p:sp>
          <p:nvSpPr>
            <p:cNvPr id="349206" name="Line 79"/>
            <p:cNvSpPr>
              <a:spLocks noChangeAspect="1" noChangeShapeType="1"/>
            </p:cNvSpPr>
            <p:nvPr/>
          </p:nvSpPr>
          <p:spPr bwMode="auto">
            <a:xfrm>
              <a:off x="4224" y="2879"/>
              <a:ext cx="312" cy="0"/>
            </a:xfrm>
            <a:prstGeom prst="line">
              <a:avLst/>
            </a:prstGeom>
            <a:noFill/>
            <a:ln w="38100">
              <a:solidFill>
                <a:srgbClr val="FF0000"/>
              </a:solidFill>
              <a:round/>
              <a:headEnd/>
              <a:tailEnd/>
            </a:ln>
          </p:spPr>
          <p:txBody>
            <a:bodyPr/>
            <a:lstStyle/>
            <a:p>
              <a:endParaRPr lang="en-US"/>
            </a:p>
          </p:txBody>
        </p:sp>
        <p:sp>
          <p:nvSpPr>
            <p:cNvPr id="349207" name="Line 80"/>
            <p:cNvSpPr>
              <a:spLocks noChangeAspect="1" noChangeShapeType="1"/>
            </p:cNvSpPr>
            <p:nvPr/>
          </p:nvSpPr>
          <p:spPr bwMode="auto">
            <a:xfrm>
              <a:off x="4224" y="2975"/>
              <a:ext cx="456" cy="0"/>
            </a:xfrm>
            <a:prstGeom prst="line">
              <a:avLst/>
            </a:prstGeom>
            <a:noFill/>
            <a:ln w="38100">
              <a:solidFill>
                <a:srgbClr val="0000FF"/>
              </a:solidFill>
              <a:round/>
              <a:headEnd/>
              <a:tailEnd/>
            </a:ln>
          </p:spPr>
          <p:txBody>
            <a:bodyPr/>
            <a:lstStyle/>
            <a:p>
              <a:endParaRPr lang="en-US"/>
            </a:p>
          </p:txBody>
        </p:sp>
        <p:sp>
          <p:nvSpPr>
            <p:cNvPr id="349208" name="Line 81"/>
            <p:cNvSpPr>
              <a:spLocks noChangeAspect="1" noChangeShapeType="1"/>
            </p:cNvSpPr>
            <p:nvPr/>
          </p:nvSpPr>
          <p:spPr bwMode="auto">
            <a:xfrm>
              <a:off x="4224" y="3023"/>
              <a:ext cx="1295" cy="0"/>
            </a:xfrm>
            <a:prstGeom prst="line">
              <a:avLst/>
            </a:prstGeom>
            <a:noFill/>
            <a:ln w="38100">
              <a:solidFill>
                <a:srgbClr val="33CCCC"/>
              </a:solidFill>
              <a:round/>
              <a:headEnd/>
              <a:tailEnd/>
            </a:ln>
          </p:spPr>
          <p:txBody>
            <a:bodyPr/>
            <a:lstStyle/>
            <a:p>
              <a:endParaRPr lang="en-US"/>
            </a:p>
          </p:txBody>
        </p:sp>
        <p:sp>
          <p:nvSpPr>
            <p:cNvPr id="349209" name="Line 82"/>
            <p:cNvSpPr>
              <a:spLocks noChangeAspect="1" noChangeShapeType="1"/>
            </p:cNvSpPr>
            <p:nvPr/>
          </p:nvSpPr>
          <p:spPr bwMode="auto">
            <a:xfrm>
              <a:off x="4320" y="3071"/>
              <a:ext cx="216" cy="0"/>
            </a:xfrm>
            <a:prstGeom prst="line">
              <a:avLst/>
            </a:prstGeom>
            <a:noFill/>
            <a:ln w="38100">
              <a:solidFill>
                <a:srgbClr val="33CCCC"/>
              </a:solidFill>
              <a:round/>
              <a:headEnd/>
              <a:tailEnd/>
            </a:ln>
          </p:spPr>
          <p:txBody>
            <a:bodyPr/>
            <a:lstStyle/>
            <a:p>
              <a:endParaRPr lang="en-US"/>
            </a:p>
          </p:txBody>
        </p:sp>
        <p:sp>
          <p:nvSpPr>
            <p:cNvPr id="349210" name="Line 83"/>
            <p:cNvSpPr>
              <a:spLocks noChangeAspect="1" noChangeShapeType="1"/>
            </p:cNvSpPr>
            <p:nvPr/>
          </p:nvSpPr>
          <p:spPr bwMode="auto">
            <a:xfrm>
              <a:off x="4320" y="3119"/>
              <a:ext cx="360" cy="0"/>
            </a:xfrm>
            <a:prstGeom prst="line">
              <a:avLst/>
            </a:prstGeom>
            <a:noFill/>
            <a:ln w="38100">
              <a:solidFill>
                <a:srgbClr val="33CCCC"/>
              </a:solidFill>
              <a:round/>
              <a:headEnd/>
              <a:tailEnd/>
            </a:ln>
          </p:spPr>
          <p:txBody>
            <a:bodyPr/>
            <a:lstStyle/>
            <a:p>
              <a:endParaRPr lang="en-US"/>
            </a:p>
          </p:txBody>
        </p:sp>
        <p:sp>
          <p:nvSpPr>
            <p:cNvPr id="349211" name="Line 84"/>
            <p:cNvSpPr>
              <a:spLocks noChangeAspect="1" noChangeShapeType="1"/>
            </p:cNvSpPr>
            <p:nvPr/>
          </p:nvSpPr>
          <p:spPr bwMode="auto">
            <a:xfrm>
              <a:off x="4320" y="3166"/>
              <a:ext cx="887" cy="0"/>
            </a:xfrm>
            <a:prstGeom prst="line">
              <a:avLst/>
            </a:prstGeom>
            <a:noFill/>
            <a:ln w="38100">
              <a:solidFill>
                <a:srgbClr val="CC9900"/>
              </a:solidFill>
              <a:round/>
              <a:headEnd/>
              <a:tailEnd/>
            </a:ln>
          </p:spPr>
          <p:txBody>
            <a:bodyPr/>
            <a:lstStyle/>
            <a:p>
              <a:endParaRPr lang="en-US"/>
            </a:p>
          </p:txBody>
        </p:sp>
        <p:sp>
          <p:nvSpPr>
            <p:cNvPr id="349212" name="Line 85"/>
            <p:cNvSpPr>
              <a:spLocks noChangeAspect="1" noChangeShapeType="1"/>
            </p:cNvSpPr>
            <p:nvPr/>
          </p:nvSpPr>
          <p:spPr bwMode="auto">
            <a:xfrm>
              <a:off x="4320" y="3214"/>
              <a:ext cx="1199" cy="0"/>
            </a:xfrm>
            <a:prstGeom prst="line">
              <a:avLst/>
            </a:prstGeom>
            <a:noFill/>
            <a:ln w="38100">
              <a:solidFill>
                <a:srgbClr val="33CCCC"/>
              </a:solidFill>
              <a:round/>
              <a:headEnd/>
              <a:tailEnd/>
            </a:ln>
          </p:spPr>
          <p:txBody>
            <a:bodyPr/>
            <a:lstStyle/>
            <a:p>
              <a:endParaRPr lang="en-US"/>
            </a:p>
          </p:txBody>
        </p:sp>
        <p:sp>
          <p:nvSpPr>
            <p:cNvPr id="349213" name="Line 86"/>
            <p:cNvSpPr>
              <a:spLocks noChangeAspect="1" noChangeShapeType="1"/>
            </p:cNvSpPr>
            <p:nvPr/>
          </p:nvSpPr>
          <p:spPr bwMode="auto">
            <a:xfrm>
              <a:off x="4536" y="3262"/>
              <a:ext cx="144" cy="0"/>
            </a:xfrm>
            <a:prstGeom prst="line">
              <a:avLst/>
            </a:prstGeom>
            <a:noFill/>
            <a:ln w="38100">
              <a:solidFill>
                <a:schemeClr val="accent2"/>
              </a:solidFill>
              <a:round/>
              <a:headEnd/>
              <a:tailEnd/>
            </a:ln>
          </p:spPr>
          <p:txBody>
            <a:bodyPr/>
            <a:lstStyle/>
            <a:p>
              <a:endParaRPr lang="en-US"/>
            </a:p>
          </p:txBody>
        </p:sp>
        <p:sp>
          <p:nvSpPr>
            <p:cNvPr id="349214" name="Line 87"/>
            <p:cNvSpPr>
              <a:spLocks noChangeAspect="1" noChangeShapeType="1"/>
            </p:cNvSpPr>
            <p:nvPr/>
          </p:nvSpPr>
          <p:spPr bwMode="auto">
            <a:xfrm>
              <a:off x="4536" y="3310"/>
              <a:ext cx="671" cy="0"/>
            </a:xfrm>
            <a:prstGeom prst="line">
              <a:avLst/>
            </a:prstGeom>
            <a:noFill/>
            <a:ln w="38100">
              <a:solidFill>
                <a:srgbClr val="0000FF"/>
              </a:solidFill>
              <a:round/>
              <a:headEnd/>
              <a:tailEnd/>
            </a:ln>
          </p:spPr>
          <p:txBody>
            <a:bodyPr/>
            <a:lstStyle/>
            <a:p>
              <a:endParaRPr lang="en-US"/>
            </a:p>
          </p:txBody>
        </p:sp>
        <p:sp>
          <p:nvSpPr>
            <p:cNvPr id="349215" name="Line 88"/>
            <p:cNvSpPr>
              <a:spLocks noChangeAspect="1" noChangeShapeType="1"/>
            </p:cNvSpPr>
            <p:nvPr/>
          </p:nvSpPr>
          <p:spPr bwMode="auto">
            <a:xfrm>
              <a:off x="4536" y="3358"/>
              <a:ext cx="983" cy="0"/>
            </a:xfrm>
            <a:prstGeom prst="line">
              <a:avLst/>
            </a:prstGeom>
            <a:noFill/>
            <a:ln w="38100">
              <a:solidFill>
                <a:srgbClr val="0000FF"/>
              </a:solidFill>
              <a:round/>
              <a:headEnd/>
              <a:tailEnd/>
            </a:ln>
          </p:spPr>
          <p:txBody>
            <a:bodyPr/>
            <a:lstStyle/>
            <a:p>
              <a:endParaRPr lang="en-US"/>
            </a:p>
          </p:txBody>
        </p:sp>
        <p:sp>
          <p:nvSpPr>
            <p:cNvPr id="349216" name="Line 89"/>
            <p:cNvSpPr>
              <a:spLocks noChangeAspect="1" noChangeShapeType="1"/>
            </p:cNvSpPr>
            <p:nvPr/>
          </p:nvSpPr>
          <p:spPr bwMode="auto">
            <a:xfrm>
              <a:off x="4919" y="3406"/>
              <a:ext cx="288" cy="0"/>
            </a:xfrm>
            <a:prstGeom prst="line">
              <a:avLst/>
            </a:prstGeom>
            <a:noFill/>
            <a:ln w="38100">
              <a:solidFill>
                <a:srgbClr val="0000FF"/>
              </a:solidFill>
              <a:round/>
              <a:headEnd/>
              <a:tailEnd/>
            </a:ln>
          </p:spPr>
          <p:txBody>
            <a:bodyPr/>
            <a:lstStyle/>
            <a:p>
              <a:endParaRPr lang="en-US"/>
            </a:p>
          </p:txBody>
        </p:sp>
        <p:sp>
          <p:nvSpPr>
            <p:cNvPr id="349217" name="Line 90"/>
            <p:cNvSpPr>
              <a:spLocks noChangeAspect="1" noChangeShapeType="1"/>
            </p:cNvSpPr>
            <p:nvPr/>
          </p:nvSpPr>
          <p:spPr bwMode="auto">
            <a:xfrm>
              <a:off x="4919" y="3454"/>
              <a:ext cx="600" cy="0"/>
            </a:xfrm>
            <a:prstGeom prst="line">
              <a:avLst/>
            </a:prstGeom>
            <a:noFill/>
            <a:ln w="38100">
              <a:solidFill>
                <a:srgbClr val="CC9900"/>
              </a:solidFill>
              <a:round/>
              <a:headEnd/>
              <a:tailEnd/>
            </a:ln>
          </p:spPr>
          <p:txBody>
            <a:bodyPr/>
            <a:lstStyle/>
            <a:p>
              <a:endParaRPr lang="en-US"/>
            </a:p>
          </p:txBody>
        </p:sp>
        <p:sp>
          <p:nvSpPr>
            <p:cNvPr id="349218" name="Line 91"/>
            <p:cNvSpPr>
              <a:spLocks noChangeAspect="1" noChangeShapeType="1"/>
            </p:cNvSpPr>
            <p:nvPr/>
          </p:nvSpPr>
          <p:spPr bwMode="auto">
            <a:xfrm>
              <a:off x="5255" y="3502"/>
              <a:ext cx="96" cy="0"/>
            </a:xfrm>
            <a:prstGeom prst="line">
              <a:avLst/>
            </a:prstGeom>
            <a:noFill/>
            <a:ln w="38100">
              <a:solidFill>
                <a:srgbClr val="33CCCC"/>
              </a:solidFill>
              <a:round/>
              <a:headEnd/>
              <a:tailEnd/>
            </a:ln>
          </p:spPr>
          <p:txBody>
            <a:bodyPr/>
            <a:lstStyle/>
            <a:p>
              <a:endParaRPr lang="en-US"/>
            </a:p>
          </p:txBody>
        </p:sp>
        <p:sp>
          <p:nvSpPr>
            <p:cNvPr id="349219" name="Line 92"/>
            <p:cNvSpPr>
              <a:spLocks noChangeAspect="1" noChangeShapeType="1"/>
            </p:cNvSpPr>
            <p:nvPr/>
          </p:nvSpPr>
          <p:spPr bwMode="auto">
            <a:xfrm>
              <a:off x="5255" y="3550"/>
              <a:ext cx="264" cy="0"/>
            </a:xfrm>
            <a:prstGeom prst="line">
              <a:avLst/>
            </a:prstGeom>
            <a:noFill/>
            <a:ln w="38100">
              <a:solidFill>
                <a:srgbClr val="CC9900"/>
              </a:solidFill>
              <a:round/>
              <a:headEnd/>
              <a:tailEnd/>
            </a:ln>
          </p:spPr>
          <p:txBody>
            <a:bodyPr/>
            <a:lstStyle/>
            <a:p>
              <a:endParaRPr lang="en-US"/>
            </a:p>
          </p:txBody>
        </p:sp>
        <p:sp>
          <p:nvSpPr>
            <p:cNvPr id="349220" name="Text Box 93"/>
            <p:cNvSpPr txBox="1">
              <a:spLocks noChangeAspect="1" noChangeArrowheads="1"/>
            </p:cNvSpPr>
            <p:nvPr/>
          </p:nvSpPr>
          <p:spPr bwMode="auto">
            <a:xfrm>
              <a:off x="4176" y="2687"/>
              <a:ext cx="1415" cy="144"/>
            </a:xfrm>
            <a:prstGeom prst="rect">
              <a:avLst/>
            </a:prstGeom>
            <a:noFill/>
            <a:ln w="9525">
              <a:noFill/>
              <a:miter lim="800000"/>
              <a:headEnd/>
              <a:tailEnd/>
            </a:ln>
          </p:spPr>
          <p:txBody>
            <a:bodyPr>
              <a:spAutoFit/>
            </a:bodyPr>
            <a:lstStyle/>
            <a:p>
              <a:pPr algn="ctr">
                <a:spcBef>
                  <a:spcPct val="50000"/>
                </a:spcBef>
              </a:pPr>
              <a:r>
                <a:rPr lang="en-US" sz="900" b="1">
                  <a:solidFill>
                    <a:srgbClr val="000000"/>
                  </a:solidFill>
                  <a:latin typeface="Courier New" pitchFamily="49" charset="0"/>
                </a:rPr>
                <a:t>I left my nice pearls to her</a:t>
              </a:r>
            </a:p>
          </p:txBody>
        </p:sp>
      </p:grpSp>
      <p:sp>
        <p:nvSpPr>
          <p:cNvPr id="317534" name="AutoShape 94"/>
          <p:cNvSpPr>
            <a:spLocks noChangeAspect="1" noChangeArrowheads="1"/>
          </p:cNvSpPr>
          <p:nvPr/>
        </p:nvSpPr>
        <p:spPr bwMode="auto">
          <a:xfrm>
            <a:off x="7162800" y="2971800"/>
            <a:ext cx="874713" cy="304800"/>
          </a:xfrm>
          <a:prstGeom prst="downArrow">
            <a:avLst>
              <a:gd name="adj1" fmla="val 58148"/>
              <a:gd name="adj2" fmla="val 56769"/>
            </a:avLst>
          </a:prstGeom>
          <a:solidFill>
            <a:schemeClr val="accent1"/>
          </a:solidFill>
          <a:ln w="9525">
            <a:solidFill>
              <a:schemeClr val="tx1"/>
            </a:solidFill>
            <a:miter lim="800000"/>
            <a:headEnd/>
            <a:tailEnd/>
          </a:ln>
        </p:spPr>
        <p:txBody>
          <a:bodyPr wrap="none" anchor="ctr"/>
          <a:lstStyle/>
          <a:p>
            <a:endParaRPr lang="en-US">
              <a:solidFill>
                <a:srgbClr val="000000"/>
              </a:solidFill>
            </a:endParaRPr>
          </a:p>
        </p:txBody>
      </p:sp>
      <p:sp>
        <p:nvSpPr>
          <p:cNvPr id="317541" name="AutoShape 101"/>
          <p:cNvSpPr>
            <a:spLocks noChangeArrowheads="1"/>
          </p:cNvSpPr>
          <p:nvPr/>
        </p:nvSpPr>
        <p:spPr bwMode="auto">
          <a:xfrm>
            <a:off x="0" y="1295400"/>
            <a:ext cx="533400" cy="304800"/>
          </a:xfrm>
          <a:prstGeom prst="rightArrow">
            <a:avLst>
              <a:gd name="adj1" fmla="val 50000"/>
              <a:gd name="adj2" fmla="val 43750"/>
            </a:avLst>
          </a:prstGeom>
          <a:solidFill>
            <a:srgbClr val="FF0000"/>
          </a:solidFill>
          <a:ln w="9525">
            <a:solidFill>
              <a:schemeClr val="bg2"/>
            </a:solidFill>
            <a:miter lim="800000"/>
            <a:headEnd/>
            <a:tailEnd/>
          </a:ln>
        </p:spPr>
        <p:txBody>
          <a:bodyPr wrap="none" anchor="ctr"/>
          <a:lstStyle/>
          <a:p>
            <a:endParaRPr lang="en-US">
              <a:solidFill>
                <a:srgbClr val="000000"/>
              </a:solidFill>
            </a:endParaRPr>
          </a:p>
        </p:txBody>
      </p:sp>
      <p:sp>
        <p:nvSpPr>
          <p:cNvPr id="317542" name="AutoShape 102"/>
          <p:cNvSpPr>
            <a:spLocks noChangeArrowheads="1"/>
          </p:cNvSpPr>
          <p:nvPr/>
        </p:nvSpPr>
        <p:spPr bwMode="auto">
          <a:xfrm>
            <a:off x="0" y="2784475"/>
            <a:ext cx="533400" cy="304800"/>
          </a:xfrm>
          <a:prstGeom prst="rightArrow">
            <a:avLst>
              <a:gd name="adj1" fmla="val 50000"/>
              <a:gd name="adj2" fmla="val 43750"/>
            </a:avLst>
          </a:prstGeom>
          <a:solidFill>
            <a:srgbClr val="FF0000"/>
          </a:solidFill>
          <a:ln w="9525">
            <a:solidFill>
              <a:schemeClr val="bg2"/>
            </a:solidFill>
            <a:miter lim="800000"/>
            <a:headEnd/>
            <a:tailEnd/>
          </a:ln>
        </p:spPr>
        <p:txBody>
          <a:bodyPr wrap="none" anchor="ctr"/>
          <a:lstStyle/>
          <a:p>
            <a:endParaRPr lang="en-US">
              <a:solidFill>
                <a:srgbClr val="000000"/>
              </a:solidFill>
            </a:endParaRPr>
          </a:p>
        </p:txBody>
      </p:sp>
      <p:sp>
        <p:nvSpPr>
          <p:cNvPr id="317543" name="AutoShape 103"/>
          <p:cNvSpPr>
            <a:spLocks noChangeArrowheads="1"/>
          </p:cNvSpPr>
          <p:nvPr/>
        </p:nvSpPr>
        <p:spPr bwMode="auto">
          <a:xfrm>
            <a:off x="0" y="3962400"/>
            <a:ext cx="533400" cy="304800"/>
          </a:xfrm>
          <a:prstGeom prst="rightArrow">
            <a:avLst>
              <a:gd name="adj1" fmla="val 50000"/>
              <a:gd name="adj2" fmla="val 43750"/>
            </a:avLst>
          </a:prstGeom>
          <a:solidFill>
            <a:srgbClr val="FF0000"/>
          </a:solidFill>
          <a:ln w="9525">
            <a:solidFill>
              <a:schemeClr val="bg2"/>
            </a:solidFill>
            <a:miter lim="800000"/>
            <a:headEnd/>
            <a:tailEnd/>
          </a:ln>
        </p:spPr>
        <p:txBody>
          <a:bodyPr wrap="none" anchor="ctr"/>
          <a:lstStyle/>
          <a:p>
            <a:endParaRPr lang="en-US">
              <a:solidFill>
                <a:srgbClr val="000000"/>
              </a:solidFill>
            </a:endParaRPr>
          </a:p>
        </p:txBody>
      </p:sp>
      <p:sp>
        <p:nvSpPr>
          <p:cNvPr id="317548" name="AutoShape 108"/>
          <p:cNvSpPr>
            <a:spLocks noChangeArrowheads="1"/>
          </p:cNvSpPr>
          <p:nvPr/>
        </p:nvSpPr>
        <p:spPr bwMode="auto">
          <a:xfrm>
            <a:off x="3276600" y="762000"/>
            <a:ext cx="2895600" cy="381000"/>
          </a:xfrm>
          <a:prstGeom prst="wedgeRoundRectCallout">
            <a:avLst>
              <a:gd name="adj1" fmla="val 82565"/>
              <a:gd name="adj2" fmla="val 8333"/>
              <a:gd name="adj3" fmla="val 16667"/>
            </a:avLst>
          </a:prstGeom>
          <a:solidFill>
            <a:srgbClr val="FFFF66"/>
          </a:solidFill>
          <a:ln w="9525">
            <a:solidFill>
              <a:schemeClr val="tx1"/>
            </a:solidFill>
            <a:miter lim="800000"/>
            <a:headEnd/>
            <a:tailEnd/>
          </a:ln>
        </p:spPr>
        <p:txBody>
          <a:bodyPr/>
          <a:lstStyle/>
          <a:p>
            <a:pPr algn="ctr"/>
            <a:r>
              <a:rPr lang="en-US">
                <a:solidFill>
                  <a:srgbClr val="000000"/>
                </a:solidFill>
                <a:latin typeface="Tahoma" pitchFamily="34" charset="0"/>
              </a:rPr>
              <a:t>candidate arguments</a:t>
            </a:r>
          </a:p>
        </p:txBody>
      </p:sp>
      <p:grpSp>
        <p:nvGrpSpPr>
          <p:cNvPr id="5" name="Group 115"/>
          <p:cNvGrpSpPr>
            <a:grpSpLocks/>
          </p:cNvGrpSpPr>
          <p:nvPr/>
        </p:nvGrpSpPr>
        <p:grpSpPr bwMode="auto">
          <a:xfrm>
            <a:off x="6515100" y="5105400"/>
            <a:ext cx="2249488" cy="800100"/>
            <a:chOff x="6515100" y="5219700"/>
            <a:chExt cx="2249488" cy="800100"/>
          </a:xfrm>
        </p:grpSpPr>
        <p:sp>
          <p:nvSpPr>
            <p:cNvPr id="349198" name="Line 95"/>
            <p:cNvSpPr>
              <a:spLocks noChangeAspect="1" noChangeShapeType="1"/>
            </p:cNvSpPr>
            <p:nvPr/>
          </p:nvSpPr>
          <p:spPr bwMode="auto">
            <a:xfrm>
              <a:off x="6591300" y="5638800"/>
              <a:ext cx="114300" cy="0"/>
            </a:xfrm>
            <a:prstGeom prst="line">
              <a:avLst/>
            </a:prstGeom>
            <a:noFill/>
            <a:ln w="38100">
              <a:solidFill>
                <a:srgbClr val="0000FF"/>
              </a:solidFill>
              <a:round/>
              <a:headEnd/>
              <a:tailEnd/>
            </a:ln>
          </p:spPr>
          <p:txBody>
            <a:bodyPr/>
            <a:lstStyle/>
            <a:p>
              <a:endParaRPr lang="en-US"/>
            </a:p>
          </p:txBody>
        </p:sp>
        <p:sp>
          <p:nvSpPr>
            <p:cNvPr id="349199" name="Line 96"/>
            <p:cNvSpPr>
              <a:spLocks noChangeAspect="1" noChangeShapeType="1"/>
            </p:cNvSpPr>
            <p:nvPr/>
          </p:nvSpPr>
          <p:spPr bwMode="auto">
            <a:xfrm>
              <a:off x="6743700" y="5676900"/>
              <a:ext cx="342900" cy="0"/>
            </a:xfrm>
            <a:prstGeom prst="line">
              <a:avLst/>
            </a:prstGeom>
            <a:noFill/>
            <a:ln w="38100">
              <a:solidFill>
                <a:srgbClr val="66FFCC"/>
              </a:solidFill>
              <a:round/>
              <a:headEnd/>
              <a:tailEnd/>
            </a:ln>
          </p:spPr>
          <p:txBody>
            <a:bodyPr/>
            <a:lstStyle/>
            <a:p>
              <a:endParaRPr lang="en-US"/>
            </a:p>
          </p:txBody>
        </p:sp>
        <p:sp>
          <p:nvSpPr>
            <p:cNvPr id="349200" name="Line 97"/>
            <p:cNvSpPr>
              <a:spLocks noChangeAspect="1" noChangeShapeType="1"/>
            </p:cNvSpPr>
            <p:nvPr/>
          </p:nvSpPr>
          <p:spPr bwMode="auto">
            <a:xfrm>
              <a:off x="7086600" y="5715000"/>
              <a:ext cx="1068388" cy="0"/>
            </a:xfrm>
            <a:prstGeom prst="line">
              <a:avLst/>
            </a:prstGeom>
            <a:noFill/>
            <a:ln w="38100">
              <a:solidFill>
                <a:schemeClr val="accent2"/>
              </a:solidFill>
              <a:round/>
              <a:headEnd/>
              <a:tailEnd/>
            </a:ln>
          </p:spPr>
          <p:txBody>
            <a:bodyPr/>
            <a:lstStyle/>
            <a:p>
              <a:endParaRPr lang="en-US"/>
            </a:p>
          </p:txBody>
        </p:sp>
        <p:sp>
          <p:nvSpPr>
            <p:cNvPr id="349201" name="Line 98"/>
            <p:cNvSpPr>
              <a:spLocks noChangeAspect="1" noChangeShapeType="1"/>
            </p:cNvSpPr>
            <p:nvPr/>
          </p:nvSpPr>
          <p:spPr bwMode="auto">
            <a:xfrm>
              <a:off x="8231188" y="5753100"/>
              <a:ext cx="419100" cy="0"/>
            </a:xfrm>
            <a:prstGeom prst="line">
              <a:avLst/>
            </a:prstGeom>
            <a:noFill/>
            <a:ln w="38100">
              <a:solidFill>
                <a:srgbClr val="00FF00"/>
              </a:solidFill>
              <a:round/>
              <a:headEnd/>
              <a:tailEnd/>
            </a:ln>
          </p:spPr>
          <p:txBody>
            <a:bodyPr/>
            <a:lstStyle/>
            <a:p>
              <a:endParaRPr lang="en-US"/>
            </a:p>
          </p:txBody>
        </p:sp>
        <p:sp>
          <p:nvSpPr>
            <p:cNvPr id="349202" name="Text Box 99"/>
            <p:cNvSpPr txBox="1">
              <a:spLocks noChangeAspect="1" noChangeArrowheads="1"/>
            </p:cNvSpPr>
            <p:nvPr/>
          </p:nvSpPr>
          <p:spPr bwMode="auto">
            <a:xfrm>
              <a:off x="6515100" y="5791200"/>
              <a:ext cx="2249488" cy="228600"/>
            </a:xfrm>
            <a:prstGeom prst="rect">
              <a:avLst/>
            </a:prstGeom>
            <a:noFill/>
            <a:ln w="9525">
              <a:noFill/>
              <a:miter lim="800000"/>
              <a:headEnd/>
              <a:tailEnd/>
            </a:ln>
          </p:spPr>
          <p:txBody>
            <a:bodyPr>
              <a:spAutoFit/>
            </a:bodyPr>
            <a:lstStyle/>
            <a:p>
              <a:pPr algn="ctr">
                <a:spcBef>
                  <a:spcPct val="50000"/>
                </a:spcBef>
              </a:pPr>
              <a:r>
                <a:rPr lang="en-US" sz="900" b="1">
                  <a:solidFill>
                    <a:srgbClr val="0000FF"/>
                  </a:solidFill>
                  <a:latin typeface="Courier New" pitchFamily="49" charset="0"/>
                </a:rPr>
                <a:t>I</a:t>
              </a:r>
              <a:r>
                <a:rPr lang="en-US" sz="900" b="1">
                  <a:solidFill>
                    <a:srgbClr val="000000"/>
                  </a:solidFill>
                  <a:latin typeface="Courier New" pitchFamily="49" charset="0"/>
                </a:rPr>
                <a:t> </a:t>
              </a:r>
              <a:r>
                <a:rPr lang="en-US" sz="900" b="1">
                  <a:solidFill>
                    <a:srgbClr val="66FFCC"/>
                  </a:solidFill>
                  <a:latin typeface="Courier New" pitchFamily="49" charset="0"/>
                </a:rPr>
                <a:t>left</a:t>
              </a:r>
              <a:r>
                <a:rPr lang="en-US" sz="900" b="1">
                  <a:solidFill>
                    <a:srgbClr val="000000"/>
                  </a:solidFill>
                  <a:latin typeface="Courier New" pitchFamily="49" charset="0"/>
                </a:rPr>
                <a:t> </a:t>
              </a:r>
              <a:r>
                <a:rPr lang="en-US" sz="900" b="1">
                  <a:solidFill>
                    <a:srgbClr val="FF9900"/>
                  </a:solidFill>
                  <a:latin typeface="Courier New" pitchFamily="49" charset="0"/>
                </a:rPr>
                <a:t>my nice pearls</a:t>
              </a:r>
              <a:r>
                <a:rPr lang="en-US" sz="900" b="1">
                  <a:solidFill>
                    <a:srgbClr val="000000"/>
                  </a:solidFill>
                  <a:latin typeface="Courier New" pitchFamily="49" charset="0"/>
                </a:rPr>
                <a:t> </a:t>
              </a:r>
              <a:r>
                <a:rPr lang="en-US" sz="900" b="1">
                  <a:solidFill>
                    <a:srgbClr val="00FF00"/>
                  </a:solidFill>
                  <a:latin typeface="Courier New" pitchFamily="49" charset="0"/>
                </a:rPr>
                <a:t>to her</a:t>
              </a:r>
            </a:p>
          </p:txBody>
        </p:sp>
        <p:sp>
          <p:nvSpPr>
            <p:cNvPr id="349203" name="AutoShape 100"/>
            <p:cNvSpPr>
              <a:spLocks noChangeAspect="1" noChangeArrowheads="1"/>
            </p:cNvSpPr>
            <p:nvPr/>
          </p:nvSpPr>
          <p:spPr bwMode="auto">
            <a:xfrm>
              <a:off x="7200900" y="5219700"/>
              <a:ext cx="877888" cy="304800"/>
            </a:xfrm>
            <a:prstGeom prst="downArrow">
              <a:avLst>
                <a:gd name="adj1" fmla="val 58148"/>
                <a:gd name="adj2" fmla="val 56769"/>
              </a:avLst>
            </a:prstGeom>
            <a:solidFill>
              <a:schemeClr val="accent1"/>
            </a:solidFill>
            <a:ln w="9525">
              <a:solidFill>
                <a:schemeClr val="tx1"/>
              </a:solidFill>
              <a:miter lim="800000"/>
              <a:headEnd/>
              <a:tailEnd/>
            </a:ln>
          </p:spPr>
          <p:txBody>
            <a:bodyPr wrap="none" anchor="ctr"/>
            <a:lstStyle/>
            <a:p>
              <a:endParaRPr lang="en-US">
                <a:solidFill>
                  <a:srgbClr val="000000"/>
                </a:solidFill>
              </a:endParaRPr>
            </a:p>
          </p:txBody>
        </p:sp>
      </p:grpSp>
      <p:sp>
        <p:nvSpPr>
          <p:cNvPr id="117" name="AutoShape 94"/>
          <p:cNvSpPr>
            <a:spLocks noChangeAspect="1" noChangeArrowheads="1"/>
          </p:cNvSpPr>
          <p:nvPr/>
        </p:nvSpPr>
        <p:spPr bwMode="auto">
          <a:xfrm>
            <a:off x="7162800" y="2819400"/>
            <a:ext cx="874713" cy="304800"/>
          </a:xfrm>
          <a:prstGeom prst="downArrow">
            <a:avLst>
              <a:gd name="adj1" fmla="val 58148"/>
              <a:gd name="adj2" fmla="val 56769"/>
            </a:avLst>
          </a:prstGeom>
          <a:solidFill>
            <a:schemeClr val="accent1"/>
          </a:solidFill>
          <a:ln w="9525">
            <a:solidFill>
              <a:schemeClr val="tx1"/>
            </a:solidFill>
            <a:miter lim="800000"/>
            <a:headEnd/>
            <a:tailEnd/>
          </a:ln>
        </p:spPr>
        <p:txBody>
          <a:bodyPr wrap="none" anchor="ctr"/>
          <a:lstStyle/>
          <a:p>
            <a:endParaRPr lang="en-US">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753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2" presetClass="entr" presetSubtype="8" fill="hold" grpId="0" nodeType="withEffect">
                                  <p:stCondLst>
                                    <p:cond delay="0"/>
                                  </p:stCondLst>
                                  <p:childTnLst>
                                    <p:set>
                                      <p:cBhvr>
                                        <p:cTn id="12" dur="1" fill="hold">
                                          <p:stCondLst>
                                            <p:cond delay="0"/>
                                          </p:stCondLst>
                                        </p:cTn>
                                        <p:tgtEl>
                                          <p:spTgt spid="317541"/>
                                        </p:tgtEl>
                                        <p:attrNameLst>
                                          <p:attrName>style.visibility</p:attrName>
                                        </p:attrNameLst>
                                      </p:cBhvr>
                                      <p:to>
                                        <p:strVal val="visible"/>
                                      </p:to>
                                    </p:set>
                                    <p:anim calcmode="lin" valueType="num">
                                      <p:cBhvr additive="base">
                                        <p:cTn id="13" dur="500" fill="hold"/>
                                        <p:tgtEl>
                                          <p:spTgt spid="317541"/>
                                        </p:tgtEl>
                                        <p:attrNameLst>
                                          <p:attrName>ppt_x</p:attrName>
                                        </p:attrNameLst>
                                      </p:cBhvr>
                                      <p:tavLst>
                                        <p:tav tm="0">
                                          <p:val>
                                            <p:strVal val="0-#ppt_w/2"/>
                                          </p:val>
                                        </p:tav>
                                        <p:tav tm="100000">
                                          <p:val>
                                            <p:strVal val="#ppt_x"/>
                                          </p:val>
                                        </p:tav>
                                      </p:tavLst>
                                    </p:anim>
                                    <p:anim calcmode="lin" valueType="num">
                                      <p:cBhvr additive="base">
                                        <p:cTn id="14" dur="500" fill="hold"/>
                                        <p:tgtEl>
                                          <p:spTgt spid="317541"/>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17541"/>
                                        </p:tgtEl>
                                        <p:attrNameLst>
                                          <p:attrName>style.visibility</p:attrName>
                                        </p:attrNameLst>
                                      </p:cBhvr>
                                      <p:to>
                                        <p:strVal val="hidden"/>
                                      </p:to>
                                    </p:set>
                                  </p:subTnLst>
                                </p:cTn>
                              </p:par>
                              <p:par>
                                <p:cTn id="15" presetID="1" presetClass="entr" presetSubtype="0" fill="hold" grpId="0" nodeType="withEffect">
                                  <p:stCondLst>
                                    <p:cond delay="0"/>
                                  </p:stCondLst>
                                  <p:childTnLst>
                                    <p:set>
                                      <p:cBhvr>
                                        <p:cTn id="16" dur="1" fill="hold">
                                          <p:stCondLst>
                                            <p:cond delay="0"/>
                                          </p:stCondLst>
                                        </p:cTn>
                                        <p:tgtEl>
                                          <p:spTgt spid="317548">
                                            <p:bg/>
                                          </p:spTgt>
                                        </p:tgtEl>
                                        <p:attrNameLst>
                                          <p:attrName>style.visibility</p:attrName>
                                        </p:attrNameLst>
                                      </p:cBhvr>
                                      <p:to>
                                        <p:strVal val="visible"/>
                                      </p:to>
                                    </p:set>
                                  </p:childTnLst>
                                  <p:subTnLst>
                                    <p:set>
                                      <p:cBhvr override="childStyle">
                                        <p:cTn dur="1" fill="hold" display="0" masterRel="nextClick" afterEffect="1"/>
                                        <p:tgtEl>
                                          <p:spTgt spid="317548">
                                            <p:bg/>
                                          </p:spTgt>
                                        </p:tgtEl>
                                        <p:attrNameLst>
                                          <p:attrName>style.visibility</p:attrName>
                                        </p:attrNameLst>
                                      </p:cBhvr>
                                      <p:to>
                                        <p:strVal val="hidden"/>
                                      </p:to>
                                    </p:set>
                                  </p:subTnLst>
                                </p:cTn>
                              </p:par>
                              <p:par>
                                <p:cTn id="17" presetID="1" presetClass="entr" presetSubtype="0" fill="hold" grpId="0" nodeType="withEffect">
                                  <p:stCondLst>
                                    <p:cond delay="0"/>
                                  </p:stCondLst>
                                  <p:childTnLst>
                                    <p:set>
                                      <p:cBhvr>
                                        <p:cTn id="18" dur="1" fill="hold">
                                          <p:stCondLst>
                                            <p:cond delay="0"/>
                                          </p:stCondLst>
                                        </p:cTn>
                                        <p:tgtEl>
                                          <p:spTgt spid="317548">
                                            <p:txEl>
                                              <p:pRg st="0" end="0"/>
                                            </p:txEl>
                                          </p:spTgt>
                                        </p:tgtEl>
                                        <p:attrNameLst>
                                          <p:attrName>style.visibility</p:attrName>
                                        </p:attrNameLst>
                                      </p:cBhvr>
                                      <p:to>
                                        <p:strVal val="visible"/>
                                      </p:to>
                                    </p:set>
                                  </p:childTnLst>
                                  <p:subTnLst>
                                    <p:set>
                                      <p:cBhvr override="childStyle">
                                        <p:cTn dur="1" fill="hold" display="0" masterRel="nextClick" afterEffect="1"/>
                                        <p:tgtEl>
                                          <p:spTgt spid="317548">
                                            <p:txEl>
                                              <p:pRg st="0" end="0"/>
                                            </p:txEl>
                                          </p:spTgt>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xit" presetSubtype="0" fill="hold" nodeType="clickEffect">
                                  <p:stCondLst>
                                    <p:cond delay="0"/>
                                  </p:stCondLst>
                                  <p:childTnLst>
                                    <p:animEffect transition="out" filter="fade">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317534"/>
                                        </p:tgtEl>
                                      </p:cBhvr>
                                    </p:animEffect>
                                    <p:set>
                                      <p:cBhvr>
                                        <p:cTn id="26" dur="1" fill="hold">
                                          <p:stCondLst>
                                            <p:cond delay="499"/>
                                          </p:stCondLst>
                                        </p:cTn>
                                        <p:tgtEl>
                                          <p:spTgt spid="317534"/>
                                        </p:tgtEl>
                                        <p:attrNameLst>
                                          <p:attrName>style.visibility</p:attrName>
                                        </p:attrNameLst>
                                      </p:cBhvr>
                                      <p:to>
                                        <p:strVal val="hidden"/>
                                      </p:to>
                                    </p:set>
                                  </p:childTnLst>
                                </p:cTn>
                              </p:par>
                            </p:childTnLst>
                          </p:cTn>
                        </p:par>
                        <p:par>
                          <p:cTn id="27" fill="hold" nodeType="afterGroup">
                            <p:stCondLst>
                              <p:cond delay="500"/>
                            </p:stCondLst>
                            <p:childTnLst>
                              <p:par>
                                <p:cTn id="28" presetID="64" presetClass="path" presetSubtype="0" accel="50000" decel="50000" fill="hold" nodeType="afterEffect">
                                  <p:stCondLst>
                                    <p:cond delay="0"/>
                                  </p:stCondLst>
                                  <p:childTnLst>
                                    <p:animMotion origin="layout" path="M -3.61111E-6 8.97525E-7 L -0.00017 -0.37729 " pathEditMode="relative" rAng="0" ptsTypes="AA">
                                      <p:cBhvr>
                                        <p:cTn id="29" dur="1000" fill="hold"/>
                                        <p:tgtEl>
                                          <p:spTgt spid="3"/>
                                        </p:tgtEl>
                                        <p:attrNameLst>
                                          <p:attrName>ppt_x</p:attrName>
                                          <p:attrName>ppt_y</p:attrName>
                                        </p:attrNameLst>
                                      </p:cBhvr>
                                      <p:rCtr x="-1700" y="-1887600"/>
                                    </p:animMotion>
                                  </p:childTnLst>
                                </p:cTn>
                              </p:par>
                            </p:childTnLst>
                          </p:cTn>
                        </p:par>
                        <p:par>
                          <p:cTn id="30" fill="hold" nodeType="afterGroup">
                            <p:stCondLst>
                              <p:cond delay="1500"/>
                            </p:stCondLst>
                            <p:childTnLst>
                              <p:par>
                                <p:cTn id="31" presetID="10" presetClass="entr" presetSubtype="0"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par>
                                <p:cTn id="34" presetID="10" presetClass="entr" presetSubtype="0" fill="hold" nodeType="withEffect">
                                  <p:stCondLst>
                                    <p:cond delay="0"/>
                                  </p:stCondLst>
                                  <p:childTnLst>
                                    <p:set>
                                      <p:cBhvr>
                                        <p:cTn id="35" dur="1" fill="hold">
                                          <p:stCondLst>
                                            <p:cond delay="0"/>
                                          </p:stCondLst>
                                        </p:cTn>
                                        <p:tgtEl>
                                          <p:spTgt spid="117"/>
                                        </p:tgtEl>
                                        <p:attrNameLst>
                                          <p:attrName>style.visibility</p:attrName>
                                        </p:attrNameLst>
                                      </p:cBhvr>
                                      <p:to>
                                        <p:strVal val="visible"/>
                                      </p:to>
                                    </p:set>
                                    <p:animEffect transition="in" filter="fade">
                                      <p:cBhvr>
                                        <p:cTn id="36" dur="500"/>
                                        <p:tgtEl>
                                          <p:spTgt spid="117"/>
                                        </p:tgtEl>
                                      </p:cBhvr>
                                    </p:animEffect>
                                  </p:childTnLst>
                                </p:cTn>
                              </p:par>
                              <p:par>
                                <p:cTn id="37" presetID="2" presetClass="entr" presetSubtype="8" fill="hold" nodeType="withEffect">
                                  <p:stCondLst>
                                    <p:cond delay="0"/>
                                  </p:stCondLst>
                                  <p:childTnLst>
                                    <p:set>
                                      <p:cBhvr>
                                        <p:cTn id="38" dur="1" fill="hold">
                                          <p:stCondLst>
                                            <p:cond delay="0"/>
                                          </p:stCondLst>
                                        </p:cTn>
                                        <p:tgtEl>
                                          <p:spTgt spid="317542"/>
                                        </p:tgtEl>
                                        <p:attrNameLst>
                                          <p:attrName>style.visibility</p:attrName>
                                        </p:attrNameLst>
                                      </p:cBhvr>
                                      <p:to>
                                        <p:strVal val="visible"/>
                                      </p:to>
                                    </p:set>
                                    <p:anim calcmode="lin" valueType="num">
                                      <p:cBhvr additive="base">
                                        <p:cTn id="39" dur="500" fill="hold"/>
                                        <p:tgtEl>
                                          <p:spTgt spid="317542"/>
                                        </p:tgtEl>
                                        <p:attrNameLst>
                                          <p:attrName>ppt_x</p:attrName>
                                        </p:attrNameLst>
                                      </p:cBhvr>
                                      <p:tavLst>
                                        <p:tav tm="0">
                                          <p:val>
                                            <p:strVal val="0-#ppt_w/2"/>
                                          </p:val>
                                        </p:tav>
                                        <p:tav tm="100000">
                                          <p:val>
                                            <p:strVal val="#ppt_x"/>
                                          </p:val>
                                        </p:tav>
                                      </p:tavLst>
                                    </p:anim>
                                    <p:anim calcmode="lin" valueType="num">
                                      <p:cBhvr additive="base">
                                        <p:cTn id="40" dur="500" fill="hold"/>
                                        <p:tgtEl>
                                          <p:spTgt spid="317542"/>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17542"/>
                                        </p:tgtEl>
                                        <p:attrNameLst>
                                          <p:attrName>style.visibility</p:attrName>
                                        </p:attrNameLst>
                                      </p:cBhvr>
                                      <p:to>
                                        <p:strVal val="hidden"/>
                                      </p:to>
                                    </p:set>
                                  </p:sub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317543"/>
                                        </p:tgtEl>
                                        <p:attrNameLst>
                                          <p:attrName>style.visibility</p:attrName>
                                        </p:attrNameLst>
                                      </p:cBhvr>
                                      <p:to>
                                        <p:strVal val="visible"/>
                                      </p:to>
                                    </p:set>
                                    <p:anim calcmode="lin" valueType="num">
                                      <p:cBhvr additive="base">
                                        <p:cTn id="45" dur="500" fill="hold"/>
                                        <p:tgtEl>
                                          <p:spTgt spid="317543"/>
                                        </p:tgtEl>
                                        <p:attrNameLst>
                                          <p:attrName>ppt_x</p:attrName>
                                        </p:attrNameLst>
                                      </p:cBhvr>
                                      <p:tavLst>
                                        <p:tav tm="0">
                                          <p:val>
                                            <p:strVal val="0-#ppt_w/2"/>
                                          </p:val>
                                        </p:tav>
                                        <p:tav tm="100000">
                                          <p:val>
                                            <p:strVal val="#ppt_x"/>
                                          </p:val>
                                        </p:tav>
                                      </p:tavLst>
                                    </p:anim>
                                    <p:anim calcmode="lin" valueType="num">
                                      <p:cBhvr additive="base">
                                        <p:cTn id="46" dur="500" fill="hold"/>
                                        <p:tgtEl>
                                          <p:spTgt spid="317543"/>
                                        </p:tgtEl>
                                        <p:attrNameLst>
                                          <p:attrName>ppt_y</p:attrName>
                                        </p:attrNameLst>
                                      </p:cBhvr>
                                      <p:tavLst>
                                        <p:tav tm="0">
                                          <p:val>
                                            <p:strVal val="#ppt_y"/>
                                          </p:val>
                                        </p:tav>
                                        <p:tav tm="100000">
                                          <p:val>
                                            <p:strVal val="#ppt_y"/>
                                          </p:val>
                                        </p:tav>
                                      </p:tavLst>
                                    </p:anim>
                                  </p:childTnLst>
                                </p:cTn>
                              </p:par>
                              <p:par>
                                <p:cTn id="47" presetID="10" presetClass="entr" presetSubtype="0"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34" grpId="0" animBg="1"/>
      <p:bldP spid="317534" grpId="1" animBg="1"/>
      <p:bldP spid="317541" grpId="0" animBg="1"/>
      <p:bldP spid="317543" grpId="0" animBg="1"/>
      <p:bldP spid="317548" grpId="0" build="allAtOnce" animBg="1"/>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3" name="Rectangle 3"/>
          <p:cNvSpPr>
            <a:spLocks noGrp="1" noChangeArrowheads="1"/>
          </p:cNvSpPr>
          <p:nvPr>
            <p:ph type="sldNum" sz="quarter" idx="10"/>
          </p:nvPr>
        </p:nvSpPr>
        <p:spPr>
          <a:noFill/>
        </p:spPr>
        <p:txBody>
          <a:bodyPr/>
          <a:lstStyle/>
          <a:p>
            <a:fld id="{15D1E202-9472-4168-9E43-740904FD7292}" type="slidenum">
              <a:rPr lang="en-US" altLang="zh-TW" smtClean="0">
                <a:ea typeface="Arial Unicode MS" pitchFamily="34" charset="-122"/>
                <a:cs typeface="Arial Unicode MS" pitchFamily="34" charset="-122"/>
              </a:rPr>
              <a:pPr/>
              <a:t>159</a:t>
            </a:fld>
            <a:endParaRPr lang="en-US" altLang="zh-TW" smtClean="0">
              <a:ea typeface="Arial Unicode MS" pitchFamily="34" charset="-122"/>
              <a:cs typeface="Arial Unicode MS" pitchFamily="34" charset="-122"/>
            </a:endParaRPr>
          </a:p>
        </p:txBody>
      </p:sp>
      <p:sp>
        <p:nvSpPr>
          <p:cNvPr id="351234" name="Rectangle 2"/>
          <p:cNvSpPr>
            <a:spLocks noGrp="1" noChangeArrowheads="1"/>
          </p:cNvSpPr>
          <p:nvPr>
            <p:ph type="title" idx="4294967295"/>
          </p:nvPr>
        </p:nvSpPr>
        <p:spPr>
          <a:xfrm>
            <a:off x="800100" y="271463"/>
            <a:ext cx="8229600" cy="533400"/>
          </a:xfrm>
        </p:spPr>
        <p:txBody>
          <a:bodyPr/>
          <a:lstStyle/>
          <a:p>
            <a:r>
              <a:rPr lang="en-US" smtClean="0">
                <a:ea typeface="Arial Unicode MS" pitchFamily="34" charset="-122"/>
                <a:cs typeface="Arial Unicode MS" pitchFamily="34" charset="-122"/>
              </a:rPr>
              <a:t>Semantic Role Labeling (SRL)</a:t>
            </a:r>
          </a:p>
        </p:txBody>
      </p:sp>
      <p:sp>
        <p:nvSpPr>
          <p:cNvPr id="351235" name="Rectangle 3"/>
          <p:cNvSpPr>
            <a:spLocks noGrp="1" noChangeArrowheads="1"/>
          </p:cNvSpPr>
          <p:nvPr>
            <p:ph type="body" idx="4294967295"/>
          </p:nvPr>
        </p:nvSpPr>
        <p:spPr/>
        <p:txBody>
          <a:bodyPr/>
          <a:lstStyle/>
          <a:p>
            <a:pPr algn="ctr">
              <a:buFont typeface="Wingdings" pitchFamily="2" charset="2"/>
              <a:buNone/>
              <a:tabLst>
                <a:tab pos="1770063" algn="l"/>
              </a:tabLst>
            </a:pPr>
            <a:r>
              <a:rPr lang="en-US" sz="1800" b="1" smtClean="0">
                <a:latin typeface="Courier New" pitchFamily="49" charset="0"/>
                <a:ea typeface="ＭＳ Ｐゴシック" pitchFamily="34" charset="-128"/>
              </a:rPr>
              <a:t>I </a:t>
            </a:r>
            <a:r>
              <a:rPr lang="en-US" sz="1800" b="1" i="1" smtClean="0">
                <a:latin typeface="Courier New" pitchFamily="49" charset="0"/>
                <a:ea typeface="ＭＳ Ｐゴシック" pitchFamily="34" charset="-128"/>
              </a:rPr>
              <a:t>left</a:t>
            </a:r>
            <a:r>
              <a:rPr lang="en-US" sz="1800" b="1" smtClean="0">
                <a:latin typeface="Courier New" pitchFamily="49" charset="0"/>
                <a:ea typeface="ＭＳ Ｐゴシック" pitchFamily="34" charset="-128"/>
              </a:rPr>
              <a:t> my pearls to my daughter in my will .</a:t>
            </a:r>
          </a:p>
        </p:txBody>
      </p:sp>
      <p:sp>
        <p:nvSpPr>
          <p:cNvPr id="351236" name="Line 4"/>
          <p:cNvSpPr>
            <a:spLocks noChangeShapeType="1"/>
          </p:cNvSpPr>
          <p:nvPr/>
        </p:nvSpPr>
        <p:spPr bwMode="auto">
          <a:xfrm>
            <a:off x="1524000" y="1905000"/>
            <a:ext cx="228600" cy="0"/>
          </a:xfrm>
          <a:prstGeom prst="line">
            <a:avLst/>
          </a:prstGeom>
          <a:noFill/>
          <a:ln w="76200">
            <a:solidFill>
              <a:schemeClr val="bg2"/>
            </a:solidFill>
            <a:round/>
            <a:headEnd/>
            <a:tailEnd type="none" w="lg" len="lg"/>
          </a:ln>
        </p:spPr>
        <p:txBody>
          <a:bodyPr/>
          <a:lstStyle/>
          <a:p>
            <a:endParaRPr lang="en-US"/>
          </a:p>
        </p:txBody>
      </p:sp>
      <p:sp>
        <p:nvSpPr>
          <p:cNvPr id="351237" name="Line 5"/>
          <p:cNvSpPr>
            <a:spLocks noChangeShapeType="1"/>
          </p:cNvSpPr>
          <p:nvPr/>
        </p:nvSpPr>
        <p:spPr bwMode="auto">
          <a:xfrm>
            <a:off x="2514600" y="2057400"/>
            <a:ext cx="1219200" cy="0"/>
          </a:xfrm>
          <a:prstGeom prst="line">
            <a:avLst/>
          </a:prstGeom>
          <a:noFill/>
          <a:ln w="76200">
            <a:solidFill>
              <a:srgbClr val="008000"/>
            </a:solidFill>
            <a:round/>
            <a:headEnd/>
            <a:tailEnd type="none" w="lg" len="lg"/>
          </a:ln>
        </p:spPr>
        <p:txBody>
          <a:bodyPr/>
          <a:lstStyle/>
          <a:p>
            <a:endParaRPr lang="en-US"/>
          </a:p>
        </p:txBody>
      </p:sp>
      <p:sp>
        <p:nvSpPr>
          <p:cNvPr id="351238" name="Line 6"/>
          <p:cNvSpPr>
            <a:spLocks noChangeShapeType="1"/>
          </p:cNvSpPr>
          <p:nvPr/>
        </p:nvSpPr>
        <p:spPr bwMode="auto">
          <a:xfrm>
            <a:off x="3810000" y="3276600"/>
            <a:ext cx="1981200" cy="0"/>
          </a:xfrm>
          <a:prstGeom prst="line">
            <a:avLst/>
          </a:prstGeom>
          <a:noFill/>
          <a:ln w="76200">
            <a:solidFill>
              <a:schemeClr val="folHlink"/>
            </a:solidFill>
            <a:round/>
            <a:headEnd/>
            <a:tailEnd type="none" w="lg" len="lg"/>
          </a:ln>
        </p:spPr>
        <p:txBody>
          <a:bodyPr/>
          <a:lstStyle/>
          <a:p>
            <a:endParaRPr lang="en-US"/>
          </a:p>
        </p:txBody>
      </p:sp>
      <p:sp>
        <p:nvSpPr>
          <p:cNvPr id="351239" name="Line 7"/>
          <p:cNvSpPr>
            <a:spLocks noChangeShapeType="1"/>
          </p:cNvSpPr>
          <p:nvPr/>
        </p:nvSpPr>
        <p:spPr bwMode="auto">
          <a:xfrm>
            <a:off x="5943600" y="2362200"/>
            <a:ext cx="1371600" cy="0"/>
          </a:xfrm>
          <a:prstGeom prst="line">
            <a:avLst/>
          </a:prstGeom>
          <a:noFill/>
          <a:ln w="76200">
            <a:solidFill>
              <a:srgbClr val="CC0000"/>
            </a:solidFill>
            <a:round/>
            <a:headEnd/>
            <a:tailEnd type="none" w="lg" len="lg"/>
          </a:ln>
        </p:spPr>
        <p:txBody>
          <a:bodyPr/>
          <a:lstStyle/>
          <a:p>
            <a:endParaRPr lang="en-US"/>
          </a:p>
        </p:txBody>
      </p:sp>
      <p:sp>
        <p:nvSpPr>
          <p:cNvPr id="351240" name="Line 8"/>
          <p:cNvSpPr>
            <a:spLocks noChangeShapeType="1"/>
          </p:cNvSpPr>
          <p:nvPr/>
        </p:nvSpPr>
        <p:spPr bwMode="auto">
          <a:xfrm>
            <a:off x="1524000" y="2057400"/>
            <a:ext cx="228600" cy="0"/>
          </a:xfrm>
          <a:prstGeom prst="line">
            <a:avLst/>
          </a:prstGeom>
          <a:noFill/>
          <a:ln w="76200">
            <a:solidFill>
              <a:srgbClr val="008000"/>
            </a:solidFill>
            <a:round/>
            <a:headEnd/>
            <a:tailEnd type="none" w="lg" len="lg"/>
          </a:ln>
        </p:spPr>
        <p:txBody>
          <a:bodyPr/>
          <a:lstStyle/>
          <a:p>
            <a:endParaRPr lang="en-US"/>
          </a:p>
        </p:txBody>
      </p:sp>
      <p:sp>
        <p:nvSpPr>
          <p:cNvPr id="351241" name="Line 9"/>
          <p:cNvSpPr>
            <a:spLocks noChangeShapeType="1"/>
          </p:cNvSpPr>
          <p:nvPr/>
        </p:nvSpPr>
        <p:spPr bwMode="auto">
          <a:xfrm>
            <a:off x="1524000" y="2209800"/>
            <a:ext cx="228600" cy="0"/>
          </a:xfrm>
          <a:prstGeom prst="line">
            <a:avLst/>
          </a:prstGeom>
          <a:noFill/>
          <a:ln w="76200">
            <a:solidFill>
              <a:schemeClr val="folHlink"/>
            </a:solidFill>
            <a:round/>
            <a:headEnd/>
            <a:tailEnd type="none" w="lg" len="lg"/>
          </a:ln>
        </p:spPr>
        <p:txBody>
          <a:bodyPr/>
          <a:lstStyle/>
          <a:p>
            <a:endParaRPr lang="en-US"/>
          </a:p>
        </p:txBody>
      </p:sp>
      <p:sp>
        <p:nvSpPr>
          <p:cNvPr id="351242" name="Line 10"/>
          <p:cNvSpPr>
            <a:spLocks noChangeShapeType="1"/>
          </p:cNvSpPr>
          <p:nvPr/>
        </p:nvSpPr>
        <p:spPr bwMode="auto">
          <a:xfrm>
            <a:off x="1524000" y="2362200"/>
            <a:ext cx="228600" cy="0"/>
          </a:xfrm>
          <a:prstGeom prst="line">
            <a:avLst/>
          </a:prstGeom>
          <a:noFill/>
          <a:ln w="76200">
            <a:solidFill>
              <a:srgbClr val="CC0000"/>
            </a:solidFill>
            <a:round/>
            <a:headEnd/>
            <a:tailEnd type="none" w="lg" len="lg"/>
          </a:ln>
        </p:spPr>
        <p:txBody>
          <a:bodyPr/>
          <a:lstStyle/>
          <a:p>
            <a:endParaRPr lang="en-US"/>
          </a:p>
        </p:txBody>
      </p:sp>
      <p:sp>
        <p:nvSpPr>
          <p:cNvPr id="351243" name="Line 11"/>
          <p:cNvSpPr>
            <a:spLocks noChangeShapeType="1"/>
          </p:cNvSpPr>
          <p:nvPr/>
        </p:nvSpPr>
        <p:spPr bwMode="auto">
          <a:xfrm>
            <a:off x="2514600" y="1905000"/>
            <a:ext cx="1219200" cy="0"/>
          </a:xfrm>
          <a:prstGeom prst="line">
            <a:avLst/>
          </a:prstGeom>
          <a:noFill/>
          <a:ln w="76200">
            <a:solidFill>
              <a:schemeClr val="bg2"/>
            </a:solidFill>
            <a:round/>
            <a:headEnd/>
            <a:tailEnd type="none" w="lg" len="lg"/>
          </a:ln>
        </p:spPr>
        <p:txBody>
          <a:bodyPr/>
          <a:lstStyle/>
          <a:p>
            <a:endParaRPr lang="en-US"/>
          </a:p>
        </p:txBody>
      </p:sp>
      <p:sp>
        <p:nvSpPr>
          <p:cNvPr id="351244" name="Line 12"/>
          <p:cNvSpPr>
            <a:spLocks noChangeShapeType="1"/>
          </p:cNvSpPr>
          <p:nvPr/>
        </p:nvSpPr>
        <p:spPr bwMode="auto">
          <a:xfrm>
            <a:off x="2514600" y="2209800"/>
            <a:ext cx="1219200" cy="0"/>
          </a:xfrm>
          <a:prstGeom prst="line">
            <a:avLst/>
          </a:prstGeom>
          <a:noFill/>
          <a:ln w="76200">
            <a:solidFill>
              <a:schemeClr val="folHlink"/>
            </a:solidFill>
            <a:round/>
            <a:headEnd/>
            <a:tailEnd type="none" w="lg" len="lg"/>
          </a:ln>
        </p:spPr>
        <p:txBody>
          <a:bodyPr/>
          <a:lstStyle/>
          <a:p>
            <a:endParaRPr lang="en-US"/>
          </a:p>
        </p:txBody>
      </p:sp>
      <p:sp>
        <p:nvSpPr>
          <p:cNvPr id="351245" name="Line 13"/>
          <p:cNvSpPr>
            <a:spLocks noChangeShapeType="1"/>
          </p:cNvSpPr>
          <p:nvPr/>
        </p:nvSpPr>
        <p:spPr bwMode="auto">
          <a:xfrm>
            <a:off x="2514600" y="2362200"/>
            <a:ext cx="1219200" cy="0"/>
          </a:xfrm>
          <a:prstGeom prst="line">
            <a:avLst/>
          </a:prstGeom>
          <a:noFill/>
          <a:ln w="76200">
            <a:solidFill>
              <a:srgbClr val="CC0000"/>
            </a:solidFill>
            <a:round/>
            <a:headEnd/>
            <a:tailEnd type="none" w="lg" len="lg"/>
          </a:ln>
        </p:spPr>
        <p:txBody>
          <a:bodyPr/>
          <a:lstStyle/>
          <a:p>
            <a:endParaRPr lang="en-US"/>
          </a:p>
        </p:txBody>
      </p:sp>
      <p:sp>
        <p:nvSpPr>
          <p:cNvPr id="351246" name="Line 14"/>
          <p:cNvSpPr>
            <a:spLocks noChangeShapeType="1"/>
          </p:cNvSpPr>
          <p:nvPr/>
        </p:nvSpPr>
        <p:spPr bwMode="auto">
          <a:xfrm>
            <a:off x="3810000" y="3124200"/>
            <a:ext cx="1981200" cy="0"/>
          </a:xfrm>
          <a:prstGeom prst="line">
            <a:avLst/>
          </a:prstGeom>
          <a:noFill/>
          <a:ln w="76200">
            <a:solidFill>
              <a:srgbClr val="008000"/>
            </a:solidFill>
            <a:round/>
            <a:headEnd/>
            <a:tailEnd type="none" w="lg" len="lg"/>
          </a:ln>
        </p:spPr>
        <p:txBody>
          <a:bodyPr/>
          <a:lstStyle/>
          <a:p>
            <a:endParaRPr lang="en-US"/>
          </a:p>
        </p:txBody>
      </p:sp>
      <p:sp>
        <p:nvSpPr>
          <p:cNvPr id="351247" name="Line 15"/>
          <p:cNvSpPr>
            <a:spLocks noChangeShapeType="1"/>
          </p:cNvSpPr>
          <p:nvPr/>
        </p:nvSpPr>
        <p:spPr bwMode="auto">
          <a:xfrm>
            <a:off x="3810000" y="2971800"/>
            <a:ext cx="1981200" cy="0"/>
          </a:xfrm>
          <a:prstGeom prst="line">
            <a:avLst/>
          </a:prstGeom>
          <a:noFill/>
          <a:ln w="76200">
            <a:solidFill>
              <a:schemeClr val="bg2"/>
            </a:solidFill>
            <a:round/>
            <a:headEnd/>
            <a:tailEnd type="none" w="lg" len="lg"/>
          </a:ln>
        </p:spPr>
        <p:txBody>
          <a:bodyPr/>
          <a:lstStyle/>
          <a:p>
            <a:endParaRPr lang="en-US"/>
          </a:p>
        </p:txBody>
      </p:sp>
      <p:sp>
        <p:nvSpPr>
          <p:cNvPr id="351248" name="Line 16"/>
          <p:cNvSpPr>
            <a:spLocks noChangeShapeType="1"/>
          </p:cNvSpPr>
          <p:nvPr/>
        </p:nvSpPr>
        <p:spPr bwMode="auto">
          <a:xfrm>
            <a:off x="3810000" y="3429000"/>
            <a:ext cx="1981200" cy="0"/>
          </a:xfrm>
          <a:prstGeom prst="line">
            <a:avLst/>
          </a:prstGeom>
          <a:noFill/>
          <a:ln w="76200">
            <a:solidFill>
              <a:srgbClr val="CC0000"/>
            </a:solidFill>
            <a:round/>
            <a:headEnd/>
            <a:tailEnd type="none" w="lg" len="lg"/>
          </a:ln>
        </p:spPr>
        <p:txBody>
          <a:bodyPr/>
          <a:lstStyle/>
          <a:p>
            <a:endParaRPr lang="en-US"/>
          </a:p>
        </p:txBody>
      </p:sp>
      <p:sp>
        <p:nvSpPr>
          <p:cNvPr id="351249" name="Line 17"/>
          <p:cNvSpPr>
            <a:spLocks noChangeShapeType="1"/>
          </p:cNvSpPr>
          <p:nvPr/>
        </p:nvSpPr>
        <p:spPr bwMode="auto">
          <a:xfrm>
            <a:off x="5943600" y="2057400"/>
            <a:ext cx="1371600" cy="0"/>
          </a:xfrm>
          <a:prstGeom prst="line">
            <a:avLst/>
          </a:prstGeom>
          <a:noFill/>
          <a:ln w="76200">
            <a:solidFill>
              <a:srgbClr val="008000"/>
            </a:solidFill>
            <a:round/>
            <a:headEnd/>
            <a:tailEnd type="none" w="lg" len="lg"/>
          </a:ln>
        </p:spPr>
        <p:txBody>
          <a:bodyPr/>
          <a:lstStyle/>
          <a:p>
            <a:endParaRPr lang="en-US"/>
          </a:p>
        </p:txBody>
      </p:sp>
      <p:sp>
        <p:nvSpPr>
          <p:cNvPr id="351250" name="Line 18"/>
          <p:cNvSpPr>
            <a:spLocks noChangeShapeType="1"/>
          </p:cNvSpPr>
          <p:nvPr/>
        </p:nvSpPr>
        <p:spPr bwMode="auto">
          <a:xfrm>
            <a:off x="5943600" y="1905000"/>
            <a:ext cx="1371600" cy="0"/>
          </a:xfrm>
          <a:prstGeom prst="line">
            <a:avLst/>
          </a:prstGeom>
          <a:noFill/>
          <a:ln w="76200">
            <a:solidFill>
              <a:schemeClr val="bg2"/>
            </a:solidFill>
            <a:round/>
            <a:headEnd/>
            <a:tailEnd type="none" w="lg" len="lg"/>
          </a:ln>
        </p:spPr>
        <p:txBody>
          <a:bodyPr/>
          <a:lstStyle/>
          <a:p>
            <a:endParaRPr lang="en-US"/>
          </a:p>
        </p:txBody>
      </p:sp>
      <p:sp>
        <p:nvSpPr>
          <p:cNvPr id="351251" name="Line 19"/>
          <p:cNvSpPr>
            <a:spLocks noChangeShapeType="1"/>
          </p:cNvSpPr>
          <p:nvPr/>
        </p:nvSpPr>
        <p:spPr bwMode="auto">
          <a:xfrm>
            <a:off x="5943600" y="2209800"/>
            <a:ext cx="1371600" cy="0"/>
          </a:xfrm>
          <a:prstGeom prst="line">
            <a:avLst/>
          </a:prstGeom>
          <a:noFill/>
          <a:ln w="76200">
            <a:solidFill>
              <a:schemeClr val="folHlink"/>
            </a:solidFill>
            <a:round/>
            <a:headEnd/>
            <a:tailEnd type="none" w="lg" len="lg"/>
          </a:ln>
        </p:spPr>
        <p:txBody>
          <a:bodyPr/>
          <a:lstStyle/>
          <a:p>
            <a:endParaRPr lang="en-US"/>
          </a:p>
        </p:txBody>
      </p:sp>
      <p:sp>
        <p:nvSpPr>
          <p:cNvPr id="351252" name="Line 20"/>
          <p:cNvSpPr>
            <a:spLocks noChangeShapeType="1"/>
          </p:cNvSpPr>
          <p:nvPr/>
        </p:nvSpPr>
        <p:spPr bwMode="auto">
          <a:xfrm>
            <a:off x="3810000" y="5410200"/>
            <a:ext cx="3505200" cy="0"/>
          </a:xfrm>
          <a:prstGeom prst="line">
            <a:avLst/>
          </a:prstGeom>
          <a:noFill/>
          <a:ln w="76200">
            <a:solidFill>
              <a:schemeClr val="folHlink"/>
            </a:solidFill>
            <a:round/>
            <a:headEnd/>
            <a:tailEnd type="none" w="lg" len="lg"/>
          </a:ln>
        </p:spPr>
        <p:txBody>
          <a:bodyPr/>
          <a:lstStyle/>
          <a:p>
            <a:endParaRPr lang="en-US"/>
          </a:p>
        </p:txBody>
      </p:sp>
      <p:sp>
        <p:nvSpPr>
          <p:cNvPr id="351253" name="Line 21"/>
          <p:cNvSpPr>
            <a:spLocks noChangeShapeType="1"/>
          </p:cNvSpPr>
          <p:nvPr/>
        </p:nvSpPr>
        <p:spPr bwMode="auto">
          <a:xfrm>
            <a:off x="3810000" y="5257800"/>
            <a:ext cx="3505200" cy="0"/>
          </a:xfrm>
          <a:prstGeom prst="line">
            <a:avLst/>
          </a:prstGeom>
          <a:noFill/>
          <a:ln w="76200">
            <a:solidFill>
              <a:srgbClr val="008000"/>
            </a:solidFill>
            <a:round/>
            <a:headEnd/>
            <a:tailEnd type="none" w="lg" len="lg"/>
          </a:ln>
        </p:spPr>
        <p:txBody>
          <a:bodyPr/>
          <a:lstStyle/>
          <a:p>
            <a:endParaRPr lang="en-US"/>
          </a:p>
        </p:txBody>
      </p:sp>
      <p:sp>
        <p:nvSpPr>
          <p:cNvPr id="351254" name="Line 22"/>
          <p:cNvSpPr>
            <a:spLocks noChangeShapeType="1"/>
          </p:cNvSpPr>
          <p:nvPr/>
        </p:nvSpPr>
        <p:spPr bwMode="auto">
          <a:xfrm>
            <a:off x="3810000" y="5105400"/>
            <a:ext cx="3505200" cy="0"/>
          </a:xfrm>
          <a:prstGeom prst="line">
            <a:avLst/>
          </a:prstGeom>
          <a:noFill/>
          <a:ln w="76200">
            <a:solidFill>
              <a:schemeClr val="bg2"/>
            </a:solidFill>
            <a:round/>
            <a:headEnd/>
            <a:tailEnd type="none" w="lg" len="lg"/>
          </a:ln>
        </p:spPr>
        <p:txBody>
          <a:bodyPr/>
          <a:lstStyle/>
          <a:p>
            <a:endParaRPr lang="en-US"/>
          </a:p>
        </p:txBody>
      </p:sp>
      <p:sp>
        <p:nvSpPr>
          <p:cNvPr id="351255" name="Line 23"/>
          <p:cNvSpPr>
            <a:spLocks noChangeShapeType="1"/>
          </p:cNvSpPr>
          <p:nvPr/>
        </p:nvSpPr>
        <p:spPr bwMode="auto">
          <a:xfrm>
            <a:off x="3810000" y="5562600"/>
            <a:ext cx="3505200" cy="0"/>
          </a:xfrm>
          <a:prstGeom prst="line">
            <a:avLst/>
          </a:prstGeom>
          <a:noFill/>
          <a:ln w="76200">
            <a:solidFill>
              <a:srgbClr val="CC0000"/>
            </a:solidFill>
            <a:round/>
            <a:headEnd/>
            <a:tailEnd type="none" w="lg" len="lg"/>
          </a:ln>
        </p:spPr>
        <p:txBody>
          <a:bodyPr/>
          <a:lstStyle/>
          <a:p>
            <a:endParaRPr lang="en-US"/>
          </a:p>
        </p:txBody>
      </p:sp>
      <p:graphicFrame>
        <p:nvGraphicFramePr>
          <p:cNvPr id="243736" name="Group 24"/>
          <p:cNvGraphicFramePr>
            <a:graphicFrameLocks noGrp="1"/>
          </p:cNvGraphicFramePr>
          <p:nvPr>
            <p:ph sz="half" idx="4294967295"/>
          </p:nvPr>
        </p:nvGraphicFramePr>
        <p:xfrm>
          <a:off x="685800" y="1828800"/>
          <a:ext cx="685800" cy="1981200"/>
        </p:xfrm>
        <a:graphic>
          <a:graphicData uri="http://schemas.openxmlformats.org/drawingml/2006/table">
            <a:tbl>
              <a:tblPr/>
              <a:tblGrid>
                <a:gridCol w="685800"/>
              </a:tblGrid>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charset="0"/>
                        </a:rPr>
                        <a:t>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008000"/>
                          </a:solidFill>
                          <a:effectLst/>
                          <a:latin typeface="Arial" charset="0"/>
                        </a:rPr>
                        <a:t>0.15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folHlink"/>
                          </a:solidFill>
                          <a:effectLst/>
                          <a:latin typeface="Arial" charset="0"/>
                        </a:rPr>
                        <a:t>0.15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CC0000"/>
                          </a:solidFill>
                          <a:effectLst/>
                          <a:latin typeface="Arial" charset="0"/>
                        </a:rPr>
                        <a:t>0.1</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808080"/>
                          </a:solidFill>
                          <a:effectLst/>
                          <a:latin typeface="Arial" charset="0"/>
                        </a:rPr>
                        <a:t>0.1</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sp>
        <p:nvSpPr>
          <p:cNvPr id="351270" name="Line 38"/>
          <p:cNvSpPr>
            <a:spLocks noChangeShapeType="1"/>
          </p:cNvSpPr>
          <p:nvPr/>
        </p:nvSpPr>
        <p:spPr bwMode="auto">
          <a:xfrm>
            <a:off x="1524000" y="2514600"/>
            <a:ext cx="228600" cy="0"/>
          </a:xfrm>
          <a:prstGeom prst="line">
            <a:avLst/>
          </a:prstGeom>
          <a:noFill/>
          <a:ln w="76200">
            <a:solidFill>
              <a:srgbClr val="B2B2B2"/>
            </a:solidFill>
            <a:round/>
            <a:headEnd/>
            <a:tailEnd type="none" w="lg" len="lg"/>
          </a:ln>
        </p:spPr>
        <p:txBody>
          <a:bodyPr/>
          <a:lstStyle/>
          <a:p>
            <a:endParaRPr lang="en-US"/>
          </a:p>
        </p:txBody>
      </p:sp>
      <p:sp>
        <p:nvSpPr>
          <p:cNvPr id="351271" name="Line 39"/>
          <p:cNvSpPr>
            <a:spLocks noChangeShapeType="1"/>
          </p:cNvSpPr>
          <p:nvPr/>
        </p:nvSpPr>
        <p:spPr bwMode="auto">
          <a:xfrm>
            <a:off x="2514600" y="2514600"/>
            <a:ext cx="1219200" cy="0"/>
          </a:xfrm>
          <a:prstGeom prst="line">
            <a:avLst/>
          </a:prstGeom>
          <a:noFill/>
          <a:ln w="76200">
            <a:solidFill>
              <a:srgbClr val="B2B2B2"/>
            </a:solidFill>
            <a:round/>
            <a:headEnd/>
            <a:tailEnd type="none" w="lg" len="lg"/>
          </a:ln>
        </p:spPr>
        <p:txBody>
          <a:bodyPr/>
          <a:lstStyle/>
          <a:p>
            <a:endParaRPr lang="en-US"/>
          </a:p>
        </p:txBody>
      </p:sp>
      <p:sp>
        <p:nvSpPr>
          <p:cNvPr id="351272" name="Line 40"/>
          <p:cNvSpPr>
            <a:spLocks noChangeShapeType="1"/>
          </p:cNvSpPr>
          <p:nvPr/>
        </p:nvSpPr>
        <p:spPr bwMode="auto">
          <a:xfrm>
            <a:off x="3810000" y="3581400"/>
            <a:ext cx="1981200" cy="0"/>
          </a:xfrm>
          <a:prstGeom prst="line">
            <a:avLst/>
          </a:prstGeom>
          <a:noFill/>
          <a:ln w="76200">
            <a:solidFill>
              <a:srgbClr val="B2B2B2"/>
            </a:solidFill>
            <a:round/>
            <a:headEnd/>
            <a:tailEnd type="none" w="lg" len="lg"/>
          </a:ln>
        </p:spPr>
        <p:txBody>
          <a:bodyPr/>
          <a:lstStyle/>
          <a:p>
            <a:endParaRPr lang="en-US"/>
          </a:p>
        </p:txBody>
      </p:sp>
      <p:sp>
        <p:nvSpPr>
          <p:cNvPr id="351273" name="Line 41"/>
          <p:cNvSpPr>
            <a:spLocks noChangeShapeType="1"/>
          </p:cNvSpPr>
          <p:nvPr/>
        </p:nvSpPr>
        <p:spPr bwMode="auto">
          <a:xfrm>
            <a:off x="5943600" y="2514600"/>
            <a:ext cx="1371600" cy="0"/>
          </a:xfrm>
          <a:prstGeom prst="line">
            <a:avLst/>
          </a:prstGeom>
          <a:noFill/>
          <a:ln w="76200">
            <a:solidFill>
              <a:srgbClr val="B2B2B2"/>
            </a:solidFill>
            <a:round/>
            <a:headEnd/>
            <a:tailEnd type="none" w="lg" len="lg"/>
          </a:ln>
        </p:spPr>
        <p:txBody>
          <a:bodyPr/>
          <a:lstStyle/>
          <a:p>
            <a:endParaRPr lang="en-US"/>
          </a:p>
        </p:txBody>
      </p:sp>
      <p:sp>
        <p:nvSpPr>
          <p:cNvPr id="351274" name="Line 42"/>
          <p:cNvSpPr>
            <a:spLocks noChangeShapeType="1"/>
          </p:cNvSpPr>
          <p:nvPr/>
        </p:nvSpPr>
        <p:spPr bwMode="auto">
          <a:xfrm>
            <a:off x="3810000" y="5715000"/>
            <a:ext cx="3505200" cy="0"/>
          </a:xfrm>
          <a:prstGeom prst="line">
            <a:avLst/>
          </a:prstGeom>
          <a:noFill/>
          <a:ln w="76200">
            <a:solidFill>
              <a:srgbClr val="B2B2B2"/>
            </a:solidFill>
            <a:round/>
            <a:headEnd/>
            <a:tailEnd type="none" w="lg" len="lg"/>
          </a:ln>
        </p:spPr>
        <p:txBody>
          <a:bodyPr/>
          <a:lstStyle/>
          <a:p>
            <a:endParaRPr lang="en-US"/>
          </a:p>
        </p:txBody>
      </p:sp>
      <p:graphicFrame>
        <p:nvGraphicFramePr>
          <p:cNvPr id="243755" name="Group 43"/>
          <p:cNvGraphicFramePr>
            <a:graphicFrameLocks noGrp="1"/>
          </p:cNvGraphicFramePr>
          <p:nvPr/>
        </p:nvGraphicFramePr>
        <p:xfrm>
          <a:off x="2209800" y="2667000"/>
          <a:ext cx="685800" cy="1981200"/>
        </p:xfrm>
        <a:graphic>
          <a:graphicData uri="http://schemas.openxmlformats.org/drawingml/2006/table">
            <a:tbl>
              <a:tblPr/>
              <a:tblGrid>
                <a:gridCol w="685800"/>
              </a:tblGrid>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charset="0"/>
                        </a:rPr>
                        <a:t>0.15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008000"/>
                          </a:solidFill>
                          <a:effectLst/>
                          <a:latin typeface="Arial" charset="0"/>
                        </a:rPr>
                        <a:t>0.6</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folHlink"/>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CC0000"/>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808080"/>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graphicFrame>
        <p:nvGraphicFramePr>
          <p:cNvPr id="243769" name="Group 57"/>
          <p:cNvGraphicFramePr>
            <a:graphicFrameLocks noGrp="1"/>
          </p:cNvGraphicFramePr>
          <p:nvPr/>
        </p:nvGraphicFramePr>
        <p:xfrm>
          <a:off x="7467600" y="1828800"/>
          <a:ext cx="685800" cy="1981200"/>
        </p:xfrm>
        <a:graphic>
          <a:graphicData uri="http://schemas.openxmlformats.org/drawingml/2006/table">
            <a:tbl>
              <a:tblPr/>
              <a:tblGrid>
                <a:gridCol w="685800"/>
              </a:tblGrid>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008000"/>
                          </a:solidFill>
                          <a:effectLst/>
                          <a:latin typeface="Arial" charset="0"/>
                        </a:rPr>
                        <a:t>0.1</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folHlink"/>
                          </a:solidFill>
                          <a:effectLst/>
                          <a:latin typeface="Arial" charset="0"/>
                        </a:rPr>
                        <a:t>0.2</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CC0000"/>
                          </a:solidFill>
                          <a:effectLst/>
                          <a:latin typeface="Arial" charset="0"/>
                        </a:rPr>
                        <a:t>0.6</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808080"/>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graphicFrame>
        <p:nvGraphicFramePr>
          <p:cNvPr id="243783" name="Group 71"/>
          <p:cNvGraphicFramePr>
            <a:graphicFrameLocks noGrp="1"/>
          </p:cNvGraphicFramePr>
          <p:nvPr/>
        </p:nvGraphicFramePr>
        <p:xfrm>
          <a:off x="5867400" y="2819400"/>
          <a:ext cx="685800" cy="1981200"/>
        </p:xfrm>
        <a:graphic>
          <a:graphicData uri="http://schemas.openxmlformats.org/drawingml/2006/table">
            <a:tbl>
              <a:tblPr/>
              <a:tblGrid>
                <a:gridCol w="685800"/>
              </a:tblGrid>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008000"/>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folHlink"/>
                          </a:solidFill>
                          <a:effectLst/>
                          <a:latin typeface="Arial" charset="0"/>
                        </a:rPr>
                        <a:t>0.7</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CC0000"/>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808080"/>
                          </a:solidFill>
                          <a:effectLst/>
                          <a:latin typeface="Arial" charset="0"/>
                        </a:rPr>
                        <a:t>0.15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graphicFrame>
        <p:nvGraphicFramePr>
          <p:cNvPr id="243797" name="Group 85"/>
          <p:cNvGraphicFramePr>
            <a:graphicFrameLocks noGrp="1"/>
          </p:cNvGraphicFramePr>
          <p:nvPr/>
        </p:nvGraphicFramePr>
        <p:xfrm>
          <a:off x="7467600" y="4114800"/>
          <a:ext cx="685800" cy="1981200"/>
        </p:xfrm>
        <a:graphic>
          <a:graphicData uri="http://schemas.openxmlformats.org/drawingml/2006/table">
            <a:tbl>
              <a:tblPr/>
              <a:tblGrid>
                <a:gridCol w="685800"/>
              </a:tblGrid>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charset="0"/>
                        </a:rPr>
                        <a:t>0.3</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008000"/>
                          </a:solidFill>
                          <a:effectLst/>
                          <a:latin typeface="Arial" charset="0"/>
                        </a:rPr>
                        <a:t>0.2</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folHlink"/>
                          </a:solidFill>
                          <a:effectLst/>
                          <a:latin typeface="Arial" charset="0"/>
                        </a:rPr>
                        <a:t>0.2</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CC0000"/>
                          </a:solidFill>
                          <a:effectLst/>
                          <a:latin typeface="Arial" charset="0"/>
                        </a:rPr>
                        <a:t>0.1</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808080"/>
                          </a:solidFill>
                          <a:effectLst/>
                          <a:latin typeface="Arial" charset="0"/>
                        </a:rPr>
                        <a:t>0.2</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43755"/>
                                        </p:tgtEl>
                                        <p:attrNameLst>
                                          <p:attrName>style.visibility</p:attrName>
                                        </p:attrNameLst>
                                      </p:cBhvr>
                                      <p:to>
                                        <p:strVal val="visible"/>
                                      </p:to>
                                    </p:set>
                                    <p:animEffect transition="in" filter="dissolve">
                                      <p:cBhvr>
                                        <p:cTn id="7" dur="500"/>
                                        <p:tgtEl>
                                          <p:spTgt spid="243755"/>
                                        </p:tgtEl>
                                      </p:cBhvr>
                                    </p:animEffect>
                                  </p:childTnLst>
                                </p:cTn>
                              </p:par>
                              <p:par>
                                <p:cTn id="8" presetID="9" presetClass="entr" presetSubtype="0" fill="hold" nodeType="withEffect">
                                  <p:stCondLst>
                                    <p:cond delay="0"/>
                                  </p:stCondLst>
                                  <p:childTnLst>
                                    <p:set>
                                      <p:cBhvr>
                                        <p:cTn id="9" dur="1" fill="hold">
                                          <p:stCondLst>
                                            <p:cond delay="0"/>
                                          </p:stCondLst>
                                        </p:cTn>
                                        <p:tgtEl>
                                          <p:spTgt spid="243736"/>
                                        </p:tgtEl>
                                        <p:attrNameLst>
                                          <p:attrName>style.visibility</p:attrName>
                                        </p:attrNameLst>
                                      </p:cBhvr>
                                      <p:to>
                                        <p:strVal val="visible"/>
                                      </p:to>
                                    </p:set>
                                    <p:animEffect transition="in" filter="dissolve">
                                      <p:cBhvr>
                                        <p:cTn id="10" dur="500"/>
                                        <p:tgtEl>
                                          <p:spTgt spid="243736"/>
                                        </p:tgtEl>
                                      </p:cBhvr>
                                    </p:animEffect>
                                  </p:childTnLst>
                                </p:cTn>
                              </p:par>
                              <p:par>
                                <p:cTn id="11" presetID="9" presetClass="entr" presetSubtype="0" fill="hold" nodeType="withEffect">
                                  <p:stCondLst>
                                    <p:cond delay="0"/>
                                  </p:stCondLst>
                                  <p:childTnLst>
                                    <p:set>
                                      <p:cBhvr>
                                        <p:cTn id="12" dur="1" fill="hold">
                                          <p:stCondLst>
                                            <p:cond delay="0"/>
                                          </p:stCondLst>
                                        </p:cTn>
                                        <p:tgtEl>
                                          <p:spTgt spid="243783"/>
                                        </p:tgtEl>
                                        <p:attrNameLst>
                                          <p:attrName>style.visibility</p:attrName>
                                        </p:attrNameLst>
                                      </p:cBhvr>
                                      <p:to>
                                        <p:strVal val="visible"/>
                                      </p:to>
                                    </p:set>
                                    <p:animEffect transition="in" filter="dissolve">
                                      <p:cBhvr>
                                        <p:cTn id="13" dur="500"/>
                                        <p:tgtEl>
                                          <p:spTgt spid="243783"/>
                                        </p:tgtEl>
                                      </p:cBhvr>
                                    </p:animEffect>
                                  </p:childTnLst>
                                </p:cTn>
                              </p:par>
                              <p:par>
                                <p:cTn id="14" presetID="9" presetClass="entr" presetSubtype="0" fill="hold" nodeType="withEffect">
                                  <p:stCondLst>
                                    <p:cond delay="0"/>
                                  </p:stCondLst>
                                  <p:childTnLst>
                                    <p:set>
                                      <p:cBhvr>
                                        <p:cTn id="15" dur="1" fill="hold">
                                          <p:stCondLst>
                                            <p:cond delay="0"/>
                                          </p:stCondLst>
                                        </p:cTn>
                                        <p:tgtEl>
                                          <p:spTgt spid="243797"/>
                                        </p:tgtEl>
                                        <p:attrNameLst>
                                          <p:attrName>style.visibility</p:attrName>
                                        </p:attrNameLst>
                                      </p:cBhvr>
                                      <p:to>
                                        <p:strVal val="visible"/>
                                      </p:to>
                                    </p:set>
                                    <p:animEffect transition="in" filter="dissolve">
                                      <p:cBhvr>
                                        <p:cTn id="16" dur="500"/>
                                        <p:tgtEl>
                                          <p:spTgt spid="243797"/>
                                        </p:tgtEl>
                                      </p:cBhvr>
                                    </p:animEffect>
                                  </p:childTnLst>
                                </p:cTn>
                              </p:par>
                              <p:par>
                                <p:cTn id="17" presetID="9" presetClass="entr" presetSubtype="0" fill="hold" nodeType="withEffect">
                                  <p:stCondLst>
                                    <p:cond delay="0"/>
                                  </p:stCondLst>
                                  <p:childTnLst>
                                    <p:set>
                                      <p:cBhvr>
                                        <p:cTn id="18" dur="1" fill="hold">
                                          <p:stCondLst>
                                            <p:cond delay="0"/>
                                          </p:stCondLst>
                                        </p:cTn>
                                        <p:tgtEl>
                                          <p:spTgt spid="243769"/>
                                        </p:tgtEl>
                                        <p:attrNameLst>
                                          <p:attrName>style.visibility</p:attrName>
                                        </p:attrNameLst>
                                      </p:cBhvr>
                                      <p:to>
                                        <p:strVal val="visible"/>
                                      </p:to>
                                    </p:set>
                                    <p:animEffect transition="in" filter="dissolve">
                                      <p:cBhvr>
                                        <p:cTn id="19" dur="500"/>
                                        <p:tgtEl>
                                          <p:spTgt spid="243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6"/>
          <p:cNvSpPr>
            <a:spLocks noGrp="1" noChangeArrowheads="1"/>
          </p:cNvSpPr>
          <p:nvPr>
            <p:ph type="sldNum" sz="quarter" idx="12"/>
          </p:nvPr>
        </p:nvSpPr>
        <p:spPr>
          <a:ln>
            <a:miter lim="800000"/>
            <a:headEnd/>
            <a:tailEnd/>
          </a:ln>
        </p:spPr>
        <p:txBody>
          <a:bodyPr/>
          <a:lstStyle/>
          <a:p>
            <a:pPr>
              <a:defRPr/>
            </a:pPr>
            <a:fld id="{C738F659-6517-407C-9AF4-DD1C240757BA}" type="slidenum">
              <a:rPr lang="en-US" smtClean="0"/>
              <a:pPr>
                <a:defRPr/>
              </a:pPr>
              <a:t>16</a:t>
            </a:fld>
            <a:endParaRPr lang="en-US" smtClean="0"/>
          </a:p>
        </p:txBody>
      </p:sp>
      <p:sp>
        <p:nvSpPr>
          <p:cNvPr id="82946" name="Title 2"/>
          <p:cNvSpPr>
            <a:spLocks noGrp="1"/>
          </p:cNvSpPr>
          <p:nvPr>
            <p:ph type="title"/>
          </p:nvPr>
        </p:nvSpPr>
        <p:spPr/>
        <p:txBody>
          <a:bodyPr/>
          <a:lstStyle/>
          <a:p>
            <a:r>
              <a:rPr lang="en-US" smtClean="0">
                <a:ea typeface="ＭＳ Ｐゴシック" pitchFamily="34" charset="-128"/>
              </a:rPr>
              <a:t>Event structure &amp; classification</a:t>
            </a:r>
          </a:p>
        </p:txBody>
      </p:sp>
      <p:sp>
        <p:nvSpPr>
          <p:cNvPr id="4" name="Content Placeholder 3"/>
          <p:cNvSpPr>
            <a:spLocks noGrp="1"/>
          </p:cNvSpPr>
          <p:nvPr>
            <p:ph idx="1"/>
          </p:nvPr>
        </p:nvSpPr>
        <p:spPr>
          <a:xfrm>
            <a:off x="457200" y="1031875"/>
            <a:ext cx="8458200" cy="4530725"/>
          </a:xfrm>
        </p:spPr>
        <p:txBody>
          <a:bodyPr/>
          <a:lstStyle/>
          <a:p>
            <a:pPr marL="609600" indent="-609600" eaLnBrk="1" hangingPunct="1">
              <a:defRPr/>
            </a:pPr>
            <a:r>
              <a:rPr lang="en-US" altLang="zh-CN" sz="2400" dirty="0" smtClean="0">
                <a:ea typeface="宋体" charset="0"/>
                <a:cs typeface="宋体" charset="0"/>
              </a:rPr>
              <a:t>Event reification </a:t>
            </a:r>
            <a:r>
              <a:rPr lang="en-US" altLang="zh-CN" sz="2400" dirty="0">
                <a:ea typeface="宋体" charset="0"/>
                <a:cs typeface="宋体" charset="0"/>
              </a:rPr>
              <a:t>&amp;</a:t>
            </a:r>
            <a:r>
              <a:rPr lang="en-US" altLang="zh-CN" sz="2400" dirty="0" smtClean="0">
                <a:ea typeface="宋体" charset="0"/>
                <a:cs typeface="宋体" charset="0"/>
              </a:rPr>
              <a:t> subatomic semantics </a:t>
            </a:r>
          </a:p>
          <a:p>
            <a:pPr marL="936625" lvl="1" indent="-609600" eaLnBrk="1" hangingPunct="1">
              <a:defRPr/>
            </a:pPr>
            <a:r>
              <a:rPr lang="en-US" altLang="zh-CN" sz="2000" dirty="0" smtClean="0">
                <a:ea typeface="宋体" charset="0"/>
                <a:cs typeface="宋体" charset="0"/>
              </a:rPr>
              <a:t>Quantification over and predication of: </a:t>
            </a:r>
            <a:r>
              <a:rPr lang="en-US" altLang="zh-CN" sz="2000" b="1" dirty="0" smtClean="0">
                <a:ea typeface="宋体" charset="0"/>
                <a:cs typeface="宋体" charset="0"/>
              </a:rPr>
              <a:t>events</a:t>
            </a:r>
            <a:r>
              <a:rPr lang="en-US" altLang="zh-CN" sz="2000" dirty="0" smtClean="0">
                <a:ea typeface="宋体" charset="0"/>
                <a:cs typeface="宋体" charset="0"/>
              </a:rPr>
              <a:t>  (Davidson; 1967)</a:t>
            </a:r>
          </a:p>
          <a:p>
            <a:pPr marL="936625" lvl="1" indent="-609600" eaLnBrk="1" hangingPunct="1">
              <a:defRPr/>
            </a:pPr>
            <a:r>
              <a:rPr lang="en-US" sz="1900" dirty="0" smtClean="0"/>
              <a:t>∃</a:t>
            </a:r>
            <a:r>
              <a:rPr lang="en-US" sz="1900" b="1" dirty="0"/>
              <a:t>e</a:t>
            </a:r>
            <a:r>
              <a:rPr lang="en-US" sz="1900" dirty="0"/>
              <a:t>[</a:t>
            </a:r>
            <a:r>
              <a:rPr lang="en-US" sz="1900" i="1" dirty="0"/>
              <a:t>Stabbing</a:t>
            </a:r>
            <a:r>
              <a:rPr lang="en-US" sz="1900" dirty="0"/>
              <a:t>(</a:t>
            </a:r>
            <a:r>
              <a:rPr lang="en-US" sz="1900" b="1" dirty="0"/>
              <a:t>e</a:t>
            </a:r>
            <a:r>
              <a:rPr lang="en-US" sz="1900" dirty="0"/>
              <a:t>)∧</a:t>
            </a:r>
            <a:r>
              <a:rPr lang="en-US" sz="1900" i="1" dirty="0" smtClean="0"/>
              <a:t>AG</a:t>
            </a:r>
            <a:r>
              <a:rPr lang="en-US" sz="1900" dirty="0" smtClean="0"/>
              <a:t>(</a:t>
            </a:r>
            <a:r>
              <a:rPr lang="en-US" sz="1900" b="1" dirty="0"/>
              <a:t>B</a:t>
            </a:r>
            <a:r>
              <a:rPr lang="en-US" sz="1900" dirty="0"/>
              <a:t>, </a:t>
            </a:r>
            <a:r>
              <a:rPr lang="en-US" sz="1900" b="1" dirty="0"/>
              <a:t>e</a:t>
            </a:r>
            <a:r>
              <a:rPr lang="en-US" sz="1900" dirty="0" smtClean="0"/>
              <a:t>)∧</a:t>
            </a:r>
            <a:r>
              <a:rPr lang="en-US" sz="1900" i="1" dirty="0" smtClean="0"/>
              <a:t>TH</a:t>
            </a:r>
            <a:r>
              <a:rPr lang="en-US" sz="1900" dirty="0" smtClean="0"/>
              <a:t>(</a:t>
            </a:r>
            <a:r>
              <a:rPr lang="en-US" sz="1900" b="1" dirty="0"/>
              <a:t>C</a:t>
            </a:r>
            <a:r>
              <a:rPr lang="en-US" sz="1900" dirty="0"/>
              <a:t>, </a:t>
            </a:r>
            <a:r>
              <a:rPr lang="en-US" sz="1900" b="1" dirty="0"/>
              <a:t>e</a:t>
            </a:r>
            <a:r>
              <a:rPr lang="en-US" sz="1900" dirty="0"/>
              <a:t>)</a:t>
            </a:r>
            <a:r>
              <a:rPr lang="en-US" sz="1900" dirty="0" smtClean="0"/>
              <a:t>∧</a:t>
            </a:r>
            <a:r>
              <a:rPr lang="en-US" sz="1900" i="1" dirty="0" smtClean="0"/>
              <a:t>Violently</a:t>
            </a:r>
            <a:r>
              <a:rPr lang="en-US" sz="1900" dirty="0"/>
              <a:t>(</a:t>
            </a:r>
            <a:r>
              <a:rPr lang="en-US" sz="1900" b="1" dirty="0"/>
              <a:t>e</a:t>
            </a:r>
            <a:r>
              <a:rPr lang="en-US" sz="1900" dirty="0" smtClean="0"/>
              <a:t>)∧ </a:t>
            </a:r>
            <a:r>
              <a:rPr lang="en-US" sz="1900" dirty="0"/>
              <a:t>with(</a:t>
            </a:r>
            <a:r>
              <a:rPr lang="en-US" sz="1900" i="1" dirty="0"/>
              <a:t>K</a:t>
            </a:r>
            <a:r>
              <a:rPr lang="en-US" sz="1900" dirty="0"/>
              <a:t>, e)]</a:t>
            </a:r>
          </a:p>
          <a:p>
            <a:pPr marL="936625" lvl="1" indent="-609600" eaLnBrk="1" hangingPunct="1">
              <a:defRPr/>
            </a:pPr>
            <a:r>
              <a:rPr lang="en-US" sz="2000" dirty="0" smtClean="0"/>
              <a:t>…</a:t>
            </a:r>
            <a:r>
              <a:rPr lang="en-US" sz="2000" dirty="0"/>
              <a:t>on Friday </a:t>
            </a:r>
            <a:r>
              <a:rPr lang="en-US" sz="2000" dirty="0">
                <a:sym typeface="Wingdings" charset="0"/>
              </a:rPr>
              <a:t> […</a:t>
            </a:r>
            <a:r>
              <a:rPr lang="en-US" sz="2000" dirty="0"/>
              <a:t>∧on(Friday, e)</a:t>
            </a:r>
            <a:r>
              <a:rPr lang="en-US" sz="2000" dirty="0" smtClean="0"/>
              <a:t>] </a:t>
            </a:r>
            <a:r>
              <a:rPr lang="en-US" altLang="zh-CN" sz="2000" dirty="0">
                <a:ea typeface="宋体" charset="0"/>
                <a:cs typeface="宋体" charset="0"/>
              </a:rPr>
              <a:t>(Parsons, 1990</a:t>
            </a:r>
            <a:r>
              <a:rPr lang="en-US" altLang="zh-CN" sz="2000" dirty="0" smtClean="0">
                <a:ea typeface="宋体" charset="0"/>
                <a:cs typeface="宋体" charset="0"/>
              </a:rPr>
              <a:t>)</a:t>
            </a:r>
            <a:endParaRPr lang="en-US" sz="2000" dirty="0"/>
          </a:p>
          <a:p>
            <a:pPr marL="936625" lvl="1" indent="-609600" eaLnBrk="1" hangingPunct="1">
              <a:defRPr/>
            </a:pPr>
            <a:r>
              <a:rPr lang="en-US" altLang="zh-CN" sz="2000" dirty="0" smtClean="0">
                <a:ea typeface="宋体" charset="0"/>
              </a:rPr>
              <a:t>See also: </a:t>
            </a:r>
            <a:r>
              <a:rPr lang="en-US" altLang="zh-CN" sz="2000" dirty="0" err="1" smtClean="0">
                <a:ea typeface="宋体" charset="0"/>
              </a:rPr>
              <a:t>Tenny</a:t>
            </a:r>
            <a:r>
              <a:rPr lang="en-US" altLang="zh-CN" sz="2000" dirty="0" smtClean="0">
                <a:ea typeface="宋体" charset="0"/>
              </a:rPr>
              <a:t> &amp; </a:t>
            </a:r>
            <a:r>
              <a:rPr lang="en-US" altLang="zh-CN" sz="2000" dirty="0" err="1" smtClean="0">
                <a:ea typeface="宋体" charset="0"/>
              </a:rPr>
              <a:t>Pustejovksy</a:t>
            </a:r>
            <a:r>
              <a:rPr lang="en-US" altLang="zh-CN" sz="2000" dirty="0" smtClean="0">
                <a:ea typeface="宋体" charset="0"/>
              </a:rPr>
              <a:t> (2000)</a:t>
            </a:r>
            <a:endParaRPr lang="en-US" altLang="zh-CN" sz="2400" dirty="0" smtClean="0">
              <a:ea typeface="宋体" charset="0"/>
              <a:cs typeface="宋体" charset="0"/>
            </a:endParaRPr>
          </a:p>
          <a:p>
            <a:pPr marL="609600" indent="-609600" eaLnBrk="1" hangingPunct="1">
              <a:defRPr/>
            </a:pPr>
            <a:r>
              <a:rPr lang="en-US" altLang="zh-CN" sz="2400" dirty="0" smtClean="0">
                <a:ea typeface="宋体" charset="0"/>
                <a:cs typeface="宋体" charset="0"/>
              </a:rPr>
              <a:t>Verb </a:t>
            </a:r>
            <a:r>
              <a:rPr lang="en-US" altLang="zh-CN" sz="2400" dirty="0">
                <a:ea typeface="宋体" charset="0"/>
                <a:cs typeface="宋体" charset="0"/>
              </a:rPr>
              <a:t>phrase classes/</a:t>
            </a:r>
            <a:r>
              <a:rPr lang="en-US" altLang="zh-CN" sz="2400" dirty="0" err="1">
                <a:ea typeface="宋体" charset="0"/>
                <a:cs typeface="宋体" charset="0"/>
              </a:rPr>
              <a:t>Aktionsarten</a:t>
            </a:r>
            <a:r>
              <a:rPr lang="en-US" altLang="zh-CN" sz="2400" dirty="0">
                <a:ea typeface="宋体" charset="0"/>
                <a:cs typeface="宋体" charset="0"/>
              </a:rPr>
              <a:t>/Lexical Aspect (</a:t>
            </a:r>
            <a:r>
              <a:rPr lang="en-US" altLang="zh-CN" sz="2400" b="1" dirty="0">
                <a:ea typeface="宋体" charset="0"/>
                <a:cs typeface="宋体" charset="0"/>
              </a:rPr>
              <a:t>LA</a:t>
            </a:r>
            <a:r>
              <a:rPr lang="en-US" altLang="zh-CN" sz="2400" dirty="0">
                <a:ea typeface="宋体" charset="0"/>
                <a:cs typeface="宋体" charset="0"/>
              </a:rPr>
              <a:t>) </a:t>
            </a:r>
            <a:endParaRPr lang="en-US" altLang="zh-CN" sz="2400" dirty="0" smtClean="0">
              <a:ea typeface="宋体" charset="0"/>
              <a:cs typeface="宋体" charset="0"/>
            </a:endParaRPr>
          </a:p>
          <a:p>
            <a:pPr marL="936625" lvl="1" indent="-609600" eaLnBrk="1" hangingPunct="1">
              <a:defRPr/>
            </a:pPr>
            <a:r>
              <a:rPr lang="en-US" altLang="zh-CN" sz="2000" dirty="0">
                <a:ea typeface="宋体" charset="0"/>
                <a:cs typeface="宋体" charset="0"/>
              </a:rPr>
              <a:t>State, activity, accomplishment, achievement (</a:t>
            </a:r>
            <a:r>
              <a:rPr lang="en-US" altLang="zh-CN" sz="2000" dirty="0" err="1">
                <a:ea typeface="宋体" charset="0"/>
                <a:cs typeface="宋体" charset="0"/>
              </a:rPr>
              <a:t>Vendler</a:t>
            </a:r>
            <a:r>
              <a:rPr lang="en-US" altLang="zh-CN" sz="2000" dirty="0">
                <a:ea typeface="宋体" charset="0"/>
                <a:cs typeface="宋体" charset="0"/>
              </a:rPr>
              <a:t>, 1957)</a:t>
            </a:r>
          </a:p>
          <a:p>
            <a:pPr marL="936625" lvl="1" indent="-609600" eaLnBrk="1" hangingPunct="1">
              <a:defRPr/>
            </a:pPr>
            <a:r>
              <a:rPr lang="en-US" altLang="zh-CN" sz="2000" dirty="0" smtClean="0">
                <a:ea typeface="宋体" charset="0"/>
                <a:cs typeface="宋体" charset="0"/>
              </a:rPr>
              <a:t>Coercion by </a:t>
            </a:r>
            <a:r>
              <a:rPr lang="en-US" altLang="zh-CN" sz="2000" dirty="0" err="1" smtClean="0">
                <a:ea typeface="宋体" charset="0"/>
                <a:cs typeface="宋体" charset="0"/>
              </a:rPr>
              <a:t>adv</a:t>
            </a:r>
            <a:r>
              <a:rPr lang="en-US" altLang="zh-CN" sz="2000" dirty="0" smtClean="0">
                <a:ea typeface="宋体" charset="0"/>
                <a:cs typeface="宋体" charset="0"/>
              </a:rPr>
              <a:t> modification (</a:t>
            </a:r>
            <a:r>
              <a:rPr lang="en-US" altLang="zh-CN" sz="2000" dirty="0" err="1" smtClean="0">
                <a:ea typeface="宋体" charset="0"/>
                <a:cs typeface="宋体" charset="0"/>
              </a:rPr>
              <a:t>Moens</a:t>
            </a:r>
            <a:r>
              <a:rPr lang="en-US" altLang="zh-CN" sz="2000" dirty="0" smtClean="0">
                <a:ea typeface="宋体" charset="0"/>
                <a:cs typeface="宋体" charset="0"/>
              </a:rPr>
              <a:t> and </a:t>
            </a:r>
            <a:r>
              <a:rPr lang="en-US" altLang="zh-CN" sz="2000" dirty="0" err="1" smtClean="0">
                <a:ea typeface="宋体" charset="0"/>
                <a:cs typeface="宋体" charset="0"/>
              </a:rPr>
              <a:t>Steedman</a:t>
            </a:r>
            <a:r>
              <a:rPr lang="en-US" altLang="zh-CN" sz="2000" dirty="0" smtClean="0">
                <a:ea typeface="宋体" charset="0"/>
                <a:cs typeface="宋体" charset="0"/>
              </a:rPr>
              <a:t>, 1998)</a:t>
            </a:r>
          </a:p>
          <a:p>
            <a:pPr marL="936625" lvl="1" indent="-609600" eaLnBrk="1" hangingPunct="1">
              <a:defRPr/>
            </a:pPr>
            <a:r>
              <a:rPr lang="en-US" altLang="zh-CN" sz="2000" dirty="0" smtClean="0">
                <a:ea typeface="宋体" charset="0"/>
                <a:cs typeface="宋体" charset="0"/>
              </a:rPr>
              <a:t>Generalized coercion with fine-grained categories (</a:t>
            </a:r>
            <a:r>
              <a:rPr lang="en-US" altLang="zh-CN" sz="2000" dirty="0" err="1">
                <a:ea typeface="宋体" charset="0"/>
                <a:cs typeface="宋体" charset="0"/>
              </a:rPr>
              <a:t>Dölling</a:t>
            </a:r>
            <a:r>
              <a:rPr lang="en-US" altLang="zh-CN" sz="2000" dirty="0">
                <a:ea typeface="宋体" charset="0"/>
                <a:cs typeface="宋体" charset="0"/>
              </a:rPr>
              <a:t>, 2011</a:t>
            </a:r>
            <a:r>
              <a:rPr lang="en-US" altLang="zh-CN" sz="2000" dirty="0" smtClean="0">
                <a:ea typeface="宋体" charset="0"/>
                <a:cs typeface="宋体" charset="0"/>
              </a:rPr>
              <a:t>)</a:t>
            </a:r>
          </a:p>
          <a:p>
            <a:pPr marL="936625" lvl="1" indent="-609600" eaLnBrk="1" hangingPunct="1">
              <a:defRPr/>
            </a:pPr>
            <a:r>
              <a:rPr lang="en-US" altLang="zh-CN" sz="2000" dirty="0" smtClean="0">
                <a:ea typeface="宋体" charset="0"/>
                <a:cs typeface="宋体" charset="0"/>
              </a:rPr>
              <a:t>Structural analogy with nouns (Bach 1986; </a:t>
            </a:r>
            <a:r>
              <a:rPr lang="en-US" altLang="zh-CN" sz="2000" dirty="0" err="1" smtClean="0">
                <a:ea typeface="宋体" charset="0"/>
                <a:cs typeface="宋体" charset="0"/>
              </a:rPr>
              <a:t>Krifka</a:t>
            </a:r>
            <a:r>
              <a:rPr lang="en-US" altLang="zh-CN" sz="2000" dirty="0" smtClean="0">
                <a:ea typeface="宋体" charset="0"/>
                <a:cs typeface="宋体" charset="0"/>
              </a:rPr>
              <a:t>, 1998)</a:t>
            </a:r>
            <a:endParaRPr lang="en-US" altLang="zh-CN" sz="2000" dirty="0">
              <a:ea typeface="宋体" charset="0"/>
              <a:cs typeface="宋体" charset="0"/>
            </a:endParaRPr>
          </a:p>
          <a:p>
            <a:pPr marL="936625" lvl="1" indent="-609600" eaLnBrk="1" hangingPunct="1">
              <a:defRPr/>
            </a:pPr>
            <a:r>
              <a:rPr lang="en-US" altLang="zh-CN" sz="2000" b="1" dirty="0" smtClean="0">
                <a:ea typeface="宋体" charset="0"/>
                <a:cs typeface="宋体" charset="0"/>
              </a:rPr>
              <a:t>Telicity: </a:t>
            </a:r>
            <a:r>
              <a:rPr lang="en-US" altLang="zh-CN" sz="2000" dirty="0" smtClean="0">
                <a:ea typeface="宋体" charset="0"/>
                <a:cs typeface="宋体" charset="0"/>
              </a:rPr>
              <a:t>Telic events require result/goal to occur</a:t>
            </a:r>
          </a:p>
          <a:p>
            <a:pPr marL="936625" lvl="1" indent="-609600" eaLnBrk="1" hangingPunct="1">
              <a:defRPr/>
            </a:pPr>
            <a:r>
              <a:rPr lang="en-US" altLang="zh-CN" sz="2000" b="1" dirty="0" smtClean="0">
                <a:ea typeface="宋体" charset="0"/>
                <a:cs typeface="宋体" charset="0"/>
              </a:rPr>
              <a:t>Dynamicity</a:t>
            </a:r>
            <a:r>
              <a:rPr lang="en-US" altLang="zh-CN" sz="2000" dirty="0" smtClean="0">
                <a:ea typeface="宋体" charset="0"/>
                <a:cs typeface="宋体" charset="0"/>
              </a:rPr>
              <a:t>: Distinguishes states from other events</a:t>
            </a:r>
          </a:p>
          <a:p>
            <a:pPr marL="936625" lvl="1" indent="-609600" eaLnBrk="1" hangingPunct="1">
              <a:defRPr/>
            </a:pPr>
            <a:r>
              <a:rPr lang="en-US" altLang="zh-CN" sz="2000" b="1" dirty="0" smtClean="0">
                <a:ea typeface="宋体" charset="0"/>
                <a:cs typeface="宋体" charset="0"/>
              </a:rPr>
              <a:t>Durativity</a:t>
            </a:r>
            <a:r>
              <a:rPr lang="en-US" altLang="zh-CN" sz="2000" dirty="0" smtClean="0">
                <a:ea typeface="宋体" charset="0"/>
                <a:cs typeface="宋体" charset="0"/>
              </a:rPr>
              <a:t>: Is event conceptualized as instantaneous?</a:t>
            </a:r>
          </a:p>
          <a:p>
            <a:pPr marL="327025" lvl="1" indent="0" eaLnBrk="1" hangingPunct="1">
              <a:buFont typeface="Wingdings" charset="0"/>
              <a:buNone/>
              <a:defRPr/>
            </a:pPr>
            <a:r>
              <a:rPr lang="en-US" altLang="zh-CN" sz="2000" dirty="0" smtClean="0">
                <a:ea typeface="宋体" charset="0"/>
                <a:cs typeface="宋体" charset="0"/>
              </a:rPr>
              <a:t> </a:t>
            </a:r>
          </a:p>
          <a:p>
            <a:pPr marL="936625" lvl="1" indent="-609600" eaLnBrk="1" hangingPunct="1">
              <a:defRPr/>
            </a:pPr>
            <a:endParaRPr lang="en-US" altLang="zh-CN" sz="2000" dirty="0">
              <a:ea typeface="宋体" charset="0"/>
              <a:cs typeface="宋体" charset="0"/>
            </a:endParaRPr>
          </a:p>
          <a:p>
            <a:pPr marL="609600" indent="-609600" eaLnBrk="1" hangingPunct="1">
              <a:defRPr/>
            </a:pPr>
            <a:endParaRPr lang="en-US" sz="2800" dirty="0"/>
          </a:p>
          <a:p>
            <a:pPr>
              <a:defRPr/>
            </a:pPr>
            <a:endParaRPr lang="en-US" dirty="0"/>
          </a:p>
        </p:txBody>
      </p:sp>
      <p:sp>
        <p:nvSpPr>
          <p:cNvPr id="82948" name="Slide Number Placeholder 1"/>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5C11A298-3C38-41E0-9F7F-BD152FDBBEAE}" type="slidenum">
              <a:rPr lang="en-US" sz="1200">
                <a:latin typeface="Garamond" pitchFamily="18" charset="0"/>
              </a:rPr>
              <a:pPr algn="r"/>
              <a:t>16</a:t>
            </a:fld>
            <a:endParaRPr lang="en-US" sz="1200">
              <a:latin typeface="Garamond" pitchFamily="18" charset="0"/>
            </a:endParaRP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1" name="Rectangle 3"/>
          <p:cNvSpPr>
            <a:spLocks noGrp="1" noChangeArrowheads="1"/>
          </p:cNvSpPr>
          <p:nvPr>
            <p:ph type="sldNum" sz="quarter" idx="10"/>
          </p:nvPr>
        </p:nvSpPr>
        <p:spPr>
          <a:noFill/>
        </p:spPr>
        <p:txBody>
          <a:bodyPr/>
          <a:lstStyle/>
          <a:p>
            <a:fld id="{E05180FB-6A43-48E2-A9BA-0F7D3CC0BF1D}" type="slidenum">
              <a:rPr lang="en-US" altLang="zh-TW" smtClean="0">
                <a:ea typeface="Arial Unicode MS" pitchFamily="34" charset="-122"/>
                <a:cs typeface="Arial Unicode MS" pitchFamily="34" charset="-122"/>
              </a:rPr>
              <a:pPr/>
              <a:t>160</a:t>
            </a:fld>
            <a:endParaRPr lang="en-US" altLang="zh-TW" smtClean="0">
              <a:ea typeface="Arial Unicode MS" pitchFamily="34" charset="-122"/>
              <a:cs typeface="Arial Unicode MS" pitchFamily="34" charset="-122"/>
            </a:endParaRPr>
          </a:p>
        </p:txBody>
      </p:sp>
      <p:sp>
        <p:nvSpPr>
          <p:cNvPr id="384002" name="Rectangle 2"/>
          <p:cNvSpPr>
            <a:spLocks noGrp="1" noChangeArrowheads="1"/>
          </p:cNvSpPr>
          <p:nvPr>
            <p:ph type="title" idx="4294967295"/>
          </p:nvPr>
        </p:nvSpPr>
        <p:spPr>
          <a:xfrm>
            <a:off x="814388" y="328613"/>
            <a:ext cx="8229600" cy="533400"/>
          </a:xfrm>
        </p:spPr>
        <p:txBody>
          <a:bodyPr/>
          <a:lstStyle/>
          <a:p>
            <a:r>
              <a:rPr lang="en-US" smtClean="0">
                <a:ea typeface="ＭＳ Ｐゴシック" pitchFamily="34" charset="-128"/>
              </a:rPr>
              <a:t>Semantic Role Labeling (SRL)</a:t>
            </a:r>
          </a:p>
        </p:txBody>
      </p:sp>
      <p:sp>
        <p:nvSpPr>
          <p:cNvPr id="384003" name="Rectangle 3"/>
          <p:cNvSpPr>
            <a:spLocks noGrp="1" noChangeArrowheads="1"/>
          </p:cNvSpPr>
          <p:nvPr>
            <p:ph type="body" idx="4294967295"/>
          </p:nvPr>
        </p:nvSpPr>
        <p:spPr/>
        <p:txBody>
          <a:bodyPr/>
          <a:lstStyle/>
          <a:p>
            <a:pPr algn="ctr">
              <a:buFont typeface="Wingdings" pitchFamily="2" charset="2"/>
              <a:buNone/>
              <a:tabLst>
                <a:tab pos="1770063" algn="l"/>
              </a:tabLst>
            </a:pPr>
            <a:r>
              <a:rPr lang="en-US" sz="1800" b="1" smtClean="0">
                <a:latin typeface="Courier New" pitchFamily="49" charset="0"/>
                <a:ea typeface="ＭＳ Ｐゴシック" pitchFamily="34" charset="-128"/>
              </a:rPr>
              <a:t>I </a:t>
            </a:r>
            <a:r>
              <a:rPr lang="en-US" sz="1800" b="1" i="1" smtClean="0">
                <a:latin typeface="Courier New" pitchFamily="49" charset="0"/>
                <a:ea typeface="ＭＳ Ｐゴシック" pitchFamily="34" charset="-128"/>
              </a:rPr>
              <a:t>left</a:t>
            </a:r>
            <a:r>
              <a:rPr lang="en-US" sz="1800" b="1" smtClean="0">
                <a:latin typeface="Courier New" pitchFamily="49" charset="0"/>
                <a:ea typeface="ＭＳ Ｐゴシック" pitchFamily="34" charset="-128"/>
              </a:rPr>
              <a:t> my pearls to my daughter in my will .</a:t>
            </a:r>
          </a:p>
        </p:txBody>
      </p:sp>
      <p:sp>
        <p:nvSpPr>
          <p:cNvPr id="384004" name="Line 4"/>
          <p:cNvSpPr>
            <a:spLocks noChangeShapeType="1"/>
          </p:cNvSpPr>
          <p:nvPr/>
        </p:nvSpPr>
        <p:spPr bwMode="auto">
          <a:xfrm>
            <a:off x="1524000" y="1905000"/>
            <a:ext cx="228600" cy="0"/>
          </a:xfrm>
          <a:prstGeom prst="line">
            <a:avLst/>
          </a:prstGeom>
          <a:noFill/>
          <a:ln w="76200">
            <a:solidFill>
              <a:schemeClr val="bg2"/>
            </a:solidFill>
            <a:round/>
            <a:headEnd/>
            <a:tailEnd type="none" w="lg" len="lg"/>
          </a:ln>
        </p:spPr>
        <p:txBody>
          <a:bodyPr/>
          <a:lstStyle/>
          <a:p>
            <a:endParaRPr lang="en-US"/>
          </a:p>
        </p:txBody>
      </p:sp>
      <p:sp>
        <p:nvSpPr>
          <p:cNvPr id="384005" name="Line 5"/>
          <p:cNvSpPr>
            <a:spLocks noChangeShapeType="1"/>
          </p:cNvSpPr>
          <p:nvPr/>
        </p:nvSpPr>
        <p:spPr bwMode="auto">
          <a:xfrm>
            <a:off x="2514600" y="2057400"/>
            <a:ext cx="1219200" cy="0"/>
          </a:xfrm>
          <a:prstGeom prst="line">
            <a:avLst/>
          </a:prstGeom>
          <a:noFill/>
          <a:ln w="76200">
            <a:solidFill>
              <a:srgbClr val="008000"/>
            </a:solidFill>
            <a:round/>
            <a:headEnd/>
            <a:tailEnd type="none" w="lg" len="lg"/>
          </a:ln>
        </p:spPr>
        <p:txBody>
          <a:bodyPr/>
          <a:lstStyle/>
          <a:p>
            <a:endParaRPr lang="en-US"/>
          </a:p>
        </p:txBody>
      </p:sp>
      <p:sp>
        <p:nvSpPr>
          <p:cNvPr id="384006" name="Line 6"/>
          <p:cNvSpPr>
            <a:spLocks noChangeShapeType="1"/>
          </p:cNvSpPr>
          <p:nvPr/>
        </p:nvSpPr>
        <p:spPr bwMode="auto">
          <a:xfrm>
            <a:off x="3810000" y="3276600"/>
            <a:ext cx="1981200" cy="0"/>
          </a:xfrm>
          <a:prstGeom prst="line">
            <a:avLst/>
          </a:prstGeom>
          <a:noFill/>
          <a:ln w="76200">
            <a:solidFill>
              <a:schemeClr val="folHlink"/>
            </a:solidFill>
            <a:round/>
            <a:headEnd/>
            <a:tailEnd type="none" w="lg" len="lg"/>
          </a:ln>
        </p:spPr>
        <p:txBody>
          <a:bodyPr/>
          <a:lstStyle/>
          <a:p>
            <a:endParaRPr lang="en-US"/>
          </a:p>
        </p:txBody>
      </p:sp>
      <p:sp>
        <p:nvSpPr>
          <p:cNvPr id="384007" name="Line 7"/>
          <p:cNvSpPr>
            <a:spLocks noChangeShapeType="1"/>
          </p:cNvSpPr>
          <p:nvPr/>
        </p:nvSpPr>
        <p:spPr bwMode="auto">
          <a:xfrm>
            <a:off x="5943600" y="2362200"/>
            <a:ext cx="1371600" cy="0"/>
          </a:xfrm>
          <a:prstGeom prst="line">
            <a:avLst/>
          </a:prstGeom>
          <a:noFill/>
          <a:ln w="76200">
            <a:solidFill>
              <a:srgbClr val="CC0000"/>
            </a:solidFill>
            <a:round/>
            <a:headEnd/>
            <a:tailEnd type="none" w="lg" len="lg"/>
          </a:ln>
        </p:spPr>
        <p:txBody>
          <a:bodyPr/>
          <a:lstStyle/>
          <a:p>
            <a:endParaRPr lang="en-US"/>
          </a:p>
        </p:txBody>
      </p:sp>
      <p:sp>
        <p:nvSpPr>
          <p:cNvPr id="384008" name="Line 8"/>
          <p:cNvSpPr>
            <a:spLocks noChangeShapeType="1"/>
          </p:cNvSpPr>
          <p:nvPr/>
        </p:nvSpPr>
        <p:spPr bwMode="auto">
          <a:xfrm>
            <a:off x="1524000" y="2057400"/>
            <a:ext cx="228600" cy="0"/>
          </a:xfrm>
          <a:prstGeom prst="line">
            <a:avLst/>
          </a:prstGeom>
          <a:noFill/>
          <a:ln w="76200">
            <a:solidFill>
              <a:srgbClr val="008000"/>
            </a:solidFill>
            <a:round/>
            <a:headEnd/>
            <a:tailEnd type="none" w="lg" len="lg"/>
          </a:ln>
        </p:spPr>
        <p:txBody>
          <a:bodyPr/>
          <a:lstStyle/>
          <a:p>
            <a:endParaRPr lang="en-US"/>
          </a:p>
        </p:txBody>
      </p:sp>
      <p:sp>
        <p:nvSpPr>
          <p:cNvPr id="384009" name="Line 9"/>
          <p:cNvSpPr>
            <a:spLocks noChangeShapeType="1"/>
          </p:cNvSpPr>
          <p:nvPr/>
        </p:nvSpPr>
        <p:spPr bwMode="auto">
          <a:xfrm>
            <a:off x="1524000" y="2209800"/>
            <a:ext cx="228600" cy="0"/>
          </a:xfrm>
          <a:prstGeom prst="line">
            <a:avLst/>
          </a:prstGeom>
          <a:noFill/>
          <a:ln w="76200">
            <a:solidFill>
              <a:schemeClr val="folHlink"/>
            </a:solidFill>
            <a:round/>
            <a:headEnd/>
            <a:tailEnd type="none" w="lg" len="lg"/>
          </a:ln>
        </p:spPr>
        <p:txBody>
          <a:bodyPr/>
          <a:lstStyle/>
          <a:p>
            <a:endParaRPr lang="en-US"/>
          </a:p>
        </p:txBody>
      </p:sp>
      <p:sp>
        <p:nvSpPr>
          <p:cNvPr id="384010" name="Line 10"/>
          <p:cNvSpPr>
            <a:spLocks noChangeShapeType="1"/>
          </p:cNvSpPr>
          <p:nvPr/>
        </p:nvSpPr>
        <p:spPr bwMode="auto">
          <a:xfrm>
            <a:off x="1524000" y="2362200"/>
            <a:ext cx="228600" cy="0"/>
          </a:xfrm>
          <a:prstGeom prst="line">
            <a:avLst/>
          </a:prstGeom>
          <a:noFill/>
          <a:ln w="76200">
            <a:solidFill>
              <a:srgbClr val="CC0000"/>
            </a:solidFill>
            <a:round/>
            <a:headEnd/>
            <a:tailEnd type="none" w="lg" len="lg"/>
          </a:ln>
        </p:spPr>
        <p:txBody>
          <a:bodyPr/>
          <a:lstStyle/>
          <a:p>
            <a:endParaRPr lang="en-US"/>
          </a:p>
        </p:txBody>
      </p:sp>
      <p:sp>
        <p:nvSpPr>
          <p:cNvPr id="384011" name="Line 11"/>
          <p:cNvSpPr>
            <a:spLocks noChangeShapeType="1"/>
          </p:cNvSpPr>
          <p:nvPr/>
        </p:nvSpPr>
        <p:spPr bwMode="auto">
          <a:xfrm>
            <a:off x="2514600" y="1905000"/>
            <a:ext cx="1219200" cy="0"/>
          </a:xfrm>
          <a:prstGeom prst="line">
            <a:avLst/>
          </a:prstGeom>
          <a:noFill/>
          <a:ln w="76200">
            <a:solidFill>
              <a:schemeClr val="bg2"/>
            </a:solidFill>
            <a:round/>
            <a:headEnd/>
            <a:tailEnd type="none" w="lg" len="lg"/>
          </a:ln>
        </p:spPr>
        <p:txBody>
          <a:bodyPr/>
          <a:lstStyle/>
          <a:p>
            <a:endParaRPr lang="en-US"/>
          </a:p>
        </p:txBody>
      </p:sp>
      <p:sp>
        <p:nvSpPr>
          <p:cNvPr id="384012" name="Line 12"/>
          <p:cNvSpPr>
            <a:spLocks noChangeShapeType="1"/>
          </p:cNvSpPr>
          <p:nvPr/>
        </p:nvSpPr>
        <p:spPr bwMode="auto">
          <a:xfrm>
            <a:off x="2514600" y="2209800"/>
            <a:ext cx="1219200" cy="0"/>
          </a:xfrm>
          <a:prstGeom prst="line">
            <a:avLst/>
          </a:prstGeom>
          <a:noFill/>
          <a:ln w="76200">
            <a:solidFill>
              <a:schemeClr val="folHlink"/>
            </a:solidFill>
            <a:round/>
            <a:headEnd/>
            <a:tailEnd type="none" w="lg" len="lg"/>
          </a:ln>
        </p:spPr>
        <p:txBody>
          <a:bodyPr/>
          <a:lstStyle/>
          <a:p>
            <a:endParaRPr lang="en-US"/>
          </a:p>
        </p:txBody>
      </p:sp>
      <p:sp>
        <p:nvSpPr>
          <p:cNvPr id="384013" name="Line 13"/>
          <p:cNvSpPr>
            <a:spLocks noChangeShapeType="1"/>
          </p:cNvSpPr>
          <p:nvPr/>
        </p:nvSpPr>
        <p:spPr bwMode="auto">
          <a:xfrm>
            <a:off x="2514600" y="2362200"/>
            <a:ext cx="1219200" cy="0"/>
          </a:xfrm>
          <a:prstGeom prst="line">
            <a:avLst/>
          </a:prstGeom>
          <a:noFill/>
          <a:ln w="76200">
            <a:solidFill>
              <a:srgbClr val="CC0000"/>
            </a:solidFill>
            <a:round/>
            <a:headEnd/>
            <a:tailEnd type="none" w="lg" len="lg"/>
          </a:ln>
        </p:spPr>
        <p:txBody>
          <a:bodyPr/>
          <a:lstStyle/>
          <a:p>
            <a:endParaRPr lang="en-US"/>
          </a:p>
        </p:txBody>
      </p:sp>
      <p:sp>
        <p:nvSpPr>
          <p:cNvPr id="384014" name="Line 16"/>
          <p:cNvSpPr>
            <a:spLocks noChangeShapeType="1"/>
          </p:cNvSpPr>
          <p:nvPr/>
        </p:nvSpPr>
        <p:spPr bwMode="auto">
          <a:xfrm>
            <a:off x="3810000" y="3124200"/>
            <a:ext cx="1981200" cy="0"/>
          </a:xfrm>
          <a:prstGeom prst="line">
            <a:avLst/>
          </a:prstGeom>
          <a:noFill/>
          <a:ln w="76200">
            <a:solidFill>
              <a:srgbClr val="008000"/>
            </a:solidFill>
            <a:round/>
            <a:headEnd/>
            <a:tailEnd type="none" w="lg" len="lg"/>
          </a:ln>
        </p:spPr>
        <p:txBody>
          <a:bodyPr/>
          <a:lstStyle/>
          <a:p>
            <a:endParaRPr lang="en-US"/>
          </a:p>
        </p:txBody>
      </p:sp>
      <p:sp>
        <p:nvSpPr>
          <p:cNvPr id="384015" name="Line 17"/>
          <p:cNvSpPr>
            <a:spLocks noChangeShapeType="1"/>
          </p:cNvSpPr>
          <p:nvPr/>
        </p:nvSpPr>
        <p:spPr bwMode="auto">
          <a:xfrm>
            <a:off x="3810000" y="2971800"/>
            <a:ext cx="1981200" cy="0"/>
          </a:xfrm>
          <a:prstGeom prst="line">
            <a:avLst/>
          </a:prstGeom>
          <a:noFill/>
          <a:ln w="76200">
            <a:solidFill>
              <a:schemeClr val="bg2"/>
            </a:solidFill>
            <a:round/>
            <a:headEnd/>
            <a:tailEnd type="none" w="lg" len="lg"/>
          </a:ln>
        </p:spPr>
        <p:txBody>
          <a:bodyPr/>
          <a:lstStyle/>
          <a:p>
            <a:endParaRPr lang="en-US"/>
          </a:p>
        </p:txBody>
      </p:sp>
      <p:sp>
        <p:nvSpPr>
          <p:cNvPr id="384016" name="Line 18"/>
          <p:cNvSpPr>
            <a:spLocks noChangeShapeType="1"/>
          </p:cNvSpPr>
          <p:nvPr/>
        </p:nvSpPr>
        <p:spPr bwMode="auto">
          <a:xfrm>
            <a:off x="3810000" y="3429000"/>
            <a:ext cx="1981200" cy="0"/>
          </a:xfrm>
          <a:prstGeom prst="line">
            <a:avLst/>
          </a:prstGeom>
          <a:noFill/>
          <a:ln w="76200">
            <a:solidFill>
              <a:srgbClr val="CC0000"/>
            </a:solidFill>
            <a:round/>
            <a:headEnd/>
            <a:tailEnd type="none" w="lg" len="lg"/>
          </a:ln>
        </p:spPr>
        <p:txBody>
          <a:bodyPr/>
          <a:lstStyle/>
          <a:p>
            <a:endParaRPr lang="en-US"/>
          </a:p>
        </p:txBody>
      </p:sp>
      <p:sp>
        <p:nvSpPr>
          <p:cNvPr id="384017" name="Line 20"/>
          <p:cNvSpPr>
            <a:spLocks noChangeShapeType="1"/>
          </p:cNvSpPr>
          <p:nvPr/>
        </p:nvSpPr>
        <p:spPr bwMode="auto">
          <a:xfrm>
            <a:off x="5943600" y="2057400"/>
            <a:ext cx="1371600" cy="0"/>
          </a:xfrm>
          <a:prstGeom prst="line">
            <a:avLst/>
          </a:prstGeom>
          <a:noFill/>
          <a:ln w="76200">
            <a:solidFill>
              <a:srgbClr val="008000"/>
            </a:solidFill>
            <a:round/>
            <a:headEnd/>
            <a:tailEnd type="none" w="lg" len="lg"/>
          </a:ln>
        </p:spPr>
        <p:txBody>
          <a:bodyPr/>
          <a:lstStyle/>
          <a:p>
            <a:endParaRPr lang="en-US"/>
          </a:p>
        </p:txBody>
      </p:sp>
      <p:sp>
        <p:nvSpPr>
          <p:cNvPr id="384018" name="Line 21"/>
          <p:cNvSpPr>
            <a:spLocks noChangeShapeType="1"/>
          </p:cNvSpPr>
          <p:nvPr/>
        </p:nvSpPr>
        <p:spPr bwMode="auto">
          <a:xfrm>
            <a:off x="5943600" y="1905000"/>
            <a:ext cx="1371600" cy="0"/>
          </a:xfrm>
          <a:prstGeom prst="line">
            <a:avLst/>
          </a:prstGeom>
          <a:noFill/>
          <a:ln w="76200">
            <a:solidFill>
              <a:schemeClr val="bg2"/>
            </a:solidFill>
            <a:round/>
            <a:headEnd/>
            <a:tailEnd type="none" w="lg" len="lg"/>
          </a:ln>
        </p:spPr>
        <p:txBody>
          <a:bodyPr/>
          <a:lstStyle/>
          <a:p>
            <a:endParaRPr lang="en-US"/>
          </a:p>
        </p:txBody>
      </p:sp>
      <p:sp>
        <p:nvSpPr>
          <p:cNvPr id="384019" name="Line 22"/>
          <p:cNvSpPr>
            <a:spLocks noChangeShapeType="1"/>
          </p:cNvSpPr>
          <p:nvPr/>
        </p:nvSpPr>
        <p:spPr bwMode="auto">
          <a:xfrm>
            <a:off x="5943600" y="2209800"/>
            <a:ext cx="1371600" cy="0"/>
          </a:xfrm>
          <a:prstGeom prst="line">
            <a:avLst/>
          </a:prstGeom>
          <a:noFill/>
          <a:ln w="76200">
            <a:solidFill>
              <a:schemeClr val="folHlink"/>
            </a:solidFill>
            <a:round/>
            <a:headEnd/>
            <a:tailEnd type="none" w="lg" len="lg"/>
          </a:ln>
        </p:spPr>
        <p:txBody>
          <a:bodyPr/>
          <a:lstStyle/>
          <a:p>
            <a:endParaRPr lang="en-US"/>
          </a:p>
        </p:txBody>
      </p:sp>
      <p:sp>
        <p:nvSpPr>
          <p:cNvPr id="384020" name="Line 23"/>
          <p:cNvSpPr>
            <a:spLocks noChangeShapeType="1"/>
          </p:cNvSpPr>
          <p:nvPr/>
        </p:nvSpPr>
        <p:spPr bwMode="auto">
          <a:xfrm>
            <a:off x="3810000" y="5410200"/>
            <a:ext cx="3505200" cy="0"/>
          </a:xfrm>
          <a:prstGeom prst="line">
            <a:avLst/>
          </a:prstGeom>
          <a:noFill/>
          <a:ln w="76200">
            <a:solidFill>
              <a:schemeClr val="folHlink"/>
            </a:solidFill>
            <a:round/>
            <a:headEnd/>
            <a:tailEnd type="none" w="lg" len="lg"/>
          </a:ln>
        </p:spPr>
        <p:txBody>
          <a:bodyPr/>
          <a:lstStyle/>
          <a:p>
            <a:endParaRPr lang="en-US"/>
          </a:p>
        </p:txBody>
      </p:sp>
      <p:sp>
        <p:nvSpPr>
          <p:cNvPr id="384021" name="Line 24"/>
          <p:cNvSpPr>
            <a:spLocks noChangeShapeType="1"/>
          </p:cNvSpPr>
          <p:nvPr/>
        </p:nvSpPr>
        <p:spPr bwMode="auto">
          <a:xfrm>
            <a:off x="3810000" y="5257800"/>
            <a:ext cx="3505200" cy="0"/>
          </a:xfrm>
          <a:prstGeom prst="line">
            <a:avLst/>
          </a:prstGeom>
          <a:noFill/>
          <a:ln w="76200">
            <a:solidFill>
              <a:srgbClr val="008000"/>
            </a:solidFill>
            <a:round/>
            <a:headEnd/>
            <a:tailEnd type="none" w="lg" len="lg"/>
          </a:ln>
        </p:spPr>
        <p:txBody>
          <a:bodyPr/>
          <a:lstStyle/>
          <a:p>
            <a:endParaRPr lang="en-US"/>
          </a:p>
        </p:txBody>
      </p:sp>
      <p:sp>
        <p:nvSpPr>
          <p:cNvPr id="384022" name="Line 25"/>
          <p:cNvSpPr>
            <a:spLocks noChangeShapeType="1"/>
          </p:cNvSpPr>
          <p:nvPr/>
        </p:nvSpPr>
        <p:spPr bwMode="auto">
          <a:xfrm>
            <a:off x="3810000" y="5105400"/>
            <a:ext cx="3505200" cy="0"/>
          </a:xfrm>
          <a:prstGeom prst="line">
            <a:avLst/>
          </a:prstGeom>
          <a:noFill/>
          <a:ln w="76200">
            <a:solidFill>
              <a:schemeClr val="bg2"/>
            </a:solidFill>
            <a:round/>
            <a:headEnd/>
            <a:tailEnd type="none" w="lg" len="lg"/>
          </a:ln>
        </p:spPr>
        <p:txBody>
          <a:bodyPr/>
          <a:lstStyle/>
          <a:p>
            <a:endParaRPr lang="en-US"/>
          </a:p>
        </p:txBody>
      </p:sp>
      <p:sp>
        <p:nvSpPr>
          <p:cNvPr id="384023" name="Line 26"/>
          <p:cNvSpPr>
            <a:spLocks noChangeShapeType="1"/>
          </p:cNvSpPr>
          <p:nvPr/>
        </p:nvSpPr>
        <p:spPr bwMode="auto">
          <a:xfrm>
            <a:off x="3810000" y="5562600"/>
            <a:ext cx="3505200" cy="0"/>
          </a:xfrm>
          <a:prstGeom prst="line">
            <a:avLst/>
          </a:prstGeom>
          <a:noFill/>
          <a:ln w="76200">
            <a:solidFill>
              <a:srgbClr val="CC0000"/>
            </a:solidFill>
            <a:round/>
            <a:headEnd/>
            <a:tailEnd type="none" w="lg" len="lg"/>
          </a:ln>
        </p:spPr>
        <p:txBody>
          <a:bodyPr/>
          <a:lstStyle/>
          <a:p>
            <a:endParaRPr lang="en-US"/>
          </a:p>
        </p:txBody>
      </p:sp>
      <p:graphicFrame>
        <p:nvGraphicFramePr>
          <p:cNvPr id="239754" name="Group 138"/>
          <p:cNvGraphicFramePr>
            <a:graphicFrameLocks noGrp="1"/>
          </p:cNvGraphicFramePr>
          <p:nvPr>
            <p:ph sz="half" idx="4294967295"/>
          </p:nvPr>
        </p:nvGraphicFramePr>
        <p:xfrm>
          <a:off x="685800" y="1828800"/>
          <a:ext cx="685800" cy="1981200"/>
        </p:xfrm>
        <a:graphic>
          <a:graphicData uri="http://schemas.openxmlformats.org/drawingml/2006/table">
            <a:tbl>
              <a:tblPr/>
              <a:tblGrid>
                <a:gridCol w="685800"/>
              </a:tblGrid>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bg1"/>
                          </a:solidFill>
                          <a:effectLst/>
                          <a:latin typeface="Arial" charset="0"/>
                        </a:rPr>
                        <a:t>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chemeClr val="bg2"/>
                    </a:solid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008000"/>
                          </a:solidFill>
                          <a:effectLst/>
                          <a:latin typeface="Arial" charset="0"/>
                        </a:rPr>
                        <a:t>0.15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folHlink"/>
                          </a:solidFill>
                          <a:effectLst/>
                          <a:latin typeface="Arial" charset="0"/>
                        </a:rPr>
                        <a:t>0.15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CC0000"/>
                          </a:solidFill>
                          <a:effectLst/>
                          <a:latin typeface="Arial" charset="0"/>
                        </a:rPr>
                        <a:t>0.1</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808080"/>
                          </a:solidFill>
                          <a:effectLst/>
                          <a:latin typeface="Arial" charset="0"/>
                        </a:rPr>
                        <a:t>0.1</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sp>
        <p:nvSpPr>
          <p:cNvPr id="384038" name="Line 43"/>
          <p:cNvSpPr>
            <a:spLocks noChangeShapeType="1"/>
          </p:cNvSpPr>
          <p:nvPr/>
        </p:nvSpPr>
        <p:spPr bwMode="auto">
          <a:xfrm>
            <a:off x="1524000" y="2514600"/>
            <a:ext cx="228600" cy="0"/>
          </a:xfrm>
          <a:prstGeom prst="line">
            <a:avLst/>
          </a:prstGeom>
          <a:noFill/>
          <a:ln w="76200">
            <a:solidFill>
              <a:srgbClr val="B2B2B2"/>
            </a:solidFill>
            <a:round/>
            <a:headEnd/>
            <a:tailEnd type="none" w="lg" len="lg"/>
          </a:ln>
        </p:spPr>
        <p:txBody>
          <a:bodyPr/>
          <a:lstStyle/>
          <a:p>
            <a:endParaRPr lang="en-US"/>
          </a:p>
        </p:txBody>
      </p:sp>
      <p:sp>
        <p:nvSpPr>
          <p:cNvPr id="384039" name="Line 44"/>
          <p:cNvSpPr>
            <a:spLocks noChangeShapeType="1"/>
          </p:cNvSpPr>
          <p:nvPr/>
        </p:nvSpPr>
        <p:spPr bwMode="auto">
          <a:xfrm>
            <a:off x="2514600" y="2514600"/>
            <a:ext cx="1219200" cy="0"/>
          </a:xfrm>
          <a:prstGeom prst="line">
            <a:avLst/>
          </a:prstGeom>
          <a:noFill/>
          <a:ln w="76200">
            <a:solidFill>
              <a:srgbClr val="B2B2B2"/>
            </a:solidFill>
            <a:round/>
            <a:headEnd/>
            <a:tailEnd type="none" w="lg" len="lg"/>
          </a:ln>
        </p:spPr>
        <p:txBody>
          <a:bodyPr/>
          <a:lstStyle/>
          <a:p>
            <a:endParaRPr lang="en-US"/>
          </a:p>
        </p:txBody>
      </p:sp>
      <p:sp>
        <p:nvSpPr>
          <p:cNvPr id="384040" name="Line 45"/>
          <p:cNvSpPr>
            <a:spLocks noChangeShapeType="1"/>
          </p:cNvSpPr>
          <p:nvPr/>
        </p:nvSpPr>
        <p:spPr bwMode="auto">
          <a:xfrm>
            <a:off x="3810000" y="3581400"/>
            <a:ext cx="1981200" cy="0"/>
          </a:xfrm>
          <a:prstGeom prst="line">
            <a:avLst/>
          </a:prstGeom>
          <a:noFill/>
          <a:ln w="76200">
            <a:solidFill>
              <a:srgbClr val="B2B2B2"/>
            </a:solidFill>
            <a:round/>
            <a:headEnd/>
            <a:tailEnd type="none" w="lg" len="lg"/>
          </a:ln>
        </p:spPr>
        <p:txBody>
          <a:bodyPr/>
          <a:lstStyle/>
          <a:p>
            <a:endParaRPr lang="en-US"/>
          </a:p>
        </p:txBody>
      </p:sp>
      <p:sp>
        <p:nvSpPr>
          <p:cNvPr id="384041" name="Line 46"/>
          <p:cNvSpPr>
            <a:spLocks noChangeShapeType="1"/>
          </p:cNvSpPr>
          <p:nvPr/>
        </p:nvSpPr>
        <p:spPr bwMode="auto">
          <a:xfrm>
            <a:off x="5943600" y="2514600"/>
            <a:ext cx="1371600" cy="0"/>
          </a:xfrm>
          <a:prstGeom prst="line">
            <a:avLst/>
          </a:prstGeom>
          <a:noFill/>
          <a:ln w="76200">
            <a:solidFill>
              <a:srgbClr val="B2B2B2"/>
            </a:solidFill>
            <a:round/>
            <a:headEnd/>
            <a:tailEnd type="none" w="lg" len="lg"/>
          </a:ln>
        </p:spPr>
        <p:txBody>
          <a:bodyPr/>
          <a:lstStyle/>
          <a:p>
            <a:endParaRPr lang="en-US"/>
          </a:p>
        </p:txBody>
      </p:sp>
      <p:sp>
        <p:nvSpPr>
          <p:cNvPr id="384042" name="Line 47"/>
          <p:cNvSpPr>
            <a:spLocks noChangeShapeType="1"/>
          </p:cNvSpPr>
          <p:nvPr/>
        </p:nvSpPr>
        <p:spPr bwMode="auto">
          <a:xfrm>
            <a:off x="3810000" y="5715000"/>
            <a:ext cx="3505200" cy="0"/>
          </a:xfrm>
          <a:prstGeom prst="line">
            <a:avLst/>
          </a:prstGeom>
          <a:noFill/>
          <a:ln w="76200">
            <a:solidFill>
              <a:srgbClr val="B2B2B2"/>
            </a:solidFill>
            <a:round/>
            <a:headEnd/>
            <a:tailEnd type="none" w="lg" len="lg"/>
          </a:ln>
        </p:spPr>
        <p:txBody>
          <a:bodyPr/>
          <a:lstStyle/>
          <a:p>
            <a:endParaRPr lang="en-US"/>
          </a:p>
        </p:txBody>
      </p:sp>
      <p:graphicFrame>
        <p:nvGraphicFramePr>
          <p:cNvPr id="239760" name="Group 144"/>
          <p:cNvGraphicFramePr>
            <a:graphicFrameLocks noGrp="1"/>
          </p:cNvGraphicFramePr>
          <p:nvPr/>
        </p:nvGraphicFramePr>
        <p:xfrm>
          <a:off x="2209800" y="2667000"/>
          <a:ext cx="685800" cy="1981200"/>
        </p:xfrm>
        <a:graphic>
          <a:graphicData uri="http://schemas.openxmlformats.org/drawingml/2006/table">
            <a:tbl>
              <a:tblPr/>
              <a:tblGrid>
                <a:gridCol w="685800"/>
              </a:tblGrid>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charset="0"/>
                        </a:rPr>
                        <a:t>0.15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bg1"/>
                          </a:solidFill>
                          <a:effectLst/>
                          <a:latin typeface="Arial" charset="0"/>
                        </a:rPr>
                        <a:t>0.6</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008000"/>
                    </a:solid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folHlink"/>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CC0000"/>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808080"/>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graphicFrame>
        <p:nvGraphicFramePr>
          <p:cNvPr id="239757" name="Group 141"/>
          <p:cNvGraphicFramePr>
            <a:graphicFrameLocks noGrp="1"/>
          </p:cNvGraphicFramePr>
          <p:nvPr/>
        </p:nvGraphicFramePr>
        <p:xfrm>
          <a:off x="7467600" y="1828800"/>
          <a:ext cx="685800" cy="1981200"/>
        </p:xfrm>
        <a:graphic>
          <a:graphicData uri="http://schemas.openxmlformats.org/drawingml/2006/table">
            <a:tbl>
              <a:tblPr/>
              <a:tblGrid>
                <a:gridCol w="685800"/>
              </a:tblGrid>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008000"/>
                          </a:solidFill>
                          <a:effectLst/>
                          <a:latin typeface="Arial" charset="0"/>
                        </a:rPr>
                        <a:t>0.1</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folHlink"/>
                          </a:solidFill>
                          <a:effectLst/>
                          <a:latin typeface="Arial" charset="0"/>
                        </a:rPr>
                        <a:t>0.2</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bg1"/>
                          </a:solidFill>
                          <a:effectLst/>
                          <a:latin typeface="Arial" charset="0"/>
                        </a:rPr>
                        <a:t>0.6</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CC0000"/>
                    </a:solid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808080"/>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graphicFrame>
        <p:nvGraphicFramePr>
          <p:cNvPr id="239756" name="Group 140"/>
          <p:cNvGraphicFramePr>
            <a:graphicFrameLocks noGrp="1"/>
          </p:cNvGraphicFramePr>
          <p:nvPr/>
        </p:nvGraphicFramePr>
        <p:xfrm>
          <a:off x="5867400" y="2819400"/>
          <a:ext cx="685800" cy="1981200"/>
        </p:xfrm>
        <a:graphic>
          <a:graphicData uri="http://schemas.openxmlformats.org/drawingml/2006/table">
            <a:tbl>
              <a:tblPr/>
              <a:tblGrid>
                <a:gridCol w="685800"/>
              </a:tblGrid>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008000"/>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bg1"/>
                          </a:solidFill>
                          <a:effectLst/>
                          <a:latin typeface="Arial" charset="0"/>
                        </a:rPr>
                        <a:t>0.7</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chemeClr val="folHlink"/>
                    </a:solid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CC0000"/>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808080"/>
                          </a:solidFill>
                          <a:effectLst/>
                          <a:latin typeface="Arial" charset="0"/>
                        </a:rPr>
                        <a:t>0.15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graphicFrame>
        <p:nvGraphicFramePr>
          <p:cNvPr id="239759" name="Group 143"/>
          <p:cNvGraphicFramePr>
            <a:graphicFrameLocks noGrp="1"/>
          </p:cNvGraphicFramePr>
          <p:nvPr/>
        </p:nvGraphicFramePr>
        <p:xfrm>
          <a:off x="7467600" y="4114800"/>
          <a:ext cx="685800" cy="1981200"/>
        </p:xfrm>
        <a:graphic>
          <a:graphicData uri="http://schemas.openxmlformats.org/drawingml/2006/table">
            <a:tbl>
              <a:tblPr/>
              <a:tblGrid>
                <a:gridCol w="685800"/>
              </a:tblGrid>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bg1"/>
                          </a:solidFill>
                          <a:effectLst/>
                          <a:latin typeface="Arial" charset="0"/>
                        </a:rPr>
                        <a:t>0.3</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chemeClr val="bg2"/>
                    </a:solid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008000"/>
                          </a:solidFill>
                          <a:effectLst/>
                          <a:latin typeface="Arial" charset="0"/>
                        </a:rPr>
                        <a:t>0.2</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folHlink"/>
                          </a:solidFill>
                          <a:effectLst/>
                          <a:latin typeface="Arial" charset="0"/>
                        </a:rPr>
                        <a:t>0.2</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CC0000"/>
                          </a:solidFill>
                          <a:effectLst/>
                          <a:latin typeface="Arial" charset="0"/>
                        </a:rPr>
                        <a:t>0.1</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808080"/>
                          </a:solidFill>
                          <a:effectLst/>
                          <a:latin typeface="Arial" charset="0"/>
                        </a:rPr>
                        <a:t>0.2</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sp>
        <p:nvSpPr>
          <p:cNvPr id="239761" name="Line 145"/>
          <p:cNvSpPr>
            <a:spLocks noChangeShapeType="1"/>
          </p:cNvSpPr>
          <p:nvPr/>
        </p:nvSpPr>
        <p:spPr bwMode="auto">
          <a:xfrm>
            <a:off x="1524000" y="6172200"/>
            <a:ext cx="228600" cy="0"/>
          </a:xfrm>
          <a:prstGeom prst="line">
            <a:avLst/>
          </a:prstGeom>
          <a:noFill/>
          <a:ln w="76200">
            <a:solidFill>
              <a:schemeClr val="bg2"/>
            </a:solidFill>
            <a:round/>
            <a:headEnd/>
            <a:tailEnd type="none" w="lg" len="lg"/>
          </a:ln>
        </p:spPr>
        <p:txBody>
          <a:bodyPr/>
          <a:lstStyle/>
          <a:p>
            <a:endParaRPr lang="en-US"/>
          </a:p>
        </p:txBody>
      </p:sp>
      <p:sp>
        <p:nvSpPr>
          <p:cNvPr id="239762" name="Line 146"/>
          <p:cNvSpPr>
            <a:spLocks noChangeShapeType="1"/>
          </p:cNvSpPr>
          <p:nvPr/>
        </p:nvSpPr>
        <p:spPr bwMode="auto">
          <a:xfrm>
            <a:off x="2514600" y="6172200"/>
            <a:ext cx="1219200" cy="0"/>
          </a:xfrm>
          <a:prstGeom prst="line">
            <a:avLst/>
          </a:prstGeom>
          <a:noFill/>
          <a:ln w="76200">
            <a:solidFill>
              <a:srgbClr val="008000"/>
            </a:solidFill>
            <a:round/>
            <a:headEnd/>
            <a:tailEnd type="none" w="lg" len="lg"/>
          </a:ln>
        </p:spPr>
        <p:txBody>
          <a:bodyPr/>
          <a:lstStyle/>
          <a:p>
            <a:endParaRPr lang="en-US"/>
          </a:p>
        </p:txBody>
      </p:sp>
      <p:sp>
        <p:nvSpPr>
          <p:cNvPr id="239763" name="Line 147"/>
          <p:cNvSpPr>
            <a:spLocks noChangeShapeType="1"/>
          </p:cNvSpPr>
          <p:nvPr/>
        </p:nvSpPr>
        <p:spPr bwMode="auto">
          <a:xfrm>
            <a:off x="3810000" y="6172200"/>
            <a:ext cx="1981200" cy="0"/>
          </a:xfrm>
          <a:prstGeom prst="line">
            <a:avLst/>
          </a:prstGeom>
          <a:noFill/>
          <a:ln w="76200">
            <a:solidFill>
              <a:schemeClr val="folHlink"/>
            </a:solidFill>
            <a:round/>
            <a:headEnd/>
            <a:tailEnd type="none" w="lg" len="lg"/>
          </a:ln>
        </p:spPr>
        <p:txBody>
          <a:bodyPr/>
          <a:lstStyle/>
          <a:p>
            <a:endParaRPr lang="en-US"/>
          </a:p>
        </p:txBody>
      </p:sp>
      <p:sp>
        <p:nvSpPr>
          <p:cNvPr id="239764" name="Line 148"/>
          <p:cNvSpPr>
            <a:spLocks noChangeShapeType="1"/>
          </p:cNvSpPr>
          <p:nvPr/>
        </p:nvSpPr>
        <p:spPr bwMode="auto">
          <a:xfrm>
            <a:off x="5943600" y="6172200"/>
            <a:ext cx="1371600" cy="0"/>
          </a:xfrm>
          <a:prstGeom prst="line">
            <a:avLst/>
          </a:prstGeom>
          <a:noFill/>
          <a:ln w="76200">
            <a:solidFill>
              <a:srgbClr val="CC0000"/>
            </a:solidFill>
            <a:round/>
            <a:headEnd/>
            <a:tailEnd type="none" w="lg" len="lg"/>
          </a:ln>
        </p:spPr>
        <p:txBody>
          <a:bodyPr/>
          <a:lstStyle/>
          <a:p>
            <a:endParaRPr lang="en-US"/>
          </a:p>
        </p:txBody>
      </p:sp>
      <p:sp>
        <p:nvSpPr>
          <p:cNvPr id="239765" name="Line 149"/>
          <p:cNvSpPr>
            <a:spLocks noChangeShapeType="1"/>
          </p:cNvSpPr>
          <p:nvPr/>
        </p:nvSpPr>
        <p:spPr bwMode="auto">
          <a:xfrm>
            <a:off x="3810000" y="6324600"/>
            <a:ext cx="3505200" cy="0"/>
          </a:xfrm>
          <a:prstGeom prst="line">
            <a:avLst/>
          </a:prstGeom>
          <a:noFill/>
          <a:ln w="76200">
            <a:solidFill>
              <a:schemeClr val="bg2"/>
            </a:solidFill>
            <a:round/>
            <a:headEnd/>
            <a:tailEnd type="none" w="lg" len="lg"/>
          </a:ln>
        </p:spPr>
        <p:txBody>
          <a:bodyPr/>
          <a:lstStyle/>
          <a:p>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39761"/>
                                        </p:tgtEl>
                                        <p:attrNameLst>
                                          <p:attrName>style.visibility</p:attrName>
                                        </p:attrNameLst>
                                      </p:cBhvr>
                                      <p:to>
                                        <p:strVal val="visible"/>
                                      </p:to>
                                    </p:set>
                                    <p:anim calcmode="lin" valueType="num">
                                      <p:cBhvr>
                                        <p:cTn id="7" dur="500" fill="hold"/>
                                        <p:tgtEl>
                                          <p:spTgt spid="239761"/>
                                        </p:tgtEl>
                                        <p:attrNameLst>
                                          <p:attrName>ppt_w</p:attrName>
                                        </p:attrNameLst>
                                      </p:cBhvr>
                                      <p:tavLst>
                                        <p:tav tm="0">
                                          <p:val>
                                            <p:fltVal val="0"/>
                                          </p:val>
                                        </p:tav>
                                        <p:tav tm="100000">
                                          <p:val>
                                            <p:strVal val="#ppt_w"/>
                                          </p:val>
                                        </p:tav>
                                      </p:tavLst>
                                    </p:anim>
                                    <p:anim calcmode="lin" valueType="num">
                                      <p:cBhvr>
                                        <p:cTn id="8" dur="500" fill="hold"/>
                                        <p:tgtEl>
                                          <p:spTgt spid="239761"/>
                                        </p:tgtEl>
                                        <p:attrNameLst>
                                          <p:attrName>ppt_h</p:attrName>
                                        </p:attrNameLst>
                                      </p:cBhvr>
                                      <p:tavLst>
                                        <p:tav tm="0">
                                          <p:val>
                                            <p:fltVal val="0"/>
                                          </p:val>
                                        </p:tav>
                                        <p:tav tm="100000">
                                          <p:val>
                                            <p:strVal val="#ppt_h"/>
                                          </p:val>
                                        </p:tav>
                                      </p:tavLst>
                                    </p:anim>
                                    <p:animEffect transition="in" filter="fade">
                                      <p:cBhvr>
                                        <p:cTn id="9" dur="500"/>
                                        <p:tgtEl>
                                          <p:spTgt spid="239761"/>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39762"/>
                                        </p:tgtEl>
                                        <p:attrNameLst>
                                          <p:attrName>style.visibility</p:attrName>
                                        </p:attrNameLst>
                                      </p:cBhvr>
                                      <p:to>
                                        <p:strVal val="visible"/>
                                      </p:to>
                                    </p:set>
                                    <p:anim calcmode="lin" valueType="num">
                                      <p:cBhvr>
                                        <p:cTn id="12" dur="500" fill="hold"/>
                                        <p:tgtEl>
                                          <p:spTgt spid="239762"/>
                                        </p:tgtEl>
                                        <p:attrNameLst>
                                          <p:attrName>ppt_w</p:attrName>
                                        </p:attrNameLst>
                                      </p:cBhvr>
                                      <p:tavLst>
                                        <p:tav tm="0">
                                          <p:val>
                                            <p:fltVal val="0"/>
                                          </p:val>
                                        </p:tav>
                                        <p:tav tm="100000">
                                          <p:val>
                                            <p:strVal val="#ppt_w"/>
                                          </p:val>
                                        </p:tav>
                                      </p:tavLst>
                                    </p:anim>
                                    <p:anim calcmode="lin" valueType="num">
                                      <p:cBhvr>
                                        <p:cTn id="13" dur="500" fill="hold"/>
                                        <p:tgtEl>
                                          <p:spTgt spid="239762"/>
                                        </p:tgtEl>
                                        <p:attrNameLst>
                                          <p:attrName>ppt_h</p:attrName>
                                        </p:attrNameLst>
                                      </p:cBhvr>
                                      <p:tavLst>
                                        <p:tav tm="0">
                                          <p:val>
                                            <p:fltVal val="0"/>
                                          </p:val>
                                        </p:tav>
                                        <p:tav tm="100000">
                                          <p:val>
                                            <p:strVal val="#ppt_h"/>
                                          </p:val>
                                        </p:tav>
                                      </p:tavLst>
                                    </p:anim>
                                    <p:animEffect transition="in" filter="fade">
                                      <p:cBhvr>
                                        <p:cTn id="14" dur="500"/>
                                        <p:tgtEl>
                                          <p:spTgt spid="239762"/>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239763"/>
                                        </p:tgtEl>
                                        <p:attrNameLst>
                                          <p:attrName>style.visibility</p:attrName>
                                        </p:attrNameLst>
                                      </p:cBhvr>
                                      <p:to>
                                        <p:strVal val="visible"/>
                                      </p:to>
                                    </p:set>
                                    <p:anim calcmode="lin" valueType="num">
                                      <p:cBhvr>
                                        <p:cTn id="17" dur="500" fill="hold"/>
                                        <p:tgtEl>
                                          <p:spTgt spid="239763"/>
                                        </p:tgtEl>
                                        <p:attrNameLst>
                                          <p:attrName>ppt_w</p:attrName>
                                        </p:attrNameLst>
                                      </p:cBhvr>
                                      <p:tavLst>
                                        <p:tav tm="0">
                                          <p:val>
                                            <p:fltVal val="0"/>
                                          </p:val>
                                        </p:tav>
                                        <p:tav tm="100000">
                                          <p:val>
                                            <p:strVal val="#ppt_w"/>
                                          </p:val>
                                        </p:tav>
                                      </p:tavLst>
                                    </p:anim>
                                    <p:anim calcmode="lin" valueType="num">
                                      <p:cBhvr>
                                        <p:cTn id="18" dur="500" fill="hold"/>
                                        <p:tgtEl>
                                          <p:spTgt spid="239763"/>
                                        </p:tgtEl>
                                        <p:attrNameLst>
                                          <p:attrName>ppt_h</p:attrName>
                                        </p:attrNameLst>
                                      </p:cBhvr>
                                      <p:tavLst>
                                        <p:tav tm="0">
                                          <p:val>
                                            <p:fltVal val="0"/>
                                          </p:val>
                                        </p:tav>
                                        <p:tav tm="100000">
                                          <p:val>
                                            <p:strVal val="#ppt_h"/>
                                          </p:val>
                                        </p:tav>
                                      </p:tavLst>
                                    </p:anim>
                                    <p:animEffect transition="in" filter="fade">
                                      <p:cBhvr>
                                        <p:cTn id="19" dur="500"/>
                                        <p:tgtEl>
                                          <p:spTgt spid="239763"/>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239764"/>
                                        </p:tgtEl>
                                        <p:attrNameLst>
                                          <p:attrName>style.visibility</p:attrName>
                                        </p:attrNameLst>
                                      </p:cBhvr>
                                      <p:to>
                                        <p:strVal val="visible"/>
                                      </p:to>
                                    </p:set>
                                    <p:anim calcmode="lin" valueType="num">
                                      <p:cBhvr>
                                        <p:cTn id="22" dur="500" fill="hold"/>
                                        <p:tgtEl>
                                          <p:spTgt spid="239764"/>
                                        </p:tgtEl>
                                        <p:attrNameLst>
                                          <p:attrName>ppt_w</p:attrName>
                                        </p:attrNameLst>
                                      </p:cBhvr>
                                      <p:tavLst>
                                        <p:tav tm="0">
                                          <p:val>
                                            <p:fltVal val="0"/>
                                          </p:val>
                                        </p:tav>
                                        <p:tav tm="100000">
                                          <p:val>
                                            <p:strVal val="#ppt_w"/>
                                          </p:val>
                                        </p:tav>
                                      </p:tavLst>
                                    </p:anim>
                                    <p:anim calcmode="lin" valueType="num">
                                      <p:cBhvr>
                                        <p:cTn id="23" dur="500" fill="hold"/>
                                        <p:tgtEl>
                                          <p:spTgt spid="239764"/>
                                        </p:tgtEl>
                                        <p:attrNameLst>
                                          <p:attrName>ppt_h</p:attrName>
                                        </p:attrNameLst>
                                      </p:cBhvr>
                                      <p:tavLst>
                                        <p:tav tm="0">
                                          <p:val>
                                            <p:fltVal val="0"/>
                                          </p:val>
                                        </p:tav>
                                        <p:tav tm="100000">
                                          <p:val>
                                            <p:strVal val="#ppt_h"/>
                                          </p:val>
                                        </p:tav>
                                      </p:tavLst>
                                    </p:anim>
                                    <p:animEffect transition="in" filter="fade">
                                      <p:cBhvr>
                                        <p:cTn id="24" dur="500"/>
                                        <p:tgtEl>
                                          <p:spTgt spid="239764"/>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239765"/>
                                        </p:tgtEl>
                                        <p:attrNameLst>
                                          <p:attrName>style.visibility</p:attrName>
                                        </p:attrNameLst>
                                      </p:cBhvr>
                                      <p:to>
                                        <p:strVal val="visible"/>
                                      </p:to>
                                    </p:set>
                                    <p:anim calcmode="lin" valueType="num">
                                      <p:cBhvr>
                                        <p:cTn id="27" dur="500" fill="hold"/>
                                        <p:tgtEl>
                                          <p:spTgt spid="239765"/>
                                        </p:tgtEl>
                                        <p:attrNameLst>
                                          <p:attrName>ppt_w</p:attrName>
                                        </p:attrNameLst>
                                      </p:cBhvr>
                                      <p:tavLst>
                                        <p:tav tm="0">
                                          <p:val>
                                            <p:fltVal val="0"/>
                                          </p:val>
                                        </p:tav>
                                        <p:tav tm="100000">
                                          <p:val>
                                            <p:strVal val="#ppt_w"/>
                                          </p:val>
                                        </p:tav>
                                      </p:tavLst>
                                    </p:anim>
                                    <p:anim calcmode="lin" valueType="num">
                                      <p:cBhvr>
                                        <p:cTn id="28" dur="500" fill="hold"/>
                                        <p:tgtEl>
                                          <p:spTgt spid="239765"/>
                                        </p:tgtEl>
                                        <p:attrNameLst>
                                          <p:attrName>ppt_h</p:attrName>
                                        </p:attrNameLst>
                                      </p:cBhvr>
                                      <p:tavLst>
                                        <p:tav tm="0">
                                          <p:val>
                                            <p:fltVal val="0"/>
                                          </p:val>
                                        </p:tav>
                                        <p:tav tm="100000">
                                          <p:val>
                                            <p:strVal val="#ppt_h"/>
                                          </p:val>
                                        </p:tav>
                                      </p:tavLst>
                                    </p:anim>
                                    <p:animEffect transition="in" filter="fade">
                                      <p:cBhvr>
                                        <p:cTn id="29" dur="500"/>
                                        <p:tgtEl>
                                          <p:spTgt spid="2397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761" grpId="0" animBg="1"/>
      <p:bldP spid="239762" grpId="0" animBg="1"/>
      <p:bldP spid="239763" grpId="0" animBg="1"/>
      <p:bldP spid="239764" grpId="0" animBg="1"/>
      <p:bldP spid="239765" grpId="0" animBg="1"/>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3" name="Rectangle 3"/>
          <p:cNvSpPr>
            <a:spLocks noGrp="1" noChangeArrowheads="1"/>
          </p:cNvSpPr>
          <p:nvPr>
            <p:ph type="sldNum" sz="quarter" idx="10"/>
          </p:nvPr>
        </p:nvSpPr>
        <p:spPr>
          <a:noFill/>
        </p:spPr>
        <p:txBody>
          <a:bodyPr/>
          <a:lstStyle/>
          <a:p>
            <a:fld id="{EE94EF87-F667-476F-A57D-2076F3631EF3}" type="slidenum">
              <a:rPr lang="en-US" altLang="zh-TW" smtClean="0">
                <a:ea typeface="Arial Unicode MS" pitchFamily="34" charset="-122"/>
                <a:cs typeface="Arial Unicode MS" pitchFamily="34" charset="-122"/>
              </a:rPr>
              <a:pPr/>
              <a:t>161</a:t>
            </a:fld>
            <a:endParaRPr lang="en-US" altLang="zh-TW" smtClean="0">
              <a:ea typeface="Arial Unicode MS" pitchFamily="34" charset="-122"/>
              <a:cs typeface="Arial Unicode MS" pitchFamily="34" charset="-122"/>
            </a:endParaRPr>
          </a:p>
        </p:txBody>
      </p:sp>
      <p:sp>
        <p:nvSpPr>
          <p:cNvPr id="387074" name="Rectangle 2"/>
          <p:cNvSpPr>
            <a:spLocks noGrp="1" noChangeArrowheads="1"/>
          </p:cNvSpPr>
          <p:nvPr>
            <p:ph type="title" idx="4294967295"/>
          </p:nvPr>
        </p:nvSpPr>
        <p:spPr>
          <a:xfrm>
            <a:off x="771525" y="328613"/>
            <a:ext cx="8229600" cy="533400"/>
          </a:xfrm>
        </p:spPr>
        <p:txBody>
          <a:bodyPr/>
          <a:lstStyle/>
          <a:p>
            <a:r>
              <a:rPr lang="en-US" smtClean="0">
                <a:ea typeface="ＭＳ Ｐゴシック" pitchFamily="34" charset="-128"/>
              </a:rPr>
              <a:t>Semantic Role Labeling (SRL)</a:t>
            </a:r>
          </a:p>
        </p:txBody>
      </p:sp>
      <p:sp>
        <p:nvSpPr>
          <p:cNvPr id="387075" name="Rectangle 3"/>
          <p:cNvSpPr>
            <a:spLocks noGrp="1" noChangeArrowheads="1"/>
          </p:cNvSpPr>
          <p:nvPr>
            <p:ph type="body" idx="4294967295"/>
          </p:nvPr>
        </p:nvSpPr>
        <p:spPr/>
        <p:txBody>
          <a:bodyPr/>
          <a:lstStyle/>
          <a:p>
            <a:pPr algn="ctr">
              <a:buFont typeface="Wingdings" pitchFamily="2" charset="2"/>
              <a:buNone/>
              <a:tabLst>
                <a:tab pos="1770063" algn="l"/>
              </a:tabLst>
            </a:pPr>
            <a:r>
              <a:rPr lang="en-US" sz="1800" b="1" smtClean="0">
                <a:latin typeface="Courier New" pitchFamily="49" charset="0"/>
                <a:ea typeface="ＭＳ Ｐゴシック" pitchFamily="34" charset="-128"/>
              </a:rPr>
              <a:t>I </a:t>
            </a:r>
            <a:r>
              <a:rPr lang="en-US" sz="1800" b="1" i="1" smtClean="0">
                <a:latin typeface="Courier New" pitchFamily="49" charset="0"/>
                <a:ea typeface="ＭＳ Ｐゴシック" pitchFamily="34" charset="-128"/>
              </a:rPr>
              <a:t>left</a:t>
            </a:r>
            <a:r>
              <a:rPr lang="en-US" sz="1800" b="1" smtClean="0">
                <a:latin typeface="Courier New" pitchFamily="49" charset="0"/>
                <a:ea typeface="ＭＳ Ｐゴシック" pitchFamily="34" charset="-128"/>
              </a:rPr>
              <a:t> my pearls to my daughter in my will .</a:t>
            </a:r>
          </a:p>
        </p:txBody>
      </p:sp>
      <p:sp>
        <p:nvSpPr>
          <p:cNvPr id="387076" name="Line 4"/>
          <p:cNvSpPr>
            <a:spLocks noChangeShapeType="1"/>
          </p:cNvSpPr>
          <p:nvPr/>
        </p:nvSpPr>
        <p:spPr bwMode="auto">
          <a:xfrm>
            <a:off x="1524000" y="1905000"/>
            <a:ext cx="228600" cy="0"/>
          </a:xfrm>
          <a:prstGeom prst="line">
            <a:avLst/>
          </a:prstGeom>
          <a:noFill/>
          <a:ln w="76200">
            <a:solidFill>
              <a:schemeClr val="bg2"/>
            </a:solidFill>
            <a:round/>
            <a:headEnd/>
            <a:tailEnd type="none" w="lg" len="lg"/>
          </a:ln>
        </p:spPr>
        <p:txBody>
          <a:bodyPr/>
          <a:lstStyle/>
          <a:p>
            <a:endParaRPr lang="en-US"/>
          </a:p>
        </p:txBody>
      </p:sp>
      <p:sp>
        <p:nvSpPr>
          <p:cNvPr id="387077" name="Line 5"/>
          <p:cNvSpPr>
            <a:spLocks noChangeShapeType="1"/>
          </p:cNvSpPr>
          <p:nvPr/>
        </p:nvSpPr>
        <p:spPr bwMode="auto">
          <a:xfrm>
            <a:off x="2514600" y="2057400"/>
            <a:ext cx="1219200" cy="0"/>
          </a:xfrm>
          <a:prstGeom prst="line">
            <a:avLst/>
          </a:prstGeom>
          <a:noFill/>
          <a:ln w="76200">
            <a:solidFill>
              <a:srgbClr val="008000"/>
            </a:solidFill>
            <a:round/>
            <a:headEnd/>
            <a:tailEnd type="none" w="lg" len="lg"/>
          </a:ln>
        </p:spPr>
        <p:txBody>
          <a:bodyPr/>
          <a:lstStyle/>
          <a:p>
            <a:endParaRPr lang="en-US"/>
          </a:p>
        </p:txBody>
      </p:sp>
      <p:sp>
        <p:nvSpPr>
          <p:cNvPr id="387078" name="Line 6"/>
          <p:cNvSpPr>
            <a:spLocks noChangeShapeType="1"/>
          </p:cNvSpPr>
          <p:nvPr/>
        </p:nvSpPr>
        <p:spPr bwMode="auto">
          <a:xfrm>
            <a:off x="3810000" y="3276600"/>
            <a:ext cx="1981200" cy="0"/>
          </a:xfrm>
          <a:prstGeom prst="line">
            <a:avLst/>
          </a:prstGeom>
          <a:noFill/>
          <a:ln w="76200">
            <a:solidFill>
              <a:schemeClr val="folHlink"/>
            </a:solidFill>
            <a:round/>
            <a:headEnd/>
            <a:tailEnd type="none" w="lg" len="lg"/>
          </a:ln>
        </p:spPr>
        <p:txBody>
          <a:bodyPr/>
          <a:lstStyle/>
          <a:p>
            <a:endParaRPr lang="en-US"/>
          </a:p>
        </p:txBody>
      </p:sp>
      <p:sp>
        <p:nvSpPr>
          <p:cNvPr id="387079" name="Line 7"/>
          <p:cNvSpPr>
            <a:spLocks noChangeShapeType="1"/>
          </p:cNvSpPr>
          <p:nvPr/>
        </p:nvSpPr>
        <p:spPr bwMode="auto">
          <a:xfrm>
            <a:off x="5943600" y="2362200"/>
            <a:ext cx="1371600" cy="0"/>
          </a:xfrm>
          <a:prstGeom prst="line">
            <a:avLst/>
          </a:prstGeom>
          <a:noFill/>
          <a:ln w="76200">
            <a:solidFill>
              <a:srgbClr val="CC0000"/>
            </a:solidFill>
            <a:round/>
            <a:headEnd/>
            <a:tailEnd type="none" w="lg" len="lg"/>
          </a:ln>
        </p:spPr>
        <p:txBody>
          <a:bodyPr/>
          <a:lstStyle/>
          <a:p>
            <a:endParaRPr lang="en-US"/>
          </a:p>
        </p:txBody>
      </p:sp>
      <p:sp>
        <p:nvSpPr>
          <p:cNvPr id="387080" name="Line 8"/>
          <p:cNvSpPr>
            <a:spLocks noChangeShapeType="1"/>
          </p:cNvSpPr>
          <p:nvPr/>
        </p:nvSpPr>
        <p:spPr bwMode="auto">
          <a:xfrm>
            <a:off x="1524000" y="2057400"/>
            <a:ext cx="228600" cy="0"/>
          </a:xfrm>
          <a:prstGeom prst="line">
            <a:avLst/>
          </a:prstGeom>
          <a:noFill/>
          <a:ln w="76200">
            <a:solidFill>
              <a:srgbClr val="008000"/>
            </a:solidFill>
            <a:round/>
            <a:headEnd/>
            <a:tailEnd type="none" w="lg" len="lg"/>
          </a:ln>
        </p:spPr>
        <p:txBody>
          <a:bodyPr/>
          <a:lstStyle/>
          <a:p>
            <a:endParaRPr lang="en-US"/>
          </a:p>
        </p:txBody>
      </p:sp>
      <p:sp>
        <p:nvSpPr>
          <p:cNvPr id="387081" name="Line 9"/>
          <p:cNvSpPr>
            <a:spLocks noChangeShapeType="1"/>
          </p:cNvSpPr>
          <p:nvPr/>
        </p:nvSpPr>
        <p:spPr bwMode="auto">
          <a:xfrm>
            <a:off x="1524000" y="2209800"/>
            <a:ext cx="228600" cy="0"/>
          </a:xfrm>
          <a:prstGeom prst="line">
            <a:avLst/>
          </a:prstGeom>
          <a:noFill/>
          <a:ln w="76200">
            <a:solidFill>
              <a:schemeClr val="folHlink"/>
            </a:solidFill>
            <a:round/>
            <a:headEnd/>
            <a:tailEnd type="none" w="lg" len="lg"/>
          </a:ln>
        </p:spPr>
        <p:txBody>
          <a:bodyPr/>
          <a:lstStyle/>
          <a:p>
            <a:endParaRPr lang="en-US"/>
          </a:p>
        </p:txBody>
      </p:sp>
      <p:sp>
        <p:nvSpPr>
          <p:cNvPr id="387082" name="Line 10"/>
          <p:cNvSpPr>
            <a:spLocks noChangeShapeType="1"/>
          </p:cNvSpPr>
          <p:nvPr/>
        </p:nvSpPr>
        <p:spPr bwMode="auto">
          <a:xfrm>
            <a:off x="1524000" y="2362200"/>
            <a:ext cx="228600" cy="0"/>
          </a:xfrm>
          <a:prstGeom prst="line">
            <a:avLst/>
          </a:prstGeom>
          <a:noFill/>
          <a:ln w="76200">
            <a:solidFill>
              <a:srgbClr val="CC0000"/>
            </a:solidFill>
            <a:round/>
            <a:headEnd/>
            <a:tailEnd type="none" w="lg" len="lg"/>
          </a:ln>
        </p:spPr>
        <p:txBody>
          <a:bodyPr/>
          <a:lstStyle/>
          <a:p>
            <a:endParaRPr lang="en-US"/>
          </a:p>
        </p:txBody>
      </p:sp>
      <p:sp>
        <p:nvSpPr>
          <p:cNvPr id="387083" name="Line 11"/>
          <p:cNvSpPr>
            <a:spLocks noChangeShapeType="1"/>
          </p:cNvSpPr>
          <p:nvPr/>
        </p:nvSpPr>
        <p:spPr bwMode="auto">
          <a:xfrm>
            <a:off x="2514600" y="1905000"/>
            <a:ext cx="1219200" cy="0"/>
          </a:xfrm>
          <a:prstGeom prst="line">
            <a:avLst/>
          </a:prstGeom>
          <a:noFill/>
          <a:ln w="76200">
            <a:solidFill>
              <a:schemeClr val="bg2"/>
            </a:solidFill>
            <a:round/>
            <a:headEnd/>
            <a:tailEnd type="none" w="lg" len="lg"/>
          </a:ln>
        </p:spPr>
        <p:txBody>
          <a:bodyPr/>
          <a:lstStyle/>
          <a:p>
            <a:endParaRPr lang="en-US"/>
          </a:p>
        </p:txBody>
      </p:sp>
      <p:sp>
        <p:nvSpPr>
          <p:cNvPr id="387084" name="Line 12"/>
          <p:cNvSpPr>
            <a:spLocks noChangeShapeType="1"/>
          </p:cNvSpPr>
          <p:nvPr/>
        </p:nvSpPr>
        <p:spPr bwMode="auto">
          <a:xfrm>
            <a:off x="2514600" y="2209800"/>
            <a:ext cx="1219200" cy="0"/>
          </a:xfrm>
          <a:prstGeom prst="line">
            <a:avLst/>
          </a:prstGeom>
          <a:noFill/>
          <a:ln w="76200">
            <a:solidFill>
              <a:schemeClr val="folHlink"/>
            </a:solidFill>
            <a:round/>
            <a:headEnd/>
            <a:tailEnd type="none" w="lg" len="lg"/>
          </a:ln>
        </p:spPr>
        <p:txBody>
          <a:bodyPr/>
          <a:lstStyle/>
          <a:p>
            <a:endParaRPr lang="en-US"/>
          </a:p>
        </p:txBody>
      </p:sp>
      <p:sp>
        <p:nvSpPr>
          <p:cNvPr id="387085" name="Line 13"/>
          <p:cNvSpPr>
            <a:spLocks noChangeShapeType="1"/>
          </p:cNvSpPr>
          <p:nvPr/>
        </p:nvSpPr>
        <p:spPr bwMode="auto">
          <a:xfrm>
            <a:off x="2514600" y="2362200"/>
            <a:ext cx="1219200" cy="0"/>
          </a:xfrm>
          <a:prstGeom prst="line">
            <a:avLst/>
          </a:prstGeom>
          <a:noFill/>
          <a:ln w="76200">
            <a:solidFill>
              <a:srgbClr val="CC0000"/>
            </a:solidFill>
            <a:round/>
            <a:headEnd/>
            <a:tailEnd type="none" w="lg" len="lg"/>
          </a:ln>
        </p:spPr>
        <p:txBody>
          <a:bodyPr/>
          <a:lstStyle/>
          <a:p>
            <a:endParaRPr lang="en-US"/>
          </a:p>
        </p:txBody>
      </p:sp>
      <p:sp>
        <p:nvSpPr>
          <p:cNvPr id="387086" name="Line 14"/>
          <p:cNvSpPr>
            <a:spLocks noChangeShapeType="1"/>
          </p:cNvSpPr>
          <p:nvPr/>
        </p:nvSpPr>
        <p:spPr bwMode="auto">
          <a:xfrm>
            <a:off x="3810000" y="3124200"/>
            <a:ext cx="1981200" cy="0"/>
          </a:xfrm>
          <a:prstGeom prst="line">
            <a:avLst/>
          </a:prstGeom>
          <a:noFill/>
          <a:ln w="76200">
            <a:solidFill>
              <a:srgbClr val="008000"/>
            </a:solidFill>
            <a:round/>
            <a:headEnd/>
            <a:tailEnd type="none" w="lg" len="lg"/>
          </a:ln>
        </p:spPr>
        <p:txBody>
          <a:bodyPr/>
          <a:lstStyle/>
          <a:p>
            <a:endParaRPr lang="en-US"/>
          </a:p>
        </p:txBody>
      </p:sp>
      <p:sp>
        <p:nvSpPr>
          <p:cNvPr id="387087" name="Line 15"/>
          <p:cNvSpPr>
            <a:spLocks noChangeShapeType="1"/>
          </p:cNvSpPr>
          <p:nvPr/>
        </p:nvSpPr>
        <p:spPr bwMode="auto">
          <a:xfrm>
            <a:off x="3810000" y="2971800"/>
            <a:ext cx="1981200" cy="0"/>
          </a:xfrm>
          <a:prstGeom prst="line">
            <a:avLst/>
          </a:prstGeom>
          <a:noFill/>
          <a:ln w="76200">
            <a:solidFill>
              <a:schemeClr val="bg2"/>
            </a:solidFill>
            <a:round/>
            <a:headEnd/>
            <a:tailEnd type="none" w="lg" len="lg"/>
          </a:ln>
        </p:spPr>
        <p:txBody>
          <a:bodyPr/>
          <a:lstStyle/>
          <a:p>
            <a:endParaRPr lang="en-US"/>
          </a:p>
        </p:txBody>
      </p:sp>
      <p:sp>
        <p:nvSpPr>
          <p:cNvPr id="387088" name="Line 16"/>
          <p:cNvSpPr>
            <a:spLocks noChangeShapeType="1"/>
          </p:cNvSpPr>
          <p:nvPr/>
        </p:nvSpPr>
        <p:spPr bwMode="auto">
          <a:xfrm>
            <a:off x="3810000" y="3429000"/>
            <a:ext cx="1981200" cy="0"/>
          </a:xfrm>
          <a:prstGeom prst="line">
            <a:avLst/>
          </a:prstGeom>
          <a:noFill/>
          <a:ln w="76200">
            <a:solidFill>
              <a:srgbClr val="CC0000"/>
            </a:solidFill>
            <a:round/>
            <a:headEnd/>
            <a:tailEnd type="none" w="lg" len="lg"/>
          </a:ln>
        </p:spPr>
        <p:txBody>
          <a:bodyPr/>
          <a:lstStyle/>
          <a:p>
            <a:endParaRPr lang="en-US"/>
          </a:p>
        </p:txBody>
      </p:sp>
      <p:sp>
        <p:nvSpPr>
          <p:cNvPr id="387089" name="Line 17"/>
          <p:cNvSpPr>
            <a:spLocks noChangeShapeType="1"/>
          </p:cNvSpPr>
          <p:nvPr/>
        </p:nvSpPr>
        <p:spPr bwMode="auto">
          <a:xfrm>
            <a:off x="5943600" y="2057400"/>
            <a:ext cx="1371600" cy="0"/>
          </a:xfrm>
          <a:prstGeom prst="line">
            <a:avLst/>
          </a:prstGeom>
          <a:noFill/>
          <a:ln w="76200">
            <a:solidFill>
              <a:srgbClr val="008000"/>
            </a:solidFill>
            <a:round/>
            <a:headEnd/>
            <a:tailEnd type="none" w="lg" len="lg"/>
          </a:ln>
        </p:spPr>
        <p:txBody>
          <a:bodyPr/>
          <a:lstStyle/>
          <a:p>
            <a:endParaRPr lang="en-US"/>
          </a:p>
        </p:txBody>
      </p:sp>
      <p:sp>
        <p:nvSpPr>
          <p:cNvPr id="387090" name="Line 18"/>
          <p:cNvSpPr>
            <a:spLocks noChangeShapeType="1"/>
          </p:cNvSpPr>
          <p:nvPr/>
        </p:nvSpPr>
        <p:spPr bwMode="auto">
          <a:xfrm>
            <a:off x="5943600" y="1905000"/>
            <a:ext cx="1371600" cy="0"/>
          </a:xfrm>
          <a:prstGeom prst="line">
            <a:avLst/>
          </a:prstGeom>
          <a:noFill/>
          <a:ln w="76200">
            <a:solidFill>
              <a:schemeClr val="bg2"/>
            </a:solidFill>
            <a:round/>
            <a:headEnd/>
            <a:tailEnd type="none" w="lg" len="lg"/>
          </a:ln>
        </p:spPr>
        <p:txBody>
          <a:bodyPr/>
          <a:lstStyle/>
          <a:p>
            <a:endParaRPr lang="en-US"/>
          </a:p>
        </p:txBody>
      </p:sp>
      <p:sp>
        <p:nvSpPr>
          <p:cNvPr id="387091" name="Line 19"/>
          <p:cNvSpPr>
            <a:spLocks noChangeShapeType="1"/>
          </p:cNvSpPr>
          <p:nvPr/>
        </p:nvSpPr>
        <p:spPr bwMode="auto">
          <a:xfrm>
            <a:off x="5943600" y="2209800"/>
            <a:ext cx="1371600" cy="0"/>
          </a:xfrm>
          <a:prstGeom prst="line">
            <a:avLst/>
          </a:prstGeom>
          <a:noFill/>
          <a:ln w="76200">
            <a:solidFill>
              <a:schemeClr val="folHlink"/>
            </a:solidFill>
            <a:round/>
            <a:headEnd/>
            <a:tailEnd type="none" w="lg" len="lg"/>
          </a:ln>
        </p:spPr>
        <p:txBody>
          <a:bodyPr/>
          <a:lstStyle/>
          <a:p>
            <a:endParaRPr lang="en-US"/>
          </a:p>
        </p:txBody>
      </p:sp>
      <p:sp>
        <p:nvSpPr>
          <p:cNvPr id="387092" name="Line 20"/>
          <p:cNvSpPr>
            <a:spLocks noChangeShapeType="1"/>
          </p:cNvSpPr>
          <p:nvPr/>
        </p:nvSpPr>
        <p:spPr bwMode="auto">
          <a:xfrm>
            <a:off x="3810000" y="5410200"/>
            <a:ext cx="3505200" cy="0"/>
          </a:xfrm>
          <a:prstGeom prst="line">
            <a:avLst/>
          </a:prstGeom>
          <a:noFill/>
          <a:ln w="76200">
            <a:solidFill>
              <a:schemeClr val="folHlink"/>
            </a:solidFill>
            <a:round/>
            <a:headEnd/>
            <a:tailEnd type="none" w="lg" len="lg"/>
          </a:ln>
        </p:spPr>
        <p:txBody>
          <a:bodyPr/>
          <a:lstStyle/>
          <a:p>
            <a:endParaRPr lang="en-US"/>
          </a:p>
        </p:txBody>
      </p:sp>
      <p:sp>
        <p:nvSpPr>
          <p:cNvPr id="387093" name="Line 21"/>
          <p:cNvSpPr>
            <a:spLocks noChangeShapeType="1"/>
          </p:cNvSpPr>
          <p:nvPr/>
        </p:nvSpPr>
        <p:spPr bwMode="auto">
          <a:xfrm>
            <a:off x="3810000" y="5257800"/>
            <a:ext cx="3505200" cy="0"/>
          </a:xfrm>
          <a:prstGeom prst="line">
            <a:avLst/>
          </a:prstGeom>
          <a:noFill/>
          <a:ln w="76200">
            <a:solidFill>
              <a:srgbClr val="008000"/>
            </a:solidFill>
            <a:round/>
            <a:headEnd/>
            <a:tailEnd type="none" w="lg" len="lg"/>
          </a:ln>
        </p:spPr>
        <p:txBody>
          <a:bodyPr/>
          <a:lstStyle/>
          <a:p>
            <a:endParaRPr lang="en-US"/>
          </a:p>
        </p:txBody>
      </p:sp>
      <p:sp>
        <p:nvSpPr>
          <p:cNvPr id="387094" name="Line 22"/>
          <p:cNvSpPr>
            <a:spLocks noChangeShapeType="1"/>
          </p:cNvSpPr>
          <p:nvPr/>
        </p:nvSpPr>
        <p:spPr bwMode="auto">
          <a:xfrm>
            <a:off x="3810000" y="5105400"/>
            <a:ext cx="3505200" cy="0"/>
          </a:xfrm>
          <a:prstGeom prst="line">
            <a:avLst/>
          </a:prstGeom>
          <a:noFill/>
          <a:ln w="76200">
            <a:solidFill>
              <a:schemeClr val="bg2"/>
            </a:solidFill>
            <a:round/>
            <a:headEnd/>
            <a:tailEnd type="none" w="lg" len="lg"/>
          </a:ln>
        </p:spPr>
        <p:txBody>
          <a:bodyPr/>
          <a:lstStyle/>
          <a:p>
            <a:endParaRPr lang="en-US"/>
          </a:p>
        </p:txBody>
      </p:sp>
      <p:sp>
        <p:nvSpPr>
          <p:cNvPr id="387095" name="Line 23"/>
          <p:cNvSpPr>
            <a:spLocks noChangeShapeType="1"/>
          </p:cNvSpPr>
          <p:nvPr/>
        </p:nvSpPr>
        <p:spPr bwMode="auto">
          <a:xfrm>
            <a:off x="3810000" y="5562600"/>
            <a:ext cx="3505200" cy="0"/>
          </a:xfrm>
          <a:prstGeom prst="line">
            <a:avLst/>
          </a:prstGeom>
          <a:noFill/>
          <a:ln w="76200">
            <a:solidFill>
              <a:srgbClr val="CC0000"/>
            </a:solidFill>
            <a:round/>
            <a:headEnd/>
            <a:tailEnd type="none" w="lg" len="lg"/>
          </a:ln>
        </p:spPr>
        <p:txBody>
          <a:bodyPr/>
          <a:lstStyle/>
          <a:p>
            <a:endParaRPr lang="en-US"/>
          </a:p>
        </p:txBody>
      </p:sp>
      <p:graphicFrame>
        <p:nvGraphicFramePr>
          <p:cNvPr id="245784" name="Group 24"/>
          <p:cNvGraphicFramePr>
            <a:graphicFrameLocks noGrp="1"/>
          </p:cNvGraphicFramePr>
          <p:nvPr>
            <p:ph sz="half" idx="4294967295"/>
          </p:nvPr>
        </p:nvGraphicFramePr>
        <p:xfrm>
          <a:off x="685800" y="1828800"/>
          <a:ext cx="685800" cy="1981200"/>
        </p:xfrm>
        <a:graphic>
          <a:graphicData uri="http://schemas.openxmlformats.org/drawingml/2006/table">
            <a:tbl>
              <a:tblPr/>
              <a:tblGrid>
                <a:gridCol w="685800"/>
              </a:tblGrid>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bg1"/>
                          </a:solidFill>
                          <a:effectLst/>
                          <a:latin typeface="Arial" charset="0"/>
                        </a:rPr>
                        <a:t>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chemeClr val="bg2"/>
                    </a:solid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008000"/>
                          </a:solidFill>
                          <a:effectLst/>
                          <a:latin typeface="Arial" charset="0"/>
                        </a:rPr>
                        <a:t>0.15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folHlink"/>
                          </a:solidFill>
                          <a:effectLst/>
                          <a:latin typeface="Arial" charset="0"/>
                        </a:rPr>
                        <a:t>0.15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CC0000"/>
                          </a:solidFill>
                          <a:effectLst/>
                          <a:latin typeface="Arial" charset="0"/>
                        </a:rPr>
                        <a:t>0.1</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808080"/>
                          </a:solidFill>
                          <a:effectLst/>
                          <a:latin typeface="Arial" charset="0"/>
                        </a:rPr>
                        <a:t>0.1</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sp>
        <p:nvSpPr>
          <p:cNvPr id="387110" name="Line 38"/>
          <p:cNvSpPr>
            <a:spLocks noChangeShapeType="1"/>
          </p:cNvSpPr>
          <p:nvPr/>
        </p:nvSpPr>
        <p:spPr bwMode="auto">
          <a:xfrm>
            <a:off x="1524000" y="2514600"/>
            <a:ext cx="228600" cy="0"/>
          </a:xfrm>
          <a:prstGeom prst="line">
            <a:avLst/>
          </a:prstGeom>
          <a:noFill/>
          <a:ln w="76200">
            <a:solidFill>
              <a:srgbClr val="B2B2B2"/>
            </a:solidFill>
            <a:round/>
            <a:headEnd/>
            <a:tailEnd type="none" w="lg" len="lg"/>
          </a:ln>
        </p:spPr>
        <p:txBody>
          <a:bodyPr/>
          <a:lstStyle/>
          <a:p>
            <a:endParaRPr lang="en-US"/>
          </a:p>
        </p:txBody>
      </p:sp>
      <p:sp>
        <p:nvSpPr>
          <p:cNvPr id="387111" name="Line 39"/>
          <p:cNvSpPr>
            <a:spLocks noChangeShapeType="1"/>
          </p:cNvSpPr>
          <p:nvPr/>
        </p:nvSpPr>
        <p:spPr bwMode="auto">
          <a:xfrm>
            <a:off x="2514600" y="2514600"/>
            <a:ext cx="1219200" cy="0"/>
          </a:xfrm>
          <a:prstGeom prst="line">
            <a:avLst/>
          </a:prstGeom>
          <a:noFill/>
          <a:ln w="76200">
            <a:solidFill>
              <a:srgbClr val="B2B2B2"/>
            </a:solidFill>
            <a:round/>
            <a:headEnd/>
            <a:tailEnd type="none" w="lg" len="lg"/>
          </a:ln>
        </p:spPr>
        <p:txBody>
          <a:bodyPr/>
          <a:lstStyle/>
          <a:p>
            <a:endParaRPr lang="en-US"/>
          </a:p>
        </p:txBody>
      </p:sp>
      <p:sp>
        <p:nvSpPr>
          <p:cNvPr id="387112" name="Line 40"/>
          <p:cNvSpPr>
            <a:spLocks noChangeShapeType="1"/>
          </p:cNvSpPr>
          <p:nvPr/>
        </p:nvSpPr>
        <p:spPr bwMode="auto">
          <a:xfrm>
            <a:off x="3810000" y="3581400"/>
            <a:ext cx="1981200" cy="0"/>
          </a:xfrm>
          <a:prstGeom prst="line">
            <a:avLst/>
          </a:prstGeom>
          <a:noFill/>
          <a:ln w="76200">
            <a:solidFill>
              <a:srgbClr val="B2B2B2"/>
            </a:solidFill>
            <a:round/>
            <a:headEnd/>
            <a:tailEnd type="none" w="lg" len="lg"/>
          </a:ln>
        </p:spPr>
        <p:txBody>
          <a:bodyPr/>
          <a:lstStyle/>
          <a:p>
            <a:endParaRPr lang="en-US"/>
          </a:p>
        </p:txBody>
      </p:sp>
      <p:sp>
        <p:nvSpPr>
          <p:cNvPr id="387113" name="Line 41"/>
          <p:cNvSpPr>
            <a:spLocks noChangeShapeType="1"/>
          </p:cNvSpPr>
          <p:nvPr/>
        </p:nvSpPr>
        <p:spPr bwMode="auto">
          <a:xfrm>
            <a:off x="5943600" y="2514600"/>
            <a:ext cx="1371600" cy="0"/>
          </a:xfrm>
          <a:prstGeom prst="line">
            <a:avLst/>
          </a:prstGeom>
          <a:noFill/>
          <a:ln w="76200">
            <a:solidFill>
              <a:srgbClr val="B2B2B2"/>
            </a:solidFill>
            <a:round/>
            <a:headEnd/>
            <a:tailEnd type="none" w="lg" len="lg"/>
          </a:ln>
        </p:spPr>
        <p:txBody>
          <a:bodyPr/>
          <a:lstStyle/>
          <a:p>
            <a:endParaRPr lang="en-US"/>
          </a:p>
        </p:txBody>
      </p:sp>
      <p:sp>
        <p:nvSpPr>
          <p:cNvPr id="387114" name="Line 42"/>
          <p:cNvSpPr>
            <a:spLocks noChangeShapeType="1"/>
          </p:cNvSpPr>
          <p:nvPr/>
        </p:nvSpPr>
        <p:spPr bwMode="auto">
          <a:xfrm>
            <a:off x="3810000" y="5715000"/>
            <a:ext cx="3505200" cy="0"/>
          </a:xfrm>
          <a:prstGeom prst="line">
            <a:avLst/>
          </a:prstGeom>
          <a:noFill/>
          <a:ln w="76200">
            <a:solidFill>
              <a:srgbClr val="B2B2B2"/>
            </a:solidFill>
            <a:round/>
            <a:headEnd/>
            <a:tailEnd type="none" w="lg" len="lg"/>
          </a:ln>
        </p:spPr>
        <p:txBody>
          <a:bodyPr/>
          <a:lstStyle/>
          <a:p>
            <a:endParaRPr lang="en-US"/>
          </a:p>
        </p:txBody>
      </p:sp>
      <p:graphicFrame>
        <p:nvGraphicFramePr>
          <p:cNvPr id="245803" name="Group 43"/>
          <p:cNvGraphicFramePr>
            <a:graphicFrameLocks noGrp="1"/>
          </p:cNvGraphicFramePr>
          <p:nvPr/>
        </p:nvGraphicFramePr>
        <p:xfrm>
          <a:off x="2209800" y="2667000"/>
          <a:ext cx="685800" cy="1981200"/>
        </p:xfrm>
        <a:graphic>
          <a:graphicData uri="http://schemas.openxmlformats.org/drawingml/2006/table">
            <a:tbl>
              <a:tblPr/>
              <a:tblGrid>
                <a:gridCol w="685800"/>
              </a:tblGrid>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charset="0"/>
                        </a:rPr>
                        <a:t>0.15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bg1"/>
                          </a:solidFill>
                          <a:effectLst/>
                          <a:latin typeface="Arial" charset="0"/>
                        </a:rPr>
                        <a:t>0.6</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008000"/>
                    </a:solid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folHlink"/>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CC0000"/>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808080"/>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graphicFrame>
        <p:nvGraphicFramePr>
          <p:cNvPr id="245817" name="Group 57"/>
          <p:cNvGraphicFramePr>
            <a:graphicFrameLocks noGrp="1"/>
          </p:cNvGraphicFramePr>
          <p:nvPr/>
        </p:nvGraphicFramePr>
        <p:xfrm>
          <a:off x="7467600" y="1828800"/>
          <a:ext cx="685800" cy="1981200"/>
        </p:xfrm>
        <a:graphic>
          <a:graphicData uri="http://schemas.openxmlformats.org/drawingml/2006/table">
            <a:tbl>
              <a:tblPr/>
              <a:tblGrid>
                <a:gridCol w="685800"/>
              </a:tblGrid>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008000"/>
                          </a:solidFill>
                          <a:effectLst/>
                          <a:latin typeface="Arial" charset="0"/>
                        </a:rPr>
                        <a:t>0.1</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folHlink"/>
                          </a:solidFill>
                          <a:effectLst/>
                          <a:latin typeface="Arial" charset="0"/>
                        </a:rPr>
                        <a:t>0.2</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bg1"/>
                          </a:solidFill>
                          <a:effectLst/>
                          <a:latin typeface="Arial" charset="0"/>
                        </a:rPr>
                        <a:t>0.6</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CC0000"/>
                    </a:solid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808080"/>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graphicFrame>
        <p:nvGraphicFramePr>
          <p:cNvPr id="245831" name="Group 71"/>
          <p:cNvGraphicFramePr>
            <a:graphicFrameLocks noGrp="1"/>
          </p:cNvGraphicFramePr>
          <p:nvPr/>
        </p:nvGraphicFramePr>
        <p:xfrm>
          <a:off x="5867400" y="2819400"/>
          <a:ext cx="685800" cy="1981200"/>
        </p:xfrm>
        <a:graphic>
          <a:graphicData uri="http://schemas.openxmlformats.org/drawingml/2006/table">
            <a:tbl>
              <a:tblPr/>
              <a:tblGrid>
                <a:gridCol w="685800"/>
              </a:tblGrid>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008000"/>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bg1"/>
                          </a:solidFill>
                          <a:effectLst/>
                          <a:latin typeface="Arial" charset="0"/>
                        </a:rPr>
                        <a:t>0.7</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chemeClr val="folHlink"/>
                    </a:solid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CC0000"/>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808080"/>
                          </a:solidFill>
                          <a:effectLst/>
                          <a:latin typeface="Arial" charset="0"/>
                        </a:rPr>
                        <a:t>0.15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graphicFrame>
        <p:nvGraphicFramePr>
          <p:cNvPr id="245865" name="Group 105"/>
          <p:cNvGraphicFramePr>
            <a:graphicFrameLocks noGrp="1"/>
          </p:cNvGraphicFramePr>
          <p:nvPr/>
        </p:nvGraphicFramePr>
        <p:xfrm>
          <a:off x="7467600" y="4114800"/>
          <a:ext cx="685800" cy="1981200"/>
        </p:xfrm>
        <a:graphic>
          <a:graphicData uri="http://schemas.openxmlformats.org/drawingml/2006/table">
            <a:tbl>
              <a:tblPr/>
              <a:tblGrid>
                <a:gridCol w="685800"/>
              </a:tblGrid>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bg2"/>
                          </a:solidFill>
                          <a:effectLst/>
                          <a:latin typeface="Arial" charset="0"/>
                        </a:rPr>
                        <a:t>0.3</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008000"/>
                          </a:solidFill>
                          <a:effectLst/>
                          <a:latin typeface="Arial" charset="0"/>
                        </a:rPr>
                        <a:t>0.2</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folHlink"/>
                          </a:solidFill>
                          <a:effectLst/>
                          <a:latin typeface="Arial" charset="0"/>
                        </a:rPr>
                        <a:t>0.2</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CC0000"/>
                          </a:solidFill>
                          <a:effectLst/>
                          <a:latin typeface="Arial" charset="0"/>
                        </a:rPr>
                        <a:t>0.1</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bg1"/>
                          </a:solidFill>
                          <a:effectLst/>
                          <a:latin typeface="Arial" charset="0"/>
                        </a:rPr>
                        <a:t>0.2</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solidFill>
                      <a:srgbClr val="808080"/>
                    </a:solidFill>
                  </a:tcPr>
                </a:tc>
              </a:tr>
            </a:tbl>
          </a:graphicData>
        </a:graphic>
      </p:graphicFrame>
      <p:sp>
        <p:nvSpPr>
          <p:cNvPr id="387171" name="Line 99"/>
          <p:cNvSpPr>
            <a:spLocks noChangeShapeType="1"/>
          </p:cNvSpPr>
          <p:nvPr/>
        </p:nvSpPr>
        <p:spPr bwMode="auto">
          <a:xfrm>
            <a:off x="1524000" y="6172200"/>
            <a:ext cx="228600" cy="0"/>
          </a:xfrm>
          <a:prstGeom prst="line">
            <a:avLst/>
          </a:prstGeom>
          <a:noFill/>
          <a:ln w="76200">
            <a:solidFill>
              <a:schemeClr val="bg2"/>
            </a:solidFill>
            <a:round/>
            <a:headEnd/>
            <a:tailEnd type="none" w="lg" len="lg"/>
          </a:ln>
        </p:spPr>
        <p:txBody>
          <a:bodyPr/>
          <a:lstStyle/>
          <a:p>
            <a:endParaRPr lang="en-US"/>
          </a:p>
        </p:txBody>
      </p:sp>
      <p:sp>
        <p:nvSpPr>
          <p:cNvPr id="387172" name="Line 100"/>
          <p:cNvSpPr>
            <a:spLocks noChangeShapeType="1"/>
          </p:cNvSpPr>
          <p:nvPr/>
        </p:nvSpPr>
        <p:spPr bwMode="auto">
          <a:xfrm>
            <a:off x="2514600" y="6172200"/>
            <a:ext cx="1219200" cy="0"/>
          </a:xfrm>
          <a:prstGeom prst="line">
            <a:avLst/>
          </a:prstGeom>
          <a:noFill/>
          <a:ln w="76200">
            <a:solidFill>
              <a:srgbClr val="008000"/>
            </a:solidFill>
            <a:round/>
            <a:headEnd/>
            <a:tailEnd type="none" w="lg" len="lg"/>
          </a:ln>
        </p:spPr>
        <p:txBody>
          <a:bodyPr/>
          <a:lstStyle/>
          <a:p>
            <a:endParaRPr lang="en-US"/>
          </a:p>
        </p:txBody>
      </p:sp>
      <p:sp>
        <p:nvSpPr>
          <p:cNvPr id="387173" name="Line 101"/>
          <p:cNvSpPr>
            <a:spLocks noChangeShapeType="1"/>
          </p:cNvSpPr>
          <p:nvPr/>
        </p:nvSpPr>
        <p:spPr bwMode="auto">
          <a:xfrm>
            <a:off x="3810000" y="6172200"/>
            <a:ext cx="1981200" cy="0"/>
          </a:xfrm>
          <a:prstGeom prst="line">
            <a:avLst/>
          </a:prstGeom>
          <a:noFill/>
          <a:ln w="76200">
            <a:solidFill>
              <a:schemeClr val="folHlink"/>
            </a:solidFill>
            <a:round/>
            <a:headEnd/>
            <a:tailEnd type="none" w="lg" len="lg"/>
          </a:ln>
        </p:spPr>
        <p:txBody>
          <a:bodyPr/>
          <a:lstStyle/>
          <a:p>
            <a:endParaRPr lang="en-US"/>
          </a:p>
        </p:txBody>
      </p:sp>
      <p:sp>
        <p:nvSpPr>
          <p:cNvPr id="387174" name="Line 102"/>
          <p:cNvSpPr>
            <a:spLocks noChangeShapeType="1"/>
          </p:cNvSpPr>
          <p:nvPr/>
        </p:nvSpPr>
        <p:spPr bwMode="auto">
          <a:xfrm>
            <a:off x="5943600" y="6172200"/>
            <a:ext cx="1371600" cy="0"/>
          </a:xfrm>
          <a:prstGeom prst="line">
            <a:avLst/>
          </a:prstGeom>
          <a:noFill/>
          <a:ln w="76200">
            <a:solidFill>
              <a:srgbClr val="CC0000"/>
            </a:solidFill>
            <a:round/>
            <a:headEnd/>
            <a:tailEnd type="none" w="lg" len="lg"/>
          </a:ln>
        </p:spPr>
        <p:txBody>
          <a:bodyPr/>
          <a:lstStyle/>
          <a:p>
            <a:endParaRPr lang="en-US"/>
          </a:p>
        </p:txBody>
      </p:sp>
      <p:sp>
        <p:nvSpPr>
          <p:cNvPr id="387175" name="Line 103"/>
          <p:cNvSpPr>
            <a:spLocks noChangeShapeType="1"/>
          </p:cNvSpPr>
          <p:nvPr/>
        </p:nvSpPr>
        <p:spPr bwMode="auto">
          <a:xfrm>
            <a:off x="3810000" y="6324600"/>
            <a:ext cx="3505200" cy="0"/>
          </a:xfrm>
          <a:prstGeom prst="line">
            <a:avLst/>
          </a:prstGeom>
          <a:noFill/>
          <a:ln w="76200">
            <a:solidFill>
              <a:srgbClr val="B2B2B2"/>
            </a:solidFill>
            <a:round/>
            <a:headEnd/>
            <a:tailEnd type="none" w="lg" len="lg"/>
          </a:ln>
        </p:spPr>
        <p:txBody>
          <a:bodyPr/>
          <a:lstStyle/>
          <a:p>
            <a:endParaRPr lang="en-US"/>
          </a:p>
        </p:txBody>
      </p:sp>
      <p:sp>
        <p:nvSpPr>
          <p:cNvPr id="698373" name="Text Box 5"/>
          <p:cNvSpPr txBox="1">
            <a:spLocks noChangeArrowheads="1"/>
          </p:cNvSpPr>
          <p:nvPr/>
        </p:nvSpPr>
        <p:spPr bwMode="auto">
          <a:xfrm>
            <a:off x="381000" y="4946650"/>
            <a:ext cx="2057400" cy="844550"/>
          </a:xfrm>
          <a:prstGeom prst="rect">
            <a:avLst/>
          </a:prstGeom>
          <a:solidFill>
            <a:schemeClr val="bg1"/>
          </a:solidFill>
          <a:ln w="9525">
            <a:solidFill>
              <a:srgbClr val="0033CC"/>
            </a:solidFill>
            <a:miter lim="800000"/>
            <a:headEnd/>
            <a:tailEnd/>
          </a:ln>
        </p:spPr>
        <p:txBody>
          <a:bodyPr>
            <a:spAutoFit/>
          </a:bodyPr>
          <a:lstStyle/>
          <a:p>
            <a:pPr>
              <a:lnSpc>
                <a:spcPct val="90000"/>
              </a:lnSpc>
              <a:spcBef>
                <a:spcPct val="20000"/>
              </a:spcBef>
              <a:buClr>
                <a:srgbClr val="FF9900"/>
              </a:buClr>
              <a:buSzPct val="75000"/>
              <a:buFont typeface="Wingdings" pitchFamily="2" charset="2"/>
              <a:buNone/>
            </a:pPr>
            <a:r>
              <a:rPr lang="en-US" altLang="zh-TW">
                <a:solidFill>
                  <a:srgbClr val="FF0000"/>
                </a:solidFill>
                <a:ea typeface="Arial Unicode MS" pitchFamily="34" charset="-122"/>
                <a:cs typeface="Arial Unicode MS" pitchFamily="34" charset="-122"/>
              </a:rPr>
              <a:t>One inference problem for each verb predicate.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98373"/>
                                        </p:tgtEl>
                                        <p:attrNameLst>
                                          <p:attrName>style.visibility</p:attrName>
                                        </p:attrNameLst>
                                      </p:cBhvr>
                                      <p:to>
                                        <p:strVal val="visible"/>
                                      </p:to>
                                    </p:set>
                                    <p:animEffect transition="in" filter="blinds(horizontal)">
                                      <p:cBhvr>
                                        <p:cTn id="7" dur="500"/>
                                        <p:tgtEl>
                                          <p:spTgt spid="698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8373" grpId="0" animBg="1"/>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7" name="Rectangle 3"/>
          <p:cNvSpPr>
            <a:spLocks noGrp="1" noChangeArrowheads="1"/>
          </p:cNvSpPr>
          <p:nvPr>
            <p:ph type="sldNum" sz="quarter" idx="10"/>
          </p:nvPr>
        </p:nvSpPr>
        <p:spPr>
          <a:noFill/>
        </p:spPr>
        <p:txBody>
          <a:bodyPr/>
          <a:lstStyle/>
          <a:p>
            <a:fld id="{B949EC2A-2C99-4F7D-8A26-6C6B25603CD0}" type="slidenum">
              <a:rPr lang="en-US" altLang="zh-TW" smtClean="0">
                <a:ea typeface="Arial Unicode MS" pitchFamily="34" charset="-122"/>
                <a:cs typeface="Arial Unicode MS" pitchFamily="34" charset="-122"/>
              </a:rPr>
              <a:pPr/>
              <a:t>162</a:t>
            </a:fld>
            <a:endParaRPr lang="en-US" altLang="zh-TW" smtClean="0">
              <a:ea typeface="Arial Unicode MS" pitchFamily="34" charset="-122"/>
              <a:cs typeface="Arial Unicode MS" pitchFamily="34" charset="-122"/>
            </a:endParaRPr>
          </a:p>
        </p:txBody>
      </p:sp>
      <p:sp>
        <p:nvSpPr>
          <p:cNvPr id="151554" name="Rectangle 2"/>
          <p:cNvSpPr>
            <a:spLocks noGrp="1" noChangeArrowheads="1"/>
          </p:cNvSpPr>
          <p:nvPr>
            <p:ph type="body" idx="4294967295"/>
          </p:nvPr>
        </p:nvSpPr>
        <p:spPr>
          <a:xfrm>
            <a:off x="457200" y="1066800"/>
            <a:ext cx="8229600" cy="4572000"/>
          </a:xfrm>
        </p:spPr>
        <p:txBody>
          <a:bodyPr/>
          <a:lstStyle/>
          <a:p>
            <a:pPr eaLnBrk="1" hangingPunct="1"/>
            <a:r>
              <a:rPr lang="en-US" altLang="zh-TW" sz="2000" smtClean="0">
                <a:ea typeface="Arial Unicode MS" pitchFamily="34" charset="-122"/>
                <a:cs typeface="Arial Unicode MS" pitchFamily="34" charset="-122"/>
              </a:rPr>
              <a:t>No duplicate argument classes</a:t>
            </a:r>
          </a:p>
          <a:p>
            <a:pPr eaLnBrk="1" hangingPunct="1"/>
            <a:endParaRPr lang="en-US" altLang="zh-TW" sz="2000" smtClean="0">
              <a:ea typeface="Arial Unicode MS" pitchFamily="34" charset="-122"/>
              <a:cs typeface="Arial Unicode MS" pitchFamily="34" charset="-122"/>
            </a:endParaRPr>
          </a:p>
          <a:p>
            <a:pPr eaLnBrk="1" hangingPunct="1"/>
            <a:endParaRPr lang="en-US" altLang="zh-TW" sz="1400" smtClean="0">
              <a:ea typeface="Arial Unicode MS" pitchFamily="34" charset="-122"/>
              <a:cs typeface="Arial Unicode MS" pitchFamily="34" charset="-122"/>
            </a:endParaRPr>
          </a:p>
          <a:p>
            <a:pPr eaLnBrk="1" hangingPunct="1"/>
            <a:r>
              <a:rPr lang="en-US" altLang="zh-TW" sz="2000" smtClean="0">
                <a:ea typeface="Arial Unicode MS" pitchFamily="34" charset="-122"/>
                <a:cs typeface="Arial Unicode MS" pitchFamily="34" charset="-122"/>
              </a:rPr>
              <a:t>Reference-Ax</a:t>
            </a:r>
          </a:p>
          <a:p>
            <a:pPr eaLnBrk="1" hangingPunct="1"/>
            <a:endParaRPr lang="en-US" altLang="zh-TW" sz="2000" smtClean="0">
              <a:ea typeface="Arial Unicode MS" pitchFamily="34" charset="-122"/>
              <a:cs typeface="Arial Unicode MS" pitchFamily="34" charset="-122"/>
            </a:endParaRPr>
          </a:p>
          <a:p>
            <a:pPr eaLnBrk="1" hangingPunct="1"/>
            <a:endParaRPr lang="en-US" altLang="zh-TW" sz="2000" smtClean="0">
              <a:ea typeface="Arial Unicode MS" pitchFamily="34" charset="-122"/>
              <a:cs typeface="Arial Unicode MS" pitchFamily="34" charset="-122"/>
            </a:endParaRPr>
          </a:p>
          <a:p>
            <a:pPr eaLnBrk="1" hangingPunct="1"/>
            <a:endParaRPr lang="en-US" altLang="zh-TW" sz="900" smtClean="0">
              <a:ea typeface="Arial Unicode MS" pitchFamily="34" charset="-122"/>
              <a:cs typeface="Arial Unicode MS" pitchFamily="34" charset="-122"/>
            </a:endParaRPr>
          </a:p>
          <a:p>
            <a:pPr eaLnBrk="1" hangingPunct="1"/>
            <a:r>
              <a:rPr lang="en-US" altLang="zh-TW" sz="2000" smtClean="0">
                <a:ea typeface="Arial Unicode MS" pitchFamily="34" charset="-122"/>
                <a:cs typeface="Arial Unicode MS" pitchFamily="34" charset="-122"/>
              </a:rPr>
              <a:t>Continuation-Ax</a:t>
            </a:r>
          </a:p>
          <a:p>
            <a:pPr eaLnBrk="1" hangingPunct="1">
              <a:buSzPct val="80000"/>
              <a:buFont typeface="Wingdings" pitchFamily="2" charset="2"/>
              <a:buBlip>
                <a:blip r:embed="rId6"/>
              </a:buBlip>
            </a:pPr>
            <a:endParaRPr lang="en-US" altLang="zh-TW" sz="2000" smtClean="0">
              <a:ea typeface="Arial Unicode MS" pitchFamily="34" charset="-122"/>
              <a:cs typeface="Arial Unicode MS" pitchFamily="34" charset="-122"/>
            </a:endParaRPr>
          </a:p>
          <a:p>
            <a:pPr eaLnBrk="1" hangingPunct="1">
              <a:buSzPct val="80000"/>
              <a:buFont typeface="Wingdings" pitchFamily="2" charset="2"/>
              <a:buBlip>
                <a:blip r:embed="rId6"/>
              </a:buBlip>
            </a:pPr>
            <a:endParaRPr lang="en-US" altLang="zh-TW" sz="2000" smtClean="0">
              <a:ea typeface="Arial Unicode MS" pitchFamily="34" charset="-122"/>
              <a:cs typeface="Arial Unicode MS" pitchFamily="34" charset="-122"/>
            </a:endParaRPr>
          </a:p>
          <a:p>
            <a:pPr eaLnBrk="1" hangingPunct="1">
              <a:buSzPct val="80000"/>
              <a:buFont typeface="Wingdings" pitchFamily="2" charset="2"/>
              <a:buBlip>
                <a:blip r:embed="rId6"/>
              </a:buBlip>
            </a:pPr>
            <a:r>
              <a:rPr lang="en-US" altLang="zh-TW" sz="2000" smtClean="0">
                <a:ea typeface="Arial Unicode MS" pitchFamily="34" charset="-122"/>
                <a:cs typeface="Arial Unicode MS" pitchFamily="34" charset="-122"/>
              </a:rPr>
              <a:t>Many other possible constraints:</a:t>
            </a:r>
          </a:p>
          <a:p>
            <a:pPr lvl="2" eaLnBrk="1" hangingPunct="1"/>
            <a:r>
              <a:rPr lang="en-US" altLang="zh-TW" smtClean="0">
                <a:ea typeface="Arial Unicode MS" pitchFamily="34" charset="-122"/>
                <a:cs typeface="Arial Unicode MS" pitchFamily="34" charset="-122"/>
              </a:rPr>
              <a:t>Unique labels</a:t>
            </a:r>
          </a:p>
          <a:p>
            <a:pPr lvl="2" eaLnBrk="1" hangingPunct="1"/>
            <a:r>
              <a:rPr lang="en-US" altLang="zh-TW" smtClean="0">
                <a:ea typeface="Arial Unicode MS" pitchFamily="34" charset="-122"/>
                <a:cs typeface="Arial Unicode MS" pitchFamily="34" charset="-122"/>
              </a:rPr>
              <a:t>No overlapping or embedding</a:t>
            </a:r>
          </a:p>
          <a:p>
            <a:pPr lvl="2" eaLnBrk="1" hangingPunct="1"/>
            <a:r>
              <a:rPr lang="en-US" altLang="zh-TW" smtClean="0">
                <a:ea typeface="Arial Unicode MS" pitchFamily="34" charset="-122"/>
                <a:cs typeface="Arial Unicode MS" pitchFamily="34" charset="-122"/>
              </a:rPr>
              <a:t>Relations between number of arguments; order constraints</a:t>
            </a:r>
          </a:p>
          <a:p>
            <a:pPr lvl="2" eaLnBrk="1" hangingPunct="1"/>
            <a:r>
              <a:rPr lang="en-US" altLang="zh-TW" smtClean="0">
                <a:ea typeface="Arial Unicode MS" pitchFamily="34" charset="-122"/>
                <a:cs typeface="Arial Unicode MS" pitchFamily="34" charset="-122"/>
              </a:rPr>
              <a:t>If verb is of type A, no argument of type  B</a:t>
            </a:r>
          </a:p>
        </p:txBody>
      </p:sp>
      <p:sp>
        <p:nvSpPr>
          <p:cNvPr id="700419" name="Text Box 3"/>
          <p:cNvSpPr txBox="1">
            <a:spLocks noChangeArrowheads="1"/>
          </p:cNvSpPr>
          <p:nvPr/>
        </p:nvSpPr>
        <p:spPr bwMode="auto">
          <a:xfrm>
            <a:off x="4953000" y="1003300"/>
            <a:ext cx="4038600" cy="596900"/>
          </a:xfrm>
          <a:prstGeom prst="rect">
            <a:avLst/>
          </a:prstGeom>
          <a:solidFill>
            <a:schemeClr val="bg1"/>
          </a:solidFill>
          <a:ln w="9525">
            <a:solidFill>
              <a:srgbClr val="0033CC"/>
            </a:solidFill>
            <a:miter lim="800000"/>
            <a:headEnd/>
            <a:tailEnd/>
          </a:ln>
        </p:spPr>
        <p:txBody>
          <a:bodyPr>
            <a:spAutoFit/>
          </a:bodyPr>
          <a:lstStyle/>
          <a:p>
            <a:pPr>
              <a:lnSpc>
                <a:spcPct val="90000"/>
              </a:lnSpc>
              <a:spcBef>
                <a:spcPct val="20000"/>
              </a:spcBef>
              <a:buClr>
                <a:srgbClr val="FF9900"/>
              </a:buClr>
              <a:buSzPct val="75000"/>
              <a:buFont typeface="Wingdings" pitchFamily="2" charset="2"/>
              <a:buNone/>
            </a:pPr>
            <a:r>
              <a:rPr lang="en-US" altLang="zh-TW">
                <a:solidFill>
                  <a:srgbClr val="FF0000"/>
                </a:solidFill>
                <a:ea typeface="Arial Unicode MS" pitchFamily="34" charset="-122"/>
                <a:cs typeface="Arial Unicode MS" pitchFamily="34" charset="-122"/>
              </a:rPr>
              <a:t>Any Boolean rule can be encoded as a set of linear inequalities.</a:t>
            </a:r>
          </a:p>
        </p:txBody>
      </p:sp>
      <p:sp>
        <p:nvSpPr>
          <p:cNvPr id="357380" name="Text Box 4"/>
          <p:cNvSpPr txBox="1">
            <a:spLocks noChangeArrowheads="1"/>
          </p:cNvSpPr>
          <p:nvPr/>
        </p:nvSpPr>
        <p:spPr bwMode="auto">
          <a:xfrm>
            <a:off x="3810000" y="2057400"/>
            <a:ext cx="5181600" cy="369888"/>
          </a:xfrm>
          <a:prstGeom prst="rect">
            <a:avLst/>
          </a:prstGeom>
          <a:solidFill>
            <a:schemeClr val="bg1"/>
          </a:solidFill>
          <a:ln w="9525">
            <a:solidFill>
              <a:srgbClr val="0033CC"/>
            </a:solidFill>
            <a:miter lim="800000"/>
            <a:headEnd/>
            <a:tailEnd/>
          </a:ln>
        </p:spPr>
        <p:txBody>
          <a:bodyPr>
            <a:spAutoFit/>
          </a:bodyPr>
          <a:lstStyle/>
          <a:p>
            <a:pPr algn="ctr">
              <a:spcBef>
                <a:spcPct val="50000"/>
              </a:spcBef>
            </a:pPr>
            <a:r>
              <a:rPr lang="en-US">
                <a:solidFill>
                  <a:srgbClr val="FF0000"/>
                </a:solidFill>
                <a:latin typeface="Calibri" pitchFamily="34" charset="0"/>
              </a:rPr>
              <a:t>If there is an Reference-Ax phrase, there is an Ax</a:t>
            </a:r>
          </a:p>
        </p:txBody>
      </p:sp>
      <p:sp>
        <p:nvSpPr>
          <p:cNvPr id="357381" name="Text Box 5"/>
          <p:cNvSpPr txBox="1">
            <a:spLocks noChangeArrowheads="1"/>
          </p:cNvSpPr>
          <p:nvPr/>
        </p:nvSpPr>
        <p:spPr bwMode="auto">
          <a:xfrm>
            <a:off x="2590800" y="3287713"/>
            <a:ext cx="6400800" cy="369887"/>
          </a:xfrm>
          <a:prstGeom prst="rect">
            <a:avLst/>
          </a:prstGeom>
          <a:solidFill>
            <a:schemeClr val="bg1"/>
          </a:solidFill>
          <a:ln w="9525">
            <a:solidFill>
              <a:srgbClr val="0033CC"/>
            </a:solidFill>
            <a:miter lim="800000"/>
            <a:headEnd/>
            <a:tailEnd/>
          </a:ln>
        </p:spPr>
        <p:txBody>
          <a:bodyPr>
            <a:spAutoFit/>
          </a:bodyPr>
          <a:lstStyle/>
          <a:p>
            <a:pPr algn="ctr">
              <a:spcBef>
                <a:spcPct val="50000"/>
              </a:spcBef>
            </a:pPr>
            <a:r>
              <a:rPr lang="en-US">
                <a:solidFill>
                  <a:srgbClr val="FF0000"/>
                </a:solidFill>
                <a:latin typeface="Calibri" pitchFamily="34" charset="0"/>
              </a:rPr>
              <a:t>If there is an Continuation-x phrase, there is an Ax before it</a:t>
            </a:r>
          </a:p>
        </p:txBody>
      </p:sp>
      <p:sp>
        <p:nvSpPr>
          <p:cNvPr id="357382" name="Rectangle 6"/>
          <p:cNvSpPr>
            <a:spLocks noChangeArrowheads="1"/>
          </p:cNvSpPr>
          <p:nvPr/>
        </p:nvSpPr>
        <p:spPr bwMode="auto">
          <a:xfrm>
            <a:off x="885825" y="361950"/>
            <a:ext cx="7535863" cy="525463"/>
          </a:xfrm>
          <a:prstGeom prst="rect">
            <a:avLst/>
          </a:prstGeom>
          <a:noFill/>
          <a:ln w="9525">
            <a:noFill/>
            <a:miter lim="800000"/>
            <a:headEnd/>
            <a:tailEnd/>
          </a:ln>
        </p:spPr>
        <p:txBody>
          <a:bodyPr anchor="b"/>
          <a:lstStyle/>
          <a:p>
            <a:r>
              <a:rPr lang="en-US" altLang="zh-TW" sz="3800">
                <a:solidFill>
                  <a:srgbClr val="006600"/>
                </a:solidFill>
                <a:latin typeface="Garamond" pitchFamily="18" charset="0"/>
                <a:ea typeface="Arial Unicode MS" pitchFamily="34" charset="-122"/>
                <a:cs typeface="Arial Unicode MS" pitchFamily="34" charset="-122"/>
              </a:rPr>
              <a:t>Constraints</a:t>
            </a:r>
            <a:endParaRPr lang="en-US" sz="3800">
              <a:solidFill>
                <a:srgbClr val="006600"/>
              </a:solidFill>
              <a:latin typeface="Garamond" pitchFamily="18" charset="0"/>
              <a:ea typeface="Arial Unicode MS" pitchFamily="34" charset="-122"/>
              <a:cs typeface="Arial Unicode MS" pitchFamily="34" charset="-122"/>
            </a:endParaRPr>
          </a:p>
        </p:txBody>
      </p:sp>
      <p:sp>
        <p:nvSpPr>
          <p:cNvPr id="700424" name="AutoShape 8"/>
          <p:cNvSpPr>
            <a:spLocks noChangeArrowheads="1"/>
          </p:cNvSpPr>
          <p:nvPr/>
        </p:nvSpPr>
        <p:spPr bwMode="auto">
          <a:xfrm>
            <a:off x="6019800" y="3733800"/>
            <a:ext cx="2895600" cy="685800"/>
          </a:xfrm>
          <a:prstGeom prst="wedgeRoundRectCallout">
            <a:avLst>
              <a:gd name="adj1" fmla="val 3620"/>
              <a:gd name="adj2" fmla="val -234259"/>
              <a:gd name="adj3" fmla="val 16667"/>
            </a:avLst>
          </a:prstGeom>
          <a:solidFill>
            <a:srgbClr val="FFFF66"/>
          </a:solidFill>
          <a:ln w="9525">
            <a:solidFill>
              <a:schemeClr val="tx1"/>
            </a:solidFill>
            <a:miter lim="800000"/>
            <a:headEnd/>
            <a:tailEnd/>
          </a:ln>
        </p:spPr>
        <p:txBody>
          <a:bodyPr/>
          <a:lstStyle/>
          <a:p>
            <a:pPr algn="ctr"/>
            <a:r>
              <a:rPr lang="en-US">
                <a:solidFill>
                  <a:srgbClr val="000000"/>
                </a:solidFill>
                <a:latin typeface="Calibri" pitchFamily="34" charset="0"/>
              </a:rPr>
              <a:t>Universally</a:t>
            </a:r>
            <a:r>
              <a:rPr lang="en-US">
                <a:solidFill>
                  <a:srgbClr val="000000"/>
                </a:solidFill>
                <a:latin typeface="Tahoma" pitchFamily="34" charset="0"/>
              </a:rPr>
              <a:t> quantified rules</a:t>
            </a:r>
          </a:p>
        </p:txBody>
      </p:sp>
      <p:sp>
        <p:nvSpPr>
          <p:cNvPr id="700425" name="Text Box 9"/>
          <p:cNvSpPr txBox="1">
            <a:spLocks noChangeArrowheads="1"/>
          </p:cNvSpPr>
          <p:nvPr/>
        </p:nvSpPr>
        <p:spPr bwMode="auto">
          <a:xfrm>
            <a:off x="5181600" y="4419600"/>
            <a:ext cx="3962400" cy="1093788"/>
          </a:xfrm>
          <a:prstGeom prst="rect">
            <a:avLst/>
          </a:prstGeom>
          <a:solidFill>
            <a:srgbClr val="FFFFCC"/>
          </a:solidFill>
          <a:ln w="9525">
            <a:solidFill>
              <a:srgbClr val="FFC000"/>
            </a:solidFill>
            <a:miter lim="800000"/>
            <a:headEnd/>
            <a:tailEnd/>
          </a:ln>
        </p:spPr>
        <p:txBody>
          <a:bodyPr>
            <a:spAutoFit/>
          </a:bodyPr>
          <a:lstStyle/>
          <a:p>
            <a:pPr>
              <a:lnSpc>
                <a:spcPct val="90000"/>
              </a:lnSpc>
              <a:spcBef>
                <a:spcPct val="20000"/>
              </a:spcBef>
              <a:buClr>
                <a:srgbClr val="FF9900"/>
              </a:buClr>
              <a:buSzPct val="75000"/>
              <a:buFont typeface="Wingdings" pitchFamily="2" charset="2"/>
              <a:buNone/>
            </a:pPr>
            <a:r>
              <a:rPr lang="en-US" altLang="zh-TW">
                <a:solidFill>
                  <a:srgbClr val="0033CC"/>
                </a:solidFill>
                <a:latin typeface="Calibri" pitchFamily="34" charset="0"/>
              </a:rPr>
              <a:t>Learning Based Java: </a:t>
            </a:r>
            <a:r>
              <a:rPr lang="en-US" altLang="zh-TW">
                <a:solidFill>
                  <a:srgbClr val="000000"/>
                </a:solidFill>
                <a:latin typeface="Calibri" pitchFamily="34" charset="0"/>
              </a:rPr>
              <a:t>allows a developer to encode constraints in First Order Logic; these are compiled into linear inequalities automatically. </a:t>
            </a:r>
          </a:p>
        </p:txBody>
      </p:sp>
      <p:pic>
        <p:nvPicPr>
          <p:cNvPr id="2" name="Picture 1" descr="TP_tmp.png"/>
          <p:cNvPicPr>
            <a:picLocks noChangeAspect="1"/>
          </p:cNvPicPr>
          <p:nvPr>
            <p:custDataLst>
              <p:tags r:id="rId1"/>
            </p:custDataLst>
          </p:nvPr>
        </p:nvPicPr>
        <p:blipFill>
          <a:blip r:embed="rId7">
            <a:clrChange>
              <a:clrFrom>
                <a:srgbClr val="FFFFFF"/>
              </a:clrFrom>
              <a:clrTo>
                <a:srgbClr val="FFFFFF">
                  <a:alpha val="0"/>
                </a:srgbClr>
              </a:clrTo>
            </a:clrChange>
          </a:blip>
          <a:srcRect/>
          <a:stretch>
            <a:fillRect/>
          </a:stretch>
        </p:blipFill>
        <p:spPr bwMode="auto">
          <a:xfrm>
            <a:off x="936625" y="1447800"/>
            <a:ext cx="2259013" cy="652463"/>
          </a:xfrm>
          <a:prstGeom prst="rect">
            <a:avLst/>
          </a:prstGeom>
          <a:noFill/>
          <a:ln w="9525">
            <a:noFill/>
            <a:miter lim="800000"/>
            <a:headEnd/>
            <a:tailEnd/>
          </a:ln>
        </p:spPr>
      </p:pic>
      <p:pic>
        <p:nvPicPr>
          <p:cNvPr id="3" name="Picture 2" descr="TP_tmp.png"/>
          <p:cNvPicPr>
            <a:picLocks noChangeAspect="1"/>
          </p:cNvPicPr>
          <p:nvPr>
            <p:custDataLst>
              <p:tags r:id="rId2"/>
            </p:custDataLst>
          </p:nvPr>
        </p:nvPicPr>
        <p:blipFill>
          <a:blip r:embed="rId8">
            <a:clrChange>
              <a:clrFrom>
                <a:srgbClr val="FFFFFF"/>
              </a:clrFrom>
              <a:clrTo>
                <a:srgbClr val="FFFFFF">
                  <a:alpha val="0"/>
                </a:srgbClr>
              </a:clrTo>
            </a:clrChange>
          </a:blip>
          <a:srcRect/>
          <a:stretch>
            <a:fillRect/>
          </a:stretch>
        </p:blipFill>
        <p:spPr bwMode="auto">
          <a:xfrm>
            <a:off x="936625" y="2468563"/>
            <a:ext cx="4921250" cy="731837"/>
          </a:xfrm>
          <a:prstGeom prst="rect">
            <a:avLst/>
          </a:prstGeom>
          <a:noFill/>
          <a:ln w="9525">
            <a:noFill/>
            <a:miter lim="800000"/>
            <a:headEnd/>
            <a:tailEnd/>
          </a:ln>
        </p:spPr>
      </p:pic>
      <p:pic>
        <p:nvPicPr>
          <p:cNvPr id="4" name="Picture 3" descr="TP_tmp.png"/>
          <p:cNvPicPr>
            <a:picLocks noChangeAspect="1"/>
          </p:cNvPicPr>
          <p:nvPr>
            <p:custDataLst>
              <p:tags r:id="rId3"/>
            </p:custDataLst>
          </p:nvPr>
        </p:nvPicPr>
        <p:blipFill>
          <a:blip r:embed="rId9">
            <a:clrChange>
              <a:clrFrom>
                <a:srgbClr val="FFFFFF"/>
              </a:clrFrom>
              <a:clrTo>
                <a:srgbClr val="FFFFFF">
                  <a:alpha val="0"/>
                </a:srgbClr>
              </a:clrTo>
            </a:clrChange>
          </a:blip>
          <a:srcRect/>
          <a:stretch>
            <a:fillRect/>
          </a:stretch>
        </p:blipFill>
        <p:spPr bwMode="auto">
          <a:xfrm>
            <a:off x="914400" y="3733800"/>
            <a:ext cx="4768850" cy="7620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0424">
                                            <p:bg/>
                                          </p:spTgt>
                                        </p:tgtEl>
                                        <p:attrNameLst>
                                          <p:attrName>style.visibility</p:attrName>
                                        </p:attrNameLst>
                                      </p:cBhvr>
                                      <p:to>
                                        <p:strVal val="visible"/>
                                      </p:to>
                                    </p:set>
                                  </p:childTnLst>
                                  <p:subTnLst>
                                    <p:set>
                                      <p:cBhvr override="childStyle">
                                        <p:cTn dur="1" fill="hold" display="0" masterRel="nextClick" afterEffect="1"/>
                                        <p:tgtEl>
                                          <p:spTgt spid="700424">
                                            <p:bg/>
                                          </p:spTgt>
                                        </p:tgtEl>
                                        <p:attrNameLst>
                                          <p:attrName>style.visibility</p:attrName>
                                        </p:attrNameLst>
                                      </p:cBhvr>
                                      <p:to>
                                        <p:strVal val="hidden"/>
                                      </p:to>
                                    </p:set>
                                  </p:subTnLst>
                                </p:cTn>
                              </p:par>
                              <p:par>
                                <p:cTn id="11" presetID="1" presetClass="entr" presetSubtype="0" fill="hold" grpId="0" nodeType="withEffect">
                                  <p:stCondLst>
                                    <p:cond delay="0"/>
                                  </p:stCondLst>
                                  <p:childTnLst>
                                    <p:set>
                                      <p:cBhvr>
                                        <p:cTn id="12" dur="1" fill="hold">
                                          <p:stCondLst>
                                            <p:cond delay="0"/>
                                          </p:stCondLst>
                                        </p:cTn>
                                        <p:tgtEl>
                                          <p:spTgt spid="700424">
                                            <p:txEl>
                                              <p:pRg st="0" end="0"/>
                                            </p:txEl>
                                          </p:spTgt>
                                        </p:tgtEl>
                                        <p:attrNameLst>
                                          <p:attrName>style.visibility</p:attrName>
                                        </p:attrNameLst>
                                      </p:cBhvr>
                                      <p:to>
                                        <p:strVal val="visible"/>
                                      </p:to>
                                    </p:set>
                                  </p:childTnLst>
                                  <p:subTnLst>
                                    <p:set>
                                      <p:cBhvr override="childStyle">
                                        <p:cTn dur="1" fill="hold" display="0" masterRel="nextClick" afterEffect="1"/>
                                        <p:tgtEl>
                                          <p:spTgt spid="700424">
                                            <p:txEl>
                                              <p:pRg st="0" end="0"/>
                                            </p:txEl>
                                          </p:spTgt>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700419"/>
                                        </p:tgtEl>
                                        <p:attrNameLst>
                                          <p:attrName>style.visibility</p:attrName>
                                        </p:attrNameLst>
                                      </p:cBhvr>
                                      <p:to>
                                        <p:strVal val="visible"/>
                                      </p:to>
                                    </p:set>
                                    <p:animEffect transition="in" filter="blinds(horizontal)">
                                      <p:cBhvr>
                                        <p:cTn id="25" dur="500"/>
                                        <p:tgtEl>
                                          <p:spTgt spid="70041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151554">
                                            <p:txEl>
                                              <p:pRg st="10" end="10"/>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51554">
                                            <p:txEl>
                                              <p:pRg st="11" end="11"/>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51554">
                                            <p:txEl>
                                              <p:pRg st="12" end="12"/>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51554">
                                            <p:txEl>
                                              <p:pRg st="13" end="13"/>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51554">
                                            <p:txEl>
                                              <p:pRg st="14" end="14"/>
                                            </p:txEl>
                                          </p:spTgt>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700425"/>
                                        </p:tgtEl>
                                        <p:attrNameLst>
                                          <p:attrName>style.visibility</p:attrName>
                                        </p:attrNameLst>
                                      </p:cBhvr>
                                      <p:to>
                                        <p:strVal val="visible"/>
                                      </p:to>
                                    </p:set>
                                    <p:animEffect transition="in" filter="blinds(horizontal)">
                                      <p:cBhvr>
                                        <p:cTn id="42" dur="500"/>
                                        <p:tgtEl>
                                          <p:spTgt spid="700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0419" grpId="0" animBg="1"/>
      <p:bldP spid="700424" grpId="0" build="allAtOnce" animBg="1"/>
      <p:bldP spid="700425" grpId="0" animBg="1"/>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5" name="Rectangle 3"/>
          <p:cNvSpPr>
            <a:spLocks noGrp="1" noChangeArrowheads="1"/>
          </p:cNvSpPr>
          <p:nvPr>
            <p:ph type="sldNum" sz="quarter" idx="10"/>
          </p:nvPr>
        </p:nvSpPr>
        <p:spPr>
          <a:noFill/>
        </p:spPr>
        <p:txBody>
          <a:bodyPr/>
          <a:lstStyle/>
          <a:p>
            <a:fld id="{74571CE6-8114-40AB-8936-E180203E1B36}" type="slidenum">
              <a:rPr lang="en-US" altLang="zh-TW" smtClean="0">
                <a:ea typeface="Arial Unicode MS" pitchFamily="34" charset="-122"/>
                <a:cs typeface="Arial Unicode MS" pitchFamily="34" charset="-122"/>
              </a:rPr>
              <a:pPr/>
              <a:t>163</a:t>
            </a:fld>
            <a:endParaRPr lang="en-US" altLang="zh-TW" smtClean="0">
              <a:ea typeface="Arial Unicode MS" pitchFamily="34" charset="-122"/>
              <a:cs typeface="Arial Unicode MS" pitchFamily="34" charset="-122"/>
            </a:endParaRPr>
          </a:p>
        </p:txBody>
      </p:sp>
      <p:sp>
        <p:nvSpPr>
          <p:cNvPr id="359426" name="Title 1"/>
          <p:cNvSpPr>
            <a:spLocks noGrp="1"/>
          </p:cNvSpPr>
          <p:nvPr>
            <p:ph type="title" idx="4294967295"/>
          </p:nvPr>
        </p:nvSpPr>
        <p:spPr>
          <a:xfrm>
            <a:off x="757238" y="271463"/>
            <a:ext cx="5638800" cy="533400"/>
          </a:xfrm>
        </p:spPr>
        <p:txBody>
          <a:bodyPr/>
          <a:lstStyle/>
          <a:p>
            <a:r>
              <a:rPr lang="en-US" sz="3400" smtClean="0">
                <a:ea typeface="Arial Unicode MS" pitchFamily="34" charset="-122"/>
                <a:cs typeface="Arial Unicode MS" pitchFamily="34" charset="-122"/>
              </a:rPr>
              <a:t>SRL: Posing the Problem</a:t>
            </a:r>
          </a:p>
        </p:txBody>
      </p:sp>
      <p:pic>
        <p:nvPicPr>
          <p:cNvPr id="359427" name="Picture 2" descr="TP_tmp.png"/>
          <p:cNvPicPr>
            <a:picLocks noChangeAspect="1"/>
          </p:cNvPicPr>
          <p:nvPr>
            <p:custDataLst>
              <p:tags r:id="rId1"/>
            </p:custDataLst>
          </p:nvPr>
        </p:nvPicPr>
        <p:blipFill>
          <a:blip r:embed="rId4">
            <a:clrChange>
              <a:clrFrom>
                <a:srgbClr val="FFFFFF"/>
              </a:clrFrom>
              <a:clrTo>
                <a:srgbClr val="FFFFFF">
                  <a:alpha val="0"/>
                </a:srgbClr>
              </a:clrTo>
            </a:clrChange>
          </a:blip>
          <a:srcRect/>
          <a:stretch>
            <a:fillRect/>
          </a:stretch>
        </p:blipFill>
        <p:spPr bwMode="auto">
          <a:xfrm>
            <a:off x="404813" y="1295400"/>
            <a:ext cx="4243387" cy="1493838"/>
          </a:xfrm>
          <a:prstGeom prst="rect">
            <a:avLst/>
          </a:prstGeom>
          <a:noFill/>
          <a:ln w="9525">
            <a:noFill/>
            <a:miter lim="800000"/>
            <a:headEnd/>
            <a:tailEnd/>
          </a:ln>
        </p:spPr>
      </p:pic>
      <p:pic>
        <p:nvPicPr>
          <p:cNvPr id="359428" name="Picture 2" descr="SRL1"/>
          <p:cNvPicPr>
            <a:picLocks noChangeAspect="1" noChangeArrowheads="1"/>
          </p:cNvPicPr>
          <p:nvPr/>
        </p:nvPicPr>
        <p:blipFill>
          <a:blip r:embed="rId5"/>
          <a:srcRect/>
          <a:stretch>
            <a:fillRect/>
          </a:stretch>
        </p:blipFill>
        <p:spPr bwMode="auto">
          <a:xfrm>
            <a:off x="5029200" y="533400"/>
            <a:ext cx="3770313" cy="3724275"/>
          </a:xfrm>
          <a:prstGeom prst="rect">
            <a:avLst/>
          </a:prstGeom>
          <a:noFill/>
          <a:ln w="9525">
            <a:noFill/>
            <a:miter lim="800000"/>
            <a:headEnd/>
            <a:tailEnd/>
          </a:ln>
        </p:spPr>
      </p:pic>
      <p:pic>
        <p:nvPicPr>
          <p:cNvPr id="2" name="Picture 1" descr="TP_tmp.png"/>
          <p:cNvPicPr>
            <a:picLocks noChangeAspect="1"/>
          </p:cNvPicPr>
          <p:nvPr>
            <p:custDataLst>
              <p:tags r:id="rId2"/>
            </p:custDataLst>
          </p:nvPr>
        </p:nvPicPr>
        <p:blipFill>
          <a:blip r:embed="rId6">
            <a:clrChange>
              <a:clrFrom>
                <a:srgbClr val="FFFFFF"/>
              </a:clrFrom>
              <a:clrTo>
                <a:srgbClr val="FFFFFF">
                  <a:alpha val="0"/>
                </a:srgbClr>
              </a:clrTo>
            </a:clrChange>
          </a:blip>
          <a:srcRect/>
          <a:stretch>
            <a:fillRect/>
          </a:stretch>
        </p:blipFill>
        <p:spPr bwMode="auto">
          <a:xfrm>
            <a:off x="481013" y="2667000"/>
            <a:ext cx="4852987" cy="3074988"/>
          </a:xfrm>
          <a:prstGeom prst="rect">
            <a:avLst/>
          </a:prstGeom>
          <a:noFill/>
          <a:ln w="9525">
            <a:noFill/>
            <a:miter lim="800000"/>
            <a:headEnd/>
            <a:tailEnd/>
          </a:ln>
        </p:spPr>
      </p:pic>
      <p:sp>
        <p:nvSpPr>
          <p:cNvPr id="359430" name="Rectangle 6"/>
          <p:cNvSpPr>
            <a:spLocks noChangeArrowheads="1"/>
          </p:cNvSpPr>
          <p:nvPr/>
        </p:nvSpPr>
        <p:spPr bwMode="auto">
          <a:xfrm>
            <a:off x="5486400" y="4257675"/>
            <a:ext cx="3505200" cy="650875"/>
          </a:xfrm>
          <a:prstGeom prst="rect">
            <a:avLst/>
          </a:prstGeom>
          <a:solidFill>
            <a:srgbClr val="FFFFCC"/>
          </a:solidFill>
          <a:ln w="9525">
            <a:solidFill>
              <a:srgbClr val="FF0000"/>
            </a:solidFill>
            <a:miter lim="800000"/>
            <a:headEnd/>
            <a:tailEnd/>
          </a:ln>
        </p:spPr>
        <p:txBody>
          <a:bodyPr>
            <a:spAutoFit/>
          </a:bodyPr>
          <a:lstStyle/>
          <a:p>
            <a:pPr marL="228600" indent="-228600"/>
            <a:r>
              <a:rPr lang="en-GB">
                <a:solidFill>
                  <a:srgbClr val="000000"/>
                </a:solidFill>
              </a:rPr>
              <a:t>Demo: </a:t>
            </a:r>
            <a:r>
              <a:rPr lang="en-US">
                <a:solidFill>
                  <a:srgbClr val="000000"/>
                </a:solidFill>
                <a:sym typeface="Symbol" pitchFamily="18" charset="2"/>
                <a:hlinkClick r:id="rId7"/>
              </a:rPr>
              <a:t>http://cogcomp.cs.illinois.edu/</a:t>
            </a:r>
            <a:r>
              <a:rPr lang="en-US">
                <a:solidFill>
                  <a:srgbClr val="000000"/>
                </a:solidFill>
                <a:sym typeface="Symbol" pitchFamily="18" charset="2"/>
              </a:rPr>
              <a:t>  </a:t>
            </a:r>
            <a:endParaRPr lang="en-US">
              <a:solidFill>
                <a:srgbClr val="000000"/>
              </a:solidFill>
            </a:endParaRPr>
          </a:p>
        </p:txBody>
      </p:sp>
      <p:sp>
        <p:nvSpPr>
          <p:cNvPr id="359431" name="Text Box 16"/>
          <p:cNvSpPr txBox="1">
            <a:spLocks noChangeArrowheads="1"/>
          </p:cNvSpPr>
          <p:nvPr/>
        </p:nvSpPr>
        <p:spPr bwMode="auto">
          <a:xfrm>
            <a:off x="5638800" y="5114925"/>
            <a:ext cx="3200400" cy="981075"/>
          </a:xfrm>
          <a:prstGeom prst="rect">
            <a:avLst/>
          </a:prstGeom>
          <a:solidFill>
            <a:schemeClr val="bg1"/>
          </a:solidFill>
          <a:ln w="9525">
            <a:solidFill>
              <a:srgbClr val="0033CC"/>
            </a:solidFill>
            <a:miter lim="800000"/>
            <a:headEnd/>
            <a:tailEnd/>
          </a:ln>
        </p:spPr>
        <p:txBody>
          <a:bodyPr>
            <a:spAutoFit/>
          </a:bodyPr>
          <a:lstStyle/>
          <a:p>
            <a:pPr algn="ctr">
              <a:spcBef>
                <a:spcPct val="20000"/>
              </a:spcBef>
              <a:buClr>
                <a:srgbClr val="FF9900"/>
              </a:buClr>
              <a:buSzPct val="75000"/>
              <a:buFont typeface="Wingdings" pitchFamily="2" charset="2"/>
              <a:buNone/>
            </a:pPr>
            <a:r>
              <a:rPr lang="en-US">
                <a:solidFill>
                  <a:srgbClr val="000000"/>
                </a:solidFill>
                <a:latin typeface="Calibri" pitchFamily="34" charset="0"/>
              </a:rPr>
              <a:t>Top ranked system in CoNLL</a:t>
            </a:r>
            <a:r>
              <a:rPr lang="ja-JP" altLang="en-US">
                <a:solidFill>
                  <a:srgbClr val="000000"/>
                </a:solidFill>
                <a:latin typeface="Calibri" pitchFamily="34" charset="0"/>
              </a:rPr>
              <a:t>’</a:t>
            </a:r>
            <a:r>
              <a:rPr lang="en-US" altLang="ja-JP">
                <a:solidFill>
                  <a:srgbClr val="000000"/>
                </a:solidFill>
                <a:latin typeface="Calibri" pitchFamily="34" charset="0"/>
              </a:rPr>
              <a:t>05 shared task</a:t>
            </a:r>
            <a:r>
              <a:rPr lang="en-US" altLang="ja-JP">
                <a:solidFill>
                  <a:srgbClr val="CC3300"/>
                </a:solidFill>
                <a:latin typeface="Calibri" pitchFamily="34" charset="0"/>
              </a:rPr>
              <a:t> </a:t>
            </a:r>
          </a:p>
          <a:p>
            <a:pPr algn="ctr">
              <a:spcBef>
                <a:spcPct val="20000"/>
              </a:spcBef>
              <a:buClr>
                <a:srgbClr val="FF9900"/>
              </a:buClr>
              <a:buSzPct val="75000"/>
              <a:buFont typeface="Wingdings" pitchFamily="2" charset="2"/>
              <a:buNone/>
            </a:pPr>
            <a:r>
              <a:rPr lang="en-US">
                <a:solidFill>
                  <a:srgbClr val="FF0000"/>
                </a:solidFill>
                <a:latin typeface="Calibri" pitchFamily="34" charset="0"/>
              </a:rPr>
              <a:t>Key difference is the Inference</a:t>
            </a:r>
          </a:p>
        </p:txBody>
      </p:sp>
      <p:sp>
        <p:nvSpPr>
          <p:cNvPr id="11" name="Rectangle 10"/>
          <p:cNvSpPr/>
          <p:nvPr/>
        </p:nvSpPr>
        <p:spPr>
          <a:xfrm>
            <a:off x="336550" y="1431925"/>
            <a:ext cx="1219200" cy="45720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empus Sans ITC" pitchFamily="82" charset="0"/>
              <a:cs typeface="Arial" pitchFamily="34" charset="0"/>
            </a:endParaRPr>
          </a:p>
        </p:txBody>
      </p:sp>
      <p:sp>
        <p:nvSpPr>
          <p:cNvPr id="14" name="Rectangle 13"/>
          <p:cNvSpPr/>
          <p:nvPr/>
        </p:nvSpPr>
        <p:spPr>
          <a:xfrm>
            <a:off x="304800" y="2438400"/>
            <a:ext cx="1219200" cy="45720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empus Sans ITC" pitchFamily="82" charset="0"/>
              <a:cs typeface="Arial"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49" name="Slide Number Placeholder 2"/>
          <p:cNvSpPr>
            <a:spLocks noGrp="1"/>
          </p:cNvSpPr>
          <p:nvPr>
            <p:ph type="sldNum" sz="quarter" idx="11"/>
          </p:nvPr>
        </p:nvSpPr>
        <p:spPr>
          <a:noFill/>
          <a:ln>
            <a:miter lim="800000"/>
            <a:headEnd/>
            <a:tailEnd/>
          </a:ln>
        </p:spPr>
        <p:txBody>
          <a:bodyPr/>
          <a:lstStyle/>
          <a:p>
            <a:fld id="{5C0E0E3B-F721-454A-9491-7FE0838EF039}" type="slidenum">
              <a:rPr lang="en-US" altLang="zh-TW" smtClean="0">
                <a:ea typeface="Arial Unicode MS" pitchFamily="34" charset="-122"/>
                <a:cs typeface="Arial Unicode MS" pitchFamily="34" charset="-122"/>
              </a:rPr>
              <a:pPr/>
              <a:t>164</a:t>
            </a:fld>
            <a:endParaRPr lang="en-US" altLang="zh-TW" smtClean="0">
              <a:ea typeface="Arial Unicode MS" pitchFamily="34" charset="-122"/>
              <a:cs typeface="Arial Unicode MS" pitchFamily="34" charset="-122"/>
            </a:endParaRPr>
          </a:p>
        </p:txBody>
      </p:sp>
      <p:sp>
        <p:nvSpPr>
          <p:cNvPr id="360450" name="Rectangle 4"/>
          <p:cNvSpPr>
            <a:spLocks noGrp="1" noChangeArrowheads="1"/>
          </p:cNvSpPr>
          <p:nvPr>
            <p:ph type="body" idx="4294967295"/>
          </p:nvPr>
        </p:nvSpPr>
        <p:spPr>
          <a:xfrm>
            <a:off x="457200" y="811213"/>
            <a:ext cx="8458200" cy="4953000"/>
          </a:xfrm>
        </p:spPr>
        <p:txBody>
          <a:bodyPr/>
          <a:lstStyle/>
          <a:p>
            <a:pPr eaLnBrk="1" hangingPunct="1"/>
            <a:endParaRPr lang="en-US" smtClean="0">
              <a:ea typeface="ＭＳ Ｐゴシック" pitchFamily="34" charset="-128"/>
            </a:endParaRPr>
          </a:p>
          <a:p>
            <a:pPr eaLnBrk="1" hangingPunct="1"/>
            <a:r>
              <a:rPr lang="en-US" smtClean="0">
                <a:ea typeface="ＭＳ Ｐゴシック" pitchFamily="34" charset="-128"/>
              </a:rPr>
              <a:t>Constrained Conditional Models – </a:t>
            </a:r>
            <a:r>
              <a:rPr lang="en-US" smtClean="0">
                <a:solidFill>
                  <a:srgbClr val="0033CC"/>
                </a:solidFill>
                <a:ea typeface="ＭＳ Ｐゴシック" pitchFamily="34" charset="-128"/>
              </a:rPr>
              <a:t>ILP formulations</a:t>
            </a:r>
            <a:r>
              <a:rPr lang="en-US" smtClean="0">
                <a:ea typeface="ＭＳ Ｐゴシック" pitchFamily="34" charset="-128"/>
              </a:rPr>
              <a:t> – have been shown useful in the context of many NLP problems</a:t>
            </a:r>
          </a:p>
          <a:p>
            <a:pPr eaLnBrk="1" hangingPunct="1"/>
            <a:r>
              <a:rPr lang="en-US" sz="1800" smtClean="0">
                <a:solidFill>
                  <a:srgbClr val="0033CC"/>
                </a:solidFill>
                <a:ea typeface="ＭＳ Ｐゴシック" pitchFamily="34" charset="-128"/>
              </a:rPr>
              <a:t>[Roth&amp;Yih, 04,07: </a:t>
            </a:r>
            <a:r>
              <a:rPr lang="en-US" sz="1800" smtClean="0">
                <a:ea typeface="ＭＳ Ｐゴシック" pitchFamily="34" charset="-128"/>
              </a:rPr>
              <a:t>Entities and Relations</a:t>
            </a:r>
            <a:r>
              <a:rPr lang="en-US" sz="1800" smtClean="0">
                <a:solidFill>
                  <a:srgbClr val="0033CC"/>
                </a:solidFill>
                <a:ea typeface="ＭＳ Ｐゴシック" pitchFamily="34" charset="-128"/>
              </a:rPr>
              <a:t>; Punyakanok et. al: </a:t>
            </a:r>
            <a:r>
              <a:rPr lang="en-US" sz="1800" smtClean="0">
                <a:ea typeface="ＭＳ Ｐゴシック" pitchFamily="34" charset="-128"/>
              </a:rPr>
              <a:t>SRL</a:t>
            </a:r>
            <a:r>
              <a:rPr lang="en-US" sz="1800" smtClean="0">
                <a:solidFill>
                  <a:srgbClr val="0033CC"/>
                </a:solidFill>
                <a:ea typeface="ＭＳ Ｐゴシック" pitchFamily="34" charset="-128"/>
              </a:rPr>
              <a:t>  …]</a:t>
            </a:r>
          </a:p>
          <a:p>
            <a:pPr lvl="1" eaLnBrk="1" hangingPunct="1">
              <a:lnSpc>
                <a:spcPct val="88000"/>
              </a:lnSpc>
            </a:pPr>
            <a:r>
              <a:rPr lang="en-US" smtClean="0">
                <a:solidFill>
                  <a:srgbClr val="FF0000"/>
                </a:solidFill>
              </a:rPr>
              <a:t>Summarization; Co-reference; Information &amp; Relation Extraction; Event Identifications; Transliteration; Textual Entailment; Knowledge Acquisition; Sentiments; </a:t>
            </a:r>
            <a:r>
              <a:rPr lang="en-US" smtClean="0"/>
              <a:t>Temporal Reasoning</a:t>
            </a:r>
            <a:r>
              <a:rPr lang="en-US" smtClean="0">
                <a:solidFill>
                  <a:srgbClr val="FF0000"/>
                </a:solidFill>
              </a:rPr>
              <a:t>, Dependency Parsing,…</a:t>
            </a:r>
          </a:p>
          <a:p>
            <a:pPr eaLnBrk="1" hangingPunct="1">
              <a:lnSpc>
                <a:spcPct val="88000"/>
              </a:lnSpc>
            </a:pPr>
            <a:r>
              <a:rPr lang="en-US" smtClean="0">
                <a:ea typeface="ＭＳ Ｐゴシック" pitchFamily="34" charset="-128"/>
              </a:rPr>
              <a:t>Some theoretical work on training paradigms </a:t>
            </a:r>
            <a:r>
              <a:rPr lang="en-US" sz="1800" smtClean="0">
                <a:solidFill>
                  <a:srgbClr val="0033CC"/>
                </a:solidFill>
                <a:ea typeface="ＭＳ Ｐゴシック" pitchFamily="34" charset="-128"/>
              </a:rPr>
              <a:t>[Punyakanok et. al., 05 more; Constraints Driven Learning, PR, Constrained EM…] </a:t>
            </a:r>
          </a:p>
          <a:p>
            <a:pPr eaLnBrk="1" hangingPunct="1">
              <a:lnSpc>
                <a:spcPct val="88000"/>
              </a:lnSpc>
            </a:pPr>
            <a:r>
              <a:rPr lang="en-US" smtClean="0">
                <a:ea typeface="ＭＳ Ｐゴシック" pitchFamily="34" charset="-128"/>
              </a:rPr>
              <a:t>Some work on Inference, mostly approximations, bringing back ideas on Lagrangian relaxation, etc. </a:t>
            </a:r>
            <a:endParaRPr lang="en-US" sz="1400" b="1" smtClean="0">
              <a:solidFill>
                <a:srgbClr val="0033CC"/>
              </a:solidFill>
              <a:latin typeface="Arial" charset="0"/>
              <a:ea typeface="ＭＳ Ｐゴシック" pitchFamily="34" charset="-128"/>
            </a:endParaRPr>
          </a:p>
          <a:p>
            <a:pPr lvl="1" eaLnBrk="1" hangingPunct="1">
              <a:lnSpc>
                <a:spcPct val="88000"/>
              </a:lnSpc>
            </a:pPr>
            <a:endParaRPr lang="en-US" sz="1400" b="1" smtClean="0">
              <a:solidFill>
                <a:srgbClr val="0033CC"/>
              </a:solidFill>
              <a:latin typeface="Arial" charset="0"/>
            </a:endParaRPr>
          </a:p>
          <a:p>
            <a:pPr eaLnBrk="1" hangingPunct="1">
              <a:lnSpc>
                <a:spcPct val="88000"/>
              </a:lnSpc>
            </a:pPr>
            <a:r>
              <a:rPr lang="en-US" altLang="zh-TW" sz="2000" b="1" smtClean="0">
                <a:ea typeface="Arial Unicode MS" pitchFamily="34" charset="-122"/>
                <a:cs typeface="Arial Unicode MS" pitchFamily="34" charset="-122"/>
              </a:rPr>
              <a:t>Summary of work &amp; a bibliography: </a:t>
            </a:r>
            <a:r>
              <a:rPr lang="en-US" altLang="zh-TW" sz="2000" b="1" smtClean="0">
                <a:ea typeface="Arial Unicode MS" pitchFamily="34" charset="-122"/>
                <a:cs typeface="Arial Unicode MS" pitchFamily="34" charset="-122"/>
                <a:hlinkClick r:id="rId2"/>
              </a:rPr>
              <a:t>http://L2R.cs.uiuc.edu/tutorials.html</a:t>
            </a:r>
            <a:endParaRPr lang="en-US" altLang="zh-TW" sz="2000" b="1" smtClean="0">
              <a:ea typeface="Arial Unicode MS" pitchFamily="34" charset="-122"/>
              <a:cs typeface="Arial Unicode MS" pitchFamily="34" charset="-122"/>
            </a:endParaRPr>
          </a:p>
          <a:p>
            <a:pPr eaLnBrk="1" hangingPunct="1">
              <a:lnSpc>
                <a:spcPct val="88000"/>
              </a:lnSpc>
            </a:pPr>
            <a:r>
              <a:rPr lang="en-US" altLang="zh-TW" sz="2000" b="1" smtClean="0">
                <a:ea typeface="Arial Unicode MS" pitchFamily="34" charset="-122"/>
                <a:cs typeface="Arial Unicode MS" pitchFamily="34" charset="-122"/>
              </a:rPr>
              <a:t>See also: Chang, Ratinov &amp; Roth, Machine Learning Journal 2012.</a:t>
            </a:r>
          </a:p>
          <a:p>
            <a:pPr eaLnBrk="1" hangingPunct="1">
              <a:lnSpc>
                <a:spcPct val="88000"/>
              </a:lnSpc>
              <a:buFont typeface="Wingdings" pitchFamily="2" charset="2"/>
              <a:buNone/>
            </a:pPr>
            <a:endParaRPr lang="en-US" altLang="zh-TW" sz="1800" b="1" smtClean="0">
              <a:latin typeface="Arial" charset="0"/>
              <a:ea typeface="Arial Unicode MS" pitchFamily="34" charset="-122"/>
              <a:cs typeface="Arial Unicode MS" pitchFamily="34" charset="-122"/>
            </a:endParaRPr>
          </a:p>
          <a:p>
            <a:pPr eaLnBrk="1" hangingPunct="1">
              <a:lnSpc>
                <a:spcPct val="88000"/>
              </a:lnSpc>
              <a:buFont typeface="Wingdings" pitchFamily="2" charset="2"/>
              <a:buNone/>
            </a:pPr>
            <a:endParaRPr lang="en-US" altLang="zh-TW" smtClean="0">
              <a:ea typeface="Arial Unicode MS" pitchFamily="34" charset="-122"/>
              <a:cs typeface="Arial Unicode MS" pitchFamily="34" charset="-122"/>
            </a:endParaRPr>
          </a:p>
          <a:p>
            <a:pPr eaLnBrk="1" hangingPunct="1"/>
            <a:endParaRPr lang="en-US" altLang="zh-TW" b="1" smtClean="0">
              <a:ea typeface="Arial Unicode MS" pitchFamily="34" charset="-122"/>
              <a:cs typeface="Arial Unicode MS" pitchFamily="34" charset="-122"/>
            </a:endParaRPr>
          </a:p>
        </p:txBody>
      </p:sp>
      <p:sp>
        <p:nvSpPr>
          <p:cNvPr id="360451" name="Rectangle 3"/>
          <p:cNvSpPr>
            <a:spLocks noGrp="1" noChangeArrowheads="1"/>
          </p:cNvSpPr>
          <p:nvPr>
            <p:ph type="title" idx="4294967295"/>
          </p:nvPr>
        </p:nvSpPr>
        <p:spPr>
          <a:xfrm>
            <a:off x="923925" y="476250"/>
            <a:ext cx="8229600" cy="533400"/>
          </a:xfrm>
        </p:spPr>
        <p:txBody>
          <a:bodyPr/>
          <a:lstStyle/>
          <a:p>
            <a:pPr eaLnBrk="1" hangingPunct="1"/>
            <a:r>
              <a:rPr lang="en-US" smtClean="0">
                <a:ea typeface="ＭＳ Ｐゴシック" pitchFamily="34" charset="-128"/>
              </a:rPr>
              <a:t>Constrained Conditional Models</a:t>
            </a:r>
            <a:br>
              <a:rPr lang="en-US" smtClean="0">
                <a:ea typeface="ＭＳ Ｐゴシック" pitchFamily="34" charset="-128"/>
              </a:rPr>
            </a:br>
            <a:r>
              <a:rPr lang="en-US" smtClean="0">
                <a:latin typeface="Arial" charset="0"/>
                <a:ea typeface="ＭＳ Ｐゴシック" pitchFamily="34" charset="-128"/>
              </a:rPr>
              <a:t>—</a:t>
            </a:r>
            <a:r>
              <a:rPr lang="en-US" smtClean="0">
                <a:ea typeface="ＭＳ Ｐゴシック" pitchFamily="34" charset="-128"/>
              </a:rPr>
              <a:t>A Summary</a:t>
            </a:r>
            <a:endParaRPr lang="en-US" smtClean="0">
              <a:solidFill>
                <a:schemeClr val="tx1"/>
              </a:solidFill>
              <a:ea typeface="ＭＳ Ｐゴシック" pitchFamily="34" charset="-128"/>
            </a:endParaRPr>
          </a:p>
        </p:txBody>
      </p:sp>
    </p:spTree>
  </p:cSld>
  <p:clrMapOvr>
    <a:masterClrMapping/>
  </p:clrMapOvr>
  <p:transition spd="med"/>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3" name="Rectangle 3"/>
          <p:cNvSpPr>
            <a:spLocks noGrp="1" noChangeArrowheads="1"/>
          </p:cNvSpPr>
          <p:nvPr>
            <p:ph type="sldNum" sz="quarter" idx="11"/>
          </p:nvPr>
        </p:nvSpPr>
        <p:spPr>
          <a:noFill/>
          <a:ln>
            <a:miter lim="800000"/>
            <a:headEnd/>
            <a:tailEnd/>
          </a:ln>
        </p:spPr>
        <p:txBody>
          <a:bodyPr/>
          <a:lstStyle/>
          <a:p>
            <a:fld id="{C2B8E8FE-B4AE-45F6-9C09-33C9BC0AA213}" type="slidenum">
              <a:rPr lang="en-US" altLang="zh-TW" smtClean="0">
                <a:solidFill>
                  <a:schemeClr val="tx1"/>
                </a:solidFill>
                <a:ea typeface="Arial Unicode MS" pitchFamily="34" charset="-122"/>
                <a:cs typeface="Arial Unicode MS" pitchFamily="34" charset="-122"/>
              </a:rPr>
              <a:pPr/>
              <a:t>165</a:t>
            </a:fld>
            <a:endParaRPr lang="en-US" altLang="zh-TW" smtClean="0">
              <a:solidFill>
                <a:schemeClr val="tx1"/>
              </a:solidFill>
              <a:ea typeface="Arial Unicode MS" pitchFamily="34" charset="-122"/>
              <a:cs typeface="Arial Unicode MS" pitchFamily="34" charset="-122"/>
            </a:endParaRPr>
          </a:p>
        </p:txBody>
      </p:sp>
      <p:sp>
        <p:nvSpPr>
          <p:cNvPr id="361474" name="Title 1"/>
          <p:cNvSpPr>
            <a:spLocks noGrp="1"/>
          </p:cNvSpPr>
          <p:nvPr>
            <p:ph type="title" idx="4294967295"/>
          </p:nvPr>
        </p:nvSpPr>
        <p:spPr/>
        <p:txBody>
          <a:bodyPr/>
          <a:lstStyle/>
          <a:p>
            <a:r>
              <a:rPr lang="en-US" sz="3200" smtClean="0">
                <a:ea typeface="ＭＳ Ｐゴシック" pitchFamily="34" charset="-128"/>
              </a:rPr>
              <a:t>Interval Based Event Timeline Construction</a:t>
            </a:r>
          </a:p>
        </p:txBody>
      </p:sp>
      <p:sp>
        <p:nvSpPr>
          <p:cNvPr id="361475" name="TextBox 5"/>
          <p:cNvSpPr txBox="1">
            <a:spLocks noChangeArrowheads="1"/>
          </p:cNvSpPr>
          <p:nvPr/>
        </p:nvSpPr>
        <p:spPr bwMode="auto">
          <a:xfrm>
            <a:off x="4267200" y="838200"/>
            <a:ext cx="4419600" cy="338138"/>
          </a:xfrm>
          <a:prstGeom prst="rect">
            <a:avLst/>
          </a:prstGeom>
          <a:noFill/>
          <a:ln w="9525">
            <a:noFill/>
            <a:miter lim="800000"/>
            <a:headEnd/>
            <a:tailEnd/>
          </a:ln>
        </p:spPr>
        <p:txBody>
          <a:bodyPr>
            <a:spAutoFit/>
          </a:bodyPr>
          <a:lstStyle/>
          <a:p>
            <a:pPr algn="r"/>
            <a:r>
              <a:rPr lang="en-US" sz="1600" i="1">
                <a:solidFill>
                  <a:srgbClr val="000000"/>
                </a:solidFill>
              </a:rPr>
              <a:t>Publishing date: Wed., May 24</a:t>
            </a:r>
            <a:r>
              <a:rPr lang="en-US" sz="1600" i="1" baseline="30000">
                <a:solidFill>
                  <a:srgbClr val="000000"/>
                </a:solidFill>
              </a:rPr>
              <a:t>th</a:t>
            </a:r>
            <a:r>
              <a:rPr lang="en-US" sz="1600" i="1">
                <a:solidFill>
                  <a:srgbClr val="000000"/>
                </a:solidFill>
              </a:rPr>
              <a:t>, 2006</a:t>
            </a:r>
          </a:p>
        </p:txBody>
      </p:sp>
      <p:sp>
        <p:nvSpPr>
          <p:cNvPr id="361476" name="Rectangle 6"/>
          <p:cNvSpPr>
            <a:spLocks noChangeArrowheads="1"/>
          </p:cNvSpPr>
          <p:nvPr/>
        </p:nvSpPr>
        <p:spPr bwMode="auto">
          <a:xfrm>
            <a:off x="457200" y="1176338"/>
            <a:ext cx="8229600" cy="2514600"/>
          </a:xfrm>
          <a:prstGeom prst="rect">
            <a:avLst/>
          </a:prstGeom>
          <a:solidFill>
            <a:schemeClr val="accent1"/>
          </a:solidFill>
          <a:ln w="19050">
            <a:solidFill>
              <a:srgbClr val="008000"/>
            </a:solidFill>
            <a:round/>
            <a:headEnd/>
            <a:tailEnd/>
          </a:ln>
        </p:spPr>
        <p:txBody>
          <a:bodyPr/>
          <a:lstStyle/>
          <a:p>
            <a:pPr algn="just" eaLnBrk="0" hangingPunct="0">
              <a:lnSpc>
                <a:spcPct val="150000"/>
              </a:lnSpc>
            </a:pPr>
            <a:r>
              <a:rPr lang="en-US" sz="2000"/>
              <a:t>[…] The Iraqi insurgents attacked a police station in Tal Afar on Tuesday killing 6 policemen and injuring 8 other people. This action brings the casualties to over 3000 since the invasion of the coalition armies on 3/20/2003. Police wants to arrest the insurgents in a campaign next week. […]</a:t>
            </a:r>
          </a:p>
        </p:txBody>
      </p:sp>
    </p:spTree>
  </p:cSld>
  <p:clrMapOvr>
    <a:masterClrMapping/>
  </p:clrMapOvr>
  <p:transition spd="med"/>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1" name="Rectangle 3"/>
          <p:cNvSpPr>
            <a:spLocks noGrp="1" noChangeArrowheads="1"/>
          </p:cNvSpPr>
          <p:nvPr>
            <p:ph type="sldNum" sz="quarter" idx="11"/>
          </p:nvPr>
        </p:nvSpPr>
        <p:spPr>
          <a:noFill/>
          <a:ln>
            <a:miter lim="800000"/>
            <a:headEnd/>
            <a:tailEnd/>
          </a:ln>
        </p:spPr>
        <p:txBody>
          <a:bodyPr/>
          <a:lstStyle/>
          <a:p>
            <a:fld id="{F7B14E90-974F-4799-BCCB-BA29A44B07D5}" type="slidenum">
              <a:rPr lang="en-US" altLang="zh-TW" smtClean="0">
                <a:solidFill>
                  <a:schemeClr val="tx1"/>
                </a:solidFill>
                <a:ea typeface="Arial Unicode MS" pitchFamily="34" charset="-122"/>
                <a:cs typeface="Arial Unicode MS" pitchFamily="34" charset="-122"/>
              </a:rPr>
              <a:pPr/>
              <a:t>166</a:t>
            </a:fld>
            <a:endParaRPr lang="en-US" altLang="zh-TW" smtClean="0">
              <a:solidFill>
                <a:schemeClr val="tx1"/>
              </a:solidFill>
              <a:ea typeface="Arial Unicode MS" pitchFamily="34" charset="-122"/>
              <a:cs typeface="Arial Unicode MS" pitchFamily="34" charset="-122"/>
            </a:endParaRPr>
          </a:p>
        </p:txBody>
      </p:sp>
      <p:sp>
        <p:nvSpPr>
          <p:cNvPr id="363522" name="Title 1"/>
          <p:cNvSpPr>
            <a:spLocks noGrp="1"/>
          </p:cNvSpPr>
          <p:nvPr>
            <p:ph type="title" idx="4294967295"/>
          </p:nvPr>
        </p:nvSpPr>
        <p:spPr/>
        <p:txBody>
          <a:bodyPr/>
          <a:lstStyle/>
          <a:p>
            <a:r>
              <a:rPr lang="en-US" sz="3200" smtClean="0">
                <a:ea typeface="ＭＳ Ｐゴシック" pitchFamily="34" charset="-128"/>
              </a:rPr>
              <a:t>Interval Based Event Timeline Construction</a:t>
            </a:r>
          </a:p>
        </p:txBody>
      </p:sp>
      <p:sp>
        <p:nvSpPr>
          <p:cNvPr id="363523" name="Rectangle 6"/>
          <p:cNvSpPr>
            <a:spLocks noChangeArrowheads="1"/>
          </p:cNvSpPr>
          <p:nvPr/>
        </p:nvSpPr>
        <p:spPr bwMode="auto">
          <a:xfrm>
            <a:off x="457200" y="1176338"/>
            <a:ext cx="8229600" cy="2514600"/>
          </a:xfrm>
          <a:prstGeom prst="rect">
            <a:avLst/>
          </a:prstGeom>
          <a:solidFill>
            <a:schemeClr val="accent1"/>
          </a:solidFill>
          <a:ln w="19050">
            <a:solidFill>
              <a:srgbClr val="008000"/>
            </a:solidFill>
            <a:round/>
            <a:headEnd/>
            <a:tailEnd/>
          </a:ln>
        </p:spPr>
        <p:txBody>
          <a:bodyPr/>
          <a:lstStyle/>
          <a:p>
            <a:pPr algn="just" eaLnBrk="0" hangingPunct="0">
              <a:lnSpc>
                <a:spcPct val="150000"/>
              </a:lnSpc>
            </a:pPr>
            <a:r>
              <a:rPr lang="en-US" sz="2000"/>
              <a:t>[…] The Iraqi insurgents </a:t>
            </a:r>
            <a:r>
              <a:rPr lang="en-US" sz="2000" i="1">
                <a:solidFill>
                  <a:srgbClr val="FF0000"/>
                </a:solidFill>
              </a:rPr>
              <a:t>attacked</a:t>
            </a:r>
            <a:r>
              <a:rPr lang="en-US" sz="2000"/>
              <a:t> a police station in Tal Afar on </a:t>
            </a:r>
            <a:r>
              <a:rPr lang="en-US" sz="2000">
                <a:solidFill>
                  <a:srgbClr val="000000"/>
                </a:solidFill>
              </a:rPr>
              <a:t>Tuesday </a:t>
            </a:r>
            <a:r>
              <a:rPr lang="en-US" sz="2000" i="1">
                <a:solidFill>
                  <a:srgbClr val="FF0000"/>
                </a:solidFill>
              </a:rPr>
              <a:t>killing</a:t>
            </a:r>
            <a:r>
              <a:rPr lang="en-US" sz="2000"/>
              <a:t> 6 policemen and </a:t>
            </a:r>
            <a:r>
              <a:rPr lang="en-US" sz="2000" i="1">
                <a:solidFill>
                  <a:srgbClr val="FF0000"/>
                </a:solidFill>
              </a:rPr>
              <a:t>injuring</a:t>
            </a:r>
            <a:r>
              <a:rPr lang="en-US" sz="2000"/>
              <a:t> 8 other people. This action brings the </a:t>
            </a:r>
            <a:r>
              <a:rPr lang="en-US" sz="2000" i="1">
                <a:solidFill>
                  <a:srgbClr val="FF0000"/>
                </a:solidFill>
              </a:rPr>
              <a:t>casualties</a:t>
            </a:r>
            <a:r>
              <a:rPr lang="en-US" sz="2000"/>
              <a:t> to over 3000 since the </a:t>
            </a:r>
            <a:r>
              <a:rPr lang="en-US" sz="2000" i="1">
                <a:solidFill>
                  <a:srgbClr val="FF0000"/>
                </a:solidFill>
              </a:rPr>
              <a:t>invasion</a:t>
            </a:r>
            <a:r>
              <a:rPr lang="en-US" sz="2000"/>
              <a:t> of the coalition armies on 3/20/2003. Police wants to </a:t>
            </a:r>
            <a:r>
              <a:rPr lang="en-US" sz="2000" i="1">
                <a:solidFill>
                  <a:srgbClr val="FF0000"/>
                </a:solidFill>
              </a:rPr>
              <a:t>arrest</a:t>
            </a:r>
            <a:r>
              <a:rPr lang="en-US" sz="2000"/>
              <a:t> the insurgents in a campaign </a:t>
            </a:r>
            <a:r>
              <a:rPr lang="en-US" sz="2000">
                <a:solidFill>
                  <a:srgbClr val="000000"/>
                </a:solidFill>
              </a:rPr>
              <a:t>next week</a:t>
            </a:r>
            <a:r>
              <a:rPr lang="en-US" sz="2000"/>
              <a:t>. […]</a:t>
            </a:r>
          </a:p>
        </p:txBody>
      </p:sp>
      <p:sp>
        <p:nvSpPr>
          <p:cNvPr id="363524" name="TextBox 10"/>
          <p:cNvSpPr txBox="1">
            <a:spLocks noChangeArrowheads="1"/>
          </p:cNvSpPr>
          <p:nvPr/>
        </p:nvSpPr>
        <p:spPr bwMode="auto">
          <a:xfrm>
            <a:off x="4267200" y="838200"/>
            <a:ext cx="4419600" cy="338138"/>
          </a:xfrm>
          <a:prstGeom prst="rect">
            <a:avLst/>
          </a:prstGeom>
          <a:noFill/>
          <a:ln w="9525">
            <a:noFill/>
            <a:miter lim="800000"/>
            <a:headEnd/>
            <a:tailEnd/>
          </a:ln>
        </p:spPr>
        <p:txBody>
          <a:bodyPr>
            <a:spAutoFit/>
          </a:bodyPr>
          <a:lstStyle/>
          <a:p>
            <a:pPr algn="r"/>
            <a:r>
              <a:rPr lang="en-US" sz="1600" i="1">
                <a:solidFill>
                  <a:srgbClr val="000000"/>
                </a:solidFill>
              </a:rPr>
              <a:t>Publishing date: Wed., May 24</a:t>
            </a:r>
            <a:r>
              <a:rPr lang="en-US" sz="1600" i="1" baseline="30000">
                <a:solidFill>
                  <a:srgbClr val="000000"/>
                </a:solidFill>
              </a:rPr>
              <a:t>th</a:t>
            </a:r>
            <a:r>
              <a:rPr lang="en-US" sz="1600" i="1">
                <a:solidFill>
                  <a:srgbClr val="000000"/>
                </a:solidFill>
              </a:rPr>
              <a:t>, 2006</a:t>
            </a:r>
          </a:p>
        </p:txBody>
      </p:sp>
      <p:sp>
        <p:nvSpPr>
          <p:cNvPr id="363525" name="Rounded Rectangle 7"/>
          <p:cNvSpPr>
            <a:spLocks noChangeArrowheads="1"/>
          </p:cNvSpPr>
          <p:nvPr/>
        </p:nvSpPr>
        <p:spPr bwMode="auto">
          <a:xfrm>
            <a:off x="3657600" y="1358900"/>
            <a:ext cx="1066800" cy="381000"/>
          </a:xfrm>
          <a:prstGeom prst="roundRect">
            <a:avLst>
              <a:gd name="adj" fmla="val 16667"/>
            </a:avLst>
          </a:prstGeom>
          <a:solidFill>
            <a:srgbClr val="FFFFFF">
              <a:alpha val="78038"/>
            </a:srgbClr>
          </a:solidFill>
          <a:ln w="9525">
            <a:solidFill>
              <a:srgbClr val="FF0000"/>
            </a:solidFill>
            <a:round/>
            <a:headEnd/>
            <a:tailEnd/>
          </a:ln>
        </p:spPr>
        <p:txBody>
          <a:bodyPr anchor="ctr"/>
          <a:lstStyle/>
          <a:p>
            <a:pPr algn="ctr" eaLnBrk="0" hangingPunct="0"/>
            <a:r>
              <a:rPr lang="en-US" b="1">
                <a:latin typeface="Book Antiqua" pitchFamily="18" charset="0"/>
              </a:rPr>
              <a:t>e</a:t>
            </a:r>
            <a:r>
              <a:rPr lang="en-US" b="1" baseline="-25000">
                <a:latin typeface="Book Antiqua" pitchFamily="18" charset="0"/>
              </a:rPr>
              <a:t>1</a:t>
            </a:r>
          </a:p>
        </p:txBody>
      </p:sp>
      <p:sp>
        <p:nvSpPr>
          <p:cNvPr id="363526" name="Rounded Rectangle 9"/>
          <p:cNvSpPr>
            <a:spLocks noChangeArrowheads="1"/>
          </p:cNvSpPr>
          <p:nvPr/>
        </p:nvSpPr>
        <p:spPr bwMode="auto">
          <a:xfrm>
            <a:off x="1676400" y="1790700"/>
            <a:ext cx="736600" cy="381000"/>
          </a:xfrm>
          <a:prstGeom prst="roundRect">
            <a:avLst>
              <a:gd name="adj" fmla="val 16667"/>
            </a:avLst>
          </a:prstGeom>
          <a:solidFill>
            <a:srgbClr val="FFFFFF">
              <a:alpha val="78038"/>
            </a:srgbClr>
          </a:solidFill>
          <a:ln w="9525">
            <a:solidFill>
              <a:srgbClr val="FF0000"/>
            </a:solidFill>
            <a:round/>
            <a:headEnd/>
            <a:tailEnd/>
          </a:ln>
        </p:spPr>
        <p:txBody>
          <a:bodyPr anchor="ctr"/>
          <a:lstStyle/>
          <a:p>
            <a:pPr algn="ctr" eaLnBrk="0" hangingPunct="0"/>
            <a:r>
              <a:rPr lang="en-US" b="1">
                <a:latin typeface="Book Antiqua" pitchFamily="18" charset="0"/>
              </a:rPr>
              <a:t>e</a:t>
            </a:r>
            <a:r>
              <a:rPr lang="en-US" b="1" baseline="-25000">
                <a:latin typeface="Book Antiqua" pitchFamily="18" charset="0"/>
              </a:rPr>
              <a:t>2</a:t>
            </a:r>
          </a:p>
        </p:txBody>
      </p:sp>
      <p:sp>
        <p:nvSpPr>
          <p:cNvPr id="363527" name="Rounded Rectangle 11"/>
          <p:cNvSpPr>
            <a:spLocks noChangeArrowheads="1"/>
          </p:cNvSpPr>
          <p:nvPr/>
        </p:nvSpPr>
        <p:spPr bwMode="auto">
          <a:xfrm>
            <a:off x="4470400" y="1790700"/>
            <a:ext cx="901700" cy="381000"/>
          </a:xfrm>
          <a:prstGeom prst="roundRect">
            <a:avLst>
              <a:gd name="adj" fmla="val 16667"/>
            </a:avLst>
          </a:prstGeom>
          <a:solidFill>
            <a:srgbClr val="FFFFFF">
              <a:alpha val="78038"/>
            </a:srgbClr>
          </a:solidFill>
          <a:ln w="9525">
            <a:solidFill>
              <a:srgbClr val="FF0000"/>
            </a:solidFill>
            <a:round/>
            <a:headEnd/>
            <a:tailEnd/>
          </a:ln>
        </p:spPr>
        <p:txBody>
          <a:bodyPr anchor="ctr"/>
          <a:lstStyle/>
          <a:p>
            <a:pPr algn="ctr" eaLnBrk="0" hangingPunct="0"/>
            <a:r>
              <a:rPr lang="en-US" b="1">
                <a:latin typeface="Book Antiqua" pitchFamily="18" charset="0"/>
              </a:rPr>
              <a:t>e</a:t>
            </a:r>
            <a:r>
              <a:rPr lang="en-US" b="1" baseline="-25000">
                <a:latin typeface="Book Antiqua" pitchFamily="18" charset="0"/>
              </a:rPr>
              <a:t>3</a:t>
            </a:r>
          </a:p>
        </p:txBody>
      </p:sp>
      <p:sp>
        <p:nvSpPr>
          <p:cNvPr id="363528" name="Rounded Rectangle 12"/>
          <p:cNvSpPr>
            <a:spLocks noChangeArrowheads="1"/>
          </p:cNvSpPr>
          <p:nvPr/>
        </p:nvSpPr>
        <p:spPr bwMode="auto">
          <a:xfrm>
            <a:off x="1854200" y="2247900"/>
            <a:ext cx="1219200" cy="381000"/>
          </a:xfrm>
          <a:prstGeom prst="roundRect">
            <a:avLst>
              <a:gd name="adj" fmla="val 16667"/>
            </a:avLst>
          </a:prstGeom>
          <a:solidFill>
            <a:srgbClr val="FFFFFF">
              <a:alpha val="78038"/>
            </a:srgbClr>
          </a:solidFill>
          <a:ln w="9525">
            <a:solidFill>
              <a:srgbClr val="FF0000"/>
            </a:solidFill>
            <a:round/>
            <a:headEnd/>
            <a:tailEnd/>
          </a:ln>
        </p:spPr>
        <p:txBody>
          <a:bodyPr anchor="ctr"/>
          <a:lstStyle/>
          <a:p>
            <a:pPr algn="ctr" eaLnBrk="0" hangingPunct="0"/>
            <a:r>
              <a:rPr lang="en-US" b="1">
                <a:latin typeface="Book Antiqua" pitchFamily="18" charset="0"/>
              </a:rPr>
              <a:t>e</a:t>
            </a:r>
            <a:r>
              <a:rPr lang="en-US" b="1" baseline="-25000">
                <a:latin typeface="Book Antiqua" pitchFamily="18" charset="0"/>
              </a:rPr>
              <a:t>4</a:t>
            </a:r>
          </a:p>
        </p:txBody>
      </p:sp>
      <p:sp>
        <p:nvSpPr>
          <p:cNvPr id="363529" name="Rounded Rectangle 13"/>
          <p:cNvSpPr>
            <a:spLocks noChangeArrowheads="1"/>
          </p:cNvSpPr>
          <p:nvPr/>
        </p:nvSpPr>
        <p:spPr bwMode="auto">
          <a:xfrm>
            <a:off x="5816600" y="2247900"/>
            <a:ext cx="1003300" cy="381000"/>
          </a:xfrm>
          <a:prstGeom prst="roundRect">
            <a:avLst>
              <a:gd name="adj" fmla="val 16667"/>
            </a:avLst>
          </a:prstGeom>
          <a:solidFill>
            <a:srgbClr val="FFFFFF">
              <a:alpha val="78038"/>
            </a:srgbClr>
          </a:solidFill>
          <a:ln w="9525">
            <a:solidFill>
              <a:srgbClr val="FF0000"/>
            </a:solidFill>
            <a:round/>
            <a:headEnd/>
            <a:tailEnd/>
          </a:ln>
        </p:spPr>
        <p:txBody>
          <a:bodyPr anchor="ctr"/>
          <a:lstStyle/>
          <a:p>
            <a:pPr algn="ctr" eaLnBrk="0" hangingPunct="0"/>
            <a:r>
              <a:rPr lang="en-US" b="1">
                <a:latin typeface="Book Antiqua" pitchFamily="18" charset="0"/>
              </a:rPr>
              <a:t>e</a:t>
            </a:r>
            <a:r>
              <a:rPr lang="en-US" b="1" baseline="-25000">
                <a:latin typeface="Book Antiqua" pitchFamily="18" charset="0"/>
              </a:rPr>
              <a:t>5</a:t>
            </a:r>
          </a:p>
        </p:txBody>
      </p:sp>
      <p:sp>
        <p:nvSpPr>
          <p:cNvPr id="363530" name="Rounded Rectangle 14"/>
          <p:cNvSpPr>
            <a:spLocks noChangeArrowheads="1"/>
          </p:cNvSpPr>
          <p:nvPr/>
        </p:nvSpPr>
        <p:spPr bwMode="auto">
          <a:xfrm>
            <a:off x="5410200" y="2730500"/>
            <a:ext cx="762000" cy="381000"/>
          </a:xfrm>
          <a:prstGeom prst="roundRect">
            <a:avLst>
              <a:gd name="adj" fmla="val 16667"/>
            </a:avLst>
          </a:prstGeom>
          <a:solidFill>
            <a:srgbClr val="FFFFFF">
              <a:alpha val="78038"/>
            </a:srgbClr>
          </a:solidFill>
          <a:ln w="9525">
            <a:solidFill>
              <a:srgbClr val="FF0000"/>
            </a:solidFill>
            <a:round/>
            <a:headEnd/>
            <a:tailEnd/>
          </a:ln>
        </p:spPr>
        <p:txBody>
          <a:bodyPr anchor="ctr"/>
          <a:lstStyle/>
          <a:p>
            <a:pPr algn="ctr" eaLnBrk="0" hangingPunct="0"/>
            <a:r>
              <a:rPr lang="en-US" b="1">
                <a:latin typeface="Book Antiqua" pitchFamily="18" charset="0"/>
              </a:rPr>
              <a:t>e</a:t>
            </a:r>
            <a:r>
              <a:rPr lang="en-US" b="1" baseline="-25000">
                <a:latin typeface="Book Antiqua" pitchFamily="18" charset="0"/>
              </a:rPr>
              <a:t>6</a:t>
            </a:r>
          </a:p>
        </p:txBody>
      </p:sp>
    </p:spTree>
  </p:cSld>
  <p:clrMapOvr>
    <a:masterClrMapping/>
  </p:clrMapOvr>
  <p:transition spd="med"/>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69" name="Rectangle 3"/>
          <p:cNvSpPr>
            <a:spLocks noGrp="1" noChangeArrowheads="1"/>
          </p:cNvSpPr>
          <p:nvPr>
            <p:ph type="sldNum" sz="quarter" idx="11"/>
          </p:nvPr>
        </p:nvSpPr>
        <p:spPr>
          <a:noFill/>
          <a:ln>
            <a:miter lim="800000"/>
            <a:headEnd/>
            <a:tailEnd/>
          </a:ln>
        </p:spPr>
        <p:txBody>
          <a:bodyPr/>
          <a:lstStyle/>
          <a:p>
            <a:fld id="{5707A87E-BC19-471A-BD01-7C0C5F452EA3}" type="slidenum">
              <a:rPr lang="en-US" altLang="zh-TW" smtClean="0">
                <a:solidFill>
                  <a:schemeClr val="tx1"/>
                </a:solidFill>
                <a:ea typeface="Arial Unicode MS" pitchFamily="34" charset="-122"/>
                <a:cs typeface="Arial Unicode MS" pitchFamily="34" charset="-122"/>
              </a:rPr>
              <a:pPr/>
              <a:t>167</a:t>
            </a:fld>
            <a:endParaRPr lang="en-US" altLang="zh-TW" smtClean="0">
              <a:solidFill>
                <a:schemeClr val="tx1"/>
              </a:solidFill>
              <a:ea typeface="Arial Unicode MS" pitchFamily="34" charset="-122"/>
              <a:cs typeface="Arial Unicode MS" pitchFamily="34" charset="-122"/>
            </a:endParaRPr>
          </a:p>
        </p:txBody>
      </p:sp>
      <p:sp>
        <p:nvSpPr>
          <p:cNvPr id="365570" name="Title 1"/>
          <p:cNvSpPr>
            <a:spLocks noGrp="1"/>
          </p:cNvSpPr>
          <p:nvPr>
            <p:ph type="title" idx="4294967295"/>
          </p:nvPr>
        </p:nvSpPr>
        <p:spPr/>
        <p:txBody>
          <a:bodyPr/>
          <a:lstStyle/>
          <a:p>
            <a:r>
              <a:rPr lang="en-US" sz="3200" smtClean="0">
                <a:ea typeface="ＭＳ Ｐゴシック" pitchFamily="34" charset="-128"/>
              </a:rPr>
              <a:t>Interval Based Event Timeline Construction</a:t>
            </a:r>
            <a:endParaRPr lang="en-US" sz="4200" smtClean="0">
              <a:ea typeface="ＭＳ Ｐゴシック" pitchFamily="34" charset="-128"/>
            </a:endParaRPr>
          </a:p>
        </p:txBody>
      </p:sp>
      <p:sp>
        <p:nvSpPr>
          <p:cNvPr id="365571" name="Rectangle 6"/>
          <p:cNvSpPr>
            <a:spLocks noChangeArrowheads="1"/>
          </p:cNvSpPr>
          <p:nvPr/>
        </p:nvSpPr>
        <p:spPr bwMode="auto">
          <a:xfrm>
            <a:off x="457200" y="1176338"/>
            <a:ext cx="8229600" cy="2514600"/>
          </a:xfrm>
          <a:prstGeom prst="rect">
            <a:avLst/>
          </a:prstGeom>
          <a:solidFill>
            <a:schemeClr val="accent1"/>
          </a:solidFill>
          <a:ln w="19050">
            <a:solidFill>
              <a:srgbClr val="008000"/>
            </a:solidFill>
            <a:round/>
            <a:headEnd/>
            <a:tailEnd/>
          </a:ln>
        </p:spPr>
        <p:txBody>
          <a:bodyPr/>
          <a:lstStyle/>
          <a:p>
            <a:pPr algn="just" eaLnBrk="0" hangingPunct="0">
              <a:lnSpc>
                <a:spcPct val="150000"/>
              </a:lnSpc>
            </a:pPr>
            <a:r>
              <a:rPr lang="en-US" sz="2000"/>
              <a:t>[…] The Iraqi insurgents </a:t>
            </a:r>
            <a:r>
              <a:rPr lang="en-US" sz="2000" i="1">
                <a:solidFill>
                  <a:srgbClr val="FF0000"/>
                </a:solidFill>
              </a:rPr>
              <a:t>attacked</a:t>
            </a:r>
            <a:r>
              <a:rPr lang="en-US" sz="2000"/>
              <a:t> a police station in Tal Afar on </a:t>
            </a:r>
            <a:r>
              <a:rPr lang="en-US" sz="2000">
                <a:solidFill>
                  <a:srgbClr val="000000"/>
                </a:solidFill>
              </a:rPr>
              <a:t>Tuesday </a:t>
            </a:r>
            <a:r>
              <a:rPr lang="en-US" sz="2000" i="1">
                <a:solidFill>
                  <a:srgbClr val="FF0000"/>
                </a:solidFill>
              </a:rPr>
              <a:t>killing</a:t>
            </a:r>
            <a:r>
              <a:rPr lang="en-US" sz="2000"/>
              <a:t> 6 policemen and </a:t>
            </a:r>
            <a:r>
              <a:rPr lang="en-US" sz="2000" i="1">
                <a:solidFill>
                  <a:srgbClr val="FF0000"/>
                </a:solidFill>
              </a:rPr>
              <a:t>injuring</a:t>
            </a:r>
            <a:r>
              <a:rPr lang="en-US" sz="2000"/>
              <a:t> 8 other people. This action brings the </a:t>
            </a:r>
            <a:r>
              <a:rPr lang="en-US" sz="2000" i="1">
                <a:solidFill>
                  <a:srgbClr val="FF0000"/>
                </a:solidFill>
              </a:rPr>
              <a:t>casualties</a:t>
            </a:r>
            <a:r>
              <a:rPr lang="en-US" sz="2000"/>
              <a:t> to over 3000 since the </a:t>
            </a:r>
            <a:r>
              <a:rPr lang="en-US" sz="2000" i="1">
                <a:solidFill>
                  <a:srgbClr val="FF0000"/>
                </a:solidFill>
              </a:rPr>
              <a:t>invasion</a:t>
            </a:r>
            <a:r>
              <a:rPr lang="en-US" sz="2000"/>
              <a:t> of the coalition armies on 3/20/2003. Police wants to </a:t>
            </a:r>
            <a:r>
              <a:rPr lang="en-US" sz="2000" i="1">
                <a:solidFill>
                  <a:srgbClr val="FF0000"/>
                </a:solidFill>
              </a:rPr>
              <a:t>arrest</a:t>
            </a:r>
            <a:r>
              <a:rPr lang="en-US" sz="2000"/>
              <a:t> the insurgents in a campaign </a:t>
            </a:r>
            <a:r>
              <a:rPr lang="en-US" sz="2000">
                <a:solidFill>
                  <a:srgbClr val="000000"/>
                </a:solidFill>
              </a:rPr>
              <a:t>next week</a:t>
            </a:r>
            <a:r>
              <a:rPr lang="en-US" sz="2000"/>
              <a:t>. […]</a:t>
            </a:r>
          </a:p>
        </p:txBody>
      </p:sp>
      <p:sp>
        <p:nvSpPr>
          <p:cNvPr id="365572" name="TextBox 10"/>
          <p:cNvSpPr txBox="1">
            <a:spLocks noChangeArrowheads="1"/>
          </p:cNvSpPr>
          <p:nvPr/>
        </p:nvSpPr>
        <p:spPr bwMode="auto">
          <a:xfrm>
            <a:off x="4267200" y="838200"/>
            <a:ext cx="4419600" cy="338138"/>
          </a:xfrm>
          <a:prstGeom prst="rect">
            <a:avLst/>
          </a:prstGeom>
          <a:noFill/>
          <a:ln w="9525">
            <a:noFill/>
            <a:miter lim="800000"/>
            <a:headEnd/>
            <a:tailEnd/>
          </a:ln>
        </p:spPr>
        <p:txBody>
          <a:bodyPr>
            <a:spAutoFit/>
          </a:bodyPr>
          <a:lstStyle/>
          <a:p>
            <a:pPr algn="r"/>
            <a:r>
              <a:rPr lang="en-US" sz="1600" i="1">
                <a:solidFill>
                  <a:srgbClr val="000000"/>
                </a:solidFill>
              </a:rPr>
              <a:t>Publishing date: Wed., May 24</a:t>
            </a:r>
            <a:r>
              <a:rPr lang="en-US" sz="1600" i="1" baseline="30000">
                <a:solidFill>
                  <a:srgbClr val="000000"/>
                </a:solidFill>
              </a:rPr>
              <a:t>th</a:t>
            </a:r>
            <a:r>
              <a:rPr lang="en-US" sz="1600" i="1">
                <a:solidFill>
                  <a:srgbClr val="000000"/>
                </a:solidFill>
              </a:rPr>
              <a:t>, 2006</a:t>
            </a:r>
          </a:p>
        </p:txBody>
      </p:sp>
      <p:sp>
        <p:nvSpPr>
          <p:cNvPr id="365573" name="Rounded Rectangle 7"/>
          <p:cNvSpPr>
            <a:spLocks noChangeArrowheads="1"/>
          </p:cNvSpPr>
          <p:nvPr/>
        </p:nvSpPr>
        <p:spPr bwMode="auto">
          <a:xfrm>
            <a:off x="3657600" y="1358900"/>
            <a:ext cx="1066800" cy="381000"/>
          </a:xfrm>
          <a:prstGeom prst="roundRect">
            <a:avLst>
              <a:gd name="adj" fmla="val 16667"/>
            </a:avLst>
          </a:prstGeom>
          <a:solidFill>
            <a:srgbClr val="FFFFFF">
              <a:alpha val="78038"/>
            </a:srgbClr>
          </a:solidFill>
          <a:ln w="9525">
            <a:solidFill>
              <a:srgbClr val="FF0000"/>
            </a:solidFill>
            <a:round/>
            <a:headEnd/>
            <a:tailEnd/>
          </a:ln>
        </p:spPr>
        <p:txBody>
          <a:bodyPr anchor="ctr"/>
          <a:lstStyle/>
          <a:p>
            <a:pPr algn="ctr" eaLnBrk="0" hangingPunct="0"/>
            <a:r>
              <a:rPr lang="en-US" b="1">
                <a:latin typeface="Book Antiqua" pitchFamily="18" charset="0"/>
              </a:rPr>
              <a:t>e</a:t>
            </a:r>
            <a:r>
              <a:rPr lang="en-US" b="1" baseline="-25000">
                <a:latin typeface="Book Antiqua" pitchFamily="18" charset="0"/>
              </a:rPr>
              <a:t>1</a:t>
            </a:r>
          </a:p>
        </p:txBody>
      </p:sp>
      <p:sp>
        <p:nvSpPr>
          <p:cNvPr id="365574" name="Rounded Rectangle 9"/>
          <p:cNvSpPr>
            <a:spLocks noChangeArrowheads="1"/>
          </p:cNvSpPr>
          <p:nvPr/>
        </p:nvSpPr>
        <p:spPr bwMode="auto">
          <a:xfrm>
            <a:off x="1676400" y="1790700"/>
            <a:ext cx="736600" cy="381000"/>
          </a:xfrm>
          <a:prstGeom prst="roundRect">
            <a:avLst>
              <a:gd name="adj" fmla="val 16667"/>
            </a:avLst>
          </a:prstGeom>
          <a:solidFill>
            <a:srgbClr val="FFFFFF">
              <a:alpha val="78038"/>
            </a:srgbClr>
          </a:solidFill>
          <a:ln w="9525">
            <a:solidFill>
              <a:srgbClr val="FF0000"/>
            </a:solidFill>
            <a:round/>
            <a:headEnd/>
            <a:tailEnd/>
          </a:ln>
        </p:spPr>
        <p:txBody>
          <a:bodyPr anchor="ctr"/>
          <a:lstStyle/>
          <a:p>
            <a:pPr algn="ctr" eaLnBrk="0" hangingPunct="0"/>
            <a:r>
              <a:rPr lang="en-US" b="1">
                <a:latin typeface="Book Antiqua" pitchFamily="18" charset="0"/>
              </a:rPr>
              <a:t>e</a:t>
            </a:r>
            <a:r>
              <a:rPr lang="en-US" b="1" baseline="-25000">
                <a:latin typeface="Book Antiqua" pitchFamily="18" charset="0"/>
              </a:rPr>
              <a:t>2</a:t>
            </a:r>
          </a:p>
        </p:txBody>
      </p:sp>
      <p:sp>
        <p:nvSpPr>
          <p:cNvPr id="365575" name="Rounded Rectangle 11"/>
          <p:cNvSpPr>
            <a:spLocks noChangeArrowheads="1"/>
          </p:cNvSpPr>
          <p:nvPr/>
        </p:nvSpPr>
        <p:spPr bwMode="auto">
          <a:xfrm>
            <a:off x="4470400" y="1790700"/>
            <a:ext cx="901700" cy="381000"/>
          </a:xfrm>
          <a:prstGeom prst="roundRect">
            <a:avLst>
              <a:gd name="adj" fmla="val 16667"/>
            </a:avLst>
          </a:prstGeom>
          <a:solidFill>
            <a:srgbClr val="FFFFFF">
              <a:alpha val="78038"/>
            </a:srgbClr>
          </a:solidFill>
          <a:ln w="9525">
            <a:solidFill>
              <a:srgbClr val="FF0000"/>
            </a:solidFill>
            <a:round/>
            <a:headEnd/>
            <a:tailEnd/>
          </a:ln>
        </p:spPr>
        <p:txBody>
          <a:bodyPr anchor="ctr"/>
          <a:lstStyle/>
          <a:p>
            <a:pPr algn="ctr" eaLnBrk="0" hangingPunct="0"/>
            <a:r>
              <a:rPr lang="en-US" b="1">
                <a:latin typeface="Book Antiqua" pitchFamily="18" charset="0"/>
              </a:rPr>
              <a:t>e</a:t>
            </a:r>
            <a:r>
              <a:rPr lang="en-US" b="1" baseline="-25000">
                <a:latin typeface="Book Antiqua" pitchFamily="18" charset="0"/>
              </a:rPr>
              <a:t>3</a:t>
            </a:r>
          </a:p>
        </p:txBody>
      </p:sp>
      <p:sp>
        <p:nvSpPr>
          <p:cNvPr id="365576" name="Rounded Rectangle 12"/>
          <p:cNvSpPr>
            <a:spLocks noChangeArrowheads="1"/>
          </p:cNvSpPr>
          <p:nvPr/>
        </p:nvSpPr>
        <p:spPr bwMode="auto">
          <a:xfrm>
            <a:off x="1854200" y="2247900"/>
            <a:ext cx="1219200" cy="381000"/>
          </a:xfrm>
          <a:prstGeom prst="roundRect">
            <a:avLst>
              <a:gd name="adj" fmla="val 16667"/>
            </a:avLst>
          </a:prstGeom>
          <a:solidFill>
            <a:srgbClr val="FFFFFF">
              <a:alpha val="78038"/>
            </a:srgbClr>
          </a:solidFill>
          <a:ln w="9525">
            <a:solidFill>
              <a:srgbClr val="FF0000"/>
            </a:solidFill>
            <a:round/>
            <a:headEnd/>
            <a:tailEnd/>
          </a:ln>
        </p:spPr>
        <p:txBody>
          <a:bodyPr anchor="ctr"/>
          <a:lstStyle/>
          <a:p>
            <a:pPr algn="ctr" eaLnBrk="0" hangingPunct="0"/>
            <a:r>
              <a:rPr lang="en-US" b="1">
                <a:latin typeface="Book Antiqua" pitchFamily="18" charset="0"/>
              </a:rPr>
              <a:t>e</a:t>
            </a:r>
            <a:r>
              <a:rPr lang="en-US" b="1" baseline="-25000">
                <a:latin typeface="Book Antiqua" pitchFamily="18" charset="0"/>
              </a:rPr>
              <a:t>4</a:t>
            </a:r>
          </a:p>
        </p:txBody>
      </p:sp>
      <p:sp>
        <p:nvSpPr>
          <p:cNvPr id="365577" name="Rounded Rectangle 13"/>
          <p:cNvSpPr>
            <a:spLocks noChangeArrowheads="1"/>
          </p:cNvSpPr>
          <p:nvPr/>
        </p:nvSpPr>
        <p:spPr bwMode="auto">
          <a:xfrm>
            <a:off x="5816600" y="2247900"/>
            <a:ext cx="1003300" cy="381000"/>
          </a:xfrm>
          <a:prstGeom prst="roundRect">
            <a:avLst>
              <a:gd name="adj" fmla="val 16667"/>
            </a:avLst>
          </a:prstGeom>
          <a:solidFill>
            <a:srgbClr val="FFFFFF">
              <a:alpha val="78038"/>
            </a:srgbClr>
          </a:solidFill>
          <a:ln w="9525">
            <a:solidFill>
              <a:srgbClr val="FF0000"/>
            </a:solidFill>
            <a:round/>
            <a:headEnd/>
            <a:tailEnd/>
          </a:ln>
        </p:spPr>
        <p:txBody>
          <a:bodyPr anchor="ctr"/>
          <a:lstStyle/>
          <a:p>
            <a:pPr algn="ctr" eaLnBrk="0" hangingPunct="0"/>
            <a:r>
              <a:rPr lang="en-US" b="1">
                <a:latin typeface="Book Antiqua" pitchFamily="18" charset="0"/>
              </a:rPr>
              <a:t>e</a:t>
            </a:r>
            <a:r>
              <a:rPr lang="en-US" b="1" baseline="-25000">
                <a:latin typeface="Book Antiqua" pitchFamily="18" charset="0"/>
              </a:rPr>
              <a:t>5</a:t>
            </a:r>
          </a:p>
        </p:txBody>
      </p:sp>
      <p:sp>
        <p:nvSpPr>
          <p:cNvPr id="365578" name="Rounded Rectangle 14"/>
          <p:cNvSpPr>
            <a:spLocks noChangeArrowheads="1"/>
          </p:cNvSpPr>
          <p:nvPr/>
        </p:nvSpPr>
        <p:spPr bwMode="auto">
          <a:xfrm>
            <a:off x="5410200" y="2730500"/>
            <a:ext cx="762000" cy="381000"/>
          </a:xfrm>
          <a:prstGeom prst="roundRect">
            <a:avLst>
              <a:gd name="adj" fmla="val 16667"/>
            </a:avLst>
          </a:prstGeom>
          <a:solidFill>
            <a:srgbClr val="FFFFFF">
              <a:alpha val="78038"/>
            </a:srgbClr>
          </a:solidFill>
          <a:ln w="9525">
            <a:solidFill>
              <a:srgbClr val="FF0000"/>
            </a:solidFill>
            <a:round/>
            <a:headEnd/>
            <a:tailEnd/>
          </a:ln>
        </p:spPr>
        <p:txBody>
          <a:bodyPr anchor="ctr"/>
          <a:lstStyle/>
          <a:p>
            <a:pPr algn="ctr" eaLnBrk="0" hangingPunct="0"/>
            <a:r>
              <a:rPr lang="en-US" b="1">
                <a:latin typeface="Book Antiqua" pitchFamily="18" charset="0"/>
              </a:rPr>
              <a:t>e</a:t>
            </a:r>
            <a:r>
              <a:rPr lang="en-US" b="1" baseline="-25000">
                <a:latin typeface="Book Antiqua" pitchFamily="18" charset="0"/>
              </a:rPr>
              <a:t>6</a:t>
            </a:r>
          </a:p>
        </p:txBody>
      </p:sp>
      <p:grpSp>
        <p:nvGrpSpPr>
          <p:cNvPr id="16" name="Group 48"/>
          <p:cNvGrpSpPr>
            <a:grpSpLocks/>
          </p:cNvGrpSpPr>
          <p:nvPr/>
        </p:nvGrpSpPr>
        <p:grpSpPr bwMode="auto">
          <a:xfrm>
            <a:off x="457200" y="1739900"/>
            <a:ext cx="3733800" cy="4127500"/>
            <a:chOff x="457200" y="1739900"/>
            <a:chExt cx="3733800" cy="4127500"/>
          </a:xfrm>
        </p:grpSpPr>
        <p:sp>
          <p:nvSpPr>
            <p:cNvPr id="17" name="Rounded Rectangle 16"/>
            <p:cNvSpPr/>
            <p:nvPr/>
          </p:nvSpPr>
          <p:spPr bwMode="auto">
            <a:xfrm>
              <a:off x="457200" y="4267200"/>
              <a:ext cx="2667000" cy="1600200"/>
            </a:xfrm>
            <a:prstGeom prst="roundRect">
              <a:avLst>
                <a:gd name="adj" fmla="val 7408"/>
              </a:avLst>
            </a:prstGeom>
            <a:solidFill>
              <a:schemeClr val="accent5"/>
            </a:solidFill>
            <a:ln w="25400" cap="flat" cmpd="sng" algn="ctr">
              <a:solidFill>
                <a:srgbClr val="008000"/>
              </a:solidFill>
              <a:prstDash val="solid"/>
              <a:round/>
              <a:headEnd type="none" w="med" len="med"/>
              <a:tailEnd type="none" w="med" len="med"/>
            </a:ln>
            <a:effectLst/>
          </p:spPr>
          <p:txBody>
            <a:bodyPr/>
            <a:lstStyle/>
            <a:p>
              <a:pPr algn="ctr" eaLnBrk="0" hangingPunct="0">
                <a:defRPr/>
              </a:pPr>
              <a:r>
                <a:rPr lang="en-US" b="1" u="sng" dirty="0">
                  <a:solidFill>
                    <a:srgbClr val="FF0000"/>
                  </a:solidFill>
                  <a:ea typeface="ＭＳ Ｐゴシック" pitchFamily="-64" charset="-128"/>
                  <a:cs typeface="+mn-cs"/>
                </a:rPr>
                <a:t>EVENT:</a:t>
              </a:r>
              <a:r>
                <a:rPr lang="en-US" b="1" dirty="0">
                  <a:solidFill>
                    <a:srgbClr val="FF0000"/>
                  </a:solidFill>
                  <a:ea typeface="ＭＳ Ｐゴシック" pitchFamily="-64" charset="-128"/>
                  <a:cs typeface="+mn-cs"/>
                </a:rPr>
                <a:t> </a:t>
              </a:r>
              <a:r>
                <a:rPr lang="en-US" b="1" i="1" dirty="0">
                  <a:solidFill>
                    <a:srgbClr val="FF0000"/>
                  </a:solidFill>
                  <a:ea typeface="ＭＳ Ｐゴシック" pitchFamily="-64" charset="-128"/>
                  <a:cs typeface="+mn-cs"/>
                </a:rPr>
                <a:t>attacked</a:t>
              </a:r>
            </a:p>
            <a:p>
              <a:pPr eaLnBrk="0" hangingPunct="0">
                <a:defRPr/>
              </a:pPr>
              <a:r>
                <a:rPr lang="en-US" b="1" dirty="0">
                  <a:solidFill>
                    <a:srgbClr val="0000FF"/>
                  </a:solidFill>
                  <a:ea typeface="ＭＳ Ｐゴシック" pitchFamily="-64" charset="-128"/>
                  <a:cs typeface="+mn-cs"/>
                </a:rPr>
                <a:t>Agent:</a:t>
              </a:r>
              <a:r>
                <a:rPr lang="en-US" dirty="0">
                  <a:ea typeface="ＭＳ Ｐゴシック" pitchFamily="-64" charset="-128"/>
                  <a:cs typeface="+mn-cs"/>
                </a:rPr>
                <a:t> </a:t>
              </a:r>
              <a:r>
                <a:rPr lang="en-US" dirty="0">
                  <a:solidFill>
                    <a:srgbClr val="008000"/>
                  </a:solidFill>
                  <a:ea typeface="ＭＳ Ｐゴシック" pitchFamily="-64" charset="-128"/>
                  <a:cs typeface="+mn-cs"/>
                </a:rPr>
                <a:t>Iraqi insurgents</a:t>
              </a:r>
            </a:p>
            <a:p>
              <a:pPr eaLnBrk="0" hangingPunct="0">
                <a:defRPr/>
              </a:pPr>
              <a:r>
                <a:rPr lang="en-US" b="1" dirty="0">
                  <a:solidFill>
                    <a:srgbClr val="0000FF"/>
                  </a:solidFill>
                  <a:ea typeface="ＭＳ Ｐゴシック" pitchFamily="-64" charset="-128"/>
                  <a:cs typeface="+mn-cs"/>
                </a:rPr>
                <a:t>Victim:</a:t>
              </a:r>
              <a:r>
                <a:rPr lang="en-US" dirty="0">
                  <a:ea typeface="ＭＳ Ｐゴシック" pitchFamily="-64" charset="-128"/>
                  <a:cs typeface="+mn-cs"/>
                </a:rPr>
                <a:t> </a:t>
              </a:r>
              <a:r>
                <a:rPr lang="en-US" dirty="0">
                  <a:solidFill>
                    <a:srgbClr val="008000"/>
                  </a:solidFill>
                  <a:ea typeface="ＭＳ Ｐゴシック" pitchFamily="-64" charset="-128"/>
                  <a:cs typeface="+mn-cs"/>
                </a:rPr>
                <a:t>a police station</a:t>
              </a:r>
            </a:p>
            <a:p>
              <a:pPr eaLnBrk="0" hangingPunct="0">
                <a:defRPr/>
              </a:pPr>
              <a:r>
                <a:rPr lang="en-US" b="1" dirty="0">
                  <a:solidFill>
                    <a:srgbClr val="0000FF"/>
                  </a:solidFill>
                  <a:ea typeface="ＭＳ Ｐゴシック" pitchFamily="-64" charset="-128"/>
                  <a:cs typeface="+mn-cs"/>
                </a:rPr>
                <a:t>Location:</a:t>
              </a:r>
              <a:r>
                <a:rPr lang="en-US" dirty="0">
                  <a:ea typeface="ＭＳ Ｐゴシック" pitchFamily="-64" charset="-128"/>
                  <a:cs typeface="+mn-cs"/>
                </a:rPr>
                <a:t> </a:t>
              </a:r>
              <a:r>
                <a:rPr lang="en-US" dirty="0">
                  <a:solidFill>
                    <a:srgbClr val="008000"/>
                  </a:solidFill>
                  <a:ea typeface="ＭＳ Ｐゴシック" pitchFamily="-64" charset="-128"/>
                  <a:cs typeface="+mn-cs"/>
                </a:rPr>
                <a:t>Tal Afar</a:t>
              </a:r>
            </a:p>
            <a:p>
              <a:pPr eaLnBrk="0" hangingPunct="0">
                <a:defRPr/>
              </a:pPr>
              <a:r>
                <a:rPr lang="en-US" b="1" dirty="0">
                  <a:solidFill>
                    <a:srgbClr val="0000FF"/>
                  </a:solidFill>
                  <a:ea typeface="ＭＳ Ｐゴシック" pitchFamily="-64" charset="-128"/>
                  <a:cs typeface="+mn-cs"/>
                </a:rPr>
                <a:t>Time:</a:t>
              </a:r>
              <a:r>
                <a:rPr lang="en-US" dirty="0">
                  <a:ea typeface="ＭＳ Ｐゴシック" pitchFamily="-64" charset="-128"/>
                  <a:cs typeface="+mn-cs"/>
                </a:rPr>
                <a:t> </a:t>
              </a:r>
              <a:r>
                <a:rPr lang="en-US" dirty="0">
                  <a:solidFill>
                    <a:srgbClr val="008000"/>
                  </a:solidFill>
                  <a:ea typeface="ＭＳ Ｐゴシック" pitchFamily="-64" charset="-128"/>
                  <a:cs typeface="+mn-cs"/>
                </a:rPr>
                <a:t>Tuesday</a:t>
              </a:r>
            </a:p>
          </p:txBody>
        </p:sp>
        <p:cxnSp>
          <p:nvCxnSpPr>
            <p:cNvPr id="365592" name="Straight Arrow Connector 17"/>
            <p:cNvCxnSpPr>
              <a:cxnSpLocks noChangeShapeType="1"/>
              <a:endCxn id="17" idx="0"/>
            </p:cNvCxnSpPr>
            <p:nvPr/>
          </p:nvCxnSpPr>
          <p:spPr bwMode="auto">
            <a:xfrm rot="5400000">
              <a:off x="1727200" y="1803400"/>
              <a:ext cx="2527300" cy="2400300"/>
            </a:xfrm>
            <a:prstGeom prst="straightConnector1">
              <a:avLst/>
            </a:prstGeom>
            <a:noFill/>
            <a:ln w="25400">
              <a:solidFill>
                <a:srgbClr val="0000FF"/>
              </a:solidFill>
              <a:round/>
              <a:headEnd/>
              <a:tailEnd type="arrow" w="med" len="med"/>
            </a:ln>
          </p:spPr>
        </p:cxnSp>
      </p:grpSp>
      <p:grpSp>
        <p:nvGrpSpPr>
          <p:cNvPr id="19" name="Group 49"/>
          <p:cNvGrpSpPr>
            <a:grpSpLocks/>
          </p:cNvGrpSpPr>
          <p:nvPr/>
        </p:nvGrpSpPr>
        <p:grpSpPr bwMode="auto">
          <a:xfrm>
            <a:off x="2413000" y="1981200"/>
            <a:ext cx="6273800" cy="3886200"/>
            <a:chOff x="2413000" y="1981200"/>
            <a:chExt cx="6273800" cy="3886200"/>
          </a:xfrm>
        </p:grpSpPr>
        <p:sp>
          <p:nvSpPr>
            <p:cNvPr id="20" name="Rounded Rectangle 19"/>
            <p:cNvSpPr/>
            <p:nvPr/>
          </p:nvSpPr>
          <p:spPr bwMode="auto">
            <a:xfrm>
              <a:off x="3962400" y="4267200"/>
              <a:ext cx="1295400" cy="457200"/>
            </a:xfrm>
            <a:prstGeom prst="roundRect">
              <a:avLst>
                <a:gd name="adj" fmla="val 7408"/>
              </a:avLst>
            </a:prstGeom>
            <a:solidFill>
              <a:schemeClr val="accent5"/>
            </a:solidFill>
            <a:ln w="25400" cap="flat" cmpd="sng" algn="ctr">
              <a:solidFill>
                <a:srgbClr val="008000"/>
              </a:solidFill>
              <a:prstDash val="solid"/>
              <a:round/>
              <a:headEnd type="none" w="med" len="med"/>
              <a:tailEnd type="none" w="med" len="med"/>
            </a:ln>
            <a:effectLst/>
          </p:spPr>
          <p:txBody>
            <a:bodyPr/>
            <a:lstStyle/>
            <a:p>
              <a:pPr algn="ctr" eaLnBrk="0" hangingPunct="0">
                <a:defRPr/>
              </a:pPr>
              <a:r>
                <a:rPr lang="en-US" b="1" i="1">
                  <a:solidFill>
                    <a:srgbClr val="FF0000"/>
                  </a:solidFill>
                  <a:latin typeface="Arial" pitchFamily="34" charset="0"/>
                  <a:cs typeface="+mn-cs"/>
                </a:rPr>
                <a:t>killing</a:t>
              </a:r>
              <a:r>
                <a:rPr lang="en-US">
                  <a:solidFill>
                    <a:srgbClr val="008000"/>
                  </a:solidFill>
                  <a:latin typeface="Arial" pitchFamily="34" charset="0"/>
                  <a:cs typeface="+mn-cs"/>
                </a:rPr>
                <a:t>(…)</a:t>
              </a:r>
            </a:p>
          </p:txBody>
        </p:sp>
        <p:sp>
          <p:nvSpPr>
            <p:cNvPr id="21" name="Rounded Rectangle 20"/>
            <p:cNvSpPr/>
            <p:nvPr/>
          </p:nvSpPr>
          <p:spPr bwMode="auto">
            <a:xfrm>
              <a:off x="5257800" y="5410200"/>
              <a:ext cx="1447800" cy="457200"/>
            </a:xfrm>
            <a:prstGeom prst="roundRect">
              <a:avLst>
                <a:gd name="adj" fmla="val 7408"/>
              </a:avLst>
            </a:prstGeom>
            <a:solidFill>
              <a:schemeClr val="accent5"/>
            </a:solidFill>
            <a:ln w="25400" cap="flat" cmpd="sng" algn="ctr">
              <a:solidFill>
                <a:srgbClr val="008000"/>
              </a:solidFill>
              <a:prstDash val="solid"/>
              <a:round/>
              <a:headEnd type="none" w="med" len="med"/>
              <a:tailEnd type="none" w="med" len="med"/>
            </a:ln>
            <a:effectLst/>
          </p:spPr>
          <p:txBody>
            <a:bodyPr/>
            <a:lstStyle/>
            <a:p>
              <a:pPr algn="ctr" eaLnBrk="0" hangingPunct="0">
                <a:defRPr/>
              </a:pPr>
              <a:r>
                <a:rPr lang="en-US" b="1" i="1">
                  <a:solidFill>
                    <a:srgbClr val="FF0000"/>
                  </a:solidFill>
                  <a:latin typeface="Arial" pitchFamily="34" charset="0"/>
                  <a:cs typeface="+mn-cs"/>
                </a:rPr>
                <a:t>injuring</a:t>
              </a:r>
              <a:r>
                <a:rPr lang="en-US">
                  <a:solidFill>
                    <a:srgbClr val="008000"/>
                  </a:solidFill>
                  <a:latin typeface="Arial" pitchFamily="34" charset="0"/>
                  <a:cs typeface="+mn-cs"/>
                </a:rPr>
                <a:t>(…)</a:t>
              </a:r>
            </a:p>
          </p:txBody>
        </p:sp>
        <p:sp>
          <p:nvSpPr>
            <p:cNvPr id="22" name="Rounded Rectangle 21"/>
            <p:cNvSpPr/>
            <p:nvPr/>
          </p:nvSpPr>
          <p:spPr bwMode="auto">
            <a:xfrm>
              <a:off x="3276600" y="5410200"/>
              <a:ext cx="1752600" cy="457200"/>
            </a:xfrm>
            <a:prstGeom prst="roundRect">
              <a:avLst>
                <a:gd name="adj" fmla="val 7408"/>
              </a:avLst>
            </a:prstGeom>
            <a:solidFill>
              <a:schemeClr val="accent5"/>
            </a:solidFill>
            <a:ln w="25400" cap="flat" cmpd="sng" algn="ctr">
              <a:solidFill>
                <a:srgbClr val="008000"/>
              </a:solidFill>
              <a:prstDash val="solid"/>
              <a:round/>
              <a:headEnd type="none" w="med" len="med"/>
              <a:tailEnd type="none" w="med" len="med"/>
            </a:ln>
            <a:effectLst/>
          </p:spPr>
          <p:txBody>
            <a:bodyPr/>
            <a:lstStyle/>
            <a:p>
              <a:pPr algn="ctr" eaLnBrk="0" hangingPunct="0">
                <a:defRPr/>
              </a:pPr>
              <a:r>
                <a:rPr lang="en-US" b="1" i="1">
                  <a:solidFill>
                    <a:srgbClr val="FF0000"/>
                  </a:solidFill>
                  <a:latin typeface="Arial" pitchFamily="34" charset="0"/>
                  <a:cs typeface="+mn-cs"/>
                </a:rPr>
                <a:t>casualties</a:t>
              </a:r>
              <a:r>
                <a:rPr lang="en-US">
                  <a:solidFill>
                    <a:srgbClr val="008000"/>
                  </a:solidFill>
                  <a:latin typeface="Arial" pitchFamily="34" charset="0"/>
                  <a:cs typeface="+mn-cs"/>
                </a:rPr>
                <a:t>(…)</a:t>
              </a:r>
            </a:p>
          </p:txBody>
        </p:sp>
        <p:sp>
          <p:nvSpPr>
            <p:cNvPr id="23" name="Rounded Rectangle 22"/>
            <p:cNvSpPr/>
            <p:nvPr/>
          </p:nvSpPr>
          <p:spPr bwMode="auto">
            <a:xfrm>
              <a:off x="7162800" y="5410200"/>
              <a:ext cx="1524000" cy="457200"/>
            </a:xfrm>
            <a:prstGeom prst="roundRect">
              <a:avLst>
                <a:gd name="adj" fmla="val 7408"/>
              </a:avLst>
            </a:prstGeom>
            <a:solidFill>
              <a:schemeClr val="accent5"/>
            </a:solidFill>
            <a:ln w="25400" cap="flat" cmpd="sng" algn="ctr">
              <a:solidFill>
                <a:srgbClr val="008000"/>
              </a:solidFill>
              <a:prstDash val="solid"/>
              <a:round/>
              <a:headEnd type="none" w="med" len="med"/>
              <a:tailEnd type="none" w="med" len="med"/>
            </a:ln>
            <a:effectLst/>
          </p:spPr>
          <p:txBody>
            <a:bodyPr/>
            <a:lstStyle/>
            <a:p>
              <a:pPr algn="ctr" eaLnBrk="0" hangingPunct="0">
                <a:defRPr/>
              </a:pPr>
              <a:r>
                <a:rPr lang="en-US" b="1" i="1">
                  <a:solidFill>
                    <a:srgbClr val="FF0000"/>
                  </a:solidFill>
                  <a:latin typeface="Arial" pitchFamily="34" charset="0"/>
                  <a:cs typeface="+mn-cs"/>
                </a:rPr>
                <a:t>invasion</a:t>
              </a:r>
              <a:r>
                <a:rPr lang="en-US">
                  <a:solidFill>
                    <a:srgbClr val="008000"/>
                  </a:solidFill>
                  <a:latin typeface="Arial" pitchFamily="34" charset="0"/>
                  <a:cs typeface="+mn-cs"/>
                </a:rPr>
                <a:t>(…)</a:t>
              </a:r>
            </a:p>
          </p:txBody>
        </p:sp>
        <p:sp>
          <p:nvSpPr>
            <p:cNvPr id="24" name="Rounded Rectangle 23"/>
            <p:cNvSpPr/>
            <p:nvPr/>
          </p:nvSpPr>
          <p:spPr bwMode="auto">
            <a:xfrm>
              <a:off x="5867400" y="4267200"/>
              <a:ext cx="1219200" cy="457200"/>
            </a:xfrm>
            <a:prstGeom prst="roundRect">
              <a:avLst>
                <a:gd name="adj" fmla="val 7408"/>
              </a:avLst>
            </a:prstGeom>
            <a:solidFill>
              <a:schemeClr val="accent5"/>
            </a:solidFill>
            <a:ln w="25400" cap="flat" cmpd="sng" algn="ctr">
              <a:solidFill>
                <a:srgbClr val="008000"/>
              </a:solidFill>
              <a:prstDash val="solid"/>
              <a:round/>
              <a:headEnd type="none" w="med" len="med"/>
              <a:tailEnd type="none" w="med" len="med"/>
            </a:ln>
            <a:effectLst/>
          </p:spPr>
          <p:txBody>
            <a:bodyPr/>
            <a:lstStyle/>
            <a:p>
              <a:pPr algn="ctr" eaLnBrk="0" hangingPunct="0">
                <a:defRPr/>
              </a:pPr>
              <a:r>
                <a:rPr lang="en-US" b="1" i="1">
                  <a:solidFill>
                    <a:srgbClr val="FF0000"/>
                  </a:solidFill>
                  <a:latin typeface="Arial" pitchFamily="34" charset="0"/>
                  <a:cs typeface="+mn-cs"/>
                </a:rPr>
                <a:t>arrest</a:t>
              </a:r>
              <a:r>
                <a:rPr lang="en-US">
                  <a:solidFill>
                    <a:srgbClr val="008000"/>
                  </a:solidFill>
                  <a:latin typeface="Arial" pitchFamily="34" charset="0"/>
                  <a:cs typeface="+mn-cs"/>
                </a:rPr>
                <a:t>(…)</a:t>
              </a:r>
            </a:p>
          </p:txBody>
        </p:sp>
        <p:cxnSp>
          <p:nvCxnSpPr>
            <p:cNvPr id="365586" name="Straight Arrow Connector 24"/>
            <p:cNvCxnSpPr>
              <a:cxnSpLocks noChangeShapeType="1"/>
              <a:endCxn id="20" idx="0"/>
            </p:cNvCxnSpPr>
            <p:nvPr/>
          </p:nvCxnSpPr>
          <p:spPr bwMode="auto">
            <a:xfrm>
              <a:off x="2413000" y="1981200"/>
              <a:ext cx="2197100" cy="2286000"/>
            </a:xfrm>
            <a:prstGeom prst="straightConnector1">
              <a:avLst/>
            </a:prstGeom>
            <a:noFill/>
            <a:ln w="25400">
              <a:solidFill>
                <a:srgbClr val="0000FF"/>
              </a:solidFill>
              <a:round/>
              <a:headEnd/>
              <a:tailEnd type="arrow" w="med" len="med"/>
            </a:ln>
          </p:spPr>
        </p:cxnSp>
        <p:cxnSp>
          <p:nvCxnSpPr>
            <p:cNvPr id="365587" name="Straight Arrow Connector 25"/>
            <p:cNvCxnSpPr>
              <a:cxnSpLocks noChangeShapeType="1"/>
              <a:endCxn id="21" idx="0"/>
            </p:cNvCxnSpPr>
            <p:nvPr/>
          </p:nvCxnSpPr>
          <p:spPr bwMode="auto">
            <a:xfrm rot="16200000" flipH="1">
              <a:off x="3832225" y="3260725"/>
              <a:ext cx="3238500" cy="1060450"/>
            </a:xfrm>
            <a:prstGeom prst="straightConnector1">
              <a:avLst/>
            </a:prstGeom>
            <a:noFill/>
            <a:ln w="25400">
              <a:solidFill>
                <a:srgbClr val="0000FF"/>
              </a:solidFill>
              <a:round/>
              <a:headEnd/>
              <a:tailEnd type="arrow" w="med" len="med"/>
            </a:ln>
          </p:spPr>
        </p:cxnSp>
        <p:cxnSp>
          <p:nvCxnSpPr>
            <p:cNvPr id="365588" name="Straight Arrow Connector 26"/>
            <p:cNvCxnSpPr>
              <a:cxnSpLocks noChangeShapeType="1"/>
              <a:endCxn id="23" idx="0"/>
            </p:cNvCxnSpPr>
            <p:nvPr/>
          </p:nvCxnSpPr>
          <p:spPr bwMode="auto">
            <a:xfrm rot="16200000" flipH="1">
              <a:off x="5730875" y="3216275"/>
              <a:ext cx="2781300" cy="1606550"/>
            </a:xfrm>
            <a:prstGeom prst="straightConnector1">
              <a:avLst/>
            </a:prstGeom>
            <a:noFill/>
            <a:ln w="25400">
              <a:solidFill>
                <a:srgbClr val="0000FF"/>
              </a:solidFill>
              <a:round/>
              <a:headEnd/>
              <a:tailEnd type="arrow" w="med" len="med"/>
            </a:ln>
          </p:spPr>
        </p:cxnSp>
        <p:cxnSp>
          <p:nvCxnSpPr>
            <p:cNvPr id="365589" name="Straight Arrow Connector 27"/>
            <p:cNvCxnSpPr>
              <a:cxnSpLocks noChangeShapeType="1"/>
              <a:endCxn id="24" idx="0"/>
            </p:cNvCxnSpPr>
            <p:nvPr/>
          </p:nvCxnSpPr>
          <p:spPr bwMode="auto">
            <a:xfrm rot="16200000" flipH="1">
              <a:off x="5556250" y="3346450"/>
              <a:ext cx="1155700" cy="685800"/>
            </a:xfrm>
            <a:prstGeom prst="straightConnector1">
              <a:avLst/>
            </a:prstGeom>
            <a:noFill/>
            <a:ln w="25400">
              <a:solidFill>
                <a:srgbClr val="0000FF"/>
              </a:solidFill>
              <a:round/>
              <a:headEnd/>
              <a:tailEnd type="arrow" w="med" len="med"/>
            </a:ln>
          </p:spPr>
        </p:cxnSp>
        <p:cxnSp>
          <p:nvCxnSpPr>
            <p:cNvPr id="365590" name="Straight Arrow Connector 28"/>
            <p:cNvCxnSpPr>
              <a:cxnSpLocks noChangeShapeType="1"/>
              <a:endCxn id="22" idx="0"/>
            </p:cNvCxnSpPr>
            <p:nvPr/>
          </p:nvCxnSpPr>
          <p:spPr bwMode="auto">
            <a:xfrm rot="16200000" flipH="1">
              <a:off x="1917700" y="3175000"/>
              <a:ext cx="2781300" cy="1689100"/>
            </a:xfrm>
            <a:prstGeom prst="straightConnector1">
              <a:avLst/>
            </a:prstGeom>
            <a:noFill/>
            <a:ln w="25400">
              <a:solidFill>
                <a:srgbClr val="0000FF"/>
              </a:solidFill>
              <a:round/>
              <a:headEnd/>
              <a:tailEnd type="arrow" w="med" len="med"/>
            </a:ln>
          </p:spPr>
        </p:cxn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7" name="Rectangle 3"/>
          <p:cNvSpPr>
            <a:spLocks noGrp="1" noChangeArrowheads="1"/>
          </p:cNvSpPr>
          <p:nvPr>
            <p:ph type="sldNum" sz="quarter" idx="11"/>
          </p:nvPr>
        </p:nvSpPr>
        <p:spPr>
          <a:noFill/>
          <a:ln>
            <a:miter lim="800000"/>
            <a:headEnd/>
            <a:tailEnd/>
          </a:ln>
        </p:spPr>
        <p:txBody>
          <a:bodyPr/>
          <a:lstStyle/>
          <a:p>
            <a:fld id="{FC75CA0A-3C18-46D5-841E-4C9942D113EC}" type="slidenum">
              <a:rPr lang="en-US" altLang="zh-TW" smtClean="0">
                <a:solidFill>
                  <a:schemeClr val="tx1"/>
                </a:solidFill>
                <a:ea typeface="Arial Unicode MS" pitchFamily="34" charset="-122"/>
                <a:cs typeface="Arial Unicode MS" pitchFamily="34" charset="-122"/>
              </a:rPr>
              <a:pPr/>
              <a:t>168</a:t>
            </a:fld>
            <a:endParaRPr lang="en-US" altLang="zh-TW" smtClean="0">
              <a:solidFill>
                <a:schemeClr val="tx1"/>
              </a:solidFill>
              <a:ea typeface="Arial Unicode MS" pitchFamily="34" charset="-122"/>
              <a:cs typeface="Arial Unicode MS" pitchFamily="34" charset="-122"/>
            </a:endParaRPr>
          </a:p>
        </p:txBody>
      </p:sp>
      <p:sp>
        <p:nvSpPr>
          <p:cNvPr id="367618" name="Title 1"/>
          <p:cNvSpPr>
            <a:spLocks noGrp="1"/>
          </p:cNvSpPr>
          <p:nvPr>
            <p:ph type="title" idx="4294967295"/>
          </p:nvPr>
        </p:nvSpPr>
        <p:spPr/>
        <p:txBody>
          <a:bodyPr/>
          <a:lstStyle/>
          <a:p>
            <a:r>
              <a:rPr lang="en-US" sz="3200" smtClean="0">
                <a:ea typeface="ＭＳ Ｐゴシック" pitchFamily="34" charset="-128"/>
              </a:rPr>
              <a:t>Interval Based Event Timeline Construction</a:t>
            </a:r>
            <a:endParaRPr lang="en-US" sz="4200" smtClean="0">
              <a:ea typeface="ＭＳ Ｐゴシック" pitchFamily="34" charset="-128"/>
            </a:endParaRPr>
          </a:p>
        </p:txBody>
      </p:sp>
      <p:sp>
        <p:nvSpPr>
          <p:cNvPr id="367619" name="Rectangle 6"/>
          <p:cNvSpPr>
            <a:spLocks noChangeArrowheads="1"/>
          </p:cNvSpPr>
          <p:nvPr/>
        </p:nvSpPr>
        <p:spPr bwMode="auto">
          <a:xfrm>
            <a:off x="457200" y="1176338"/>
            <a:ext cx="8229600" cy="2514600"/>
          </a:xfrm>
          <a:prstGeom prst="rect">
            <a:avLst/>
          </a:prstGeom>
          <a:solidFill>
            <a:schemeClr val="accent1"/>
          </a:solidFill>
          <a:ln w="19050">
            <a:solidFill>
              <a:srgbClr val="008000"/>
            </a:solidFill>
            <a:round/>
            <a:headEnd/>
            <a:tailEnd/>
          </a:ln>
        </p:spPr>
        <p:txBody>
          <a:bodyPr/>
          <a:lstStyle/>
          <a:p>
            <a:pPr algn="just" eaLnBrk="0" hangingPunct="0">
              <a:lnSpc>
                <a:spcPct val="150000"/>
              </a:lnSpc>
            </a:pPr>
            <a:r>
              <a:rPr lang="en-US" sz="2000"/>
              <a:t>[…] The Iraqi insurgents </a:t>
            </a:r>
            <a:r>
              <a:rPr lang="en-US" sz="2000" i="1">
                <a:solidFill>
                  <a:srgbClr val="FF0000"/>
                </a:solidFill>
              </a:rPr>
              <a:t>attacked</a:t>
            </a:r>
            <a:r>
              <a:rPr lang="en-US" sz="2000"/>
              <a:t> a police station in Tal Afar on </a:t>
            </a:r>
            <a:r>
              <a:rPr lang="en-US" sz="2000" u="sng">
                <a:solidFill>
                  <a:srgbClr val="008000"/>
                </a:solidFill>
              </a:rPr>
              <a:t>Tuesday</a:t>
            </a:r>
            <a:r>
              <a:rPr lang="en-US" sz="2000"/>
              <a:t> </a:t>
            </a:r>
            <a:r>
              <a:rPr lang="en-US" sz="2000" i="1">
                <a:solidFill>
                  <a:srgbClr val="FF0000"/>
                </a:solidFill>
              </a:rPr>
              <a:t>killing</a:t>
            </a:r>
            <a:r>
              <a:rPr lang="en-US" sz="2000"/>
              <a:t> 6 policemen and </a:t>
            </a:r>
            <a:r>
              <a:rPr lang="en-US" sz="2000" i="1">
                <a:solidFill>
                  <a:srgbClr val="FF0000"/>
                </a:solidFill>
              </a:rPr>
              <a:t>injuring</a:t>
            </a:r>
            <a:r>
              <a:rPr lang="en-US" sz="2000"/>
              <a:t> 8 other people. This action brings the </a:t>
            </a:r>
            <a:r>
              <a:rPr lang="en-US" sz="2000" i="1">
                <a:solidFill>
                  <a:srgbClr val="FF0000"/>
                </a:solidFill>
              </a:rPr>
              <a:t>casualties</a:t>
            </a:r>
            <a:r>
              <a:rPr lang="en-US" sz="2000"/>
              <a:t> to over 3000 </a:t>
            </a:r>
            <a:r>
              <a:rPr lang="en-US" sz="2000" u="sng">
                <a:solidFill>
                  <a:srgbClr val="008000"/>
                </a:solidFill>
              </a:rPr>
              <a:t>since</a:t>
            </a:r>
            <a:r>
              <a:rPr lang="en-US" sz="2000"/>
              <a:t> the </a:t>
            </a:r>
            <a:r>
              <a:rPr lang="en-US" sz="2000" i="1">
                <a:solidFill>
                  <a:srgbClr val="FF0000"/>
                </a:solidFill>
              </a:rPr>
              <a:t>invasion</a:t>
            </a:r>
            <a:r>
              <a:rPr lang="en-US" sz="2000"/>
              <a:t> of the coalition armies on </a:t>
            </a:r>
            <a:r>
              <a:rPr lang="en-US" sz="2000" u="sng">
                <a:solidFill>
                  <a:srgbClr val="008000"/>
                </a:solidFill>
              </a:rPr>
              <a:t>3/20/2003</a:t>
            </a:r>
            <a:r>
              <a:rPr lang="en-US" sz="2000"/>
              <a:t>. Police wants to </a:t>
            </a:r>
            <a:r>
              <a:rPr lang="en-US" sz="2000" i="1">
                <a:solidFill>
                  <a:srgbClr val="FF0000"/>
                </a:solidFill>
              </a:rPr>
              <a:t>arrest</a:t>
            </a:r>
            <a:r>
              <a:rPr lang="en-US" sz="2000"/>
              <a:t> the insurgents in a campaign </a:t>
            </a:r>
            <a:r>
              <a:rPr lang="en-US" sz="2000" u="sng">
                <a:solidFill>
                  <a:srgbClr val="008000"/>
                </a:solidFill>
              </a:rPr>
              <a:t>next week</a:t>
            </a:r>
            <a:r>
              <a:rPr lang="en-US" sz="2000"/>
              <a:t>. […]</a:t>
            </a:r>
          </a:p>
        </p:txBody>
      </p:sp>
      <p:sp>
        <p:nvSpPr>
          <p:cNvPr id="367620" name="TextBox 12"/>
          <p:cNvSpPr txBox="1">
            <a:spLocks noChangeArrowheads="1"/>
          </p:cNvSpPr>
          <p:nvPr/>
        </p:nvSpPr>
        <p:spPr bwMode="auto">
          <a:xfrm>
            <a:off x="4267200" y="838200"/>
            <a:ext cx="4419600" cy="338138"/>
          </a:xfrm>
          <a:prstGeom prst="rect">
            <a:avLst/>
          </a:prstGeom>
          <a:noFill/>
          <a:ln w="9525">
            <a:noFill/>
            <a:miter lim="800000"/>
            <a:headEnd/>
            <a:tailEnd/>
          </a:ln>
        </p:spPr>
        <p:txBody>
          <a:bodyPr>
            <a:spAutoFit/>
          </a:bodyPr>
          <a:lstStyle/>
          <a:p>
            <a:pPr algn="r"/>
            <a:r>
              <a:rPr lang="en-US" sz="1600" i="1">
                <a:solidFill>
                  <a:srgbClr val="000000"/>
                </a:solidFill>
              </a:rPr>
              <a:t>Publishing date: </a:t>
            </a:r>
            <a:r>
              <a:rPr lang="en-US" sz="1600" i="1" u="sng">
                <a:solidFill>
                  <a:srgbClr val="008000"/>
                </a:solidFill>
              </a:rPr>
              <a:t>Wed., May 24</a:t>
            </a:r>
            <a:r>
              <a:rPr lang="en-US" sz="1600" i="1" u="sng" baseline="30000">
                <a:solidFill>
                  <a:srgbClr val="008000"/>
                </a:solidFill>
              </a:rPr>
              <a:t>th</a:t>
            </a:r>
            <a:r>
              <a:rPr lang="en-US" sz="1600" i="1" u="sng">
                <a:solidFill>
                  <a:srgbClr val="008000"/>
                </a:solidFill>
              </a:rPr>
              <a:t>, 2006</a:t>
            </a:r>
          </a:p>
        </p:txBody>
      </p:sp>
      <p:grpSp>
        <p:nvGrpSpPr>
          <p:cNvPr id="367621" name="Group 49"/>
          <p:cNvGrpSpPr>
            <a:grpSpLocks/>
          </p:cNvGrpSpPr>
          <p:nvPr/>
        </p:nvGrpSpPr>
        <p:grpSpPr bwMode="auto">
          <a:xfrm>
            <a:off x="901700" y="812800"/>
            <a:ext cx="7023100" cy="2743200"/>
            <a:chOff x="901700" y="812800"/>
            <a:chExt cx="7023100" cy="2743200"/>
          </a:xfrm>
        </p:grpSpPr>
        <p:sp>
          <p:nvSpPr>
            <p:cNvPr id="367633" name="Oval 13"/>
            <p:cNvSpPr>
              <a:spLocks noChangeArrowheads="1"/>
            </p:cNvSpPr>
            <p:nvPr/>
          </p:nvSpPr>
          <p:spPr bwMode="auto">
            <a:xfrm>
              <a:off x="901700" y="1790700"/>
              <a:ext cx="533400" cy="381000"/>
            </a:xfrm>
            <a:prstGeom prst="ellipse">
              <a:avLst/>
            </a:prstGeom>
            <a:solidFill>
              <a:srgbClr val="FFFFFF">
                <a:alpha val="78038"/>
              </a:srgbClr>
            </a:solidFill>
            <a:ln w="9525">
              <a:solidFill>
                <a:srgbClr val="008000"/>
              </a:solidFill>
              <a:round/>
              <a:headEnd/>
              <a:tailEnd/>
            </a:ln>
          </p:spPr>
          <p:txBody>
            <a:bodyPr anchor="ctr"/>
            <a:lstStyle/>
            <a:p>
              <a:pPr algn="ctr" eaLnBrk="0" hangingPunct="0"/>
              <a:r>
                <a:rPr lang="en-US" b="1">
                  <a:latin typeface="Book Antiqua" pitchFamily="18" charset="0"/>
                </a:rPr>
                <a:t>I</a:t>
              </a:r>
              <a:r>
                <a:rPr lang="en-US" b="1" baseline="-25000">
                  <a:latin typeface="Book Antiqua" pitchFamily="18" charset="0"/>
                </a:rPr>
                <a:t>2</a:t>
              </a:r>
            </a:p>
          </p:txBody>
        </p:sp>
        <p:sp>
          <p:nvSpPr>
            <p:cNvPr id="367634" name="Oval 16"/>
            <p:cNvSpPr>
              <a:spLocks noChangeArrowheads="1"/>
            </p:cNvSpPr>
            <p:nvPr/>
          </p:nvSpPr>
          <p:spPr bwMode="auto">
            <a:xfrm>
              <a:off x="2336800" y="2692400"/>
              <a:ext cx="533400" cy="381000"/>
            </a:xfrm>
            <a:prstGeom prst="ellipse">
              <a:avLst/>
            </a:prstGeom>
            <a:solidFill>
              <a:srgbClr val="FFFFFF">
                <a:alpha val="78038"/>
              </a:srgbClr>
            </a:solidFill>
            <a:ln w="9525">
              <a:solidFill>
                <a:srgbClr val="008000"/>
              </a:solidFill>
              <a:round/>
              <a:headEnd/>
              <a:tailEnd/>
            </a:ln>
          </p:spPr>
          <p:txBody>
            <a:bodyPr anchor="ctr"/>
            <a:lstStyle/>
            <a:p>
              <a:pPr algn="ctr" eaLnBrk="0" hangingPunct="0"/>
              <a:r>
                <a:rPr lang="en-US" b="1">
                  <a:latin typeface="Book Antiqua" pitchFamily="18" charset="0"/>
                </a:rPr>
                <a:t>I</a:t>
              </a:r>
              <a:r>
                <a:rPr lang="en-US" b="1" baseline="-25000">
                  <a:latin typeface="Book Antiqua" pitchFamily="18" charset="0"/>
                </a:rPr>
                <a:t>3</a:t>
              </a:r>
            </a:p>
          </p:txBody>
        </p:sp>
        <p:sp>
          <p:nvSpPr>
            <p:cNvPr id="367635" name="Oval 17"/>
            <p:cNvSpPr>
              <a:spLocks noChangeArrowheads="1"/>
            </p:cNvSpPr>
            <p:nvPr/>
          </p:nvSpPr>
          <p:spPr bwMode="auto">
            <a:xfrm>
              <a:off x="4737100" y="2235200"/>
              <a:ext cx="533400" cy="381000"/>
            </a:xfrm>
            <a:prstGeom prst="ellipse">
              <a:avLst/>
            </a:prstGeom>
            <a:solidFill>
              <a:srgbClr val="FFFFFF">
                <a:alpha val="78038"/>
              </a:srgbClr>
            </a:solidFill>
            <a:ln w="9525">
              <a:solidFill>
                <a:srgbClr val="008000"/>
              </a:solidFill>
              <a:round/>
              <a:headEnd/>
              <a:tailEnd/>
            </a:ln>
          </p:spPr>
          <p:txBody>
            <a:bodyPr anchor="ctr"/>
            <a:lstStyle/>
            <a:p>
              <a:pPr algn="ctr" eaLnBrk="0" hangingPunct="0"/>
              <a:r>
                <a:rPr lang="en-US" b="1">
                  <a:latin typeface="Book Antiqua" pitchFamily="18" charset="0"/>
                </a:rPr>
                <a:t>I</a:t>
              </a:r>
              <a:r>
                <a:rPr lang="en-US" b="1" baseline="-25000">
                  <a:latin typeface="Book Antiqua" pitchFamily="18" charset="0"/>
                </a:rPr>
                <a:t>4</a:t>
              </a:r>
            </a:p>
          </p:txBody>
        </p:sp>
        <p:sp>
          <p:nvSpPr>
            <p:cNvPr id="367636" name="Oval 18"/>
            <p:cNvSpPr>
              <a:spLocks noChangeArrowheads="1"/>
            </p:cNvSpPr>
            <p:nvPr/>
          </p:nvSpPr>
          <p:spPr bwMode="auto">
            <a:xfrm>
              <a:off x="2082800" y="3175000"/>
              <a:ext cx="533400" cy="381000"/>
            </a:xfrm>
            <a:prstGeom prst="ellipse">
              <a:avLst/>
            </a:prstGeom>
            <a:solidFill>
              <a:srgbClr val="FFFFFF">
                <a:alpha val="78038"/>
              </a:srgbClr>
            </a:solidFill>
            <a:ln w="9525">
              <a:solidFill>
                <a:srgbClr val="008000"/>
              </a:solidFill>
              <a:round/>
              <a:headEnd/>
              <a:tailEnd/>
            </a:ln>
          </p:spPr>
          <p:txBody>
            <a:bodyPr anchor="ctr"/>
            <a:lstStyle/>
            <a:p>
              <a:pPr algn="ctr" eaLnBrk="0" hangingPunct="0"/>
              <a:r>
                <a:rPr lang="en-US" b="1">
                  <a:latin typeface="Book Antiqua" pitchFamily="18" charset="0"/>
                </a:rPr>
                <a:t>I</a:t>
              </a:r>
              <a:r>
                <a:rPr lang="en-US" b="1" baseline="-25000">
                  <a:latin typeface="Book Antiqua" pitchFamily="18" charset="0"/>
                </a:rPr>
                <a:t>5</a:t>
              </a:r>
            </a:p>
          </p:txBody>
        </p:sp>
        <p:sp>
          <p:nvSpPr>
            <p:cNvPr id="367637" name="Oval 19"/>
            <p:cNvSpPr>
              <a:spLocks noChangeArrowheads="1"/>
            </p:cNvSpPr>
            <p:nvPr/>
          </p:nvSpPr>
          <p:spPr bwMode="auto">
            <a:xfrm>
              <a:off x="7391400" y="812800"/>
              <a:ext cx="533400" cy="381000"/>
            </a:xfrm>
            <a:prstGeom prst="ellipse">
              <a:avLst/>
            </a:prstGeom>
            <a:solidFill>
              <a:srgbClr val="FFFFFF">
                <a:alpha val="78038"/>
              </a:srgbClr>
            </a:solidFill>
            <a:ln w="9525">
              <a:solidFill>
                <a:srgbClr val="008000"/>
              </a:solidFill>
              <a:round/>
              <a:headEnd/>
              <a:tailEnd/>
            </a:ln>
          </p:spPr>
          <p:txBody>
            <a:bodyPr anchor="ctr"/>
            <a:lstStyle/>
            <a:p>
              <a:pPr algn="ctr" eaLnBrk="0" hangingPunct="0"/>
              <a:r>
                <a:rPr lang="en-US" b="1">
                  <a:latin typeface="Book Antiqua" pitchFamily="18" charset="0"/>
                </a:rPr>
                <a:t>I</a:t>
              </a:r>
              <a:r>
                <a:rPr lang="en-US" b="1" baseline="-25000">
                  <a:latin typeface="Book Antiqua" pitchFamily="18" charset="0"/>
                </a:rPr>
                <a:t>1</a:t>
              </a:r>
            </a:p>
          </p:txBody>
        </p:sp>
      </p:grpSp>
      <p:grpSp>
        <p:nvGrpSpPr>
          <p:cNvPr id="52" name="Group 51"/>
          <p:cNvGrpSpPr>
            <a:grpSpLocks/>
          </p:cNvGrpSpPr>
          <p:nvPr/>
        </p:nvGrpSpPr>
        <p:grpSpPr bwMode="auto">
          <a:xfrm>
            <a:off x="76200" y="1193800"/>
            <a:ext cx="8991600" cy="5207000"/>
            <a:chOff x="76200" y="1193800"/>
            <a:chExt cx="8991600" cy="5207000"/>
          </a:xfrm>
        </p:grpSpPr>
        <p:sp>
          <p:nvSpPr>
            <p:cNvPr id="21" name="Oval 20"/>
            <p:cNvSpPr/>
            <p:nvPr/>
          </p:nvSpPr>
          <p:spPr bwMode="auto">
            <a:xfrm>
              <a:off x="76200" y="3810000"/>
              <a:ext cx="3505200" cy="990600"/>
            </a:xfrm>
            <a:prstGeom prst="ellipse">
              <a:avLst/>
            </a:prstGeom>
            <a:solidFill>
              <a:schemeClr val="accent5"/>
            </a:solidFill>
            <a:ln w="19050" cap="flat" cmpd="sng" algn="ctr">
              <a:solidFill>
                <a:srgbClr val="008000"/>
              </a:solidFill>
              <a:prstDash val="solid"/>
              <a:round/>
              <a:headEnd type="none" w="med" len="med"/>
              <a:tailEnd type="none" w="med" len="med"/>
            </a:ln>
            <a:effectLst/>
          </p:spPr>
          <p:txBody>
            <a:bodyPr lIns="0" tIns="0" rIns="0" bIns="0" anchor="ctr"/>
            <a:lstStyle/>
            <a:p>
              <a:pPr algn="ctr" eaLnBrk="0" hangingPunct="0">
                <a:defRPr/>
              </a:pPr>
              <a:r>
                <a:rPr lang="en-US" sz="1600" b="1" dirty="0">
                  <a:solidFill>
                    <a:srgbClr val="008000"/>
                  </a:solidFill>
                  <a:ea typeface="ＭＳ Ｐゴシック" pitchFamily="-64" charset="-128"/>
                  <a:cs typeface="+mn-cs"/>
                </a:rPr>
                <a:t>Wed., May 24</a:t>
              </a:r>
              <a:r>
                <a:rPr lang="en-US" sz="1600" b="1" baseline="30000" dirty="0">
                  <a:solidFill>
                    <a:srgbClr val="008000"/>
                  </a:solidFill>
                  <a:ea typeface="ＭＳ Ｐゴシック" pitchFamily="-64" charset="-128"/>
                  <a:cs typeface="+mn-cs"/>
                </a:rPr>
                <a:t>th</a:t>
              </a:r>
              <a:r>
                <a:rPr lang="en-US" sz="1600" b="1" dirty="0">
                  <a:solidFill>
                    <a:srgbClr val="008000"/>
                  </a:solidFill>
                  <a:ea typeface="ＭＳ Ｐゴシック" pitchFamily="-64" charset="-128"/>
                  <a:cs typeface="+mn-cs"/>
                </a:rPr>
                <a:t>, 2006</a:t>
              </a:r>
            </a:p>
            <a:p>
              <a:pPr algn="ctr" eaLnBrk="0" hangingPunct="0">
                <a:defRPr/>
              </a:pPr>
              <a:r>
                <a:rPr lang="en-US" sz="1600" dirty="0">
                  <a:solidFill>
                    <a:srgbClr val="008000"/>
                  </a:solidFill>
                  <a:ea typeface="ＭＳ Ｐゴシック" pitchFamily="-64" charset="-128"/>
                  <a:cs typeface="+mn-cs"/>
                </a:rPr>
                <a:t>From: </a:t>
              </a:r>
              <a:r>
                <a:rPr lang="en-US" sz="1600" dirty="0">
                  <a:solidFill>
                    <a:srgbClr val="000000"/>
                  </a:solidFill>
                  <a:ea typeface="+mn-ea"/>
                  <a:cs typeface="+mn-cs"/>
                </a:rPr>
                <a:t>2006-05-24 00:00:00</a:t>
              </a:r>
            </a:p>
            <a:p>
              <a:pPr algn="ctr" eaLnBrk="0" hangingPunct="0">
                <a:defRPr/>
              </a:pPr>
              <a:r>
                <a:rPr lang="en-US" sz="1600" dirty="0">
                  <a:solidFill>
                    <a:srgbClr val="008000"/>
                  </a:solidFill>
                  <a:ea typeface="+mn-ea"/>
                  <a:cs typeface="+mn-cs"/>
                </a:rPr>
                <a:t>To:</a:t>
              </a:r>
              <a:r>
                <a:rPr lang="en-US" sz="1600" dirty="0">
                  <a:solidFill>
                    <a:srgbClr val="000000"/>
                  </a:solidFill>
                  <a:ea typeface="+mn-ea"/>
                  <a:cs typeface="+mn-cs"/>
                </a:rPr>
                <a:t> 2006-05-24 23:59:59</a:t>
              </a:r>
            </a:p>
          </p:txBody>
        </p:sp>
        <p:sp>
          <p:nvSpPr>
            <p:cNvPr id="22" name="Oval 21"/>
            <p:cNvSpPr/>
            <p:nvPr/>
          </p:nvSpPr>
          <p:spPr bwMode="auto">
            <a:xfrm>
              <a:off x="5562600" y="3810000"/>
              <a:ext cx="3505200" cy="990600"/>
            </a:xfrm>
            <a:prstGeom prst="ellipse">
              <a:avLst/>
            </a:prstGeom>
            <a:solidFill>
              <a:schemeClr val="accent5"/>
            </a:solidFill>
            <a:ln w="19050" cap="flat" cmpd="sng" algn="ctr">
              <a:solidFill>
                <a:srgbClr val="008000"/>
              </a:solidFill>
              <a:prstDash val="solid"/>
              <a:round/>
              <a:headEnd type="none" w="med" len="med"/>
              <a:tailEnd type="none" w="med" len="med"/>
            </a:ln>
            <a:effectLst/>
          </p:spPr>
          <p:txBody>
            <a:bodyPr lIns="0" tIns="0" rIns="0" bIns="0" anchor="ctr"/>
            <a:lstStyle/>
            <a:p>
              <a:pPr algn="ctr" eaLnBrk="0" hangingPunct="0">
                <a:defRPr/>
              </a:pPr>
              <a:r>
                <a:rPr lang="en-US" sz="1600" b="1" dirty="0">
                  <a:solidFill>
                    <a:srgbClr val="008000"/>
                  </a:solidFill>
                  <a:ea typeface="ＭＳ Ｐゴシック" pitchFamily="-64" charset="-128"/>
                  <a:cs typeface="+mn-cs"/>
                </a:rPr>
                <a:t>Tuesday</a:t>
              </a:r>
            </a:p>
            <a:p>
              <a:pPr algn="ctr" eaLnBrk="0" hangingPunct="0">
                <a:defRPr/>
              </a:pPr>
              <a:r>
                <a:rPr lang="en-US" sz="1600" dirty="0">
                  <a:solidFill>
                    <a:srgbClr val="008000"/>
                  </a:solidFill>
                  <a:ea typeface="ＭＳ Ｐゴシック" pitchFamily="-64" charset="-128"/>
                  <a:cs typeface="+mn-cs"/>
                </a:rPr>
                <a:t>From: </a:t>
              </a:r>
              <a:r>
                <a:rPr lang="en-US" sz="1600" dirty="0">
                  <a:solidFill>
                    <a:srgbClr val="000000"/>
                  </a:solidFill>
                  <a:ea typeface="+mn-ea"/>
                  <a:cs typeface="+mn-cs"/>
                </a:rPr>
                <a:t>2006-05-23 00:00:00</a:t>
              </a:r>
            </a:p>
            <a:p>
              <a:pPr algn="ctr" eaLnBrk="0" hangingPunct="0">
                <a:defRPr/>
              </a:pPr>
              <a:r>
                <a:rPr lang="en-US" sz="1600" dirty="0">
                  <a:solidFill>
                    <a:srgbClr val="008000"/>
                  </a:solidFill>
                  <a:ea typeface="+mn-ea"/>
                  <a:cs typeface="+mn-cs"/>
                </a:rPr>
                <a:t>To:</a:t>
              </a:r>
              <a:r>
                <a:rPr lang="en-US" sz="1600" dirty="0">
                  <a:solidFill>
                    <a:srgbClr val="000000"/>
                  </a:solidFill>
                  <a:ea typeface="+mn-ea"/>
                  <a:cs typeface="+mn-cs"/>
                </a:rPr>
                <a:t> 2006-05-23 23:59:59</a:t>
              </a:r>
            </a:p>
          </p:txBody>
        </p:sp>
        <p:sp>
          <p:nvSpPr>
            <p:cNvPr id="23" name="Oval 22"/>
            <p:cNvSpPr/>
            <p:nvPr/>
          </p:nvSpPr>
          <p:spPr bwMode="auto">
            <a:xfrm>
              <a:off x="76200" y="5334000"/>
              <a:ext cx="3505200" cy="990600"/>
            </a:xfrm>
            <a:prstGeom prst="ellipse">
              <a:avLst/>
            </a:prstGeom>
            <a:solidFill>
              <a:schemeClr val="accent5"/>
            </a:solidFill>
            <a:ln w="19050" cap="flat" cmpd="sng" algn="ctr">
              <a:solidFill>
                <a:srgbClr val="008000"/>
              </a:solidFill>
              <a:prstDash val="solid"/>
              <a:round/>
              <a:headEnd type="none" w="med" len="med"/>
              <a:tailEnd type="none" w="med" len="med"/>
            </a:ln>
            <a:effectLst/>
          </p:spPr>
          <p:txBody>
            <a:bodyPr lIns="0" tIns="0" rIns="0" bIns="0" anchor="ctr"/>
            <a:lstStyle/>
            <a:p>
              <a:pPr algn="ctr" eaLnBrk="0" hangingPunct="0">
                <a:defRPr/>
              </a:pPr>
              <a:r>
                <a:rPr lang="en-US" sz="1600" b="1" dirty="0">
                  <a:solidFill>
                    <a:srgbClr val="008000"/>
                  </a:solidFill>
                  <a:ea typeface="ＭＳ Ｐゴシック" pitchFamily="-64" charset="-128"/>
                  <a:cs typeface="+mn-cs"/>
                </a:rPr>
                <a:t>3/20/2003</a:t>
              </a:r>
            </a:p>
            <a:p>
              <a:pPr algn="ctr" eaLnBrk="0" hangingPunct="0">
                <a:defRPr/>
              </a:pPr>
              <a:r>
                <a:rPr lang="en-US" sz="1600" dirty="0">
                  <a:solidFill>
                    <a:srgbClr val="008000"/>
                  </a:solidFill>
                  <a:ea typeface="ＭＳ Ｐゴシック" pitchFamily="-64" charset="-128"/>
                  <a:cs typeface="+mn-cs"/>
                </a:rPr>
                <a:t>From: </a:t>
              </a:r>
              <a:r>
                <a:rPr lang="en-US" sz="1600" dirty="0">
                  <a:solidFill>
                    <a:srgbClr val="000000"/>
                  </a:solidFill>
                  <a:ea typeface="+mn-ea"/>
                  <a:cs typeface="+mn-cs"/>
                </a:rPr>
                <a:t>2003-03-20 00:00:00</a:t>
              </a:r>
            </a:p>
            <a:p>
              <a:pPr algn="ctr" eaLnBrk="0" hangingPunct="0">
                <a:defRPr/>
              </a:pPr>
              <a:r>
                <a:rPr lang="en-US" sz="1600" dirty="0">
                  <a:solidFill>
                    <a:srgbClr val="008000"/>
                  </a:solidFill>
                  <a:ea typeface="+mn-ea"/>
                  <a:cs typeface="+mn-cs"/>
                </a:rPr>
                <a:t>To:</a:t>
              </a:r>
              <a:r>
                <a:rPr lang="en-US" sz="1600" dirty="0">
                  <a:solidFill>
                    <a:srgbClr val="000000"/>
                  </a:solidFill>
                  <a:ea typeface="+mn-ea"/>
                  <a:cs typeface="+mn-cs"/>
                </a:rPr>
                <a:t> 2003-03-20 23:59:59</a:t>
              </a:r>
            </a:p>
          </p:txBody>
        </p:sp>
        <p:sp>
          <p:nvSpPr>
            <p:cNvPr id="24" name="Oval 23"/>
            <p:cNvSpPr/>
            <p:nvPr/>
          </p:nvSpPr>
          <p:spPr bwMode="auto">
            <a:xfrm>
              <a:off x="2895600" y="4597400"/>
              <a:ext cx="3505200" cy="990600"/>
            </a:xfrm>
            <a:prstGeom prst="ellipse">
              <a:avLst/>
            </a:prstGeom>
            <a:solidFill>
              <a:schemeClr val="accent5"/>
            </a:solidFill>
            <a:ln w="19050" cap="flat" cmpd="sng" algn="ctr">
              <a:solidFill>
                <a:srgbClr val="008000"/>
              </a:solidFill>
              <a:prstDash val="solid"/>
              <a:round/>
              <a:headEnd type="none" w="med" len="med"/>
              <a:tailEnd type="none" w="med" len="med"/>
            </a:ln>
            <a:effectLst/>
          </p:spPr>
          <p:txBody>
            <a:bodyPr lIns="0" tIns="0" rIns="0" bIns="0" anchor="ctr"/>
            <a:lstStyle/>
            <a:p>
              <a:pPr algn="ctr" eaLnBrk="0" hangingPunct="0">
                <a:defRPr/>
              </a:pPr>
              <a:r>
                <a:rPr lang="en-US" sz="1600" b="1">
                  <a:solidFill>
                    <a:srgbClr val="008000"/>
                  </a:solidFill>
                  <a:latin typeface="Arial" pitchFamily="34" charset="0"/>
                  <a:cs typeface="+mn-cs"/>
                </a:rPr>
                <a:t>since […] 3/20/2003</a:t>
              </a:r>
            </a:p>
            <a:p>
              <a:pPr algn="ctr" eaLnBrk="0" hangingPunct="0">
                <a:defRPr/>
              </a:pPr>
              <a:r>
                <a:rPr lang="en-US" sz="1600">
                  <a:solidFill>
                    <a:srgbClr val="008000"/>
                  </a:solidFill>
                  <a:latin typeface="Arial" pitchFamily="34" charset="0"/>
                  <a:cs typeface="+mn-cs"/>
                </a:rPr>
                <a:t>From: </a:t>
              </a:r>
              <a:r>
                <a:rPr lang="en-US" sz="1600">
                  <a:solidFill>
                    <a:srgbClr val="000000"/>
                  </a:solidFill>
                  <a:latin typeface="Arial" pitchFamily="34" charset="0"/>
                  <a:cs typeface="+mn-cs"/>
                </a:rPr>
                <a:t>2003-03-20 00:00:00</a:t>
              </a:r>
            </a:p>
            <a:p>
              <a:pPr algn="ctr" eaLnBrk="0" hangingPunct="0">
                <a:defRPr/>
              </a:pPr>
              <a:r>
                <a:rPr lang="en-US" sz="1600">
                  <a:solidFill>
                    <a:srgbClr val="008000"/>
                  </a:solidFill>
                  <a:latin typeface="Arial" pitchFamily="34" charset="0"/>
                  <a:cs typeface="+mn-cs"/>
                </a:rPr>
                <a:t>To:</a:t>
              </a:r>
              <a:r>
                <a:rPr lang="en-US" sz="1600">
                  <a:solidFill>
                    <a:srgbClr val="000000"/>
                  </a:solidFill>
                  <a:latin typeface="Arial" pitchFamily="34" charset="0"/>
                  <a:cs typeface="+mn-cs"/>
                </a:rPr>
                <a:t> 2006-05-24 23:59:59</a:t>
              </a:r>
            </a:p>
          </p:txBody>
        </p:sp>
        <p:sp>
          <p:nvSpPr>
            <p:cNvPr id="25" name="Oval 24"/>
            <p:cNvSpPr/>
            <p:nvPr/>
          </p:nvSpPr>
          <p:spPr bwMode="auto">
            <a:xfrm>
              <a:off x="5562600" y="5410200"/>
              <a:ext cx="3505200" cy="990600"/>
            </a:xfrm>
            <a:prstGeom prst="ellipse">
              <a:avLst/>
            </a:prstGeom>
            <a:solidFill>
              <a:schemeClr val="accent5"/>
            </a:solidFill>
            <a:ln w="19050" cap="flat" cmpd="sng" algn="ctr">
              <a:solidFill>
                <a:srgbClr val="008000"/>
              </a:solidFill>
              <a:prstDash val="solid"/>
              <a:round/>
              <a:headEnd type="none" w="med" len="med"/>
              <a:tailEnd type="none" w="med" len="med"/>
            </a:ln>
            <a:effectLst/>
          </p:spPr>
          <p:txBody>
            <a:bodyPr lIns="0" tIns="0" rIns="0" bIns="0" anchor="ctr"/>
            <a:lstStyle/>
            <a:p>
              <a:pPr algn="ctr" eaLnBrk="0" hangingPunct="0">
                <a:defRPr/>
              </a:pPr>
              <a:r>
                <a:rPr lang="en-US" sz="1600" b="1" dirty="0">
                  <a:solidFill>
                    <a:srgbClr val="008000"/>
                  </a:solidFill>
                  <a:ea typeface="ＭＳ Ｐゴシック" pitchFamily="-64" charset="-128"/>
                  <a:cs typeface="+mn-cs"/>
                </a:rPr>
                <a:t>next week</a:t>
              </a:r>
            </a:p>
            <a:p>
              <a:pPr algn="ctr" eaLnBrk="0" hangingPunct="0">
                <a:defRPr/>
              </a:pPr>
              <a:r>
                <a:rPr lang="en-US" sz="1600" dirty="0">
                  <a:solidFill>
                    <a:srgbClr val="008000"/>
                  </a:solidFill>
                  <a:ea typeface="ＭＳ Ｐゴシック" pitchFamily="-64" charset="-128"/>
                  <a:cs typeface="+mn-cs"/>
                </a:rPr>
                <a:t>From: </a:t>
              </a:r>
              <a:r>
                <a:rPr lang="en-US" sz="1600" dirty="0">
                  <a:solidFill>
                    <a:srgbClr val="000000"/>
                  </a:solidFill>
                  <a:ea typeface="+mn-ea"/>
                  <a:cs typeface="+mn-cs"/>
                </a:rPr>
                <a:t>2006-05-29 00:00:00</a:t>
              </a:r>
            </a:p>
            <a:p>
              <a:pPr algn="ctr" eaLnBrk="0" hangingPunct="0">
                <a:defRPr/>
              </a:pPr>
              <a:r>
                <a:rPr lang="en-US" sz="1600" dirty="0">
                  <a:solidFill>
                    <a:srgbClr val="008000"/>
                  </a:solidFill>
                  <a:ea typeface="+mn-ea"/>
                  <a:cs typeface="+mn-cs"/>
                </a:rPr>
                <a:t>To:</a:t>
              </a:r>
              <a:r>
                <a:rPr lang="en-US" sz="1600" dirty="0">
                  <a:solidFill>
                    <a:srgbClr val="000000"/>
                  </a:solidFill>
                  <a:ea typeface="+mn-ea"/>
                  <a:cs typeface="+mn-cs"/>
                </a:rPr>
                <a:t> 2006-06-04 23:59:59</a:t>
              </a:r>
            </a:p>
          </p:txBody>
        </p:sp>
        <p:cxnSp>
          <p:nvCxnSpPr>
            <p:cNvPr id="367628" name="Straight Arrow Connector 26"/>
            <p:cNvCxnSpPr>
              <a:cxnSpLocks noChangeShapeType="1"/>
              <a:stCxn id="367637" idx="4"/>
              <a:endCxn id="21" idx="6"/>
            </p:cNvCxnSpPr>
            <p:nvPr/>
          </p:nvCxnSpPr>
          <p:spPr bwMode="auto">
            <a:xfrm rot="5400000">
              <a:off x="4064000" y="711200"/>
              <a:ext cx="3111500" cy="4076700"/>
            </a:xfrm>
            <a:prstGeom prst="straightConnector1">
              <a:avLst/>
            </a:prstGeom>
            <a:noFill/>
            <a:ln w="25400">
              <a:solidFill>
                <a:srgbClr val="0000FF"/>
              </a:solidFill>
              <a:round/>
              <a:headEnd/>
              <a:tailEnd type="arrow" w="med" len="med"/>
            </a:ln>
          </p:spPr>
        </p:cxnSp>
        <p:cxnSp>
          <p:nvCxnSpPr>
            <p:cNvPr id="367629" name="Straight Arrow Connector 28"/>
            <p:cNvCxnSpPr>
              <a:cxnSpLocks noChangeShapeType="1"/>
              <a:stCxn id="367633" idx="5"/>
              <a:endCxn id="22" idx="1"/>
            </p:cNvCxnSpPr>
            <p:nvPr/>
          </p:nvCxnSpPr>
          <p:spPr bwMode="auto">
            <a:xfrm rot="16200000" flipH="1">
              <a:off x="2796872" y="676017"/>
              <a:ext cx="1839166" cy="4718940"/>
            </a:xfrm>
            <a:prstGeom prst="straightConnector1">
              <a:avLst/>
            </a:prstGeom>
            <a:noFill/>
            <a:ln w="25400">
              <a:solidFill>
                <a:srgbClr val="0000FF"/>
              </a:solidFill>
              <a:round/>
              <a:headEnd/>
              <a:tailEnd type="arrow" w="med" len="med"/>
            </a:ln>
          </p:spPr>
        </p:cxnSp>
        <p:cxnSp>
          <p:nvCxnSpPr>
            <p:cNvPr id="367630" name="Straight Arrow Connector 29"/>
            <p:cNvCxnSpPr>
              <a:cxnSpLocks noChangeShapeType="1"/>
              <a:stCxn id="367634" idx="4"/>
              <a:endCxn id="23" idx="0"/>
            </p:cNvCxnSpPr>
            <p:nvPr/>
          </p:nvCxnSpPr>
          <p:spPr bwMode="auto">
            <a:xfrm rot="5400000">
              <a:off x="1085850" y="3816350"/>
              <a:ext cx="2260600" cy="774700"/>
            </a:xfrm>
            <a:prstGeom prst="straightConnector1">
              <a:avLst/>
            </a:prstGeom>
            <a:noFill/>
            <a:ln w="25400">
              <a:solidFill>
                <a:srgbClr val="0000FF"/>
              </a:solidFill>
              <a:round/>
              <a:headEnd/>
              <a:tailEnd type="arrow" w="med" len="med"/>
            </a:ln>
          </p:spPr>
        </p:cxnSp>
        <p:cxnSp>
          <p:nvCxnSpPr>
            <p:cNvPr id="367631" name="Straight Arrow Connector 34"/>
            <p:cNvCxnSpPr>
              <a:cxnSpLocks noChangeShapeType="1"/>
              <a:stCxn id="367635" idx="4"/>
              <a:endCxn id="24" idx="0"/>
            </p:cNvCxnSpPr>
            <p:nvPr/>
          </p:nvCxnSpPr>
          <p:spPr bwMode="auto">
            <a:xfrm rot="5400000">
              <a:off x="3835400" y="3429000"/>
              <a:ext cx="1981200" cy="355600"/>
            </a:xfrm>
            <a:prstGeom prst="straightConnector1">
              <a:avLst/>
            </a:prstGeom>
            <a:noFill/>
            <a:ln w="25400">
              <a:solidFill>
                <a:srgbClr val="0000FF"/>
              </a:solidFill>
              <a:round/>
              <a:headEnd/>
              <a:tailEnd type="arrow" w="med" len="med"/>
            </a:ln>
          </p:spPr>
        </p:cxnSp>
        <p:cxnSp>
          <p:nvCxnSpPr>
            <p:cNvPr id="367632" name="Straight Arrow Connector 37"/>
            <p:cNvCxnSpPr>
              <a:cxnSpLocks noChangeShapeType="1"/>
              <a:stCxn id="367636" idx="6"/>
              <a:endCxn id="25" idx="0"/>
            </p:cNvCxnSpPr>
            <p:nvPr/>
          </p:nvCxnSpPr>
          <p:spPr bwMode="auto">
            <a:xfrm>
              <a:off x="2616200" y="3365500"/>
              <a:ext cx="4699000" cy="2044700"/>
            </a:xfrm>
            <a:prstGeom prst="straightConnector1">
              <a:avLst/>
            </a:prstGeom>
            <a:noFill/>
            <a:ln w="25400">
              <a:solidFill>
                <a:srgbClr val="0000FF"/>
              </a:solidFill>
              <a:round/>
              <a:headEnd/>
              <a:tailEnd type="arrow" w="med" len="med"/>
            </a:ln>
          </p:spPr>
        </p:cxn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5" name="Rectangle 3"/>
          <p:cNvSpPr>
            <a:spLocks noGrp="1" noChangeArrowheads="1"/>
          </p:cNvSpPr>
          <p:nvPr>
            <p:ph type="sldNum" sz="quarter" idx="11"/>
          </p:nvPr>
        </p:nvSpPr>
        <p:spPr>
          <a:noFill/>
          <a:ln>
            <a:miter lim="800000"/>
            <a:headEnd/>
            <a:tailEnd/>
          </a:ln>
        </p:spPr>
        <p:txBody>
          <a:bodyPr/>
          <a:lstStyle/>
          <a:p>
            <a:fld id="{B93C95A2-3DB9-488C-950D-7D9DB266F5B1}" type="slidenum">
              <a:rPr lang="en-US" altLang="zh-TW" smtClean="0">
                <a:solidFill>
                  <a:schemeClr val="tx1"/>
                </a:solidFill>
                <a:ea typeface="Arial Unicode MS" pitchFamily="34" charset="-122"/>
                <a:cs typeface="Arial Unicode MS" pitchFamily="34" charset="-122"/>
              </a:rPr>
              <a:pPr/>
              <a:t>169</a:t>
            </a:fld>
            <a:endParaRPr lang="en-US" altLang="zh-TW" smtClean="0">
              <a:solidFill>
                <a:schemeClr val="tx1"/>
              </a:solidFill>
              <a:ea typeface="Arial Unicode MS" pitchFamily="34" charset="-122"/>
              <a:cs typeface="Arial Unicode MS" pitchFamily="34" charset="-122"/>
            </a:endParaRPr>
          </a:p>
        </p:txBody>
      </p:sp>
      <p:sp>
        <p:nvSpPr>
          <p:cNvPr id="369666" name="Title 1"/>
          <p:cNvSpPr>
            <a:spLocks noGrp="1"/>
          </p:cNvSpPr>
          <p:nvPr>
            <p:ph type="title" idx="4294967295"/>
          </p:nvPr>
        </p:nvSpPr>
        <p:spPr/>
        <p:txBody>
          <a:bodyPr/>
          <a:lstStyle/>
          <a:p>
            <a:r>
              <a:rPr lang="en-US" sz="3200" smtClean="0">
                <a:ea typeface="ＭＳ Ｐゴシック" pitchFamily="34" charset="-128"/>
              </a:rPr>
              <a:t>Interval Based Event Timeline Construction</a:t>
            </a:r>
            <a:endParaRPr lang="en-US" sz="4200" smtClean="0">
              <a:ea typeface="ＭＳ Ｐゴシック" pitchFamily="34" charset="-128"/>
            </a:endParaRPr>
          </a:p>
        </p:txBody>
      </p:sp>
      <p:grpSp>
        <p:nvGrpSpPr>
          <p:cNvPr id="82" name="Group 81"/>
          <p:cNvGrpSpPr>
            <a:grpSpLocks/>
          </p:cNvGrpSpPr>
          <p:nvPr/>
        </p:nvGrpSpPr>
        <p:grpSpPr bwMode="auto">
          <a:xfrm>
            <a:off x="457200" y="812800"/>
            <a:ext cx="8229600" cy="2878138"/>
            <a:chOff x="457200" y="812800"/>
            <a:chExt cx="8229600" cy="2878554"/>
          </a:xfrm>
        </p:grpSpPr>
        <p:sp>
          <p:nvSpPr>
            <p:cNvPr id="369712" name="Rectangle 6"/>
            <p:cNvSpPr>
              <a:spLocks noChangeArrowheads="1"/>
            </p:cNvSpPr>
            <p:nvPr/>
          </p:nvSpPr>
          <p:spPr bwMode="auto">
            <a:xfrm>
              <a:off x="457200" y="1176754"/>
              <a:ext cx="8229600" cy="2514600"/>
            </a:xfrm>
            <a:prstGeom prst="rect">
              <a:avLst/>
            </a:prstGeom>
            <a:solidFill>
              <a:schemeClr val="accent1"/>
            </a:solidFill>
            <a:ln w="19050">
              <a:solidFill>
                <a:srgbClr val="008000"/>
              </a:solidFill>
              <a:round/>
              <a:headEnd/>
              <a:tailEnd/>
            </a:ln>
          </p:spPr>
          <p:txBody>
            <a:bodyPr/>
            <a:lstStyle/>
            <a:p>
              <a:pPr algn="just" eaLnBrk="0" hangingPunct="0">
                <a:lnSpc>
                  <a:spcPct val="150000"/>
                </a:lnSpc>
              </a:pPr>
              <a:r>
                <a:rPr lang="en-US" sz="2000"/>
                <a:t>[…] The </a:t>
              </a:r>
              <a:r>
                <a:rPr lang="en-US" sz="2000">
                  <a:solidFill>
                    <a:srgbClr val="0000FF"/>
                  </a:solidFill>
                </a:rPr>
                <a:t>Iraqi insurgents</a:t>
              </a:r>
              <a:r>
                <a:rPr lang="en-US" sz="2000"/>
                <a:t> </a:t>
              </a:r>
              <a:r>
                <a:rPr lang="en-US" sz="2000" i="1">
                  <a:solidFill>
                    <a:srgbClr val="FF0000"/>
                  </a:solidFill>
                </a:rPr>
                <a:t>attacked</a:t>
              </a:r>
              <a:r>
                <a:rPr lang="en-US" sz="2000"/>
                <a:t> a </a:t>
              </a:r>
              <a:r>
                <a:rPr lang="en-US" sz="2000">
                  <a:solidFill>
                    <a:srgbClr val="0000FF"/>
                  </a:solidFill>
                </a:rPr>
                <a:t>police station</a:t>
              </a:r>
              <a:r>
                <a:rPr lang="en-US" sz="2000"/>
                <a:t> in </a:t>
              </a:r>
              <a:r>
                <a:rPr lang="en-US" sz="2000">
                  <a:solidFill>
                    <a:srgbClr val="0000FF"/>
                  </a:solidFill>
                </a:rPr>
                <a:t>Tal Afar</a:t>
              </a:r>
              <a:r>
                <a:rPr lang="en-US" sz="2000"/>
                <a:t> on </a:t>
              </a:r>
              <a:r>
                <a:rPr lang="en-US" sz="2000" u="sng">
                  <a:solidFill>
                    <a:srgbClr val="008000"/>
                  </a:solidFill>
                </a:rPr>
                <a:t>Tuesday</a:t>
              </a:r>
              <a:r>
                <a:rPr lang="en-US" sz="2000"/>
                <a:t> </a:t>
              </a:r>
              <a:r>
                <a:rPr lang="en-US" sz="2000" i="1">
                  <a:solidFill>
                    <a:srgbClr val="FF0000"/>
                  </a:solidFill>
                </a:rPr>
                <a:t>killing</a:t>
              </a:r>
              <a:r>
                <a:rPr lang="en-US" sz="2000"/>
                <a:t> </a:t>
              </a:r>
              <a:r>
                <a:rPr lang="en-US" sz="2000">
                  <a:solidFill>
                    <a:srgbClr val="0000FF"/>
                  </a:solidFill>
                </a:rPr>
                <a:t>6 policemen</a:t>
              </a:r>
              <a:r>
                <a:rPr lang="en-US" sz="2000"/>
                <a:t> and </a:t>
              </a:r>
              <a:r>
                <a:rPr lang="en-US" sz="2000" i="1">
                  <a:solidFill>
                    <a:srgbClr val="FF0000"/>
                  </a:solidFill>
                </a:rPr>
                <a:t>injuring</a:t>
              </a:r>
              <a:r>
                <a:rPr lang="en-US" sz="2000"/>
                <a:t> </a:t>
              </a:r>
              <a:r>
                <a:rPr lang="en-US" sz="2000">
                  <a:solidFill>
                    <a:srgbClr val="0000FF"/>
                  </a:solidFill>
                </a:rPr>
                <a:t>8 other people</a:t>
              </a:r>
              <a:r>
                <a:rPr lang="en-US" sz="2000"/>
                <a:t>. This action brings the </a:t>
              </a:r>
              <a:r>
                <a:rPr lang="en-US" sz="2000" i="1">
                  <a:solidFill>
                    <a:srgbClr val="FF0000"/>
                  </a:solidFill>
                </a:rPr>
                <a:t>casualties</a:t>
              </a:r>
              <a:r>
                <a:rPr lang="en-US" sz="2000"/>
                <a:t> to over </a:t>
              </a:r>
              <a:r>
                <a:rPr lang="en-US" sz="2000">
                  <a:solidFill>
                    <a:srgbClr val="0000FF"/>
                  </a:solidFill>
                </a:rPr>
                <a:t>3000</a:t>
              </a:r>
              <a:r>
                <a:rPr lang="en-US" sz="2000"/>
                <a:t> </a:t>
              </a:r>
              <a:r>
                <a:rPr lang="en-US" sz="2000" u="sng">
                  <a:solidFill>
                    <a:srgbClr val="008000"/>
                  </a:solidFill>
                </a:rPr>
                <a:t>since</a:t>
              </a:r>
              <a:r>
                <a:rPr lang="en-US" sz="2000"/>
                <a:t> the </a:t>
              </a:r>
              <a:r>
                <a:rPr lang="en-US" sz="2000" i="1">
                  <a:solidFill>
                    <a:srgbClr val="FF0000"/>
                  </a:solidFill>
                </a:rPr>
                <a:t>invasion</a:t>
              </a:r>
              <a:r>
                <a:rPr lang="en-US" sz="2000"/>
                <a:t> of the coalition armies on </a:t>
              </a:r>
              <a:r>
                <a:rPr lang="en-US" sz="2000" u="sng">
                  <a:solidFill>
                    <a:srgbClr val="008000"/>
                  </a:solidFill>
                </a:rPr>
                <a:t>3/20/2003</a:t>
              </a:r>
              <a:r>
                <a:rPr lang="en-US" sz="2000"/>
                <a:t>. </a:t>
              </a:r>
              <a:r>
                <a:rPr lang="en-US" sz="2000">
                  <a:solidFill>
                    <a:srgbClr val="0000FF"/>
                  </a:solidFill>
                </a:rPr>
                <a:t>Police</a:t>
              </a:r>
              <a:r>
                <a:rPr lang="en-US" sz="2000"/>
                <a:t> wants to </a:t>
              </a:r>
              <a:r>
                <a:rPr lang="en-US" sz="2000" i="1">
                  <a:solidFill>
                    <a:srgbClr val="FF0000"/>
                  </a:solidFill>
                </a:rPr>
                <a:t>arrest</a:t>
              </a:r>
              <a:r>
                <a:rPr lang="en-US" sz="2000"/>
                <a:t> the </a:t>
              </a:r>
              <a:r>
                <a:rPr lang="en-US" sz="2000">
                  <a:solidFill>
                    <a:srgbClr val="0000FF"/>
                  </a:solidFill>
                </a:rPr>
                <a:t>insurgents</a:t>
              </a:r>
              <a:r>
                <a:rPr lang="en-US" sz="2000"/>
                <a:t> in a campaign </a:t>
              </a:r>
              <a:r>
                <a:rPr lang="en-US" sz="2000" u="sng">
                  <a:solidFill>
                    <a:srgbClr val="008000"/>
                  </a:solidFill>
                </a:rPr>
                <a:t>next week</a:t>
              </a:r>
              <a:r>
                <a:rPr lang="en-US" sz="2000"/>
                <a:t>. […]</a:t>
              </a:r>
            </a:p>
          </p:txBody>
        </p:sp>
        <p:sp>
          <p:nvSpPr>
            <p:cNvPr id="369713" name="Rounded Rectangle 52"/>
            <p:cNvSpPr>
              <a:spLocks noChangeArrowheads="1"/>
            </p:cNvSpPr>
            <p:nvPr/>
          </p:nvSpPr>
          <p:spPr bwMode="auto">
            <a:xfrm>
              <a:off x="3657600" y="1358900"/>
              <a:ext cx="1066800" cy="381000"/>
            </a:xfrm>
            <a:prstGeom prst="roundRect">
              <a:avLst>
                <a:gd name="adj" fmla="val 16667"/>
              </a:avLst>
            </a:prstGeom>
            <a:solidFill>
              <a:srgbClr val="FFFFFF">
                <a:alpha val="78038"/>
              </a:srgbClr>
            </a:solidFill>
            <a:ln w="9525">
              <a:solidFill>
                <a:srgbClr val="FF0000"/>
              </a:solidFill>
              <a:round/>
              <a:headEnd/>
              <a:tailEnd/>
            </a:ln>
          </p:spPr>
          <p:txBody>
            <a:bodyPr anchor="ctr"/>
            <a:lstStyle/>
            <a:p>
              <a:pPr algn="ctr" eaLnBrk="0" hangingPunct="0"/>
              <a:r>
                <a:rPr lang="en-US" b="1">
                  <a:latin typeface="Book Antiqua" pitchFamily="18" charset="0"/>
                </a:rPr>
                <a:t>e</a:t>
              </a:r>
              <a:r>
                <a:rPr lang="en-US" b="1" baseline="-25000">
                  <a:latin typeface="Book Antiqua" pitchFamily="18" charset="0"/>
                </a:rPr>
                <a:t>1</a:t>
              </a:r>
            </a:p>
          </p:txBody>
        </p:sp>
        <p:sp>
          <p:nvSpPr>
            <p:cNvPr id="369714" name="Rounded Rectangle 53"/>
            <p:cNvSpPr>
              <a:spLocks noChangeArrowheads="1"/>
            </p:cNvSpPr>
            <p:nvPr/>
          </p:nvSpPr>
          <p:spPr bwMode="auto">
            <a:xfrm>
              <a:off x="1676400" y="1790700"/>
              <a:ext cx="736600" cy="381000"/>
            </a:xfrm>
            <a:prstGeom prst="roundRect">
              <a:avLst>
                <a:gd name="adj" fmla="val 16667"/>
              </a:avLst>
            </a:prstGeom>
            <a:solidFill>
              <a:srgbClr val="FFFFFF">
                <a:alpha val="78038"/>
              </a:srgbClr>
            </a:solidFill>
            <a:ln w="9525">
              <a:solidFill>
                <a:srgbClr val="FF0000"/>
              </a:solidFill>
              <a:round/>
              <a:headEnd/>
              <a:tailEnd/>
            </a:ln>
          </p:spPr>
          <p:txBody>
            <a:bodyPr anchor="ctr"/>
            <a:lstStyle/>
            <a:p>
              <a:pPr algn="ctr" eaLnBrk="0" hangingPunct="0"/>
              <a:r>
                <a:rPr lang="en-US" b="1">
                  <a:latin typeface="Book Antiqua" pitchFamily="18" charset="0"/>
                </a:rPr>
                <a:t>e</a:t>
              </a:r>
              <a:r>
                <a:rPr lang="en-US" b="1" baseline="-25000">
                  <a:latin typeface="Book Antiqua" pitchFamily="18" charset="0"/>
                </a:rPr>
                <a:t>2</a:t>
              </a:r>
            </a:p>
          </p:txBody>
        </p:sp>
        <p:sp>
          <p:nvSpPr>
            <p:cNvPr id="369715" name="Rounded Rectangle 54"/>
            <p:cNvSpPr>
              <a:spLocks noChangeArrowheads="1"/>
            </p:cNvSpPr>
            <p:nvPr/>
          </p:nvSpPr>
          <p:spPr bwMode="auto">
            <a:xfrm>
              <a:off x="4470400" y="1790700"/>
              <a:ext cx="901700" cy="381000"/>
            </a:xfrm>
            <a:prstGeom prst="roundRect">
              <a:avLst>
                <a:gd name="adj" fmla="val 16667"/>
              </a:avLst>
            </a:prstGeom>
            <a:solidFill>
              <a:srgbClr val="FFFFFF">
                <a:alpha val="78038"/>
              </a:srgbClr>
            </a:solidFill>
            <a:ln w="9525">
              <a:solidFill>
                <a:srgbClr val="FF0000"/>
              </a:solidFill>
              <a:round/>
              <a:headEnd/>
              <a:tailEnd/>
            </a:ln>
          </p:spPr>
          <p:txBody>
            <a:bodyPr anchor="ctr"/>
            <a:lstStyle/>
            <a:p>
              <a:pPr algn="ctr" eaLnBrk="0" hangingPunct="0"/>
              <a:r>
                <a:rPr lang="en-US" b="1">
                  <a:latin typeface="Book Antiqua" pitchFamily="18" charset="0"/>
                </a:rPr>
                <a:t>e</a:t>
              </a:r>
              <a:r>
                <a:rPr lang="en-US" b="1" baseline="-25000">
                  <a:latin typeface="Book Antiqua" pitchFamily="18" charset="0"/>
                </a:rPr>
                <a:t>3</a:t>
              </a:r>
            </a:p>
          </p:txBody>
        </p:sp>
        <p:sp>
          <p:nvSpPr>
            <p:cNvPr id="369716" name="Rounded Rectangle 55"/>
            <p:cNvSpPr>
              <a:spLocks noChangeArrowheads="1"/>
            </p:cNvSpPr>
            <p:nvPr/>
          </p:nvSpPr>
          <p:spPr bwMode="auto">
            <a:xfrm>
              <a:off x="1854200" y="2247900"/>
              <a:ext cx="1219200" cy="381000"/>
            </a:xfrm>
            <a:prstGeom prst="roundRect">
              <a:avLst>
                <a:gd name="adj" fmla="val 16667"/>
              </a:avLst>
            </a:prstGeom>
            <a:solidFill>
              <a:srgbClr val="FFFFFF">
                <a:alpha val="78038"/>
              </a:srgbClr>
            </a:solidFill>
            <a:ln w="9525">
              <a:solidFill>
                <a:srgbClr val="FF0000"/>
              </a:solidFill>
              <a:round/>
              <a:headEnd/>
              <a:tailEnd/>
            </a:ln>
          </p:spPr>
          <p:txBody>
            <a:bodyPr anchor="ctr"/>
            <a:lstStyle/>
            <a:p>
              <a:pPr algn="ctr" eaLnBrk="0" hangingPunct="0"/>
              <a:r>
                <a:rPr lang="en-US" b="1">
                  <a:latin typeface="Book Antiqua" pitchFamily="18" charset="0"/>
                </a:rPr>
                <a:t>e</a:t>
              </a:r>
              <a:r>
                <a:rPr lang="en-US" b="1" baseline="-25000">
                  <a:latin typeface="Book Antiqua" pitchFamily="18" charset="0"/>
                </a:rPr>
                <a:t>4</a:t>
              </a:r>
            </a:p>
          </p:txBody>
        </p:sp>
        <p:sp>
          <p:nvSpPr>
            <p:cNvPr id="369717" name="Rounded Rectangle 56"/>
            <p:cNvSpPr>
              <a:spLocks noChangeArrowheads="1"/>
            </p:cNvSpPr>
            <p:nvPr/>
          </p:nvSpPr>
          <p:spPr bwMode="auto">
            <a:xfrm>
              <a:off x="5816600" y="2247900"/>
              <a:ext cx="1003300" cy="381000"/>
            </a:xfrm>
            <a:prstGeom prst="roundRect">
              <a:avLst>
                <a:gd name="adj" fmla="val 16667"/>
              </a:avLst>
            </a:prstGeom>
            <a:solidFill>
              <a:srgbClr val="FFFFFF">
                <a:alpha val="78038"/>
              </a:srgbClr>
            </a:solidFill>
            <a:ln w="9525">
              <a:solidFill>
                <a:srgbClr val="FF0000"/>
              </a:solidFill>
              <a:round/>
              <a:headEnd/>
              <a:tailEnd/>
            </a:ln>
          </p:spPr>
          <p:txBody>
            <a:bodyPr anchor="ctr"/>
            <a:lstStyle/>
            <a:p>
              <a:pPr algn="ctr" eaLnBrk="0" hangingPunct="0"/>
              <a:r>
                <a:rPr lang="en-US" b="1">
                  <a:latin typeface="Book Antiqua" pitchFamily="18" charset="0"/>
                </a:rPr>
                <a:t>e</a:t>
              </a:r>
              <a:r>
                <a:rPr lang="en-US" b="1" baseline="-25000">
                  <a:latin typeface="Book Antiqua" pitchFamily="18" charset="0"/>
                </a:rPr>
                <a:t>5</a:t>
              </a:r>
            </a:p>
          </p:txBody>
        </p:sp>
        <p:sp>
          <p:nvSpPr>
            <p:cNvPr id="369718" name="Rounded Rectangle 57"/>
            <p:cNvSpPr>
              <a:spLocks noChangeArrowheads="1"/>
            </p:cNvSpPr>
            <p:nvPr/>
          </p:nvSpPr>
          <p:spPr bwMode="auto">
            <a:xfrm>
              <a:off x="5410200" y="2730500"/>
              <a:ext cx="762000" cy="381000"/>
            </a:xfrm>
            <a:prstGeom prst="roundRect">
              <a:avLst>
                <a:gd name="adj" fmla="val 16667"/>
              </a:avLst>
            </a:prstGeom>
            <a:solidFill>
              <a:srgbClr val="FFFFFF">
                <a:alpha val="78038"/>
              </a:srgbClr>
            </a:solidFill>
            <a:ln w="9525">
              <a:solidFill>
                <a:srgbClr val="FF0000"/>
              </a:solidFill>
              <a:round/>
              <a:headEnd/>
              <a:tailEnd/>
            </a:ln>
          </p:spPr>
          <p:txBody>
            <a:bodyPr anchor="ctr"/>
            <a:lstStyle/>
            <a:p>
              <a:pPr algn="ctr" eaLnBrk="0" hangingPunct="0"/>
              <a:r>
                <a:rPr lang="en-US" b="1">
                  <a:latin typeface="Book Antiqua" pitchFamily="18" charset="0"/>
                </a:rPr>
                <a:t>e</a:t>
              </a:r>
              <a:r>
                <a:rPr lang="en-US" b="1" baseline="-25000">
                  <a:latin typeface="Book Antiqua" pitchFamily="18" charset="0"/>
                </a:rPr>
                <a:t>6</a:t>
              </a:r>
            </a:p>
          </p:txBody>
        </p:sp>
        <p:sp>
          <p:nvSpPr>
            <p:cNvPr id="369719" name="Oval 60"/>
            <p:cNvSpPr>
              <a:spLocks noChangeArrowheads="1"/>
            </p:cNvSpPr>
            <p:nvPr/>
          </p:nvSpPr>
          <p:spPr bwMode="auto">
            <a:xfrm>
              <a:off x="901700" y="1790700"/>
              <a:ext cx="533400" cy="381000"/>
            </a:xfrm>
            <a:prstGeom prst="ellipse">
              <a:avLst/>
            </a:prstGeom>
            <a:solidFill>
              <a:srgbClr val="FFFFFF">
                <a:alpha val="78038"/>
              </a:srgbClr>
            </a:solidFill>
            <a:ln w="9525">
              <a:solidFill>
                <a:srgbClr val="008000"/>
              </a:solidFill>
              <a:round/>
              <a:headEnd/>
              <a:tailEnd/>
            </a:ln>
          </p:spPr>
          <p:txBody>
            <a:bodyPr anchor="ctr"/>
            <a:lstStyle/>
            <a:p>
              <a:pPr algn="ctr" eaLnBrk="0" hangingPunct="0"/>
              <a:r>
                <a:rPr lang="en-US" b="1">
                  <a:latin typeface="Book Antiqua" pitchFamily="18" charset="0"/>
                </a:rPr>
                <a:t>I</a:t>
              </a:r>
              <a:r>
                <a:rPr lang="en-US" b="1" baseline="-25000">
                  <a:latin typeface="Book Antiqua" pitchFamily="18" charset="0"/>
                </a:rPr>
                <a:t>2</a:t>
              </a:r>
            </a:p>
          </p:txBody>
        </p:sp>
        <p:sp>
          <p:nvSpPr>
            <p:cNvPr id="369720" name="Oval 61"/>
            <p:cNvSpPr>
              <a:spLocks noChangeArrowheads="1"/>
            </p:cNvSpPr>
            <p:nvPr/>
          </p:nvSpPr>
          <p:spPr bwMode="auto">
            <a:xfrm>
              <a:off x="2336800" y="2692400"/>
              <a:ext cx="533400" cy="381000"/>
            </a:xfrm>
            <a:prstGeom prst="ellipse">
              <a:avLst/>
            </a:prstGeom>
            <a:solidFill>
              <a:srgbClr val="FFFFFF">
                <a:alpha val="78038"/>
              </a:srgbClr>
            </a:solidFill>
            <a:ln w="9525">
              <a:solidFill>
                <a:srgbClr val="008000"/>
              </a:solidFill>
              <a:round/>
              <a:headEnd/>
              <a:tailEnd/>
            </a:ln>
          </p:spPr>
          <p:txBody>
            <a:bodyPr anchor="ctr"/>
            <a:lstStyle/>
            <a:p>
              <a:pPr algn="ctr" eaLnBrk="0" hangingPunct="0"/>
              <a:r>
                <a:rPr lang="en-US" b="1">
                  <a:latin typeface="Book Antiqua" pitchFamily="18" charset="0"/>
                </a:rPr>
                <a:t>I</a:t>
              </a:r>
              <a:r>
                <a:rPr lang="en-US" b="1" baseline="-25000">
                  <a:latin typeface="Book Antiqua" pitchFamily="18" charset="0"/>
                </a:rPr>
                <a:t>3</a:t>
              </a:r>
            </a:p>
          </p:txBody>
        </p:sp>
        <p:sp>
          <p:nvSpPr>
            <p:cNvPr id="369721" name="Oval 62"/>
            <p:cNvSpPr>
              <a:spLocks noChangeArrowheads="1"/>
            </p:cNvSpPr>
            <p:nvPr/>
          </p:nvSpPr>
          <p:spPr bwMode="auto">
            <a:xfrm>
              <a:off x="4737100" y="2235200"/>
              <a:ext cx="533400" cy="381000"/>
            </a:xfrm>
            <a:prstGeom prst="ellipse">
              <a:avLst/>
            </a:prstGeom>
            <a:solidFill>
              <a:srgbClr val="FFFFFF">
                <a:alpha val="78038"/>
              </a:srgbClr>
            </a:solidFill>
            <a:ln w="9525">
              <a:solidFill>
                <a:srgbClr val="008000"/>
              </a:solidFill>
              <a:round/>
              <a:headEnd/>
              <a:tailEnd/>
            </a:ln>
          </p:spPr>
          <p:txBody>
            <a:bodyPr anchor="ctr"/>
            <a:lstStyle/>
            <a:p>
              <a:pPr algn="ctr" eaLnBrk="0" hangingPunct="0"/>
              <a:r>
                <a:rPr lang="en-US" b="1">
                  <a:latin typeface="Book Antiqua" pitchFamily="18" charset="0"/>
                </a:rPr>
                <a:t>I</a:t>
              </a:r>
              <a:r>
                <a:rPr lang="en-US" b="1" baseline="-25000">
                  <a:latin typeface="Book Antiqua" pitchFamily="18" charset="0"/>
                </a:rPr>
                <a:t>4</a:t>
              </a:r>
            </a:p>
          </p:txBody>
        </p:sp>
        <p:sp>
          <p:nvSpPr>
            <p:cNvPr id="369722" name="Oval 63"/>
            <p:cNvSpPr>
              <a:spLocks noChangeArrowheads="1"/>
            </p:cNvSpPr>
            <p:nvPr/>
          </p:nvSpPr>
          <p:spPr bwMode="auto">
            <a:xfrm>
              <a:off x="2082800" y="3175000"/>
              <a:ext cx="533400" cy="381000"/>
            </a:xfrm>
            <a:prstGeom prst="ellipse">
              <a:avLst/>
            </a:prstGeom>
            <a:solidFill>
              <a:srgbClr val="FFFFFF">
                <a:alpha val="78038"/>
              </a:srgbClr>
            </a:solidFill>
            <a:ln w="9525">
              <a:solidFill>
                <a:srgbClr val="008000"/>
              </a:solidFill>
              <a:round/>
              <a:headEnd/>
              <a:tailEnd/>
            </a:ln>
          </p:spPr>
          <p:txBody>
            <a:bodyPr anchor="ctr"/>
            <a:lstStyle/>
            <a:p>
              <a:pPr algn="ctr" eaLnBrk="0" hangingPunct="0"/>
              <a:r>
                <a:rPr lang="en-US" b="1">
                  <a:latin typeface="Book Antiqua" pitchFamily="18" charset="0"/>
                </a:rPr>
                <a:t>I</a:t>
              </a:r>
              <a:r>
                <a:rPr lang="en-US" b="1" baseline="-25000">
                  <a:latin typeface="Book Antiqua" pitchFamily="18" charset="0"/>
                </a:rPr>
                <a:t>5</a:t>
              </a:r>
            </a:p>
          </p:txBody>
        </p:sp>
        <p:sp>
          <p:nvSpPr>
            <p:cNvPr id="369723" name="TextBox 70"/>
            <p:cNvSpPr txBox="1">
              <a:spLocks noChangeArrowheads="1"/>
            </p:cNvSpPr>
            <p:nvPr/>
          </p:nvSpPr>
          <p:spPr bwMode="auto">
            <a:xfrm>
              <a:off x="4267200" y="838200"/>
              <a:ext cx="4419600" cy="338554"/>
            </a:xfrm>
            <a:prstGeom prst="rect">
              <a:avLst/>
            </a:prstGeom>
            <a:noFill/>
            <a:ln w="9525">
              <a:noFill/>
              <a:miter lim="800000"/>
              <a:headEnd/>
              <a:tailEnd/>
            </a:ln>
          </p:spPr>
          <p:txBody>
            <a:bodyPr>
              <a:spAutoFit/>
            </a:bodyPr>
            <a:lstStyle/>
            <a:p>
              <a:pPr algn="r"/>
              <a:r>
                <a:rPr lang="en-US" sz="1600" i="1">
                  <a:solidFill>
                    <a:srgbClr val="000000"/>
                  </a:solidFill>
                </a:rPr>
                <a:t>Publishing date: </a:t>
              </a:r>
              <a:r>
                <a:rPr lang="en-US" sz="1600" i="1" u="sng">
                  <a:solidFill>
                    <a:srgbClr val="008000"/>
                  </a:solidFill>
                </a:rPr>
                <a:t>Wed., May 24</a:t>
              </a:r>
              <a:r>
                <a:rPr lang="en-US" sz="1600" i="1" u="sng" baseline="30000">
                  <a:solidFill>
                    <a:srgbClr val="008000"/>
                  </a:solidFill>
                </a:rPr>
                <a:t>th</a:t>
              </a:r>
              <a:r>
                <a:rPr lang="en-US" sz="1600" i="1" u="sng">
                  <a:solidFill>
                    <a:srgbClr val="008000"/>
                  </a:solidFill>
                </a:rPr>
                <a:t>, 2006</a:t>
              </a:r>
            </a:p>
          </p:txBody>
        </p:sp>
        <p:sp>
          <p:nvSpPr>
            <p:cNvPr id="369724" name="Oval 58"/>
            <p:cNvSpPr>
              <a:spLocks noChangeArrowheads="1"/>
            </p:cNvSpPr>
            <p:nvPr/>
          </p:nvSpPr>
          <p:spPr bwMode="auto">
            <a:xfrm>
              <a:off x="7391400" y="812800"/>
              <a:ext cx="533400" cy="381000"/>
            </a:xfrm>
            <a:prstGeom prst="ellipse">
              <a:avLst/>
            </a:prstGeom>
            <a:solidFill>
              <a:srgbClr val="FFFFFF">
                <a:alpha val="78038"/>
              </a:srgbClr>
            </a:solidFill>
            <a:ln w="9525">
              <a:solidFill>
                <a:srgbClr val="008000"/>
              </a:solidFill>
              <a:round/>
              <a:headEnd/>
              <a:tailEnd/>
            </a:ln>
          </p:spPr>
          <p:txBody>
            <a:bodyPr anchor="ctr"/>
            <a:lstStyle/>
            <a:p>
              <a:pPr algn="ctr" eaLnBrk="0" hangingPunct="0"/>
              <a:r>
                <a:rPr lang="en-US" b="1">
                  <a:latin typeface="Book Antiqua" pitchFamily="18" charset="0"/>
                </a:rPr>
                <a:t>I</a:t>
              </a:r>
              <a:r>
                <a:rPr lang="en-US" b="1" baseline="-25000">
                  <a:latin typeface="Book Antiqua" pitchFamily="18" charset="0"/>
                </a:rPr>
                <a:t>1</a:t>
              </a:r>
            </a:p>
          </p:txBody>
        </p:sp>
      </p:grpSp>
      <p:sp>
        <p:nvSpPr>
          <p:cNvPr id="77" name="Oval 76"/>
          <p:cNvSpPr>
            <a:spLocks noChangeArrowheads="1"/>
          </p:cNvSpPr>
          <p:nvPr/>
        </p:nvSpPr>
        <p:spPr bwMode="auto">
          <a:xfrm>
            <a:off x="3316288" y="5295900"/>
            <a:ext cx="73025" cy="73025"/>
          </a:xfrm>
          <a:prstGeom prst="ellipse">
            <a:avLst/>
          </a:prstGeom>
          <a:solidFill>
            <a:schemeClr val="bg2"/>
          </a:solidFill>
          <a:ln w="9525">
            <a:solidFill>
              <a:schemeClr val="bg2"/>
            </a:solidFill>
            <a:round/>
            <a:headEnd/>
            <a:tailEnd/>
          </a:ln>
          <a:effectLst>
            <a:outerShdw blurRad="50800" dist="38100" dir="2700000" rotWithShape="0">
              <a:srgbClr val="808080">
                <a:alpha val="42998"/>
              </a:srgbClr>
            </a:outerShdw>
          </a:effectLst>
        </p:spPr>
        <p:txBody>
          <a:bodyPr/>
          <a:lstStyle/>
          <a:p>
            <a:pPr eaLnBrk="0" hangingPunct="0">
              <a:defRPr/>
            </a:pPr>
            <a:endParaRPr lang="en-US" sz="2400">
              <a:latin typeface="Arial" pitchFamily="34" charset="0"/>
              <a:ea typeface="MS PGothic" pitchFamily="34" charset="-128"/>
              <a:cs typeface="+mn-cs"/>
            </a:endParaRPr>
          </a:p>
        </p:txBody>
      </p:sp>
      <p:sp>
        <p:nvSpPr>
          <p:cNvPr id="91" name="Oval 90"/>
          <p:cNvSpPr>
            <a:spLocks noChangeArrowheads="1"/>
          </p:cNvSpPr>
          <p:nvPr/>
        </p:nvSpPr>
        <p:spPr bwMode="auto">
          <a:xfrm>
            <a:off x="1792288" y="5295900"/>
            <a:ext cx="73025" cy="73025"/>
          </a:xfrm>
          <a:prstGeom prst="ellipse">
            <a:avLst/>
          </a:prstGeom>
          <a:solidFill>
            <a:schemeClr val="bg2"/>
          </a:solidFill>
          <a:ln w="9525">
            <a:solidFill>
              <a:schemeClr val="bg2"/>
            </a:solidFill>
            <a:round/>
            <a:headEnd/>
            <a:tailEnd/>
          </a:ln>
          <a:effectLst>
            <a:outerShdw blurRad="50800" dist="38100" dir="2700000" rotWithShape="0">
              <a:srgbClr val="808080">
                <a:alpha val="42998"/>
              </a:srgbClr>
            </a:outerShdw>
          </a:effectLst>
        </p:spPr>
        <p:txBody>
          <a:bodyPr/>
          <a:lstStyle/>
          <a:p>
            <a:pPr eaLnBrk="0" hangingPunct="0">
              <a:defRPr/>
            </a:pPr>
            <a:endParaRPr lang="en-US" sz="2400">
              <a:latin typeface="Arial" pitchFamily="34" charset="0"/>
              <a:ea typeface="MS PGothic" pitchFamily="34" charset="-128"/>
              <a:cs typeface="+mn-cs"/>
            </a:endParaRPr>
          </a:p>
        </p:txBody>
      </p:sp>
      <p:sp>
        <p:nvSpPr>
          <p:cNvPr id="93" name="Oval 92"/>
          <p:cNvSpPr>
            <a:spLocks noChangeArrowheads="1"/>
          </p:cNvSpPr>
          <p:nvPr/>
        </p:nvSpPr>
        <p:spPr bwMode="auto">
          <a:xfrm>
            <a:off x="2859088" y="5297488"/>
            <a:ext cx="73025" cy="73025"/>
          </a:xfrm>
          <a:prstGeom prst="ellipse">
            <a:avLst/>
          </a:prstGeom>
          <a:solidFill>
            <a:schemeClr val="bg2"/>
          </a:solidFill>
          <a:ln w="9525">
            <a:solidFill>
              <a:schemeClr val="bg2"/>
            </a:solidFill>
            <a:round/>
            <a:headEnd/>
            <a:tailEnd/>
          </a:ln>
          <a:effectLst>
            <a:outerShdw blurRad="50800" dist="38100" dir="2700000" rotWithShape="0">
              <a:srgbClr val="808080">
                <a:alpha val="42998"/>
              </a:srgbClr>
            </a:outerShdw>
          </a:effectLst>
        </p:spPr>
        <p:txBody>
          <a:bodyPr/>
          <a:lstStyle/>
          <a:p>
            <a:pPr eaLnBrk="0" hangingPunct="0">
              <a:defRPr/>
            </a:pPr>
            <a:endParaRPr lang="en-US" sz="2400">
              <a:latin typeface="Arial" pitchFamily="34" charset="0"/>
              <a:ea typeface="MS PGothic" pitchFamily="34" charset="-128"/>
              <a:cs typeface="+mn-cs"/>
            </a:endParaRPr>
          </a:p>
        </p:txBody>
      </p:sp>
      <p:sp>
        <p:nvSpPr>
          <p:cNvPr id="98" name="Oval 97"/>
          <p:cNvSpPr>
            <a:spLocks noChangeArrowheads="1"/>
          </p:cNvSpPr>
          <p:nvPr/>
        </p:nvSpPr>
        <p:spPr bwMode="auto">
          <a:xfrm>
            <a:off x="496888" y="5297488"/>
            <a:ext cx="73025" cy="73025"/>
          </a:xfrm>
          <a:prstGeom prst="ellipse">
            <a:avLst/>
          </a:prstGeom>
          <a:solidFill>
            <a:schemeClr val="bg2"/>
          </a:solidFill>
          <a:ln w="9525">
            <a:solidFill>
              <a:schemeClr val="bg2"/>
            </a:solidFill>
            <a:round/>
            <a:headEnd/>
            <a:tailEnd/>
          </a:ln>
          <a:effectLst>
            <a:outerShdw blurRad="50800" dist="38100" dir="2700000" rotWithShape="0">
              <a:srgbClr val="808080">
                <a:alpha val="42998"/>
              </a:srgbClr>
            </a:outerShdw>
          </a:effectLst>
        </p:spPr>
        <p:txBody>
          <a:bodyPr/>
          <a:lstStyle/>
          <a:p>
            <a:pPr eaLnBrk="0" hangingPunct="0">
              <a:defRPr/>
            </a:pPr>
            <a:endParaRPr lang="en-US" sz="2400">
              <a:latin typeface="Arial" pitchFamily="34" charset="0"/>
              <a:ea typeface="MS PGothic" pitchFamily="34" charset="-128"/>
              <a:cs typeface="+mn-cs"/>
            </a:endParaRPr>
          </a:p>
        </p:txBody>
      </p:sp>
      <p:sp>
        <p:nvSpPr>
          <p:cNvPr id="106" name="Oval 105"/>
          <p:cNvSpPr>
            <a:spLocks noChangeArrowheads="1"/>
          </p:cNvSpPr>
          <p:nvPr/>
        </p:nvSpPr>
        <p:spPr bwMode="auto">
          <a:xfrm>
            <a:off x="5221288" y="5295900"/>
            <a:ext cx="73025" cy="73025"/>
          </a:xfrm>
          <a:prstGeom prst="ellipse">
            <a:avLst/>
          </a:prstGeom>
          <a:solidFill>
            <a:schemeClr val="bg2"/>
          </a:solidFill>
          <a:ln w="9525">
            <a:solidFill>
              <a:schemeClr val="bg2"/>
            </a:solidFill>
            <a:round/>
            <a:headEnd/>
            <a:tailEnd/>
          </a:ln>
          <a:effectLst>
            <a:outerShdw blurRad="50800" dist="38100" dir="2700000" rotWithShape="0">
              <a:srgbClr val="808080">
                <a:alpha val="42998"/>
              </a:srgbClr>
            </a:outerShdw>
          </a:effectLst>
        </p:spPr>
        <p:txBody>
          <a:bodyPr/>
          <a:lstStyle/>
          <a:p>
            <a:pPr eaLnBrk="0" hangingPunct="0">
              <a:defRPr/>
            </a:pPr>
            <a:endParaRPr lang="en-US" sz="2400">
              <a:latin typeface="Arial" pitchFamily="34" charset="0"/>
              <a:ea typeface="MS PGothic" pitchFamily="34" charset="-128"/>
              <a:cs typeface="+mn-cs"/>
            </a:endParaRPr>
          </a:p>
        </p:txBody>
      </p:sp>
      <p:sp>
        <p:nvSpPr>
          <p:cNvPr id="107" name="Oval 106"/>
          <p:cNvSpPr>
            <a:spLocks noChangeArrowheads="1"/>
          </p:cNvSpPr>
          <p:nvPr/>
        </p:nvSpPr>
        <p:spPr bwMode="auto">
          <a:xfrm>
            <a:off x="6135688" y="5297488"/>
            <a:ext cx="73025" cy="73025"/>
          </a:xfrm>
          <a:prstGeom prst="ellipse">
            <a:avLst/>
          </a:prstGeom>
          <a:solidFill>
            <a:schemeClr val="bg2"/>
          </a:solidFill>
          <a:ln w="9525">
            <a:solidFill>
              <a:schemeClr val="bg2"/>
            </a:solidFill>
            <a:round/>
            <a:headEnd/>
            <a:tailEnd/>
          </a:ln>
          <a:effectLst>
            <a:outerShdw blurRad="50800" dist="38100" dir="2700000" rotWithShape="0">
              <a:srgbClr val="808080">
                <a:alpha val="42998"/>
              </a:srgbClr>
            </a:outerShdw>
          </a:effectLst>
        </p:spPr>
        <p:txBody>
          <a:bodyPr/>
          <a:lstStyle/>
          <a:p>
            <a:pPr eaLnBrk="0" hangingPunct="0">
              <a:defRPr/>
            </a:pPr>
            <a:endParaRPr lang="en-US" sz="2400">
              <a:latin typeface="Arial" pitchFamily="34" charset="0"/>
              <a:ea typeface="MS PGothic" pitchFamily="34" charset="-128"/>
              <a:cs typeface="+mn-cs"/>
            </a:endParaRPr>
          </a:p>
        </p:txBody>
      </p:sp>
      <p:sp>
        <p:nvSpPr>
          <p:cNvPr id="109" name="Oval 108"/>
          <p:cNvSpPr>
            <a:spLocks noChangeArrowheads="1"/>
          </p:cNvSpPr>
          <p:nvPr/>
        </p:nvSpPr>
        <p:spPr bwMode="auto">
          <a:xfrm>
            <a:off x="6821488" y="5295900"/>
            <a:ext cx="73025" cy="73025"/>
          </a:xfrm>
          <a:prstGeom prst="ellipse">
            <a:avLst/>
          </a:prstGeom>
          <a:solidFill>
            <a:schemeClr val="bg2"/>
          </a:solidFill>
          <a:ln w="9525">
            <a:solidFill>
              <a:schemeClr val="bg2"/>
            </a:solidFill>
            <a:round/>
            <a:headEnd/>
            <a:tailEnd/>
          </a:ln>
          <a:effectLst>
            <a:outerShdw blurRad="50800" dist="38100" dir="2700000" rotWithShape="0">
              <a:srgbClr val="808080">
                <a:alpha val="42998"/>
              </a:srgbClr>
            </a:outerShdw>
          </a:effectLst>
        </p:spPr>
        <p:txBody>
          <a:bodyPr/>
          <a:lstStyle/>
          <a:p>
            <a:pPr eaLnBrk="0" hangingPunct="0">
              <a:defRPr/>
            </a:pPr>
            <a:endParaRPr lang="en-US" sz="2400">
              <a:latin typeface="Arial" pitchFamily="34" charset="0"/>
              <a:ea typeface="MS PGothic" pitchFamily="34" charset="-128"/>
              <a:cs typeface="+mn-cs"/>
            </a:endParaRPr>
          </a:p>
        </p:txBody>
      </p:sp>
      <p:sp>
        <p:nvSpPr>
          <p:cNvPr id="110" name="Oval 109"/>
          <p:cNvSpPr>
            <a:spLocks noChangeArrowheads="1"/>
          </p:cNvSpPr>
          <p:nvPr/>
        </p:nvSpPr>
        <p:spPr bwMode="auto">
          <a:xfrm>
            <a:off x="7735888" y="5297488"/>
            <a:ext cx="73025" cy="73025"/>
          </a:xfrm>
          <a:prstGeom prst="ellipse">
            <a:avLst/>
          </a:prstGeom>
          <a:solidFill>
            <a:schemeClr val="bg2"/>
          </a:solidFill>
          <a:ln w="9525">
            <a:solidFill>
              <a:schemeClr val="bg2"/>
            </a:solidFill>
            <a:round/>
            <a:headEnd/>
            <a:tailEnd/>
          </a:ln>
          <a:effectLst>
            <a:outerShdw blurRad="50800" dist="38100" dir="2700000" rotWithShape="0">
              <a:srgbClr val="808080">
                <a:alpha val="42998"/>
              </a:srgbClr>
            </a:outerShdw>
          </a:effectLst>
        </p:spPr>
        <p:txBody>
          <a:bodyPr/>
          <a:lstStyle/>
          <a:p>
            <a:pPr eaLnBrk="0" hangingPunct="0">
              <a:defRPr/>
            </a:pPr>
            <a:endParaRPr lang="en-US" sz="2400">
              <a:latin typeface="Arial" pitchFamily="34" charset="0"/>
              <a:ea typeface="MS PGothic" pitchFamily="34" charset="-128"/>
              <a:cs typeface="+mn-cs"/>
            </a:endParaRPr>
          </a:p>
        </p:txBody>
      </p:sp>
      <p:cxnSp>
        <p:nvCxnSpPr>
          <p:cNvPr id="369676" name="Straight Connector 115"/>
          <p:cNvCxnSpPr>
            <a:cxnSpLocks noChangeShapeType="1"/>
            <a:stCxn id="98" idx="6"/>
            <a:endCxn id="91" idx="2"/>
          </p:cNvCxnSpPr>
          <p:nvPr/>
        </p:nvCxnSpPr>
        <p:spPr bwMode="auto">
          <a:xfrm flipV="1">
            <a:off x="569913" y="5332413"/>
            <a:ext cx="1222375" cy="1587"/>
          </a:xfrm>
          <a:prstGeom prst="line">
            <a:avLst/>
          </a:prstGeom>
          <a:noFill/>
          <a:ln w="15875">
            <a:solidFill>
              <a:schemeClr val="tx1"/>
            </a:solidFill>
            <a:prstDash val="dash"/>
            <a:round/>
            <a:headEnd/>
            <a:tailEnd/>
          </a:ln>
        </p:spPr>
      </p:cxnSp>
      <p:cxnSp>
        <p:nvCxnSpPr>
          <p:cNvPr id="369677" name="Straight Connector 117"/>
          <p:cNvCxnSpPr>
            <a:cxnSpLocks noChangeShapeType="1"/>
            <a:stCxn id="91" idx="6"/>
            <a:endCxn id="93" idx="2"/>
          </p:cNvCxnSpPr>
          <p:nvPr/>
        </p:nvCxnSpPr>
        <p:spPr bwMode="auto">
          <a:xfrm>
            <a:off x="1865313" y="5332413"/>
            <a:ext cx="993775" cy="1587"/>
          </a:xfrm>
          <a:prstGeom prst="line">
            <a:avLst/>
          </a:prstGeom>
          <a:noFill/>
          <a:ln w="15875">
            <a:solidFill>
              <a:schemeClr val="tx1"/>
            </a:solidFill>
            <a:round/>
            <a:headEnd/>
            <a:tailEnd/>
          </a:ln>
        </p:spPr>
      </p:cxnSp>
      <p:cxnSp>
        <p:nvCxnSpPr>
          <p:cNvPr id="369678" name="Straight Connector 119"/>
          <p:cNvCxnSpPr>
            <a:cxnSpLocks noChangeShapeType="1"/>
            <a:stCxn id="93" idx="6"/>
            <a:endCxn id="77" idx="2"/>
          </p:cNvCxnSpPr>
          <p:nvPr/>
        </p:nvCxnSpPr>
        <p:spPr bwMode="auto">
          <a:xfrm flipV="1">
            <a:off x="2932113" y="5332413"/>
            <a:ext cx="384175" cy="1587"/>
          </a:xfrm>
          <a:prstGeom prst="line">
            <a:avLst/>
          </a:prstGeom>
          <a:noFill/>
          <a:ln w="15875">
            <a:solidFill>
              <a:schemeClr val="tx1"/>
            </a:solidFill>
            <a:round/>
            <a:headEnd/>
            <a:tailEnd/>
          </a:ln>
        </p:spPr>
      </p:cxnSp>
      <p:cxnSp>
        <p:nvCxnSpPr>
          <p:cNvPr id="369679" name="Straight Connector 121"/>
          <p:cNvCxnSpPr>
            <a:cxnSpLocks noChangeShapeType="1"/>
            <a:stCxn id="77" idx="6"/>
            <a:endCxn id="106" idx="2"/>
          </p:cNvCxnSpPr>
          <p:nvPr/>
        </p:nvCxnSpPr>
        <p:spPr bwMode="auto">
          <a:xfrm>
            <a:off x="3389313" y="5332413"/>
            <a:ext cx="1831975" cy="1587"/>
          </a:xfrm>
          <a:prstGeom prst="line">
            <a:avLst/>
          </a:prstGeom>
          <a:noFill/>
          <a:ln w="15875">
            <a:solidFill>
              <a:schemeClr val="tx1"/>
            </a:solidFill>
            <a:round/>
            <a:headEnd/>
            <a:tailEnd/>
          </a:ln>
        </p:spPr>
      </p:cxnSp>
      <p:cxnSp>
        <p:nvCxnSpPr>
          <p:cNvPr id="369680" name="Straight Connector 123"/>
          <p:cNvCxnSpPr>
            <a:cxnSpLocks noChangeShapeType="1"/>
            <a:stCxn id="106" idx="6"/>
            <a:endCxn id="107" idx="2"/>
          </p:cNvCxnSpPr>
          <p:nvPr/>
        </p:nvCxnSpPr>
        <p:spPr bwMode="auto">
          <a:xfrm>
            <a:off x="5294313" y="5332413"/>
            <a:ext cx="841375" cy="1587"/>
          </a:xfrm>
          <a:prstGeom prst="line">
            <a:avLst/>
          </a:prstGeom>
          <a:noFill/>
          <a:ln w="15875">
            <a:solidFill>
              <a:schemeClr val="tx1"/>
            </a:solidFill>
            <a:round/>
            <a:headEnd/>
            <a:tailEnd/>
          </a:ln>
        </p:spPr>
      </p:cxnSp>
      <p:cxnSp>
        <p:nvCxnSpPr>
          <p:cNvPr id="369681" name="Straight Connector 125"/>
          <p:cNvCxnSpPr>
            <a:cxnSpLocks noChangeShapeType="1"/>
            <a:stCxn id="107" idx="6"/>
            <a:endCxn id="109" idx="2"/>
          </p:cNvCxnSpPr>
          <p:nvPr/>
        </p:nvCxnSpPr>
        <p:spPr bwMode="auto">
          <a:xfrm flipV="1">
            <a:off x="6208713" y="5332413"/>
            <a:ext cx="612775" cy="1587"/>
          </a:xfrm>
          <a:prstGeom prst="line">
            <a:avLst/>
          </a:prstGeom>
          <a:noFill/>
          <a:ln w="15875">
            <a:solidFill>
              <a:schemeClr val="tx1"/>
            </a:solidFill>
            <a:round/>
            <a:headEnd/>
            <a:tailEnd/>
          </a:ln>
        </p:spPr>
      </p:cxnSp>
      <p:cxnSp>
        <p:nvCxnSpPr>
          <p:cNvPr id="369682" name="Straight Connector 127"/>
          <p:cNvCxnSpPr>
            <a:cxnSpLocks noChangeShapeType="1"/>
            <a:stCxn id="109" idx="6"/>
            <a:endCxn id="110" idx="2"/>
          </p:cNvCxnSpPr>
          <p:nvPr/>
        </p:nvCxnSpPr>
        <p:spPr bwMode="auto">
          <a:xfrm>
            <a:off x="6894513" y="5332413"/>
            <a:ext cx="841375" cy="1587"/>
          </a:xfrm>
          <a:prstGeom prst="line">
            <a:avLst/>
          </a:prstGeom>
          <a:noFill/>
          <a:ln w="15875">
            <a:solidFill>
              <a:schemeClr val="tx1"/>
            </a:solidFill>
            <a:round/>
            <a:headEnd/>
            <a:tailEnd/>
          </a:ln>
        </p:spPr>
      </p:cxnSp>
      <p:sp>
        <p:nvSpPr>
          <p:cNvPr id="129" name="Oval 128"/>
          <p:cNvSpPr>
            <a:spLocks noChangeArrowheads="1"/>
          </p:cNvSpPr>
          <p:nvPr/>
        </p:nvSpPr>
        <p:spPr bwMode="auto">
          <a:xfrm>
            <a:off x="8574088" y="5297488"/>
            <a:ext cx="73025" cy="73025"/>
          </a:xfrm>
          <a:prstGeom prst="ellipse">
            <a:avLst/>
          </a:prstGeom>
          <a:solidFill>
            <a:schemeClr val="bg2"/>
          </a:solidFill>
          <a:ln w="9525">
            <a:solidFill>
              <a:schemeClr val="bg2"/>
            </a:solidFill>
            <a:round/>
            <a:headEnd/>
            <a:tailEnd/>
          </a:ln>
          <a:effectLst>
            <a:outerShdw blurRad="50800" dist="38100" dir="2700000" rotWithShape="0">
              <a:srgbClr val="808080">
                <a:alpha val="42998"/>
              </a:srgbClr>
            </a:outerShdw>
          </a:effectLst>
        </p:spPr>
        <p:txBody>
          <a:bodyPr/>
          <a:lstStyle/>
          <a:p>
            <a:pPr eaLnBrk="0" hangingPunct="0">
              <a:defRPr/>
            </a:pPr>
            <a:endParaRPr lang="en-US" sz="2400">
              <a:latin typeface="Arial" pitchFamily="34" charset="0"/>
              <a:ea typeface="MS PGothic" pitchFamily="34" charset="-128"/>
              <a:cs typeface="+mn-cs"/>
            </a:endParaRPr>
          </a:p>
        </p:txBody>
      </p:sp>
      <p:cxnSp>
        <p:nvCxnSpPr>
          <p:cNvPr id="369684" name="Straight Connector 132"/>
          <p:cNvCxnSpPr>
            <a:cxnSpLocks noChangeShapeType="1"/>
            <a:stCxn id="110" idx="6"/>
            <a:endCxn id="129" idx="2"/>
          </p:cNvCxnSpPr>
          <p:nvPr/>
        </p:nvCxnSpPr>
        <p:spPr bwMode="auto">
          <a:xfrm>
            <a:off x="7808913" y="5334000"/>
            <a:ext cx="765175" cy="1588"/>
          </a:xfrm>
          <a:prstGeom prst="line">
            <a:avLst/>
          </a:prstGeom>
          <a:noFill/>
          <a:ln w="15875">
            <a:solidFill>
              <a:schemeClr val="tx1"/>
            </a:solidFill>
            <a:prstDash val="dash"/>
            <a:round/>
            <a:headEnd/>
            <a:tailEnd/>
          </a:ln>
        </p:spPr>
      </p:cxnSp>
      <p:sp>
        <p:nvSpPr>
          <p:cNvPr id="369685" name="TextBox 143"/>
          <p:cNvSpPr txBox="1">
            <a:spLocks noChangeArrowheads="1"/>
          </p:cNvSpPr>
          <p:nvPr/>
        </p:nvSpPr>
        <p:spPr bwMode="auto">
          <a:xfrm>
            <a:off x="233363" y="5329238"/>
            <a:ext cx="452437" cy="400050"/>
          </a:xfrm>
          <a:prstGeom prst="rect">
            <a:avLst/>
          </a:prstGeom>
          <a:noFill/>
          <a:ln w="9525">
            <a:noFill/>
            <a:miter lim="800000"/>
            <a:headEnd/>
            <a:tailEnd/>
          </a:ln>
        </p:spPr>
        <p:txBody>
          <a:bodyPr wrap="none">
            <a:spAutoFit/>
          </a:bodyPr>
          <a:lstStyle/>
          <a:p>
            <a:r>
              <a:rPr lang="en-US" sz="2000"/>
              <a:t>-∞</a:t>
            </a:r>
          </a:p>
        </p:txBody>
      </p:sp>
      <p:sp>
        <p:nvSpPr>
          <p:cNvPr id="369686" name="TextBox 144"/>
          <p:cNvSpPr txBox="1">
            <a:spLocks noChangeArrowheads="1"/>
          </p:cNvSpPr>
          <p:nvPr/>
        </p:nvSpPr>
        <p:spPr bwMode="auto">
          <a:xfrm>
            <a:off x="8458200" y="5334000"/>
            <a:ext cx="517525" cy="400050"/>
          </a:xfrm>
          <a:prstGeom prst="rect">
            <a:avLst/>
          </a:prstGeom>
          <a:noFill/>
          <a:ln w="9525">
            <a:noFill/>
            <a:miter lim="800000"/>
            <a:headEnd/>
            <a:tailEnd/>
          </a:ln>
        </p:spPr>
        <p:txBody>
          <a:bodyPr wrap="none">
            <a:spAutoFit/>
          </a:bodyPr>
          <a:lstStyle/>
          <a:p>
            <a:r>
              <a:rPr lang="en-US" sz="2000"/>
              <a:t>+∞</a:t>
            </a:r>
          </a:p>
        </p:txBody>
      </p:sp>
      <p:grpSp>
        <p:nvGrpSpPr>
          <p:cNvPr id="369687" name="Group 75"/>
          <p:cNvGrpSpPr>
            <a:grpSpLocks/>
          </p:cNvGrpSpPr>
          <p:nvPr/>
        </p:nvGrpSpPr>
        <p:grpSpPr bwMode="auto">
          <a:xfrm>
            <a:off x="1828800" y="5435600"/>
            <a:ext cx="6781800" cy="576263"/>
            <a:chOff x="1828800" y="5435712"/>
            <a:chExt cx="6781800" cy="575621"/>
          </a:xfrm>
        </p:grpSpPr>
        <p:cxnSp>
          <p:nvCxnSpPr>
            <p:cNvPr id="369702" name="Straight Connector 135"/>
            <p:cNvCxnSpPr>
              <a:cxnSpLocks noChangeShapeType="1"/>
            </p:cNvCxnSpPr>
            <p:nvPr/>
          </p:nvCxnSpPr>
          <p:spPr bwMode="auto">
            <a:xfrm>
              <a:off x="1828800" y="5638800"/>
              <a:ext cx="1066800" cy="1588"/>
            </a:xfrm>
            <a:prstGeom prst="line">
              <a:avLst/>
            </a:prstGeom>
            <a:noFill/>
            <a:ln w="9525">
              <a:solidFill>
                <a:srgbClr val="008000"/>
              </a:solidFill>
              <a:round/>
              <a:headEnd type="stealth" w="med" len="med"/>
              <a:tailEnd type="stealth" w="med" len="med"/>
            </a:ln>
          </p:spPr>
        </p:cxnSp>
        <p:cxnSp>
          <p:nvCxnSpPr>
            <p:cNvPr id="369703" name="Straight Connector 136"/>
            <p:cNvCxnSpPr>
              <a:cxnSpLocks noChangeShapeType="1"/>
            </p:cNvCxnSpPr>
            <p:nvPr/>
          </p:nvCxnSpPr>
          <p:spPr bwMode="auto">
            <a:xfrm>
              <a:off x="1828800" y="5868988"/>
              <a:ext cx="6781800" cy="0"/>
            </a:xfrm>
            <a:prstGeom prst="line">
              <a:avLst/>
            </a:prstGeom>
            <a:noFill/>
            <a:ln w="9525">
              <a:solidFill>
                <a:srgbClr val="008000"/>
              </a:solidFill>
              <a:round/>
              <a:headEnd type="stealth" w="med" len="med"/>
              <a:tailEnd/>
            </a:ln>
          </p:spPr>
        </p:cxnSp>
        <p:cxnSp>
          <p:nvCxnSpPr>
            <p:cNvPr id="369704" name="Straight Connector 138"/>
            <p:cNvCxnSpPr>
              <a:cxnSpLocks noChangeShapeType="1"/>
            </p:cNvCxnSpPr>
            <p:nvPr/>
          </p:nvCxnSpPr>
          <p:spPr bwMode="auto">
            <a:xfrm>
              <a:off x="3352800" y="5640388"/>
              <a:ext cx="1905000" cy="1588"/>
            </a:xfrm>
            <a:prstGeom prst="line">
              <a:avLst/>
            </a:prstGeom>
            <a:noFill/>
            <a:ln w="9525">
              <a:solidFill>
                <a:srgbClr val="008000"/>
              </a:solidFill>
              <a:round/>
              <a:headEnd type="stealth" w="med" len="med"/>
              <a:tailEnd type="stealth" w="med" len="med"/>
            </a:ln>
          </p:spPr>
        </p:cxnSp>
        <p:cxnSp>
          <p:nvCxnSpPr>
            <p:cNvPr id="369705" name="Straight Connector 140"/>
            <p:cNvCxnSpPr>
              <a:cxnSpLocks noChangeShapeType="1"/>
            </p:cNvCxnSpPr>
            <p:nvPr/>
          </p:nvCxnSpPr>
          <p:spPr bwMode="auto">
            <a:xfrm>
              <a:off x="5257800" y="5638800"/>
              <a:ext cx="914400" cy="1588"/>
            </a:xfrm>
            <a:prstGeom prst="line">
              <a:avLst/>
            </a:prstGeom>
            <a:noFill/>
            <a:ln w="9525">
              <a:solidFill>
                <a:srgbClr val="008000"/>
              </a:solidFill>
              <a:round/>
              <a:headEnd type="stealth" w="med" len="med"/>
              <a:tailEnd type="stealth" w="med" len="med"/>
            </a:ln>
          </p:spPr>
        </p:cxnSp>
        <p:cxnSp>
          <p:nvCxnSpPr>
            <p:cNvPr id="369706" name="Straight Connector 142"/>
            <p:cNvCxnSpPr>
              <a:cxnSpLocks noChangeShapeType="1"/>
            </p:cNvCxnSpPr>
            <p:nvPr/>
          </p:nvCxnSpPr>
          <p:spPr bwMode="auto">
            <a:xfrm>
              <a:off x="6858000" y="5638800"/>
              <a:ext cx="914400" cy="1588"/>
            </a:xfrm>
            <a:prstGeom prst="line">
              <a:avLst/>
            </a:prstGeom>
            <a:noFill/>
            <a:ln w="9525">
              <a:solidFill>
                <a:srgbClr val="008000"/>
              </a:solidFill>
              <a:round/>
              <a:headEnd type="stealth" w="med" len="med"/>
              <a:tailEnd type="stealth" w="med" len="med"/>
            </a:ln>
          </p:spPr>
        </p:cxnSp>
        <p:sp>
          <p:nvSpPr>
            <p:cNvPr id="369707" name="TextBox 145"/>
            <p:cNvSpPr txBox="1">
              <a:spLocks noChangeArrowheads="1"/>
            </p:cNvSpPr>
            <p:nvPr/>
          </p:nvSpPr>
          <p:spPr bwMode="auto">
            <a:xfrm>
              <a:off x="2268610" y="5452646"/>
              <a:ext cx="245990" cy="338554"/>
            </a:xfrm>
            <a:prstGeom prst="rect">
              <a:avLst/>
            </a:prstGeom>
            <a:solidFill>
              <a:schemeClr val="bg1"/>
            </a:solidFill>
            <a:ln w="9525">
              <a:noFill/>
              <a:miter lim="800000"/>
              <a:headEnd/>
              <a:tailEnd/>
            </a:ln>
          </p:spPr>
          <p:txBody>
            <a:bodyPr lIns="0" rIns="0" anchor="ctr">
              <a:spAutoFit/>
            </a:bodyPr>
            <a:lstStyle/>
            <a:p>
              <a:pPr algn="ctr"/>
              <a:r>
                <a:rPr lang="en-US" sz="1600">
                  <a:latin typeface="Book Antiqua" pitchFamily="18" charset="0"/>
                </a:rPr>
                <a:t>I</a:t>
              </a:r>
              <a:r>
                <a:rPr lang="en-US" sz="1600" baseline="-25000">
                  <a:latin typeface="Book Antiqua" pitchFamily="18" charset="0"/>
                </a:rPr>
                <a:t>3</a:t>
              </a:r>
            </a:p>
          </p:txBody>
        </p:sp>
        <p:sp>
          <p:nvSpPr>
            <p:cNvPr id="369708" name="TextBox 146"/>
            <p:cNvSpPr txBox="1">
              <a:spLocks noChangeArrowheads="1"/>
            </p:cNvSpPr>
            <p:nvPr/>
          </p:nvSpPr>
          <p:spPr bwMode="auto">
            <a:xfrm>
              <a:off x="2802010" y="5672779"/>
              <a:ext cx="245990" cy="338554"/>
            </a:xfrm>
            <a:prstGeom prst="rect">
              <a:avLst/>
            </a:prstGeom>
            <a:solidFill>
              <a:schemeClr val="bg1"/>
            </a:solidFill>
            <a:ln w="9525">
              <a:noFill/>
              <a:miter lim="800000"/>
              <a:headEnd/>
              <a:tailEnd/>
            </a:ln>
          </p:spPr>
          <p:txBody>
            <a:bodyPr lIns="0" rIns="0" anchor="ctr">
              <a:spAutoFit/>
            </a:bodyPr>
            <a:lstStyle/>
            <a:p>
              <a:pPr algn="ctr"/>
              <a:r>
                <a:rPr lang="en-US" sz="1600">
                  <a:latin typeface="Book Antiqua" pitchFamily="18" charset="0"/>
                </a:rPr>
                <a:t>I</a:t>
              </a:r>
              <a:r>
                <a:rPr lang="en-US" sz="1600" baseline="-25000">
                  <a:latin typeface="Book Antiqua" pitchFamily="18" charset="0"/>
                </a:rPr>
                <a:t>4</a:t>
              </a:r>
            </a:p>
          </p:txBody>
        </p:sp>
        <p:sp>
          <p:nvSpPr>
            <p:cNvPr id="369709" name="TextBox 147"/>
            <p:cNvSpPr txBox="1">
              <a:spLocks noChangeArrowheads="1"/>
            </p:cNvSpPr>
            <p:nvPr/>
          </p:nvSpPr>
          <p:spPr bwMode="auto">
            <a:xfrm>
              <a:off x="4173610" y="5444179"/>
              <a:ext cx="245990" cy="338554"/>
            </a:xfrm>
            <a:prstGeom prst="rect">
              <a:avLst/>
            </a:prstGeom>
            <a:solidFill>
              <a:schemeClr val="bg1"/>
            </a:solidFill>
            <a:ln w="9525">
              <a:noFill/>
              <a:miter lim="800000"/>
              <a:headEnd/>
              <a:tailEnd/>
            </a:ln>
          </p:spPr>
          <p:txBody>
            <a:bodyPr lIns="0" rIns="0" anchor="ctr">
              <a:spAutoFit/>
            </a:bodyPr>
            <a:lstStyle/>
            <a:p>
              <a:pPr algn="ctr"/>
              <a:r>
                <a:rPr lang="en-US" sz="1600">
                  <a:latin typeface="Book Antiqua" pitchFamily="18" charset="0"/>
                </a:rPr>
                <a:t>I</a:t>
              </a:r>
              <a:r>
                <a:rPr lang="en-US" sz="1600" baseline="-25000">
                  <a:latin typeface="Book Antiqua" pitchFamily="18" charset="0"/>
                </a:rPr>
                <a:t>2</a:t>
              </a:r>
            </a:p>
          </p:txBody>
        </p:sp>
        <p:sp>
          <p:nvSpPr>
            <p:cNvPr id="369710" name="TextBox 148"/>
            <p:cNvSpPr txBox="1">
              <a:spLocks noChangeArrowheads="1"/>
            </p:cNvSpPr>
            <p:nvPr/>
          </p:nvSpPr>
          <p:spPr bwMode="auto">
            <a:xfrm>
              <a:off x="5612943" y="5444065"/>
              <a:ext cx="245990" cy="338554"/>
            </a:xfrm>
            <a:prstGeom prst="rect">
              <a:avLst/>
            </a:prstGeom>
            <a:solidFill>
              <a:schemeClr val="bg1"/>
            </a:solidFill>
            <a:ln w="9525">
              <a:noFill/>
              <a:miter lim="800000"/>
              <a:headEnd/>
              <a:tailEnd/>
            </a:ln>
          </p:spPr>
          <p:txBody>
            <a:bodyPr lIns="0" rIns="0" anchor="ctr">
              <a:spAutoFit/>
            </a:bodyPr>
            <a:lstStyle/>
            <a:p>
              <a:pPr algn="ctr"/>
              <a:r>
                <a:rPr lang="en-US" sz="1600">
                  <a:latin typeface="Book Antiqua" pitchFamily="18" charset="0"/>
                </a:rPr>
                <a:t>I</a:t>
              </a:r>
              <a:r>
                <a:rPr lang="en-US" sz="1600" baseline="-25000">
                  <a:latin typeface="Book Antiqua" pitchFamily="18" charset="0"/>
                </a:rPr>
                <a:t>1</a:t>
              </a:r>
            </a:p>
          </p:txBody>
        </p:sp>
        <p:sp>
          <p:nvSpPr>
            <p:cNvPr id="369711" name="TextBox 149"/>
            <p:cNvSpPr txBox="1">
              <a:spLocks noChangeArrowheads="1"/>
            </p:cNvSpPr>
            <p:nvPr/>
          </p:nvSpPr>
          <p:spPr bwMode="auto">
            <a:xfrm>
              <a:off x="7221610" y="5435712"/>
              <a:ext cx="245990" cy="338554"/>
            </a:xfrm>
            <a:prstGeom prst="rect">
              <a:avLst/>
            </a:prstGeom>
            <a:solidFill>
              <a:schemeClr val="bg1"/>
            </a:solidFill>
            <a:ln w="9525">
              <a:noFill/>
              <a:miter lim="800000"/>
              <a:headEnd/>
              <a:tailEnd/>
            </a:ln>
          </p:spPr>
          <p:txBody>
            <a:bodyPr lIns="0" rIns="0" anchor="ctr">
              <a:spAutoFit/>
            </a:bodyPr>
            <a:lstStyle/>
            <a:p>
              <a:pPr algn="ctr"/>
              <a:r>
                <a:rPr lang="en-US" sz="1600">
                  <a:latin typeface="Book Antiqua" pitchFamily="18" charset="0"/>
                </a:rPr>
                <a:t>I</a:t>
              </a:r>
              <a:r>
                <a:rPr lang="en-US" sz="1600" baseline="-25000">
                  <a:latin typeface="Book Antiqua" pitchFamily="18" charset="0"/>
                </a:rPr>
                <a:t>5</a:t>
              </a:r>
            </a:p>
          </p:txBody>
        </p:sp>
      </p:grpSp>
      <p:grpSp>
        <p:nvGrpSpPr>
          <p:cNvPr id="369688" name="Group 79"/>
          <p:cNvGrpSpPr>
            <a:grpSpLocks/>
          </p:cNvGrpSpPr>
          <p:nvPr/>
        </p:nvGrpSpPr>
        <p:grpSpPr bwMode="auto">
          <a:xfrm>
            <a:off x="534988" y="4537075"/>
            <a:ext cx="7212012" cy="771525"/>
            <a:chOff x="534194" y="4537445"/>
            <a:chExt cx="7212388" cy="770737"/>
          </a:xfrm>
        </p:grpSpPr>
        <p:cxnSp>
          <p:nvCxnSpPr>
            <p:cNvPr id="369692" name="Curved Connector 85"/>
            <p:cNvCxnSpPr>
              <a:cxnSpLocks noChangeShapeType="1"/>
              <a:stCxn id="77" idx="7"/>
              <a:endCxn id="106" idx="1"/>
            </p:cNvCxnSpPr>
            <p:nvPr/>
          </p:nvCxnSpPr>
          <p:spPr bwMode="auto">
            <a:xfrm rot="5400000" flipH="1" flipV="1">
              <a:off x="4305300" y="4379912"/>
              <a:ext cx="1588" cy="1853364"/>
            </a:xfrm>
            <a:prstGeom prst="curvedConnector3">
              <a:avLst>
                <a:gd name="adj1" fmla="val 17268199"/>
              </a:avLst>
            </a:prstGeom>
            <a:noFill/>
            <a:ln w="9525">
              <a:solidFill>
                <a:schemeClr val="tx1"/>
              </a:solidFill>
              <a:round/>
              <a:headEnd/>
              <a:tailEnd/>
            </a:ln>
          </p:spPr>
        </p:cxnSp>
        <p:cxnSp>
          <p:nvCxnSpPr>
            <p:cNvPr id="369693" name="Curved Connector 95"/>
            <p:cNvCxnSpPr>
              <a:cxnSpLocks noChangeShapeType="1"/>
              <a:stCxn id="91" idx="7"/>
              <a:endCxn id="93" idx="1"/>
            </p:cNvCxnSpPr>
            <p:nvPr/>
          </p:nvCxnSpPr>
          <p:spPr bwMode="auto">
            <a:xfrm rot="16200000" flipH="1">
              <a:off x="2361406" y="4799806"/>
              <a:ext cx="1588" cy="1015164"/>
            </a:xfrm>
            <a:prstGeom prst="curvedConnector3">
              <a:avLst>
                <a:gd name="adj1" fmla="val -15068894"/>
              </a:avLst>
            </a:prstGeom>
            <a:noFill/>
            <a:ln w="9525">
              <a:solidFill>
                <a:schemeClr val="tx1"/>
              </a:solidFill>
              <a:round/>
              <a:headEnd/>
              <a:tailEnd/>
            </a:ln>
          </p:spPr>
        </p:cxnSp>
        <p:cxnSp>
          <p:nvCxnSpPr>
            <p:cNvPr id="369694" name="Curved Connector 99"/>
            <p:cNvCxnSpPr>
              <a:cxnSpLocks noChangeShapeType="1"/>
              <a:stCxn id="98" idx="0"/>
              <a:endCxn id="93" idx="0"/>
            </p:cNvCxnSpPr>
            <p:nvPr/>
          </p:nvCxnSpPr>
          <p:spPr bwMode="auto">
            <a:xfrm rot="5400000" flipH="1" flipV="1">
              <a:off x="1714500" y="4116388"/>
              <a:ext cx="1588" cy="2362200"/>
            </a:xfrm>
            <a:prstGeom prst="curvedConnector3">
              <a:avLst>
                <a:gd name="adj1" fmla="val 35188912"/>
              </a:avLst>
            </a:prstGeom>
            <a:noFill/>
            <a:ln w="9525">
              <a:solidFill>
                <a:schemeClr val="tx1"/>
              </a:solidFill>
              <a:round/>
              <a:headEnd/>
              <a:tailEnd/>
            </a:ln>
          </p:spPr>
        </p:cxnSp>
        <p:cxnSp>
          <p:nvCxnSpPr>
            <p:cNvPr id="369695" name="Curved Connector 107"/>
            <p:cNvCxnSpPr>
              <a:cxnSpLocks noChangeShapeType="1"/>
              <a:stCxn id="106" idx="7"/>
              <a:endCxn id="107" idx="1"/>
            </p:cNvCxnSpPr>
            <p:nvPr/>
          </p:nvCxnSpPr>
          <p:spPr bwMode="auto">
            <a:xfrm rot="16200000" flipH="1">
              <a:off x="5714206" y="4876006"/>
              <a:ext cx="1588" cy="862764"/>
            </a:xfrm>
            <a:prstGeom prst="curvedConnector3">
              <a:avLst>
                <a:gd name="adj1" fmla="val -15068894"/>
              </a:avLst>
            </a:prstGeom>
            <a:noFill/>
            <a:ln w="9525">
              <a:solidFill>
                <a:schemeClr val="tx1"/>
              </a:solidFill>
              <a:round/>
              <a:headEnd/>
              <a:tailEnd/>
            </a:ln>
          </p:spPr>
        </p:cxnSp>
        <p:cxnSp>
          <p:nvCxnSpPr>
            <p:cNvPr id="369696" name="Curved Connector 110"/>
            <p:cNvCxnSpPr>
              <a:cxnSpLocks noChangeShapeType="1"/>
              <a:stCxn id="109" idx="7"/>
              <a:endCxn id="110" idx="1"/>
            </p:cNvCxnSpPr>
            <p:nvPr/>
          </p:nvCxnSpPr>
          <p:spPr bwMode="auto">
            <a:xfrm rot="16200000" flipH="1">
              <a:off x="7314406" y="4876006"/>
              <a:ext cx="1588" cy="862764"/>
            </a:xfrm>
            <a:prstGeom prst="curvedConnector3">
              <a:avLst>
                <a:gd name="adj1" fmla="val -15068894"/>
              </a:avLst>
            </a:prstGeom>
            <a:noFill/>
            <a:ln w="9525">
              <a:solidFill>
                <a:schemeClr val="tx1"/>
              </a:solidFill>
              <a:round/>
              <a:headEnd/>
              <a:tailEnd/>
            </a:ln>
          </p:spPr>
        </p:cxnSp>
        <p:sp>
          <p:nvSpPr>
            <p:cNvPr id="369697" name="TextBox 151"/>
            <p:cNvSpPr txBox="1">
              <a:spLocks noChangeArrowheads="1"/>
            </p:cNvSpPr>
            <p:nvPr/>
          </p:nvSpPr>
          <p:spPr bwMode="auto">
            <a:xfrm>
              <a:off x="2209800" y="4859179"/>
              <a:ext cx="228600" cy="246221"/>
            </a:xfrm>
            <a:prstGeom prst="rect">
              <a:avLst/>
            </a:prstGeom>
            <a:solidFill>
              <a:schemeClr val="bg1"/>
            </a:solidFill>
            <a:ln w="9525">
              <a:noFill/>
              <a:miter lim="800000"/>
              <a:headEnd/>
              <a:tailEnd/>
            </a:ln>
          </p:spPr>
          <p:txBody>
            <a:bodyPr lIns="0" tIns="0" rIns="0" bIns="0" anchor="ctr">
              <a:spAutoFit/>
            </a:bodyPr>
            <a:lstStyle/>
            <a:p>
              <a:pPr algn="ctr"/>
              <a:r>
                <a:rPr lang="en-US" sz="1600">
                  <a:latin typeface="Book Antiqua" pitchFamily="18" charset="0"/>
                </a:rPr>
                <a:t>e</a:t>
              </a:r>
              <a:r>
                <a:rPr lang="en-US" sz="1600" baseline="-25000">
                  <a:latin typeface="Book Antiqua" pitchFamily="18" charset="0"/>
                </a:rPr>
                <a:t>5</a:t>
              </a:r>
            </a:p>
          </p:txBody>
        </p:sp>
        <p:sp>
          <p:nvSpPr>
            <p:cNvPr id="369698" name="TextBox 153"/>
            <p:cNvSpPr txBox="1">
              <a:spLocks noChangeArrowheads="1"/>
            </p:cNvSpPr>
            <p:nvPr/>
          </p:nvSpPr>
          <p:spPr bwMode="auto">
            <a:xfrm>
              <a:off x="1600200" y="4537445"/>
              <a:ext cx="228600" cy="246221"/>
            </a:xfrm>
            <a:prstGeom prst="rect">
              <a:avLst/>
            </a:prstGeom>
            <a:solidFill>
              <a:schemeClr val="bg1"/>
            </a:solidFill>
            <a:ln w="9525">
              <a:noFill/>
              <a:miter lim="800000"/>
              <a:headEnd/>
              <a:tailEnd/>
            </a:ln>
          </p:spPr>
          <p:txBody>
            <a:bodyPr lIns="0" tIns="0" rIns="0" bIns="0" anchor="ctr">
              <a:spAutoFit/>
            </a:bodyPr>
            <a:lstStyle/>
            <a:p>
              <a:pPr algn="ctr"/>
              <a:r>
                <a:rPr lang="en-US" sz="1600">
                  <a:latin typeface="Book Antiqua" pitchFamily="18" charset="0"/>
                </a:rPr>
                <a:t>e</a:t>
              </a:r>
              <a:r>
                <a:rPr lang="en-US" sz="1600" baseline="-25000">
                  <a:latin typeface="Book Antiqua" pitchFamily="18" charset="0"/>
                </a:rPr>
                <a:t>4</a:t>
              </a:r>
            </a:p>
          </p:txBody>
        </p:sp>
        <p:sp>
          <p:nvSpPr>
            <p:cNvPr id="369699" name="TextBox 157"/>
            <p:cNvSpPr txBox="1">
              <a:spLocks noChangeArrowheads="1"/>
            </p:cNvSpPr>
            <p:nvPr/>
          </p:nvSpPr>
          <p:spPr bwMode="auto">
            <a:xfrm>
              <a:off x="3810000" y="4885267"/>
              <a:ext cx="228600" cy="246221"/>
            </a:xfrm>
            <a:prstGeom prst="rect">
              <a:avLst/>
            </a:prstGeom>
            <a:solidFill>
              <a:schemeClr val="bg1"/>
            </a:solidFill>
            <a:ln w="9525">
              <a:noFill/>
              <a:miter lim="800000"/>
              <a:headEnd/>
              <a:tailEnd/>
            </a:ln>
          </p:spPr>
          <p:txBody>
            <a:bodyPr lIns="0" tIns="0" rIns="0" bIns="0" anchor="ctr">
              <a:spAutoFit/>
            </a:bodyPr>
            <a:lstStyle/>
            <a:p>
              <a:pPr algn="ctr"/>
              <a:r>
                <a:rPr lang="en-US" sz="1600">
                  <a:latin typeface="Book Antiqua" pitchFamily="18" charset="0"/>
                </a:rPr>
                <a:t>e</a:t>
              </a:r>
              <a:r>
                <a:rPr lang="en-US" sz="1600" baseline="-25000">
                  <a:latin typeface="Book Antiqua" pitchFamily="18" charset="0"/>
                </a:rPr>
                <a:t>1</a:t>
              </a:r>
            </a:p>
          </p:txBody>
        </p:sp>
        <p:sp>
          <p:nvSpPr>
            <p:cNvPr id="369700" name="TextBox 158"/>
            <p:cNvSpPr txBox="1">
              <a:spLocks noChangeArrowheads="1"/>
            </p:cNvSpPr>
            <p:nvPr/>
          </p:nvSpPr>
          <p:spPr bwMode="auto">
            <a:xfrm>
              <a:off x="4343400" y="4859866"/>
              <a:ext cx="533400" cy="246221"/>
            </a:xfrm>
            <a:prstGeom prst="rect">
              <a:avLst/>
            </a:prstGeom>
            <a:solidFill>
              <a:schemeClr val="bg1"/>
            </a:solidFill>
            <a:ln w="9525">
              <a:noFill/>
              <a:miter lim="800000"/>
              <a:headEnd/>
              <a:tailEnd/>
            </a:ln>
          </p:spPr>
          <p:txBody>
            <a:bodyPr lIns="0" tIns="0" rIns="0" bIns="0" anchor="ctr">
              <a:spAutoFit/>
            </a:bodyPr>
            <a:lstStyle/>
            <a:p>
              <a:pPr algn="ctr"/>
              <a:r>
                <a:rPr lang="en-US" sz="1600">
                  <a:latin typeface="Book Antiqua" pitchFamily="18" charset="0"/>
                </a:rPr>
                <a:t>e</a:t>
              </a:r>
              <a:r>
                <a:rPr lang="en-US" sz="1600" baseline="-25000">
                  <a:latin typeface="Book Antiqua" pitchFamily="18" charset="0"/>
                </a:rPr>
                <a:t>2</a:t>
              </a:r>
              <a:r>
                <a:rPr lang="en-US" sz="1600">
                  <a:latin typeface="Book Antiqua" pitchFamily="18" charset="0"/>
                </a:rPr>
                <a:t>/e</a:t>
              </a:r>
              <a:r>
                <a:rPr lang="en-US" sz="1600" baseline="-25000">
                  <a:latin typeface="Book Antiqua" pitchFamily="18" charset="0"/>
                </a:rPr>
                <a:t>3</a:t>
              </a:r>
            </a:p>
          </p:txBody>
        </p:sp>
        <p:sp>
          <p:nvSpPr>
            <p:cNvPr id="369701" name="TextBox 163"/>
            <p:cNvSpPr txBox="1">
              <a:spLocks noChangeArrowheads="1"/>
            </p:cNvSpPr>
            <p:nvPr/>
          </p:nvSpPr>
          <p:spPr bwMode="auto">
            <a:xfrm>
              <a:off x="7188201" y="4850712"/>
              <a:ext cx="228600" cy="246221"/>
            </a:xfrm>
            <a:prstGeom prst="rect">
              <a:avLst/>
            </a:prstGeom>
            <a:solidFill>
              <a:schemeClr val="bg1"/>
            </a:solidFill>
            <a:ln w="9525">
              <a:noFill/>
              <a:miter lim="800000"/>
              <a:headEnd/>
              <a:tailEnd/>
            </a:ln>
          </p:spPr>
          <p:txBody>
            <a:bodyPr lIns="0" tIns="0" rIns="0" bIns="0" anchor="ctr">
              <a:spAutoFit/>
            </a:bodyPr>
            <a:lstStyle/>
            <a:p>
              <a:pPr algn="ctr"/>
              <a:r>
                <a:rPr lang="en-US" sz="1600">
                  <a:latin typeface="Book Antiqua" pitchFamily="18" charset="0"/>
                </a:rPr>
                <a:t>e</a:t>
              </a:r>
              <a:r>
                <a:rPr lang="en-US" sz="1600" baseline="-25000">
                  <a:latin typeface="Book Antiqua" pitchFamily="18" charset="0"/>
                </a:rPr>
                <a:t>6</a:t>
              </a:r>
            </a:p>
          </p:txBody>
        </p:sp>
      </p:grpSp>
      <p:sp>
        <p:nvSpPr>
          <p:cNvPr id="369689" name="TextBox 194"/>
          <p:cNvSpPr txBox="1">
            <a:spLocks noChangeArrowheads="1"/>
          </p:cNvSpPr>
          <p:nvPr/>
        </p:nvSpPr>
        <p:spPr bwMode="auto">
          <a:xfrm>
            <a:off x="1600200" y="3810000"/>
            <a:ext cx="5943600" cy="400050"/>
          </a:xfrm>
          <a:prstGeom prst="rect">
            <a:avLst/>
          </a:prstGeom>
          <a:noFill/>
          <a:ln w="9525">
            <a:noFill/>
            <a:miter lim="800000"/>
            <a:headEnd/>
            <a:tailEnd/>
          </a:ln>
        </p:spPr>
        <p:txBody>
          <a:bodyPr>
            <a:spAutoFit/>
          </a:bodyPr>
          <a:lstStyle/>
          <a:p>
            <a:pPr algn="ctr"/>
            <a:r>
              <a:rPr lang="en-US" sz="2000" b="1" u="sng">
                <a:solidFill>
                  <a:srgbClr val="0000FF"/>
                </a:solidFill>
              </a:rPr>
              <a:t>Our interval representation: </a:t>
            </a:r>
          </a:p>
        </p:txBody>
      </p:sp>
      <p:grpSp>
        <p:nvGrpSpPr>
          <p:cNvPr id="81" name="Group 80"/>
          <p:cNvGrpSpPr/>
          <p:nvPr/>
        </p:nvGrpSpPr>
        <p:grpSpPr>
          <a:xfrm>
            <a:off x="228600" y="4419600"/>
            <a:ext cx="7010400" cy="304800"/>
            <a:chOff x="228600" y="4419600"/>
            <a:chExt cx="7010400" cy="304800"/>
          </a:xfrm>
          <a:blipFill rotWithShape="1">
            <a:blip r:embed="rId3"/>
            <a:tile tx="0" ty="0" sx="100000" sy="100000" flip="none" algn="tl"/>
          </a:blipFill>
        </p:grpSpPr>
        <p:sp>
          <p:nvSpPr>
            <p:cNvPr id="60" name="Line Callout 1 59"/>
            <p:cNvSpPr/>
            <p:nvPr/>
          </p:nvSpPr>
          <p:spPr bwMode="auto">
            <a:xfrm>
              <a:off x="6477000" y="4419600"/>
              <a:ext cx="762000" cy="304800"/>
            </a:xfrm>
            <a:prstGeom prst="borderCallout1">
              <a:avLst>
                <a:gd name="adj1" fmla="val 122917"/>
                <a:gd name="adj2" fmla="val 1667"/>
                <a:gd name="adj3" fmla="val 170833"/>
                <a:gd name="adj4" fmla="val 85000"/>
              </a:avLst>
            </a:prstGeom>
            <a:gradFill flip="none" rotWithShape="1">
              <a:gsLst>
                <a:gs pos="0">
                  <a:schemeClr val="accent6"/>
                </a:gs>
                <a:gs pos="100000">
                  <a:schemeClr val="accent3"/>
                </a:gs>
              </a:gsLst>
              <a:lin ang="0" scaled="1"/>
              <a:tileRect/>
            </a:gradFill>
            <a:ln w="9525" cap="flat" cmpd="sng" algn="ctr">
              <a:solidFill>
                <a:schemeClr val="accent6"/>
              </a:solidFill>
              <a:prstDash val="solid"/>
              <a:round/>
              <a:headEnd type="none" w="med" len="med"/>
              <a:tailEnd type="none" w="med" len="med"/>
            </a:ln>
            <a:effectLst/>
          </p:spPr>
          <p:txBody>
            <a:bodyPr anchor="ctr"/>
            <a:lstStyle/>
            <a:p>
              <a:pPr algn="ctr" eaLnBrk="0" hangingPunct="0">
                <a:defRPr/>
              </a:pPr>
              <a:r>
                <a:rPr lang="en-US" sz="1600" dirty="0">
                  <a:solidFill>
                    <a:srgbClr val="FF0000"/>
                  </a:solidFill>
                  <a:ea typeface="ＭＳ Ｐゴシック" pitchFamily="-64" charset="-128"/>
                  <a:cs typeface="+mn-cs"/>
                </a:rPr>
                <a:t>arrest</a:t>
              </a:r>
            </a:p>
          </p:txBody>
        </p:sp>
        <p:sp>
          <p:nvSpPr>
            <p:cNvPr id="65" name="Line Callout 1 64"/>
            <p:cNvSpPr/>
            <p:nvPr/>
          </p:nvSpPr>
          <p:spPr bwMode="auto">
            <a:xfrm>
              <a:off x="3048000" y="4419600"/>
              <a:ext cx="990600" cy="304800"/>
            </a:xfrm>
            <a:prstGeom prst="borderCallout1">
              <a:avLst>
                <a:gd name="adj1" fmla="val 127083"/>
                <a:gd name="adj2" fmla="val 8334"/>
                <a:gd name="adj3" fmla="val 179167"/>
                <a:gd name="adj4" fmla="val 71538"/>
              </a:avLst>
            </a:prstGeom>
            <a:gradFill flip="none" rotWithShape="1">
              <a:gsLst>
                <a:gs pos="0">
                  <a:schemeClr val="accent6"/>
                </a:gs>
                <a:gs pos="100000">
                  <a:schemeClr val="accent3"/>
                </a:gs>
              </a:gsLst>
              <a:lin ang="0" scaled="1"/>
              <a:tileRect/>
            </a:gradFill>
            <a:ln w="9525" cap="flat" cmpd="sng" algn="ctr">
              <a:solidFill>
                <a:schemeClr val="accent6"/>
              </a:solidFill>
              <a:prstDash val="solid"/>
              <a:round/>
              <a:headEnd type="none" w="med" len="med"/>
              <a:tailEnd type="none" w="med" len="med"/>
            </a:ln>
            <a:effectLst/>
          </p:spPr>
          <p:txBody>
            <a:bodyPr anchor="ctr"/>
            <a:lstStyle/>
            <a:p>
              <a:pPr algn="ctr" eaLnBrk="0" hangingPunct="0">
                <a:defRPr/>
              </a:pPr>
              <a:r>
                <a:rPr lang="en-US" sz="1600" dirty="0">
                  <a:solidFill>
                    <a:srgbClr val="FF0000"/>
                  </a:solidFill>
                  <a:ea typeface="ＭＳ Ｐゴシック" pitchFamily="-64" charset="-128"/>
                  <a:cs typeface="+mn-cs"/>
                </a:rPr>
                <a:t>attacked</a:t>
              </a:r>
            </a:p>
          </p:txBody>
        </p:sp>
        <p:sp>
          <p:nvSpPr>
            <p:cNvPr id="66" name="Line Callout 1 65"/>
            <p:cNvSpPr/>
            <p:nvPr/>
          </p:nvSpPr>
          <p:spPr bwMode="auto">
            <a:xfrm>
              <a:off x="4191000" y="4419600"/>
              <a:ext cx="762000" cy="304800"/>
            </a:xfrm>
            <a:prstGeom prst="borderCallout1">
              <a:avLst>
                <a:gd name="adj1" fmla="val 118750"/>
                <a:gd name="adj2" fmla="val 6668"/>
                <a:gd name="adj3" fmla="val 158334"/>
                <a:gd name="adj4" fmla="val 20000"/>
              </a:avLst>
            </a:prstGeom>
            <a:gradFill flip="none" rotWithShape="1">
              <a:gsLst>
                <a:gs pos="0">
                  <a:schemeClr val="accent6"/>
                </a:gs>
                <a:gs pos="100000">
                  <a:schemeClr val="accent3"/>
                </a:gs>
              </a:gsLst>
              <a:lin ang="0" scaled="1"/>
              <a:tileRect/>
            </a:gradFill>
            <a:ln w="9525" cap="flat" cmpd="sng" algn="ctr">
              <a:solidFill>
                <a:schemeClr val="accent6"/>
              </a:solidFill>
              <a:prstDash val="solid"/>
              <a:round/>
              <a:headEnd type="none" w="med" len="med"/>
              <a:tailEnd type="none" w="med" len="med"/>
            </a:ln>
            <a:effectLst/>
          </p:spPr>
          <p:txBody>
            <a:bodyPr anchor="ctr"/>
            <a:lstStyle/>
            <a:p>
              <a:pPr algn="ctr" eaLnBrk="0" hangingPunct="0">
                <a:defRPr/>
              </a:pPr>
              <a:r>
                <a:rPr lang="en-US" sz="1600" dirty="0">
                  <a:solidFill>
                    <a:srgbClr val="FF0000"/>
                  </a:solidFill>
                  <a:ea typeface="ＭＳ Ｐゴシック" pitchFamily="-64" charset="-128"/>
                  <a:cs typeface="+mn-cs"/>
                </a:rPr>
                <a:t>killing</a:t>
              </a:r>
            </a:p>
          </p:txBody>
        </p:sp>
        <p:sp>
          <p:nvSpPr>
            <p:cNvPr id="67" name="Line Callout 1 66"/>
            <p:cNvSpPr/>
            <p:nvPr/>
          </p:nvSpPr>
          <p:spPr bwMode="auto">
            <a:xfrm>
              <a:off x="5105400" y="4419600"/>
              <a:ext cx="838200" cy="304800"/>
            </a:xfrm>
            <a:prstGeom prst="borderCallout1">
              <a:avLst>
                <a:gd name="adj1" fmla="val 118751"/>
                <a:gd name="adj2" fmla="val -908"/>
                <a:gd name="adj3" fmla="val 166667"/>
                <a:gd name="adj4" fmla="val -30000"/>
              </a:avLst>
            </a:prstGeom>
            <a:gradFill flip="none" rotWithShape="1">
              <a:gsLst>
                <a:gs pos="0">
                  <a:schemeClr val="accent6"/>
                </a:gs>
                <a:gs pos="100000">
                  <a:schemeClr val="accent3"/>
                </a:gs>
              </a:gsLst>
              <a:lin ang="0" scaled="1"/>
              <a:tileRect/>
            </a:gradFill>
            <a:ln w="9525" cap="flat" cmpd="sng" algn="ctr">
              <a:solidFill>
                <a:schemeClr val="accent6"/>
              </a:solidFill>
              <a:prstDash val="solid"/>
              <a:round/>
              <a:headEnd type="none" w="med" len="med"/>
              <a:tailEnd type="none" w="med" len="med"/>
            </a:ln>
            <a:effectLst/>
          </p:spPr>
          <p:txBody>
            <a:bodyPr anchor="ctr"/>
            <a:lstStyle/>
            <a:p>
              <a:pPr algn="ctr" eaLnBrk="0" hangingPunct="0">
                <a:defRPr/>
              </a:pPr>
              <a:r>
                <a:rPr lang="en-US" sz="1600" dirty="0">
                  <a:solidFill>
                    <a:srgbClr val="FF0000"/>
                  </a:solidFill>
                  <a:ea typeface="ＭＳ Ｐゴシック" pitchFamily="-64" charset="-128"/>
                  <a:cs typeface="+mn-cs"/>
                </a:rPr>
                <a:t>injuring</a:t>
              </a:r>
            </a:p>
          </p:txBody>
        </p:sp>
        <p:sp>
          <p:nvSpPr>
            <p:cNvPr id="68" name="Line Callout 1 67"/>
            <p:cNvSpPr/>
            <p:nvPr/>
          </p:nvSpPr>
          <p:spPr bwMode="auto">
            <a:xfrm>
              <a:off x="1981200" y="4419600"/>
              <a:ext cx="990600" cy="304800"/>
            </a:xfrm>
            <a:prstGeom prst="borderCallout1">
              <a:avLst>
                <a:gd name="adj1" fmla="val 122916"/>
                <a:gd name="adj2" fmla="val 91667"/>
                <a:gd name="adj3" fmla="val 187500"/>
                <a:gd name="adj4" fmla="val 47179"/>
              </a:avLst>
            </a:prstGeom>
            <a:gradFill flip="none" rotWithShape="1">
              <a:gsLst>
                <a:gs pos="0">
                  <a:schemeClr val="accent6"/>
                </a:gs>
                <a:gs pos="100000">
                  <a:schemeClr val="accent3"/>
                </a:gs>
              </a:gsLst>
              <a:lin ang="0" scaled="1"/>
              <a:tileRect/>
            </a:gradFill>
            <a:ln w="9525" cap="flat" cmpd="sng" algn="ctr">
              <a:solidFill>
                <a:schemeClr val="accent6"/>
              </a:solidFill>
              <a:prstDash val="solid"/>
              <a:round/>
              <a:headEnd type="none" w="med" len="med"/>
              <a:tailEnd type="none" w="med" len="med"/>
            </a:ln>
            <a:effectLst/>
          </p:spPr>
          <p:txBody>
            <a:bodyPr anchor="ctr"/>
            <a:lstStyle/>
            <a:p>
              <a:pPr algn="ctr" eaLnBrk="0" hangingPunct="0">
                <a:defRPr/>
              </a:pPr>
              <a:r>
                <a:rPr lang="en-US" sz="1600" dirty="0">
                  <a:solidFill>
                    <a:srgbClr val="FF0000"/>
                  </a:solidFill>
                  <a:ea typeface="ＭＳ Ｐゴシック" pitchFamily="-64" charset="-128"/>
                  <a:cs typeface="+mn-cs"/>
                </a:rPr>
                <a:t>invasion</a:t>
              </a:r>
            </a:p>
          </p:txBody>
        </p:sp>
        <p:sp>
          <p:nvSpPr>
            <p:cNvPr id="69" name="Line Callout 1 68"/>
            <p:cNvSpPr/>
            <p:nvPr/>
          </p:nvSpPr>
          <p:spPr bwMode="auto">
            <a:xfrm>
              <a:off x="228600" y="4419600"/>
              <a:ext cx="1143000" cy="304800"/>
            </a:xfrm>
            <a:prstGeom prst="borderCallout1">
              <a:avLst>
                <a:gd name="adj1" fmla="val 18749"/>
                <a:gd name="adj2" fmla="val 105000"/>
                <a:gd name="adj3" fmla="val 54167"/>
                <a:gd name="adj4" fmla="val 119401"/>
              </a:avLst>
            </a:prstGeom>
            <a:gradFill flip="none" rotWithShape="1">
              <a:gsLst>
                <a:gs pos="0">
                  <a:schemeClr val="accent6"/>
                </a:gs>
                <a:gs pos="100000">
                  <a:schemeClr val="accent3"/>
                </a:gs>
              </a:gsLst>
              <a:lin ang="0" scaled="0"/>
              <a:tileRect/>
            </a:gradFill>
            <a:ln w="9525" cap="flat" cmpd="sng" algn="ctr">
              <a:solidFill>
                <a:schemeClr val="accent6"/>
              </a:solidFill>
              <a:prstDash val="solid"/>
              <a:round/>
              <a:headEnd type="none" w="med" len="med"/>
              <a:tailEnd type="none" w="med" len="med"/>
            </a:ln>
            <a:effectLst/>
          </p:spPr>
          <p:txBody>
            <a:bodyPr anchor="ctr"/>
            <a:lstStyle/>
            <a:p>
              <a:pPr algn="ctr" eaLnBrk="0" hangingPunct="0">
                <a:defRPr/>
              </a:pPr>
              <a:r>
                <a:rPr lang="en-US" sz="1600" dirty="0">
                  <a:solidFill>
                    <a:srgbClr val="FF0000"/>
                  </a:solidFill>
                  <a:ea typeface="ＭＳ Ｐゴシック" pitchFamily="-64" charset="-128"/>
                  <a:cs typeface="+mn-cs"/>
                </a:rPr>
                <a:t>casualties</a:t>
              </a:r>
            </a:p>
          </p:txBody>
        </p:sp>
      </p:grpSp>
      <p:grpSp>
        <p:nvGrpSpPr>
          <p:cNvPr id="79" name="Group 78"/>
          <p:cNvGrpSpPr/>
          <p:nvPr/>
        </p:nvGrpSpPr>
        <p:grpSpPr>
          <a:xfrm>
            <a:off x="990600" y="6096000"/>
            <a:ext cx="6934200" cy="533400"/>
            <a:chOff x="990600" y="6096000"/>
            <a:chExt cx="6934200" cy="533400"/>
          </a:xfrm>
          <a:blipFill rotWithShape="1">
            <a:blip r:embed="rId3"/>
            <a:tile tx="0" ty="0" sx="100000" sy="100000" flip="none" algn="tl"/>
          </a:blipFill>
        </p:grpSpPr>
        <p:sp>
          <p:nvSpPr>
            <p:cNvPr id="70" name="Line Callout 1 69"/>
            <p:cNvSpPr/>
            <p:nvPr/>
          </p:nvSpPr>
          <p:spPr bwMode="auto">
            <a:xfrm>
              <a:off x="2286000" y="6096000"/>
              <a:ext cx="1143000" cy="533400"/>
            </a:xfrm>
            <a:prstGeom prst="borderCallout1">
              <a:avLst>
                <a:gd name="adj1" fmla="val -12204"/>
                <a:gd name="adj2" fmla="val 2778"/>
                <a:gd name="adj3" fmla="val -29073"/>
                <a:gd name="adj4" fmla="val 43060"/>
              </a:avLst>
            </a:prstGeom>
            <a:gradFill flip="none" rotWithShape="1">
              <a:gsLst>
                <a:gs pos="0">
                  <a:schemeClr val="accent6"/>
                </a:gs>
                <a:gs pos="100000">
                  <a:schemeClr val="accent3"/>
                </a:gs>
              </a:gsLst>
              <a:lin ang="0" scaled="1"/>
              <a:tileRect/>
            </a:gradFill>
            <a:ln w="9525" cap="flat" cmpd="sng" algn="ctr">
              <a:solidFill>
                <a:srgbClr val="E39310"/>
              </a:solidFill>
              <a:prstDash val="solid"/>
              <a:round/>
              <a:headEnd type="none" w="med" len="med"/>
              <a:tailEnd type="none" w="med" len="med"/>
            </a:ln>
            <a:effectLst/>
          </p:spPr>
          <p:txBody>
            <a:bodyPr anchor="ctr"/>
            <a:lstStyle/>
            <a:p>
              <a:pPr algn="ctr" eaLnBrk="0" hangingPunct="0">
                <a:defRPr/>
              </a:pPr>
              <a:r>
                <a:rPr lang="en-US" sz="1600" dirty="0">
                  <a:solidFill>
                    <a:srgbClr val="FF0000"/>
                  </a:solidFill>
                  <a:ea typeface="ＭＳ Ｐゴシック" pitchFamily="-64" charset="-128"/>
                  <a:cs typeface="+mn-cs"/>
                </a:rPr>
                <a:t>since […] 3/20/2003</a:t>
              </a:r>
            </a:p>
          </p:txBody>
        </p:sp>
        <p:sp>
          <p:nvSpPr>
            <p:cNvPr id="72" name="Line Callout 1 71"/>
            <p:cNvSpPr/>
            <p:nvPr/>
          </p:nvSpPr>
          <p:spPr bwMode="auto">
            <a:xfrm>
              <a:off x="990600" y="6096000"/>
              <a:ext cx="1143000" cy="533400"/>
            </a:xfrm>
            <a:prstGeom prst="borderCallout1">
              <a:avLst>
                <a:gd name="adj1" fmla="val -12204"/>
                <a:gd name="adj2" fmla="val 8333"/>
                <a:gd name="adj3" fmla="val -71696"/>
                <a:gd name="adj4" fmla="val 108162"/>
              </a:avLst>
            </a:prstGeom>
            <a:gradFill flip="none" rotWithShape="1">
              <a:gsLst>
                <a:gs pos="0">
                  <a:schemeClr val="accent6"/>
                </a:gs>
                <a:gs pos="100000">
                  <a:schemeClr val="accent3"/>
                </a:gs>
              </a:gsLst>
              <a:lin ang="0" scaled="1"/>
              <a:tileRect/>
            </a:gradFill>
            <a:ln w="9525" cap="flat" cmpd="sng" algn="ctr">
              <a:solidFill>
                <a:srgbClr val="E39310"/>
              </a:solidFill>
              <a:prstDash val="solid"/>
              <a:round/>
              <a:headEnd type="none" w="med" len="med"/>
              <a:tailEnd type="none" w="med" len="med"/>
            </a:ln>
            <a:effectLst/>
          </p:spPr>
          <p:txBody>
            <a:bodyPr anchor="ctr"/>
            <a:lstStyle/>
            <a:p>
              <a:pPr algn="ctr" eaLnBrk="0" hangingPunct="0">
                <a:defRPr/>
              </a:pPr>
              <a:r>
                <a:rPr lang="en-US" sz="1600" dirty="0">
                  <a:solidFill>
                    <a:srgbClr val="FF0000"/>
                  </a:solidFill>
                  <a:ea typeface="ＭＳ Ｐゴシック" pitchFamily="-64" charset="-128"/>
                  <a:cs typeface="+mn-cs"/>
                </a:rPr>
                <a:t>3/20/2003</a:t>
              </a:r>
            </a:p>
          </p:txBody>
        </p:sp>
        <p:sp>
          <p:nvSpPr>
            <p:cNvPr id="73" name="Line Callout 1 72"/>
            <p:cNvSpPr/>
            <p:nvPr/>
          </p:nvSpPr>
          <p:spPr bwMode="auto">
            <a:xfrm>
              <a:off x="3505200" y="6096000"/>
              <a:ext cx="990600" cy="533400"/>
            </a:xfrm>
            <a:prstGeom prst="borderCallout1">
              <a:avLst>
                <a:gd name="adj1" fmla="val -12204"/>
                <a:gd name="adj2" fmla="val 8333"/>
                <a:gd name="adj3" fmla="val -57737"/>
                <a:gd name="adj4" fmla="val 64871"/>
              </a:avLst>
            </a:prstGeom>
            <a:gradFill flip="none" rotWithShape="1">
              <a:gsLst>
                <a:gs pos="0">
                  <a:schemeClr val="accent6"/>
                </a:gs>
                <a:gs pos="100000">
                  <a:schemeClr val="accent3"/>
                </a:gs>
              </a:gsLst>
              <a:lin ang="0" scaled="1"/>
              <a:tileRect/>
            </a:gradFill>
            <a:ln w="9525" cap="flat" cmpd="sng" algn="ctr">
              <a:solidFill>
                <a:srgbClr val="E39310"/>
              </a:solidFill>
              <a:prstDash val="solid"/>
              <a:round/>
              <a:headEnd type="none" w="med" len="med"/>
              <a:tailEnd type="none" w="med" len="med"/>
            </a:ln>
            <a:effectLst/>
          </p:spPr>
          <p:txBody>
            <a:bodyPr anchor="ctr"/>
            <a:lstStyle/>
            <a:p>
              <a:pPr algn="ctr" eaLnBrk="0" hangingPunct="0">
                <a:defRPr/>
              </a:pPr>
              <a:r>
                <a:rPr lang="en-US" sz="1600" dirty="0">
                  <a:solidFill>
                    <a:srgbClr val="FF0000"/>
                  </a:solidFill>
                  <a:ea typeface="ＭＳ Ｐゴシック" pitchFamily="-64" charset="-128"/>
                  <a:cs typeface="+mn-cs"/>
                </a:rPr>
                <a:t>Tuesday</a:t>
              </a:r>
            </a:p>
          </p:txBody>
        </p:sp>
        <p:sp>
          <p:nvSpPr>
            <p:cNvPr id="74" name="Line Callout 1 73"/>
            <p:cNvSpPr/>
            <p:nvPr/>
          </p:nvSpPr>
          <p:spPr bwMode="auto">
            <a:xfrm>
              <a:off x="4572000" y="6096000"/>
              <a:ext cx="1600200" cy="533400"/>
            </a:xfrm>
            <a:prstGeom prst="borderCallout1">
              <a:avLst>
                <a:gd name="adj1" fmla="val -16966"/>
                <a:gd name="adj2" fmla="val 93254"/>
                <a:gd name="adj3" fmla="val -55356"/>
                <a:gd name="adj4" fmla="val 78363"/>
              </a:avLst>
            </a:prstGeom>
            <a:gradFill flip="none" rotWithShape="1">
              <a:gsLst>
                <a:gs pos="0">
                  <a:schemeClr val="accent6"/>
                </a:gs>
                <a:gs pos="100000">
                  <a:schemeClr val="accent3"/>
                </a:gs>
              </a:gsLst>
              <a:lin ang="0" scaled="1"/>
              <a:tileRect/>
            </a:gradFill>
            <a:ln w="9525" cap="flat" cmpd="sng" algn="ctr">
              <a:solidFill>
                <a:srgbClr val="E39310"/>
              </a:solidFill>
              <a:prstDash val="solid"/>
              <a:round/>
              <a:headEnd type="none" w="med" len="med"/>
              <a:tailEnd type="none" w="med" len="med"/>
            </a:ln>
            <a:effectLst/>
          </p:spPr>
          <p:txBody>
            <a:bodyPr anchor="ctr"/>
            <a:lstStyle/>
            <a:p>
              <a:pPr algn="ctr" eaLnBrk="0" hangingPunct="0">
                <a:defRPr/>
              </a:pPr>
              <a:r>
                <a:rPr lang="en-US" sz="1600" dirty="0">
                  <a:solidFill>
                    <a:srgbClr val="FF0000"/>
                  </a:solidFill>
                  <a:ea typeface="ＭＳ Ｐゴシック" pitchFamily="-64" charset="-128"/>
                  <a:cs typeface="+mn-cs"/>
                </a:rPr>
                <a:t>Wed., May 24</a:t>
              </a:r>
              <a:r>
                <a:rPr lang="en-US" sz="1600" baseline="30000" dirty="0">
                  <a:solidFill>
                    <a:srgbClr val="FF0000"/>
                  </a:solidFill>
                  <a:ea typeface="ＭＳ Ｐゴシック" pitchFamily="-64" charset="-128"/>
                  <a:cs typeface="+mn-cs"/>
                </a:rPr>
                <a:t>th</a:t>
              </a:r>
              <a:r>
                <a:rPr lang="en-US" sz="1600" dirty="0">
                  <a:solidFill>
                    <a:srgbClr val="FF0000"/>
                  </a:solidFill>
                  <a:ea typeface="ＭＳ Ｐゴシック" pitchFamily="-64" charset="-128"/>
                  <a:cs typeface="+mn-cs"/>
                </a:rPr>
                <a:t>, 2006</a:t>
              </a:r>
            </a:p>
          </p:txBody>
        </p:sp>
        <p:sp>
          <p:nvSpPr>
            <p:cNvPr id="75" name="Line Callout 1 74"/>
            <p:cNvSpPr/>
            <p:nvPr/>
          </p:nvSpPr>
          <p:spPr bwMode="auto">
            <a:xfrm>
              <a:off x="6324600" y="6096000"/>
              <a:ext cx="1600200" cy="533400"/>
            </a:xfrm>
            <a:prstGeom prst="borderCallout1">
              <a:avLst>
                <a:gd name="adj1" fmla="val -16966"/>
                <a:gd name="adj2" fmla="val 93254"/>
                <a:gd name="adj3" fmla="val -55356"/>
                <a:gd name="adj4" fmla="val 71220"/>
              </a:avLst>
            </a:prstGeom>
            <a:gradFill flip="none" rotWithShape="1">
              <a:gsLst>
                <a:gs pos="0">
                  <a:schemeClr val="accent6"/>
                </a:gs>
                <a:gs pos="100000">
                  <a:schemeClr val="accent3"/>
                </a:gs>
              </a:gsLst>
              <a:lin ang="0" scaled="1"/>
              <a:tileRect/>
            </a:gradFill>
            <a:ln w="9525" cap="flat" cmpd="sng" algn="ctr">
              <a:solidFill>
                <a:srgbClr val="E39310"/>
              </a:solidFill>
              <a:prstDash val="solid"/>
              <a:round/>
              <a:headEnd type="none" w="med" len="med"/>
              <a:tailEnd type="none" w="med" len="med"/>
            </a:ln>
            <a:effectLst/>
          </p:spPr>
          <p:txBody>
            <a:bodyPr anchor="ctr"/>
            <a:lstStyle/>
            <a:p>
              <a:pPr algn="ctr" eaLnBrk="0" hangingPunct="0">
                <a:defRPr/>
              </a:pPr>
              <a:r>
                <a:rPr lang="en-US" sz="1600" dirty="0">
                  <a:solidFill>
                    <a:srgbClr val="FF0000"/>
                  </a:solidFill>
                  <a:ea typeface="ＭＳ Ｐゴシック" pitchFamily="-64" charset="-128"/>
                  <a:cs typeface="+mn-cs"/>
                </a:rPr>
                <a:t>next week</a:t>
              </a: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2" accel="50000" decel="50000" fill="hold" nodeType="clickEffect">
                                  <p:stCondLst>
                                    <p:cond delay="0"/>
                                  </p:stCondLst>
                                  <p:childTnLst>
                                    <p:anim calcmode="lin" valueType="num">
                                      <p:cBhvr additive="base">
                                        <p:cTn id="6" dur="500"/>
                                        <p:tgtEl>
                                          <p:spTgt spid="82"/>
                                        </p:tgtEl>
                                        <p:attrNameLst>
                                          <p:attrName>ppt_x</p:attrName>
                                        </p:attrNameLst>
                                      </p:cBhvr>
                                      <p:tavLst>
                                        <p:tav tm="0">
                                          <p:val>
                                            <p:strVal val="ppt_x"/>
                                          </p:val>
                                        </p:tav>
                                        <p:tav tm="100000">
                                          <p:val>
                                            <p:strVal val="1+ppt_w/2"/>
                                          </p:val>
                                        </p:tav>
                                      </p:tavLst>
                                    </p:anim>
                                    <p:anim calcmode="lin" valueType="num">
                                      <p:cBhvr additive="base">
                                        <p:cTn id="7" dur="500"/>
                                        <p:tgtEl>
                                          <p:spTgt spid="82"/>
                                        </p:tgtEl>
                                        <p:attrNameLst>
                                          <p:attrName>ppt_y</p:attrName>
                                        </p:attrNameLst>
                                      </p:cBhvr>
                                      <p:tavLst>
                                        <p:tav tm="0">
                                          <p:val>
                                            <p:strVal val="ppt_y"/>
                                          </p:val>
                                        </p:tav>
                                        <p:tav tm="100000">
                                          <p:val>
                                            <p:strVal val="ppt_y"/>
                                          </p:val>
                                        </p:tav>
                                      </p:tavLst>
                                    </p:anim>
                                    <p:set>
                                      <p:cBhvr>
                                        <p:cTn id="8" dur="1" fill="hold">
                                          <p:stCondLst>
                                            <p:cond delay="499"/>
                                          </p:stCondLst>
                                        </p:cTn>
                                        <p:tgtEl>
                                          <p:spTgt spid="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6"/>
          <p:cNvSpPr>
            <a:spLocks noGrp="1" noChangeArrowheads="1"/>
          </p:cNvSpPr>
          <p:nvPr>
            <p:ph type="sldNum" sz="quarter" idx="12"/>
          </p:nvPr>
        </p:nvSpPr>
        <p:spPr>
          <a:ln>
            <a:miter lim="800000"/>
            <a:headEnd/>
            <a:tailEnd/>
          </a:ln>
        </p:spPr>
        <p:txBody>
          <a:bodyPr/>
          <a:lstStyle/>
          <a:p>
            <a:pPr>
              <a:defRPr/>
            </a:pPr>
            <a:fld id="{7A0E3366-1089-4603-B746-37BD00ABBBC3}" type="slidenum">
              <a:rPr lang="en-US" smtClean="0"/>
              <a:pPr>
                <a:defRPr/>
              </a:pPr>
              <a:t>17</a:t>
            </a:fld>
            <a:endParaRPr lang="en-US" smtClean="0"/>
          </a:p>
        </p:txBody>
      </p:sp>
      <p:sp>
        <p:nvSpPr>
          <p:cNvPr id="84994" name="Title 1"/>
          <p:cNvSpPr>
            <a:spLocks noGrp="1"/>
          </p:cNvSpPr>
          <p:nvPr>
            <p:ph type="title"/>
          </p:nvPr>
        </p:nvSpPr>
        <p:spPr/>
        <p:txBody>
          <a:bodyPr/>
          <a:lstStyle/>
          <a:p>
            <a:r>
              <a:rPr lang="en-US" smtClean="0">
                <a:ea typeface="ＭＳ Ｐゴシック" pitchFamily="34" charset="-128"/>
              </a:rPr>
              <a:t>Granularity during anchoring</a:t>
            </a:r>
          </a:p>
        </p:txBody>
      </p:sp>
      <p:sp>
        <p:nvSpPr>
          <p:cNvPr id="84995" name="Content Placeholder 2"/>
          <p:cNvSpPr>
            <a:spLocks noGrp="1"/>
          </p:cNvSpPr>
          <p:nvPr>
            <p:ph idx="1"/>
          </p:nvPr>
        </p:nvSpPr>
        <p:spPr>
          <a:xfrm>
            <a:off x="457200" y="1143000"/>
            <a:ext cx="8229600" cy="4530725"/>
          </a:xfrm>
        </p:spPr>
        <p:txBody>
          <a:bodyPr/>
          <a:lstStyle/>
          <a:p>
            <a:r>
              <a:rPr lang="en-US" sz="2800" smtClean="0">
                <a:ea typeface="ＭＳ Ｐゴシック" pitchFamily="34" charset="-128"/>
              </a:rPr>
              <a:t>Now </a:t>
            </a:r>
            <a:r>
              <a:rPr lang="en-US" sz="2800" smtClean="0">
                <a:ea typeface="ＭＳ Ｐゴシック" pitchFamily="34" charset="-128"/>
                <a:sym typeface="Wingdings" pitchFamily="2" charset="2"/>
              </a:rPr>
              <a:t></a:t>
            </a:r>
            <a:r>
              <a:rPr lang="en-US" sz="2800" smtClean="0">
                <a:ea typeface="ＭＳ Ｐゴシック" pitchFamily="34" charset="-128"/>
              </a:rPr>
              <a:t> 2012-12-08-T15:00</a:t>
            </a:r>
          </a:p>
          <a:p>
            <a:r>
              <a:rPr lang="en-US" sz="2800" smtClean="0">
                <a:ea typeface="ＭＳ Ｐゴシック" pitchFamily="34" charset="-128"/>
              </a:rPr>
              <a:t>“Finish the assignment </a:t>
            </a:r>
            <a:r>
              <a:rPr lang="en-US" sz="2800" b="1" smtClean="0">
                <a:ea typeface="ＭＳ Ｐゴシック" pitchFamily="34" charset="-128"/>
              </a:rPr>
              <a:t>tomorrow</a:t>
            </a:r>
            <a:r>
              <a:rPr lang="en-US" sz="2800" smtClean="0">
                <a:ea typeface="ＭＳ Ｐゴシック" pitchFamily="34" charset="-128"/>
              </a:rPr>
              <a:t>”</a:t>
            </a:r>
          </a:p>
          <a:p>
            <a:pPr lvl="1"/>
            <a:r>
              <a:rPr lang="en-US" sz="2400" smtClean="0"/>
              <a:t>Achievement</a:t>
            </a:r>
          </a:p>
          <a:p>
            <a:pPr lvl="1"/>
            <a:r>
              <a:rPr lang="en-US" sz="2400" smtClean="0"/>
              <a:t>Concerns a single TBD point within 2012-12-09</a:t>
            </a:r>
          </a:p>
          <a:p>
            <a:r>
              <a:rPr lang="en-US" sz="2800" smtClean="0">
                <a:ea typeface="ＭＳ Ｐゴシック" pitchFamily="34" charset="-128"/>
              </a:rPr>
              <a:t>“Do the assignment </a:t>
            </a:r>
            <a:r>
              <a:rPr lang="en-US" sz="2800" b="1" smtClean="0">
                <a:ea typeface="ＭＳ Ｐゴシック" pitchFamily="34" charset="-128"/>
              </a:rPr>
              <a:t>tomorrow</a:t>
            </a:r>
            <a:r>
              <a:rPr lang="en-US" sz="2800" smtClean="0">
                <a:ea typeface="ＭＳ Ｐゴシック" pitchFamily="34" charset="-128"/>
              </a:rPr>
              <a:t>”</a:t>
            </a:r>
          </a:p>
          <a:p>
            <a:pPr lvl="1"/>
            <a:r>
              <a:rPr lang="en-US" sz="2400" smtClean="0"/>
              <a:t>Accomplishment</a:t>
            </a:r>
          </a:p>
          <a:p>
            <a:pPr lvl="1"/>
            <a:r>
              <a:rPr lang="en-US" sz="2400" smtClean="0"/>
              <a:t>Concerns a TBD subinterval of 2012-12-09</a:t>
            </a:r>
            <a:endParaRPr lang="en-US" sz="2000" smtClean="0"/>
          </a:p>
          <a:p>
            <a:r>
              <a:rPr lang="en-US" sz="2800" smtClean="0">
                <a:ea typeface="ＭＳ Ｐゴシック" pitchFamily="34" charset="-128"/>
              </a:rPr>
              <a:t>“Be good </a:t>
            </a:r>
            <a:r>
              <a:rPr lang="en-US" sz="2800" b="1" smtClean="0">
                <a:ea typeface="ＭＳ Ｐゴシック" pitchFamily="34" charset="-128"/>
              </a:rPr>
              <a:t>tomorrow</a:t>
            </a:r>
            <a:r>
              <a:rPr lang="en-US" sz="2800" smtClean="0">
                <a:ea typeface="ＭＳ Ｐゴシック" pitchFamily="34" charset="-128"/>
              </a:rPr>
              <a:t>”</a:t>
            </a:r>
          </a:p>
          <a:p>
            <a:pPr lvl="1"/>
            <a:r>
              <a:rPr lang="en-US" sz="2400" smtClean="0"/>
              <a:t>State</a:t>
            </a:r>
          </a:p>
          <a:p>
            <a:pPr lvl="1"/>
            <a:r>
              <a:rPr lang="en-US" sz="2400" smtClean="0"/>
              <a:t>Event is co-extensional within 2012-12-09</a:t>
            </a:r>
            <a:endParaRPr lang="en-US" sz="2400" b="1" smtClean="0"/>
          </a:p>
        </p:txBody>
      </p:sp>
      <p:sp>
        <p:nvSpPr>
          <p:cNvPr id="84996"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F471A174-8F09-4392-8304-7C0854F78C7D}" type="slidenum">
              <a:rPr lang="en-US" sz="1200">
                <a:latin typeface="Garamond" pitchFamily="18" charset="0"/>
              </a:rPr>
              <a:pPr algn="r"/>
              <a:t>17</a:t>
            </a:fld>
            <a:endParaRPr lang="en-US" sz="1200">
              <a:latin typeface="Garamond" pitchFamily="18" charset="0"/>
            </a:endParaRPr>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3" name="Rectangle 3"/>
          <p:cNvSpPr>
            <a:spLocks noGrp="1" noChangeArrowheads="1"/>
          </p:cNvSpPr>
          <p:nvPr>
            <p:ph type="sldNum" sz="quarter" idx="11"/>
          </p:nvPr>
        </p:nvSpPr>
        <p:spPr>
          <a:noFill/>
          <a:ln>
            <a:miter lim="800000"/>
            <a:headEnd/>
            <a:tailEnd/>
          </a:ln>
        </p:spPr>
        <p:txBody>
          <a:bodyPr/>
          <a:lstStyle/>
          <a:p>
            <a:fld id="{C8803DC5-6DCB-4F7B-BBC4-A57DDD405CFE}" type="slidenum">
              <a:rPr lang="en-US" altLang="zh-TW" smtClean="0">
                <a:solidFill>
                  <a:schemeClr val="tx1"/>
                </a:solidFill>
                <a:ea typeface="Arial Unicode MS" pitchFamily="34" charset="-122"/>
                <a:cs typeface="Arial Unicode MS" pitchFamily="34" charset="-122"/>
              </a:rPr>
              <a:pPr/>
              <a:t>170</a:t>
            </a:fld>
            <a:endParaRPr lang="en-US" altLang="zh-TW" smtClean="0">
              <a:solidFill>
                <a:schemeClr val="tx1"/>
              </a:solidFill>
              <a:ea typeface="Arial Unicode MS" pitchFamily="34" charset="-122"/>
              <a:cs typeface="Arial Unicode MS" pitchFamily="34" charset="-122"/>
            </a:endParaRPr>
          </a:p>
        </p:txBody>
      </p:sp>
      <p:sp>
        <p:nvSpPr>
          <p:cNvPr id="371714" name="Title 1"/>
          <p:cNvSpPr>
            <a:spLocks noGrp="1"/>
          </p:cNvSpPr>
          <p:nvPr>
            <p:ph type="title" idx="4294967295"/>
          </p:nvPr>
        </p:nvSpPr>
        <p:spPr/>
        <p:txBody>
          <a:bodyPr/>
          <a:lstStyle/>
          <a:p>
            <a:r>
              <a:rPr lang="en-US" sz="3200" smtClean="0">
                <a:ea typeface="ＭＳ Ｐゴシック" pitchFamily="34" charset="-128"/>
              </a:rPr>
              <a:t>Interval Based Event Timeline Construction</a:t>
            </a:r>
            <a:endParaRPr lang="en-US" sz="4200" smtClean="0">
              <a:ea typeface="ＭＳ Ｐゴシック" pitchFamily="34" charset="-128"/>
            </a:endParaRPr>
          </a:p>
        </p:txBody>
      </p:sp>
      <p:grpSp>
        <p:nvGrpSpPr>
          <p:cNvPr id="201" name="Group 200"/>
          <p:cNvGrpSpPr>
            <a:grpSpLocks/>
          </p:cNvGrpSpPr>
          <p:nvPr/>
        </p:nvGrpSpPr>
        <p:grpSpPr bwMode="auto">
          <a:xfrm>
            <a:off x="152400" y="1295400"/>
            <a:ext cx="8534400" cy="2514600"/>
            <a:chOff x="152400" y="1295400"/>
            <a:chExt cx="8534400" cy="2514600"/>
          </a:xfrm>
        </p:grpSpPr>
        <p:grpSp>
          <p:nvGrpSpPr>
            <p:cNvPr id="371761" name="Group 66"/>
            <p:cNvGrpSpPr>
              <a:grpSpLocks/>
            </p:cNvGrpSpPr>
            <p:nvPr/>
          </p:nvGrpSpPr>
          <p:grpSpPr bwMode="auto">
            <a:xfrm>
              <a:off x="2133600" y="1295400"/>
              <a:ext cx="6553200" cy="2514600"/>
              <a:chOff x="2133600" y="4038600"/>
              <a:chExt cx="6553200" cy="2514600"/>
            </a:xfrm>
          </p:grpSpPr>
          <p:cxnSp>
            <p:nvCxnSpPr>
              <p:cNvPr id="371763" name="Curved Connector 96"/>
              <p:cNvCxnSpPr>
                <a:cxnSpLocks noChangeShapeType="1"/>
                <a:stCxn id="371770" idx="2"/>
                <a:endCxn id="371771" idx="2"/>
              </p:cNvCxnSpPr>
              <p:nvPr/>
            </p:nvCxnSpPr>
            <p:spPr bwMode="auto">
              <a:xfrm rot="16200000" flipH="1">
                <a:off x="4495800" y="5067300"/>
                <a:ext cx="1588" cy="990600"/>
              </a:xfrm>
              <a:prstGeom prst="curvedConnector3">
                <a:avLst>
                  <a:gd name="adj1" fmla="val 11996222"/>
                </a:avLst>
              </a:prstGeom>
              <a:noFill/>
              <a:ln w="9525">
                <a:solidFill>
                  <a:schemeClr val="tx1"/>
                </a:solidFill>
                <a:round/>
                <a:headEnd/>
                <a:tailEnd/>
              </a:ln>
            </p:spPr>
          </p:cxnSp>
          <p:sp>
            <p:nvSpPr>
              <p:cNvPr id="371764" name="Oval 10"/>
              <p:cNvSpPr>
                <a:spLocks noChangeArrowheads="1"/>
              </p:cNvSpPr>
              <p:nvPr/>
            </p:nvSpPr>
            <p:spPr bwMode="auto">
              <a:xfrm>
                <a:off x="2133600" y="4038600"/>
                <a:ext cx="533400" cy="533400"/>
              </a:xfrm>
              <a:prstGeom prst="ellipse">
                <a:avLst/>
              </a:prstGeom>
              <a:solidFill>
                <a:schemeClr val="accent1"/>
              </a:solidFill>
              <a:ln w="9525">
                <a:solidFill>
                  <a:srgbClr val="008000"/>
                </a:solidFill>
                <a:round/>
                <a:headEnd/>
                <a:tailEnd/>
              </a:ln>
            </p:spPr>
            <p:txBody>
              <a:bodyPr/>
              <a:lstStyle/>
              <a:p>
                <a:pPr algn="ctr" eaLnBrk="0" hangingPunct="0"/>
                <a:r>
                  <a:rPr lang="en-US">
                    <a:latin typeface="Book Antiqua" pitchFamily="18" charset="0"/>
                  </a:rPr>
                  <a:t>I</a:t>
                </a:r>
                <a:r>
                  <a:rPr lang="en-US" baseline="-25000">
                    <a:latin typeface="Book Antiqua" pitchFamily="18" charset="0"/>
                  </a:rPr>
                  <a:t>1</a:t>
                </a:r>
              </a:p>
            </p:txBody>
          </p:sp>
          <p:sp>
            <p:nvSpPr>
              <p:cNvPr id="371765" name="Oval 11"/>
              <p:cNvSpPr>
                <a:spLocks noChangeArrowheads="1"/>
              </p:cNvSpPr>
              <p:nvPr/>
            </p:nvSpPr>
            <p:spPr bwMode="auto">
              <a:xfrm>
                <a:off x="8153400" y="4038600"/>
                <a:ext cx="533400" cy="533400"/>
              </a:xfrm>
              <a:prstGeom prst="ellipse">
                <a:avLst/>
              </a:prstGeom>
              <a:solidFill>
                <a:schemeClr val="accent1"/>
              </a:solidFill>
              <a:ln w="9525">
                <a:solidFill>
                  <a:srgbClr val="008000"/>
                </a:solidFill>
                <a:round/>
                <a:headEnd/>
                <a:tailEnd/>
              </a:ln>
            </p:spPr>
            <p:txBody>
              <a:bodyPr/>
              <a:lstStyle/>
              <a:p>
                <a:pPr algn="ctr" eaLnBrk="0" hangingPunct="0"/>
                <a:r>
                  <a:rPr lang="en-US">
                    <a:latin typeface="Book Antiqua" pitchFamily="18" charset="0"/>
                  </a:rPr>
                  <a:t>I</a:t>
                </a:r>
                <a:r>
                  <a:rPr lang="en-US" baseline="-25000">
                    <a:latin typeface="Book Antiqua" pitchFamily="18" charset="0"/>
                  </a:rPr>
                  <a:t>5</a:t>
                </a:r>
              </a:p>
            </p:txBody>
          </p:sp>
          <p:sp>
            <p:nvSpPr>
              <p:cNvPr id="371766" name="Oval 14"/>
              <p:cNvSpPr>
                <a:spLocks noChangeArrowheads="1"/>
              </p:cNvSpPr>
              <p:nvPr/>
            </p:nvSpPr>
            <p:spPr bwMode="auto">
              <a:xfrm>
                <a:off x="7010400" y="4038600"/>
                <a:ext cx="533400" cy="533400"/>
              </a:xfrm>
              <a:prstGeom prst="ellipse">
                <a:avLst/>
              </a:prstGeom>
              <a:solidFill>
                <a:schemeClr val="accent1"/>
              </a:solidFill>
              <a:ln w="9525">
                <a:solidFill>
                  <a:srgbClr val="008000"/>
                </a:solidFill>
                <a:round/>
                <a:headEnd/>
                <a:tailEnd/>
              </a:ln>
            </p:spPr>
            <p:txBody>
              <a:bodyPr/>
              <a:lstStyle/>
              <a:p>
                <a:pPr algn="ctr" eaLnBrk="0" hangingPunct="0"/>
                <a:r>
                  <a:rPr lang="en-US">
                    <a:latin typeface="Book Antiqua" pitchFamily="18" charset="0"/>
                  </a:rPr>
                  <a:t>I</a:t>
                </a:r>
                <a:r>
                  <a:rPr lang="en-US" baseline="-25000">
                    <a:latin typeface="Book Antiqua" pitchFamily="18" charset="0"/>
                  </a:rPr>
                  <a:t>4</a:t>
                </a:r>
              </a:p>
            </p:txBody>
          </p:sp>
          <p:sp>
            <p:nvSpPr>
              <p:cNvPr id="371767" name="Oval 16"/>
              <p:cNvSpPr>
                <a:spLocks noChangeArrowheads="1"/>
              </p:cNvSpPr>
              <p:nvPr/>
            </p:nvSpPr>
            <p:spPr bwMode="auto">
              <a:xfrm>
                <a:off x="3733800" y="4038600"/>
                <a:ext cx="533400" cy="533400"/>
              </a:xfrm>
              <a:prstGeom prst="ellipse">
                <a:avLst/>
              </a:prstGeom>
              <a:solidFill>
                <a:schemeClr val="accent1"/>
              </a:solidFill>
              <a:ln w="9525">
                <a:solidFill>
                  <a:srgbClr val="008000"/>
                </a:solidFill>
                <a:round/>
                <a:headEnd/>
                <a:tailEnd/>
              </a:ln>
            </p:spPr>
            <p:txBody>
              <a:bodyPr/>
              <a:lstStyle/>
              <a:p>
                <a:pPr algn="ctr" eaLnBrk="0" hangingPunct="0"/>
                <a:r>
                  <a:rPr lang="en-US">
                    <a:latin typeface="Book Antiqua" pitchFamily="18" charset="0"/>
                  </a:rPr>
                  <a:t>I</a:t>
                </a:r>
                <a:r>
                  <a:rPr lang="en-US" baseline="-25000">
                    <a:latin typeface="Book Antiqua" pitchFamily="18" charset="0"/>
                  </a:rPr>
                  <a:t>2</a:t>
                </a:r>
              </a:p>
            </p:txBody>
          </p:sp>
          <p:sp>
            <p:nvSpPr>
              <p:cNvPr id="371768" name="Oval 17"/>
              <p:cNvSpPr>
                <a:spLocks noChangeArrowheads="1"/>
              </p:cNvSpPr>
              <p:nvPr/>
            </p:nvSpPr>
            <p:spPr bwMode="auto">
              <a:xfrm>
                <a:off x="5715000" y="4038600"/>
                <a:ext cx="533400" cy="533400"/>
              </a:xfrm>
              <a:prstGeom prst="ellipse">
                <a:avLst/>
              </a:prstGeom>
              <a:solidFill>
                <a:schemeClr val="accent1"/>
              </a:solidFill>
              <a:ln w="9525">
                <a:solidFill>
                  <a:srgbClr val="008000"/>
                </a:solidFill>
                <a:round/>
                <a:headEnd/>
                <a:tailEnd/>
              </a:ln>
            </p:spPr>
            <p:txBody>
              <a:bodyPr/>
              <a:lstStyle/>
              <a:p>
                <a:pPr algn="ctr" eaLnBrk="0" hangingPunct="0"/>
                <a:r>
                  <a:rPr lang="en-US">
                    <a:latin typeface="Book Antiqua" pitchFamily="18" charset="0"/>
                  </a:rPr>
                  <a:t>I</a:t>
                </a:r>
                <a:r>
                  <a:rPr lang="en-US" baseline="-25000">
                    <a:latin typeface="Book Antiqua" pitchFamily="18" charset="0"/>
                  </a:rPr>
                  <a:t>3</a:t>
                </a:r>
              </a:p>
            </p:txBody>
          </p:sp>
          <p:sp>
            <p:nvSpPr>
              <p:cNvPr id="371769" name="Rounded Rectangle 18"/>
              <p:cNvSpPr>
                <a:spLocks noChangeArrowheads="1"/>
              </p:cNvSpPr>
              <p:nvPr/>
            </p:nvSpPr>
            <p:spPr bwMode="auto">
              <a:xfrm>
                <a:off x="2781300" y="5105400"/>
                <a:ext cx="457200" cy="457200"/>
              </a:xfrm>
              <a:prstGeom prst="roundRect">
                <a:avLst>
                  <a:gd name="adj" fmla="val 16667"/>
                </a:avLst>
              </a:prstGeom>
              <a:solidFill>
                <a:schemeClr val="accent1"/>
              </a:solidFill>
              <a:ln w="9525">
                <a:solidFill>
                  <a:srgbClr val="FF0000"/>
                </a:solidFill>
                <a:round/>
                <a:headEnd/>
                <a:tailEnd/>
              </a:ln>
            </p:spPr>
            <p:txBody>
              <a:bodyPr/>
              <a:lstStyle/>
              <a:p>
                <a:pPr algn="ctr" eaLnBrk="0" hangingPunct="0"/>
                <a:r>
                  <a:rPr lang="en-US">
                    <a:latin typeface="Book Antiqua" pitchFamily="18" charset="0"/>
                  </a:rPr>
                  <a:t>e</a:t>
                </a:r>
                <a:r>
                  <a:rPr lang="en-US" baseline="-25000">
                    <a:latin typeface="Book Antiqua" pitchFamily="18" charset="0"/>
                  </a:rPr>
                  <a:t>1</a:t>
                </a:r>
              </a:p>
            </p:txBody>
          </p:sp>
          <p:sp>
            <p:nvSpPr>
              <p:cNvPr id="371770" name="Rounded Rectangle 19"/>
              <p:cNvSpPr>
                <a:spLocks noChangeArrowheads="1"/>
              </p:cNvSpPr>
              <p:nvPr/>
            </p:nvSpPr>
            <p:spPr bwMode="auto">
              <a:xfrm>
                <a:off x="3771900" y="5105400"/>
                <a:ext cx="457200" cy="457200"/>
              </a:xfrm>
              <a:prstGeom prst="roundRect">
                <a:avLst>
                  <a:gd name="adj" fmla="val 16667"/>
                </a:avLst>
              </a:prstGeom>
              <a:solidFill>
                <a:schemeClr val="accent1"/>
              </a:solidFill>
              <a:ln w="9525">
                <a:solidFill>
                  <a:srgbClr val="FF0000"/>
                </a:solidFill>
                <a:round/>
                <a:headEnd/>
                <a:tailEnd/>
              </a:ln>
            </p:spPr>
            <p:txBody>
              <a:bodyPr/>
              <a:lstStyle/>
              <a:p>
                <a:pPr algn="ctr" eaLnBrk="0" hangingPunct="0"/>
                <a:r>
                  <a:rPr lang="en-US">
                    <a:latin typeface="Book Antiqua" pitchFamily="18" charset="0"/>
                  </a:rPr>
                  <a:t>e</a:t>
                </a:r>
                <a:r>
                  <a:rPr lang="en-US" baseline="-25000">
                    <a:latin typeface="Book Antiqua" pitchFamily="18" charset="0"/>
                  </a:rPr>
                  <a:t>2</a:t>
                </a:r>
              </a:p>
            </p:txBody>
          </p:sp>
          <p:sp>
            <p:nvSpPr>
              <p:cNvPr id="371771" name="Rounded Rectangle 20"/>
              <p:cNvSpPr>
                <a:spLocks noChangeArrowheads="1"/>
              </p:cNvSpPr>
              <p:nvPr/>
            </p:nvSpPr>
            <p:spPr bwMode="auto">
              <a:xfrm>
                <a:off x="4762500" y="5105400"/>
                <a:ext cx="457200" cy="457200"/>
              </a:xfrm>
              <a:prstGeom prst="roundRect">
                <a:avLst>
                  <a:gd name="adj" fmla="val 16667"/>
                </a:avLst>
              </a:prstGeom>
              <a:solidFill>
                <a:schemeClr val="accent1"/>
              </a:solidFill>
              <a:ln w="9525">
                <a:solidFill>
                  <a:srgbClr val="FF0000"/>
                </a:solidFill>
                <a:round/>
                <a:headEnd/>
                <a:tailEnd/>
              </a:ln>
            </p:spPr>
            <p:txBody>
              <a:bodyPr/>
              <a:lstStyle/>
              <a:p>
                <a:pPr algn="ctr" eaLnBrk="0" hangingPunct="0"/>
                <a:r>
                  <a:rPr lang="en-US">
                    <a:latin typeface="Book Antiqua" pitchFamily="18" charset="0"/>
                  </a:rPr>
                  <a:t>e</a:t>
                </a:r>
                <a:r>
                  <a:rPr lang="en-US" baseline="-25000">
                    <a:latin typeface="Book Antiqua" pitchFamily="18" charset="0"/>
                  </a:rPr>
                  <a:t>3</a:t>
                </a:r>
              </a:p>
            </p:txBody>
          </p:sp>
          <p:sp>
            <p:nvSpPr>
              <p:cNvPr id="371772" name="Rounded Rectangle 21"/>
              <p:cNvSpPr>
                <a:spLocks noChangeArrowheads="1"/>
              </p:cNvSpPr>
              <p:nvPr/>
            </p:nvSpPr>
            <p:spPr bwMode="auto">
              <a:xfrm>
                <a:off x="7048500" y="5105400"/>
                <a:ext cx="457200" cy="457200"/>
              </a:xfrm>
              <a:prstGeom prst="roundRect">
                <a:avLst>
                  <a:gd name="adj" fmla="val 16667"/>
                </a:avLst>
              </a:prstGeom>
              <a:solidFill>
                <a:schemeClr val="accent1"/>
              </a:solidFill>
              <a:ln w="9525">
                <a:solidFill>
                  <a:srgbClr val="FF0000"/>
                </a:solidFill>
                <a:round/>
                <a:headEnd/>
                <a:tailEnd/>
              </a:ln>
            </p:spPr>
            <p:txBody>
              <a:bodyPr/>
              <a:lstStyle/>
              <a:p>
                <a:pPr algn="ctr" eaLnBrk="0" hangingPunct="0"/>
                <a:r>
                  <a:rPr lang="en-US">
                    <a:latin typeface="Book Antiqua" pitchFamily="18" charset="0"/>
                  </a:rPr>
                  <a:t>e</a:t>
                </a:r>
                <a:r>
                  <a:rPr lang="en-US" baseline="-25000">
                    <a:latin typeface="Book Antiqua" pitchFamily="18" charset="0"/>
                  </a:rPr>
                  <a:t>4</a:t>
                </a:r>
              </a:p>
            </p:txBody>
          </p:sp>
          <p:sp>
            <p:nvSpPr>
              <p:cNvPr id="371773" name="Rounded Rectangle 22"/>
              <p:cNvSpPr>
                <a:spLocks noChangeArrowheads="1"/>
              </p:cNvSpPr>
              <p:nvPr/>
            </p:nvSpPr>
            <p:spPr bwMode="auto">
              <a:xfrm>
                <a:off x="5753100" y="5105400"/>
                <a:ext cx="457200" cy="457200"/>
              </a:xfrm>
              <a:prstGeom prst="roundRect">
                <a:avLst>
                  <a:gd name="adj" fmla="val 16667"/>
                </a:avLst>
              </a:prstGeom>
              <a:solidFill>
                <a:schemeClr val="accent1"/>
              </a:solidFill>
              <a:ln w="9525">
                <a:solidFill>
                  <a:srgbClr val="FF0000"/>
                </a:solidFill>
                <a:round/>
                <a:headEnd/>
                <a:tailEnd/>
              </a:ln>
            </p:spPr>
            <p:txBody>
              <a:bodyPr/>
              <a:lstStyle/>
              <a:p>
                <a:pPr algn="ctr" eaLnBrk="0" hangingPunct="0"/>
                <a:r>
                  <a:rPr lang="en-US">
                    <a:latin typeface="Book Antiqua" pitchFamily="18" charset="0"/>
                  </a:rPr>
                  <a:t>e</a:t>
                </a:r>
                <a:r>
                  <a:rPr lang="en-US" baseline="-25000">
                    <a:latin typeface="Book Antiqua" pitchFamily="18" charset="0"/>
                  </a:rPr>
                  <a:t>5</a:t>
                </a:r>
              </a:p>
            </p:txBody>
          </p:sp>
          <p:sp>
            <p:nvSpPr>
              <p:cNvPr id="371774" name="Rounded Rectangle 23"/>
              <p:cNvSpPr>
                <a:spLocks noChangeArrowheads="1"/>
              </p:cNvSpPr>
              <p:nvPr/>
            </p:nvSpPr>
            <p:spPr bwMode="auto">
              <a:xfrm>
                <a:off x="8191500" y="5105400"/>
                <a:ext cx="457200" cy="457200"/>
              </a:xfrm>
              <a:prstGeom prst="roundRect">
                <a:avLst>
                  <a:gd name="adj" fmla="val 16667"/>
                </a:avLst>
              </a:prstGeom>
              <a:solidFill>
                <a:schemeClr val="accent1"/>
              </a:solidFill>
              <a:ln w="9525">
                <a:solidFill>
                  <a:srgbClr val="FF0000"/>
                </a:solidFill>
                <a:round/>
                <a:headEnd/>
                <a:tailEnd/>
              </a:ln>
            </p:spPr>
            <p:txBody>
              <a:bodyPr/>
              <a:lstStyle/>
              <a:p>
                <a:pPr algn="ctr" eaLnBrk="0" hangingPunct="0"/>
                <a:r>
                  <a:rPr lang="en-US">
                    <a:latin typeface="Book Antiqua" pitchFamily="18" charset="0"/>
                  </a:rPr>
                  <a:t>e</a:t>
                </a:r>
                <a:r>
                  <a:rPr lang="en-US" baseline="-25000">
                    <a:latin typeface="Book Antiqua" pitchFamily="18" charset="0"/>
                  </a:rPr>
                  <a:t>6</a:t>
                </a:r>
              </a:p>
            </p:txBody>
          </p:sp>
          <p:cxnSp>
            <p:nvCxnSpPr>
              <p:cNvPr id="371775" name="Straight Arrow Connector 25"/>
              <p:cNvCxnSpPr>
                <a:cxnSpLocks noChangeShapeType="1"/>
                <a:stCxn id="371767" idx="3"/>
                <a:endCxn id="371769" idx="0"/>
              </p:cNvCxnSpPr>
              <p:nvPr/>
            </p:nvCxnSpPr>
            <p:spPr bwMode="auto">
              <a:xfrm rot="5400000">
                <a:off x="3105151" y="4398635"/>
                <a:ext cx="611515" cy="802015"/>
              </a:xfrm>
              <a:prstGeom prst="straightConnector1">
                <a:avLst/>
              </a:prstGeom>
              <a:noFill/>
              <a:ln w="25400">
                <a:solidFill>
                  <a:schemeClr val="tx1"/>
                </a:solidFill>
                <a:round/>
                <a:headEnd/>
                <a:tailEnd type="arrow" w="med" len="med"/>
              </a:ln>
            </p:spPr>
          </p:cxnSp>
          <p:cxnSp>
            <p:nvCxnSpPr>
              <p:cNvPr id="371776" name="Straight Arrow Connector 27"/>
              <p:cNvCxnSpPr>
                <a:cxnSpLocks noChangeShapeType="1"/>
                <a:stCxn id="371767" idx="4"/>
                <a:endCxn id="371770" idx="0"/>
              </p:cNvCxnSpPr>
              <p:nvPr/>
            </p:nvCxnSpPr>
            <p:spPr bwMode="auto">
              <a:xfrm rot="5400000">
                <a:off x="3733800" y="4838700"/>
                <a:ext cx="533400" cy="1588"/>
              </a:xfrm>
              <a:prstGeom prst="straightConnector1">
                <a:avLst/>
              </a:prstGeom>
              <a:noFill/>
              <a:ln w="25400">
                <a:solidFill>
                  <a:schemeClr val="tx1"/>
                </a:solidFill>
                <a:round/>
                <a:headEnd/>
                <a:tailEnd type="arrow" w="med" len="med"/>
              </a:ln>
            </p:spPr>
          </p:cxnSp>
          <p:cxnSp>
            <p:nvCxnSpPr>
              <p:cNvPr id="371777" name="Straight Arrow Connector 29"/>
              <p:cNvCxnSpPr>
                <a:cxnSpLocks noChangeShapeType="1"/>
                <a:stCxn id="371767" idx="5"/>
                <a:endCxn id="371771" idx="0"/>
              </p:cNvCxnSpPr>
              <p:nvPr/>
            </p:nvCxnSpPr>
            <p:spPr bwMode="auto">
              <a:xfrm rot="16200000" flipH="1">
                <a:off x="4284335" y="4398634"/>
                <a:ext cx="611515" cy="802015"/>
              </a:xfrm>
              <a:prstGeom prst="straightConnector1">
                <a:avLst/>
              </a:prstGeom>
              <a:noFill/>
              <a:ln w="25400">
                <a:solidFill>
                  <a:schemeClr val="tx1"/>
                </a:solidFill>
                <a:round/>
                <a:headEnd/>
                <a:tailEnd type="arrow" w="med" len="med"/>
              </a:ln>
            </p:spPr>
          </p:cxnSp>
          <p:cxnSp>
            <p:nvCxnSpPr>
              <p:cNvPr id="371778" name="Straight Arrow Connector 31"/>
              <p:cNvCxnSpPr>
                <a:cxnSpLocks noChangeShapeType="1"/>
                <a:stCxn id="371768" idx="4"/>
                <a:endCxn id="371773" idx="0"/>
              </p:cNvCxnSpPr>
              <p:nvPr/>
            </p:nvCxnSpPr>
            <p:spPr bwMode="auto">
              <a:xfrm rot="5400000">
                <a:off x="5715000" y="4838700"/>
                <a:ext cx="533400" cy="1588"/>
              </a:xfrm>
              <a:prstGeom prst="straightConnector1">
                <a:avLst/>
              </a:prstGeom>
              <a:noFill/>
              <a:ln w="25400">
                <a:solidFill>
                  <a:schemeClr val="tx1"/>
                </a:solidFill>
                <a:round/>
                <a:headEnd/>
                <a:tailEnd type="arrow" w="med" len="med"/>
              </a:ln>
            </p:spPr>
          </p:cxnSp>
          <p:cxnSp>
            <p:nvCxnSpPr>
              <p:cNvPr id="371779" name="Straight Arrow Connector 34"/>
              <p:cNvCxnSpPr>
                <a:cxnSpLocks noChangeShapeType="1"/>
                <a:stCxn id="371766" idx="4"/>
                <a:endCxn id="371772" idx="0"/>
              </p:cNvCxnSpPr>
              <p:nvPr/>
            </p:nvCxnSpPr>
            <p:spPr bwMode="auto">
              <a:xfrm rot="5400000">
                <a:off x="7010400" y="4838700"/>
                <a:ext cx="533400" cy="1588"/>
              </a:xfrm>
              <a:prstGeom prst="straightConnector1">
                <a:avLst/>
              </a:prstGeom>
              <a:noFill/>
              <a:ln w="25400">
                <a:solidFill>
                  <a:schemeClr val="tx1"/>
                </a:solidFill>
                <a:round/>
                <a:headEnd/>
                <a:tailEnd type="arrow" w="med" len="med"/>
              </a:ln>
            </p:spPr>
          </p:cxnSp>
          <p:cxnSp>
            <p:nvCxnSpPr>
              <p:cNvPr id="371780" name="Straight Arrow Connector 36"/>
              <p:cNvCxnSpPr>
                <a:cxnSpLocks noChangeShapeType="1"/>
                <a:stCxn id="371765" idx="4"/>
                <a:endCxn id="371774" idx="0"/>
              </p:cNvCxnSpPr>
              <p:nvPr/>
            </p:nvCxnSpPr>
            <p:spPr bwMode="auto">
              <a:xfrm rot="5400000">
                <a:off x="8153400" y="4838700"/>
                <a:ext cx="533400" cy="1588"/>
              </a:xfrm>
              <a:prstGeom prst="straightConnector1">
                <a:avLst/>
              </a:prstGeom>
              <a:noFill/>
              <a:ln w="25400">
                <a:solidFill>
                  <a:schemeClr val="tx1"/>
                </a:solidFill>
                <a:round/>
                <a:headEnd/>
                <a:tailEnd type="arrow" w="med" len="med"/>
              </a:ln>
            </p:spPr>
          </p:cxnSp>
          <p:cxnSp>
            <p:nvCxnSpPr>
              <p:cNvPr id="371781" name="Curved Connector 41"/>
              <p:cNvCxnSpPr>
                <a:cxnSpLocks noChangeShapeType="1"/>
                <a:stCxn id="371769" idx="2"/>
                <a:endCxn id="371770" idx="2"/>
              </p:cNvCxnSpPr>
              <p:nvPr/>
            </p:nvCxnSpPr>
            <p:spPr bwMode="auto">
              <a:xfrm rot="16200000" flipH="1">
                <a:off x="3505200" y="5067300"/>
                <a:ext cx="1588" cy="990600"/>
              </a:xfrm>
              <a:prstGeom prst="curvedConnector3">
                <a:avLst>
                  <a:gd name="adj1" fmla="val 14395468"/>
                </a:avLst>
              </a:prstGeom>
              <a:noFill/>
              <a:ln w="9525">
                <a:solidFill>
                  <a:schemeClr val="tx1"/>
                </a:solidFill>
                <a:round/>
                <a:headEnd/>
                <a:tailEnd/>
              </a:ln>
            </p:spPr>
          </p:cxnSp>
          <p:cxnSp>
            <p:nvCxnSpPr>
              <p:cNvPr id="371782" name="Curved Connector 43"/>
              <p:cNvCxnSpPr>
                <a:cxnSpLocks noChangeShapeType="1"/>
                <a:stCxn id="371769" idx="2"/>
                <a:endCxn id="371771" idx="2"/>
              </p:cNvCxnSpPr>
              <p:nvPr/>
            </p:nvCxnSpPr>
            <p:spPr bwMode="auto">
              <a:xfrm rot="16200000" flipH="1">
                <a:off x="4000500" y="4572000"/>
                <a:ext cx="1588" cy="1981200"/>
              </a:xfrm>
              <a:prstGeom prst="curvedConnector3">
                <a:avLst>
                  <a:gd name="adj1" fmla="val 23992440"/>
                </a:avLst>
              </a:prstGeom>
              <a:noFill/>
              <a:ln w="9525">
                <a:solidFill>
                  <a:schemeClr val="tx1"/>
                </a:solidFill>
                <a:round/>
                <a:headEnd/>
                <a:tailEnd/>
              </a:ln>
            </p:spPr>
          </p:cxnSp>
          <p:cxnSp>
            <p:nvCxnSpPr>
              <p:cNvPr id="371783" name="Straight Connector 65"/>
              <p:cNvCxnSpPr>
                <a:cxnSpLocks noChangeShapeType="1"/>
                <a:stCxn id="371764" idx="6"/>
                <a:endCxn id="371767" idx="2"/>
              </p:cNvCxnSpPr>
              <p:nvPr/>
            </p:nvCxnSpPr>
            <p:spPr bwMode="auto">
              <a:xfrm>
                <a:off x="2667000" y="4305300"/>
                <a:ext cx="1066800" cy="1588"/>
              </a:xfrm>
              <a:prstGeom prst="line">
                <a:avLst/>
              </a:prstGeom>
              <a:noFill/>
              <a:ln w="9525">
                <a:solidFill>
                  <a:schemeClr val="tx1"/>
                </a:solidFill>
                <a:prstDash val="dash"/>
                <a:round/>
                <a:headEnd/>
                <a:tailEnd/>
              </a:ln>
            </p:spPr>
          </p:cxnSp>
          <p:cxnSp>
            <p:nvCxnSpPr>
              <p:cNvPr id="371784" name="Straight Connector 67"/>
              <p:cNvCxnSpPr>
                <a:cxnSpLocks noChangeShapeType="1"/>
                <a:stCxn id="371767" idx="6"/>
                <a:endCxn id="371768" idx="2"/>
              </p:cNvCxnSpPr>
              <p:nvPr/>
            </p:nvCxnSpPr>
            <p:spPr bwMode="auto">
              <a:xfrm>
                <a:off x="4267200" y="4305300"/>
                <a:ext cx="1447800" cy="1588"/>
              </a:xfrm>
              <a:prstGeom prst="line">
                <a:avLst/>
              </a:prstGeom>
              <a:noFill/>
              <a:ln w="9525">
                <a:solidFill>
                  <a:schemeClr val="tx1"/>
                </a:solidFill>
                <a:prstDash val="dash"/>
                <a:round/>
                <a:headEnd/>
                <a:tailEnd/>
              </a:ln>
            </p:spPr>
          </p:cxnSp>
          <p:cxnSp>
            <p:nvCxnSpPr>
              <p:cNvPr id="371785" name="Straight Connector 69"/>
              <p:cNvCxnSpPr>
                <a:cxnSpLocks noChangeShapeType="1"/>
                <a:stCxn id="371768" idx="6"/>
                <a:endCxn id="371766" idx="2"/>
              </p:cNvCxnSpPr>
              <p:nvPr/>
            </p:nvCxnSpPr>
            <p:spPr bwMode="auto">
              <a:xfrm>
                <a:off x="6248400" y="4305300"/>
                <a:ext cx="762000" cy="1588"/>
              </a:xfrm>
              <a:prstGeom prst="line">
                <a:avLst/>
              </a:prstGeom>
              <a:noFill/>
              <a:ln w="9525">
                <a:solidFill>
                  <a:schemeClr val="tx1"/>
                </a:solidFill>
                <a:prstDash val="dash"/>
                <a:round/>
                <a:headEnd/>
                <a:tailEnd/>
              </a:ln>
            </p:spPr>
          </p:cxnSp>
          <p:cxnSp>
            <p:nvCxnSpPr>
              <p:cNvPr id="371786" name="Straight Connector 71"/>
              <p:cNvCxnSpPr>
                <a:cxnSpLocks noChangeShapeType="1"/>
                <a:stCxn id="371766" idx="6"/>
                <a:endCxn id="371765" idx="2"/>
              </p:cNvCxnSpPr>
              <p:nvPr/>
            </p:nvCxnSpPr>
            <p:spPr bwMode="auto">
              <a:xfrm>
                <a:off x="7543800" y="4305300"/>
                <a:ext cx="609600" cy="1588"/>
              </a:xfrm>
              <a:prstGeom prst="line">
                <a:avLst/>
              </a:prstGeom>
              <a:noFill/>
              <a:ln w="9525">
                <a:solidFill>
                  <a:schemeClr val="tx1"/>
                </a:solidFill>
                <a:prstDash val="dash"/>
                <a:round/>
                <a:headEnd/>
                <a:tailEnd/>
              </a:ln>
            </p:spPr>
          </p:cxnSp>
          <p:sp>
            <p:nvSpPr>
              <p:cNvPr id="371787" name="Right Arrow 72"/>
              <p:cNvSpPr>
                <a:spLocks noChangeArrowheads="1"/>
              </p:cNvSpPr>
              <p:nvPr/>
            </p:nvSpPr>
            <p:spPr bwMode="auto">
              <a:xfrm>
                <a:off x="4114800" y="5791200"/>
                <a:ext cx="152400" cy="228600"/>
              </a:xfrm>
              <a:prstGeom prst="rightArrow">
                <a:avLst>
                  <a:gd name="adj1" fmla="val 50000"/>
                  <a:gd name="adj2" fmla="val 50000"/>
                </a:avLst>
              </a:prstGeom>
              <a:solidFill>
                <a:schemeClr val="accent1"/>
              </a:solidFill>
              <a:ln w="9525">
                <a:solidFill>
                  <a:schemeClr val="tx1"/>
                </a:solidFill>
                <a:round/>
                <a:headEnd/>
                <a:tailEnd/>
              </a:ln>
            </p:spPr>
            <p:txBody>
              <a:bodyPr/>
              <a:lstStyle/>
              <a:p>
                <a:pPr eaLnBrk="0" hangingPunct="0"/>
                <a:endParaRPr lang="en-US" sz="2400"/>
              </a:p>
            </p:txBody>
          </p:sp>
          <p:sp>
            <p:nvSpPr>
              <p:cNvPr id="371788" name="Right Arrow 73"/>
              <p:cNvSpPr>
                <a:spLocks noChangeArrowheads="1"/>
              </p:cNvSpPr>
              <p:nvPr/>
            </p:nvSpPr>
            <p:spPr bwMode="auto">
              <a:xfrm>
                <a:off x="3505200" y="5638800"/>
                <a:ext cx="152400" cy="228600"/>
              </a:xfrm>
              <a:prstGeom prst="rightArrow">
                <a:avLst>
                  <a:gd name="adj1" fmla="val 50000"/>
                  <a:gd name="adj2" fmla="val 50000"/>
                </a:avLst>
              </a:prstGeom>
              <a:solidFill>
                <a:schemeClr val="accent1"/>
              </a:solidFill>
              <a:ln w="9525">
                <a:solidFill>
                  <a:schemeClr val="tx1"/>
                </a:solidFill>
                <a:round/>
                <a:headEnd/>
                <a:tailEnd/>
              </a:ln>
            </p:spPr>
            <p:txBody>
              <a:bodyPr/>
              <a:lstStyle/>
              <a:p>
                <a:pPr eaLnBrk="0" hangingPunct="0"/>
                <a:endParaRPr lang="en-US" sz="2400"/>
              </a:p>
            </p:txBody>
          </p:sp>
          <p:sp>
            <p:nvSpPr>
              <p:cNvPr id="371789" name="Right Arrow 74"/>
              <p:cNvSpPr>
                <a:spLocks noChangeArrowheads="1"/>
              </p:cNvSpPr>
              <p:nvPr/>
            </p:nvSpPr>
            <p:spPr bwMode="auto">
              <a:xfrm>
                <a:off x="4495800" y="5613400"/>
                <a:ext cx="152400" cy="228600"/>
              </a:xfrm>
              <a:prstGeom prst="rightArrow">
                <a:avLst>
                  <a:gd name="adj1" fmla="val 50000"/>
                  <a:gd name="adj2" fmla="val 50000"/>
                </a:avLst>
              </a:prstGeom>
              <a:solidFill>
                <a:schemeClr val="accent1"/>
              </a:solidFill>
              <a:ln w="9525">
                <a:solidFill>
                  <a:schemeClr val="tx1"/>
                </a:solidFill>
                <a:round/>
                <a:headEnd/>
                <a:tailEnd/>
              </a:ln>
            </p:spPr>
            <p:txBody>
              <a:bodyPr/>
              <a:lstStyle/>
              <a:p>
                <a:pPr eaLnBrk="0" hangingPunct="0"/>
                <a:endParaRPr lang="en-US" sz="2400"/>
              </a:p>
            </p:txBody>
          </p:sp>
          <p:sp>
            <p:nvSpPr>
              <p:cNvPr id="371790" name="Right Arrow 75"/>
              <p:cNvSpPr>
                <a:spLocks noChangeArrowheads="1"/>
              </p:cNvSpPr>
              <p:nvPr/>
            </p:nvSpPr>
            <p:spPr bwMode="auto">
              <a:xfrm flipH="1">
                <a:off x="4343400" y="5613400"/>
                <a:ext cx="152400" cy="228600"/>
              </a:xfrm>
              <a:prstGeom prst="rightArrow">
                <a:avLst>
                  <a:gd name="adj1" fmla="val 50000"/>
                  <a:gd name="adj2" fmla="val 50000"/>
                </a:avLst>
              </a:prstGeom>
              <a:solidFill>
                <a:schemeClr val="accent1"/>
              </a:solidFill>
              <a:ln w="9525">
                <a:solidFill>
                  <a:schemeClr val="tx1"/>
                </a:solidFill>
                <a:round/>
                <a:headEnd/>
                <a:tailEnd/>
              </a:ln>
            </p:spPr>
            <p:txBody>
              <a:bodyPr/>
              <a:lstStyle/>
              <a:p>
                <a:pPr eaLnBrk="0" hangingPunct="0"/>
                <a:endParaRPr lang="en-US" sz="2400"/>
              </a:p>
            </p:txBody>
          </p:sp>
          <p:cxnSp>
            <p:nvCxnSpPr>
              <p:cNvPr id="371791" name="Curved Connector 77"/>
              <p:cNvCxnSpPr>
                <a:cxnSpLocks noChangeShapeType="1"/>
                <a:stCxn id="371771" idx="2"/>
                <a:endCxn id="371773" idx="2"/>
              </p:cNvCxnSpPr>
              <p:nvPr/>
            </p:nvCxnSpPr>
            <p:spPr bwMode="auto">
              <a:xfrm rot="16200000" flipH="1">
                <a:off x="5486400" y="5067300"/>
                <a:ext cx="1588" cy="990600"/>
              </a:xfrm>
              <a:prstGeom prst="curvedConnector3">
                <a:avLst>
                  <a:gd name="adj1" fmla="val 14395468"/>
                </a:avLst>
              </a:prstGeom>
              <a:noFill/>
              <a:ln w="9525">
                <a:solidFill>
                  <a:schemeClr val="tx1"/>
                </a:solidFill>
                <a:round/>
                <a:headEnd/>
                <a:tailEnd/>
              </a:ln>
            </p:spPr>
          </p:cxnSp>
          <p:cxnSp>
            <p:nvCxnSpPr>
              <p:cNvPr id="371792" name="Curved Connector 79"/>
              <p:cNvCxnSpPr>
                <a:cxnSpLocks noChangeShapeType="1"/>
                <a:stCxn id="371773" idx="2"/>
                <a:endCxn id="371772" idx="2"/>
              </p:cNvCxnSpPr>
              <p:nvPr/>
            </p:nvCxnSpPr>
            <p:spPr bwMode="auto">
              <a:xfrm rot="16200000" flipH="1">
                <a:off x="6629400" y="4914900"/>
                <a:ext cx="1588" cy="1295400"/>
              </a:xfrm>
              <a:prstGeom prst="curvedConnector3">
                <a:avLst>
                  <a:gd name="adj1" fmla="val 14395468"/>
                </a:avLst>
              </a:prstGeom>
              <a:noFill/>
              <a:ln w="9525">
                <a:solidFill>
                  <a:schemeClr val="tx1"/>
                </a:solidFill>
                <a:round/>
                <a:headEnd/>
                <a:tailEnd/>
              </a:ln>
            </p:spPr>
          </p:cxnSp>
          <p:cxnSp>
            <p:nvCxnSpPr>
              <p:cNvPr id="371793" name="Curved Connector 81"/>
              <p:cNvCxnSpPr>
                <a:cxnSpLocks noChangeShapeType="1"/>
                <a:stCxn id="371772" idx="2"/>
                <a:endCxn id="371774" idx="2"/>
              </p:cNvCxnSpPr>
              <p:nvPr/>
            </p:nvCxnSpPr>
            <p:spPr bwMode="auto">
              <a:xfrm rot="16200000" flipH="1">
                <a:off x="7848600" y="4991100"/>
                <a:ext cx="1588" cy="1143000"/>
              </a:xfrm>
              <a:prstGeom prst="curvedConnector3">
                <a:avLst>
                  <a:gd name="adj1" fmla="val 14395468"/>
                </a:avLst>
              </a:prstGeom>
              <a:noFill/>
              <a:ln w="9525">
                <a:solidFill>
                  <a:schemeClr val="tx1"/>
                </a:solidFill>
                <a:round/>
                <a:headEnd/>
                <a:tailEnd/>
              </a:ln>
            </p:spPr>
          </p:cxnSp>
          <p:sp>
            <p:nvSpPr>
              <p:cNvPr id="371794" name="Right Arrow 82"/>
              <p:cNvSpPr>
                <a:spLocks noChangeArrowheads="1"/>
              </p:cNvSpPr>
              <p:nvPr/>
            </p:nvSpPr>
            <p:spPr bwMode="auto">
              <a:xfrm flipH="1">
                <a:off x="5410200" y="5638800"/>
                <a:ext cx="152400" cy="228600"/>
              </a:xfrm>
              <a:prstGeom prst="rightArrow">
                <a:avLst>
                  <a:gd name="adj1" fmla="val 50000"/>
                  <a:gd name="adj2" fmla="val 50000"/>
                </a:avLst>
              </a:prstGeom>
              <a:solidFill>
                <a:schemeClr val="accent1"/>
              </a:solidFill>
              <a:ln w="9525">
                <a:solidFill>
                  <a:schemeClr val="tx1"/>
                </a:solidFill>
                <a:round/>
                <a:headEnd/>
                <a:tailEnd/>
              </a:ln>
            </p:spPr>
            <p:txBody>
              <a:bodyPr/>
              <a:lstStyle/>
              <a:p>
                <a:pPr eaLnBrk="0" hangingPunct="0"/>
                <a:endParaRPr lang="en-US" sz="2400"/>
              </a:p>
            </p:txBody>
          </p:sp>
          <p:sp>
            <p:nvSpPr>
              <p:cNvPr id="371795" name="Right Arrow 83"/>
              <p:cNvSpPr>
                <a:spLocks noChangeArrowheads="1"/>
              </p:cNvSpPr>
              <p:nvPr/>
            </p:nvSpPr>
            <p:spPr bwMode="auto">
              <a:xfrm>
                <a:off x="6629400" y="5638800"/>
                <a:ext cx="152400" cy="228600"/>
              </a:xfrm>
              <a:prstGeom prst="rightArrow">
                <a:avLst>
                  <a:gd name="adj1" fmla="val 50000"/>
                  <a:gd name="adj2" fmla="val 50000"/>
                </a:avLst>
              </a:prstGeom>
              <a:solidFill>
                <a:schemeClr val="accent1"/>
              </a:solidFill>
              <a:ln w="9525">
                <a:solidFill>
                  <a:schemeClr val="tx1"/>
                </a:solidFill>
                <a:round/>
                <a:headEnd/>
                <a:tailEnd/>
              </a:ln>
            </p:spPr>
            <p:txBody>
              <a:bodyPr/>
              <a:lstStyle/>
              <a:p>
                <a:pPr eaLnBrk="0" hangingPunct="0"/>
                <a:endParaRPr lang="en-US" sz="2400"/>
              </a:p>
            </p:txBody>
          </p:sp>
          <p:sp>
            <p:nvSpPr>
              <p:cNvPr id="371796" name="Right Arrow 84"/>
              <p:cNvSpPr>
                <a:spLocks noChangeArrowheads="1"/>
              </p:cNvSpPr>
              <p:nvPr/>
            </p:nvSpPr>
            <p:spPr bwMode="auto">
              <a:xfrm flipH="1">
                <a:off x="6477000" y="5638800"/>
                <a:ext cx="152400" cy="228600"/>
              </a:xfrm>
              <a:prstGeom prst="rightArrow">
                <a:avLst>
                  <a:gd name="adj1" fmla="val 50000"/>
                  <a:gd name="adj2" fmla="val 50000"/>
                </a:avLst>
              </a:prstGeom>
              <a:solidFill>
                <a:schemeClr val="accent1"/>
              </a:solidFill>
              <a:ln w="9525">
                <a:solidFill>
                  <a:schemeClr val="tx1"/>
                </a:solidFill>
                <a:round/>
                <a:headEnd/>
                <a:tailEnd/>
              </a:ln>
            </p:spPr>
            <p:txBody>
              <a:bodyPr/>
              <a:lstStyle/>
              <a:p>
                <a:pPr eaLnBrk="0" hangingPunct="0"/>
                <a:endParaRPr lang="en-US" sz="2400"/>
              </a:p>
            </p:txBody>
          </p:sp>
          <p:cxnSp>
            <p:nvCxnSpPr>
              <p:cNvPr id="371797" name="Curved Connector 86"/>
              <p:cNvCxnSpPr>
                <a:cxnSpLocks noChangeShapeType="1"/>
                <a:stCxn id="371771" idx="2"/>
                <a:endCxn id="371772" idx="2"/>
              </p:cNvCxnSpPr>
              <p:nvPr/>
            </p:nvCxnSpPr>
            <p:spPr bwMode="auto">
              <a:xfrm rot="16200000" flipH="1">
                <a:off x="6134100" y="4419600"/>
                <a:ext cx="1588" cy="2286000"/>
              </a:xfrm>
              <a:prstGeom prst="curvedConnector3">
                <a:avLst>
                  <a:gd name="adj1" fmla="val 32789671"/>
                </a:avLst>
              </a:prstGeom>
              <a:noFill/>
              <a:ln w="9525">
                <a:solidFill>
                  <a:schemeClr val="tx1"/>
                </a:solidFill>
                <a:round/>
                <a:headEnd/>
                <a:tailEnd/>
              </a:ln>
            </p:spPr>
          </p:cxnSp>
          <p:sp>
            <p:nvSpPr>
              <p:cNvPr id="371798" name="Right Arrow 88"/>
              <p:cNvSpPr>
                <a:spLocks noChangeArrowheads="1"/>
              </p:cNvSpPr>
              <p:nvPr/>
            </p:nvSpPr>
            <p:spPr bwMode="auto">
              <a:xfrm>
                <a:off x="6172200" y="5943600"/>
                <a:ext cx="152400" cy="228600"/>
              </a:xfrm>
              <a:prstGeom prst="rightArrow">
                <a:avLst>
                  <a:gd name="adj1" fmla="val 50000"/>
                  <a:gd name="adj2" fmla="val 50000"/>
                </a:avLst>
              </a:prstGeom>
              <a:solidFill>
                <a:schemeClr val="accent1"/>
              </a:solidFill>
              <a:ln w="9525">
                <a:solidFill>
                  <a:schemeClr val="tx1"/>
                </a:solidFill>
                <a:round/>
                <a:headEnd/>
                <a:tailEnd/>
              </a:ln>
            </p:spPr>
            <p:txBody>
              <a:bodyPr/>
              <a:lstStyle/>
              <a:p>
                <a:pPr eaLnBrk="0" hangingPunct="0"/>
                <a:endParaRPr lang="en-US" sz="2400"/>
              </a:p>
            </p:txBody>
          </p:sp>
          <p:sp>
            <p:nvSpPr>
              <p:cNvPr id="371799" name="Right Arrow 89"/>
              <p:cNvSpPr>
                <a:spLocks noChangeArrowheads="1"/>
              </p:cNvSpPr>
              <p:nvPr/>
            </p:nvSpPr>
            <p:spPr bwMode="auto">
              <a:xfrm flipH="1">
                <a:off x="6019800" y="5943600"/>
                <a:ext cx="152400" cy="228600"/>
              </a:xfrm>
              <a:prstGeom prst="rightArrow">
                <a:avLst>
                  <a:gd name="adj1" fmla="val 50000"/>
                  <a:gd name="adj2" fmla="val 50000"/>
                </a:avLst>
              </a:prstGeom>
              <a:solidFill>
                <a:schemeClr val="accent1"/>
              </a:solidFill>
              <a:ln w="9525">
                <a:solidFill>
                  <a:schemeClr val="tx1"/>
                </a:solidFill>
                <a:round/>
                <a:headEnd/>
                <a:tailEnd/>
              </a:ln>
            </p:spPr>
            <p:txBody>
              <a:bodyPr/>
              <a:lstStyle/>
              <a:p>
                <a:pPr eaLnBrk="0" hangingPunct="0"/>
                <a:endParaRPr lang="en-US" sz="2400"/>
              </a:p>
            </p:txBody>
          </p:sp>
          <p:cxnSp>
            <p:nvCxnSpPr>
              <p:cNvPr id="371800" name="Curved Connector 91"/>
              <p:cNvCxnSpPr>
                <a:cxnSpLocks noChangeShapeType="1"/>
                <a:stCxn id="371771" idx="2"/>
                <a:endCxn id="371774" idx="2"/>
              </p:cNvCxnSpPr>
              <p:nvPr/>
            </p:nvCxnSpPr>
            <p:spPr bwMode="auto">
              <a:xfrm rot="16200000" flipH="1">
                <a:off x="6705600" y="3848100"/>
                <a:ext cx="1588" cy="3429000"/>
              </a:xfrm>
              <a:prstGeom prst="curvedConnector3">
                <a:avLst>
                  <a:gd name="adj1" fmla="val 55182606"/>
                </a:avLst>
              </a:prstGeom>
              <a:noFill/>
              <a:ln w="9525">
                <a:solidFill>
                  <a:schemeClr val="tx1"/>
                </a:solidFill>
                <a:round/>
                <a:headEnd/>
                <a:tailEnd/>
              </a:ln>
            </p:spPr>
          </p:cxnSp>
          <p:sp>
            <p:nvSpPr>
              <p:cNvPr id="371801" name="Right Arrow 93"/>
              <p:cNvSpPr>
                <a:spLocks noChangeArrowheads="1"/>
              </p:cNvSpPr>
              <p:nvPr/>
            </p:nvSpPr>
            <p:spPr bwMode="auto">
              <a:xfrm>
                <a:off x="7848600" y="5638800"/>
                <a:ext cx="152400" cy="228600"/>
              </a:xfrm>
              <a:prstGeom prst="rightArrow">
                <a:avLst>
                  <a:gd name="adj1" fmla="val 50000"/>
                  <a:gd name="adj2" fmla="val 50000"/>
                </a:avLst>
              </a:prstGeom>
              <a:solidFill>
                <a:schemeClr val="accent1"/>
              </a:solidFill>
              <a:ln w="9525">
                <a:solidFill>
                  <a:schemeClr val="tx1"/>
                </a:solidFill>
                <a:round/>
                <a:headEnd/>
                <a:tailEnd/>
              </a:ln>
            </p:spPr>
            <p:txBody>
              <a:bodyPr/>
              <a:lstStyle/>
              <a:p>
                <a:pPr eaLnBrk="0" hangingPunct="0"/>
                <a:endParaRPr lang="en-US" sz="2400"/>
              </a:p>
            </p:txBody>
          </p:sp>
          <p:sp>
            <p:nvSpPr>
              <p:cNvPr id="371802" name="Right Arrow 94"/>
              <p:cNvSpPr>
                <a:spLocks noChangeArrowheads="1"/>
              </p:cNvSpPr>
              <p:nvPr/>
            </p:nvSpPr>
            <p:spPr bwMode="auto">
              <a:xfrm>
                <a:off x="6705600" y="6324600"/>
                <a:ext cx="152400" cy="228600"/>
              </a:xfrm>
              <a:prstGeom prst="rightArrow">
                <a:avLst>
                  <a:gd name="adj1" fmla="val 50000"/>
                  <a:gd name="adj2" fmla="val 50000"/>
                </a:avLst>
              </a:prstGeom>
              <a:solidFill>
                <a:schemeClr val="accent1"/>
              </a:solidFill>
              <a:ln w="9525">
                <a:solidFill>
                  <a:schemeClr val="tx1"/>
                </a:solidFill>
                <a:round/>
                <a:headEnd/>
                <a:tailEnd/>
              </a:ln>
            </p:spPr>
            <p:txBody>
              <a:bodyPr/>
              <a:lstStyle/>
              <a:p>
                <a:pPr eaLnBrk="0" hangingPunct="0"/>
                <a:endParaRPr lang="en-US" sz="2400"/>
              </a:p>
            </p:txBody>
          </p:sp>
        </p:grpSp>
        <p:sp>
          <p:nvSpPr>
            <p:cNvPr id="371762" name="TextBox 64"/>
            <p:cNvSpPr txBox="1">
              <a:spLocks noChangeArrowheads="1"/>
            </p:cNvSpPr>
            <p:nvPr/>
          </p:nvSpPr>
          <p:spPr bwMode="auto">
            <a:xfrm>
              <a:off x="152400" y="1295400"/>
              <a:ext cx="1905000" cy="1323439"/>
            </a:xfrm>
            <a:prstGeom prst="rect">
              <a:avLst/>
            </a:prstGeom>
            <a:noFill/>
            <a:ln w="9525">
              <a:noFill/>
              <a:miter lim="800000"/>
              <a:headEnd/>
              <a:tailEnd/>
            </a:ln>
          </p:spPr>
          <p:txBody>
            <a:bodyPr>
              <a:spAutoFit/>
            </a:bodyPr>
            <a:lstStyle/>
            <a:p>
              <a:pPr algn="r"/>
              <a:r>
                <a:rPr lang="en-US" sz="2000" b="1">
                  <a:solidFill>
                    <a:srgbClr val="0000FF"/>
                  </a:solidFill>
                </a:rPr>
                <a:t>Our proposed document temporal structure:</a:t>
              </a:r>
            </a:p>
          </p:txBody>
        </p:sp>
      </p:grpSp>
      <p:grpSp>
        <p:nvGrpSpPr>
          <p:cNvPr id="371716" name="Group 214"/>
          <p:cNvGrpSpPr>
            <a:grpSpLocks/>
          </p:cNvGrpSpPr>
          <p:nvPr/>
        </p:nvGrpSpPr>
        <p:grpSpPr bwMode="auto">
          <a:xfrm>
            <a:off x="228600" y="3810000"/>
            <a:ext cx="8747125" cy="2819400"/>
            <a:chOff x="228600" y="3810000"/>
            <a:chExt cx="8746889" cy="2819400"/>
          </a:xfrm>
        </p:grpSpPr>
        <p:sp>
          <p:nvSpPr>
            <p:cNvPr id="145" name="Oval 144"/>
            <p:cNvSpPr>
              <a:spLocks noChangeArrowheads="1"/>
            </p:cNvSpPr>
            <p:nvPr/>
          </p:nvSpPr>
          <p:spPr bwMode="auto">
            <a:xfrm>
              <a:off x="3316205" y="5295900"/>
              <a:ext cx="73023" cy="73025"/>
            </a:xfrm>
            <a:prstGeom prst="ellipse">
              <a:avLst/>
            </a:prstGeom>
            <a:solidFill>
              <a:schemeClr val="bg2"/>
            </a:solidFill>
            <a:ln w="9525">
              <a:solidFill>
                <a:schemeClr val="bg2"/>
              </a:solidFill>
              <a:round/>
              <a:headEnd/>
              <a:tailEnd/>
            </a:ln>
            <a:effectLst>
              <a:outerShdw blurRad="50800" dist="38100" dir="2700000" rotWithShape="0">
                <a:srgbClr val="808080">
                  <a:alpha val="42998"/>
                </a:srgbClr>
              </a:outerShdw>
            </a:effectLst>
          </p:spPr>
          <p:txBody>
            <a:bodyPr/>
            <a:lstStyle/>
            <a:p>
              <a:pPr eaLnBrk="0" hangingPunct="0">
                <a:defRPr/>
              </a:pPr>
              <a:endParaRPr lang="en-US" sz="2400">
                <a:latin typeface="Arial" pitchFamily="34" charset="0"/>
                <a:ea typeface="MS PGothic" pitchFamily="34" charset="-128"/>
                <a:cs typeface="+mn-cs"/>
              </a:endParaRPr>
            </a:p>
          </p:txBody>
        </p:sp>
        <p:sp>
          <p:nvSpPr>
            <p:cNvPr id="146" name="Oval 145"/>
            <p:cNvSpPr>
              <a:spLocks noChangeArrowheads="1"/>
            </p:cNvSpPr>
            <p:nvPr/>
          </p:nvSpPr>
          <p:spPr bwMode="auto">
            <a:xfrm>
              <a:off x="1792246" y="5295900"/>
              <a:ext cx="73023" cy="73025"/>
            </a:xfrm>
            <a:prstGeom prst="ellipse">
              <a:avLst/>
            </a:prstGeom>
            <a:solidFill>
              <a:schemeClr val="bg2"/>
            </a:solidFill>
            <a:ln w="9525">
              <a:solidFill>
                <a:schemeClr val="bg2"/>
              </a:solidFill>
              <a:round/>
              <a:headEnd/>
              <a:tailEnd/>
            </a:ln>
            <a:effectLst>
              <a:outerShdw blurRad="50800" dist="38100" dir="2700000" rotWithShape="0">
                <a:srgbClr val="808080">
                  <a:alpha val="42998"/>
                </a:srgbClr>
              </a:outerShdw>
            </a:effectLst>
          </p:spPr>
          <p:txBody>
            <a:bodyPr/>
            <a:lstStyle/>
            <a:p>
              <a:pPr eaLnBrk="0" hangingPunct="0">
                <a:defRPr/>
              </a:pPr>
              <a:endParaRPr lang="en-US" sz="2400">
                <a:latin typeface="Arial" pitchFamily="34" charset="0"/>
                <a:ea typeface="MS PGothic" pitchFamily="34" charset="-128"/>
                <a:cs typeface="+mn-cs"/>
              </a:endParaRPr>
            </a:p>
          </p:txBody>
        </p:sp>
        <p:sp>
          <p:nvSpPr>
            <p:cNvPr id="147" name="Oval 146"/>
            <p:cNvSpPr>
              <a:spLocks noChangeArrowheads="1"/>
            </p:cNvSpPr>
            <p:nvPr/>
          </p:nvSpPr>
          <p:spPr bwMode="auto">
            <a:xfrm>
              <a:off x="2859017" y="5297488"/>
              <a:ext cx="73023" cy="73025"/>
            </a:xfrm>
            <a:prstGeom prst="ellipse">
              <a:avLst/>
            </a:prstGeom>
            <a:solidFill>
              <a:schemeClr val="bg2"/>
            </a:solidFill>
            <a:ln w="9525">
              <a:solidFill>
                <a:schemeClr val="bg2"/>
              </a:solidFill>
              <a:round/>
              <a:headEnd/>
              <a:tailEnd/>
            </a:ln>
            <a:effectLst>
              <a:outerShdw blurRad="50800" dist="38100" dir="2700000" rotWithShape="0">
                <a:srgbClr val="808080">
                  <a:alpha val="42998"/>
                </a:srgbClr>
              </a:outerShdw>
            </a:effectLst>
          </p:spPr>
          <p:txBody>
            <a:bodyPr/>
            <a:lstStyle/>
            <a:p>
              <a:pPr eaLnBrk="0" hangingPunct="0">
                <a:defRPr/>
              </a:pPr>
              <a:endParaRPr lang="en-US" sz="2400">
                <a:latin typeface="Arial" pitchFamily="34" charset="0"/>
                <a:ea typeface="MS PGothic" pitchFamily="34" charset="-128"/>
                <a:cs typeface="+mn-cs"/>
              </a:endParaRPr>
            </a:p>
          </p:txBody>
        </p:sp>
        <p:sp>
          <p:nvSpPr>
            <p:cNvPr id="148" name="Oval 147"/>
            <p:cNvSpPr>
              <a:spLocks noChangeArrowheads="1"/>
            </p:cNvSpPr>
            <p:nvPr/>
          </p:nvSpPr>
          <p:spPr bwMode="auto">
            <a:xfrm>
              <a:off x="496881" y="5297488"/>
              <a:ext cx="73023" cy="73025"/>
            </a:xfrm>
            <a:prstGeom prst="ellipse">
              <a:avLst/>
            </a:prstGeom>
            <a:solidFill>
              <a:schemeClr val="bg2"/>
            </a:solidFill>
            <a:ln w="9525">
              <a:solidFill>
                <a:schemeClr val="bg2"/>
              </a:solidFill>
              <a:round/>
              <a:headEnd/>
              <a:tailEnd/>
            </a:ln>
            <a:effectLst>
              <a:outerShdw blurRad="50800" dist="38100" dir="2700000" rotWithShape="0">
                <a:srgbClr val="808080">
                  <a:alpha val="42998"/>
                </a:srgbClr>
              </a:outerShdw>
            </a:effectLst>
          </p:spPr>
          <p:txBody>
            <a:bodyPr/>
            <a:lstStyle/>
            <a:p>
              <a:pPr eaLnBrk="0" hangingPunct="0">
                <a:defRPr/>
              </a:pPr>
              <a:endParaRPr lang="en-US" sz="2400">
                <a:latin typeface="Arial" pitchFamily="34" charset="0"/>
                <a:ea typeface="MS PGothic" pitchFamily="34" charset="-128"/>
                <a:cs typeface="+mn-cs"/>
              </a:endParaRPr>
            </a:p>
          </p:txBody>
        </p:sp>
        <p:sp>
          <p:nvSpPr>
            <p:cNvPr id="149" name="Oval 148"/>
            <p:cNvSpPr>
              <a:spLocks noChangeArrowheads="1"/>
            </p:cNvSpPr>
            <p:nvPr/>
          </p:nvSpPr>
          <p:spPr bwMode="auto">
            <a:xfrm>
              <a:off x="5221153" y="5295900"/>
              <a:ext cx="73023" cy="73025"/>
            </a:xfrm>
            <a:prstGeom prst="ellipse">
              <a:avLst/>
            </a:prstGeom>
            <a:solidFill>
              <a:schemeClr val="bg2"/>
            </a:solidFill>
            <a:ln w="9525">
              <a:solidFill>
                <a:schemeClr val="bg2"/>
              </a:solidFill>
              <a:round/>
              <a:headEnd/>
              <a:tailEnd/>
            </a:ln>
            <a:effectLst>
              <a:outerShdw blurRad="50800" dist="38100" dir="2700000" rotWithShape="0">
                <a:srgbClr val="808080">
                  <a:alpha val="42998"/>
                </a:srgbClr>
              </a:outerShdw>
            </a:effectLst>
          </p:spPr>
          <p:txBody>
            <a:bodyPr/>
            <a:lstStyle/>
            <a:p>
              <a:pPr eaLnBrk="0" hangingPunct="0">
                <a:defRPr/>
              </a:pPr>
              <a:endParaRPr lang="en-US" sz="2400">
                <a:latin typeface="Arial" pitchFamily="34" charset="0"/>
                <a:ea typeface="MS PGothic" pitchFamily="34" charset="-128"/>
                <a:cs typeface="+mn-cs"/>
              </a:endParaRPr>
            </a:p>
          </p:txBody>
        </p:sp>
        <p:sp>
          <p:nvSpPr>
            <p:cNvPr id="150" name="Oval 149"/>
            <p:cNvSpPr>
              <a:spLocks noChangeArrowheads="1"/>
            </p:cNvSpPr>
            <p:nvPr/>
          </p:nvSpPr>
          <p:spPr bwMode="auto">
            <a:xfrm>
              <a:off x="6135529" y="5297488"/>
              <a:ext cx="73023" cy="73025"/>
            </a:xfrm>
            <a:prstGeom prst="ellipse">
              <a:avLst/>
            </a:prstGeom>
            <a:solidFill>
              <a:schemeClr val="bg2"/>
            </a:solidFill>
            <a:ln w="9525">
              <a:solidFill>
                <a:schemeClr val="bg2"/>
              </a:solidFill>
              <a:round/>
              <a:headEnd/>
              <a:tailEnd/>
            </a:ln>
            <a:effectLst>
              <a:outerShdw blurRad="50800" dist="38100" dir="2700000" rotWithShape="0">
                <a:srgbClr val="808080">
                  <a:alpha val="42998"/>
                </a:srgbClr>
              </a:outerShdw>
            </a:effectLst>
          </p:spPr>
          <p:txBody>
            <a:bodyPr/>
            <a:lstStyle/>
            <a:p>
              <a:pPr eaLnBrk="0" hangingPunct="0">
                <a:defRPr/>
              </a:pPr>
              <a:endParaRPr lang="en-US" sz="2400">
                <a:latin typeface="Arial" pitchFamily="34" charset="0"/>
                <a:ea typeface="MS PGothic" pitchFamily="34" charset="-128"/>
                <a:cs typeface="+mn-cs"/>
              </a:endParaRPr>
            </a:p>
          </p:txBody>
        </p:sp>
        <p:sp>
          <p:nvSpPr>
            <p:cNvPr id="151" name="Oval 150"/>
            <p:cNvSpPr>
              <a:spLocks noChangeArrowheads="1"/>
            </p:cNvSpPr>
            <p:nvPr/>
          </p:nvSpPr>
          <p:spPr bwMode="auto">
            <a:xfrm>
              <a:off x="6821310" y="5295900"/>
              <a:ext cx="73023" cy="73025"/>
            </a:xfrm>
            <a:prstGeom prst="ellipse">
              <a:avLst/>
            </a:prstGeom>
            <a:solidFill>
              <a:schemeClr val="bg2"/>
            </a:solidFill>
            <a:ln w="9525">
              <a:solidFill>
                <a:schemeClr val="bg2"/>
              </a:solidFill>
              <a:round/>
              <a:headEnd/>
              <a:tailEnd/>
            </a:ln>
            <a:effectLst>
              <a:outerShdw blurRad="50800" dist="38100" dir="2700000" rotWithShape="0">
                <a:srgbClr val="808080">
                  <a:alpha val="42998"/>
                </a:srgbClr>
              </a:outerShdw>
            </a:effectLst>
          </p:spPr>
          <p:txBody>
            <a:bodyPr/>
            <a:lstStyle/>
            <a:p>
              <a:pPr eaLnBrk="0" hangingPunct="0">
                <a:defRPr/>
              </a:pPr>
              <a:endParaRPr lang="en-US" sz="2400">
                <a:latin typeface="Arial" pitchFamily="34" charset="0"/>
                <a:ea typeface="MS PGothic" pitchFamily="34" charset="-128"/>
                <a:cs typeface="+mn-cs"/>
              </a:endParaRPr>
            </a:p>
          </p:txBody>
        </p:sp>
        <p:sp>
          <p:nvSpPr>
            <p:cNvPr id="152" name="Oval 151"/>
            <p:cNvSpPr>
              <a:spLocks noChangeArrowheads="1"/>
            </p:cNvSpPr>
            <p:nvPr/>
          </p:nvSpPr>
          <p:spPr bwMode="auto">
            <a:xfrm>
              <a:off x="7735685" y="5297488"/>
              <a:ext cx="73023" cy="73025"/>
            </a:xfrm>
            <a:prstGeom prst="ellipse">
              <a:avLst/>
            </a:prstGeom>
            <a:solidFill>
              <a:schemeClr val="bg2"/>
            </a:solidFill>
            <a:ln w="9525">
              <a:solidFill>
                <a:schemeClr val="bg2"/>
              </a:solidFill>
              <a:round/>
              <a:headEnd/>
              <a:tailEnd/>
            </a:ln>
            <a:effectLst>
              <a:outerShdw blurRad="50800" dist="38100" dir="2700000" rotWithShape="0">
                <a:srgbClr val="808080">
                  <a:alpha val="42998"/>
                </a:srgbClr>
              </a:outerShdw>
            </a:effectLst>
          </p:spPr>
          <p:txBody>
            <a:bodyPr/>
            <a:lstStyle/>
            <a:p>
              <a:pPr eaLnBrk="0" hangingPunct="0">
                <a:defRPr/>
              </a:pPr>
              <a:endParaRPr lang="en-US" sz="2400">
                <a:latin typeface="Arial" pitchFamily="34" charset="0"/>
                <a:ea typeface="MS PGothic" pitchFamily="34" charset="-128"/>
                <a:cs typeface="+mn-cs"/>
              </a:endParaRPr>
            </a:p>
          </p:txBody>
        </p:sp>
        <p:cxnSp>
          <p:nvCxnSpPr>
            <p:cNvPr id="371725" name="Straight Connector 152"/>
            <p:cNvCxnSpPr>
              <a:cxnSpLocks noChangeShapeType="1"/>
              <a:stCxn id="148" idx="6"/>
              <a:endCxn id="146" idx="2"/>
            </p:cNvCxnSpPr>
            <p:nvPr/>
          </p:nvCxnSpPr>
          <p:spPr bwMode="auto">
            <a:xfrm flipV="1">
              <a:off x="569912" y="5332412"/>
              <a:ext cx="1222376" cy="1588"/>
            </a:xfrm>
            <a:prstGeom prst="line">
              <a:avLst/>
            </a:prstGeom>
            <a:noFill/>
            <a:ln w="15875">
              <a:solidFill>
                <a:schemeClr val="tx1"/>
              </a:solidFill>
              <a:prstDash val="dash"/>
              <a:round/>
              <a:headEnd/>
              <a:tailEnd/>
            </a:ln>
          </p:spPr>
        </p:cxnSp>
        <p:cxnSp>
          <p:nvCxnSpPr>
            <p:cNvPr id="371726" name="Straight Connector 153"/>
            <p:cNvCxnSpPr>
              <a:cxnSpLocks noChangeShapeType="1"/>
              <a:stCxn id="146" idx="6"/>
              <a:endCxn id="147" idx="2"/>
            </p:cNvCxnSpPr>
            <p:nvPr/>
          </p:nvCxnSpPr>
          <p:spPr bwMode="auto">
            <a:xfrm>
              <a:off x="1865312" y="5332412"/>
              <a:ext cx="993776" cy="1588"/>
            </a:xfrm>
            <a:prstGeom prst="line">
              <a:avLst/>
            </a:prstGeom>
            <a:noFill/>
            <a:ln w="15875">
              <a:solidFill>
                <a:schemeClr val="tx1"/>
              </a:solidFill>
              <a:round/>
              <a:headEnd/>
              <a:tailEnd/>
            </a:ln>
          </p:spPr>
        </p:cxnSp>
        <p:cxnSp>
          <p:nvCxnSpPr>
            <p:cNvPr id="371727" name="Straight Connector 154"/>
            <p:cNvCxnSpPr>
              <a:cxnSpLocks noChangeShapeType="1"/>
              <a:stCxn id="147" idx="6"/>
              <a:endCxn id="145" idx="2"/>
            </p:cNvCxnSpPr>
            <p:nvPr/>
          </p:nvCxnSpPr>
          <p:spPr bwMode="auto">
            <a:xfrm flipV="1">
              <a:off x="2932112" y="5332412"/>
              <a:ext cx="384176" cy="1588"/>
            </a:xfrm>
            <a:prstGeom prst="line">
              <a:avLst/>
            </a:prstGeom>
            <a:noFill/>
            <a:ln w="15875">
              <a:solidFill>
                <a:schemeClr val="tx1"/>
              </a:solidFill>
              <a:round/>
              <a:headEnd/>
              <a:tailEnd/>
            </a:ln>
          </p:spPr>
        </p:cxnSp>
        <p:cxnSp>
          <p:nvCxnSpPr>
            <p:cNvPr id="371728" name="Straight Connector 155"/>
            <p:cNvCxnSpPr>
              <a:cxnSpLocks noChangeShapeType="1"/>
              <a:stCxn id="145" idx="6"/>
              <a:endCxn id="149" idx="2"/>
            </p:cNvCxnSpPr>
            <p:nvPr/>
          </p:nvCxnSpPr>
          <p:spPr bwMode="auto">
            <a:xfrm>
              <a:off x="3389312" y="5332412"/>
              <a:ext cx="1831976" cy="1588"/>
            </a:xfrm>
            <a:prstGeom prst="line">
              <a:avLst/>
            </a:prstGeom>
            <a:noFill/>
            <a:ln w="15875">
              <a:solidFill>
                <a:schemeClr val="tx1"/>
              </a:solidFill>
              <a:round/>
              <a:headEnd/>
              <a:tailEnd/>
            </a:ln>
          </p:spPr>
        </p:cxnSp>
        <p:cxnSp>
          <p:nvCxnSpPr>
            <p:cNvPr id="371729" name="Straight Connector 156"/>
            <p:cNvCxnSpPr>
              <a:cxnSpLocks noChangeShapeType="1"/>
              <a:stCxn id="149" idx="6"/>
              <a:endCxn id="150" idx="2"/>
            </p:cNvCxnSpPr>
            <p:nvPr/>
          </p:nvCxnSpPr>
          <p:spPr bwMode="auto">
            <a:xfrm>
              <a:off x="5294312" y="5332412"/>
              <a:ext cx="841376" cy="1588"/>
            </a:xfrm>
            <a:prstGeom prst="line">
              <a:avLst/>
            </a:prstGeom>
            <a:noFill/>
            <a:ln w="15875">
              <a:solidFill>
                <a:schemeClr val="tx1"/>
              </a:solidFill>
              <a:round/>
              <a:headEnd/>
              <a:tailEnd/>
            </a:ln>
          </p:spPr>
        </p:cxnSp>
        <p:cxnSp>
          <p:nvCxnSpPr>
            <p:cNvPr id="371730" name="Straight Connector 157"/>
            <p:cNvCxnSpPr>
              <a:cxnSpLocks noChangeShapeType="1"/>
              <a:stCxn id="150" idx="6"/>
              <a:endCxn id="151" idx="2"/>
            </p:cNvCxnSpPr>
            <p:nvPr/>
          </p:nvCxnSpPr>
          <p:spPr bwMode="auto">
            <a:xfrm flipV="1">
              <a:off x="6208712" y="5332412"/>
              <a:ext cx="612776" cy="1588"/>
            </a:xfrm>
            <a:prstGeom prst="line">
              <a:avLst/>
            </a:prstGeom>
            <a:noFill/>
            <a:ln w="15875">
              <a:solidFill>
                <a:schemeClr val="tx1"/>
              </a:solidFill>
              <a:round/>
              <a:headEnd/>
              <a:tailEnd/>
            </a:ln>
          </p:spPr>
        </p:cxnSp>
        <p:cxnSp>
          <p:nvCxnSpPr>
            <p:cNvPr id="371731" name="Straight Connector 158"/>
            <p:cNvCxnSpPr>
              <a:cxnSpLocks noChangeShapeType="1"/>
              <a:stCxn id="151" idx="6"/>
              <a:endCxn id="152" idx="2"/>
            </p:cNvCxnSpPr>
            <p:nvPr/>
          </p:nvCxnSpPr>
          <p:spPr bwMode="auto">
            <a:xfrm>
              <a:off x="6894512" y="5332412"/>
              <a:ext cx="841376" cy="1588"/>
            </a:xfrm>
            <a:prstGeom prst="line">
              <a:avLst/>
            </a:prstGeom>
            <a:noFill/>
            <a:ln w="15875">
              <a:solidFill>
                <a:schemeClr val="tx1"/>
              </a:solidFill>
              <a:round/>
              <a:headEnd/>
              <a:tailEnd/>
            </a:ln>
          </p:spPr>
        </p:cxnSp>
        <p:sp>
          <p:nvSpPr>
            <p:cNvPr id="160" name="Oval 159"/>
            <p:cNvSpPr>
              <a:spLocks noChangeArrowheads="1"/>
            </p:cNvSpPr>
            <p:nvPr/>
          </p:nvSpPr>
          <p:spPr bwMode="auto">
            <a:xfrm>
              <a:off x="8573863" y="5297488"/>
              <a:ext cx="73023" cy="73025"/>
            </a:xfrm>
            <a:prstGeom prst="ellipse">
              <a:avLst/>
            </a:prstGeom>
            <a:solidFill>
              <a:schemeClr val="bg2"/>
            </a:solidFill>
            <a:ln w="9525">
              <a:solidFill>
                <a:schemeClr val="bg2"/>
              </a:solidFill>
              <a:round/>
              <a:headEnd/>
              <a:tailEnd/>
            </a:ln>
            <a:effectLst>
              <a:outerShdw blurRad="50800" dist="38100" dir="2700000" rotWithShape="0">
                <a:srgbClr val="808080">
                  <a:alpha val="42998"/>
                </a:srgbClr>
              </a:outerShdw>
            </a:effectLst>
          </p:spPr>
          <p:txBody>
            <a:bodyPr/>
            <a:lstStyle/>
            <a:p>
              <a:pPr eaLnBrk="0" hangingPunct="0">
                <a:defRPr/>
              </a:pPr>
              <a:endParaRPr lang="en-US" sz="2400">
                <a:latin typeface="Arial" pitchFamily="34" charset="0"/>
                <a:ea typeface="MS PGothic" pitchFamily="34" charset="-128"/>
                <a:cs typeface="+mn-cs"/>
              </a:endParaRPr>
            </a:p>
          </p:txBody>
        </p:sp>
        <p:cxnSp>
          <p:nvCxnSpPr>
            <p:cNvPr id="371733" name="Straight Connector 160"/>
            <p:cNvCxnSpPr>
              <a:cxnSpLocks noChangeShapeType="1"/>
              <a:stCxn id="152" idx="6"/>
              <a:endCxn id="160" idx="2"/>
            </p:cNvCxnSpPr>
            <p:nvPr/>
          </p:nvCxnSpPr>
          <p:spPr bwMode="auto">
            <a:xfrm>
              <a:off x="7808912" y="5334000"/>
              <a:ext cx="765176" cy="1588"/>
            </a:xfrm>
            <a:prstGeom prst="line">
              <a:avLst/>
            </a:prstGeom>
            <a:noFill/>
            <a:ln w="15875">
              <a:solidFill>
                <a:schemeClr val="tx1"/>
              </a:solidFill>
              <a:prstDash val="dash"/>
              <a:round/>
              <a:headEnd/>
              <a:tailEnd/>
            </a:ln>
          </p:spPr>
        </p:cxnSp>
        <p:sp>
          <p:nvSpPr>
            <p:cNvPr id="371734" name="TextBox 161"/>
            <p:cNvSpPr txBox="1">
              <a:spLocks noChangeArrowheads="1"/>
            </p:cNvSpPr>
            <p:nvPr/>
          </p:nvSpPr>
          <p:spPr bwMode="auto">
            <a:xfrm>
              <a:off x="232882" y="5329535"/>
              <a:ext cx="452918" cy="400110"/>
            </a:xfrm>
            <a:prstGeom prst="rect">
              <a:avLst/>
            </a:prstGeom>
            <a:noFill/>
            <a:ln w="9525">
              <a:noFill/>
              <a:miter lim="800000"/>
              <a:headEnd/>
              <a:tailEnd/>
            </a:ln>
          </p:spPr>
          <p:txBody>
            <a:bodyPr wrap="none">
              <a:spAutoFit/>
            </a:bodyPr>
            <a:lstStyle/>
            <a:p>
              <a:r>
                <a:rPr lang="en-US" sz="2000"/>
                <a:t>-∞</a:t>
              </a:r>
            </a:p>
          </p:txBody>
        </p:sp>
        <p:sp>
          <p:nvSpPr>
            <p:cNvPr id="371735" name="TextBox 162"/>
            <p:cNvSpPr txBox="1">
              <a:spLocks noChangeArrowheads="1"/>
            </p:cNvSpPr>
            <p:nvPr/>
          </p:nvSpPr>
          <p:spPr bwMode="auto">
            <a:xfrm>
              <a:off x="8458200" y="5334000"/>
              <a:ext cx="517289" cy="400110"/>
            </a:xfrm>
            <a:prstGeom prst="rect">
              <a:avLst/>
            </a:prstGeom>
            <a:noFill/>
            <a:ln w="9525">
              <a:noFill/>
              <a:miter lim="800000"/>
              <a:headEnd/>
              <a:tailEnd/>
            </a:ln>
          </p:spPr>
          <p:txBody>
            <a:bodyPr wrap="none">
              <a:spAutoFit/>
            </a:bodyPr>
            <a:lstStyle/>
            <a:p>
              <a:r>
                <a:rPr lang="en-US" sz="2000"/>
                <a:t>+∞</a:t>
              </a:r>
            </a:p>
          </p:txBody>
        </p:sp>
        <p:grpSp>
          <p:nvGrpSpPr>
            <p:cNvPr id="371736" name="Group 163"/>
            <p:cNvGrpSpPr>
              <a:grpSpLocks/>
            </p:cNvGrpSpPr>
            <p:nvPr/>
          </p:nvGrpSpPr>
          <p:grpSpPr bwMode="auto">
            <a:xfrm>
              <a:off x="533400" y="5435712"/>
              <a:ext cx="7239000" cy="575621"/>
              <a:chOff x="533400" y="5435712"/>
              <a:chExt cx="7239000" cy="575621"/>
            </a:xfrm>
          </p:grpSpPr>
          <p:cxnSp>
            <p:nvCxnSpPr>
              <p:cNvPr id="371751" name="Straight Connector 164"/>
              <p:cNvCxnSpPr>
                <a:cxnSpLocks noChangeShapeType="1"/>
              </p:cNvCxnSpPr>
              <p:nvPr/>
            </p:nvCxnSpPr>
            <p:spPr bwMode="auto">
              <a:xfrm>
                <a:off x="1828800" y="5638800"/>
                <a:ext cx="1066800" cy="1588"/>
              </a:xfrm>
              <a:prstGeom prst="line">
                <a:avLst/>
              </a:prstGeom>
              <a:noFill/>
              <a:ln w="9525">
                <a:solidFill>
                  <a:srgbClr val="008000"/>
                </a:solidFill>
                <a:round/>
                <a:headEnd type="stealth" w="med" len="med"/>
                <a:tailEnd type="stealth" w="med" len="med"/>
              </a:ln>
            </p:spPr>
          </p:cxnSp>
          <p:cxnSp>
            <p:nvCxnSpPr>
              <p:cNvPr id="371752" name="Straight Connector 165"/>
              <p:cNvCxnSpPr>
                <a:cxnSpLocks noChangeShapeType="1"/>
              </p:cNvCxnSpPr>
              <p:nvPr/>
            </p:nvCxnSpPr>
            <p:spPr bwMode="auto">
              <a:xfrm>
                <a:off x="533400" y="5868988"/>
                <a:ext cx="2362200" cy="1588"/>
              </a:xfrm>
              <a:prstGeom prst="line">
                <a:avLst/>
              </a:prstGeom>
              <a:noFill/>
              <a:ln w="9525">
                <a:solidFill>
                  <a:srgbClr val="008000"/>
                </a:solidFill>
                <a:round/>
                <a:headEnd type="stealth" w="med" len="med"/>
                <a:tailEnd type="stealth" w="med" len="med"/>
              </a:ln>
            </p:spPr>
          </p:cxnSp>
          <p:cxnSp>
            <p:nvCxnSpPr>
              <p:cNvPr id="371753" name="Straight Connector 166"/>
              <p:cNvCxnSpPr>
                <a:cxnSpLocks noChangeShapeType="1"/>
              </p:cNvCxnSpPr>
              <p:nvPr/>
            </p:nvCxnSpPr>
            <p:spPr bwMode="auto">
              <a:xfrm>
                <a:off x="3352800" y="5640388"/>
                <a:ext cx="1905000" cy="1588"/>
              </a:xfrm>
              <a:prstGeom prst="line">
                <a:avLst/>
              </a:prstGeom>
              <a:noFill/>
              <a:ln w="9525">
                <a:solidFill>
                  <a:srgbClr val="008000"/>
                </a:solidFill>
                <a:round/>
                <a:headEnd type="stealth" w="med" len="med"/>
                <a:tailEnd type="stealth" w="med" len="med"/>
              </a:ln>
            </p:spPr>
          </p:cxnSp>
          <p:cxnSp>
            <p:nvCxnSpPr>
              <p:cNvPr id="371754" name="Straight Connector 167"/>
              <p:cNvCxnSpPr>
                <a:cxnSpLocks noChangeShapeType="1"/>
              </p:cNvCxnSpPr>
              <p:nvPr/>
            </p:nvCxnSpPr>
            <p:spPr bwMode="auto">
              <a:xfrm>
                <a:off x="5257800" y="5638800"/>
                <a:ext cx="914400" cy="1588"/>
              </a:xfrm>
              <a:prstGeom prst="line">
                <a:avLst/>
              </a:prstGeom>
              <a:noFill/>
              <a:ln w="9525">
                <a:solidFill>
                  <a:srgbClr val="008000"/>
                </a:solidFill>
                <a:round/>
                <a:headEnd type="stealth" w="med" len="med"/>
                <a:tailEnd type="stealth" w="med" len="med"/>
              </a:ln>
            </p:spPr>
          </p:cxnSp>
          <p:cxnSp>
            <p:nvCxnSpPr>
              <p:cNvPr id="371755" name="Straight Connector 168"/>
              <p:cNvCxnSpPr>
                <a:cxnSpLocks noChangeShapeType="1"/>
              </p:cNvCxnSpPr>
              <p:nvPr/>
            </p:nvCxnSpPr>
            <p:spPr bwMode="auto">
              <a:xfrm>
                <a:off x="6858000" y="5638800"/>
                <a:ext cx="914400" cy="1588"/>
              </a:xfrm>
              <a:prstGeom prst="line">
                <a:avLst/>
              </a:prstGeom>
              <a:noFill/>
              <a:ln w="9525">
                <a:solidFill>
                  <a:srgbClr val="008000"/>
                </a:solidFill>
                <a:round/>
                <a:headEnd type="stealth" w="med" len="med"/>
                <a:tailEnd type="stealth" w="med" len="med"/>
              </a:ln>
            </p:spPr>
          </p:cxnSp>
          <p:sp>
            <p:nvSpPr>
              <p:cNvPr id="371756" name="TextBox 169"/>
              <p:cNvSpPr txBox="1">
                <a:spLocks noChangeArrowheads="1"/>
              </p:cNvSpPr>
              <p:nvPr/>
            </p:nvSpPr>
            <p:spPr bwMode="auto">
              <a:xfrm>
                <a:off x="2268610" y="5452646"/>
                <a:ext cx="245990" cy="338554"/>
              </a:xfrm>
              <a:prstGeom prst="rect">
                <a:avLst/>
              </a:prstGeom>
              <a:solidFill>
                <a:schemeClr val="bg1"/>
              </a:solidFill>
              <a:ln w="9525">
                <a:noFill/>
                <a:miter lim="800000"/>
                <a:headEnd/>
                <a:tailEnd/>
              </a:ln>
            </p:spPr>
            <p:txBody>
              <a:bodyPr lIns="0" rIns="0" anchor="ctr">
                <a:spAutoFit/>
              </a:bodyPr>
              <a:lstStyle/>
              <a:p>
                <a:pPr algn="ctr"/>
                <a:r>
                  <a:rPr lang="en-US" sz="1600">
                    <a:latin typeface="Book Antiqua" pitchFamily="18" charset="0"/>
                  </a:rPr>
                  <a:t>I</a:t>
                </a:r>
                <a:r>
                  <a:rPr lang="en-US" sz="1600" baseline="-25000">
                    <a:latin typeface="Book Antiqua" pitchFamily="18" charset="0"/>
                  </a:rPr>
                  <a:t>3</a:t>
                </a:r>
              </a:p>
            </p:txBody>
          </p:sp>
          <p:sp>
            <p:nvSpPr>
              <p:cNvPr id="371757" name="TextBox 170"/>
              <p:cNvSpPr txBox="1">
                <a:spLocks noChangeArrowheads="1"/>
              </p:cNvSpPr>
              <p:nvPr/>
            </p:nvSpPr>
            <p:spPr bwMode="auto">
              <a:xfrm>
                <a:off x="1506610" y="5672779"/>
                <a:ext cx="245990" cy="338554"/>
              </a:xfrm>
              <a:prstGeom prst="rect">
                <a:avLst/>
              </a:prstGeom>
              <a:solidFill>
                <a:schemeClr val="bg1"/>
              </a:solidFill>
              <a:ln w="9525">
                <a:noFill/>
                <a:miter lim="800000"/>
                <a:headEnd/>
                <a:tailEnd/>
              </a:ln>
            </p:spPr>
            <p:txBody>
              <a:bodyPr lIns="0" rIns="0" anchor="ctr">
                <a:spAutoFit/>
              </a:bodyPr>
              <a:lstStyle/>
              <a:p>
                <a:pPr algn="ctr"/>
                <a:r>
                  <a:rPr lang="en-US" sz="1600">
                    <a:latin typeface="Book Antiqua" pitchFamily="18" charset="0"/>
                  </a:rPr>
                  <a:t>I</a:t>
                </a:r>
                <a:r>
                  <a:rPr lang="en-US" sz="1600" baseline="-25000">
                    <a:latin typeface="Book Antiqua" pitchFamily="18" charset="0"/>
                  </a:rPr>
                  <a:t>4</a:t>
                </a:r>
              </a:p>
            </p:txBody>
          </p:sp>
          <p:sp>
            <p:nvSpPr>
              <p:cNvPr id="371758" name="TextBox 171"/>
              <p:cNvSpPr txBox="1">
                <a:spLocks noChangeArrowheads="1"/>
              </p:cNvSpPr>
              <p:nvPr/>
            </p:nvSpPr>
            <p:spPr bwMode="auto">
              <a:xfrm>
                <a:off x="4173610" y="5444179"/>
                <a:ext cx="245990" cy="338554"/>
              </a:xfrm>
              <a:prstGeom prst="rect">
                <a:avLst/>
              </a:prstGeom>
              <a:solidFill>
                <a:schemeClr val="bg1"/>
              </a:solidFill>
              <a:ln w="9525">
                <a:noFill/>
                <a:miter lim="800000"/>
                <a:headEnd/>
                <a:tailEnd/>
              </a:ln>
            </p:spPr>
            <p:txBody>
              <a:bodyPr lIns="0" rIns="0" anchor="ctr">
                <a:spAutoFit/>
              </a:bodyPr>
              <a:lstStyle/>
              <a:p>
                <a:pPr algn="ctr"/>
                <a:r>
                  <a:rPr lang="en-US" sz="1600">
                    <a:latin typeface="Book Antiqua" pitchFamily="18" charset="0"/>
                  </a:rPr>
                  <a:t>I</a:t>
                </a:r>
                <a:r>
                  <a:rPr lang="en-US" sz="1600" baseline="-25000">
                    <a:latin typeface="Book Antiqua" pitchFamily="18" charset="0"/>
                  </a:rPr>
                  <a:t>2</a:t>
                </a:r>
              </a:p>
            </p:txBody>
          </p:sp>
          <p:sp>
            <p:nvSpPr>
              <p:cNvPr id="371759" name="TextBox 172"/>
              <p:cNvSpPr txBox="1">
                <a:spLocks noChangeArrowheads="1"/>
              </p:cNvSpPr>
              <p:nvPr/>
            </p:nvSpPr>
            <p:spPr bwMode="auto">
              <a:xfrm>
                <a:off x="5612943" y="5444065"/>
                <a:ext cx="245990" cy="338554"/>
              </a:xfrm>
              <a:prstGeom prst="rect">
                <a:avLst/>
              </a:prstGeom>
              <a:solidFill>
                <a:schemeClr val="bg1"/>
              </a:solidFill>
              <a:ln w="9525">
                <a:noFill/>
                <a:miter lim="800000"/>
                <a:headEnd/>
                <a:tailEnd/>
              </a:ln>
            </p:spPr>
            <p:txBody>
              <a:bodyPr lIns="0" rIns="0" anchor="ctr">
                <a:spAutoFit/>
              </a:bodyPr>
              <a:lstStyle/>
              <a:p>
                <a:pPr algn="ctr"/>
                <a:r>
                  <a:rPr lang="en-US" sz="1600">
                    <a:latin typeface="Book Antiqua" pitchFamily="18" charset="0"/>
                  </a:rPr>
                  <a:t>I</a:t>
                </a:r>
                <a:r>
                  <a:rPr lang="en-US" sz="1600" baseline="-25000">
                    <a:latin typeface="Book Antiqua" pitchFamily="18" charset="0"/>
                  </a:rPr>
                  <a:t>1</a:t>
                </a:r>
              </a:p>
            </p:txBody>
          </p:sp>
          <p:sp>
            <p:nvSpPr>
              <p:cNvPr id="371760" name="TextBox 173"/>
              <p:cNvSpPr txBox="1">
                <a:spLocks noChangeArrowheads="1"/>
              </p:cNvSpPr>
              <p:nvPr/>
            </p:nvSpPr>
            <p:spPr bwMode="auto">
              <a:xfrm>
                <a:off x="7221610" y="5435712"/>
                <a:ext cx="245990" cy="338554"/>
              </a:xfrm>
              <a:prstGeom prst="rect">
                <a:avLst/>
              </a:prstGeom>
              <a:solidFill>
                <a:schemeClr val="bg1"/>
              </a:solidFill>
              <a:ln w="9525">
                <a:noFill/>
                <a:miter lim="800000"/>
                <a:headEnd/>
                <a:tailEnd/>
              </a:ln>
            </p:spPr>
            <p:txBody>
              <a:bodyPr lIns="0" rIns="0" anchor="ctr">
                <a:spAutoFit/>
              </a:bodyPr>
              <a:lstStyle/>
              <a:p>
                <a:pPr algn="ctr"/>
                <a:r>
                  <a:rPr lang="en-US" sz="1600">
                    <a:latin typeface="Book Antiqua" pitchFamily="18" charset="0"/>
                  </a:rPr>
                  <a:t>I</a:t>
                </a:r>
                <a:r>
                  <a:rPr lang="en-US" sz="1600" baseline="-25000">
                    <a:latin typeface="Book Antiqua" pitchFamily="18" charset="0"/>
                  </a:rPr>
                  <a:t>5</a:t>
                </a:r>
              </a:p>
            </p:txBody>
          </p:sp>
        </p:grpSp>
        <p:grpSp>
          <p:nvGrpSpPr>
            <p:cNvPr id="371737" name="Group 174"/>
            <p:cNvGrpSpPr>
              <a:grpSpLocks/>
            </p:cNvGrpSpPr>
            <p:nvPr/>
          </p:nvGrpSpPr>
          <p:grpSpPr bwMode="auto">
            <a:xfrm>
              <a:off x="534194" y="4537445"/>
              <a:ext cx="7212388" cy="770737"/>
              <a:chOff x="534194" y="4537445"/>
              <a:chExt cx="7212388" cy="770737"/>
            </a:xfrm>
          </p:grpSpPr>
          <p:cxnSp>
            <p:nvCxnSpPr>
              <p:cNvPr id="371741" name="Curved Connector 175"/>
              <p:cNvCxnSpPr>
                <a:cxnSpLocks noChangeShapeType="1"/>
                <a:stCxn id="145" idx="7"/>
                <a:endCxn id="149" idx="1"/>
              </p:cNvCxnSpPr>
              <p:nvPr/>
            </p:nvCxnSpPr>
            <p:spPr bwMode="auto">
              <a:xfrm rot="5400000" flipH="1" flipV="1">
                <a:off x="4305300" y="4379912"/>
                <a:ext cx="1588" cy="1853364"/>
              </a:xfrm>
              <a:prstGeom prst="curvedConnector3">
                <a:avLst>
                  <a:gd name="adj1" fmla="val 17268199"/>
                </a:avLst>
              </a:prstGeom>
              <a:noFill/>
              <a:ln w="9525">
                <a:solidFill>
                  <a:schemeClr val="tx1"/>
                </a:solidFill>
                <a:round/>
                <a:headEnd/>
                <a:tailEnd/>
              </a:ln>
            </p:spPr>
          </p:cxnSp>
          <p:cxnSp>
            <p:nvCxnSpPr>
              <p:cNvPr id="371742" name="Curved Connector 176"/>
              <p:cNvCxnSpPr>
                <a:cxnSpLocks noChangeShapeType="1"/>
                <a:stCxn id="146" idx="7"/>
                <a:endCxn id="147" idx="1"/>
              </p:cNvCxnSpPr>
              <p:nvPr/>
            </p:nvCxnSpPr>
            <p:spPr bwMode="auto">
              <a:xfrm rot="16200000" flipH="1">
                <a:off x="2361406" y="4799806"/>
                <a:ext cx="1588" cy="1015164"/>
              </a:xfrm>
              <a:prstGeom prst="curvedConnector3">
                <a:avLst>
                  <a:gd name="adj1" fmla="val -15068894"/>
                </a:avLst>
              </a:prstGeom>
              <a:noFill/>
              <a:ln w="9525">
                <a:solidFill>
                  <a:schemeClr val="tx1"/>
                </a:solidFill>
                <a:round/>
                <a:headEnd/>
                <a:tailEnd/>
              </a:ln>
            </p:spPr>
          </p:cxnSp>
          <p:cxnSp>
            <p:nvCxnSpPr>
              <p:cNvPr id="371743" name="Curved Connector 177"/>
              <p:cNvCxnSpPr>
                <a:cxnSpLocks noChangeShapeType="1"/>
                <a:stCxn id="148" idx="0"/>
                <a:endCxn id="147" idx="0"/>
              </p:cNvCxnSpPr>
              <p:nvPr/>
            </p:nvCxnSpPr>
            <p:spPr bwMode="auto">
              <a:xfrm rot="5400000" flipH="1" flipV="1">
                <a:off x="1714500" y="4116388"/>
                <a:ext cx="1588" cy="2362200"/>
              </a:xfrm>
              <a:prstGeom prst="curvedConnector3">
                <a:avLst>
                  <a:gd name="adj1" fmla="val 35188912"/>
                </a:avLst>
              </a:prstGeom>
              <a:noFill/>
              <a:ln w="9525">
                <a:solidFill>
                  <a:schemeClr val="tx1"/>
                </a:solidFill>
                <a:round/>
                <a:headEnd/>
                <a:tailEnd/>
              </a:ln>
            </p:spPr>
          </p:cxnSp>
          <p:cxnSp>
            <p:nvCxnSpPr>
              <p:cNvPr id="371744" name="Curved Connector 178"/>
              <p:cNvCxnSpPr>
                <a:cxnSpLocks noChangeShapeType="1"/>
                <a:stCxn id="149" idx="7"/>
                <a:endCxn id="150" idx="1"/>
              </p:cNvCxnSpPr>
              <p:nvPr/>
            </p:nvCxnSpPr>
            <p:spPr bwMode="auto">
              <a:xfrm rot="16200000" flipH="1">
                <a:off x="5714206" y="4876006"/>
                <a:ext cx="1588" cy="862764"/>
              </a:xfrm>
              <a:prstGeom prst="curvedConnector3">
                <a:avLst>
                  <a:gd name="adj1" fmla="val -15068894"/>
                </a:avLst>
              </a:prstGeom>
              <a:noFill/>
              <a:ln w="9525">
                <a:solidFill>
                  <a:schemeClr val="tx1"/>
                </a:solidFill>
                <a:round/>
                <a:headEnd/>
                <a:tailEnd/>
              </a:ln>
            </p:spPr>
          </p:cxnSp>
          <p:cxnSp>
            <p:nvCxnSpPr>
              <p:cNvPr id="371745" name="Curved Connector 179"/>
              <p:cNvCxnSpPr>
                <a:cxnSpLocks noChangeShapeType="1"/>
                <a:stCxn id="151" idx="7"/>
                <a:endCxn id="152" idx="1"/>
              </p:cNvCxnSpPr>
              <p:nvPr/>
            </p:nvCxnSpPr>
            <p:spPr bwMode="auto">
              <a:xfrm rot="16200000" flipH="1">
                <a:off x="7314406" y="4876006"/>
                <a:ext cx="1588" cy="862764"/>
              </a:xfrm>
              <a:prstGeom prst="curvedConnector3">
                <a:avLst>
                  <a:gd name="adj1" fmla="val -15068894"/>
                </a:avLst>
              </a:prstGeom>
              <a:noFill/>
              <a:ln w="9525">
                <a:solidFill>
                  <a:schemeClr val="tx1"/>
                </a:solidFill>
                <a:round/>
                <a:headEnd/>
                <a:tailEnd/>
              </a:ln>
            </p:spPr>
          </p:cxnSp>
          <p:sp>
            <p:nvSpPr>
              <p:cNvPr id="371746" name="TextBox 180"/>
              <p:cNvSpPr txBox="1">
                <a:spLocks noChangeArrowheads="1"/>
              </p:cNvSpPr>
              <p:nvPr/>
            </p:nvSpPr>
            <p:spPr bwMode="auto">
              <a:xfrm>
                <a:off x="2209800" y="4859179"/>
                <a:ext cx="228600" cy="246221"/>
              </a:xfrm>
              <a:prstGeom prst="rect">
                <a:avLst/>
              </a:prstGeom>
              <a:solidFill>
                <a:schemeClr val="bg1"/>
              </a:solidFill>
              <a:ln w="9525">
                <a:noFill/>
                <a:miter lim="800000"/>
                <a:headEnd/>
                <a:tailEnd/>
              </a:ln>
            </p:spPr>
            <p:txBody>
              <a:bodyPr lIns="0" tIns="0" rIns="0" bIns="0" anchor="ctr">
                <a:spAutoFit/>
              </a:bodyPr>
              <a:lstStyle/>
              <a:p>
                <a:pPr algn="ctr"/>
                <a:r>
                  <a:rPr lang="en-US" sz="1600">
                    <a:latin typeface="Book Antiqua" pitchFamily="18" charset="0"/>
                  </a:rPr>
                  <a:t>e</a:t>
                </a:r>
                <a:r>
                  <a:rPr lang="en-US" sz="1600" baseline="-25000">
                    <a:latin typeface="Book Antiqua" pitchFamily="18" charset="0"/>
                  </a:rPr>
                  <a:t>5</a:t>
                </a:r>
              </a:p>
            </p:txBody>
          </p:sp>
          <p:sp>
            <p:nvSpPr>
              <p:cNvPr id="371747" name="TextBox 181"/>
              <p:cNvSpPr txBox="1">
                <a:spLocks noChangeArrowheads="1"/>
              </p:cNvSpPr>
              <p:nvPr/>
            </p:nvSpPr>
            <p:spPr bwMode="auto">
              <a:xfrm>
                <a:off x="1600200" y="4537445"/>
                <a:ext cx="228600" cy="246221"/>
              </a:xfrm>
              <a:prstGeom prst="rect">
                <a:avLst/>
              </a:prstGeom>
              <a:solidFill>
                <a:schemeClr val="bg1"/>
              </a:solidFill>
              <a:ln w="9525">
                <a:noFill/>
                <a:miter lim="800000"/>
                <a:headEnd/>
                <a:tailEnd/>
              </a:ln>
            </p:spPr>
            <p:txBody>
              <a:bodyPr lIns="0" tIns="0" rIns="0" bIns="0" anchor="ctr">
                <a:spAutoFit/>
              </a:bodyPr>
              <a:lstStyle/>
              <a:p>
                <a:pPr algn="ctr"/>
                <a:r>
                  <a:rPr lang="en-US" sz="1600">
                    <a:latin typeface="Book Antiqua" pitchFamily="18" charset="0"/>
                  </a:rPr>
                  <a:t>e</a:t>
                </a:r>
                <a:r>
                  <a:rPr lang="en-US" sz="1600" baseline="-25000">
                    <a:latin typeface="Book Antiqua" pitchFamily="18" charset="0"/>
                  </a:rPr>
                  <a:t>4</a:t>
                </a:r>
              </a:p>
            </p:txBody>
          </p:sp>
          <p:sp>
            <p:nvSpPr>
              <p:cNvPr id="371748" name="TextBox 182"/>
              <p:cNvSpPr txBox="1">
                <a:spLocks noChangeArrowheads="1"/>
              </p:cNvSpPr>
              <p:nvPr/>
            </p:nvSpPr>
            <p:spPr bwMode="auto">
              <a:xfrm>
                <a:off x="3810000" y="4885267"/>
                <a:ext cx="228600" cy="246221"/>
              </a:xfrm>
              <a:prstGeom prst="rect">
                <a:avLst/>
              </a:prstGeom>
              <a:solidFill>
                <a:schemeClr val="bg1"/>
              </a:solidFill>
              <a:ln w="9525">
                <a:noFill/>
                <a:miter lim="800000"/>
                <a:headEnd/>
                <a:tailEnd/>
              </a:ln>
            </p:spPr>
            <p:txBody>
              <a:bodyPr lIns="0" tIns="0" rIns="0" bIns="0" anchor="ctr">
                <a:spAutoFit/>
              </a:bodyPr>
              <a:lstStyle/>
              <a:p>
                <a:pPr algn="ctr"/>
                <a:r>
                  <a:rPr lang="en-US" sz="1600">
                    <a:latin typeface="Book Antiqua" pitchFamily="18" charset="0"/>
                  </a:rPr>
                  <a:t>e</a:t>
                </a:r>
                <a:r>
                  <a:rPr lang="en-US" sz="1600" baseline="-25000">
                    <a:latin typeface="Book Antiqua" pitchFamily="18" charset="0"/>
                  </a:rPr>
                  <a:t>1</a:t>
                </a:r>
              </a:p>
            </p:txBody>
          </p:sp>
          <p:sp>
            <p:nvSpPr>
              <p:cNvPr id="371749" name="TextBox 183"/>
              <p:cNvSpPr txBox="1">
                <a:spLocks noChangeArrowheads="1"/>
              </p:cNvSpPr>
              <p:nvPr/>
            </p:nvSpPr>
            <p:spPr bwMode="auto">
              <a:xfrm>
                <a:off x="4343400" y="4859866"/>
                <a:ext cx="533400" cy="246221"/>
              </a:xfrm>
              <a:prstGeom prst="rect">
                <a:avLst/>
              </a:prstGeom>
              <a:solidFill>
                <a:schemeClr val="bg1"/>
              </a:solidFill>
              <a:ln w="9525">
                <a:noFill/>
                <a:miter lim="800000"/>
                <a:headEnd/>
                <a:tailEnd/>
              </a:ln>
            </p:spPr>
            <p:txBody>
              <a:bodyPr lIns="0" tIns="0" rIns="0" bIns="0" anchor="ctr">
                <a:spAutoFit/>
              </a:bodyPr>
              <a:lstStyle/>
              <a:p>
                <a:pPr algn="ctr"/>
                <a:r>
                  <a:rPr lang="en-US" sz="1600">
                    <a:latin typeface="Book Antiqua" pitchFamily="18" charset="0"/>
                  </a:rPr>
                  <a:t>e</a:t>
                </a:r>
                <a:r>
                  <a:rPr lang="en-US" sz="1600" baseline="-25000">
                    <a:latin typeface="Book Antiqua" pitchFamily="18" charset="0"/>
                  </a:rPr>
                  <a:t>2</a:t>
                </a:r>
                <a:r>
                  <a:rPr lang="en-US" sz="1600">
                    <a:latin typeface="Book Antiqua" pitchFamily="18" charset="0"/>
                  </a:rPr>
                  <a:t>/e</a:t>
                </a:r>
                <a:r>
                  <a:rPr lang="en-US" sz="1600" baseline="-25000">
                    <a:latin typeface="Book Antiqua" pitchFamily="18" charset="0"/>
                  </a:rPr>
                  <a:t>3</a:t>
                </a:r>
              </a:p>
            </p:txBody>
          </p:sp>
          <p:sp>
            <p:nvSpPr>
              <p:cNvPr id="371750" name="TextBox 184"/>
              <p:cNvSpPr txBox="1">
                <a:spLocks noChangeArrowheads="1"/>
              </p:cNvSpPr>
              <p:nvPr/>
            </p:nvSpPr>
            <p:spPr bwMode="auto">
              <a:xfrm>
                <a:off x="7188201" y="4850712"/>
                <a:ext cx="228600" cy="246221"/>
              </a:xfrm>
              <a:prstGeom prst="rect">
                <a:avLst/>
              </a:prstGeom>
              <a:solidFill>
                <a:schemeClr val="bg1"/>
              </a:solidFill>
              <a:ln w="9525">
                <a:noFill/>
                <a:miter lim="800000"/>
                <a:headEnd/>
                <a:tailEnd/>
              </a:ln>
            </p:spPr>
            <p:txBody>
              <a:bodyPr lIns="0" tIns="0" rIns="0" bIns="0" anchor="ctr">
                <a:spAutoFit/>
              </a:bodyPr>
              <a:lstStyle/>
              <a:p>
                <a:pPr algn="ctr"/>
                <a:r>
                  <a:rPr lang="en-US" sz="1600">
                    <a:latin typeface="Book Antiqua" pitchFamily="18" charset="0"/>
                  </a:rPr>
                  <a:t>e</a:t>
                </a:r>
                <a:r>
                  <a:rPr lang="en-US" sz="1600" baseline="-25000">
                    <a:latin typeface="Book Antiqua" pitchFamily="18" charset="0"/>
                  </a:rPr>
                  <a:t>6</a:t>
                </a:r>
              </a:p>
            </p:txBody>
          </p:sp>
        </p:grpSp>
        <p:sp>
          <p:nvSpPr>
            <p:cNvPr id="371738" name="TextBox 185"/>
            <p:cNvSpPr txBox="1">
              <a:spLocks noChangeArrowheads="1"/>
            </p:cNvSpPr>
            <p:nvPr/>
          </p:nvSpPr>
          <p:spPr bwMode="auto">
            <a:xfrm>
              <a:off x="1600200" y="3810000"/>
              <a:ext cx="5943600" cy="400110"/>
            </a:xfrm>
            <a:prstGeom prst="rect">
              <a:avLst/>
            </a:prstGeom>
            <a:noFill/>
            <a:ln w="9525">
              <a:noFill/>
              <a:miter lim="800000"/>
              <a:headEnd/>
              <a:tailEnd/>
            </a:ln>
          </p:spPr>
          <p:txBody>
            <a:bodyPr>
              <a:spAutoFit/>
            </a:bodyPr>
            <a:lstStyle/>
            <a:p>
              <a:pPr algn="ctr"/>
              <a:r>
                <a:rPr lang="en-US" sz="2000" b="1" u="sng">
                  <a:solidFill>
                    <a:srgbClr val="0000FF"/>
                  </a:solidFill>
                </a:rPr>
                <a:t>Our interval representation:</a:t>
              </a:r>
            </a:p>
          </p:txBody>
        </p:sp>
        <p:grpSp>
          <p:nvGrpSpPr>
            <p:cNvPr id="202" name="Group 201"/>
            <p:cNvGrpSpPr/>
            <p:nvPr/>
          </p:nvGrpSpPr>
          <p:grpSpPr>
            <a:xfrm>
              <a:off x="228600" y="4419600"/>
              <a:ext cx="7010400" cy="304800"/>
              <a:chOff x="228600" y="4419600"/>
              <a:chExt cx="7010400" cy="304800"/>
            </a:xfrm>
            <a:blipFill rotWithShape="1">
              <a:blip r:embed="rId3"/>
              <a:tile tx="0" ty="0" sx="100000" sy="100000" flip="none" algn="tl"/>
            </a:blipFill>
          </p:grpSpPr>
          <p:sp>
            <p:nvSpPr>
              <p:cNvPr id="203" name="Line Callout 1 202"/>
              <p:cNvSpPr/>
              <p:nvPr/>
            </p:nvSpPr>
            <p:spPr bwMode="auto">
              <a:xfrm>
                <a:off x="6477000" y="4419600"/>
                <a:ext cx="762000" cy="304800"/>
              </a:xfrm>
              <a:prstGeom prst="borderCallout1">
                <a:avLst>
                  <a:gd name="adj1" fmla="val 122917"/>
                  <a:gd name="adj2" fmla="val 1667"/>
                  <a:gd name="adj3" fmla="val 170833"/>
                  <a:gd name="adj4" fmla="val 85000"/>
                </a:avLst>
              </a:prstGeom>
              <a:gradFill flip="none" rotWithShape="1">
                <a:gsLst>
                  <a:gs pos="0">
                    <a:schemeClr val="accent6"/>
                  </a:gs>
                  <a:gs pos="100000">
                    <a:schemeClr val="accent3"/>
                  </a:gs>
                </a:gsLst>
                <a:lin ang="0" scaled="1"/>
                <a:tileRect/>
              </a:gradFill>
              <a:ln w="9525" cap="flat" cmpd="sng" algn="ctr">
                <a:solidFill>
                  <a:srgbClr val="E39310"/>
                </a:solidFill>
                <a:prstDash val="solid"/>
                <a:round/>
                <a:headEnd type="none" w="med" len="med"/>
                <a:tailEnd type="none" w="med" len="med"/>
              </a:ln>
              <a:effectLst/>
            </p:spPr>
            <p:txBody>
              <a:bodyPr anchor="ctr"/>
              <a:lstStyle/>
              <a:p>
                <a:pPr algn="ctr" eaLnBrk="0" hangingPunct="0">
                  <a:defRPr/>
                </a:pPr>
                <a:r>
                  <a:rPr lang="en-US" sz="1600" dirty="0">
                    <a:solidFill>
                      <a:srgbClr val="FF0000"/>
                    </a:solidFill>
                    <a:ea typeface="ＭＳ Ｐゴシック" pitchFamily="-64" charset="-128"/>
                    <a:cs typeface="+mn-cs"/>
                  </a:rPr>
                  <a:t>arrest</a:t>
                </a:r>
              </a:p>
            </p:txBody>
          </p:sp>
          <p:sp>
            <p:nvSpPr>
              <p:cNvPr id="204" name="Line Callout 1 203"/>
              <p:cNvSpPr/>
              <p:nvPr/>
            </p:nvSpPr>
            <p:spPr bwMode="auto">
              <a:xfrm>
                <a:off x="3048000" y="4419600"/>
                <a:ext cx="990600" cy="304800"/>
              </a:xfrm>
              <a:prstGeom prst="borderCallout1">
                <a:avLst>
                  <a:gd name="adj1" fmla="val 127083"/>
                  <a:gd name="adj2" fmla="val 8334"/>
                  <a:gd name="adj3" fmla="val 179167"/>
                  <a:gd name="adj4" fmla="val 71538"/>
                </a:avLst>
              </a:prstGeom>
              <a:gradFill flip="none" rotWithShape="1">
                <a:gsLst>
                  <a:gs pos="0">
                    <a:schemeClr val="accent6"/>
                  </a:gs>
                  <a:gs pos="100000">
                    <a:schemeClr val="accent3"/>
                  </a:gs>
                </a:gsLst>
                <a:lin ang="0" scaled="1"/>
                <a:tileRect/>
              </a:gradFill>
              <a:ln w="9525" cap="flat" cmpd="sng" algn="ctr">
                <a:solidFill>
                  <a:srgbClr val="E39310"/>
                </a:solidFill>
                <a:prstDash val="solid"/>
                <a:round/>
                <a:headEnd type="none" w="med" len="med"/>
                <a:tailEnd type="none" w="med" len="med"/>
              </a:ln>
              <a:effectLst/>
            </p:spPr>
            <p:txBody>
              <a:bodyPr anchor="ctr"/>
              <a:lstStyle/>
              <a:p>
                <a:pPr algn="ctr" eaLnBrk="0" hangingPunct="0">
                  <a:defRPr/>
                </a:pPr>
                <a:r>
                  <a:rPr lang="en-US" sz="1600" dirty="0">
                    <a:solidFill>
                      <a:srgbClr val="FF0000"/>
                    </a:solidFill>
                    <a:ea typeface="ＭＳ Ｐゴシック" pitchFamily="-64" charset="-128"/>
                    <a:cs typeface="+mn-cs"/>
                  </a:rPr>
                  <a:t>attacked</a:t>
                </a:r>
              </a:p>
            </p:txBody>
          </p:sp>
          <p:sp>
            <p:nvSpPr>
              <p:cNvPr id="205" name="Line Callout 1 204"/>
              <p:cNvSpPr/>
              <p:nvPr/>
            </p:nvSpPr>
            <p:spPr bwMode="auto">
              <a:xfrm>
                <a:off x="4191000" y="4419600"/>
                <a:ext cx="762000" cy="304800"/>
              </a:xfrm>
              <a:prstGeom prst="borderCallout1">
                <a:avLst>
                  <a:gd name="adj1" fmla="val 118750"/>
                  <a:gd name="adj2" fmla="val 6668"/>
                  <a:gd name="adj3" fmla="val 158334"/>
                  <a:gd name="adj4" fmla="val 20000"/>
                </a:avLst>
              </a:prstGeom>
              <a:gradFill flip="none" rotWithShape="1">
                <a:gsLst>
                  <a:gs pos="0">
                    <a:schemeClr val="accent6"/>
                  </a:gs>
                  <a:gs pos="100000">
                    <a:schemeClr val="accent3"/>
                  </a:gs>
                </a:gsLst>
                <a:lin ang="0" scaled="1"/>
                <a:tileRect/>
              </a:gradFill>
              <a:ln w="9525" cap="flat" cmpd="sng" algn="ctr">
                <a:solidFill>
                  <a:srgbClr val="E39310"/>
                </a:solidFill>
                <a:prstDash val="solid"/>
                <a:round/>
                <a:headEnd type="none" w="med" len="med"/>
                <a:tailEnd type="none" w="med" len="med"/>
              </a:ln>
              <a:effectLst/>
            </p:spPr>
            <p:txBody>
              <a:bodyPr anchor="ctr"/>
              <a:lstStyle/>
              <a:p>
                <a:pPr algn="ctr" eaLnBrk="0" hangingPunct="0">
                  <a:defRPr/>
                </a:pPr>
                <a:r>
                  <a:rPr lang="en-US" sz="1600" dirty="0">
                    <a:solidFill>
                      <a:srgbClr val="FF0000"/>
                    </a:solidFill>
                    <a:ea typeface="ＭＳ Ｐゴシック" pitchFamily="-64" charset="-128"/>
                    <a:cs typeface="+mn-cs"/>
                  </a:rPr>
                  <a:t>killing</a:t>
                </a:r>
              </a:p>
            </p:txBody>
          </p:sp>
          <p:sp>
            <p:nvSpPr>
              <p:cNvPr id="206" name="Line Callout 1 205"/>
              <p:cNvSpPr/>
              <p:nvPr/>
            </p:nvSpPr>
            <p:spPr bwMode="auto">
              <a:xfrm>
                <a:off x="5105400" y="4419600"/>
                <a:ext cx="838200" cy="304800"/>
              </a:xfrm>
              <a:prstGeom prst="borderCallout1">
                <a:avLst>
                  <a:gd name="adj1" fmla="val 118751"/>
                  <a:gd name="adj2" fmla="val -908"/>
                  <a:gd name="adj3" fmla="val 166667"/>
                  <a:gd name="adj4" fmla="val -30000"/>
                </a:avLst>
              </a:prstGeom>
              <a:gradFill flip="none" rotWithShape="1">
                <a:gsLst>
                  <a:gs pos="0">
                    <a:schemeClr val="accent6"/>
                  </a:gs>
                  <a:gs pos="100000">
                    <a:schemeClr val="accent3"/>
                  </a:gs>
                </a:gsLst>
                <a:lin ang="0" scaled="1"/>
                <a:tileRect/>
              </a:gradFill>
              <a:ln w="9525" cap="flat" cmpd="sng" algn="ctr">
                <a:solidFill>
                  <a:srgbClr val="E39310"/>
                </a:solidFill>
                <a:prstDash val="solid"/>
                <a:round/>
                <a:headEnd type="none" w="med" len="med"/>
                <a:tailEnd type="none" w="med" len="med"/>
              </a:ln>
              <a:effectLst/>
            </p:spPr>
            <p:txBody>
              <a:bodyPr anchor="ctr"/>
              <a:lstStyle/>
              <a:p>
                <a:pPr algn="ctr" eaLnBrk="0" hangingPunct="0">
                  <a:defRPr/>
                </a:pPr>
                <a:r>
                  <a:rPr lang="en-US" sz="1600" dirty="0">
                    <a:solidFill>
                      <a:srgbClr val="FF0000"/>
                    </a:solidFill>
                    <a:ea typeface="ＭＳ Ｐゴシック" pitchFamily="-64" charset="-128"/>
                    <a:cs typeface="+mn-cs"/>
                  </a:rPr>
                  <a:t>injuring</a:t>
                </a:r>
              </a:p>
            </p:txBody>
          </p:sp>
          <p:sp>
            <p:nvSpPr>
              <p:cNvPr id="207" name="Line Callout 1 206"/>
              <p:cNvSpPr/>
              <p:nvPr/>
            </p:nvSpPr>
            <p:spPr bwMode="auto">
              <a:xfrm>
                <a:off x="1981200" y="4419600"/>
                <a:ext cx="990600" cy="304800"/>
              </a:xfrm>
              <a:prstGeom prst="borderCallout1">
                <a:avLst>
                  <a:gd name="adj1" fmla="val 122916"/>
                  <a:gd name="adj2" fmla="val 91667"/>
                  <a:gd name="adj3" fmla="val 187500"/>
                  <a:gd name="adj4" fmla="val 47179"/>
                </a:avLst>
              </a:prstGeom>
              <a:gradFill flip="none" rotWithShape="1">
                <a:gsLst>
                  <a:gs pos="0">
                    <a:schemeClr val="accent6"/>
                  </a:gs>
                  <a:gs pos="100000">
                    <a:schemeClr val="accent3"/>
                  </a:gs>
                </a:gsLst>
                <a:lin ang="0" scaled="1"/>
                <a:tileRect/>
              </a:gradFill>
              <a:ln w="9525" cap="flat" cmpd="sng" algn="ctr">
                <a:solidFill>
                  <a:srgbClr val="E39310"/>
                </a:solidFill>
                <a:prstDash val="solid"/>
                <a:round/>
                <a:headEnd type="none" w="med" len="med"/>
                <a:tailEnd type="none" w="med" len="med"/>
              </a:ln>
              <a:effectLst/>
            </p:spPr>
            <p:txBody>
              <a:bodyPr anchor="ctr"/>
              <a:lstStyle/>
              <a:p>
                <a:pPr algn="ctr" eaLnBrk="0" hangingPunct="0">
                  <a:defRPr/>
                </a:pPr>
                <a:r>
                  <a:rPr lang="en-US" sz="1600" dirty="0">
                    <a:solidFill>
                      <a:srgbClr val="FF0000"/>
                    </a:solidFill>
                    <a:ea typeface="ＭＳ Ｐゴシック" pitchFamily="-64" charset="-128"/>
                    <a:cs typeface="+mn-cs"/>
                  </a:rPr>
                  <a:t>invasion</a:t>
                </a:r>
              </a:p>
            </p:txBody>
          </p:sp>
          <p:sp>
            <p:nvSpPr>
              <p:cNvPr id="208" name="Line Callout 1 207"/>
              <p:cNvSpPr/>
              <p:nvPr/>
            </p:nvSpPr>
            <p:spPr bwMode="auto">
              <a:xfrm>
                <a:off x="228600" y="4419600"/>
                <a:ext cx="1143000" cy="304800"/>
              </a:xfrm>
              <a:prstGeom prst="borderCallout1">
                <a:avLst>
                  <a:gd name="adj1" fmla="val 18749"/>
                  <a:gd name="adj2" fmla="val 105000"/>
                  <a:gd name="adj3" fmla="val 54167"/>
                  <a:gd name="adj4" fmla="val 119401"/>
                </a:avLst>
              </a:prstGeom>
              <a:gradFill flip="none" rotWithShape="1">
                <a:gsLst>
                  <a:gs pos="0">
                    <a:schemeClr val="accent6"/>
                  </a:gs>
                  <a:gs pos="100000">
                    <a:schemeClr val="accent3"/>
                  </a:gs>
                </a:gsLst>
                <a:lin ang="0" scaled="0"/>
                <a:tileRect/>
              </a:gradFill>
              <a:ln w="9525" cap="flat" cmpd="sng" algn="ctr">
                <a:solidFill>
                  <a:srgbClr val="E39310"/>
                </a:solidFill>
                <a:prstDash val="solid"/>
                <a:round/>
                <a:headEnd type="none" w="med" len="med"/>
                <a:tailEnd type="none" w="med" len="med"/>
              </a:ln>
              <a:effectLst/>
            </p:spPr>
            <p:txBody>
              <a:bodyPr anchor="ctr"/>
              <a:lstStyle/>
              <a:p>
                <a:pPr algn="ctr" eaLnBrk="0" hangingPunct="0">
                  <a:defRPr/>
                </a:pPr>
                <a:r>
                  <a:rPr lang="en-US" sz="1600" dirty="0">
                    <a:solidFill>
                      <a:srgbClr val="FF0000"/>
                    </a:solidFill>
                    <a:ea typeface="ＭＳ Ｐゴシック" pitchFamily="-64" charset="-128"/>
                    <a:cs typeface="+mn-cs"/>
                  </a:rPr>
                  <a:t>casualties</a:t>
                </a:r>
              </a:p>
            </p:txBody>
          </p:sp>
        </p:grpSp>
        <p:grpSp>
          <p:nvGrpSpPr>
            <p:cNvPr id="209" name="Group 208"/>
            <p:cNvGrpSpPr/>
            <p:nvPr/>
          </p:nvGrpSpPr>
          <p:grpSpPr>
            <a:xfrm>
              <a:off x="685800" y="6096000"/>
              <a:ext cx="7239000" cy="533400"/>
              <a:chOff x="685800" y="6096000"/>
              <a:chExt cx="7239000" cy="533400"/>
            </a:xfrm>
            <a:blipFill rotWithShape="1">
              <a:blip r:embed="rId3"/>
              <a:tile tx="0" ty="0" sx="100000" sy="100000" flip="none" algn="tl"/>
            </a:blipFill>
          </p:grpSpPr>
          <p:sp>
            <p:nvSpPr>
              <p:cNvPr id="210" name="Line Callout 1 209"/>
              <p:cNvSpPr/>
              <p:nvPr/>
            </p:nvSpPr>
            <p:spPr bwMode="auto">
              <a:xfrm>
                <a:off x="685800" y="6096000"/>
                <a:ext cx="1143000" cy="533400"/>
              </a:xfrm>
              <a:prstGeom prst="borderCallout1">
                <a:avLst>
                  <a:gd name="adj1" fmla="val -12204"/>
                  <a:gd name="adj2" fmla="val 2778"/>
                  <a:gd name="adj3" fmla="val -24404"/>
                  <a:gd name="adj4" fmla="val 59401"/>
                </a:avLst>
              </a:prstGeom>
              <a:gradFill flip="none" rotWithShape="1">
                <a:gsLst>
                  <a:gs pos="0">
                    <a:schemeClr val="accent6"/>
                  </a:gs>
                  <a:gs pos="100000">
                    <a:schemeClr val="accent3"/>
                  </a:gs>
                </a:gsLst>
                <a:lin ang="0" scaled="1"/>
                <a:tileRect/>
              </a:gradFill>
              <a:ln w="9525" cap="flat" cmpd="sng" algn="ctr">
                <a:solidFill>
                  <a:srgbClr val="E39310"/>
                </a:solidFill>
                <a:prstDash val="solid"/>
                <a:round/>
                <a:headEnd type="none" w="med" len="med"/>
                <a:tailEnd type="none" w="med" len="med"/>
              </a:ln>
              <a:effectLst/>
            </p:spPr>
            <p:txBody>
              <a:bodyPr anchor="ctr"/>
              <a:lstStyle/>
              <a:p>
                <a:pPr algn="ctr" eaLnBrk="0" hangingPunct="0">
                  <a:defRPr/>
                </a:pPr>
                <a:r>
                  <a:rPr lang="en-US" sz="1600" dirty="0">
                    <a:solidFill>
                      <a:srgbClr val="FF0000"/>
                    </a:solidFill>
                    <a:ea typeface="ＭＳ Ｐゴシック" pitchFamily="-64" charset="-128"/>
                    <a:cs typeface="+mn-cs"/>
                  </a:rPr>
                  <a:t>since […] 3/20/2003</a:t>
                </a:r>
              </a:p>
            </p:txBody>
          </p:sp>
          <p:sp>
            <p:nvSpPr>
              <p:cNvPr id="211" name="Line Callout 1 210"/>
              <p:cNvSpPr/>
              <p:nvPr/>
            </p:nvSpPr>
            <p:spPr bwMode="auto">
              <a:xfrm>
                <a:off x="2133600" y="6096000"/>
                <a:ext cx="1143000" cy="533400"/>
              </a:xfrm>
              <a:prstGeom prst="borderCallout1">
                <a:avLst>
                  <a:gd name="adj1" fmla="val -12204"/>
                  <a:gd name="adj2" fmla="val 8333"/>
                  <a:gd name="adj3" fmla="val -55356"/>
                  <a:gd name="adj4" fmla="val 18290"/>
                </a:avLst>
              </a:prstGeom>
              <a:gradFill flip="none" rotWithShape="1">
                <a:gsLst>
                  <a:gs pos="0">
                    <a:schemeClr val="accent6"/>
                  </a:gs>
                  <a:gs pos="100000">
                    <a:schemeClr val="accent3"/>
                  </a:gs>
                </a:gsLst>
                <a:lin ang="0" scaled="1"/>
                <a:tileRect/>
              </a:gradFill>
              <a:ln w="9525" cap="flat" cmpd="sng" algn="ctr">
                <a:solidFill>
                  <a:srgbClr val="E39310"/>
                </a:solidFill>
                <a:prstDash val="solid"/>
                <a:round/>
                <a:headEnd type="none" w="med" len="med"/>
                <a:tailEnd type="none" w="med" len="med"/>
              </a:ln>
              <a:effectLst/>
            </p:spPr>
            <p:txBody>
              <a:bodyPr anchor="ctr"/>
              <a:lstStyle/>
              <a:p>
                <a:pPr algn="ctr" eaLnBrk="0" hangingPunct="0">
                  <a:defRPr/>
                </a:pPr>
                <a:r>
                  <a:rPr lang="en-US" sz="1600" dirty="0">
                    <a:solidFill>
                      <a:srgbClr val="FF0000"/>
                    </a:solidFill>
                    <a:ea typeface="ＭＳ Ｐゴシック" pitchFamily="-64" charset="-128"/>
                    <a:cs typeface="+mn-cs"/>
                  </a:rPr>
                  <a:t>3/20/2003</a:t>
                </a:r>
              </a:p>
            </p:txBody>
          </p:sp>
          <p:sp>
            <p:nvSpPr>
              <p:cNvPr id="212" name="Line Callout 1 211"/>
              <p:cNvSpPr/>
              <p:nvPr/>
            </p:nvSpPr>
            <p:spPr bwMode="auto">
              <a:xfrm>
                <a:off x="3505200" y="6096000"/>
                <a:ext cx="990600" cy="533400"/>
              </a:xfrm>
              <a:prstGeom prst="borderCallout1">
                <a:avLst>
                  <a:gd name="adj1" fmla="val -12204"/>
                  <a:gd name="adj2" fmla="val 8333"/>
                  <a:gd name="adj3" fmla="val -57737"/>
                  <a:gd name="adj4" fmla="val 64871"/>
                </a:avLst>
              </a:prstGeom>
              <a:gradFill flip="none" rotWithShape="1">
                <a:gsLst>
                  <a:gs pos="0">
                    <a:schemeClr val="accent6"/>
                  </a:gs>
                  <a:gs pos="100000">
                    <a:schemeClr val="accent3"/>
                  </a:gs>
                </a:gsLst>
                <a:lin ang="0" scaled="1"/>
                <a:tileRect/>
              </a:gradFill>
              <a:ln w="9525" cap="flat" cmpd="sng" algn="ctr">
                <a:solidFill>
                  <a:srgbClr val="E39310"/>
                </a:solidFill>
                <a:prstDash val="solid"/>
                <a:round/>
                <a:headEnd type="none" w="med" len="med"/>
                <a:tailEnd type="none" w="med" len="med"/>
              </a:ln>
              <a:effectLst/>
            </p:spPr>
            <p:txBody>
              <a:bodyPr anchor="ctr"/>
              <a:lstStyle/>
              <a:p>
                <a:pPr algn="ctr" eaLnBrk="0" hangingPunct="0">
                  <a:defRPr/>
                </a:pPr>
                <a:r>
                  <a:rPr lang="en-US" sz="1600" dirty="0">
                    <a:solidFill>
                      <a:srgbClr val="FF0000"/>
                    </a:solidFill>
                    <a:ea typeface="ＭＳ Ｐゴシック" pitchFamily="-64" charset="-128"/>
                    <a:cs typeface="+mn-cs"/>
                  </a:rPr>
                  <a:t>Tuesday</a:t>
                </a:r>
              </a:p>
            </p:txBody>
          </p:sp>
          <p:sp>
            <p:nvSpPr>
              <p:cNvPr id="213" name="Line Callout 1 212"/>
              <p:cNvSpPr/>
              <p:nvPr/>
            </p:nvSpPr>
            <p:spPr bwMode="auto">
              <a:xfrm>
                <a:off x="4572000" y="6096000"/>
                <a:ext cx="1600200" cy="533400"/>
              </a:xfrm>
              <a:prstGeom prst="borderCallout1">
                <a:avLst>
                  <a:gd name="adj1" fmla="val -16966"/>
                  <a:gd name="adj2" fmla="val 93254"/>
                  <a:gd name="adj3" fmla="val -55356"/>
                  <a:gd name="adj4" fmla="val 78363"/>
                </a:avLst>
              </a:prstGeom>
              <a:gradFill flip="none" rotWithShape="1">
                <a:gsLst>
                  <a:gs pos="0">
                    <a:schemeClr val="accent6"/>
                  </a:gs>
                  <a:gs pos="100000">
                    <a:schemeClr val="accent3"/>
                  </a:gs>
                </a:gsLst>
                <a:lin ang="0" scaled="1"/>
                <a:tileRect/>
              </a:gradFill>
              <a:ln w="9525" cap="flat" cmpd="sng" algn="ctr">
                <a:solidFill>
                  <a:srgbClr val="E39310"/>
                </a:solidFill>
                <a:prstDash val="solid"/>
                <a:round/>
                <a:headEnd type="none" w="med" len="med"/>
                <a:tailEnd type="none" w="med" len="med"/>
              </a:ln>
              <a:effectLst/>
            </p:spPr>
            <p:txBody>
              <a:bodyPr anchor="ctr"/>
              <a:lstStyle/>
              <a:p>
                <a:pPr algn="ctr" eaLnBrk="0" hangingPunct="0">
                  <a:defRPr/>
                </a:pPr>
                <a:r>
                  <a:rPr lang="en-US" sz="1600" dirty="0">
                    <a:solidFill>
                      <a:srgbClr val="FF0000"/>
                    </a:solidFill>
                    <a:ea typeface="ＭＳ Ｐゴシック" pitchFamily="-64" charset="-128"/>
                    <a:cs typeface="+mn-cs"/>
                  </a:rPr>
                  <a:t>Wed., May 24</a:t>
                </a:r>
                <a:r>
                  <a:rPr lang="en-US" sz="1600" baseline="30000" dirty="0">
                    <a:solidFill>
                      <a:srgbClr val="FF0000"/>
                    </a:solidFill>
                    <a:ea typeface="ＭＳ Ｐゴシック" pitchFamily="-64" charset="-128"/>
                    <a:cs typeface="+mn-cs"/>
                  </a:rPr>
                  <a:t>th</a:t>
                </a:r>
                <a:r>
                  <a:rPr lang="en-US" sz="1600" dirty="0">
                    <a:solidFill>
                      <a:srgbClr val="FF0000"/>
                    </a:solidFill>
                    <a:ea typeface="ＭＳ Ｐゴシック" pitchFamily="-64" charset="-128"/>
                    <a:cs typeface="+mn-cs"/>
                  </a:rPr>
                  <a:t>, 2006</a:t>
                </a:r>
              </a:p>
            </p:txBody>
          </p:sp>
          <p:sp>
            <p:nvSpPr>
              <p:cNvPr id="214" name="Line Callout 1 213"/>
              <p:cNvSpPr/>
              <p:nvPr/>
            </p:nvSpPr>
            <p:spPr bwMode="auto">
              <a:xfrm>
                <a:off x="6324600" y="6096000"/>
                <a:ext cx="1600200" cy="533400"/>
              </a:xfrm>
              <a:prstGeom prst="borderCallout1">
                <a:avLst>
                  <a:gd name="adj1" fmla="val -16966"/>
                  <a:gd name="adj2" fmla="val 93254"/>
                  <a:gd name="adj3" fmla="val -55356"/>
                  <a:gd name="adj4" fmla="val 71220"/>
                </a:avLst>
              </a:prstGeom>
              <a:gradFill flip="none" rotWithShape="1">
                <a:gsLst>
                  <a:gs pos="0">
                    <a:schemeClr val="accent6"/>
                  </a:gs>
                  <a:gs pos="100000">
                    <a:schemeClr val="accent3"/>
                  </a:gs>
                </a:gsLst>
                <a:lin ang="0" scaled="1"/>
                <a:tileRect/>
              </a:gradFill>
              <a:ln w="9525" cap="flat" cmpd="sng" algn="ctr">
                <a:solidFill>
                  <a:srgbClr val="E39310"/>
                </a:solidFill>
                <a:prstDash val="solid"/>
                <a:round/>
                <a:headEnd type="none" w="med" len="med"/>
                <a:tailEnd type="none" w="med" len="med"/>
              </a:ln>
              <a:effectLst/>
            </p:spPr>
            <p:txBody>
              <a:bodyPr anchor="ctr"/>
              <a:lstStyle/>
              <a:p>
                <a:pPr algn="ctr" eaLnBrk="0" hangingPunct="0">
                  <a:defRPr/>
                </a:pPr>
                <a:r>
                  <a:rPr lang="en-US" sz="1600" dirty="0">
                    <a:solidFill>
                      <a:srgbClr val="FF0000"/>
                    </a:solidFill>
                    <a:ea typeface="ＭＳ Ｐゴシック" pitchFamily="-64" charset="-128"/>
                    <a:cs typeface="+mn-cs"/>
                  </a:rPr>
                  <a:t>next week</a:t>
                </a:r>
              </a:p>
            </p:txBody>
          </p:sp>
        </p:gr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accel="50000" decel="50000" fill="hold" nodeType="withEffect">
                                  <p:stCondLst>
                                    <p:cond delay="0"/>
                                  </p:stCondLst>
                                  <p:childTnLst>
                                    <p:set>
                                      <p:cBhvr>
                                        <p:cTn id="6" dur="1" fill="hold">
                                          <p:stCondLst>
                                            <p:cond delay="0"/>
                                          </p:stCondLst>
                                        </p:cTn>
                                        <p:tgtEl>
                                          <p:spTgt spid="201"/>
                                        </p:tgtEl>
                                        <p:attrNameLst>
                                          <p:attrName>style.visibility</p:attrName>
                                        </p:attrNameLst>
                                      </p:cBhvr>
                                      <p:to>
                                        <p:strVal val="visible"/>
                                      </p:to>
                                    </p:set>
                                    <p:anim calcmode="lin" valueType="num">
                                      <p:cBhvr additive="base">
                                        <p:cTn id="7" dur="500" fill="hold"/>
                                        <p:tgtEl>
                                          <p:spTgt spid="201"/>
                                        </p:tgtEl>
                                        <p:attrNameLst>
                                          <p:attrName>ppt_x</p:attrName>
                                        </p:attrNameLst>
                                      </p:cBhvr>
                                      <p:tavLst>
                                        <p:tav tm="0">
                                          <p:val>
                                            <p:strVal val="0-#ppt_w/2"/>
                                          </p:val>
                                        </p:tav>
                                        <p:tav tm="100000">
                                          <p:val>
                                            <p:strVal val="#ppt_x"/>
                                          </p:val>
                                        </p:tav>
                                      </p:tavLst>
                                    </p:anim>
                                    <p:anim calcmode="lin" valueType="num">
                                      <p:cBhvr additive="base">
                                        <p:cTn id="8" dur="500" fill="hold"/>
                                        <p:tgtEl>
                                          <p:spTgt spid="2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1" name="Rectangle 3"/>
          <p:cNvSpPr>
            <a:spLocks noGrp="1" noChangeArrowheads="1"/>
          </p:cNvSpPr>
          <p:nvPr>
            <p:ph type="sldNum" sz="quarter" idx="11"/>
          </p:nvPr>
        </p:nvSpPr>
        <p:spPr>
          <a:noFill/>
          <a:ln>
            <a:miter lim="800000"/>
            <a:headEnd/>
            <a:tailEnd/>
          </a:ln>
        </p:spPr>
        <p:txBody>
          <a:bodyPr/>
          <a:lstStyle/>
          <a:p>
            <a:fld id="{A8DA5734-53A8-4D81-9CC3-BE77AAF0C58D}" type="slidenum">
              <a:rPr lang="en-US" altLang="zh-TW" smtClean="0">
                <a:solidFill>
                  <a:schemeClr val="tx1"/>
                </a:solidFill>
                <a:ea typeface="Arial Unicode MS" pitchFamily="34" charset="-122"/>
                <a:cs typeface="Arial Unicode MS" pitchFamily="34" charset="-122"/>
              </a:rPr>
              <a:pPr/>
              <a:t>171</a:t>
            </a:fld>
            <a:endParaRPr lang="en-US" altLang="zh-TW" smtClean="0">
              <a:solidFill>
                <a:schemeClr val="tx1"/>
              </a:solidFill>
              <a:ea typeface="Arial Unicode MS" pitchFamily="34" charset="-122"/>
              <a:cs typeface="Arial Unicode MS" pitchFamily="34" charset="-122"/>
            </a:endParaRPr>
          </a:p>
        </p:txBody>
      </p:sp>
      <p:sp>
        <p:nvSpPr>
          <p:cNvPr id="373762" name="Title 1"/>
          <p:cNvSpPr>
            <a:spLocks noGrp="1"/>
          </p:cNvSpPr>
          <p:nvPr>
            <p:ph type="title" idx="4294967295"/>
          </p:nvPr>
        </p:nvSpPr>
        <p:spPr>
          <a:xfrm>
            <a:off x="895350" y="257175"/>
            <a:ext cx="8686800" cy="533400"/>
          </a:xfrm>
        </p:spPr>
        <p:txBody>
          <a:bodyPr/>
          <a:lstStyle/>
          <a:p>
            <a:r>
              <a:rPr lang="en-US" sz="3400" smtClean="0">
                <a:ea typeface="ＭＳ Ｐゴシック" pitchFamily="34" charset="-128"/>
              </a:rPr>
              <a:t>Global Inference for Timeline construction</a:t>
            </a:r>
          </a:p>
        </p:txBody>
      </p:sp>
      <p:sp>
        <p:nvSpPr>
          <p:cNvPr id="373763" name="Content Placeholder 2"/>
          <p:cNvSpPr>
            <a:spLocks noGrp="1"/>
          </p:cNvSpPr>
          <p:nvPr>
            <p:ph idx="4294967295"/>
          </p:nvPr>
        </p:nvSpPr>
        <p:spPr/>
        <p:txBody>
          <a:bodyPr/>
          <a:lstStyle/>
          <a:p>
            <a:r>
              <a:rPr lang="en-US" smtClean="0">
                <a:latin typeface="Arial" charset="0"/>
                <a:ea typeface="ＭＳ Ｐゴシック" pitchFamily="34" charset="-128"/>
              </a:rPr>
              <a:t>Given the interval-based representation we can now reason about </a:t>
            </a:r>
            <a:r>
              <a:rPr lang="en-US" smtClean="0">
                <a:solidFill>
                  <a:srgbClr val="FF0000"/>
                </a:solidFill>
                <a:latin typeface="Arial" charset="0"/>
                <a:ea typeface="ＭＳ Ｐゴシック" pitchFamily="34" charset="-128"/>
              </a:rPr>
              <a:t>relations between events </a:t>
            </a:r>
            <a:r>
              <a:rPr lang="en-US" smtClean="0">
                <a:latin typeface="Arial" charset="0"/>
                <a:ea typeface="ＭＳ Ｐゴシック" pitchFamily="34" charset="-128"/>
              </a:rPr>
              <a:t>and</a:t>
            </a:r>
            <a:r>
              <a:rPr lang="en-US" smtClean="0">
                <a:solidFill>
                  <a:srgbClr val="FF0000"/>
                </a:solidFill>
                <a:latin typeface="Arial" charset="0"/>
                <a:ea typeface="ＭＳ Ｐゴシック" pitchFamily="34" charset="-128"/>
              </a:rPr>
              <a:t> relations between events and temporal intervals</a:t>
            </a:r>
          </a:p>
          <a:p>
            <a:r>
              <a:rPr lang="en-US" smtClean="0">
                <a:latin typeface="Arial" charset="0"/>
                <a:ea typeface="ＭＳ Ｐゴシック" pitchFamily="34" charset="-128"/>
              </a:rPr>
              <a:t>We will learn two models:</a:t>
            </a:r>
          </a:p>
          <a:p>
            <a:pPr lvl="1"/>
            <a:r>
              <a:rPr lang="en-US" smtClean="0">
                <a:latin typeface="Arial" charset="0"/>
              </a:rPr>
              <a:t>C_{E-E}: Does event A follows event B?</a:t>
            </a:r>
          </a:p>
          <a:p>
            <a:pPr lvl="1"/>
            <a:r>
              <a:rPr lang="en-US" smtClean="0">
                <a:latin typeface="Arial" charset="0"/>
              </a:rPr>
              <a:t>C_{T-E}: The relation between event E and time interval T</a:t>
            </a:r>
          </a:p>
          <a:p>
            <a:pPr lvl="1"/>
            <a:endParaRPr lang="en-US" smtClean="0">
              <a:latin typeface="Arial" charset="0"/>
            </a:endParaRPr>
          </a:p>
          <a:p>
            <a:r>
              <a:rPr lang="en-US" smtClean="0">
                <a:latin typeface="Arial" charset="0"/>
                <a:ea typeface="ＭＳ Ｐゴシック" pitchFamily="34" charset="-128"/>
              </a:rPr>
              <a:t>We then generate a timeline, via a </a:t>
            </a:r>
            <a:r>
              <a:rPr lang="en-US" smtClean="0">
                <a:solidFill>
                  <a:srgbClr val="FF0000"/>
                </a:solidFill>
                <a:latin typeface="Arial" charset="0"/>
                <a:ea typeface="ＭＳ Ｐゴシック" pitchFamily="34" charset="-128"/>
              </a:rPr>
              <a:t>constrained conditional model</a:t>
            </a:r>
            <a:r>
              <a:rPr lang="en-US" smtClean="0">
                <a:latin typeface="Arial" charset="0"/>
                <a:ea typeface="ＭＳ Ｐゴシック" pitchFamily="34" charset="-128"/>
              </a:rPr>
              <a:t> that attempts to optimize:</a:t>
            </a:r>
          </a:p>
          <a:p>
            <a:pPr lvl="1"/>
            <a:r>
              <a:rPr lang="en-US" smtClean="0">
                <a:latin typeface="Arial" charset="0"/>
              </a:rPr>
              <a:t>Respecting the proposals of the two models</a:t>
            </a:r>
          </a:p>
          <a:p>
            <a:pPr lvl="1"/>
            <a:r>
              <a:rPr lang="en-US" smtClean="0">
                <a:latin typeface="Arial" charset="0"/>
              </a:rPr>
              <a:t>Respecting common sense constraints</a:t>
            </a:r>
          </a:p>
        </p:txBody>
      </p:sp>
    </p:spTree>
  </p:cSld>
  <p:clrMapOvr>
    <a:masterClrMapping/>
  </p:clrMapOvr>
  <p:transition spd="med"/>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5" name="Rectangle 3"/>
          <p:cNvSpPr>
            <a:spLocks noGrp="1" noChangeArrowheads="1"/>
          </p:cNvSpPr>
          <p:nvPr>
            <p:ph type="sldNum" sz="quarter" idx="11"/>
          </p:nvPr>
        </p:nvSpPr>
        <p:spPr>
          <a:noFill/>
          <a:ln>
            <a:miter lim="800000"/>
            <a:headEnd/>
            <a:tailEnd/>
          </a:ln>
        </p:spPr>
        <p:txBody>
          <a:bodyPr/>
          <a:lstStyle/>
          <a:p>
            <a:fld id="{3F57F602-BF02-4A40-90A3-26764E30BBD7}" type="slidenum">
              <a:rPr lang="en-US" altLang="zh-TW" smtClean="0">
                <a:solidFill>
                  <a:schemeClr val="tx1"/>
                </a:solidFill>
                <a:ea typeface="Arial Unicode MS" pitchFamily="34" charset="-122"/>
                <a:cs typeface="Arial Unicode MS" pitchFamily="34" charset="-122"/>
              </a:rPr>
              <a:pPr/>
              <a:t>172</a:t>
            </a:fld>
            <a:endParaRPr lang="en-US" altLang="zh-TW" smtClean="0">
              <a:solidFill>
                <a:schemeClr val="tx1"/>
              </a:solidFill>
              <a:ea typeface="Arial Unicode MS" pitchFamily="34" charset="-122"/>
              <a:cs typeface="Arial Unicode MS" pitchFamily="34" charset="-122"/>
            </a:endParaRPr>
          </a:p>
        </p:txBody>
      </p:sp>
      <p:sp>
        <p:nvSpPr>
          <p:cNvPr id="374786" name="Title 1"/>
          <p:cNvSpPr>
            <a:spLocks noGrp="1"/>
          </p:cNvSpPr>
          <p:nvPr>
            <p:ph type="title" idx="4294967295"/>
          </p:nvPr>
        </p:nvSpPr>
        <p:spPr/>
        <p:txBody>
          <a:bodyPr/>
          <a:lstStyle/>
          <a:p>
            <a:r>
              <a:rPr lang="en-US" smtClean="0">
                <a:ea typeface="ＭＳ Ｐゴシック" pitchFamily="34" charset="-128"/>
              </a:rPr>
              <a:t>Background Knowledge for Timeline</a:t>
            </a:r>
          </a:p>
        </p:txBody>
      </p:sp>
      <p:sp>
        <p:nvSpPr>
          <p:cNvPr id="374787" name="Content Placeholder 2"/>
          <p:cNvSpPr>
            <a:spLocks noGrp="1"/>
          </p:cNvSpPr>
          <p:nvPr>
            <p:ph idx="4294967295"/>
          </p:nvPr>
        </p:nvSpPr>
        <p:spPr>
          <a:xfrm>
            <a:off x="457200" y="1219200"/>
            <a:ext cx="8458200" cy="4953000"/>
          </a:xfrm>
        </p:spPr>
        <p:txBody>
          <a:bodyPr/>
          <a:lstStyle/>
          <a:p>
            <a:r>
              <a:rPr lang="en-US" smtClean="0">
                <a:latin typeface="Arial" charset="0"/>
                <a:ea typeface="ＭＳ Ｐゴシック" pitchFamily="34" charset="-128"/>
              </a:rPr>
              <a:t>Constructing a timeline requires </a:t>
            </a:r>
            <a:r>
              <a:rPr lang="ja-JP" altLang="en-US" smtClean="0">
                <a:latin typeface="Arial" charset="0"/>
                <a:ea typeface="ＭＳ Ｐゴシック" pitchFamily="34" charset="-128"/>
              </a:rPr>
              <a:t>“</a:t>
            </a:r>
            <a:r>
              <a:rPr lang="en-US" altLang="ja-JP" smtClean="0">
                <a:latin typeface="Arial" charset="0"/>
                <a:ea typeface="ＭＳ Ｐゴシック" pitchFamily="34" charset="-128"/>
              </a:rPr>
              <a:t>putting things together</a:t>
            </a:r>
            <a:r>
              <a:rPr lang="ja-JP" altLang="en-US" smtClean="0">
                <a:latin typeface="Arial" charset="0"/>
                <a:ea typeface="ＭＳ Ｐゴシック" pitchFamily="34" charset="-128"/>
              </a:rPr>
              <a:t>”</a:t>
            </a:r>
            <a:r>
              <a:rPr lang="en-US" altLang="ja-JP" smtClean="0">
                <a:latin typeface="Arial" charset="0"/>
                <a:ea typeface="ＭＳ Ｐゴシック" pitchFamily="34" charset="-128"/>
              </a:rPr>
              <a:t>: reasoning about </a:t>
            </a:r>
            <a:r>
              <a:rPr lang="en-US" altLang="ja-JP" smtClean="0">
                <a:solidFill>
                  <a:srgbClr val="FF0000"/>
                </a:solidFill>
                <a:latin typeface="Arial" charset="0"/>
                <a:ea typeface="ＭＳ Ｐゴシック" pitchFamily="34" charset="-128"/>
              </a:rPr>
              <a:t>temporal intervals </a:t>
            </a:r>
            <a:r>
              <a:rPr lang="en-US" altLang="ja-JP" smtClean="0">
                <a:latin typeface="Arial" charset="0"/>
                <a:ea typeface="ＭＳ Ｐゴシック" pitchFamily="34" charset="-128"/>
              </a:rPr>
              <a:t>&amp; about </a:t>
            </a:r>
            <a:r>
              <a:rPr lang="en-US" altLang="ja-JP" smtClean="0">
                <a:solidFill>
                  <a:srgbClr val="FF0000"/>
                </a:solidFill>
                <a:latin typeface="Arial" charset="0"/>
                <a:ea typeface="ＭＳ Ｐゴシック" pitchFamily="34" charset="-128"/>
              </a:rPr>
              <a:t>events</a:t>
            </a:r>
            <a:r>
              <a:rPr lang="en-US" altLang="ja-JP" smtClean="0">
                <a:latin typeface="Arial" charset="0"/>
                <a:ea typeface="ＭＳ Ｐゴシック" pitchFamily="34" charset="-128"/>
              </a:rPr>
              <a:t> and requires incorporating background knowledge</a:t>
            </a:r>
          </a:p>
          <a:p>
            <a:pPr lvl="1"/>
            <a:r>
              <a:rPr lang="en-US" smtClean="0">
                <a:latin typeface="Arial" charset="0"/>
              </a:rPr>
              <a:t>Temporal Constraints</a:t>
            </a:r>
          </a:p>
          <a:p>
            <a:pPr lvl="2"/>
            <a:r>
              <a:rPr lang="en-US" smtClean="0">
                <a:solidFill>
                  <a:srgbClr val="FF0000"/>
                </a:solidFill>
                <a:latin typeface="Arial" charset="0"/>
              </a:rPr>
              <a:t>Enforcing global agreement</a:t>
            </a:r>
            <a:r>
              <a:rPr lang="en-US" smtClean="0">
                <a:latin typeface="Arial" charset="0"/>
              </a:rPr>
              <a:t> among the relations between </a:t>
            </a:r>
            <a:r>
              <a:rPr lang="en-US" smtClean="0">
                <a:solidFill>
                  <a:srgbClr val="FF0000"/>
                </a:solidFill>
                <a:latin typeface="Arial" charset="0"/>
              </a:rPr>
              <a:t>pairs of events </a:t>
            </a:r>
            <a:r>
              <a:rPr lang="en-US" smtClean="0">
                <a:latin typeface="Arial" charset="0"/>
              </a:rPr>
              <a:t>and between </a:t>
            </a:r>
            <a:r>
              <a:rPr lang="en-US" smtClean="0">
                <a:solidFill>
                  <a:srgbClr val="FF0000"/>
                </a:solidFill>
                <a:latin typeface="Arial" charset="0"/>
              </a:rPr>
              <a:t>events and temporal intervals</a:t>
            </a:r>
            <a:r>
              <a:rPr lang="en-US" smtClean="0">
                <a:latin typeface="Arial" charset="0"/>
              </a:rPr>
              <a:t> (e.g. reflexivity and transitivity) </a:t>
            </a:r>
          </a:p>
          <a:p>
            <a:pPr lvl="1"/>
            <a:r>
              <a:rPr lang="en-US" smtClean="0">
                <a:latin typeface="Arial" charset="0"/>
              </a:rPr>
              <a:t>Statistical Properties</a:t>
            </a:r>
          </a:p>
          <a:p>
            <a:pPr lvl="2"/>
            <a:r>
              <a:rPr lang="en-US" smtClean="0">
                <a:solidFill>
                  <a:srgbClr val="FF0000"/>
                </a:solidFill>
                <a:latin typeface="Arial" charset="0"/>
              </a:rPr>
              <a:t>Events </a:t>
            </a:r>
            <a:r>
              <a:rPr lang="en-US" smtClean="0">
                <a:latin typeface="Arial" charset="0"/>
              </a:rPr>
              <a:t>described in text </a:t>
            </a:r>
            <a:r>
              <a:rPr lang="en-US" smtClean="0">
                <a:solidFill>
                  <a:srgbClr val="FF0000"/>
                </a:solidFill>
                <a:latin typeface="Arial" charset="0"/>
              </a:rPr>
              <a:t>usually follow a temporal order </a:t>
            </a:r>
            <a:r>
              <a:rPr lang="en-US" smtClean="0">
                <a:latin typeface="Arial" charset="0"/>
              </a:rPr>
              <a:t>conveyed via </a:t>
            </a:r>
            <a:r>
              <a:rPr lang="en-US" smtClean="0">
                <a:solidFill>
                  <a:srgbClr val="FF0000"/>
                </a:solidFill>
                <a:latin typeface="Arial" charset="0"/>
              </a:rPr>
              <a:t>language markers</a:t>
            </a:r>
            <a:r>
              <a:rPr lang="en-US" smtClean="0">
                <a:latin typeface="Arial" charset="0"/>
              </a:rPr>
              <a:t> (discourse connectives).</a:t>
            </a:r>
          </a:p>
          <a:p>
            <a:pPr lvl="2"/>
            <a:r>
              <a:rPr lang="en-US" smtClean="0">
                <a:latin typeface="Arial" charset="0"/>
              </a:rPr>
              <a:t>Discourse markers and the surrounding context to can be used to time-line temporal entities.</a:t>
            </a:r>
          </a:p>
          <a:p>
            <a:pPr lvl="2"/>
            <a:endParaRPr lang="en-US" smtClean="0">
              <a:latin typeface="Arial" charset="0"/>
            </a:endParaRPr>
          </a:p>
        </p:txBody>
      </p:sp>
    </p:spTree>
  </p:cSld>
  <p:clrMapOvr>
    <a:masterClrMapping/>
  </p:clrMapOvr>
  <p:transition spd="med"/>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86" name="Rectangle 3"/>
          <p:cNvSpPr>
            <a:spLocks noGrp="1" noChangeArrowheads="1"/>
          </p:cNvSpPr>
          <p:nvPr>
            <p:ph type="sldNum" sz="quarter" idx="11"/>
          </p:nvPr>
        </p:nvSpPr>
        <p:spPr>
          <a:noFill/>
        </p:spPr>
        <p:txBody>
          <a:bodyPr/>
          <a:lstStyle/>
          <a:p>
            <a:fld id="{F5A92A04-710F-42DA-B87D-0065AF5DBF1E}" type="slidenum">
              <a:rPr lang="en-US" altLang="zh-TW" smtClean="0">
                <a:ea typeface="Arial Unicode MS" pitchFamily="34" charset="-122"/>
                <a:cs typeface="Arial Unicode MS" pitchFamily="34" charset="-122"/>
              </a:rPr>
              <a:pPr/>
              <a:t>173</a:t>
            </a:fld>
            <a:endParaRPr lang="en-US" altLang="zh-TW" smtClean="0">
              <a:ea typeface="Arial Unicode MS" pitchFamily="34" charset="-122"/>
              <a:cs typeface="Arial Unicode MS" pitchFamily="34" charset="-122"/>
            </a:endParaRPr>
          </a:p>
        </p:txBody>
      </p:sp>
      <p:sp>
        <p:nvSpPr>
          <p:cNvPr id="348287" name="Title 1"/>
          <p:cNvSpPr>
            <a:spLocks noGrp="1"/>
          </p:cNvSpPr>
          <p:nvPr>
            <p:ph type="title" idx="4294967295"/>
          </p:nvPr>
        </p:nvSpPr>
        <p:spPr/>
        <p:txBody>
          <a:bodyPr/>
          <a:lstStyle/>
          <a:p>
            <a:r>
              <a:rPr lang="en-US" sz="4200" smtClean="0">
                <a:ea typeface="ＭＳ Ｐゴシック" pitchFamily="34" charset="-128"/>
              </a:rPr>
              <a:t>A Joint Timeline Model</a:t>
            </a:r>
          </a:p>
        </p:txBody>
      </p:sp>
      <p:grpSp>
        <p:nvGrpSpPr>
          <p:cNvPr id="348288" name="Group 44"/>
          <p:cNvGrpSpPr>
            <a:grpSpLocks/>
          </p:cNvGrpSpPr>
          <p:nvPr/>
        </p:nvGrpSpPr>
        <p:grpSpPr bwMode="auto">
          <a:xfrm>
            <a:off x="1257300" y="2438400"/>
            <a:ext cx="6553200" cy="2514600"/>
            <a:chOff x="2133600" y="4038600"/>
            <a:chExt cx="6553200" cy="2514600"/>
          </a:xfrm>
        </p:grpSpPr>
        <p:cxnSp>
          <p:nvCxnSpPr>
            <p:cNvPr id="348297" name="Curved Connector 4"/>
            <p:cNvCxnSpPr>
              <a:cxnSpLocks noChangeShapeType="1"/>
              <a:stCxn id="348304" idx="2"/>
              <a:endCxn id="348305" idx="2"/>
            </p:cNvCxnSpPr>
            <p:nvPr/>
          </p:nvCxnSpPr>
          <p:spPr bwMode="auto">
            <a:xfrm rot="16200000" flipH="1">
              <a:off x="4495800" y="5067300"/>
              <a:ext cx="1588" cy="990600"/>
            </a:xfrm>
            <a:prstGeom prst="curvedConnector3">
              <a:avLst>
                <a:gd name="adj1" fmla="val 11996222"/>
              </a:avLst>
            </a:prstGeom>
            <a:noFill/>
            <a:ln w="9525">
              <a:solidFill>
                <a:schemeClr val="tx1"/>
              </a:solidFill>
              <a:round/>
              <a:headEnd/>
              <a:tailEnd/>
            </a:ln>
          </p:spPr>
        </p:cxnSp>
        <p:sp>
          <p:nvSpPr>
            <p:cNvPr id="348298" name="Oval 5"/>
            <p:cNvSpPr>
              <a:spLocks noChangeArrowheads="1"/>
            </p:cNvSpPr>
            <p:nvPr/>
          </p:nvSpPr>
          <p:spPr bwMode="auto">
            <a:xfrm>
              <a:off x="2133600" y="4038600"/>
              <a:ext cx="533400" cy="533400"/>
            </a:xfrm>
            <a:prstGeom prst="ellipse">
              <a:avLst/>
            </a:prstGeom>
            <a:solidFill>
              <a:schemeClr val="accent1"/>
            </a:solidFill>
            <a:ln w="9525">
              <a:solidFill>
                <a:srgbClr val="008000"/>
              </a:solidFill>
              <a:round/>
              <a:headEnd/>
              <a:tailEnd/>
            </a:ln>
          </p:spPr>
          <p:txBody>
            <a:bodyPr/>
            <a:lstStyle/>
            <a:p>
              <a:pPr algn="ctr" eaLnBrk="0" hangingPunct="0"/>
              <a:r>
                <a:rPr lang="en-US">
                  <a:latin typeface="Book Antiqua" pitchFamily="18" charset="0"/>
                </a:rPr>
                <a:t>I</a:t>
              </a:r>
              <a:r>
                <a:rPr lang="en-US" baseline="-25000">
                  <a:latin typeface="Book Antiqua" pitchFamily="18" charset="0"/>
                </a:rPr>
                <a:t>1</a:t>
              </a:r>
            </a:p>
          </p:txBody>
        </p:sp>
        <p:sp>
          <p:nvSpPr>
            <p:cNvPr id="348299" name="Oval 6"/>
            <p:cNvSpPr>
              <a:spLocks noChangeArrowheads="1"/>
            </p:cNvSpPr>
            <p:nvPr/>
          </p:nvSpPr>
          <p:spPr bwMode="auto">
            <a:xfrm>
              <a:off x="8153400" y="4038600"/>
              <a:ext cx="533400" cy="533400"/>
            </a:xfrm>
            <a:prstGeom prst="ellipse">
              <a:avLst/>
            </a:prstGeom>
            <a:solidFill>
              <a:schemeClr val="accent1"/>
            </a:solidFill>
            <a:ln w="9525">
              <a:solidFill>
                <a:srgbClr val="008000"/>
              </a:solidFill>
              <a:round/>
              <a:headEnd/>
              <a:tailEnd/>
            </a:ln>
          </p:spPr>
          <p:txBody>
            <a:bodyPr/>
            <a:lstStyle/>
            <a:p>
              <a:pPr algn="ctr" eaLnBrk="0" hangingPunct="0"/>
              <a:r>
                <a:rPr lang="en-US">
                  <a:latin typeface="Book Antiqua" pitchFamily="18" charset="0"/>
                </a:rPr>
                <a:t>I</a:t>
              </a:r>
              <a:r>
                <a:rPr lang="en-US" baseline="-25000">
                  <a:latin typeface="Book Antiqua" pitchFamily="18" charset="0"/>
                </a:rPr>
                <a:t>5</a:t>
              </a:r>
            </a:p>
          </p:txBody>
        </p:sp>
        <p:sp>
          <p:nvSpPr>
            <p:cNvPr id="348300" name="Oval 7"/>
            <p:cNvSpPr>
              <a:spLocks noChangeArrowheads="1"/>
            </p:cNvSpPr>
            <p:nvPr/>
          </p:nvSpPr>
          <p:spPr bwMode="auto">
            <a:xfrm>
              <a:off x="7010400" y="4038600"/>
              <a:ext cx="533400" cy="533400"/>
            </a:xfrm>
            <a:prstGeom prst="ellipse">
              <a:avLst/>
            </a:prstGeom>
            <a:solidFill>
              <a:schemeClr val="accent1"/>
            </a:solidFill>
            <a:ln w="9525">
              <a:solidFill>
                <a:srgbClr val="008000"/>
              </a:solidFill>
              <a:round/>
              <a:headEnd/>
              <a:tailEnd/>
            </a:ln>
          </p:spPr>
          <p:txBody>
            <a:bodyPr/>
            <a:lstStyle/>
            <a:p>
              <a:pPr algn="ctr" eaLnBrk="0" hangingPunct="0"/>
              <a:r>
                <a:rPr lang="en-US">
                  <a:latin typeface="Book Antiqua" pitchFamily="18" charset="0"/>
                </a:rPr>
                <a:t>I</a:t>
              </a:r>
              <a:r>
                <a:rPr lang="en-US" baseline="-25000">
                  <a:latin typeface="Book Antiqua" pitchFamily="18" charset="0"/>
                </a:rPr>
                <a:t>4</a:t>
              </a:r>
            </a:p>
          </p:txBody>
        </p:sp>
        <p:sp>
          <p:nvSpPr>
            <p:cNvPr id="348301" name="Oval 8"/>
            <p:cNvSpPr>
              <a:spLocks noChangeArrowheads="1"/>
            </p:cNvSpPr>
            <p:nvPr/>
          </p:nvSpPr>
          <p:spPr bwMode="auto">
            <a:xfrm>
              <a:off x="3733800" y="4038600"/>
              <a:ext cx="533400" cy="533400"/>
            </a:xfrm>
            <a:prstGeom prst="ellipse">
              <a:avLst/>
            </a:prstGeom>
            <a:solidFill>
              <a:schemeClr val="accent1"/>
            </a:solidFill>
            <a:ln w="9525">
              <a:solidFill>
                <a:srgbClr val="008000"/>
              </a:solidFill>
              <a:round/>
              <a:headEnd/>
              <a:tailEnd/>
            </a:ln>
          </p:spPr>
          <p:txBody>
            <a:bodyPr/>
            <a:lstStyle/>
            <a:p>
              <a:pPr algn="ctr" eaLnBrk="0" hangingPunct="0"/>
              <a:r>
                <a:rPr lang="en-US">
                  <a:latin typeface="Book Antiqua" pitchFamily="18" charset="0"/>
                </a:rPr>
                <a:t>I</a:t>
              </a:r>
              <a:r>
                <a:rPr lang="en-US" baseline="-25000">
                  <a:latin typeface="Book Antiqua" pitchFamily="18" charset="0"/>
                </a:rPr>
                <a:t>2</a:t>
              </a:r>
            </a:p>
          </p:txBody>
        </p:sp>
        <p:sp>
          <p:nvSpPr>
            <p:cNvPr id="348302" name="Oval 9"/>
            <p:cNvSpPr>
              <a:spLocks noChangeArrowheads="1"/>
            </p:cNvSpPr>
            <p:nvPr/>
          </p:nvSpPr>
          <p:spPr bwMode="auto">
            <a:xfrm>
              <a:off x="5715000" y="4038600"/>
              <a:ext cx="533400" cy="533400"/>
            </a:xfrm>
            <a:prstGeom prst="ellipse">
              <a:avLst/>
            </a:prstGeom>
            <a:solidFill>
              <a:schemeClr val="accent1"/>
            </a:solidFill>
            <a:ln w="9525">
              <a:solidFill>
                <a:srgbClr val="008000"/>
              </a:solidFill>
              <a:round/>
              <a:headEnd/>
              <a:tailEnd/>
            </a:ln>
          </p:spPr>
          <p:txBody>
            <a:bodyPr/>
            <a:lstStyle/>
            <a:p>
              <a:pPr algn="ctr" eaLnBrk="0" hangingPunct="0"/>
              <a:r>
                <a:rPr lang="en-US">
                  <a:latin typeface="Book Antiqua" pitchFamily="18" charset="0"/>
                </a:rPr>
                <a:t>I</a:t>
              </a:r>
              <a:r>
                <a:rPr lang="en-US" baseline="-25000">
                  <a:latin typeface="Book Antiqua" pitchFamily="18" charset="0"/>
                </a:rPr>
                <a:t>3</a:t>
              </a:r>
            </a:p>
          </p:txBody>
        </p:sp>
        <p:sp>
          <p:nvSpPr>
            <p:cNvPr id="348303" name="Rounded Rectangle 10"/>
            <p:cNvSpPr>
              <a:spLocks noChangeArrowheads="1"/>
            </p:cNvSpPr>
            <p:nvPr/>
          </p:nvSpPr>
          <p:spPr bwMode="auto">
            <a:xfrm>
              <a:off x="2781300" y="5105400"/>
              <a:ext cx="457200" cy="457200"/>
            </a:xfrm>
            <a:prstGeom prst="roundRect">
              <a:avLst>
                <a:gd name="adj" fmla="val 16667"/>
              </a:avLst>
            </a:prstGeom>
            <a:solidFill>
              <a:schemeClr val="accent1"/>
            </a:solidFill>
            <a:ln w="9525">
              <a:solidFill>
                <a:srgbClr val="FF0000"/>
              </a:solidFill>
              <a:round/>
              <a:headEnd/>
              <a:tailEnd/>
            </a:ln>
          </p:spPr>
          <p:txBody>
            <a:bodyPr/>
            <a:lstStyle/>
            <a:p>
              <a:pPr algn="ctr" eaLnBrk="0" hangingPunct="0"/>
              <a:r>
                <a:rPr lang="en-US">
                  <a:latin typeface="Book Antiqua" pitchFamily="18" charset="0"/>
                </a:rPr>
                <a:t>e</a:t>
              </a:r>
              <a:r>
                <a:rPr lang="en-US" baseline="-25000">
                  <a:latin typeface="Book Antiqua" pitchFamily="18" charset="0"/>
                </a:rPr>
                <a:t>1</a:t>
              </a:r>
            </a:p>
          </p:txBody>
        </p:sp>
        <p:sp>
          <p:nvSpPr>
            <p:cNvPr id="348304" name="Rounded Rectangle 11"/>
            <p:cNvSpPr>
              <a:spLocks noChangeArrowheads="1"/>
            </p:cNvSpPr>
            <p:nvPr/>
          </p:nvSpPr>
          <p:spPr bwMode="auto">
            <a:xfrm>
              <a:off x="3771900" y="5105400"/>
              <a:ext cx="457200" cy="457200"/>
            </a:xfrm>
            <a:prstGeom prst="roundRect">
              <a:avLst>
                <a:gd name="adj" fmla="val 16667"/>
              </a:avLst>
            </a:prstGeom>
            <a:solidFill>
              <a:schemeClr val="accent1"/>
            </a:solidFill>
            <a:ln w="9525">
              <a:solidFill>
                <a:srgbClr val="FF0000"/>
              </a:solidFill>
              <a:round/>
              <a:headEnd/>
              <a:tailEnd/>
            </a:ln>
          </p:spPr>
          <p:txBody>
            <a:bodyPr/>
            <a:lstStyle/>
            <a:p>
              <a:pPr algn="ctr" eaLnBrk="0" hangingPunct="0"/>
              <a:r>
                <a:rPr lang="en-US">
                  <a:latin typeface="Book Antiqua" pitchFamily="18" charset="0"/>
                </a:rPr>
                <a:t>e</a:t>
              </a:r>
              <a:r>
                <a:rPr lang="en-US" baseline="-25000">
                  <a:latin typeface="Book Antiqua" pitchFamily="18" charset="0"/>
                </a:rPr>
                <a:t>2</a:t>
              </a:r>
            </a:p>
          </p:txBody>
        </p:sp>
        <p:sp>
          <p:nvSpPr>
            <p:cNvPr id="348305" name="Rounded Rectangle 12"/>
            <p:cNvSpPr>
              <a:spLocks noChangeArrowheads="1"/>
            </p:cNvSpPr>
            <p:nvPr/>
          </p:nvSpPr>
          <p:spPr bwMode="auto">
            <a:xfrm>
              <a:off x="4762500" y="5105400"/>
              <a:ext cx="457200" cy="457200"/>
            </a:xfrm>
            <a:prstGeom prst="roundRect">
              <a:avLst>
                <a:gd name="adj" fmla="val 16667"/>
              </a:avLst>
            </a:prstGeom>
            <a:solidFill>
              <a:schemeClr val="accent1"/>
            </a:solidFill>
            <a:ln w="9525">
              <a:solidFill>
                <a:srgbClr val="FF0000"/>
              </a:solidFill>
              <a:round/>
              <a:headEnd/>
              <a:tailEnd/>
            </a:ln>
          </p:spPr>
          <p:txBody>
            <a:bodyPr/>
            <a:lstStyle/>
            <a:p>
              <a:pPr algn="ctr" eaLnBrk="0" hangingPunct="0"/>
              <a:r>
                <a:rPr lang="en-US">
                  <a:latin typeface="Book Antiqua" pitchFamily="18" charset="0"/>
                </a:rPr>
                <a:t>e</a:t>
              </a:r>
              <a:r>
                <a:rPr lang="en-US" baseline="-25000">
                  <a:latin typeface="Book Antiqua" pitchFamily="18" charset="0"/>
                </a:rPr>
                <a:t>3</a:t>
              </a:r>
            </a:p>
          </p:txBody>
        </p:sp>
        <p:sp>
          <p:nvSpPr>
            <p:cNvPr id="348306" name="Rounded Rectangle 13"/>
            <p:cNvSpPr>
              <a:spLocks noChangeArrowheads="1"/>
            </p:cNvSpPr>
            <p:nvPr/>
          </p:nvSpPr>
          <p:spPr bwMode="auto">
            <a:xfrm>
              <a:off x="7048500" y="5105400"/>
              <a:ext cx="457200" cy="457200"/>
            </a:xfrm>
            <a:prstGeom prst="roundRect">
              <a:avLst>
                <a:gd name="adj" fmla="val 16667"/>
              </a:avLst>
            </a:prstGeom>
            <a:solidFill>
              <a:schemeClr val="accent1"/>
            </a:solidFill>
            <a:ln w="9525">
              <a:solidFill>
                <a:srgbClr val="FF0000"/>
              </a:solidFill>
              <a:round/>
              <a:headEnd/>
              <a:tailEnd/>
            </a:ln>
          </p:spPr>
          <p:txBody>
            <a:bodyPr/>
            <a:lstStyle/>
            <a:p>
              <a:pPr algn="ctr" eaLnBrk="0" hangingPunct="0"/>
              <a:r>
                <a:rPr lang="en-US">
                  <a:latin typeface="Book Antiqua" pitchFamily="18" charset="0"/>
                </a:rPr>
                <a:t>e</a:t>
              </a:r>
              <a:r>
                <a:rPr lang="en-US" baseline="-25000">
                  <a:latin typeface="Book Antiqua" pitchFamily="18" charset="0"/>
                </a:rPr>
                <a:t>4</a:t>
              </a:r>
            </a:p>
          </p:txBody>
        </p:sp>
        <p:sp>
          <p:nvSpPr>
            <p:cNvPr id="348307" name="Rounded Rectangle 14"/>
            <p:cNvSpPr>
              <a:spLocks noChangeArrowheads="1"/>
            </p:cNvSpPr>
            <p:nvPr/>
          </p:nvSpPr>
          <p:spPr bwMode="auto">
            <a:xfrm>
              <a:off x="5753100" y="5105400"/>
              <a:ext cx="457200" cy="457200"/>
            </a:xfrm>
            <a:prstGeom prst="roundRect">
              <a:avLst>
                <a:gd name="adj" fmla="val 16667"/>
              </a:avLst>
            </a:prstGeom>
            <a:solidFill>
              <a:schemeClr val="accent1"/>
            </a:solidFill>
            <a:ln w="9525">
              <a:solidFill>
                <a:srgbClr val="FF0000"/>
              </a:solidFill>
              <a:round/>
              <a:headEnd/>
              <a:tailEnd/>
            </a:ln>
          </p:spPr>
          <p:txBody>
            <a:bodyPr/>
            <a:lstStyle/>
            <a:p>
              <a:pPr algn="ctr" eaLnBrk="0" hangingPunct="0"/>
              <a:r>
                <a:rPr lang="en-US">
                  <a:latin typeface="Book Antiqua" pitchFamily="18" charset="0"/>
                </a:rPr>
                <a:t>e</a:t>
              </a:r>
              <a:r>
                <a:rPr lang="en-US" baseline="-25000">
                  <a:latin typeface="Book Antiqua" pitchFamily="18" charset="0"/>
                </a:rPr>
                <a:t>5</a:t>
              </a:r>
            </a:p>
          </p:txBody>
        </p:sp>
        <p:sp>
          <p:nvSpPr>
            <p:cNvPr id="348308" name="Rounded Rectangle 15"/>
            <p:cNvSpPr>
              <a:spLocks noChangeArrowheads="1"/>
            </p:cNvSpPr>
            <p:nvPr/>
          </p:nvSpPr>
          <p:spPr bwMode="auto">
            <a:xfrm>
              <a:off x="8191500" y="5105400"/>
              <a:ext cx="457200" cy="457200"/>
            </a:xfrm>
            <a:prstGeom prst="roundRect">
              <a:avLst>
                <a:gd name="adj" fmla="val 16667"/>
              </a:avLst>
            </a:prstGeom>
            <a:solidFill>
              <a:schemeClr val="accent1"/>
            </a:solidFill>
            <a:ln w="9525">
              <a:solidFill>
                <a:srgbClr val="FF0000"/>
              </a:solidFill>
              <a:round/>
              <a:headEnd/>
              <a:tailEnd/>
            </a:ln>
          </p:spPr>
          <p:txBody>
            <a:bodyPr/>
            <a:lstStyle/>
            <a:p>
              <a:pPr algn="ctr" eaLnBrk="0" hangingPunct="0"/>
              <a:r>
                <a:rPr lang="en-US">
                  <a:latin typeface="Book Antiqua" pitchFamily="18" charset="0"/>
                </a:rPr>
                <a:t>e</a:t>
              </a:r>
              <a:r>
                <a:rPr lang="en-US" baseline="-25000">
                  <a:latin typeface="Book Antiqua" pitchFamily="18" charset="0"/>
                </a:rPr>
                <a:t>6</a:t>
              </a:r>
            </a:p>
          </p:txBody>
        </p:sp>
        <p:cxnSp>
          <p:nvCxnSpPr>
            <p:cNvPr id="348309" name="Straight Arrow Connector 16"/>
            <p:cNvCxnSpPr>
              <a:cxnSpLocks noChangeShapeType="1"/>
              <a:stCxn id="348301" idx="3"/>
              <a:endCxn id="348303" idx="0"/>
            </p:cNvCxnSpPr>
            <p:nvPr/>
          </p:nvCxnSpPr>
          <p:spPr bwMode="auto">
            <a:xfrm rot="5400000">
              <a:off x="3105151" y="4398635"/>
              <a:ext cx="611515" cy="802015"/>
            </a:xfrm>
            <a:prstGeom prst="straightConnector1">
              <a:avLst/>
            </a:prstGeom>
            <a:noFill/>
            <a:ln w="25400">
              <a:solidFill>
                <a:schemeClr val="tx1"/>
              </a:solidFill>
              <a:round/>
              <a:headEnd/>
              <a:tailEnd type="arrow" w="med" len="med"/>
            </a:ln>
          </p:spPr>
        </p:cxnSp>
        <p:cxnSp>
          <p:nvCxnSpPr>
            <p:cNvPr id="348310" name="Straight Arrow Connector 17"/>
            <p:cNvCxnSpPr>
              <a:cxnSpLocks noChangeShapeType="1"/>
              <a:stCxn id="348301" idx="4"/>
              <a:endCxn id="348304" idx="0"/>
            </p:cNvCxnSpPr>
            <p:nvPr/>
          </p:nvCxnSpPr>
          <p:spPr bwMode="auto">
            <a:xfrm rot="5400000">
              <a:off x="3733800" y="4838700"/>
              <a:ext cx="533400" cy="1588"/>
            </a:xfrm>
            <a:prstGeom prst="straightConnector1">
              <a:avLst/>
            </a:prstGeom>
            <a:noFill/>
            <a:ln w="25400">
              <a:solidFill>
                <a:schemeClr val="tx1"/>
              </a:solidFill>
              <a:round/>
              <a:headEnd/>
              <a:tailEnd type="arrow" w="med" len="med"/>
            </a:ln>
          </p:spPr>
        </p:cxnSp>
        <p:cxnSp>
          <p:nvCxnSpPr>
            <p:cNvPr id="348311" name="Straight Arrow Connector 18"/>
            <p:cNvCxnSpPr>
              <a:cxnSpLocks noChangeShapeType="1"/>
              <a:stCxn id="348301" idx="5"/>
              <a:endCxn id="348305" idx="0"/>
            </p:cNvCxnSpPr>
            <p:nvPr/>
          </p:nvCxnSpPr>
          <p:spPr bwMode="auto">
            <a:xfrm rot="16200000" flipH="1">
              <a:off x="4284335" y="4398634"/>
              <a:ext cx="611515" cy="802015"/>
            </a:xfrm>
            <a:prstGeom prst="straightConnector1">
              <a:avLst/>
            </a:prstGeom>
            <a:noFill/>
            <a:ln w="25400">
              <a:solidFill>
                <a:schemeClr val="tx1"/>
              </a:solidFill>
              <a:round/>
              <a:headEnd/>
              <a:tailEnd type="arrow" w="med" len="med"/>
            </a:ln>
          </p:spPr>
        </p:cxnSp>
        <p:cxnSp>
          <p:nvCxnSpPr>
            <p:cNvPr id="348312" name="Straight Arrow Connector 19"/>
            <p:cNvCxnSpPr>
              <a:cxnSpLocks noChangeShapeType="1"/>
              <a:stCxn id="348302" idx="4"/>
              <a:endCxn id="348307" idx="0"/>
            </p:cNvCxnSpPr>
            <p:nvPr/>
          </p:nvCxnSpPr>
          <p:spPr bwMode="auto">
            <a:xfrm rot="5400000">
              <a:off x="5715000" y="4838700"/>
              <a:ext cx="533400" cy="1588"/>
            </a:xfrm>
            <a:prstGeom prst="straightConnector1">
              <a:avLst/>
            </a:prstGeom>
            <a:noFill/>
            <a:ln w="25400">
              <a:solidFill>
                <a:schemeClr val="tx1"/>
              </a:solidFill>
              <a:round/>
              <a:headEnd/>
              <a:tailEnd type="arrow" w="med" len="med"/>
            </a:ln>
          </p:spPr>
        </p:cxnSp>
        <p:cxnSp>
          <p:nvCxnSpPr>
            <p:cNvPr id="348313" name="Straight Arrow Connector 20"/>
            <p:cNvCxnSpPr>
              <a:cxnSpLocks noChangeShapeType="1"/>
              <a:stCxn id="348300" idx="4"/>
              <a:endCxn id="348306" idx="0"/>
            </p:cNvCxnSpPr>
            <p:nvPr/>
          </p:nvCxnSpPr>
          <p:spPr bwMode="auto">
            <a:xfrm rot="5400000">
              <a:off x="7010400" y="4838700"/>
              <a:ext cx="533400" cy="1588"/>
            </a:xfrm>
            <a:prstGeom prst="straightConnector1">
              <a:avLst/>
            </a:prstGeom>
            <a:noFill/>
            <a:ln w="25400">
              <a:solidFill>
                <a:schemeClr val="tx1"/>
              </a:solidFill>
              <a:round/>
              <a:headEnd/>
              <a:tailEnd type="arrow" w="med" len="med"/>
            </a:ln>
          </p:spPr>
        </p:cxnSp>
        <p:cxnSp>
          <p:nvCxnSpPr>
            <p:cNvPr id="348314" name="Straight Arrow Connector 21"/>
            <p:cNvCxnSpPr>
              <a:cxnSpLocks noChangeShapeType="1"/>
              <a:stCxn id="348299" idx="4"/>
              <a:endCxn id="348308" idx="0"/>
            </p:cNvCxnSpPr>
            <p:nvPr/>
          </p:nvCxnSpPr>
          <p:spPr bwMode="auto">
            <a:xfrm rot="5400000">
              <a:off x="8153400" y="4838700"/>
              <a:ext cx="533400" cy="1588"/>
            </a:xfrm>
            <a:prstGeom prst="straightConnector1">
              <a:avLst/>
            </a:prstGeom>
            <a:noFill/>
            <a:ln w="25400">
              <a:solidFill>
                <a:schemeClr val="tx1"/>
              </a:solidFill>
              <a:round/>
              <a:headEnd/>
              <a:tailEnd type="arrow" w="med" len="med"/>
            </a:ln>
          </p:spPr>
        </p:cxnSp>
        <p:cxnSp>
          <p:nvCxnSpPr>
            <p:cNvPr id="348315" name="Curved Connector 22"/>
            <p:cNvCxnSpPr>
              <a:cxnSpLocks noChangeShapeType="1"/>
              <a:stCxn id="348303" idx="2"/>
              <a:endCxn id="348304" idx="2"/>
            </p:cNvCxnSpPr>
            <p:nvPr/>
          </p:nvCxnSpPr>
          <p:spPr bwMode="auto">
            <a:xfrm rot="16200000" flipH="1">
              <a:off x="3505200" y="5067300"/>
              <a:ext cx="1588" cy="990600"/>
            </a:xfrm>
            <a:prstGeom prst="curvedConnector3">
              <a:avLst>
                <a:gd name="adj1" fmla="val 14395468"/>
              </a:avLst>
            </a:prstGeom>
            <a:noFill/>
            <a:ln w="9525">
              <a:solidFill>
                <a:schemeClr val="tx1"/>
              </a:solidFill>
              <a:round/>
              <a:headEnd/>
              <a:tailEnd/>
            </a:ln>
          </p:spPr>
        </p:cxnSp>
        <p:cxnSp>
          <p:nvCxnSpPr>
            <p:cNvPr id="348316" name="Curved Connector 23"/>
            <p:cNvCxnSpPr>
              <a:cxnSpLocks noChangeShapeType="1"/>
              <a:stCxn id="348303" idx="2"/>
              <a:endCxn id="348305" idx="2"/>
            </p:cNvCxnSpPr>
            <p:nvPr/>
          </p:nvCxnSpPr>
          <p:spPr bwMode="auto">
            <a:xfrm rot="16200000" flipH="1">
              <a:off x="4000500" y="4572000"/>
              <a:ext cx="1588" cy="1981200"/>
            </a:xfrm>
            <a:prstGeom prst="curvedConnector3">
              <a:avLst>
                <a:gd name="adj1" fmla="val 23992440"/>
              </a:avLst>
            </a:prstGeom>
            <a:noFill/>
            <a:ln w="9525">
              <a:solidFill>
                <a:schemeClr val="tx1"/>
              </a:solidFill>
              <a:round/>
              <a:headEnd/>
              <a:tailEnd/>
            </a:ln>
          </p:spPr>
        </p:cxnSp>
        <p:cxnSp>
          <p:nvCxnSpPr>
            <p:cNvPr id="348317" name="Straight Connector 24"/>
            <p:cNvCxnSpPr>
              <a:cxnSpLocks noChangeShapeType="1"/>
              <a:stCxn id="348298" idx="6"/>
              <a:endCxn id="348301" idx="2"/>
            </p:cNvCxnSpPr>
            <p:nvPr/>
          </p:nvCxnSpPr>
          <p:spPr bwMode="auto">
            <a:xfrm>
              <a:off x="2667000" y="4305300"/>
              <a:ext cx="1066800" cy="1588"/>
            </a:xfrm>
            <a:prstGeom prst="line">
              <a:avLst/>
            </a:prstGeom>
            <a:noFill/>
            <a:ln w="9525">
              <a:solidFill>
                <a:schemeClr val="tx1"/>
              </a:solidFill>
              <a:prstDash val="dash"/>
              <a:round/>
              <a:headEnd/>
              <a:tailEnd/>
            </a:ln>
          </p:spPr>
        </p:cxnSp>
        <p:cxnSp>
          <p:nvCxnSpPr>
            <p:cNvPr id="348318" name="Straight Connector 25"/>
            <p:cNvCxnSpPr>
              <a:cxnSpLocks noChangeShapeType="1"/>
              <a:stCxn id="348301" idx="6"/>
              <a:endCxn id="348302" idx="2"/>
            </p:cNvCxnSpPr>
            <p:nvPr/>
          </p:nvCxnSpPr>
          <p:spPr bwMode="auto">
            <a:xfrm>
              <a:off x="4267200" y="4305300"/>
              <a:ext cx="1447800" cy="1588"/>
            </a:xfrm>
            <a:prstGeom prst="line">
              <a:avLst/>
            </a:prstGeom>
            <a:noFill/>
            <a:ln w="9525">
              <a:solidFill>
                <a:schemeClr val="tx1"/>
              </a:solidFill>
              <a:prstDash val="dash"/>
              <a:round/>
              <a:headEnd/>
              <a:tailEnd/>
            </a:ln>
          </p:spPr>
        </p:cxnSp>
        <p:cxnSp>
          <p:nvCxnSpPr>
            <p:cNvPr id="348319" name="Straight Connector 26"/>
            <p:cNvCxnSpPr>
              <a:cxnSpLocks noChangeShapeType="1"/>
              <a:stCxn id="348302" idx="6"/>
              <a:endCxn id="348300" idx="2"/>
            </p:cNvCxnSpPr>
            <p:nvPr/>
          </p:nvCxnSpPr>
          <p:spPr bwMode="auto">
            <a:xfrm>
              <a:off x="6248400" y="4305300"/>
              <a:ext cx="762000" cy="1588"/>
            </a:xfrm>
            <a:prstGeom prst="line">
              <a:avLst/>
            </a:prstGeom>
            <a:noFill/>
            <a:ln w="9525">
              <a:solidFill>
                <a:schemeClr val="tx1"/>
              </a:solidFill>
              <a:prstDash val="dash"/>
              <a:round/>
              <a:headEnd/>
              <a:tailEnd/>
            </a:ln>
          </p:spPr>
        </p:cxnSp>
        <p:cxnSp>
          <p:nvCxnSpPr>
            <p:cNvPr id="348320" name="Straight Connector 27"/>
            <p:cNvCxnSpPr>
              <a:cxnSpLocks noChangeShapeType="1"/>
              <a:stCxn id="348300" idx="6"/>
              <a:endCxn id="348299" idx="2"/>
            </p:cNvCxnSpPr>
            <p:nvPr/>
          </p:nvCxnSpPr>
          <p:spPr bwMode="auto">
            <a:xfrm>
              <a:off x="7543800" y="4305300"/>
              <a:ext cx="609600" cy="1588"/>
            </a:xfrm>
            <a:prstGeom prst="line">
              <a:avLst/>
            </a:prstGeom>
            <a:noFill/>
            <a:ln w="9525">
              <a:solidFill>
                <a:schemeClr val="tx1"/>
              </a:solidFill>
              <a:prstDash val="dash"/>
              <a:round/>
              <a:headEnd/>
              <a:tailEnd/>
            </a:ln>
          </p:spPr>
        </p:cxnSp>
        <p:sp>
          <p:nvSpPr>
            <p:cNvPr id="348321" name="Right Arrow 28"/>
            <p:cNvSpPr>
              <a:spLocks noChangeArrowheads="1"/>
            </p:cNvSpPr>
            <p:nvPr/>
          </p:nvSpPr>
          <p:spPr bwMode="auto">
            <a:xfrm>
              <a:off x="4114800" y="5791200"/>
              <a:ext cx="152400" cy="228600"/>
            </a:xfrm>
            <a:prstGeom prst="rightArrow">
              <a:avLst>
                <a:gd name="adj1" fmla="val 50000"/>
                <a:gd name="adj2" fmla="val 50000"/>
              </a:avLst>
            </a:prstGeom>
            <a:solidFill>
              <a:schemeClr val="accent1"/>
            </a:solidFill>
            <a:ln w="9525">
              <a:solidFill>
                <a:schemeClr val="tx1"/>
              </a:solidFill>
              <a:round/>
              <a:headEnd/>
              <a:tailEnd/>
            </a:ln>
          </p:spPr>
          <p:txBody>
            <a:bodyPr/>
            <a:lstStyle/>
            <a:p>
              <a:pPr eaLnBrk="0" hangingPunct="0"/>
              <a:endParaRPr lang="en-US" sz="2400"/>
            </a:p>
          </p:txBody>
        </p:sp>
        <p:sp>
          <p:nvSpPr>
            <p:cNvPr id="348322" name="Right Arrow 29"/>
            <p:cNvSpPr>
              <a:spLocks noChangeArrowheads="1"/>
            </p:cNvSpPr>
            <p:nvPr/>
          </p:nvSpPr>
          <p:spPr bwMode="auto">
            <a:xfrm>
              <a:off x="3505200" y="5638800"/>
              <a:ext cx="152400" cy="228600"/>
            </a:xfrm>
            <a:prstGeom prst="rightArrow">
              <a:avLst>
                <a:gd name="adj1" fmla="val 50000"/>
                <a:gd name="adj2" fmla="val 50000"/>
              </a:avLst>
            </a:prstGeom>
            <a:solidFill>
              <a:schemeClr val="accent1"/>
            </a:solidFill>
            <a:ln w="9525">
              <a:solidFill>
                <a:schemeClr val="tx1"/>
              </a:solidFill>
              <a:round/>
              <a:headEnd/>
              <a:tailEnd/>
            </a:ln>
          </p:spPr>
          <p:txBody>
            <a:bodyPr/>
            <a:lstStyle/>
            <a:p>
              <a:pPr eaLnBrk="0" hangingPunct="0"/>
              <a:endParaRPr lang="en-US" sz="2400"/>
            </a:p>
          </p:txBody>
        </p:sp>
        <p:sp>
          <p:nvSpPr>
            <p:cNvPr id="348323" name="Right Arrow 30"/>
            <p:cNvSpPr>
              <a:spLocks noChangeArrowheads="1"/>
            </p:cNvSpPr>
            <p:nvPr/>
          </p:nvSpPr>
          <p:spPr bwMode="auto">
            <a:xfrm>
              <a:off x="4495800" y="5613400"/>
              <a:ext cx="152400" cy="228600"/>
            </a:xfrm>
            <a:prstGeom prst="rightArrow">
              <a:avLst>
                <a:gd name="adj1" fmla="val 50000"/>
                <a:gd name="adj2" fmla="val 50000"/>
              </a:avLst>
            </a:prstGeom>
            <a:solidFill>
              <a:schemeClr val="accent1"/>
            </a:solidFill>
            <a:ln w="9525">
              <a:solidFill>
                <a:schemeClr val="tx1"/>
              </a:solidFill>
              <a:round/>
              <a:headEnd/>
              <a:tailEnd/>
            </a:ln>
          </p:spPr>
          <p:txBody>
            <a:bodyPr/>
            <a:lstStyle/>
            <a:p>
              <a:pPr eaLnBrk="0" hangingPunct="0"/>
              <a:endParaRPr lang="en-US" sz="2400"/>
            </a:p>
          </p:txBody>
        </p:sp>
        <p:sp>
          <p:nvSpPr>
            <p:cNvPr id="348324" name="Right Arrow 31"/>
            <p:cNvSpPr>
              <a:spLocks noChangeArrowheads="1"/>
            </p:cNvSpPr>
            <p:nvPr/>
          </p:nvSpPr>
          <p:spPr bwMode="auto">
            <a:xfrm flipH="1">
              <a:off x="4343400" y="5613400"/>
              <a:ext cx="152400" cy="228600"/>
            </a:xfrm>
            <a:prstGeom prst="rightArrow">
              <a:avLst>
                <a:gd name="adj1" fmla="val 50000"/>
                <a:gd name="adj2" fmla="val 50000"/>
              </a:avLst>
            </a:prstGeom>
            <a:solidFill>
              <a:schemeClr val="accent1"/>
            </a:solidFill>
            <a:ln w="9525">
              <a:solidFill>
                <a:schemeClr val="tx1"/>
              </a:solidFill>
              <a:round/>
              <a:headEnd/>
              <a:tailEnd/>
            </a:ln>
          </p:spPr>
          <p:txBody>
            <a:bodyPr/>
            <a:lstStyle/>
            <a:p>
              <a:pPr eaLnBrk="0" hangingPunct="0"/>
              <a:endParaRPr lang="en-US" sz="2400"/>
            </a:p>
          </p:txBody>
        </p:sp>
        <p:cxnSp>
          <p:nvCxnSpPr>
            <p:cNvPr id="348325" name="Curved Connector 32"/>
            <p:cNvCxnSpPr>
              <a:cxnSpLocks noChangeShapeType="1"/>
              <a:stCxn id="348305" idx="2"/>
              <a:endCxn id="348307" idx="2"/>
            </p:cNvCxnSpPr>
            <p:nvPr/>
          </p:nvCxnSpPr>
          <p:spPr bwMode="auto">
            <a:xfrm rot="16200000" flipH="1">
              <a:off x="5486400" y="5067300"/>
              <a:ext cx="1588" cy="990600"/>
            </a:xfrm>
            <a:prstGeom prst="curvedConnector3">
              <a:avLst>
                <a:gd name="adj1" fmla="val 14395468"/>
              </a:avLst>
            </a:prstGeom>
            <a:noFill/>
            <a:ln w="9525">
              <a:solidFill>
                <a:schemeClr val="tx1"/>
              </a:solidFill>
              <a:round/>
              <a:headEnd/>
              <a:tailEnd/>
            </a:ln>
          </p:spPr>
        </p:cxnSp>
        <p:cxnSp>
          <p:nvCxnSpPr>
            <p:cNvPr id="348326" name="Curved Connector 33"/>
            <p:cNvCxnSpPr>
              <a:cxnSpLocks noChangeShapeType="1"/>
              <a:stCxn id="348307" idx="2"/>
              <a:endCxn id="348306" idx="2"/>
            </p:cNvCxnSpPr>
            <p:nvPr/>
          </p:nvCxnSpPr>
          <p:spPr bwMode="auto">
            <a:xfrm rot="16200000" flipH="1">
              <a:off x="6629400" y="4914900"/>
              <a:ext cx="1588" cy="1295400"/>
            </a:xfrm>
            <a:prstGeom prst="curvedConnector3">
              <a:avLst>
                <a:gd name="adj1" fmla="val 14395468"/>
              </a:avLst>
            </a:prstGeom>
            <a:noFill/>
            <a:ln w="9525">
              <a:solidFill>
                <a:schemeClr val="tx1"/>
              </a:solidFill>
              <a:round/>
              <a:headEnd/>
              <a:tailEnd/>
            </a:ln>
          </p:spPr>
        </p:cxnSp>
        <p:cxnSp>
          <p:nvCxnSpPr>
            <p:cNvPr id="348327" name="Curved Connector 34"/>
            <p:cNvCxnSpPr>
              <a:cxnSpLocks noChangeShapeType="1"/>
              <a:stCxn id="348306" idx="2"/>
              <a:endCxn id="348308" idx="2"/>
            </p:cNvCxnSpPr>
            <p:nvPr/>
          </p:nvCxnSpPr>
          <p:spPr bwMode="auto">
            <a:xfrm rot="16200000" flipH="1">
              <a:off x="7848600" y="4991100"/>
              <a:ext cx="1588" cy="1143000"/>
            </a:xfrm>
            <a:prstGeom prst="curvedConnector3">
              <a:avLst>
                <a:gd name="adj1" fmla="val 14395468"/>
              </a:avLst>
            </a:prstGeom>
            <a:noFill/>
            <a:ln w="9525">
              <a:solidFill>
                <a:schemeClr val="tx1"/>
              </a:solidFill>
              <a:round/>
              <a:headEnd/>
              <a:tailEnd/>
            </a:ln>
          </p:spPr>
        </p:cxnSp>
        <p:sp>
          <p:nvSpPr>
            <p:cNvPr id="348328" name="Right Arrow 35"/>
            <p:cNvSpPr>
              <a:spLocks noChangeArrowheads="1"/>
            </p:cNvSpPr>
            <p:nvPr/>
          </p:nvSpPr>
          <p:spPr bwMode="auto">
            <a:xfrm flipH="1">
              <a:off x="5410200" y="5638800"/>
              <a:ext cx="152400" cy="228600"/>
            </a:xfrm>
            <a:prstGeom prst="rightArrow">
              <a:avLst>
                <a:gd name="adj1" fmla="val 50000"/>
                <a:gd name="adj2" fmla="val 50000"/>
              </a:avLst>
            </a:prstGeom>
            <a:solidFill>
              <a:schemeClr val="accent1"/>
            </a:solidFill>
            <a:ln w="9525">
              <a:solidFill>
                <a:schemeClr val="tx1"/>
              </a:solidFill>
              <a:round/>
              <a:headEnd/>
              <a:tailEnd/>
            </a:ln>
          </p:spPr>
          <p:txBody>
            <a:bodyPr/>
            <a:lstStyle/>
            <a:p>
              <a:pPr eaLnBrk="0" hangingPunct="0"/>
              <a:endParaRPr lang="en-US" sz="2400"/>
            </a:p>
          </p:txBody>
        </p:sp>
        <p:sp>
          <p:nvSpPr>
            <p:cNvPr id="348329" name="Right Arrow 36"/>
            <p:cNvSpPr>
              <a:spLocks noChangeArrowheads="1"/>
            </p:cNvSpPr>
            <p:nvPr/>
          </p:nvSpPr>
          <p:spPr bwMode="auto">
            <a:xfrm>
              <a:off x="6629400" y="5638800"/>
              <a:ext cx="152400" cy="228600"/>
            </a:xfrm>
            <a:prstGeom prst="rightArrow">
              <a:avLst>
                <a:gd name="adj1" fmla="val 50000"/>
                <a:gd name="adj2" fmla="val 50000"/>
              </a:avLst>
            </a:prstGeom>
            <a:solidFill>
              <a:schemeClr val="accent1"/>
            </a:solidFill>
            <a:ln w="9525">
              <a:solidFill>
                <a:schemeClr val="tx1"/>
              </a:solidFill>
              <a:round/>
              <a:headEnd/>
              <a:tailEnd/>
            </a:ln>
          </p:spPr>
          <p:txBody>
            <a:bodyPr/>
            <a:lstStyle/>
            <a:p>
              <a:pPr eaLnBrk="0" hangingPunct="0"/>
              <a:endParaRPr lang="en-US" sz="2400"/>
            </a:p>
          </p:txBody>
        </p:sp>
        <p:sp>
          <p:nvSpPr>
            <p:cNvPr id="348330" name="Right Arrow 37"/>
            <p:cNvSpPr>
              <a:spLocks noChangeArrowheads="1"/>
            </p:cNvSpPr>
            <p:nvPr/>
          </p:nvSpPr>
          <p:spPr bwMode="auto">
            <a:xfrm flipH="1">
              <a:off x="6477000" y="5638800"/>
              <a:ext cx="152400" cy="228600"/>
            </a:xfrm>
            <a:prstGeom prst="rightArrow">
              <a:avLst>
                <a:gd name="adj1" fmla="val 50000"/>
                <a:gd name="adj2" fmla="val 50000"/>
              </a:avLst>
            </a:prstGeom>
            <a:solidFill>
              <a:schemeClr val="accent1"/>
            </a:solidFill>
            <a:ln w="9525">
              <a:solidFill>
                <a:schemeClr val="tx1"/>
              </a:solidFill>
              <a:round/>
              <a:headEnd/>
              <a:tailEnd/>
            </a:ln>
          </p:spPr>
          <p:txBody>
            <a:bodyPr/>
            <a:lstStyle/>
            <a:p>
              <a:pPr eaLnBrk="0" hangingPunct="0"/>
              <a:endParaRPr lang="en-US" sz="2400"/>
            </a:p>
          </p:txBody>
        </p:sp>
        <p:cxnSp>
          <p:nvCxnSpPr>
            <p:cNvPr id="348331" name="Curved Connector 38"/>
            <p:cNvCxnSpPr>
              <a:cxnSpLocks noChangeShapeType="1"/>
              <a:stCxn id="348305" idx="2"/>
              <a:endCxn id="348306" idx="2"/>
            </p:cNvCxnSpPr>
            <p:nvPr/>
          </p:nvCxnSpPr>
          <p:spPr bwMode="auto">
            <a:xfrm rot="16200000" flipH="1">
              <a:off x="6134100" y="4419600"/>
              <a:ext cx="1588" cy="2286000"/>
            </a:xfrm>
            <a:prstGeom prst="curvedConnector3">
              <a:avLst>
                <a:gd name="adj1" fmla="val 32789671"/>
              </a:avLst>
            </a:prstGeom>
            <a:noFill/>
            <a:ln w="9525">
              <a:solidFill>
                <a:schemeClr val="tx1"/>
              </a:solidFill>
              <a:round/>
              <a:headEnd/>
              <a:tailEnd/>
            </a:ln>
          </p:spPr>
        </p:cxnSp>
        <p:sp>
          <p:nvSpPr>
            <p:cNvPr id="348332" name="Right Arrow 39"/>
            <p:cNvSpPr>
              <a:spLocks noChangeArrowheads="1"/>
            </p:cNvSpPr>
            <p:nvPr/>
          </p:nvSpPr>
          <p:spPr bwMode="auto">
            <a:xfrm>
              <a:off x="6172200" y="5943600"/>
              <a:ext cx="152400" cy="228600"/>
            </a:xfrm>
            <a:prstGeom prst="rightArrow">
              <a:avLst>
                <a:gd name="adj1" fmla="val 50000"/>
                <a:gd name="adj2" fmla="val 50000"/>
              </a:avLst>
            </a:prstGeom>
            <a:solidFill>
              <a:schemeClr val="accent1"/>
            </a:solidFill>
            <a:ln w="9525">
              <a:solidFill>
                <a:schemeClr val="tx1"/>
              </a:solidFill>
              <a:round/>
              <a:headEnd/>
              <a:tailEnd/>
            </a:ln>
          </p:spPr>
          <p:txBody>
            <a:bodyPr/>
            <a:lstStyle/>
            <a:p>
              <a:pPr eaLnBrk="0" hangingPunct="0"/>
              <a:endParaRPr lang="en-US" sz="2400"/>
            </a:p>
          </p:txBody>
        </p:sp>
        <p:sp>
          <p:nvSpPr>
            <p:cNvPr id="348333" name="Right Arrow 40"/>
            <p:cNvSpPr>
              <a:spLocks noChangeArrowheads="1"/>
            </p:cNvSpPr>
            <p:nvPr/>
          </p:nvSpPr>
          <p:spPr bwMode="auto">
            <a:xfrm flipH="1">
              <a:off x="6019800" y="5943600"/>
              <a:ext cx="152400" cy="228600"/>
            </a:xfrm>
            <a:prstGeom prst="rightArrow">
              <a:avLst>
                <a:gd name="adj1" fmla="val 50000"/>
                <a:gd name="adj2" fmla="val 50000"/>
              </a:avLst>
            </a:prstGeom>
            <a:solidFill>
              <a:schemeClr val="accent1"/>
            </a:solidFill>
            <a:ln w="9525">
              <a:solidFill>
                <a:schemeClr val="tx1"/>
              </a:solidFill>
              <a:round/>
              <a:headEnd/>
              <a:tailEnd/>
            </a:ln>
          </p:spPr>
          <p:txBody>
            <a:bodyPr/>
            <a:lstStyle/>
            <a:p>
              <a:pPr eaLnBrk="0" hangingPunct="0"/>
              <a:endParaRPr lang="en-US" sz="2400"/>
            </a:p>
          </p:txBody>
        </p:sp>
        <p:cxnSp>
          <p:nvCxnSpPr>
            <p:cNvPr id="348334" name="Curved Connector 41"/>
            <p:cNvCxnSpPr>
              <a:cxnSpLocks noChangeShapeType="1"/>
              <a:stCxn id="348305" idx="2"/>
              <a:endCxn id="348308" idx="2"/>
            </p:cNvCxnSpPr>
            <p:nvPr/>
          </p:nvCxnSpPr>
          <p:spPr bwMode="auto">
            <a:xfrm rot="16200000" flipH="1">
              <a:off x="6705600" y="3848100"/>
              <a:ext cx="1588" cy="3429000"/>
            </a:xfrm>
            <a:prstGeom prst="curvedConnector3">
              <a:avLst>
                <a:gd name="adj1" fmla="val 55182606"/>
              </a:avLst>
            </a:prstGeom>
            <a:noFill/>
            <a:ln w="9525">
              <a:solidFill>
                <a:schemeClr val="tx1"/>
              </a:solidFill>
              <a:round/>
              <a:headEnd/>
              <a:tailEnd/>
            </a:ln>
          </p:spPr>
        </p:cxnSp>
        <p:sp>
          <p:nvSpPr>
            <p:cNvPr id="348335" name="Right Arrow 42"/>
            <p:cNvSpPr>
              <a:spLocks noChangeArrowheads="1"/>
            </p:cNvSpPr>
            <p:nvPr/>
          </p:nvSpPr>
          <p:spPr bwMode="auto">
            <a:xfrm>
              <a:off x="7848600" y="5638800"/>
              <a:ext cx="152400" cy="228600"/>
            </a:xfrm>
            <a:prstGeom prst="rightArrow">
              <a:avLst>
                <a:gd name="adj1" fmla="val 50000"/>
                <a:gd name="adj2" fmla="val 50000"/>
              </a:avLst>
            </a:prstGeom>
            <a:solidFill>
              <a:schemeClr val="accent1"/>
            </a:solidFill>
            <a:ln w="9525">
              <a:solidFill>
                <a:schemeClr val="tx1"/>
              </a:solidFill>
              <a:round/>
              <a:headEnd/>
              <a:tailEnd/>
            </a:ln>
          </p:spPr>
          <p:txBody>
            <a:bodyPr/>
            <a:lstStyle/>
            <a:p>
              <a:pPr eaLnBrk="0" hangingPunct="0"/>
              <a:endParaRPr lang="en-US" sz="2400"/>
            </a:p>
          </p:txBody>
        </p:sp>
        <p:sp>
          <p:nvSpPr>
            <p:cNvPr id="348336" name="Right Arrow 43"/>
            <p:cNvSpPr>
              <a:spLocks noChangeArrowheads="1"/>
            </p:cNvSpPr>
            <p:nvPr/>
          </p:nvSpPr>
          <p:spPr bwMode="auto">
            <a:xfrm>
              <a:off x="6705600" y="6324600"/>
              <a:ext cx="152400" cy="228600"/>
            </a:xfrm>
            <a:prstGeom prst="rightArrow">
              <a:avLst>
                <a:gd name="adj1" fmla="val 50000"/>
                <a:gd name="adj2" fmla="val 50000"/>
              </a:avLst>
            </a:prstGeom>
            <a:solidFill>
              <a:schemeClr val="accent1"/>
            </a:solidFill>
            <a:ln w="9525">
              <a:solidFill>
                <a:schemeClr val="tx1"/>
              </a:solidFill>
              <a:round/>
              <a:headEnd/>
              <a:tailEnd/>
            </a:ln>
          </p:spPr>
          <p:txBody>
            <a:bodyPr/>
            <a:lstStyle/>
            <a:p>
              <a:pPr eaLnBrk="0" hangingPunct="0"/>
              <a:endParaRPr lang="en-US" sz="2400"/>
            </a:p>
          </p:txBody>
        </p:sp>
      </p:grpSp>
      <p:sp>
        <p:nvSpPr>
          <p:cNvPr id="48" name="Rectangle 47"/>
          <p:cNvSpPr>
            <a:spLocks noChangeArrowheads="1"/>
          </p:cNvSpPr>
          <p:nvPr/>
        </p:nvSpPr>
        <p:spPr bwMode="auto">
          <a:xfrm>
            <a:off x="1104900" y="2362200"/>
            <a:ext cx="6934200" cy="2743200"/>
          </a:xfrm>
          <a:prstGeom prst="rect">
            <a:avLst/>
          </a:prstGeom>
          <a:solidFill>
            <a:srgbClr val="FFFFFF">
              <a:alpha val="54117"/>
            </a:srgbClr>
          </a:solidFill>
          <a:ln w="9525">
            <a:noFill/>
            <a:miter lim="800000"/>
            <a:headEnd/>
            <a:tailEnd/>
          </a:ln>
        </p:spPr>
        <p:txBody>
          <a:bodyPr/>
          <a:lstStyle/>
          <a:p>
            <a:pPr eaLnBrk="0" hangingPunct="0"/>
            <a:endParaRPr lang="en-US" sz="2400"/>
          </a:p>
        </p:txBody>
      </p:sp>
      <p:sp>
        <p:nvSpPr>
          <p:cNvPr id="46" name="Rectangle 45"/>
          <p:cNvSpPr>
            <a:spLocks noChangeArrowheads="1"/>
          </p:cNvSpPr>
          <p:nvPr/>
        </p:nvSpPr>
        <p:spPr bwMode="auto">
          <a:xfrm>
            <a:off x="1181100" y="2819400"/>
            <a:ext cx="6705600" cy="838200"/>
          </a:xfrm>
          <a:prstGeom prst="rect">
            <a:avLst/>
          </a:prstGeom>
          <a:noFill/>
          <a:ln w="25400">
            <a:solidFill>
              <a:srgbClr val="800000"/>
            </a:solidFill>
            <a:prstDash val="dash"/>
            <a:round/>
            <a:headEnd/>
            <a:tailEnd/>
          </a:ln>
        </p:spPr>
        <p:txBody>
          <a:bodyPr/>
          <a:lstStyle/>
          <a:p>
            <a:pPr eaLnBrk="0" hangingPunct="0"/>
            <a:endParaRPr lang="en-US" sz="2400"/>
          </a:p>
        </p:txBody>
      </p:sp>
      <p:sp>
        <p:nvSpPr>
          <p:cNvPr id="47" name="Rectangle 46"/>
          <p:cNvSpPr>
            <a:spLocks noChangeArrowheads="1"/>
          </p:cNvSpPr>
          <p:nvPr/>
        </p:nvSpPr>
        <p:spPr bwMode="auto">
          <a:xfrm>
            <a:off x="1181100" y="3810000"/>
            <a:ext cx="6705600" cy="1219200"/>
          </a:xfrm>
          <a:prstGeom prst="rect">
            <a:avLst/>
          </a:prstGeom>
          <a:noFill/>
          <a:ln w="25400">
            <a:solidFill>
              <a:srgbClr val="0000FF"/>
            </a:solidFill>
            <a:prstDash val="dash"/>
            <a:round/>
            <a:headEnd/>
            <a:tailEnd/>
          </a:ln>
        </p:spPr>
        <p:txBody>
          <a:bodyPr/>
          <a:lstStyle/>
          <a:p>
            <a:pPr eaLnBrk="0" hangingPunct="0"/>
            <a:endParaRPr lang="en-US" sz="2400"/>
          </a:p>
        </p:txBody>
      </p:sp>
      <p:grpSp>
        <p:nvGrpSpPr>
          <p:cNvPr id="56" name="Group 55"/>
          <p:cNvGrpSpPr>
            <a:grpSpLocks/>
          </p:cNvGrpSpPr>
          <p:nvPr/>
        </p:nvGrpSpPr>
        <p:grpSpPr bwMode="auto">
          <a:xfrm>
            <a:off x="2133600" y="1066800"/>
            <a:ext cx="4876800" cy="1295400"/>
            <a:chOff x="2133600" y="1066800"/>
            <a:chExt cx="4876800" cy="1295400"/>
          </a:xfrm>
        </p:grpSpPr>
        <p:sp>
          <p:nvSpPr>
            <p:cNvPr id="348296" name="Rounded Rectangle 50"/>
            <p:cNvSpPr>
              <a:spLocks noChangeArrowheads="1"/>
            </p:cNvSpPr>
            <p:nvPr/>
          </p:nvSpPr>
          <p:spPr bwMode="auto">
            <a:xfrm>
              <a:off x="2133600" y="1066800"/>
              <a:ext cx="4876800" cy="1295400"/>
            </a:xfrm>
            <a:prstGeom prst="roundRect">
              <a:avLst>
                <a:gd name="adj" fmla="val 16667"/>
              </a:avLst>
            </a:prstGeom>
            <a:solidFill>
              <a:schemeClr val="accent1"/>
            </a:solidFill>
            <a:ln w="25400">
              <a:solidFill>
                <a:srgbClr val="800000"/>
              </a:solidFill>
              <a:round/>
              <a:headEnd/>
              <a:tailEnd/>
            </a:ln>
          </p:spPr>
          <p:txBody>
            <a:bodyPr/>
            <a:lstStyle/>
            <a:p>
              <a:pPr algn="ctr" eaLnBrk="0" hangingPunct="0"/>
              <a:r>
                <a:rPr lang="en-US">
                  <a:solidFill>
                    <a:srgbClr val="008000"/>
                  </a:solidFill>
                </a:rPr>
                <a:t>[1] Event-Time Association: the </a:t>
              </a:r>
              <a:r>
                <a:rPr lang="en-US" i="1">
                  <a:solidFill>
                    <a:srgbClr val="FF0000"/>
                  </a:solidFill>
                </a:rPr>
                <a:t>E-T</a:t>
              </a:r>
              <a:r>
                <a:rPr lang="en-US">
                  <a:solidFill>
                    <a:srgbClr val="008000"/>
                  </a:solidFill>
                </a:rPr>
                <a:t> classifier</a:t>
              </a:r>
            </a:p>
          </p:txBody>
        </p:sp>
        <p:graphicFrame>
          <p:nvGraphicFramePr>
            <p:cNvPr id="348284" name="Object 124"/>
            <p:cNvGraphicFramePr>
              <a:graphicFrameLocks noChangeAspect="1"/>
            </p:cNvGraphicFramePr>
            <p:nvPr/>
          </p:nvGraphicFramePr>
          <p:xfrm>
            <a:off x="3273425" y="1435100"/>
            <a:ext cx="2597150" cy="850900"/>
          </p:xfrm>
          <a:graphic>
            <a:graphicData uri="http://schemas.openxmlformats.org/presentationml/2006/ole">
              <mc:AlternateContent xmlns:mc="http://schemas.openxmlformats.org/markup-compatibility/2006">
                <mc:Choice xmlns:v="urn:schemas-microsoft-com:vml" Requires="v">
                  <p:oleObj spid="_x0000_s348286" name="Equation" r:id="rId4" imgW="1435100" imgH="469900" progId="Equation.3">
                    <p:embed/>
                  </p:oleObj>
                </mc:Choice>
                <mc:Fallback>
                  <p:oleObj name="Equation" r:id="rId4" imgW="1435100" imgH="469900" progId="Equation.3">
                    <p:embed/>
                    <p:pic>
                      <p:nvPicPr>
                        <p:cNvPr id="0" name="Picture 1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3425" y="1435100"/>
                          <a:ext cx="2597150" cy="850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57" name="Group 56"/>
          <p:cNvGrpSpPr>
            <a:grpSpLocks/>
          </p:cNvGrpSpPr>
          <p:nvPr/>
        </p:nvGrpSpPr>
        <p:grpSpPr bwMode="auto">
          <a:xfrm>
            <a:off x="1828800" y="5105400"/>
            <a:ext cx="5486400" cy="1295400"/>
            <a:chOff x="1828800" y="5105400"/>
            <a:chExt cx="5486400" cy="1295400"/>
          </a:xfrm>
        </p:grpSpPr>
        <p:sp>
          <p:nvSpPr>
            <p:cNvPr id="348295" name="Rounded Rectangle 52"/>
            <p:cNvSpPr>
              <a:spLocks noChangeArrowheads="1"/>
            </p:cNvSpPr>
            <p:nvPr/>
          </p:nvSpPr>
          <p:spPr bwMode="auto">
            <a:xfrm>
              <a:off x="1828800" y="5105400"/>
              <a:ext cx="5486400" cy="1295400"/>
            </a:xfrm>
            <a:prstGeom prst="roundRect">
              <a:avLst>
                <a:gd name="adj" fmla="val 16667"/>
              </a:avLst>
            </a:prstGeom>
            <a:solidFill>
              <a:schemeClr val="accent1"/>
            </a:solidFill>
            <a:ln w="25400">
              <a:solidFill>
                <a:srgbClr val="0000FF"/>
              </a:solidFill>
              <a:round/>
              <a:headEnd/>
              <a:tailEnd/>
            </a:ln>
          </p:spPr>
          <p:txBody>
            <a:bodyPr/>
            <a:lstStyle/>
            <a:p>
              <a:pPr algn="ctr" eaLnBrk="0" hangingPunct="0"/>
              <a:r>
                <a:rPr lang="en-US">
                  <a:solidFill>
                    <a:srgbClr val="008000"/>
                  </a:solidFill>
                </a:rPr>
                <a:t>[2] Event-Event Temporal Order: the </a:t>
              </a:r>
              <a:r>
                <a:rPr lang="en-US" i="1">
                  <a:solidFill>
                    <a:srgbClr val="FF0000"/>
                  </a:solidFill>
                </a:rPr>
                <a:t>E-E</a:t>
              </a:r>
              <a:r>
                <a:rPr lang="en-US">
                  <a:solidFill>
                    <a:srgbClr val="008000"/>
                  </a:solidFill>
                </a:rPr>
                <a:t> classifier</a:t>
              </a:r>
            </a:p>
          </p:txBody>
        </p:sp>
        <p:graphicFrame>
          <p:nvGraphicFramePr>
            <p:cNvPr id="348285" name="Object 125"/>
            <p:cNvGraphicFramePr>
              <a:graphicFrameLocks noChangeAspect="1"/>
            </p:cNvGraphicFramePr>
            <p:nvPr/>
          </p:nvGraphicFramePr>
          <p:xfrm>
            <a:off x="3169444" y="5448300"/>
            <a:ext cx="2805112" cy="942975"/>
          </p:xfrm>
          <a:graphic>
            <a:graphicData uri="http://schemas.openxmlformats.org/presentationml/2006/ole">
              <mc:AlternateContent xmlns:mc="http://schemas.openxmlformats.org/markup-compatibility/2006">
                <mc:Choice xmlns:v="urn:schemas-microsoft-com:vml" Requires="v">
                  <p:oleObj spid="_x0000_s348287" name="Equation" r:id="rId6" imgW="1549400" imgH="520700" progId="Equation.3">
                    <p:embed/>
                  </p:oleObj>
                </mc:Choice>
                <mc:Fallback>
                  <p:oleObj name="Equation" r:id="rId6" imgW="1549400" imgH="520700" progId="Equation.3">
                    <p:embed/>
                    <p:pic>
                      <p:nvPicPr>
                        <p:cNvPr id="0" name="Picture 1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69444" y="5448300"/>
                          <a:ext cx="2805112" cy="942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58" name="Rectangle 57"/>
          <p:cNvSpPr/>
          <p:nvPr/>
        </p:nvSpPr>
        <p:spPr bwMode="auto">
          <a:xfrm>
            <a:off x="6553200" y="4800600"/>
            <a:ext cx="2133600" cy="1219200"/>
          </a:xfrm>
          <a:prstGeom prst="rect">
            <a:avLst/>
          </a:prstGeom>
          <a:solidFill>
            <a:schemeClr val="accent5"/>
          </a:solidFill>
          <a:ln w="25400" cap="flat" cmpd="sng" algn="ctr">
            <a:solidFill>
              <a:srgbClr val="008000"/>
            </a:solidFill>
            <a:prstDash val="solid"/>
            <a:round/>
            <a:headEnd type="none" w="med" len="med"/>
            <a:tailEnd type="none" w="med" len="med"/>
          </a:ln>
          <a:effectLst/>
        </p:spPr>
        <p:txBody>
          <a:bodyPr/>
          <a:lstStyle/>
          <a:p>
            <a:pPr algn="ctr" eaLnBrk="0" hangingPunct="0">
              <a:defRPr/>
            </a:pPr>
            <a:r>
              <a:rPr lang="en-US" u="sng" dirty="0">
                <a:solidFill>
                  <a:srgbClr val="008000"/>
                </a:solidFill>
                <a:ea typeface="ＭＳ Ｐゴシック" pitchFamily="-64" charset="-128"/>
                <a:cs typeface="+mn-cs"/>
              </a:rPr>
              <a:t>Temporal relations:</a:t>
            </a:r>
          </a:p>
          <a:p>
            <a:pPr algn="ctr" eaLnBrk="0" hangingPunct="0">
              <a:defRPr/>
            </a:pPr>
            <a:r>
              <a:rPr lang="en-US" i="1" dirty="0">
                <a:solidFill>
                  <a:srgbClr val="FF0000"/>
                </a:solidFill>
                <a:ea typeface="ＭＳ Ｐゴシック" pitchFamily="-64" charset="-128"/>
                <a:cs typeface="+mn-cs"/>
              </a:rPr>
              <a:t>before</a:t>
            </a:r>
            <a:r>
              <a:rPr lang="en-US" dirty="0">
                <a:ea typeface="ＭＳ Ｐゴシック" pitchFamily="-64" charset="-128"/>
                <a:cs typeface="+mn-cs"/>
              </a:rPr>
              <a:t>, </a:t>
            </a:r>
            <a:r>
              <a:rPr lang="en-US" i="1" dirty="0">
                <a:solidFill>
                  <a:srgbClr val="FF0000"/>
                </a:solidFill>
                <a:ea typeface="ＭＳ Ｐゴシック" pitchFamily="-64" charset="-128"/>
                <a:cs typeface="+mn-cs"/>
              </a:rPr>
              <a:t>after</a:t>
            </a:r>
            <a:r>
              <a:rPr lang="en-US" dirty="0">
                <a:ea typeface="ＭＳ Ｐゴシック" pitchFamily="-64" charset="-128"/>
                <a:cs typeface="+mn-cs"/>
              </a:rPr>
              <a:t>, </a:t>
            </a:r>
            <a:r>
              <a:rPr lang="en-US" i="1" dirty="0">
                <a:solidFill>
                  <a:srgbClr val="FF0000"/>
                </a:solidFill>
                <a:ea typeface="ＭＳ Ｐゴシック" pitchFamily="-64" charset="-128"/>
                <a:cs typeface="+mn-cs"/>
              </a:rPr>
              <a:t>overlap</a:t>
            </a:r>
            <a:r>
              <a:rPr lang="en-US" dirty="0">
                <a:ea typeface="ＭＳ Ｐゴシック" pitchFamily="-64" charset="-128"/>
                <a:cs typeface="+mn-cs"/>
              </a:rPr>
              <a:t> and </a:t>
            </a:r>
            <a:r>
              <a:rPr lang="en-US" i="1" dirty="0">
                <a:solidFill>
                  <a:srgbClr val="FF0000"/>
                </a:solidFill>
                <a:ea typeface="ＭＳ Ｐゴシック" pitchFamily="-64" charset="-128"/>
                <a:cs typeface="+mn-cs"/>
              </a:rPr>
              <a:t>no</a:t>
            </a:r>
            <a:r>
              <a:rPr lang="en-US" i="1" dirty="0">
                <a:ea typeface="ＭＳ Ｐゴシック" pitchFamily="-64" charset="-128"/>
                <a:cs typeface="+mn-cs"/>
              </a:rPr>
              <a:t> </a:t>
            </a:r>
            <a:r>
              <a:rPr lang="en-US" i="1" dirty="0">
                <a:solidFill>
                  <a:srgbClr val="FF0000"/>
                </a:solidFill>
                <a:ea typeface="ＭＳ Ｐゴシック" pitchFamily="-64" charset="-128"/>
                <a:cs typeface="+mn-cs"/>
              </a:rPr>
              <a:t>relation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6" grpId="0" animBg="1"/>
      <p:bldP spid="47" grpId="0" animBg="1"/>
      <p:bldP spid="58" grpId="0" animBg="1"/>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303" name="Rectangle 3"/>
          <p:cNvSpPr>
            <a:spLocks noGrp="1" noChangeArrowheads="1"/>
          </p:cNvSpPr>
          <p:nvPr>
            <p:ph type="sldNum" sz="quarter" idx="11"/>
          </p:nvPr>
        </p:nvSpPr>
        <p:spPr>
          <a:noFill/>
        </p:spPr>
        <p:txBody>
          <a:bodyPr/>
          <a:lstStyle/>
          <a:p>
            <a:fld id="{A7949946-9CBB-4815-9888-D486B0FF57B8}" type="slidenum">
              <a:rPr lang="en-US" altLang="zh-TW" smtClean="0">
                <a:ea typeface="Arial Unicode MS" pitchFamily="34" charset="-122"/>
                <a:cs typeface="Arial Unicode MS" pitchFamily="34" charset="-122"/>
              </a:rPr>
              <a:pPr/>
              <a:t>174</a:t>
            </a:fld>
            <a:endParaRPr lang="en-US" altLang="zh-TW" smtClean="0">
              <a:ea typeface="Arial Unicode MS" pitchFamily="34" charset="-122"/>
              <a:cs typeface="Arial Unicode MS" pitchFamily="34" charset="-122"/>
            </a:endParaRPr>
          </a:p>
        </p:txBody>
      </p:sp>
      <p:sp>
        <p:nvSpPr>
          <p:cNvPr id="350304" name="Title 1"/>
          <p:cNvSpPr>
            <a:spLocks noGrp="1"/>
          </p:cNvSpPr>
          <p:nvPr>
            <p:ph type="title" idx="4294967295"/>
          </p:nvPr>
        </p:nvSpPr>
        <p:spPr/>
        <p:txBody>
          <a:bodyPr/>
          <a:lstStyle/>
          <a:p>
            <a:r>
              <a:rPr lang="en-US" sz="4200" smtClean="0">
                <a:ea typeface="ＭＳ Ｐゴシック" pitchFamily="34" charset="-128"/>
              </a:rPr>
              <a:t>A Joint Timeline Model</a:t>
            </a:r>
          </a:p>
        </p:txBody>
      </p:sp>
      <p:grpSp>
        <p:nvGrpSpPr>
          <p:cNvPr id="350305" name="Group 55"/>
          <p:cNvGrpSpPr>
            <a:grpSpLocks/>
          </p:cNvGrpSpPr>
          <p:nvPr/>
        </p:nvGrpSpPr>
        <p:grpSpPr bwMode="auto">
          <a:xfrm>
            <a:off x="2133600" y="1066800"/>
            <a:ext cx="4876800" cy="1295400"/>
            <a:chOff x="2133600" y="1066800"/>
            <a:chExt cx="4876800" cy="1295400"/>
          </a:xfrm>
        </p:grpSpPr>
        <p:sp>
          <p:nvSpPr>
            <p:cNvPr id="350320" name="Rounded Rectangle 50"/>
            <p:cNvSpPr>
              <a:spLocks noChangeArrowheads="1"/>
            </p:cNvSpPr>
            <p:nvPr/>
          </p:nvSpPr>
          <p:spPr bwMode="auto">
            <a:xfrm>
              <a:off x="2133600" y="1066800"/>
              <a:ext cx="4876800" cy="1295400"/>
            </a:xfrm>
            <a:prstGeom prst="roundRect">
              <a:avLst>
                <a:gd name="adj" fmla="val 16667"/>
              </a:avLst>
            </a:prstGeom>
            <a:solidFill>
              <a:schemeClr val="accent1"/>
            </a:solidFill>
            <a:ln w="25400">
              <a:solidFill>
                <a:srgbClr val="800000"/>
              </a:solidFill>
              <a:round/>
              <a:headEnd/>
              <a:tailEnd/>
            </a:ln>
          </p:spPr>
          <p:txBody>
            <a:bodyPr/>
            <a:lstStyle/>
            <a:p>
              <a:pPr algn="ctr" eaLnBrk="0" hangingPunct="0"/>
              <a:r>
                <a:rPr lang="en-US">
                  <a:solidFill>
                    <a:srgbClr val="008000"/>
                  </a:solidFill>
                </a:rPr>
                <a:t>[1] Event-Time Association: the </a:t>
              </a:r>
              <a:r>
                <a:rPr lang="en-US" i="1">
                  <a:solidFill>
                    <a:srgbClr val="FF0000"/>
                  </a:solidFill>
                </a:rPr>
                <a:t>E-T</a:t>
              </a:r>
              <a:r>
                <a:rPr lang="en-US">
                  <a:solidFill>
                    <a:srgbClr val="008000"/>
                  </a:solidFill>
                </a:rPr>
                <a:t> classifier</a:t>
              </a:r>
            </a:p>
          </p:txBody>
        </p:sp>
        <p:graphicFrame>
          <p:nvGraphicFramePr>
            <p:cNvPr id="350301" name="Object 93"/>
            <p:cNvGraphicFramePr>
              <a:graphicFrameLocks noChangeAspect="1"/>
            </p:cNvGraphicFramePr>
            <p:nvPr/>
          </p:nvGraphicFramePr>
          <p:xfrm>
            <a:off x="3273425" y="1435100"/>
            <a:ext cx="2597150" cy="850900"/>
          </p:xfrm>
          <a:graphic>
            <a:graphicData uri="http://schemas.openxmlformats.org/presentationml/2006/ole">
              <mc:AlternateContent xmlns:mc="http://schemas.openxmlformats.org/markup-compatibility/2006">
                <mc:Choice xmlns:v="urn:schemas-microsoft-com:vml" Requires="v">
                  <p:oleObj spid="_x0000_s350303" name="Equation" r:id="rId4" imgW="1435100" imgH="469900" progId="Equation.3">
                    <p:embed/>
                  </p:oleObj>
                </mc:Choice>
                <mc:Fallback>
                  <p:oleObj name="Equation" r:id="rId4" imgW="1435100" imgH="469900" progId="Equation.3">
                    <p:embed/>
                    <p:pic>
                      <p:nvPicPr>
                        <p:cNvPr id="0" name="Picture 9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3425" y="1435100"/>
                          <a:ext cx="2597150" cy="850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50306" name="Group 56"/>
          <p:cNvGrpSpPr>
            <a:grpSpLocks/>
          </p:cNvGrpSpPr>
          <p:nvPr/>
        </p:nvGrpSpPr>
        <p:grpSpPr bwMode="auto">
          <a:xfrm>
            <a:off x="1828800" y="5105400"/>
            <a:ext cx="5486400" cy="1295400"/>
            <a:chOff x="1828800" y="5105400"/>
            <a:chExt cx="5486400" cy="1295400"/>
          </a:xfrm>
        </p:grpSpPr>
        <p:sp>
          <p:nvSpPr>
            <p:cNvPr id="350319" name="Rounded Rectangle 52"/>
            <p:cNvSpPr>
              <a:spLocks noChangeArrowheads="1"/>
            </p:cNvSpPr>
            <p:nvPr/>
          </p:nvSpPr>
          <p:spPr bwMode="auto">
            <a:xfrm>
              <a:off x="1828800" y="5105400"/>
              <a:ext cx="5486400" cy="1295400"/>
            </a:xfrm>
            <a:prstGeom prst="roundRect">
              <a:avLst>
                <a:gd name="adj" fmla="val 16667"/>
              </a:avLst>
            </a:prstGeom>
            <a:solidFill>
              <a:schemeClr val="accent1"/>
            </a:solidFill>
            <a:ln w="25400">
              <a:solidFill>
                <a:srgbClr val="0000FF"/>
              </a:solidFill>
              <a:round/>
              <a:headEnd/>
              <a:tailEnd/>
            </a:ln>
          </p:spPr>
          <p:txBody>
            <a:bodyPr/>
            <a:lstStyle/>
            <a:p>
              <a:pPr algn="ctr" eaLnBrk="0" hangingPunct="0"/>
              <a:r>
                <a:rPr lang="en-US">
                  <a:solidFill>
                    <a:srgbClr val="008000"/>
                  </a:solidFill>
                </a:rPr>
                <a:t>[2] Event-Event Temporal Order: the </a:t>
              </a:r>
              <a:r>
                <a:rPr lang="en-US" i="1">
                  <a:solidFill>
                    <a:srgbClr val="FF0000"/>
                  </a:solidFill>
                </a:rPr>
                <a:t>E-E</a:t>
              </a:r>
              <a:r>
                <a:rPr lang="en-US">
                  <a:solidFill>
                    <a:srgbClr val="008000"/>
                  </a:solidFill>
                </a:rPr>
                <a:t> classifier</a:t>
              </a:r>
            </a:p>
          </p:txBody>
        </p:sp>
        <p:graphicFrame>
          <p:nvGraphicFramePr>
            <p:cNvPr id="350302" name="Object 94"/>
            <p:cNvGraphicFramePr>
              <a:graphicFrameLocks noChangeAspect="1"/>
            </p:cNvGraphicFramePr>
            <p:nvPr/>
          </p:nvGraphicFramePr>
          <p:xfrm>
            <a:off x="3169444" y="5448300"/>
            <a:ext cx="2805112" cy="942975"/>
          </p:xfrm>
          <a:graphic>
            <a:graphicData uri="http://schemas.openxmlformats.org/presentationml/2006/ole">
              <mc:AlternateContent xmlns:mc="http://schemas.openxmlformats.org/markup-compatibility/2006">
                <mc:Choice xmlns:v="urn:schemas-microsoft-com:vml" Requires="v">
                  <p:oleObj spid="_x0000_s350304" name="Equation" r:id="rId6" imgW="1549400" imgH="520700" progId="Equation.3">
                    <p:embed/>
                  </p:oleObj>
                </mc:Choice>
                <mc:Fallback>
                  <p:oleObj name="Equation" r:id="rId6" imgW="1549400" imgH="520700" progId="Equation.3">
                    <p:embed/>
                    <p:pic>
                      <p:nvPicPr>
                        <p:cNvPr id="0" name="Picture 9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69444" y="5448300"/>
                          <a:ext cx="2805112" cy="942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1" name="Group 20"/>
          <p:cNvGrpSpPr>
            <a:grpSpLocks/>
          </p:cNvGrpSpPr>
          <p:nvPr/>
        </p:nvGrpSpPr>
        <p:grpSpPr bwMode="auto">
          <a:xfrm>
            <a:off x="2667000" y="2514600"/>
            <a:ext cx="3810000" cy="2514600"/>
            <a:chOff x="2667000" y="2514600"/>
            <a:chExt cx="3810000" cy="2514599"/>
          </a:xfrm>
        </p:grpSpPr>
        <p:sp>
          <p:nvSpPr>
            <p:cNvPr id="350316" name="Rounded Rectangle 54"/>
            <p:cNvSpPr>
              <a:spLocks noChangeArrowheads="1"/>
            </p:cNvSpPr>
            <p:nvPr/>
          </p:nvSpPr>
          <p:spPr bwMode="auto">
            <a:xfrm>
              <a:off x="2667000" y="3352800"/>
              <a:ext cx="3810000" cy="838200"/>
            </a:xfrm>
            <a:prstGeom prst="roundRect">
              <a:avLst>
                <a:gd name="adj" fmla="val 16667"/>
              </a:avLst>
            </a:prstGeom>
            <a:solidFill>
              <a:schemeClr val="accent1"/>
            </a:solidFill>
            <a:ln w="25400">
              <a:solidFill>
                <a:srgbClr val="800000"/>
              </a:solidFill>
              <a:round/>
              <a:headEnd/>
              <a:tailEnd/>
            </a:ln>
          </p:spPr>
          <p:txBody>
            <a:bodyPr/>
            <a:lstStyle/>
            <a:p>
              <a:pPr algn="ctr" eaLnBrk="0" hangingPunct="0"/>
              <a:r>
                <a:rPr lang="en-US">
                  <a:solidFill>
                    <a:srgbClr val="008000"/>
                  </a:solidFill>
                </a:rPr>
                <a:t>[3] A Global Joint Inference Model</a:t>
              </a:r>
            </a:p>
            <a:p>
              <a:pPr algn="ctr" eaLnBrk="0" hangingPunct="0"/>
              <a:r>
                <a:rPr lang="en-US">
                  <a:solidFill>
                    <a:srgbClr val="008000"/>
                  </a:solidFill>
                </a:rPr>
                <a:t>with </a:t>
              </a:r>
              <a:r>
                <a:rPr lang="en-US" i="1">
                  <a:solidFill>
                    <a:srgbClr val="FF0000"/>
                  </a:solidFill>
                </a:rPr>
                <a:t>Common Sense</a:t>
              </a:r>
              <a:r>
                <a:rPr lang="en-US">
                  <a:solidFill>
                    <a:srgbClr val="008000"/>
                  </a:solidFill>
                </a:rPr>
                <a:t> Knowledge</a:t>
              </a:r>
            </a:p>
          </p:txBody>
        </p:sp>
        <p:sp>
          <p:nvSpPr>
            <p:cNvPr id="57" name="Down Arrow 56"/>
            <p:cNvSpPr>
              <a:spLocks noChangeArrowheads="1"/>
            </p:cNvSpPr>
            <p:nvPr/>
          </p:nvSpPr>
          <p:spPr bwMode="auto">
            <a:xfrm>
              <a:off x="4305300" y="2514600"/>
              <a:ext cx="533400" cy="685800"/>
            </a:xfrm>
            <a:prstGeom prst="downArrow">
              <a:avLst>
                <a:gd name="adj1" fmla="val 50000"/>
                <a:gd name="adj2" fmla="val 50000"/>
              </a:avLst>
            </a:prstGeom>
            <a:solidFill>
              <a:schemeClr val="bg2"/>
            </a:solidFill>
            <a:ln w="9525">
              <a:solidFill>
                <a:schemeClr val="bg2"/>
              </a:solidFill>
              <a:round/>
              <a:headEnd/>
              <a:tailEnd/>
            </a:ln>
            <a:effectLst>
              <a:outerShdw blurRad="50800" dist="38100" dir="2700000" rotWithShape="0">
                <a:srgbClr val="808080">
                  <a:alpha val="42998"/>
                </a:srgbClr>
              </a:outerShdw>
            </a:effectLst>
          </p:spPr>
          <p:txBody>
            <a:bodyPr/>
            <a:lstStyle/>
            <a:p>
              <a:pPr eaLnBrk="0" hangingPunct="0">
                <a:defRPr/>
              </a:pPr>
              <a:endParaRPr lang="en-US" sz="2400">
                <a:latin typeface="Arial" pitchFamily="34" charset="0"/>
                <a:ea typeface="MS PGothic" pitchFamily="34" charset="-128"/>
                <a:cs typeface="+mn-cs"/>
              </a:endParaRPr>
            </a:p>
          </p:txBody>
        </p:sp>
        <p:sp>
          <p:nvSpPr>
            <p:cNvPr id="58" name="Down Arrow 57"/>
            <p:cNvSpPr>
              <a:spLocks noChangeArrowheads="1"/>
            </p:cNvSpPr>
            <p:nvPr/>
          </p:nvSpPr>
          <p:spPr bwMode="auto">
            <a:xfrm rot="10800000" flipH="1">
              <a:off x="4305300" y="4343399"/>
              <a:ext cx="533400" cy="685800"/>
            </a:xfrm>
            <a:prstGeom prst="downArrow">
              <a:avLst>
                <a:gd name="adj1" fmla="val 50000"/>
                <a:gd name="adj2" fmla="val 50000"/>
              </a:avLst>
            </a:prstGeom>
            <a:solidFill>
              <a:schemeClr val="bg2"/>
            </a:solidFill>
            <a:ln w="9525">
              <a:solidFill>
                <a:schemeClr val="bg2"/>
              </a:solidFill>
              <a:round/>
              <a:headEnd/>
              <a:tailEnd/>
            </a:ln>
            <a:effectLst>
              <a:outerShdw blurRad="50800" dist="38100" dir="2700000" rotWithShape="0">
                <a:srgbClr val="808080">
                  <a:alpha val="42998"/>
                </a:srgbClr>
              </a:outerShdw>
            </a:effectLst>
          </p:spPr>
          <p:txBody>
            <a:bodyPr/>
            <a:lstStyle/>
            <a:p>
              <a:pPr eaLnBrk="0" hangingPunct="0">
                <a:defRPr/>
              </a:pPr>
              <a:endParaRPr lang="en-US" sz="2400">
                <a:latin typeface="Arial" pitchFamily="34" charset="0"/>
                <a:ea typeface="MS PGothic" pitchFamily="34" charset="-128"/>
                <a:cs typeface="+mn-cs"/>
              </a:endParaRPr>
            </a:p>
          </p:txBody>
        </p:sp>
      </p:grpSp>
      <p:grpSp>
        <p:nvGrpSpPr>
          <p:cNvPr id="350308" name="Group 65"/>
          <p:cNvGrpSpPr>
            <a:grpSpLocks/>
          </p:cNvGrpSpPr>
          <p:nvPr/>
        </p:nvGrpSpPr>
        <p:grpSpPr bwMode="auto">
          <a:xfrm>
            <a:off x="304800" y="2763838"/>
            <a:ext cx="1919288" cy="2395537"/>
            <a:chOff x="304800" y="2763604"/>
            <a:chExt cx="1918866" cy="2396471"/>
          </a:xfrm>
        </p:grpSpPr>
        <p:sp>
          <p:nvSpPr>
            <p:cNvPr id="350313" name="TextBox 60"/>
            <p:cNvSpPr txBox="1">
              <a:spLocks noChangeArrowheads="1"/>
            </p:cNvSpPr>
            <p:nvPr/>
          </p:nvSpPr>
          <p:spPr bwMode="auto">
            <a:xfrm>
              <a:off x="304800" y="3429000"/>
              <a:ext cx="1752599" cy="646331"/>
            </a:xfrm>
            <a:prstGeom prst="rect">
              <a:avLst/>
            </a:prstGeom>
            <a:noFill/>
            <a:ln w="9525">
              <a:noFill/>
              <a:miter lim="800000"/>
              <a:headEnd/>
              <a:tailEnd/>
            </a:ln>
          </p:spPr>
          <p:txBody>
            <a:bodyPr>
              <a:spAutoFit/>
            </a:bodyPr>
            <a:lstStyle/>
            <a:p>
              <a:pPr algn="ctr"/>
              <a:r>
                <a:rPr lang="en-US">
                  <a:solidFill>
                    <a:srgbClr val="FF0000"/>
                  </a:solidFill>
                </a:rPr>
                <a:t>Supervised Learning</a:t>
              </a:r>
            </a:p>
          </p:txBody>
        </p:sp>
        <p:sp>
          <p:nvSpPr>
            <p:cNvPr id="62" name="Right Arrow 61"/>
            <p:cNvSpPr>
              <a:spLocks noChangeArrowheads="1"/>
            </p:cNvSpPr>
            <p:nvPr/>
          </p:nvSpPr>
          <p:spPr bwMode="auto">
            <a:xfrm rot="-2700000">
              <a:off x="1196779" y="2763604"/>
              <a:ext cx="1026887" cy="260452"/>
            </a:xfrm>
            <a:prstGeom prst="rightArrow">
              <a:avLst>
                <a:gd name="adj1" fmla="val 50000"/>
                <a:gd name="adj2" fmla="val 49996"/>
              </a:avLst>
            </a:prstGeom>
            <a:solidFill>
              <a:schemeClr val="bg2"/>
            </a:solidFill>
            <a:ln w="9525">
              <a:solidFill>
                <a:schemeClr val="bg2"/>
              </a:solidFill>
              <a:round/>
              <a:headEnd/>
              <a:tailEnd/>
            </a:ln>
            <a:effectLst>
              <a:outerShdw blurRad="50800" dist="38100" dir="2700000" rotWithShape="0">
                <a:srgbClr val="808080">
                  <a:alpha val="42998"/>
                </a:srgbClr>
              </a:outerShdw>
            </a:effectLst>
          </p:spPr>
          <p:txBody>
            <a:bodyPr/>
            <a:lstStyle/>
            <a:p>
              <a:pPr eaLnBrk="0" hangingPunct="0">
                <a:defRPr/>
              </a:pPr>
              <a:endParaRPr lang="en-US" sz="2400">
                <a:latin typeface="Arial" pitchFamily="34" charset="0"/>
                <a:ea typeface="MS PGothic" pitchFamily="34" charset="-128"/>
                <a:cs typeface="+mn-cs"/>
              </a:endParaRPr>
            </a:p>
          </p:txBody>
        </p:sp>
        <p:sp>
          <p:nvSpPr>
            <p:cNvPr id="63" name="Right Arrow 62"/>
            <p:cNvSpPr>
              <a:spLocks noChangeArrowheads="1"/>
            </p:cNvSpPr>
            <p:nvPr/>
          </p:nvSpPr>
          <p:spPr bwMode="auto">
            <a:xfrm rot="2700000" flipV="1">
              <a:off x="1160275" y="4516887"/>
              <a:ext cx="1028474" cy="258863"/>
            </a:xfrm>
            <a:prstGeom prst="rightArrow">
              <a:avLst>
                <a:gd name="adj1" fmla="val 50000"/>
                <a:gd name="adj2" fmla="val 49994"/>
              </a:avLst>
            </a:prstGeom>
            <a:solidFill>
              <a:schemeClr val="bg2"/>
            </a:solidFill>
            <a:ln w="9525">
              <a:solidFill>
                <a:schemeClr val="bg2"/>
              </a:solidFill>
              <a:round/>
              <a:headEnd/>
              <a:tailEnd/>
            </a:ln>
            <a:effectLst>
              <a:outerShdw blurRad="50800" dist="38100" dir="2700000" rotWithShape="0">
                <a:srgbClr val="808080">
                  <a:alpha val="42998"/>
                </a:srgbClr>
              </a:outerShdw>
            </a:effectLst>
          </p:spPr>
          <p:txBody>
            <a:bodyPr/>
            <a:lstStyle/>
            <a:p>
              <a:pPr eaLnBrk="0" hangingPunct="0">
                <a:defRPr/>
              </a:pPr>
              <a:endParaRPr lang="en-US" sz="2400">
                <a:latin typeface="Arial" pitchFamily="34" charset="0"/>
                <a:ea typeface="MS PGothic" pitchFamily="34" charset="-128"/>
                <a:cs typeface="+mn-cs"/>
              </a:endParaRPr>
            </a:p>
          </p:txBody>
        </p:sp>
      </p:grpSp>
      <p:grpSp>
        <p:nvGrpSpPr>
          <p:cNvPr id="67" name="Group 66"/>
          <p:cNvGrpSpPr>
            <a:grpSpLocks/>
          </p:cNvGrpSpPr>
          <p:nvPr/>
        </p:nvGrpSpPr>
        <p:grpSpPr bwMode="auto">
          <a:xfrm>
            <a:off x="6705600" y="3352800"/>
            <a:ext cx="2286000" cy="923925"/>
            <a:chOff x="6705600" y="3352800"/>
            <a:chExt cx="2286000" cy="923330"/>
          </a:xfrm>
        </p:grpSpPr>
        <p:sp>
          <p:nvSpPr>
            <p:cNvPr id="350311" name="TextBox 63"/>
            <p:cNvSpPr txBox="1">
              <a:spLocks noChangeArrowheads="1"/>
            </p:cNvSpPr>
            <p:nvPr/>
          </p:nvSpPr>
          <p:spPr bwMode="auto">
            <a:xfrm>
              <a:off x="7239001" y="3352800"/>
              <a:ext cx="1752599" cy="923330"/>
            </a:xfrm>
            <a:prstGeom prst="rect">
              <a:avLst/>
            </a:prstGeom>
            <a:noFill/>
            <a:ln w="9525">
              <a:noFill/>
              <a:miter lim="800000"/>
              <a:headEnd/>
              <a:tailEnd/>
            </a:ln>
          </p:spPr>
          <p:txBody>
            <a:bodyPr>
              <a:spAutoFit/>
            </a:bodyPr>
            <a:lstStyle/>
            <a:p>
              <a:pPr algn="ctr"/>
              <a:r>
                <a:rPr lang="en-US">
                  <a:solidFill>
                    <a:srgbClr val="FF0000"/>
                  </a:solidFill>
                </a:rPr>
                <a:t>Constrained Conditional Model</a:t>
              </a:r>
            </a:p>
          </p:txBody>
        </p:sp>
        <p:sp>
          <p:nvSpPr>
            <p:cNvPr id="65" name="Left Arrow 64"/>
            <p:cNvSpPr>
              <a:spLocks noChangeArrowheads="1"/>
            </p:cNvSpPr>
            <p:nvPr/>
          </p:nvSpPr>
          <p:spPr bwMode="auto">
            <a:xfrm>
              <a:off x="6705600" y="3657404"/>
              <a:ext cx="609600" cy="304604"/>
            </a:xfrm>
            <a:prstGeom prst="leftArrow">
              <a:avLst>
                <a:gd name="adj1" fmla="val 50000"/>
                <a:gd name="adj2" fmla="val 50004"/>
              </a:avLst>
            </a:prstGeom>
            <a:solidFill>
              <a:srgbClr val="FF9900"/>
            </a:solidFill>
            <a:ln w="9525">
              <a:solidFill>
                <a:srgbClr val="FF9900"/>
              </a:solidFill>
              <a:round/>
              <a:headEnd/>
              <a:tailEnd/>
            </a:ln>
            <a:effectLst>
              <a:outerShdw blurRad="50800" dist="38100" dir="2700000" rotWithShape="0">
                <a:srgbClr val="808080">
                  <a:alpha val="42998"/>
                </a:srgbClr>
              </a:outerShdw>
            </a:effectLst>
          </p:spPr>
          <p:txBody>
            <a:bodyPr/>
            <a:lstStyle/>
            <a:p>
              <a:pPr eaLnBrk="0" hangingPunct="0">
                <a:defRPr/>
              </a:pPr>
              <a:endParaRPr lang="en-US" sz="2400">
                <a:latin typeface="Arial" pitchFamily="34" charset="0"/>
                <a:ea typeface="MS PGothic" pitchFamily="34" charset="-128"/>
                <a:cs typeface="+mn-cs"/>
              </a:endParaRPr>
            </a:p>
          </p:txBody>
        </p:sp>
      </p:grpSp>
      <p:sp>
        <p:nvSpPr>
          <p:cNvPr id="68" name="Oval 67"/>
          <p:cNvSpPr>
            <a:spLocks noChangeArrowheads="1"/>
          </p:cNvSpPr>
          <p:nvPr/>
        </p:nvSpPr>
        <p:spPr bwMode="auto">
          <a:xfrm>
            <a:off x="2743200" y="2971800"/>
            <a:ext cx="3657600" cy="1600200"/>
          </a:xfrm>
          <a:prstGeom prst="ellipse">
            <a:avLst/>
          </a:prstGeom>
          <a:noFill/>
          <a:ln w="25400">
            <a:solidFill>
              <a:srgbClr val="FF0000"/>
            </a:solidFill>
            <a:round/>
            <a:headEnd/>
            <a:tailEnd/>
          </a:ln>
        </p:spPr>
        <p:txBody>
          <a:bodyPr/>
          <a:lstStyle/>
          <a:p>
            <a:pPr eaLnBrk="0" hangingPunct="0"/>
            <a:endParaRPr lang="en-US" sz="240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3" accel="50000" decel="50000" fill="hold" grpId="0" nodeType="clickEffect">
                                  <p:stCondLst>
                                    <p:cond delay="0"/>
                                  </p:stCondLst>
                                  <p:childTnLst>
                                    <p:set>
                                      <p:cBhvr>
                                        <p:cTn id="14" dur="1" fill="hold">
                                          <p:stCondLst>
                                            <p:cond delay="0"/>
                                          </p:stCondLst>
                                        </p:cTn>
                                        <p:tgtEl>
                                          <p:spTgt spid="68"/>
                                        </p:tgtEl>
                                        <p:attrNameLst>
                                          <p:attrName>style.visibility</p:attrName>
                                        </p:attrNameLst>
                                      </p:cBhvr>
                                      <p:to>
                                        <p:strVal val="visible"/>
                                      </p:to>
                                    </p:set>
                                    <p:anim calcmode="lin" valueType="num">
                                      <p:cBhvr additive="base">
                                        <p:cTn id="15" dur="500" fill="hold"/>
                                        <p:tgtEl>
                                          <p:spTgt spid="68"/>
                                        </p:tgtEl>
                                        <p:attrNameLst>
                                          <p:attrName>ppt_x</p:attrName>
                                        </p:attrNameLst>
                                      </p:cBhvr>
                                      <p:tavLst>
                                        <p:tav tm="0">
                                          <p:val>
                                            <p:strVal val="1+#ppt_w/2"/>
                                          </p:val>
                                        </p:tav>
                                        <p:tav tm="100000">
                                          <p:val>
                                            <p:strVal val="#ppt_x"/>
                                          </p:val>
                                        </p:tav>
                                      </p:tavLst>
                                    </p:anim>
                                    <p:anim calcmode="lin" valueType="num">
                                      <p:cBhvr additive="base">
                                        <p:cTn id="16" dur="500" fill="hold"/>
                                        <p:tgtEl>
                                          <p:spTgt spid="6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3" name="Rectangle 3"/>
          <p:cNvSpPr>
            <a:spLocks noGrp="1" noChangeArrowheads="1"/>
          </p:cNvSpPr>
          <p:nvPr>
            <p:ph type="sldNum" sz="quarter" idx="11"/>
          </p:nvPr>
        </p:nvSpPr>
        <p:spPr>
          <a:noFill/>
        </p:spPr>
        <p:txBody>
          <a:bodyPr/>
          <a:lstStyle/>
          <a:p>
            <a:fld id="{F349E227-4F37-4A99-962B-472454A73823}" type="slidenum">
              <a:rPr lang="en-US" altLang="zh-TW" smtClean="0">
                <a:ea typeface="Arial Unicode MS" pitchFamily="34" charset="-122"/>
                <a:cs typeface="Arial Unicode MS" pitchFamily="34" charset="-122"/>
              </a:rPr>
              <a:pPr/>
              <a:t>175</a:t>
            </a:fld>
            <a:endParaRPr lang="en-US" altLang="zh-TW" smtClean="0">
              <a:ea typeface="Arial Unicode MS" pitchFamily="34" charset="-122"/>
              <a:cs typeface="Arial Unicode MS" pitchFamily="34" charset="-122"/>
            </a:endParaRPr>
          </a:p>
        </p:txBody>
      </p:sp>
      <p:sp>
        <p:nvSpPr>
          <p:cNvPr id="381954" name="Title 1"/>
          <p:cNvSpPr>
            <a:spLocks noGrp="1"/>
          </p:cNvSpPr>
          <p:nvPr>
            <p:ph type="title"/>
          </p:nvPr>
        </p:nvSpPr>
        <p:spPr/>
        <p:txBody>
          <a:bodyPr/>
          <a:lstStyle/>
          <a:p>
            <a:r>
              <a:rPr lang="en-US" smtClean="0">
                <a:ea typeface="ＭＳ Ｐゴシック" pitchFamily="34" charset="-128"/>
              </a:rPr>
              <a:t>Features of the Temporal Classifiers</a:t>
            </a:r>
          </a:p>
        </p:txBody>
      </p:sp>
      <p:sp>
        <p:nvSpPr>
          <p:cNvPr id="381955" name="Content Placeholder 2"/>
          <p:cNvSpPr>
            <a:spLocks noGrp="1"/>
          </p:cNvSpPr>
          <p:nvPr>
            <p:ph idx="1"/>
          </p:nvPr>
        </p:nvSpPr>
        <p:spPr/>
        <p:txBody>
          <a:bodyPr/>
          <a:lstStyle/>
          <a:p>
            <a:pPr>
              <a:lnSpc>
                <a:spcPct val="90000"/>
              </a:lnSpc>
            </a:pPr>
            <a:r>
              <a:rPr lang="en-US" sz="1800" b="1" smtClean="0">
                <a:latin typeface="Calibri" pitchFamily="34" charset="0"/>
                <a:ea typeface="ＭＳ Ｐゴシック" pitchFamily="34" charset="-128"/>
              </a:rPr>
              <a:t>Lexical features</a:t>
            </a:r>
            <a:r>
              <a:rPr lang="en-US" sz="1800" smtClean="0">
                <a:latin typeface="Calibri" pitchFamily="34" charset="0"/>
                <a:ea typeface="ＭＳ Ｐゴシック" pitchFamily="34" charset="-128"/>
              </a:rPr>
              <a:t>: Word, lemma, POS of the target temporal entities and the surrounding context[1,2]. The modal verbs surrounding the event mention[1]. The temporal connectives between the event mentions[2].</a:t>
            </a:r>
          </a:p>
          <a:p>
            <a:pPr>
              <a:lnSpc>
                <a:spcPct val="90000"/>
              </a:lnSpc>
            </a:pPr>
            <a:r>
              <a:rPr lang="en-US" sz="1800" b="1" smtClean="0">
                <a:latin typeface="Calibri" pitchFamily="34" charset="0"/>
                <a:ea typeface="ＭＳ Ｐゴシック" pitchFamily="34" charset="-128"/>
              </a:rPr>
              <a:t>Syntactic features</a:t>
            </a:r>
            <a:r>
              <a:rPr lang="en-US" sz="1800" smtClean="0">
                <a:latin typeface="Calibri" pitchFamily="34" charset="0"/>
                <a:ea typeface="ＭＳ Ｐゴシック" pitchFamily="34" charset="-128"/>
              </a:rPr>
              <a:t>: Temporal entities appears first in the text[1,2]. Whether the temporal entities are in the same sentence[1,2] The number of sentence between two temporal entities[1,2]. Whether the event mention is covered by prepositional phrases[1,2]. The head of the prepositional phrase[1,2]. The lease common constituent on the syntactic parse tree[1,2]. Whether the input events are close to any temporal expression[1].</a:t>
            </a:r>
          </a:p>
          <a:p>
            <a:pPr>
              <a:lnSpc>
                <a:spcPct val="90000"/>
              </a:lnSpc>
            </a:pPr>
            <a:r>
              <a:rPr lang="en-US" sz="1800" b="1" smtClean="0">
                <a:latin typeface="Calibri" pitchFamily="34" charset="0"/>
                <a:ea typeface="ＭＳ Ｐゴシック" pitchFamily="34" charset="-128"/>
              </a:rPr>
              <a:t>Semantic features</a:t>
            </a:r>
            <a:r>
              <a:rPr lang="en-US" sz="1800" smtClean="0">
                <a:latin typeface="Calibri" pitchFamily="34" charset="0"/>
                <a:ea typeface="ＭＳ Ｐゴシック" pitchFamily="34" charset="-128"/>
              </a:rPr>
              <a:t>: Whether the input event mentions have a common synonym from WordNet[2]. The input event mentions have a common derivational form derived from WordNet[2].</a:t>
            </a:r>
          </a:p>
          <a:p>
            <a:pPr>
              <a:lnSpc>
                <a:spcPct val="90000"/>
              </a:lnSpc>
            </a:pPr>
            <a:r>
              <a:rPr lang="en-US" sz="1800" b="1" smtClean="0">
                <a:latin typeface="Calibri" pitchFamily="34" charset="0"/>
                <a:ea typeface="ＭＳ Ｐゴシック" pitchFamily="34" charset="-128"/>
              </a:rPr>
              <a:t>Linguistics features</a:t>
            </a:r>
            <a:r>
              <a:rPr lang="en-US" sz="1800" smtClean="0">
                <a:latin typeface="Calibri" pitchFamily="34" charset="0"/>
                <a:ea typeface="ＭＳ Ｐゴシック" pitchFamily="34" charset="-128"/>
              </a:rPr>
              <a:t>: The tense and the aspect of the input event mentions (we use an in-house tense-aspect extractor)[1,2].</a:t>
            </a:r>
          </a:p>
          <a:p>
            <a:pPr>
              <a:lnSpc>
                <a:spcPct val="90000"/>
              </a:lnSpc>
            </a:pPr>
            <a:r>
              <a:rPr lang="en-US" sz="1800" b="1" smtClean="0">
                <a:latin typeface="Calibri" pitchFamily="34" charset="0"/>
                <a:ea typeface="ＭＳ Ｐゴシック" pitchFamily="34" charset="-128"/>
              </a:rPr>
              <a:t>Time interval features</a:t>
            </a:r>
            <a:r>
              <a:rPr lang="en-US" sz="1800" smtClean="0">
                <a:latin typeface="Calibri" pitchFamily="34" charset="0"/>
                <a:ea typeface="ＭＳ Ｐゴシック" pitchFamily="34" charset="-128"/>
              </a:rPr>
              <a:t>: Whether the input intervals are explicit or implicit[1]. The type of an input interval if it is implicit (dct, past, future, entire timeline)[1]. Whether the input interval is before, after or overlap with the DCT[1].</a:t>
            </a:r>
          </a:p>
        </p:txBody>
      </p:sp>
      <p:sp>
        <p:nvSpPr>
          <p:cNvPr id="381956" name="TextBox 4"/>
          <p:cNvSpPr txBox="1">
            <a:spLocks noChangeArrowheads="1"/>
          </p:cNvSpPr>
          <p:nvPr/>
        </p:nvSpPr>
        <p:spPr bwMode="auto">
          <a:xfrm>
            <a:off x="457200" y="5715000"/>
            <a:ext cx="8229600" cy="338138"/>
          </a:xfrm>
          <a:prstGeom prst="rect">
            <a:avLst/>
          </a:prstGeom>
          <a:noFill/>
          <a:ln w="9525">
            <a:noFill/>
            <a:miter lim="800000"/>
            <a:headEnd/>
            <a:tailEnd/>
          </a:ln>
        </p:spPr>
        <p:txBody>
          <a:bodyPr>
            <a:spAutoFit/>
          </a:bodyPr>
          <a:lstStyle/>
          <a:p>
            <a:r>
              <a:rPr lang="en-US" sz="1600" b="1">
                <a:latin typeface="Calibri" pitchFamily="34" charset="0"/>
              </a:rPr>
              <a:t>Note</a:t>
            </a:r>
            <a:r>
              <a:rPr lang="en-US" sz="1600">
                <a:latin typeface="Calibri" pitchFamily="34" charset="0"/>
              </a:rPr>
              <a:t>: [1] and [2] denote the features that are used for the </a:t>
            </a:r>
            <a:r>
              <a:rPr lang="en-US" sz="1600" i="1">
                <a:latin typeface="Calibri" pitchFamily="34" charset="0"/>
              </a:rPr>
              <a:t>C</a:t>
            </a:r>
            <a:r>
              <a:rPr lang="en-US" sz="1600" i="1" baseline="-25000">
                <a:latin typeface="Calibri" pitchFamily="34" charset="0"/>
              </a:rPr>
              <a:t>E-T</a:t>
            </a:r>
            <a:r>
              <a:rPr lang="en-US" sz="1600">
                <a:latin typeface="Calibri" pitchFamily="34" charset="0"/>
              </a:rPr>
              <a:t> and </a:t>
            </a:r>
            <a:r>
              <a:rPr lang="en-US" sz="1600" i="1">
                <a:latin typeface="Calibri" pitchFamily="34" charset="0"/>
              </a:rPr>
              <a:t>C</a:t>
            </a:r>
            <a:r>
              <a:rPr lang="en-US" sz="1600" i="1" baseline="-25000">
                <a:latin typeface="Calibri" pitchFamily="34" charset="0"/>
              </a:rPr>
              <a:t>E-E</a:t>
            </a:r>
            <a:r>
              <a:rPr lang="en-US" sz="1600">
                <a:latin typeface="Calibri" pitchFamily="34" charset="0"/>
              </a:rPr>
              <a:t> classifiers, respectively.</a:t>
            </a:r>
          </a:p>
        </p:txBody>
      </p:sp>
      <p:grpSp>
        <p:nvGrpSpPr>
          <p:cNvPr id="7" name="Group 6"/>
          <p:cNvGrpSpPr>
            <a:grpSpLocks/>
          </p:cNvGrpSpPr>
          <p:nvPr/>
        </p:nvGrpSpPr>
        <p:grpSpPr bwMode="auto">
          <a:xfrm>
            <a:off x="457200" y="838200"/>
            <a:ext cx="8229600" cy="5686425"/>
            <a:chOff x="457200" y="990600"/>
            <a:chExt cx="8229600" cy="5686187"/>
          </a:xfrm>
        </p:grpSpPr>
        <p:sp>
          <p:nvSpPr>
            <p:cNvPr id="8" name="Rounded Rectangle 7"/>
            <p:cNvSpPr>
              <a:spLocks noChangeArrowheads="1"/>
            </p:cNvSpPr>
            <p:nvPr/>
          </p:nvSpPr>
          <p:spPr bwMode="auto">
            <a:xfrm>
              <a:off x="457200" y="990600"/>
              <a:ext cx="8229600" cy="5638564"/>
            </a:xfrm>
            <a:prstGeom prst="roundRect">
              <a:avLst>
                <a:gd name="adj" fmla="val 2370"/>
              </a:avLst>
            </a:prstGeom>
            <a:solidFill>
              <a:schemeClr val="accent1"/>
            </a:solidFill>
            <a:ln w="9525">
              <a:solidFill>
                <a:srgbClr val="008000"/>
              </a:solidFill>
              <a:round/>
              <a:headEnd/>
              <a:tailEnd/>
            </a:ln>
            <a:effectLst>
              <a:outerShdw blurRad="40000" dist="23000" dir="5400000" rotWithShape="0">
                <a:srgbClr val="808080">
                  <a:alpha val="34999"/>
                </a:srgbClr>
              </a:outerShdw>
            </a:effectLst>
          </p:spPr>
          <p:txBody>
            <a:bodyPr anchor="ctr"/>
            <a:lstStyle/>
            <a:p>
              <a:pPr>
                <a:defRPr/>
              </a:pPr>
              <a:r>
                <a:rPr lang="en-US" b="1" u="sng" dirty="0">
                  <a:solidFill>
                    <a:srgbClr val="008000"/>
                  </a:solidFill>
                  <a:latin typeface="+mn-lt"/>
                  <a:ea typeface="+mn-ea"/>
                  <a:cs typeface="+mn-cs"/>
                </a:rPr>
                <a:t>Some selective features for a pair of (Event, Time Interval):</a:t>
              </a:r>
            </a:p>
            <a:p>
              <a:pPr algn="ctr">
                <a:defRPr/>
              </a:pPr>
              <a:endParaRPr lang="en-US" b="1" u="sng" dirty="0">
                <a:solidFill>
                  <a:srgbClr val="008000"/>
                </a:solidFill>
                <a:latin typeface="+mn-lt"/>
                <a:ea typeface="+mn-ea"/>
                <a:cs typeface="+mn-cs"/>
              </a:endParaRPr>
            </a:p>
            <a:p>
              <a:pPr algn="ctr">
                <a:defRPr/>
              </a:pPr>
              <a:r>
                <a:rPr lang="en-US" b="1" dirty="0">
                  <a:solidFill>
                    <a:srgbClr val="008000"/>
                  </a:solidFill>
                  <a:latin typeface="+mn-lt"/>
                  <a:ea typeface="+mn-ea"/>
                  <a:cs typeface="+mn-cs"/>
                </a:rPr>
                <a:t>The Iraqi insurgents </a:t>
              </a:r>
              <a:r>
                <a:rPr lang="en-US" b="1" i="1" dirty="0">
                  <a:solidFill>
                    <a:srgbClr val="FF0000"/>
                  </a:solidFill>
                  <a:latin typeface="+mn-lt"/>
                  <a:ea typeface="+mn-ea"/>
                  <a:cs typeface="+mn-cs"/>
                </a:rPr>
                <a:t>attacked</a:t>
              </a:r>
              <a:r>
                <a:rPr lang="en-US" b="1" dirty="0">
                  <a:solidFill>
                    <a:srgbClr val="008000"/>
                  </a:solidFill>
                  <a:latin typeface="+mn-lt"/>
                  <a:ea typeface="+mn-ea"/>
                  <a:cs typeface="+mn-cs"/>
                </a:rPr>
                <a:t> a police station in Tal-Afar on </a:t>
              </a:r>
              <a:r>
                <a:rPr lang="en-US" b="1" i="1" dirty="0">
                  <a:solidFill>
                    <a:srgbClr val="FF0000"/>
                  </a:solidFill>
                  <a:latin typeface="+mn-lt"/>
                  <a:ea typeface="+mn-ea"/>
                  <a:cs typeface="+mn-cs"/>
                </a:rPr>
                <a:t>Tuesday.</a:t>
              </a:r>
            </a:p>
            <a:p>
              <a:pPr algn="ctr">
                <a:defRPr/>
              </a:pPr>
              <a:r>
                <a:rPr lang="en-US" sz="1600" dirty="0">
                  <a:solidFill>
                    <a:srgbClr val="008000"/>
                  </a:solidFill>
                  <a:latin typeface="+mn-lt"/>
                  <a:ea typeface="+mn-ea"/>
                  <a:cs typeface="+mn-cs"/>
                </a:rPr>
                <a:t>(</a:t>
              </a:r>
              <a:r>
                <a:rPr lang="en-US" sz="1600" i="1" dirty="0">
                  <a:solidFill>
                    <a:srgbClr val="008000"/>
                  </a:solidFill>
                  <a:latin typeface="+mn-lt"/>
                  <a:ea typeface="+mn-ea"/>
                  <a:cs typeface="+mn-cs"/>
                </a:rPr>
                <a:t>Publishing date: </a:t>
              </a:r>
              <a:r>
                <a:rPr lang="en-US" sz="1600" i="1" u="sng" dirty="0">
                  <a:solidFill>
                    <a:srgbClr val="008000"/>
                  </a:solidFill>
                  <a:latin typeface="+mn-lt"/>
                  <a:ea typeface="+mn-ea"/>
                  <a:cs typeface="+mn-cs"/>
                </a:rPr>
                <a:t>Wed., May 24</a:t>
              </a:r>
              <a:r>
                <a:rPr lang="en-US" sz="1600" i="1" u="sng" baseline="30000" dirty="0">
                  <a:solidFill>
                    <a:srgbClr val="008000"/>
                  </a:solidFill>
                  <a:latin typeface="+mn-lt"/>
                  <a:ea typeface="+mn-ea"/>
                  <a:cs typeface="+mn-cs"/>
                </a:rPr>
                <a:t>th</a:t>
              </a:r>
              <a:r>
                <a:rPr lang="en-US" sz="1600" i="1" u="sng" dirty="0">
                  <a:solidFill>
                    <a:srgbClr val="008000"/>
                  </a:solidFill>
                  <a:latin typeface="+mn-lt"/>
                  <a:ea typeface="+mn-ea"/>
                  <a:cs typeface="+mn-cs"/>
                </a:rPr>
                <a:t>, 2006</a:t>
              </a:r>
              <a:r>
                <a:rPr lang="en-US" sz="1600" dirty="0">
                  <a:solidFill>
                    <a:srgbClr val="008000"/>
                  </a:solidFill>
                  <a:latin typeface="+mn-lt"/>
                  <a:ea typeface="+mn-ea"/>
                  <a:cs typeface="+mn-cs"/>
                </a:rPr>
                <a:t>)</a:t>
              </a:r>
            </a:p>
            <a:p>
              <a:pPr algn="ctr">
                <a:defRPr/>
              </a:pPr>
              <a:endParaRPr lang="en-US" dirty="0">
                <a:solidFill>
                  <a:srgbClr val="008000"/>
                </a:solidFill>
                <a:latin typeface="+mn-lt"/>
                <a:ea typeface="+mn-ea"/>
                <a:cs typeface="+mn-cs"/>
              </a:endParaRPr>
            </a:p>
            <a:p>
              <a:pPr algn="ctr">
                <a:defRPr/>
              </a:pPr>
              <a:r>
                <a:rPr lang="en-US" b="1" dirty="0">
                  <a:solidFill>
                    <a:srgbClr val="008000"/>
                  </a:solidFill>
                  <a:latin typeface="+mn-lt"/>
                  <a:ea typeface="+mn-ea"/>
                  <a:cs typeface="+mn-cs"/>
                </a:rPr>
                <a:t>Temporal entities</a:t>
              </a:r>
              <a:r>
                <a:rPr lang="en-US" dirty="0">
                  <a:solidFill>
                    <a:srgbClr val="008000"/>
                  </a:solidFill>
                  <a:latin typeface="+mn-lt"/>
                  <a:ea typeface="+mn-ea"/>
                  <a:cs typeface="+mn-cs"/>
                </a:rPr>
                <a:t>: </a:t>
              </a:r>
              <a:r>
                <a:rPr lang="en-US" dirty="0">
                  <a:solidFill>
                    <a:srgbClr val="FF0000"/>
                  </a:solidFill>
                  <a:latin typeface="+mn-lt"/>
                  <a:ea typeface="+mn-ea"/>
                  <a:cs typeface="+mn-cs"/>
                </a:rPr>
                <a:t>attacked</a:t>
              </a:r>
              <a:r>
                <a:rPr lang="en-US" dirty="0">
                  <a:solidFill>
                    <a:srgbClr val="008000"/>
                  </a:solidFill>
                  <a:latin typeface="+mn-lt"/>
                  <a:ea typeface="+mn-ea"/>
                  <a:cs typeface="+mn-cs"/>
                </a:rPr>
                <a:t> (event), </a:t>
              </a:r>
              <a:r>
                <a:rPr lang="en-US" dirty="0">
                  <a:solidFill>
                    <a:srgbClr val="FF0000"/>
                  </a:solidFill>
                  <a:latin typeface="+mn-lt"/>
                  <a:ea typeface="+mn-ea"/>
                  <a:cs typeface="+mn-cs"/>
                </a:rPr>
                <a:t>Tuesday</a:t>
              </a:r>
              <a:r>
                <a:rPr lang="en-US" dirty="0">
                  <a:solidFill>
                    <a:srgbClr val="008000"/>
                  </a:solidFill>
                  <a:latin typeface="+mn-lt"/>
                  <a:ea typeface="+mn-ea"/>
                  <a:cs typeface="+mn-cs"/>
                </a:rPr>
                <a:t> (time interval)</a:t>
              </a:r>
            </a:p>
            <a:p>
              <a:pPr algn="ctr">
                <a:defRPr/>
              </a:pPr>
              <a:endParaRPr lang="en-US" dirty="0">
                <a:solidFill>
                  <a:srgbClr val="008000"/>
                </a:solidFill>
                <a:latin typeface="+mn-lt"/>
                <a:ea typeface="+mn-ea"/>
                <a:cs typeface="+mn-cs"/>
              </a:endParaRPr>
            </a:p>
            <a:p>
              <a:pPr>
                <a:defRPr/>
              </a:pPr>
              <a:r>
                <a:rPr lang="en-US" sz="1400" b="1" u="sng" dirty="0">
                  <a:solidFill>
                    <a:srgbClr val="008000"/>
                  </a:solidFill>
                  <a:latin typeface="+mn-lt"/>
                  <a:ea typeface="+mn-ea"/>
                  <a:cs typeface="+mn-cs"/>
                </a:rPr>
                <a:t>Syntactic Parse Tree:</a:t>
              </a:r>
            </a:p>
            <a:p>
              <a:pPr>
                <a:defRPr/>
              </a:pPr>
              <a:r>
                <a:rPr lang="en-US" sz="1400" dirty="0">
                  <a:solidFill>
                    <a:srgbClr val="008000"/>
                  </a:solidFill>
                  <a:latin typeface="+mn-lt"/>
                  <a:ea typeface="+mn-ea"/>
                  <a:cs typeface="+mn-cs"/>
                </a:rPr>
                <a:t>(ROOT</a:t>
              </a:r>
            </a:p>
            <a:p>
              <a:pPr>
                <a:defRPr/>
              </a:pPr>
              <a:r>
                <a:rPr lang="en-US" sz="1400" dirty="0">
                  <a:solidFill>
                    <a:srgbClr val="008000"/>
                  </a:solidFill>
                  <a:latin typeface="+mn-lt"/>
                  <a:ea typeface="+mn-ea"/>
                  <a:cs typeface="+mn-cs"/>
                </a:rPr>
                <a:t>  (S</a:t>
              </a:r>
            </a:p>
            <a:p>
              <a:pPr>
                <a:defRPr/>
              </a:pPr>
              <a:r>
                <a:rPr lang="en-US" sz="1400" dirty="0">
                  <a:solidFill>
                    <a:srgbClr val="008000"/>
                  </a:solidFill>
                  <a:latin typeface="+mn-lt"/>
                  <a:ea typeface="+mn-ea"/>
                  <a:cs typeface="+mn-cs"/>
                </a:rPr>
                <a:t>    (NP (DT The) (JJ Iraqi) (NNS insurgents))</a:t>
              </a:r>
            </a:p>
            <a:p>
              <a:pPr>
                <a:defRPr/>
              </a:pPr>
              <a:r>
                <a:rPr lang="en-US" sz="1400" dirty="0">
                  <a:solidFill>
                    <a:srgbClr val="008000"/>
                  </a:solidFill>
                  <a:latin typeface="+mn-lt"/>
                  <a:ea typeface="+mn-ea"/>
                  <a:cs typeface="+mn-cs"/>
                </a:rPr>
                <a:t>    (VP (VBD attacked)</a:t>
              </a:r>
            </a:p>
            <a:p>
              <a:pPr>
                <a:defRPr/>
              </a:pPr>
              <a:r>
                <a:rPr lang="en-US" sz="1400" dirty="0">
                  <a:solidFill>
                    <a:srgbClr val="008000"/>
                  </a:solidFill>
                  <a:latin typeface="+mn-lt"/>
                  <a:ea typeface="+mn-ea"/>
                  <a:cs typeface="+mn-cs"/>
                </a:rPr>
                <a:t>      (NP (DT a) (NN police) (NN station))</a:t>
              </a:r>
            </a:p>
            <a:p>
              <a:pPr>
                <a:defRPr/>
              </a:pPr>
              <a:r>
                <a:rPr lang="en-US" sz="1400" dirty="0">
                  <a:solidFill>
                    <a:srgbClr val="008000"/>
                  </a:solidFill>
                  <a:latin typeface="+mn-lt"/>
                  <a:ea typeface="+mn-ea"/>
                  <a:cs typeface="+mn-cs"/>
                </a:rPr>
                <a:t>      (PP (IN in)</a:t>
              </a:r>
            </a:p>
            <a:p>
              <a:pPr>
                <a:defRPr/>
              </a:pPr>
              <a:r>
                <a:rPr lang="en-US" sz="1400" dirty="0">
                  <a:solidFill>
                    <a:srgbClr val="008000"/>
                  </a:solidFill>
                  <a:latin typeface="+mn-lt"/>
                  <a:ea typeface="+mn-ea"/>
                  <a:cs typeface="+mn-cs"/>
                </a:rPr>
                <a:t>        (NP (NNP Tal-Afar)))</a:t>
              </a:r>
            </a:p>
            <a:p>
              <a:pPr>
                <a:defRPr/>
              </a:pPr>
              <a:r>
                <a:rPr lang="en-US" sz="1400" dirty="0">
                  <a:solidFill>
                    <a:srgbClr val="008000"/>
                  </a:solidFill>
                  <a:latin typeface="+mn-lt"/>
                  <a:ea typeface="+mn-ea"/>
                  <a:cs typeface="+mn-cs"/>
                </a:rPr>
                <a:t>      (PP (IN on)</a:t>
              </a:r>
            </a:p>
            <a:p>
              <a:pPr>
                <a:defRPr/>
              </a:pPr>
              <a:r>
                <a:rPr lang="en-US" sz="1400" dirty="0">
                  <a:solidFill>
                    <a:srgbClr val="008000"/>
                  </a:solidFill>
                  <a:latin typeface="+mn-lt"/>
                  <a:ea typeface="+mn-ea"/>
                  <a:cs typeface="+mn-cs"/>
                </a:rPr>
                <a:t>        (NP (NNP Tuesday))))</a:t>
              </a:r>
            </a:p>
            <a:p>
              <a:pPr>
                <a:defRPr/>
              </a:pPr>
              <a:r>
                <a:rPr lang="en-US" sz="1400" dirty="0">
                  <a:solidFill>
                    <a:srgbClr val="008000"/>
                  </a:solidFill>
                  <a:latin typeface="+mn-lt"/>
                  <a:ea typeface="+mn-ea"/>
                  <a:cs typeface="+mn-cs"/>
                </a:rPr>
                <a:t>    (. .)))</a:t>
              </a:r>
            </a:p>
            <a:p>
              <a:pPr>
                <a:defRPr/>
              </a:pPr>
              <a:endParaRPr lang="en-US" dirty="0">
                <a:solidFill>
                  <a:srgbClr val="008000"/>
                </a:solidFill>
                <a:latin typeface="+mn-lt"/>
                <a:ea typeface="+mn-ea"/>
                <a:cs typeface="+mn-cs"/>
              </a:endParaRPr>
            </a:p>
          </p:txBody>
        </p:sp>
        <p:sp>
          <p:nvSpPr>
            <p:cNvPr id="9" name="TextBox 8"/>
            <p:cNvSpPr txBox="1"/>
            <p:nvPr/>
          </p:nvSpPr>
          <p:spPr>
            <a:xfrm>
              <a:off x="4114800" y="3352701"/>
              <a:ext cx="4572000" cy="3324086"/>
            </a:xfrm>
            <a:prstGeom prst="rect">
              <a:avLst/>
            </a:prstGeom>
            <a:noFill/>
          </p:spPr>
          <p:txBody>
            <a:bodyPr>
              <a:spAutoFit/>
            </a:bodyPr>
            <a:lstStyle/>
            <a:p>
              <a:pPr>
                <a:defRPr/>
              </a:pPr>
              <a:r>
                <a:rPr lang="en-US" sz="1400" b="1" u="sng" dirty="0">
                  <a:solidFill>
                    <a:srgbClr val="008000"/>
                  </a:solidFill>
                  <a:latin typeface="+mn-lt"/>
                  <a:ea typeface="+mn-ea"/>
                  <a:cs typeface="+mn-cs"/>
                </a:rPr>
                <a:t>Syntactic features:</a:t>
              </a:r>
            </a:p>
            <a:p>
              <a:pPr>
                <a:defRPr/>
              </a:pPr>
              <a:r>
                <a:rPr lang="en-US" sz="1400" dirty="0">
                  <a:solidFill>
                    <a:srgbClr val="008000"/>
                  </a:solidFill>
                  <a:latin typeface="+mn-lt"/>
                  <a:ea typeface="+mn-ea"/>
                  <a:cs typeface="+mn-cs"/>
                </a:rPr>
                <a:t>  Appearance order: </a:t>
              </a:r>
              <a:r>
                <a:rPr lang="en-US" sz="1400" dirty="0" err="1">
                  <a:solidFill>
                    <a:srgbClr val="008000"/>
                  </a:solidFill>
                  <a:latin typeface="+mn-lt"/>
                  <a:ea typeface="+mn-ea"/>
                  <a:cs typeface="+mn-cs"/>
                </a:rPr>
                <a:t>Event_First</a:t>
              </a:r>
              <a:r>
                <a:rPr lang="en-US" sz="1400" dirty="0">
                  <a:solidFill>
                    <a:srgbClr val="008000"/>
                  </a:solidFill>
                  <a:latin typeface="+mn-lt"/>
                  <a:ea typeface="+mn-ea"/>
                  <a:cs typeface="+mn-cs"/>
                </a:rPr>
                <a:t> = True</a:t>
              </a:r>
            </a:p>
            <a:p>
              <a:pPr>
                <a:defRPr/>
              </a:pPr>
              <a:r>
                <a:rPr lang="en-US" sz="1400" dirty="0">
                  <a:solidFill>
                    <a:srgbClr val="008000"/>
                  </a:solidFill>
                  <a:latin typeface="+mn-lt"/>
                  <a:ea typeface="+mn-ea"/>
                  <a:cs typeface="+mn-cs"/>
                </a:rPr>
                <a:t>  Same sentence: </a:t>
              </a:r>
              <a:r>
                <a:rPr lang="en-US" sz="1400" dirty="0" err="1">
                  <a:solidFill>
                    <a:srgbClr val="008000"/>
                  </a:solidFill>
                  <a:latin typeface="+mn-lt"/>
                  <a:ea typeface="+mn-ea"/>
                  <a:cs typeface="+mn-cs"/>
                </a:rPr>
                <a:t>Same_Sent</a:t>
              </a:r>
              <a:r>
                <a:rPr lang="en-US" sz="1400" dirty="0">
                  <a:solidFill>
                    <a:srgbClr val="008000"/>
                  </a:solidFill>
                  <a:latin typeface="+mn-lt"/>
                  <a:ea typeface="+mn-ea"/>
                  <a:cs typeface="+mn-cs"/>
                </a:rPr>
                <a:t> = True</a:t>
              </a:r>
            </a:p>
            <a:p>
              <a:pPr>
                <a:defRPr/>
              </a:pPr>
              <a:r>
                <a:rPr lang="en-US" sz="1400" dirty="0">
                  <a:solidFill>
                    <a:srgbClr val="008000"/>
                  </a:solidFill>
                  <a:latin typeface="+mn-lt"/>
                  <a:ea typeface="+mn-ea"/>
                  <a:cs typeface="+mn-cs"/>
                </a:rPr>
                <a:t>  # of sentences between: </a:t>
              </a:r>
              <a:r>
                <a:rPr lang="en-US" sz="1400" dirty="0" err="1">
                  <a:solidFill>
                    <a:srgbClr val="008000"/>
                  </a:solidFill>
                  <a:latin typeface="+mn-lt"/>
                  <a:ea typeface="+mn-ea"/>
                  <a:cs typeface="+mn-cs"/>
                </a:rPr>
                <a:t>Numb_Sent_Diff</a:t>
              </a:r>
              <a:r>
                <a:rPr lang="en-US" sz="1400" dirty="0">
                  <a:solidFill>
                    <a:srgbClr val="008000"/>
                  </a:solidFill>
                  <a:latin typeface="+mn-lt"/>
                  <a:ea typeface="+mn-ea"/>
                  <a:cs typeface="+mn-cs"/>
                </a:rPr>
                <a:t> = None</a:t>
              </a:r>
            </a:p>
            <a:p>
              <a:pPr>
                <a:defRPr/>
              </a:pPr>
              <a:r>
                <a:rPr lang="en-US" sz="1400" dirty="0">
                  <a:solidFill>
                    <a:srgbClr val="008000"/>
                  </a:solidFill>
                  <a:latin typeface="+mn-lt"/>
                  <a:ea typeface="+mn-ea"/>
                  <a:cs typeface="+mn-cs"/>
                </a:rPr>
                <a:t>  Prepositional-event phrase: </a:t>
              </a:r>
              <a:r>
                <a:rPr lang="en-US" sz="1400" dirty="0" err="1">
                  <a:solidFill>
                    <a:srgbClr val="008000"/>
                  </a:solidFill>
                  <a:latin typeface="+mn-lt"/>
                  <a:ea typeface="+mn-ea"/>
                  <a:cs typeface="+mn-cs"/>
                </a:rPr>
                <a:t>Covered_By_PP</a:t>
              </a:r>
              <a:r>
                <a:rPr lang="en-US" sz="1400" dirty="0">
                  <a:solidFill>
                    <a:srgbClr val="008000"/>
                  </a:solidFill>
                  <a:latin typeface="+mn-lt"/>
                  <a:ea typeface="+mn-ea"/>
                  <a:cs typeface="+mn-cs"/>
                </a:rPr>
                <a:t> = False</a:t>
              </a:r>
            </a:p>
            <a:p>
              <a:pPr>
                <a:defRPr/>
              </a:pPr>
              <a:r>
                <a:rPr lang="en-US" sz="1400" dirty="0">
                  <a:solidFill>
                    <a:srgbClr val="008000"/>
                  </a:solidFill>
                  <a:latin typeface="+mn-lt"/>
                  <a:ea typeface="+mn-ea"/>
                  <a:cs typeface="+mn-cs"/>
                </a:rPr>
                <a:t>  Least common non-terminal: LCNT = S</a:t>
              </a:r>
            </a:p>
            <a:p>
              <a:pPr>
                <a:defRPr/>
              </a:pPr>
              <a:endParaRPr lang="en-US" sz="1400" b="1" u="sng" dirty="0">
                <a:solidFill>
                  <a:srgbClr val="008000"/>
                </a:solidFill>
                <a:latin typeface="+mn-lt"/>
                <a:ea typeface="+mn-ea"/>
                <a:cs typeface="+mn-cs"/>
              </a:endParaRPr>
            </a:p>
            <a:p>
              <a:pPr>
                <a:defRPr/>
              </a:pPr>
              <a:r>
                <a:rPr lang="en-US" sz="1400" b="1" u="sng" dirty="0">
                  <a:solidFill>
                    <a:srgbClr val="008000"/>
                  </a:solidFill>
                  <a:latin typeface="+mn-lt"/>
                  <a:ea typeface="+mn-ea"/>
                  <a:cs typeface="+mn-cs"/>
                </a:rPr>
                <a:t>Linguistic features:</a:t>
              </a:r>
            </a:p>
            <a:p>
              <a:pPr>
                <a:defRPr/>
              </a:pPr>
              <a:r>
                <a:rPr lang="en-US" sz="1400" dirty="0">
                  <a:solidFill>
                    <a:srgbClr val="008000"/>
                  </a:solidFill>
                  <a:latin typeface="+mn-lt"/>
                  <a:ea typeface="+mn-ea"/>
                  <a:cs typeface="+mn-cs"/>
                </a:rPr>
                <a:t>  Aspect: </a:t>
              </a:r>
              <a:r>
                <a:rPr lang="en-US" sz="1400" dirty="0" err="1">
                  <a:solidFill>
                    <a:srgbClr val="008000"/>
                  </a:solidFill>
                  <a:latin typeface="+mn-lt"/>
                  <a:ea typeface="+mn-ea"/>
                  <a:cs typeface="+mn-cs"/>
                </a:rPr>
                <a:t>Event_Aspect</a:t>
              </a:r>
              <a:r>
                <a:rPr lang="en-US" sz="1400" dirty="0">
                  <a:solidFill>
                    <a:srgbClr val="008000"/>
                  </a:solidFill>
                  <a:latin typeface="+mn-lt"/>
                  <a:ea typeface="+mn-ea"/>
                  <a:cs typeface="+mn-cs"/>
                </a:rPr>
                <a:t> = Simple</a:t>
              </a:r>
            </a:p>
            <a:p>
              <a:pPr>
                <a:defRPr/>
              </a:pPr>
              <a:r>
                <a:rPr lang="en-US" sz="1400" dirty="0">
                  <a:solidFill>
                    <a:srgbClr val="008000"/>
                  </a:solidFill>
                  <a:latin typeface="+mn-lt"/>
                  <a:ea typeface="+mn-ea"/>
                  <a:cs typeface="+mn-cs"/>
                </a:rPr>
                <a:t>  Tense: </a:t>
              </a:r>
              <a:r>
                <a:rPr lang="en-US" sz="1400" dirty="0" err="1">
                  <a:solidFill>
                    <a:srgbClr val="008000"/>
                  </a:solidFill>
                  <a:latin typeface="+mn-lt"/>
                  <a:ea typeface="+mn-ea"/>
                  <a:cs typeface="+mn-cs"/>
                </a:rPr>
                <a:t>Event_Tense</a:t>
              </a:r>
              <a:r>
                <a:rPr lang="en-US" sz="1400" dirty="0">
                  <a:solidFill>
                    <a:srgbClr val="008000"/>
                  </a:solidFill>
                  <a:latin typeface="+mn-lt"/>
                  <a:ea typeface="+mn-ea"/>
                  <a:cs typeface="+mn-cs"/>
                </a:rPr>
                <a:t> = Past</a:t>
              </a:r>
            </a:p>
            <a:p>
              <a:pPr>
                <a:defRPr/>
              </a:pPr>
              <a:endParaRPr lang="en-US" sz="1400" dirty="0">
                <a:solidFill>
                  <a:srgbClr val="008000"/>
                </a:solidFill>
                <a:latin typeface="+mn-lt"/>
                <a:ea typeface="+mn-ea"/>
                <a:cs typeface="+mn-cs"/>
              </a:endParaRPr>
            </a:p>
            <a:p>
              <a:pPr>
                <a:defRPr/>
              </a:pPr>
              <a:r>
                <a:rPr lang="en-US" sz="1400" b="1" u="sng" dirty="0">
                  <a:solidFill>
                    <a:srgbClr val="008000"/>
                  </a:solidFill>
                  <a:latin typeface="+mn-lt"/>
                  <a:ea typeface="+mn-ea"/>
                  <a:cs typeface="+mn-cs"/>
                </a:rPr>
                <a:t>Time interval features:</a:t>
              </a:r>
            </a:p>
            <a:p>
              <a:pPr>
                <a:defRPr/>
              </a:pPr>
              <a:r>
                <a:rPr lang="en-US" sz="1400" dirty="0">
                  <a:solidFill>
                    <a:srgbClr val="008000"/>
                  </a:solidFill>
                  <a:latin typeface="+mn-lt"/>
                  <a:ea typeface="+mn-ea"/>
                  <a:cs typeface="+mn-cs"/>
                </a:rPr>
                <a:t>  Explicitness: </a:t>
              </a:r>
              <a:r>
                <a:rPr lang="en-US" sz="1400" dirty="0" err="1">
                  <a:solidFill>
                    <a:srgbClr val="008000"/>
                  </a:solidFill>
                  <a:latin typeface="+mn-lt"/>
                  <a:ea typeface="+mn-ea"/>
                  <a:cs typeface="+mn-cs"/>
                </a:rPr>
                <a:t>Explicit_Interval</a:t>
              </a:r>
              <a:r>
                <a:rPr lang="en-US" sz="1400" dirty="0">
                  <a:solidFill>
                    <a:srgbClr val="008000"/>
                  </a:solidFill>
                  <a:latin typeface="+mn-lt"/>
                  <a:ea typeface="+mn-ea"/>
                  <a:cs typeface="+mn-cs"/>
                </a:rPr>
                <a:t> = True</a:t>
              </a:r>
            </a:p>
            <a:p>
              <a:pPr>
                <a:defRPr/>
              </a:pPr>
              <a:r>
                <a:rPr lang="en-US" sz="1400" dirty="0">
                  <a:solidFill>
                    <a:srgbClr val="008000"/>
                  </a:solidFill>
                  <a:latin typeface="+mn-lt"/>
                  <a:ea typeface="+mn-ea"/>
                  <a:cs typeface="+mn-cs"/>
                </a:rPr>
                <a:t>  Relative to DCT: </a:t>
              </a:r>
              <a:r>
                <a:rPr lang="en-US" sz="1400" dirty="0" err="1">
                  <a:solidFill>
                    <a:srgbClr val="008000"/>
                  </a:solidFill>
                  <a:latin typeface="+mn-lt"/>
                  <a:ea typeface="+mn-ea"/>
                  <a:cs typeface="+mn-cs"/>
                </a:rPr>
                <a:t>Compare_Dct</a:t>
              </a:r>
              <a:r>
                <a:rPr lang="en-US" sz="1400" dirty="0">
                  <a:solidFill>
                    <a:srgbClr val="008000"/>
                  </a:solidFill>
                  <a:latin typeface="+mn-lt"/>
                  <a:ea typeface="+mn-ea"/>
                  <a:cs typeface="+mn-cs"/>
                </a:rPr>
                <a:t> = Before</a:t>
              </a:r>
            </a:p>
            <a:p>
              <a:pPr>
                <a:defRPr/>
              </a:pPr>
              <a:r>
                <a:rPr lang="en-US" sz="1400" dirty="0">
                  <a:solidFill>
                    <a:srgbClr val="008000"/>
                  </a:solidFill>
                  <a:latin typeface="+mn-lt"/>
                  <a:ea typeface="+mn-ea"/>
                  <a:cs typeface="+mn-cs"/>
                </a:rPr>
                <a:t>  </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347" name="Rectangle 3"/>
          <p:cNvSpPr>
            <a:spLocks noGrp="1" noChangeArrowheads="1"/>
          </p:cNvSpPr>
          <p:nvPr>
            <p:ph type="sldNum" sz="quarter" idx="11"/>
          </p:nvPr>
        </p:nvSpPr>
        <p:spPr>
          <a:noFill/>
        </p:spPr>
        <p:txBody>
          <a:bodyPr/>
          <a:lstStyle/>
          <a:p>
            <a:fld id="{D4FC82B8-F3CB-44D1-9296-B09701346EB1}" type="slidenum">
              <a:rPr lang="en-US" altLang="zh-TW" smtClean="0">
                <a:ea typeface="Arial Unicode MS" pitchFamily="34" charset="-122"/>
                <a:cs typeface="Arial Unicode MS" pitchFamily="34" charset="-122"/>
              </a:rPr>
              <a:pPr/>
              <a:t>176</a:t>
            </a:fld>
            <a:endParaRPr lang="en-US" altLang="zh-TW" smtClean="0">
              <a:ea typeface="Arial Unicode MS" pitchFamily="34" charset="-122"/>
              <a:cs typeface="Arial Unicode MS" pitchFamily="34" charset="-122"/>
            </a:endParaRPr>
          </a:p>
        </p:txBody>
      </p:sp>
      <p:sp>
        <p:nvSpPr>
          <p:cNvPr id="42" name="TextBox 41"/>
          <p:cNvSpPr txBox="1">
            <a:spLocks noChangeArrowheads="1"/>
          </p:cNvSpPr>
          <p:nvPr/>
        </p:nvSpPr>
        <p:spPr bwMode="auto">
          <a:xfrm>
            <a:off x="1524000" y="4419600"/>
            <a:ext cx="6172200" cy="830263"/>
          </a:xfrm>
          <a:prstGeom prst="rect">
            <a:avLst/>
          </a:prstGeom>
          <a:noFill/>
          <a:ln w="9525">
            <a:noFill/>
            <a:miter lim="800000"/>
            <a:headEnd/>
            <a:tailEnd/>
          </a:ln>
        </p:spPr>
        <p:txBody>
          <a:bodyPr>
            <a:spAutoFit/>
          </a:bodyPr>
          <a:lstStyle/>
          <a:p>
            <a:r>
              <a:rPr lang="en-US" sz="2400"/>
              <a:t>subject to: </a:t>
            </a:r>
            <a:r>
              <a:rPr lang="en-US" sz="2400">
                <a:solidFill>
                  <a:srgbClr val="FF0000"/>
                </a:solidFill>
              </a:rPr>
              <a:t>temporal constraints</a:t>
            </a:r>
          </a:p>
          <a:p>
            <a:r>
              <a:rPr lang="en-US" sz="2400"/>
              <a:t>                 (omitting basic ILP constraints)</a:t>
            </a:r>
          </a:p>
        </p:txBody>
      </p:sp>
      <p:sp>
        <p:nvSpPr>
          <p:cNvPr id="353349" name="Content Placeholder 2"/>
          <p:cNvSpPr>
            <a:spLocks noGrp="1"/>
          </p:cNvSpPr>
          <p:nvPr>
            <p:ph idx="4294967295"/>
          </p:nvPr>
        </p:nvSpPr>
        <p:spPr/>
        <p:txBody>
          <a:bodyPr/>
          <a:lstStyle/>
          <a:p>
            <a:r>
              <a:rPr lang="en-US" smtClean="0">
                <a:latin typeface="Arial" charset="0"/>
                <a:ea typeface="ＭＳ Ｐゴシック" pitchFamily="34" charset="-128"/>
              </a:rPr>
              <a:t>The ILP objective function:</a:t>
            </a:r>
          </a:p>
        </p:txBody>
      </p:sp>
      <p:grpSp>
        <p:nvGrpSpPr>
          <p:cNvPr id="36" name="Group 35"/>
          <p:cNvGrpSpPr>
            <a:grpSpLocks/>
          </p:cNvGrpSpPr>
          <p:nvPr/>
        </p:nvGrpSpPr>
        <p:grpSpPr bwMode="auto">
          <a:xfrm>
            <a:off x="2590800" y="1905000"/>
            <a:ext cx="5486400" cy="1752600"/>
            <a:chOff x="2590800" y="1905000"/>
            <a:chExt cx="5486399" cy="1752600"/>
          </a:xfrm>
        </p:grpSpPr>
        <p:grpSp>
          <p:nvGrpSpPr>
            <p:cNvPr id="353369" name="Group 12"/>
            <p:cNvGrpSpPr>
              <a:grpSpLocks/>
            </p:cNvGrpSpPr>
            <p:nvPr/>
          </p:nvGrpSpPr>
          <p:grpSpPr bwMode="auto">
            <a:xfrm>
              <a:off x="5562600" y="1905000"/>
              <a:ext cx="2514599" cy="1752600"/>
              <a:chOff x="5562600" y="1905000"/>
              <a:chExt cx="2514599" cy="1752600"/>
            </a:xfrm>
          </p:grpSpPr>
          <p:sp>
            <p:nvSpPr>
              <p:cNvPr id="353373" name="Rounded Rectangle 6"/>
              <p:cNvSpPr>
                <a:spLocks noChangeArrowheads="1"/>
              </p:cNvSpPr>
              <p:nvPr/>
            </p:nvSpPr>
            <p:spPr bwMode="auto">
              <a:xfrm>
                <a:off x="5562600" y="2895600"/>
                <a:ext cx="2514599" cy="762000"/>
              </a:xfrm>
              <a:prstGeom prst="roundRect">
                <a:avLst>
                  <a:gd name="adj" fmla="val 16667"/>
                </a:avLst>
              </a:prstGeom>
              <a:solidFill>
                <a:srgbClr val="CCFFCC"/>
              </a:solidFill>
              <a:ln w="9525">
                <a:solidFill>
                  <a:srgbClr val="CCFFCC"/>
                </a:solidFill>
                <a:round/>
                <a:headEnd/>
                <a:tailEnd/>
              </a:ln>
            </p:spPr>
            <p:txBody>
              <a:bodyPr/>
              <a:lstStyle/>
              <a:p>
                <a:pPr eaLnBrk="0" hangingPunct="0"/>
                <a:endParaRPr lang="en-US" sz="2400"/>
              </a:p>
            </p:txBody>
          </p:sp>
          <p:sp>
            <p:nvSpPr>
              <p:cNvPr id="353374" name="Rounded Rectangular Callout 7"/>
              <p:cNvSpPr>
                <a:spLocks noChangeArrowheads="1"/>
              </p:cNvSpPr>
              <p:nvPr/>
            </p:nvSpPr>
            <p:spPr bwMode="auto">
              <a:xfrm>
                <a:off x="6258982" y="1905000"/>
                <a:ext cx="751418" cy="457200"/>
              </a:xfrm>
              <a:prstGeom prst="wedgeRoundRectCallout">
                <a:avLst>
                  <a:gd name="adj1" fmla="val 6000"/>
                  <a:gd name="adj2" fmla="val 148148"/>
                  <a:gd name="adj3" fmla="val 16667"/>
                </a:avLst>
              </a:prstGeom>
              <a:solidFill>
                <a:srgbClr val="CCFFCC"/>
              </a:solidFill>
              <a:ln w="19050">
                <a:solidFill>
                  <a:srgbClr val="008000"/>
                </a:solidFill>
                <a:round/>
                <a:headEnd/>
                <a:tailEnd/>
              </a:ln>
            </p:spPr>
            <p:txBody>
              <a:bodyPr/>
              <a:lstStyle/>
              <a:p>
                <a:pPr algn="ctr" eaLnBrk="0" hangingPunct="0"/>
                <a:r>
                  <a:rPr lang="en-US" i="1">
                    <a:solidFill>
                      <a:srgbClr val="FF0000"/>
                    </a:solidFill>
                  </a:rPr>
                  <a:t>E-E</a:t>
                </a:r>
              </a:p>
            </p:txBody>
          </p:sp>
        </p:grpSp>
        <p:grpSp>
          <p:nvGrpSpPr>
            <p:cNvPr id="353370" name="Group 11"/>
            <p:cNvGrpSpPr>
              <a:grpSpLocks/>
            </p:cNvGrpSpPr>
            <p:nvPr/>
          </p:nvGrpSpPr>
          <p:grpSpPr bwMode="auto">
            <a:xfrm>
              <a:off x="2590800" y="1905582"/>
              <a:ext cx="1905000" cy="1752018"/>
              <a:chOff x="2590800" y="1905582"/>
              <a:chExt cx="1905000" cy="1752018"/>
            </a:xfrm>
          </p:grpSpPr>
          <p:sp>
            <p:nvSpPr>
              <p:cNvPr id="353371" name="Rounded Rectangle 9"/>
              <p:cNvSpPr>
                <a:spLocks noChangeArrowheads="1"/>
              </p:cNvSpPr>
              <p:nvPr/>
            </p:nvSpPr>
            <p:spPr bwMode="auto">
              <a:xfrm>
                <a:off x="2590800" y="2895600"/>
                <a:ext cx="1905000" cy="762000"/>
              </a:xfrm>
              <a:prstGeom prst="roundRect">
                <a:avLst>
                  <a:gd name="adj" fmla="val 16667"/>
                </a:avLst>
              </a:prstGeom>
              <a:solidFill>
                <a:schemeClr val="accent1"/>
              </a:solidFill>
              <a:ln w="9525">
                <a:solidFill>
                  <a:schemeClr val="accent1"/>
                </a:solidFill>
                <a:round/>
                <a:headEnd/>
                <a:tailEnd/>
              </a:ln>
            </p:spPr>
            <p:txBody>
              <a:bodyPr/>
              <a:lstStyle/>
              <a:p>
                <a:pPr eaLnBrk="0" hangingPunct="0"/>
                <a:endParaRPr lang="en-US" sz="2400"/>
              </a:p>
            </p:txBody>
          </p:sp>
          <p:sp>
            <p:nvSpPr>
              <p:cNvPr id="353372" name="Rounded Rectangular Callout 10"/>
              <p:cNvSpPr>
                <a:spLocks noChangeArrowheads="1"/>
              </p:cNvSpPr>
              <p:nvPr/>
            </p:nvSpPr>
            <p:spPr bwMode="auto">
              <a:xfrm>
                <a:off x="3276600" y="1905582"/>
                <a:ext cx="685800" cy="457200"/>
              </a:xfrm>
              <a:prstGeom prst="wedgeRoundRectCallout">
                <a:avLst>
                  <a:gd name="adj1" fmla="val -5028"/>
                  <a:gd name="adj2" fmla="val 145833"/>
                  <a:gd name="adj3" fmla="val 16667"/>
                </a:avLst>
              </a:prstGeom>
              <a:solidFill>
                <a:schemeClr val="accent1"/>
              </a:solidFill>
              <a:ln w="19050">
                <a:solidFill>
                  <a:srgbClr val="008000"/>
                </a:solidFill>
                <a:round/>
                <a:headEnd/>
                <a:tailEnd/>
              </a:ln>
            </p:spPr>
            <p:txBody>
              <a:bodyPr/>
              <a:lstStyle/>
              <a:p>
                <a:pPr algn="ctr" eaLnBrk="0" hangingPunct="0"/>
                <a:r>
                  <a:rPr lang="en-US" i="1">
                    <a:solidFill>
                      <a:srgbClr val="FF0000"/>
                    </a:solidFill>
                  </a:rPr>
                  <a:t>E-T</a:t>
                </a:r>
              </a:p>
            </p:txBody>
          </p:sp>
        </p:grpSp>
      </p:grpSp>
      <p:graphicFrame>
        <p:nvGraphicFramePr>
          <p:cNvPr id="353346" name="Object 66"/>
          <p:cNvGraphicFramePr>
            <a:graphicFrameLocks noChangeAspect="1"/>
          </p:cNvGraphicFramePr>
          <p:nvPr/>
        </p:nvGraphicFramePr>
        <p:xfrm>
          <a:off x="1219200" y="2667000"/>
          <a:ext cx="7010400" cy="990600"/>
        </p:xfrm>
        <a:graphic>
          <a:graphicData uri="http://schemas.openxmlformats.org/presentationml/2006/ole">
            <mc:AlternateContent xmlns:mc="http://schemas.openxmlformats.org/markup-compatibility/2006">
              <mc:Choice xmlns:v="urn:schemas-microsoft-com:vml" Requires="v">
                <p:oleObj spid="_x0000_s353347" name="Equation" r:id="rId4" imgW="3327400" imgH="469900" progId="Equation.3">
                  <p:embed/>
                </p:oleObj>
              </mc:Choice>
              <mc:Fallback>
                <p:oleObj name="Equation" r:id="rId4" imgW="3327400" imgH="469900" progId="Equation.3">
                  <p:embed/>
                  <p:pic>
                    <p:nvPicPr>
                      <p:cNvPr id="0" name="Picture 6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2667000"/>
                        <a:ext cx="701040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3351" name="Title 1"/>
          <p:cNvSpPr>
            <a:spLocks noGrp="1"/>
          </p:cNvSpPr>
          <p:nvPr>
            <p:ph type="title" idx="4294967295"/>
          </p:nvPr>
        </p:nvSpPr>
        <p:spPr/>
        <p:txBody>
          <a:bodyPr/>
          <a:lstStyle/>
          <a:p>
            <a:r>
              <a:rPr lang="en-US" sz="4200" smtClean="0">
                <a:ea typeface="ＭＳ Ｐゴシック" pitchFamily="34" charset="-128"/>
              </a:rPr>
              <a:t>The Joint Inference Model</a:t>
            </a:r>
          </a:p>
        </p:txBody>
      </p:sp>
      <p:grpSp>
        <p:nvGrpSpPr>
          <p:cNvPr id="41" name="Group 40"/>
          <p:cNvGrpSpPr>
            <a:grpSpLocks/>
          </p:cNvGrpSpPr>
          <p:nvPr/>
        </p:nvGrpSpPr>
        <p:grpSpPr bwMode="auto">
          <a:xfrm>
            <a:off x="1524000" y="2959100"/>
            <a:ext cx="6997700" cy="3136900"/>
            <a:chOff x="1524000" y="2959100"/>
            <a:chExt cx="6997700" cy="3136900"/>
          </a:xfrm>
        </p:grpSpPr>
        <p:grpSp>
          <p:nvGrpSpPr>
            <p:cNvPr id="353353" name="Group 36"/>
            <p:cNvGrpSpPr>
              <a:grpSpLocks/>
            </p:cNvGrpSpPr>
            <p:nvPr/>
          </p:nvGrpSpPr>
          <p:grpSpPr bwMode="auto">
            <a:xfrm>
              <a:off x="1524000" y="2959100"/>
              <a:ext cx="2286000" cy="2222500"/>
              <a:chOff x="1524000" y="2959100"/>
              <a:chExt cx="2286000" cy="2222500"/>
            </a:xfrm>
          </p:grpSpPr>
          <p:sp>
            <p:nvSpPr>
              <p:cNvPr id="353366" name="Rounded Rectangle 13"/>
              <p:cNvSpPr>
                <a:spLocks noChangeArrowheads="1"/>
              </p:cNvSpPr>
              <p:nvPr/>
            </p:nvSpPr>
            <p:spPr bwMode="auto">
              <a:xfrm>
                <a:off x="1524000" y="4191000"/>
                <a:ext cx="2286000" cy="990600"/>
              </a:xfrm>
              <a:prstGeom prst="roundRect">
                <a:avLst>
                  <a:gd name="adj" fmla="val 16667"/>
                </a:avLst>
              </a:prstGeom>
              <a:solidFill>
                <a:schemeClr val="accent1"/>
              </a:solidFill>
              <a:ln w="9525">
                <a:solidFill>
                  <a:srgbClr val="008000"/>
                </a:solidFill>
                <a:round/>
                <a:headEnd/>
                <a:tailEnd/>
              </a:ln>
            </p:spPr>
            <p:txBody>
              <a:bodyPr/>
              <a:lstStyle/>
              <a:p>
                <a:pPr algn="ctr" eaLnBrk="0" hangingPunct="0"/>
                <a:r>
                  <a:rPr lang="en-US"/>
                  <a:t>Probability of event </a:t>
                </a:r>
                <a:r>
                  <a:rPr lang="en-US" i="1">
                    <a:solidFill>
                      <a:srgbClr val="FF0000"/>
                    </a:solidFill>
                  </a:rPr>
                  <a:t>e</a:t>
                </a:r>
                <a:r>
                  <a:rPr lang="en-US"/>
                  <a:t> associating with time interval </a:t>
                </a:r>
                <a:r>
                  <a:rPr lang="en-US" i="1">
                    <a:solidFill>
                      <a:srgbClr val="FF0000"/>
                    </a:solidFill>
                  </a:rPr>
                  <a:t>t</a:t>
                </a:r>
                <a:endParaRPr lang="en-US">
                  <a:solidFill>
                    <a:srgbClr val="FF0000"/>
                  </a:solidFill>
                </a:endParaRPr>
              </a:p>
            </p:txBody>
          </p:sp>
          <p:sp>
            <p:nvSpPr>
              <p:cNvPr id="353367" name="Oval 15"/>
              <p:cNvSpPr>
                <a:spLocks noChangeArrowheads="1"/>
              </p:cNvSpPr>
              <p:nvPr/>
            </p:nvSpPr>
            <p:spPr bwMode="auto">
              <a:xfrm>
                <a:off x="3111500" y="2959100"/>
                <a:ext cx="609600" cy="609600"/>
              </a:xfrm>
              <a:prstGeom prst="ellipse">
                <a:avLst/>
              </a:prstGeom>
              <a:noFill/>
              <a:ln w="9525">
                <a:solidFill>
                  <a:srgbClr val="FF0000"/>
                </a:solidFill>
                <a:round/>
                <a:headEnd/>
                <a:tailEnd/>
              </a:ln>
            </p:spPr>
            <p:txBody>
              <a:bodyPr/>
              <a:lstStyle/>
              <a:p>
                <a:pPr eaLnBrk="0" hangingPunct="0"/>
                <a:endParaRPr lang="en-US" sz="2400"/>
              </a:p>
            </p:txBody>
          </p:sp>
          <p:cxnSp>
            <p:nvCxnSpPr>
              <p:cNvPr id="353368" name="Straight Arrow Connector 17"/>
              <p:cNvCxnSpPr>
                <a:cxnSpLocks noChangeShapeType="1"/>
                <a:stCxn id="353366" idx="0"/>
                <a:endCxn id="353367" idx="4"/>
              </p:cNvCxnSpPr>
              <p:nvPr/>
            </p:nvCxnSpPr>
            <p:spPr bwMode="auto">
              <a:xfrm rot="5400000" flipH="1" flipV="1">
                <a:off x="2730500" y="3505200"/>
                <a:ext cx="622300" cy="749300"/>
              </a:xfrm>
              <a:prstGeom prst="straightConnector1">
                <a:avLst/>
              </a:prstGeom>
              <a:noFill/>
              <a:ln w="9525">
                <a:solidFill>
                  <a:srgbClr val="FF0000"/>
                </a:solidFill>
                <a:round/>
                <a:headEnd/>
                <a:tailEnd type="arrow" w="med" len="med"/>
              </a:ln>
            </p:spPr>
          </p:cxnSp>
        </p:grpSp>
        <p:grpSp>
          <p:nvGrpSpPr>
            <p:cNvPr id="353354" name="Group 38"/>
            <p:cNvGrpSpPr>
              <a:grpSpLocks/>
            </p:cNvGrpSpPr>
            <p:nvPr/>
          </p:nvGrpSpPr>
          <p:grpSpPr bwMode="auto">
            <a:xfrm>
              <a:off x="5181600" y="2971800"/>
              <a:ext cx="2209800" cy="2133600"/>
              <a:chOff x="5181600" y="2971800"/>
              <a:chExt cx="2209800" cy="2133600"/>
            </a:xfrm>
          </p:grpSpPr>
          <p:sp>
            <p:nvSpPr>
              <p:cNvPr id="353363" name="Rounded Rectangle 14"/>
              <p:cNvSpPr>
                <a:spLocks noChangeArrowheads="1"/>
              </p:cNvSpPr>
              <p:nvPr/>
            </p:nvSpPr>
            <p:spPr bwMode="auto">
              <a:xfrm>
                <a:off x="5181600" y="4114800"/>
                <a:ext cx="2209800" cy="990600"/>
              </a:xfrm>
              <a:prstGeom prst="roundRect">
                <a:avLst>
                  <a:gd name="adj" fmla="val 16667"/>
                </a:avLst>
              </a:prstGeom>
              <a:solidFill>
                <a:schemeClr val="accent1"/>
              </a:solidFill>
              <a:ln w="9525">
                <a:solidFill>
                  <a:srgbClr val="008000"/>
                </a:solidFill>
                <a:round/>
                <a:headEnd/>
                <a:tailEnd/>
              </a:ln>
            </p:spPr>
            <p:txBody>
              <a:bodyPr/>
              <a:lstStyle/>
              <a:p>
                <a:pPr algn="ctr" eaLnBrk="0" hangingPunct="0"/>
                <a:r>
                  <a:rPr lang="en-US"/>
                  <a:t>Probability of two events </a:t>
                </a:r>
                <a:r>
                  <a:rPr lang="en-US" i="1">
                    <a:solidFill>
                      <a:srgbClr val="FF0000"/>
                    </a:solidFill>
                  </a:rPr>
                  <a:t>e-e</a:t>
                </a:r>
                <a:r>
                  <a:rPr lang="en-US"/>
                  <a:t> holding temporal relation </a:t>
                </a:r>
                <a:r>
                  <a:rPr lang="en-US" i="1">
                    <a:solidFill>
                      <a:srgbClr val="FF0000"/>
                    </a:solidFill>
                  </a:rPr>
                  <a:t>r</a:t>
                </a:r>
                <a:endParaRPr lang="en-US">
                  <a:solidFill>
                    <a:srgbClr val="FF0000"/>
                  </a:solidFill>
                </a:endParaRPr>
              </a:p>
            </p:txBody>
          </p:sp>
          <p:sp>
            <p:nvSpPr>
              <p:cNvPr id="353364" name="Oval 18"/>
              <p:cNvSpPr>
                <a:spLocks noChangeArrowheads="1"/>
              </p:cNvSpPr>
              <p:nvPr/>
            </p:nvSpPr>
            <p:spPr bwMode="auto">
              <a:xfrm>
                <a:off x="6553200" y="2971800"/>
                <a:ext cx="685800" cy="609600"/>
              </a:xfrm>
              <a:prstGeom prst="ellipse">
                <a:avLst/>
              </a:prstGeom>
              <a:noFill/>
              <a:ln w="9525">
                <a:solidFill>
                  <a:srgbClr val="FF0000"/>
                </a:solidFill>
                <a:round/>
                <a:headEnd/>
                <a:tailEnd/>
              </a:ln>
            </p:spPr>
            <p:txBody>
              <a:bodyPr/>
              <a:lstStyle/>
              <a:p>
                <a:pPr eaLnBrk="0" hangingPunct="0"/>
                <a:endParaRPr lang="en-US" sz="2400"/>
              </a:p>
            </p:txBody>
          </p:sp>
          <p:cxnSp>
            <p:nvCxnSpPr>
              <p:cNvPr id="353365" name="Straight Arrow Connector 20"/>
              <p:cNvCxnSpPr>
                <a:cxnSpLocks noChangeShapeType="1"/>
                <a:stCxn id="353363" idx="0"/>
                <a:endCxn id="353364" idx="4"/>
              </p:cNvCxnSpPr>
              <p:nvPr/>
            </p:nvCxnSpPr>
            <p:spPr bwMode="auto">
              <a:xfrm rot="5400000" flipH="1" flipV="1">
                <a:off x="6324600" y="3543300"/>
                <a:ext cx="533400" cy="609600"/>
              </a:xfrm>
              <a:prstGeom prst="straightConnector1">
                <a:avLst/>
              </a:prstGeom>
              <a:noFill/>
              <a:ln w="9525">
                <a:solidFill>
                  <a:srgbClr val="FF0000"/>
                </a:solidFill>
                <a:round/>
                <a:headEnd/>
                <a:tailEnd type="arrow" w="med" len="med"/>
              </a:ln>
            </p:spPr>
          </p:cxnSp>
        </p:grpSp>
        <p:grpSp>
          <p:nvGrpSpPr>
            <p:cNvPr id="353355" name="Group 37"/>
            <p:cNvGrpSpPr>
              <a:grpSpLocks/>
            </p:cNvGrpSpPr>
            <p:nvPr/>
          </p:nvGrpSpPr>
          <p:grpSpPr bwMode="auto">
            <a:xfrm>
              <a:off x="3365500" y="2971800"/>
              <a:ext cx="1600200" cy="3124200"/>
              <a:chOff x="3365500" y="2971800"/>
              <a:chExt cx="1600200" cy="3124200"/>
            </a:xfrm>
          </p:grpSpPr>
          <p:sp>
            <p:nvSpPr>
              <p:cNvPr id="353360" name="Rounded Rectangle 21"/>
              <p:cNvSpPr>
                <a:spLocks noChangeArrowheads="1"/>
              </p:cNvSpPr>
              <p:nvPr/>
            </p:nvSpPr>
            <p:spPr bwMode="auto">
              <a:xfrm>
                <a:off x="3365500" y="5334000"/>
                <a:ext cx="1600200" cy="762000"/>
              </a:xfrm>
              <a:prstGeom prst="roundRect">
                <a:avLst>
                  <a:gd name="adj" fmla="val 16667"/>
                </a:avLst>
              </a:prstGeom>
              <a:solidFill>
                <a:schemeClr val="accent1"/>
              </a:solidFill>
              <a:ln w="9525">
                <a:solidFill>
                  <a:srgbClr val="008000"/>
                </a:solidFill>
                <a:round/>
                <a:headEnd/>
                <a:tailEnd/>
              </a:ln>
            </p:spPr>
            <p:txBody>
              <a:bodyPr/>
              <a:lstStyle/>
              <a:p>
                <a:pPr algn="ctr" eaLnBrk="0" hangingPunct="0"/>
                <a:r>
                  <a:rPr lang="en-US" i="1">
                    <a:solidFill>
                      <a:srgbClr val="FF0000"/>
                    </a:solidFill>
                  </a:rPr>
                  <a:t>E-T</a:t>
                </a:r>
                <a:r>
                  <a:rPr lang="en-US"/>
                  <a:t> indicator variable</a:t>
                </a:r>
                <a:endParaRPr lang="en-US">
                  <a:solidFill>
                    <a:srgbClr val="FF0000"/>
                  </a:solidFill>
                </a:endParaRPr>
              </a:p>
            </p:txBody>
          </p:sp>
          <p:cxnSp>
            <p:nvCxnSpPr>
              <p:cNvPr id="353361" name="Straight Arrow Connector 23"/>
              <p:cNvCxnSpPr>
                <a:cxnSpLocks noChangeShapeType="1"/>
                <a:stCxn id="353360" idx="0"/>
                <a:endCxn id="353362" idx="4"/>
              </p:cNvCxnSpPr>
              <p:nvPr/>
            </p:nvCxnSpPr>
            <p:spPr bwMode="auto">
              <a:xfrm rot="5400000" flipH="1" flipV="1">
                <a:off x="3289300" y="4457700"/>
                <a:ext cx="1752600" cy="1588"/>
              </a:xfrm>
              <a:prstGeom prst="straightConnector1">
                <a:avLst/>
              </a:prstGeom>
              <a:noFill/>
              <a:ln w="9525">
                <a:solidFill>
                  <a:srgbClr val="FF0000"/>
                </a:solidFill>
                <a:round/>
                <a:headEnd/>
                <a:tailEnd type="arrow" w="med" len="med"/>
              </a:ln>
            </p:spPr>
          </p:cxnSp>
          <p:sp>
            <p:nvSpPr>
              <p:cNvPr id="353362" name="Oval 24"/>
              <p:cNvSpPr>
                <a:spLocks noChangeArrowheads="1"/>
              </p:cNvSpPr>
              <p:nvPr/>
            </p:nvSpPr>
            <p:spPr bwMode="auto">
              <a:xfrm>
                <a:off x="3860800" y="2971800"/>
                <a:ext cx="609600" cy="609600"/>
              </a:xfrm>
              <a:prstGeom prst="ellipse">
                <a:avLst/>
              </a:prstGeom>
              <a:noFill/>
              <a:ln w="9525">
                <a:solidFill>
                  <a:srgbClr val="FF0000"/>
                </a:solidFill>
                <a:round/>
                <a:headEnd/>
                <a:tailEnd/>
              </a:ln>
            </p:spPr>
            <p:txBody>
              <a:bodyPr/>
              <a:lstStyle/>
              <a:p>
                <a:pPr eaLnBrk="0" hangingPunct="0"/>
                <a:endParaRPr lang="en-US" sz="2400"/>
              </a:p>
            </p:txBody>
          </p:sp>
        </p:grpSp>
        <p:grpSp>
          <p:nvGrpSpPr>
            <p:cNvPr id="353356" name="Group 39"/>
            <p:cNvGrpSpPr>
              <a:grpSpLocks/>
            </p:cNvGrpSpPr>
            <p:nvPr/>
          </p:nvGrpSpPr>
          <p:grpSpPr bwMode="auto">
            <a:xfrm>
              <a:off x="6921500" y="2971800"/>
              <a:ext cx="1600200" cy="3124200"/>
              <a:chOff x="6921500" y="2971800"/>
              <a:chExt cx="1600200" cy="3124200"/>
            </a:xfrm>
          </p:grpSpPr>
          <p:sp>
            <p:nvSpPr>
              <p:cNvPr id="353357" name="Rounded Rectangle 28"/>
              <p:cNvSpPr>
                <a:spLocks noChangeArrowheads="1"/>
              </p:cNvSpPr>
              <p:nvPr/>
            </p:nvSpPr>
            <p:spPr bwMode="auto">
              <a:xfrm>
                <a:off x="6921500" y="5334000"/>
                <a:ext cx="1600200" cy="762000"/>
              </a:xfrm>
              <a:prstGeom prst="roundRect">
                <a:avLst>
                  <a:gd name="adj" fmla="val 16667"/>
                </a:avLst>
              </a:prstGeom>
              <a:solidFill>
                <a:schemeClr val="accent1"/>
              </a:solidFill>
              <a:ln w="9525">
                <a:solidFill>
                  <a:srgbClr val="008000"/>
                </a:solidFill>
                <a:round/>
                <a:headEnd/>
                <a:tailEnd/>
              </a:ln>
            </p:spPr>
            <p:txBody>
              <a:bodyPr/>
              <a:lstStyle/>
              <a:p>
                <a:pPr algn="ctr" eaLnBrk="0" hangingPunct="0"/>
                <a:r>
                  <a:rPr lang="en-US" i="1">
                    <a:solidFill>
                      <a:srgbClr val="FF0000"/>
                    </a:solidFill>
                  </a:rPr>
                  <a:t>E-E</a:t>
                </a:r>
                <a:r>
                  <a:rPr lang="en-US"/>
                  <a:t> indicator variable</a:t>
                </a:r>
                <a:endParaRPr lang="en-US">
                  <a:solidFill>
                    <a:srgbClr val="FF0000"/>
                  </a:solidFill>
                </a:endParaRPr>
              </a:p>
            </p:txBody>
          </p:sp>
          <p:sp>
            <p:nvSpPr>
              <p:cNvPr id="353358" name="Oval 29"/>
              <p:cNvSpPr>
                <a:spLocks noChangeArrowheads="1"/>
              </p:cNvSpPr>
              <p:nvPr/>
            </p:nvSpPr>
            <p:spPr bwMode="auto">
              <a:xfrm>
                <a:off x="7378700" y="2971800"/>
                <a:ext cx="685800" cy="609600"/>
              </a:xfrm>
              <a:prstGeom prst="ellipse">
                <a:avLst/>
              </a:prstGeom>
              <a:noFill/>
              <a:ln w="9525">
                <a:solidFill>
                  <a:srgbClr val="FF0000"/>
                </a:solidFill>
                <a:round/>
                <a:headEnd/>
                <a:tailEnd/>
              </a:ln>
            </p:spPr>
            <p:txBody>
              <a:bodyPr/>
              <a:lstStyle/>
              <a:p>
                <a:pPr eaLnBrk="0" hangingPunct="0"/>
                <a:endParaRPr lang="en-US" sz="2400"/>
              </a:p>
            </p:txBody>
          </p:sp>
          <p:cxnSp>
            <p:nvCxnSpPr>
              <p:cNvPr id="353359" name="Straight Arrow Connector 31"/>
              <p:cNvCxnSpPr>
                <a:cxnSpLocks noChangeShapeType="1"/>
                <a:stCxn id="353357" idx="0"/>
                <a:endCxn id="353358" idx="4"/>
              </p:cNvCxnSpPr>
              <p:nvPr/>
            </p:nvCxnSpPr>
            <p:spPr bwMode="auto">
              <a:xfrm rot="5400000" flipH="1" flipV="1">
                <a:off x="6845300" y="4457700"/>
                <a:ext cx="1752600" cy="1588"/>
              </a:xfrm>
              <a:prstGeom prst="straightConnector1">
                <a:avLst/>
              </a:prstGeom>
              <a:noFill/>
              <a:ln w="9525">
                <a:solidFill>
                  <a:srgbClr val="FF0000"/>
                </a:solidFill>
                <a:round/>
                <a:headEnd/>
                <a:tailEnd type="arrow" w="med" len="med"/>
              </a:ln>
            </p:spPr>
          </p:cxnSp>
        </p:gr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nodeType="clickEffect">
                                  <p:stCondLst>
                                    <p:cond delay="0"/>
                                  </p:stCondLst>
                                  <p:childTnLst>
                                    <p:set>
                                      <p:cBhvr>
                                        <p:cTn id="14" dur="1" fill="hold">
                                          <p:stCondLst>
                                            <p:cond delay="0"/>
                                          </p:stCondLst>
                                        </p:cTn>
                                        <p:tgtEl>
                                          <p:spTgt spid="41"/>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578" name="Rectangle 3"/>
          <p:cNvSpPr>
            <a:spLocks noGrp="1" noChangeArrowheads="1"/>
          </p:cNvSpPr>
          <p:nvPr>
            <p:ph type="sldNum" sz="quarter" idx="11"/>
          </p:nvPr>
        </p:nvSpPr>
        <p:spPr>
          <a:noFill/>
        </p:spPr>
        <p:txBody>
          <a:bodyPr/>
          <a:lstStyle/>
          <a:p>
            <a:fld id="{0DA76CAF-D657-4E3D-A0FC-76287CC0F83B}" type="slidenum">
              <a:rPr lang="en-US" altLang="zh-TW" smtClean="0">
                <a:ea typeface="Arial Unicode MS" pitchFamily="34" charset="-122"/>
                <a:cs typeface="Arial Unicode MS" pitchFamily="34" charset="-122"/>
              </a:rPr>
              <a:pPr/>
              <a:t>177</a:t>
            </a:fld>
            <a:endParaRPr lang="en-US" altLang="zh-TW" smtClean="0">
              <a:ea typeface="Arial Unicode MS" pitchFamily="34" charset="-122"/>
              <a:cs typeface="Arial Unicode MS" pitchFamily="34" charset="-122"/>
            </a:endParaRPr>
          </a:p>
        </p:txBody>
      </p:sp>
      <p:graphicFrame>
        <p:nvGraphicFramePr>
          <p:cNvPr id="10" name="Table 9"/>
          <p:cNvGraphicFramePr>
            <a:graphicFrameLocks noGrp="1"/>
          </p:cNvGraphicFramePr>
          <p:nvPr/>
        </p:nvGraphicFramePr>
        <p:xfrm>
          <a:off x="762000" y="1295400"/>
          <a:ext cx="7543800" cy="4495800"/>
        </p:xfrm>
        <a:graphic>
          <a:graphicData uri="http://schemas.openxmlformats.org/drawingml/2006/table">
            <a:tbl>
              <a:tblPr/>
              <a:tblGrid>
                <a:gridCol w="3733800"/>
                <a:gridCol w="3810000"/>
              </a:tblGrid>
              <a:tr h="762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0000"/>
                          </a:solidFill>
                          <a:effectLst/>
                          <a:latin typeface="Tahoma" pitchFamily="34" charset="0"/>
                          <a:cs typeface="Tahoma" pitchFamily="34" charset="0"/>
                        </a:rPr>
                        <a:t> 1</a:t>
                      </a: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rgbClr val="FF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empus Sans ITC" pitchFamily="82" charset="0"/>
                          <a:cs typeface="Arial" pitchFamily="34" charset="0"/>
                        </a:rPr>
                        <a:t>Each event pair can have only one  temporal relation.</a:t>
                      </a: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rgbClr val="FFECDE"/>
                    </a:solidFill>
                  </a:tcPr>
                </a:tc>
              </a:tr>
              <a:tr h="762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0000"/>
                          </a:solidFill>
                          <a:effectLst/>
                          <a:latin typeface="Tahoma" pitchFamily="34" charset="0"/>
                          <a:cs typeface="Tahoma" pitchFamily="34" charset="0"/>
                        </a:rPr>
                        <a:t> 2</a:t>
                      </a: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rgbClr val="FFF6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empus Sans ITC" pitchFamily="82" charset="0"/>
                          <a:cs typeface="Arial" pitchFamily="34" charset="0"/>
                        </a:rPr>
                        <a:t>Each event is associated with only one time interval.</a:t>
                      </a: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rgbClr val="FFF6EF"/>
                    </a:solidFill>
                  </a:tcPr>
                </a:tc>
              </a:tr>
              <a:tr h="838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0000"/>
                          </a:solidFill>
                          <a:effectLst/>
                          <a:latin typeface="Tahoma" pitchFamily="34" charset="0"/>
                          <a:cs typeface="Tahoma" pitchFamily="34" charset="0"/>
                        </a:rPr>
                        <a:t> 3</a:t>
                      </a: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rgbClr val="FF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empus Sans ITC" pitchFamily="82"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empus Sans ITC" pitchFamily="82" charset="0"/>
                          <a:cs typeface="Arial" pitchFamily="34" charset="0"/>
                        </a:rPr>
                        <a:t>  (Reflectivity)</a:t>
                      </a: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rgbClr val="FFECDE"/>
                    </a:solidFill>
                  </a:tcPr>
                </a:tc>
              </a:tr>
              <a:tr h="914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0000"/>
                          </a:solidFill>
                          <a:effectLst/>
                          <a:latin typeface="Tahoma" pitchFamily="34" charset="0"/>
                          <a:cs typeface="Tahoma" pitchFamily="34" charset="0"/>
                        </a:rPr>
                        <a:t> 4</a:t>
                      </a: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rgbClr val="FF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empus Sans ITC" pitchFamily="82"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empus Sans ITC" pitchFamily="82" charset="0"/>
                          <a:cs typeface="Arial" pitchFamily="34" charset="0"/>
                        </a:rPr>
                        <a:t>  (Transitivity)</a:t>
                      </a: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rgbClr val="FFF6EF"/>
                    </a:solidFill>
                  </a:tcPr>
                </a:tc>
              </a:tr>
              <a:tr h="1219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0000"/>
                          </a:solidFill>
                          <a:effectLst/>
                          <a:latin typeface="Tahoma" pitchFamily="34" charset="0"/>
                          <a:cs typeface="Tahoma" pitchFamily="34" charset="0"/>
                        </a:rPr>
                        <a:t> 5</a:t>
                      </a: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rgbClr val="FF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empus Sans ITC" pitchFamily="82" charset="0"/>
                        <a:cs typeface="Arial"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rgbClr val="FFECDE"/>
                    </a:solidFill>
                  </a:tcPr>
                </a:tc>
              </a:tr>
            </a:tbl>
          </a:graphicData>
        </a:graphic>
      </p:graphicFrame>
      <p:sp>
        <p:nvSpPr>
          <p:cNvPr id="355599" name="Title 1"/>
          <p:cNvSpPr>
            <a:spLocks noGrp="1"/>
          </p:cNvSpPr>
          <p:nvPr>
            <p:ph type="title" idx="4294967295"/>
          </p:nvPr>
        </p:nvSpPr>
        <p:spPr/>
        <p:txBody>
          <a:bodyPr/>
          <a:lstStyle/>
          <a:p>
            <a:r>
              <a:rPr lang="en-US" sz="4200" smtClean="0">
                <a:ea typeface="ＭＳ Ｐゴシック" pitchFamily="34" charset="-128"/>
              </a:rPr>
              <a:t>Temporal Constraints</a:t>
            </a:r>
          </a:p>
        </p:txBody>
      </p:sp>
      <p:graphicFrame>
        <p:nvGraphicFramePr>
          <p:cNvPr id="355573" name="Object 245"/>
          <p:cNvGraphicFramePr>
            <a:graphicFrameLocks noChangeAspect="1"/>
          </p:cNvGraphicFramePr>
          <p:nvPr/>
        </p:nvGraphicFramePr>
        <p:xfrm>
          <a:off x="1414463" y="2133600"/>
          <a:ext cx="2024062" cy="609600"/>
        </p:xfrm>
        <a:graphic>
          <a:graphicData uri="http://schemas.openxmlformats.org/presentationml/2006/ole">
            <mc:AlternateContent xmlns:mc="http://schemas.openxmlformats.org/markup-compatibility/2006">
              <mc:Choice xmlns:v="urn:schemas-microsoft-com:vml" Requires="v">
                <p:oleObj spid="_x0000_s355578" name="Equation" r:id="rId4" imgW="1181100" imgH="355600" progId="Equation.3">
                  <p:embed/>
                </p:oleObj>
              </mc:Choice>
              <mc:Fallback>
                <p:oleObj name="Equation" r:id="rId4" imgW="1181100" imgH="355600" progId="Equation.3">
                  <p:embed/>
                  <p:pic>
                    <p:nvPicPr>
                      <p:cNvPr id="0" name="Picture 24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4463" y="2133600"/>
                        <a:ext cx="2024062"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5574" name="Object 246"/>
          <p:cNvGraphicFramePr>
            <a:graphicFrameLocks noChangeAspect="1"/>
          </p:cNvGraphicFramePr>
          <p:nvPr/>
        </p:nvGraphicFramePr>
        <p:xfrm>
          <a:off x="1414463" y="1371600"/>
          <a:ext cx="2351087" cy="609600"/>
        </p:xfrm>
        <a:graphic>
          <a:graphicData uri="http://schemas.openxmlformats.org/presentationml/2006/ole">
            <mc:AlternateContent xmlns:mc="http://schemas.openxmlformats.org/markup-compatibility/2006">
              <mc:Choice xmlns:v="urn:schemas-microsoft-com:vml" Requires="v">
                <p:oleObj spid="_x0000_s355579" name="Equation" r:id="rId6" imgW="1371600" imgH="355600" progId="Equation.3">
                  <p:embed/>
                </p:oleObj>
              </mc:Choice>
              <mc:Fallback>
                <p:oleObj name="Equation" r:id="rId6" imgW="1371600" imgH="355600" progId="Equation.3">
                  <p:embed/>
                  <p:pic>
                    <p:nvPicPr>
                      <p:cNvPr id="0" name="Picture 24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14463" y="1371600"/>
                        <a:ext cx="2351087"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5575" name="Object 247"/>
          <p:cNvGraphicFramePr>
            <a:graphicFrameLocks noChangeAspect="1"/>
          </p:cNvGraphicFramePr>
          <p:nvPr/>
        </p:nvGraphicFramePr>
        <p:xfrm>
          <a:off x="1433513" y="2800350"/>
          <a:ext cx="2382837" cy="801688"/>
        </p:xfrm>
        <a:graphic>
          <a:graphicData uri="http://schemas.openxmlformats.org/presentationml/2006/ole">
            <mc:AlternateContent xmlns:mc="http://schemas.openxmlformats.org/markup-compatibility/2006">
              <mc:Choice xmlns:v="urn:schemas-microsoft-com:vml" Requires="v">
                <p:oleObj spid="_x0000_s355580" name="Equation" r:id="rId8" imgW="1535760" imgH="511920" progId="Equation.3">
                  <p:embed/>
                </p:oleObj>
              </mc:Choice>
              <mc:Fallback>
                <p:oleObj name="Equation" r:id="rId8" imgW="1535760" imgH="511920" progId="Equation.3">
                  <p:embed/>
                  <p:pic>
                    <p:nvPicPr>
                      <p:cNvPr id="0" name="Picture 24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33513" y="2800350"/>
                        <a:ext cx="2382837" cy="801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5576" name="Object 248"/>
          <p:cNvGraphicFramePr>
            <a:graphicFrameLocks noChangeAspect="1"/>
          </p:cNvGraphicFramePr>
          <p:nvPr/>
        </p:nvGraphicFramePr>
        <p:xfrm>
          <a:off x="1414463" y="3733800"/>
          <a:ext cx="2852737" cy="762000"/>
        </p:xfrm>
        <a:graphic>
          <a:graphicData uri="http://schemas.openxmlformats.org/presentationml/2006/ole">
            <mc:AlternateContent xmlns:mc="http://schemas.openxmlformats.org/markup-compatibility/2006">
              <mc:Choice xmlns:v="urn:schemas-microsoft-com:vml" Requires="v">
                <p:oleObj spid="_x0000_s355581" name="Equation" r:id="rId10" imgW="1854200" imgH="495300" progId="Equation.3">
                  <p:embed/>
                </p:oleObj>
              </mc:Choice>
              <mc:Fallback>
                <p:oleObj name="Equation" r:id="rId10" imgW="1854200" imgH="495300" progId="Equation.3">
                  <p:embed/>
                  <p:pic>
                    <p:nvPicPr>
                      <p:cNvPr id="0" name="Picture 24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14463" y="3733800"/>
                        <a:ext cx="2852737"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5577" name="Object 249"/>
          <p:cNvGraphicFramePr>
            <a:graphicFrameLocks noChangeAspect="1"/>
          </p:cNvGraphicFramePr>
          <p:nvPr/>
        </p:nvGraphicFramePr>
        <p:xfrm>
          <a:off x="1512888" y="4562475"/>
          <a:ext cx="2463800" cy="1162050"/>
        </p:xfrm>
        <a:graphic>
          <a:graphicData uri="http://schemas.openxmlformats.org/presentationml/2006/ole">
            <mc:AlternateContent xmlns:mc="http://schemas.openxmlformats.org/markup-compatibility/2006">
              <mc:Choice xmlns:v="urn:schemas-microsoft-com:vml" Requires="v">
                <p:oleObj spid="_x0000_s355582" name="Equation" r:id="rId12" imgW="1572480" imgH="740520" progId="Equation.3">
                  <p:embed/>
                </p:oleObj>
              </mc:Choice>
              <mc:Fallback>
                <p:oleObj name="Equation" r:id="rId12" imgW="1572480" imgH="740520" progId="Equation.3">
                  <p:embed/>
                  <p:pic>
                    <p:nvPicPr>
                      <p:cNvPr id="0" name="Picture 24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12888" y="4562475"/>
                        <a:ext cx="2463800" cy="1162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55600" name="Group 44"/>
          <p:cNvGrpSpPr>
            <a:grpSpLocks/>
          </p:cNvGrpSpPr>
          <p:nvPr/>
        </p:nvGrpSpPr>
        <p:grpSpPr bwMode="auto">
          <a:xfrm>
            <a:off x="4724400" y="2895600"/>
            <a:ext cx="3352800" cy="711200"/>
            <a:chOff x="4724400" y="2895600"/>
            <a:chExt cx="3352800" cy="711200"/>
          </a:xfrm>
        </p:grpSpPr>
        <p:sp>
          <p:nvSpPr>
            <p:cNvPr id="355631" name="Rounded Rectangle 13"/>
            <p:cNvSpPr>
              <a:spLocks noChangeArrowheads="1"/>
            </p:cNvSpPr>
            <p:nvPr/>
          </p:nvSpPr>
          <p:spPr bwMode="auto">
            <a:xfrm>
              <a:off x="4724400" y="2895600"/>
              <a:ext cx="381000" cy="304800"/>
            </a:xfrm>
            <a:prstGeom prst="roundRect">
              <a:avLst>
                <a:gd name="adj" fmla="val 16667"/>
              </a:avLst>
            </a:prstGeom>
            <a:solidFill>
              <a:schemeClr val="bg1"/>
            </a:solidFill>
            <a:ln w="9525">
              <a:solidFill>
                <a:srgbClr val="FF0000"/>
              </a:solidFill>
              <a:round/>
              <a:headEnd/>
              <a:tailEnd/>
            </a:ln>
          </p:spPr>
          <p:txBody>
            <a:bodyPr anchor="b"/>
            <a:lstStyle/>
            <a:p>
              <a:pPr algn="ctr" eaLnBrk="0" hangingPunct="0"/>
              <a:r>
                <a:rPr lang="en-US" sz="1600">
                  <a:solidFill>
                    <a:srgbClr val="FF0000"/>
                  </a:solidFill>
                  <a:latin typeface="Book Antiqua" pitchFamily="18" charset="0"/>
                </a:rPr>
                <a:t>e</a:t>
              </a:r>
              <a:r>
                <a:rPr lang="en-US" sz="1600" baseline="-25000">
                  <a:solidFill>
                    <a:srgbClr val="FF0000"/>
                  </a:solidFill>
                  <a:latin typeface="Book Antiqua" pitchFamily="18" charset="0"/>
                </a:rPr>
                <a:t>1</a:t>
              </a:r>
            </a:p>
          </p:txBody>
        </p:sp>
        <p:sp>
          <p:nvSpPr>
            <p:cNvPr id="355632" name="Rounded Rectangle 14"/>
            <p:cNvSpPr>
              <a:spLocks noChangeArrowheads="1"/>
            </p:cNvSpPr>
            <p:nvPr/>
          </p:nvSpPr>
          <p:spPr bwMode="auto">
            <a:xfrm>
              <a:off x="5791200" y="2895600"/>
              <a:ext cx="381000" cy="304800"/>
            </a:xfrm>
            <a:prstGeom prst="roundRect">
              <a:avLst>
                <a:gd name="adj" fmla="val 16667"/>
              </a:avLst>
            </a:prstGeom>
            <a:solidFill>
              <a:schemeClr val="bg1"/>
            </a:solidFill>
            <a:ln w="9525">
              <a:solidFill>
                <a:srgbClr val="FF0000"/>
              </a:solidFill>
              <a:round/>
              <a:headEnd/>
              <a:tailEnd/>
            </a:ln>
          </p:spPr>
          <p:txBody>
            <a:bodyPr anchor="b"/>
            <a:lstStyle/>
            <a:p>
              <a:pPr algn="ctr" eaLnBrk="0" hangingPunct="0"/>
              <a:r>
                <a:rPr lang="en-US" sz="1600">
                  <a:solidFill>
                    <a:srgbClr val="FF0000"/>
                  </a:solidFill>
                  <a:latin typeface="Book Antiqua" pitchFamily="18" charset="0"/>
                </a:rPr>
                <a:t>e</a:t>
              </a:r>
              <a:r>
                <a:rPr lang="en-US" sz="1600" baseline="-25000">
                  <a:solidFill>
                    <a:srgbClr val="FF0000"/>
                  </a:solidFill>
                  <a:latin typeface="Book Antiqua" pitchFamily="18" charset="0"/>
                </a:rPr>
                <a:t>2</a:t>
              </a:r>
            </a:p>
          </p:txBody>
        </p:sp>
        <p:cxnSp>
          <p:nvCxnSpPr>
            <p:cNvPr id="355633" name="Straight Connector 18"/>
            <p:cNvCxnSpPr>
              <a:cxnSpLocks noChangeShapeType="1"/>
              <a:stCxn id="355631" idx="3"/>
              <a:endCxn id="355632" idx="1"/>
            </p:cNvCxnSpPr>
            <p:nvPr/>
          </p:nvCxnSpPr>
          <p:spPr bwMode="auto">
            <a:xfrm>
              <a:off x="5105400" y="3048000"/>
              <a:ext cx="685800" cy="1588"/>
            </a:xfrm>
            <a:prstGeom prst="line">
              <a:avLst/>
            </a:prstGeom>
            <a:noFill/>
            <a:ln w="9525">
              <a:solidFill>
                <a:schemeClr val="tx1"/>
              </a:solidFill>
              <a:round/>
              <a:headEnd/>
              <a:tailEnd/>
            </a:ln>
          </p:spPr>
        </p:cxnSp>
        <p:sp>
          <p:nvSpPr>
            <p:cNvPr id="20" name="Right Arrow 19"/>
            <p:cNvSpPr>
              <a:spLocks noChangeArrowheads="1"/>
            </p:cNvSpPr>
            <p:nvPr/>
          </p:nvSpPr>
          <p:spPr bwMode="auto">
            <a:xfrm>
              <a:off x="5359400" y="2933700"/>
              <a:ext cx="152400" cy="228600"/>
            </a:xfrm>
            <a:prstGeom prst="rightArrow">
              <a:avLst>
                <a:gd name="adj1" fmla="val 50000"/>
                <a:gd name="adj2" fmla="val 50000"/>
              </a:avLst>
            </a:prstGeom>
            <a:solidFill>
              <a:srgbClr val="FF8000"/>
            </a:solidFill>
            <a:ln w="9525">
              <a:solidFill>
                <a:srgbClr val="FF8000"/>
              </a:solidFill>
              <a:round/>
              <a:headEnd/>
              <a:tailEnd/>
            </a:ln>
            <a:effectLst>
              <a:outerShdw blurRad="50800" dist="38100" dir="2700000" rotWithShape="0">
                <a:srgbClr val="808080">
                  <a:alpha val="42998"/>
                </a:srgbClr>
              </a:outerShdw>
            </a:effectLst>
          </p:spPr>
          <p:txBody>
            <a:bodyPr/>
            <a:lstStyle/>
            <a:p>
              <a:pPr eaLnBrk="0" hangingPunct="0">
                <a:defRPr/>
              </a:pPr>
              <a:endParaRPr lang="en-US" sz="2400">
                <a:latin typeface="Arial" pitchFamily="34" charset="0"/>
                <a:ea typeface="MS PGothic" pitchFamily="34" charset="-128"/>
                <a:cs typeface="+mn-cs"/>
              </a:endParaRPr>
            </a:p>
          </p:txBody>
        </p:sp>
        <p:sp>
          <p:nvSpPr>
            <p:cNvPr id="355635" name="Rounded Rectangle 20"/>
            <p:cNvSpPr>
              <a:spLocks noChangeArrowheads="1"/>
            </p:cNvSpPr>
            <p:nvPr/>
          </p:nvSpPr>
          <p:spPr bwMode="auto">
            <a:xfrm>
              <a:off x="6629400" y="3302000"/>
              <a:ext cx="381000" cy="304800"/>
            </a:xfrm>
            <a:prstGeom prst="roundRect">
              <a:avLst>
                <a:gd name="adj" fmla="val 16667"/>
              </a:avLst>
            </a:prstGeom>
            <a:solidFill>
              <a:schemeClr val="bg1"/>
            </a:solidFill>
            <a:ln w="9525">
              <a:solidFill>
                <a:srgbClr val="FF0000"/>
              </a:solidFill>
              <a:round/>
              <a:headEnd/>
              <a:tailEnd/>
            </a:ln>
          </p:spPr>
          <p:txBody>
            <a:bodyPr anchor="b"/>
            <a:lstStyle/>
            <a:p>
              <a:pPr algn="ctr" eaLnBrk="0" hangingPunct="0"/>
              <a:r>
                <a:rPr lang="en-US" sz="1600">
                  <a:solidFill>
                    <a:srgbClr val="FF0000"/>
                  </a:solidFill>
                  <a:latin typeface="Book Antiqua" pitchFamily="18" charset="0"/>
                </a:rPr>
                <a:t>e</a:t>
              </a:r>
              <a:r>
                <a:rPr lang="en-US" sz="1600" baseline="-25000">
                  <a:solidFill>
                    <a:srgbClr val="FF0000"/>
                  </a:solidFill>
                  <a:latin typeface="Book Antiqua" pitchFamily="18" charset="0"/>
                </a:rPr>
                <a:t>2</a:t>
              </a:r>
            </a:p>
          </p:txBody>
        </p:sp>
        <p:sp>
          <p:nvSpPr>
            <p:cNvPr id="355636" name="Rounded Rectangle 21"/>
            <p:cNvSpPr>
              <a:spLocks noChangeArrowheads="1"/>
            </p:cNvSpPr>
            <p:nvPr/>
          </p:nvSpPr>
          <p:spPr bwMode="auto">
            <a:xfrm>
              <a:off x="7696200" y="3302000"/>
              <a:ext cx="381000" cy="304800"/>
            </a:xfrm>
            <a:prstGeom prst="roundRect">
              <a:avLst>
                <a:gd name="adj" fmla="val 16667"/>
              </a:avLst>
            </a:prstGeom>
            <a:solidFill>
              <a:schemeClr val="bg1"/>
            </a:solidFill>
            <a:ln w="9525">
              <a:solidFill>
                <a:srgbClr val="FF0000"/>
              </a:solidFill>
              <a:round/>
              <a:headEnd/>
              <a:tailEnd/>
            </a:ln>
          </p:spPr>
          <p:txBody>
            <a:bodyPr anchor="b"/>
            <a:lstStyle/>
            <a:p>
              <a:pPr algn="ctr" eaLnBrk="0" hangingPunct="0"/>
              <a:r>
                <a:rPr lang="en-US" sz="1600">
                  <a:solidFill>
                    <a:srgbClr val="FF0000"/>
                  </a:solidFill>
                  <a:latin typeface="Book Antiqua" pitchFamily="18" charset="0"/>
                </a:rPr>
                <a:t>e</a:t>
              </a:r>
              <a:r>
                <a:rPr lang="en-US" sz="1600" baseline="-25000">
                  <a:solidFill>
                    <a:srgbClr val="FF0000"/>
                  </a:solidFill>
                  <a:latin typeface="Book Antiqua" pitchFamily="18" charset="0"/>
                </a:rPr>
                <a:t>1</a:t>
              </a:r>
            </a:p>
          </p:txBody>
        </p:sp>
        <p:cxnSp>
          <p:nvCxnSpPr>
            <p:cNvPr id="355637" name="Straight Connector 22"/>
            <p:cNvCxnSpPr>
              <a:cxnSpLocks noChangeShapeType="1"/>
              <a:stCxn id="355635" idx="3"/>
              <a:endCxn id="355636" idx="1"/>
            </p:cNvCxnSpPr>
            <p:nvPr/>
          </p:nvCxnSpPr>
          <p:spPr bwMode="auto">
            <a:xfrm>
              <a:off x="7010400" y="3454400"/>
              <a:ext cx="685800" cy="1588"/>
            </a:xfrm>
            <a:prstGeom prst="line">
              <a:avLst/>
            </a:prstGeom>
            <a:noFill/>
            <a:ln w="9525">
              <a:solidFill>
                <a:schemeClr val="tx1"/>
              </a:solidFill>
              <a:round/>
              <a:headEnd/>
              <a:tailEnd/>
            </a:ln>
          </p:spPr>
        </p:cxnSp>
        <p:sp>
          <p:nvSpPr>
            <p:cNvPr id="24" name="Right Arrow 23"/>
            <p:cNvSpPr>
              <a:spLocks noChangeArrowheads="1"/>
            </p:cNvSpPr>
            <p:nvPr/>
          </p:nvSpPr>
          <p:spPr bwMode="auto">
            <a:xfrm flipH="1">
              <a:off x="7264400" y="3340100"/>
              <a:ext cx="152400" cy="228600"/>
            </a:xfrm>
            <a:prstGeom prst="rightArrow">
              <a:avLst>
                <a:gd name="adj1" fmla="val 50000"/>
                <a:gd name="adj2" fmla="val 50000"/>
              </a:avLst>
            </a:prstGeom>
            <a:solidFill>
              <a:srgbClr val="FF8000"/>
            </a:solidFill>
            <a:ln w="9525">
              <a:solidFill>
                <a:srgbClr val="FF8000"/>
              </a:solidFill>
              <a:round/>
              <a:headEnd/>
              <a:tailEnd/>
            </a:ln>
            <a:effectLst>
              <a:outerShdw blurRad="50800" dist="38100" dir="2700000" rotWithShape="0">
                <a:srgbClr val="808080">
                  <a:alpha val="42998"/>
                </a:srgbClr>
              </a:outerShdw>
            </a:effectLst>
          </p:spPr>
          <p:txBody>
            <a:bodyPr/>
            <a:lstStyle/>
            <a:p>
              <a:pPr eaLnBrk="0" hangingPunct="0">
                <a:defRPr/>
              </a:pPr>
              <a:endParaRPr lang="en-US" sz="2400">
                <a:latin typeface="Arial" pitchFamily="34" charset="0"/>
                <a:ea typeface="MS PGothic" pitchFamily="34" charset="-128"/>
                <a:cs typeface="+mn-cs"/>
              </a:endParaRPr>
            </a:p>
          </p:txBody>
        </p:sp>
        <p:cxnSp>
          <p:nvCxnSpPr>
            <p:cNvPr id="27" name="Elbow Connector 26"/>
            <p:cNvCxnSpPr>
              <a:cxnSpLocks noChangeShapeType="1"/>
            </p:cNvCxnSpPr>
            <p:nvPr/>
          </p:nvCxnSpPr>
          <p:spPr bwMode="auto">
            <a:xfrm>
              <a:off x="6019800" y="3302000"/>
              <a:ext cx="457200" cy="127000"/>
            </a:xfrm>
            <a:prstGeom prst="bentConnector3">
              <a:avLst>
                <a:gd name="adj1" fmla="val 0"/>
              </a:avLst>
            </a:prstGeom>
            <a:noFill/>
            <a:ln w="38100">
              <a:solidFill>
                <a:srgbClr val="FF8000"/>
              </a:solidFill>
              <a:round/>
              <a:headEnd/>
              <a:tailEnd type="stealth" w="lg" len="lg"/>
            </a:ln>
            <a:effectLst>
              <a:outerShdw blurRad="50800" dist="38100" dir="2700000" rotWithShape="0">
                <a:srgbClr val="808080">
                  <a:alpha val="42998"/>
                </a:srgbClr>
              </a:outerShdw>
            </a:effectLst>
            <a:extLst/>
          </p:spPr>
        </p:cxnSp>
      </p:grpSp>
      <p:grpSp>
        <p:nvGrpSpPr>
          <p:cNvPr id="355601" name="Group 45"/>
          <p:cNvGrpSpPr>
            <a:grpSpLocks/>
          </p:cNvGrpSpPr>
          <p:nvPr/>
        </p:nvGrpSpPr>
        <p:grpSpPr bwMode="auto">
          <a:xfrm>
            <a:off x="4724400" y="3733800"/>
            <a:ext cx="3352800" cy="774700"/>
            <a:chOff x="4724400" y="3733800"/>
            <a:chExt cx="3352800" cy="774702"/>
          </a:xfrm>
        </p:grpSpPr>
        <p:sp>
          <p:nvSpPr>
            <p:cNvPr id="355619" name="Rounded Rectangle 31"/>
            <p:cNvSpPr>
              <a:spLocks noChangeArrowheads="1"/>
            </p:cNvSpPr>
            <p:nvPr/>
          </p:nvSpPr>
          <p:spPr bwMode="auto">
            <a:xfrm>
              <a:off x="4724400" y="3733800"/>
              <a:ext cx="381000" cy="304800"/>
            </a:xfrm>
            <a:prstGeom prst="roundRect">
              <a:avLst>
                <a:gd name="adj" fmla="val 16667"/>
              </a:avLst>
            </a:prstGeom>
            <a:solidFill>
              <a:schemeClr val="bg1"/>
            </a:solidFill>
            <a:ln w="9525">
              <a:solidFill>
                <a:srgbClr val="FF0000"/>
              </a:solidFill>
              <a:round/>
              <a:headEnd/>
              <a:tailEnd/>
            </a:ln>
          </p:spPr>
          <p:txBody>
            <a:bodyPr anchor="b"/>
            <a:lstStyle/>
            <a:p>
              <a:pPr algn="ctr" eaLnBrk="0" hangingPunct="0"/>
              <a:r>
                <a:rPr lang="en-US" sz="1600">
                  <a:solidFill>
                    <a:srgbClr val="FF0000"/>
                  </a:solidFill>
                  <a:latin typeface="Book Antiqua" pitchFamily="18" charset="0"/>
                </a:rPr>
                <a:t>e</a:t>
              </a:r>
              <a:r>
                <a:rPr lang="en-US" sz="1600" baseline="-25000">
                  <a:solidFill>
                    <a:srgbClr val="FF0000"/>
                  </a:solidFill>
                  <a:latin typeface="Book Antiqua" pitchFamily="18" charset="0"/>
                </a:rPr>
                <a:t>1</a:t>
              </a:r>
            </a:p>
          </p:txBody>
        </p:sp>
        <p:sp>
          <p:nvSpPr>
            <p:cNvPr id="355620" name="Rounded Rectangle 32"/>
            <p:cNvSpPr>
              <a:spLocks noChangeArrowheads="1"/>
            </p:cNvSpPr>
            <p:nvPr/>
          </p:nvSpPr>
          <p:spPr bwMode="auto">
            <a:xfrm>
              <a:off x="5562600" y="3733800"/>
              <a:ext cx="381000" cy="304800"/>
            </a:xfrm>
            <a:prstGeom prst="roundRect">
              <a:avLst>
                <a:gd name="adj" fmla="val 16667"/>
              </a:avLst>
            </a:prstGeom>
            <a:solidFill>
              <a:schemeClr val="bg1"/>
            </a:solidFill>
            <a:ln w="9525">
              <a:solidFill>
                <a:srgbClr val="FF0000"/>
              </a:solidFill>
              <a:round/>
              <a:headEnd/>
              <a:tailEnd/>
            </a:ln>
          </p:spPr>
          <p:txBody>
            <a:bodyPr anchor="b"/>
            <a:lstStyle/>
            <a:p>
              <a:pPr algn="ctr" eaLnBrk="0" hangingPunct="0"/>
              <a:r>
                <a:rPr lang="en-US" sz="1600">
                  <a:solidFill>
                    <a:srgbClr val="FF0000"/>
                  </a:solidFill>
                  <a:latin typeface="Book Antiqua" pitchFamily="18" charset="0"/>
                </a:rPr>
                <a:t>e</a:t>
              </a:r>
              <a:r>
                <a:rPr lang="en-US" sz="1600" baseline="-25000">
                  <a:solidFill>
                    <a:srgbClr val="FF0000"/>
                  </a:solidFill>
                  <a:latin typeface="Book Antiqua" pitchFamily="18" charset="0"/>
                </a:rPr>
                <a:t>2</a:t>
              </a:r>
            </a:p>
          </p:txBody>
        </p:sp>
        <p:cxnSp>
          <p:nvCxnSpPr>
            <p:cNvPr id="355621" name="Straight Connector 33"/>
            <p:cNvCxnSpPr>
              <a:cxnSpLocks noChangeShapeType="1"/>
              <a:stCxn id="355619" idx="3"/>
              <a:endCxn id="355620" idx="1"/>
            </p:cNvCxnSpPr>
            <p:nvPr/>
          </p:nvCxnSpPr>
          <p:spPr bwMode="auto">
            <a:xfrm>
              <a:off x="5105400" y="3886200"/>
              <a:ext cx="457200" cy="1588"/>
            </a:xfrm>
            <a:prstGeom prst="line">
              <a:avLst/>
            </a:prstGeom>
            <a:noFill/>
            <a:ln w="9525">
              <a:solidFill>
                <a:schemeClr val="tx1"/>
              </a:solidFill>
              <a:round/>
              <a:headEnd/>
              <a:tailEnd/>
            </a:ln>
          </p:spPr>
        </p:cxnSp>
        <p:sp>
          <p:nvSpPr>
            <p:cNvPr id="35" name="Right Arrow 34"/>
            <p:cNvSpPr>
              <a:spLocks noChangeArrowheads="1"/>
            </p:cNvSpPr>
            <p:nvPr/>
          </p:nvSpPr>
          <p:spPr bwMode="auto">
            <a:xfrm>
              <a:off x="5257800" y="3771900"/>
              <a:ext cx="152400" cy="228601"/>
            </a:xfrm>
            <a:prstGeom prst="rightArrow">
              <a:avLst>
                <a:gd name="adj1" fmla="val 50000"/>
                <a:gd name="adj2" fmla="val 50000"/>
              </a:avLst>
            </a:prstGeom>
            <a:solidFill>
              <a:srgbClr val="FF8000"/>
            </a:solidFill>
            <a:ln w="9525">
              <a:solidFill>
                <a:srgbClr val="FF8000"/>
              </a:solidFill>
              <a:round/>
              <a:headEnd/>
              <a:tailEnd/>
            </a:ln>
            <a:effectLst>
              <a:outerShdw blurRad="50800" dist="38100" dir="2700000" rotWithShape="0">
                <a:srgbClr val="808080">
                  <a:alpha val="42998"/>
                </a:srgbClr>
              </a:outerShdw>
            </a:effectLst>
          </p:spPr>
          <p:txBody>
            <a:bodyPr/>
            <a:lstStyle/>
            <a:p>
              <a:pPr eaLnBrk="0" hangingPunct="0">
                <a:defRPr/>
              </a:pPr>
              <a:endParaRPr lang="en-US" sz="2400">
                <a:latin typeface="Arial" pitchFamily="34" charset="0"/>
                <a:ea typeface="MS PGothic" pitchFamily="34" charset="-128"/>
                <a:cs typeface="+mn-cs"/>
              </a:endParaRPr>
            </a:p>
          </p:txBody>
        </p:sp>
        <p:sp>
          <p:nvSpPr>
            <p:cNvPr id="355623" name="Rounded Rectangle 35"/>
            <p:cNvSpPr>
              <a:spLocks noChangeArrowheads="1"/>
            </p:cNvSpPr>
            <p:nvPr/>
          </p:nvSpPr>
          <p:spPr bwMode="auto">
            <a:xfrm>
              <a:off x="6400800" y="3733800"/>
              <a:ext cx="381000" cy="304800"/>
            </a:xfrm>
            <a:prstGeom prst="roundRect">
              <a:avLst>
                <a:gd name="adj" fmla="val 16667"/>
              </a:avLst>
            </a:prstGeom>
            <a:solidFill>
              <a:schemeClr val="bg1"/>
            </a:solidFill>
            <a:ln w="9525">
              <a:solidFill>
                <a:srgbClr val="FF0000"/>
              </a:solidFill>
              <a:round/>
              <a:headEnd/>
              <a:tailEnd/>
            </a:ln>
          </p:spPr>
          <p:txBody>
            <a:bodyPr anchor="b"/>
            <a:lstStyle/>
            <a:p>
              <a:pPr algn="ctr" eaLnBrk="0" hangingPunct="0"/>
              <a:r>
                <a:rPr lang="en-US" sz="1600">
                  <a:solidFill>
                    <a:srgbClr val="FF0000"/>
                  </a:solidFill>
                  <a:latin typeface="Book Antiqua" pitchFamily="18" charset="0"/>
                </a:rPr>
                <a:t>e</a:t>
              </a:r>
              <a:r>
                <a:rPr lang="en-US" sz="1600" baseline="-25000">
                  <a:solidFill>
                    <a:srgbClr val="FF0000"/>
                  </a:solidFill>
                  <a:latin typeface="Book Antiqua" pitchFamily="18" charset="0"/>
                </a:rPr>
                <a:t>3</a:t>
              </a:r>
            </a:p>
          </p:txBody>
        </p:sp>
        <p:cxnSp>
          <p:nvCxnSpPr>
            <p:cNvPr id="355624" name="Straight Connector 38"/>
            <p:cNvCxnSpPr>
              <a:cxnSpLocks noChangeShapeType="1"/>
              <a:stCxn id="355620" idx="3"/>
              <a:endCxn id="355623" idx="1"/>
            </p:cNvCxnSpPr>
            <p:nvPr/>
          </p:nvCxnSpPr>
          <p:spPr bwMode="auto">
            <a:xfrm>
              <a:off x="5943600" y="3886200"/>
              <a:ext cx="457200" cy="1588"/>
            </a:xfrm>
            <a:prstGeom prst="line">
              <a:avLst/>
            </a:prstGeom>
            <a:noFill/>
            <a:ln w="9525">
              <a:solidFill>
                <a:schemeClr val="tx1"/>
              </a:solidFill>
              <a:round/>
              <a:headEnd/>
              <a:tailEnd/>
            </a:ln>
          </p:spPr>
        </p:cxnSp>
        <p:sp>
          <p:nvSpPr>
            <p:cNvPr id="37" name="Right Arrow 36"/>
            <p:cNvSpPr>
              <a:spLocks noChangeArrowheads="1"/>
            </p:cNvSpPr>
            <p:nvPr/>
          </p:nvSpPr>
          <p:spPr bwMode="auto">
            <a:xfrm>
              <a:off x="6096000" y="3771900"/>
              <a:ext cx="152400" cy="228601"/>
            </a:xfrm>
            <a:prstGeom prst="rightArrow">
              <a:avLst>
                <a:gd name="adj1" fmla="val 50000"/>
                <a:gd name="adj2" fmla="val 50000"/>
              </a:avLst>
            </a:prstGeom>
            <a:solidFill>
              <a:srgbClr val="FF8000"/>
            </a:solidFill>
            <a:ln w="9525">
              <a:solidFill>
                <a:srgbClr val="FF8000"/>
              </a:solidFill>
              <a:round/>
              <a:headEnd/>
              <a:tailEnd/>
            </a:ln>
            <a:effectLst>
              <a:outerShdw blurRad="50800" dist="38100" dir="2700000" rotWithShape="0">
                <a:srgbClr val="808080">
                  <a:alpha val="42998"/>
                </a:srgbClr>
              </a:outerShdw>
            </a:effectLst>
          </p:spPr>
          <p:txBody>
            <a:bodyPr/>
            <a:lstStyle/>
            <a:p>
              <a:pPr eaLnBrk="0" hangingPunct="0">
                <a:defRPr/>
              </a:pPr>
              <a:endParaRPr lang="en-US" sz="2400">
                <a:latin typeface="Arial" pitchFamily="34" charset="0"/>
                <a:ea typeface="MS PGothic" pitchFamily="34" charset="-128"/>
                <a:cs typeface="+mn-cs"/>
              </a:endParaRPr>
            </a:p>
          </p:txBody>
        </p:sp>
        <p:sp>
          <p:nvSpPr>
            <p:cNvPr id="355626" name="Rounded Rectangle 39"/>
            <p:cNvSpPr>
              <a:spLocks noChangeArrowheads="1"/>
            </p:cNvSpPr>
            <p:nvPr/>
          </p:nvSpPr>
          <p:spPr bwMode="auto">
            <a:xfrm>
              <a:off x="6629400" y="4203702"/>
              <a:ext cx="381000" cy="304800"/>
            </a:xfrm>
            <a:prstGeom prst="roundRect">
              <a:avLst>
                <a:gd name="adj" fmla="val 16667"/>
              </a:avLst>
            </a:prstGeom>
            <a:solidFill>
              <a:schemeClr val="bg1"/>
            </a:solidFill>
            <a:ln w="9525">
              <a:solidFill>
                <a:srgbClr val="FF0000"/>
              </a:solidFill>
              <a:round/>
              <a:headEnd/>
              <a:tailEnd/>
            </a:ln>
          </p:spPr>
          <p:txBody>
            <a:bodyPr anchor="b"/>
            <a:lstStyle/>
            <a:p>
              <a:pPr algn="ctr" eaLnBrk="0" hangingPunct="0"/>
              <a:r>
                <a:rPr lang="en-US" sz="1600">
                  <a:solidFill>
                    <a:srgbClr val="FF0000"/>
                  </a:solidFill>
                  <a:latin typeface="Book Antiqua" pitchFamily="18" charset="0"/>
                </a:rPr>
                <a:t>e</a:t>
              </a:r>
              <a:r>
                <a:rPr lang="en-US" sz="1600" baseline="-25000">
                  <a:solidFill>
                    <a:srgbClr val="FF0000"/>
                  </a:solidFill>
                  <a:latin typeface="Book Antiqua" pitchFamily="18" charset="0"/>
                </a:rPr>
                <a:t>1</a:t>
              </a:r>
            </a:p>
          </p:txBody>
        </p:sp>
        <p:sp>
          <p:nvSpPr>
            <p:cNvPr id="355627" name="Rounded Rectangle 40"/>
            <p:cNvSpPr>
              <a:spLocks noChangeArrowheads="1"/>
            </p:cNvSpPr>
            <p:nvPr/>
          </p:nvSpPr>
          <p:spPr bwMode="auto">
            <a:xfrm>
              <a:off x="7696200" y="4203702"/>
              <a:ext cx="381000" cy="304800"/>
            </a:xfrm>
            <a:prstGeom prst="roundRect">
              <a:avLst>
                <a:gd name="adj" fmla="val 16667"/>
              </a:avLst>
            </a:prstGeom>
            <a:solidFill>
              <a:schemeClr val="bg1"/>
            </a:solidFill>
            <a:ln w="9525">
              <a:solidFill>
                <a:srgbClr val="FF0000"/>
              </a:solidFill>
              <a:round/>
              <a:headEnd/>
              <a:tailEnd/>
            </a:ln>
          </p:spPr>
          <p:txBody>
            <a:bodyPr anchor="b"/>
            <a:lstStyle/>
            <a:p>
              <a:pPr algn="ctr" eaLnBrk="0" hangingPunct="0"/>
              <a:r>
                <a:rPr lang="en-US" sz="1600">
                  <a:solidFill>
                    <a:srgbClr val="FF0000"/>
                  </a:solidFill>
                  <a:latin typeface="Book Antiqua" pitchFamily="18" charset="0"/>
                </a:rPr>
                <a:t>e</a:t>
              </a:r>
              <a:r>
                <a:rPr lang="en-US" sz="1600" baseline="-25000">
                  <a:solidFill>
                    <a:srgbClr val="FF0000"/>
                  </a:solidFill>
                  <a:latin typeface="Book Antiqua" pitchFamily="18" charset="0"/>
                </a:rPr>
                <a:t>3</a:t>
              </a:r>
            </a:p>
          </p:txBody>
        </p:sp>
        <p:cxnSp>
          <p:nvCxnSpPr>
            <p:cNvPr id="355628" name="Straight Connector 41"/>
            <p:cNvCxnSpPr>
              <a:cxnSpLocks noChangeShapeType="1"/>
              <a:stCxn id="355626" idx="3"/>
              <a:endCxn id="355627" idx="1"/>
            </p:cNvCxnSpPr>
            <p:nvPr/>
          </p:nvCxnSpPr>
          <p:spPr bwMode="auto">
            <a:xfrm>
              <a:off x="7010400" y="4356102"/>
              <a:ext cx="685800" cy="1588"/>
            </a:xfrm>
            <a:prstGeom prst="line">
              <a:avLst/>
            </a:prstGeom>
            <a:noFill/>
            <a:ln w="9525">
              <a:solidFill>
                <a:schemeClr val="tx1"/>
              </a:solidFill>
              <a:round/>
              <a:headEnd/>
              <a:tailEnd/>
            </a:ln>
          </p:spPr>
        </p:cxnSp>
        <p:sp>
          <p:nvSpPr>
            <p:cNvPr id="43" name="Right Arrow 42"/>
            <p:cNvSpPr>
              <a:spLocks noChangeArrowheads="1"/>
            </p:cNvSpPr>
            <p:nvPr/>
          </p:nvSpPr>
          <p:spPr bwMode="auto">
            <a:xfrm>
              <a:off x="7264400" y="4241801"/>
              <a:ext cx="152400" cy="228601"/>
            </a:xfrm>
            <a:prstGeom prst="rightArrow">
              <a:avLst>
                <a:gd name="adj1" fmla="val 50000"/>
                <a:gd name="adj2" fmla="val 50000"/>
              </a:avLst>
            </a:prstGeom>
            <a:solidFill>
              <a:srgbClr val="FF8000"/>
            </a:solidFill>
            <a:ln w="9525">
              <a:solidFill>
                <a:srgbClr val="FF8000"/>
              </a:solidFill>
              <a:round/>
              <a:headEnd/>
              <a:tailEnd/>
            </a:ln>
            <a:effectLst>
              <a:outerShdw blurRad="50800" dist="38100" dir="2700000" rotWithShape="0">
                <a:srgbClr val="808080">
                  <a:alpha val="42998"/>
                </a:srgbClr>
              </a:outerShdw>
            </a:effectLst>
          </p:spPr>
          <p:txBody>
            <a:bodyPr/>
            <a:lstStyle/>
            <a:p>
              <a:pPr eaLnBrk="0" hangingPunct="0">
                <a:defRPr/>
              </a:pPr>
              <a:endParaRPr lang="en-US" sz="2400">
                <a:latin typeface="Arial" pitchFamily="34" charset="0"/>
                <a:ea typeface="MS PGothic" pitchFamily="34" charset="-128"/>
                <a:cs typeface="+mn-cs"/>
              </a:endParaRPr>
            </a:p>
          </p:txBody>
        </p:sp>
        <p:cxnSp>
          <p:nvCxnSpPr>
            <p:cNvPr id="44" name="Elbow Connector 43"/>
            <p:cNvCxnSpPr>
              <a:cxnSpLocks noChangeShapeType="1"/>
            </p:cNvCxnSpPr>
            <p:nvPr/>
          </p:nvCxnSpPr>
          <p:spPr bwMode="auto">
            <a:xfrm>
              <a:off x="6019800" y="4203701"/>
              <a:ext cx="457200" cy="127000"/>
            </a:xfrm>
            <a:prstGeom prst="bentConnector3">
              <a:avLst>
                <a:gd name="adj1" fmla="val 0"/>
              </a:avLst>
            </a:prstGeom>
            <a:noFill/>
            <a:ln w="38100">
              <a:solidFill>
                <a:srgbClr val="FF8000"/>
              </a:solidFill>
              <a:round/>
              <a:headEnd/>
              <a:tailEnd type="stealth" w="lg" len="lg"/>
            </a:ln>
            <a:effectLst>
              <a:outerShdw blurRad="50800" dist="38100" dir="2700000" rotWithShape="0">
                <a:srgbClr val="808080">
                  <a:alpha val="42998"/>
                </a:srgbClr>
              </a:outerShdw>
            </a:effectLst>
            <a:extLst/>
          </p:spPr>
        </p:cxnSp>
      </p:grpSp>
      <p:grpSp>
        <p:nvGrpSpPr>
          <p:cNvPr id="355602" name="Group 72"/>
          <p:cNvGrpSpPr>
            <a:grpSpLocks/>
          </p:cNvGrpSpPr>
          <p:nvPr/>
        </p:nvGrpSpPr>
        <p:grpSpPr bwMode="auto">
          <a:xfrm>
            <a:off x="4572000" y="4533900"/>
            <a:ext cx="3657600" cy="1181100"/>
            <a:chOff x="4572000" y="4533897"/>
            <a:chExt cx="3657600" cy="1181103"/>
          </a:xfrm>
        </p:grpSpPr>
        <p:cxnSp>
          <p:nvCxnSpPr>
            <p:cNvPr id="355606" name="Straight Connector 57"/>
            <p:cNvCxnSpPr>
              <a:cxnSpLocks noChangeShapeType="1"/>
            </p:cNvCxnSpPr>
            <p:nvPr/>
          </p:nvCxnSpPr>
          <p:spPr bwMode="auto">
            <a:xfrm>
              <a:off x="4572000" y="4839494"/>
              <a:ext cx="1600200" cy="1588"/>
            </a:xfrm>
            <a:prstGeom prst="line">
              <a:avLst/>
            </a:prstGeom>
            <a:noFill/>
            <a:ln w="9525">
              <a:solidFill>
                <a:schemeClr val="tx1"/>
              </a:solidFill>
              <a:prstDash val="dash"/>
              <a:round/>
              <a:headEnd/>
              <a:tailEnd/>
            </a:ln>
          </p:spPr>
        </p:cxnSp>
        <p:sp>
          <p:nvSpPr>
            <p:cNvPr id="355607" name="Oval 46"/>
            <p:cNvSpPr>
              <a:spLocks noChangeArrowheads="1"/>
            </p:cNvSpPr>
            <p:nvPr/>
          </p:nvSpPr>
          <p:spPr bwMode="auto">
            <a:xfrm>
              <a:off x="4724400" y="4648200"/>
              <a:ext cx="381000" cy="381000"/>
            </a:xfrm>
            <a:prstGeom prst="ellipse">
              <a:avLst/>
            </a:prstGeom>
            <a:solidFill>
              <a:schemeClr val="bg1"/>
            </a:solidFill>
            <a:ln w="9525">
              <a:solidFill>
                <a:srgbClr val="008000"/>
              </a:solidFill>
              <a:round/>
              <a:headEnd/>
              <a:tailEnd/>
            </a:ln>
          </p:spPr>
          <p:txBody>
            <a:bodyPr lIns="0" tIns="0" rIns="0" bIns="0" anchor="ctr"/>
            <a:lstStyle/>
            <a:p>
              <a:pPr algn="ctr" eaLnBrk="0" hangingPunct="0"/>
              <a:r>
                <a:rPr lang="en-US" sz="1600">
                  <a:latin typeface="Book Antiqua" pitchFamily="18" charset="0"/>
                </a:rPr>
                <a:t>I</a:t>
              </a:r>
              <a:r>
                <a:rPr lang="en-US" sz="1600" baseline="-25000">
                  <a:latin typeface="Book Antiqua" pitchFamily="18" charset="0"/>
                </a:rPr>
                <a:t>1</a:t>
              </a:r>
            </a:p>
          </p:txBody>
        </p:sp>
        <p:sp>
          <p:nvSpPr>
            <p:cNvPr id="355608" name="Rounded Rectangle 47"/>
            <p:cNvSpPr>
              <a:spLocks noChangeArrowheads="1"/>
            </p:cNvSpPr>
            <p:nvPr/>
          </p:nvSpPr>
          <p:spPr bwMode="auto">
            <a:xfrm>
              <a:off x="4724400" y="5410200"/>
              <a:ext cx="381000" cy="304800"/>
            </a:xfrm>
            <a:prstGeom prst="roundRect">
              <a:avLst>
                <a:gd name="adj" fmla="val 16667"/>
              </a:avLst>
            </a:prstGeom>
            <a:solidFill>
              <a:schemeClr val="bg1"/>
            </a:solidFill>
            <a:ln w="9525">
              <a:solidFill>
                <a:srgbClr val="FF0000"/>
              </a:solidFill>
              <a:round/>
              <a:headEnd/>
              <a:tailEnd/>
            </a:ln>
          </p:spPr>
          <p:txBody>
            <a:bodyPr anchor="b"/>
            <a:lstStyle/>
            <a:p>
              <a:pPr algn="ctr" eaLnBrk="0" hangingPunct="0"/>
              <a:r>
                <a:rPr lang="en-US" sz="1600">
                  <a:solidFill>
                    <a:srgbClr val="FF0000"/>
                  </a:solidFill>
                  <a:latin typeface="Book Antiqua" pitchFamily="18" charset="0"/>
                </a:rPr>
                <a:t>e</a:t>
              </a:r>
              <a:r>
                <a:rPr lang="en-US" sz="1600" baseline="-25000">
                  <a:solidFill>
                    <a:srgbClr val="FF0000"/>
                  </a:solidFill>
                  <a:latin typeface="Book Antiqua" pitchFamily="18" charset="0"/>
                </a:rPr>
                <a:t>1</a:t>
              </a:r>
            </a:p>
          </p:txBody>
        </p:sp>
        <p:sp>
          <p:nvSpPr>
            <p:cNvPr id="355609" name="Oval 48"/>
            <p:cNvSpPr>
              <a:spLocks noChangeArrowheads="1"/>
            </p:cNvSpPr>
            <p:nvPr/>
          </p:nvSpPr>
          <p:spPr bwMode="auto">
            <a:xfrm>
              <a:off x="5562600" y="4648200"/>
              <a:ext cx="381000" cy="381000"/>
            </a:xfrm>
            <a:prstGeom prst="ellipse">
              <a:avLst/>
            </a:prstGeom>
            <a:solidFill>
              <a:schemeClr val="bg1"/>
            </a:solidFill>
            <a:ln w="9525">
              <a:solidFill>
                <a:srgbClr val="008000"/>
              </a:solidFill>
              <a:round/>
              <a:headEnd/>
              <a:tailEnd/>
            </a:ln>
          </p:spPr>
          <p:txBody>
            <a:bodyPr lIns="0" tIns="0" rIns="0" bIns="0" anchor="ctr"/>
            <a:lstStyle/>
            <a:p>
              <a:pPr algn="ctr" eaLnBrk="0" hangingPunct="0"/>
              <a:r>
                <a:rPr lang="en-US" sz="1600">
                  <a:latin typeface="Book Antiqua" pitchFamily="18" charset="0"/>
                </a:rPr>
                <a:t>I</a:t>
              </a:r>
              <a:r>
                <a:rPr lang="en-US" sz="1600" baseline="-25000">
                  <a:latin typeface="Book Antiqua" pitchFamily="18" charset="0"/>
                </a:rPr>
                <a:t>2</a:t>
              </a:r>
            </a:p>
          </p:txBody>
        </p:sp>
        <p:sp>
          <p:nvSpPr>
            <p:cNvPr id="355610" name="Rounded Rectangle 49"/>
            <p:cNvSpPr>
              <a:spLocks noChangeArrowheads="1"/>
            </p:cNvSpPr>
            <p:nvPr/>
          </p:nvSpPr>
          <p:spPr bwMode="auto">
            <a:xfrm>
              <a:off x="5562600" y="5410200"/>
              <a:ext cx="381000" cy="304800"/>
            </a:xfrm>
            <a:prstGeom prst="roundRect">
              <a:avLst>
                <a:gd name="adj" fmla="val 16667"/>
              </a:avLst>
            </a:prstGeom>
            <a:solidFill>
              <a:schemeClr val="bg1"/>
            </a:solidFill>
            <a:ln w="9525">
              <a:solidFill>
                <a:srgbClr val="FF0000"/>
              </a:solidFill>
              <a:round/>
              <a:headEnd/>
              <a:tailEnd/>
            </a:ln>
          </p:spPr>
          <p:txBody>
            <a:bodyPr anchor="b"/>
            <a:lstStyle/>
            <a:p>
              <a:pPr algn="ctr" eaLnBrk="0" hangingPunct="0"/>
              <a:r>
                <a:rPr lang="en-US" sz="1600">
                  <a:solidFill>
                    <a:srgbClr val="FF0000"/>
                  </a:solidFill>
                  <a:latin typeface="Book Antiqua" pitchFamily="18" charset="0"/>
                </a:rPr>
                <a:t>e</a:t>
              </a:r>
              <a:r>
                <a:rPr lang="en-US" sz="1600" baseline="-25000">
                  <a:solidFill>
                    <a:srgbClr val="FF0000"/>
                  </a:solidFill>
                  <a:latin typeface="Book Antiqua" pitchFamily="18" charset="0"/>
                </a:rPr>
                <a:t>2</a:t>
              </a:r>
            </a:p>
          </p:txBody>
        </p:sp>
        <p:cxnSp>
          <p:nvCxnSpPr>
            <p:cNvPr id="355611" name="Straight Arrow Connector 51"/>
            <p:cNvCxnSpPr>
              <a:cxnSpLocks noChangeShapeType="1"/>
              <a:stCxn id="355607" idx="4"/>
              <a:endCxn id="355608" idx="0"/>
            </p:cNvCxnSpPr>
            <p:nvPr/>
          </p:nvCxnSpPr>
          <p:spPr bwMode="auto">
            <a:xfrm rot="5400000">
              <a:off x="4724400" y="5219700"/>
              <a:ext cx="381000" cy="1588"/>
            </a:xfrm>
            <a:prstGeom prst="straightConnector1">
              <a:avLst/>
            </a:prstGeom>
            <a:noFill/>
            <a:ln w="9525">
              <a:solidFill>
                <a:schemeClr val="tx1"/>
              </a:solidFill>
              <a:round/>
              <a:headEnd/>
              <a:tailEnd type="stealth" w="med" len="med"/>
            </a:ln>
          </p:spPr>
        </p:cxnSp>
        <p:cxnSp>
          <p:nvCxnSpPr>
            <p:cNvPr id="355612" name="Straight Arrow Connector 53"/>
            <p:cNvCxnSpPr>
              <a:cxnSpLocks noChangeShapeType="1"/>
              <a:stCxn id="355609" idx="4"/>
              <a:endCxn id="355610" idx="0"/>
            </p:cNvCxnSpPr>
            <p:nvPr/>
          </p:nvCxnSpPr>
          <p:spPr bwMode="auto">
            <a:xfrm rot="5400000">
              <a:off x="5562600" y="5219700"/>
              <a:ext cx="381000" cy="1588"/>
            </a:xfrm>
            <a:prstGeom prst="straightConnector1">
              <a:avLst/>
            </a:prstGeom>
            <a:noFill/>
            <a:ln w="9525">
              <a:solidFill>
                <a:schemeClr val="tx1"/>
              </a:solidFill>
              <a:round/>
              <a:headEnd/>
              <a:tailEnd type="stealth" w="med" len="med"/>
            </a:ln>
          </p:spPr>
        </p:cxnSp>
        <p:sp>
          <p:nvSpPr>
            <p:cNvPr id="355613" name="TextBox 63"/>
            <p:cNvSpPr txBox="1">
              <a:spLocks noChangeArrowheads="1"/>
            </p:cNvSpPr>
            <p:nvPr/>
          </p:nvSpPr>
          <p:spPr bwMode="auto">
            <a:xfrm>
              <a:off x="5181600" y="4533897"/>
              <a:ext cx="304800" cy="553998"/>
            </a:xfrm>
            <a:prstGeom prst="rect">
              <a:avLst/>
            </a:prstGeom>
            <a:noFill/>
            <a:ln w="9525">
              <a:noFill/>
              <a:miter lim="800000"/>
              <a:headEnd/>
              <a:tailEnd/>
            </a:ln>
          </p:spPr>
          <p:txBody>
            <a:bodyPr lIns="0" tIns="0" rIns="0" bIns="0" anchor="ctr">
              <a:spAutoFit/>
            </a:bodyPr>
            <a:lstStyle/>
            <a:p>
              <a:pPr algn="ctr"/>
              <a:r>
                <a:rPr lang="en-US" sz="3600">
                  <a:solidFill>
                    <a:srgbClr val="FF0000"/>
                  </a:solidFill>
                </a:rPr>
                <a:t>⧼</a:t>
              </a:r>
            </a:p>
          </p:txBody>
        </p:sp>
        <p:sp>
          <p:nvSpPr>
            <p:cNvPr id="355614" name="Rounded Rectangle 64"/>
            <p:cNvSpPr>
              <a:spLocks noChangeArrowheads="1"/>
            </p:cNvSpPr>
            <p:nvPr/>
          </p:nvSpPr>
          <p:spPr bwMode="auto">
            <a:xfrm>
              <a:off x="6781800" y="5105400"/>
              <a:ext cx="381000" cy="304800"/>
            </a:xfrm>
            <a:prstGeom prst="roundRect">
              <a:avLst>
                <a:gd name="adj" fmla="val 16667"/>
              </a:avLst>
            </a:prstGeom>
            <a:solidFill>
              <a:schemeClr val="bg1"/>
            </a:solidFill>
            <a:ln w="9525">
              <a:solidFill>
                <a:srgbClr val="FF0000"/>
              </a:solidFill>
              <a:round/>
              <a:headEnd/>
              <a:tailEnd/>
            </a:ln>
          </p:spPr>
          <p:txBody>
            <a:bodyPr anchor="b"/>
            <a:lstStyle/>
            <a:p>
              <a:pPr algn="ctr" eaLnBrk="0" hangingPunct="0"/>
              <a:r>
                <a:rPr lang="en-US" sz="1600">
                  <a:solidFill>
                    <a:srgbClr val="FF0000"/>
                  </a:solidFill>
                  <a:latin typeface="Book Antiqua" pitchFamily="18" charset="0"/>
                </a:rPr>
                <a:t>e</a:t>
              </a:r>
              <a:r>
                <a:rPr lang="en-US" sz="1600" baseline="-25000">
                  <a:solidFill>
                    <a:srgbClr val="FF0000"/>
                  </a:solidFill>
                  <a:latin typeface="Book Antiqua" pitchFamily="18" charset="0"/>
                </a:rPr>
                <a:t>1</a:t>
              </a:r>
            </a:p>
          </p:txBody>
        </p:sp>
        <p:sp>
          <p:nvSpPr>
            <p:cNvPr id="355615" name="Rounded Rectangle 65"/>
            <p:cNvSpPr>
              <a:spLocks noChangeArrowheads="1"/>
            </p:cNvSpPr>
            <p:nvPr/>
          </p:nvSpPr>
          <p:spPr bwMode="auto">
            <a:xfrm>
              <a:off x="7848600" y="5105400"/>
              <a:ext cx="381000" cy="304800"/>
            </a:xfrm>
            <a:prstGeom prst="roundRect">
              <a:avLst>
                <a:gd name="adj" fmla="val 16667"/>
              </a:avLst>
            </a:prstGeom>
            <a:solidFill>
              <a:schemeClr val="bg1"/>
            </a:solidFill>
            <a:ln w="9525">
              <a:solidFill>
                <a:srgbClr val="FF0000"/>
              </a:solidFill>
              <a:round/>
              <a:headEnd/>
              <a:tailEnd/>
            </a:ln>
          </p:spPr>
          <p:txBody>
            <a:bodyPr anchor="b"/>
            <a:lstStyle/>
            <a:p>
              <a:pPr algn="ctr" eaLnBrk="0" hangingPunct="0"/>
              <a:r>
                <a:rPr lang="en-US" sz="1600">
                  <a:solidFill>
                    <a:srgbClr val="FF0000"/>
                  </a:solidFill>
                  <a:latin typeface="Book Antiqua" pitchFamily="18" charset="0"/>
                </a:rPr>
                <a:t>e</a:t>
              </a:r>
              <a:r>
                <a:rPr lang="en-US" sz="1600" baseline="-25000">
                  <a:solidFill>
                    <a:srgbClr val="FF0000"/>
                  </a:solidFill>
                  <a:latin typeface="Book Antiqua" pitchFamily="18" charset="0"/>
                </a:rPr>
                <a:t>2</a:t>
              </a:r>
            </a:p>
          </p:txBody>
        </p:sp>
        <p:cxnSp>
          <p:nvCxnSpPr>
            <p:cNvPr id="355616" name="Straight Connector 66"/>
            <p:cNvCxnSpPr>
              <a:cxnSpLocks noChangeShapeType="1"/>
              <a:stCxn id="355614" idx="3"/>
              <a:endCxn id="355615" idx="1"/>
            </p:cNvCxnSpPr>
            <p:nvPr/>
          </p:nvCxnSpPr>
          <p:spPr bwMode="auto">
            <a:xfrm>
              <a:off x="7162800" y="5257800"/>
              <a:ext cx="685800" cy="1588"/>
            </a:xfrm>
            <a:prstGeom prst="line">
              <a:avLst/>
            </a:prstGeom>
            <a:noFill/>
            <a:ln w="9525">
              <a:solidFill>
                <a:schemeClr val="tx1"/>
              </a:solidFill>
              <a:round/>
              <a:headEnd/>
              <a:tailEnd/>
            </a:ln>
          </p:spPr>
        </p:cxnSp>
        <p:sp>
          <p:nvSpPr>
            <p:cNvPr id="68" name="Right Arrow 67"/>
            <p:cNvSpPr>
              <a:spLocks noChangeArrowheads="1"/>
            </p:cNvSpPr>
            <p:nvPr/>
          </p:nvSpPr>
          <p:spPr bwMode="auto">
            <a:xfrm>
              <a:off x="7416800" y="5143499"/>
              <a:ext cx="152400" cy="228601"/>
            </a:xfrm>
            <a:prstGeom prst="rightArrow">
              <a:avLst>
                <a:gd name="adj1" fmla="val 50000"/>
                <a:gd name="adj2" fmla="val 50000"/>
              </a:avLst>
            </a:prstGeom>
            <a:solidFill>
              <a:srgbClr val="FF8000"/>
            </a:solidFill>
            <a:ln w="9525">
              <a:solidFill>
                <a:srgbClr val="FF8000"/>
              </a:solidFill>
              <a:round/>
              <a:headEnd/>
              <a:tailEnd/>
            </a:ln>
            <a:effectLst>
              <a:outerShdw blurRad="50800" dist="38100" dir="2700000" rotWithShape="0">
                <a:srgbClr val="808080">
                  <a:alpha val="42998"/>
                </a:srgbClr>
              </a:outerShdw>
            </a:effectLst>
          </p:spPr>
          <p:txBody>
            <a:bodyPr/>
            <a:lstStyle/>
            <a:p>
              <a:pPr eaLnBrk="0" hangingPunct="0">
                <a:defRPr/>
              </a:pPr>
              <a:endParaRPr lang="en-US" sz="2400">
                <a:latin typeface="Arial" pitchFamily="34" charset="0"/>
                <a:ea typeface="MS PGothic" pitchFamily="34" charset="-128"/>
                <a:cs typeface="+mn-cs"/>
              </a:endParaRPr>
            </a:p>
          </p:txBody>
        </p:sp>
        <p:cxnSp>
          <p:nvCxnSpPr>
            <p:cNvPr id="72" name="Straight Arrow Connector 71"/>
            <p:cNvCxnSpPr>
              <a:cxnSpLocks noChangeShapeType="1"/>
            </p:cNvCxnSpPr>
            <p:nvPr/>
          </p:nvCxnSpPr>
          <p:spPr bwMode="auto">
            <a:xfrm>
              <a:off x="6172200" y="5256212"/>
              <a:ext cx="457200" cy="1587"/>
            </a:xfrm>
            <a:prstGeom prst="straightConnector1">
              <a:avLst/>
            </a:prstGeom>
            <a:noFill/>
            <a:ln w="38100">
              <a:solidFill>
                <a:srgbClr val="FF8000"/>
              </a:solidFill>
              <a:round/>
              <a:headEnd/>
              <a:tailEnd type="stealth" w="lg" len="lg"/>
            </a:ln>
            <a:effectLst>
              <a:outerShdw blurRad="50800" dist="38100" dir="2700000" rotWithShape="0">
                <a:srgbClr val="808080">
                  <a:alpha val="42998"/>
                </a:srgbClr>
              </a:outerShdw>
            </a:effectLst>
            <a:extLst/>
          </p:spPr>
        </p:cxnSp>
      </p:grpSp>
      <p:sp>
        <p:nvSpPr>
          <p:cNvPr id="13" name="Rectangle 12"/>
          <p:cNvSpPr>
            <a:spLocks noChangeArrowheads="1"/>
          </p:cNvSpPr>
          <p:nvPr/>
        </p:nvSpPr>
        <p:spPr bwMode="auto">
          <a:xfrm>
            <a:off x="76200" y="4581525"/>
            <a:ext cx="8915400" cy="1295400"/>
          </a:xfrm>
          <a:prstGeom prst="rect">
            <a:avLst/>
          </a:prstGeom>
          <a:solidFill>
            <a:srgbClr val="FFFFFF"/>
          </a:solidFill>
          <a:ln w="9525">
            <a:solidFill>
              <a:srgbClr val="FFFFFF"/>
            </a:solidFill>
            <a:round/>
            <a:headEnd/>
            <a:tailEnd/>
          </a:ln>
        </p:spPr>
        <p:txBody>
          <a:bodyPr/>
          <a:lstStyle/>
          <a:p>
            <a:pPr eaLnBrk="0" hangingPunct="0"/>
            <a:endParaRPr lang="en-US" sz="2400"/>
          </a:p>
        </p:txBody>
      </p:sp>
      <p:sp>
        <p:nvSpPr>
          <p:cNvPr id="12" name="Rectangle 11"/>
          <p:cNvSpPr>
            <a:spLocks noChangeArrowheads="1"/>
          </p:cNvSpPr>
          <p:nvPr/>
        </p:nvSpPr>
        <p:spPr bwMode="auto">
          <a:xfrm>
            <a:off x="152400" y="2819400"/>
            <a:ext cx="8763000" cy="1905000"/>
          </a:xfrm>
          <a:prstGeom prst="rect">
            <a:avLst/>
          </a:prstGeom>
          <a:solidFill>
            <a:schemeClr val="bg1"/>
          </a:solidFill>
          <a:ln w="9525">
            <a:noFill/>
            <a:miter lim="800000"/>
            <a:headEnd/>
            <a:tailEnd/>
          </a:ln>
        </p:spPr>
        <p:txBody>
          <a:bodyPr/>
          <a:lstStyle/>
          <a:p>
            <a:pPr eaLnBrk="0" hangingPunct="0"/>
            <a:endParaRPr lang="en-US" sz="2400"/>
          </a:p>
        </p:txBody>
      </p:sp>
      <p:sp>
        <p:nvSpPr>
          <p:cNvPr id="2" name="Rounded Rectangle 1"/>
          <p:cNvSpPr>
            <a:spLocks noChangeArrowheads="1"/>
          </p:cNvSpPr>
          <p:nvPr/>
        </p:nvSpPr>
        <p:spPr bwMode="auto">
          <a:xfrm>
            <a:off x="1676400" y="1143000"/>
            <a:ext cx="5791200" cy="4191000"/>
          </a:xfrm>
          <a:prstGeom prst="roundRect">
            <a:avLst>
              <a:gd name="adj" fmla="val 2370"/>
            </a:avLst>
          </a:prstGeom>
          <a:solidFill>
            <a:schemeClr val="accent1"/>
          </a:solidFill>
          <a:ln w="9525">
            <a:solidFill>
              <a:srgbClr val="008000"/>
            </a:solidFill>
            <a:round/>
            <a:headEnd/>
            <a:tailEnd/>
          </a:ln>
          <a:effectLst>
            <a:outerShdw blurRad="40000" dist="23000" dir="5400000" rotWithShape="0">
              <a:srgbClr val="808080">
                <a:alpha val="34999"/>
              </a:srgbClr>
            </a:outerShdw>
          </a:effectLst>
        </p:spPr>
        <p:txBody>
          <a:bodyPr anchor="ctr"/>
          <a:lstStyle/>
          <a:p>
            <a:pPr>
              <a:defRPr/>
            </a:pPr>
            <a:endParaRPr lang="en-US" b="1" u="sng" dirty="0">
              <a:solidFill>
                <a:srgbClr val="008000"/>
              </a:solidFill>
              <a:latin typeface="+mn-lt"/>
              <a:ea typeface="+mn-ea"/>
              <a:cs typeface="+mn-cs"/>
            </a:endParaRPr>
          </a:p>
          <a:p>
            <a:pPr>
              <a:defRPr/>
            </a:pPr>
            <a:r>
              <a:rPr lang="en-US" b="1" u="sng" dirty="0">
                <a:solidFill>
                  <a:srgbClr val="008000"/>
                </a:solidFill>
                <a:latin typeface="+mn-lt"/>
                <a:ea typeface="+mn-ea"/>
                <a:cs typeface="+mn-cs"/>
              </a:rPr>
              <a:t>Reflexivity constraints</a:t>
            </a:r>
          </a:p>
          <a:p>
            <a:pPr marL="285750" indent="-285750">
              <a:buFont typeface="Arial"/>
              <a:buChar char="•"/>
              <a:defRPr/>
            </a:pPr>
            <a:r>
              <a:rPr lang="en-US" dirty="0">
                <a:solidFill>
                  <a:srgbClr val="008000"/>
                </a:solidFill>
                <a:latin typeface="+mn-lt"/>
                <a:ea typeface="+mn-ea"/>
                <a:cs typeface="+mn-cs"/>
              </a:rPr>
              <a:t>A before B </a:t>
            </a:r>
            <a:r>
              <a:rPr lang="en-US" dirty="0">
                <a:solidFill>
                  <a:srgbClr val="008000"/>
                </a:solidFill>
                <a:latin typeface="+mn-lt"/>
                <a:ea typeface="+mn-ea"/>
                <a:cs typeface="+mn-cs"/>
                <a:sym typeface="Wingdings"/>
              </a:rPr>
              <a:t> B after A</a:t>
            </a:r>
          </a:p>
          <a:p>
            <a:pPr marL="285750" indent="-285750">
              <a:buFont typeface="Arial"/>
              <a:buChar char="•"/>
              <a:defRPr/>
            </a:pPr>
            <a:r>
              <a:rPr lang="en-US" dirty="0">
                <a:solidFill>
                  <a:srgbClr val="008000"/>
                </a:solidFill>
                <a:latin typeface="+mn-lt"/>
                <a:ea typeface="+mn-ea"/>
                <a:cs typeface="+mn-cs"/>
                <a:sym typeface="Wingdings"/>
              </a:rPr>
              <a:t>A after B  B before A</a:t>
            </a:r>
          </a:p>
          <a:p>
            <a:pPr marL="285750" indent="-285750">
              <a:buFont typeface="Arial"/>
              <a:buChar char="•"/>
              <a:defRPr/>
            </a:pPr>
            <a:r>
              <a:rPr lang="en-US" dirty="0">
                <a:solidFill>
                  <a:srgbClr val="008000"/>
                </a:solidFill>
                <a:latin typeface="+mn-lt"/>
                <a:ea typeface="+mn-ea"/>
                <a:cs typeface="+mn-cs"/>
                <a:sym typeface="Wingdings"/>
              </a:rPr>
              <a:t>A overlap B  B overlap A</a:t>
            </a:r>
          </a:p>
          <a:p>
            <a:pPr marL="285750" indent="-285750">
              <a:buFont typeface="Arial"/>
              <a:buChar char="•"/>
              <a:defRPr/>
            </a:pPr>
            <a:r>
              <a:rPr lang="en-US" dirty="0">
                <a:solidFill>
                  <a:srgbClr val="008000"/>
                </a:solidFill>
                <a:latin typeface="+mn-lt"/>
                <a:ea typeface="+mn-ea"/>
                <a:cs typeface="+mn-cs"/>
                <a:sym typeface="Wingdings"/>
              </a:rPr>
              <a:t>A has no relation with B  B has no relation with A</a:t>
            </a:r>
          </a:p>
          <a:p>
            <a:pPr>
              <a:defRPr/>
            </a:pPr>
            <a:endParaRPr lang="en-US" dirty="0">
              <a:solidFill>
                <a:srgbClr val="008000"/>
              </a:solidFill>
              <a:latin typeface="+mn-lt"/>
              <a:ea typeface="+mn-ea"/>
              <a:cs typeface="+mn-cs"/>
              <a:sym typeface="Wingdings"/>
            </a:endParaRPr>
          </a:p>
          <a:p>
            <a:pPr>
              <a:defRPr/>
            </a:pPr>
            <a:r>
              <a:rPr lang="en-US" b="1" u="sng" dirty="0">
                <a:solidFill>
                  <a:srgbClr val="008000"/>
                </a:solidFill>
                <a:latin typeface="+mn-lt"/>
                <a:ea typeface="+mn-ea"/>
                <a:cs typeface="+mn-cs"/>
                <a:sym typeface="Wingdings"/>
              </a:rPr>
              <a:t>Transitivity constraints</a:t>
            </a:r>
          </a:p>
          <a:p>
            <a:pPr marL="285750" indent="-285750">
              <a:buFont typeface="Arial"/>
              <a:buChar char="•"/>
              <a:defRPr/>
            </a:pPr>
            <a:r>
              <a:rPr lang="en-US" dirty="0">
                <a:solidFill>
                  <a:srgbClr val="008000"/>
                </a:solidFill>
                <a:latin typeface="+mn-lt"/>
                <a:ea typeface="+mn-ea"/>
                <a:cs typeface="+mn-cs"/>
                <a:sym typeface="Wingdings"/>
              </a:rPr>
              <a:t>A before B, B before C  A before C</a:t>
            </a:r>
          </a:p>
          <a:p>
            <a:pPr marL="285750" indent="-285750">
              <a:buFont typeface="Arial"/>
              <a:buChar char="•"/>
              <a:defRPr/>
            </a:pPr>
            <a:r>
              <a:rPr lang="en-US" dirty="0">
                <a:solidFill>
                  <a:srgbClr val="008000"/>
                </a:solidFill>
                <a:latin typeface="+mn-lt"/>
                <a:ea typeface="+mn-ea"/>
                <a:cs typeface="+mn-cs"/>
                <a:sym typeface="Wingdings"/>
              </a:rPr>
              <a:t>A after B, B after C  A after C</a:t>
            </a:r>
          </a:p>
          <a:p>
            <a:pPr marL="285750" indent="-285750">
              <a:buFont typeface="Arial"/>
              <a:buChar char="•"/>
              <a:defRPr/>
            </a:pPr>
            <a:r>
              <a:rPr lang="en-US" dirty="0">
                <a:solidFill>
                  <a:srgbClr val="008000"/>
                </a:solidFill>
                <a:latin typeface="+mn-lt"/>
                <a:ea typeface="+mn-ea"/>
                <a:cs typeface="+mn-cs"/>
                <a:sym typeface="Wingdings"/>
              </a:rPr>
              <a:t>A overlaps B, B overlaps C  A overlaps C</a:t>
            </a:r>
          </a:p>
          <a:p>
            <a:pPr marL="285750" indent="-285750">
              <a:buFont typeface="Arial"/>
              <a:buChar char="•"/>
              <a:defRPr/>
            </a:pPr>
            <a:r>
              <a:rPr lang="en-US" dirty="0">
                <a:solidFill>
                  <a:srgbClr val="008000"/>
                </a:solidFill>
                <a:latin typeface="+mn-lt"/>
                <a:ea typeface="+mn-ea"/>
                <a:cs typeface="+mn-cs"/>
                <a:sym typeface="Wingdings"/>
              </a:rPr>
              <a:t>A before B, B overlaps C  A before C</a:t>
            </a:r>
          </a:p>
          <a:p>
            <a:pPr marL="285750" indent="-285750">
              <a:buFont typeface="Arial"/>
              <a:buChar char="•"/>
              <a:defRPr/>
            </a:pPr>
            <a:r>
              <a:rPr lang="en-US" dirty="0">
                <a:solidFill>
                  <a:srgbClr val="008000"/>
                </a:solidFill>
                <a:latin typeface="+mn-lt"/>
                <a:ea typeface="+mn-ea"/>
                <a:cs typeface="+mn-cs"/>
                <a:sym typeface="Wingdings"/>
              </a:rPr>
              <a:t>A after B, B overlaps C  A after C</a:t>
            </a:r>
          </a:p>
          <a:p>
            <a:pPr marL="285750" indent="-285750">
              <a:buFont typeface="Arial"/>
              <a:buChar char="•"/>
              <a:defRPr/>
            </a:pPr>
            <a:r>
              <a:rPr lang="en-US" dirty="0">
                <a:solidFill>
                  <a:srgbClr val="008000"/>
                </a:solidFill>
                <a:latin typeface="+mn-lt"/>
                <a:ea typeface="+mn-ea"/>
                <a:cs typeface="+mn-cs"/>
                <a:sym typeface="Wingdings"/>
              </a:rPr>
              <a:t>A overlaps B, B before C  A before C</a:t>
            </a:r>
          </a:p>
          <a:p>
            <a:pPr marL="285750" indent="-285750">
              <a:buFont typeface="Arial"/>
              <a:buChar char="•"/>
              <a:defRPr/>
            </a:pPr>
            <a:r>
              <a:rPr lang="en-US" dirty="0">
                <a:solidFill>
                  <a:srgbClr val="008000"/>
                </a:solidFill>
                <a:latin typeface="+mn-lt"/>
                <a:ea typeface="+mn-ea"/>
                <a:cs typeface="+mn-cs"/>
                <a:sym typeface="Wingdings"/>
              </a:rPr>
              <a:t>A overlaps B, B after C  A after C</a:t>
            </a:r>
            <a:endParaRPr lang="en-US" dirty="0">
              <a:solidFill>
                <a:srgbClr val="008000"/>
              </a:solidFill>
              <a:latin typeface="+mn-lt"/>
              <a:ea typeface="+mn-ea"/>
              <a:cs typeface="+mn-cs"/>
            </a:endParaRPr>
          </a:p>
          <a:p>
            <a:pPr>
              <a:defRPr/>
            </a:pPr>
            <a:endParaRPr lang="en-US" dirty="0">
              <a:solidFill>
                <a:srgbClr val="008000"/>
              </a:solidFill>
              <a:latin typeface="+mn-lt"/>
              <a:ea typeface="+mn-ea"/>
              <a:cs typeface="+mn-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2" grpId="0" animBg="1"/>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1" name="Rectangle 3"/>
          <p:cNvSpPr>
            <a:spLocks noGrp="1" noChangeArrowheads="1"/>
          </p:cNvSpPr>
          <p:nvPr>
            <p:ph type="sldNum" sz="quarter" idx="11"/>
          </p:nvPr>
        </p:nvSpPr>
        <p:spPr>
          <a:noFill/>
        </p:spPr>
        <p:txBody>
          <a:bodyPr/>
          <a:lstStyle/>
          <a:p>
            <a:fld id="{82D5E2C6-A20A-44D2-BFFF-03EE3FD81572}" type="slidenum">
              <a:rPr lang="en-US" altLang="zh-TW" smtClean="0">
                <a:ea typeface="Arial Unicode MS" pitchFamily="34" charset="-122"/>
                <a:cs typeface="Arial Unicode MS" pitchFamily="34" charset="-122"/>
              </a:rPr>
              <a:pPr/>
              <a:t>178</a:t>
            </a:fld>
            <a:endParaRPr lang="en-US" altLang="zh-TW" smtClean="0">
              <a:ea typeface="Arial Unicode MS" pitchFamily="34" charset="-122"/>
              <a:cs typeface="Arial Unicode MS" pitchFamily="34" charset="-122"/>
            </a:endParaRPr>
          </a:p>
        </p:txBody>
      </p:sp>
      <p:sp>
        <p:nvSpPr>
          <p:cNvPr id="27" name="Freeform 26"/>
          <p:cNvSpPr>
            <a:spLocks/>
          </p:cNvSpPr>
          <p:nvPr/>
        </p:nvSpPr>
        <p:spPr bwMode="auto">
          <a:xfrm>
            <a:off x="508000" y="1820863"/>
            <a:ext cx="7993063" cy="820737"/>
          </a:xfrm>
          <a:custGeom>
            <a:avLst/>
            <a:gdLst>
              <a:gd name="T0" fmla="*/ 5182288 w 7992533"/>
              <a:gd name="T1" fmla="*/ 0 h 821267"/>
              <a:gd name="T2" fmla="*/ 7993593 w 7992533"/>
              <a:gd name="T3" fmla="*/ 0 h 821267"/>
              <a:gd name="T4" fmla="*/ 7993593 w 7992533"/>
              <a:gd name="T5" fmla="*/ 549624 h 821267"/>
              <a:gd name="T6" fmla="*/ 2743564 w 7992533"/>
              <a:gd name="T7" fmla="*/ 549624 h 821267"/>
              <a:gd name="T8" fmla="*/ 2743564 w 7992533"/>
              <a:gd name="T9" fmla="*/ 820207 h 821267"/>
              <a:gd name="T10" fmla="*/ 0 w 7992533"/>
              <a:gd name="T11" fmla="*/ 820207 h 821267"/>
              <a:gd name="T12" fmla="*/ 0 w 7992533"/>
              <a:gd name="T13" fmla="*/ 253672 h 821267"/>
              <a:gd name="T14" fmla="*/ 5190755 w 7992533"/>
              <a:gd name="T15" fmla="*/ 253672 h 82126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92533" h="821267">
                <a:moveTo>
                  <a:pt x="5181600" y="0"/>
                </a:moveTo>
                <a:lnTo>
                  <a:pt x="7992533" y="0"/>
                </a:lnTo>
                <a:lnTo>
                  <a:pt x="7992533" y="550334"/>
                </a:lnTo>
                <a:lnTo>
                  <a:pt x="2743200" y="550334"/>
                </a:lnTo>
                <a:lnTo>
                  <a:pt x="2743200" y="821267"/>
                </a:lnTo>
                <a:lnTo>
                  <a:pt x="0" y="821267"/>
                </a:lnTo>
                <a:lnTo>
                  <a:pt x="0" y="254000"/>
                </a:lnTo>
                <a:lnTo>
                  <a:pt x="5190067" y="254000"/>
                </a:lnTo>
              </a:path>
            </a:pathLst>
          </a:custGeom>
          <a:solidFill>
            <a:schemeClr val="accent1"/>
          </a:solidFill>
          <a:ln w="9525" cap="flat" cmpd="sng">
            <a:solidFill>
              <a:schemeClr val="accent1"/>
            </a:solidFill>
            <a:prstDash val="solid"/>
            <a:round/>
            <a:headEnd type="none" w="med" len="med"/>
            <a:tailEnd type="none" w="med" len="med"/>
          </a:ln>
          <a:effectLst>
            <a:outerShdw blurRad="50800" dist="38100" dir="2700000" rotWithShape="0">
              <a:srgbClr val="000000">
                <a:alpha val="42998"/>
              </a:srgbClr>
            </a:outerShdw>
          </a:effectLst>
        </p:spPr>
        <p:txBody>
          <a:bodyPr/>
          <a:lstStyle/>
          <a:p>
            <a:pPr>
              <a:defRPr/>
            </a:pPr>
            <a:endParaRPr lang="en-US">
              <a:latin typeface="Arial" pitchFamily="34" charset="0"/>
              <a:cs typeface="+mn-cs"/>
            </a:endParaRPr>
          </a:p>
        </p:txBody>
      </p:sp>
      <p:grpSp>
        <p:nvGrpSpPr>
          <p:cNvPr id="37" name="Group 36"/>
          <p:cNvGrpSpPr>
            <a:grpSpLocks/>
          </p:cNvGrpSpPr>
          <p:nvPr/>
        </p:nvGrpSpPr>
        <p:grpSpPr bwMode="auto">
          <a:xfrm>
            <a:off x="4191000" y="4648200"/>
            <a:ext cx="3962400" cy="1677988"/>
            <a:chOff x="4191000" y="4648200"/>
            <a:chExt cx="3962400" cy="1677395"/>
          </a:xfrm>
        </p:grpSpPr>
        <p:sp>
          <p:nvSpPr>
            <p:cNvPr id="20" name="Rounded Rectangle 19"/>
            <p:cNvSpPr>
              <a:spLocks noChangeArrowheads="1"/>
            </p:cNvSpPr>
            <p:nvPr/>
          </p:nvSpPr>
          <p:spPr bwMode="auto">
            <a:xfrm>
              <a:off x="5867400" y="4800546"/>
              <a:ext cx="762000" cy="457038"/>
            </a:xfrm>
            <a:prstGeom prst="roundRect">
              <a:avLst>
                <a:gd name="adj" fmla="val 16667"/>
              </a:avLst>
            </a:prstGeom>
            <a:solidFill>
              <a:schemeClr val="accent1"/>
            </a:solidFill>
            <a:ln w="12700">
              <a:solidFill>
                <a:srgbClr val="FF0000"/>
              </a:solidFill>
              <a:round/>
              <a:headEnd/>
              <a:tailEnd/>
            </a:ln>
            <a:effectLst>
              <a:outerShdw blurRad="50800" dist="38100" dir="2700000" rotWithShape="0">
                <a:srgbClr val="808080">
                  <a:alpha val="42998"/>
                </a:srgbClr>
              </a:outerShdw>
            </a:effectLst>
          </p:spPr>
          <p:txBody>
            <a:bodyPr anchor="ctr"/>
            <a:lstStyle/>
            <a:p>
              <a:pPr algn="ctr" eaLnBrk="0" hangingPunct="0">
                <a:defRPr/>
              </a:pPr>
              <a:r>
                <a:rPr lang="en-US" b="1" i="1" dirty="0">
                  <a:solidFill>
                    <a:srgbClr val="FF0000"/>
                  </a:solidFill>
                  <a:ea typeface="ＭＳ Ｐゴシック" pitchFamily="-64" charset="-128"/>
                  <a:cs typeface="+mn-cs"/>
                </a:rPr>
                <a:t>pay</a:t>
              </a:r>
              <a:r>
                <a:rPr lang="en-US" b="1" i="1" baseline="-25000" dirty="0">
                  <a:solidFill>
                    <a:srgbClr val="FF0000"/>
                  </a:solidFill>
                  <a:ea typeface="ＭＳ Ｐゴシック" pitchFamily="-64" charset="-128"/>
                  <a:cs typeface="+mn-cs"/>
                </a:rPr>
                <a:t>1</a:t>
              </a:r>
            </a:p>
          </p:txBody>
        </p:sp>
        <p:sp>
          <p:nvSpPr>
            <p:cNvPr id="21" name="Rounded Rectangle 20"/>
            <p:cNvSpPr>
              <a:spLocks noChangeArrowheads="1"/>
            </p:cNvSpPr>
            <p:nvPr/>
          </p:nvSpPr>
          <p:spPr bwMode="auto">
            <a:xfrm>
              <a:off x="6781800" y="5105238"/>
              <a:ext cx="1219200" cy="457038"/>
            </a:xfrm>
            <a:prstGeom prst="roundRect">
              <a:avLst>
                <a:gd name="adj" fmla="val 16667"/>
              </a:avLst>
            </a:prstGeom>
            <a:solidFill>
              <a:schemeClr val="accent1"/>
            </a:solidFill>
            <a:ln w="12700">
              <a:solidFill>
                <a:srgbClr val="FF0000"/>
              </a:solidFill>
              <a:round/>
              <a:headEnd/>
              <a:tailEnd/>
            </a:ln>
            <a:effectLst>
              <a:outerShdw blurRad="50800" dist="38100" dir="2700000" rotWithShape="0">
                <a:srgbClr val="808080">
                  <a:alpha val="42998"/>
                </a:srgbClr>
              </a:outerShdw>
            </a:effectLst>
          </p:spPr>
          <p:txBody>
            <a:bodyPr anchor="ctr"/>
            <a:lstStyle/>
            <a:p>
              <a:pPr algn="ctr" eaLnBrk="0" hangingPunct="0">
                <a:defRPr/>
              </a:pPr>
              <a:r>
                <a:rPr lang="en-US" b="1" i="1" dirty="0">
                  <a:solidFill>
                    <a:srgbClr val="FF0000"/>
                  </a:solidFill>
                  <a:ea typeface="ＭＳ Ｐゴシック" pitchFamily="-64" charset="-128"/>
                  <a:cs typeface="+mn-cs"/>
                </a:rPr>
                <a:t>payment</a:t>
              </a:r>
            </a:p>
          </p:txBody>
        </p:sp>
        <p:sp>
          <p:nvSpPr>
            <p:cNvPr id="22" name="Rounded Rectangle 21"/>
            <p:cNvSpPr>
              <a:spLocks noChangeArrowheads="1"/>
            </p:cNvSpPr>
            <p:nvPr/>
          </p:nvSpPr>
          <p:spPr bwMode="auto">
            <a:xfrm>
              <a:off x="6248400" y="5714623"/>
              <a:ext cx="762000" cy="457038"/>
            </a:xfrm>
            <a:prstGeom prst="roundRect">
              <a:avLst>
                <a:gd name="adj" fmla="val 16667"/>
              </a:avLst>
            </a:prstGeom>
            <a:solidFill>
              <a:schemeClr val="accent1"/>
            </a:solidFill>
            <a:ln w="12700">
              <a:solidFill>
                <a:srgbClr val="FF0000"/>
              </a:solidFill>
              <a:round/>
              <a:headEnd/>
              <a:tailEnd/>
            </a:ln>
            <a:effectLst>
              <a:outerShdw blurRad="50800" dist="38100" dir="2700000" rotWithShape="0">
                <a:srgbClr val="808080">
                  <a:alpha val="42998"/>
                </a:srgbClr>
              </a:outerShdw>
            </a:effectLst>
          </p:spPr>
          <p:txBody>
            <a:bodyPr anchor="ctr"/>
            <a:lstStyle/>
            <a:p>
              <a:pPr algn="ctr" eaLnBrk="0" hangingPunct="0">
                <a:defRPr/>
              </a:pPr>
              <a:r>
                <a:rPr lang="en-US" b="1" i="1" dirty="0">
                  <a:solidFill>
                    <a:srgbClr val="FF0000"/>
                  </a:solidFill>
                  <a:ea typeface="ＭＳ Ｐゴシック" pitchFamily="-64" charset="-128"/>
                  <a:cs typeface="+mn-cs"/>
                </a:rPr>
                <a:t>pay</a:t>
              </a:r>
              <a:r>
                <a:rPr lang="en-US" b="1" i="1" baseline="-25000" dirty="0">
                  <a:solidFill>
                    <a:srgbClr val="FF0000"/>
                  </a:solidFill>
                  <a:ea typeface="ＭＳ Ｐゴシック" pitchFamily="-64" charset="-128"/>
                  <a:cs typeface="+mn-cs"/>
                </a:rPr>
                <a:t>2</a:t>
              </a:r>
            </a:p>
          </p:txBody>
        </p:sp>
        <p:sp>
          <p:nvSpPr>
            <p:cNvPr id="23" name="Rounded Rectangle 22"/>
            <p:cNvSpPr>
              <a:spLocks noChangeArrowheads="1"/>
            </p:cNvSpPr>
            <p:nvPr/>
          </p:nvSpPr>
          <p:spPr bwMode="auto">
            <a:xfrm>
              <a:off x="5715000" y="4648200"/>
              <a:ext cx="2438400" cy="1675808"/>
            </a:xfrm>
            <a:prstGeom prst="roundRect">
              <a:avLst>
                <a:gd name="adj" fmla="val 16667"/>
              </a:avLst>
            </a:prstGeom>
            <a:noFill/>
            <a:ln w="25400">
              <a:solidFill>
                <a:srgbClr val="FF0000"/>
              </a:solidFill>
              <a:prstDash val="dash"/>
              <a:round/>
              <a:headEnd/>
              <a:tailEnd/>
            </a:ln>
            <a:effectLst>
              <a:outerShdw blurRad="50800" dist="38100" dir="2700000" rotWithShape="0">
                <a:srgbClr val="808080">
                  <a:alpha val="42998"/>
                </a:srgbClr>
              </a:outerShdw>
            </a:effectLst>
            <a:extLst/>
          </p:spPr>
          <p:txBody>
            <a:bodyPr/>
            <a:lstStyle/>
            <a:p>
              <a:pPr eaLnBrk="0" hangingPunct="0">
                <a:defRPr/>
              </a:pPr>
              <a:endParaRPr lang="en-US" sz="2400">
                <a:latin typeface="Arial" pitchFamily="34" charset="0"/>
                <a:ea typeface="MS PGothic" pitchFamily="34" charset="-128"/>
                <a:cs typeface="+mn-cs"/>
              </a:endParaRPr>
            </a:p>
          </p:txBody>
        </p:sp>
        <p:sp>
          <p:nvSpPr>
            <p:cNvPr id="389144" name="TextBox 35"/>
            <p:cNvSpPr txBox="1">
              <a:spLocks noChangeArrowheads="1"/>
            </p:cNvSpPr>
            <p:nvPr/>
          </p:nvSpPr>
          <p:spPr bwMode="auto">
            <a:xfrm>
              <a:off x="4191000" y="5409931"/>
              <a:ext cx="1524000" cy="915664"/>
            </a:xfrm>
            <a:prstGeom prst="rect">
              <a:avLst/>
            </a:prstGeom>
            <a:noFill/>
            <a:ln w="9525">
              <a:noFill/>
              <a:miter lim="800000"/>
              <a:headEnd/>
              <a:tailEnd/>
            </a:ln>
          </p:spPr>
          <p:txBody>
            <a:bodyPr>
              <a:spAutoFit/>
            </a:bodyPr>
            <a:lstStyle/>
            <a:p>
              <a:pPr algn="r"/>
              <a:r>
                <a:rPr lang="en-US" b="1">
                  <a:solidFill>
                    <a:srgbClr val="0000FF"/>
                  </a:solidFill>
                </a:rPr>
                <a:t>Event-Coreference Cluster</a:t>
              </a:r>
            </a:p>
          </p:txBody>
        </p:sp>
      </p:grpSp>
      <p:sp>
        <p:nvSpPr>
          <p:cNvPr id="389124" name="Title 1"/>
          <p:cNvSpPr>
            <a:spLocks noGrp="1"/>
          </p:cNvSpPr>
          <p:nvPr>
            <p:ph type="title" idx="4294967295"/>
          </p:nvPr>
        </p:nvSpPr>
        <p:spPr>
          <a:xfrm>
            <a:off x="809625" y="271463"/>
            <a:ext cx="8686800" cy="533400"/>
          </a:xfrm>
        </p:spPr>
        <p:txBody>
          <a:bodyPr/>
          <a:lstStyle/>
          <a:p>
            <a:r>
              <a:rPr lang="en-US" smtClean="0">
                <a:ea typeface="ＭＳ Ｐゴシック" pitchFamily="34" charset="-128"/>
              </a:rPr>
              <a:t>Knowledge from Event-Coreference</a:t>
            </a:r>
          </a:p>
        </p:txBody>
      </p:sp>
      <p:sp>
        <p:nvSpPr>
          <p:cNvPr id="389125" name="TextBox 4"/>
          <p:cNvSpPr txBox="1">
            <a:spLocks noChangeArrowheads="1"/>
          </p:cNvSpPr>
          <p:nvPr/>
        </p:nvSpPr>
        <p:spPr bwMode="auto">
          <a:xfrm>
            <a:off x="457200" y="1466850"/>
            <a:ext cx="8077200" cy="1476375"/>
          </a:xfrm>
          <a:prstGeom prst="rect">
            <a:avLst/>
          </a:prstGeom>
          <a:noFill/>
          <a:ln w="9525">
            <a:solidFill>
              <a:srgbClr val="008000"/>
            </a:solidFill>
            <a:miter lim="800000"/>
            <a:headEnd/>
            <a:tailEnd/>
          </a:ln>
        </p:spPr>
        <p:txBody>
          <a:bodyPr>
            <a:spAutoFit/>
          </a:bodyPr>
          <a:lstStyle/>
          <a:p>
            <a:pPr algn="just"/>
            <a:r>
              <a:rPr lang="en-US"/>
              <a:t>Sotheby</a:t>
            </a:r>
            <a:r>
              <a:rPr lang="ja-JP" altLang="en-US"/>
              <a:t>’</a:t>
            </a:r>
            <a:r>
              <a:rPr lang="en-US" altLang="ja-JP"/>
              <a:t>s and Christie</a:t>
            </a:r>
            <a:r>
              <a:rPr lang="ja-JP" altLang="en-US"/>
              <a:t>’</a:t>
            </a:r>
            <a:r>
              <a:rPr lang="en-US" altLang="ja-JP"/>
              <a:t>s auction houses have agreed to </a:t>
            </a:r>
            <a:r>
              <a:rPr lang="en-US" altLang="ja-JP" b="1" i="1">
                <a:solidFill>
                  <a:srgbClr val="FF0000"/>
                </a:solidFill>
              </a:rPr>
              <a:t>pay</a:t>
            </a:r>
            <a:r>
              <a:rPr lang="en-US" altLang="ja-JP" b="1" i="1" baseline="-25000">
                <a:solidFill>
                  <a:srgbClr val="FF0000"/>
                </a:solidFill>
              </a:rPr>
              <a:t>1</a:t>
            </a:r>
            <a:r>
              <a:rPr lang="en-US" altLang="ja-JP"/>
              <a:t> 40 million dollars to settle an international price-fixing scam. The </a:t>
            </a:r>
            <a:r>
              <a:rPr lang="en-US" altLang="ja-JP" b="1" i="1">
                <a:solidFill>
                  <a:srgbClr val="FF0000"/>
                </a:solidFill>
              </a:rPr>
              <a:t>payment</a:t>
            </a:r>
            <a:r>
              <a:rPr lang="en-US" altLang="ja-JP"/>
              <a:t>, if approved by the courts, would settle a slew of </a:t>
            </a:r>
            <a:r>
              <a:rPr lang="en-US" altLang="ja-JP" b="1" i="1">
                <a:solidFill>
                  <a:srgbClr val="0000FF"/>
                </a:solidFill>
              </a:rPr>
              <a:t>suits</a:t>
            </a:r>
            <a:r>
              <a:rPr lang="en-US" altLang="ja-JP"/>
              <a:t> by clients over auctions held </a:t>
            </a:r>
            <a:r>
              <a:rPr lang="en-US" altLang="ja-JP" b="1" u="sng">
                <a:solidFill>
                  <a:srgbClr val="008000"/>
                </a:solidFill>
              </a:rPr>
              <a:t>between 1993 and 2000</a:t>
            </a:r>
            <a:r>
              <a:rPr lang="en-US" altLang="ja-JP"/>
              <a:t>. Sotheby</a:t>
            </a:r>
            <a:r>
              <a:rPr lang="ja-JP" altLang="en-US"/>
              <a:t>’</a:t>
            </a:r>
            <a:r>
              <a:rPr lang="en-US" altLang="ja-JP"/>
              <a:t>s and Christie</a:t>
            </a:r>
            <a:r>
              <a:rPr lang="ja-JP" altLang="en-US"/>
              <a:t>’</a:t>
            </a:r>
            <a:r>
              <a:rPr lang="en-US" altLang="ja-JP"/>
              <a:t>s will each </a:t>
            </a:r>
            <a:r>
              <a:rPr lang="en-US" altLang="ja-JP" b="1" i="1">
                <a:solidFill>
                  <a:srgbClr val="FF0000"/>
                </a:solidFill>
              </a:rPr>
              <a:t>pay</a:t>
            </a:r>
            <a:r>
              <a:rPr lang="en-US" altLang="ja-JP" b="1" i="1" baseline="-25000">
                <a:solidFill>
                  <a:srgbClr val="FF0000"/>
                </a:solidFill>
              </a:rPr>
              <a:t>2</a:t>
            </a:r>
            <a:r>
              <a:rPr lang="en-US" altLang="ja-JP"/>
              <a:t> 20 million dollars.</a:t>
            </a:r>
            <a:endParaRPr lang="en-US"/>
          </a:p>
        </p:txBody>
      </p:sp>
      <p:sp>
        <p:nvSpPr>
          <p:cNvPr id="389126" name="TextBox 5"/>
          <p:cNvSpPr txBox="1">
            <a:spLocks noChangeArrowheads="1"/>
          </p:cNvSpPr>
          <p:nvPr/>
        </p:nvSpPr>
        <p:spPr bwMode="auto">
          <a:xfrm>
            <a:off x="4343400" y="1066800"/>
            <a:ext cx="4191000" cy="369888"/>
          </a:xfrm>
          <a:prstGeom prst="rect">
            <a:avLst/>
          </a:prstGeom>
          <a:noFill/>
          <a:ln w="9525">
            <a:noFill/>
            <a:miter lim="800000"/>
            <a:headEnd/>
            <a:tailEnd/>
          </a:ln>
        </p:spPr>
        <p:txBody>
          <a:bodyPr>
            <a:spAutoFit/>
          </a:bodyPr>
          <a:lstStyle/>
          <a:p>
            <a:pPr algn="r"/>
            <a:r>
              <a:rPr lang="en-US" i="1"/>
              <a:t>Publishing date: </a:t>
            </a:r>
            <a:r>
              <a:rPr lang="en-US" b="1" u="sng">
                <a:solidFill>
                  <a:srgbClr val="008000"/>
                </a:solidFill>
              </a:rPr>
              <a:t>March 11</a:t>
            </a:r>
            <a:r>
              <a:rPr lang="en-US" b="1" u="sng" baseline="30000">
                <a:solidFill>
                  <a:srgbClr val="008000"/>
                </a:solidFill>
              </a:rPr>
              <a:t>th</a:t>
            </a:r>
            <a:r>
              <a:rPr lang="en-US" b="1" u="sng">
                <a:solidFill>
                  <a:srgbClr val="008000"/>
                </a:solidFill>
              </a:rPr>
              <a:t>, 2003</a:t>
            </a:r>
          </a:p>
        </p:txBody>
      </p:sp>
      <p:grpSp>
        <p:nvGrpSpPr>
          <p:cNvPr id="33" name="Group 32"/>
          <p:cNvGrpSpPr>
            <a:grpSpLocks/>
          </p:cNvGrpSpPr>
          <p:nvPr/>
        </p:nvGrpSpPr>
        <p:grpSpPr bwMode="auto">
          <a:xfrm>
            <a:off x="152400" y="3200400"/>
            <a:ext cx="3505200" cy="2743200"/>
            <a:chOff x="152400" y="3200400"/>
            <a:chExt cx="3505200" cy="2743200"/>
          </a:xfrm>
        </p:grpSpPr>
        <p:sp>
          <p:nvSpPr>
            <p:cNvPr id="7" name="Oval 6"/>
            <p:cNvSpPr>
              <a:spLocks noChangeArrowheads="1"/>
            </p:cNvSpPr>
            <p:nvPr/>
          </p:nvSpPr>
          <p:spPr bwMode="auto">
            <a:xfrm>
              <a:off x="1295400" y="3200400"/>
              <a:ext cx="1600200" cy="1066800"/>
            </a:xfrm>
            <a:prstGeom prst="ellipse">
              <a:avLst/>
            </a:prstGeom>
            <a:solidFill>
              <a:schemeClr val="accent1"/>
            </a:solidFill>
            <a:ln w="12700">
              <a:solidFill>
                <a:srgbClr val="008000"/>
              </a:solidFill>
              <a:round/>
              <a:headEnd/>
              <a:tailEnd/>
            </a:ln>
            <a:effectLst>
              <a:outerShdw blurRad="50800" dist="38100" dir="2700000" rotWithShape="0">
                <a:srgbClr val="808080">
                  <a:alpha val="42998"/>
                </a:srgbClr>
              </a:outerShdw>
            </a:effectLst>
          </p:spPr>
          <p:txBody>
            <a:bodyPr lIns="0" rIns="0" anchor="ctr"/>
            <a:lstStyle/>
            <a:p>
              <a:pPr algn="ctr" eaLnBrk="0" hangingPunct="0">
                <a:defRPr/>
              </a:pPr>
              <a:r>
                <a:rPr lang="en-US" b="1" u="sng" dirty="0">
                  <a:solidFill>
                    <a:srgbClr val="008000"/>
                  </a:solidFill>
                  <a:ea typeface="ＭＳ Ｐゴシック" pitchFamily="-64" charset="-128"/>
                  <a:cs typeface="+mn-cs"/>
                </a:rPr>
                <a:t>between 1993 and 2000</a:t>
              </a:r>
            </a:p>
          </p:txBody>
        </p:sp>
        <p:sp>
          <p:nvSpPr>
            <p:cNvPr id="9" name="Rounded Rectangle 8"/>
            <p:cNvSpPr>
              <a:spLocks noChangeArrowheads="1"/>
            </p:cNvSpPr>
            <p:nvPr/>
          </p:nvSpPr>
          <p:spPr bwMode="auto">
            <a:xfrm>
              <a:off x="2438400" y="5181600"/>
              <a:ext cx="1219200" cy="457200"/>
            </a:xfrm>
            <a:prstGeom prst="roundRect">
              <a:avLst>
                <a:gd name="adj" fmla="val 16667"/>
              </a:avLst>
            </a:prstGeom>
            <a:solidFill>
              <a:schemeClr val="accent1"/>
            </a:solidFill>
            <a:ln w="12700">
              <a:solidFill>
                <a:srgbClr val="FF0000"/>
              </a:solidFill>
              <a:round/>
              <a:headEnd/>
              <a:tailEnd/>
            </a:ln>
            <a:effectLst>
              <a:outerShdw blurRad="50800" dist="38100" dir="2700000" rotWithShape="0">
                <a:srgbClr val="808080">
                  <a:alpha val="42998"/>
                </a:srgbClr>
              </a:outerShdw>
            </a:effectLst>
          </p:spPr>
          <p:txBody>
            <a:bodyPr anchor="ctr"/>
            <a:lstStyle/>
            <a:p>
              <a:pPr algn="ctr" eaLnBrk="0" hangingPunct="0">
                <a:defRPr/>
              </a:pPr>
              <a:r>
                <a:rPr lang="en-US" b="1" i="1" dirty="0">
                  <a:solidFill>
                    <a:srgbClr val="FF0000"/>
                  </a:solidFill>
                  <a:ea typeface="ＭＳ Ｐゴシック" pitchFamily="-64" charset="-128"/>
                  <a:cs typeface="+mn-cs"/>
                </a:rPr>
                <a:t>payment</a:t>
              </a:r>
            </a:p>
          </p:txBody>
        </p:sp>
        <p:sp>
          <p:nvSpPr>
            <p:cNvPr id="12" name="Right Arrow 11"/>
            <p:cNvSpPr>
              <a:spLocks noChangeArrowheads="1"/>
            </p:cNvSpPr>
            <p:nvPr/>
          </p:nvSpPr>
          <p:spPr bwMode="auto">
            <a:xfrm rot="3600000">
              <a:off x="2057400" y="4532313"/>
              <a:ext cx="838200" cy="381000"/>
            </a:xfrm>
            <a:prstGeom prst="rightArrow">
              <a:avLst>
                <a:gd name="adj1" fmla="val 50000"/>
                <a:gd name="adj2" fmla="val 49999"/>
              </a:avLst>
            </a:prstGeom>
            <a:solidFill>
              <a:srgbClr val="FF9900"/>
            </a:solidFill>
            <a:ln w="9525">
              <a:solidFill>
                <a:schemeClr val="bg2"/>
              </a:solidFill>
              <a:round/>
              <a:headEnd/>
              <a:tailEnd/>
            </a:ln>
            <a:effectLst>
              <a:outerShdw blurRad="50800" dist="38100" dir="2700000" rotWithShape="0">
                <a:srgbClr val="808080">
                  <a:alpha val="42998"/>
                </a:srgbClr>
              </a:outerShdw>
            </a:effectLst>
          </p:spPr>
          <p:txBody>
            <a:bodyPr/>
            <a:lstStyle/>
            <a:p>
              <a:pPr eaLnBrk="0" hangingPunct="0">
                <a:defRPr/>
              </a:pPr>
              <a:endParaRPr lang="en-US" sz="2400">
                <a:latin typeface="Arial" pitchFamily="34" charset="0"/>
                <a:ea typeface="MS PGothic" pitchFamily="34" charset="-128"/>
                <a:cs typeface="+mn-cs"/>
              </a:endParaRPr>
            </a:p>
          </p:txBody>
        </p:sp>
        <p:sp>
          <p:nvSpPr>
            <p:cNvPr id="15" name="Cloud Callout 14"/>
            <p:cNvSpPr/>
            <p:nvPr/>
          </p:nvSpPr>
          <p:spPr bwMode="auto">
            <a:xfrm>
              <a:off x="152400" y="4800600"/>
              <a:ext cx="1676400" cy="1143000"/>
            </a:xfrm>
            <a:prstGeom prst="cloudCallout">
              <a:avLst>
                <a:gd name="adj1" fmla="val 73106"/>
                <a:gd name="adj2" fmla="val -48611"/>
              </a:avLst>
            </a:prstGeom>
            <a:solidFill>
              <a:schemeClr val="accent5"/>
            </a:solidFill>
            <a:ln w="9525" cap="flat" cmpd="sng" algn="ctr">
              <a:solidFill>
                <a:schemeClr val="tx1"/>
              </a:solidFill>
              <a:prstDash val="solid"/>
              <a:round/>
              <a:headEnd type="none" w="med" len="med"/>
              <a:tailEnd type="none" w="med" len="med"/>
            </a:ln>
            <a:effectLst/>
          </p:spPr>
          <p:txBody>
            <a:bodyPr lIns="0" rIns="0" anchor="ctr"/>
            <a:lstStyle/>
            <a:p>
              <a:pPr algn="ctr" eaLnBrk="0" hangingPunct="0">
                <a:defRPr/>
              </a:pPr>
              <a:r>
                <a:rPr lang="en-US" dirty="0">
                  <a:ea typeface="+mn-ea"/>
                  <a:cs typeface="+mn-cs"/>
                </a:rPr>
                <a:t>appear in the same sentence!</a:t>
              </a:r>
            </a:p>
          </p:txBody>
        </p:sp>
      </p:grpSp>
      <p:grpSp>
        <p:nvGrpSpPr>
          <p:cNvPr id="34" name="Group 33"/>
          <p:cNvGrpSpPr>
            <a:grpSpLocks/>
          </p:cNvGrpSpPr>
          <p:nvPr/>
        </p:nvGrpSpPr>
        <p:grpSpPr bwMode="auto">
          <a:xfrm>
            <a:off x="2074863" y="3200400"/>
            <a:ext cx="2801937" cy="1944688"/>
            <a:chOff x="2074961" y="3200400"/>
            <a:chExt cx="2801839" cy="1944101"/>
          </a:xfrm>
        </p:grpSpPr>
        <p:sp>
          <p:nvSpPr>
            <p:cNvPr id="8" name="Oval 7"/>
            <p:cNvSpPr>
              <a:spLocks noChangeArrowheads="1"/>
            </p:cNvSpPr>
            <p:nvPr/>
          </p:nvSpPr>
          <p:spPr bwMode="auto">
            <a:xfrm>
              <a:off x="3276656" y="3200400"/>
              <a:ext cx="1600144" cy="1066478"/>
            </a:xfrm>
            <a:prstGeom prst="ellipse">
              <a:avLst/>
            </a:prstGeom>
            <a:solidFill>
              <a:schemeClr val="accent1"/>
            </a:solidFill>
            <a:ln w="12700">
              <a:solidFill>
                <a:srgbClr val="008000"/>
              </a:solidFill>
              <a:round/>
              <a:headEnd/>
              <a:tailEnd/>
            </a:ln>
            <a:effectLst>
              <a:outerShdw blurRad="50800" dist="38100" dir="2700000" rotWithShape="0">
                <a:srgbClr val="808080">
                  <a:alpha val="42998"/>
                </a:srgbClr>
              </a:outerShdw>
            </a:effectLst>
          </p:spPr>
          <p:txBody>
            <a:bodyPr lIns="0" rIns="0" anchor="ctr"/>
            <a:lstStyle/>
            <a:p>
              <a:pPr algn="ctr" eaLnBrk="0" hangingPunct="0">
                <a:defRPr/>
              </a:pPr>
              <a:r>
                <a:rPr lang="en-US" b="1" u="sng">
                  <a:solidFill>
                    <a:srgbClr val="008000"/>
                  </a:solidFill>
                  <a:ea typeface="ＭＳ Ｐゴシック" charset="0"/>
                  <a:cs typeface="+mn-cs"/>
                </a:rPr>
                <a:t>[March 11, 2003, +∞)</a:t>
              </a:r>
            </a:p>
          </p:txBody>
        </p:sp>
        <p:sp>
          <p:nvSpPr>
            <p:cNvPr id="13" name="Right Arrow 12"/>
            <p:cNvSpPr>
              <a:spLocks noChangeArrowheads="1"/>
            </p:cNvSpPr>
            <p:nvPr/>
          </p:nvSpPr>
          <p:spPr bwMode="auto">
            <a:xfrm rot="7200000">
              <a:off x="3232319" y="4535034"/>
              <a:ext cx="837947" cy="380987"/>
            </a:xfrm>
            <a:prstGeom prst="rightArrow">
              <a:avLst>
                <a:gd name="adj1" fmla="val 50000"/>
                <a:gd name="adj2" fmla="val 49996"/>
              </a:avLst>
            </a:prstGeom>
            <a:solidFill>
              <a:srgbClr val="FF9900"/>
            </a:solidFill>
            <a:ln w="9525">
              <a:solidFill>
                <a:schemeClr val="bg2"/>
              </a:solidFill>
              <a:round/>
              <a:headEnd/>
              <a:tailEnd/>
            </a:ln>
            <a:effectLst>
              <a:outerShdw blurRad="50800" dist="38100" dir="2700000" rotWithShape="0">
                <a:srgbClr val="808080">
                  <a:alpha val="42998"/>
                </a:srgbClr>
              </a:outerShdw>
            </a:effectLst>
          </p:spPr>
          <p:txBody>
            <a:bodyPr/>
            <a:lstStyle/>
            <a:p>
              <a:pPr eaLnBrk="0" hangingPunct="0">
                <a:defRPr/>
              </a:pPr>
              <a:endParaRPr lang="en-US" sz="2400">
                <a:latin typeface="Arial" pitchFamily="34" charset="0"/>
                <a:ea typeface="MS PGothic" pitchFamily="34" charset="-128"/>
                <a:cs typeface="+mn-cs"/>
              </a:endParaRPr>
            </a:p>
          </p:txBody>
        </p:sp>
        <p:sp>
          <p:nvSpPr>
            <p:cNvPr id="16" name="Multiply 15"/>
            <p:cNvSpPr>
              <a:spLocks/>
            </p:cNvSpPr>
            <p:nvPr/>
          </p:nvSpPr>
          <p:spPr bwMode="auto">
            <a:xfrm rot="-1800000">
              <a:off x="2074961" y="4358925"/>
              <a:ext cx="685776" cy="611004"/>
            </a:xfrm>
            <a:custGeom>
              <a:avLst/>
              <a:gdLst>
                <a:gd name="T0" fmla="*/ 116907 w 685776"/>
                <a:gd name="T1" fmla="*/ 200397 h 611004"/>
                <a:gd name="T2" fmla="*/ 212506 w 685776"/>
                <a:gd name="T3" fmla="*/ 93099 h 611004"/>
                <a:gd name="T4" fmla="*/ 342888 w 685776"/>
                <a:gd name="T5" fmla="*/ 209265 h 611004"/>
                <a:gd name="T6" fmla="*/ 473270 w 685776"/>
                <a:gd name="T7" fmla="*/ 93099 h 611004"/>
                <a:gd name="T8" fmla="*/ 568869 w 685776"/>
                <a:gd name="T9" fmla="*/ 200397 h 611004"/>
                <a:gd name="T10" fmla="*/ 450902 w 685776"/>
                <a:gd name="T11" fmla="*/ 305502 h 611004"/>
                <a:gd name="T12" fmla="*/ 568869 w 685776"/>
                <a:gd name="T13" fmla="*/ 410607 h 611004"/>
                <a:gd name="T14" fmla="*/ 473270 w 685776"/>
                <a:gd name="T15" fmla="*/ 517905 h 611004"/>
                <a:gd name="T16" fmla="*/ 342888 w 685776"/>
                <a:gd name="T17" fmla="*/ 401739 h 611004"/>
                <a:gd name="T18" fmla="*/ 212506 w 685776"/>
                <a:gd name="T19" fmla="*/ 517905 h 611004"/>
                <a:gd name="T20" fmla="*/ 116907 w 685776"/>
                <a:gd name="T21" fmla="*/ 410607 h 611004"/>
                <a:gd name="T22" fmla="*/ 234874 w 685776"/>
                <a:gd name="T23" fmla="*/ 305502 h 611004"/>
                <a:gd name="T24" fmla="*/ 116907 w 685776"/>
                <a:gd name="T25" fmla="*/ 200397 h 6110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85776" h="611004">
                  <a:moveTo>
                    <a:pt x="116907" y="200397"/>
                  </a:moveTo>
                  <a:lnTo>
                    <a:pt x="212506" y="93099"/>
                  </a:lnTo>
                  <a:lnTo>
                    <a:pt x="342888" y="209265"/>
                  </a:lnTo>
                  <a:lnTo>
                    <a:pt x="473270" y="93099"/>
                  </a:lnTo>
                  <a:lnTo>
                    <a:pt x="568869" y="200397"/>
                  </a:lnTo>
                  <a:lnTo>
                    <a:pt x="450902" y="305502"/>
                  </a:lnTo>
                  <a:lnTo>
                    <a:pt x="568869" y="410607"/>
                  </a:lnTo>
                  <a:lnTo>
                    <a:pt x="473270" y="517905"/>
                  </a:lnTo>
                  <a:lnTo>
                    <a:pt x="342888" y="401739"/>
                  </a:lnTo>
                  <a:lnTo>
                    <a:pt x="212506" y="517905"/>
                  </a:lnTo>
                  <a:lnTo>
                    <a:pt x="116907" y="410607"/>
                  </a:lnTo>
                  <a:lnTo>
                    <a:pt x="234874" y="305502"/>
                  </a:lnTo>
                  <a:lnTo>
                    <a:pt x="116907" y="200397"/>
                  </a:lnTo>
                  <a:close/>
                </a:path>
              </a:pathLst>
            </a:custGeom>
            <a:solidFill>
              <a:srgbClr val="FF0000"/>
            </a:solidFill>
            <a:ln w="9525" cap="flat" cmpd="sng">
              <a:solidFill>
                <a:srgbClr val="FF0000"/>
              </a:solidFill>
              <a:prstDash val="solid"/>
              <a:round/>
              <a:headEnd type="none" w="med" len="med"/>
              <a:tailEnd type="none" w="med" len="med"/>
            </a:ln>
            <a:effectLst>
              <a:outerShdw blurRad="50800" dist="38100" dir="2700000" rotWithShape="0">
                <a:srgbClr val="000000">
                  <a:alpha val="42998"/>
                </a:srgbClr>
              </a:outerShdw>
            </a:effectLst>
          </p:spPr>
          <p:txBody>
            <a:bodyPr/>
            <a:lstStyle/>
            <a:p>
              <a:pPr>
                <a:defRPr/>
              </a:pPr>
              <a:endParaRPr lang="en-US">
                <a:latin typeface="Arial" pitchFamily="34" charset="0"/>
                <a:cs typeface="+mn-cs"/>
              </a:endParaRPr>
            </a:p>
          </p:txBody>
        </p:sp>
      </p:grpSp>
      <p:sp>
        <p:nvSpPr>
          <p:cNvPr id="24" name="Oval 23"/>
          <p:cNvSpPr>
            <a:spLocks noChangeArrowheads="1"/>
          </p:cNvSpPr>
          <p:nvPr/>
        </p:nvSpPr>
        <p:spPr bwMode="auto">
          <a:xfrm>
            <a:off x="6172200" y="3200400"/>
            <a:ext cx="1600200" cy="1066800"/>
          </a:xfrm>
          <a:prstGeom prst="ellipse">
            <a:avLst/>
          </a:prstGeom>
          <a:solidFill>
            <a:schemeClr val="accent1"/>
          </a:solidFill>
          <a:ln w="12700">
            <a:solidFill>
              <a:srgbClr val="008000"/>
            </a:solidFill>
            <a:round/>
            <a:headEnd/>
            <a:tailEnd/>
          </a:ln>
          <a:effectLst>
            <a:outerShdw blurRad="50800" dist="38100" dir="2700000" rotWithShape="0">
              <a:srgbClr val="808080">
                <a:alpha val="42998"/>
              </a:srgbClr>
            </a:outerShdw>
          </a:effectLst>
        </p:spPr>
        <p:txBody>
          <a:bodyPr lIns="0" rIns="0" anchor="ctr"/>
          <a:lstStyle/>
          <a:p>
            <a:pPr algn="ctr" eaLnBrk="0" hangingPunct="0">
              <a:defRPr/>
            </a:pPr>
            <a:r>
              <a:rPr lang="en-US" b="1" u="sng">
                <a:solidFill>
                  <a:srgbClr val="008000"/>
                </a:solidFill>
                <a:ea typeface="ＭＳ Ｐゴシック" charset="0"/>
                <a:cs typeface="+mn-cs"/>
              </a:rPr>
              <a:t>[March 11, 2003, +∞)</a:t>
            </a:r>
          </a:p>
        </p:txBody>
      </p:sp>
      <p:cxnSp>
        <p:nvCxnSpPr>
          <p:cNvPr id="26" name="Straight Arrow Connector 25"/>
          <p:cNvCxnSpPr>
            <a:cxnSpLocks noChangeShapeType="1"/>
            <a:stCxn id="24" idx="4"/>
            <a:endCxn id="20" idx="0"/>
          </p:cNvCxnSpPr>
          <p:nvPr/>
        </p:nvCxnSpPr>
        <p:spPr bwMode="auto">
          <a:xfrm flipH="1">
            <a:off x="6248400" y="4267200"/>
            <a:ext cx="723900" cy="533400"/>
          </a:xfrm>
          <a:prstGeom prst="straightConnector1">
            <a:avLst/>
          </a:prstGeom>
          <a:noFill/>
          <a:ln w="76200">
            <a:solidFill>
              <a:schemeClr val="bg2"/>
            </a:solidFill>
            <a:round/>
            <a:headEnd/>
            <a:tailEnd type="triangle" w="med" len="med"/>
          </a:ln>
          <a:effectLst>
            <a:outerShdw blurRad="63500" dist="38100" dir="2700000" rotWithShape="0">
              <a:srgbClr val="000000">
                <a:alpha val="42998"/>
              </a:srgbClr>
            </a:outerShdw>
          </a:effectLst>
          <a:extLst/>
        </p:spPr>
      </p:cxnSp>
      <p:sp>
        <p:nvSpPr>
          <p:cNvPr id="32" name="Right Arrow 31"/>
          <p:cNvSpPr>
            <a:spLocks noChangeArrowheads="1"/>
          </p:cNvSpPr>
          <p:nvPr/>
        </p:nvSpPr>
        <p:spPr bwMode="auto">
          <a:xfrm rot="5400000">
            <a:off x="6743700" y="4381500"/>
            <a:ext cx="457200" cy="381000"/>
          </a:xfrm>
          <a:prstGeom prst="rightArrow">
            <a:avLst>
              <a:gd name="adj1" fmla="val 50000"/>
              <a:gd name="adj2" fmla="val 50000"/>
            </a:avLst>
          </a:prstGeom>
          <a:solidFill>
            <a:srgbClr val="FF9900"/>
          </a:solidFill>
          <a:ln w="9525">
            <a:solidFill>
              <a:srgbClr val="FF9900"/>
            </a:solidFill>
            <a:round/>
            <a:headEnd/>
            <a:tailEnd/>
          </a:ln>
          <a:effectLst>
            <a:outerShdw blurRad="50800" dist="38100" dir="2700000" rotWithShape="0">
              <a:srgbClr val="808080">
                <a:alpha val="42998"/>
              </a:srgbClr>
            </a:outerShdw>
          </a:effectLst>
        </p:spPr>
        <p:txBody>
          <a:bodyPr/>
          <a:lstStyle/>
          <a:p>
            <a:pPr eaLnBrk="0" hangingPunct="0">
              <a:defRPr/>
            </a:pPr>
            <a:endParaRPr lang="en-US" sz="2400">
              <a:latin typeface="Arial" pitchFamily="34" charset="0"/>
              <a:ea typeface="MS PGothic" pitchFamily="34" charset="-128"/>
              <a:cs typeface="+mn-cs"/>
            </a:endParaRPr>
          </a:p>
        </p:txBody>
      </p:sp>
      <p:sp>
        <p:nvSpPr>
          <p:cNvPr id="25" name="Rectangle 24"/>
          <p:cNvSpPr>
            <a:spLocks noChangeArrowheads="1"/>
          </p:cNvSpPr>
          <p:nvPr/>
        </p:nvSpPr>
        <p:spPr bwMode="auto">
          <a:xfrm>
            <a:off x="5029200" y="228600"/>
            <a:ext cx="3886200" cy="2209800"/>
          </a:xfrm>
          <a:prstGeom prst="rect">
            <a:avLst/>
          </a:prstGeom>
          <a:solidFill>
            <a:schemeClr val="accent1"/>
          </a:solidFill>
          <a:ln w="28575">
            <a:solidFill>
              <a:srgbClr val="008000"/>
            </a:solidFill>
            <a:round/>
            <a:headEnd/>
            <a:tailEnd/>
          </a:ln>
        </p:spPr>
        <p:txBody>
          <a:bodyPr/>
          <a:lstStyle/>
          <a:p>
            <a:r>
              <a:rPr lang="en-US" b="1" u="sng">
                <a:solidFill>
                  <a:srgbClr val="008000"/>
                </a:solidFill>
              </a:rPr>
              <a:t>Notes</a:t>
            </a:r>
            <a:r>
              <a:rPr lang="en-US">
                <a:solidFill>
                  <a:srgbClr val="008000"/>
                </a:solidFill>
              </a:rPr>
              <a:t>:</a:t>
            </a:r>
          </a:p>
          <a:p>
            <a:endParaRPr lang="en-US">
              <a:solidFill>
                <a:srgbClr val="008000"/>
              </a:solidFill>
            </a:endParaRPr>
          </a:p>
          <a:p>
            <a:pPr>
              <a:buFont typeface="Wingdings" pitchFamily="2" charset="2"/>
              <a:buChar char=""/>
            </a:pPr>
            <a:r>
              <a:rPr lang="en-US">
                <a:solidFill>
                  <a:srgbClr val="008000"/>
                </a:solidFill>
              </a:rPr>
              <a:t> We use the </a:t>
            </a:r>
            <a:r>
              <a:rPr lang="en-US">
                <a:solidFill>
                  <a:srgbClr val="FF0000"/>
                </a:solidFill>
              </a:rPr>
              <a:t>knowledge from event-coreference</a:t>
            </a:r>
            <a:r>
              <a:rPr lang="en-US">
                <a:solidFill>
                  <a:srgbClr val="008000"/>
                </a:solidFill>
              </a:rPr>
              <a:t> as </a:t>
            </a:r>
            <a:r>
              <a:rPr lang="en-US">
                <a:solidFill>
                  <a:srgbClr val="FF0000"/>
                </a:solidFill>
              </a:rPr>
              <a:t>an additional knowledge source</a:t>
            </a:r>
            <a:r>
              <a:rPr lang="en-US">
                <a:solidFill>
                  <a:srgbClr val="008000"/>
                </a:solidFill>
              </a:rPr>
              <a:t> to improve the performance of the timeline construction system.</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par>
                          <p:cTn id="7" fill="hold" nodeType="afterGroup">
                            <p:stCondLst>
                              <p:cond delay="0"/>
                            </p:stCondLst>
                            <p:childTnLst>
                              <p:par>
                                <p:cTn id="8" presetID="2" presetClass="entr" presetSubtype="8" accel="50000" decel="50000" fill="hold" nodeType="afterEffect">
                                  <p:stCondLst>
                                    <p:cond delay="0"/>
                                  </p:stCondLst>
                                  <p:childTnLst>
                                    <p:set>
                                      <p:cBhvr>
                                        <p:cTn id="9" dur="1" fill="hold">
                                          <p:stCondLst>
                                            <p:cond delay="0"/>
                                          </p:stCondLst>
                                        </p:cTn>
                                        <p:tgtEl>
                                          <p:spTgt spid="33"/>
                                        </p:tgtEl>
                                        <p:attrNameLst>
                                          <p:attrName>style.visibility</p:attrName>
                                        </p:attrNameLst>
                                      </p:cBhvr>
                                      <p:to>
                                        <p:strVal val="visible"/>
                                      </p:to>
                                    </p:set>
                                    <p:anim calcmode="lin" valueType="num">
                                      <p:cBhvr additive="base">
                                        <p:cTn id="10" dur="500" fill="hold"/>
                                        <p:tgtEl>
                                          <p:spTgt spid="33"/>
                                        </p:tgtEl>
                                        <p:attrNameLst>
                                          <p:attrName>ppt_x</p:attrName>
                                        </p:attrNameLst>
                                      </p:cBhvr>
                                      <p:tavLst>
                                        <p:tav tm="0">
                                          <p:val>
                                            <p:strVal val="0-#ppt_w/2"/>
                                          </p:val>
                                        </p:tav>
                                        <p:tav tm="100000">
                                          <p:val>
                                            <p:strVal val="#ppt_x"/>
                                          </p:val>
                                        </p:tav>
                                      </p:tavLst>
                                    </p:anim>
                                    <p:anim calcmode="lin" valueType="num">
                                      <p:cBhvr additive="base">
                                        <p:cTn id="11"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34"/>
                                        </p:tgtEl>
                                        <p:attrNameLst>
                                          <p:attrName>style.visibility</p:attrName>
                                        </p:attrNameLst>
                                      </p:cBhvr>
                                      <p:to>
                                        <p:strVal val="visible"/>
                                      </p:to>
                                    </p:set>
                                  </p:childTnLst>
                                </p:cTn>
                              </p:par>
                              <p:par>
                                <p:cTn id="16" presetID="1" presetClass="exit" presetSubtype="0" fill="hold" nodeType="withEffect">
                                  <p:stCondLst>
                                    <p:cond delay="0"/>
                                  </p:stCondLst>
                                  <p:childTnLst>
                                    <p:set>
                                      <p:cBhvr>
                                        <p:cTn id="17" dur="1" fill="hold">
                                          <p:stCondLst>
                                            <p:cond delay="0"/>
                                          </p:stCondLst>
                                        </p:cTn>
                                        <p:tgtEl>
                                          <p:spTgt spid="27"/>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2" accel="50000" decel="50000"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additive="base">
                                        <p:cTn id="22" dur="500" fill="hold"/>
                                        <p:tgtEl>
                                          <p:spTgt spid="37"/>
                                        </p:tgtEl>
                                        <p:attrNameLst>
                                          <p:attrName>ppt_x</p:attrName>
                                        </p:attrNameLst>
                                      </p:cBhvr>
                                      <p:tavLst>
                                        <p:tav tm="0">
                                          <p:val>
                                            <p:strVal val="1+#ppt_w/2"/>
                                          </p:val>
                                        </p:tav>
                                        <p:tav tm="100000">
                                          <p:val>
                                            <p:strVal val="#ppt_x"/>
                                          </p:val>
                                        </p:tav>
                                      </p:tavLst>
                                    </p:anim>
                                    <p:anim calcmode="lin" valueType="num">
                                      <p:cBhvr additive="base">
                                        <p:cTn id="23"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dissolve">
                                      <p:cBhvr>
                                        <p:cTn id="28" dur="500"/>
                                        <p:tgtEl>
                                          <p:spTgt spid="24"/>
                                        </p:tgtEl>
                                      </p:cBhvr>
                                    </p:animEffect>
                                  </p:childTnLst>
                                </p:cTn>
                              </p:par>
                              <p:par>
                                <p:cTn id="29" presetID="9"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dissolve">
                                      <p:cBhvr>
                                        <p:cTn id="31" dur="500"/>
                                        <p:tgtEl>
                                          <p:spTgt spid="2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xit" presetSubtype="0" fill="hold" nodeType="clickEffect">
                                  <p:stCondLst>
                                    <p:cond delay="0"/>
                                  </p:stCondLst>
                                  <p:childTnLst>
                                    <p:set>
                                      <p:cBhvr>
                                        <p:cTn id="35" dur="1" fill="hold">
                                          <p:stCondLst>
                                            <p:cond delay="0"/>
                                          </p:stCondLst>
                                        </p:cTn>
                                        <p:tgtEl>
                                          <p:spTgt spid="26"/>
                                        </p:tgtEl>
                                        <p:attrNameLst>
                                          <p:attrName>style.visibility</p:attrName>
                                        </p:attrNameLst>
                                      </p:cBhvr>
                                      <p:to>
                                        <p:strVal val="hidden"/>
                                      </p:to>
                                    </p:set>
                                  </p:childTnLst>
                                </p:cTn>
                              </p:par>
                              <p:par>
                                <p:cTn id="36" presetID="2" presetClass="entr" presetSubtype="1" accel="50000" decel="50000" fill="hold" grpId="0" nodeType="withEffect">
                                  <p:stCondLst>
                                    <p:cond delay="0"/>
                                  </p:stCondLst>
                                  <p:childTnLst>
                                    <p:set>
                                      <p:cBhvr>
                                        <p:cTn id="37" dur="1" fill="hold">
                                          <p:stCondLst>
                                            <p:cond delay="0"/>
                                          </p:stCondLst>
                                        </p:cTn>
                                        <p:tgtEl>
                                          <p:spTgt spid="32"/>
                                        </p:tgtEl>
                                        <p:attrNameLst>
                                          <p:attrName>style.visibility</p:attrName>
                                        </p:attrNameLst>
                                      </p:cBhvr>
                                      <p:to>
                                        <p:strVal val="visible"/>
                                      </p:to>
                                    </p:set>
                                    <p:anim calcmode="lin" valueType="num">
                                      <p:cBhvr additive="base">
                                        <p:cTn id="38" dur="500" fill="hold"/>
                                        <p:tgtEl>
                                          <p:spTgt spid="32"/>
                                        </p:tgtEl>
                                        <p:attrNameLst>
                                          <p:attrName>ppt_x</p:attrName>
                                        </p:attrNameLst>
                                      </p:cBhvr>
                                      <p:tavLst>
                                        <p:tav tm="0">
                                          <p:val>
                                            <p:strVal val="#ppt_x"/>
                                          </p:val>
                                        </p:tav>
                                        <p:tav tm="100000">
                                          <p:val>
                                            <p:strVal val="#ppt_x"/>
                                          </p:val>
                                        </p:tav>
                                      </p:tavLst>
                                    </p:anim>
                                    <p:anim calcmode="lin" valueType="num">
                                      <p:cBhvr additive="base">
                                        <p:cTn id="39"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2" accel="50000" decel="50000"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additive="base">
                                        <p:cTn id="44" dur="500" fill="hold"/>
                                        <p:tgtEl>
                                          <p:spTgt spid="25"/>
                                        </p:tgtEl>
                                        <p:attrNameLst>
                                          <p:attrName>ppt_x</p:attrName>
                                        </p:attrNameLst>
                                      </p:cBhvr>
                                      <p:tavLst>
                                        <p:tav tm="0">
                                          <p:val>
                                            <p:strVal val="1+#ppt_w/2"/>
                                          </p:val>
                                        </p:tav>
                                        <p:tav tm="100000">
                                          <p:val>
                                            <p:strVal val="#ppt_x"/>
                                          </p:val>
                                        </p:tav>
                                      </p:tavLst>
                                    </p:anim>
                                    <p:anim calcmode="lin" valueType="num">
                                      <p:cBhvr additive="base">
                                        <p:cTn id="45"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2" grpId="0" animBg="1"/>
      <p:bldP spid="25" grpId="0" animBg="1"/>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69" name="Rectangle 3"/>
          <p:cNvSpPr>
            <a:spLocks noGrp="1" noChangeArrowheads="1"/>
          </p:cNvSpPr>
          <p:nvPr>
            <p:ph type="sldNum" sz="quarter" idx="11"/>
          </p:nvPr>
        </p:nvSpPr>
        <p:spPr>
          <a:noFill/>
        </p:spPr>
        <p:txBody>
          <a:bodyPr/>
          <a:lstStyle/>
          <a:p>
            <a:fld id="{7C69FD92-128D-450C-94BD-B55C0FC1FD64}" type="slidenum">
              <a:rPr lang="en-US" altLang="zh-TW" smtClean="0">
                <a:ea typeface="Arial Unicode MS" pitchFamily="34" charset="-122"/>
                <a:cs typeface="Arial Unicode MS" pitchFamily="34" charset="-122"/>
              </a:rPr>
              <a:pPr/>
              <a:t>179</a:t>
            </a:fld>
            <a:endParaRPr lang="en-US" altLang="zh-TW" smtClean="0">
              <a:ea typeface="Arial Unicode MS" pitchFamily="34" charset="-122"/>
              <a:cs typeface="Arial Unicode MS" pitchFamily="34" charset="-122"/>
            </a:endParaRPr>
          </a:p>
        </p:txBody>
      </p:sp>
      <p:sp>
        <p:nvSpPr>
          <p:cNvPr id="7" name="Rectangle 6"/>
          <p:cNvSpPr>
            <a:spLocks noChangeArrowheads="1"/>
          </p:cNvSpPr>
          <p:nvPr/>
        </p:nvSpPr>
        <p:spPr bwMode="auto">
          <a:xfrm>
            <a:off x="914400" y="3505200"/>
            <a:ext cx="7467600" cy="838200"/>
          </a:xfrm>
          <a:prstGeom prst="rect">
            <a:avLst/>
          </a:prstGeom>
          <a:solidFill>
            <a:schemeClr val="accent1"/>
          </a:solidFill>
          <a:ln w="9525">
            <a:solidFill>
              <a:srgbClr val="008000"/>
            </a:solidFill>
            <a:round/>
            <a:headEnd/>
            <a:tailEnd/>
          </a:ln>
        </p:spPr>
        <p:txBody>
          <a:bodyPr/>
          <a:lstStyle/>
          <a:p>
            <a:pPr eaLnBrk="0" hangingPunct="0"/>
            <a:endParaRPr lang="en-US" sz="2400"/>
          </a:p>
        </p:txBody>
      </p:sp>
      <p:sp>
        <p:nvSpPr>
          <p:cNvPr id="6" name="Rectangle 5"/>
          <p:cNvSpPr>
            <a:spLocks noChangeArrowheads="1"/>
          </p:cNvSpPr>
          <p:nvPr/>
        </p:nvSpPr>
        <p:spPr bwMode="auto">
          <a:xfrm>
            <a:off x="914400" y="2362200"/>
            <a:ext cx="7467600" cy="838200"/>
          </a:xfrm>
          <a:prstGeom prst="rect">
            <a:avLst/>
          </a:prstGeom>
          <a:solidFill>
            <a:schemeClr val="accent1"/>
          </a:solidFill>
          <a:ln w="9525">
            <a:solidFill>
              <a:srgbClr val="008000"/>
            </a:solidFill>
            <a:round/>
            <a:headEnd/>
            <a:tailEnd/>
          </a:ln>
        </p:spPr>
        <p:txBody>
          <a:bodyPr/>
          <a:lstStyle/>
          <a:p>
            <a:pPr eaLnBrk="0" hangingPunct="0"/>
            <a:endParaRPr lang="en-US" sz="2400"/>
          </a:p>
        </p:txBody>
      </p:sp>
      <p:sp>
        <p:nvSpPr>
          <p:cNvPr id="391172" name="Title 1"/>
          <p:cNvSpPr>
            <a:spLocks noGrp="1"/>
          </p:cNvSpPr>
          <p:nvPr>
            <p:ph type="title" idx="4294967295"/>
          </p:nvPr>
        </p:nvSpPr>
        <p:spPr/>
        <p:txBody>
          <a:bodyPr/>
          <a:lstStyle/>
          <a:p>
            <a:r>
              <a:rPr lang="en-US" smtClean="0">
                <a:ea typeface="ＭＳ Ｐゴシック" pitchFamily="34" charset="-128"/>
              </a:rPr>
              <a:t>Knowledge from Event-Coreference</a:t>
            </a:r>
          </a:p>
        </p:txBody>
      </p:sp>
      <p:sp>
        <p:nvSpPr>
          <p:cNvPr id="3" name="Content Placeholder 2"/>
          <p:cNvSpPr>
            <a:spLocks noGrp="1"/>
          </p:cNvSpPr>
          <p:nvPr>
            <p:ph idx="4294967295"/>
          </p:nvPr>
        </p:nvSpPr>
        <p:spPr>
          <a:xfrm>
            <a:off x="457200" y="1219200"/>
            <a:ext cx="8001000" cy="4953000"/>
          </a:xfrm>
        </p:spPr>
        <p:txBody>
          <a:bodyPr/>
          <a:lstStyle/>
          <a:p>
            <a:r>
              <a:rPr lang="en-US" smtClean="0">
                <a:latin typeface="Arial" charset="0"/>
                <a:ea typeface="ＭＳ Ｐゴシック" pitchFamily="34" charset="-128"/>
              </a:rPr>
              <a:t>We propose two principles that make use of event coreference knowledge.</a:t>
            </a:r>
          </a:p>
          <a:p>
            <a:pPr lvl="1"/>
            <a:endParaRPr lang="en-US" smtClean="0">
              <a:latin typeface="Arial" charset="0"/>
            </a:endParaRPr>
          </a:p>
          <a:p>
            <a:pPr lvl="1">
              <a:buFont typeface="Wingdings" pitchFamily="2" charset="2"/>
              <a:buNone/>
            </a:pPr>
            <a:r>
              <a:rPr lang="en-US" b="1" smtClean="0">
                <a:latin typeface="Arial" charset="0"/>
              </a:rPr>
              <a:t>(P</a:t>
            </a:r>
            <a:r>
              <a:rPr lang="en-US" b="1" baseline="-25000" smtClean="0">
                <a:latin typeface="Arial" charset="0"/>
              </a:rPr>
              <a:t>1</a:t>
            </a:r>
            <a:r>
              <a:rPr lang="en-US" b="1" smtClean="0">
                <a:latin typeface="Arial" charset="0"/>
              </a:rPr>
              <a:t>)</a:t>
            </a:r>
            <a:r>
              <a:rPr lang="en-US" smtClean="0">
                <a:latin typeface="Arial" charset="0"/>
              </a:rPr>
              <a:t> </a:t>
            </a:r>
            <a:r>
              <a:rPr lang="en-US" smtClean="0">
                <a:solidFill>
                  <a:srgbClr val="008000"/>
                </a:solidFill>
                <a:latin typeface="Arial" charset="0"/>
              </a:rPr>
              <a:t>All mentions of a unique event are associated with the same </a:t>
            </a:r>
          </a:p>
          <a:p>
            <a:pPr lvl="1">
              <a:buFont typeface="Wingdings" pitchFamily="2" charset="2"/>
              <a:buNone/>
            </a:pPr>
            <a:r>
              <a:rPr lang="en-US" smtClean="0">
                <a:solidFill>
                  <a:srgbClr val="008000"/>
                </a:solidFill>
                <a:latin typeface="Arial" charset="0"/>
              </a:rPr>
              <a:t>       time interval, and overlap with each other.</a:t>
            </a:r>
          </a:p>
          <a:p>
            <a:pPr lvl="1"/>
            <a:endParaRPr lang="en-US" smtClean="0">
              <a:latin typeface="Arial" charset="0"/>
            </a:endParaRPr>
          </a:p>
          <a:p>
            <a:pPr lvl="1">
              <a:buFont typeface="Wingdings" pitchFamily="2" charset="2"/>
              <a:buNone/>
            </a:pPr>
            <a:r>
              <a:rPr lang="en-US" b="1" smtClean="0">
                <a:latin typeface="Arial" charset="0"/>
              </a:rPr>
              <a:t>(P</a:t>
            </a:r>
            <a:r>
              <a:rPr lang="en-US" b="1" baseline="-25000" smtClean="0">
                <a:latin typeface="Arial" charset="0"/>
              </a:rPr>
              <a:t>2</a:t>
            </a:r>
            <a:r>
              <a:rPr lang="en-US" b="1" smtClean="0">
                <a:latin typeface="Arial" charset="0"/>
              </a:rPr>
              <a:t>)</a:t>
            </a:r>
            <a:r>
              <a:rPr lang="en-US" smtClean="0">
                <a:latin typeface="Arial" charset="0"/>
              </a:rPr>
              <a:t> </a:t>
            </a:r>
            <a:r>
              <a:rPr lang="en-US" smtClean="0">
                <a:solidFill>
                  <a:srgbClr val="008000"/>
                </a:solidFill>
                <a:latin typeface="Arial" charset="0"/>
              </a:rPr>
              <a:t>All mentions of an event have the same temporal relation with all mentions of another event.</a:t>
            </a:r>
          </a:p>
        </p:txBody>
      </p:sp>
      <p:grpSp>
        <p:nvGrpSpPr>
          <p:cNvPr id="17" name="Group 16"/>
          <p:cNvGrpSpPr>
            <a:grpSpLocks/>
          </p:cNvGrpSpPr>
          <p:nvPr/>
        </p:nvGrpSpPr>
        <p:grpSpPr bwMode="auto">
          <a:xfrm>
            <a:off x="914400" y="4648200"/>
            <a:ext cx="6553200" cy="1677988"/>
            <a:chOff x="914400" y="4648200"/>
            <a:chExt cx="6553200" cy="1677395"/>
          </a:xfrm>
        </p:grpSpPr>
        <p:grpSp>
          <p:nvGrpSpPr>
            <p:cNvPr id="391185" name="Group 7"/>
            <p:cNvGrpSpPr>
              <a:grpSpLocks/>
            </p:cNvGrpSpPr>
            <p:nvPr/>
          </p:nvGrpSpPr>
          <p:grpSpPr bwMode="auto">
            <a:xfrm>
              <a:off x="914400" y="4648200"/>
              <a:ext cx="3962400" cy="1677395"/>
              <a:chOff x="4191000" y="4648200"/>
              <a:chExt cx="3962400" cy="1677395"/>
            </a:xfrm>
          </p:grpSpPr>
          <p:sp>
            <p:nvSpPr>
              <p:cNvPr id="9" name="Rounded Rectangle 8"/>
              <p:cNvSpPr>
                <a:spLocks noChangeArrowheads="1"/>
              </p:cNvSpPr>
              <p:nvPr/>
            </p:nvSpPr>
            <p:spPr bwMode="auto">
              <a:xfrm>
                <a:off x="5867400" y="4800546"/>
                <a:ext cx="762000" cy="457038"/>
              </a:xfrm>
              <a:prstGeom prst="roundRect">
                <a:avLst>
                  <a:gd name="adj" fmla="val 16667"/>
                </a:avLst>
              </a:prstGeom>
              <a:solidFill>
                <a:schemeClr val="accent1"/>
              </a:solidFill>
              <a:ln w="12700">
                <a:solidFill>
                  <a:srgbClr val="FF0000"/>
                </a:solidFill>
                <a:round/>
                <a:headEnd/>
                <a:tailEnd/>
              </a:ln>
              <a:effectLst>
                <a:outerShdw blurRad="50800" dist="38100" dir="2700000" rotWithShape="0">
                  <a:srgbClr val="808080">
                    <a:alpha val="42998"/>
                  </a:srgbClr>
                </a:outerShdw>
              </a:effectLst>
            </p:spPr>
            <p:txBody>
              <a:bodyPr anchor="ctr"/>
              <a:lstStyle/>
              <a:p>
                <a:pPr algn="ctr" eaLnBrk="0" hangingPunct="0">
                  <a:defRPr/>
                </a:pPr>
                <a:r>
                  <a:rPr lang="en-US" b="1" i="1" dirty="0">
                    <a:solidFill>
                      <a:srgbClr val="FF0000"/>
                    </a:solidFill>
                    <a:ea typeface="ＭＳ Ｐゴシック" pitchFamily="-64" charset="-128"/>
                    <a:cs typeface="+mn-cs"/>
                  </a:rPr>
                  <a:t>pay</a:t>
                </a:r>
                <a:r>
                  <a:rPr lang="en-US" b="1" i="1" baseline="-25000" dirty="0">
                    <a:solidFill>
                      <a:srgbClr val="FF0000"/>
                    </a:solidFill>
                    <a:ea typeface="ＭＳ Ｐゴシック" pitchFamily="-64" charset="-128"/>
                    <a:cs typeface="+mn-cs"/>
                  </a:rPr>
                  <a:t>1</a:t>
                </a:r>
              </a:p>
            </p:txBody>
          </p:sp>
          <p:sp>
            <p:nvSpPr>
              <p:cNvPr id="10" name="Rounded Rectangle 9"/>
              <p:cNvSpPr>
                <a:spLocks noChangeArrowheads="1"/>
              </p:cNvSpPr>
              <p:nvPr/>
            </p:nvSpPr>
            <p:spPr bwMode="auto">
              <a:xfrm>
                <a:off x="6781800" y="5105238"/>
                <a:ext cx="1219200" cy="457038"/>
              </a:xfrm>
              <a:prstGeom prst="roundRect">
                <a:avLst>
                  <a:gd name="adj" fmla="val 16667"/>
                </a:avLst>
              </a:prstGeom>
              <a:solidFill>
                <a:schemeClr val="accent1"/>
              </a:solidFill>
              <a:ln w="12700">
                <a:solidFill>
                  <a:srgbClr val="FF0000"/>
                </a:solidFill>
                <a:round/>
                <a:headEnd/>
                <a:tailEnd/>
              </a:ln>
              <a:effectLst>
                <a:outerShdw blurRad="50800" dist="38100" dir="2700000" rotWithShape="0">
                  <a:srgbClr val="808080">
                    <a:alpha val="42998"/>
                  </a:srgbClr>
                </a:outerShdw>
              </a:effectLst>
            </p:spPr>
            <p:txBody>
              <a:bodyPr anchor="ctr"/>
              <a:lstStyle/>
              <a:p>
                <a:pPr algn="ctr" eaLnBrk="0" hangingPunct="0">
                  <a:defRPr/>
                </a:pPr>
                <a:r>
                  <a:rPr lang="en-US" b="1" i="1" dirty="0">
                    <a:solidFill>
                      <a:srgbClr val="FF0000"/>
                    </a:solidFill>
                    <a:ea typeface="ＭＳ Ｐゴシック" pitchFamily="-64" charset="-128"/>
                    <a:cs typeface="+mn-cs"/>
                  </a:rPr>
                  <a:t>payment</a:t>
                </a:r>
              </a:p>
            </p:txBody>
          </p:sp>
          <p:sp>
            <p:nvSpPr>
              <p:cNvPr id="11" name="Rounded Rectangle 10"/>
              <p:cNvSpPr>
                <a:spLocks noChangeArrowheads="1"/>
              </p:cNvSpPr>
              <p:nvPr/>
            </p:nvSpPr>
            <p:spPr bwMode="auto">
              <a:xfrm>
                <a:off x="6248400" y="5714623"/>
                <a:ext cx="762000" cy="457038"/>
              </a:xfrm>
              <a:prstGeom prst="roundRect">
                <a:avLst>
                  <a:gd name="adj" fmla="val 16667"/>
                </a:avLst>
              </a:prstGeom>
              <a:solidFill>
                <a:schemeClr val="accent1"/>
              </a:solidFill>
              <a:ln w="12700">
                <a:solidFill>
                  <a:srgbClr val="FF0000"/>
                </a:solidFill>
                <a:round/>
                <a:headEnd/>
                <a:tailEnd/>
              </a:ln>
              <a:effectLst>
                <a:outerShdw blurRad="50800" dist="38100" dir="2700000" rotWithShape="0">
                  <a:srgbClr val="808080">
                    <a:alpha val="42998"/>
                  </a:srgbClr>
                </a:outerShdw>
              </a:effectLst>
            </p:spPr>
            <p:txBody>
              <a:bodyPr anchor="ctr"/>
              <a:lstStyle/>
              <a:p>
                <a:pPr algn="ctr" eaLnBrk="0" hangingPunct="0">
                  <a:defRPr/>
                </a:pPr>
                <a:r>
                  <a:rPr lang="en-US" b="1" i="1" dirty="0">
                    <a:solidFill>
                      <a:srgbClr val="FF0000"/>
                    </a:solidFill>
                    <a:ea typeface="ＭＳ Ｐゴシック" pitchFamily="-64" charset="-128"/>
                    <a:cs typeface="+mn-cs"/>
                  </a:rPr>
                  <a:t>pay</a:t>
                </a:r>
                <a:r>
                  <a:rPr lang="en-US" b="1" i="1" baseline="-25000" dirty="0">
                    <a:solidFill>
                      <a:srgbClr val="FF0000"/>
                    </a:solidFill>
                    <a:ea typeface="ＭＳ Ｐゴシック" pitchFamily="-64" charset="-128"/>
                    <a:cs typeface="+mn-cs"/>
                  </a:rPr>
                  <a:t>2</a:t>
                </a:r>
              </a:p>
            </p:txBody>
          </p:sp>
          <p:sp>
            <p:nvSpPr>
              <p:cNvPr id="12" name="Rounded Rectangle 11"/>
              <p:cNvSpPr>
                <a:spLocks noChangeArrowheads="1"/>
              </p:cNvSpPr>
              <p:nvPr/>
            </p:nvSpPr>
            <p:spPr bwMode="auto">
              <a:xfrm>
                <a:off x="5715000" y="4648200"/>
                <a:ext cx="2438400" cy="1675808"/>
              </a:xfrm>
              <a:prstGeom prst="roundRect">
                <a:avLst>
                  <a:gd name="adj" fmla="val 16667"/>
                </a:avLst>
              </a:prstGeom>
              <a:noFill/>
              <a:ln w="25400">
                <a:solidFill>
                  <a:srgbClr val="FF0000"/>
                </a:solidFill>
                <a:prstDash val="dash"/>
                <a:round/>
                <a:headEnd/>
                <a:tailEnd/>
              </a:ln>
              <a:effectLst>
                <a:outerShdw blurRad="50800" dist="38100" dir="2700000" rotWithShape="0">
                  <a:srgbClr val="808080">
                    <a:alpha val="42998"/>
                  </a:srgbClr>
                </a:outerShdw>
              </a:effectLst>
              <a:extLst/>
            </p:spPr>
            <p:txBody>
              <a:bodyPr/>
              <a:lstStyle/>
              <a:p>
                <a:pPr eaLnBrk="0" hangingPunct="0">
                  <a:defRPr/>
                </a:pPr>
                <a:endParaRPr lang="en-US" sz="2400">
                  <a:latin typeface="Arial" pitchFamily="34" charset="0"/>
                  <a:ea typeface="MS PGothic" pitchFamily="34" charset="-128"/>
                  <a:cs typeface="+mn-cs"/>
                </a:endParaRPr>
              </a:p>
            </p:txBody>
          </p:sp>
          <p:sp>
            <p:nvSpPr>
              <p:cNvPr id="391193" name="TextBox 12"/>
              <p:cNvSpPr txBox="1">
                <a:spLocks noChangeArrowheads="1"/>
              </p:cNvSpPr>
              <p:nvPr/>
            </p:nvSpPr>
            <p:spPr bwMode="auto">
              <a:xfrm>
                <a:off x="4191000" y="5409931"/>
                <a:ext cx="1524000" cy="915664"/>
              </a:xfrm>
              <a:prstGeom prst="rect">
                <a:avLst/>
              </a:prstGeom>
              <a:noFill/>
              <a:ln w="9525">
                <a:noFill/>
                <a:miter lim="800000"/>
                <a:headEnd/>
                <a:tailEnd/>
              </a:ln>
            </p:spPr>
            <p:txBody>
              <a:bodyPr>
                <a:spAutoFit/>
              </a:bodyPr>
              <a:lstStyle/>
              <a:p>
                <a:pPr algn="r"/>
                <a:r>
                  <a:rPr lang="en-US" b="1">
                    <a:solidFill>
                      <a:srgbClr val="0000FF"/>
                    </a:solidFill>
                  </a:rPr>
                  <a:t>Event-Coreference Cluster</a:t>
                </a:r>
              </a:p>
            </p:txBody>
          </p:sp>
        </p:grpSp>
        <p:sp>
          <p:nvSpPr>
            <p:cNvPr id="14" name="Rounded Rectangle 13"/>
            <p:cNvSpPr>
              <a:spLocks noChangeArrowheads="1"/>
            </p:cNvSpPr>
            <p:nvPr/>
          </p:nvSpPr>
          <p:spPr bwMode="auto">
            <a:xfrm>
              <a:off x="6477000" y="5257585"/>
              <a:ext cx="762000" cy="457038"/>
            </a:xfrm>
            <a:prstGeom prst="roundRect">
              <a:avLst>
                <a:gd name="adj" fmla="val 16667"/>
              </a:avLst>
            </a:prstGeom>
            <a:solidFill>
              <a:schemeClr val="accent1"/>
            </a:solidFill>
            <a:ln w="12700">
              <a:solidFill>
                <a:srgbClr val="FF0000"/>
              </a:solidFill>
              <a:round/>
              <a:headEnd/>
              <a:tailEnd/>
            </a:ln>
            <a:effectLst>
              <a:outerShdw blurRad="50800" dist="38100" dir="2700000" rotWithShape="0">
                <a:srgbClr val="808080">
                  <a:alpha val="42998"/>
                </a:srgbClr>
              </a:outerShdw>
            </a:effectLst>
          </p:spPr>
          <p:txBody>
            <a:bodyPr anchor="ctr"/>
            <a:lstStyle/>
            <a:p>
              <a:pPr algn="ctr" eaLnBrk="0" hangingPunct="0">
                <a:defRPr/>
              </a:pPr>
              <a:r>
                <a:rPr lang="en-US" b="1" i="1">
                  <a:solidFill>
                    <a:srgbClr val="0000FF"/>
                  </a:solidFill>
                  <a:latin typeface="Arial" pitchFamily="34" charset="0"/>
                  <a:ea typeface="MS PGothic" pitchFamily="34" charset="-128"/>
                  <a:cs typeface="+mn-cs"/>
                </a:rPr>
                <a:t>suits</a:t>
              </a:r>
              <a:endParaRPr lang="en-US" b="1" i="1" baseline="-25000">
                <a:solidFill>
                  <a:srgbClr val="0000FF"/>
                </a:solidFill>
                <a:latin typeface="Arial" pitchFamily="34" charset="0"/>
                <a:ea typeface="MS PGothic" pitchFamily="34" charset="-128"/>
                <a:cs typeface="+mn-cs"/>
              </a:endParaRPr>
            </a:p>
          </p:txBody>
        </p:sp>
        <p:sp>
          <p:nvSpPr>
            <p:cNvPr id="15" name="Right Arrow 14"/>
            <p:cNvSpPr>
              <a:spLocks noChangeArrowheads="1"/>
            </p:cNvSpPr>
            <p:nvPr/>
          </p:nvSpPr>
          <p:spPr bwMode="auto">
            <a:xfrm>
              <a:off x="5029200" y="5181411"/>
              <a:ext cx="1066800" cy="609385"/>
            </a:xfrm>
            <a:prstGeom prst="rightArrow">
              <a:avLst>
                <a:gd name="adj1" fmla="val 50000"/>
                <a:gd name="adj2" fmla="val 49998"/>
              </a:avLst>
            </a:prstGeom>
            <a:solidFill>
              <a:schemeClr val="bg2"/>
            </a:solidFill>
            <a:ln w="9525">
              <a:solidFill>
                <a:schemeClr val="bg2"/>
              </a:solidFill>
              <a:round/>
              <a:headEnd/>
              <a:tailEnd/>
            </a:ln>
            <a:effectLst>
              <a:outerShdw blurRad="50800" dist="38100" dir="2700000" rotWithShape="0">
                <a:srgbClr val="808080">
                  <a:alpha val="42998"/>
                </a:srgbClr>
              </a:outerShdw>
            </a:effectLst>
          </p:spPr>
          <p:txBody>
            <a:bodyPr anchor="ctr"/>
            <a:lstStyle/>
            <a:p>
              <a:pPr algn="ctr" eaLnBrk="0" hangingPunct="0">
                <a:defRPr/>
              </a:pPr>
              <a:r>
                <a:rPr lang="en-US" b="1" i="1" dirty="0">
                  <a:solidFill>
                    <a:srgbClr val="008000"/>
                  </a:solidFill>
                  <a:ea typeface="ＭＳ Ｐゴシック" pitchFamily="-64" charset="-128"/>
                  <a:cs typeface="+mn-cs"/>
                </a:rPr>
                <a:t>after</a:t>
              </a:r>
            </a:p>
          </p:txBody>
        </p:sp>
        <p:sp>
          <p:nvSpPr>
            <p:cNvPr id="16" name="Rounded Rectangle 15"/>
            <p:cNvSpPr>
              <a:spLocks noChangeArrowheads="1"/>
            </p:cNvSpPr>
            <p:nvPr/>
          </p:nvSpPr>
          <p:spPr bwMode="auto">
            <a:xfrm>
              <a:off x="6248400" y="5029065"/>
              <a:ext cx="1219200" cy="914077"/>
            </a:xfrm>
            <a:prstGeom prst="roundRect">
              <a:avLst>
                <a:gd name="adj" fmla="val 16667"/>
              </a:avLst>
            </a:prstGeom>
            <a:noFill/>
            <a:ln w="25400">
              <a:solidFill>
                <a:srgbClr val="FF0000"/>
              </a:solidFill>
              <a:prstDash val="dash"/>
              <a:round/>
              <a:headEnd/>
              <a:tailEnd/>
            </a:ln>
            <a:effectLst>
              <a:outerShdw blurRad="50800" dist="38100" dir="2700000" rotWithShape="0">
                <a:srgbClr val="808080">
                  <a:alpha val="42998"/>
                </a:srgbClr>
              </a:outerShdw>
            </a:effectLst>
            <a:extLst/>
          </p:spPr>
          <p:txBody>
            <a:bodyPr/>
            <a:lstStyle/>
            <a:p>
              <a:pPr eaLnBrk="0" hangingPunct="0">
                <a:defRPr/>
              </a:pPr>
              <a:endParaRPr lang="en-US" sz="2400">
                <a:latin typeface="Arial" pitchFamily="34" charset="0"/>
                <a:ea typeface="MS PGothic" pitchFamily="34" charset="-128"/>
                <a:cs typeface="+mn-cs"/>
              </a:endParaRPr>
            </a:p>
          </p:txBody>
        </p:sp>
      </p:grpSp>
      <p:sp>
        <p:nvSpPr>
          <p:cNvPr id="18" name="Rectangle 17"/>
          <p:cNvSpPr>
            <a:spLocks noChangeArrowheads="1"/>
          </p:cNvSpPr>
          <p:nvPr/>
        </p:nvSpPr>
        <p:spPr bwMode="auto">
          <a:xfrm>
            <a:off x="914400" y="2362200"/>
            <a:ext cx="7467600" cy="3048000"/>
          </a:xfrm>
          <a:prstGeom prst="rect">
            <a:avLst/>
          </a:prstGeom>
          <a:solidFill>
            <a:schemeClr val="accent1"/>
          </a:solidFill>
          <a:ln w="28575">
            <a:solidFill>
              <a:srgbClr val="008000"/>
            </a:solidFill>
            <a:round/>
            <a:headEnd/>
            <a:tailEnd/>
          </a:ln>
        </p:spPr>
        <p:txBody>
          <a:bodyPr/>
          <a:lstStyle/>
          <a:p>
            <a:r>
              <a:rPr lang="en-US" b="1" u="sng">
                <a:solidFill>
                  <a:srgbClr val="008000"/>
                </a:solidFill>
              </a:rPr>
              <a:t>Procedure to Incorporate Event-Coreference Knowledge</a:t>
            </a:r>
            <a:r>
              <a:rPr lang="en-US">
                <a:solidFill>
                  <a:srgbClr val="008000"/>
                </a:solidFill>
              </a:rPr>
              <a:t>:</a:t>
            </a:r>
          </a:p>
          <a:p>
            <a:endParaRPr lang="en-US">
              <a:solidFill>
                <a:srgbClr val="008000"/>
              </a:solidFill>
            </a:endParaRPr>
          </a:p>
          <a:p>
            <a:r>
              <a:rPr lang="en-US">
                <a:solidFill>
                  <a:srgbClr val="008000"/>
                </a:solidFill>
              </a:rPr>
              <a:t>[1] Performing classifications with </a:t>
            </a:r>
            <a:r>
              <a:rPr lang="en-US" i="1">
                <a:solidFill>
                  <a:srgbClr val="FF0000"/>
                </a:solidFill>
              </a:rPr>
              <a:t>C</a:t>
            </a:r>
            <a:r>
              <a:rPr lang="en-US" i="1" baseline="-25000">
                <a:solidFill>
                  <a:srgbClr val="FF0000"/>
                </a:solidFill>
              </a:rPr>
              <a:t>E-T</a:t>
            </a:r>
            <a:r>
              <a:rPr lang="en-US">
                <a:solidFill>
                  <a:srgbClr val="008000"/>
                </a:solidFill>
              </a:rPr>
              <a:t> and </a:t>
            </a:r>
            <a:r>
              <a:rPr lang="en-US" i="1">
                <a:solidFill>
                  <a:srgbClr val="FF0000"/>
                </a:solidFill>
              </a:rPr>
              <a:t>C</a:t>
            </a:r>
            <a:r>
              <a:rPr lang="en-US" i="1" baseline="-25000">
                <a:solidFill>
                  <a:srgbClr val="FF0000"/>
                </a:solidFill>
              </a:rPr>
              <a:t>E-E</a:t>
            </a:r>
            <a:r>
              <a:rPr lang="en-US">
                <a:solidFill>
                  <a:srgbClr val="008000"/>
                </a:solidFill>
              </a:rPr>
              <a:t>.</a:t>
            </a:r>
          </a:p>
          <a:p>
            <a:pPr>
              <a:buFont typeface="Wingdings" pitchFamily="2" charset="2"/>
              <a:buChar char=""/>
            </a:pPr>
            <a:endParaRPr lang="en-US">
              <a:solidFill>
                <a:srgbClr val="008000"/>
              </a:solidFill>
            </a:endParaRPr>
          </a:p>
          <a:p>
            <a:r>
              <a:rPr lang="en-US">
                <a:solidFill>
                  <a:srgbClr val="008000"/>
                </a:solidFill>
              </a:rPr>
              <a:t>[2] Using (P1) and (P2) to </a:t>
            </a:r>
            <a:r>
              <a:rPr lang="en-US" i="1">
                <a:solidFill>
                  <a:srgbClr val="FF0000"/>
                </a:solidFill>
              </a:rPr>
              <a:t>overwrite</a:t>
            </a:r>
            <a:r>
              <a:rPr lang="en-US" i="1">
                <a:solidFill>
                  <a:srgbClr val="008000"/>
                </a:solidFill>
              </a:rPr>
              <a:t> </a:t>
            </a:r>
            <a:r>
              <a:rPr lang="en-US">
                <a:solidFill>
                  <a:srgbClr val="008000"/>
                </a:solidFill>
              </a:rPr>
              <a:t>the prediction probabilities in [1].</a:t>
            </a:r>
          </a:p>
          <a:p>
            <a:endParaRPr lang="en-US">
              <a:solidFill>
                <a:srgbClr val="008000"/>
              </a:solidFill>
            </a:endParaRPr>
          </a:p>
          <a:p>
            <a:r>
              <a:rPr lang="en-US">
                <a:solidFill>
                  <a:srgbClr val="008000"/>
                </a:solidFill>
              </a:rPr>
              <a:t>(</a:t>
            </a:r>
            <a:r>
              <a:rPr lang="en-US">
                <a:solidFill>
                  <a:srgbClr val="FF0000"/>
                </a:solidFill>
              </a:rPr>
              <a:t>Note:</a:t>
            </a:r>
            <a:r>
              <a:rPr lang="en-US">
                <a:solidFill>
                  <a:srgbClr val="008000"/>
                </a:solidFill>
              </a:rPr>
              <a:t> if we stop here, we get the outputs of the local classifiers enhanced by event-coreference.)</a:t>
            </a:r>
          </a:p>
          <a:p>
            <a:endParaRPr lang="en-US">
              <a:solidFill>
                <a:srgbClr val="008000"/>
              </a:solidFill>
            </a:endParaRPr>
          </a:p>
          <a:p>
            <a:r>
              <a:rPr lang="en-US">
                <a:solidFill>
                  <a:srgbClr val="008000"/>
                </a:solidFill>
              </a:rPr>
              <a:t>[3] Applying the </a:t>
            </a:r>
            <a:r>
              <a:rPr lang="en-US">
                <a:solidFill>
                  <a:srgbClr val="FF0000"/>
                </a:solidFill>
              </a:rPr>
              <a:t>joint inference model</a:t>
            </a:r>
            <a:r>
              <a:rPr lang="en-US">
                <a:solidFill>
                  <a:srgbClr val="008000"/>
                </a:solidFill>
              </a:rPr>
              <a:t> on the probabilities from [2].</a:t>
            </a:r>
          </a:p>
        </p:txBody>
      </p:sp>
      <p:grpSp>
        <p:nvGrpSpPr>
          <p:cNvPr id="36" name="Group 35"/>
          <p:cNvGrpSpPr>
            <a:grpSpLocks/>
          </p:cNvGrpSpPr>
          <p:nvPr/>
        </p:nvGrpSpPr>
        <p:grpSpPr bwMode="auto">
          <a:xfrm>
            <a:off x="4267200" y="3381375"/>
            <a:ext cx="3962400" cy="2997200"/>
            <a:chOff x="4029270" y="3200400"/>
            <a:chExt cx="4204996" cy="3181237"/>
          </a:xfrm>
        </p:grpSpPr>
        <p:grpSp>
          <p:nvGrpSpPr>
            <p:cNvPr id="391177" name="Group 27"/>
            <p:cNvGrpSpPr>
              <a:grpSpLocks/>
            </p:cNvGrpSpPr>
            <p:nvPr/>
          </p:nvGrpSpPr>
          <p:grpSpPr bwMode="auto">
            <a:xfrm>
              <a:off x="4029270" y="4648200"/>
              <a:ext cx="4204996" cy="1733437"/>
              <a:chOff x="4029270" y="4648200"/>
              <a:chExt cx="4204996" cy="1733437"/>
            </a:xfrm>
          </p:grpSpPr>
          <p:sp>
            <p:nvSpPr>
              <p:cNvPr id="29" name="Rounded Rectangle 28"/>
              <p:cNvSpPr>
                <a:spLocks noChangeArrowheads="1"/>
              </p:cNvSpPr>
              <p:nvPr/>
            </p:nvSpPr>
            <p:spPr bwMode="auto">
              <a:xfrm>
                <a:off x="5867272" y="4799444"/>
                <a:ext cx="761482" cy="458314"/>
              </a:xfrm>
              <a:prstGeom prst="roundRect">
                <a:avLst>
                  <a:gd name="adj" fmla="val 16667"/>
                </a:avLst>
              </a:prstGeom>
              <a:solidFill>
                <a:schemeClr val="accent1"/>
              </a:solidFill>
              <a:ln w="12700">
                <a:solidFill>
                  <a:srgbClr val="FF0000"/>
                </a:solidFill>
                <a:round/>
                <a:headEnd/>
                <a:tailEnd/>
              </a:ln>
              <a:effectLst>
                <a:outerShdw blurRad="50800" dist="38100" dir="2700000" rotWithShape="0">
                  <a:srgbClr val="808080">
                    <a:alpha val="42998"/>
                  </a:srgbClr>
                </a:outerShdw>
              </a:effectLst>
            </p:spPr>
            <p:txBody>
              <a:bodyPr anchor="ctr"/>
              <a:lstStyle/>
              <a:p>
                <a:pPr algn="ctr" eaLnBrk="0" hangingPunct="0">
                  <a:defRPr/>
                </a:pPr>
                <a:r>
                  <a:rPr lang="en-US" b="1" i="1" dirty="0">
                    <a:solidFill>
                      <a:srgbClr val="FF0000"/>
                    </a:solidFill>
                    <a:ea typeface="ＭＳ Ｐゴシック" pitchFamily="-64" charset="-128"/>
                    <a:cs typeface="+mn-cs"/>
                  </a:rPr>
                  <a:t>pay</a:t>
                </a:r>
                <a:r>
                  <a:rPr lang="en-US" b="1" i="1" baseline="-25000" dirty="0">
                    <a:solidFill>
                      <a:srgbClr val="FF0000"/>
                    </a:solidFill>
                    <a:ea typeface="ＭＳ Ｐゴシック" pitchFamily="-64" charset="-128"/>
                    <a:cs typeface="+mn-cs"/>
                  </a:rPr>
                  <a:t>1</a:t>
                </a:r>
              </a:p>
            </p:txBody>
          </p:sp>
          <p:sp>
            <p:nvSpPr>
              <p:cNvPr id="30" name="Rounded Rectangle 29"/>
              <p:cNvSpPr>
                <a:spLocks noChangeArrowheads="1"/>
              </p:cNvSpPr>
              <p:nvPr/>
            </p:nvSpPr>
            <p:spPr bwMode="auto">
              <a:xfrm>
                <a:off x="6768582" y="5104424"/>
                <a:ext cx="1303953" cy="458314"/>
              </a:xfrm>
              <a:prstGeom prst="roundRect">
                <a:avLst>
                  <a:gd name="adj" fmla="val 16667"/>
                </a:avLst>
              </a:prstGeom>
              <a:solidFill>
                <a:schemeClr val="accent1"/>
              </a:solidFill>
              <a:ln w="12700">
                <a:solidFill>
                  <a:srgbClr val="FF0000"/>
                </a:solidFill>
                <a:round/>
                <a:headEnd/>
                <a:tailEnd/>
              </a:ln>
              <a:effectLst>
                <a:outerShdw blurRad="50800" dist="38100" dir="2700000" rotWithShape="0">
                  <a:srgbClr val="808080">
                    <a:alpha val="42998"/>
                  </a:srgbClr>
                </a:outerShdw>
              </a:effectLst>
            </p:spPr>
            <p:txBody>
              <a:bodyPr anchor="ctr"/>
              <a:lstStyle/>
              <a:p>
                <a:pPr algn="ctr" eaLnBrk="0" hangingPunct="0">
                  <a:defRPr/>
                </a:pPr>
                <a:r>
                  <a:rPr lang="en-US" b="1" i="1" dirty="0">
                    <a:solidFill>
                      <a:srgbClr val="FF0000"/>
                    </a:solidFill>
                    <a:ea typeface="ＭＳ Ｐゴシック" pitchFamily="-64" charset="-128"/>
                    <a:cs typeface="+mn-cs"/>
                  </a:rPr>
                  <a:t>payment</a:t>
                </a:r>
              </a:p>
            </p:txBody>
          </p:sp>
          <p:sp>
            <p:nvSpPr>
              <p:cNvPr id="31" name="Rounded Rectangle 30"/>
              <p:cNvSpPr>
                <a:spLocks noChangeArrowheads="1"/>
              </p:cNvSpPr>
              <p:nvPr/>
            </p:nvSpPr>
            <p:spPr bwMode="auto">
              <a:xfrm>
                <a:off x="6248012" y="5714386"/>
                <a:ext cx="763166" cy="458314"/>
              </a:xfrm>
              <a:prstGeom prst="roundRect">
                <a:avLst>
                  <a:gd name="adj" fmla="val 16667"/>
                </a:avLst>
              </a:prstGeom>
              <a:solidFill>
                <a:schemeClr val="accent1"/>
              </a:solidFill>
              <a:ln w="12700">
                <a:solidFill>
                  <a:srgbClr val="FF0000"/>
                </a:solidFill>
                <a:round/>
                <a:headEnd/>
                <a:tailEnd/>
              </a:ln>
              <a:effectLst>
                <a:outerShdw blurRad="50800" dist="38100" dir="2700000" rotWithShape="0">
                  <a:srgbClr val="808080">
                    <a:alpha val="42998"/>
                  </a:srgbClr>
                </a:outerShdw>
              </a:effectLst>
            </p:spPr>
            <p:txBody>
              <a:bodyPr anchor="ctr"/>
              <a:lstStyle/>
              <a:p>
                <a:pPr algn="ctr" eaLnBrk="0" hangingPunct="0">
                  <a:defRPr/>
                </a:pPr>
                <a:r>
                  <a:rPr lang="en-US" b="1" i="1" dirty="0">
                    <a:solidFill>
                      <a:srgbClr val="FF0000"/>
                    </a:solidFill>
                    <a:ea typeface="ＭＳ Ｐゴシック" pitchFamily="-64" charset="-128"/>
                    <a:cs typeface="+mn-cs"/>
                  </a:rPr>
                  <a:t>pay</a:t>
                </a:r>
                <a:r>
                  <a:rPr lang="en-US" b="1" i="1" baseline="-25000" dirty="0">
                    <a:solidFill>
                      <a:srgbClr val="FF0000"/>
                    </a:solidFill>
                    <a:ea typeface="ＭＳ Ｐゴシック" pitchFamily="-64" charset="-128"/>
                    <a:cs typeface="+mn-cs"/>
                  </a:rPr>
                  <a:t>2</a:t>
                </a:r>
              </a:p>
            </p:txBody>
          </p:sp>
          <p:sp>
            <p:nvSpPr>
              <p:cNvPr id="32" name="Rounded Rectangle 31"/>
              <p:cNvSpPr>
                <a:spLocks noChangeArrowheads="1"/>
              </p:cNvSpPr>
              <p:nvPr/>
            </p:nvSpPr>
            <p:spPr bwMode="auto">
              <a:xfrm>
                <a:off x="5715649" y="4647796"/>
                <a:ext cx="2518617" cy="1676552"/>
              </a:xfrm>
              <a:prstGeom prst="roundRect">
                <a:avLst>
                  <a:gd name="adj" fmla="val 16667"/>
                </a:avLst>
              </a:prstGeom>
              <a:noFill/>
              <a:ln w="25400">
                <a:solidFill>
                  <a:srgbClr val="FF0000"/>
                </a:solidFill>
                <a:prstDash val="dash"/>
                <a:round/>
                <a:headEnd/>
                <a:tailEnd/>
              </a:ln>
              <a:effectLst>
                <a:outerShdw blurRad="50800" dist="38100" dir="2700000" rotWithShape="0">
                  <a:srgbClr val="808080">
                    <a:alpha val="42998"/>
                  </a:srgbClr>
                </a:outerShdw>
              </a:effectLst>
              <a:extLst/>
            </p:spPr>
            <p:txBody>
              <a:bodyPr/>
              <a:lstStyle/>
              <a:p>
                <a:pPr eaLnBrk="0" hangingPunct="0">
                  <a:defRPr/>
                </a:pPr>
                <a:endParaRPr lang="en-US" sz="2400">
                  <a:latin typeface="Arial" pitchFamily="34" charset="0"/>
                  <a:ea typeface="MS PGothic" pitchFamily="34" charset="-128"/>
                  <a:cs typeface="+mn-cs"/>
                </a:endParaRPr>
              </a:p>
            </p:txBody>
          </p:sp>
          <p:sp>
            <p:nvSpPr>
              <p:cNvPr id="391184" name="TextBox 32"/>
              <p:cNvSpPr txBox="1">
                <a:spLocks noChangeArrowheads="1"/>
              </p:cNvSpPr>
              <p:nvPr/>
            </p:nvSpPr>
            <p:spPr bwMode="auto">
              <a:xfrm>
                <a:off x="4029270" y="5409632"/>
                <a:ext cx="1686379" cy="972005"/>
              </a:xfrm>
              <a:prstGeom prst="rect">
                <a:avLst/>
              </a:prstGeom>
              <a:noFill/>
              <a:ln w="9525">
                <a:noFill/>
                <a:miter lim="800000"/>
                <a:headEnd/>
                <a:tailEnd/>
              </a:ln>
            </p:spPr>
            <p:txBody>
              <a:bodyPr>
                <a:spAutoFit/>
              </a:bodyPr>
              <a:lstStyle/>
              <a:p>
                <a:pPr algn="r"/>
                <a:r>
                  <a:rPr lang="en-US" b="1">
                    <a:solidFill>
                      <a:srgbClr val="0000FF"/>
                    </a:solidFill>
                  </a:rPr>
                  <a:t>Event-Coreference Cluster</a:t>
                </a:r>
              </a:p>
            </p:txBody>
          </p:sp>
        </p:grpSp>
        <p:sp>
          <p:nvSpPr>
            <p:cNvPr id="34" name="Oval 33"/>
            <p:cNvSpPr>
              <a:spLocks noChangeArrowheads="1"/>
            </p:cNvSpPr>
            <p:nvPr/>
          </p:nvSpPr>
          <p:spPr bwMode="auto">
            <a:xfrm>
              <a:off x="6114921" y="3200400"/>
              <a:ext cx="1715018" cy="1066591"/>
            </a:xfrm>
            <a:prstGeom prst="ellipse">
              <a:avLst/>
            </a:prstGeom>
            <a:solidFill>
              <a:schemeClr val="accent1"/>
            </a:solidFill>
            <a:ln w="12700">
              <a:solidFill>
                <a:srgbClr val="008000"/>
              </a:solidFill>
              <a:round/>
              <a:headEnd/>
              <a:tailEnd/>
            </a:ln>
            <a:effectLst>
              <a:outerShdw blurRad="50800" dist="38100" dir="2700000" rotWithShape="0">
                <a:srgbClr val="808080">
                  <a:alpha val="42998"/>
                </a:srgbClr>
              </a:outerShdw>
            </a:effectLst>
          </p:spPr>
          <p:txBody>
            <a:bodyPr lIns="0" rIns="0" anchor="ctr"/>
            <a:lstStyle/>
            <a:p>
              <a:pPr algn="ctr" eaLnBrk="0" hangingPunct="0">
                <a:defRPr/>
              </a:pPr>
              <a:r>
                <a:rPr lang="en-US" b="1" u="sng">
                  <a:solidFill>
                    <a:srgbClr val="008000"/>
                  </a:solidFill>
                  <a:ea typeface="ＭＳ Ｐゴシック" charset="0"/>
                  <a:cs typeface="+mn-cs"/>
                </a:rPr>
                <a:t>[March 11, 2003, +∞)</a:t>
              </a:r>
            </a:p>
          </p:txBody>
        </p:sp>
        <p:sp>
          <p:nvSpPr>
            <p:cNvPr id="35" name="Right Arrow 34"/>
            <p:cNvSpPr>
              <a:spLocks noChangeArrowheads="1"/>
            </p:cNvSpPr>
            <p:nvPr/>
          </p:nvSpPr>
          <p:spPr bwMode="auto">
            <a:xfrm rot="5400000">
              <a:off x="6743274" y="4381601"/>
              <a:ext cx="458314" cy="380741"/>
            </a:xfrm>
            <a:prstGeom prst="rightArrow">
              <a:avLst>
                <a:gd name="adj1" fmla="val 50000"/>
                <a:gd name="adj2" fmla="val 50000"/>
              </a:avLst>
            </a:prstGeom>
            <a:solidFill>
              <a:srgbClr val="FF9900"/>
            </a:solidFill>
            <a:ln w="9525">
              <a:solidFill>
                <a:srgbClr val="FF9900"/>
              </a:solidFill>
              <a:round/>
              <a:headEnd/>
              <a:tailEnd/>
            </a:ln>
            <a:effectLst>
              <a:outerShdw blurRad="50800" dist="38100" dir="2700000" rotWithShape="0">
                <a:srgbClr val="808080">
                  <a:alpha val="42998"/>
                </a:srgbClr>
              </a:outerShdw>
            </a:effectLst>
          </p:spPr>
          <p:txBody>
            <a:bodyPr/>
            <a:lstStyle/>
            <a:p>
              <a:pPr eaLnBrk="0" hangingPunct="0">
                <a:defRPr/>
              </a:pPr>
              <a:endParaRPr lang="en-US" sz="2400">
                <a:latin typeface="Arial" pitchFamily="34" charset="0"/>
                <a:ea typeface="MS PGothic" pitchFamily="34" charset="-128"/>
                <a:cs typeface="+mn-cs"/>
              </a:endParaRP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36"/>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1+#ppt_w/2"/>
                                          </p:val>
                                        </p:tav>
                                        <p:tav tm="100000">
                                          <p:val>
                                            <p:strVal val="#ppt_x"/>
                                          </p:val>
                                        </p:tav>
                                      </p:tavLst>
                                    </p:anim>
                                    <p:anim calcmode="lin" valueType="num">
                                      <p:cBhvr additive="base">
                                        <p:cTn id="32"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build="p" bldLvl="2"/>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6"/>
          <p:cNvSpPr txBox="1">
            <a:spLocks noGrp="1" noChangeArrowheads="1"/>
          </p:cNvSpPr>
          <p:nvPr/>
        </p:nvSpPr>
        <p:spPr bwMode="auto">
          <a:xfrm>
            <a:off x="6553200" y="6243638"/>
            <a:ext cx="2133600" cy="457200"/>
          </a:xfrm>
          <a:prstGeom prst="rect">
            <a:avLst/>
          </a:prstGeom>
          <a:noFill/>
          <a:ln w="9525">
            <a:noFill/>
            <a:miter lim="800000"/>
            <a:headEnd/>
            <a:tailEnd/>
          </a:ln>
        </p:spPr>
        <p:txBody>
          <a:bodyPr anchor="b"/>
          <a:lstStyle/>
          <a:p>
            <a:pPr algn="r"/>
            <a:fld id="{84D88366-E3E6-46B0-9FFC-C70BD99E94DF}" type="slidenum">
              <a:rPr lang="en-US" sz="1200">
                <a:latin typeface="Garamond" pitchFamily="18" charset="0"/>
              </a:rPr>
              <a:pPr algn="r"/>
              <a:t>18</a:t>
            </a:fld>
            <a:endParaRPr lang="en-US" sz="1200">
              <a:latin typeface="Garamond" pitchFamily="18" charset="0"/>
            </a:endParaRPr>
          </a:p>
        </p:txBody>
      </p:sp>
      <p:sp>
        <p:nvSpPr>
          <p:cNvPr id="87042" name="Rectangle 2"/>
          <p:cNvSpPr>
            <a:spLocks noGrp="1" noChangeArrowheads="1"/>
          </p:cNvSpPr>
          <p:nvPr>
            <p:ph type="title" idx="4294967295"/>
          </p:nvPr>
        </p:nvSpPr>
        <p:spPr/>
        <p:txBody>
          <a:bodyPr/>
          <a:lstStyle/>
          <a:p>
            <a:pPr eaLnBrk="1" hangingPunct="1"/>
            <a:r>
              <a:rPr lang="en-US" altLang="zh-CN" sz="3800" smtClean="0">
                <a:ea typeface="SimSun" pitchFamily="2" charset="-122"/>
              </a:rPr>
              <a:t>What is an event?</a:t>
            </a:r>
            <a:endParaRPr lang="en-US" altLang="zh-CN" smtClean="0">
              <a:ea typeface="SimSun" pitchFamily="2" charset="-122"/>
            </a:endParaRPr>
          </a:p>
        </p:txBody>
      </p:sp>
      <p:sp>
        <p:nvSpPr>
          <p:cNvPr id="87043" name="AutoShape 6"/>
          <p:cNvSpPr>
            <a:spLocks noChangeArrowheads="1"/>
          </p:cNvSpPr>
          <p:nvPr/>
        </p:nvSpPr>
        <p:spPr bwMode="auto">
          <a:xfrm rot="10800000">
            <a:off x="127000" y="1123950"/>
            <a:ext cx="4800600" cy="4572000"/>
          </a:xfrm>
          <a:prstGeom prst="triangle">
            <a:avLst>
              <a:gd name="adj" fmla="val 50000"/>
            </a:avLst>
          </a:prstGeom>
          <a:solidFill>
            <a:schemeClr val="accent1"/>
          </a:solidFill>
          <a:ln w="9525">
            <a:solidFill>
              <a:schemeClr val="tx1"/>
            </a:solidFill>
            <a:miter lim="800000"/>
            <a:headEnd/>
            <a:tailEnd/>
          </a:ln>
        </p:spPr>
        <p:txBody>
          <a:bodyPr rot="10800000" wrap="none" anchor="ctr"/>
          <a:lstStyle/>
          <a:p>
            <a:pPr algn="ctr"/>
            <a:endParaRPr lang="en-US"/>
          </a:p>
        </p:txBody>
      </p:sp>
      <p:sp>
        <p:nvSpPr>
          <p:cNvPr id="87044" name="AutoShape 7"/>
          <p:cNvSpPr>
            <a:spLocks noChangeArrowheads="1"/>
          </p:cNvSpPr>
          <p:nvPr/>
        </p:nvSpPr>
        <p:spPr bwMode="auto">
          <a:xfrm rot="10800000">
            <a:off x="622300" y="2054225"/>
            <a:ext cx="3794125" cy="3657600"/>
          </a:xfrm>
          <a:prstGeom prst="triangle">
            <a:avLst>
              <a:gd name="adj" fmla="val 50000"/>
            </a:avLst>
          </a:prstGeom>
          <a:solidFill>
            <a:srgbClr val="CC99FF"/>
          </a:solidFill>
          <a:ln w="9525">
            <a:solidFill>
              <a:schemeClr val="tx1"/>
            </a:solidFill>
            <a:miter lim="800000"/>
            <a:headEnd/>
            <a:tailEnd/>
          </a:ln>
        </p:spPr>
        <p:txBody>
          <a:bodyPr rot="10800000" wrap="none" anchor="ctr"/>
          <a:lstStyle/>
          <a:p>
            <a:pPr algn="ctr"/>
            <a:endParaRPr lang="en-US"/>
          </a:p>
        </p:txBody>
      </p:sp>
      <p:sp>
        <p:nvSpPr>
          <p:cNvPr id="87045" name="AutoShape 8"/>
          <p:cNvSpPr>
            <a:spLocks noChangeArrowheads="1"/>
          </p:cNvSpPr>
          <p:nvPr/>
        </p:nvSpPr>
        <p:spPr bwMode="auto">
          <a:xfrm rot="10800000">
            <a:off x="1250950" y="3257550"/>
            <a:ext cx="2533650" cy="2422525"/>
          </a:xfrm>
          <a:prstGeom prst="triangle">
            <a:avLst>
              <a:gd name="adj" fmla="val 50000"/>
            </a:avLst>
          </a:prstGeom>
          <a:solidFill>
            <a:srgbClr val="99CC00"/>
          </a:solidFill>
          <a:ln w="9525">
            <a:solidFill>
              <a:schemeClr val="tx1"/>
            </a:solidFill>
            <a:miter lim="800000"/>
            <a:headEnd/>
            <a:tailEnd/>
          </a:ln>
        </p:spPr>
        <p:txBody>
          <a:bodyPr rot="10800000" wrap="none" anchor="ctr"/>
          <a:lstStyle/>
          <a:p>
            <a:pPr algn="ctr"/>
            <a:endParaRPr lang="en-US"/>
          </a:p>
        </p:txBody>
      </p:sp>
      <p:sp>
        <p:nvSpPr>
          <p:cNvPr id="87046" name="Rectangle 9"/>
          <p:cNvSpPr>
            <a:spLocks noChangeArrowheads="1"/>
          </p:cNvSpPr>
          <p:nvPr/>
        </p:nvSpPr>
        <p:spPr bwMode="auto">
          <a:xfrm>
            <a:off x="889000" y="1276350"/>
            <a:ext cx="3352800" cy="533400"/>
          </a:xfrm>
          <a:prstGeom prst="rect">
            <a:avLst/>
          </a:prstGeom>
          <a:solidFill>
            <a:schemeClr val="accent1"/>
          </a:solidFill>
          <a:ln w="9525">
            <a:noFill/>
            <a:miter lim="800000"/>
            <a:headEnd/>
            <a:tailEnd/>
          </a:ln>
        </p:spPr>
        <p:txBody>
          <a:bodyPr wrap="none" anchor="ctr"/>
          <a:lstStyle/>
          <a:p>
            <a:pPr algn="ctr"/>
            <a:r>
              <a:rPr lang="en-US" sz="1900" b="1"/>
              <a:t>Topic Detection and Tracking (TDT)</a:t>
            </a:r>
          </a:p>
        </p:txBody>
      </p:sp>
      <p:sp>
        <p:nvSpPr>
          <p:cNvPr id="529418" name="Rectangle 10"/>
          <p:cNvSpPr>
            <a:spLocks noChangeArrowheads="1"/>
          </p:cNvSpPr>
          <p:nvPr/>
        </p:nvSpPr>
        <p:spPr bwMode="auto">
          <a:xfrm>
            <a:off x="889000" y="2266950"/>
            <a:ext cx="3336925" cy="533400"/>
          </a:xfrm>
          <a:prstGeom prst="rect">
            <a:avLst/>
          </a:prstGeom>
          <a:noFill/>
          <a:ln>
            <a:noFill/>
          </a:ln>
          <a:effectLst/>
          <a:extLst/>
        </p:spPr>
        <p:txBody>
          <a:bodyPr wrap="none" anchor="ctr"/>
          <a:lstStyle/>
          <a:p>
            <a:pPr algn="ctr">
              <a:defRPr/>
            </a:pPr>
            <a:r>
              <a:rPr lang="en-US" sz="1850" b="1" dirty="0">
                <a:latin typeface="Arial" pitchFamily="34" charset="0"/>
                <a:cs typeface="+mn-cs"/>
              </a:rPr>
              <a:t>Automatic Content Extraction</a:t>
            </a:r>
          </a:p>
          <a:p>
            <a:pPr algn="ctr">
              <a:defRPr/>
            </a:pPr>
            <a:r>
              <a:rPr lang="en-US" sz="1850" b="1" dirty="0">
                <a:latin typeface="Arial" pitchFamily="34" charset="0"/>
                <a:cs typeface="+mn-cs"/>
              </a:rPr>
              <a:t>(ACE)</a:t>
            </a:r>
          </a:p>
        </p:txBody>
      </p:sp>
      <p:sp>
        <p:nvSpPr>
          <p:cNvPr id="87048" name="Rectangle 11"/>
          <p:cNvSpPr>
            <a:spLocks noChangeArrowheads="1"/>
          </p:cNvSpPr>
          <p:nvPr/>
        </p:nvSpPr>
        <p:spPr bwMode="auto">
          <a:xfrm>
            <a:off x="838200" y="3705225"/>
            <a:ext cx="3352800" cy="533400"/>
          </a:xfrm>
          <a:prstGeom prst="rect">
            <a:avLst/>
          </a:prstGeom>
          <a:noFill/>
          <a:ln w="9525">
            <a:noFill/>
            <a:miter lim="800000"/>
            <a:headEnd/>
            <a:tailEnd/>
          </a:ln>
        </p:spPr>
        <p:txBody>
          <a:bodyPr wrap="none" anchor="ctr"/>
          <a:lstStyle/>
          <a:p>
            <a:pPr algn="ctr"/>
            <a:r>
              <a:rPr lang="en-US" sz="2000" b="1"/>
              <a:t>Propbank, </a:t>
            </a:r>
          </a:p>
          <a:p>
            <a:pPr algn="ctr"/>
            <a:r>
              <a:rPr lang="en-US" sz="2000" b="1"/>
              <a:t>Timebank,</a:t>
            </a:r>
          </a:p>
          <a:p>
            <a:pPr algn="ctr"/>
            <a:r>
              <a:rPr lang="en-US" sz="2000" b="1"/>
              <a:t>Discourse </a:t>
            </a:r>
          </a:p>
          <a:p>
            <a:pPr algn="ctr"/>
            <a:r>
              <a:rPr lang="en-US" sz="2000" b="1"/>
              <a:t>Treebank</a:t>
            </a:r>
          </a:p>
        </p:txBody>
      </p:sp>
      <p:sp>
        <p:nvSpPr>
          <p:cNvPr id="87049" name="Rectangle 12"/>
          <p:cNvSpPr>
            <a:spLocks noChangeArrowheads="1"/>
          </p:cNvSpPr>
          <p:nvPr/>
        </p:nvSpPr>
        <p:spPr bwMode="auto">
          <a:xfrm>
            <a:off x="5092700" y="1295400"/>
            <a:ext cx="2895600" cy="533400"/>
          </a:xfrm>
          <a:prstGeom prst="rect">
            <a:avLst/>
          </a:prstGeom>
          <a:noFill/>
          <a:ln w="9525">
            <a:noFill/>
            <a:miter lim="800000"/>
            <a:headEnd/>
            <a:tailEnd/>
          </a:ln>
        </p:spPr>
        <p:txBody>
          <a:bodyPr wrap="none" anchor="ctr"/>
          <a:lstStyle/>
          <a:p>
            <a:pPr algn="ctr"/>
            <a:r>
              <a:rPr lang="en-US"/>
              <a:t>Temporal order of coarse-grained </a:t>
            </a:r>
          </a:p>
          <a:p>
            <a:pPr algn="ctr"/>
            <a:r>
              <a:rPr lang="en-US"/>
              <a:t>groups of events (</a:t>
            </a:r>
            <a:r>
              <a:rPr lang="ja-JP" altLang="en-US"/>
              <a:t>“</a:t>
            </a:r>
            <a:r>
              <a:rPr lang="en-US"/>
              <a:t>topics</a:t>
            </a:r>
            <a:r>
              <a:rPr lang="ja-JP" altLang="en-US"/>
              <a:t>”</a:t>
            </a:r>
            <a:r>
              <a:rPr lang="en-US"/>
              <a:t>)</a:t>
            </a:r>
          </a:p>
        </p:txBody>
      </p:sp>
      <p:sp>
        <p:nvSpPr>
          <p:cNvPr id="87050" name="Rectangle 13"/>
          <p:cNvSpPr>
            <a:spLocks noChangeArrowheads="1"/>
          </p:cNvSpPr>
          <p:nvPr/>
        </p:nvSpPr>
        <p:spPr bwMode="auto">
          <a:xfrm>
            <a:off x="4572000" y="2362200"/>
            <a:ext cx="2895600" cy="533400"/>
          </a:xfrm>
          <a:prstGeom prst="rect">
            <a:avLst/>
          </a:prstGeom>
          <a:noFill/>
          <a:ln w="9525">
            <a:noFill/>
            <a:miter lim="800000"/>
            <a:headEnd/>
            <a:tailEnd/>
          </a:ln>
        </p:spPr>
        <p:txBody>
          <a:bodyPr wrap="none" anchor="ctr"/>
          <a:lstStyle/>
          <a:p>
            <a:pPr algn="ctr"/>
            <a:r>
              <a:rPr lang="en-US"/>
              <a:t>Defined 33 types of events, </a:t>
            </a:r>
          </a:p>
          <a:p>
            <a:pPr algn="ctr"/>
            <a:r>
              <a:rPr lang="en-US"/>
              <a:t>each event mention </a:t>
            </a:r>
          </a:p>
          <a:p>
            <a:pPr algn="ctr"/>
            <a:r>
              <a:rPr lang="en-US"/>
              <a:t>includes a trigger word and </a:t>
            </a:r>
          </a:p>
          <a:p>
            <a:pPr algn="ctr"/>
            <a:r>
              <a:rPr lang="en-US"/>
              <a:t>arguments with roles</a:t>
            </a:r>
          </a:p>
        </p:txBody>
      </p:sp>
      <p:sp>
        <p:nvSpPr>
          <p:cNvPr id="87051" name="Rectangle 14"/>
          <p:cNvSpPr>
            <a:spLocks noChangeArrowheads="1"/>
          </p:cNvSpPr>
          <p:nvPr/>
        </p:nvSpPr>
        <p:spPr bwMode="auto">
          <a:xfrm>
            <a:off x="4416425" y="3810000"/>
            <a:ext cx="2895600" cy="533400"/>
          </a:xfrm>
          <a:prstGeom prst="rect">
            <a:avLst/>
          </a:prstGeom>
          <a:noFill/>
          <a:ln w="9525">
            <a:noFill/>
            <a:miter lim="800000"/>
            <a:headEnd/>
            <a:tailEnd/>
          </a:ln>
        </p:spPr>
        <p:txBody>
          <a:bodyPr wrap="none" anchor="ctr"/>
          <a:lstStyle/>
          <a:p>
            <a:pPr algn="ctr"/>
            <a:r>
              <a:rPr lang="en-US"/>
              <a:t>Each verb is an event type, no arguments</a:t>
            </a:r>
          </a:p>
          <a:p>
            <a:pPr algn="ctr"/>
            <a:r>
              <a:rPr lang="en-US"/>
              <a:t>Some nominals and adjectives allowed</a:t>
            </a:r>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7" name="Rectangle 3"/>
          <p:cNvSpPr>
            <a:spLocks noGrp="1" noChangeArrowheads="1"/>
          </p:cNvSpPr>
          <p:nvPr>
            <p:ph type="sldNum" sz="quarter" idx="11"/>
          </p:nvPr>
        </p:nvSpPr>
        <p:spPr>
          <a:noFill/>
        </p:spPr>
        <p:txBody>
          <a:bodyPr/>
          <a:lstStyle/>
          <a:p>
            <a:fld id="{60CE4D69-34DB-42D9-8A42-62E08317E336}" type="slidenum">
              <a:rPr lang="en-US" altLang="zh-TW" smtClean="0">
                <a:ea typeface="Arial Unicode MS" pitchFamily="34" charset="-122"/>
                <a:cs typeface="Arial Unicode MS" pitchFamily="34" charset="-122"/>
              </a:rPr>
              <a:pPr/>
              <a:t>180</a:t>
            </a:fld>
            <a:endParaRPr lang="en-US" altLang="zh-TW" smtClean="0">
              <a:ea typeface="Arial Unicode MS" pitchFamily="34" charset="-122"/>
              <a:cs typeface="Arial Unicode MS" pitchFamily="34" charset="-122"/>
            </a:endParaRPr>
          </a:p>
        </p:txBody>
      </p:sp>
      <p:sp>
        <p:nvSpPr>
          <p:cNvPr id="393218" name="Title 1"/>
          <p:cNvSpPr>
            <a:spLocks noGrp="1"/>
          </p:cNvSpPr>
          <p:nvPr>
            <p:ph type="title" idx="4294967295"/>
          </p:nvPr>
        </p:nvSpPr>
        <p:spPr/>
        <p:txBody>
          <a:bodyPr/>
          <a:lstStyle/>
          <a:p>
            <a:r>
              <a:rPr lang="en-US" sz="4200" smtClean="0">
                <a:ea typeface="ＭＳ Ｐゴシック" pitchFamily="34" charset="-128"/>
              </a:rPr>
              <a:t>Experiments: Data</a:t>
            </a:r>
          </a:p>
        </p:txBody>
      </p:sp>
      <p:sp>
        <p:nvSpPr>
          <p:cNvPr id="393219" name="Content Placeholder 2"/>
          <p:cNvSpPr>
            <a:spLocks noGrp="1"/>
          </p:cNvSpPr>
          <p:nvPr>
            <p:ph idx="4294967295"/>
          </p:nvPr>
        </p:nvSpPr>
        <p:spPr/>
        <p:txBody>
          <a:bodyPr/>
          <a:lstStyle/>
          <a:p>
            <a:r>
              <a:rPr lang="en-US" sz="1800" smtClean="0">
                <a:latin typeface="Arial" charset="0"/>
                <a:ea typeface="ＭＳ Ｐゴシック" pitchFamily="34" charset="-128"/>
              </a:rPr>
              <a:t>20 newswire articles published in March 2003, from the ACE05 corpus.</a:t>
            </a:r>
          </a:p>
          <a:p>
            <a:pPr lvl="1"/>
            <a:r>
              <a:rPr lang="en-US" sz="1400" smtClean="0">
                <a:latin typeface="Arial" charset="0"/>
              </a:rPr>
              <a:t>Gold Event Co-reference: annotated</a:t>
            </a:r>
          </a:p>
          <a:p>
            <a:pPr lvl="1"/>
            <a:r>
              <a:rPr lang="en-US" sz="1400" smtClean="0">
                <a:latin typeface="Arial" charset="0"/>
              </a:rPr>
              <a:t>Learned Event Co-reference: </a:t>
            </a:r>
            <a:r>
              <a:rPr lang="en-US" sz="1400" i="1" smtClean="0">
                <a:latin typeface="Arial" charset="0"/>
              </a:rPr>
              <a:t>A Pairwise Coreference Model, Feature Impact and Evaluation for Event Coreference Resolution</a:t>
            </a:r>
            <a:r>
              <a:rPr lang="en-US" sz="1400" smtClean="0">
                <a:latin typeface="Arial" charset="0"/>
              </a:rPr>
              <a:t>, Z. Cheng, H. Ji and R. Harallick, 2009</a:t>
            </a:r>
          </a:p>
          <a:p>
            <a:endParaRPr lang="en-US" sz="1800" smtClean="0">
              <a:latin typeface="Arial" charset="0"/>
              <a:ea typeface="ＭＳ Ｐゴシック" pitchFamily="34" charset="-128"/>
            </a:endParaRPr>
          </a:p>
          <a:p>
            <a:r>
              <a:rPr lang="en-US" sz="1800" smtClean="0">
                <a:latin typeface="Arial" charset="0"/>
                <a:ea typeface="ＭＳ Ｐゴシック" pitchFamily="34" charset="-128"/>
              </a:rPr>
              <a:t>Time intervals are extracted using IllinoisTime, NAACL-12-Demo.</a:t>
            </a:r>
          </a:p>
          <a:p>
            <a:endParaRPr lang="en-US" sz="1800" smtClean="0">
              <a:latin typeface="Arial" charset="0"/>
              <a:ea typeface="ＭＳ Ｐゴシック" pitchFamily="34" charset="-128"/>
            </a:endParaRPr>
          </a:p>
          <a:p>
            <a:r>
              <a:rPr lang="en-US" sz="1800" smtClean="0">
                <a:latin typeface="Arial" charset="0"/>
                <a:ea typeface="ＭＳ Ｐゴシック" pitchFamily="34" charset="-128"/>
              </a:rPr>
              <a:t>Data annotation:</a:t>
            </a:r>
          </a:p>
          <a:p>
            <a:pPr lvl="1"/>
            <a:r>
              <a:rPr lang="en-US" sz="1600" smtClean="0">
                <a:latin typeface="Arial" charset="0"/>
              </a:rPr>
              <a:t>Event mentions Vs. Time intervals: Association</a:t>
            </a:r>
          </a:p>
          <a:p>
            <a:pPr lvl="1"/>
            <a:r>
              <a:rPr lang="en-US" sz="1600" smtClean="0">
                <a:latin typeface="Arial" charset="0"/>
              </a:rPr>
              <a:t>Event mentions Vs. Event mentions: Temporal relations (</a:t>
            </a:r>
            <a:r>
              <a:rPr lang="en-US" sz="1600" i="1" smtClean="0">
                <a:solidFill>
                  <a:srgbClr val="FF0000"/>
                </a:solidFill>
                <a:latin typeface="Arial" charset="0"/>
              </a:rPr>
              <a:t>b</a:t>
            </a:r>
            <a:r>
              <a:rPr lang="en-US" sz="1600" smtClean="0">
                <a:latin typeface="Arial" charset="0"/>
              </a:rPr>
              <a:t>, </a:t>
            </a:r>
            <a:r>
              <a:rPr lang="en-US" sz="1600" i="1" smtClean="0">
                <a:solidFill>
                  <a:srgbClr val="FF0000"/>
                </a:solidFill>
                <a:latin typeface="Arial" charset="0"/>
              </a:rPr>
              <a:t>a</a:t>
            </a:r>
            <a:r>
              <a:rPr lang="en-US" sz="1600" smtClean="0">
                <a:latin typeface="Arial" charset="0"/>
              </a:rPr>
              <a:t>, </a:t>
            </a:r>
            <a:r>
              <a:rPr lang="en-US" sz="1600" i="1" smtClean="0">
                <a:solidFill>
                  <a:srgbClr val="FF0000"/>
                </a:solidFill>
                <a:latin typeface="Arial" charset="0"/>
              </a:rPr>
              <a:t>o</a:t>
            </a:r>
            <a:r>
              <a:rPr lang="en-US" sz="1600" smtClean="0">
                <a:latin typeface="Arial" charset="0"/>
              </a:rPr>
              <a:t>)</a:t>
            </a:r>
          </a:p>
          <a:p>
            <a:pPr lvl="1"/>
            <a:endParaRPr lang="en-US" sz="1600" smtClean="0">
              <a:latin typeface="Arial" charset="0"/>
            </a:endParaRPr>
          </a:p>
          <a:p>
            <a:r>
              <a:rPr lang="en-US" sz="1800" smtClean="0">
                <a:latin typeface="Arial" charset="0"/>
                <a:ea typeface="ＭＳ Ｐゴシック" pitchFamily="34" charset="-128"/>
              </a:rPr>
              <a:t>Annotation saturation:</a:t>
            </a:r>
          </a:p>
          <a:p>
            <a:pPr lvl="1"/>
            <a:r>
              <a:rPr lang="en-US" sz="1600" smtClean="0">
                <a:latin typeface="Arial" charset="0"/>
              </a:rPr>
              <a:t>Orphan event mentions are associated with (-∞, +∞)</a:t>
            </a:r>
          </a:p>
          <a:p>
            <a:pPr lvl="1"/>
            <a:r>
              <a:rPr lang="en-US" sz="1600" smtClean="0">
                <a:latin typeface="Arial" charset="0"/>
              </a:rPr>
              <a:t>Adding inferred relations between event mentions with reflexivity and transitivity.</a:t>
            </a:r>
          </a:p>
          <a:p>
            <a:pPr lvl="1"/>
            <a:endParaRPr lang="en-US" sz="1600" smtClean="0">
              <a:latin typeface="Arial" charset="0"/>
            </a:endParaRPr>
          </a:p>
        </p:txBody>
      </p:sp>
      <p:sp>
        <p:nvSpPr>
          <p:cNvPr id="5" name="Rounded Rectangle 4"/>
          <p:cNvSpPr>
            <a:spLocks noChangeArrowheads="1"/>
          </p:cNvSpPr>
          <p:nvPr/>
        </p:nvSpPr>
        <p:spPr bwMode="auto">
          <a:xfrm>
            <a:off x="914400" y="1600200"/>
            <a:ext cx="6934200" cy="3886200"/>
          </a:xfrm>
          <a:prstGeom prst="roundRect">
            <a:avLst>
              <a:gd name="adj" fmla="val 4690"/>
            </a:avLst>
          </a:prstGeom>
          <a:solidFill>
            <a:schemeClr val="accent1"/>
          </a:solidFill>
          <a:ln w="25400">
            <a:solidFill>
              <a:srgbClr val="008000"/>
            </a:solidFill>
            <a:round/>
            <a:headEnd/>
            <a:tailEnd/>
          </a:ln>
          <a:effectLst>
            <a:outerShdw blurRad="50800" dist="38100" dir="2700000" rotWithShape="0">
              <a:srgbClr val="808080">
                <a:alpha val="42998"/>
              </a:srgbClr>
            </a:outerShdw>
          </a:effectLst>
        </p:spPr>
        <p:txBody>
          <a:bodyPr/>
          <a:lstStyle/>
          <a:p>
            <a:pPr eaLnBrk="0" hangingPunct="0">
              <a:defRPr/>
            </a:pPr>
            <a:endParaRPr lang="en-US"/>
          </a:p>
          <a:p>
            <a:pPr eaLnBrk="0" hangingPunct="0">
              <a:defRPr/>
            </a:pPr>
            <a:endParaRPr lang="en-US"/>
          </a:p>
          <a:p>
            <a:pPr eaLnBrk="0" hangingPunct="0">
              <a:defRPr/>
            </a:pPr>
            <a:endParaRPr lang="en-US"/>
          </a:p>
          <a:p>
            <a:pPr eaLnBrk="0" hangingPunct="0">
              <a:defRPr/>
            </a:pPr>
            <a:endParaRPr lang="en-US"/>
          </a:p>
          <a:p>
            <a:pPr eaLnBrk="0" hangingPunct="0">
              <a:defRPr/>
            </a:pPr>
            <a:endParaRPr lang="en-US"/>
          </a:p>
          <a:p>
            <a:pPr eaLnBrk="0" hangingPunct="0">
              <a:defRPr/>
            </a:pPr>
            <a:endParaRPr lang="en-US" b="1" u="sng">
              <a:solidFill>
                <a:srgbClr val="FF0000"/>
              </a:solidFill>
            </a:endParaRPr>
          </a:p>
          <a:p>
            <a:pPr eaLnBrk="0" hangingPunct="0">
              <a:defRPr/>
            </a:pPr>
            <a:r>
              <a:rPr lang="en-US" b="1" u="sng">
                <a:solidFill>
                  <a:srgbClr val="FF0000"/>
                </a:solidFill>
              </a:rPr>
              <a:t>Notes:</a:t>
            </a:r>
            <a:endParaRPr lang="en-US"/>
          </a:p>
          <a:p>
            <a:pPr eaLnBrk="0" hangingPunct="0">
              <a:defRPr/>
            </a:pPr>
            <a:r>
              <a:rPr lang="en-US">
                <a:solidFill>
                  <a:srgbClr val="008000"/>
                </a:solidFill>
              </a:rPr>
              <a:t>⇰ We do not use the </a:t>
            </a:r>
            <a:r>
              <a:rPr lang="en-US">
                <a:solidFill>
                  <a:srgbClr val="FF0000"/>
                </a:solidFill>
              </a:rPr>
              <a:t>TimeML </a:t>
            </a:r>
            <a:r>
              <a:rPr lang="en-US">
                <a:solidFill>
                  <a:srgbClr val="008000"/>
                </a:solidFill>
              </a:rPr>
              <a:t>corpus because:</a:t>
            </a:r>
          </a:p>
          <a:p>
            <a:pPr eaLnBrk="0" hangingPunct="0">
              <a:defRPr/>
            </a:pPr>
            <a:r>
              <a:rPr lang="en-US">
                <a:solidFill>
                  <a:srgbClr val="008000"/>
                </a:solidFill>
              </a:rPr>
              <a:t>     1. It does not focus on </a:t>
            </a:r>
            <a:r>
              <a:rPr lang="en-US">
                <a:solidFill>
                  <a:srgbClr val="FF0000"/>
                </a:solidFill>
              </a:rPr>
              <a:t>significant events </a:t>
            </a:r>
            <a:r>
              <a:rPr lang="en-US">
                <a:solidFill>
                  <a:srgbClr val="008000"/>
                </a:solidFill>
              </a:rPr>
              <a:t>(e.g. Attack, Kill)</a:t>
            </a:r>
          </a:p>
          <a:p>
            <a:pPr eaLnBrk="0" hangingPunct="0">
              <a:defRPr/>
            </a:pPr>
            <a:r>
              <a:rPr lang="en-US">
                <a:solidFill>
                  <a:srgbClr val="008000"/>
                </a:solidFill>
              </a:rPr>
              <a:t>     2. It does not have </a:t>
            </a:r>
            <a:r>
              <a:rPr lang="en-US">
                <a:solidFill>
                  <a:srgbClr val="FF0000"/>
                </a:solidFill>
              </a:rPr>
              <a:t>event coreference </a:t>
            </a:r>
            <a:r>
              <a:rPr lang="en-US">
                <a:solidFill>
                  <a:srgbClr val="008000"/>
                </a:solidFill>
              </a:rPr>
              <a:t>information.</a:t>
            </a:r>
          </a:p>
          <a:p>
            <a:pPr eaLnBrk="0" hangingPunct="0">
              <a:defRPr/>
            </a:pPr>
            <a:endParaRPr lang="en-US">
              <a:solidFill>
                <a:srgbClr val="008000"/>
              </a:solidFill>
            </a:endParaRPr>
          </a:p>
          <a:p>
            <a:pPr eaLnBrk="0" hangingPunct="0">
              <a:defRPr/>
            </a:pPr>
            <a:r>
              <a:rPr lang="en-US">
                <a:solidFill>
                  <a:srgbClr val="008000"/>
                </a:solidFill>
              </a:rPr>
              <a:t>⇰ However, we have some </a:t>
            </a:r>
            <a:r>
              <a:rPr lang="en-US">
                <a:solidFill>
                  <a:srgbClr val="FF0000"/>
                </a:solidFill>
              </a:rPr>
              <a:t>additional experiments </a:t>
            </a:r>
            <a:r>
              <a:rPr lang="en-US">
                <a:solidFill>
                  <a:srgbClr val="008000"/>
                </a:solidFill>
              </a:rPr>
              <a:t>on</a:t>
            </a:r>
          </a:p>
          <a:p>
            <a:pPr eaLnBrk="0" hangingPunct="0">
              <a:defRPr/>
            </a:pPr>
            <a:r>
              <a:rPr lang="en-US">
                <a:solidFill>
                  <a:srgbClr val="008000"/>
                </a:solidFill>
              </a:rPr>
              <a:t>            TimeML to compare with previous work (see our paper).</a:t>
            </a:r>
          </a:p>
          <a:p>
            <a:pPr eaLnBrk="0" hangingPunct="0">
              <a:defRPr/>
            </a:pPr>
            <a:r>
              <a:rPr lang="en-US">
                <a:solidFill>
                  <a:srgbClr val="008000"/>
                </a:solidFill>
              </a:rPr>
              <a:t>  </a:t>
            </a:r>
          </a:p>
        </p:txBody>
      </p:sp>
      <p:graphicFrame>
        <p:nvGraphicFramePr>
          <p:cNvPr id="6" name="Table 5"/>
          <p:cNvGraphicFramePr>
            <a:graphicFrameLocks noGrp="1"/>
          </p:cNvGraphicFramePr>
          <p:nvPr/>
        </p:nvGraphicFramePr>
        <p:xfrm>
          <a:off x="1562100" y="1905000"/>
          <a:ext cx="5981700" cy="1112838"/>
        </p:xfrm>
        <a:graphic>
          <a:graphicData uri="http://schemas.openxmlformats.org/drawingml/2006/table">
            <a:tbl>
              <a:tblPr firstRow="1" bandRow="1">
                <a:tableStyleId>{2D5ABB26-0587-4C30-8999-92F81FD0307C}</a:tableStyleId>
              </a:tblPr>
              <a:tblGrid>
                <a:gridCol w="1174187"/>
                <a:gridCol w="1250312"/>
                <a:gridCol w="1554704"/>
                <a:gridCol w="1049997"/>
                <a:gridCol w="952500"/>
              </a:tblGrid>
              <a:tr h="370946">
                <a:tc>
                  <a:txBody>
                    <a:bodyPr/>
                    <a:lstStyle/>
                    <a:p>
                      <a:pPr algn="l"/>
                      <a:r>
                        <a:rPr lang="en-US" sz="1800" b="1" dirty="0"/>
                        <a:t>Data</a:t>
                      </a:r>
                    </a:p>
                  </a:txBody>
                  <a:tcPr marT="45733" marB="45733">
                    <a:lnL w="19050" cap="flat" cmpd="sng" algn="ctr">
                      <a:solidFill>
                        <a:srgbClr val="008000"/>
                      </a:solidFill>
                      <a:prstDash val="solid"/>
                      <a:round/>
                      <a:headEnd type="none" w="med" len="med"/>
                      <a:tailEnd type="none" w="med" len="med"/>
                    </a:lnL>
                    <a:lnR w="19050" cap="flat" cmpd="sng" algn="ctr">
                      <a:solidFill>
                        <a:srgbClr val="008000"/>
                      </a:solidFill>
                      <a:prstDash val="solid"/>
                      <a:round/>
                      <a:headEnd type="none" w="med" len="med"/>
                      <a:tailEnd type="none" w="med" len="med"/>
                    </a:lnR>
                    <a:lnT w="1905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solidFill>
                      <a:schemeClr val="accent5"/>
                    </a:solidFill>
                  </a:tcPr>
                </a:tc>
                <a:tc>
                  <a:txBody>
                    <a:bodyPr/>
                    <a:lstStyle/>
                    <a:p>
                      <a:pPr algn="ctr"/>
                      <a:r>
                        <a:rPr lang="en-US" sz="1800" b="1" dirty="0"/>
                        <a:t>#Intervals</a:t>
                      </a:r>
                    </a:p>
                  </a:txBody>
                  <a:tcPr marT="45733" marB="45733">
                    <a:lnL w="19050" cap="flat" cmpd="sng" algn="ctr">
                      <a:solidFill>
                        <a:srgbClr val="008000"/>
                      </a:solidFill>
                      <a:prstDash val="solid"/>
                      <a:round/>
                      <a:headEnd type="none" w="med" len="med"/>
                      <a:tailEnd type="none" w="med" len="med"/>
                    </a:lnL>
                    <a:lnR w="19050" cap="flat" cmpd="sng" algn="ctr">
                      <a:solidFill>
                        <a:srgbClr val="008000"/>
                      </a:solidFill>
                      <a:prstDash val="solid"/>
                      <a:round/>
                      <a:headEnd type="none" w="med" len="med"/>
                      <a:tailEnd type="none" w="med" len="med"/>
                    </a:lnR>
                    <a:lnT w="1905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solidFill>
                      <a:schemeClr val="accent5"/>
                    </a:solidFill>
                  </a:tcPr>
                </a:tc>
                <a:tc>
                  <a:txBody>
                    <a:bodyPr/>
                    <a:lstStyle/>
                    <a:p>
                      <a:pPr algn="ctr"/>
                      <a:r>
                        <a:rPr lang="en-US" sz="1800" b="1" dirty="0"/>
                        <a:t>#E-mentions</a:t>
                      </a:r>
                    </a:p>
                  </a:txBody>
                  <a:tcPr marT="45733" marB="45733">
                    <a:lnL w="19050" cap="flat" cmpd="sng" algn="ctr">
                      <a:solidFill>
                        <a:srgbClr val="008000"/>
                      </a:solidFill>
                      <a:prstDash val="solid"/>
                      <a:round/>
                      <a:headEnd type="none" w="med" len="med"/>
                      <a:tailEnd type="none" w="med" len="med"/>
                    </a:lnL>
                    <a:lnR w="19050" cap="flat" cmpd="sng" algn="ctr">
                      <a:solidFill>
                        <a:srgbClr val="008000"/>
                      </a:solidFill>
                      <a:prstDash val="solid"/>
                      <a:round/>
                      <a:headEnd type="none" w="med" len="med"/>
                      <a:tailEnd type="none" w="med" len="med"/>
                    </a:lnR>
                    <a:lnT w="1905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solidFill>
                      <a:schemeClr val="accent5"/>
                    </a:solidFill>
                  </a:tcPr>
                </a:tc>
                <a:tc>
                  <a:txBody>
                    <a:bodyPr/>
                    <a:lstStyle/>
                    <a:p>
                      <a:pPr algn="ctr"/>
                      <a:r>
                        <a:rPr lang="en-US" sz="1800" b="1" dirty="0"/>
                        <a:t>#E-T</a:t>
                      </a:r>
                    </a:p>
                  </a:txBody>
                  <a:tcPr marT="45733" marB="45733">
                    <a:lnL w="19050" cap="flat" cmpd="sng" algn="ctr">
                      <a:solidFill>
                        <a:srgbClr val="008000"/>
                      </a:solidFill>
                      <a:prstDash val="solid"/>
                      <a:round/>
                      <a:headEnd type="none" w="med" len="med"/>
                      <a:tailEnd type="none" w="med" len="med"/>
                    </a:lnL>
                    <a:lnR w="19050" cap="flat" cmpd="sng" algn="ctr">
                      <a:solidFill>
                        <a:srgbClr val="008000"/>
                      </a:solidFill>
                      <a:prstDash val="solid"/>
                      <a:round/>
                      <a:headEnd type="none" w="med" len="med"/>
                      <a:tailEnd type="none" w="med" len="med"/>
                    </a:lnR>
                    <a:lnT w="1905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solidFill>
                      <a:schemeClr val="accent5"/>
                    </a:solidFill>
                  </a:tcPr>
                </a:tc>
                <a:tc>
                  <a:txBody>
                    <a:bodyPr/>
                    <a:lstStyle/>
                    <a:p>
                      <a:pPr algn="ctr"/>
                      <a:r>
                        <a:rPr lang="en-US" sz="1800" b="1" dirty="0"/>
                        <a:t>#E-E</a:t>
                      </a:r>
                    </a:p>
                  </a:txBody>
                  <a:tcPr marT="45733" marB="45733">
                    <a:lnL w="19050" cap="flat" cmpd="sng" algn="ctr">
                      <a:solidFill>
                        <a:srgbClr val="008000"/>
                      </a:solidFill>
                      <a:prstDash val="solid"/>
                      <a:round/>
                      <a:headEnd type="none" w="med" len="med"/>
                      <a:tailEnd type="none" w="med" len="med"/>
                    </a:lnL>
                    <a:lnR w="19050" cap="flat" cmpd="sng" algn="ctr">
                      <a:solidFill>
                        <a:srgbClr val="008000"/>
                      </a:solidFill>
                      <a:prstDash val="solid"/>
                      <a:round/>
                      <a:headEnd type="none" w="med" len="med"/>
                      <a:tailEnd type="none" w="med" len="med"/>
                    </a:lnR>
                    <a:lnT w="1905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solidFill>
                      <a:schemeClr val="accent5"/>
                    </a:solidFill>
                  </a:tcPr>
                </a:tc>
              </a:tr>
              <a:tr h="370946">
                <a:tc>
                  <a:txBody>
                    <a:bodyPr/>
                    <a:lstStyle/>
                    <a:p>
                      <a:pPr algn="l"/>
                      <a:r>
                        <a:rPr lang="en-US" sz="1800" dirty="0"/>
                        <a:t>Initial</a:t>
                      </a:r>
                    </a:p>
                  </a:txBody>
                  <a:tcPr marT="45733" marB="45733">
                    <a:lnL w="19050" cap="flat" cmpd="sng" algn="ctr">
                      <a:solidFill>
                        <a:srgbClr val="008000"/>
                      </a:solidFill>
                      <a:prstDash val="solid"/>
                      <a:round/>
                      <a:headEnd type="none" w="med" len="med"/>
                      <a:tailEnd type="none" w="med" len="med"/>
                    </a:lnL>
                    <a:lnR w="19050" cap="flat" cmpd="sng" algn="ctr">
                      <a:solidFill>
                        <a:srgbClr val="008000"/>
                      </a:solidFill>
                      <a:prstDash val="solid"/>
                      <a:round/>
                      <a:headEnd type="none" w="med" len="med"/>
                      <a:tailEnd type="none" w="med" len="med"/>
                    </a:lnR>
                    <a:lnT w="1905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ctr"/>
                      <a:r>
                        <a:rPr lang="en-US" sz="1800" dirty="0"/>
                        <a:t>232</a:t>
                      </a:r>
                    </a:p>
                  </a:txBody>
                  <a:tcPr marT="45733" marB="45733">
                    <a:lnL w="19050" cap="flat" cmpd="sng" algn="ctr">
                      <a:solidFill>
                        <a:srgbClr val="008000"/>
                      </a:solidFill>
                      <a:prstDash val="solid"/>
                      <a:round/>
                      <a:headEnd type="none" w="med" len="med"/>
                      <a:tailEnd type="none" w="med" len="med"/>
                    </a:lnL>
                    <a:lnR w="19050" cap="flat" cmpd="sng" algn="ctr">
                      <a:solidFill>
                        <a:srgbClr val="008000"/>
                      </a:solidFill>
                      <a:prstDash val="solid"/>
                      <a:round/>
                      <a:headEnd type="none" w="med" len="med"/>
                      <a:tailEnd type="none" w="med" len="med"/>
                    </a:lnR>
                    <a:lnT w="1905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ctr"/>
                      <a:r>
                        <a:rPr lang="en-US" sz="1800" dirty="0"/>
                        <a:t>324</a:t>
                      </a:r>
                    </a:p>
                  </a:txBody>
                  <a:tcPr marT="45733" marB="45733">
                    <a:lnL w="19050" cap="flat" cmpd="sng" algn="ctr">
                      <a:solidFill>
                        <a:srgbClr val="008000"/>
                      </a:solidFill>
                      <a:prstDash val="solid"/>
                      <a:round/>
                      <a:headEnd type="none" w="med" len="med"/>
                      <a:tailEnd type="none" w="med" len="med"/>
                    </a:lnL>
                    <a:lnR w="19050" cap="flat" cmpd="sng" algn="ctr">
                      <a:solidFill>
                        <a:srgbClr val="008000"/>
                      </a:solidFill>
                      <a:prstDash val="solid"/>
                      <a:round/>
                      <a:headEnd type="none" w="med" len="med"/>
                      <a:tailEnd type="none" w="med" len="med"/>
                    </a:lnR>
                    <a:lnT w="1905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ctr"/>
                      <a:r>
                        <a:rPr lang="en-US" sz="1800" dirty="0"/>
                        <a:t>305</a:t>
                      </a:r>
                    </a:p>
                  </a:txBody>
                  <a:tcPr marT="45733" marB="45733">
                    <a:lnL w="19050" cap="flat" cmpd="sng" algn="ctr">
                      <a:solidFill>
                        <a:srgbClr val="008000"/>
                      </a:solidFill>
                      <a:prstDash val="solid"/>
                      <a:round/>
                      <a:headEnd type="none" w="med" len="med"/>
                      <a:tailEnd type="none" w="med" len="med"/>
                    </a:lnL>
                    <a:lnR w="19050" cap="flat" cmpd="sng" algn="ctr">
                      <a:solidFill>
                        <a:srgbClr val="008000"/>
                      </a:solidFill>
                      <a:prstDash val="solid"/>
                      <a:round/>
                      <a:headEnd type="none" w="med" len="med"/>
                      <a:tailEnd type="none" w="med" len="med"/>
                    </a:lnR>
                    <a:lnT w="1905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ctr"/>
                      <a:r>
                        <a:rPr lang="en-US" sz="1800" dirty="0"/>
                        <a:t>376</a:t>
                      </a:r>
                    </a:p>
                  </a:txBody>
                  <a:tcPr marT="45733" marB="45733">
                    <a:lnL w="19050" cap="flat" cmpd="sng" algn="ctr">
                      <a:solidFill>
                        <a:srgbClr val="008000"/>
                      </a:solidFill>
                      <a:prstDash val="solid"/>
                      <a:round/>
                      <a:headEnd type="none" w="med" len="med"/>
                      <a:tailEnd type="none" w="med" len="med"/>
                    </a:lnL>
                    <a:lnR w="19050" cap="flat" cmpd="sng" algn="ctr">
                      <a:solidFill>
                        <a:srgbClr val="008000"/>
                      </a:solidFill>
                      <a:prstDash val="solid"/>
                      <a:round/>
                      <a:headEnd type="none" w="med" len="med"/>
                      <a:tailEnd type="none" w="med" len="med"/>
                    </a:lnR>
                    <a:lnT w="1905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r>
              <a:tr h="370946">
                <a:tc>
                  <a:txBody>
                    <a:bodyPr/>
                    <a:lstStyle/>
                    <a:p>
                      <a:pPr algn="l"/>
                      <a:r>
                        <a:rPr lang="en-US" sz="1800" dirty="0"/>
                        <a:t>Saturated</a:t>
                      </a:r>
                    </a:p>
                  </a:txBody>
                  <a:tcPr marT="45733" marB="45733">
                    <a:lnL w="19050" cap="flat" cmpd="sng" algn="ctr">
                      <a:solidFill>
                        <a:srgbClr val="008000"/>
                      </a:solidFill>
                      <a:prstDash val="solid"/>
                      <a:round/>
                      <a:headEnd type="none" w="med" len="med"/>
                      <a:tailEnd type="none" w="med" len="med"/>
                    </a:lnL>
                    <a:lnR w="19050" cap="flat" cmpd="sng" algn="ctr">
                      <a:solidFill>
                        <a:srgbClr val="008000"/>
                      </a:solidFill>
                      <a:prstDash val="solid"/>
                      <a:round/>
                      <a:headEnd type="none" w="med" len="med"/>
                      <a:tailEnd type="none" w="med" len="med"/>
                    </a:lnR>
                    <a:lnT w="1905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ctr"/>
                      <a:r>
                        <a:rPr lang="en-US" sz="1800" dirty="0"/>
                        <a:t>232</a:t>
                      </a:r>
                    </a:p>
                  </a:txBody>
                  <a:tcPr marT="45733" marB="45733">
                    <a:lnL w="19050" cap="flat" cmpd="sng" algn="ctr">
                      <a:solidFill>
                        <a:srgbClr val="008000"/>
                      </a:solidFill>
                      <a:prstDash val="solid"/>
                      <a:round/>
                      <a:headEnd type="none" w="med" len="med"/>
                      <a:tailEnd type="none" w="med" len="med"/>
                    </a:lnL>
                    <a:lnR w="19050" cap="flat" cmpd="sng" algn="ctr">
                      <a:solidFill>
                        <a:srgbClr val="008000"/>
                      </a:solidFill>
                      <a:prstDash val="solid"/>
                      <a:round/>
                      <a:headEnd type="none" w="med" len="med"/>
                      <a:tailEnd type="none" w="med" len="med"/>
                    </a:lnR>
                    <a:lnT w="1905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ctr"/>
                      <a:r>
                        <a:rPr lang="en-US" sz="1800" dirty="0"/>
                        <a:t>324</a:t>
                      </a:r>
                    </a:p>
                  </a:txBody>
                  <a:tcPr marT="45733" marB="45733">
                    <a:lnL w="19050" cap="flat" cmpd="sng" algn="ctr">
                      <a:solidFill>
                        <a:srgbClr val="008000"/>
                      </a:solidFill>
                      <a:prstDash val="solid"/>
                      <a:round/>
                      <a:headEnd type="none" w="med" len="med"/>
                      <a:tailEnd type="none" w="med" len="med"/>
                    </a:lnL>
                    <a:lnR w="19050" cap="flat" cmpd="sng" algn="ctr">
                      <a:solidFill>
                        <a:srgbClr val="008000"/>
                      </a:solidFill>
                      <a:prstDash val="solid"/>
                      <a:round/>
                      <a:headEnd type="none" w="med" len="med"/>
                      <a:tailEnd type="none" w="med" len="med"/>
                    </a:lnR>
                    <a:lnT w="1905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ctr"/>
                      <a:r>
                        <a:rPr lang="en-US" sz="1800" dirty="0"/>
                        <a:t>324</a:t>
                      </a:r>
                    </a:p>
                  </a:txBody>
                  <a:tcPr marT="45733" marB="45733">
                    <a:lnL w="19050" cap="flat" cmpd="sng" algn="ctr">
                      <a:solidFill>
                        <a:srgbClr val="008000"/>
                      </a:solidFill>
                      <a:prstDash val="solid"/>
                      <a:round/>
                      <a:headEnd type="none" w="med" len="med"/>
                      <a:tailEnd type="none" w="med" len="med"/>
                    </a:lnL>
                    <a:lnR w="19050" cap="flat" cmpd="sng" algn="ctr">
                      <a:solidFill>
                        <a:srgbClr val="008000"/>
                      </a:solidFill>
                      <a:prstDash val="solid"/>
                      <a:round/>
                      <a:headEnd type="none" w="med" len="med"/>
                      <a:tailEnd type="none" w="med" len="med"/>
                    </a:lnR>
                    <a:lnT w="1905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ctr"/>
                      <a:r>
                        <a:rPr lang="en-US" sz="1800" dirty="0"/>
                        <a:t>5940</a:t>
                      </a:r>
                    </a:p>
                  </a:txBody>
                  <a:tcPr marT="45733" marB="45733">
                    <a:lnL w="19050" cap="flat" cmpd="sng" algn="ctr">
                      <a:solidFill>
                        <a:srgbClr val="008000"/>
                      </a:solidFill>
                      <a:prstDash val="solid"/>
                      <a:round/>
                      <a:headEnd type="none" w="med" len="med"/>
                      <a:tailEnd type="none" w="med" len="med"/>
                    </a:lnL>
                    <a:lnR w="19050" cap="flat" cmpd="sng" algn="ctr">
                      <a:solidFill>
                        <a:srgbClr val="008000"/>
                      </a:solidFill>
                      <a:prstDash val="solid"/>
                      <a:round/>
                      <a:headEnd type="none" w="med" len="med"/>
                      <a:tailEnd type="none" w="med" len="med"/>
                    </a:lnR>
                    <a:lnT w="1905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1" accel="50000" decel="500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5" name="Rectangle 3"/>
          <p:cNvSpPr>
            <a:spLocks noGrp="1" noChangeArrowheads="1"/>
          </p:cNvSpPr>
          <p:nvPr>
            <p:ph type="sldNum" sz="quarter" idx="11"/>
          </p:nvPr>
        </p:nvSpPr>
        <p:spPr>
          <a:noFill/>
        </p:spPr>
        <p:txBody>
          <a:bodyPr/>
          <a:lstStyle/>
          <a:p>
            <a:fld id="{FB25BAF6-8B74-4EF0-99E1-76BD63B1215C}" type="slidenum">
              <a:rPr lang="en-US" altLang="zh-TW" smtClean="0">
                <a:ea typeface="Arial Unicode MS" pitchFamily="34" charset="-122"/>
                <a:cs typeface="Arial Unicode MS" pitchFamily="34" charset="-122"/>
              </a:rPr>
              <a:pPr/>
              <a:t>181</a:t>
            </a:fld>
            <a:endParaRPr lang="en-US" altLang="zh-TW" smtClean="0">
              <a:ea typeface="Arial Unicode MS" pitchFamily="34" charset="-122"/>
              <a:cs typeface="Arial Unicode MS" pitchFamily="34" charset="-122"/>
            </a:endParaRPr>
          </a:p>
        </p:txBody>
      </p:sp>
      <p:pic>
        <p:nvPicPr>
          <p:cNvPr id="395266" name="Picture 6"/>
          <p:cNvPicPr>
            <a:picLocks noChangeAspect="1"/>
          </p:cNvPicPr>
          <p:nvPr/>
        </p:nvPicPr>
        <p:blipFill>
          <a:blip r:embed="rId3"/>
          <a:srcRect/>
          <a:stretch>
            <a:fillRect/>
          </a:stretch>
        </p:blipFill>
        <p:spPr bwMode="auto">
          <a:xfrm>
            <a:off x="457200" y="1868488"/>
            <a:ext cx="8231188" cy="2703512"/>
          </a:xfrm>
          <a:prstGeom prst="rect">
            <a:avLst/>
          </a:prstGeom>
          <a:noFill/>
          <a:ln w="9525">
            <a:noFill/>
            <a:miter lim="800000"/>
            <a:headEnd/>
            <a:tailEnd/>
          </a:ln>
        </p:spPr>
      </p:pic>
      <p:sp>
        <p:nvSpPr>
          <p:cNvPr id="17" name="Rounded Rectangle 16"/>
          <p:cNvSpPr>
            <a:spLocks noChangeArrowheads="1"/>
          </p:cNvSpPr>
          <p:nvPr/>
        </p:nvSpPr>
        <p:spPr bwMode="auto">
          <a:xfrm>
            <a:off x="8013700" y="2781300"/>
            <a:ext cx="685800" cy="419100"/>
          </a:xfrm>
          <a:prstGeom prst="roundRect">
            <a:avLst>
              <a:gd name="adj" fmla="val 16667"/>
            </a:avLst>
          </a:prstGeom>
          <a:noFill/>
          <a:ln w="25400">
            <a:solidFill>
              <a:srgbClr val="FF0000"/>
            </a:solidFill>
            <a:round/>
            <a:headEnd/>
            <a:tailEnd/>
          </a:ln>
          <a:effectLst>
            <a:outerShdw blurRad="50800" dist="38100" dir="2700000" rotWithShape="0">
              <a:srgbClr val="808080">
                <a:alpha val="42998"/>
              </a:srgbClr>
            </a:outerShdw>
          </a:effectLst>
          <a:extLst/>
        </p:spPr>
        <p:txBody>
          <a:bodyPr/>
          <a:lstStyle/>
          <a:p>
            <a:pPr eaLnBrk="0" hangingPunct="0">
              <a:defRPr/>
            </a:pPr>
            <a:endParaRPr lang="en-US" sz="2400">
              <a:latin typeface="Arial" pitchFamily="34" charset="0"/>
              <a:ea typeface="MS PGothic" pitchFamily="34" charset="-128"/>
              <a:cs typeface="+mn-cs"/>
            </a:endParaRPr>
          </a:p>
        </p:txBody>
      </p:sp>
      <p:sp>
        <p:nvSpPr>
          <p:cNvPr id="18" name="Rounded Rectangle 17"/>
          <p:cNvSpPr>
            <a:spLocks noChangeArrowheads="1"/>
          </p:cNvSpPr>
          <p:nvPr/>
        </p:nvSpPr>
        <p:spPr bwMode="auto">
          <a:xfrm>
            <a:off x="8013700" y="3416300"/>
            <a:ext cx="685800" cy="419100"/>
          </a:xfrm>
          <a:prstGeom prst="roundRect">
            <a:avLst>
              <a:gd name="adj" fmla="val 16667"/>
            </a:avLst>
          </a:prstGeom>
          <a:noFill/>
          <a:ln w="25400">
            <a:solidFill>
              <a:srgbClr val="FF0000"/>
            </a:solidFill>
            <a:round/>
            <a:headEnd/>
            <a:tailEnd/>
          </a:ln>
          <a:effectLst>
            <a:outerShdw blurRad="50800" dist="38100" dir="2700000" rotWithShape="0">
              <a:srgbClr val="808080">
                <a:alpha val="42998"/>
              </a:srgbClr>
            </a:outerShdw>
          </a:effectLst>
          <a:extLst/>
        </p:spPr>
        <p:txBody>
          <a:bodyPr/>
          <a:lstStyle/>
          <a:p>
            <a:pPr eaLnBrk="0" hangingPunct="0">
              <a:defRPr/>
            </a:pPr>
            <a:endParaRPr lang="en-US" sz="2400">
              <a:latin typeface="Arial" pitchFamily="34" charset="0"/>
              <a:ea typeface="MS PGothic" pitchFamily="34" charset="-128"/>
              <a:cs typeface="+mn-cs"/>
            </a:endParaRPr>
          </a:p>
        </p:txBody>
      </p:sp>
      <p:sp>
        <p:nvSpPr>
          <p:cNvPr id="19" name="Rounded Rectangle 18"/>
          <p:cNvSpPr>
            <a:spLocks noChangeArrowheads="1"/>
          </p:cNvSpPr>
          <p:nvPr/>
        </p:nvSpPr>
        <p:spPr bwMode="auto">
          <a:xfrm>
            <a:off x="8013700" y="4102100"/>
            <a:ext cx="685800" cy="419100"/>
          </a:xfrm>
          <a:prstGeom prst="roundRect">
            <a:avLst>
              <a:gd name="adj" fmla="val 16667"/>
            </a:avLst>
          </a:prstGeom>
          <a:noFill/>
          <a:ln w="25400">
            <a:solidFill>
              <a:srgbClr val="FF0000"/>
            </a:solidFill>
            <a:round/>
            <a:headEnd/>
            <a:tailEnd/>
          </a:ln>
          <a:effectLst>
            <a:outerShdw blurRad="50800" dist="38100" dir="2700000" rotWithShape="0">
              <a:srgbClr val="808080">
                <a:alpha val="42998"/>
              </a:srgbClr>
            </a:outerShdw>
          </a:effectLst>
          <a:extLst/>
        </p:spPr>
        <p:txBody>
          <a:bodyPr/>
          <a:lstStyle/>
          <a:p>
            <a:pPr eaLnBrk="0" hangingPunct="0">
              <a:defRPr/>
            </a:pPr>
            <a:endParaRPr lang="en-US" sz="2400">
              <a:latin typeface="Arial" pitchFamily="34" charset="0"/>
              <a:ea typeface="MS PGothic" pitchFamily="34" charset="-128"/>
              <a:cs typeface="+mn-cs"/>
            </a:endParaRPr>
          </a:p>
        </p:txBody>
      </p:sp>
      <p:sp>
        <p:nvSpPr>
          <p:cNvPr id="395270" name="Title 1"/>
          <p:cNvSpPr>
            <a:spLocks noGrp="1"/>
          </p:cNvSpPr>
          <p:nvPr>
            <p:ph type="title" idx="4294967295"/>
          </p:nvPr>
        </p:nvSpPr>
        <p:spPr/>
        <p:txBody>
          <a:bodyPr/>
          <a:lstStyle/>
          <a:p>
            <a:r>
              <a:rPr lang="en-US" sz="4200" smtClean="0">
                <a:ea typeface="ＭＳ Ｐゴシック" pitchFamily="34" charset="-128"/>
              </a:rPr>
              <a:t>Experiments: Results</a:t>
            </a:r>
          </a:p>
        </p:txBody>
      </p:sp>
      <p:sp>
        <p:nvSpPr>
          <p:cNvPr id="395271" name="Rounded Rectangle 4"/>
          <p:cNvSpPr>
            <a:spLocks noChangeArrowheads="1"/>
          </p:cNvSpPr>
          <p:nvPr/>
        </p:nvSpPr>
        <p:spPr bwMode="auto">
          <a:xfrm>
            <a:off x="304800" y="1143000"/>
            <a:ext cx="8534400" cy="3810000"/>
          </a:xfrm>
          <a:prstGeom prst="roundRect">
            <a:avLst>
              <a:gd name="adj" fmla="val 4519"/>
            </a:avLst>
          </a:prstGeom>
          <a:noFill/>
          <a:ln w="9525">
            <a:solidFill>
              <a:srgbClr val="008000"/>
            </a:solidFill>
            <a:round/>
            <a:headEnd/>
            <a:tailEnd/>
          </a:ln>
        </p:spPr>
        <p:txBody>
          <a:bodyPr/>
          <a:lstStyle/>
          <a:p>
            <a:pPr eaLnBrk="0" hangingPunct="0"/>
            <a:endParaRPr lang="en-US" sz="2400"/>
          </a:p>
        </p:txBody>
      </p:sp>
      <p:sp>
        <p:nvSpPr>
          <p:cNvPr id="395272" name="TextBox 7"/>
          <p:cNvSpPr txBox="1">
            <a:spLocks noChangeArrowheads="1"/>
          </p:cNvSpPr>
          <p:nvPr/>
        </p:nvSpPr>
        <p:spPr bwMode="auto">
          <a:xfrm>
            <a:off x="457200" y="1295400"/>
            <a:ext cx="8229600" cy="400050"/>
          </a:xfrm>
          <a:prstGeom prst="rect">
            <a:avLst/>
          </a:prstGeom>
          <a:noFill/>
          <a:ln w="9525">
            <a:noFill/>
            <a:miter lim="800000"/>
            <a:headEnd/>
            <a:tailEnd/>
          </a:ln>
        </p:spPr>
        <p:txBody>
          <a:bodyPr>
            <a:spAutoFit/>
          </a:bodyPr>
          <a:lstStyle/>
          <a:p>
            <a:r>
              <a:rPr lang="en-US" sz="2000">
                <a:solidFill>
                  <a:srgbClr val="FF0000"/>
                </a:solidFill>
              </a:rPr>
              <a:t>All figures are </a:t>
            </a:r>
            <a:r>
              <a:rPr lang="en-US">
                <a:solidFill>
                  <a:srgbClr val="FF0000"/>
                </a:solidFill>
              </a:rPr>
              <a:t>averaged</a:t>
            </a:r>
            <a:r>
              <a:rPr lang="en-US" sz="2000">
                <a:solidFill>
                  <a:srgbClr val="FF0000"/>
                </a:solidFill>
              </a:rPr>
              <a:t> scores from 5-fold cross validation experiments.</a:t>
            </a:r>
          </a:p>
        </p:txBody>
      </p:sp>
      <p:sp>
        <p:nvSpPr>
          <p:cNvPr id="9" name="Rectangle 8"/>
          <p:cNvSpPr>
            <a:spLocks noChangeArrowheads="1"/>
          </p:cNvSpPr>
          <p:nvPr/>
        </p:nvSpPr>
        <p:spPr bwMode="auto">
          <a:xfrm>
            <a:off x="457200" y="2590800"/>
            <a:ext cx="8305800" cy="685800"/>
          </a:xfrm>
          <a:prstGeom prst="rect">
            <a:avLst/>
          </a:prstGeom>
          <a:solidFill>
            <a:schemeClr val="bg1"/>
          </a:solidFill>
          <a:ln w="9525">
            <a:noFill/>
            <a:miter lim="800000"/>
            <a:headEnd/>
            <a:tailEnd/>
          </a:ln>
        </p:spPr>
        <p:txBody>
          <a:bodyPr/>
          <a:lstStyle/>
          <a:p>
            <a:pPr eaLnBrk="0" hangingPunct="0"/>
            <a:endParaRPr lang="en-US" sz="2400"/>
          </a:p>
        </p:txBody>
      </p:sp>
      <p:sp>
        <p:nvSpPr>
          <p:cNvPr id="10" name="Rectangle 9"/>
          <p:cNvSpPr>
            <a:spLocks noChangeArrowheads="1"/>
          </p:cNvSpPr>
          <p:nvPr/>
        </p:nvSpPr>
        <p:spPr bwMode="auto">
          <a:xfrm>
            <a:off x="457200" y="3225800"/>
            <a:ext cx="8305800" cy="736600"/>
          </a:xfrm>
          <a:prstGeom prst="rect">
            <a:avLst/>
          </a:prstGeom>
          <a:solidFill>
            <a:schemeClr val="bg1"/>
          </a:solidFill>
          <a:ln w="9525">
            <a:noFill/>
            <a:miter lim="800000"/>
            <a:headEnd/>
            <a:tailEnd/>
          </a:ln>
        </p:spPr>
        <p:txBody>
          <a:bodyPr/>
          <a:lstStyle/>
          <a:p>
            <a:pPr eaLnBrk="0" hangingPunct="0"/>
            <a:endParaRPr lang="en-US" sz="2400"/>
          </a:p>
        </p:txBody>
      </p:sp>
      <p:sp>
        <p:nvSpPr>
          <p:cNvPr id="11" name="Rectangle 10"/>
          <p:cNvSpPr>
            <a:spLocks noChangeArrowheads="1"/>
          </p:cNvSpPr>
          <p:nvPr/>
        </p:nvSpPr>
        <p:spPr bwMode="auto">
          <a:xfrm>
            <a:off x="457200" y="3886200"/>
            <a:ext cx="8305800" cy="800100"/>
          </a:xfrm>
          <a:prstGeom prst="rect">
            <a:avLst/>
          </a:prstGeom>
          <a:solidFill>
            <a:schemeClr val="bg1"/>
          </a:solidFill>
          <a:ln w="9525">
            <a:noFill/>
            <a:miter lim="800000"/>
            <a:headEnd/>
            <a:tailEnd/>
          </a:ln>
        </p:spPr>
        <p:txBody>
          <a:bodyPr/>
          <a:lstStyle/>
          <a:p>
            <a:pPr eaLnBrk="0" hangingPunct="0"/>
            <a:endParaRPr lang="en-US" sz="2400"/>
          </a:p>
        </p:txBody>
      </p:sp>
      <p:sp>
        <p:nvSpPr>
          <p:cNvPr id="12" name="TextBox 11"/>
          <p:cNvSpPr txBox="1">
            <a:spLocks noChangeArrowheads="1"/>
          </p:cNvSpPr>
          <p:nvPr/>
        </p:nvSpPr>
        <p:spPr bwMode="auto">
          <a:xfrm>
            <a:off x="533400" y="2667000"/>
            <a:ext cx="8229600" cy="2014538"/>
          </a:xfrm>
          <a:prstGeom prst="rect">
            <a:avLst/>
          </a:prstGeom>
          <a:noFill/>
          <a:ln w="9525">
            <a:noFill/>
            <a:miter lim="800000"/>
            <a:headEnd/>
            <a:tailEnd/>
          </a:ln>
        </p:spPr>
        <p:txBody>
          <a:bodyPr>
            <a:spAutoFit/>
          </a:bodyPr>
          <a:lstStyle/>
          <a:p>
            <a:pPr algn="ctr"/>
            <a:r>
              <a:rPr lang="en-US" b="1" u="sng"/>
              <a:t>Baseline:</a:t>
            </a:r>
          </a:p>
          <a:p>
            <a:r>
              <a:rPr lang="en-US" b="1">
                <a:solidFill>
                  <a:srgbClr val="FF0000"/>
                </a:solidFill>
              </a:rPr>
              <a:t>For E-T:</a:t>
            </a:r>
            <a:endParaRPr lang="en-US">
              <a:solidFill>
                <a:srgbClr val="FF0000"/>
              </a:solidFill>
            </a:endParaRPr>
          </a:p>
          <a:p>
            <a:r>
              <a:rPr lang="en-US"/>
              <a:t>  1. Associates an event mention to the closest interval in the same sentence.</a:t>
            </a:r>
          </a:p>
          <a:p>
            <a:r>
              <a:rPr lang="en-US"/>
              <a:t>  2. If such interval is not found, associates with the closest interval to the left.</a:t>
            </a:r>
          </a:p>
          <a:p>
            <a:r>
              <a:rPr lang="en-US"/>
              <a:t>  3. Otherwise, associates the event mention with the publishing date.</a:t>
            </a:r>
          </a:p>
          <a:p>
            <a:r>
              <a:rPr lang="en-US" b="1">
                <a:solidFill>
                  <a:srgbClr val="FF0000"/>
                </a:solidFill>
              </a:rPr>
              <a:t>For E-E:</a:t>
            </a:r>
          </a:p>
          <a:p>
            <a:r>
              <a:rPr lang="en-US"/>
              <a:t>  4. Event mentions appear earlier precedes event mentions that come later.</a:t>
            </a:r>
          </a:p>
        </p:txBody>
      </p:sp>
      <p:sp>
        <p:nvSpPr>
          <p:cNvPr id="13" name="TextBox 12"/>
          <p:cNvSpPr txBox="1">
            <a:spLocks noChangeArrowheads="1"/>
          </p:cNvSpPr>
          <p:nvPr/>
        </p:nvSpPr>
        <p:spPr bwMode="auto">
          <a:xfrm>
            <a:off x="457200" y="3505200"/>
            <a:ext cx="8305800" cy="1200150"/>
          </a:xfrm>
          <a:prstGeom prst="rect">
            <a:avLst/>
          </a:prstGeom>
          <a:solidFill>
            <a:srgbClr val="FFFFFF"/>
          </a:solidFill>
          <a:ln w="9525">
            <a:noFill/>
            <a:miter lim="800000"/>
            <a:headEnd/>
            <a:tailEnd/>
          </a:ln>
        </p:spPr>
        <p:txBody>
          <a:bodyPr>
            <a:spAutoFit/>
          </a:bodyPr>
          <a:lstStyle/>
          <a:p>
            <a:pPr algn="ctr"/>
            <a:r>
              <a:rPr lang="en-US" b="1" u="sng"/>
              <a:t>Significance test:</a:t>
            </a:r>
            <a:r>
              <a:rPr lang="en-US"/>
              <a:t> Bootstrap Re-sampling (Koehn, 2004)</a:t>
            </a:r>
          </a:p>
          <a:p>
            <a:endParaRPr lang="en-US" b="1" u="sng"/>
          </a:p>
          <a:p>
            <a:pPr algn="ctr"/>
            <a:r>
              <a:rPr lang="en-US"/>
              <a:t>The overall improvement with the joint inference model is</a:t>
            </a:r>
          </a:p>
          <a:p>
            <a:pPr algn="ctr"/>
            <a:r>
              <a:rPr lang="en-US" b="1"/>
              <a:t>statistically significant</a:t>
            </a:r>
            <a:r>
              <a:rPr lang="en-US"/>
              <a:t> over the local classifiers (</a:t>
            </a:r>
            <a:r>
              <a:rPr lang="en-US" i="1"/>
              <a:t>p ~ 0.01</a:t>
            </a:r>
            <a:r>
              <a:rPr lang="en-US"/>
              <a:t>).</a:t>
            </a:r>
            <a:endParaRPr lang="en-US" i="1"/>
          </a:p>
        </p:txBody>
      </p:sp>
      <p:sp>
        <p:nvSpPr>
          <p:cNvPr id="14" name="TextBox 13"/>
          <p:cNvSpPr txBox="1">
            <a:spLocks noChangeArrowheads="1"/>
          </p:cNvSpPr>
          <p:nvPr/>
        </p:nvSpPr>
        <p:spPr bwMode="auto">
          <a:xfrm>
            <a:off x="304800" y="5105400"/>
            <a:ext cx="8534400" cy="1190625"/>
          </a:xfrm>
          <a:prstGeom prst="rect">
            <a:avLst/>
          </a:prstGeom>
          <a:noFill/>
          <a:ln w="9525">
            <a:noFill/>
            <a:miter lim="800000"/>
            <a:headEnd/>
            <a:tailEnd/>
          </a:ln>
        </p:spPr>
        <p:txBody>
          <a:bodyPr>
            <a:spAutoFit/>
          </a:bodyPr>
          <a:lstStyle/>
          <a:p>
            <a:r>
              <a:rPr lang="en-US"/>
              <a:t>The performance of an event coref system can have significant impact on the task.</a:t>
            </a:r>
          </a:p>
          <a:p>
            <a:endParaRPr lang="en-US" u="sng"/>
          </a:p>
          <a:p>
            <a:r>
              <a:rPr lang="en-US" u="sng"/>
              <a:t>An open question</a:t>
            </a:r>
            <a:r>
              <a:rPr lang="en-US"/>
              <a:t>: Can event coref benefit from our local classifiers with a joint inference framework?</a:t>
            </a:r>
          </a:p>
        </p:txBody>
      </p:sp>
      <p:sp>
        <p:nvSpPr>
          <p:cNvPr id="15" name="Rounded Rectangle 14"/>
          <p:cNvSpPr>
            <a:spLocks noChangeArrowheads="1"/>
          </p:cNvSpPr>
          <p:nvPr/>
        </p:nvSpPr>
        <p:spPr bwMode="auto">
          <a:xfrm>
            <a:off x="6781800" y="1866900"/>
            <a:ext cx="1905000" cy="266700"/>
          </a:xfrm>
          <a:prstGeom prst="roundRect">
            <a:avLst>
              <a:gd name="adj" fmla="val 16667"/>
            </a:avLst>
          </a:prstGeom>
          <a:noFill/>
          <a:ln w="25400">
            <a:solidFill>
              <a:srgbClr val="FF0000"/>
            </a:solidFill>
            <a:round/>
            <a:headEnd/>
            <a:tailEnd/>
          </a:ln>
          <a:effectLst>
            <a:outerShdw blurRad="50800" dist="38100" dir="2700000" rotWithShape="0">
              <a:srgbClr val="808080">
                <a:alpha val="42998"/>
              </a:srgbClr>
            </a:outerShdw>
          </a:effectLst>
          <a:extLst/>
        </p:spPr>
        <p:txBody>
          <a:bodyPr/>
          <a:lstStyle/>
          <a:p>
            <a:pPr eaLnBrk="0" hangingPunct="0">
              <a:defRPr/>
            </a:pPr>
            <a:endParaRPr lang="en-US" sz="2400">
              <a:latin typeface="Arial" pitchFamily="34" charset="0"/>
              <a:ea typeface="MS PGothic" pitchFamily="34" charset="-128"/>
              <a:cs typeface="+mn-cs"/>
            </a:endParaRPr>
          </a:p>
        </p:txBody>
      </p:sp>
      <p:sp>
        <p:nvSpPr>
          <p:cNvPr id="16" name="Rounded Rectangle 15"/>
          <p:cNvSpPr>
            <a:spLocks noChangeArrowheads="1"/>
          </p:cNvSpPr>
          <p:nvPr/>
        </p:nvSpPr>
        <p:spPr bwMode="auto">
          <a:xfrm>
            <a:off x="8013700" y="2336800"/>
            <a:ext cx="685800" cy="254000"/>
          </a:xfrm>
          <a:prstGeom prst="roundRect">
            <a:avLst>
              <a:gd name="adj" fmla="val 16667"/>
            </a:avLst>
          </a:prstGeom>
          <a:noFill/>
          <a:ln w="25400">
            <a:solidFill>
              <a:srgbClr val="FF0000"/>
            </a:solidFill>
            <a:round/>
            <a:headEnd/>
            <a:tailEnd/>
          </a:ln>
          <a:effectLst>
            <a:outerShdw blurRad="50800" dist="38100" dir="2700000" rotWithShape="0">
              <a:srgbClr val="808080">
                <a:alpha val="42998"/>
              </a:srgbClr>
            </a:outerShdw>
          </a:effectLst>
          <a:extLst/>
        </p:spPr>
        <p:txBody>
          <a:bodyPr/>
          <a:lstStyle/>
          <a:p>
            <a:pPr eaLnBrk="0" hangingPunct="0">
              <a:defRPr/>
            </a:pPr>
            <a:endParaRPr lang="en-US" sz="2400">
              <a:latin typeface="Arial" pitchFamily="34" charset="0"/>
              <a:ea typeface="MS PGothic" pitchFamily="34" charset="-128"/>
              <a:cs typeface="+mn-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13"/>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p:bldP spid="13" grpId="0" animBg="1"/>
      <p:bldP spid="13" grpId="1" animBg="1"/>
      <p:bldP spid="14" grpId="0"/>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3" name="Rectangle 6"/>
          <p:cNvSpPr>
            <a:spLocks noGrp="1" noChangeArrowheads="1"/>
          </p:cNvSpPr>
          <p:nvPr>
            <p:ph type="sldNum" sz="quarter" idx="12"/>
          </p:nvPr>
        </p:nvSpPr>
        <p:spPr>
          <a:ln>
            <a:miter lim="800000"/>
            <a:headEnd/>
            <a:tailEnd/>
          </a:ln>
        </p:spPr>
        <p:txBody>
          <a:bodyPr/>
          <a:lstStyle/>
          <a:p>
            <a:pPr>
              <a:defRPr/>
            </a:pPr>
            <a:fld id="{915B1073-9D57-4134-B696-ADEB7D1572D0}" type="slidenum">
              <a:rPr lang="en-US" smtClean="0"/>
              <a:pPr>
                <a:defRPr/>
              </a:pPr>
              <a:t>182</a:t>
            </a:fld>
            <a:endParaRPr lang="en-US" smtClean="0"/>
          </a:p>
        </p:txBody>
      </p:sp>
      <p:sp>
        <p:nvSpPr>
          <p:cNvPr id="397314"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8C46AA8E-F5D0-4DE6-A6E3-C4E278DDDD16}" type="slidenum">
              <a:rPr lang="en-US" sz="1200">
                <a:latin typeface="Garamond" pitchFamily="18" charset="0"/>
              </a:rPr>
              <a:pPr algn="r"/>
              <a:t>182</a:t>
            </a:fld>
            <a:endParaRPr lang="en-US" sz="1200">
              <a:latin typeface="Garamond" pitchFamily="18" charset="0"/>
            </a:endParaRPr>
          </a:p>
        </p:txBody>
      </p:sp>
      <p:sp>
        <p:nvSpPr>
          <p:cNvPr id="397315" name="Rectangle 2"/>
          <p:cNvSpPr>
            <a:spLocks noGrp="1" noChangeArrowheads="1"/>
          </p:cNvSpPr>
          <p:nvPr>
            <p:ph type="title" idx="4294967295"/>
          </p:nvPr>
        </p:nvSpPr>
        <p:spPr>
          <a:xfrm>
            <a:off x="914400" y="220663"/>
            <a:ext cx="8229600" cy="1139825"/>
          </a:xfrm>
        </p:spPr>
        <p:txBody>
          <a:bodyPr/>
          <a:lstStyle/>
          <a:p>
            <a:pPr eaLnBrk="1" hangingPunct="1"/>
            <a:r>
              <a:rPr lang="en-US" altLang="zh-CN" sz="3800" smtClean="0">
                <a:ea typeface="SimSun" pitchFamily="2" charset="-122"/>
              </a:rPr>
              <a:t>Outline</a:t>
            </a:r>
            <a:endParaRPr lang="en-US" altLang="zh-CN" smtClean="0">
              <a:ea typeface="SimSun" pitchFamily="2" charset="-122"/>
            </a:endParaRPr>
          </a:p>
        </p:txBody>
      </p:sp>
      <p:sp>
        <p:nvSpPr>
          <p:cNvPr id="397316" name="Rectangle 3"/>
          <p:cNvSpPr>
            <a:spLocks noGrp="1" noChangeArrowheads="1"/>
          </p:cNvSpPr>
          <p:nvPr>
            <p:ph type="body" idx="4294967295"/>
          </p:nvPr>
        </p:nvSpPr>
        <p:spPr>
          <a:xfrm>
            <a:off x="457200" y="1125538"/>
            <a:ext cx="7620000" cy="4525962"/>
          </a:xfrm>
        </p:spPr>
        <p:txBody>
          <a:bodyPr/>
          <a:lstStyle/>
          <a:p>
            <a:pPr marL="609600" indent="-609600" eaLnBrk="1" hangingPunct="1">
              <a:lnSpc>
                <a:spcPct val="80000"/>
              </a:lnSpc>
              <a:buSzTx/>
              <a:buFont typeface="Wingdings" pitchFamily="2" charset="2"/>
              <a:buAutoNum type="arabicPeriod"/>
            </a:pPr>
            <a:r>
              <a:rPr lang="en-US" altLang="zh-CN" sz="2200" smtClean="0">
                <a:solidFill>
                  <a:srgbClr val="B2B2B2"/>
                </a:solidFill>
                <a:ea typeface="SimSun" pitchFamily="2" charset="-122"/>
              </a:rPr>
              <a:t>Background: Motivations and Goals</a:t>
            </a:r>
          </a:p>
          <a:p>
            <a:pPr marL="609600" indent="-609600" eaLnBrk="1" hangingPunct="1">
              <a:lnSpc>
                <a:spcPct val="80000"/>
              </a:lnSpc>
              <a:buSzTx/>
              <a:buFont typeface="Wingdings" pitchFamily="2" charset="2"/>
              <a:buAutoNum type="arabicPeriod"/>
            </a:pPr>
            <a:r>
              <a:rPr lang="en-US" altLang="zh-CN" sz="2200" smtClean="0">
                <a:solidFill>
                  <a:srgbClr val="B2B2B2"/>
                </a:solidFill>
                <a:ea typeface="SimSun" pitchFamily="2" charset="-122"/>
              </a:rPr>
              <a:t>Temporal Information Representation Theories</a:t>
            </a:r>
          </a:p>
          <a:p>
            <a:pPr marL="609600" indent="-609600" eaLnBrk="1" hangingPunct="1">
              <a:lnSpc>
                <a:spcPct val="80000"/>
              </a:lnSpc>
              <a:buSzTx/>
              <a:buFont typeface="Wingdings" pitchFamily="2" charset="2"/>
              <a:buAutoNum type="arabicPeriod"/>
            </a:pPr>
            <a:r>
              <a:rPr lang="en-US" altLang="zh-CN" sz="2200" smtClean="0">
                <a:solidFill>
                  <a:srgbClr val="B2B2B2"/>
                </a:solidFill>
                <a:ea typeface="SimSun" pitchFamily="2" charset="-122"/>
              </a:rPr>
              <a:t>Temporal Expression Extraction and Normalization </a:t>
            </a:r>
          </a:p>
          <a:p>
            <a:pPr marL="609600" indent="-609600" eaLnBrk="1" hangingPunct="1">
              <a:lnSpc>
                <a:spcPct val="80000"/>
              </a:lnSpc>
              <a:buSzTx/>
              <a:buFont typeface="Wingdings" pitchFamily="2" charset="2"/>
              <a:buAutoNum type="arabicPeriod"/>
            </a:pPr>
            <a:r>
              <a:rPr lang="en-US" altLang="zh-CN" sz="2200" smtClean="0">
                <a:solidFill>
                  <a:srgbClr val="B2B2B2"/>
                </a:solidFill>
                <a:ea typeface="SimSun" pitchFamily="2" charset="-122"/>
              </a:rPr>
              <a:t>Temporal Slot Filling</a:t>
            </a:r>
          </a:p>
          <a:p>
            <a:pPr marL="609600" indent="-609600" eaLnBrk="1" hangingPunct="1">
              <a:lnSpc>
                <a:spcPct val="80000"/>
              </a:lnSpc>
              <a:buSzTx/>
              <a:buFont typeface="Wingdings" pitchFamily="2" charset="2"/>
              <a:buAutoNum type="arabicPeriod"/>
            </a:pPr>
            <a:endParaRPr lang="en-US" altLang="zh-CN" sz="2200" smtClean="0">
              <a:solidFill>
                <a:srgbClr val="B2B2B2"/>
              </a:solidFill>
              <a:ea typeface="SimSun" pitchFamily="2" charset="-122"/>
            </a:endParaRPr>
          </a:p>
          <a:p>
            <a:pPr marL="609600" indent="-609600" eaLnBrk="1" hangingPunct="1">
              <a:lnSpc>
                <a:spcPct val="80000"/>
              </a:lnSpc>
              <a:buSzTx/>
              <a:buFont typeface="Wingdings" pitchFamily="2" charset="2"/>
              <a:buAutoNum type="arabicPeriod"/>
            </a:pPr>
            <a:r>
              <a:rPr lang="en-US" altLang="zh-CN" sz="2200" smtClean="0">
                <a:solidFill>
                  <a:srgbClr val="B2B2B2"/>
                </a:solidFill>
                <a:ea typeface="SimSun" pitchFamily="2" charset="-122"/>
              </a:rPr>
              <a:t>Tea Break</a:t>
            </a:r>
          </a:p>
          <a:p>
            <a:pPr marL="609600" indent="-609600" eaLnBrk="1" hangingPunct="1">
              <a:lnSpc>
                <a:spcPct val="80000"/>
              </a:lnSpc>
              <a:buSzTx/>
              <a:buFont typeface="Wingdings" pitchFamily="2" charset="2"/>
              <a:buAutoNum type="arabicPeriod"/>
            </a:pPr>
            <a:endParaRPr lang="en-US" altLang="zh-CN" sz="2200" smtClean="0">
              <a:ea typeface="SimSun" pitchFamily="2" charset="-122"/>
            </a:endParaRPr>
          </a:p>
          <a:p>
            <a:pPr marL="609600" indent="-609600" eaLnBrk="1" hangingPunct="1">
              <a:lnSpc>
                <a:spcPct val="80000"/>
              </a:lnSpc>
              <a:buSzTx/>
              <a:buFont typeface="Wingdings" pitchFamily="2" charset="2"/>
              <a:buAutoNum type="arabicPeriod"/>
            </a:pPr>
            <a:r>
              <a:rPr lang="en-US" altLang="zh-CN" sz="2200" smtClean="0">
                <a:solidFill>
                  <a:srgbClr val="B2B2B2"/>
                </a:solidFill>
                <a:ea typeface="SimSun" pitchFamily="2" charset="-122"/>
              </a:rPr>
              <a:t>Event Timelining and Temporal Reasoning</a:t>
            </a:r>
          </a:p>
          <a:p>
            <a:pPr marL="609600" indent="-609600" eaLnBrk="1" hangingPunct="1">
              <a:lnSpc>
                <a:spcPct val="80000"/>
              </a:lnSpc>
              <a:buSzTx/>
              <a:buFont typeface="Wingdings" pitchFamily="2" charset="2"/>
              <a:buAutoNum type="arabicPeriod"/>
            </a:pPr>
            <a:r>
              <a:rPr lang="en-US" altLang="zh-CN" sz="2200" smtClean="0">
                <a:ea typeface="SimSun" pitchFamily="2" charset="-122"/>
              </a:rPr>
              <a:t>Resources and Demos</a:t>
            </a:r>
          </a:p>
          <a:p>
            <a:pPr marL="609600" indent="-609600" eaLnBrk="1" hangingPunct="1">
              <a:lnSpc>
                <a:spcPct val="80000"/>
              </a:lnSpc>
              <a:buSzTx/>
              <a:buFont typeface="Wingdings" pitchFamily="2" charset="2"/>
              <a:buAutoNum type="arabicPeriod"/>
            </a:pPr>
            <a:r>
              <a:rPr lang="en-US" altLang="zh-CN" sz="2200" smtClean="0">
                <a:solidFill>
                  <a:srgbClr val="B2B2B2"/>
                </a:solidFill>
                <a:ea typeface="SimSun" pitchFamily="2" charset="-122"/>
              </a:rPr>
              <a:t>Conclusions</a:t>
            </a:r>
          </a:p>
        </p:txBody>
      </p:sp>
      <p:pic>
        <p:nvPicPr>
          <p:cNvPr id="397317" name="Picture 5"/>
          <p:cNvPicPr>
            <a:picLocks noChangeAspect="1" noChangeArrowheads="1"/>
          </p:cNvPicPr>
          <p:nvPr/>
        </p:nvPicPr>
        <p:blipFill>
          <a:blip r:embed="rId3"/>
          <a:srcRect/>
          <a:stretch>
            <a:fillRect/>
          </a:stretch>
        </p:blipFill>
        <p:spPr bwMode="auto">
          <a:xfrm>
            <a:off x="5181600" y="4495800"/>
            <a:ext cx="2089150" cy="1597025"/>
          </a:xfrm>
          <a:prstGeom prst="rect">
            <a:avLst/>
          </a:prstGeom>
          <a:noFill/>
          <a:ln w="9525">
            <a:noFill/>
            <a:miter lim="800000"/>
            <a:headEnd/>
            <a:tailEnd/>
          </a:ln>
        </p:spPr>
      </p:pic>
      <p:sp>
        <p:nvSpPr>
          <p:cNvPr id="397318" name="Line 5"/>
          <p:cNvSpPr>
            <a:spLocks noChangeShapeType="1"/>
          </p:cNvSpPr>
          <p:nvPr/>
        </p:nvSpPr>
        <p:spPr bwMode="auto">
          <a:xfrm>
            <a:off x="7848600" y="1133475"/>
            <a:ext cx="0" cy="3363913"/>
          </a:xfrm>
          <a:prstGeom prst="line">
            <a:avLst/>
          </a:prstGeom>
          <a:noFill/>
          <a:ln w="31750">
            <a:solidFill>
              <a:schemeClr val="accent2"/>
            </a:solidFill>
            <a:round/>
            <a:headEnd/>
            <a:tailEnd type="triangle" w="med" len="med"/>
          </a:ln>
        </p:spPr>
        <p:txBody>
          <a:bodyPr/>
          <a:lstStyle/>
          <a:p>
            <a:endParaRPr lang="en-US"/>
          </a:p>
        </p:txBody>
      </p:sp>
      <p:sp>
        <p:nvSpPr>
          <p:cNvPr id="397319" name="Rectangle 7"/>
          <p:cNvSpPr>
            <a:spLocks noChangeArrowheads="1"/>
          </p:cNvSpPr>
          <p:nvPr/>
        </p:nvSpPr>
        <p:spPr bwMode="auto">
          <a:xfrm>
            <a:off x="7848600" y="3819525"/>
            <a:ext cx="719138" cy="287338"/>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sz="1900" b="1">
                <a:solidFill>
                  <a:schemeClr val="tx2"/>
                </a:solidFill>
                <a:latin typeface="Comic Sans MS" pitchFamily="66" charset="0"/>
                <a:ea typeface="SimSun" pitchFamily="2" charset="-122"/>
              </a:rPr>
              <a:t>12:55</a:t>
            </a:r>
          </a:p>
        </p:txBody>
      </p:sp>
      <p:sp>
        <p:nvSpPr>
          <p:cNvPr id="397320" name="Rectangle 16"/>
          <p:cNvSpPr>
            <a:spLocks noChangeArrowheads="1"/>
          </p:cNvSpPr>
          <p:nvPr/>
        </p:nvSpPr>
        <p:spPr bwMode="auto">
          <a:xfrm>
            <a:off x="7842250" y="5189538"/>
            <a:ext cx="719138" cy="287337"/>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endParaRPr lang="en-US" sz="1900" b="1">
              <a:solidFill>
                <a:schemeClr val="tx2"/>
              </a:solidFill>
              <a:latin typeface="Comic Sans MS" pitchFamily="66" charset="0"/>
              <a:ea typeface="SimSun" pitchFamily="2" charset="-122"/>
            </a:endParaRPr>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1" name="Rectangle 6"/>
          <p:cNvSpPr>
            <a:spLocks noGrp="1" noChangeArrowheads="1"/>
          </p:cNvSpPr>
          <p:nvPr>
            <p:ph type="sldNum" sz="quarter" idx="12"/>
          </p:nvPr>
        </p:nvSpPr>
        <p:spPr>
          <a:ln>
            <a:miter lim="800000"/>
            <a:headEnd/>
            <a:tailEnd/>
          </a:ln>
        </p:spPr>
        <p:txBody>
          <a:bodyPr/>
          <a:lstStyle/>
          <a:p>
            <a:pPr>
              <a:defRPr/>
            </a:pPr>
            <a:fld id="{242315E9-B1B9-4D2D-B370-9D214F576F0D}" type="slidenum">
              <a:rPr lang="en-US" smtClean="0"/>
              <a:pPr>
                <a:defRPr/>
              </a:pPr>
              <a:t>183</a:t>
            </a:fld>
            <a:endParaRPr lang="en-US" smtClean="0"/>
          </a:p>
        </p:txBody>
      </p:sp>
      <p:sp>
        <p:nvSpPr>
          <p:cNvPr id="399362"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E78CF21D-DD65-41FF-874C-CC63681BFDA3}" type="slidenum">
              <a:rPr lang="en-US" sz="1200">
                <a:latin typeface="Garamond" pitchFamily="18" charset="0"/>
              </a:rPr>
              <a:pPr algn="r"/>
              <a:t>183</a:t>
            </a:fld>
            <a:endParaRPr lang="en-US" sz="1200">
              <a:latin typeface="Garamond" pitchFamily="18" charset="0"/>
            </a:endParaRPr>
          </a:p>
        </p:txBody>
      </p:sp>
      <p:sp>
        <p:nvSpPr>
          <p:cNvPr id="399363" name="Rectangle 2"/>
          <p:cNvSpPr>
            <a:spLocks noGrp="1" noChangeArrowheads="1"/>
          </p:cNvSpPr>
          <p:nvPr>
            <p:ph type="body" idx="1"/>
          </p:nvPr>
        </p:nvSpPr>
        <p:spPr>
          <a:xfrm>
            <a:off x="468313" y="1628775"/>
            <a:ext cx="8229600" cy="4525963"/>
          </a:xfrm>
        </p:spPr>
        <p:txBody>
          <a:bodyPr/>
          <a:lstStyle/>
          <a:p>
            <a:pPr marL="609600" indent="-609600" eaLnBrk="1" hangingPunct="1"/>
            <a:r>
              <a:rPr lang="en-US" altLang="zh-CN" sz="3600" smtClean="0">
                <a:ea typeface="SimSun" pitchFamily="2" charset="-122"/>
              </a:rPr>
              <a:t>Resources and Demos</a:t>
            </a:r>
          </a:p>
        </p:txBody>
      </p:sp>
      <p:pic>
        <p:nvPicPr>
          <p:cNvPr id="399364" name="Picture 3"/>
          <p:cNvPicPr>
            <a:picLocks noChangeAspect="1" noChangeArrowheads="1"/>
          </p:cNvPicPr>
          <p:nvPr/>
        </p:nvPicPr>
        <p:blipFill>
          <a:blip r:embed="rId3"/>
          <a:srcRect/>
          <a:stretch>
            <a:fillRect/>
          </a:stretch>
        </p:blipFill>
        <p:spPr bwMode="auto">
          <a:xfrm>
            <a:off x="5795963" y="3573463"/>
            <a:ext cx="2128837"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5" name="Rectangle 6"/>
          <p:cNvSpPr>
            <a:spLocks noGrp="1" noChangeArrowheads="1"/>
          </p:cNvSpPr>
          <p:nvPr>
            <p:ph type="sldNum" sz="quarter" idx="12"/>
          </p:nvPr>
        </p:nvSpPr>
        <p:spPr>
          <a:ln>
            <a:miter lim="800000"/>
            <a:headEnd/>
            <a:tailEnd/>
          </a:ln>
        </p:spPr>
        <p:txBody>
          <a:bodyPr/>
          <a:lstStyle/>
          <a:p>
            <a:pPr>
              <a:defRPr/>
            </a:pPr>
            <a:fld id="{39DE9D61-243E-4741-8005-4159375F1710}" type="slidenum">
              <a:rPr lang="en-US" smtClean="0"/>
              <a:pPr>
                <a:defRPr/>
              </a:pPr>
              <a:t>184</a:t>
            </a:fld>
            <a:endParaRPr lang="en-US" smtClean="0"/>
          </a:p>
        </p:txBody>
      </p:sp>
      <p:sp>
        <p:nvSpPr>
          <p:cNvPr id="436226"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C00A1138-A346-489B-9B10-F88C3ED6EFEF}" type="slidenum">
              <a:rPr lang="en-US" sz="1200">
                <a:latin typeface="Garamond" pitchFamily="18" charset="0"/>
              </a:rPr>
              <a:pPr algn="r"/>
              <a:t>184</a:t>
            </a:fld>
            <a:endParaRPr lang="en-US" sz="1200">
              <a:latin typeface="Garamond" pitchFamily="18" charset="0"/>
            </a:endParaRPr>
          </a:p>
        </p:txBody>
      </p:sp>
      <p:pic>
        <p:nvPicPr>
          <p:cNvPr id="436227"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436228" name="Rectangle 3"/>
          <p:cNvSpPr>
            <a:spLocks noChangeArrowheads="1"/>
          </p:cNvSpPr>
          <p:nvPr/>
        </p:nvSpPr>
        <p:spPr bwMode="auto">
          <a:xfrm>
            <a:off x="2232025" y="4076700"/>
            <a:ext cx="6911975" cy="404813"/>
          </a:xfrm>
          <a:prstGeom prst="rect">
            <a:avLst/>
          </a:prstGeom>
          <a:solidFill>
            <a:schemeClr val="accent1"/>
          </a:solidFill>
          <a:ln w="9525">
            <a:solidFill>
              <a:schemeClr val="tx1"/>
            </a:solidFill>
            <a:miter lim="800000"/>
            <a:headEnd/>
            <a:tailEnd/>
          </a:ln>
        </p:spPr>
        <p:txBody>
          <a:bodyPr wrap="none" anchor="ctr"/>
          <a:lstStyle/>
          <a:p>
            <a:pPr algn="ctr"/>
            <a:r>
              <a:rPr lang="en-US" altLang="zh-CN">
                <a:latin typeface="Verdana" pitchFamily="34" charset="0"/>
                <a:ea typeface="SimSun" pitchFamily="2" charset="-122"/>
              </a:rPr>
              <a:t>http://nlp.cs.qc.cuny.edu/demo/personvisual.html</a:t>
            </a:r>
          </a:p>
        </p:txBody>
      </p:sp>
      <p:sp>
        <p:nvSpPr>
          <p:cNvPr id="436229" name="Rectangle 4"/>
          <p:cNvSpPr>
            <a:spLocks noChangeArrowheads="1"/>
          </p:cNvSpPr>
          <p:nvPr/>
        </p:nvSpPr>
        <p:spPr bwMode="auto">
          <a:xfrm>
            <a:off x="250825" y="0"/>
            <a:ext cx="8077200" cy="620713"/>
          </a:xfrm>
          <a:prstGeom prst="rect">
            <a:avLst/>
          </a:prstGeom>
          <a:solidFill>
            <a:schemeClr val="bg1"/>
          </a:solidFill>
          <a:ln w="9525">
            <a:noFill/>
            <a:miter lim="800000"/>
            <a:headEnd/>
            <a:tailEnd/>
          </a:ln>
        </p:spPr>
        <p:txBody>
          <a:bodyPr/>
          <a:lstStyle/>
          <a:p>
            <a:pPr marL="609600" indent="-609600"/>
            <a:r>
              <a:rPr lang="en-US" altLang="zh-CN" sz="3000">
                <a:solidFill>
                  <a:schemeClr val="tx2"/>
                </a:solidFill>
                <a:latin typeface="Garamond" pitchFamily="18" charset="0"/>
                <a:ea typeface="SimSun" pitchFamily="2" charset="-122"/>
              </a:rPr>
              <a:t>Demo: Temporal Event Tracking</a:t>
            </a:r>
          </a:p>
        </p:txBody>
      </p:sp>
      <p:sp>
        <p:nvSpPr>
          <p:cNvPr id="436230" name="Rectangle 5"/>
          <p:cNvSpPr>
            <a:spLocks noChangeArrowheads="1"/>
          </p:cNvSpPr>
          <p:nvPr/>
        </p:nvSpPr>
        <p:spPr bwMode="auto">
          <a:xfrm>
            <a:off x="3059113" y="2420938"/>
            <a:ext cx="2085975" cy="298450"/>
          </a:xfrm>
          <a:prstGeom prst="rect">
            <a:avLst/>
          </a:prstGeom>
          <a:noFill/>
          <a:ln w="9525">
            <a:noFill/>
            <a:miter lim="800000"/>
            <a:headEnd/>
            <a:tailEnd/>
          </a:ln>
        </p:spPr>
        <p:txBody>
          <a:bodyPr wrap="none">
            <a:spAutoFit/>
          </a:bodyPr>
          <a:lstStyle/>
          <a:p>
            <a:pPr marL="342900" indent="-342900" eaLnBrk="0" hangingPunct="0">
              <a:lnSpc>
                <a:spcPct val="80000"/>
              </a:lnSpc>
              <a:spcBef>
                <a:spcPct val="20000"/>
              </a:spcBef>
              <a:buClr>
                <a:schemeClr val="accent1"/>
              </a:buClr>
              <a:buSzPct val="65000"/>
              <a:buFont typeface="Wingdings" pitchFamily="2" charset="2"/>
              <a:buNone/>
            </a:pPr>
            <a:r>
              <a:rPr lang="en-US" altLang="zh-CN" sz="1700">
                <a:solidFill>
                  <a:schemeClr val="tx2"/>
                </a:solidFill>
                <a:ea typeface="SimSun" pitchFamily="2" charset="-122"/>
              </a:rPr>
              <a:t>(Chen and Ji, 2009)</a:t>
            </a:r>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7" name="Rectangle 6"/>
          <p:cNvSpPr>
            <a:spLocks noGrp="1" noChangeArrowheads="1"/>
          </p:cNvSpPr>
          <p:nvPr>
            <p:ph type="sldNum" sz="quarter" idx="12"/>
          </p:nvPr>
        </p:nvSpPr>
        <p:spPr>
          <a:ln>
            <a:miter lim="800000"/>
            <a:headEnd/>
            <a:tailEnd/>
          </a:ln>
        </p:spPr>
        <p:txBody>
          <a:bodyPr/>
          <a:lstStyle/>
          <a:p>
            <a:pPr>
              <a:defRPr/>
            </a:pPr>
            <a:fld id="{96B0D2AB-61B6-4186-A3FA-CBAF84DD1732}" type="slidenum">
              <a:rPr lang="en-US" smtClean="0"/>
              <a:pPr>
                <a:defRPr/>
              </a:pPr>
              <a:t>185</a:t>
            </a:fld>
            <a:endParaRPr lang="en-US" smtClean="0"/>
          </a:p>
        </p:txBody>
      </p:sp>
      <p:sp>
        <p:nvSpPr>
          <p:cNvPr id="403458"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B0708583-6677-462C-82A5-B43462F66D38}" type="slidenum">
              <a:rPr lang="en-US" sz="1200">
                <a:latin typeface="Garamond" pitchFamily="18" charset="0"/>
              </a:rPr>
              <a:pPr algn="r"/>
              <a:t>185</a:t>
            </a:fld>
            <a:endParaRPr lang="en-US" sz="1200">
              <a:latin typeface="Garamond" pitchFamily="18" charset="0"/>
            </a:endParaRPr>
          </a:p>
        </p:txBody>
      </p:sp>
      <p:sp>
        <p:nvSpPr>
          <p:cNvPr id="403459" name="Title 4"/>
          <p:cNvSpPr>
            <a:spLocks noGrp="1"/>
          </p:cNvSpPr>
          <p:nvPr>
            <p:ph type="title" idx="4294967295"/>
          </p:nvPr>
        </p:nvSpPr>
        <p:spPr>
          <a:xfrm>
            <a:off x="914400" y="-242888"/>
            <a:ext cx="8229600" cy="1139826"/>
          </a:xfrm>
        </p:spPr>
        <p:txBody>
          <a:bodyPr anchor="b"/>
          <a:lstStyle/>
          <a:p>
            <a:pPr eaLnBrk="1" hangingPunct="1"/>
            <a:r>
              <a:rPr lang="en-US" altLang="zh-CN" smtClean="0">
                <a:ea typeface="SimSun" pitchFamily="2" charset="-122"/>
              </a:rPr>
              <a:t>Resources</a:t>
            </a:r>
            <a:endParaRPr lang="en-US" smtClean="0">
              <a:ea typeface="ＭＳ Ｐゴシック" pitchFamily="34" charset="-128"/>
            </a:endParaRPr>
          </a:p>
        </p:txBody>
      </p:sp>
      <p:sp>
        <p:nvSpPr>
          <p:cNvPr id="403460" name="Content Placeholder 2"/>
          <p:cNvSpPr>
            <a:spLocks noGrp="1"/>
          </p:cNvSpPr>
          <p:nvPr>
            <p:ph sz="quarter" idx="4294967295"/>
          </p:nvPr>
        </p:nvSpPr>
        <p:spPr>
          <a:xfrm>
            <a:off x="457200" y="762000"/>
            <a:ext cx="8229600" cy="5137150"/>
          </a:xfrm>
        </p:spPr>
        <p:txBody>
          <a:bodyPr/>
          <a:lstStyle/>
          <a:p>
            <a:pPr marL="273050" indent="-273050" eaLnBrk="1" hangingPunct="1"/>
            <a:r>
              <a:rPr lang="en-US" sz="2500" smtClean="0">
                <a:ea typeface="PMingLiU" pitchFamily="18" charset="-120"/>
              </a:rPr>
              <a:t>Time Expression Extraction and Normalization</a:t>
            </a:r>
          </a:p>
          <a:p>
            <a:pPr marL="547688" lvl="1" indent="-273050" eaLnBrk="1" hangingPunct="1"/>
            <a:r>
              <a:rPr lang="en-US" sz="2000" smtClean="0">
                <a:ea typeface="PMingLiU" pitchFamily="18" charset="-120"/>
              </a:rPr>
              <a:t>Illinois Temporal Extraction and Comparison</a:t>
            </a:r>
          </a:p>
          <a:p>
            <a:pPr marL="547688" lvl="1" indent="-273050" eaLnBrk="1" hangingPunct="1">
              <a:buFont typeface="Wingdings" pitchFamily="2" charset="2"/>
              <a:buNone/>
            </a:pPr>
            <a:r>
              <a:rPr lang="en-US" sz="2000" smtClean="0">
                <a:ea typeface="PMingLiU" pitchFamily="18" charset="-120"/>
              </a:rPr>
              <a:t>    </a:t>
            </a:r>
            <a:r>
              <a:rPr lang="en-US" sz="1800" smtClean="0">
                <a:ea typeface="PMingLiU" pitchFamily="18" charset="-120"/>
                <a:hlinkClick r:id="rId3"/>
              </a:rPr>
              <a:t>http://cogcomp.cs.illinois.edu/demo/tempdemo/?id=29</a:t>
            </a:r>
            <a:r>
              <a:rPr lang="en-US" sz="1800" smtClean="0">
                <a:ea typeface="PMingLiU" pitchFamily="18" charset="-120"/>
              </a:rPr>
              <a:t> </a:t>
            </a:r>
          </a:p>
          <a:p>
            <a:pPr marL="547688" lvl="1" indent="-273050" eaLnBrk="1" hangingPunct="1"/>
            <a:r>
              <a:rPr lang="en-US" sz="2000" smtClean="0">
                <a:ea typeface="PMingLiU" pitchFamily="18" charset="-120"/>
              </a:rPr>
              <a:t>Stanford SU Time </a:t>
            </a:r>
          </a:p>
          <a:p>
            <a:pPr marL="547688" lvl="1" indent="-273050" eaLnBrk="1" hangingPunct="1">
              <a:buFont typeface="Wingdings" pitchFamily="2" charset="2"/>
              <a:buNone/>
            </a:pPr>
            <a:r>
              <a:rPr lang="en-US" sz="1800" smtClean="0"/>
              <a:t>    </a:t>
            </a:r>
            <a:r>
              <a:rPr lang="en-US" sz="1800" smtClean="0">
                <a:hlinkClick r:id="rId4"/>
              </a:rPr>
              <a:t>http://nlp.stanford.edu/software/sutime.shtml</a:t>
            </a:r>
            <a:endParaRPr lang="en-US" sz="1800" smtClean="0"/>
          </a:p>
          <a:p>
            <a:pPr marL="547688" lvl="1" indent="-273050" eaLnBrk="1" hangingPunct="1"/>
            <a:r>
              <a:rPr lang="en-US" sz="2000" smtClean="0">
                <a:ea typeface="PMingLiU" pitchFamily="18" charset="-120"/>
              </a:rPr>
              <a:t>HeidiTime</a:t>
            </a:r>
          </a:p>
          <a:p>
            <a:pPr marL="547688" lvl="1" indent="-273050" eaLnBrk="1" hangingPunct="1">
              <a:buFont typeface="Wingdings" pitchFamily="2" charset="2"/>
              <a:buNone/>
            </a:pPr>
            <a:r>
              <a:rPr lang="en-US" sz="1800" smtClean="0"/>
              <a:t>    </a:t>
            </a:r>
            <a:r>
              <a:rPr lang="en-US" sz="1800" smtClean="0">
                <a:hlinkClick r:id="rId5"/>
              </a:rPr>
              <a:t>http://code.google.com/p/heideltime/</a:t>
            </a:r>
            <a:endParaRPr lang="en-US" sz="2000" smtClean="0">
              <a:ea typeface="PMingLiU" pitchFamily="18" charset="-120"/>
            </a:endParaRPr>
          </a:p>
          <a:p>
            <a:pPr marL="273050" indent="-273050" eaLnBrk="1" hangingPunct="1"/>
            <a:r>
              <a:rPr lang="en-US" sz="2400" smtClean="0">
                <a:ea typeface="PMingLiU" pitchFamily="18" charset="-120"/>
              </a:rPr>
              <a:t>CUNY Temporal Knowledge Base Population</a:t>
            </a:r>
          </a:p>
          <a:p>
            <a:pPr marL="547688" lvl="1" indent="-273050" eaLnBrk="1" hangingPunct="1"/>
            <a:r>
              <a:rPr lang="en-US" sz="2000" smtClean="0"/>
              <a:t>Entity Linking and Regular Slot Filling Programs;</a:t>
            </a:r>
          </a:p>
          <a:p>
            <a:pPr marL="547688" lvl="1" indent="-273050" eaLnBrk="1" hangingPunct="1">
              <a:buFont typeface="Wingdings" pitchFamily="2" charset="2"/>
              <a:buNone/>
            </a:pPr>
            <a:r>
              <a:rPr lang="en-US" sz="2000" smtClean="0"/>
              <a:t>    </a:t>
            </a:r>
            <a:r>
              <a:rPr lang="en-US" sz="2000" smtClean="0">
                <a:hlinkClick r:id="rId6"/>
              </a:rPr>
              <a:t>http://nlp.cs.qc.cuny.edu/kbptoolkit-1.5.0.tar.gz</a:t>
            </a:r>
            <a:endParaRPr lang="en-US" sz="2000" smtClean="0"/>
          </a:p>
          <a:p>
            <a:pPr marL="547688" lvl="1" indent="-273050" eaLnBrk="1" hangingPunct="1"/>
            <a:r>
              <a:rPr lang="en-US" sz="2000" smtClean="0"/>
              <a:t>Temporal Slot Filling Programs: </a:t>
            </a:r>
          </a:p>
          <a:p>
            <a:pPr marL="547688" lvl="1" indent="-273050" eaLnBrk="1" hangingPunct="1">
              <a:buFont typeface="Wingdings" pitchFamily="2" charset="2"/>
              <a:buNone/>
            </a:pPr>
            <a:r>
              <a:rPr lang="en-US" sz="1800" smtClean="0"/>
              <a:t>    </a:t>
            </a:r>
            <a:r>
              <a:rPr lang="en-US" sz="1800" smtClean="0">
                <a:hlinkClick r:id="rId7"/>
              </a:rPr>
              <a:t>http://nlp.cs.qc.cuny.edu/Temporal_Slot_Filling_1.0.1.tar.gz</a:t>
            </a:r>
            <a:endParaRPr lang="en-US" sz="1800" smtClean="0"/>
          </a:p>
          <a:p>
            <a:pPr marL="547688" lvl="1" indent="-273050" eaLnBrk="1" hangingPunct="1"/>
            <a:r>
              <a:rPr lang="en-US" sz="2000" smtClean="0"/>
              <a:t>Distantly supervised Data: </a:t>
            </a:r>
          </a:p>
          <a:p>
            <a:pPr marL="547688" lvl="1" indent="-273050" eaLnBrk="1" hangingPunct="1">
              <a:buFont typeface="Wingdings" pitchFamily="2" charset="2"/>
              <a:buNone/>
            </a:pPr>
            <a:r>
              <a:rPr lang="en-US" sz="1800" smtClean="0"/>
              <a:t>    </a:t>
            </a:r>
            <a:r>
              <a:rPr lang="en-US" sz="1800" smtClean="0">
                <a:hlinkClick r:id="rId8"/>
              </a:rPr>
              <a:t>http://nlp.cs.qc.cuny.edu/instances.tar.gz</a:t>
            </a:r>
            <a:endParaRPr lang="en-US" sz="1800" smtClean="0"/>
          </a:p>
          <a:p>
            <a:pPr marL="547688" lvl="1" indent="-273050" eaLnBrk="1" hangingPunct="1"/>
            <a:r>
              <a:rPr lang="en-US" sz="2000" smtClean="0">
                <a:ea typeface="PMingLiU" pitchFamily="18" charset="-120"/>
              </a:rPr>
              <a:t>Freely available for research purpose</a:t>
            </a:r>
            <a:endParaRPr lang="en-US" sz="1800" smtClean="0"/>
          </a:p>
        </p:txBody>
      </p:sp>
    </p:spTree>
  </p:cSld>
  <p:clrMapOvr>
    <a:masterClrMapping/>
  </p:clrMapOvr>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2" name="Content Placeholder 2"/>
          <p:cNvSpPr>
            <a:spLocks noGrp="1"/>
          </p:cNvSpPr>
          <p:nvPr>
            <p:ph sz="quarter" idx="4294967295"/>
          </p:nvPr>
        </p:nvSpPr>
        <p:spPr>
          <a:xfrm>
            <a:off x="457200" y="857250"/>
            <a:ext cx="8229600" cy="5137150"/>
          </a:xfrm>
        </p:spPr>
        <p:txBody>
          <a:bodyPr/>
          <a:lstStyle/>
          <a:p>
            <a:pPr marL="273050" indent="-273050" eaLnBrk="1" hangingPunct="1">
              <a:buFont typeface="Wingdings" charset="0"/>
              <a:buChar char="n"/>
              <a:defRPr/>
            </a:pPr>
            <a:r>
              <a:rPr lang="en-US" sz="2500" dirty="0" smtClean="0">
                <a:ea typeface="PMingLiU" charset="0"/>
                <a:cs typeface="PMingLiU" charset="0"/>
              </a:rPr>
              <a:t>Illinois NLP Suite</a:t>
            </a:r>
            <a:endParaRPr lang="en-US" sz="2500" dirty="0">
              <a:ea typeface="PMingLiU" charset="0"/>
              <a:cs typeface="PMingLiU" charset="0"/>
            </a:endParaRPr>
          </a:p>
          <a:p>
            <a:pPr marL="547688" lvl="1" indent="-273050" eaLnBrk="1" hangingPunct="1">
              <a:buFont typeface="Wingdings" charset="0"/>
              <a:buChar char="q"/>
              <a:defRPr/>
            </a:pPr>
            <a:r>
              <a:rPr lang="en-US" sz="2000" dirty="0" smtClean="0">
                <a:ea typeface="PMingLiU" charset="0"/>
                <a:cs typeface="PMingLiU" charset="0"/>
              </a:rPr>
              <a:t>Named Entity Recognition (Coarse and Fine)</a:t>
            </a:r>
            <a:endParaRPr lang="en-US" sz="2000" dirty="0">
              <a:ea typeface="PMingLiU" charset="0"/>
              <a:cs typeface="PMingLiU" charset="0"/>
            </a:endParaRPr>
          </a:p>
          <a:p>
            <a:pPr marL="547688" lvl="1" indent="-273050" eaLnBrk="1" hangingPunct="1">
              <a:buFont typeface="Wingdings" charset="0"/>
              <a:buNone/>
              <a:defRPr/>
            </a:pPr>
            <a:r>
              <a:rPr lang="en-US" sz="2000" dirty="0">
                <a:ea typeface="PMingLiU" charset="0"/>
                <a:cs typeface="PMingLiU" charset="0"/>
              </a:rPr>
              <a:t>    </a:t>
            </a:r>
            <a:r>
              <a:rPr lang="en-US" sz="1800" dirty="0">
                <a:ea typeface="PMingLiU" charset="0"/>
                <a:cs typeface="PMingLiU" charset="0"/>
                <a:hlinkClick r:id="rId3"/>
              </a:rPr>
              <a:t>http://</a:t>
            </a:r>
            <a:r>
              <a:rPr lang="en-US" sz="1800" dirty="0" smtClean="0">
                <a:ea typeface="PMingLiU" charset="0"/>
                <a:cs typeface="PMingLiU" charset="0"/>
                <a:hlinkClick r:id="rId3"/>
              </a:rPr>
              <a:t>cogcomp.cs.illinois.edu/demo/</a:t>
            </a:r>
            <a:r>
              <a:rPr lang="en-US" sz="1800" dirty="0" smtClean="0">
                <a:ea typeface="PMingLiU" charset="0"/>
                <a:cs typeface="PMingLiU" charset="0"/>
              </a:rPr>
              <a:t> </a:t>
            </a:r>
            <a:endParaRPr lang="en-US" sz="1800" dirty="0">
              <a:ea typeface="PMingLiU" charset="0"/>
              <a:cs typeface="PMingLiU" charset="0"/>
            </a:endParaRPr>
          </a:p>
          <a:p>
            <a:pPr marL="547688" lvl="1" indent="-273050" eaLnBrk="1" hangingPunct="1">
              <a:buFont typeface="Wingdings" charset="0"/>
              <a:buChar char="q"/>
              <a:defRPr/>
            </a:pPr>
            <a:r>
              <a:rPr lang="en-US" sz="2000" dirty="0" err="1" smtClean="0">
                <a:ea typeface="PMingLiU" charset="0"/>
                <a:cs typeface="PMingLiU" charset="0"/>
              </a:rPr>
              <a:t>Wikification</a:t>
            </a:r>
            <a:endParaRPr lang="en-US" sz="2000" dirty="0">
              <a:ea typeface="PMingLiU" charset="0"/>
              <a:cs typeface="PMingLiU" charset="0"/>
            </a:endParaRPr>
          </a:p>
          <a:p>
            <a:pPr marL="547688" lvl="1" indent="-273050" eaLnBrk="1" hangingPunct="1">
              <a:buFont typeface="Wingdings" pitchFamily="2" charset="2"/>
              <a:buNone/>
              <a:defRPr/>
            </a:pPr>
            <a:r>
              <a:rPr lang="en-US" sz="1800" dirty="0"/>
              <a:t>    </a:t>
            </a:r>
            <a:r>
              <a:rPr lang="en-US" sz="1800" dirty="0">
                <a:ea typeface="PMingLiU" charset="0"/>
                <a:cs typeface="PMingLiU" charset="0"/>
                <a:hlinkClick r:id="rId3"/>
              </a:rPr>
              <a:t>http://cogcomp.cs.illinois.edu/demo/</a:t>
            </a:r>
            <a:r>
              <a:rPr lang="en-US" sz="1800" dirty="0">
                <a:ea typeface="PMingLiU" charset="0"/>
                <a:cs typeface="PMingLiU" charset="0"/>
              </a:rPr>
              <a:t> </a:t>
            </a:r>
            <a:endParaRPr lang="en-US" sz="1800" dirty="0"/>
          </a:p>
          <a:p>
            <a:pPr marL="547688" lvl="1" indent="-273050" eaLnBrk="1" hangingPunct="1">
              <a:buFont typeface="Wingdings" charset="0"/>
              <a:buChar char="q"/>
              <a:defRPr/>
            </a:pPr>
            <a:r>
              <a:rPr lang="en-US" sz="2000" dirty="0" smtClean="0">
                <a:ea typeface="PMingLiU" charset="0"/>
                <a:cs typeface="PMingLiU" charset="0"/>
              </a:rPr>
              <a:t>Co-reference Resolution</a:t>
            </a:r>
            <a:endParaRPr lang="en-US" sz="2000" dirty="0">
              <a:ea typeface="PMingLiU" charset="0"/>
              <a:cs typeface="PMingLiU" charset="0"/>
            </a:endParaRPr>
          </a:p>
          <a:p>
            <a:pPr marL="547688" lvl="1" indent="-273050" eaLnBrk="1" hangingPunct="1">
              <a:buFont typeface="Wingdings" charset="0"/>
              <a:buNone/>
              <a:defRPr/>
            </a:pPr>
            <a:r>
              <a:rPr lang="en-US" sz="1800" dirty="0"/>
              <a:t>    </a:t>
            </a:r>
            <a:r>
              <a:rPr lang="en-US" sz="1800" dirty="0">
                <a:ea typeface="PMingLiU" charset="0"/>
                <a:cs typeface="PMingLiU" charset="0"/>
                <a:hlinkClick r:id="rId3"/>
              </a:rPr>
              <a:t>http://cogcomp.cs.illinois.edu/demo/</a:t>
            </a:r>
            <a:r>
              <a:rPr lang="en-US" sz="1800" dirty="0">
                <a:ea typeface="PMingLiU" charset="0"/>
                <a:cs typeface="PMingLiU" charset="0"/>
              </a:rPr>
              <a:t> </a:t>
            </a:r>
            <a:endParaRPr lang="en-US" sz="1800" dirty="0" smtClean="0">
              <a:ea typeface="PMingLiU" charset="0"/>
              <a:cs typeface="PMingLiU" charset="0"/>
            </a:endParaRPr>
          </a:p>
          <a:p>
            <a:pPr marL="560388" lvl="1" indent="-285750" eaLnBrk="1" hangingPunct="1">
              <a:defRPr/>
            </a:pPr>
            <a:r>
              <a:rPr lang="en-US" sz="1800" dirty="0" smtClean="0">
                <a:ea typeface="PMingLiU" charset="0"/>
                <a:cs typeface="PMingLiU" charset="0"/>
              </a:rPr>
              <a:t>Additional relevant tools, including, similarity metrics, taxonomic relations, etc.</a:t>
            </a:r>
          </a:p>
          <a:p>
            <a:pPr marL="273050" indent="-273050" eaLnBrk="1" hangingPunct="1">
              <a:buFont typeface="Wingdings" charset="0"/>
              <a:buChar char="n"/>
              <a:defRPr/>
            </a:pPr>
            <a:r>
              <a:rPr lang="en-US" sz="2400" dirty="0" smtClean="0">
                <a:ea typeface="PMingLiU" charset="0"/>
                <a:cs typeface="PMingLiU" charset="0"/>
              </a:rPr>
              <a:t>Curator: A distributed system for managing multiple NLP preprocessing tools; Programmatic interface and Cashing. </a:t>
            </a:r>
            <a:endParaRPr lang="en-US" sz="1800" dirty="0"/>
          </a:p>
        </p:txBody>
      </p:sp>
      <p:sp>
        <p:nvSpPr>
          <p:cNvPr id="405505" name="Rectangle 6"/>
          <p:cNvSpPr>
            <a:spLocks noGrp="1" noChangeArrowheads="1"/>
          </p:cNvSpPr>
          <p:nvPr>
            <p:ph type="sldNum" sz="quarter" idx="12"/>
          </p:nvPr>
        </p:nvSpPr>
        <p:spPr>
          <a:ln>
            <a:miter lim="800000"/>
            <a:headEnd/>
            <a:tailEnd/>
          </a:ln>
        </p:spPr>
        <p:txBody>
          <a:bodyPr/>
          <a:lstStyle/>
          <a:p>
            <a:pPr>
              <a:defRPr/>
            </a:pPr>
            <a:fld id="{23B76125-52D7-42B8-A637-43A917AD87C8}" type="slidenum">
              <a:rPr lang="en-US" smtClean="0"/>
              <a:pPr>
                <a:defRPr/>
              </a:pPr>
              <a:t>186</a:t>
            </a:fld>
            <a:endParaRPr lang="en-US" smtClean="0"/>
          </a:p>
        </p:txBody>
      </p:sp>
      <p:sp>
        <p:nvSpPr>
          <p:cNvPr id="405506"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DC85669B-9661-493D-96F3-F1382F4832D2}" type="slidenum">
              <a:rPr lang="en-US" sz="1200">
                <a:latin typeface="Garamond" pitchFamily="18" charset="0"/>
              </a:rPr>
              <a:pPr algn="r"/>
              <a:t>186</a:t>
            </a:fld>
            <a:endParaRPr lang="en-US" sz="1200">
              <a:latin typeface="Garamond" pitchFamily="18" charset="0"/>
            </a:endParaRPr>
          </a:p>
        </p:txBody>
      </p:sp>
      <p:sp>
        <p:nvSpPr>
          <p:cNvPr id="405507" name="Title 4"/>
          <p:cNvSpPr>
            <a:spLocks noGrp="1"/>
          </p:cNvSpPr>
          <p:nvPr>
            <p:ph type="title" idx="4294967295"/>
          </p:nvPr>
        </p:nvSpPr>
        <p:spPr>
          <a:xfrm>
            <a:off x="914400" y="-242888"/>
            <a:ext cx="8229600" cy="1139826"/>
          </a:xfrm>
        </p:spPr>
        <p:txBody>
          <a:bodyPr anchor="b"/>
          <a:lstStyle/>
          <a:p>
            <a:pPr eaLnBrk="1" hangingPunct="1"/>
            <a:r>
              <a:rPr lang="en-US" altLang="zh-CN" smtClean="0">
                <a:ea typeface="SimSun" pitchFamily="2" charset="-122"/>
              </a:rPr>
              <a:t>Related Resources</a:t>
            </a:r>
            <a:endParaRPr lang="en-US" smtClean="0">
              <a:ea typeface="ＭＳ Ｐゴシック" pitchFamily="34" charset="-128"/>
            </a:endParaRPr>
          </a:p>
        </p:txBody>
      </p:sp>
      <p:pic>
        <p:nvPicPr>
          <p:cNvPr id="420867" name="Picture 3" descr="C:\MYSTUFF\Work\MyTalks\Pictures\demo1.jpg"/>
          <p:cNvPicPr>
            <a:picLocks noChangeAspect="1" noChangeArrowheads="1"/>
          </p:cNvPicPr>
          <p:nvPr/>
        </p:nvPicPr>
        <p:blipFill>
          <a:blip r:embed="rId4"/>
          <a:srcRect/>
          <a:stretch>
            <a:fillRect/>
          </a:stretch>
        </p:blipFill>
        <p:spPr bwMode="auto">
          <a:xfrm>
            <a:off x="890588" y="847725"/>
            <a:ext cx="7362825" cy="4486275"/>
          </a:xfrm>
          <a:prstGeom prst="rect">
            <a:avLst/>
          </a:prstGeom>
          <a:noFill/>
          <a:ln w="9525">
            <a:noFill/>
            <a:miter lim="800000"/>
            <a:headEnd/>
            <a:tailEnd/>
          </a:ln>
        </p:spPr>
      </p:pic>
      <p:pic>
        <p:nvPicPr>
          <p:cNvPr id="420866" name="Picture 2" descr="C:\MYSTUFF\Work\MyTalks\Pictures\demo2.jpg"/>
          <p:cNvPicPr>
            <a:picLocks noChangeAspect="1" noChangeArrowheads="1"/>
          </p:cNvPicPr>
          <p:nvPr/>
        </p:nvPicPr>
        <p:blipFill>
          <a:blip r:embed="rId5"/>
          <a:srcRect/>
          <a:stretch>
            <a:fillRect/>
          </a:stretch>
        </p:blipFill>
        <p:spPr bwMode="auto">
          <a:xfrm>
            <a:off x="1685925" y="2276475"/>
            <a:ext cx="6543675" cy="46577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20866"/>
                                        </p:tgtEl>
                                        <p:attrNameLst>
                                          <p:attrName>style.visibility</p:attrName>
                                        </p:attrNameLst>
                                      </p:cBhvr>
                                      <p:to>
                                        <p:strVal val="visible"/>
                                      </p:to>
                                    </p:set>
                                    <p:anim calcmode="lin" valueType="num">
                                      <p:cBhvr additive="base">
                                        <p:cTn id="7" dur="500" fill="hold"/>
                                        <p:tgtEl>
                                          <p:spTgt spid="420866"/>
                                        </p:tgtEl>
                                        <p:attrNameLst>
                                          <p:attrName>ppt_x</p:attrName>
                                        </p:attrNameLst>
                                      </p:cBhvr>
                                      <p:tavLst>
                                        <p:tav tm="0">
                                          <p:val>
                                            <p:strVal val="#ppt_x"/>
                                          </p:val>
                                        </p:tav>
                                        <p:tav tm="100000">
                                          <p:val>
                                            <p:strVal val="#ppt_x"/>
                                          </p:val>
                                        </p:tav>
                                      </p:tavLst>
                                    </p:anim>
                                    <p:anim calcmode="lin" valueType="num">
                                      <p:cBhvr additive="base">
                                        <p:cTn id="8" dur="500" fill="hold"/>
                                        <p:tgtEl>
                                          <p:spTgt spid="420866"/>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420866"/>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420867"/>
                                        </p:tgtEl>
                                      </p:cBhvr>
                                    </p:animEffect>
                                    <p:set>
                                      <p:cBhvr>
                                        <p:cTn id="13" dur="1" fill="hold">
                                          <p:stCondLst>
                                            <p:cond delay="499"/>
                                          </p:stCondLst>
                                        </p:cTn>
                                        <p:tgtEl>
                                          <p:spTgt spid="4208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3" name="Rectangle 6"/>
          <p:cNvSpPr>
            <a:spLocks noGrp="1" noChangeArrowheads="1"/>
          </p:cNvSpPr>
          <p:nvPr>
            <p:ph type="sldNum" sz="quarter" idx="12"/>
          </p:nvPr>
        </p:nvSpPr>
        <p:spPr>
          <a:ln>
            <a:miter lim="800000"/>
            <a:headEnd/>
            <a:tailEnd/>
          </a:ln>
        </p:spPr>
        <p:txBody>
          <a:bodyPr/>
          <a:lstStyle/>
          <a:p>
            <a:pPr>
              <a:defRPr/>
            </a:pPr>
            <a:fld id="{B0A5E0B9-8AED-476D-9D56-F7D2AD17A0E7}" type="slidenum">
              <a:rPr lang="en-US" smtClean="0"/>
              <a:pPr>
                <a:defRPr/>
              </a:pPr>
              <a:t>187</a:t>
            </a:fld>
            <a:endParaRPr lang="en-US" smtClean="0"/>
          </a:p>
        </p:txBody>
      </p:sp>
      <p:sp>
        <p:nvSpPr>
          <p:cNvPr id="407554"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6BAFBFA7-6703-4B84-866E-890C0149C99C}" type="slidenum">
              <a:rPr lang="en-US" sz="1200">
                <a:latin typeface="Garamond" pitchFamily="18" charset="0"/>
              </a:rPr>
              <a:pPr algn="r"/>
              <a:t>187</a:t>
            </a:fld>
            <a:endParaRPr lang="en-US" sz="1200">
              <a:latin typeface="Garamond" pitchFamily="18" charset="0"/>
            </a:endParaRPr>
          </a:p>
        </p:txBody>
      </p:sp>
      <p:sp>
        <p:nvSpPr>
          <p:cNvPr id="407555" name="Rectangle 2"/>
          <p:cNvSpPr>
            <a:spLocks noGrp="1" noChangeArrowheads="1"/>
          </p:cNvSpPr>
          <p:nvPr>
            <p:ph type="title" idx="4294967295"/>
          </p:nvPr>
        </p:nvSpPr>
        <p:spPr>
          <a:xfrm>
            <a:off x="914400" y="220663"/>
            <a:ext cx="8229600" cy="1139825"/>
          </a:xfrm>
        </p:spPr>
        <p:txBody>
          <a:bodyPr/>
          <a:lstStyle/>
          <a:p>
            <a:pPr eaLnBrk="1" hangingPunct="1"/>
            <a:r>
              <a:rPr lang="en-US" altLang="zh-CN" sz="3800" smtClean="0">
                <a:ea typeface="SimSun" pitchFamily="2" charset="-122"/>
              </a:rPr>
              <a:t>Outline</a:t>
            </a:r>
            <a:endParaRPr lang="en-US" altLang="zh-CN" smtClean="0">
              <a:ea typeface="SimSun" pitchFamily="2" charset="-122"/>
            </a:endParaRPr>
          </a:p>
        </p:txBody>
      </p:sp>
      <p:sp>
        <p:nvSpPr>
          <p:cNvPr id="407556" name="Rectangle 3"/>
          <p:cNvSpPr>
            <a:spLocks noGrp="1" noChangeArrowheads="1"/>
          </p:cNvSpPr>
          <p:nvPr>
            <p:ph type="body" idx="4294967295"/>
          </p:nvPr>
        </p:nvSpPr>
        <p:spPr>
          <a:xfrm>
            <a:off x="457200" y="1125538"/>
            <a:ext cx="7620000" cy="4525962"/>
          </a:xfrm>
        </p:spPr>
        <p:txBody>
          <a:bodyPr/>
          <a:lstStyle/>
          <a:p>
            <a:pPr marL="609600" indent="-609600" eaLnBrk="1" hangingPunct="1">
              <a:lnSpc>
                <a:spcPct val="80000"/>
              </a:lnSpc>
              <a:buSzTx/>
              <a:buFont typeface="Wingdings" pitchFamily="2" charset="2"/>
              <a:buAutoNum type="arabicPeriod"/>
            </a:pPr>
            <a:r>
              <a:rPr lang="en-US" altLang="zh-CN" sz="2200" smtClean="0">
                <a:solidFill>
                  <a:srgbClr val="B2B2B2"/>
                </a:solidFill>
                <a:ea typeface="SimSun" pitchFamily="2" charset="-122"/>
              </a:rPr>
              <a:t>Background: Motivations and Goals</a:t>
            </a:r>
          </a:p>
          <a:p>
            <a:pPr marL="609600" indent="-609600" eaLnBrk="1" hangingPunct="1">
              <a:lnSpc>
                <a:spcPct val="80000"/>
              </a:lnSpc>
              <a:buSzTx/>
              <a:buFont typeface="Wingdings" pitchFamily="2" charset="2"/>
              <a:buAutoNum type="arabicPeriod"/>
            </a:pPr>
            <a:r>
              <a:rPr lang="en-US" altLang="zh-CN" sz="2200" smtClean="0">
                <a:solidFill>
                  <a:srgbClr val="B2B2B2"/>
                </a:solidFill>
                <a:ea typeface="SimSun" pitchFamily="2" charset="-122"/>
              </a:rPr>
              <a:t>Temporal Information Representation Theories</a:t>
            </a:r>
          </a:p>
          <a:p>
            <a:pPr marL="609600" indent="-609600" eaLnBrk="1" hangingPunct="1">
              <a:lnSpc>
                <a:spcPct val="80000"/>
              </a:lnSpc>
              <a:buSzTx/>
              <a:buFont typeface="Wingdings" pitchFamily="2" charset="2"/>
              <a:buAutoNum type="arabicPeriod"/>
            </a:pPr>
            <a:r>
              <a:rPr lang="en-US" altLang="zh-CN" sz="2200" smtClean="0">
                <a:solidFill>
                  <a:srgbClr val="B2B2B2"/>
                </a:solidFill>
                <a:ea typeface="SimSun" pitchFamily="2" charset="-122"/>
              </a:rPr>
              <a:t>Temporal Expression Extraction and Normalization </a:t>
            </a:r>
          </a:p>
          <a:p>
            <a:pPr marL="609600" indent="-609600" eaLnBrk="1" hangingPunct="1">
              <a:lnSpc>
                <a:spcPct val="80000"/>
              </a:lnSpc>
              <a:buSzTx/>
              <a:buFont typeface="Wingdings" pitchFamily="2" charset="2"/>
              <a:buAutoNum type="arabicPeriod"/>
            </a:pPr>
            <a:r>
              <a:rPr lang="en-US" altLang="zh-CN" sz="2200" smtClean="0">
                <a:solidFill>
                  <a:srgbClr val="B2B2B2"/>
                </a:solidFill>
                <a:ea typeface="SimSun" pitchFamily="2" charset="-122"/>
              </a:rPr>
              <a:t>Temporal Slot Filling</a:t>
            </a:r>
          </a:p>
          <a:p>
            <a:pPr marL="609600" indent="-609600" eaLnBrk="1" hangingPunct="1">
              <a:lnSpc>
                <a:spcPct val="80000"/>
              </a:lnSpc>
              <a:buSzTx/>
              <a:buFont typeface="Wingdings" pitchFamily="2" charset="2"/>
              <a:buAutoNum type="arabicPeriod"/>
            </a:pPr>
            <a:endParaRPr lang="en-US" altLang="zh-CN" sz="2200" smtClean="0">
              <a:solidFill>
                <a:srgbClr val="B2B2B2"/>
              </a:solidFill>
              <a:ea typeface="SimSun" pitchFamily="2" charset="-122"/>
            </a:endParaRPr>
          </a:p>
          <a:p>
            <a:pPr marL="609600" indent="-609600" eaLnBrk="1" hangingPunct="1">
              <a:lnSpc>
                <a:spcPct val="80000"/>
              </a:lnSpc>
              <a:buSzTx/>
              <a:buFont typeface="Wingdings" pitchFamily="2" charset="2"/>
              <a:buAutoNum type="arabicPeriod"/>
            </a:pPr>
            <a:r>
              <a:rPr lang="en-US" altLang="zh-CN" sz="2200" smtClean="0">
                <a:solidFill>
                  <a:srgbClr val="B2B2B2"/>
                </a:solidFill>
                <a:ea typeface="SimSun" pitchFamily="2" charset="-122"/>
              </a:rPr>
              <a:t>Tea Break</a:t>
            </a:r>
          </a:p>
          <a:p>
            <a:pPr marL="609600" indent="-609600" eaLnBrk="1" hangingPunct="1">
              <a:lnSpc>
                <a:spcPct val="80000"/>
              </a:lnSpc>
              <a:buSzTx/>
              <a:buFont typeface="Wingdings" pitchFamily="2" charset="2"/>
              <a:buAutoNum type="arabicPeriod"/>
            </a:pPr>
            <a:endParaRPr lang="en-US" altLang="zh-CN" sz="2200" smtClean="0">
              <a:ea typeface="SimSun" pitchFamily="2" charset="-122"/>
            </a:endParaRPr>
          </a:p>
          <a:p>
            <a:pPr marL="609600" indent="-609600" eaLnBrk="1" hangingPunct="1">
              <a:lnSpc>
                <a:spcPct val="80000"/>
              </a:lnSpc>
              <a:buSzTx/>
              <a:buFont typeface="Wingdings" pitchFamily="2" charset="2"/>
              <a:buAutoNum type="arabicPeriod"/>
            </a:pPr>
            <a:r>
              <a:rPr lang="en-US" altLang="zh-CN" sz="2200" smtClean="0">
                <a:solidFill>
                  <a:srgbClr val="B2B2B2"/>
                </a:solidFill>
                <a:ea typeface="SimSun" pitchFamily="2" charset="-122"/>
              </a:rPr>
              <a:t>Event Timelining and Temporal Reasoning</a:t>
            </a:r>
          </a:p>
          <a:p>
            <a:pPr marL="609600" indent="-609600" eaLnBrk="1" hangingPunct="1">
              <a:lnSpc>
                <a:spcPct val="80000"/>
              </a:lnSpc>
              <a:buSzTx/>
              <a:buFont typeface="Wingdings" pitchFamily="2" charset="2"/>
              <a:buAutoNum type="arabicPeriod"/>
            </a:pPr>
            <a:r>
              <a:rPr lang="en-US" altLang="zh-CN" sz="2200" smtClean="0">
                <a:solidFill>
                  <a:srgbClr val="B2B2B2"/>
                </a:solidFill>
                <a:ea typeface="SimSun" pitchFamily="2" charset="-122"/>
              </a:rPr>
              <a:t>Resources and Demos</a:t>
            </a:r>
          </a:p>
          <a:p>
            <a:pPr marL="609600" indent="-609600" eaLnBrk="1" hangingPunct="1">
              <a:lnSpc>
                <a:spcPct val="80000"/>
              </a:lnSpc>
              <a:buSzTx/>
              <a:buFont typeface="Wingdings" pitchFamily="2" charset="2"/>
              <a:buAutoNum type="arabicPeriod"/>
            </a:pPr>
            <a:r>
              <a:rPr lang="en-US" altLang="zh-CN" sz="2200" smtClean="0">
                <a:ea typeface="SimSun" pitchFamily="2" charset="-122"/>
              </a:rPr>
              <a:t>Conclusions</a:t>
            </a:r>
          </a:p>
        </p:txBody>
      </p:sp>
      <p:pic>
        <p:nvPicPr>
          <p:cNvPr id="407557" name="Picture 5"/>
          <p:cNvPicPr>
            <a:picLocks noChangeAspect="1" noChangeArrowheads="1"/>
          </p:cNvPicPr>
          <p:nvPr/>
        </p:nvPicPr>
        <p:blipFill>
          <a:blip r:embed="rId3"/>
          <a:srcRect/>
          <a:stretch>
            <a:fillRect/>
          </a:stretch>
        </p:blipFill>
        <p:spPr bwMode="auto">
          <a:xfrm>
            <a:off x="5181600" y="4495800"/>
            <a:ext cx="2089150" cy="1597025"/>
          </a:xfrm>
          <a:prstGeom prst="rect">
            <a:avLst/>
          </a:prstGeom>
          <a:noFill/>
          <a:ln w="9525">
            <a:noFill/>
            <a:miter lim="800000"/>
            <a:headEnd/>
            <a:tailEnd/>
          </a:ln>
        </p:spPr>
      </p:pic>
      <p:sp>
        <p:nvSpPr>
          <p:cNvPr id="407558" name="Line 5"/>
          <p:cNvSpPr>
            <a:spLocks noChangeShapeType="1"/>
          </p:cNvSpPr>
          <p:nvPr/>
        </p:nvSpPr>
        <p:spPr bwMode="auto">
          <a:xfrm>
            <a:off x="7848600" y="1119188"/>
            <a:ext cx="0" cy="3363912"/>
          </a:xfrm>
          <a:prstGeom prst="line">
            <a:avLst/>
          </a:prstGeom>
          <a:noFill/>
          <a:ln w="31750">
            <a:solidFill>
              <a:schemeClr val="accent2"/>
            </a:solidFill>
            <a:round/>
            <a:headEnd/>
            <a:tailEnd type="triangle" w="med" len="med"/>
          </a:ln>
        </p:spPr>
        <p:txBody>
          <a:bodyPr/>
          <a:lstStyle/>
          <a:p>
            <a:endParaRPr lang="en-US"/>
          </a:p>
        </p:txBody>
      </p:sp>
      <p:sp>
        <p:nvSpPr>
          <p:cNvPr id="407559" name="Rectangle 7"/>
          <p:cNvSpPr>
            <a:spLocks noChangeArrowheads="1"/>
          </p:cNvSpPr>
          <p:nvPr/>
        </p:nvSpPr>
        <p:spPr bwMode="auto">
          <a:xfrm>
            <a:off x="7848600" y="4162425"/>
            <a:ext cx="719138" cy="287338"/>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sz="1900" b="1">
                <a:solidFill>
                  <a:schemeClr val="tx2"/>
                </a:solidFill>
                <a:latin typeface="Comic Sans MS" pitchFamily="66" charset="0"/>
                <a:ea typeface="SimSun" pitchFamily="2" charset="-122"/>
              </a:rPr>
              <a:t>1:00</a:t>
            </a:r>
          </a:p>
        </p:txBody>
      </p:sp>
      <p:sp>
        <p:nvSpPr>
          <p:cNvPr id="407560" name="Rectangle 16"/>
          <p:cNvSpPr>
            <a:spLocks noChangeArrowheads="1"/>
          </p:cNvSpPr>
          <p:nvPr/>
        </p:nvSpPr>
        <p:spPr bwMode="auto">
          <a:xfrm>
            <a:off x="7842250" y="5189538"/>
            <a:ext cx="719138" cy="287337"/>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endParaRPr lang="en-US" sz="1900" b="1">
              <a:solidFill>
                <a:schemeClr val="tx2"/>
              </a:solidFill>
              <a:latin typeface="Comic Sans MS" pitchFamily="66" charset="0"/>
              <a:ea typeface="SimSun" pitchFamily="2" charset="-122"/>
            </a:endParaRPr>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1" name="Rectangle 6"/>
          <p:cNvSpPr>
            <a:spLocks noGrp="1" noChangeArrowheads="1"/>
          </p:cNvSpPr>
          <p:nvPr>
            <p:ph type="sldNum" sz="quarter" idx="12"/>
          </p:nvPr>
        </p:nvSpPr>
        <p:spPr>
          <a:ln>
            <a:miter lim="800000"/>
            <a:headEnd/>
            <a:tailEnd/>
          </a:ln>
        </p:spPr>
        <p:txBody>
          <a:bodyPr/>
          <a:lstStyle/>
          <a:p>
            <a:pPr>
              <a:defRPr/>
            </a:pPr>
            <a:fld id="{E3289080-416D-4A07-85F5-EF9D2258BAB6}" type="slidenum">
              <a:rPr lang="en-US" smtClean="0"/>
              <a:pPr>
                <a:defRPr/>
              </a:pPr>
              <a:t>188</a:t>
            </a:fld>
            <a:endParaRPr lang="en-US" smtClean="0"/>
          </a:p>
        </p:txBody>
      </p:sp>
      <p:sp>
        <p:nvSpPr>
          <p:cNvPr id="409602"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16736578-03F9-4BA4-8D3D-E200D326E7B5}" type="slidenum">
              <a:rPr lang="en-US" sz="1200">
                <a:latin typeface="Garamond" pitchFamily="18" charset="0"/>
              </a:rPr>
              <a:pPr algn="r"/>
              <a:t>188</a:t>
            </a:fld>
            <a:endParaRPr lang="en-US" sz="1200">
              <a:latin typeface="Garamond" pitchFamily="18" charset="0"/>
            </a:endParaRPr>
          </a:p>
        </p:txBody>
      </p:sp>
      <p:sp>
        <p:nvSpPr>
          <p:cNvPr id="409603" name="Rectangle 2"/>
          <p:cNvSpPr>
            <a:spLocks noGrp="1" noChangeArrowheads="1"/>
          </p:cNvSpPr>
          <p:nvPr>
            <p:ph type="body" idx="1"/>
          </p:nvPr>
        </p:nvSpPr>
        <p:spPr>
          <a:xfrm>
            <a:off x="468313" y="1628775"/>
            <a:ext cx="8229600" cy="4525963"/>
          </a:xfrm>
        </p:spPr>
        <p:txBody>
          <a:bodyPr/>
          <a:lstStyle/>
          <a:p>
            <a:pPr marL="609600" indent="-609600" eaLnBrk="1" hangingPunct="1"/>
            <a:r>
              <a:rPr lang="en-US" altLang="zh-CN" sz="3600" smtClean="0">
                <a:ea typeface="SimSun" pitchFamily="2" charset="-122"/>
              </a:rPr>
              <a:t>Conclusions</a:t>
            </a:r>
          </a:p>
        </p:txBody>
      </p:sp>
      <p:pic>
        <p:nvPicPr>
          <p:cNvPr id="409604" name="Picture 3"/>
          <p:cNvPicPr>
            <a:picLocks noChangeAspect="1" noChangeArrowheads="1"/>
          </p:cNvPicPr>
          <p:nvPr/>
        </p:nvPicPr>
        <p:blipFill>
          <a:blip r:embed="rId3"/>
          <a:srcRect/>
          <a:stretch>
            <a:fillRect/>
          </a:stretch>
        </p:blipFill>
        <p:spPr bwMode="auto">
          <a:xfrm>
            <a:off x="4067175" y="2997200"/>
            <a:ext cx="4343400" cy="2886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49" name="Rectangle 6"/>
          <p:cNvSpPr>
            <a:spLocks noGrp="1" noChangeArrowheads="1"/>
          </p:cNvSpPr>
          <p:nvPr>
            <p:ph type="sldNum" sz="quarter" idx="12"/>
          </p:nvPr>
        </p:nvSpPr>
        <p:spPr>
          <a:ln>
            <a:miter lim="800000"/>
            <a:headEnd/>
            <a:tailEnd/>
          </a:ln>
        </p:spPr>
        <p:txBody>
          <a:bodyPr/>
          <a:lstStyle/>
          <a:p>
            <a:pPr>
              <a:defRPr/>
            </a:pPr>
            <a:fld id="{E79EF9E2-AA5F-4A7F-AA6D-666B5C781275}" type="slidenum">
              <a:rPr lang="en-US" smtClean="0"/>
              <a:pPr>
                <a:defRPr/>
              </a:pPr>
              <a:t>189</a:t>
            </a:fld>
            <a:endParaRPr lang="en-US" smtClean="0"/>
          </a:p>
        </p:txBody>
      </p:sp>
      <p:sp>
        <p:nvSpPr>
          <p:cNvPr id="411650"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7865BCED-C3D3-4D14-81BE-18225C3A7FA1}" type="slidenum">
              <a:rPr lang="en-US" sz="1200">
                <a:latin typeface="Garamond" pitchFamily="18" charset="0"/>
              </a:rPr>
              <a:pPr algn="r"/>
              <a:t>189</a:t>
            </a:fld>
            <a:endParaRPr lang="en-US" sz="1200">
              <a:latin typeface="Garamond" pitchFamily="18" charset="0"/>
            </a:endParaRPr>
          </a:p>
        </p:txBody>
      </p:sp>
      <p:sp>
        <p:nvSpPr>
          <p:cNvPr id="411651" name="Rectangle 2"/>
          <p:cNvSpPr>
            <a:spLocks noGrp="1" noChangeArrowheads="1"/>
          </p:cNvSpPr>
          <p:nvPr>
            <p:ph type="title"/>
          </p:nvPr>
        </p:nvSpPr>
        <p:spPr>
          <a:xfrm>
            <a:off x="982663" y="185738"/>
            <a:ext cx="8077200" cy="1143000"/>
          </a:xfrm>
        </p:spPr>
        <p:txBody>
          <a:bodyPr/>
          <a:lstStyle/>
          <a:p>
            <a:pPr eaLnBrk="1" hangingPunct="1"/>
            <a:r>
              <a:rPr lang="en-US" altLang="zh-CN" smtClean="0">
                <a:ea typeface="SimSun" pitchFamily="2" charset="-122"/>
              </a:rPr>
              <a:t>Other Related Work</a:t>
            </a:r>
          </a:p>
        </p:txBody>
      </p:sp>
      <p:sp>
        <p:nvSpPr>
          <p:cNvPr id="411652" name="Rectangle 3"/>
          <p:cNvSpPr>
            <a:spLocks noGrp="1" noChangeArrowheads="1"/>
          </p:cNvSpPr>
          <p:nvPr>
            <p:ph type="body" idx="1"/>
          </p:nvPr>
        </p:nvSpPr>
        <p:spPr>
          <a:xfrm>
            <a:off x="425450" y="984250"/>
            <a:ext cx="8153400" cy="5051425"/>
          </a:xfrm>
        </p:spPr>
        <p:txBody>
          <a:bodyPr/>
          <a:lstStyle/>
          <a:p>
            <a:pPr eaLnBrk="1" hangingPunct="1">
              <a:lnSpc>
                <a:spcPct val="90000"/>
              </a:lnSpc>
            </a:pPr>
            <a:r>
              <a:rPr lang="en-US" altLang="zh-CN" sz="2400" smtClean="0">
                <a:ea typeface="SimSun" pitchFamily="2" charset="-122"/>
              </a:rPr>
              <a:t>TempEval shared task </a:t>
            </a:r>
            <a:r>
              <a:rPr lang="da-DK" altLang="zh-CN" sz="2400" smtClean="0">
                <a:ea typeface="SimSun" pitchFamily="2" charset="-122"/>
              </a:rPr>
              <a:t>(Verhagen et al., 2007; Pustejovsky et al., 2009)</a:t>
            </a:r>
            <a:endParaRPr lang="en-US" altLang="zh-CN" sz="2400" smtClean="0">
              <a:ea typeface="SimSun" pitchFamily="2" charset="-122"/>
            </a:endParaRPr>
          </a:p>
          <a:p>
            <a:pPr lvl="1" eaLnBrk="1" hangingPunct="1">
              <a:lnSpc>
                <a:spcPct val="90000"/>
              </a:lnSpc>
            </a:pPr>
            <a:r>
              <a:rPr lang="en-US" altLang="zh-CN" sz="2000" smtClean="0">
                <a:ea typeface="SimSun" pitchFamily="2" charset="-122"/>
              </a:rPr>
              <a:t>Single-document, ordering and relation extraction between events and time expressions </a:t>
            </a:r>
            <a:r>
              <a:rPr lang="en-US" altLang="zh-CN" sz="2100" smtClean="0">
                <a:ea typeface="SimSun" pitchFamily="2" charset="-122"/>
              </a:rPr>
              <a:t>using TimeBank (Pustejovsky et al., 2003)</a:t>
            </a:r>
            <a:endParaRPr lang="en-US" altLang="zh-CN" sz="2000" smtClean="0">
              <a:ea typeface="SimSun" pitchFamily="2" charset="-122"/>
            </a:endParaRPr>
          </a:p>
          <a:p>
            <a:pPr lvl="1" eaLnBrk="1" hangingPunct="1">
              <a:lnSpc>
                <a:spcPct val="90000"/>
              </a:lnSpc>
            </a:pPr>
            <a:r>
              <a:rPr lang="en-US" altLang="zh-CN" sz="2000" smtClean="0">
                <a:ea typeface="SimSun" pitchFamily="2" charset="-122"/>
              </a:rPr>
              <a:t>Flat approaches based on lexical and shallow dependency features (Chambers and Jurafsky, 2008&amp;2009; </a:t>
            </a:r>
            <a:r>
              <a:rPr lang="en-US" sz="2000" smtClean="0">
                <a:ea typeface="SimSun" pitchFamily="2" charset="-122"/>
              </a:rPr>
              <a:t>Yoshikawa et al., 2009; Ling and Weld, 2011)</a:t>
            </a:r>
            <a:endParaRPr lang="da-DK" altLang="zh-CN" sz="2000" smtClean="0">
              <a:ea typeface="SimSun" pitchFamily="2" charset="-122"/>
            </a:endParaRPr>
          </a:p>
          <a:p>
            <a:pPr lvl="1" eaLnBrk="1" hangingPunct="1">
              <a:lnSpc>
                <a:spcPct val="90000"/>
              </a:lnSpc>
            </a:pPr>
            <a:r>
              <a:rPr lang="da-DK" altLang="zh-CN" sz="2000" smtClean="0">
                <a:ea typeface="SimSun" pitchFamily="2" charset="-122"/>
              </a:rPr>
              <a:t>Structured approaches based on </a:t>
            </a:r>
            <a:r>
              <a:rPr lang="en-US" sz="2000" smtClean="0"/>
              <a:t>syntactic tree and dependency paths (Puscasu, 2007; Cheng et al., 2007; </a:t>
            </a:r>
            <a:r>
              <a:rPr lang="da-DK" altLang="zh-CN" sz="2000" smtClean="0">
                <a:ea typeface="SimSun" pitchFamily="2" charset="-122"/>
              </a:rPr>
              <a:t>Bethard and Martin, 2007&amp;2008)</a:t>
            </a:r>
            <a:endParaRPr lang="en-US" altLang="zh-CN" sz="2000" smtClean="0">
              <a:ea typeface="SimSun" pitchFamily="2" charset="-122"/>
            </a:endParaRPr>
          </a:p>
          <a:p>
            <a:pPr eaLnBrk="1" hangingPunct="1">
              <a:lnSpc>
                <a:spcPct val="90000"/>
              </a:lnSpc>
            </a:pPr>
            <a:r>
              <a:rPr lang="en-US" altLang="zh-CN" sz="2400" smtClean="0">
                <a:ea typeface="SimSun" pitchFamily="2" charset="-122"/>
              </a:rPr>
              <a:t>Joint inference for temporal relations (Yoshikawa et al., 2009; Eidelman, 2008; Chambers et al., 2008; Ling, 2010)</a:t>
            </a:r>
          </a:p>
          <a:p>
            <a:pPr lvl="1" eaLnBrk="1" hangingPunct="1">
              <a:lnSpc>
                <a:spcPct val="90000"/>
              </a:lnSpc>
            </a:pPr>
            <a:r>
              <a:rPr lang="en-US" altLang="zh-CN" sz="2000" smtClean="0">
                <a:ea typeface="SimSun" pitchFamily="2" charset="-122"/>
              </a:rPr>
              <a:t>Focused on single-document and single domain (e.g. medical)</a:t>
            </a:r>
          </a:p>
          <a:p>
            <a:pPr eaLnBrk="1" hangingPunct="1">
              <a:lnSpc>
                <a:spcPct val="90000"/>
              </a:lnSpc>
            </a:pPr>
            <a:endParaRPr lang="en-US" altLang="zh-CN" sz="2400" smtClean="0">
              <a:ea typeface="SimSun" pitchFamily="2"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p:txBody>
          <a:bodyPr/>
          <a:lstStyle/>
          <a:p>
            <a:r>
              <a:rPr lang="en-US" smtClean="0">
                <a:ea typeface="ＭＳ Ｐゴシック" pitchFamily="34" charset="-128"/>
              </a:rPr>
              <a:t>Types of eventualities</a:t>
            </a:r>
          </a:p>
        </p:txBody>
      </p:sp>
      <p:sp>
        <p:nvSpPr>
          <p:cNvPr id="87042" name="Slide Number Placeholder 3"/>
          <p:cNvSpPr>
            <a:spLocks noGrp="1"/>
          </p:cNvSpPr>
          <p:nvPr>
            <p:ph type="sldNum" sz="quarter" idx="12"/>
          </p:nvPr>
        </p:nvSpPr>
        <p:spPr>
          <a:ln>
            <a:miter lim="800000"/>
            <a:headEnd/>
            <a:tailEnd/>
          </a:ln>
        </p:spPr>
        <p:txBody>
          <a:bodyPr/>
          <a:lstStyle/>
          <a:p>
            <a:pPr>
              <a:defRPr/>
            </a:pPr>
            <a:fld id="{963A581E-DC74-42EB-85B4-BAE11A9761CE}" type="slidenum">
              <a:rPr lang="en-US" smtClean="0"/>
              <a:pPr>
                <a:defRPr/>
              </a:pPr>
              <a:t>19</a:t>
            </a:fld>
            <a:endParaRPr lang="en-US" smtClean="0"/>
          </a:p>
        </p:txBody>
      </p:sp>
      <p:pic>
        <p:nvPicPr>
          <p:cNvPr id="89091" name="Picture 3" descr="Screen Shot 2012-12-05 at 12.55.01 PM.png"/>
          <p:cNvPicPr>
            <a:picLocks noChangeAspect="1"/>
          </p:cNvPicPr>
          <p:nvPr/>
        </p:nvPicPr>
        <p:blipFill>
          <a:blip r:embed="rId3"/>
          <a:srcRect/>
          <a:stretch>
            <a:fillRect/>
          </a:stretch>
        </p:blipFill>
        <p:spPr bwMode="auto">
          <a:xfrm>
            <a:off x="1371600" y="963613"/>
            <a:ext cx="6553200" cy="5132387"/>
          </a:xfrm>
          <a:prstGeom prst="rect">
            <a:avLst/>
          </a:prstGeom>
          <a:noFill/>
          <a:ln w="9525">
            <a:noFill/>
            <a:miter lim="800000"/>
            <a:headEnd/>
            <a:tailEnd/>
          </a:ln>
        </p:spPr>
      </p:pic>
      <p:sp>
        <p:nvSpPr>
          <p:cNvPr id="89092" name="TextBox 4"/>
          <p:cNvSpPr txBox="1">
            <a:spLocks noChangeArrowheads="1"/>
          </p:cNvSpPr>
          <p:nvPr/>
        </p:nvSpPr>
        <p:spPr bwMode="auto">
          <a:xfrm>
            <a:off x="914400" y="6324600"/>
            <a:ext cx="2822575" cy="369888"/>
          </a:xfrm>
          <a:prstGeom prst="rect">
            <a:avLst/>
          </a:prstGeom>
          <a:noFill/>
          <a:ln w="9525">
            <a:noFill/>
            <a:miter lim="800000"/>
            <a:headEnd/>
            <a:tailEnd/>
          </a:ln>
        </p:spPr>
        <p:txBody>
          <a:bodyPr wrap="none">
            <a:spAutoFit/>
          </a:bodyPr>
          <a:lstStyle/>
          <a:p>
            <a:r>
              <a:rPr lang="en-US"/>
              <a:t>Chart from (Dölling, 2011)</a:t>
            </a:r>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7" name="Rectangle 6"/>
          <p:cNvSpPr>
            <a:spLocks noGrp="1" noChangeArrowheads="1"/>
          </p:cNvSpPr>
          <p:nvPr>
            <p:ph type="sldNum" sz="quarter" idx="12"/>
          </p:nvPr>
        </p:nvSpPr>
        <p:spPr>
          <a:ln>
            <a:miter lim="800000"/>
            <a:headEnd/>
            <a:tailEnd/>
          </a:ln>
        </p:spPr>
        <p:txBody>
          <a:bodyPr/>
          <a:lstStyle/>
          <a:p>
            <a:pPr>
              <a:defRPr/>
            </a:pPr>
            <a:fld id="{84B53B4F-4A66-43C6-A48C-D636AEB2AF4D}" type="slidenum">
              <a:rPr lang="en-US" smtClean="0"/>
              <a:pPr>
                <a:defRPr/>
              </a:pPr>
              <a:t>190</a:t>
            </a:fld>
            <a:endParaRPr lang="en-US" smtClean="0"/>
          </a:p>
        </p:txBody>
      </p:sp>
      <p:sp>
        <p:nvSpPr>
          <p:cNvPr id="413698"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55CF2B56-40D9-44A9-953D-9A8DF3B5EF4E}" type="slidenum">
              <a:rPr lang="en-US" sz="1200">
                <a:latin typeface="Garamond" pitchFamily="18" charset="0"/>
              </a:rPr>
              <a:pPr algn="r"/>
              <a:t>190</a:t>
            </a:fld>
            <a:endParaRPr lang="en-US" sz="1200">
              <a:latin typeface="Garamond" pitchFamily="18" charset="0"/>
            </a:endParaRPr>
          </a:p>
        </p:txBody>
      </p:sp>
      <p:sp>
        <p:nvSpPr>
          <p:cNvPr id="413699" name="Rectangle 2"/>
          <p:cNvSpPr>
            <a:spLocks noGrp="1" noChangeArrowheads="1"/>
          </p:cNvSpPr>
          <p:nvPr>
            <p:ph type="title"/>
          </p:nvPr>
        </p:nvSpPr>
        <p:spPr>
          <a:xfrm>
            <a:off x="1035050" y="209550"/>
            <a:ext cx="9072563" cy="1008063"/>
          </a:xfrm>
        </p:spPr>
        <p:txBody>
          <a:bodyPr/>
          <a:lstStyle/>
          <a:p>
            <a:pPr eaLnBrk="1" hangingPunct="1"/>
            <a:r>
              <a:rPr lang="en-US" altLang="zh-CN" smtClean="0">
                <a:ea typeface="SimSun" pitchFamily="2" charset="-122"/>
              </a:rPr>
              <a:t>Conclusions</a:t>
            </a:r>
          </a:p>
        </p:txBody>
      </p:sp>
      <p:sp>
        <p:nvSpPr>
          <p:cNvPr id="413700" name="Rectangle 3"/>
          <p:cNvSpPr>
            <a:spLocks noGrp="1" noChangeArrowheads="1"/>
          </p:cNvSpPr>
          <p:nvPr>
            <p:ph type="body" idx="1"/>
          </p:nvPr>
        </p:nvSpPr>
        <p:spPr>
          <a:xfrm>
            <a:off x="468313" y="838200"/>
            <a:ext cx="8280400" cy="5183188"/>
          </a:xfrm>
        </p:spPr>
        <p:txBody>
          <a:bodyPr/>
          <a:lstStyle/>
          <a:p>
            <a:pPr eaLnBrk="1" hangingPunct="1"/>
            <a:r>
              <a:rPr lang="en-US" altLang="zh-CN" sz="2400" smtClean="0">
                <a:ea typeface="SimSun" pitchFamily="2" charset="-122"/>
              </a:rPr>
              <a:t>The “Time” world is fascinating but also challenging</a:t>
            </a:r>
          </a:p>
          <a:p>
            <a:pPr eaLnBrk="1" hangingPunct="1"/>
            <a:r>
              <a:rPr lang="en-US" altLang="zh-CN" sz="2400" smtClean="0">
                <a:ea typeface="SimSun" pitchFamily="2" charset="-122"/>
              </a:rPr>
              <a:t>A lot of problems are open</a:t>
            </a:r>
          </a:p>
          <a:p>
            <a:pPr eaLnBrk="1" hangingPunct="1"/>
            <a:r>
              <a:rPr lang="en-US" altLang="zh-CN" sz="2400" smtClean="0">
                <a:solidFill>
                  <a:srgbClr val="FF0000"/>
                </a:solidFill>
                <a:ea typeface="SimSun" pitchFamily="2" charset="-122"/>
              </a:rPr>
              <a:t>Some are easy to define:</a:t>
            </a:r>
          </a:p>
          <a:p>
            <a:pPr lvl="1" eaLnBrk="1" hangingPunct="1"/>
            <a:r>
              <a:rPr lang="en-US" altLang="zh-CN" sz="2000" smtClean="0">
                <a:ea typeface="SimSun" pitchFamily="2" charset="-122"/>
              </a:rPr>
              <a:t>“Grounding” events and relations</a:t>
            </a:r>
          </a:p>
          <a:p>
            <a:pPr lvl="2" eaLnBrk="1" hangingPunct="1"/>
            <a:r>
              <a:rPr lang="en-US" altLang="zh-CN" sz="1800" smtClean="0">
                <a:ea typeface="SimSun" pitchFamily="2" charset="-122"/>
              </a:rPr>
              <a:t>Why are we doing so badly?</a:t>
            </a:r>
          </a:p>
          <a:p>
            <a:pPr lvl="1" eaLnBrk="1" hangingPunct="1"/>
            <a:r>
              <a:rPr lang="en-US" altLang="zh-CN" sz="2000" smtClean="0">
                <a:ea typeface="SimSun" pitchFamily="2" charset="-122"/>
              </a:rPr>
              <a:t>Time lines</a:t>
            </a:r>
          </a:p>
          <a:p>
            <a:pPr lvl="2" eaLnBrk="1" hangingPunct="1"/>
            <a:r>
              <a:rPr lang="en-US" altLang="zh-CN" sz="1800" smtClean="0">
                <a:ea typeface="SimSun" pitchFamily="2" charset="-122"/>
              </a:rPr>
              <a:t>Why are we doing so badly?</a:t>
            </a:r>
            <a:endParaRPr lang="en-US" altLang="zh-CN" sz="1700" smtClean="0">
              <a:ea typeface="SimSun" pitchFamily="2" charset="-122"/>
            </a:endParaRPr>
          </a:p>
          <a:p>
            <a:pPr eaLnBrk="1" hangingPunct="1"/>
            <a:r>
              <a:rPr lang="en-US" altLang="zh-CN" sz="2400" smtClean="0">
                <a:solidFill>
                  <a:srgbClr val="FF0000"/>
                </a:solidFill>
                <a:ea typeface="SimSun" pitchFamily="2" charset="-122"/>
              </a:rPr>
              <a:t>Some are still ill-defined:</a:t>
            </a:r>
          </a:p>
          <a:p>
            <a:pPr lvl="2" eaLnBrk="1" hangingPunct="1"/>
            <a:r>
              <a:rPr lang="en-US" altLang="zh-CN" sz="1800" smtClean="0">
                <a:ea typeface="SimSun" pitchFamily="2" charset="-122"/>
              </a:rPr>
              <a:t>I’ve played Tennis for 10 years </a:t>
            </a:r>
            <a:r>
              <a:rPr lang="en-US" altLang="zh-CN" sz="1800" smtClean="0">
                <a:solidFill>
                  <a:srgbClr val="FF0000"/>
                </a:solidFill>
                <a:ea typeface="SimSun" pitchFamily="2" charset="-122"/>
              </a:rPr>
              <a:t>vs</a:t>
            </a:r>
            <a:r>
              <a:rPr lang="en-US" altLang="zh-CN" sz="1800" smtClean="0">
                <a:ea typeface="SimSun" pitchFamily="2" charset="-122"/>
              </a:rPr>
              <a:t>. I’ve played Tennis for an hour</a:t>
            </a:r>
          </a:p>
          <a:p>
            <a:pPr eaLnBrk="1" hangingPunct="1"/>
            <a:r>
              <a:rPr lang="en-US" altLang="zh-CN" sz="2400" smtClean="0">
                <a:ea typeface="SimSun" pitchFamily="2" charset="-122"/>
              </a:rPr>
              <a:t>Technical Advances require</a:t>
            </a:r>
          </a:p>
          <a:p>
            <a:pPr lvl="1" eaLnBrk="1" hangingPunct="1"/>
            <a:r>
              <a:rPr lang="en-US" altLang="zh-CN" sz="2000" smtClean="0">
                <a:ea typeface="SimSun" pitchFamily="2" charset="-122"/>
              </a:rPr>
              <a:t>Cross-document aggregation and grounding</a:t>
            </a:r>
          </a:p>
          <a:p>
            <a:pPr lvl="1" eaLnBrk="1" hangingPunct="1"/>
            <a:r>
              <a:rPr lang="en-US" altLang="zh-CN" sz="2000" smtClean="0">
                <a:ea typeface="SimSun" pitchFamily="2" charset="-122"/>
              </a:rPr>
              <a:t>Robust Temporal Reasoning</a:t>
            </a:r>
          </a:p>
          <a:p>
            <a:pPr lvl="1" eaLnBrk="1" hangingPunct="1"/>
            <a:r>
              <a:rPr lang="en-US" altLang="zh-CN" sz="2000" smtClean="0">
                <a:ea typeface="SimSun" pitchFamily="2" charset="-122"/>
              </a:rPr>
              <a:t>Methods that capture long and complex contexts</a:t>
            </a:r>
          </a:p>
          <a:p>
            <a:pPr lvl="1" eaLnBrk="1" hangingPunct="1"/>
            <a:r>
              <a:rPr lang="en-US" altLang="zh-CN" sz="2000" smtClean="0">
                <a:ea typeface="SimSun" pitchFamily="2" charset="-122"/>
              </a:rPr>
              <a:t>Fast and Accurate ways to obtain training data</a:t>
            </a:r>
          </a:p>
          <a:p>
            <a:pPr lvl="1" eaLnBrk="1" hangingPunct="1"/>
            <a:endParaRPr lang="en-US" altLang="zh-CN" sz="2000" smtClean="0">
              <a:ea typeface="SimSun" pitchFamily="2" charset="-122"/>
            </a:endParaRPr>
          </a:p>
        </p:txBody>
      </p:sp>
      <p:sp>
        <p:nvSpPr>
          <p:cNvPr id="2" name="TextBox 1"/>
          <p:cNvSpPr txBox="1">
            <a:spLocks noChangeArrowheads="1"/>
          </p:cNvSpPr>
          <p:nvPr/>
        </p:nvSpPr>
        <p:spPr bwMode="auto">
          <a:xfrm>
            <a:off x="6324600" y="1905000"/>
            <a:ext cx="1828800" cy="400050"/>
          </a:xfrm>
          <a:prstGeom prst="rect">
            <a:avLst/>
          </a:prstGeom>
          <a:solidFill>
            <a:srgbClr val="FFFFCC"/>
          </a:solidFill>
          <a:ln w="28575">
            <a:solidFill>
              <a:srgbClr val="FF9933"/>
            </a:solidFill>
            <a:miter lim="800000"/>
            <a:headEnd/>
            <a:tailEnd/>
          </a:ln>
        </p:spPr>
        <p:txBody>
          <a:bodyPr>
            <a:spAutoFit/>
          </a:bodyPr>
          <a:lstStyle/>
          <a:p>
            <a:pPr algn="ctr"/>
            <a:r>
              <a:rPr lang="en-US" sz="2000"/>
              <a:t>Thank you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5" name="Rectangle 6"/>
          <p:cNvSpPr>
            <a:spLocks noGrp="1" noChangeArrowheads="1"/>
          </p:cNvSpPr>
          <p:nvPr>
            <p:ph type="sldNum" sz="quarter" idx="12"/>
          </p:nvPr>
        </p:nvSpPr>
        <p:spPr>
          <a:ln>
            <a:miter lim="800000"/>
            <a:headEnd/>
            <a:tailEnd/>
          </a:ln>
        </p:spPr>
        <p:txBody>
          <a:bodyPr/>
          <a:lstStyle/>
          <a:p>
            <a:pPr>
              <a:defRPr/>
            </a:pPr>
            <a:fld id="{8252A642-6BFB-4C63-8B58-AE7B5C3D6467}" type="slidenum">
              <a:rPr lang="en-US" smtClean="0"/>
              <a:pPr>
                <a:defRPr/>
              </a:pPr>
              <a:t>191</a:t>
            </a:fld>
            <a:endParaRPr lang="en-US" smtClean="0"/>
          </a:p>
        </p:txBody>
      </p:sp>
      <p:sp>
        <p:nvSpPr>
          <p:cNvPr id="415746"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041FEC69-D480-42ED-A9C0-5719482BEB21}" type="slidenum">
              <a:rPr lang="en-US" sz="1200">
                <a:latin typeface="Garamond" pitchFamily="18" charset="0"/>
              </a:rPr>
              <a:pPr algn="r"/>
              <a:t>191</a:t>
            </a:fld>
            <a:endParaRPr lang="en-US" sz="1200">
              <a:latin typeface="Garamond" pitchFamily="18" charset="0"/>
            </a:endParaRPr>
          </a:p>
        </p:txBody>
      </p:sp>
      <p:sp>
        <p:nvSpPr>
          <p:cNvPr id="415747" name="Rectangle 2"/>
          <p:cNvSpPr>
            <a:spLocks noGrp="1" noChangeArrowheads="1"/>
          </p:cNvSpPr>
          <p:nvPr>
            <p:ph type="title" idx="4294967295"/>
          </p:nvPr>
        </p:nvSpPr>
        <p:spPr>
          <a:xfrm>
            <a:off x="968375" y="231775"/>
            <a:ext cx="8229600" cy="1139825"/>
          </a:xfrm>
        </p:spPr>
        <p:txBody>
          <a:bodyPr/>
          <a:lstStyle/>
          <a:p>
            <a:pPr eaLnBrk="1" hangingPunct="1"/>
            <a:r>
              <a:rPr lang="en-US" altLang="zh-CN" sz="3800" smtClean="0">
                <a:ea typeface="SimSun" pitchFamily="2" charset="-122"/>
              </a:rPr>
              <a:t>References</a:t>
            </a:r>
            <a:endParaRPr lang="en-US" altLang="zh-CN" sz="3000" smtClean="0">
              <a:ea typeface="SimSun" pitchFamily="2" charset="-122"/>
            </a:endParaRPr>
          </a:p>
        </p:txBody>
      </p:sp>
      <p:sp>
        <p:nvSpPr>
          <p:cNvPr id="415748" name="Rectangle 3"/>
          <p:cNvSpPr>
            <a:spLocks noGrp="1" noChangeArrowheads="1"/>
          </p:cNvSpPr>
          <p:nvPr>
            <p:ph type="body" idx="4294967295"/>
          </p:nvPr>
        </p:nvSpPr>
        <p:spPr>
          <a:xfrm>
            <a:off x="468313" y="1125538"/>
            <a:ext cx="8424862" cy="5040312"/>
          </a:xfrm>
        </p:spPr>
        <p:txBody>
          <a:bodyPr/>
          <a:lstStyle/>
          <a:p>
            <a:pPr eaLnBrk="1" hangingPunct="1">
              <a:lnSpc>
                <a:spcPct val="80000"/>
              </a:lnSpc>
            </a:pPr>
            <a:r>
              <a:rPr lang="en-US" altLang="zh-CN" sz="1400" smtClean="0">
                <a:ea typeface="SimSun" pitchFamily="2" charset="-122"/>
              </a:rPr>
              <a:t>D Ahn, S.F. Adafre, and M. de Rijke. 2005. Extracting temporal information from open domain text: A comparative exploration. In Digital Information Management.</a:t>
            </a:r>
          </a:p>
          <a:p>
            <a:pPr eaLnBrk="1" hangingPunct="1">
              <a:lnSpc>
                <a:spcPct val="80000"/>
              </a:lnSpc>
            </a:pPr>
            <a:r>
              <a:rPr lang="en-US" altLang="zh-CN" sz="1400" smtClean="0">
                <a:ea typeface="SimSun" pitchFamily="2" charset="-122"/>
              </a:rPr>
              <a:t>Enrique Amigo, Javier Artiles, Qi Li and Heng Ji. 2011. An Evaluation Framework for Aggregated Temporal Information Extraction. Proc. SIGIR2011 Workshop on Entity-Oriented Search.</a:t>
            </a:r>
          </a:p>
          <a:p>
            <a:pPr eaLnBrk="1" hangingPunct="1">
              <a:lnSpc>
                <a:spcPct val="80000"/>
              </a:lnSpc>
            </a:pPr>
            <a:r>
              <a:rPr lang="en-US" altLang="zh-CN" sz="1400" smtClean="0">
                <a:ea typeface="SimSun" pitchFamily="2" charset="-122"/>
              </a:rPr>
              <a:t>J. F. Allen. 1983. Maintaining Knowledge about Temporal Intervals. Communications of the ACM, November 1983, Volume 26, Number 11, volume 26, pages 832-843, New York, NY, USA.</a:t>
            </a:r>
          </a:p>
          <a:p>
            <a:pPr eaLnBrk="1" hangingPunct="1">
              <a:lnSpc>
                <a:spcPct val="80000"/>
              </a:lnSpc>
            </a:pPr>
            <a:r>
              <a:rPr lang="en-US" altLang="zh-CN" sz="1400" smtClean="0">
                <a:ea typeface="SimSun" pitchFamily="2" charset="-122"/>
              </a:rPr>
              <a:t>Silvana Badaloni, Marco Falda and Massimiliano Giacomin. 2004. Integrating Quantitative and Qualitative Fuzzy Temporal Constraints. AI Communications, vol. 17 (4), 187-200, IOS Press.</a:t>
            </a:r>
          </a:p>
          <a:p>
            <a:pPr eaLnBrk="1" hangingPunct="1">
              <a:lnSpc>
                <a:spcPct val="80000"/>
              </a:lnSpc>
            </a:pPr>
            <a:r>
              <a:rPr lang="en-US" altLang="zh-CN" sz="1400" smtClean="0">
                <a:ea typeface="SimSun" pitchFamily="2" charset="-122"/>
              </a:rPr>
              <a:t>Chitta Baral, Gregory Gelfond, Michael Gelfond and Richard B. Scherl. 2005. Textual Inference by Combining Multiple Logic Programming Paradigms. Proc. AAAI 2005 Workshop on Inference for Textual Question Answering.</a:t>
            </a:r>
          </a:p>
          <a:p>
            <a:pPr eaLnBrk="1" hangingPunct="1">
              <a:lnSpc>
                <a:spcPct val="80000"/>
              </a:lnSpc>
            </a:pPr>
            <a:r>
              <a:rPr lang="en-US" altLang="zh-CN" sz="1400" smtClean="0">
                <a:ea typeface="SimSun" pitchFamily="2" charset="-122"/>
              </a:rPr>
              <a:t>Steven Bethard, James H. Martin and Sara Klingenstein. 2007. Finding Temporal Structure in Text: Machine Learning of Syntactic Temporal Relations. International Journal of Semantic Computing (IJSC), 1(4), December 2007.</a:t>
            </a:r>
          </a:p>
          <a:p>
            <a:pPr eaLnBrk="1" hangingPunct="1">
              <a:lnSpc>
                <a:spcPct val="80000"/>
              </a:lnSpc>
            </a:pPr>
            <a:r>
              <a:rPr lang="en-US" altLang="zh-CN" sz="1400" smtClean="0">
                <a:ea typeface="SimSun" pitchFamily="2" charset="-122"/>
              </a:rPr>
              <a:t>Steven Bethard and James H. Martin. 2008. Learning Semantic Links from a Corpus of Parallel Temporal and Causal Relations. Proc. Annual Meeting of the Association for Computational Linguistics: Human Language Technologies (ACL-HLT).</a:t>
            </a:r>
          </a:p>
          <a:p>
            <a:pPr eaLnBrk="1" hangingPunct="1">
              <a:lnSpc>
                <a:spcPct val="80000"/>
              </a:lnSpc>
            </a:pPr>
            <a:r>
              <a:rPr lang="en-US" altLang="zh-CN" sz="1400" smtClean="0">
                <a:ea typeface="SimSun" pitchFamily="2" charset="-122"/>
              </a:rPr>
              <a:t>Branimir Bouguraev and Rie Kubota Ando. 2005. TimeBank-Driven TimeML Analysis. Proc. Annotating, Extracting and Reasoning about Time and Events. IBFI, Schloss Dagstuhl, Germany.</a:t>
            </a:r>
          </a:p>
          <a:p>
            <a:pPr eaLnBrk="1" hangingPunct="1">
              <a:lnSpc>
                <a:spcPct val="80000"/>
              </a:lnSpc>
            </a:pPr>
            <a:r>
              <a:rPr lang="en-US" altLang="zh-CN" sz="1400" smtClean="0">
                <a:ea typeface="SimSun" pitchFamily="2" charset="-122"/>
              </a:rPr>
              <a:t>Philip Bramsen, Pawan Deshpande, Yoong Keok Lee, and Regina Barzilay. 2006. Inducing temporal graphs. Proc. Conference on Empirical Methods in Natural Language Processing (EMNLP 2006).</a:t>
            </a:r>
          </a:p>
          <a:p>
            <a:pPr eaLnBrk="1" hangingPunct="1">
              <a:lnSpc>
                <a:spcPct val="80000"/>
              </a:lnSpc>
            </a:pPr>
            <a:r>
              <a:rPr lang="en-US" altLang="zh-CN" sz="1400" smtClean="0">
                <a:ea typeface="SimSun" pitchFamily="2" charset="-122"/>
              </a:rPr>
              <a:t>Nathanael Chambers and Dan Jurafsky. 2008. Jointly Combining Implicit Constraints Improves Temporal Ordering. Proc. Empirical Methods in Natural Language Processing (EMNLP2008).</a:t>
            </a:r>
          </a:p>
          <a:p>
            <a:pPr eaLnBrk="1" hangingPunct="1">
              <a:lnSpc>
                <a:spcPct val="80000"/>
              </a:lnSpc>
            </a:pPr>
            <a:r>
              <a:rPr lang="en-US" altLang="zh-CN" sz="1400" smtClean="0">
                <a:ea typeface="SimSun" pitchFamily="2" charset="-122"/>
              </a:rPr>
              <a:t>Nathanael Chambers and Dan Jurafsky. 2009. Unsupervised Learning of Narrative Schemas and their Participants. Proc. the 47th Annual Meeting of the Association for Computational Linguistics and the 4th International Joint Conference on Natural Language Processing of the Asian Federation of Natural Language Processing (ACL-IJCNLP 2009).</a:t>
            </a:r>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3" name="Rectangle 6"/>
          <p:cNvSpPr>
            <a:spLocks noGrp="1" noChangeArrowheads="1"/>
          </p:cNvSpPr>
          <p:nvPr>
            <p:ph type="sldNum" sz="quarter" idx="12"/>
          </p:nvPr>
        </p:nvSpPr>
        <p:spPr>
          <a:ln>
            <a:miter lim="800000"/>
            <a:headEnd/>
            <a:tailEnd/>
          </a:ln>
        </p:spPr>
        <p:txBody>
          <a:bodyPr/>
          <a:lstStyle/>
          <a:p>
            <a:pPr>
              <a:defRPr/>
            </a:pPr>
            <a:fld id="{1B36D112-38D5-4E58-8FF2-6FC3D5AD4139}" type="slidenum">
              <a:rPr lang="en-US" smtClean="0"/>
              <a:pPr>
                <a:defRPr/>
              </a:pPr>
              <a:t>192</a:t>
            </a:fld>
            <a:endParaRPr lang="en-US" smtClean="0"/>
          </a:p>
        </p:txBody>
      </p:sp>
      <p:sp>
        <p:nvSpPr>
          <p:cNvPr id="417794"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E5BCF889-BB4E-4C48-9CC3-4B1FEFD9A1E2}" type="slidenum">
              <a:rPr lang="en-US" sz="1200">
                <a:latin typeface="Garamond" pitchFamily="18" charset="0"/>
              </a:rPr>
              <a:pPr algn="r"/>
              <a:t>192</a:t>
            </a:fld>
            <a:endParaRPr lang="en-US" sz="1200">
              <a:latin typeface="Garamond" pitchFamily="18" charset="0"/>
            </a:endParaRPr>
          </a:p>
        </p:txBody>
      </p:sp>
      <p:sp>
        <p:nvSpPr>
          <p:cNvPr id="417795" name="Rectangle 2"/>
          <p:cNvSpPr>
            <a:spLocks noGrp="1" noChangeArrowheads="1"/>
          </p:cNvSpPr>
          <p:nvPr>
            <p:ph type="title" idx="4294967295"/>
          </p:nvPr>
        </p:nvSpPr>
        <p:spPr>
          <a:xfrm>
            <a:off x="968375" y="231775"/>
            <a:ext cx="8229600" cy="1139825"/>
          </a:xfrm>
        </p:spPr>
        <p:txBody>
          <a:bodyPr/>
          <a:lstStyle/>
          <a:p>
            <a:pPr eaLnBrk="1" hangingPunct="1"/>
            <a:r>
              <a:rPr lang="en-US" altLang="zh-CN" sz="3800" smtClean="0">
                <a:ea typeface="SimSun" pitchFamily="2" charset="-122"/>
              </a:rPr>
              <a:t>References (Cont’)</a:t>
            </a:r>
            <a:endParaRPr lang="en-US" altLang="zh-CN" sz="3000" smtClean="0">
              <a:ea typeface="SimSun" pitchFamily="2" charset="-122"/>
            </a:endParaRPr>
          </a:p>
        </p:txBody>
      </p:sp>
      <p:sp>
        <p:nvSpPr>
          <p:cNvPr id="417796" name="Rectangle 3"/>
          <p:cNvSpPr>
            <a:spLocks noGrp="1" noChangeArrowheads="1"/>
          </p:cNvSpPr>
          <p:nvPr>
            <p:ph type="body" idx="4294967295"/>
          </p:nvPr>
        </p:nvSpPr>
        <p:spPr>
          <a:xfrm>
            <a:off x="468313" y="1125538"/>
            <a:ext cx="8424862" cy="5040312"/>
          </a:xfrm>
        </p:spPr>
        <p:txBody>
          <a:bodyPr/>
          <a:lstStyle/>
          <a:p>
            <a:pPr eaLnBrk="1" hangingPunct="1">
              <a:lnSpc>
                <a:spcPct val="80000"/>
              </a:lnSpc>
            </a:pPr>
            <a:r>
              <a:rPr lang="en-US" altLang="zh-CN" sz="1400" smtClean="0">
                <a:ea typeface="SimSun" pitchFamily="2" charset="-122"/>
              </a:rPr>
              <a:t>DARPA. 2012. Machine Reading Program. http://www.darpa.mil/Our_Work/I2O/Programs/Machine_Reading.aspx.</a:t>
            </a:r>
          </a:p>
          <a:p>
            <a:pPr eaLnBrk="1" hangingPunct="1">
              <a:lnSpc>
                <a:spcPct val="80000"/>
              </a:lnSpc>
            </a:pPr>
            <a:r>
              <a:rPr lang="en-US" altLang="zh-CN" sz="1400" smtClean="0">
                <a:ea typeface="SimSun" pitchFamily="2" charset="-122"/>
              </a:rPr>
              <a:t>Quang Do, YeeSeng Chan and Dan Roth. 2011. Minimally Supervised Event Causality Identification. Proc. Empirical Methods in Natural Language Processing (EMNLP2012).</a:t>
            </a:r>
          </a:p>
          <a:p>
            <a:pPr eaLnBrk="1" hangingPunct="1">
              <a:lnSpc>
                <a:spcPct val="80000"/>
              </a:lnSpc>
            </a:pPr>
            <a:r>
              <a:rPr lang="en-US" altLang="zh-CN" sz="1400" smtClean="0">
                <a:ea typeface="SimSun" pitchFamily="2" charset="-122"/>
              </a:rPr>
              <a:t>Quang Do, Wei Lu and Dan Roth. 2012. Joint Inference for Event Timeline Construction. Proc. Empirical Methods for Natural Language Processing (EMNLP2012).</a:t>
            </a:r>
          </a:p>
          <a:p>
            <a:pPr eaLnBrk="1" hangingPunct="1">
              <a:lnSpc>
                <a:spcPct val="80000"/>
              </a:lnSpc>
            </a:pPr>
            <a:r>
              <a:rPr lang="en-US" altLang="zh-CN" sz="1400" smtClean="0">
                <a:ea typeface="SimSun" pitchFamily="2" charset="-122"/>
              </a:rPr>
              <a:t>Noemie Elhadad, Regina Barzilay and Kathleen McKeown. 2002. Inferring Strategies for Sentence Ordering in Multidocument Summarization. Journal of Artificial Intelligence Research,17:35-55.</a:t>
            </a:r>
          </a:p>
          <a:p>
            <a:pPr eaLnBrk="1" hangingPunct="1">
              <a:lnSpc>
                <a:spcPct val="80000"/>
              </a:lnSpc>
            </a:pPr>
            <a:r>
              <a:rPr lang="en-US" altLang="zh-CN" sz="1400" smtClean="0">
                <a:ea typeface="SimSun" pitchFamily="2" charset="-122"/>
              </a:rPr>
              <a:t>Prashant Gupta and Heng Ji. 2009. Predicting Unknown Time Arguments based on Cross-event propagation. Proc. the 47th Annual Meeting of the Association for Computational Linguistics and the 4th International Joint Conference on Natural Language Processing of the Asian Federation of Natural Language Processing (ACL-IJCNLP 2009).</a:t>
            </a:r>
          </a:p>
          <a:p>
            <a:pPr eaLnBrk="1" hangingPunct="1">
              <a:lnSpc>
                <a:spcPct val="80000"/>
              </a:lnSpc>
            </a:pPr>
            <a:r>
              <a:rPr lang="en-US" altLang="zh-CN" sz="1400" smtClean="0">
                <a:ea typeface="SimSun" pitchFamily="2" charset="-122"/>
              </a:rPr>
              <a:t>Heng Ji, Ralph Grishman, Zheng Chen and Prashant Gupta. 2009. Cross-document Event Extraction and Tracking: Task, Evaluation, Techniques and Challenges. Proc. Recent Advances in Natural Language Processing 2009.</a:t>
            </a:r>
          </a:p>
          <a:p>
            <a:pPr eaLnBrk="1" hangingPunct="1">
              <a:lnSpc>
                <a:spcPct val="80000"/>
              </a:lnSpc>
            </a:pPr>
            <a:r>
              <a:rPr lang="en-US" altLang="zh-CN" sz="1400" smtClean="0">
                <a:ea typeface="SimSun" pitchFamily="2" charset="-122"/>
              </a:rPr>
              <a:t>Heng Ji and Ralph Grishman. 2011. Knowledge Base Population: Successful Approaches and Challenges. Proc. The 49th Annual Meeting of the Association for Computational Linguistics: Human Language Technologies (ACL-HLT 2011).</a:t>
            </a:r>
          </a:p>
          <a:p>
            <a:pPr eaLnBrk="1" hangingPunct="1">
              <a:lnSpc>
                <a:spcPct val="80000"/>
              </a:lnSpc>
            </a:pPr>
            <a:r>
              <a:rPr lang="en-US" altLang="zh-CN" sz="1400" smtClean="0">
                <a:ea typeface="SimSun" pitchFamily="2" charset="-122"/>
              </a:rPr>
              <a:t>Heng Ji, Ralph Grishman and Hoa Trang Dang. 2011. An Overview of the TAC2011 Knowledge Base Population Track. Proc. Text Analysis Conference (TAC2011).</a:t>
            </a:r>
          </a:p>
          <a:p>
            <a:pPr eaLnBrk="1" hangingPunct="1">
              <a:lnSpc>
                <a:spcPct val="80000"/>
              </a:lnSpc>
            </a:pPr>
            <a:r>
              <a:rPr lang="en-US" altLang="zh-CN" sz="1400" smtClean="0">
                <a:ea typeface="SimSun" pitchFamily="2" charset="-122"/>
              </a:rPr>
              <a:t>Paul Kingsbury and Martha Palmer. 2002. From TreeBank to PropBank. Proc. the 3rd International Conference on Language Resources and Evaluation (LREC-2002).</a:t>
            </a:r>
          </a:p>
          <a:p>
            <a:pPr eaLnBrk="1" hangingPunct="1">
              <a:lnSpc>
                <a:spcPct val="80000"/>
              </a:lnSpc>
            </a:pPr>
            <a:r>
              <a:rPr lang="en-US" altLang="zh-CN" sz="1400" smtClean="0">
                <a:ea typeface="SimSun" pitchFamily="2" charset="-122"/>
              </a:rPr>
              <a:t>Qi Li, Javier Artiles, Taylor Cassidy and Heng Ji. 2012. Combining Flat and Structured Approaches for Temporal Slot Filling or: How Much to Compress?. Lecture Notes in Computer Science, 2012, Volume 7182/2012, 194-205.</a:t>
            </a:r>
          </a:p>
          <a:p>
            <a:pPr eaLnBrk="1" hangingPunct="1">
              <a:lnSpc>
                <a:spcPct val="80000"/>
              </a:lnSpc>
            </a:pPr>
            <a:r>
              <a:rPr lang="en-US" altLang="zh-CN" sz="1400" smtClean="0">
                <a:ea typeface="SimSun" pitchFamily="2" charset="-122"/>
              </a:rPr>
              <a:t>Mirella Lapata and Alex Lascarides. 2006. Learning Sentence-internal Temporal Relations. Journal of Artificial Intelligence Research 27. pp. 85-117.</a:t>
            </a:r>
          </a:p>
          <a:p>
            <a:pPr marL="762000" lvl="1" indent="-304800" eaLnBrk="1" hangingPunct="1">
              <a:lnSpc>
                <a:spcPct val="80000"/>
              </a:lnSpc>
            </a:pPr>
            <a:endParaRPr lang="en-US" sz="1400" smtClean="0"/>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1" name="Rectangle 6"/>
          <p:cNvSpPr>
            <a:spLocks noGrp="1" noChangeArrowheads="1"/>
          </p:cNvSpPr>
          <p:nvPr>
            <p:ph type="sldNum" sz="quarter" idx="12"/>
          </p:nvPr>
        </p:nvSpPr>
        <p:spPr>
          <a:ln>
            <a:miter lim="800000"/>
            <a:headEnd/>
            <a:tailEnd/>
          </a:ln>
        </p:spPr>
        <p:txBody>
          <a:bodyPr/>
          <a:lstStyle/>
          <a:p>
            <a:pPr>
              <a:defRPr/>
            </a:pPr>
            <a:fld id="{636C1252-45CE-4F6D-9F79-45B9E9FA570C}" type="slidenum">
              <a:rPr lang="en-US" smtClean="0"/>
              <a:pPr>
                <a:defRPr/>
              </a:pPr>
              <a:t>193</a:t>
            </a:fld>
            <a:endParaRPr lang="en-US" smtClean="0"/>
          </a:p>
        </p:txBody>
      </p:sp>
      <p:sp>
        <p:nvSpPr>
          <p:cNvPr id="419842"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A6D79BDB-30EA-4F13-83E8-85BD5262CEAC}" type="slidenum">
              <a:rPr lang="en-US" sz="1200">
                <a:latin typeface="Garamond" pitchFamily="18" charset="0"/>
              </a:rPr>
              <a:pPr algn="r"/>
              <a:t>193</a:t>
            </a:fld>
            <a:endParaRPr lang="en-US" sz="1200">
              <a:latin typeface="Garamond" pitchFamily="18" charset="0"/>
            </a:endParaRPr>
          </a:p>
        </p:txBody>
      </p:sp>
      <p:sp>
        <p:nvSpPr>
          <p:cNvPr id="419843" name="Rectangle 2"/>
          <p:cNvSpPr>
            <a:spLocks noGrp="1" noChangeArrowheads="1"/>
          </p:cNvSpPr>
          <p:nvPr>
            <p:ph type="title" idx="4294967295"/>
          </p:nvPr>
        </p:nvSpPr>
        <p:spPr>
          <a:xfrm>
            <a:off x="968375" y="231775"/>
            <a:ext cx="8229600" cy="1139825"/>
          </a:xfrm>
        </p:spPr>
        <p:txBody>
          <a:bodyPr/>
          <a:lstStyle/>
          <a:p>
            <a:pPr eaLnBrk="1" hangingPunct="1"/>
            <a:r>
              <a:rPr lang="en-US" altLang="zh-CN" sz="3800" smtClean="0">
                <a:ea typeface="SimSun" pitchFamily="2" charset="-122"/>
              </a:rPr>
              <a:t>References (Cont’)</a:t>
            </a:r>
            <a:endParaRPr lang="en-US" altLang="zh-CN" sz="3000" smtClean="0">
              <a:ea typeface="SimSun" pitchFamily="2" charset="-122"/>
            </a:endParaRPr>
          </a:p>
        </p:txBody>
      </p:sp>
      <p:sp>
        <p:nvSpPr>
          <p:cNvPr id="419844" name="Rectangle 3"/>
          <p:cNvSpPr>
            <a:spLocks noGrp="1" noChangeArrowheads="1"/>
          </p:cNvSpPr>
          <p:nvPr>
            <p:ph type="body" idx="4294967295"/>
          </p:nvPr>
        </p:nvSpPr>
        <p:spPr>
          <a:xfrm>
            <a:off x="468313" y="1125538"/>
            <a:ext cx="8424862" cy="5040312"/>
          </a:xfrm>
        </p:spPr>
        <p:txBody>
          <a:bodyPr/>
          <a:lstStyle/>
          <a:p>
            <a:pPr eaLnBrk="1" hangingPunct="1">
              <a:lnSpc>
                <a:spcPct val="80000"/>
              </a:lnSpc>
            </a:pPr>
            <a:r>
              <a:rPr lang="en-US" altLang="zh-CN" sz="1300" smtClean="0">
                <a:ea typeface="SimSun" pitchFamily="2" charset="-122"/>
              </a:rPr>
              <a:t>Xiao Ling and Daniel S. Weld. Temporal Information Extraction. Proc. the Twenty-Fourth Conference on Artificial Intelligence (AAAI 2010).</a:t>
            </a:r>
          </a:p>
          <a:p>
            <a:pPr eaLnBrk="1" hangingPunct="1">
              <a:lnSpc>
                <a:spcPct val="80000"/>
              </a:lnSpc>
            </a:pPr>
            <a:r>
              <a:rPr lang="en-US" altLang="zh-CN" sz="1300" smtClean="0">
                <a:ea typeface="SimSun" pitchFamily="2" charset="-122"/>
              </a:rPr>
              <a:t>James Pustejovsky, Patrick Hanks, Roser Saurí, Andrew See, Robert Gaizauskas, Andrea Setzer, Dragomir Radev, Beth Sundheim, David Day, Lisa Ferro and Marcia Lazo. 2003. The TIMEBANK Corpus. Proceedings of Corpus Linguistics 2003: 647-656.</a:t>
            </a:r>
          </a:p>
          <a:p>
            <a:pPr eaLnBrk="1" hangingPunct="1">
              <a:lnSpc>
                <a:spcPct val="80000"/>
              </a:lnSpc>
            </a:pPr>
            <a:r>
              <a:rPr lang="en-US" altLang="zh-CN" sz="1300" smtClean="0">
                <a:ea typeface="SimSun" pitchFamily="2" charset="-122"/>
              </a:rPr>
              <a:t>James Pustejovsky, Jos M. Castao, Robert Ingria, Roser Sauri, Robert J. Gaizauskas, Andrea Setzer, Graham Katz, and Dragomir R. Radev. 2003. TimeML: Robust Specification of Event and Temporal Expressions in Text. In Mark T. Maybury, editor, New Directions in Question Answering, pages 28-34. AAAI Press.</a:t>
            </a:r>
          </a:p>
          <a:p>
            <a:pPr eaLnBrk="1" hangingPunct="1">
              <a:lnSpc>
                <a:spcPct val="80000"/>
              </a:lnSpc>
            </a:pPr>
            <a:r>
              <a:rPr lang="en-US" altLang="zh-CN" sz="1300" smtClean="0">
                <a:ea typeface="SimSun" pitchFamily="2" charset="-122"/>
              </a:rPr>
              <a:t>James Pustejovsky and Marc Verhagen. 2009. Semeval-2010 Task 13: Evaluating Events, Time Expressions, and Temporal Relations (Tempeval-2). Proc. the Workshop on Semantic Evaluations: Recent Achievements and Future Directions.</a:t>
            </a:r>
          </a:p>
          <a:p>
            <a:pPr eaLnBrk="1" hangingPunct="1">
              <a:lnSpc>
                <a:spcPct val="80000"/>
              </a:lnSpc>
            </a:pPr>
            <a:r>
              <a:rPr lang="en-US" altLang="zh-CN" sz="1300" smtClean="0">
                <a:ea typeface="SimSun" pitchFamily="2" charset="-122"/>
              </a:rPr>
              <a:t>Steven Schockaert, Martine De Cock, and Etienne E. Kerre. 2008. Fuzzifying Allen’s Temporal Interval Relations. IEEE Transactions on Fuzzy Systems, Vol. 16, No. 2.</a:t>
            </a:r>
          </a:p>
          <a:p>
            <a:pPr eaLnBrk="1" hangingPunct="1">
              <a:lnSpc>
                <a:spcPct val="80000"/>
              </a:lnSpc>
            </a:pPr>
            <a:r>
              <a:rPr lang="en-US" altLang="zh-CN" sz="1300" smtClean="0">
                <a:ea typeface="SimSun" pitchFamily="2" charset="-122"/>
              </a:rPr>
              <a:t>Richard Snodgrass. 1998. Of Duplicates and Septuplets. Database Programming and Design.</a:t>
            </a:r>
          </a:p>
          <a:p>
            <a:pPr eaLnBrk="1" hangingPunct="1">
              <a:lnSpc>
                <a:spcPct val="80000"/>
              </a:lnSpc>
            </a:pPr>
            <a:r>
              <a:rPr lang="en-US" altLang="zh-CN" sz="1300" smtClean="0">
                <a:ea typeface="SimSun" pitchFamily="2" charset="-122"/>
              </a:rPr>
              <a:t>Jannik Strtotgen and Michael Gertz. 2010. HeidelTime: High Quality Rule-based Extraction and Normalization of Temporal Expressions.  Proc. the 5th International Workshop on Semantic Evaluation.</a:t>
            </a:r>
          </a:p>
          <a:p>
            <a:pPr eaLnBrk="1" hangingPunct="1">
              <a:lnSpc>
                <a:spcPct val="80000"/>
              </a:lnSpc>
            </a:pPr>
            <a:r>
              <a:rPr lang="en-US" altLang="zh-CN" sz="1300" smtClean="0">
                <a:ea typeface="SimSun" pitchFamily="2" charset="-122"/>
              </a:rPr>
              <a:t>Naushad UzZaman and James F. Allen. 2010. TRIPS and TRIOS System for TempEval-2: Extracting Temporal Information from Text. Proc. the 5th International Workshop on Semantic Evaluation.</a:t>
            </a:r>
          </a:p>
          <a:p>
            <a:pPr eaLnBrk="1" hangingPunct="1">
              <a:lnSpc>
                <a:spcPct val="80000"/>
              </a:lnSpc>
            </a:pPr>
            <a:r>
              <a:rPr lang="en-US" altLang="zh-CN" sz="1300" smtClean="0">
                <a:ea typeface="SimSun" pitchFamily="2" charset="-122"/>
              </a:rPr>
              <a:t>Naushad UzZaman and James F. Allen. 2011. Temporal Evaluation. The 49th Annual Meeting of the Association for Computational Linguistics: Human Language Technologies (ACL-HLT2011).</a:t>
            </a:r>
          </a:p>
          <a:p>
            <a:pPr eaLnBrk="1" hangingPunct="1">
              <a:lnSpc>
                <a:spcPct val="80000"/>
              </a:lnSpc>
            </a:pPr>
            <a:r>
              <a:rPr lang="en-US" altLang="zh-CN" sz="1300" smtClean="0">
                <a:ea typeface="SimSun" pitchFamily="2" charset="-122"/>
              </a:rPr>
              <a:t>Marc Verhagen. 2005. Temporal Closure in an Annotation Environment. Language Resources and Evaluation.</a:t>
            </a:r>
          </a:p>
          <a:p>
            <a:pPr eaLnBrk="1" hangingPunct="1">
              <a:lnSpc>
                <a:spcPct val="80000"/>
              </a:lnSpc>
            </a:pPr>
            <a:r>
              <a:rPr lang="en-US" altLang="zh-CN" sz="1300" smtClean="0">
                <a:ea typeface="SimSun" pitchFamily="2" charset="-122"/>
              </a:rPr>
              <a:t>Marc Verhagen, Roser Sauri, Tommaso Caselli, and James Pustejovsky. 2010. Semeval-2010 task 13: Tempeval 2. In Proceedings of International Workshop on Semantic Evaluations (SemEval 2010), 2010.</a:t>
            </a:r>
          </a:p>
          <a:p>
            <a:pPr eaLnBrk="1" hangingPunct="1">
              <a:lnSpc>
                <a:spcPct val="80000"/>
              </a:lnSpc>
            </a:pPr>
            <a:r>
              <a:rPr lang="en-US" altLang="zh-CN" sz="1300" smtClean="0">
                <a:ea typeface="SimSun" pitchFamily="2" charset="-122"/>
              </a:rPr>
              <a:t>Lluis Vila. 1994. A Survey on Temporal Reasoning in Artificial Intelligence. AI Communications, 7(1):4.</a:t>
            </a:r>
          </a:p>
          <a:p>
            <a:pPr eaLnBrk="1" hangingPunct="1">
              <a:lnSpc>
                <a:spcPct val="80000"/>
              </a:lnSpc>
            </a:pPr>
            <a:r>
              <a:rPr lang="en-US" altLang="zh-CN" sz="1300" smtClean="0">
                <a:ea typeface="SimSun" pitchFamily="2" charset="-122"/>
              </a:rPr>
              <a:t>Katsumasa Yoshikawa, Sebastian Riedel, Masayuki Asahara, and Yuji Matsumoto. 2009. Jointly Identifying Temporal Relations with Markov Logic. Proc. Joint Conference of the 47th Annual Meeting of the ACL and the 4th International Joint Conference on Natural Language Processing of the AFNLP (ACL-IJCNLP2009).</a:t>
            </a:r>
          </a:p>
          <a:p>
            <a:pPr eaLnBrk="1" hangingPunct="1">
              <a:lnSpc>
                <a:spcPct val="80000"/>
              </a:lnSpc>
            </a:pPr>
            <a:endParaRPr lang="en-US" altLang="zh-CN" sz="1300" smtClean="0">
              <a:ea typeface="SimSun" pitchFamily="2" charset="-122"/>
            </a:endParaRPr>
          </a:p>
          <a:p>
            <a:pPr marL="762000" lvl="1" indent="-304800" eaLnBrk="1" hangingPunct="1">
              <a:lnSpc>
                <a:spcPct val="80000"/>
              </a:lnSpc>
            </a:pPr>
            <a:endParaRPr lang="en-US" sz="1000" smtClean="0"/>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89" name="Rectangle 6"/>
          <p:cNvSpPr>
            <a:spLocks noGrp="1" noChangeArrowheads="1"/>
          </p:cNvSpPr>
          <p:nvPr>
            <p:ph type="sldNum" sz="quarter" idx="12"/>
          </p:nvPr>
        </p:nvSpPr>
        <p:spPr>
          <a:ln>
            <a:miter lim="800000"/>
            <a:headEnd/>
            <a:tailEnd/>
          </a:ln>
        </p:spPr>
        <p:txBody>
          <a:bodyPr/>
          <a:lstStyle/>
          <a:p>
            <a:pPr>
              <a:defRPr/>
            </a:pPr>
            <a:fld id="{3DE9CE96-9F28-4A08-9C2A-65003B94C43B}" type="slidenum">
              <a:rPr lang="en-US" smtClean="0"/>
              <a:pPr>
                <a:defRPr/>
              </a:pPr>
              <a:t>194</a:t>
            </a:fld>
            <a:endParaRPr lang="en-US" smtClean="0"/>
          </a:p>
        </p:txBody>
      </p:sp>
      <p:sp>
        <p:nvSpPr>
          <p:cNvPr id="421890"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C84F2652-7773-469C-973F-2F7666BAF7EC}" type="slidenum">
              <a:rPr lang="en-US" sz="1200">
                <a:latin typeface="Garamond" pitchFamily="18" charset="0"/>
              </a:rPr>
              <a:pPr algn="r"/>
              <a:t>194</a:t>
            </a:fld>
            <a:endParaRPr lang="en-US" sz="1200">
              <a:latin typeface="Garamond" pitchFamily="18" charset="0"/>
            </a:endParaRPr>
          </a:p>
        </p:txBody>
      </p:sp>
      <p:sp>
        <p:nvSpPr>
          <p:cNvPr id="421891" name="Rectangle 8"/>
          <p:cNvSpPr txBox="1">
            <a:spLocks noGrp="1" noChangeArrowheads="1"/>
          </p:cNvSpPr>
          <p:nvPr/>
        </p:nvSpPr>
        <p:spPr bwMode="auto">
          <a:xfrm>
            <a:off x="612775" y="6356350"/>
            <a:ext cx="1981200" cy="365125"/>
          </a:xfrm>
          <a:prstGeom prst="rect">
            <a:avLst/>
          </a:prstGeom>
          <a:noFill/>
          <a:ln w="9525">
            <a:noFill/>
            <a:miter lim="800000"/>
            <a:headEnd/>
            <a:tailEnd/>
          </a:ln>
        </p:spPr>
        <p:txBody>
          <a:bodyPr/>
          <a:lstStyle/>
          <a:p>
            <a:pPr defTabSz="457200"/>
            <a:fld id="{72E715B3-8262-4727-A1A5-D04BC047FCCC}" type="slidenum">
              <a:rPr lang="en-US" sz="1400">
                <a:solidFill>
                  <a:schemeClr val="tx2"/>
                </a:solidFill>
                <a:latin typeface="Gill Sans MT" pitchFamily="34" charset="0"/>
                <a:ea typeface="SimSun" pitchFamily="2" charset="-122"/>
              </a:rPr>
              <a:pPr defTabSz="457200"/>
              <a:t>194</a:t>
            </a:fld>
            <a:endParaRPr lang="en-US" sz="1400">
              <a:solidFill>
                <a:schemeClr val="tx2"/>
              </a:solidFill>
              <a:latin typeface="Gill Sans MT" pitchFamily="34" charset="0"/>
              <a:ea typeface="SimSun" pitchFamily="2" charset="-122"/>
            </a:endParaRPr>
          </a:p>
        </p:txBody>
      </p:sp>
      <p:sp>
        <p:nvSpPr>
          <p:cNvPr id="421892" name="Content Placeholder 2"/>
          <p:cNvSpPr>
            <a:spLocks noGrp="1"/>
          </p:cNvSpPr>
          <p:nvPr>
            <p:ph sz="quarter" idx="4294967295"/>
          </p:nvPr>
        </p:nvSpPr>
        <p:spPr>
          <a:xfrm>
            <a:off x="468313" y="1196975"/>
            <a:ext cx="8229600" cy="4937125"/>
          </a:xfrm>
        </p:spPr>
        <p:txBody>
          <a:bodyPr/>
          <a:lstStyle/>
          <a:p>
            <a:pPr marL="273050" indent="-273050" eaLnBrk="1" hangingPunct="1">
              <a:spcBef>
                <a:spcPct val="50000"/>
              </a:spcBef>
              <a:buFont typeface="Wingdings" pitchFamily="2" charset="2"/>
              <a:buChar char="Ø"/>
            </a:pPr>
            <a:r>
              <a:rPr lang="ja-JP" altLang="en-US" sz="3300" smtClean="0">
                <a:ea typeface="ＭＳ Ｐゴシック" pitchFamily="34" charset="-128"/>
              </a:rPr>
              <a:t>“</a:t>
            </a:r>
            <a:r>
              <a:rPr lang="en-US" altLang="ja-JP" sz="3300" i="1" smtClean="0">
                <a:latin typeface="Comic Sans MS" pitchFamily="66" charset="0"/>
                <a:ea typeface="ＭＳ Ｐゴシック" pitchFamily="34" charset="-128"/>
              </a:rPr>
              <a:t>The events in our lives happen in a sequence in time, but in their significance to ourselves they find their own order: the continuous thread of revelation.</a:t>
            </a:r>
            <a:r>
              <a:rPr lang="ja-JP" altLang="en-US" sz="3300" smtClean="0">
                <a:ea typeface="ＭＳ Ｐゴシック" pitchFamily="34" charset="-128"/>
              </a:rPr>
              <a:t>”</a:t>
            </a:r>
            <a:r>
              <a:rPr lang="en-US" altLang="ja-JP" sz="3300" smtClean="0">
                <a:ea typeface="ＭＳ Ｐゴシック" pitchFamily="34" charset="-128"/>
              </a:rPr>
              <a:t>  </a:t>
            </a:r>
          </a:p>
          <a:p>
            <a:pPr marL="273050" indent="-273050" eaLnBrk="1" hangingPunct="1">
              <a:spcBef>
                <a:spcPct val="50000"/>
              </a:spcBef>
              <a:buFont typeface="Wingdings" pitchFamily="2" charset="2"/>
              <a:buNone/>
            </a:pPr>
            <a:r>
              <a:rPr lang="en-US" sz="2500" smtClean="0">
                <a:ea typeface="ＭＳ Ｐゴシック" pitchFamily="34" charset="-128"/>
              </a:rPr>
              <a:t>                                                               - </a:t>
            </a:r>
            <a:r>
              <a:rPr lang="en-US" sz="2500" i="1" smtClean="0">
                <a:ea typeface="ＭＳ Ｐゴシック" pitchFamily="34" charset="-128"/>
              </a:rPr>
              <a:t>Eudora Welty</a:t>
            </a:r>
          </a:p>
        </p:txBody>
      </p:sp>
      <p:pic>
        <p:nvPicPr>
          <p:cNvPr id="421893" name="Picture 4"/>
          <p:cNvPicPr>
            <a:picLocks noChangeAspect="1" noChangeArrowheads="1"/>
          </p:cNvPicPr>
          <p:nvPr/>
        </p:nvPicPr>
        <p:blipFill>
          <a:blip r:embed="rId3"/>
          <a:srcRect/>
          <a:stretch>
            <a:fillRect/>
          </a:stretch>
        </p:blipFill>
        <p:spPr bwMode="auto">
          <a:xfrm>
            <a:off x="3708400" y="3819525"/>
            <a:ext cx="22860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3937" name="Picture 5"/>
          <p:cNvPicPr>
            <a:picLocks noChangeAspect="1" noChangeArrowheads="1"/>
          </p:cNvPicPr>
          <p:nvPr/>
        </p:nvPicPr>
        <p:blipFill>
          <a:blip r:embed="rId2"/>
          <a:srcRect/>
          <a:stretch>
            <a:fillRect/>
          </a:stretch>
        </p:blipFill>
        <p:spPr bwMode="auto">
          <a:xfrm>
            <a:off x="2971800" y="1447800"/>
            <a:ext cx="2747963"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1" name="Rectangle 6"/>
          <p:cNvSpPr>
            <a:spLocks noGrp="1" noChangeArrowheads="1"/>
          </p:cNvSpPr>
          <p:nvPr>
            <p:ph type="sldNum" sz="quarter" idx="12"/>
          </p:nvPr>
        </p:nvSpPr>
        <p:spPr>
          <a:ln>
            <a:miter lim="800000"/>
            <a:headEnd/>
            <a:tailEnd/>
          </a:ln>
        </p:spPr>
        <p:txBody>
          <a:bodyPr/>
          <a:lstStyle/>
          <a:p>
            <a:pPr>
              <a:defRPr/>
            </a:pPr>
            <a:fld id="{250BDA15-F4B3-4653-8FAD-44EBF28DCDC7}" type="slidenum">
              <a:rPr lang="en-US" smtClean="0"/>
              <a:pPr>
                <a:defRPr/>
              </a:pPr>
              <a:t>196</a:t>
            </a:fld>
            <a:endParaRPr lang="en-US" smtClean="0"/>
          </a:p>
        </p:txBody>
      </p:sp>
      <p:sp>
        <p:nvSpPr>
          <p:cNvPr id="424962"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5C960490-5BFB-4889-919B-A3E67224485F}" type="slidenum">
              <a:rPr lang="en-US" sz="1200">
                <a:latin typeface="Garamond" pitchFamily="18" charset="0"/>
              </a:rPr>
              <a:pPr algn="r"/>
              <a:t>196</a:t>
            </a:fld>
            <a:endParaRPr lang="en-US" sz="1200">
              <a:latin typeface="Garamond" pitchFamily="18" charset="0"/>
            </a:endParaRPr>
          </a:p>
        </p:txBody>
      </p:sp>
      <p:sp>
        <p:nvSpPr>
          <p:cNvPr id="424963" name="Rectangle 2"/>
          <p:cNvSpPr>
            <a:spLocks noGrp="1" noChangeArrowheads="1"/>
          </p:cNvSpPr>
          <p:nvPr>
            <p:ph type="body" idx="4294967295"/>
          </p:nvPr>
        </p:nvSpPr>
        <p:spPr>
          <a:xfrm>
            <a:off x="468313" y="1628775"/>
            <a:ext cx="8229600" cy="4525963"/>
          </a:xfrm>
        </p:spPr>
        <p:txBody>
          <a:bodyPr/>
          <a:lstStyle/>
          <a:p>
            <a:pPr marL="609600" indent="-609600" eaLnBrk="1" hangingPunct="1"/>
            <a:r>
              <a:rPr lang="en-US" altLang="zh-CN" sz="3600" smtClean="0">
                <a:ea typeface="SimSun" pitchFamily="2" charset="-122"/>
              </a:rPr>
              <a:t>Backup…</a:t>
            </a:r>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09" name="Rectangle 6"/>
          <p:cNvSpPr>
            <a:spLocks noGrp="1" noChangeArrowheads="1"/>
          </p:cNvSpPr>
          <p:nvPr>
            <p:ph type="sldNum" sz="quarter" idx="12"/>
          </p:nvPr>
        </p:nvSpPr>
        <p:spPr>
          <a:ln>
            <a:miter lim="800000"/>
            <a:headEnd/>
            <a:tailEnd/>
          </a:ln>
        </p:spPr>
        <p:txBody>
          <a:bodyPr/>
          <a:lstStyle/>
          <a:p>
            <a:pPr>
              <a:defRPr/>
            </a:pPr>
            <a:fld id="{C7B29A60-5CB1-4772-912B-4A025CCB1617}" type="slidenum">
              <a:rPr lang="en-US" smtClean="0"/>
              <a:pPr>
                <a:defRPr/>
              </a:pPr>
              <a:t>197</a:t>
            </a:fld>
            <a:endParaRPr lang="en-US" smtClean="0"/>
          </a:p>
        </p:txBody>
      </p:sp>
      <p:sp>
        <p:nvSpPr>
          <p:cNvPr id="427010"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B24FECBA-5A6F-4EBE-9FAB-74E13455CB4B}" type="slidenum">
              <a:rPr lang="en-US" sz="1200">
                <a:latin typeface="Garamond" pitchFamily="18" charset="0"/>
              </a:rPr>
              <a:pPr algn="r"/>
              <a:t>197</a:t>
            </a:fld>
            <a:endParaRPr lang="en-US" sz="1200">
              <a:latin typeface="Garamond" pitchFamily="18" charset="0"/>
            </a:endParaRPr>
          </a:p>
        </p:txBody>
      </p:sp>
      <p:sp>
        <p:nvSpPr>
          <p:cNvPr id="427011" name="Rectangle 2"/>
          <p:cNvSpPr>
            <a:spLocks noGrp="1" noChangeArrowheads="1"/>
          </p:cNvSpPr>
          <p:nvPr>
            <p:ph type="body" idx="4294967295"/>
          </p:nvPr>
        </p:nvSpPr>
        <p:spPr>
          <a:xfrm>
            <a:off x="468313" y="1628775"/>
            <a:ext cx="8229600" cy="4525963"/>
          </a:xfrm>
        </p:spPr>
        <p:txBody>
          <a:bodyPr/>
          <a:lstStyle/>
          <a:p>
            <a:pPr marL="609600" indent="-609600" eaLnBrk="1" hangingPunct="1"/>
            <a:r>
              <a:rPr lang="en-US" altLang="zh-CN" sz="3600" smtClean="0">
                <a:ea typeface="SimSun" pitchFamily="2" charset="-122"/>
              </a:rPr>
              <a:t>Temporal Event Tracking and Implicit Time Prediction</a:t>
            </a:r>
          </a:p>
        </p:txBody>
      </p:sp>
      <p:pic>
        <p:nvPicPr>
          <p:cNvPr id="427012" name="Picture 3"/>
          <p:cNvPicPr>
            <a:picLocks noChangeAspect="1" noChangeArrowheads="1"/>
          </p:cNvPicPr>
          <p:nvPr/>
        </p:nvPicPr>
        <p:blipFill>
          <a:blip r:embed="rId3"/>
          <a:srcRect/>
          <a:stretch>
            <a:fillRect/>
          </a:stretch>
        </p:blipFill>
        <p:spPr bwMode="auto">
          <a:xfrm>
            <a:off x="6084888" y="4005263"/>
            <a:ext cx="1914525" cy="1724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7" name="Rectangle 6"/>
          <p:cNvSpPr>
            <a:spLocks noGrp="1" noChangeArrowheads="1"/>
          </p:cNvSpPr>
          <p:nvPr>
            <p:ph type="sldNum" sz="quarter" idx="12"/>
          </p:nvPr>
        </p:nvSpPr>
        <p:spPr>
          <a:ln>
            <a:miter lim="800000"/>
            <a:headEnd/>
            <a:tailEnd/>
          </a:ln>
        </p:spPr>
        <p:txBody>
          <a:bodyPr/>
          <a:lstStyle/>
          <a:p>
            <a:pPr>
              <a:defRPr/>
            </a:pPr>
            <a:fld id="{594FFCED-50E3-4553-AC1A-23EEEE1B62C9}" type="slidenum">
              <a:rPr lang="en-US" smtClean="0"/>
              <a:pPr>
                <a:defRPr/>
              </a:pPr>
              <a:t>198</a:t>
            </a:fld>
            <a:endParaRPr lang="en-US" smtClean="0"/>
          </a:p>
        </p:txBody>
      </p:sp>
      <p:sp>
        <p:nvSpPr>
          <p:cNvPr id="429058"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E5FB9A53-9837-4CF3-BF34-29FBD61CCBE8}" type="slidenum">
              <a:rPr lang="en-US" sz="1200">
                <a:latin typeface="Garamond" pitchFamily="18" charset="0"/>
              </a:rPr>
              <a:pPr algn="r"/>
              <a:t>198</a:t>
            </a:fld>
            <a:endParaRPr lang="en-US" sz="1200">
              <a:latin typeface="Garamond" pitchFamily="18" charset="0"/>
            </a:endParaRPr>
          </a:p>
        </p:txBody>
      </p:sp>
      <p:sp>
        <p:nvSpPr>
          <p:cNvPr id="429059" name="Rectangle 2"/>
          <p:cNvSpPr>
            <a:spLocks noGrp="1" noChangeArrowheads="1"/>
          </p:cNvSpPr>
          <p:nvPr>
            <p:ph type="title" idx="4294967295"/>
          </p:nvPr>
        </p:nvSpPr>
        <p:spPr>
          <a:xfrm>
            <a:off x="1054100" y="142875"/>
            <a:ext cx="8077200" cy="1143000"/>
          </a:xfrm>
        </p:spPr>
        <p:txBody>
          <a:bodyPr/>
          <a:lstStyle/>
          <a:p>
            <a:pPr eaLnBrk="1" hangingPunct="1"/>
            <a:r>
              <a:rPr lang="en-US" altLang="zh-CN" smtClean="0">
                <a:ea typeface="SimSun" pitchFamily="2" charset="-122"/>
              </a:rPr>
              <a:t>A Vision (Ji et al., 2009)</a:t>
            </a:r>
          </a:p>
        </p:txBody>
      </p:sp>
      <p:sp>
        <p:nvSpPr>
          <p:cNvPr id="429060" name="Rectangle 3"/>
          <p:cNvSpPr>
            <a:spLocks noChangeArrowheads="1"/>
          </p:cNvSpPr>
          <p:nvPr/>
        </p:nvSpPr>
        <p:spPr bwMode="auto">
          <a:xfrm>
            <a:off x="587375" y="201613"/>
            <a:ext cx="1408113" cy="1165225"/>
          </a:xfrm>
          <a:prstGeom prst="rect">
            <a:avLst/>
          </a:prstGeom>
          <a:noFill/>
          <a:ln w="9525">
            <a:noFill/>
            <a:miter lim="800000"/>
            <a:headEnd/>
            <a:tailEnd/>
          </a:ln>
        </p:spPr>
        <p:txBody>
          <a:bodyPr/>
          <a:lstStyle/>
          <a:p>
            <a:endParaRPr lang="en-US"/>
          </a:p>
        </p:txBody>
      </p:sp>
      <p:sp>
        <p:nvSpPr>
          <p:cNvPr id="429061" name="Rectangle 4"/>
          <p:cNvSpPr>
            <a:spLocks noChangeArrowheads="1"/>
          </p:cNvSpPr>
          <p:nvPr/>
        </p:nvSpPr>
        <p:spPr bwMode="auto">
          <a:xfrm>
            <a:off x="365125" y="1430338"/>
            <a:ext cx="2376488" cy="760412"/>
          </a:xfrm>
          <a:prstGeom prst="rect">
            <a:avLst/>
          </a:prstGeom>
          <a:noFill/>
          <a:ln w="9525">
            <a:noFill/>
            <a:miter lim="800000"/>
            <a:headEnd/>
            <a:tailEnd/>
          </a:ln>
        </p:spPr>
        <p:txBody>
          <a:bodyPr/>
          <a:lstStyle/>
          <a:p>
            <a:r>
              <a:rPr lang="en-US" altLang="zh-CN" sz="1600" i="1">
                <a:latin typeface="Times New Roman" pitchFamily="18" charset="0"/>
                <a:cs typeface="Times New Roman" pitchFamily="18" charset="0"/>
              </a:rPr>
              <a:t>Centroid=</a:t>
            </a:r>
            <a:r>
              <a:rPr lang="en-US" altLang="zh-CN" sz="1600" i="1">
                <a:cs typeface="Times New Roman" pitchFamily="18" charset="0"/>
              </a:rPr>
              <a:t>“</a:t>
            </a:r>
            <a:r>
              <a:rPr lang="en-US" altLang="zh-CN" sz="1600" b="1" i="1">
                <a:solidFill>
                  <a:srgbClr val="660033"/>
                </a:solidFill>
                <a:latin typeface="Times New Roman" pitchFamily="18" charset="0"/>
                <a:cs typeface="Times New Roman" pitchFamily="18" charset="0"/>
              </a:rPr>
              <a:t>Toefting</a:t>
            </a:r>
            <a:r>
              <a:rPr lang="en-US" altLang="zh-CN" sz="1600" i="1">
                <a:cs typeface="Times New Roman" pitchFamily="18" charset="0"/>
              </a:rPr>
              <a:t>”</a:t>
            </a:r>
            <a:endParaRPr lang="en-US" altLang="zh-CN" sz="1700">
              <a:latin typeface="Verdana" pitchFamily="34" charset="0"/>
              <a:cs typeface="Times New Roman" pitchFamily="18" charset="0"/>
            </a:endParaRPr>
          </a:p>
          <a:p>
            <a:pPr eaLnBrk="0" hangingPunct="0"/>
            <a:r>
              <a:rPr lang="en-US" altLang="zh-CN" sz="1600" i="1">
                <a:latin typeface="Times New Roman" pitchFamily="18" charset="0"/>
                <a:cs typeface="Times New Roman" pitchFamily="18" charset="0"/>
              </a:rPr>
              <a:t>Rank=26</a:t>
            </a:r>
            <a:endParaRPr lang="en-US" altLang="zh-CN" sz="2800">
              <a:ea typeface="SimSun" pitchFamily="2" charset="-122"/>
            </a:endParaRPr>
          </a:p>
        </p:txBody>
      </p:sp>
      <p:sp>
        <p:nvSpPr>
          <p:cNvPr id="429062" name="Rectangle 5"/>
          <p:cNvSpPr>
            <a:spLocks noChangeArrowheads="1"/>
          </p:cNvSpPr>
          <p:nvPr/>
        </p:nvSpPr>
        <p:spPr bwMode="auto">
          <a:xfrm>
            <a:off x="755650" y="725488"/>
            <a:ext cx="914400" cy="520700"/>
          </a:xfrm>
          <a:prstGeom prst="rect">
            <a:avLst/>
          </a:prstGeom>
          <a:noFill/>
          <a:ln w="9525">
            <a:noFill/>
            <a:miter lim="800000"/>
            <a:headEnd/>
            <a:tailEnd/>
          </a:ln>
        </p:spPr>
        <p:txBody>
          <a:bodyPr/>
          <a:lstStyle/>
          <a:p>
            <a:endParaRPr lang="zh-CN" altLang="en-US" sz="1500" i="1">
              <a:latin typeface="Times New Roman" pitchFamily="18" charset="0"/>
              <a:ea typeface="PMingLiU" pitchFamily="18" charset="-120"/>
            </a:endParaRPr>
          </a:p>
          <a:p>
            <a:pPr eaLnBrk="0" hangingPunct="0"/>
            <a:r>
              <a:rPr lang="en-US" altLang="zh-CN" sz="2500" i="1">
                <a:cs typeface="Times New Roman" pitchFamily="18" charset="0"/>
              </a:rPr>
              <a:t>…</a:t>
            </a:r>
            <a:endParaRPr lang="en-US" altLang="zh-CN" sz="3200">
              <a:cs typeface="Times New Roman" pitchFamily="18" charset="0"/>
            </a:endParaRPr>
          </a:p>
        </p:txBody>
      </p:sp>
      <p:sp>
        <p:nvSpPr>
          <p:cNvPr id="429063" name="Line 6"/>
          <p:cNvSpPr>
            <a:spLocks noChangeShapeType="1"/>
          </p:cNvSpPr>
          <p:nvPr/>
        </p:nvSpPr>
        <p:spPr bwMode="auto">
          <a:xfrm>
            <a:off x="3779838" y="2903538"/>
            <a:ext cx="647700" cy="0"/>
          </a:xfrm>
          <a:prstGeom prst="line">
            <a:avLst/>
          </a:prstGeom>
          <a:noFill/>
          <a:ln w="9525">
            <a:solidFill>
              <a:srgbClr val="000000"/>
            </a:solidFill>
            <a:round/>
            <a:headEnd/>
            <a:tailEnd type="triangle" w="med" len="med"/>
          </a:ln>
        </p:spPr>
        <p:txBody>
          <a:bodyPr/>
          <a:lstStyle/>
          <a:p>
            <a:endParaRPr lang="en-US"/>
          </a:p>
        </p:txBody>
      </p:sp>
      <p:sp>
        <p:nvSpPr>
          <p:cNvPr id="429064" name="Rectangle 7"/>
          <p:cNvSpPr>
            <a:spLocks noChangeArrowheads="1"/>
          </p:cNvSpPr>
          <p:nvPr/>
        </p:nvSpPr>
        <p:spPr bwMode="auto">
          <a:xfrm>
            <a:off x="1887538" y="201613"/>
            <a:ext cx="1570037" cy="915987"/>
          </a:xfrm>
          <a:prstGeom prst="rect">
            <a:avLst/>
          </a:prstGeom>
          <a:noFill/>
          <a:ln w="9525">
            <a:noFill/>
            <a:miter lim="800000"/>
            <a:headEnd/>
            <a:tailEnd/>
          </a:ln>
        </p:spPr>
        <p:txBody>
          <a:bodyPr/>
          <a:lstStyle/>
          <a:p>
            <a:endParaRPr lang="en-US"/>
          </a:p>
        </p:txBody>
      </p:sp>
      <p:sp>
        <p:nvSpPr>
          <p:cNvPr id="429065" name="Rectangle 8"/>
          <p:cNvSpPr>
            <a:spLocks noChangeArrowheads="1"/>
          </p:cNvSpPr>
          <p:nvPr/>
        </p:nvSpPr>
        <p:spPr bwMode="auto">
          <a:xfrm>
            <a:off x="3325813" y="195263"/>
            <a:ext cx="1408112" cy="915987"/>
          </a:xfrm>
          <a:prstGeom prst="rect">
            <a:avLst/>
          </a:prstGeom>
          <a:noFill/>
          <a:ln w="9525">
            <a:noFill/>
            <a:miter lim="800000"/>
            <a:headEnd/>
            <a:tailEnd/>
          </a:ln>
        </p:spPr>
        <p:txBody>
          <a:bodyPr/>
          <a:lstStyle/>
          <a:p>
            <a:endParaRPr lang="en-US"/>
          </a:p>
        </p:txBody>
      </p:sp>
      <p:sp>
        <p:nvSpPr>
          <p:cNvPr id="429066" name="Rectangle 9"/>
          <p:cNvSpPr>
            <a:spLocks noChangeArrowheads="1"/>
          </p:cNvSpPr>
          <p:nvPr/>
        </p:nvSpPr>
        <p:spPr bwMode="auto">
          <a:xfrm>
            <a:off x="4651375" y="184150"/>
            <a:ext cx="1619250" cy="1373188"/>
          </a:xfrm>
          <a:prstGeom prst="rect">
            <a:avLst/>
          </a:prstGeom>
          <a:noFill/>
          <a:ln w="9525">
            <a:noFill/>
            <a:miter lim="800000"/>
            <a:headEnd/>
            <a:tailEnd/>
          </a:ln>
        </p:spPr>
        <p:txBody>
          <a:bodyPr/>
          <a:lstStyle/>
          <a:p>
            <a:endParaRPr lang="en-US"/>
          </a:p>
        </p:txBody>
      </p:sp>
      <p:sp>
        <p:nvSpPr>
          <p:cNvPr id="429067" name="Line 10"/>
          <p:cNvSpPr>
            <a:spLocks noChangeShapeType="1"/>
          </p:cNvSpPr>
          <p:nvPr/>
        </p:nvSpPr>
        <p:spPr bwMode="auto">
          <a:xfrm>
            <a:off x="6011863" y="2903538"/>
            <a:ext cx="827087" cy="0"/>
          </a:xfrm>
          <a:prstGeom prst="line">
            <a:avLst/>
          </a:prstGeom>
          <a:noFill/>
          <a:ln w="9525">
            <a:solidFill>
              <a:srgbClr val="000000"/>
            </a:solidFill>
            <a:round/>
            <a:headEnd/>
            <a:tailEnd type="triangle" w="med" len="med"/>
          </a:ln>
        </p:spPr>
        <p:txBody>
          <a:bodyPr/>
          <a:lstStyle/>
          <a:p>
            <a:endParaRPr lang="en-US"/>
          </a:p>
        </p:txBody>
      </p:sp>
      <p:sp>
        <p:nvSpPr>
          <p:cNvPr id="429068" name="Rectangle 11"/>
          <p:cNvSpPr>
            <a:spLocks noChangeArrowheads="1"/>
          </p:cNvSpPr>
          <p:nvPr/>
        </p:nvSpPr>
        <p:spPr bwMode="auto">
          <a:xfrm>
            <a:off x="311150" y="88900"/>
            <a:ext cx="9144000" cy="0"/>
          </a:xfrm>
          <a:prstGeom prst="rect">
            <a:avLst/>
          </a:prstGeom>
          <a:noFill/>
          <a:ln w="9525">
            <a:noFill/>
            <a:miter lim="800000"/>
            <a:headEnd/>
            <a:tailEnd/>
          </a:ln>
        </p:spPr>
        <p:txBody>
          <a:bodyPr wrap="none" lIns="899829" tIns="899829" rIns="899829" bIns="899829" anchor="ctr">
            <a:spAutoFit/>
          </a:bodyPr>
          <a:lstStyle/>
          <a:p>
            <a:endParaRPr lang="en-US"/>
          </a:p>
        </p:txBody>
      </p:sp>
      <p:sp>
        <p:nvSpPr>
          <p:cNvPr id="429069" name="Rectangle 12"/>
          <p:cNvSpPr>
            <a:spLocks noChangeArrowheads="1"/>
          </p:cNvSpPr>
          <p:nvPr/>
        </p:nvSpPr>
        <p:spPr bwMode="auto">
          <a:xfrm>
            <a:off x="311150" y="88900"/>
            <a:ext cx="0" cy="0"/>
          </a:xfrm>
          <a:prstGeom prst="rect">
            <a:avLst/>
          </a:prstGeom>
          <a:solidFill>
            <a:schemeClr val="accent1"/>
          </a:solidFill>
          <a:ln w="9525">
            <a:solidFill>
              <a:schemeClr val="tx1"/>
            </a:solidFill>
            <a:miter lim="800000"/>
            <a:headEnd/>
            <a:tailEnd/>
          </a:ln>
        </p:spPr>
        <p:txBody>
          <a:bodyPr/>
          <a:lstStyle/>
          <a:p>
            <a:endParaRPr lang="en-US"/>
          </a:p>
        </p:txBody>
      </p:sp>
      <p:graphicFrame>
        <p:nvGraphicFramePr>
          <p:cNvPr id="503821" name="Group 13"/>
          <p:cNvGraphicFramePr>
            <a:graphicFrameLocks noGrp="1"/>
          </p:cNvGraphicFramePr>
          <p:nvPr/>
        </p:nvGraphicFramePr>
        <p:xfrm>
          <a:off x="2268538" y="2111375"/>
          <a:ext cx="1873250" cy="1630380"/>
        </p:xfrm>
        <a:graphic>
          <a:graphicData uri="http://schemas.openxmlformats.org/drawingml/2006/table">
            <a:tbl>
              <a:tblPr/>
              <a:tblGrid>
                <a:gridCol w="735012"/>
                <a:gridCol w="1138238"/>
              </a:tblGrid>
              <a:tr h="3199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5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Time </a:t>
                      </a:r>
                      <a:endParaRPr kumimoji="0" lang="en-US" altLang="zh-CN" sz="26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500" b="0" i="1"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2002-01-01</a:t>
                      </a:r>
                      <a:endParaRPr kumimoji="0" lang="en-US" altLang="zh-CN" sz="26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99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5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Event</a:t>
                      </a:r>
                      <a:endParaRPr kumimoji="0" lang="en-US" altLang="zh-CN" sz="26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5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Attack </a:t>
                      </a:r>
                      <a:endParaRPr kumimoji="0" lang="en-US" altLang="zh-CN" sz="26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04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5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Person</a:t>
                      </a:r>
                      <a:endParaRPr kumimoji="0" lang="en-US" altLang="zh-CN" sz="26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700" b="1" i="1" u="none" strike="noStrike" cap="none" normalizeH="0" baseline="0" smtClean="0">
                          <a:ln>
                            <a:noFill/>
                          </a:ln>
                          <a:solidFill>
                            <a:srgbClr val="660033"/>
                          </a:solidFill>
                          <a:effectLst/>
                          <a:latin typeface="Times New Roman" pitchFamily="18" charset="0"/>
                          <a:ea typeface="宋体" pitchFamily="2" charset="-122"/>
                          <a:cs typeface="Times New Roman" pitchFamily="18" charset="0"/>
                        </a:rPr>
                        <a:t>Toefting</a:t>
                      </a: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99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5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Place</a:t>
                      </a:r>
                      <a:endParaRPr kumimoji="0" lang="en-US" altLang="zh-CN" sz="26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5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Copenhagen</a:t>
                      </a:r>
                      <a:endParaRPr kumimoji="0" lang="en-US" altLang="zh-CN" sz="26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99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5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Target</a:t>
                      </a:r>
                      <a:endParaRPr kumimoji="0" lang="en-US" altLang="zh-CN" sz="26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5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workers</a:t>
                      </a:r>
                      <a:endParaRPr kumimoji="0" lang="en-US" altLang="zh-CN" sz="26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29090" name="Rectangle 33"/>
          <p:cNvSpPr>
            <a:spLocks noChangeArrowheads="1"/>
          </p:cNvSpPr>
          <p:nvPr/>
        </p:nvSpPr>
        <p:spPr bwMode="auto">
          <a:xfrm>
            <a:off x="311150" y="1303338"/>
            <a:ext cx="0" cy="0"/>
          </a:xfrm>
          <a:prstGeom prst="rect">
            <a:avLst/>
          </a:prstGeom>
          <a:solidFill>
            <a:schemeClr val="accent1"/>
          </a:solidFill>
          <a:ln w="9525">
            <a:solidFill>
              <a:schemeClr val="tx1"/>
            </a:solidFill>
            <a:miter lim="800000"/>
            <a:headEnd/>
            <a:tailEnd/>
          </a:ln>
        </p:spPr>
        <p:txBody>
          <a:bodyPr/>
          <a:lstStyle/>
          <a:p>
            <a:endParaRPr lang="en-US"/>
          </a:p>
        </p:txBody>
      </p:sp>
      <p:sp>
        <p:nvSpPr>
          <p:cNvPr id="429091" name="Rectangle 34"/>
          <p:cNvSpPr>
            <a:spLocks noChangeArrowheads="1"/>
          </p:cNvSpPr>
          <p:nvPr/>
        </p:nvSpPr>
        <p:spPr bwMode="auto">
          <a:xfrm>
            <a:off x="311150" y="2032000"/>
            <a:ext cx="0" cy="0"/>
          </a:xfrm>
          <a:prstGeom prst="rect">
            <a:avLst/>
          </a:prstGeom>
          <a:solidFill>
            <a:schemeClr val="accent1"/>
          </a:solidFill>
          <a:ln w="9525">
            <a:solidFill>
              <a:schemeClr val="tx1"/>
            </a:solidFill>
            <a:miter lim="800000"/>
            <a:headEnd/>
            <a:tailEnd/>
          </a:ln>
        </p:spPr>
        <p:txBody>
          <a:bodyPr/>
          <a:lstStyle/>
          <a:p>
            <a:endParaRPr lang="en-US"/>
          </a:p>
        </p:txBody>
      </p:sp>
      <p:graphicFrame>
        <p:nvGraphicFramePr>
          <p:cNvPr id="503843" name="Group 35"/>
          <p:cNvGraphicFramePr>
            <a:graphicFrameLocks noGrp="1"/>
          </p:cNvGraphicFramePr>
          <p:nvPr/>
        </p:nvGraphicFramePr>
        <p:xfrm>
          <a:off x="4400550" y="2111375"/>
          <a:ext cx="1944688" cy="1311275"/>
        </p:xfrm>
        <a:graphic>
          <a:graphicData uri="http://schemas.openxmlformats.org/drawingml/2006/table">
            <a:tbl>
              <a:tblPr/>
              <a:tblGrid>
                <a:gridCol w="731838"/>
                <a:gridCol w="1212850"/>
              </a:tblGrid>
              <a:tr h="3201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5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Time </a:t>
                      </a:r>
                      <a:endParaRPr kumimoji="0" lang="en-US" altLang="zh-CN" sz="26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42" marB="4574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500" b="0" i="1"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2003-03-15</a:t>
                      </a:r>
                      <a:endParaRPr kumimoji="0" lang="en-US" altLang="zh-CN" sz="26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42" marB="4574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01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5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Event</a:t>
                      </a:r>
                      <a:endParaRPr kumimoji="0" lang="en-US" altLang="zh-CN" sz="26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42" marB="4574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5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End-Position </a:t>
                      </a:r>
                      <a:endParaRPr kumimoji="0" lang="en-US" altLang="zh-CN" sz="26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42" marB="4574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069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5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Person</a:t>
                      </a:r>
                      <a:endParaRPr kumimoji="0" lang="en-US" altLang="zh-CN" sz="26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42" marB="4574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700" b="1" i="1" u="none" strike="noStrike" cap="none" normalizeH="0" baseline="0" smtClean="0">
                          <a:ln>
                            <a:noFill/>
                          </a:ln>
                          <a:solidFill>
                            <a:srgbClr val="660033"/>
                          </a:solidFill>
                          <a:effectLst/>
                          <a:latin typeface="Times New Roman" pitchFamily="18" charset="0"/>
                          <a:ea typeface="宋体" pitchFamily="2" charset="-122"/>
                          <a:cs typeface="Times New Roman" pitchFamily="18" charset="0"/>
                        </a:rPr>
                        <a:t>Toefting</a:t>
                      </a:r>
                    </a:p>
                  </a:txBody>
                  <a:tcPr marT="45742" marB="4574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01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5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Entity</a:t>
                      </a:r>
                      <a:endParaRPr kumimoji="0" lang="en-US" altLang="zh-CN" sz="26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42" marB="4574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5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Bolton</a:t>
                      </a:r>
                      <a:endParaRPr kumimoji="0" lang="en-US" altLang="zh-CN" sz="26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42" marB="4574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29109" name="Rectangle 52"/>
          <p:cNvSpPr>
            <a:spLocks noChangeArrowheads="1"/>
          </p:cNvSpPr>
          <p:nvPr/>
        </p:nvSpPr>
        <p:spPr bwMode="auto">
          <a:xfrm>
            <a:off x="311150" y="3003550"/>
            <a:ext cx="0" cy="0"/>
          </a:xfrm>
          <a:prstGeom prst="rect">
            <a:avLst/>
          </a:prstGeom>
          <a:solidFill>
            <a:schemeClr val="accent1"/>
          </a:solidFill>
          <a:ln w="9525">
            <a:solidFill>
              <a:schemeClr val="tx1"/>
            </a:solidFill>
            <a:miter lim="800000"/>
            <a:headEnd/>
            <a:tailEnd/>
          </a:ln>
        </p:spPr>
        <p:txBody>
          <a:bodyPr/>
          <a:lstStyle/>
          <a:p>
            <a:endParaRPr lang="en-US"/>
          </a:p>
        </p:txBody>
      </p:sp>
      <p:graphicFrame>
        <p:nvGraphicFramePr>
          <p:cNvPr id="503861" name="Group 53"/>
          <p:cNvGraphicFramePr>
            <a:graphicFrameLocks noGrp="1"/>
          </p:cNvGraphicFramePr>
          <p:nvPr/>
        </p:nvGraphicFramePr>
        <p:xfrm>
          <a:off x="6659563" y="2108200"/>
          <a:ext cx="2132012" cy="1858990"/>
        </p:xfrm>
        <a:graphic>
          <a:graphicData uri="http://schemas.openxmlformats.org/drawingml/2006/table">
            <a:tbl>
              <a:tblPr/>
              <a:tblGrid>
                <a:gridCol w="990600"/>
                <a:gridCol w="1141412"/>
              </a:tblGrid>
              <a:tr h="3199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5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Time </a:t>
                      </a:r>
                      <a:endParaRPr kumimoji="0" lang="en-US" altLang="zh-CN" sz="26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691" marB="4569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500" b="0" i="1"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2003-03-31</a:t>
                      </a:r>
                      <a:endParaRPr kumimoji="0" lang="en-US" altLang="zh-CN" sz="26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691" marB="4569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99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5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Event</a:t>
                      </a:r>
                      <a:endParaRPr kumimoji="0" lang="en-US" altLang="zh-CN" sz="26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691" marB="4569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5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Sentence</a:t>
                      </a:r>
                      <a:endParaRPr kumimoji="0" lang="en-US" altLang="zh-CN" sz="26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691" marB="4569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04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5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Defendant</a:t>
                      </a:r>
                      <a:endParaRPr kumimoji="0" lang="en-US" altLang="zh-CN" sz="26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691" marB="4569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700" b="1" i="1" u="none" strike="noStrike" cap="none" normalizeH="0" baseline="0" smtClean="0">
                          <a:ln>
                            <a:noFill/>
                          </a:ln>
                          <a:solidFill>
                            <a:srgbClr val="660033"/>
                          </a:solidFill>
                          <a:effectLst/>
                          <a:latin typeface="Times New Roman" pitchFamily="18" charset="0"/>
                          <a:ea typeface="宋体" pitchFamily="2" charset="-122"/>
                          <a:cs typeface="Times New Roman" pitchFamily="18" charset="0"/>
                        </a:rPr>
                        <a:t>Toefting</a:t>
                      </a:r>
                    </a:p>
                  </a:txBody>
                  <a:tcPr marT="45691" marB="4569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85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5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Sentence</a:t>
                      </a:r>
                      <a:endParaRPr kumimoji="0" lang="en-US" altLang="zh-CN" sz="26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691" marB="4569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5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four months</a:t>
                      </a:r>
                      <a:br>
                        <a:rPr kumimoji="0" lang="en-US" altLang="zh-CN" sz="15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br>
                      <a:r>
                        <a:rPr kumimoji="0" lang="en-US" altLang="zh-CN" sz="15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in prison</a:t>
                      </a:r>
                      <a:endParaRPr kumimoji="0" lang="en-US" altLang="zh-CN" sz="26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691" marB="4569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99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5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Crime</a:t>
                      </a:r>
                      <a:endParaRPr kumimoji="0" lang="en-US" altLang="zh-CN" sz="26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691" marB="4569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5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assault</a:t>
                      </a:r>
                      <a:endParaRPr kumimoji="0" lang="en-US" altLang="zh-CN" sz="26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691" marB="4569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29130" name="Rectangle 73"/>
          <p:cNvSpPr>
            <a:spLocks noChangeArrowheads="1"/>
          </p:cNvSpPr>
          <p:nvPr/>
        </p:nvSpPr>
        <p:spPr bwMode="auto">
          <a:xfrm>
            <a:off x="311150" y="4370388"/>
            <a:ext cx="323850" cy="687387"/>
          </a:xfrm>
          <a:prstGeom prst="rect">
            <a:avLst/>
          </a:prstGeom>
          <a:noFill/>
          <a:ln w="9525">
            <a:noFill/>
            <a:miter lim="800000"/>
            <a:headEnd/>
            <a:tailEnd/>
          </a:ln>
        </p:spPr>
        <p:txBody>
          <a:bodyPr wrap="none" anchor="ctr">
            <a:spAutoFit/>
          </a:bodyPr>
          <a:lstStyle/>
          <a:p>
            <a:pPr indent="139700"/>
            <a:r>
              <a:rPr lang="zh-CN" altLang="en-US" sz="1000">
                <a:latin typeface="Times New Roman" pitchFamily="18" charset="0"/>
                <a:ea typeface="PMingLiU" pitchFamily="18" charset="-120"/>
                <a:cs typeface="Times New Roman" pitchFamily="18" charset="0"/>
              </a:rPr>
              <a:t/>
            </a:r>
            <a:br>
              <a:rPr lang="zh-CN" altLang="en-US" sz="1000">
                <a:latin typeface="Times New Roman" pitchFamily="18" charset="0"/>
                <a:ea typeface="PMingLiU" pitchFamily="18" charset="-120"/>
                <a:cs typeface="Times New Roman" pitchFamily="18" charset="0"/>
              </a:rPr>
            </a:br>
            <a:endParaRPr lang="zh-CN" altLang="en-US" sz="1100">
              <a:latin typeface="Verdana" pitchFamily="34" charset="0"/>
              <a:ea typeface="PMingLiU" pitchFamily="18" charset="-120"/>
              <a:cs typeface="Times New Roman" pitchFamily="18" charset="0"/>
            </a:endParaRPr>
          </a:p>
          <a:p>
            <a:pPr indent="139700" eaLnBrk="0" hangingPunct="0"/>
            <a:endParaRPr lang="zh-CN" altLang="en-US">
              <a:ea typeface="PMingLiU" pitchFamily="18" charset="-120"/>
              <a:cs typeface="Times New Roman" pitchFamily="18" charset="0"/>
            </a:endParaRPr>
          </a:p>
        </p:txBody>
      </p:sp>
      <p:sp>
        <p:nvSpPr>
          <p:cNvPr id="429131" name="Rectangle 74"/>
          <p:cNvSpPr>
            <a:spLocks noChangeArrowheads="1"/>
          </p:cNvSpPr>
          <p:nvPr/>
        </p:nvSpPr>
        <p:spPr bwMode="auto">
          <a:xfrm>
            <a:off x="293688" y="4848225"/>
            <a:ext cx="184150" cy="366713"/>
          </a:xfrm>
          <a:prstGeom prst="rect">
            <a:avLst/>
          </a:prstGeom>
          <a:noFill/>
          <a:ln w="9525">
            <a:noFill/>
            <a:miter lim="800000"/>
            <a:headEnd/>
            <a:tailEnd/>
          </a:ln>
        </p:spPr>
        <p:txBody>
          <a:bodyPr wrap="none" anchor="ctr">
            <a:spAutoFit/>
          </a:bodyPr>
          <a:lstStyle/>
          <a:p>
            <a:endParaRPr lang="zh-CN" altLang="en-US">
              <a:ea typeface="SimSun" pitchFamily="2" charset="-122"/>
            </a:endParaRPr>
          </a:p>
        </p:txBody>
      </p:sp>
      <p:sp>
        <p:nvSpPr>
          <p:cNvPr id="429132" name="Rectangle 75"/>
          <p:cNvSpPr>
            <a:spLocks noChangeArrowheads="1"/>
          </p:cNvSpPr>
          <p:nvPr/>
        </p:nvSpPr>
        <p:spPr bwMode="auto">
          <a:xfrm>
            <a:off x="723900" y="3494088"/>
            <a:ext cx="914400" cy="520700"/>
          </a:xfrm>
          <a:prstGeom prst="rect">
            <a:avLst/>
          </a:prstGeom>
          <a:noFill/>
          <a:ln w="9525">
            <a:noFill/>
            <a:miter lim="800000"/>
            <a:headEnd/>
            <a:tailEnd/>
          </a:ln>
        </p:spPr>
        <p:txBody>
          <a:bodyPr/>
          <a:lstStyle/>
          <a:p>
            <a:endParaRPr lang="zh-CN" altLang="en-US" sz="1500" i="1">
              <a:latin typeface="Times New Roman" pitchFamily="18" charset="0"/>
              <a:ea typeface="PMingLiU" pitchFamily="18" charset="-120"/>
            </a:endParaRPr>
          </a:p>
          <a:p>
            <a:pPr eaLnBrk="0" hangingPunct="0"/>
            <a:r>
              <a:rPr lang="en-US" altLang="zh-CN" sz="2500" i="1">
                <a:cs typeface="Times New Roman" pitchFamily="18" charset="0"/>
              </a:rPr>
              <a:t>…</a:t>
            </a:r>
            <a:endParaRPr lang="en-US" altLang="zh-CN" sz="3200">
              <a:cs typeface="Times New Roman" pitchFamily="18" charset="0"/>
            </a:endParaRPr>
          </a:p>
        </p:txBody>
      </p:sp>
      <p:pic>
        <p:nvPicPr>
          <p:cNvPr id="429133" name="Picture 76"/>
          <p:cNvPicPr>
            <a:picLocks noChangeAspect="1" noChangeArrowheads="1"/>
          </p:cNvPicPr>
          <p:nvPr/>
        </p:nvPicPr>
        <p:blipFill>
          <a:blip r:embed="rId2"/>
          <a:srcRect/>
          <a:stretch>
            <a:fillRect/>
          </a:stretch>
        </p:blipFill>
        <p:spPr bwMode="auto">
          <a:xfrm>
            <a:off x="468313" y="2038350"/>
            <a:ext cx="1439862" cy="1392238"/>
          </a:xfrm>
          <a:prstGeom prst="rect">
            <a:avLst/>
          </a:prstGeom>
          <a:noFill/>
          <a:ln w="9525">
            <a:noFill/>
            <a:miter lim="800000"/>
            <a:headEnd/>
            <a:tailEnd/>
          </a:ln>
        </p:spPr>
      </p:pic>
      <p:sp>
        <p:nvSpPr>
          <p:cNvPr id="503885" name="Rectangle 77"/>
          <p:cNvSpPr>
            <a:spLocks noGrp="1" noChangeArrowheads="1"/>
          </p:cNvSpPr>
          <p:nvPr>
            <p:ph type="body" idx="4294967295"/>
          </p:nvPr>
        </p:nvSpPr>
        <p:spPr>
          <a:xfrm>
            <a:off x="468313" y="4508500"/>
            <a:ext cx="8153400" cy="1487488"/>
          </a:xfrm>
        </p:spPr>
        <p:txBody>
          <a:bodyPr/>
          <a:lstStyle/>
          <a:p>
            <a:pPr eaLnBrk="1" hangingPunct="1"/>
            <a:r>
              <a:rPr lang="en-US" altLang="zh-CN" sz="2200" b="1" smtClean="0">
                <a:ea typeface="SimSun" pitchFamily="2" charset="-122"/>
              </a:rPr>
              <a:t>Input</a:t>
            </a:r>
            <a:r>
              <a:rPr lang="en-US" altLang="zh-CN" sz="2200" smtClean="0">
                <a:ea typeface="SimSun" pitchFamily="2" charset="-122"/>
              </a:rPr>
              <a:t>: A test set of documents</a:t>
            </a:r>
            <a:endParaRPr lang="en-US" altLang="zh-CN" sz="2200" b="1" smtClean="0">
              <a:ea typeface="SimSun" pitchFamily="2" charset="-122"/>
            </a:endParaRPr>
          </a:p>
          <a:p>
            <a:pPr eaLnBrk="1" hangingPunct="1"/>
            <a:r>
              <a:rPr lang="en-US" altLang="zh-CN" sz="2200" b="1" smtClean="0">
                <a:ea typeface="SimSun" pitchFamily="2" charset="-122"/>
              </a:rPr>
              <a:t>Output</a:t>
            </a:r>
            <a:r>
              <a:rPr lang="en-US" altLang="zh-CN" sz="2200" smtClean="0">
                <a:ea typeface="SimSun" pitchFamily="2" charset="-122"/>
              </a:rPr>
              <a:t>: Identify a set of </a:t>
            </a:r>
            <a:r>
              <a:rPr lang="en-US" altLang="zh-CN" sz="2200" i="1" smtClean="0">
                <a:solidFill>
                  <a:schemeClr val="hlink"/>
                </a:solidFill>
                <a:ea typeface="SimSun" pitchFamily="2" charset="-122"/>
              </a:rPr>
              <a:t>centroid entities</a:t>
            </a:r>
            <a:r>
              <a:rPr lang="en-US" altLang="zh-CN" sz="2200" smtClean="0">
                <a:ea typeface="SimSun" pitchFamily="2" charset="-122"/>
              </a:rPr>
              <a:t>, and then for each centroid entity, link and order the events centered around it on a time line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03885">
                                            <p:txEl>
                                              <p:pRg st="0" end="0"/>
                                            </p:txEl>
                                          </p:spTgt>
                                        </p:tgtEl>
                                        <p:attrNameLst>
                                          <p:attrName>style.visibility</p:attrName>
                                        </p:attrNameLst>
                                      </p:cBhvr>
                                      <p:to>
                                        <p:strVal val="visible"/>
                                      </p:to>
                                    </p:set>
                                    <p:animEffect transition="in" filter="blinds(horizontal)">
                                      <p:cBhvr>
                                        <p:cTn id="7" dur="500"/>
                                        <p:tgtEl>
                                          <p:spTgt spid="50388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03885">
                                            <p:txEl>
                                              <p:pRg st="1" end="1"/>
                                            </p:txEl>
                                          </p:spTgt>
                                        </p:tgtEl>
                                        <p:attrNameLst>
                                          <p:attrName>style.visibility</p:attrName>
                                        </p:attrNameLst>
                                      </p:cBhvr>
                                      <p:to>
                                        <p:strVal val="visible"/>
                                      </p:to>
                                    </p:set>
                                    <p:animEffect transition="in" filter="blinds(horizontal)">
                                      <p:cBhvr>
                                        <p:cTn id="10" dur="500"/>
                                        <p:tgtEl>
                                          <p:spTgt spid="50388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1" name="Rectangle 6"/>
          <p:cNvSpPr>
            <a:spLocks noGrp="1" noChangeArrowheads="1"/>
          </p:cNvSpPr>
          <p:nvPr>
            <p:ph type="sldNum" sz="quarter" idx="12"/>
          </p:nvPr>
        </p:nvSpPr>
        <p:spPr>
          <a:ln>
            <a:miter lim="800000"/>
            <a:headEnd/>
            <a:tailEnd/>
          </a:ln>
        </p:spPr>
        <p:txBody>
          <a:bodyPr/>
          <a:lstStyle/>
          <a:p>
            <a:pPr>
              <a:defRPr/>
            </a:pPr>
            <a:fld id="{540D31CE-C928-4F96-8573-7B2E807CB1CC}" type="slidenum">
              <a:rPr lang="en-US" smtClean="0"/>
              <a:pPr>
                <a:defRPr/>
              </a:pPr>
              <a:t>199</a:t>
            </a:fld>
            <a:endParaRPr lang="en-US" smtClean="0"/>
          </a:p>
        </p:txBody>
      </p:sp>
      <p:sp>
        <p:nvSpPr>
          <p:cNvPr id="430082"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5516D7D9-D223-4E25-BE7C-C595037F24D7}" type="slidenum">
              <a:rPr lang="en-US" sz="1200">
                <a:latin typeface="Garamond" pitchFamily="18" charset="0"/>
              </a:rPr>
              <a:pPr algn="r"/>
              <a:t>199</a:t>
            </a:fld>
            <a:endParaRPr lang="en-US" sz="1200">
              <a:latin typeface="Garamond" pitchFamily="18" charset="0"/>
            </a:endParaRPr>
          </a:p>
        </p:txBody>
      </p:sp>
      <p:sp>
        <p:nvSpPr>
          <p:cNvPr id="430083" name="Rectangle 2"/>
          <p:cNvSpPr>
            <a:spLocks noGrp="1" noChangeArrowheads="1"/>
          </p:cNvSpPr>
          <p:nvPr>
            <p:ph type="title" idx="4294967295"/>
          </p:nvPr>
        </p:nvSpPr>
        <p:spPr>
          <a:xfrm>
            <a:off x="857250" y="177800"/>
            <a:ext cx="8229600" cy="1139825"/>
          </a:xfrm>
        </p:spPr>
        <p:txBody>
          <a:bodyPr/>
          <a:lstStyle/>
          <a:p>
            <a:pPr eaLnBrk="1" hangingPunct="1"/>
            <a:r>
              <a:rPr lang="en-US" altLang="zh-CN" smtClean="0">
                <a:ea typeface="SimSun" pitchFamily="2" charset="-122"/>
              </a:rPr>
              <a:t>Evaluation Metrics</a:t>
            </a:r>
          </a:p>
        </p:txBody>
      </p:sp>
      <p:sp>
        <p:nvSpPr>
          <p:cNvPr id="504835" name="Rectangle 3"/>
          <p:cNvSpPr>
            <a:spLocks noGrp="1" noChangeArrowheads="1"/>
          </p:cNvSpPr>
          <p:nvPr>
            <p:ph type="body" idx="4294967295"/>
          </p:nvPr>
        </p:nvSpPr>
        <p:spPr>
          <a:xfrm>
            <a:off x="250825" y="1000125"/>
            <a:ext cx="8713788" cy="4530725"/>
          </a:xfrm>
        </p:spPr>
        <p:txBody>
          <a:bodyPr/>
          <a:lstStyle/>
          <a:p>
            <a:pPr eaLnBrk="1" hangingPunct="1">
              <a:lnSpc>
                <a:spcPct val="90000"/>
              </a:lnSpc>
            </a:pPr>
            <a:r>
              <a:rPr lang="en-US" altLang="zh-CN" sz="2000" smtClean="0">
                <a:ea typeface="SimSun" pitchFamily="2" charset="-122"/>
              </a:rPr>
              <a:t>Centroid Entity Detection</a:t>
            </a:r>
          </a:p>
          <a:p>
            <a:pPr lvl="1" eaLnBrk="1" hangingPunct="1">
              <a:lnSpc>
                <a:spcPct val="90000"/>
              </a:lnSpc>
            </a:pPr>
            <a:r>
              <a:rPr lang="en-US" altLang="zh-CN" sz="1600" b="1" i="1" smtClean="0">
                <a:solidFill>
                  <a:srgbClr val="0350FB"/>
                </a:solidFill>
                <a:ea typeface="SimSun" pitchFamily="2" charset="-122"/>
              </a:rPr>
              <a:t>F-Measure</a:t>
            </a:r>
            <a:r>
              <a:rPr lang="en-US" altLang="zh-CN" sz="1600" smtClean="0">
                <a:ea typeface="SimSun" pitchFamily="2" charset="-122"/>
              </a:rPr>
              <a:t>: </a:t>
            </a:r>
            <a:r>
              <a:rPr lang="en-US" altLang="zh-CN" sz="1600" i="1" smtClean="0">
                <a:ea typeface="SimSun" pitchFamily="2" charset="-122"/>
              </a:rPr>
              <a:t>A centroid entity is correctly detected</a:t>
            </a:r>
            <a:r>
              <a:rPr lang="en-US" altLang="zh-CN" sz="1600" smtClean="0">
                <a:ea typeface="SimSun" pitchFamily="2" charset="-122"/>
              </a:rPr>
              <a:t> if its name (and document id) matches the full or partial name of a reference centroid</a:t>
            </a:r>
          </a:p>
          <a:p>
            <a:pPr lvl="1" eaLnBrk="1" hangingPunct="1"/>
            <a:r>
              <a:rPr lang="en-US" altLang="zh-CN" sz="1600" smtClean="0">
                <a:ea typeface="SimSun" pitchFamily="2" charset="-122"/>
              </a:rPr>
              <a:t>Normalized Kendall tau distance (Centroid entities) = the fraction of correct system centroid entity pairs out of salience order</a:t>
            </a:r>
          </a:p>
          <a:p>
            <a:pPr lvl="1" eaLnBrk="1" hangingPunct="1"/>
            <a:r>
              <a:rPr lang="en-US" altLang="zh-CN" sz="1600" b="1" i="1" smtClean="0">
                <a:solidFill>
                  <a:srgbClr val="0350FB"/>
                </a:solidFill>
                <a:ea typeface="SimSun" pitchFamily="2" charset="-122"/>
              </a:rPr>
              <a:t>Centroid Entity Ranking Accuracy</a:t>
            </a:r>
            <a:r>
              <a:rPr lang="en-US" altLang="zh-CN" sz="1600" smtClean="0">
                <a:ea typeface="SimSun" pitchFamily="2" charset="-122"/>
              </a:rPr>
              <a:t> = 1- Normalized Kendall tau distance (Centroids)</a:t>
            </a:r>
          </a:p>
          <a:p>
            <a:pPr lvl="1" eaLnBrk="1" hangingPunct="1"/>
            <a:endParaRPr lang="en-US" altLang="zh-CN" sz="900" smtClean="0">
              <a:ea typeface="SimSun" pitchFamily="2" charset="-122"/>
            </a:endParaRPr>
          </a:p>
          <a:p>
            <a:pPr eaLnBrk="1" hangingPunct="1">
              <a:lnSpc>
                <a:spcPct val="90000"/>
              </a:lnSpc>
            </a:pPr>
            <a:r>
              <a:rPr lang="en-US" altLang="zh-CN" sz="2000" smtClean="0">
                <a:ea typeface="SimSun" pitchFamily="2" charset="-122"/>
              </a:rPr>
              <a:t>Browsing Cost: Incorporate Novelty/Diversity into F-Measure</a:t>
            </a:r>
          </a:p>
          <a:p>
            <a:pPr lvl="1" eaLnBrk="1" hangingPunct="1"/>
            <a:r>
              <a:rPr lang="en-US" altLang="zh-CN" sz="1600" i="1" smtClean="0">
                <a:ea typeface="SimSun" pitchFamily="2" charset="-122"/>
              </a:rPr>
              <a:t>An argument is correctly extracted</a:t>
            </a:r>
            <a:r>
              <a:rPr lang="en-US" altLang="zh-CN" sz="1600" smtClean="0">
                <a:ea typeface="SimSun" pitchFamily="2" charset="-122"/>
              </a:rPr>
              <a:t> in an event chain if its event type, string and role match any of the reference argument mentions</a:t>
            </a:r>
            <a:endParaRPr lang="en-US" altLang="zh-CN" sz="1600" i="1" smtClean="0">
              <a:ea typeface="SimSun" pitchFamily="2" charset="-122"/>
            </a:endParaRPr>
          </a:p>
          <a:p>
            <a:pPr lvl="1" eaLnBrk="1" hangingPunct="1"/>
            <a:r>
              <a:rPr lang="en-US" altLang="zh-CN" sz="1600" i="1" smtClean="0">
                <a:ea typeface="SimSun" pitchFamily="2" charset="-122"/>
              </a:rPr>
              <a:t>Two arguments in an event chain are redundant</a:t>
            </a:r>
            <a:r>
              <a:rPr lang="en-US" altLang="zh-CN" sz="1600" smtClean="0">
                <a:ea typeface="SimSun" pitchFamily="2" charset="-122"/>
              </a:rPr>
              <a:t> if their event types, event time, string (the full or partial name) and roles overlap</a:t>
            </a:r>
            <a:endParaRPr lang="en-US" altLang="zh-CN" sz="1600" i="1" smtClean="0">
              <a:ea typeface="SimSun" pitchFamily="2" charset="-122"/>
            </a:endParaRPr>
          </a:p>
          <a:p>
            <a:pPr lvl="1" eaLnBrk="1" hangingPunct="1"/>
            <a:r>
              <a:rPr lang="en-US" altLang="zh-CN" sz="1600" b="1" i="1" smtClean="0">
                <a:solidFill>
                  <a:srgbClr val="0350FB"/>
                </a:solidFill>
                <a:ea typeface="SimSun" pitchFamily="2" charset="-122"/>
              </a:rPr>
              <a:t>Browsing Cost (i)</a:t>
            </a:r>
            <a:r>
              <a:rPr lang="en-US" altLang="zh-CN" sz="1600" i="1" smtClean="0">
                <a:ea typeface="SimSun" pitchFamily="2" charset="-122"/>
              </a:rPr>
              <a:t> = </a:t>
            </a:r>
            <a:r>
              <a:rPr lang="en-US" altLang="zh-CN" sz="1600" smtClean="0">
                <a:ea typeface="SimSun" pitchFamily="2" charset="-122"/>
              </a:rPr>
              <a:t>the number of incorrect or redundant event arguments that a user must examine before finding i correct event arguments</a:t>
            </a:r>
          </a:p>
          <a:p>
            <a:pPr lvl="1" eaLnBrk="1" hangingPunct="1"/>
            <a:endParaRPr lang="en-US" altLang="zh-CN" sz="900" smtClean="0">
              <a:ea typeface="SimSun" pitchFamily="2" charset="-122"/>
            </a:endParaRPr>
          </a:p>
          <a:p>
            <a:pPr eaLnBrk="1" hangingPunct="1">
              <a:lnSpc>
                <a:spcPct val="90000"/>
              </a:lnSpc>
            </a:pPr>
            <a:r>
              <a:rPr lang="en-US" altLang="zh-CN" sz="2000" smtClean="0">
                <a:ea typeface="SimSun" pitchFamily="2" charset="-122"/>
              </a:rPr>
              <a:t>Temporal Correlation: Measure Coherence</a:t>
            </a:r>
          </a:p>
          <a:p>
            <a:pPr lvl="1" eaLnBrk="1" hangingPunct="1">
              <a:lnSpc>
                <a:spcPct val="90000"/>
              </a:lnSpc>
            </a:pPr>
            <a:r>
              <a:rPr lang="en-US" altLang="zh-CN" sz="1600" b="1" i="1" smtClean="0">
                <a:solidFill>
                  <a:srgbClr val="0350FB"/>
                </a:solidFill>
                <a:ea typeface="SimSun" pitchFamily="2" charset="-122"/>
              </a:rPr>
              <a:t>Temporal Correlation</a:t>
            </a:r>
            <a:r>
              <a:rPr lang="en-US" altLang="zh-CN" sz="1600" smtClean="0">
                <a:ea typeface="SimSun" pitchFamily="2" charset="-122"/>
              </a:rPr>
              <a:t> = the correlation of the temporal order of </a:t>
            </a:r>
            <a:r>
              <a:rPr lang="en-US" altLang="zh-CN" sz="1600" i="1" smtClean="0">
                <a:ea typeface="SimSun" pitchFamily="2" charset="-122"/>
              </a:rPr>
              <a:t>argset</a:t>
            </a:r>
            <a:r>
              <a:rPr lang="en-US" altLang="zh-CN" sz="1600" smtClean="0">
                <a:ea typeface="SimSun" pitchFamily="2" charset="-122"/>
              </a:rPr>
              <a:t> in the system output and the answer key</a:t>
            </a:r>
          </a:p>
          <a:p>
            <a:pPr lvl="1" eaLnBrk="1" hangingPunct="1">
              <a:lnSpc>
                <a:spcPct val="90000"/>
              </a:lnSpc>
            </a:pPr>
            <a:r>
              <a:rPr lang="en-US" altLang="zh-CN" sz="1600" b="1" i="1" smtClean="0">
                <a:solidFill>
                  <a:srgbClr val="0350FB"/>
                </a:solidFill>
                <a:ea typeface="SimSun" pitchFamily="2" charset="-122"/>
              </a:rPr>
              <a:t>Argument recall</a:t>
            </a:r>
            <a:r>
              <a:rPr lang="en-US" altLang="zh-CN" sz="1600" i="1" smtClean="0">
                <a:ea typeface="SimSun" pitchFamily="2" charset="-122"/>
              </a:rPr>
              <a:t> </a:t>
            </a:r>
            <a:r>
              <a:rPr lang="en-US" altLang="zh-CN" sz="1600" smtClean="0">
                <a:ea typeface="SimSun" pitchFamily="2" charset="-122"/>
              </a:rPr>
              <a:t>= number of unique and correct arguments in response / number of unique arguments in key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04835">
                                            <p:txEl>
                                              <p:pRg st="0" end="0"/>
                                            </p:txEl>
                                          </p:spTgt>
                                        </p:tgtEl>
                                        <p:attrNameLst>
                                          <p:attrName>style.visibility</p:attrName>
                                        </p:attrNameLst>
                                      </p:cBhvr>
                                      <p:to>
                                        <p:strVal val="visible"/>
                                      </p:to>
                                    </p:set>
                                    <p:animEffect transition="in" filter="blinds(horizontal)">
                                      <p:cBhvr>
                                        <p:cTn id="7" dur="500"/>
                                        <p:tgtEl>
                                          <p:spTgt spid="50483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04835">
                                            <p:txEl>
                                              <p:pRg st="1" end="1"/>
                                            </p:txEl>
                                          </p:spTgt>
                                        </p:tgtEl>
                                        <p:attrNameLst>
                                          <p:attrName>style.visibility</p:attrName>
                                        </p:attrNameLst>
                                      </p:cBhvr>
                                      <p:to>
                                        <p:strVal val="visible"/>
                                      </p:to>
                                    </p:set>
                                    <p:animEffect transition="in" filter="blinds(horizontal)">
                                      <p:cBhvr>
                                        <p:cTn id="10" dur="500"/>
                                        <p:tgtEl>
                                          <p:spTgt spid="504835">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04835">
                                            <p:txEl>
                                              <p:pRg st="2" end="2"/>
                                            </p:txEl>
                                          </p:spTgt>
                                        </p:tgtEl>
                                        <p:attrNameLst>
                                          <p:attrName>style.visibility</p:attrName>
                                        </p:attrNameLst>
                                      </p:cBhvr>
                                      <p:to>
                                        <p:strVal val="visible"/>
                                      </p:to>
                                    </p:set>
                                    <p:animEffect transition="in" filter="blinds(horizontal)">
                                      <p:cBhvr>
                                        <p:cTn id="13" dur="500"/>
                                        <p:tgtEl>
                                          <p:spTgt spid="504835">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504835">
                                            <p:txEl>
                                              <p:pRg st="3" end="3"/>
                                            </p:txEl>
                                          </p:spTgt>
                                        </p:tgtEl>
                                        <p:attrNameLst>
                                          <p:attrName>style.visibility</p:attrName>
                                        </p:attrNameLst>
                                      </p:cBhvr>
                                      <p:to>
                                        <p:strVal val="visible"/>
                                      </p:to>
                                    </p:set>
                                    <p:animEffect transition="in" filter="blinds(horizontal)">
                                      <p:cBhvr>
                                        <p:cTn id="16" dur="500"/>
                                        <p:tgtEl>
                                          <p:spTgt spid="504835">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504835">
                                            <p:txEl>
                                              <p:pRg st="5" end="5"/>
                                            </p:txEl>
                                          </p:spTgt>
                                        </p:tgtEl>
                                        <p:attrNameLst>
                                          <p:attrName>style.visibility</p:attrName>
                                        </p:attrNameLst>
                                      </p:cBhvr>
                                      <p:to>
                                        <p:strVal val="visible"/>
                                      </p:to>
                                    </p:set>
                                    <p:animEffect transition="in" filter="blinds(horizontal)">
                                      <p:cBhvr>
                                        <p:cTn id="21" dur="500"/>
                                        <p:tgtEl>
                                          <p:spTgt spid="504835">
                                            <p:txEl>
                                              <p:pRg st="5" end="5"/>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504835">
                                            <p:txEl>
                                              <p:pRg st="6" end="6"/>
                                            </p:txEl>
                                          </p:spTgt>
                                        </p:tgtEl>
                                        <p:attrNameLst>
                                          <p:attrName>style.visibility</p:attrName>
                                        </p:attrNameLst>
                                      </p:cBhvr>
                                      <p:to>
                                        <p:strVal val="visible"/>
                                      </p:to>
                                    </p:set>
                                    <p:animEffect transition="in" filter="blinds(horizontal)">
                                      <p:cBhvr>
                                        <p:cTn id="24" dur="500"/>
                                        <p:tgtEl>
                                          <p:spTgt spid="504835">
                                            <p:txEl>
                                              <p:pRg st="6" end="6"/>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504835">
                                            <p:txEl>
                                              <p:pRg st="7" end="7"/>
                                            </p:txEl>
                                          </p:spTgt>
                                        </p:tgtEl>
                                        <p:attrNameLst>
                                          <p:attrName>style.visibility</p:attrName>
                                        </p:attrNameLst>
                                      </p:cBhvr>
                                      <p:to>
                                        <p:strVal val="visible"/>
                                      </p:to>
                                    </p:set>
                                    <p:animEffect transition="in" filter="blinds(horizontal)">
                                      <p:cBhvr>
                                        <p:cTn id="27" dur="500"/>
                                        <p:tgtEl>
                                          <p:spTgt spid="504835">
                                            <p:txEl>
                                              <p:pRg st="7" end="7"/>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504835">
                                            <p:txEl>
                                              <p:pRg st="8" end="8"/>
                                            </p:txEl>
                                          </p:spTgt>
                                        </p:tgtEl>
                                        <p:attrNameLst>
                                          <p:attrName>style.visibility</p:attrName>
                                        </p:attrNameLst>
                                      </p:cBhvr>
                                      <p:to>
                                        <p:strVal val="visible"/>
                                      </p:to>
                                    </p:set>
                                    <p:animEffect transition="in" filter="blinds(horizontal)">
                                      <p:cBhvr>
                                        <p:cTn id="30" dur="500"/>
                                        <p:tgtEl>
                                          <p:spTgt spid="504835">
                                            <p:txEl>
                                              <p:pRg st="8" end="8"/>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504835">
                                            <p:txEl>
                                              <p:pRg st="10" end="10"/>
                                            </p:txEl>
                                          </p:spTgt>
                                        </p:tgtEl>
                                        <p:attrNameLst>
                                          <p:attrName>style.visibility</p:attrName>
                                        </p:attrNameLst>
                                      </p:cBhvr>
                                      <p:to>
                                        <p:strVal val="visible"/>
                                      </p:to>
                                    </p:set>
                                    <p:animEffect transition="in" filter="blinds(horizontal)">
                                      <p:cBhvr>
                                        <p:cTn id="35" dur="500"/>
                                        <p:tgtEl>
                                          <p:spTgt spid="504835">
                                            <p:txEl>
                                              <p:pRg st="10" end="10"/>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504835">
                                            <p:txEl>
                                              <p:pRg st="11" end="11"/>
                                            </p:txEl>
                                          </p:spTgt>
                                        </p:tgtEl>
                                        <p:attrNameLst>
                                          <p:attrName>style.visibility</p:attrName>
                                        </p:attrNameLst>
                                      </p:cBhvr>
                                      <p:to>
                                        <p:strVal val="visible"/>
                                      </p:to>
                                    </p:set>
                                    <p:animEffect transition="in" filter="blinds(horizontal)">
                                      <p:cBhvr>
                                        <p:cTn id="38" dur="500"/>
                                        <p:tgtEl>
                                          <p:spTgt spid="504835">
                                            <p:txEl>
                                              <p:pRg st="11" end="11"/>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504835">
                                            <p:txEl>
                                              <p:pRg st="12" end="12"/>
                                            </p:txEl>
                                          </p:spTgt>
                                        </p:tgtEl>
                                        <p:attrNameLst>
                                          <p:attrName>style.visibility</p:attrName>
                                        </p:attrNameLst>
                                      </p:cBhvr>
                                      <p:to>
                                        <p:strVal val="visible"/>
                                      </p:to>
                                    </p:set>
                                    <p:animEffect transition="in" filter="blinds(horizontal)">
                                      <p:cBhvr>
                                        <p:cTn id="41" dur="500"/>
                                        <p:tgtEl>
                                          <p:spTgt spid="50483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6"/>
          <p:cNvSpPr>
            <a:spLocks noGrp="1" noChangeArrowheads="1"/>
          </p:cNvSpPr>
          <p:nvPr>
            <p:ph type="sldNum" sz="quarter" idx="12"/>
          </p:nvPr>
        </p:nvSpPr>
        <p:spPr>
          <a:ln>
            <a:miter lim="800000"/>
            <a:headEnd/>
            <a:tailEnd/>
          </a:ln>
        </p:spPr>
        <p:txBody>
          <a:bodyPr/>
          <a:lstStyle/>
          <a:p>
            <a:pPr>
              <a:defRPr/>
            </a:pPr>
            <a:fld id="{1330BB30-F3CB-4694-8C5F-CEA170B7AEA1}" type="slidenum">
              <a:rPr lang="en-US" smtClean="0"/>
              <a:pPr>
                <a:defRPr/>
              </a:pPr>
              <a:t>2</a:t>
            </a:fld>
            <a:endParaRPr lang="en-US" smtClean="0"/>
          </a:p>
        </p:txBody>
      </p:sp>
      <p:sp>
        <p:nvSpPr>
          <p:cNvPr id="56322"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E1F0984F-22F2-469B-80D8-3FB66E69359E}" type="slidenum">
              <a:rPr lang="en-US" sz="1200">
                <a:latin typeface="Garamond" pitchFamily="18" charset="0"/>
              </a:rPr>
              <a:pPr algn="r"/>
              <a:t>2</a:t>
            </a:fld>
            <a:endParaRPr lang="en-US" sz="1200">
              <a:latin typeface="Garamond" pitchFamily="18" charset="0"/>
            </a:endParaRPr>
          </a:p>
        </p:txBody>
      </p:sp>
      <p:sp>
        <p:nvSpPr>
          <p:cNvPr id="56323" name="Rectangle 2"/>
          <p:cNvSpPr>
            <a:spLocks noGrp="1" noChangeArrowheads="1"/>
          </p:cNvSpPr>
          <p:nvPr>
            <p:ph type="body" idx="4294967295"/>
          </p:nvPr>
        </p:nvSpPr>
        <p:spPr>
          <a:xfrm>
            <a:off x="457200" y="1039813"/>
            <a:ext cx="8229600" cy="5184775"/>
          </a:xfrm>
        </p:spPr>
        <p:txBody>
          <a:bodyPr/>
          <a:lstStyle/>
          <a:p>
            <a:pPr eaLnBrk="1" hangingPunct="1"/>
            <a:endParaRPr lang="en-US" altLang="zh-CN" smtClean="0">
              <a:ea typeface="SimSun" pitchFamily="2" charset="-122"/>
            </a:endParaRPr>
          </a:p>
          <a:p>
            <a:pPr eaLnBrk="1" hangingPunct="1"/>
            <a:endParaRPr lang="en-US" altLang="zh-CN" sz="2800" smtClean="0">
              <a:ea typeface="SimSun" pitchFamily="2" charset="-122"/>
            </a:endParaRPr>
          </a:p>
        </p:txBody>
      </p:sp>
      <p:pic>
        <p:nvPicPr>
          <p:cNvPr id="56324" name="Picture 10"/>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r>
              <a:rPr lang="en-US" smtClean="0">
                <a:ea typeface="ＭＳ Ｐゴシック" pitchFamily="34" charset="-128"/>
              </a:rPr>
              <a:t>Inter-eventuality relations</a:t>
            </a:r>
          </a:p>
        </p:txBody>
      </p:sp>
      <p:sp>
        <p:nvSpPr>
          <p:cNvPr id="91138" name="Content Placeholder 5"/>
          <p:cNvSpPr>
            <a:spLocks noGrp="1"/>
          </p:cNvSpPr>
          <p:nvPr>
            <p:ph idx="1"/>
          </p:nvPr>
        </p:nvSpPr>
        <p:spPr>
          <a:xfrm>
            <a:off x="457200" y="1336675"/>
            <a:ext cx="2590800" cy="4530725"/>
          </a:xfrm>
        </p:spPr>
        <p:txBody>
          <a:bodyPr/>
          <a:lstStyle/>
          <a:p>
            <a:r>
              <a:rPr lang="en-US" sz="1800" smtClean="0">
                <a:ea typeface="ＭＳ Ｐゴシック" pitchFamily="34" charset="-128"/>
              </a:rPr>
              <a:t>A </a:t>
            </a:r>
            <a:r>
              <a:rPr lang="en-US" sz="1800" b="1" smtClean="0">
                <a:ea typeface="ＭＳ Ｐゴシック" pitchFamily="34" charset="-128"/>
              </a:rPr>
              <a:t>boundary</a:t>
            </a:r>
            <a:r>
              <a:rPr lang="en-US" sz="1800" smtClean="0">
                <a:ea typeface="ＭＳ Ｐゴシック" pitchFamily="34" charset="-128"/>
              </a:rPr>
              <a:t> </a:t>
            </a:r>
            <a:r>
              <a:rPr lang="en-US" sz="1800" i="1" smtClean="0">
                <a:ea typeface="ＭＳ Ｐゴシック" pitchFamily="34" charset="-128"/>
              </a:rPr>
              <a:t>begins</a:t>
            </a:r>
            <a:r>
              <a:rPr lang="en-US" sz="1800" smtClean="0">
                <a:ea typeface="ＭＳ Ｐゴシック" pitchFamily="34" charset="-128"/>
              </a:rPr>
              <a:t>/</a:t>
            </a:r>
            <a:r>
              <a:rPr lang="en-US" sz="1800" i="1" smtClean="0">
                <a:ea typeface="ＭＳ Ｐゴシック" pitchFamily="34" charset="-128"/>
              </a:rPr>
              <a:t>ends</a:t>
            </a:r>
            <a:r>
              <a:rPr lang="en-US" sz="1800" smtClean="0">
                <a:ea typeface="ＭＳ Ｐゴシック" pitchFamily="34" charset="-128"/>
              </a:rPr>
              <a:t> a </a:t>
            </a:r>
            <a:r>
              <a:rPr lang="en-US" sz="1800" b="1" smtClean="0">
                <a:ea typeface="ＭＳ Ｐゴシック" pitchFamily="34" charset="-128"/>
              </a:rPr>
              <a:t>happening</a:t>
            </a:r>
          </a:p>
          <a:p>
            <a:r>
              <a:rPr lang="en-US" sz="1800" smtClean="0">
                <a:ea typeface="ＭＳ Ｐゴシック" pitchFamily="34" charset="-128"/>
              </a:rPr>
              <a:t>A </a:t>
            </a:r>
            <a:r>
              <a:rPr lang="en-US" sz="1800" b="1" smtClean="0">
                <a:ea typeface="ＭＳ Ｐゴシック" pitchFamily="34" charset="-128"/>
              </a:rPr>
              <a:t>boundary </a:t>
            </a:r>
            <a:r>
              <a:rPr lang="en-US" sz="1800" i="1" smtClean="0">
                <a:ea typeface="ＭＳ Ｐゴシック" pitchFamily="34" charset="-128"/>
              </a:rPr>
              <a:t>culminates</a:t>
            </a:r>
            <a:r>
              <a:rPr lang="en-US" sz="1800" smtClean="0">
                <a:ea typeface="ＭＳ Ｐゴシック" pitchFamily="34" charset="-128"/>
              </a:rPr>
              <a:t> an </a:t>
            </a:r>
            <a:r>
              <a:rPr lang="en-US" sz="1800" b="1" smtClean="0">
                <a:ea typeface="ＭＳ Ｐゴシック" pitchFamily="34" charset="-128"/>
              </a:rPr>
              <a:t>event</a:t>
            </a:r>
          </a:p>
          <a:p>
            <a:r>
              <a:rPr lang="en-US" sz="1800" smtClean="0">
                <a:ea typeface="ＭＳ Ｐゴシック" pitchFamily="34" charset="-128"/>
              </a:rPr>
              <a:t>A </a:t>
            </a:r>
            <a:r>
              <a:rPr lang="en-US" sz="1800" b="1" smtClean="0">
                <a:ea typeface="ＭＳ Ｐゴシック" pitchFamily="34" charset="-128"/>
              </a:rPr>
              <a:t>moment</a:t>
            </a:r>
            <a:r>
              <a:rPr lang="en-US" sz="1800" smtClean="0">
                <a:ea typeface="ＭＳ Ｐゴシック" pitchFamily="34" charset="-128"/>
              </a:rPr>
              <a:t> is the </a:t>
            </a:r>
            <a:r>
              <a:rPr lang="en-US" sz="1800" i="1" smtClean="0">
                <a:ea typeface="ＭＳ Ｐゴシック" pitchFamily="34" charset="-128"/>
              </a:rPr>
              <a:t>reduction</a:t>
            </a:r>
            <a:r>
              <a:rPr lang="en-US" sz="1800" smtClean="0">
                <a:ea typeface="ＭＳ Ｐゴシック" pitchFamily="34" charset="-128"/>
              </a:rPr>
              <a:t> </a:t>
            </a:r>
            <a:r>
              <a:rPr lang="en-US" sz="1800" i="1" smtClean="0">
                <a:ea typeface="ＭＳ Ｐゴシック" pitchFamily="34" charset="-128"/>
              </a:rPr>
              <a:t>of</a:t>
            </a:r>
            <a:r>
              <a:rPr lang="en-US" sz="1800" smtClean="0">
                <a:ea typeface="ＭＳ Ｐゴシック" pitchFamily="34" charset="-128"/>
              </a:rPr>
              <a:t> an </a:t>
            </a:r>
            <a:r>
              <a:rPr lang="en-US" sz="1800" b="1" smtClean="0">
                <a:ea typeface="ＭＳ Ｐゴシック" pitchFamily="34" charset="-128"/>
              </a:rPr>
              <a:t>episode</a:t>
            </a:r>
          </a:p>
          <a:p>
            <a:r>
              <a:rPr lang="en-US" sz="1800" smtClean="0">
                <a:ea typeface="ＭＳ Ｐゴシック" pitchFamily="34" charset="-128"/>
              </a:rPr>
              <a:t>A </a:t>
            </a:r>
            <a:r>
              <a:rPr lang="en-US" sz="1800" b="1" smtClean="0">
                <a:ea typeface="ＭＳ Ｐゴシック" pitchFamily="34" charset="-128"/>
              </a:rPr>
              <a:t>state</a:t>
            </a:r>
            <a:r>
              <a:rPr lang="en-US" sz="1800" smtClean="0">
                <a:ea typeface="ＭＳ Ｐゴシック" pitchFamily="34" charset="-128"/>
              </a:rPr>
              <a:t> is the </a:t>
            </a:r>
            <a:r>
              <a:rPr lang="en-US" sz="1800" i="1" smtClean="0">
                <a:ea typeface="ＭＳ Ｐゴシック" pitchFamily="34" charset="-128"/>
              </a:rPr>
              <a:t>result of</a:t>
            </a:r>
            <a:r>
              <a:rPr lang="en-US" sz="1800" smtClean="0">
                <a:ea typeface="ＭＳ Ｐゴシック" pitchFamily="34" charset="-128"/>
              </a:rPr>
              <a:t> a </a:t>
            </a:r>
            <a:r>
              <a:rPr lang="en-US" sz="1800" b="1" smtClean="0">
                <a:ea typeface="ＭＳ Ｐゴシック" pitchFamily="34" charset="-128"/>
              </a:rPr>
              <a:t>change</a:t>
            </a:r>
          </a:p>
          <a:p>
            <a:r>
              <a:rPr lang="en-US" sz="1800" smtClean="0">
                <a:ea typeface="ＭＳ Ｐゴシック" pitchFamily="34" charset="-128"/>
              </a:rPr>
              <a:t>A </a:t>
            </a:r>
            <a:r>
              <a:rPr lang="en-US" sz="1800" b="1" smtClean="0">
                <a:ea typeface="ＭＳ Ｐゴシック" pitchFamily="34" charset="-128"/>
              </a:rPr>
              <a:t>habitual state</a:t>
            </a:r>
            <a:r>
              <a:rPr lang="en-US" sz="1800" smtClean="0">
                <a:ea typeface="ＭＳ Ｐゴシック" pitchFamily="34" charset="-128"/>
              </a:rPr>
              <a:t> is </a:t>
            </a:r>
            <a:r>
              <a:rPr lang="en-US" sz="1800" i="1" smtClean="0">
                <a:ea typeface="ＭＳ Ｐゴシック" pitchFamily="34" charset="-128"/>
              </a:rPr>
              <a:t>realized by</a:t>
            </a:r>
            <a:r>
              <a:rPr lang="en-US" sz="1800" smtClean="0">
                <a:ea typeface="ＭＳ Ｐゴシック" pitchFamily="34" charset="-128"/>
              </a:rPr>
              <a:t> a class of </a:t>
            </a:r>
            <a:r>
              <a:rPr lang="en-US" sz="1800" b="1" smtClean="0">
                <a:ea typeface="ＭＳ Ｐゴシック" pitchFamily="34" charset="-128"/>
              </a:rPr>
              <a:t>occurrences</a:t>
            </a:r>
          </a:p>
          <a:p>
            <a:r>
              <a:rPr lang="en-US" sz="1800" smtClean="0">
                <a:ea typeface="ＭＳ Ｐゴシック" pitchFamily="34" charset="-128"/>
              </a:rPr>
              <a:t>A </a:t>
            </a:r>
            <a:r>
              <a:rPr lang="en-US" sz="1800" b="1" smtClean="0">
                <a:ea typeface="ＭＳ Ｐゴシック" pitchFamily="34" charset="-128"/>
              </a:rPr>
              <a:t>Processes</a:t>
            </a:r>
            <a:r>
              <a:rPr lang="en-US" sz="1800" smtClean="0">
                <a:ea typeface="ＭＳ Ｐゴシック" pitchFamily="34" charset="-128"/>
              </a:rPr>
              <a:t> is made of </a:t>
            </a:r>
            <a:r>
              <a:rPr lang="en-US" sz="1800" b="1" smtClean="0">
                <a:ea typeface="ＭＳ Ｐゴシック" pitchFamily="34" charset="-128"/>
              </a:rPr>
              <a:t>event</a:t>
            </a:r>
            <a:r>
              <a:rPr lang="en-US" sz="1800" smtClean="0">
                <a:ea typeface="ＭＳ Ｐゴシック" pitchFamily="34" charset="-128"/>
              </a:rPr>
              <a:t> </a:t>
            </a:r>
            <a:r>
              <a:rPr lang="en-US" sz="1800" i="1" smtClean="0">
                <a:ea typeface="ＭＳ Ｐゴシック" pitchFamily="34" charset="-128"/>
              </a:rPr>
              <a:t>constituents</a:t>
            </a:r>
            <a:r>
              <a:rPr lang="en-US" sz="1800" smtClean="0">
                <a:ea typeface="ＭＳ Ｐゴシック" pitchFamily="34" charset="-128"/>
              </a:rPr>
              <a:t> … </a:t>
            </a:r>
          </a:p>
        </p:txBody>
      </p:sp>
      <p:sp>
        <p:nvSpPr>
          <p:cNvPr id="89091" name="Slide Number Placeholder 3"/>
          <p:cNvSpPr>
            <a:spLocks noGrp="1"/>
          </p:cNvSpPr>
          <p:nvPr>
            <p:ph type="sldNum" sz="quarter" idx="12"/>
          </p:nvPr>
        </p:nvSpPr>
        <p:spPr>
          <a:ln>
            <a:miter lim="800000"/>
            <a:headEnd/>
            <a:tailEnd/>
          </a:ln>
        </p:spPr>
        <p:txBody>
          <a:bodyPr/>
          <a:lstStyle/>
          <a:p>
            <a:pPr>
              <a:defRPr/>
            </a:pPr>
            <a:fld id="{0B0AB2FE-2464-43CC-A935-55CDAB71CC15}" type="slidenum">
              <a:rPr lang="en-US" smtClean="0"/>
              <a:pPr>
                <a:defRPr/>
              </a:pPr>
              <a:t>20</a:t>
            </a:fld>
            <a:endParaRPr lang="en-US" smtClean="0"/>
          </a:p>
        </p:txBody>
      </p:sp>
      <p:pic>
        <p:nvPicPr>
          <p:cNvPr id="91140" name="Picture 4" descr="Screen Shot 2012-12-05 at 1.12.37 PM.png"/>
          <p:cNvPicPr>
            <a:picLocks noChangeAspect="1"/>
          </p:cNvPicPr>
          <p:nvPr/>
        </p:nvPicPr>
        <p:blipFill>
          <a:blip r:embed="rId3"/>
          <a:srcRect/>
          <a:stretch>
            <a:fillRect/>
          </a:stretch>
        </p:blipFill>
        <p:spPr bwMode="auto">
          <a:xfrm>
            <a:off x="3260725" y="914400"/>
            <a:ext cx="5502275" cy="5803900"/>
          </a:xfrm>
          <a:prstGeom prst="rect">
            <a:avLst/>
          </a:prstGeom>
          <a:noFill/>
          <a:ln w="9525">
            <a:noFill/>
            <a:miter lim="800000"/>
            <a:headEnd/>
            <a:tailEnd/>
          </a:ln>
        </p:spPr>
      </p:pic>
      <p:sp>
        <p:nvSpPr>
          <p:cNvPr id="91141" name="TextBox 4"/>
          <p:cNvSpPr txBox="1">
            <a:spLocks noChangeArrowheads="1"/>
          </p:cNvSpPr>
          <p:nvPr/>
        </p:nvSpPr>
        <p:spPr bwMode="auto">
          <a:xfrm>
            <a:off x="914400" y="6324600"/>
            <a:ext cx="2822575" cy="369888"/>
          </a:xfrm>
          <a:prstGeom prst="rect">
            <a:avLst/>
          </a:prstGeom>
          <a:noFill/>
          <a:ln w="9525">
            <a:noFill/>
            <a:miter lim="800000"/>
            <a:headEnd/>
            <a:tailEnd/>
          </a:ln>
        </p:spPr>
        <p:txBody>
          <a:bodyPr wrap="none">
            <a:spAutoFit/>
          </a:bodyPr>
          <a:lstStyle/>
          <a:p>
            <a:r>
              <a:rPr lang="en-US"/>
              <a:t>Chart from (Dölling, 2011)</a:t>
            </a:r>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29" name="Rectangle 6"/>
          <p:cNvSpPr>
            <a:spLocks noGrp="1" noChangeArrowheads="1"/>
          </p:cNvSpPr>
          <p:nvPr>
            <p:ph type="sldNum" sz="quarter" idx="12"/>
          </p:nvPr>
        </p:nvSpPr>
        <p:spPr>
          <a:ln>
            <a:miter lim="800000"/>
            <a:headEnd/>
            <a:tailEnd/>
          </a:ln>
        </p:spPr>
        <p:txBody>
          <a:bodyPr/>
          <a:lstStyle/>
          <a:p>
            <a:pPr>
              <a:defRPr/>
            </a:pPr>
            <a:fld id="{7D82FB6D-52AE-4A98-949E-01B2126C237A}" type="slidenum">
              <a:rPr lang="en-US" smtClean="0"/>
              <a:pPr>
                <a:defRPr/>
              </a:pPr>
              <a:t>200</a:t>
            </a:fld>
            <a:endParaRPr lang="en-US" smtClean="0"/>
          </a:p>
        </p:txBody>
      </p:sp>
      <p:sp>
        <p:nvSpPr>
          <p:cNvPr id="432130"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D08E343E-4130-4958-A637-B561ED90AB51}" type="slidenum">
              <a:rPr lang="en-US" sz="1200">
                <a:latin typeface="Garamond" pitchFamily="18" charset="0"/>
              </a:rPr>
              <a:pPr algn="r"/>
              <a:t>200</a:t>
            </a:fld>
            <a:endParaRPr lang="en-US" sz="1200">
              <a:latin typeface="Garamond" pitchFamily="18" charset="0"/>
            </a:endParaRPr>
          </a:p>
        </p:txBody>
      </p:sp>
      <p:sp>
        <p:nvSpPr>
          <p:cNvPr id="432131" name="Rectangle 2"/>
          <p:cNvSpPr>
            <a:spLocks noGrp="1" noChangeArrowheads="1"/>
          </p:cNvSpPr>
          <p:nvPr>
            <p:ph type="title" idx="4294967295"/>
          </p:nvPr>
        </p:nvSpPr>
        <p:spPr>
          <a:xfrm>
            <a:off x="939800" y="157163"/>
            <a:ext cx="8077200" cy="1143000"/>
          </a:xfrm>
        </p:spPr>
        <p:txBody>
          <a:bodyPr/>
          <a:lstStyle/>
          <a:p>
            <a:pPr eaLnBrk="1" hangingPunct="1"/>
            <a:r>
              <a:rPr lang="en-US" altLang="zh-CN" sz="3400" smtClean="0">
                <a:ea typeface="SimSun" pitchFamily="2" charset="-122"/>
              </a:rPr>
              <a:t>Cross-document Temporal Event Tracking</a:t>
            </a:r>
          </a:p>
        </p:txBody>
      </p:sp>
      <p:sp>
        <p:nvSpPr>
          <p:cNvPr id="432132" name="Oval 3"/>
          <p:cNvSpPr>
            <a:spLocks noChangeArrowheads="1"/>
          </p:cNvSpPr>
          <p:nvPr/>
        </p:nvSpPr>
        <p:spPr bwMode="auto">
          <a:xfrm>
            <a:off x="3186113" y="1027113"/>
            <a:ext cx="1358900" cy="339725"/>
          </a:xfrm>
          <a:prstGeom prst="ellipse">
            <a:avLst/>
          </a:prstGeom>
          <a:solidFill>
            <a:srgbClr val="FFFFFF"/>
          </a:solidFill>
          <a:ln w="9525">
            <a:solidFill>
              <a:srgbClr val="000000"/>
            </a:solidFill>
            <a:round/>
            <a:headEnd/>
            <a:tailEnd/>
          </a:ln>
        </p:spPr>
        <p:txBody>
          <a:bodyPr lIns="0" tIns="0" rIns="0" bIns="0"/>
          <a:lstStyle/>
          <a:p>
            <a:r>
              <a:rPr lang="en-US" altLang="zh-CN" sz="1600">
                <a:latin typeface="Times New Roman" pitchFamily="18" charset="0"/>
                <a:cs typeface="Times New Roman" pitchFamily="18" charset="0"/>
              </a:rPr>
              <a:t>Test docs</a:t>
            </a:r>
            <a:endParaRPr lang="en-US" altLang="zh-CN" sz="2800">
              <a:cs typeface="Times New Roman" pitchFamily="18" charset="0"/>
            </a:endParaRPr>
          </a:p>
        </p:txBody>
      </p:sp>
      <p:sp>
        <p:nvSpPr>
          <p:cNvPr id="432133" name="Line 4"/>
          <p:cNvSpPr>
            <a:spLocks noChangeShapeType="1"/>
          </p:cNvSpPr>
          <p:nvPr/>
        </p:nvSpPr>
        <p:spPr bwMode="auto">
          <a:xfrm>
            <a:off x="3849688" y="1373188"/>
            <a:ext cx="0" cy="214312"/>
          </a:xfrm>
          <a:prstGeom prst="line">
            <a:avLst/>
          </a:prstGeom>
          <a:noFill/>
          <a:ln w="9525">
            <a:solidFill>
              <a:srgbClr val="000000"/>
            </a:solidFill>
            <a:round/>
            <a:headEnd/>
            <a:tailEnd type="triangle" w="med" len="med"/>
          </a:ln>
        </p:spPr>
        <p:txBody>
          <a:bodyPr/>
          <a:lstStyle/>
          <a:p>
            <a:endParaRPr lang="en-US"/>
          </a:p>
        </p:txBody>
      </p:sp>
      <p:sp>
        <p:nvSpPr>
          <p:cNvPr id="432134" name="AutoShape 5"/>
          <p:cNvSpPr>
            <a:spLocks noChangeArrowheads="1"/>
          </p:cNvSpPr>
          <p:nvPr/>
        </p:nvSpPr>
        <p:spPr bwMode="auto">
          <a:xfrm>
            <a:off x="3097213" y="1557338"/>
            <a:ext cx="1511300" cy="358775"/>
          </a:xfrm>
          <a:prstGeom prst="roundRect">
            <a:avLst>
              <a:gd name="adj" fmla="val 16667"/>
            </a:avLst>
          </a:prstGeom>
          <a:solidFill>
            <a:srgbClr val="FFFFFF"/>
          </a:solidFill>
          <a:ln w="9525">
            <a:solidFill>
              <a:srgbClr val="000000"/>
            </a:solidFill>
            <a:round/>
            <a:headEnd/>
            <a:tailEnd/>
          </a:ln>
        </p:spPr>
        <p:txBody>
          <a:bodyPr lIns="18000" tIns="10800" rIns="18000" bIns="10800"/>
          <a:lstStyle/>
          <a:p>
            <a:pPr algn="ctr"/>
            <a:r>
              <a:rPr lang="en-US" altLang="zh-CN" sz="1600">
                <a:latin typeface="Times New Roman" pitchFamily="18" charset="0"/>
                <a:cs typeface="Times New Roman" pitchFamily="18" charset="0"/>
              </a:rPr>
              <a:t>Single-doc IE</a:t>
            </a:r>
            <a:endParaRPr lang="en-US" altLang="zh-CN" sz="1600">
              <a:cs typeface="Times New Roman" pitchFamily="18" charset="0"/>
            </a:endParaRPr>
          </a:p>
        </p:txBody>
      </p:sp>
      <p:sp>
        <p:nvSpPr>
          <p:cNvPr id="432135" name="Line 6"/>
          <p:cNvSpPr>
            <a:spLocks noChangeShapeType="1"/>
          </p:cNvSpPr>
          <p:nvPr/>
        </p:nvSpPr>
        <p:spPr bwMode="auto">
          <a:xfrm>
            <a:off x="3859213" y="1919288"/>
            <a:ext cx="0" cy="198437"/>
          </a:xfrm>
          <a:prstGeom prst="line">
            <a:avLst/>
          </a:prstGeom>
          <a:noFill/>
          <a:ln w="9525">
            <a:solidFill>
              <a:srgbClr val="000000"/>
            </a:solidFill>
            <a:round/>
            <a:headEnd/>
            <a:tailEnd type="triangle" w="med" len="med"/>
          </a:ln>
        </p:spPr>
        <p:txBody>
          <a:bodyPr/>
          <a:lstStyle/>
          <a:p>
            <a:endParaRPr lang="en-US"/>
          </a:p>
        </p:txBody>
      </p:sp>
      <p:sp>
        <p:nvSpPr>
          <p:cNvPr id="432136" name="Line 7"/>
          <p:cNvSpPr>
            <a:spLocks noChangeShapeType="1"/>
          </p:cNvSpPr>
          <p:nvPr/>
        </p:nvSpPr>
        <p:spPr bwMode="auto">
          <a:xfrm>
            <a:off x="3859213" y="2466975"/>
            <a:ext cx="0" cy="211138"/>
          </a:xfrm>
          <a:prstGeom prst="line">
            <a:avLst/>
          </a:prstGeom>
          <a:noFill/>
          <a:ln w="9525">
            <a:solidFill>
              <a:srgbClr val="000000"/>
            </a:solidFill>
            <a:round/>
            <a:headEnd/>
            <a:tailEnd type="triangle" w="med" len="med"/>
          </a:ln>
        </p:spPr>
        <p:txBody>
          <a:bodyPr/>
          <a:lstStyle/>
          <a:p>
            <a:endParaRPr lang="en-US"/>
          </a:p>
        </p:txBody>
      </p:sp>
      <p:sp>
        <p:nvSpPr>
          <p:cNvPr id="432137" name="Oval 8"/>
          <p:cNvSpPr>
            <a:spLocks noChangeArrowheads="1"/>
          </p:cNvSpPr>
          <p:nvPr/>
        </p:nvSpPr>
        <p:spPr bwMode="auto">
          <a:xfrm>
            <a:off x="2667000" y="2116138"/>
            <a:ext cx="2397125" cy="360362"/>
          </a:xfrm>
          <a:prstGeom prst="ellipse">
            <a:avLst/>
          </a:prstGeom>
          <a:solidFill>
            <a:srgbClr val="FFFFFF"/>
          </a:solidFill>
          <a:ln w="9525">
            <a:solidFill>
              <a:srgbClr val="000000"/>
            </a:solidFill>
            <a:round/>
            <a:headEnd/>
            <a:tailEnd/>
          </a:ln>
        </p:spPr>
        <p:txBody>
          <a:bodyPr lIns="0" tIns="0" rIns="0" bIns="0"/>
          <a:lstStyle/>
          <a:p>
            <a:pPr algn="ctr"/>
            <a:r>
              <a:rPr lang="en-US" altLang="zh-CN" sz="1600">
                <a:latin typeface="Times New Roman" pitchFamily="18" charset="0"/>
                <a:cs typeface="Times New Roman" pitchFamily="18" charset="0"/>
              </a:rPr>
              <a:t>Unconnected Events</a:t>
            </a:r>
            <a:endParaRPr lang="en-US" altLang="zh-CN" sz="1600">
              <a:ea typeface="SimSun" pitchFamily="2" charset="-122"/>
            </a:endParaRPr>
          </a:p>
        </p:txBody>
      </p:sp>
      <p:sp>
        <p:nvSpPr>
          <p:cNvPr id="432138" name="AutoShape 9"/>
          <p:cNvSpPr>
            <a:spLocks noChangeArrowheads="1"/>
          </p:cNvSpPr>
          <p:nvPr/>
        </p:nvSpPr>
        <p:spPr bwMode="auto">
          <a:xfrm>
            <a:off x="1765300" y="4581525"/>
            <a:ext cx="4105275" cy="360363"/>
          </a:xfrm>
          <a:prstGeom prst="roundRect">
            <a:avLst>
              <a:gd name="adj" fmla="val 16667"/>
            </a:avLst>
          </a:prstGeom>
          <a:noFill/>
          <a:ln w="9525">
            <a:solidFill>
              <a:srgbClr val="000000"/>
            </a:solidFill>
            <a:round/>
            <a:headEnd/>
            <a:tailEnd/>
          </a:ln>
        </p:spPr>
        <p:txBody>
          <a:bodyPr lIns="0" tIns="0" rIns="0" bIns="0"/>
          <a:lstStyle/>
          <a:p>
            <a:pPr algn="ctr"/>
            <a:r>
              <a:rPr lang="en-US" altLang="zh-CN" sz="1600">
                <a:latin typeface="Times New Roman" pitchFamily="18" charset="0"/>
                <a:cs typeface="Times New Roman" pitchFamily="18" charset="0"/>
              </a:rPr>
              <a:t>Cross-doc Event Selection &amp; Temporal Linking</a:t>
            </a:r>
            <a:endParaRPr lang="en-US" altLang="zh-CN" sz="1600">
              <a:cs typeface="Times New Roman" pitchFamily="18" charset="0"/>
            </a:endParaRPr>
          </a:p>
        </p:txBody>
      </p:sp>
      <p:sp>
        <p:nvSpPr>
          <p:cNvPr id="432139" name="Oval 10"/>
          <p:cNvSpPr>
            <a:spLocks noChangeArrowheads="1"/>
          </p:cNvSpPr>
          <p:nvPr/>
        </p:nvSpPr>
        <p:spPr bwMode="auto">
          <a:xfrm>
            <a:off x="1965325" y="5689600"/>
            <a:ext cx="3709988" cy="360363"/>
          </a:xfrm>
          <a:prstGeom prst="ellipse">
            <a:avLst/>
          </a:prstGeom>
          <a:solidFill>
            <a:srgbClr val="FFFFFF"/>
          </a:solidFill>
          <a:ln w="9525">
            <a:solidFill>
              <a:srgbClr val="000000"/>
            </a:solidFill>
            <a:round/>
            <a:headEnd/>
            <a:tailEnd/>
          </a:ln>
        </p:spPr>
        <p:txBody>
          <a:bodyPr lIns="0" tIns="0" rIns="0" bIns="0"/>
          <a:lstStyle/>
          <a:p>
            <a:pPr algn="ctr"/>
            <a:r>
              <a:rPr lang="en-US" altLang="zh-CN" sz="1600">
                <a:latin typeface="Times New Roman" pitchFamily="18" charset="0"/>
                <a:cs typeface="Times New Roman" pitchFamily="18" charset="0"/>
              </a:rPr>
              <a:t>Ranked Temporal Event Chains</a:t>
            </a:r>
            <a:endParaRPr lang="en-US" altLang="zh-CN" sz="1600">
              <a:cs typeface="Times New Roman" pitchFamily="18" charset="0"/>
            </a:endParaRPr>
          </a:p>
        </p:txBody>
      </p:sp>
      <p:sp>
        <p:nvSpPr>
          <p:cNvPr id="432140" name="Oval 11"/>
          <p:cNvSpPr>
            <a:spLocks noChangeArrowheads="1"/>
          </p:cNvSpPr>
          <p:nvPr/>
        </p:nvSpPr>
        <p:spPr bwMode="auto">
          <a:xfrm>
            <a:off x="5761038" y="2752725"/>
            <a:ext cx="1547812" cy="360363"/>
          </a:xfrm>
          <a:prstGeom prst="ellipse">
            <a:avLst/>
          </a:prstGeom>
          <a:solidFill>
            <a:srgbClr val="FFFFFF"/>
          </a:solidFill>
          <a:ln w="9525">
            <a:solidFill>
              <a:srgbClr val="000000"/>
            </a:solidFill>
            <a:round/>
            <a:headEnd/>
            <a:tailEnd/>
          </a:ln>
        </p:spPr>
        <p:txBody>
          <a:bodyPr lIns="18000" tIns="10800" rIns="18000" bIns="10800"/>
          <a:lstStyle/>
          <a:p>
            <a:pPr algn="ctr"/>
            <a:r>
              <a:rPr lang="en-US" altLang="zh-CN" sz="1600">
                <a:latin typeface="Times New Roman" pitchFamily="18" charset="0"/>
                <a:cs typeface="Times New Roman" pitchFamily="18" charset="0"/>
              </a:rPr>
              <a:t>Related docs</a:t>
            </a:r>
            <a:endParaRPr lang="en-US" altLang="zh-CN" sz="1600">
              <a:cs typeface="Times New Roman" pitchFamily="18" charset="0"/>
            </a:endParaRPr>
          </a:p>
        </p:txBody>
      </p:sp>
      <p:sp>
        <p:nvSpPr>
          <p:cNvPr id="432141" name="AutoShape 12"/>
          <p:cNvSpPr>
            <a:spLocks noChangeArrowheads="1"/>
          </p:cNvSpPr>
          <p:nvPr/>
        </p:nvSpPr>
        <p:spPr bwMode="auto">
          <a:xfrm>
            <a:off x="5891213" y="2133600"/>
            <a:ext cx="1223962" cy="392113"/>
          </a:xfrm>
          <a:prstGeom prst="can">
            <a:avLst>
              <a:gd name="adj" fmla="val 25000"/>
            </a:avLst>
          </a:prstGeom>
          <a:solidFill>
            <a:srgbClr val="FFFFFF"/>
          </a:solidFill>
          <a:ln w="9525">
            <a:solidFill>
              <a:srgbClr val="000000"/>
            </a:solidFill>
            <a:round/>
            <a:headEnd/>
            <a:tailEnd/>
          </a:ln>
        </p:spPr>
        <p:txBody>
          <a:bodyPr lIns="0" tIns="0" rIns="0" bIns="0"/>
          <a:lstStyle/>
          <a:p>
            <a:pPr algn="ctr"/>
            <a:r>
              <a:rPr lang="en-US" altLang="zh-CN" sz="1600">
                <a:latin typeface="Times New Roman" pitchFamily="18" charset="0"/>
                <a:cs typeface="Times New Roman" pitchFamily="18" charset="0"/>
              </a:rPr>
              <a:t>Wikipedia</a:t>
            </a:r>
            <a:endParaRPr lang="en-US" altLang="zh-CN" sz="1600">
              <a:cs typeface="Times New Roman" pitchFamily="18" charset="0"/>
            </a:endParaRPr>
          </a:p>
        </p:txBody>
      </p:sp>
      <p:sp>
        <p:nvSpPr>
          <p:cNvPr id="432142" name="Rectangle 13"/>
          <p:cNvSpPr>
            <a:spLocks noChangeArrowheads="1"/>
          </p:cNvSpPr>
          <p:nvPr/>
        </p:nvSpPr>
        <p:spPr bwMode="auto">
          <a:xfrm>
            <a:off x="5530850" y="1700213"/>
            <a:ext cx="1944688" cy="1570037"/>
          </a:xfrm>
          <a:prstGeom prst="rect">
            <a:avLst/>
          </a:prstGeom>
          <a:noFill/>
          <a:ln w="9525">
            <a:solidFill>
              <a:srgbClr val="000000"/>
            </a:solidFill>
            <a:prstDash val="dash"/>
            <a:miter lim="800000"/>
            <a:headEnd/>
            <a:tailEnd/>
          </a:ln>
        </p:spPr>
        <p:txBody>
          <a:bodyPr lIns="18000" rIns="18000"/>
          <a:lstStyle/>
          <a:p>
            <a:pPr algn="ctr"/>
            <a:r>
              <a:rPr lang="en-US" altLang="zh-CN" sz="1600">
                <a:latin typeface="Times New Roman" pitchFamily="18" charset="0"/>
                <a:cs typeface="Times New Roman" pitchFamily="18" charset="0"/>
              </a:rPr>
              <a:t>Background Data</a:t>
            </a:r>
            <a:endParaRPr lang="en-US" altLang="zh-CN" sz="1600">
              <a:cs typeface="Times New Roman" pitchFamily="18" charset="0"/>
            </a:endParaRPr>
          </a:p>
        </p:txBody>
      </p:sp>
      <p:sp>
        <p:nvSpPr>
          <p:cNvPr id="432143" name="Line 14"/>
          <p:cNvSpPr>
            <a:spLocks noChangeShapeType="1"/>
          </p:cNvSpPr>
          <p:nvPr/>
        </p:nvSpPr>
        <p:spPr bwMode="auto">
          <a:xfrm>
            <a:off x="3859213" y="3241675"/>
            <a:ext cx="0" cy="214313"/>
          </a:xfrm>
          <a:prstGeom prst="line">
            <a:avLst/>
          </a:prstGeom>
          <a:noFill/>
          <a:ln w="9525">
            <a:solidFill>
              <a:srgbClr val="000000"/>
            </a:solidFill>
            <a:round/>
            <a:headEnd/>
            <a:tailEnd type="triangle" w="med" len="med"/>
          </a:ln>
        </p:spPr>
        <p:txBody>
          <a:bodyPr/>
          <a:lstStyle/>
          <a:p>
            <a:endParaRPr lang="en-US"/>
          </a:p>
        </p:txBody>
      </p:sp>
      <p:sp>
        <p:nvSpPr>
          <p:cNvPr id="432144" name="AutoShape 15"/>
          <p:cNvSpPr>
            <a:spLocks noChangeArrowheads="1"/>
          </p:cNvSpPr>
          <p:nvPr/>
        </p:nvSpPr>
        <p:spPr bwMode="auto">
          <a:xfrm>
            <a:off x="2879725" y="2679700"/>
            <a:ext cx="1944688" cy="576263"/>
          </a:xfrm>
          <a:prstGeom prst="roundRect">
            <a:avLst>
              <a:gd name="adj" fmla="val 16667"/>
            </a:avLst>
          </a:prstGeom>
          <a:solidFill>
            <a:schemeClr val="folHlink"/>
          </a:solidFill>
          <a:ln w="9525">
            <a:solidFill>
              <a:srgbClr val="000000"/>
            </a:solidFill>
            <a:round/>
            <a:headEnd/>
            <a:tailEnd/>
          </a:ln>
        </p:spPr>
        <p:txBody>
          <a:bodyPr lIns="18000" tIns="0" rIns="18000" bIns="0"/>
          <a:lstStyle/>
          <a:p>
            <a:pPr algn="ctr"/>
            <a:r>
              <a:rPr lang="en-US" altLang="zh-CN" sz="1600">
                <a:latin typeface="Times New Roman" pitchFamily="18" charset="0"/>
                <a:cs typeface="Times New Roman" pitchFamily="18" charset="0"/>
              </a:rPr>
              <a:t>Cross-doc Argument</a:t>
            </a:r>
            <a:endParaRPr lang="en-US" altLang="zh-CN" sz="1600">
              <a:latin typeface="Verdana" pitchFamily="34" charset="0"/>
              <a:cs typeface="Times New Roman" pitchFamily="18" charset="0"/>
            </a:endParaRPr>
          </a:p>
          <a:p>
            <a:pPr algn="ctr" eaLnBrk="0" hangingPunct="0"/>
            <a:r>
              <a:rPr lang="en-US" altLang="zh-CN" sz="1600">
                <a:latin typeface="Times New Roman" pitchFamily="18" charset="0"/>
                <a:cs typeface="Times New Roman" pitchFamily="18" charset="0"/>
              </a:rPr>
              <a:t>Refinement</a:t>
            </a:r>
            <a:endParaRPr lang="en-US" altLang="zh-CN" sz="1600">
              <a:ea typeface="SimSun" pitchFamily="2" charset="-122"/>
            </a:endParaRPr>
          </a:p>
        </p:txBody>
      </p:sp>
      <p:sp>
        <p:nvSpPr>
          <p:cNvPr id="432145" name="Line 16"/>
          <p:cNvSpPr>
            <a:spLocks noChangeShapeType="1"/>
          </p:cNvSpPr>
          <p:nvPr/>
        </p:nvSpPr>
        <p:spPr bwMode="auto">
          <a:xfrm>
            <a:off x="3830638" y="4365625"/>
            <a:ext cx="0" cy="214313"/>
          </a:xfrm>
          <a:prstGeom prst="line">
            <a:avLst/>
          </a:prstGeom>
          <a:noFill/>
          <a:ln w="9525">
            <a:solidFill>
              <a:srgbClr val="000000"/>
            </a:solidFill>
            <a:round/>
            <a:headEnd/>
            <a:tailEnd type="triangle" w="med" len="med"/>
          </a:ln>
        </p:spPr>
        <p:txBody>
          <a:bodyPr/>
          <a:lstStyle/>
          <a:p>
            <a:endParaRPr lang="en-US"/>
          </a:p>
        </p:txBody>
      </p:sp>
      <p:sp>
        <p:nvSpPr>
          <p:cNvPr id="432146" name="Line 17"/>
          <p:cNvSpPr>
            <a:spLocks noChangeShapeType="1"/>
          </p:cNvSpPr>
          <p:nvPr/>
        </p:nvSpPr>
        <p:spPr bwMode="auto">
          <a:xfrm flipH="1">
            <a:off x="4824413" y="2924175"/>
            <a:ext cx="684212" cy="0"/>
          </a:xfrm>
          <a:prstGeom prst="line">
            <a:avLst/>
          </a:prstGeom>
          <a:noFill/>
          <a:ln w="9525">
            <a:solidFill>
              <a:schemeClr val="tx1"/>
            </a:solidFill>
            <a:round/>
            <a:headEnd/>
            <a:tailEnd type="triangle" w="med" len="med"/>
          </a:ln>
        </p:spPr>
        <p:txBody>
          <a:bodyPr/>
          <a:lstStyle/>
          <a:p>
            <a:endParaRPr lang="en-US"/>
          </a:p>
        </p:txBody>
      </p:sp>
      <p:sp>
        <p:nvSpPr>
          <p:cNvPr id="432147" name="AutoShape 18"/>
          <p:cNvSpPr>
            <a:spLocks noChangeArrowheads="1"/>
          </p:cNvSpPr>
          <p:nvPr/>
        </p:nvSpPr>
        <p:spPr bwMode="auto">
          <a:xfrm>
            <a:off x="2636838" y="3429000"/>
            <a:ext cx="2447925" cy="360363"/>
          </a:xfrm>
          <a:prstGeom prst="roundRect">
            <a:avLst>
              <a:gd name="adj" fmla="val 16667"/>
            </a:avLst>
          </a:prstGeom>
          <a:solidFill>
            <a:schemeClr val="folHlink"/>
          </a:solidFill>
          <a:ln w="9525">
            <a:solidFill>
              <a:srgbClr val="000000"/>
            </a:solidFill>
            <a:round/>
            <a:headEnd/>
            <a:tailEnd/>
          </a:ln>
        </p:spPr>
        <p:txBody>
          <a:bodyPr lIns="18000" tIns="0" rIns="18000" bIns="0"/>
          <a:lstStyle/>
          <a:p>
            <a:pPr algn="ctr"/>
            <a:r>
              <a:rPr lang="en-US" altLang="zh-CN" sz="1600">
                <a:latin typeface="Times New Roman" pitchFamily="18" charset="0"/>
                <a:cs typeface="Times New Roman" pitchFamily="18" charset="0"/>
              </a:rPr>
              <a:t>Centroid Entity Detection</a:t>
            </a:r>
            <a:endParaRPr lang="en-US" altLang="zh-CN" sz="1600">
              <a:cs typeface="Times New Roman" pitchFamily="18" charset="0"/>
            </a:endParaRPr>
          </a:p>
        </p:txBody>
      </p:sp>
      <p:sp>
        <p:nvSpPr>
          <p:cNvPr id="432148" name="Line 19"/>
          <p:cNvSpPr>
            <a:spLocks noChangeShapeType="1"/>
          </p:cNvSpPr>
          <p:nvPr/>
        </p:nvSpPr>
        <p:spPr bwMode="auto">
          <a:xfrm>
            <a:off x="3859213" y="3789363"/>
            <a:ext cx="0" cy="214312"/>
          </a:xfrm>
          <a:prstGeom prst="line">
            <a:avLst/>
          </a:prstGeom>
          <a:noFill/>
          <a:ln w="9525">
            <a:solidFill>
              <a:srgbClr val="000000"/>
            </a:solidFill>
            <a:round/>
            <a:headEnd/>
            <a:tailEnd type="triangle" w="med" len="med"/>
          </a:ln>
        </p:spPr>
        <p:txBody>
          <a:bodyPr/>
          <a:lstStyle/>
          <a:p>
            <a:endParaRPr lang="en-US"/>
          </a:p>
        </p:txBody>
      </p:sp>
      <p:sp>
        <p:nvSpPr>
          <p:cNvPr id="432149" name="AutoShape 20"/>
          <p:cNvSpPr>
            <a:spLocks noChangeArrowheads="1"/>
          </p:cNvSpPr>
          <p:nvPr/>
        </p:nvSpPr>
        <p:spPr bwMode="auto">
          <a:xfrm>
            <a:off x="2622550" y="4005263"/>
            <a:ext cx="2447925" cy="360362"/>
          </a:xfrm>
          <a:prstGeom prst="roundRect">
            <a:avLst>
              <a:gd name="adj" fmla="val 16667"/>
            </a:avLst>
          </a:prstGeom>
          <a:solidFill>
            <a:schemeClr val="folHlink"/>
          </a:solidFill>
          <a:ln w="9525">
            <a:solidFill>
              <a:srgbClr val="000000"/>
            </a:solidFill>
            <a:round/>
            <a:headEnd/>
            <a:tailEnd/>
          </a:ln>
        </p:spPr>
        <p:txBody>
          <a:bodyPr lIns="18000" tIns="0" rIns="18000" bIns="0"/>
          <a:lstStyle/>
          <a:p>
            <a:pPr algn="ctr"/>
            <a:r>
              <a:rPr lang="en-US" altLang="zh-CN" sz="1600">
                <a:latin typeface="Times New Roman" pitchFamily="18" charset="0"/>
                <a:cs typeface="Times New Roman" pitchFamily="18" charset="0"/>
              </a:rPr>
              <a:t>Global Time Discovery</a:t>
            </a:r>
            <a:endParaRPr lang="en-US" altLang="zh-CN" sz="1600">
              <a:cs typeface="Times New Roman" pitchFamily="18" charset="0"/>
            </a:endParaRPr>
          </a:p>
        </p:txBody>
      </p:sp>
      <p:sp>
        <p:nvSpPr>
          <p:cNvPr id="432150" name="AutoShape 21"/>
          <p:cNvSpPr>
            <a:spLocks noChangeArrowheads="1"/>
          </p:cNvSpPr>
          <p:nvPr/>
        </p:nvSpPr>
        <p:spPr bwMode="auto">
          <a:xfrm>
            <a:off x="2351088" y="5157788"/>
            <a:ext cx="2952750" cy="360362"/>
          </a:xfrm>
          <a:prstGeom prst="roundRect">
            <a:avLst>
              <a:gd name="adj" fmla="val 16667"/>
            </a:avLst>
          </a:prstGeom>
          <a:solidFill>
            <a:schemeClr val="folHlink"/>
          </a:solidFill>
          <a:ln w="9525">
            <a:solidFill>
              <a:srgbClr val="000000"/>
            </a:solidFill>
            <a:round/>
            <a:headEnd/>
            <a:tailEnd/>
          </a:ln>
        </p:spPr>
        <p:txBody>
          <a:bodyPr lIns="18000" tIns="0" rIns="18000" bIns="0"/>
          <a:lstStyle/>
          <a:p>
            <a:pPr algn="ctr"/>
            <a:r>
              <a:rPr lang="en-US" altLang="zh-CN" sz="1600">
                <a:latin typeface="Times New Roman" pitchFamily="18" charset="0"/>
                <a:cs typeface="Times New Roman" pitchFamily="18" charset="0"/>
              </a:rPr>
              <a:t>Cross-doc Event Coreference</a:t>
            </a:r>
            <a:endParaRPr lang="en-US" altLang="zh-CN" sz="1600">
              <a:cs typeface="Times New Roman" pitchFamily="18" charset="0"/>
            </a:endParaRPr>
          </a:p>
        </p:txBody>
      </p:sp>
      <p:sp>
        <p:nvSpPr>
          <p:cNvPr id="432151" name="Line 22"/>
          <p:cNvSpPr>
            <a:spLocks noChangeShapeType="1"/>
          </p:cNvSpPr>
          <p:nvPr/>
        </p:nvSpPr>
        <p:spPr bwMode="auto">
          <a:xfrm>
            <a:off x="3830638" y="4941888"/>
            <a:ext cx="0" cy="214312"/>
          </a:xfrm>
          <a:prstGeom prst="line">
            <a:avLst/>
          </a:prstGeom>
          <a:noFill/>
          <a:ln w="9525">
            <a:solidFill>
              <a:srgbClr val="000000"/>
            </a:solidFill>
            <a:round/>
            <a:headEnd/>
            <a:tailEnd type="triangle" w="med" len="med"/>
          </a:ln>
        </p:spPr>
        <p:txBody>
          <a:bodyPr/>
          <a:lstStyle/>
          <a:p>
            <a:endParaRPr lang="en-US"/>
          </a:p>
        </p:txBody>
      </p:sp>
      <p:sp>
        <p:nvSpPr>
          <p:cNvPr id="432152" name="Line 23"/>
          <p:cNvSpPr>
            <a:spLocks noChangeShapeType="1"/>
          </p:cNvSpPr>
          <p:nvPr/>
        </p:nvSpPr>
        <p:spPr bwMode="auto">
          <a:xfrm>
            <a:off x="3817938" y="5500688"/>
            <a:ext cx="0" cy="214312"/>
          </a:xfrm>
          <a:prstGeom prst="line">
            <a:avLst/>
          </a:prstGeom>
          <a:noFill/>
          <a:ln w="9525">
            <a:solidFill>
              <a:srgbClr val="000000"/>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3" name="Rectangle 6"/>
          <p:cNvSpPr>
            <a:spLocks noGrp="1" noChangeArrowheads="1"/>
          </p:cNvSpPr>
          <p:nvPr>
            <p:ph type="sldNum" sz="quarter" idx="12"/>
          </p:nvPr>
        </p:nvSpPr>
        <p:spPr>
          <a:ln>
            <a:miter lim="800000"/>
            <a:headEnd/>
            <a:tailEnd/>
          </a:ln>
        </p:spPr>
        <p:txBody>
          <a:bodyPr/>
          <a:lstStyle/>
          <a:p>
            <a:pPr>
              <a:defRPr/>
            </a:pPr>
            <a:fld id="{DF2AD332-7F35-479A-A722-94496F2ABFA3}" type="slidenum">
              <a:rPr lang="en-US" smtClean="0"/>
              <a:pPr>
                <a:defRPr/>
              </a:pPr>
              <a:t>201</a:t>
            </a:fld>
            <a:endParaRPr lang="en-US" smtClean="0"/>
          </a:p>
        </p:txBody>
      </p:sp>
      <p:sp>
        <p:nvSpPr>
          <p:cNvPr id="433154"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BC21E8DE-7FE1-44BC-A607-14CC11CBFDB0}" type="slidenum">
              <a:rPr lang="en-US" sz="1200">
                <a:latin typeface="Garamond" pitchFamily="18" charset="0"/>
              </a:rPr>
              <a:pPr algn="r"/>
              <a:t>201</a:t>
            </a:fld>
            <a:endParaRPr lang="en-US" sz="1200">
              <a:latin typeface="Garamond" pitchFamily="18" charset="0"/>
            </a:endParaRPr>
          </a:p>
        </p:txBody>
      </p:sp>
      <p:sp>
        <p:nvSpPr>
          <p:cNvPr id="433155" name="Rectangle 2"/>
          <p:cNvSpPr>
            <a:spLocks noGrp="1" noChangeArrowheads="1"/>
          </p:cNvSpPr>
          <p:nvPr>
            <p:ph type="title" idx="4294967295"/>
          </p:nvPr>
        </p:nvSpPr>
        <p:spPr>
          <a:xfrm>
            <a:off x="911225" y="228600"/>
            <a:ext cx="8424863" cy="1143000"/>
          </a:xfrm>
        </p:spPr>
        <p:txBody>
          <a:bodyPr/>
          <a:lstStyle/>
          <a:p>
            <a:pPr eaLnBrk="1" hangingPunct="1"/>
            <a:r>
              <a:rPr lang="en-US" altLang="zh-CN" sz="3600" smtClean="0">
                <a:ea typeface="SimSun" pitchFamily="2" charset="-122"/>
              </a:rPr>
              <a:t>Baseline Single-document IE System</a:t>
            </a:r>
          </a:p>
        </p:txBody>
      </p:sp>
      <p:sp>
        <p:nvSpPr>
          <p:cNvPr id="507907" name="Rectangle 3"/>
          <p:cNvSpPr>
            <a:spLocks noGrp="1" noChangeArrowheads="1"/>
          </p:cNvSpPr>
          <p:nvPr>
            <p:ph type="body" idx="4294967295"/>
          </p:nvPr>
        </p:nvSpPr>
        <p:spPr>
          <a:xfrm>
            <a:off x="468313" y="1155700"/>
            <a:ext cx="8675687" cy="4937125"/>
          </a:xfrm>
        </p:spPr>
        <p:txBody>
          <a:bodyPr/>
          <a:lstStyle/>
          <a:p>
            <a:pPr marL="381000" indent="-381000" eaLnBrk="1" hangingPunct="1">
              <a:lnSpc>
                <a:spcPct val="80000"/>
              </a:lnSpc>
            </a:pPr>
            <a:r>
              <a:rPr lang="en-US" altLang="zh-CN" sz="2400" smtClean="0">
                <a:ea typeface="SimSun" pitchFamily="2" charset="-122"/>
              </a:rPr>
              <a:t>Includes entity extraction, time expression extraction and normalization, relation extraction and event extraction</a:t>
            </a:r>
          </a:p>
          <a:p>
            <a:pPr marL="381000" indent="-381000" eaLnBrk="1" hangingPunct="1">
              <a:lnSpc>
                <a:spcPct val="80000"/>
              </a:lnSpc>
            </a:pPr>
            <a:endParaRPr lang="en-US" altLang="zh-CN" sz="1200" smtClean="0">
              <a:ea typeface="SimSun" pitchFamily="2" charset="-122"/>
            </a:endParaRPr>
          </a:p>
          <a:p>
            <a:pPr marL="381000" indent="-381000" eaLnBrk="1" hangingPunct="1">
              <a:lnSpc>
                <a:spcPct val="80000"/>
              </a:lnSpc>
            </a:pPr>
            <a:r>
              <a:rPr lang="en-US" altLang="zh-CN" sz="2400" smtClean="0">
                <a:ea typeface="SimSun" pitchFamily="2" charset="-122"/>
              </a:rPr>
              <a:t>Event Extraction</a:t>
            </a:r>
          </a:p>
          <a:p>
            <a:pPr marL="800100" lvl="1" indent="-342900" eaLnBrk="1" hangingPunct="1">
              <a:lnSpc>
                <a:spcPct val="80000"/>
              </a:lnSpc>
            </a:pPr>
            <a:r>
              <a:rPr lang="en-US" altLang="zh-CN" sz="2000" smtClean="0">
                <a:ea typeface="SimSun" pitchFamily="2" charset="-122"/>
              </a:rPr>
              <a:t>Pattern Matching</a:t>
            </a:r>
          </a:p>
          <a:p>
            <a:pPr marL="1219200" lvl="2" indent="-304800" eaLnBrk="1" hangingPunct="1">
              <a:lnSpc>
                <a:spcPct val="80000"/>
              </a:lnSpc>
              <a:buClr>
                <a:schemeClr val="tx2"/>
              </a:buClr>
            </a:pPr>
            <a:r>
              <a:rPr lang="en-US" altLang="zh-CN" sz="1800" smtClean="0">
                <a:ea typeface="SimSun" pitchFamily="2" charset="-122"/>
              </a:rPr>
              <a:t>British and US forces reported gains in the advance on Baghdad</a:t>
            </a:r>
          </a:p>
          <a:p>
            <a:pPr marL="800100" lvl="1" indent="-342900" eaLnBrk="1" hangingPunct="1">
              <a:lnSpc>
                <a:spcPct val="80000"/>
              </a:lnSpc>
              <a:buFont typeface="Wingdings" pitchFamily="2" charset="2"/>
              <a:buNone/>
            </a:pPr>
            <a:r>
              <a:rPr lang="en-US" altLang="zh-CN" sz="1800" smtClean="0">
                <a:ea typeface="SimSun" pitchFamily="2" charset="-122"/>
                <a:sym typeface="Wingdings" pitchFamily="2" charset="2"/>
              </a:rPr>
              <a:t>              </a:t>
            </a:r>
            <a:r>
              <a:rPr lang="en-US" altLang="zh-CN" sz="1800" smtClean="0">
                <a:ea typeface="SimSun" pitchFamily="2" charset="-122"/>
              </a:rPr>
              <a:t>PER report gain in advance on LOC</a:t>
            </a:r>
          </a:p>
          <a:p>
            <a:pPr marL="800100" lvl="1" indent="-342900" eaLnBrk="1" hangingPunct="1">
              <a:lnSpc>
                <a:spcPct val="80000"/>
              </a:lnSpc>
              <a:buFont typeface="Wingdings" pitchFamily="2" charset="2"/>
              <a:buNone/>
            </a:pPr>
            <a:endParaRPr lang="en-US" altLang="zh-CN" sz="1800" smtClean="0">
              <a:ea typeface="SimSun" pitchFamily="2" charset="-122"/>
            </a:endParaRPr>
          </a:p>
          <a:p>
            <a:pPr marL="800100" lvl="1" indent="-342900" eaLnBrk="1" hangingPunct="1">
              <a:lnSpc>
                <a:spcPct val="80000"/>
              </a:lnSpc>
            </a:pPr>
            <a:r>
              <a:rPr lang="en-US" altLang="zh-CN" sz="2000" smtClean="0">
                <a:ea typeface="SimSun" pitchFamily="2" charset="-122"/>
              </a:rPr>
              <a:t>Maximum Entropy Models</a:t>
            </a:r>
          </a:p>
          <a:p>
            <a:pPr marL="1219200" lvl="2" indent="-304800" eaLnBrk="1" hangingPunct="1">
              <a:lnSpc>
                <a:spcPct val="80000"/>
              </a:lnSpc>
              <a:buClr>
                <a:schemeClr val="accent2"/>
              </a:buClr>
            </a:pPr>
            <a:r>
              <a:rPr lang="en-US" altLang="zh-CN" sz="1800" smtClean="0">
                <a:ea typeface="SimSun" pitchFamily="2" charset="-122"/>
              </a:rPr>
              <a:t>Trigger Labeling: to distinguish event instances from non-events, to classify event instances by type</a:t>
            </a:r>
          </a:p>
          <a:p>
            <a:pPr marL="1219200" lvl="2" indent="-304800" eaLnBrk="1" hangingPunct="1">
              <a:lnSpc>
                <a:spcPct val="80000"/>
              </a:lnSpc>
              <a:buClr>
                <a:schemeClr val="accent2"/>
              </a:buClr>
            </a:pPr>
            <a:r>
              <a:rPr lang="en-US" altLang="zh-CN" sz="1800" smtClean="0">
                <a:ea typeface="SimSun" pitchFamily="2" charset="-122"/>
              </a:rPr>
              <a:t>Argument Identification: to distinguish arguments from non-arguments</a:t>
            </a:r>
          </a:p>
          <a:p>
            <a:pPr marL="1219200" lvl="2" indent="-304800" eaLnBrk="1" hangingPunct="1">
              <a:lnSpc>
                <a:spcPct val="80000"/>
              </a:lnSpc>
              <a:buClr>
                <a:schemeClr val="accent2"/>
              </a:buClr>
            </a:pPr>
            <a:r>
              <a:rPr lang="en-US" altLang="zh-CN" sz="1800" smtClean="0">
                <a:ea typeface="SimSun" pitchFamily="2" charset="-122"/>
              </a:rPr>
              <a:t>Argument Classification: to classify arguments by argument role</a:t>
            </a:r>
          </a:p>
          <a:p>
            <a:pPr marL="1219200" lvl="2" indent="-304800" eaLnBrk="1" hangingPunct="1">
              <a:lnSpc>
                <a:spcPct val="80000"/>
              </a:lnSpc>
              <a:buClr>
                <a:schemeClr val="accent2"/>
              </a:buClr>
            </a:pPr>
            <a:r>
              <a:rPr lang="en-US" altLang="zh-CN" sz="1800" smtClean="0">
                <a:ea typeface="SimSun" pitchFamily="2" charset="-122"/>
              </a:rPr>
              <a:t>Reportable-Event Classifier: to determine whether there is a </a:t>
            </a:r>
            <a:br>
              <a:rPr lang="en-US" altLang="zh-CN" sz="1800" smtClean="0">
                <a:ea typeface="SimSun" pitchFamily="2" charset="-122"/>
              </a:rPr>
            </a:br>
            <a:r>
              <a:rPr lang="en-US" altLang="zh-CN" sz="1800" smtClean="0">
                <a:ea typeface="SimSun" pitchFamily="2" charset="-122"/>
              </a:rPr>
              <a:t>reportable event instance</a:t>
            </a:r>
          </a:p>
          <a:p>
            <a:pPr marL="1219200" lvl="2" indent="-304800" eaLnBrk="1" hangingPunct="1">
              <a:lnSpc>
                <a:spcPct val="80000"/>
              </a:lnSpc>
              <a:buClr>
                <a:schemeClr val="accent2"/>
              </a:buClr>
            </a:pPr>
            <a:r>
              <a:rPr lang="en-US" altLang="zh-CN" sz="1800" smtClean="0">
                <a:ea typeface="SimSun" pitchFamily="2" charset="-122"/>
              </a:rPr>
              <a:t>Each step produces </a:t>
            </a:r>
            <a:r>
              <a:rPr lang="en-US" altLang="zh-CN" sz="1800" i="1" smtClean="0">
                <a:ea typeface="SimSun" pitchFamily="2" charset="-122"/>
              </a:rPr>
              <a:t>local confidence</a:t>
            </a:r>
          </a:p>
        </p:txBody>
      </p:sp>
      <p:sp>
        <p:nvSpPr>
          <p:cNvPr id="507908" name="Rectangle 4"/>
          <p:cNvSpPr>
            <a:spLocks noChangeArrowheads="1"/>
          </p:cNvSpPr>
          <p:nvPr/>
        </p:nvSpPr>
        <p:spPr bwMode="auto">
          <a:xfrm>
            <a:off x="3348038" y="5605463"/>
            <a:ext cx="1871662" cy="360362"/>
          </a:xfrm>
          <a:prstGeom prst="rect">
            <a:avLst/>
          </a:prstGeom>
          <a:noFill/>
          <a:ln w="9525">
            <a:noFill/>
            <a:miter lim="800000"/>
            <a:headEnd/>
            <a:tailEnd/>
          </a:ln>
        </p:spPr>
        <p:txBody>
          <a:bodyPr wrap="none" anchor="ctr"/>
          <a:lstStyle/>
          <a:p>
            <a:pPr algn="ctr"/>
            <a:r>
              <a:rPr lang="en-US" altLang="zh-CN">
                <a:latin typeface="Verdana" pitchFamily="34" charset="0"/>
                <a:ea typeface="SimSun" pitchFamily="2" charset="-122"/>
              </a:rPr>
              <a:t>(Grishman et al., 2005)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07907">
                                            <p:txEl>
                                              <p:pRg st="7" end="7"/>
                                            </p:txEl>
                                          </p:spTgt>
                                        </p:tgtEl>
                                        <p:attrNameLst>
                                          <p:attrName>style.visibility</p:attrName>
                                        </p:attrNameLst>
                                      </p:cBhvr>
                                      <p:to>
                                        <p:strVal val="visible"/>
                                      </p:to>
                                    </p:set>
                                    <p:animEffect transition="in" filter="blinds(horizontal)">
                                      <p:cBhvr>
                                        <p:cTn id="7" dur="500"/>
                                        <p:tgtEl>
                                          <p:spTgt spid="507907">
                                            <p:txEl>
                                              <p:pRg st="7" end="7"/>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07907">
                                            <p:txEl>
                                              <p:pRg st="8" end="8"/>
                                            </p:txEl>
                                          </p:spTgt>
                                        </p:tgtEl>
                                        <p:attrNameLst>
                                          <p:attrName>style.visibility</p:attrName>
                                        </p:attrNameLst>
                                      </p:cBhvr>
                                      <p:to>
                                        <p:strVal val="visible"/>
                                      </p:to>
                                    </p:set>
                                    <p:animEffect transition="in" filter="blinds(horizontal)">
                                      <p:cBhvr>
                                        <p:cTn id="10" dur="500"/>
                                        <p:tgtEl>
                                          <p:spTgt spid="507907">
                                            <p:txEl>
                                              <p:pRg st="8" end="8"/>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07907">
                                            <p:txEl>
                                              <p:pRg st="9" end="9"/>
                                            </p:txEl>
                                          </p:spTgt>
                                        </p:tgtEl>
                                        <p:attrNameLst>
                                          <p:attrName>style.visibility</p:attrName>
                                        </p:attrNameLst>
                                      </p:cBhvr>
                                      <p:to>
                                        <p:strVal val="visible"/>
                                      </p:to>
                                    </p:set>
                                    <p:animEffect transition="in" filter="blinds(horizontal)">
                                      <p:cBhvr>
                                        <p:cTn id="13" dur="500"/>
                                        <p:tgtEl>
                                          <p:spTgt spid="507907">
                                            <p:txEl>
                                              <p:pRg st="9" end="9"/>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507907">
                                            <p:txEl>
                                              <p:pRg st="10" end="10"/>
                                            </p:txEl>
                                          </p:spTgt>
                                        </p:tgtEl>
                                        <p:attrNameLst>
                                          <p:attrName>style.visibility</p:attrName>
                                        </p:attrNameLst>
                                      </p:cBhvr>
                                      <p:to>
                                        <p:strVal val="visible"/>
                                      </p:to>
                                    </p:set>
                                    <p:animEffect transition="in" filter="blinds(horizontal)">
                                      <p:cBhvr>
                                        <p:cTn id="16" dur="500"/>
                                        <p:tgtEl>
                                          <p:spTgt spid="507907">
                                            <p:txEl>
                                              <p:pRg st="10" end="10"/>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507907">
                                            <p:txEl>
                                              <p:pRg st="11" end="11"/>
                                            </p:txEl>
                                          </p:spTgt>
                                        </p:tgtEl>
                                        <p:attrNameLst>
                                          <p:attrName>style.visibility</p:attrName>
                                        </p:attrNameLst>
                                      </p:cBhvr>
                                      <p:to>
                                        <p:strVal val="visible"/>
                                      </p:to>
                                    </p:set>
                                    <p:animEffect transition="in" filter="blinds(horizontal)">
                                      <p:cBhvr>
                                        <p:cTn id="19" dur="500"/>
                                        <p:tgtEl>
                                          <p:spTgt spid="507907">
                                            <p:txEl>
                                              <p:pRg st="11" end="11"/>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507907">
                                            <p:txEl>
                                              <p:pRg st="12" end="12"/>
                                            </p:txEl>
                                          </p:spTgt>
                                        </p:tgtEl>
                                        <p:attrNameLst>
                                          <p:attrName>style.visibility</p:attrName>
                                        </p:attrNameLst>
                                      </p:cBhvr>
                                      <p:to>
                                        <p:strVal val="visible"/>
                                      </p:to>
                                    </p:set>
                                    <p:animEffect transition="in" filter="blinds(horizontal)">
                                      <p:cBhvr>
                                        <p:cTn id="22" dur="500"/>
                                        <p:tgtEl>
                                          <p:spTgt spid="507907">
                                            <p:txEl>
                                              <p:pRg st="12" end="12"/>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507908"/>
                                        </p:tgtEl>
                                        <p:attrNameLst>
                                          <p:attrName>style.visibility</p:attrName>
                                        </p:attrNameLst>
                                      </p:cBhvr>
                                      <p:to>
                                        <p:strVal val="visible"/>
                                      </p:to>
                                    </p:set>
                                    <p:animEffect transition="in" filter="blinds(horizontal)">
                                      <p:cBhvr>
                                        <p:cTn id="25" dur="500"/>
                                        <p:tgtEl>
                                          <p:spTgt spid="507908"/>
                                        </p:tgtEl>
                                      </p:cBhvr>
                                    </p:animEffect>
                                  </p:childTnLst>
                                </p:cTn>
                              </p:par>
                              <p:par>
                                <p:cTn id="26" presetID="3" presetClass="entr" presetSubtype="10" fill="hold" nodeType="withEffect">
                                  <p:stCondLst>
                                    <p:cond delay="0"/>
                                  </p:stCondLst>
                                  <p:childTnLst>
                                    <p:set>
                                      <p:cBhvr>
                                        <p:cTn id="27" dur="1" fill="hold">
                                          <p:stCondLst>
                                            <p:cond delay="0"/>
                                          </p:stCondLst>
                                        </p:cTn>
                                        <p:tgtEl>
                                          <p:spTgt spid="507907">
                                            <p:txEl>
                                              <p:pRg st="2" end="2"/>
                                            </p:txEl>
                                          </p:spTgt>
                                        </p:tgtEl>
                                        <p:attrNameLst>
                                          <p:attrName>style.visibility</p:attrName>
                                        </p:attrNameLst>
                                      </p:cBhvr>
                                      <p:to>
                                        <p:strVal val="visible"/>
                                      </p:to>
                                    </p:set>
                                    <p:animEffect transition="in" filter="blinds(horizontal)">
                                      <p:cBhvr>
                                        <p:cTn id="28" dur="500"/>
                                        <p:tgtEl>
                                          <p:spTgt spid="507907">
                                            <p:txEl>
                                              <p:pRg st="2" end="2"/>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507907">
                                            <p:txEl>
                                              <p:pRg st="3" end="3"/>
                                            </p:txEl>
                                          </p:spTgt>
                                        </p:tgtEl>
                                        <p:attrNameLst>
                                          <p:attrName>style.visibility</p:attrName>
                                        </p:attrNameLst>
                                      </p:cBhvr>
                                      <p:to>
                                        <p:strVal val="visible"/>
                                      </p:to>
                                    </p:set>
                                    <p:animEffect transition="in" filter="blinds(horizontal)">
                                      <p:cBhvr>
                                        <p:cTn id="31" dur="500"/>
                                        <p:tgtEl>
                                          <p:spTgt spid="507907">
                                            <p:txEl>
                                              <p:pRg st="3" end="3"/>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507907">
                                            <p:txEl>
                                              <p:pRg st="4" end="4"/>
                                            </p:txEl>
                                          </p:spTgt>
                                        </p:tgtEl>
                                        <p:attrNameLst>
                                          <p:attrName>style.visibility</p:attrName>
                                        </p:attrNameLst>
                                      </p:cBhvr>
                                      <p:to>
                                        <p:strVal val="visible"/>
                                      </p:to>
                                    </p:set>
                                    <p:animEffect transition="in" filter="blinds(horizontal)">
                                      <p:cBhvr>
                                        <p:cTn id="34" dur="500"/>
                                        <p:tgtEl>
                                          <p:spTgt spid="507907">
                                            <p:txEl>
                                              <p:pRg st="4" end="4"/>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507907">
                                            <p:txEl>
                                              <p:pRg st="5" end="5"/>
                                            </p:txEl>
                                          </p:spTgt>
                                        </p:tgtEl>
                                        <p:attrNameLst>
                                          <p:attrName>style.visibility</p:attrName>
                                        </p:attrNameLst>
                                      </p:cBhvr>
                                      <p:to>
                                        <p:strVal val="visible"/>
                                      </p:to>
                                    </p:set>
                                    <p:animEffect transition="in" filter="blinds(horizontal)">
                                      <p:cBhvr>
                                        <p:cTn id="37" dur="500"/>
                                        <p:tgtEl>
                                          <p:spTgt spid="5079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7908" grpId="0"/>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7" name="Rectangle 6"/>
          <p:cNvSpPr>
            <a:spLocks noGrp="1" noChangeArrowheads="1"/>
          </p:cNvSpPr>
          <p:nvPr>
            <p:ph type="sldNum" sz="quarter" idx="12"/>
          </p:nvPr>
        </p:nvSpPr>
        <p:spPr>
          <a:ln>
            <a:miter lim="800000"/>
            <a:headEnd/>
            <a:tailEnd/>
          </a:ln>
        </p:spPr>
        <p:txBody>
          <a:bodyPr/>
          <a:lstStyle/>
          <a:p>
            <a:pPr>
              <a:defRPr/>
            </a:pPr>
            <a:fld id="{1D71C5BD-DEBA-4818-BA04-FDC7FB503AC9}" type="slidenum">
              <a:rPr lang="en-US" smtClean="0"/>
              <a:pPr>
                <a:defRPr/>
              </a:pPr>
              <a:t>202</a:t>
            </a:fld>
            <a:endParaRPr lang="en-US" smtClean="0"/>
          </a:p>
        </p:txBody>
      </p:sp>
      <p:sp>
        <p:nvSpPr>
          <p:cNvPr id="434178"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4B081710-2BC0-41F9-8D14-442199F000B9}" type="slidenum">
              <a:rPr lang="en-US" sz="1200">
                <a:latin typeface="Garamond" pitchFamily="18" charset="0"/>
              </a:rPr>
              <a:pPr algn="r"/>
              <a:t>202</a:t>
            </a:fld>
            <a:endParaRPr lang="en-US" sz="1200">
              <a:latin typeface="Garamond" pitchFamily="18" charset="0"/>
            </a:endParaRPr>
          </a:p>
        </p:txBody>
      </p:sp>
      <p:sp>
        <p:nvSpPr>
          <p:cNvPr id="434179" name="Rectangle 2"/>
          <p:cNvSpPr>
            <a:spLocks noGrp="1" noChangeArrowheads="1"/>
          </p:cNvSpPr>
          <p:nvPr>
            <p:ph type="title" idx="4294967295"/>
          </p:nvPr>
        </p:nvSpPr>
        <p:spPr>
          <a:xfrm>
            <a:off x="1042988" y="290513"/>
            <a:ext cx="8424862" cy="1143000"/>
          </a:xfrm>
        </p:spPr>
        <p:txBody>
          <a:bodyPr/>
          <a:lstStyle/>
          <a:p>
            <a:pPr eaLnBrk="1" hangingPunct="1"/>
            <a:r>
              <a:rPr lang="en-US" altLang="zh-CN" sz="3200" smtClean="0">
                <a:ea typeface="SimSun" pitchFamily="2" charset="-122"/>
              </a:rPr>
              <a:t>What’s New: Research Challenges Overview</a:t>
            </a:r>
          </a:p>
        </p:txBody>
      </p:sp>
      <p:sp>
        <p:nvSpPr>
          <p:cNvPr id="434180" name="Rectangle 3"/>
          <p:cNvSpPr>
            <a:spLocks noGrp="1" noChangeArrowheads="1"/>
          </p:cNvSpPr>
          <p:nvPr>
            <p:ph type="body" idx="4294967295"/>
          </p:nvPr>
        </p:nvSpPr>
        <p:spPr>
          <a:xfrm>
            <a:off x="468313" y="1355725"/>
            <a:ext cx="8351837" cy="4937125"/>
          </a:xfrm>
        </p:spPr>
        <p:txBody>
          <a:bodyPr/>
          <a:lstStyle/>
          <a:p>
            <a:pPr marL="381000" indent="-381000" eaLnBrk="1" hangingPunct="1"/>
            <a:r>
              <a:rPr lang="en-US" altLang="zh-CN" sz="2600" smtClean="0">
                <a:solidFill>
                  <a:schemeClr val="folHlink"/>
                </a:solidFill>
                <a:ea typeface="SimSun" pitchFamily="2" charset="-122"/>
              </a:rPr>
              <a:t>More Salient:</a:t>
            </a:r>
            <a:r>
              <a:rPr lang="en-US" altLang="zh-CN" sz="2600" smtClean="0">
                <a:ea typeface="SimSun" pitchFamily="2" charset="-122"/>
              </a:rPr>
              <a:t> Detecting centroid entities using global confidence</a:t>
            </a:r>
          </a:p>
          <a:p>
            <a:pPr marL="381000" indent="-381000" eaLnBrk="1" hangingPunct="1">
              <a:buFont typeface="Wingdings" pitchFamily="2" charset="2"/>
              <a:buNone/>
            </a:pPr>
            <a:endParaRPr lang="en-US" altLang="zh-CN" sz="1400" smtClean="0">
              <a:ea typeface="SimSun" pitchFamily="2" charset="-122"/>
            </a:endParaRPr>
          </a:p>
          <a:p>
            <a:pPr marL="381000" indent="-381000" eaLnBrk="1" hangingPunct="1"/>
            <a:r>
              <a:rPr lang="en-US" altLang="zh-CN" sz="2600" smtClean="0">
                <a:solidFill>
                  <a:schemeClr val="folHlink"/>
                </a:solidFill>
                <a:ea typeface="SimSun" pitchFamily="2" charset="-122"/>
              </a:rPr>
              <a:t>More Accurate and Complete:</a:t>
            </a:r>
            <a:r>
              <a:rPr lang="en-US" altLang="zh-CN" sz="2600" smtClean="0">
                <a:ea typeface="SimSun" pitchFamily="2" charset="-122"/>
              </a:rPr>
              <a:t> Correcting and enriching arguments from the background data</a:t>
            </a:r>
          </a:p>
          <a:p>
            <a:pPr marL="381000" indent="-381000" eaLnBrk="1" hangingPunct="1"/>
            <a:endParaRPr lang="en-US" altLang="zh-CN" sz="1400" smtClean="0">
              <a:ea typeface="SimSun" pitchFamily="2" charset="-122"/>
            </a:endParaRPr>
          </a:p>
          <a:p>
            <a:pPr marL="381000" indent="-381000" eaLnBrk="1" hangingPunct="1"/>
            <a:r>
              <a:rPr lang="en-US" altLang="zh-CN" sz="2600" smtClean="0">
                <a:solidFill>
                  <a:schemeClr val="folHlink"/>
                </a:solidFill>
                <a:ea typeface="SimSun" pitchFamily="2" charset="-122"/>
              </a:rPr>
              <a:t>More Concise:</a:t>
            </a:r>
            <a:r>
              <a:rPr lang="en-US" altLang="zh-CN" sz="2600" smtClean="0">
                <a:ea typeface="SimSun" pitchFamily="2" charset="-122"/>
              </a:rPr>
              <a:t> Conducting cross-document event coreference resolution to remove redundancy</a:t>
            </a:r>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53" name="Rectangle 6"/>
          <p:cNvSpPr>
            <a:spLocks noGrp="1" noChangeArrowheads="1"/>
          </p:cNvSpPr>
          <p:nvPr>
            <p:ph type="sldNum" sz="quarter" idx="12"/>
          </p:nvPr>
        </p:nvSpPr>
        <p:spPr>
          <a:ln>
            <a:miter lim="800000"/>
            <a:headEnd/>
            <a:tailEnd/>
          </a:ln>
        </p:spPr>
        <p:txBody>
          <a:bodyPr/>
          <a:lstStyle/>
          <a:p>
            <a:pPr>
              <a:defRPr/>
            </a:pPr>
            <a:fld id="{74F70AE0-E2D9-417D-8E87-84E01652E999}" type="slidenum">
              <a:rPr lang="en-US" smtClean="0"/>
              <a:pPr>
                <a:defRPr/>
              </a:pPr>
              <a:t>203</a:t>
            </a:fld>
            <a:endParaRPr lang="en-US" smtClean="0"/>
          </a:p>
        </p:txBody>
      </p:sp>
      <p:sp>
        <p:nvSpPr>
          <p:cNvPr id="401454"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59018800-74B4-4839-AF01-95E9D81B6BE8}" type="slidenum">
              <a:rPr lang="en-US" sz="1200">
                <a:latin typeface="Garamond" pitchFamily="18" charset="0"/>
              </a:rPr>
              <a:pPr algn="r"/>
              <a:t>203</a:t>
            </a:fld>
            <a:endParaRPr lang="en-US" sz="1200">
              <a:latin typeface="Garamond" pitchFamily="18" charset="0"/>
            </a:endParaRPr>
          </a:p>
        </p:txBody>
      </p:sp>
      <p:sp>
        <p:nvSpPr>
          <p:cNvPr id="401455" name="Rectangle 2"/>
          <p:cNvSpPr>
            <a:spLocks noGrp="1" noChangeArrowheads="1"/>
          </p:cNvSpPr>
          <p:nvPr>
            <p:ph type="title" idx="4294967295"/>
          </p:nvPr>
        </p:nvSpPr>
        <p:spPr>
          <a:xfrm>
            <a:off x="955675" y="200025"/>
            <a:ext cx="8407400" cy="1143000"/>
          </a:xfrm>
        </p:spPr>
        <p:txBody>
          <a:bodyPr/>
          <a:lstStyle/>
          <a:p>
            <a:pPr eaLnBrk="1" hangingPunct="1"/>
            <a:r>
              <a:rPr lang="en-US" altLang="zh-CN" sz="3800" smtClean="0">
                <a:ea typeface="SimSun" pitchFamily="2" charset="-122"/>
              </a:rPr>
              <a:t>Centroid Entity Detection</a:t>
            </a:r>
          </a:p>
        </p:txBody>
      </p:sp>
      <p:sp>
        <p:nvSpPr>
          <p:cNvPr id="509955" name="Rectangle 3"/>
          <p:cNvSpPr>
            <a:spLocks noGrp="1" noChangeArrowheads="1"/>
          </p:cNvSpPr>
          <p:nvPr>
            <p:ph type="body" idx="4294967295"/>
          </p:nvPr>
        </p:nvSpPr>
        <p:spPr>
          <a:xfrm>
            <a:off x="330200" y="1057275"/>
            <a:ext cx="8562975" cy="4371975"/>
          </a:xfrm>
        </p:spPr>
        <p:txBody>
          <a:bodyPr/>
          <a:lstStyle/>
          <a:p>
            <a:pPr eaLnBrk="1" hangingPunct="1"/>
            <a:r>
              <a:rPr lang="en-US" altLang="zh-CN" sz="2600" smtClean="0">
                <a:ea typeface="SimSun" pitchFamily="2" charset="-122"/>
              </a:rPr>
              <a:t>Cross-document Name Coreference</a:t>
            </a:r>
          </a:p>
          <a:p>
            <a:pPr lvl="1" eaLnBrk="1" hangingPunct="1"/>
            <a:r>
              <a:rPr lang="en-US" altLang="zh-CN" sz="2200" smtClean="0">
                <a:ea typeface="SimSun" pitchFamily="2" charset="-122"/>
              </a:rPr>
              <a:t>Single-doc entity coreference (Ji et al., 2005) + Simple substring matching in the paper</a:t>
            </a:r>
          </a:p>
          <a:p>
            <a:pPr lvl="1" eaLnBrk="1" hangingPunct="1"/>
            <a:r>
              <a:rPr lang="en-US" altLang="zh-CN" sz="2200" smtClean="0">
                <a:ea typeface="SimSun" pitchFamily="2" charset="-122"/>
              </a:rPr>
              <a:t>Ongoing work: using event chains as feedback (Dogan and Ji, in submission)</a:t>
            </a:r>
          </a:p>
          <a:p>
            <a:pPr lvl="1" eaLnBrk="1" hangingPunct="1">
              <a:buFont typeface="Wingdings" pitchFamily="2" charset="2"/>
              <a:buNone/>
            </a:pPr>
            <a:endParaRPr lang="en-US" altLang="zh-CN" sz="1200" smtClean="0">
              <a:ea typeface="SimSun" pitchFamily="2" charset="-122"/>
            </a:endParaRPr>
          </a:p>
          <a:p>
            <a:pPr eaLnBrk="1" hangingPunct="1"/>
            <a:r>
              <a:rPr lang="en-US" altLang="zh-CN" sz="2600" smtClean="0">
                <a:ea typeface="SimSun" pitchFamily="2" charset="-122"/>
              </a:rPr>
              <a:t>Global Entity Ranking</a:t>
            </a:r>
          </a:p>
          <a:p>
            <a:pPr lvl="1" eaLnBrk="1" hangingPunct="1"/>
            <a:r>
              <a:rPr lang="en-US" altLang="zh-CN" sz="2200" smtClean="0">
                <a:ea typeface="SimSun" pitchFamily="2" charset="-122"/>
              </a:rPr>
              <a:t>Promote those arguments which are both central to the collection (</a:t>
            </a:r>
            <a:r>
              <a:rPr lang="en-US" altLang="zh-CN" sz="2200" i="1" smtClean="0">
                <a:solidFill>
                  <a:schemeClr val="folHlink"/>
                </a:solidFill>
                <a:ea typeface="SimSun" pitchFamily="2" charset="-122"/>
              </a:rPr>
              <a:t>high frequency</a:t>
            </a:r>
            <a:r>
              <a:rPr lang="en-US" altLang="zh-CN" sz="2200" smtClean="0">
                <a:ea typeface="SimSun" pitchFamily="2" charset="-122"/>
              </a:rPr>
              <a:t>) and more likely to be accurate </a:t>
            </a:r>
            <a:br>
              <a:rPr lang="en-US" altLang="zh-CN" sz="2200" smtClean="0">
                <a:ea typeface="SimSun" pitchFamily="2" charset="-122"/>
              </a:rPr>
            </a:br>
            <a:r>
              <a:rPr lang="en-US" altLang="zh-CN" sz="2200" smtClean="0">
                <a:ea typeface="SimSun" pitchFamily="2" charset="-122"/>
              </a:rPr>
              <a:t>(</a:t>
            </a:r>
            <a:r>
              <a:rPr lang="en-US" altLang="zh-CN" sz="2200" i="1" smtClean="0">
                <a:solidFill>
                  <a:schemeClr val="folHlink"/>
                </a:solidFill>
                <a:ea typeface="SimSun" pitchFamily="2" charset="-122"/>
              </a:rPr>
              <a:t>high confidence</a:t>
            </a:r>
            <a:r>
              <a:rPr lang="en-US" altLang="zh-CN" sz="2200" smtClean="0">
                <a:ea typeface="SimSun" pitchFamily="2" charset="-122"/>
              </a:rPr>
              <a:t>)</a:t>
            </a:r>
          </a:p>
          <a:p>
            <a:pPr lvl="1" eaLnBrk="1" hangingPunct="1"/>
            <a:r>
              <a:rPr lang="en-US" altLang="zh-CN" sz="2200" smtClean="0">
                <a:ea typeface="SimSun" pitchFamily="2" charset="-122"/>
              </a:rPr>
              <a:t>{</a:t>
            </a:r>
            <a:r>
              <a:rPr lang="en-US" altLang="zh-CN" sz="2200" i="1" smtClean="0">
                <a:ea typeface="SimSun" pitchFamily="2" charset="-122"/>
              </a:rPr>
              <a:t>n</a:t>
            </a:r>
            <a:r>
              <a:rPr lang="en-US" altLang="zh-CN" sz="2200" i="1" baseline="-25000" smtClean="0">
                <a:ea typeface="SimSun" pitchFamily="2" charset="-122"/>
              </a:rPr>
              <a:t>j</a:t>
            </a:r>
            <a:r>
              <a:rPr lang="en-US" altLang="zh-CN" sz="2200" smtClean="0">
                <a:ea typeface="SimSun" pitchFamily="2" charset="-122"/>
              </a:rPr>
              <a:t> | </a:t>
            </a:r>
            <a:r>
              <a:rPr lang="en-US" altLang="zh-CN" sz="2200" i="1" smtClean="0">
                <a:ea typeface="SimSun" pitchFamily="2" charset="-122"/>
              </a:rPr>
              <a:t>n</a:t>
            </a:r>
            <a:r>
              <a:rPr lang="en-US" altLang="zh-CN" sz="2200" i="1" baseline="-25000" smtClean="0">
                <a:ea typeface="SimSun" pitchFamily="2" charset="-122"/>
              </a:rPr>
              <a:t>j</a:t>
            </a:r>
            <a:r>
              <a:rPr lang="en-US" altLang="zh-CN" sz="2200" i="1" smtClean="0">
                <a:ea typeface="SimSun" pitchFamily="2" charset="-122"/>
              </a:rPr>
              <a:t> is a name, n</a:t>
            </a:r>
            <a:r>
              <a:rPr lang="en-US" altLang="zh-CN" sz="2200" i="1" baseline="-25000" smtClean="0">
                <a:ea typeface="SimSun" pitchFamily="2" charset="-122"/>
              </a:rPr>
              <a:t>j</a:t>
            </a:r>
            <a:r>
              <a:rPr lang="en-US" altLang="zh-CN" sz="2200" smtClean="0">
                <a:ea typeface="SimSun" pitchFamily="2" charset="-122"/>
              </a:rPr>
              <a:t> and </a:t>
            </a:r>
            <a:r>
              <a:rPr lang="en-US" altLang="zh-CN" sz="2200" i="1" smtClean="0">
                <a:ea typeface="SimSun" pitchFamily="2" charset="-122"/>
              </a:rPr>
              <a:t>e</a:t>
            </a:r>
            <a:r>
              <a:rPr lang="en-US" altLang="zh-CN" sz="2200" i="1" baseline="-25000" smtClean="0">
                <a:ea typeface="SimSun" pitchFamily="2" charset="-122"/>
              </a:rPr>
              <a:t>i</a:t>
            </a:r>
            <a:r>
              <a:rPr lang="en-US" altLang="zh-CN" sz="2200" smtClean="0">
                <a:ea typeface="SimSun" pitchFamily="2" charset="-122"/>
              </a:rPr>
              <a:t> are coreferential or linked by a relation; and </a:t>
            </a:r>
            <a:r>
              <a:rPr lang="en-US" altLang="zh-CN" sz="2200" i="1" smtClean="0">
                <a:ea typeface="SimSun" pitchFamily="2" charset="-122"/>
              </a:rPr>
              <a:t>n</a:t>
            </a:r>
            <a:r>
              <a:rPr lang="en-US" altLang="zh-CN" sz="2200" i="1" baseline="-25000" smtClean="0">
                <a:ea typeface="SimSun" pitchFamily="2" charset="-122"/>
              </a:rPr>
              <a:t>j</a:t>
            </a:r>
            <a:r>
              <a:rPr lang="en-US" altLang="zh-CN" sz="2200" smtClean="0">
                <a:ea typeface="SimSun" pitchFamily="2" charset="-122"/>
              </a:rPr>
              <a:t> is involved in an event mention}</a:t>
            </a:r>
          </a:p>
          <a:p>
            <a:pPr lvl="1" eaLnBrk="1" hangingPunct="1"/>
            <a:endParaRPr lang="en-US" altLang="zh-CN" sz="2200" smtClean="0">
              <a:ea typeface="SimSun" pitchFamily="2" charset="-122"/>
            </a:endParaRPr>
          </a:p>
        </p:txBody>
      </p:sp>
      <p:sp>
        <p:nvSpPr>
          <p:cNvPr id="401457"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401458" name="Rectangle 5"/>
          <p:cNvSpPr>
            <a:spLocks noChangeArrowheads="1"/>
          </p:cNvSpPr>
          <p:nvPr/>
        </p:nvSpPr>
        <p:spPr bwMode="auto">
          <a:xfrm>
            <a:off x="0" y="3276600"/>
            <a:ext cx="9144000" cy="0"/>
          </a:xfrm>
          <a:prstGeom prst="rect">
            <a:avLst/>
          </a:prstGeom>
          <a:noFill/>
          <a:ln w="9525">
            <a:noFill/>
            <a:miter lim="800000"/>
            <a:headEnd/>
            <a:tailEnd/>
          </a:ln>
        </p:spPr>
        <p:txBody>
          <a:bodyPr wrap="none" anchor="ctr">
            <a:spAutoFit/>
          </a:bodyPr>
          <a:lstStyle/>
          <a:p>
            <a:endParaRPr lang="en-US"/>
          </a:p>
        </p:txBody>
      </p:sp>
      <p:graphicFrame>
        <p:nvGraphicFramePr>
          <p:cNvPr id="509958" name="Object 44"/>
          <p:cNvGraphicFramePr>
            <a:graphicFrameLocks noChangeAspect="1"/>
          </p:cNvGraphicFramePr>
          <p:nvPr/>
        </p:nvGraphicFramePr>
        <p:xfrm>
          <a:off x="1116013" y="5516563"/>
          <a:ext cx="6518275" cy="758825"/>
        </p:xfrm>
        <a:graphic>
          <a:graphicData uri="http://schemas.openxmlformats.org/presentationml/2006/ole">
            <mc:AlternateContent xmlns:mc="http://schemas.openxmlformats.org/markup-compatibility/2006">
              <mc:Choice xmlns:v="urn:schemas-microsoft-com:vml" Requires="v">
                <p:oleObj spid="_x0000_s401453" name="Equation" r:id="rId4" imgW="3060700" imgH="355600" progId="Equation.DSMT4">
                  <p:embed/>
                </p:oleObj>
              </mc:Choice>
              <mc:Fallback>
                <p:oleObj name="Equation" r:id="rId4" imgW="3060700" imgH="355600" progId="Equation.DSMT4">
                  <p:embed/>
                  <p:pic>
                    <p:nvPicPr>
                      <p:cNvPr id="0" name="Picture 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6013" y="5516563"/>
                        <a:ext cx="6518275" cy="758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09955">
                                            <p:txEl>
                                              <p:pRg st="4" end="4"/>
                                            </p:txEl>
                                          </p:spTgt>
                                        </p:tgtEl>
                                        <p:attrNameLst>
                                          <p:attrName>style.visibility</p:attrName>
                                        </p:attrNameLst>
                                      </p:cBhvr>
                                      <p:to>
                                        <p:strVal val="visible"/>
                                      </p:to>
                                    </p:set>
                                    <p:animEffect transition="in" filter="blinds(horizontal)">
                                      <p:cBhvr>
                                        <p:cTn id="7" dur="500"/>
                                        <p:tgtEl>
                                          <p:spTgt spid="509955">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09955">
                                            <p:txEl>
                                              <p:pRg st="5" end="5"/>
                                            </p:txEl>
                                          </p:spTgt>
                                        </p:tgtEl>
                                        <p:attrNameLst>
                                          <p:attrName>style.visibility</p:attrName>
                                        </p:attrNameLst>
                                      </p:cBhvr>
                                      <p:to>
                                        <p:strVal val="visible"/>
                                      </p:to>
                                    </p:set>
                                    <p:animEffect transition="in" filter="blinds(horizontal)">
                                      <p:cBhvr>
                                        <p:cTn id="10" dur="500"/>
                                        <p:tgtEl>
                                          <p:spTgt spid="509955">
                                            <p:txEl>
                                              <p:pRg st="5" end="5"/>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09955">
                                            <p:txEl>
                                              <p:pRg st="6" end="6"/>
                                            </p:txEl>
                                          </p:spTgt>
                                        </p:tgtEl>
                                        <p:attrNameLst>
                                          <p:attrName>style.visibility</p:attrName>
                                        </p:attrNameLst>
                                      </p:cBhvr>
                                      <p:to>
                                        <p:strVal val="visible"/>
                                      </p:to>
                                    </p:set>
                                    <p:animEffect transition="in" filter="blinds(horizontal)">
                                      <p:cBhvr>
                                        <p:cTn id="13" dur="500"/>
                                        <p:tgtEl>
                                          <p:spTgt spid="509955">
                                            <p:txEl>
                                              <p:pRg st="6" end="6"/>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509958"/>
                                        </p:tgtEl>
                                        <p:attrNameLst>
                                          <p:attrName>style.visibility</p:attrName>
                                        </p:attrNameLst>
                                      </p:cBhvr>
                                      <p:to>
                                        <p:strVal val="visible"/>
                                      </p:to>
                                    </p:set>
                                    <p:animEffect transition="in" filter="blinds(horizontal)">
                                      <p:cBhvr>
                                        <p:cTn id="16" dur="500"/>
                                        <p:tgtEl>
                                          <p:spTgt spid="509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3" name="Rectangle 6"/>
          <p:cNvSpPr>
            <a:spLocks noGrp="1" noChangeArrowheads="1"/>
          </p:cNvSpPr>
          <p:nvPr>
            <p:ph type="sldNum" sz="quarter" idx="12"/>
          </p:nvPr>
        </p:nvSpPr>
        <p:spPr>
          <a:ln>
            <a:miter lim="800000"/>
            <a:headEnd/>
            <a:tailEnd/>
          </a:ln>
        </p:spPr>
        <p:txBody>
          <a:bodyPr/>
          <a:lstStyle/>
          <a:p>
            <a:pPr>
              <a:defRPr/>
            </a:pPr>
            <a:fld id="{5577C1B4-2792-4C85-9271-D53CE3636EC7}" type="slidenum">
              <a:rPr lang="en-US" smtClean="0"/>
              <a:pPr>
                <a:defRPr/>
              </a:pPr>
              <a:t>204</a:t>
            </a:fld>
            <a:endParaRPr lang="en-US" smtClean="0"/>
          </a:p>
        </p:txBody>
      </p:sp>
      <p:sp>
        <p:nvSpPr>
          <p:cNvPr id="438274"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57D0E1FF-D565-45B0-A2E1-CAF371384183}" type="slidenum">
              <a:rPr lang="en-US" sz="1200">
                <a:latin typeface="Garamond" pitchFamily="18" charset="0"/>
              </a:rPr>
              <a:pPr algn="r"/>
              <a:t>204</a:t>
            </a:fld>
            <a:endParaRPr lang="en-US" sz="1200">
              <a:latin typeface="Garamond" pitchFamily="18" charset="0"/>
            </a:endParaRPr>
          </a:p>
        </p:txBody>
      </p:sp>
      <p:sp>
        <p:nvSpPr>
          <p:cNvPr id="438275" name="Rectangle 2"/>
          <p:cNvSpPr>
            <a:spLocks noGrp="1" noChangeArrowheads="1"/>
          </p:cNvSpPr>
          <p:nvPr>
            <p:ph type="title" idx="4294967295"/>
          </p:nvPr>
        </p:nvSpPr>
        <p:spPr>
          <a:xfrm>
            <a:off x="1030288" y="260350"/>
            <a:ext cx="9144000" cy="1008063"/>
          </a:xfrm>
        </p:spPr>
        <p:txBody>
          <a:bodyPr/>
          <a:lstStyle/>
          <a:p>
            <a:pPr eaLnBrk="1" hangingPunct="1"/>
            <a:r>
              <a:rPr lang="en-US" altLang="zh-CN" sz="3800" smtClean="0">
                <a:ea typeface="SimSun" pitchFamily="2" charset="-122"/>
              </a:rPr>
              <a:t>Cross-document Argument Refinement</a:t>
            </a:r>
          </a:p>
        </p:txBody>
      </p:sp>
      <p:sp>
        <p:nvSpPr>
          <p:cNvPr id="438276" name="Rectangle 3"/>
          <p:cNvSpPr>
            <a:spLocks noGrp="1" noChangeArrowheads="1"/>
          </p:cNvSpPr>
          <p:nvPr>
            <p:ph type="body" idx="4294967295"/>
          </p:nvPr>
        </p:nvSpPr>
        <p:spPr>
          <a:xfrm>
            <a:off x="468313" y="1127125"/>
            <a:ext cx="7848600" cy="4392613"/>
          </a:xfrm>
        </p:spPr>
        <p:txBody>
          <a:bodyPr/>
          <a:lstStyle/>
          <a:p>
            <a:pPr eaLnBrk="1" hangingPunct="1">
              <a:lnSpc>
                <a:spcPct val="90000"/>
              </a:lnSpc>
            </a:pPr>
            <a:r>
              <a:rPr lang="en-US" altLang="zh-CN" sz="2400" smtClean="0">
                <a:ea typeface="SimSun" pitchFamily="2" charset="-122"/>
              </a:rPr>
              <a:t>Hypotheses</a:t>
            </a:r>
          </a:p>
          <a:p>
            <a:pPr lvl="1" eaLnBrk="1" hangingPunct="1">
              <a:lnSpc>
                <a:spcPct val="90000"/>
              </a:lnSpc>
              <a:buClr>
                <a:schemeClr val="folHlink"/>
              </a:buClr>
            </a:pPr>
            <a:r>
              <a:rPr lang="en-US" altLang="zh-CN" sz="2100" smtClean="0">
                <a:ea typeface="SimSun" pitchFamily="2" charset="-122"/>
              </a:rPr>
              <a:t>One Trigger Sense Per Cluster</a:t>
            </a:r>
          </a:p>
          <a:p>
            <a:pPr lvl="1" eaLnBrk="1" hangingPunct="1">
              <a:lnSpc>
                <a:spcPct val="90000"/>
              </a:lnSpc>
              <a:buClr>
                <a:schemeClr val="folHlink"/>
              </a:buClr>
            </a:pPr>
            <a:r>
              <a:rPr lang="en-US" altLang="zh-CN" sz="2100" smtClean="0">
                <a:ea typeface="SimSun" pitchFamily="2" charset="-122"/>
              </a:rPr>
              <a:t>One Argument Role Per Cluster</a:t>
            </a:r>
          </a:p>
          <a:p>
            <a:pPr lvl="1" eaLnBrk="1" hangingPunct="1">
              <a:lnSpc>
                <a:spcPct val="90000"/>
              </a:lnSpc>
              <a:buClr>
                <a:schemeClr val="folHlink"/>
              </a:buClr>
            </a:pPr>
            <a:endParaRPr lang="en-US" altLang="zh-CN" sz="1600" smtClean="0">
              <a:ea typeface="SimSun" pitchFamily="2" charset="-122"/>
            </a:endParaRPr>
          </a:p>
          <a:p>
            <a:pPr eaLnBrk="1" hangingPunct="1">
              <a:lnSpc>
                <a:spcPct val="90000"/>
              </a:lnSpc>
            </a:pPr>
            <a:r>
              <a:rPr lang="en-US" altLang="zh-CN" sz="2400" smtClean="0">
                <a:ea typeface="SimSun" pitchFamily="2" charset="-122"/>
              </a:rPr>
              <a:t>Aggregate similar events across related documents and conduct statistical global inference</a:t>
            </a:r>
          </a:p>
          <a:p>
            <a:pPr eaLnBrk="1" hangingPunct="1">
              <a:lnSpc>
                <a:spcPct val="90000"/>
              </a:lnSpc>
            </a:pPr>
            <a:endParaRPr lang="en-US" altLang="zh-CN" sz="1200" smtClean="0">
              <a:ea typeface="SimSun" pitchFamily="2" charset="-122"/>
            </a:endParaRPr>
          </a:p>
          <a:p>
            <a:pPr eaLnBrk="1" hangingPunct="1">
              <a:lnSpc>
                <a:spcPct val="90000"/>
              </a:lnSpc>
            </a:pPr>
            <a:r>
              <a:rPr lang="en-US" altLang="zh-CN" sz="2400" smtClean="0">
                <a:ea typeface="SimSun" pitchFamily="2" charset="-122"/>
              </a:rPr>
              <a:t>Remove triggers and argument annotations with local or cross-doc confidence lower than thresholds</a:t>
            </a:r>
          </a:p>
          <a:p>
            <a:pPr eaLnBrk="1" hangingPunct="1">
              <a:lnSpc>
                <a:spcPct val="90000"/>
              </a:lnSpc>
            </a:pPr>
            <a:endParaRPr lang="en-US" altLang="zh-CN" sz="1200" smtClean="0">
              <a:ea typeface="SimSun" pitchFamily="2" charset="-122"/>
            </a:endParaRPr>
          </a:p>
          <a:p>
            <a:pPr eaLnBrk="1" hangingPunct="1">
              <a:lnSpc>
                <a:spcPct val="90000"/>
              </a:lnSpc>
            </a:pPr>
            <a:r>
              <a:rPr lang="en-US" altLang="zh-CN" sz="2400" smtClean="0">
                <a:ea typeface="SimSun" pitchFamily="2" charset="-122"/>
              </a:rPr>
              <a:t>Propagate highly consistent and frequent arguments with high global confidence to override other, lower confidence, extraction results</a:t>
            </a:r>
          </a:p>
          <a:p>
            <a:pPr lvl="1" eaLnBrk="1" hangingPunct="1">
              <a:lnSpc>
                <a:spcPct val="90000"/>
              </a:lnSpc>
              <a:buClr>
                <a:srgbClr val="0000CC"/>
              </a:buClr>
            </a:pPr>
            <a:endParaRPr lang="en-US" altLang="zh-CN" sz="2500" smtClean="0">
              <a:ea typeface="SimSun" pitchFamily="2" charset="-122"/>
            </a:endParaRPr>
          </a:p>
        </p:txBody>
      </p:sp>
      <p:sp>
        <p:nvSpPr>
          <p:cNvPr id="438277" name="Rectangle 4"/>
          <p:cNvSpPr>
            <a:spLocks noChangeArrowheads="1"/>
          </p:cNvSpPr>
          <p:nvPr/>
        </p:nvSpPr>
        <p:spPr bwMode="auto">
          <a:xfrm>
            <a:off x="2484438" y="5805488"/>
            <a:ext cx="1871662" cy="360362"/>
          </a:xfrm>
          <a:prstGeom prst="rect">
            <a:avLst/>
          </a:prstGeom>
          <a:noFill/>
          <a:ln w="9525">
            <a:noFill/>
            <a:miter lim="800000"/>
            <a:headEnd/>
            <a:tailEnd/>
          </a:ln>
        </p:spPr>
        <p:txBody>
          <a:bodyPr wrap="none" anchor="ctr"/>
          <a:lstStyle/>
          <a:p>
            <a:pPr algn="ctr"/>
            <a:r>
              <a:rPr lang="en-US" altLang="zh-CN">
                <a:latin typeface="Verdana" pitchFamily="34" charset="0"/>
                <a:ea typeface="SimSun" pitchFamily="2" charset="-122"/>
              </a:rPr>
              <a:t>(Ji and Grishman, ACL 2008)</a:t>
            </a:r>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1" name="Rectangle 6"/>
          <p:cNvSpPr>
            <a:spLocks noGrp="1" noChangeArrowheads="1"/>
          </p:cNvSpPr>
          <p:nvPr>
            <p:ph type="sldNum" sz="quarter" idx="12"/>
          </p:nvPr>
        </p:nvSpPr>
        <p:spPr>
          <a:ln>
            <a:miter lim="800000"/>
            <a:headEnd/>
            <a:tailEnd/>
          </a:ln>
        </p:spPr>
        <p:txBody>
          <a:bodyPr/>
          <a:lstStyle/>
          <a:p>
            <a:pPr>
              <a:defRPr/>
            </a:pPr>
            <a:fld id="{1F8199A9-1095-443A-AFA6-F1AF420FAA89}" type="slidenum">
              <a:rPr lang="en-US" smtClean="0"/>
              <a:pPr>
                <a:defRPr/>
              </a:pPr>
              <a:t>205</a:t>
            </a:fld>
            <a:endParaRPr lang="en-US" smtClean="0"/>
          </a:p>
        </p:txBody>
      </p:sp>
      <p:sp>
        <p:nvSpPr>
          <p:cNvPr id="440322"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D2C809B7-242B-4885-8896-D00479B17C5A}" type="slidenum">
              <a:rPr lang="en-US" sz="1200">
                <a:latin typeface="Garamond" pitchFamily="18" charset="0"/>
              </a:rPr>
              <a:pPr algn="r"/>
              <a:t>205</a:t>
            </a:fld>
            <a:endParaRPr lang="en-US" sz="1200">
              <a:latin typeface="Garamond" pitchFamily="18" charset="0"/>
            </a:endParaRPr>
          </a:p>
        </p:txBody>
      </p:sp>
      <p:sp>
        <p:nvSpPr>
          <p:cNvPr id="518146" name="Rectangle 2"/>
          <p:cNvSpPr>
            <a:spLocks noChangeArrowheads="1"/>
          </p:cNvSpPr>
          <p:nvPr/>
        </p:nvSpPr>
        <p:spPr bwMode="auto">
          <a:xfrm>
            <a:off x="4140200" y="1216025"/>
            <a:ext cx="4683125" cy="1727200"/>
          </a:xfrm>
          <a:prstGeom prst="rect">
            <a:avLst/>
          </a:prstGeom>
          <a:solidFill>
            <a:srgbClr val="FFFF99"/>
          </a:solidFill>
          <a:ln w="9525">
            <a:noFill/>
            <a:miter lim="800000"/>
            <a:headEnd/>
            <a:tailEnd/>
          </a:ln>
        </p:spPr>
        <p:txBody>
          <a:bodyPr wrap="none" anchor="ctr"/>
          <a:lstStyle/>
          <a:p>
            <a:endParaRPr lang="en-US"/>
          </a:p>
        </p:txBody>
      </p:sp>
      <p:sp>
        <p:nvSpPr>
          <p:cNvPr id="518147" name="Rectangle 3"/>
          <p:cNvSpPr>
            <a:spLocks noChangeArrowheads="1"/>
          </p:cNvSpPr>
          <p:nvPr/>
        </p:nvSpPr>
        <p:spPr bwMode="auto">
          <a:xfrm>
            <a:off x="250825" y="1216025"/>
            <a:ext cx="3960813" cy="3902075"/>
          </a:xfrm>
          <a:prstGeom prst="rect">
            <a:avLst/>
          </a:prstGeom>
          <a:solidFill>
            <a:srgbClr val="FFFF99"/>
          </a:solidFill>
          <a:ln w="9525">
            <a:noFill/>
            <a:miter lim="800000"/>
            <a:headEnd/>
            <a:tailEnd/>
          </a:ln>
        </p:spPr>
        <p:txBody>
          <a:bodyPr wrap="none" anchor="ctr"/>
          <a:lstStyle/>
          <a:p>
            <a:endParaRPr lang="en-US"/>
          </a:p>
        </p:txBody>
      </p:sp>
      <p:sp>
        <p:nvSpPr>
          <p:cNvPr id="440325" name="Rectangle 4"/>
          <p:cNvSpPr>
            <a:spLocks noChangeArrowheads="1"/>
          </p:cNvSpPr>
          <p:nvPr/>
        </p:nvSpPr>
        <p:spPr bwMode="auto">
          <a:xfrm>
            <a:off x="4716463" y="2511425"/>
            <a:ext cx="4106862" cy="1384300"/>
          </a:xfrm>
          <a:prstGeom prst="rect">
            <a:avLst/>
          </a:prstGeom>
          <a:noFill/>
          <a:ln w="12700">
            <a:solidFill>
              <a:schemeClr val="tx1"/>
            </a:solidFill>
            <a:miter lim="800000"/>
            <a:headEnd/>
            <a:tailEnd/>
          </a:ln>
        </p:spPr>
        <p:txBody>
          <a:bodyPr wrap="none" anchor="ctr"/>
          <a:lstStyle/>
          <a:p>
            <a:pPr eaLnBrk="0" hangingPunct="0"/>
            <a:r>
              <a:rPr lang="en-US" altLang="zh-CN" b="1" i="1">
                <a:latin typeface="Times New Roman" pitchFamily="18" charset="0"/>
                <a:ea typeface="SimSun" pitchFamily="2" charset="-122"/>
              </a:rPr>
              <a:t>5. The </a:t>
            </a:r>
            <a:r>
              <a:rPr lang="en-US" altLang="zh-CN" b="1" i="1">
                <a:solidFill>
                  <a:srgbClr val="FF3300"/>
                </a:solidFill>
                <a:latin typeface="Times New Roman" pitchFamily="18" charset="0"/>
                <a:ea typeface="SimSun" pitchFamily="2" charset="-122"/>
              </a:rPr>
              <a:t>explosion</a:t>
            </a:r>
            <a:r>
              <a:rPr lang="en-US" altLang="zh-CN" b="1" i="1">
                <a:latin typeface="Times New Roman" pitchFamily="18" charset="0"/>
                <a:ea typeface="SimSun" pitchFamily="2" charset="-122"/>
              </a:rPr>
              <a:t> comes </a:t>
            </a:r>
            <a:r>
              <a:rPr lang="en-US" altLang="zh-CN" b="1" i="1">
                <a:solidFill>
                  <a:srgbClr val="0350FB"/>
                </a:solidFill>
                <a:latin typeface="Times New Roman" pitchFamily="18" charset="0"/>
                <a:ea typeface="SimSun" pitchFamily="2" charset="-122"/>
              </a:rPr>
              <a:t>a month after </a:t>
            </a:r>
          </a:p>
          <a:p>
            <a:pPr eaLnBrk="0" hangingPunct="0"/>
            <a:endParaRPr lang="en-US" altLang="zh-CN" b="1" i="1">
              <a:solidFill>
                <a:srgbClr val="0350FB"/>
              </a:solidFill>
              <a:latin typeface="Times New Roman" pitchFamily="18" charset="0"/>
              <a:ea typeface="SimSun" pitchFamily="2" charset="-122"/>
            </a:endParaRPr>
          </a:p>
          <a:p>
            <a:pPr eaLnBrk="0" hangingPunct="0"/>
            <a:r>
              <a:rPr lang="en-US" altLang="zh-CN" b="1" i="1">
                <a:latin typeface="Times New Roman" pitchFamily="18" charset="0"/>
                <a:ea typeface="SimSun" pitchFamily="2" charset="-122"/>
              </a:rPr>
              <a:t>6. a bomb </a:t>
            </a:r>
            <a:r>
              <a:rPr lang="en-US" altLang="zh-CN" b="1" i="1">
                <a:solidFill>
                  <a:srgbClr val="FF3300"/>
                </a:solidFill>
                <a:latin typeface="Times New Roman" pitchFamily="18" charset="0"/>
                <a:ea typeface="SimSun" pitchFamily="2" charset="-122"/>
              </a:rPr>
              <a:t>exploded</a:t>
            </a:r>
            <a:r>
              <a:rPr lang="en-US" altLang="zh-CN" b="1" i="1">
                <a:latin typeface="Times New Roman" pitchFamily="18" charset="0"/>
                <a:ea typeface="SimSun" pitchFamily="2" charset="-122"/>
              </a:rPr>
              <a:t> at a McDonald's </a:t>
            </a:r>
          </a:p>
          <a:p>
            <a:pPr eaLnBrk="0" hangingPunct="0"/>
            <a:r>
              <a:rPr lang="en-US" altLang="zh-CN" b="1" i="1">
                <a:solidFill>
                  <a:srgbClr val="0350FB"/>
                </a:solidFill>
                <a:latin typeface="Times New Roman" pitchFamily="18" charset="0"/>
                <a:ea typeface="SimSun" pitchFamily="2" charset="-122"/>
              </a:rPr>
              <a:t>restaurant</a:t>
            </a:r>
            <a:r>
              <a:rPr lang="en-US" altLang="zh-CN" b="1" i="1">
                <a:latin typeface="Times New Roman" pitchFamily="18" charset="0"/>
                <a:ea typeface="SimSun" pitchFamily="2" charset="-122"/>
              </a:rPr>
              <a:t> in Istanbul, causing damage </a:t>
            </a:r>
          </a:p>
          <a:p>
            <a:pPr eaLnBrk="0" hangingPunct="0"/>
            <a:r>
              <a:rPr lang="en-US" altLang="zh-CN" b="1" i="1">
                <a:latin typeface="Times New Roman" pitchFamily="18" charset="0"/>
                <a:ea typeface="SimSun" pitchFamily="2" charset="-122"/>
              </a:rPr>
              <a:t>but no injuries </a:t>
            </a:r>
          </a:p>
        </p:txBody>
      </p:sp>
      <p:sp>
        <p:nvSpPr>
          <p:cNvPr id="440326" name="Rectangle 5"/>
          <p:cNvSpPr>
            <a:spLocks noChangeArrowheads="1"/>
          </p:cNvSpPr>
          <p:nvPr/>
        </p:nvSpPr>
        <p:spPr bwMode="auto">
          <a:xfrm>
            <a:off x="254000" y="1235075"/>
            <a:ext cx="3889375" cy="1096963"/>
          </a:xfrm>
          <a:prstGeom prst="rect">
            <a:avLst/>
          </a:prstGeom>
          <a:noFill/>
          <a:ln w="12700">
            <a:solidFill>
              <a:schemeClr val="tx1"/>
            </a:solidFill>
            <a:miter lim="800000"/>
            <a:headEnd/>
            <a:tailEnd/>
          </a:ln>
        </p:spPr>
        <p:txBody>
          <a:bodyPr wrap="none" anchor="ctr"/>
          <a:lstStyle/>
          <a:p>
            <a:pPr eaLnBrk="0" hangingPunct="0"/>
            <a:r>
              <a:rPr lang="en-US" altLang="zh-CN" b="1" i="1">
                <a:latin typeface="Times New Roman" pitchFamily="18" charset="0"/>
                <a:ea typeface="SimSun" pitchFamily="2" charset="-122"/>
              </a:rPr>
              <a:t>1.</a:t>
            </a:r>
            <a:r>
              <a:rPr lang="en-US" altLang="zh-CN" sz="2000" b="1" i="1">
                <a:latin typeface="Times New Roman" pitchFamily="18" charset="0"/>
                <a:ea typeface="SimSun" pitchFamily="2" charset="-122"/>
              </a:rPr>
              <a:t> </a:t>
            </a:r>
            <a:r>
              <a:rPr lang="en-US" altLang="zh-CN" b="1" i="1">
                <a:latin typeface="Times New Roman" pitchFamily="18" charset="0"/>
                <a:ea typeface="SimSun" pitchFamily="2" charset="-122"/>
              </a:rPr>
              <a:t>An </a:t>
            </a:r>
            <a:r>
              <a:rPr lang="en-US" altLang="zh-CN" b="1" i="1">
                <a:solidFill>
                  <a:srgbClr val="FF3300"/>
                </a:solidFill>
                <a:latin typeface="Times New Roman" pitchFamily="18" charset="0"/>
                <a:ea typeface="SimSun" pitchFamily="2" charset="-122"/>
              </a:rPr>
              <a:t>explosion</a:t>
            </a:r>
            <a:r>
              <a:rPr lang="en-US" altLang="zh-CN" b="1" i="1">
                <a:latin typeface="Times New Roman" pitchFamily="18" charset="0"/>
                <a:ea typeface="SimSun" pitchFamily="2" charset="-122"/>
              </a:rPr>
              <a:t> in a </a:t>
            </a:r>
            <a:r>
              <a:rPr lang="en-US" altLang="zh-CN" b="1" i="1">
                <a:solidFill>
                  <a:srgbClr val="0350FB"/>
                </a:solidFill>
                <a:latin typeface="Times New Roman" pitchFamily="18" charset="0"/>
                <a:ea typeface="SimSun" pitchFamily="2" charset="-122"/>
              </a:rPr>
              <a:t>cafe</a:t>
            </a:r>
            <a:r>
              <a:rPr lang="en-US" altLang="zh-CN" b="1" i="1">
                <a:latin typeface="Times New Roman" pitchFamily="18" charset="0"/>
                <a:ea typeface="SimSun" pitchFamily="2" charset="-122"/>
              </a:rPr>
              <a:t> at one of the </a:t>
            </a:r>
          </a:p>
          <a:p>
            <a:pPr eaLnBrk="0" hangingPunct="0"/>
            <a:r>
              <a:rPr lang="en-US" altLang="zh-CN" b="1" i="1">
                <a:latin typeface="Times New Roman" pitchFamily="18" charset="0"/>
                <a:ea typeface="SimSun" pitchFamily="2" charset="-122"/>
              </a:rPr>
              <a:t>capital's busiest intersections killed one </a:t>
            </a:r>
          </a:p>
          <a:p>
            <a:pPr eaLnBrk="0" hangingPunct="0"/>
            <a:r>
              <a:rPr lang="en-US" altLang="zh-CN" b="1" i="1">
                <a:latin typeface="Times New Roman" pitchFamily="18" charset="0"/>
                <a:ea typeface="SimSun" pitchFamily="2" charset="-122"/>
              </a:rPr>
              <a:t>woman and injured another </a:t>
            </a:r>
            <a:r>
              <a:rPr lang="en-US" altLang="zh-CN" b="1" i="1">
                <a:solidFill>
                  <a:srgbClr val="0350FB"/>
                </a:solidFill>
                <a:latin typeface="Times New Roman" pitchFamily="18" charset="0"/>
                <a:ea typeface="SimSun" pitchFamily="2" charset="-122"/>
              </a:rPr>
              <a:t>Tuesday</a:t>
            </a:r>
            <a:r>
              <a:rPr lang="en-US" altLang="zh-CN" b="1" i="1">
                <a:latin typeface="Times New Roman" pitchFamily="18" charset="0"/>
                <a:ea typeface="SimSun" pitchFamily="2" charset="-122"/>
              </a:rPr>
              <a:t> </a:t>
            </a:r>
          </a:p>
        </p:txBody>
      </p:sp>
      <p:sp>
        <p:nvSpPr>
          <p:cNvPr id="440327" name="Rectangle 6"/>
          <p:cNvSpPr>
            <a:spLocks noChangeArrowheads="1"/>
          </p:cNvSpPr>
          <p:nvPr/>
        </p:nvSpPr>
        <p:spPr bwMode="auto">
          <a:xfrm>
            <a:off x="250825" y="2511425"/>
            <a:ext cx="3925888" cy="1512888"/>
          </a:xfrm>
          <a:prstGeom prst="rect">
            <a:avLst/>
          </a:prstGeom>
          <a:noFill/>
          <a:ln w="12700">
            <a:solidFill>
              <a:schemeClr val="tx1"/>
            </a:solidFill>
            <a:miter lim="800000"/>
            <a:headEnd/>
            <a:tailEnd/>
          </a:ln>
        </p:spPr>
        <p:txBody>
          <a:bodyPr wrap="none" anchor="ctr"/>
          <a:lstStyle/>
          <a:p>
            <a:pPr eaLnBrk="0" hangingPunct="0"/>
            <a:r>
              <a:rPr lang="en-US" altLang="zh-CN" b="1" i="1">
                <a:latin typeface="Times New Roman" pitchFamily="18" charset="0"/>
                <a:ea typeface="SimSun" pitchFamily="2" charset="-122"/>
              </a:rPr>
              <a:t>2. Police were investigating the cause of </a:t>
            </a:r>
          </a:p>
          <a:p>
            <a:pPr eaLnBrk="0" hangingPunct="0"/>
            <a:r>
              <a:rPr lang="en-US" altLang="zh-CN" b="1" i="1">
                <a:latin typeface="Times New Roman" pitchFamily="18" charset="0"/>
                <a:ea typeface="SimSun" pitchFamily="2" charset="-122"/>
              </a:rPr>
              <a:t>the </a:t>
            </a:r>
            <a:r>
              <a:rPr lang="en-US" altLang="zh-CN" b="1" i="1">
                <a:solidFill>
                  <a:srgbClr val="FF3300"/>
                </a:solidFill>
                <a:latin typeface="Times New Roman" pitchFamily="18" charset="0"/>
                <a:ea typeface="SimSun" pitchFamily="2" charset="-122"/>
              </a:rPr>
              <a:t>explosion</a:t>
            </a:r>
            <a:r>
              <a:rPr lang="en-US" altLang="zh-CN" b="1" i="1">
                <a:latin typeface="Times New Roman" pitchFamily="18" charset="0"/>
                <a:ea typeface="SimSun" pitchFamily="2" charset="-122"/>
              </a:rPr>
              <a:t> in</a:t>
            </a:r>
            <a:r>
              <a:rPr lang="en-US" altLang="zh-CN" b="1" i="1">
                <a:solidFill>
                  <a:srgbClr val="0350FB"/>
                </a:solidFill>
                <a:latin typeface="Times New Roman" pitchFamily="18" charset="0"/>
                <a:ea typeface="SimSun" pitchFamily="2" charset="-122"/>
              </a:rPr>
              <a:t> </a:t>
            </a:r>
            <a:r>
              <a:rPr lang="en-US" altLang="zh-CN" b="1" i="1">
                <a:latin typeface="Times New Roman" pitchFamily="18" charset="0"/>
                <a:ea typeface="SimSun" pitchFamily="2" charset="-122"/>
              </a:rPr>
              <a:t>the</a:t>
            </a:r>
            <a:r>
              <a:rPr lang="en-US" altLang="zh-CN" b="1" i="1">
                <a:solidFill>
                  <a:srgbClr val="0350FB"/>
                </a:solidFill>
                <a:latin typeface="Times New Roman" pitchFamily="18" charset="0"/>
                <a:ea typeface="SimSun" pitchFamily="2" charset="-122"/>
              </a:rPr>
              <a:t> restroom </a:t>
            </a:r>
            <a:r>
              <a:rPr lang="en-US" altLang="zh-CN" b="1" i="1">
                <a:latin typeface="Times New Roman" pitchFamily="18" charset="0"/>
                <a:ea typeface="SimSun" pitchFamily="2" charset="-122"/>
              </a:rPr>
              <a:t>of the </a:t>
            </a:r>
          </a:p>
          <a:p>
            <a:pPr eaLnBrk="0" hangingPunct="0"/>
            <a:r>
              <a:rPr lang="en-US" altLang="zh-CN" b="1" i="1">
                <a:latin typeface="Times New Roman" pitchFamily="18" charset="0"/>
                <a:ea typeface="SimSun" pitchFamily="2" charset="-122"/>
              </a:rPr>
              <a:t>multistory Crocodile Cafe in the </a:t>
            </a:r>
          </a:p>
          <a:p>
            <a:pPr eaLnBrk="0" hangingPunct="0"/>
            <a:r>
              <a:rPr lang="en-US" altLang="zh-CN" b="1" i="1">
                <a:latin typeface="Times New Roman" pitchFamily="18" charset="0"/>
                <a:ea typeface="SimSun" pitchFamily="2" charset="-122"/>
              </a:rPr>
              <a:t>commercial district of Kizilay</a:t>
            </a:r>
            <a:r>
              <a:rPr lang="en-US" altLang="zh-CN" b="1" i="1">
                <a:solidFill>
                  <a:srgbClr val="0350FB"/>
                </a:solidFill>
                <a:latin typeface="Times New Roman" pitchFamily="18" charset="0"/>
                <a:ea typeface="SimSun" pitchFamily="2" charset="-122"/>
              </a:rPr>
              <a:t> </a:t>
            </a:r>
            <a:r>
              <a:rPr lang="en-US" altLang="zh-CN" b="1" i="1">
                <a:latin typeface="Times New Roman" pitchFamily="18" charset="0"/>
                <a:ea typeface="SimSun" pitchFamily="2" charset="-122"/>
              </a:rPr>
              <a:t>during </a:t>
            </a:r>
          </a:p>
          <a:p>
            <a:pPr eaLnBrk="0" hangingPunct="0"/>
            <a:r>
              <a:rPr lang="en-US" altLang="zh-CN" b="1" i="1">
                <a:solidFill>
                  <a:srgbClr val="0350FB"/>
                </a:solidFill>
                <a:latin typeface="Times New Roman" pitchFamily="18" charset="0"/>
                <a:ea typeface="SimSun" pitchFamily="2" charset="-122"/>
              </a:rPr>
              <a:t>the morning rush hour </a:t>
            </a:r>
          </a:p>
        </p:txBody>
      </p:sp>
      <p:sp>
        <p:nvSpPr>
          <p:cNvPr id="440328" name="Rectangle 2"/>
          <p:cNvSpPr>
            <a:spLocks noChangeArrowheads="1"/>
          </p:cNvSpPr>
          <p:nvPr/>
        </p:nvSpPr>
        <p:spPr bwMode="auto">
          <a:xfrm>
            <a:off x="1014413" y="246063"/>
            <a:ext cx="8229600" cy="1139825"/>
          </a:xfrm>
          <a:prstGeom prst="rect">
            <a:avLst/>
          </a:prstGeom>
          <a:noFill/>
          <a:ln w="9525">
            <a:noFill/>
            <a:miter lim="800000"/>
            <a:headEnd/>
            <a:tailEnd/>
          </a:ln>
        </p:spPr>
        <p:txBody>
          <a:bodyPr/>
          <a:lstStyle/>
          <a:p>
            <a:r>
              <a:rPr lang="en-US" altLang="zh-CN" sz="3400">
                <a:solidFill>
                  <a:schemeClr val="tx2"/>
                </a:solidFill>
                <a:latin typeface="Garamond" pitchFamily="18" charset="0"/>
                <a:ea typeface="SimSun" pitchFamily="2" charset="-122"/>
              </a:rPr>
              <a:t>Cross-document Event Coreference Resolution</a:t>
            </a:r>
            <a:endParaRPr lang="en-US" altLang="zh-CN" sz="4200">
              <a:solidFill>
                <a:schemeClr val="tx2"/>
              </a:solidFill>
              <a:latin typeface="Garamond" pitchFamily="18" charset="0"/>
              <a:ea typeface="SimSun" pitchFamily="2" charset="-122"/>
            </a:endParaRPr>
          </a:p>
        </p:txBody>
      </p:sp>
      <p:sp>
        <p:nvSpPr>
          <p:cNvPr id="440329" name="Rectangle 8"/>
          <p:cNvSpPr>
            <a:spLocks noChangeArrowheads="1"/>
          </p:cNvSpPr>
          <p:nvPr/>
        </p:nvSpPr>
        <p:spPr bwMode="auto">
          <a:xfrm>
            <a:off x="250825" y="4311650"/>
            <a:ext cx="3925888" cy="792163"/>
          </a:xfrm>
          <a:prstGeom prst="rect">
            <a:avLst/>
          </a:prstGeom>
          <a:noFill/>
          <a:ln w="12700">
            <a:solidFill>
              <a:schemeClr val="tx1"/>
            </a:solidFill>
            <a:miter lim="800000"/>
            <a:headEnd/>
            <a:tailEnd/>
          </a:ln>
        </p:spPr>
        <p:txBody>
          <a:bodyPr wrap="none" anchor="ctr"/>
          <a:lstStyle/>
          <a:p>
            <a:pPr eaLnBrk="0" hangingPunct="0"/>
            <a:r>
              <a:rPr lang="en-US" altLang="zh-CN" b="1" i="1">
                <a:latin typeface="Times New Roman" pitchFamily="18" charset="0"/>
                <a:ea typeface="SimSun" pitchFamily="2" charset="-122"/>
              </a:rPr>
              <a:t>3. The </a:t>
            </a:r>
            <a:r>
              <a:rPr lang="en-US" altLang="zh-CN" b="1" i="1">
                <a:solidFill>
                  <a:srgbClr val="FF3300"/>
                </a:solidFill>
                <a:latin typeface="Times New Roman" pitchFamily="18" charset="0"/>
                <a:ea typeface="SimSun" pitchFamily="2" charset="-122"/>
              </a:rPr>
              <a:t>blast</a:t>
            </a:r>
            <a:r>
              <a:rPr lang="en-US" altLang="zh-CN" b="1" i="1">
                <a:latin typeface="Times New Roman" pitchFamily="18" charset="0"/>
                <a:ea typeface="SimSun" pitchFamily="2" charset="-122"/>
              </a:rPr>
              <a:t> shattered walls and </a:t>
            </a:r>
          </a:p>
          <a:p>
            <a:pPr eaLnBrk="0" hangingPunct="0"/>
            <a:r>
              <a:rPr lang="en-US" altLang="zh-CN" b="1" i="1">
                <a:latin typeface="Times New Roman" pitchFamily="18" charset="0"/>
                <a:ea typeface="SimSun" pitchFamily="2" charset="-122"/>
              </a:rPr>
              <a:t>windows in the </a:t>
            </a:r>
            <a:r>
              <a:rPr lang="en-US" altLang="zh-CN" b="1" i="1">
                <a:solidFill>
                  <a:srgbClr val="0350FB"/>
                </a:solidFill>
                <a:latin typeface="Times New Roman" pitchFamily="18" charset="0"/>
                <a:ea typeface="SimSun" pitchFamily="2" charset="-122"/>
              </a:rPr>
              <a:t>building</a:t>
            </a:r>
            <a:r>
              <a:rPr lang="en-US" altLang="zh-CN" b="1" i="1">
                <a:latin typeface="Times New Roman" pitchFamily="18" charset="0"/>
                <a:ea typeface="SimSun" pitchFamily="2" charset="-122"/>
              </a:rPr>
              <a:t> </a:t>
            </a:r>
          </a:p>
        </p:txBody>
      </p:sp>
      <p:sp>
        <p:nvSpPr>
          <p:cNvPr id="440330" name="Rectangle 9"/>
          <p:cNvSpPr>
            <a:spLocks noChangeArrowheads="1"/>
          </p:cNvSpPr>
          <p:nvPr/>
        </p:nvSpPr>
        <p:spPr bwMode="auto">
          <a:xfrm>
            <a:off x="4716463" y="1201738"/>
            <a:ext cx="4105275" cy="1152525"/>
          </a:xfrm>
          <a:prstGeom prst="rect">
            <a:avLst/>
          </a:prstGeom>
          <a:noFill/>
          <a:ln w="12700">
            <a:solidFill>
              <a:schemeClr val="tx1"/>
            </a:solidFill>
            <a:miter lim="800000"/>
            <a:headEnd/>
            <a:tailEnd/>
          </a:ln>
        </p:spPr>
        <p:txBody>
          <a:bodyPr wrap="none" anchor="ctr"/>
          <a:lstStyle/>
          <a:p>
            <a:pPr eaLnBrk="0" hangingPunct="0"/>
            <a:r>
              <a:rPr lang="en-US" altLang="zh-CN" b="1" i="1">
                <a:latin typeface="Times New Roman" pitchFamily="18" charset="0"/>
                <a:ea typeface="SimSun" pitchFamily="2" charset="-122"/>
              </a:rPr>
              <a:t>4. Ankara police chief Ercument Yilmaz</a:t>
            </a:r>
          </a:p>
          <a:p>
            <a:pPr eaLnBrk="0" hangingPunct="0"/>
            <a:r>
              <a:rPr lang="en-US" altLang="zh-CN" b="1" i="1">
                <a:latin typeface="Times New Roman" pitchFamily="18" charset="0"/>
                <a:ea typeface="SimSun" pitchFamily="2" charset="-122"/>
              </a:rPr>
              <a:t> visited the</a:t>
            </a:r>
            <a:r>
              <a:rPr lang="en-US" altLang="zh-CN" b="1" i="1">
                <a:solidFill>
                  <a:srgbClr val="0350FB"/>
                </a:solidFill>
                <a:latin typeface="Times New Roman" pitchFamily="18" charset="0"/>
                <a:ea typeface="SimSun" pitchFamily="2" charset="-122"/>
              </a:rPr>
              <a:t> site</a:t>
            </a:r>
            <a:r>
              <a:rPr lang="en-US" altLang="zh-CN" b="1" i="1">
                <a:latin typeface="Times New Roman" pitchFamily="18" charset="0"/>
                <a:ea typeface="SimSun" pitchFamily="2" charset="-122"/>
              </a:rPr>
              <a:t> of the </a:t>
            </a:r>
            <a:r>
              <a:rPr lang="en-US" altLang="zh-CN" b="1" i="1">
                <a:solidFill>
                  <a:srgbClr val="0350FB"/>
                </a:solidFill>
                <a:latin typeface="Times New Roman" pitchFamily="18" charset="0"/>
                <a:ea typeface="SimSun" pitchFamily="2" charset="-122"/>
              </a:rPr>
              <a:t>morning</a:t>
            </a:r>
            <a:r>
              <a:rPr lang="en-US" altLang="zh-CN" b="1" i="1">
                <a:latin typeface="Times New Roman" pitchFamily="18" charset="0"/>
                <a:ea typeface="SimSun" pitchFamily="2" charset="-122"/>
              </a:rPr>
              <a:t> </a:t>
            </a:r>
            <a:r>
              <a:rPr lang="en-US" altLang="zh-CN" b="1" i="1">
                <a:solidFill>
                  <a:srgbClr val="FF3300"/>
                </a:solidFill>
                <a:latin typeface="Times New Roman" pitchFamily="18" charset="0"/>
                <a:ea typeface="SimSun" pitchFamily="2" charset="-122"/>
              </a:rPr>
              <a:t>blast</a:t>
            </a:r>
            <a:r>
              <a:rPr lang="en-US" altLang="zh-CN" b="1" i="1">
                <a:latin typeface="Times New Roman" pitchFamily="18" charset="0"/>
                <a:ea typeface="SimSun" pitchFamily="2" charset="-122"/>
              </a:rPr>
              <a:t> </a:t>
            </a:r>
          </a:p>
        </p:txBody>
      </p:sp>
      <p:sp>
        <p:nvSpPr>
          <p:cNvPr id="440331" name="Rectangle 10"/>
          <p:cNvSpPr>
            <a:spLocks noChangeArrowheads="1"/>
          </p:cNvSpPr>
          <p:nvPr/>
        </p:nvSpPr>
        <p:spPr bwMode="auto">
          <a:xfrm>
            <a:off x="4716463" y="4267200"/>
            <a:ext cx="4178300" cy="1025525"/>
          </a:xfrm>
          <a:prstGeom prst="rect">
            <a:avLst/>
          </a:prstGeom>
          <a:noFill/>
          <a:ln w="12700">
            <a:solidFill>
              <a:schemeClr val="tx1"/>
            </a:solidFill>
            <a:miter lim="800000"/>
            <a:headEnd/>
            <a:tailEnd/>
          </a:ln>
        </p:spPr>
        <p:txBody>
          <a:bodyPr wrap="none" anchor="ctr"/>
          <a:lstStyle/>
          <a:p>
            <a:pPr eaLnBrk="0" hangingPunct="0"/>
            <a:r>
              <a:rPr lang="en-US" altLang="zh-CN" b="1" i="1">
                <a:latin typeface="Times New Roman" pitchFamily="18" charset="0"/>
                <a:ea typeface="SimSun" pitchFamily="2" charset="-122"/>
              </a:rPr>
              <a:t>7.</a:t>
            </a:r>
            <a:r>
              <a:rPr lang="en-US" altLang="zh-CN" b="1" i="1">
                <a:solidFill>
                  <a:srgbClr val="0350FB"/>
                </a:solidFill>
                <a:latin typeface="Times New Roman" pitchFamily="18" charset="0"/>
                <a:ea typeface="SimSun" pitchFamily="2" charset="-122"/>
              </a:rPr>
              <a:t> </a:t>
            </a:r>
            <a:r>
              <a:rPr lang="en-US" altLang="zh-CN" b="1" i="1">
                <a:latin typeface="Times New Roman" pitchFamily="18" charset="0"/>
                <a:ea typeface="SimSun" pitchFamily="2" charset="-122"/>
              </a:rPr>
              <a:t>Radical leftist, Kurdish and Islamic</a:t>
            </a:r>
            <a:r>
              <a:rPr lang="en-US" altLang="zh-CN" b="1" i="1">
                <a:solidFill>
                  <a:srgbClr val="0350FB"/>
                </a:solidFill>
                <a:latin typeface="Times New Roman" pitchFamily="18" charset="0"/>
                <a:ea typeface="SimSun" pitchFamily="2" charset="-122"/>
              </a:rPr>
              <a:t> </a:t>
            </a:r>
          </a:p>
          <a:p>
            <a:pPr eaLnBrk="0" hangingPunct="0"/>
            <a:r>
              <a:rPr lang="en-US" altLang="zh-CN" b="1" i="1">
                <a:solidFill>
                  <a:srgbClr val="0350FB"/>
                </a:solidFill>
                <a:latin typeface="Times New Roman" pitchFamily="18" charset="0"/>
                <a:ea typeface="SimSun" pitchFamily="2" charset="-122"/>
              </a:rPr>
              <a:t>groups </a:t>
            </a:r>
            <a:r>
              <a:rPr lang="en-US" altLang="zh-CN" b="1" i="1">
                <a:latin typeface="Times New Roman" pitchFamily="18" charset="0"/>
                <a:ea typeface="SimSun" pitchFamily="2" charset="-122"/>
              </a:rPr>
              <a:t>are active in the country and have </a:t>
            </a:r>
          </a:p>
          <a:p>
            <a:pPr eaLnBrk="0" hangingPunct="0"/>
            <a:r>
              <a:rPr lang="en-US" altLang="zh-CN" b="1" i="1">
                <a:latin typeface="Times New Roman" pitchFamily="18" charset="0"/>
                <a:ea typeface="SimSun" pitchFamily="2" charset="-122"/>
              </a:rPr>
              <a:t>carried out the </a:t>
            </a:r>
            <a:r>
              <a:rPr lang="en-US" altLang="zh-CN" b="1" i="1">
                <a:solidFill>
                  <a:srgbClr val="FF3300"/>
                </a:solidFill>
                <a:latin typeface="Times New Roman" pitchFamily="18" charset="0"/>
                <a:ea typeface="SimSun" pitchFamily="2" charset="-122"/>
              </a:rPr>
              <a:t>bombing</a:t>
            </a:r>
            <a:r>
              <a:rPr lang="en-US" altLang="zh-CN" b="1" i="1">
                <a:latin typeface="Times New Roman" pitchFamily="18" charset="0"/>
                <a:ea typeface="SimSun" pitchFamily="2" charset="-122"/>
              </a:rPr>
              <a:t> in </a:t>
            </a:r>
            <a:r>
              <a:rPr lang="en-US" altLang="zh-CN" b="1" i="1">
                <a:solidFill>
                  <a:srgbClr val="0350FB"/>
                </a:solidFill>
                <a:latin typeface="Times New Roman" pitchFamily="18" charset="0"/>
                <a:ea typeface="SimSun" pitchFamily="2" charset="-122"/>
              </a:rPr>
              <a:t>the past</a:t>
            </a:r>
            <a:r>
              <a:rPr lang="en-US" altLang="zh-CN" b="1" i="1">
                <a:latin typeface="Times New Roman" pitchFamily="18" charset="0"/>
                <a:ea typeface="SimSun" pitchFamily="2" charset="-122"/>
              </a:rPr>
              <a:t> </a:t>
            </a:r>
          </a:p>
        </p:txBody>
      </p:sp>
      <p:sp>
        <p:nvSpPr>
          <p:cNvPr id="440332" name="Rectangle 11"/>
          <p:cNvSpPr>
            <a:spLocks noChangeArrowheads="1"/>
          </p:cNvSpPr>
          <p:nvPr/>
        </p:nvSpPr>
        <p:spPr bwMode="auto">
          <a:xfrm>
            <a:off x="3355975" y="5805488"/>
            <a:ext cx="1871663" cy="360362"/>
          </a:xfrm>
          <a:prstGeom prst="rect">
            <a:avLst/>
          </a:prstGeom>
          <a:noFill/>
          <a:ln w="9525">
            <a:noFill/>
            <a:miter lim="800000"/>
            <a:headEnd/>
            <a:tailEnd/>
          </a:ln>
        </p:spPr>
        <p:txBody>
          <a:bodyPr wrap="none" anchor="ctr"/>
          <a:lstStyle/>
          <a:p>
            <a:pPr algn="ctr"/>
            <a:r>
              <a:rPr lang="en-US" altLang="zh-CN">
                <a:latin typeface="Verdana" pitchFamily="34" charset="0"/>
                <a:ea typeface="SimSun" pitchFamily="2" charset="-122"/>
              </a:rPr>
              <a:t>(Chen and Ji, 2009)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8146"/>
                                        </p:tgtEl>
                                        <p:attrNameLst>
                                          <p:attrName>style.visibility</p:attrName>
                                        </p:attrNameLst>
                                      </p:cBhvr>
                                      <p:to>
                                        <p:strVal val="visible"/>
                                      </p:to>
                                    </p:set>
                                    <p:animEffect transition="in" filter="blinds(horizontal)">
                                      <p:cBhvr>
                                        <p:cTn id="7" dur="500"/>
                                        <p:tgtEl>
                                          <p:spTgt spid="51814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18147"/>
                                        </p:tgtEl>
                                        <p:attrNameLst>
                                          <p:attrName>style.visibility</p:attrName>
                                        </p:attrNameLst>
                                      </p:cBhvr>
                                      <p:to>
                                        <p:strVal val="visible"/>
                                      </p:to>
                                    </p:set>
                                    <p:animEffect transition="in" filter="blinds(horizontal)">
                                      <p:cBhvr>
                                        <p:cTn id="10" dur="500"/>
                                        <p:tgtEl>
                                          <p:spTgt spid="518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146" grpId="0" animBg="1"/>
      <p:bldP spid="518147" grpId="0" animBg="1"/>
    </p:bld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5" name="Rectangle 6"/>
          <p:cNvSpPr>
            <a:spLocks noGrp="1" noChangeArrowheads="1"/>
          </p:cNvSpPr>
          <p:nvPr>
            <p:ph type="sldNum" sz="quarter" idx="12"/>
          </p:nvPr>
        </p:nvSpPr>
        <p:spPr>
          <a:ln>
            <a:miter lim="800000"/>
            <a:headEnd/>
            <a:tailEnd/>
          </a:ln>
        </p:spPr>
        <p:txBody>
          <a:bodyPr/>
          <a:lstStyle/>
          <a:p>
            <a:pPr>
              <a:defRPr/>
            </a:pPr>
            <a:fld id="{08A3582B-4DA5-4163-8A0C-47DB3DD7CBF0}" type="slidenum">
              <a:rPr lang="en-US" smtClean="0"/>
              <a:pPr>
                <a:defRPr/>
              </a:pPr>
              <a:t>206</a:t>
            </a:fld>
            <a:endParaRPr lang="en-US" smtClean="0"/>
          </a:p>
        </p:txBody>
      </p:sp>
      <p:sp>
        <p:nvSpPr>
          <p:cNvPr id="441346"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12E016F4-8570-40EF-9221-94BEC7E2E664}" type="slidenum">
              <a:rPr lang="en-US" sz="1200">
                <a:latin typeface="Garamond" pitchFamily="18" charset="0"/>
              </a:rPr>
              <a:pPr algn="r"/>
              <a:t>206</a:t>
            </a:fld>
            <a:endParaRPr lang="en-US" sz="1200">
              <a:latin typeface="Garamond" pitchFamily="18" charset="0"/>
            </a:endParaRPr>
          </a:p>
        </p:txBody>
      </p:sp>
      <p:sp>
        <p:nvSpPr>
          <p:cNvPr id="441347" name="Rectangle 2"/>
          <p:cNvSpPr>
            <a:spLocks noGrp="1" noChangeArrowheads="1"/>
          </p:cNvSpPr>
          <p:nvPr>
            <p:ph type="title" idx="4294967295"/>
          </p:nvPr>
        </p:nvSpPr>
        <p:spPr>
          <a:xfrm>
            <a:off x="890588" y="228600"/>
            <a:ext cx="8229600" cy="685800"/>
          </a:xfrm>
        </p:spPr>
        <p:txBody>
          <a:bodyPr/>
          <a:lstStyle/>
          <a:p>
            <a:pPr eaLnBrk="1" hangingPunct="1"/>
            <a:r>
              <a:rPr lang="en-US" altLang="zh-CN" sz="3800" smtClean="0">
                <a:ea typeface="SimSun" pitchFamily="2" charset="-122"/>
              </a:rPr>
              <a:t>Spectral Graph Clustering</a:t>
            </a:r>
            <a:endParaRPr lang="en-US" altLang="zh-CN" sz="4600" smtClean="0">
              <a:ea typeface="SimSun" pitchFamily="2" charset="-122"/>
            </a:endParaRPr>
          </a:p>
        </p:txBody>
      </p:sp>
      <p:graphicFrame>
        <p:nvGraphicFramePr>
          <p:cNvPr id="519171" name="Group 3"/>
          <p:cNvGraphicFramePr>
            <a:graphicFrameLocks noGrp="1"/>
          </p:cNvGraphicFramePr>
          <p:nvPr/>
        </p:nvGraphicFramePr>
        <p:xfrm>
          <a:off x="179388" y="981075"/>
          <a:ext cx="3887787" cy="1050966"/>
        </p:xfrm>
        <a:graphic>
          <a:graphicData uri="http://schemas.openxmlformats.org/drawingml/2006/table">
            <a:tbl>
              <a:tblPr/>
              <a:tblGrid>
                <a:gridCol w="1273175"/>
                <a:gridCol w="1412875"/>
                <a:gridCol w="1201737"/>
              </a:tblGrid>
              <a:tr h="350308">
                <a:tc>
                  <a:txBody>
                    <a:bodyPr/>
                    <a:lstStyle/>
                    <a:p>
                      <a:pPr marL="342900" marR="0" lvl="0" indent="-34290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Trigger</a:t>
                      </a:r>
                    </a:p>
                  </a:txBody>
                  <a:tcPr marT="45621" marB="456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Comic Sans MS" pitchFamily="66" charset="0"/>
                          <a:ea typeface="宋体" pitchFamily="2" charset="-122"/>
                          <a:cs typeface="Times New Roman" pitchFamily="18" charset="0"/>
                        </a:rPr>
                        <a:t>explosion</a:t>
                      </a:r>
                    </a:p>
                  </a:txBody>
                  <a:tcPr marT="45621" marB="456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350308">
                <a:tc rowSpan="2">
                  <a:txBody>
                    <a:bodyPr/>
                    <a:lstStyle/>
                    <a:p>
                      <a:pPr marL="342900" marR="0" lvl="0" indent="-34290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Arguments</a:t>
                      </a:r>
                    </a:p>
                  </a:txBody>
                  <a:tcPr marT="45621" marB="456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Comic Sans MS" pitchFamily="66" charset="0"/>
                          <a:ea typeface="宋体" pitchFamily="2" charset="-122"/>
                          <a:cs typeface="Times New Roman" pitchFamily="18" charset="0"/>
                        </a:rPr>
                        <a:t>Role = Place</a:t>
                      </a:r>
                    </a:p>
                  </a:txBody>
                  <a:tcPr marT="45621" marB="456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Comic Sans MS" pitchFamily="66" charset="0"/>
                          <a:ea typeface="宋体" pitchFamily="2" charset="-122"/>
                          <a:cs typeface="Times New Roman" pitchFamily="18" charset="0"/>
                        </a:rPr>
                        <a:t>a cafe</a:t>
                      </a:r>
                    </a:p>
                  </a:txBody>
                  <a:tcPr marT="45621" marB="456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50308">
                <a:tc v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Comic Sans MS" pitchFamily="66" charset="0"/>
                          <a:ea typeface="宋体" pitchFamily="2" charset="-122"/>
                          <a:cs typeface="Times New Roman" pitchFamily="18" charset="0"/>
                        </a:rPr>
                        <a:t>Role = Time</a:t>
                      </a:r>
                    </a:p>
                  </a:txBody>
                  <a:tcPr marT="45621" marB="456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Comic Sans MS" pitchFamily="66" charset="0"/>
                          <a:ea typeface="宋体" pitchFamily="2" charset="-122"/>
                          <a:cs typeface="Times New Roman" pitchFamily="18" charset="0"/>
                        </a:rPr>
                        <a:t>Tuesday</a:t>
                      </a:r>
                    </a:p>
                  </a:txBody>
                  <a:tcPr marT="45621" marB="456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519187" name="Group 19"/>
          <p:cNvGraphicFramePr>
            <a:graphicFrameLocks noGrp="1"/>
          </p:cNvGraphicFramePr>
          <p:nvPr/>
        </p:nvGraphicFramePr>
        <p:xfrm>
          <a:off x="180975" y="2297113"/>
          <a:ext cx="3887788" cy="1311275"/>
        </p:xfrm>
        <a:graphic>
          <a:graphicData uri="http://schemas.openxmlformats.org/drawingml/2006/table">
            <a:tbl>
              <a:tblPr/>
              <a:tblGrid>
                <a:gridCol w="1273175"/>
                <a:gridCol w="1412875"/>
                <a:gridCol w="1201738"/>
              </a:tblGrid>
              <a:tr h="350690">
                <a:tc>
                  <a:txBody>
                    <a:bodyPr/>
                    <a:lstStyle/>
                    <a:p>
                      <a:pPr marL="342900" marR="0" lvl="0" indent="-34290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Trigger</a:t>
                      </a:r>
                    </a:p>
                  </a:txBody>
                  <a:tcPr marT="45742" marB="4574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Comic Sans MS" pitchFamily="66" charset="0"/>
                          <a:ea typeface="宋体" pitchFamily="2" charset="-122"/>
                          <a:cs typeface="Times New Roman" pitchFamily="18" charset="0"/>
                        </a:rPr>
                        <a:t>explosion</a:t>
                      </a:r>
                    </a:p>
                  </a:txBody>
                  <a:tcPr marT="45742" marB="4574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350690">
                <a:tc rowSpan="2">
                  <a:txBody>
                    <a:bodyPr/>
                    <a:lstStyle/>
                    <a:p>
                      <a:pPr marL="342900" marR="0" lvl="0" indent="-34290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Arguments</a:t>
                      </a:r>
                    </a:p>
                  </a:txBody>
                  <a:tcPr marT="45742" marB="4574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Comic Sans MS" pitchFamily="66" charset="0"/>
                          <a:ea typeface="宋体" pitchFamily="2" charset="-122"/>
                          <a:cs typeface="Times New Roman" pitchFamily="18" charset="0"/>
                        </a:rPr>
                        <a:t>Role = Place</a:t>
                      </a:r>
                    </a:p>
                  </a:txBody>
                  <a:tcPr marT="45742" marB="4574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Comic Sans MS" pitchFamily="66" charset="0"/>
                          <a:ea typeface="宋体" pitchFamily="2" charset="-122"/>
                          <a:cs typeface="Times New Roman" pitchFamily="18" charset="0"/>
                        </a:rPr>
                        <a:t>restroom</a:t>
                      </a:r>
                    </a:p>
                  </a:txBody>
                  <a:tcPr marT="45742" marB="4574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609895">
                <a:tc v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Comic Sans MS" pitchFamily="66" charset="0"/>
                          <a:ea typeface="宋体" pitchFamily="2" charset="-122"/>
                          <a:cs typeface="Times New Roman" pitchFamily="18" charset="0"/>
                        </a:rPr>
                        <a:t>Role = Time</a:t>
                      </a:r>
                    </a:p>
                  </a:txBody>
                  <a:tcPr marT="45742" marB="4574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Comic Sans MS" pitchFamily="66" charset="0"/>
                          <a:ea typeface="宋体" pitchFamily="2" charset="-122"/>
                          <a:cs typeface="Times New Roman" pitchFamily="18" charset="0"/>
                        </a:rPr>
                        <a:t>morning </a:t>
                      </a:r>
                    </a:p>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Comic Sans MS" pitchFamily="66" charset="0"/>
                          <a:ea typeface="宋体" pitchFamily="2" charset="-122"/>
                          <a:cs typeface="Times New Roman" pitchFamily="18" charset="0"/>
                        </a:rPr>
                        <a:t>rush hour</a:t>
                      </a:r>
                    </a:p>
                  </a:txBody>
                  <a:tcPr marT="45742" marB="4574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519203" name="Group 35"/>
          <p:cNvGraphicFramePr>
            <a:graphicFrameLocks noGrp="1"/>
          </p:cNvGraphicFramePr>
          <p:nvPr/>
        </p:nvGraphicFramePr>
        <p:xfrm>
          <a:off x="185738" y="3789363"/>
          <a:ext cx="3887787" cy="739775"/>
        </p:xfrm>
        <a:graphic>
          <a:graphicData uri="http://schemas.openxmlformats.org/drawingml/2006/table">
            <a:tbl>
              <a:tblPr/>
              <a:tblGrid>
                <a:gridCol w="1273175"/>
                <a:gridCol w="1412875"/>
                <a:gridCol w="1201737"/>
              </a:tblGrid>
              <a:tr h="350670">
                <a:tc>
                  <a:txBody>
                    <a:bodyPr/>
                    <a:lstStyle/>
                    <a:p>
                      <a:pPr marL="342900" marR="0" lvl="0" indent="-34290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Trigger</a:t>
                      </a:r>
                    </a:p>
                  </a:txBody>
                  <a:tcPr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Comic Sans MS" pitchFamily="66" charset="0"/>
                          <a:ea typeface="宋体" pitchFamily="2" charset="-122"/>
                          <a:cs typeface="Times New Roman" pitchFamily="18" charset="0"/>
                        </a:rPr>
                        <a:t>explosion</a:t>
                      </a:r>
                    </a:p>
                  </a:txBody>
                  <a:tcPr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389105">
                <a:tc>
                  <a:txBody>
                    <a:bodyPr/>
                    <a:lstStyle/>
                    <a:p>
                      <a:pPr marL="342900" marR="0" lvl="0" indent="-34290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Arguments</a:t>
                      </a:r>
                    </a:p>
                  </a:txBody>
                  <a:tcPr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Comic Sans MS" pitchFamily="66" charset="0"/>
                          <a:ea typeface="宋体" pitchFamily="2" charset="-122"/>
                          <a:cs typeface="Times New Roman" pitchFamily="18" charset="0"/>
                        </a:rPr>
                        <a:t>Role = Place</a:t>
                      </a:r>
                    </a:p>
                  </a:txBody>
                  <a:tcPr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Comic Sans MS" pitchFamily="66" charset="0"/>
                          <a:ea typeface="宋体" pitchFamily="2" charset="-122"/>
                          <a:cs typeface="Times New Roman" pitchFamily="18" charset="0"/>
                        </a:rPr>
                        <a:t>building</a:t>
                      </a:r>
                    </a:p>
                  </a:txBody>
                  <a:tcPr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519216" name="Group 48"/>
          <p:cNvGraphicFramePr>
            <a:graphicFrameLocks noGrp="1"/>
          </p:cNvGraphicFramePr>
          <p:nvPr/>
        </p:nvGraphicFramePr>
        <p:xfrm>
          <a:off x="4456113" y="981075"/>
          <a:ext cx="4003675" cy="1050966"/>
        </p:xfrm>
        <a:graphic>
          <a:graphicData uri="http://schemas.openxmlformats.org/drawingml/2006/table">
            <a:tbl>
              <a:tblPr/>
              <a:tblGrid>
                <a:gridCol w="1273175"/>
                <a:gridCol w="1412875"/>
                <a:gridCol w="1317625"/>
              </a:tblGrid>
              <a:tr h="350308">
                <a:tc>
                  <a:txBody>
                    <a:bodyPr/>
                    <a:lstStyle/>
                    <a:p>
                      <a:pPr marL="342900" marR="0" lvl="0" indent="-34290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Trigger</a:t>
                      </a:r>
                    </a:p>
                  </a:txBody>
                  <a:tcPr marT="45621" marB="456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Comic Sans MS" pitchFamily="66" charset="0"/>
                          <a:ea typeface="宋体" pitchFamily="2" charset="-122"/>
                          <a:cs typeface="Times New Roman" pitchFamily="18" charset="0"/>
                        </a:rPr>
                        <a:t>blast</a:t>
                      </a:r>
                    </a:p>
                  </a:txBody>
                  <a:tcPr marT="45621" marB="456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350308">
                <a:tc rowSpan="2">
                  <a:txBody>
                    <a:bodyPr/>
                    <a:lstStyle/>
                    <a:p>
                      <a:pPr marL="342900" marR="0" lvl="0" indent="-34290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Arguments</a:t>
                      </a:r>
                    </a:p>
                  </a:txBody>
                  <a:tcPr marT="45621" marB="456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Comic Sans MS" pitchFamily="66" charset="0"/>
                          <a:ea typeface="宋体" pitchFamily="2" charset="-122"/>
                          <a:cs typeface="Times New Roman" pitchFamily="18" charset="0"/>
                        </a:rPr>
                        <a:t>Role = Place</a:t>
                      </a:r>
                    </a:p>
                  </a:txBody>
                  <a:tcPr marT="45621" marB="456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Comic Sans MS" pitchFamily="66" charset="0"/>
                          <a:ea typeface="宋体" pitchFamily="2" charset="-122"/>
                          <a:cs typeface="Times New Roman" pitchFamily="18" charset="0"/>
                        </a:rPr>
                        <a:t>site</a:t>
                      </a:r>
                    </a:p>
                  </a:txBody>
                  <a:tcPr marT="45621" marB="456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50308">
                <a:tc v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Comic Sans MS" pitchFamily="66" charset="0"/>
                          <a:ea typeface="宋体" pitchFamily="2" charset="-122"/>
                          <a:cs typeface="Times New Roman" pitchFamily="18" charset="0"/>
                        </a:rPr>
                        <a:t>Role = Time</a:t>
                      </a:r>
                    </a:p>
                  </a:txBody>
                  <a:tcPr marT="45621" marB="456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Comic Sans MS" pitchFamily="66" charset="0"/>
                          <a:ea typeface="宋体" pitchFamily="2" charset="-122"/>
                          <a:cs typeface="Times New Roman" pitchFamily="18" charset="0"/>
                        </a:rPr>
                        <a:t>morning</a:t>
                      </a:r>
                    </a:p>
                  </a:txBody>
                  <a:tcPr marT="45621" marB="456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519232" name="Group 64"/>
          <p:cNvGraphicFramePr>
            <a:graphicFrameLocks noGrp="1"/>
          </p:cNvGraphicFramePr>
          <p:nvPr/>
        </p:nvGraphicFramePr>
        <p:xfrm>
          <a:off x="4470400" y="2178050"/>
          <a:ext cx="3989388" cy="960438"/>
        </p:xfrm>
        <a:graphic>
          <a:graphicData uri="http://schemas.openxmlformats.org/drawingml/2006/table">
            <a:tbl>
              <a:tblPr/>
              <a:tblGrid>
                <a:gridCol w="1250950"/>
                <a:gridCol w="1387475"/>
                <a:gridCol w="1350963"/>
              </a:tblGrid>
              <a:tr h="350636">
                <a:tc>
                  <a:txBody>
                    <a:bodyPr/>
                    <a:lstStyle/>
                    <a:p>
                      <a:pPr marL="342900" marR="0" lvl="0" indent="-34290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Trigger</a:t>
                      </a:r>
                    </a:p>
                  </a:txBody>
                  <a:tcPr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Comic Sans MS" pitchFamily="66" charset="0"/>
                          <a:ea typeface="宋体" pitchFamily="2" charset="-122"/>
                          <a:cs typeface="Times New Roman" pitchFamily="18" charset="0"/>
                        </a:rPr>
                        <a:t>explosion</a:t>
                      </a:r>
                    </a:p>
                  </a:txBody>
                  <a:tcPr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609802">
                <a:tc>
                  <a:txBody>
                    <a:bodyPr/>
                    <a:lstStyle/>
                    <a:p>
                      <a:pPr marL="342900" marR="0" lvl="0" indent="-34290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Arguments</a:t>
                      </a:r>
                    </a:p>
                  </a:txBody>
                  <a:tcPr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Comic Sans MS" pitchFamily="66" charset="0"/>
                          <a:ea typeface="宋体" pitchFamily="2" charset="-122"/>
                          <a:cs typeface="Times New Roman" pitchFamily="18" charset="0"/>
                        </a:rPr>
                        <a:t>Role = Time</a:t>
                      </a:r>
                    </a:p>
                  </a:txBody>
                  <a:tcPr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Comic Sans MS" pitchFamily="66" charset="0"/>
                          <a:ea typeface="宋体" pitchFamily="2" charset="-122"/>
                          <a:cs typeface="Times New Roman" pitchFamily="18" charset="0"/>
                        </a:rPr>
                        <a:t>a month</a:t>
                      </a:r>
                    </a:p>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Comic Sans MS" pitchFamily="66" charset="0"/>
                          <a:ea typeface="宋体" pitchFamily="2" charset="-122"/>
                          <a:cs typeface="Times New Roman" pitchFamily="18" charset="0"/>
                        </a:rPr>
                        <a:t>after</a:t>
                      </a:r>
                    </a:p>
                  </a:txBody>
                  <a:tcPr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519245" name="Group 77"/>
          <p:cNvGraphicFramePr>
            <a:graphicFrameLocks noGrp="1"/>
          </p:cNvGraphicFramePr>
          <p:nvPr/>
        </p:nvGraphicFramePr>
        <p:xfrm>
          <a:off x="4486275" y="3300413"/>
          <a:ext cx="3973513" cy="701676"/>
        </p:xfrm>
        <a:graphic>
          <a:graphicData uri="http://schemas.openxmlformats.org/drawingml/2006/table">
            <a:tbl>
              <a:tblPr/>
              <a:tblGrid>
                <a:gridCol w="1273175"/>
                <a:gridCol w="1412875"/>
                <a:gridCol w="1287463"/>
              </a:tblGrid>
              <a:tr h="350838">
                <a:tc>
                  <a:txBody>
                    <a:bodyPr/>
                    <a:lstStyle/>
                    <a:p>
                      <a:pPr marL="342900" marR="0" lvl="0" indent="-34290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Trigger</a:t>
                      </a:r>
                    </a:p>
                  </a:txBody>
                  <a:tcPr marT="45761" marB="4576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Comic Sans MS" pitchFamily="66" charset="0"/>
                          <a:ea typeface="宋体" pitchFamily="2" charset="-122"/>
                          <a:cs typeface="Times New Roman" pitchFamily="18" charset="0"/>
                        </a:rPr>
                        <a:t>exploded</a:t>
                      </a:r>
                    </a:p>
                  </a:txBody>
                  <a:tcPr marT="45761" marB="4576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350838">
                <a:tc>
                  <a:txBody>
                    <a:bodyPr/>
                    <a:lstStyle/>
                    <a:p>
                      <a:pPr marL="342900" marR="0" lvl="0" indent="-34290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Arguments</a:t>
                      </a:r>
                    </a:p>
                  </a:txBody>
                  <a:tcPr marT="45761" marB="4576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Comic Sans MS" pitchFamily="66" charset="0"/>
                          <a:ea typeface="宋体" pitchFamily="2" charset="-122"/>
                          <a:cs typeface="Times New Roman" pitchFamily="18" charset="0"/>
                        </a:rPr>
                        <a:t>Role = Place</a:t>
                      </a:r>
                    </a:p>
                  </a:txBody>
                  <a:tcPr marT="45761" marB="4576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Comic Sans MS" pitchFamily="66" charset="0"/>
                          <a:ea typeface="宋体" pitchFamily="2" charset="-122"/>
                          <a:cs typeface="Times New Roman" pitchFamily="18" charset="0"/>
                        </a:rPr>
                        <a:t>restaurant</a:t>
                      </a:r>
                    </a:p>
                  </a:txBody>
                  <a:tcPr marT="45761" marB="4576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519258" name="Group 90"/>
          <p:cNvGraphicFramePr>
            <a:graphicFrameLocks noGrp="1"/>
          </p:cNvGraphicFramePr>
          <p:nvPr/>
        </p:nvGraphicFramePr>
        <p:xfrm>
          <a:off x="4470400" y="4335463"/>
          <a:ext cx="3989388" cy="773112"/>
        </p:xfrm>
        <a:graphic>
          <a:graphicData uri="http://schemas.openxmlformats.org/drawingml/2006/table">
            <a:tbl>
              <a:tblPr/>
              <a:tblGrid>
                <a:gridCol w="1306513"/>
                <a:gridCol w="1819275"/>
                <a:gridCol w="863600"/>
              </a:tblGrid>
              <a:tr h="350664">
                <a:tc>
                  <a:txBody>
                    <a:bodyPr/>
                    <a:lstStyle/>
                    <a:p>
                      <a:pPr marL="342900" marR="0" lvl="0" indent="-34290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Trigger</a:t>
                      </a:r>
                    </a:p>
                  </a:txBody>
                  <a:tcPr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Comic Sans MS" pitchFamily="66" charset="0"/>
                          <a:ea typeface="宋体" pitchFamily="2" charset="-122"/>
                          <a:cs typeface="Times New Roman" pitchFamily="18" charset="0"/>
                        </a:rPr>
                        <a:t>bombing</a:t>
                      </a:r>
                    </a:p>
                  </a:txBody>
                  <a:tcPr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422448">
                <a:tc>
                  <a:txBody>
                    <a:bodyPr/>
                    <a:lstStyle/>
                    <a:p>
                      <a:pPr marL="342900" marR="0" lvl="0" indent="-34290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Arguments</a:t>
                      </a:r>
                    </a:p>
                  </a:txBody>
                  <a:tcPr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Comic Sans MS" pitchFamily="66" charset="0"/>
                          <a:ea typeface="宋体" pitchFamily="2" charset="-122"/>
                          <a:cs typeface="Times New Roman" pitchFamily="18" charset="0"/>
                        </a:rPr>
                        <a:t>Role = Attacker</a:t>
                      </a:r>
                    </a:p>
                  </a:txBody>
                  <a:tcPr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Comic Sans MS" pitchFamily="66" charset="0"/>
                          <a:ea typeface="宋体" pitchFamily="2" charset="-122"/>
                          <a:cs typeface="Times New Roman" pitchFamily="18" charset="0"/>
                        </a:rPr>
                        <a:t>groups</a:t>
                      </a:r>
                    </a:p>
                  </a:txBody>
                  <a:tcPr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441448" name="Rectangle 103"/>
          <p:cNvSpPr>
            <a:spLocks noChangeArrowheads="1"/>
          </p:cNvSpPr>
          <p:nvPr/>
        </p:nvSpPr>
        <p:spPr bwMode="auto">
          <a:xfrm>
            <a:off x="179388" y="981075"/>
            <a:ext cx="3887787" cy="3527425"/>
          </a:xfrm>
          <a:prstGeom prst="rect">
            <a:avLst/>
          </a:prstGeom>
          <a:noFill/>
          <a:ln w="9525">
            <a:noFill/>
            <a:miter lim="800000"/>
            <a:headEnd/>
            <a:tailEnd/>
          </a:ln>
        </p:spPr>
        <p:txBody>
          <a:bodyPr wrap="none" anchor="ctr"/>
          <a:lstStyle/>
          <a:p>
            <a:endParaRPr lang="en-US"/>
          </a:p>
        </p:txBody>
      </p:sp>
      <p:sp>
        <p:nvSpPr>
          <p:cNvPr id="441449" name="Rectangle 104"/>
          <p:cNvSpPr>
            <a:spLocks noChangeArrowheads="1"/>
          </p:cNvSpPr>
          <p:nvPr/>
        </p:nvSpPr>
        <p:spPr bwMode="auto">
          <a:xfrm>
            <a:off x="179388" y="981075"/>
            <a:ext cx="3887787" cy="3527425"/>
          </a:xfrm>
          <a:prstGeom prst="rect">
            <a:avLst/>
          </a:prstGeom>
          <a:noFill/>
          <a:ln w="9525">
            <a:noFill/>
            <a:miter lim="800000"/>
            <a:headEnd/>
            <a:tailEnd/>
          </a:ln>
        </p:spPr>
        <p:txBody>
          <a:bodyPr wrap="none" anchor="ctr"/>
          <a:lstStyle/>
          <a:p>
            <a:endParaRPr lang="en-US"/>
          </a:p>
        </p:txBody>
      </p:sp>
      <p:sp>
        <p:nvSpPr>
          <p:cNvPr id="519273" name="Oval 105"/>
          <p:cNvSpPr>
            <a:spLocks noChangeArrowheads="1"/>
          </p:cNvSpPr>
          <p:nvPr/>
        </p:nvSpPr>
        <p:spPr bwMode="auto">
          <a:xfrm>
            <a:off x="2411413" y="1341438"/>
            <a:ext cx="215900" cy="215900"/>
          </a:xfrm>
          <a:prstGeom prst="ellipse">
            <a:avLst/>
          </a:prstGeom>
          <a:gradFill rotWithShape="1">
            <a:gsLst>
              <a:gs pos="0">
                <a:srgbClr val="FF9900"/>
              </a:gs>
              <a:gs pos="100000">
                <a:srgbClr val="764700"/>
              </a:gs>
            </a:gsLst>
            <a:path path="rect">
              <a:fillToRect r="100000" b="100000"/>
            </a:path>
          </a:gradFill>
          <a:ln w="9525">
            <a:noFill/>
            <a:round/>
            <a:headEnd/>
            <a:tailEnd/>
          </a:ln>
        </p:spPr>
        <p:txBody>
          <a:bodyPr wrap="none" anchor="ctr"/>
          <a:lstStyle/>
          <a:p>
            <a:endParaRPr lang="en-US"/>
          </a:p>
        </p:txBody>
      </p:sp>
      <p:sp>
        <p:nvSpPr>
          <p:cNvPr id="519274" name="Oval 106"/>
          <p:cNvSpPr>
            <a:spLocks noChangeArrowheads="1"/>
          </p:cNvSpPr>
          <p:nvPr/>
        </p:nvSpPr>
        <p:spPr bwMode="auto">
          <a:xfrm>
            <a:off x="1908175" y="2767013"/>
            <a:ext cx="215900" cy="215900"/>
          </a:xfrm>
          <a:prstGeom prst="ellipse">
            <a:avLst/>
          </a:prstGeom>
          <a:gradFill rotWithShape="1">
            <a:gsLst>
              <a:gs pos="0">
                <a:srgbClr val="FF9900"/>
              </a:gs>
              <a:gs pos="100000">
                <a:srgbClr val="764700"/>
              </a:gs>
            </a:gsLst>
            <a:path path="rect">
              <a:fillToRect r="100000" b="100000"/>
            </a:path>
          </a:gradFill>
          <a:ln w="9525">
            <a:noFill/>
            <a:round/>
            <a:headEnd/>
            <a:tailEnd/>
          </a:ln>
        </p:spPr>
        <p:txBody>
          <a:bodyPr wrap="none" anchor="ctr"/>
          <a:lstStyle/>
          <a:p>
            <a:endParaRPr lang="en-US"/>
          </a:p>
        </p:txBody>
      </p:sp>
      <p:sp>
        <p:nvSpPr>
          <p:cNvPr id="519275" name="Oval 107"/>
          <p:cNvSpPr>
            <a:spLocks noChangeArrowheads="1"/>
          </p:cNvSpPr>
          <p:nvPr/>
        </p:nvSpPr>
        <p:spPr bwMode="auto">
          <a:xfrm>
            <a:off x="2425700" y="4092575"/>
            <a:ext cx="215900" cy="215900"/>
          </a:xfrm>
          <a:prstGeom prst="ellipse">
            <a:avLst/>
          </a:prstGeom>
          <a:gradFill rotWithShape="1">
            <a:gsLst>
              <a:gs pos="0">
                <a:srgbClr val="FF9900"/>
              </a:gs>
              <a:gs pos="100000">
                <a:srgbClr val="764700"/>
              </a:gs>
            </a:gsLst>
            <a:path path="rect">
              <a:fillToRect r="100000" b="100000"/>
            </a:path>
          </a:gradFill>
          <a:ln w="9525">
            <a:noFill/>
            <a:round/>
            <a:headEnd/>
            <a:tailEnd/>
          </a:ln>
        </p:spPr>
        <p:txBody>
          <a:bodyPr wrap="none" anchor="ctr"/>
          <a:lstStyle/>
          <a:p>
            <a:endParaRPr lang="en-US"/>
          </a:p>
        </p:txBody>
      </p:sp>
      <p:sp>
        <p:nvSpPr>
          <p:cNvPr id="519276" name="Oval 108"/>
          <p:cNvSpPr>
            <a:spLocks noChangeArrowheads="1"/>
          </p:cNvSpPr>
          <p:nvPr/>
        </p:nvSpPr>
        <p:spPr bwMode="auto">
          <a:xfrm>
            <a:off x="6011863" y="1341438"/>
            <a:ext cx="215900" cy="215900"/>
          </a:xfrm>
          <a:prstGeom prst="ellipse">
            <a:avLst/>
          </a:prstGeom>
          <a:gradFill rotWithShape="1">
            <a:gsLst>
              <a:gs pos="0">
                <a:srgbClr val="FF9900"/>
              </a:gs>
              <a:gs pos="100000">
                <a:srgbClr val="764700"/>
              </a:gs>
            </a:gsLst>
            <a:path path="rect">
              <a:fillToRect r="100000" b="100000"/>
            </a:path>
          </a:gradFill>
          <a:ln w="9525">
            <a:noFill/>
            <a:round/>
            <a:headEnd/>
            <a:tailEnd/>
          </a:ln>
        </p:spPr>
        <p:txBody>
          <a:bodyPr wrap="none" anchor="ctr"/>
          <a:lstStyle/>
          <a:p>
            <a:endParaRPr lang="en-US"/>
          </a:p>
        </p:txBody>
      </p:sp>
      <p:sp>
        <p:nvSpPr>
          <p:cNvPr id="519277" name="Oval 109"/>
          <p:cNvSpPr>
            <a:spLocks noChangeArrowheads="1"/>
          </p:cNvSpPr>
          <p:nvPr/>
        </p:nvSpPr>
        <p:spPr bwMode="auto">
          <a:xfrm>
            <a:off x="5997575" y="2708275"/>
            <a:ext cx="215900" cy="215900"/>
          </a:xfrm>
          <a:prstGeom prst="ellipse">
            <a:avLst/>
          </a:prstGeom>
          <a:gradFill rotWithShape="1">
            <a:gsLst>
              <a:gs pos="0">
                <a:srgbClr val="FF9900"/>
              </a:gs>
              <a:gs pos="100000">
                <a:srgbClr val="764700"/>
              </a:gs>
            </a:gsLst>
            <a:path path="rect">
              <a:fillToRect r="100000" b="100000"/>
            </a:path>
          </a:gradFill>
          <a:ln w="9525">
            <a:noFill/>
            <a:round/>
            <a:headEnd/>
            <a:tailEnd/>
          </a:ln>
        </p:spPr>
        <p:txBody>
          <a:bodyPr wrap="none" anchor="ctr"/>
          <a:lstStyle/>
          <a:p>
            <a:endParaRPr lang="en-US"/>
          </a:p>
        </p:txBody>
      </p:sp>
      <p:sp>
        <p:nvSpPr>
          <p:cNvPr id="519278" name="Oval 110"/>
          <p:cNvSpPr>
            <a:spLocks noChangeArrowheads="1"/>
          </p:cNvSpPr>
          <p:nvPr/>
        </p:nvSpPr>
        <p:spPr bwMode="auto">
          <a:xfrm>
            <a:off x="7092950" y="3573463"/>
            <a:ext cx="215900" cy="215900"/>
          </a:xfrm>
          <a:prstGeom prst="ellipse">
            <a:avLst/>
          </a:prstGeom>
          <a:solidFill>
            <a:srgbClr val="FF9900"/>
          </a:solidFill>
          <a:ln w="9525">
            <a:noFill/>
            <a:round/>
            <a:headEnd/>
            <a:tailEnd/>
          </a:ln>
        </p:spPr>
        <p:txBody>
          <a:bodyPr wrap="none" anchor="ctr"/>
          <a:lstStyle/>
          <a:p>
            <a:endParaRPr lang="en-US"/>
          </a:p>
        </p:txBody>
      </p:sp>
      <p:sp>
        <p:nvSpPr>
          <p:cNvPr id="519279" name="Oval 111"/>
          <p:cNvSpPr>
            <a:spLocks noChangeArrowheads="1"/>
          </p:cNvSpPr>
          <p:nvPr/>
        </p:nvSpPr>
        <p:spPr bwMode="auto">
          <a:xfrm>
            <a:off x="6300788" y="4681538"/>
            <a:ext cx="215900" cy="215900"/>
          </a:xfrm>
          <a:prstGeom prst="ellipse">
            <a:avLst/>
          </a:prstGeom>
          <a:solidFill>
            <a:srgbClr val="FF9900"/>
          </a:solidFill>
          <a:ln w="9525">
            <a:noFill/>
            <a:round/>
            <a:headEnd/>
            <a:tailEnd/>
          </a:ln>
        </p:spPr>
        <p:txBody>
          <a:bodyPr wrap="none" anchor="ctr"/>
          <a:lstStyle/>
          <a:p>
            <a:endParaRPr lang="en-US"/>
          </a:p>
        </p:txBody>
      </p:sp>
      <p:sp>
        <p:nvSpPr>
          <p:cNvPr id="519280" name="Line 112"/>
          <p:cNvSpPr>
            <a:spLocks noChangeShapeType="1"/>
          </p:cNvSpPr>
          <p:nvPr/>
        </p:nvSpPr>
        <p:spPr bwMode="auto">
          <a:xfrm flipH="1">
            <a:off x="2051050" y="1557338"/>
            <a:ext cx="433388" cy="1223962"/>
          </a:xfrm>
          <a:prstGeom prst="line">
            <a:avLst/>
          </a:prstGeom>
          <a:noFill/>
          <a:ln w="38100">
            <a:solidFill>
              <a:srgbClr val="6600CC"/>
            </a:solidFill>
            <a:round/>
            <a:headEnd/>
            <a:tailEnd/>
          </a:ln>
        </p:spPr>
        <p:txBody>
          <a:bodyPr/>
          <a:lstStyle/>
          <a:p>
            <a:endParaRPr lang="en-US"/>
          </a:p>
        </p:txBody>
      </p:sp>
      <p:sp>
        <p:nvSpPr>
          <p:cNvPr id="519281" name="Line 113"/>
          <p:cNvSpPr>
            <a:spLocks noChangeShapeType="1"/>
          </p:cNvSpPr>
          <p:nvPr/>
        </p:nvSpPr>
        <p:spPr bwMode="auto">
          <a:xfrm>
            <a:off x="2051050" y="2968625"/>
            <a:ext cx="433388" cy="1150938"/>
          </a:xfrm>
          <a:prstGeom prst="line">
            <a:avLst/>
          </a:prstGeom>
          <a:noFill/>
          <a:ln w="38100">
            <a:solidFill>
              <a:srgbClr val="6600CC"/>
            </a:solidFill>
            <a:round/>
            <a:headEnd/>
            <a:tailEnd/>
          </a:ln>
        </p:spPr>
        <p:txBody>
          <a:bodyPr/>
          <a:lstStyle/>
          <a:p>
            <a:endParaRPr lang="en-US"/>
          </a:p>
        </p:txBody>
      </p:sp>
      <p:sp>
        <p:nvSpPr>
          <p:cNvPr id="519282" name="Line 114"/>
          <p:cNvSpPr>
            <a:spLocks noChangeShapeType="1"/>
          </p:cNvSpPr>
          <p:nvPr/>
        </p:nvSpPr>
        <p:spPr bwMode="auto">
          <a:xfrm flipH="1">
            <a:off x="2627313" y="1500188"/>
            <a:ext cx="3455987" cy="2649537"/>
          </a:xfrm>
          <a:prstGeom prst="line">
            <a:avLst/>
          </a:prstGeom>
          <a:noFill/>
          <a:ln w="38100">
            <a:solidFill>
              <a:srgbClr val="6600CC"/>
            </a:solidFill>
            <a:round/>
            <a:headEnd/>
            <a:tailEnd/>
          </a:ln>
        </p:spPr>
        <p:txBody>
          <a:bodyPr/>
          <a:lstStyle/>
          <a:p>
            <a:endParaRPr lang="en-US"/>
          </a:p>
        </p:txBody>
      </p:sp>
      <p:sp>
        <p:nvSpPr>
          <p:cNvPr id="519283" name="Line 115"/>
          <p:cNvSpPr>
            <a:spLocks noChangeShapeType="1"/>
          </p:cNvSpPr>
          <p:nvPr/>
        </p:nvSpPr>
        <p:spPr bwMode="auto">
          <a:xfrm>
            <a:off x="6142038" y="1543050"/>
            <a:ext cx="0" cy="1223963"/>
          </a:xfrm>
          <a:prstGeom prst="line">
            <a:avLst/>
          </a:prstGeom>
          <a:noFill/>
          <a:ln w="38100">
            <a:solidFill>
              <a:srgbClr val="6600CC"/>
            </a:solidFill>
            <a:round/>
            <a:headEnd/>
            <a:tailEnd/>
          </a:ln>
        </p:spPr>
        <p:txBody>
          <a:bodyPr/>
          <a:lstStyle/>
          <a:p>
            <a:endParaRPr lang="en-US"/>
          </a:p>
        </p:txBody>
      </p:sp>
      <p:sp>
        <p:nvSpPr>
          <p:cNvPr id="519284" name="Line 116"/>
          <p:cNvSpPr>
            <a:spLocks noChangeShapeType="1"/>
          </p:cNvSpPr>
          <p:nvPr/>
        </p:nvSpPr>
        <p:spPr bwMode="auto">
          <a:xfrm flipH="1" flipV="1">
            <a:off x="2627313" y="1454150"/>
            <a:ext cx="3384550" cy="0"/>
          </a:xfrm>
          <a:prstGeom prst="line">
            <a:avLst/>
          </a:prstGeom>
          <a:noFill/>
          <a:ln w="38100">
            <a:solidFill>
              <a:srgbClr val="6600CC"/>
            </a:solidFill>
            <a:round/>
            <a:headEnd/>
            <a:tailEnd/>
          </a:ln>
        </p:spPr>
        <p:txBody>
          <a:bodyPr/>
          <a:lstStyle/>
          <a:p>
            <a:endParaRPr lang="en-US"/>
          </a:p>
        </p:txBody>
      </p:sp>
      <p:sp>
        <p:nvSpPr>
          <p:cNvPr id="519285" name="Line 117"/>
          <p:cNvSpPr>
            <a:spLocks noChangeShapeType="1"/>
          </p:cNvSpPr>
          <p:nvPr/>
        </p:nvSpPr>
        <p:spPr bwMode="auto">
          <a:xfrm flipH="1" flipV="1">
            <a:off x="2584450" y="1528763"/>
            <a:ext cx="3457575" cy="1223962"/>
          </a:xfrm>
          <a:prstGeom prst="line">
            <a:avLst/>
          </a:prstGeom>
          <a:noFill/>
          <a:ln w="38100">
            <a:solidFill>
              <a:srgbClr val="6600CC"/>
            </a:solidFill>
            <a:round/>
            <a:headEnd/>
            <a:tailEnd/>
          </a:ln>
        </p:spPr>
        <p:txBody>
          <a:bodyPr/>
          <a:lstStyle/>
          <a:p>
            <a:endParaRPr lang="en-US"/>
          </a:p>
        </p:txBody>
      </p:sp>
      <p:sp>
        <p:nvSpPr>
          <p:cNvPr id="519286" name="Line 118"/>
          <p:cNvSpPr>
            <a:spLocks noChangeShapeType="1"/>
          </p:cNvSpPr>
          <p:nvPr/>
        </p:nvSpPr>
        <p:spPr bwMode="auto">
          <a:xfrm flipV="1">
            <a:off x="2555875" y="1484313"/>
            <a:ext cx="0" cy="2665412"/>
          </a:xfrm>
          <a:prstGeom prst="line">
            <a:avLst/>
          </a:prstGeom>
          <a:noFill/>
          <a:ln w="38100">
            <a:solidFill>
              <a:srgbClr val="6600CC"/>
            </a:solidFill>
            <a:round/>
            <a:headEnd/>
            <a:tailEnd/>
          </a:ln>
        </p:spPr>
        <p:txBody>
          <a:bodyPr/>
          <a:lstStyle/>
          <a:p>
            <a:endParaRPr lang="en-US"/>
          </a:p>
        </p:txBody>
      </p:sp>
      <p:sp>
        <p:nvSpPr>
          <p:cNvPr id="519287" name="Line 119"/>
          <p:cNvSpPr>
            <a:spLocks noChangeShapeType="1"/>
          </p:cNvSpPr>
          <p:nvPr/>
        </p:nvSpPr>
        <p:spPr bwMode="auto">
          <a:xfrm flipH="1">
            <a:off x="2051050" y="1512888"/>
            <a:ext cx="3960813" cy="1296987"/>
          </a:xfrm>
          <a:prstGeom prst="line">
            <a:avLst/>
          </a:prstGeom>
          <a:noFill/>
          <a:ln w="38100">
            <a:solidFill>
              <a:srgbClr val="6600CC"/>
            </a:solidFill>
            <a:round/>
            <a:headEnd/>
            <a:tailEnd/>
          </a:ln>
        </p:spPr>
        <p:txBody>
          <a:bodyPr/>
          <a:lstStyle/>
          <a:p>
            <a:endParaRPr lang="en-US"/>
          </a:p>
        </p:txBody>
      </p:sp>
      <p:sp>
        <p:nvSpPr>
          <p:cNvPr id="519288" name="Line 120"/>
          <p:cNvSpPr>
            <a:spLocks noChangeShapeType="1"/>
          </p:cNvSpPr>
          <p:nvPr/>
        </p:nvSpPr>
        <p:spPr bwMode="auto">
          <a:xfrm flipH="1" flipV="1">
            <a:off x="6156325" y="2852738"/>
            <a:ext cx="1006475" cy="792162"/>
          </a:xfrm>
          <a:prstGeom prst="line">
            <a:avLst/>
          </a:prstGeom>
          <a:noFill/>
          <a:ln w="38100">
            <a:solidFill>
              <a:schemeClr val="folHlink"/>
            </a:solidFill>
            <a:round/>
            <a:headEnd/>
            <a:tailEnd/>
          </a:ln>
        </p:spPr>
        <p:txBody>
          <a:bodyPr/>
          <a:lstStyle/>
          <a:p>
            <a:endParaRPr lang="en-US"/>
          </a:p>
        </p:txBody>
      </p:sp>
      <p:sp>
        <p:nvSpPr>
          <p:cNvPr id="519289" name="Line 121"/>
          <p:cNvSpPr>
            <a:spLocks noChangeShapeType="1"/>
          </p:cNvSpPr>
          <p:nvPr/>
        </p:nvSpPr>
        <p:spPr bwMode="auto">
          <a:xfrm flipH="1" flipV="1">
            <a:off x="2555875" y="4221163"/>
            <a:ext cx="3816350" cy="576262"/>
          </a:xfrm>
          <a:prstGeom prst="line">
            <a:avLst/>
          </a:prstGeom>
          <a:noFill/>
          <a:ln w="38100">
            <a:solidFill>
              <a:schemeClr val="folHlink"/>
            </a:solidFill>
            <a:round/>
            <a:headEnd/>
            <a:tailEnd/>
          </a:ln>
        </p:spPr>
        <p:txBody>
          <a:bodyPr/>
          <a:lstStyle/>
          <a:p>
            <a:endParaRPr lang="en-US"/>
          </a:p>
        </p:txBody>
      </p:sp>
      <p:sp>
        <p:nvSpPr>
          <p:cNvPr id="519290" name="Line 122"/>
          <p:cNvSpPr>
            <a:spLocks noChangeShapeType="1"/>
          </p:cNvSpPr>
          <p:nvPr/>
        </p:nvSpPr>
        <p:spPr bwMode="auto">
          <a:xfrm flipH="1" flipV="1">
            <a:off x="2124075" y="2924175"/>
            <a:ext cx="4248150" cy="1800225"/>
          </a:xfrm>
          <a:prstGeom prst="line">
            <a:avLst/>
          </a:prstGeom>
          <a:noFill/>
          <a:ln w="38100">
            <a:solidFill>
              <a:schemeClr val="folHlink"/>
            </a:solidFill>
            <a:round/>
            <a:headEnd/>
            <a:tailEnd/>
          </a:ln>
        </p:spPr>
        <p:txBody>
          <a:bodyPr/>
          <a:lstStyle/>
          <a:p>
            <a:endParaRPr lang="en-US"/>
          </a:p>
        </p:txBody>
      </p:sp>
      <p:sp>
        <p:nvSpPr>
          <p:cNvPr id="519291" name="Line 123"/>
          <p:cNvSpPr>
            <a:spLocks noChangeShapeType="1"/>
          </p:cNvSpPr>
          <p:nvPr/>
        </p:nvSpPr>
        <p:spPr bwMode="auto">
          <a:xfrm flipH="1">
            <a:off x="4356100" y="2205038"/>
            <a:ext cx="3240088" cy="2879725"/>
          </a:xfrm>
          <a:prstGeom prst="line">
            <a:avLst/>
          </a:prstGeom>
          <a:noFill/>
          <a:ln w="9525">
            <a:solidFill>
              <a:schemeClr val="tx1"/>
            </a:solidFill>
            <a:prstDash val="dash"/>
            <a:round/>
            <a:headEnd/>
            <a:tailEnd/>
          </a:ln>
        </p:spPr>
        <p:txBody>
          <a:bodyPr/>
          <a:lstStyle/>
          <a:p>
            <a:endParaRPr lang="en-US"/>
          </a:p>
        </p:txBody>
      </p:sp>
      <p:sp>
        <p:nvSpPr>
          <p:cNvPr id="519292" name="Line 124"/>
          <p:cNvSpPr>
            <a:spLocks noChangeShapeType="1"/>
          </p:cNvSpPr>
          <p:nvPr/>
        </p:nvSpPr>
        <p:spPr bwMode="auto">
          <a:xfrm flipH="1" flipV="1">
            <a:off x="6184900" y="1500188"/>
            <a:ext cx="979488" cy="2073275"/>
          </a:xfrm>
          <a:prstGeom prst="line">
            <a:avLst/>
          </a:prstGeom>
          <a:noFill/>
          <a:ln w="38100">
            <a:solidFill>
              <a:schemeClr val="folHlink"/>
            </a:solidFill>
            <a:round/>
            <a:headEnd/>
            <a:tailEnd/>
          </a:ln>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xit" presetSubtype="32" fill="hold" nodeType="clickEffect">
                                  <p:stCondLst>
                                    <p:cond delay="0"/>
                                  </p:stCondLst>
                                  <p:childTnLst>
                                    <p:anim calcmode="lin" valueType="num">
                                      <p:cBhvr>
                                        <p:cTn id="6" dur="500"/>
                                        <p:tgtEl>
                                          <p:spTgt spid="519171"/>
                                        </p:tgtEl>
                                        <p:attrNameLst>
                                          <p:attrName>ppt_w</p:attrName>
                                        </p:attrNameLst>
                                      </p:cBhvr>
                                      <p:tavLst>
                                        <p:tav tm="0">
                                          <p:val>
                                            <p:strVal val="ppt_w"/>
                                          </p:val>
                                        </p:tav>
                                        <p:tav tm="100000">
                                          <p:val>
                                            <p:fltVal val="0"/>
                                          </p:val>
                                        </p:tav>
                                      </p:tavLst>
                                    </p:anim>
                                    <p:anim calcmode="lin" valueType="num">
                                      <p:cBhvr>
                                        <p:cTn id="7" dur="500"/>
                                        <p:tgtEl>
                                          <p:spTgt spid="519171"/>
                                        </p:tgtEl>
                                        <p:attrNameLst>
                                          <p:attrName>ppt_h</p:attrName>
                                        </p:attrNameLst>
                                      </p:cBhvr>
                                      <p:tavLst>
                                        <p:tav tm="0">
                                          <p:val>
                                            <p:strVal val="ppt_h"/>
                                          </p:val>
                                        </p:tav>
                                        <p:tav tm="100000">
                                          <p:val>
                                            <p:fltVal val="0"/>
                                          </p:val>
                                        </p:tav>
                                      </p:tavLst>
                                    </p:anim>
                                    <p:set>
                                      <p:cBhvr>
                                        <p:cTn id="8" dur="1" fill="hold">
                                          <p:stCondLst>
                                            <p:cond delay="499"/>
                                          </p:stCondLst>
                                        </p:cTn>
                                        <p:tgtEl>
                                          <p:spTgt spid="519171"/>
                                        </p:tgtEl>
                                        <p:attrNameLst>
                                          <p:attrName>style.visibility</p:attrName>
                                        </p:attrNameLst>
                                      </p:cBhvr>
                                      <p:to>
                                        <p:strVal val="hidden"/>
                                      </p:to>
                                    </p:set>
                                  </p:childTnLst>
                                </p:cTn>
                              </p:par>
                              <p:par>
                                <p:cTn id="9" presetID="23" presetClass="exit" presetSubtype="32" fill="hold" nodeType="withEffect">
                                  <p:stCondLst>
                                    <p:cond delay="0"/>
                                  </p:stCondLst>
                                  <p:childTnLst>
                                    <p:anim calcmode="lin" valueType="num">
                                      <p:cBhvr>
                                        <p:cTn id="10" dur="500"/>
                                        <p:tgtEl>
                                          <p:spTgt spid="519187"/>
                                        </p:tgtEl>
                                        <p:attrNameLst>
                                          <p:attrName>ppt_w</p:attrName>
                                        </p:attrNameLst>
                                      </p:cBhvr>
                                      <p:tavLst>
                                        <p:tav tm="0">
                                          <p:val>
                                            <p:strVal val="ppt_w"/>
                                          </p:val>
                                        </p:tav>
                                        <p:tav tm="100000">
                                          <p:val>
                                            <p:fltVal val="0"/>
                                          </p:val>
                                        </p:tav>
                                      </p:tavLst>
                                    </p:anim>
                                    <p:anim calcmode="lin" valueType="num">
                                      <p:cBhvr>
                                        <p:cTn id="11" dur="500"/>
                                        <p:tgtEl>
                                          <p:spTgt spid="519187"/>
                                        </p:tgtEl>
                                        <p:attrNameLst>
                                          <p:attrName>ppt_h</p:attrName>
                                        </p:attrNameLst>
                                      </p:cBhvr>
                                      <p:tavLst>
                                        <p:tav tm="0">
                                          <p:val>
                                            <p:strVal val="ppt_h"/>
                                          </p:val>
                                        </p:tav>
                                        <p:tav tm="100000">
                                          <p:val>
                                            <p:fltVal val="0"/>
                                          </p:val>
                                        </p:tav>
                                      </p:tavLst>
                                    </p:anim>
                                    <p:set>
                                      <p:cBhvr>
                                        <p:cTn id="12" dur="1" fill="hold">
                                          <p:stCondLst>
                                            <p:cond delay="499"/>
                                          </p:stCondLst>
                                        </p:cTn>
                                        <p:tgtEl>
                                          <p:spTgt spid="519187"/>
                                        </p:tgtEl>
                                        <p:attrNameLst>
                                          <p:attrName>style.visibility</p:attrName>
                                        </p:attrNameLst>
                                      </p:cBhvr>
                                      <p:to>
                                        <p:strVal val="hidden"/>
                                      </p:to>
                                    </p:set>
                                  </p:childTnLst>
                                </p:cTn>
                              </p:par>
                              <p:par>
                                <p:cTn id="13" presetID="23" presetClass="exit" presetSubtype="32" fill="hold" nodeType="withEffect">
                                  <p:stCondLst>
                                    <p:cond delay="0"/>
                                  </p:stCondLst>
                                  <p:childTnLst>
                                    <p:anim calcmode="lin" valueType="num">
                                      <p:cBhvr>
                                        <p:cTn id="14" dur="500"/>
                                        <p:tgtEl>
                                          <p:spTgt spid="519203"/>
                                        </p:tgtEl>
                                        <p:attrNameLst>
                                          <p:attrName>ppt_w</p:attrName>
                                        </p:attrNameLst>
                                      </p:cBhvr>
                                      <p:tavLst>
                                        <p:tav tm="0">
                                          <p:val>
                                            <p:strVal val="ppt_w"/>
                                          </p:val>
                                        </p:tav>
                                        <p:tav tm="100000">
                                          <p:val>
                                            <p:fltVal val="0"/>
                                          </p:val>
                                        </p:tav>
                                      </p:tavLst>
                                    </p:anim>
                                    <p:anim calcmode="lin" valueType="num">
                                      <p:cBhvr>
                                        <p:cTn id="15" dur="500"/>
                                        <p:tgtEl>
                                          <p:spTgt spid="519203"/>
                                        </p:tgtEl>
                                        <p:attrNameLst>
                                          <p:attrName>ppt_h</p:attrName>
                                        </p:attrNameLst>
                                      </p:cBhvr>
                                      <p:tavLst>
                                        <p:tav tm="0">
                                          <p:val>
                                            <p:strVal val="ppt_h"/>
                                          </p:val>
                                        </p:tav>
                                        <p:tav tm="100000">
                                          <p:val>
                                            <p:fltVal val="0"/>
                                          </p:val>
                                        </p:tav>
                                      </p:tavLst>
                                    </p:anim>
                                    <p:set>
                                      <p:cBhvr>
                                        <p:cTn id="16" dur="1" fill="hold">
                                          <p:stCondLst>
                                            <p:cond delay="499"/>
                                          </p:stCondLst>
                                        </p:cTn>
                                        <p:tgtEl>
                                          <p:spTgt spid="519203"/>
                                        </p:tgtEl>
                                        <p:attrNameLst>
                                          <p:attrName>style.visibility</p:attrName>
                                        </p:attrNameLst>
                                      </p:cBhvr>
                                      <p:to>
                                        <p:strVal val="hidden"/>
                                      </p:to>
                                    </p:set>
                                  </p:childTnLst>
                                </p:cTn>
                              </p:par>
                              <p:par>
                                <p:cTn id="17" presetID="23" presetClass="exit" presetSubtype="32" fill="hold" nodeType="withEffect">
                                  <p:stCondLst>
                                    <p:cond delay="0"/>
                                  </p:stCondLst>
                                  <p:childTnLst>
                                    <p:anim calcmode="lin" valueType="num">
                                      <p:cBhvr>
                                        <p:cTn id="18" dur="500"/>
                                        <p:tgtEl>
                                          <p:spTgt spid="519216"/>
                                        </p:tgtEl>
                                        <p:attrNameLst>
                                          <p:attrName>ppt_w</p:attrName>
                                        </p:attrNameLst>
                                      </p:cBhvr>
                                      <p:tavLst>
                                        <p:tav tm="0">
                                          <p:val>
                                            <p:strVal val="ppt_w"/>
                                          </p:val>
                                        </p:tav>
                                        <p:tav tm="100000">
                                          <p:val>
                                            <p:fltVal val="0"/>
                                          </p:val>
                                        </p:tav>
                                      </p:tavLst>
                                    </p:anim>
                                    <p:anim calcmode="lin" valueType="num">
                                      <p:cBhvr>
                                        <p:cTn id="19" dur="500"/>
                                        <p:tgtEl>
                                          <p:spTgt spid="519216"/>
                                        </p:tgtEl>
                                        <p:attrNameLst>
                                          <p:attrName>ppt_h</p:attrName>
                                        </p:attrNameLst>
                                      </p:cBhvr>
                                      <p:tavLst>
                                        <p:tav tm="0">
                                          <p:val>
                                            <p:strVal val="ppt_h"/>
                                          </p:val>
                                        </p:tav>
                                        <p:tav tm="100000">
                                          <p:val>
                                            <p:fltVal val="0"/>
                                          </p:val>
                                        </p:tav>
                                      </p:tavLst>
                                    </p:anim>
                                    <p:set>
                                      <p:cBhvr>
                                        <p:cTn id="20" dur="1" fill="hold">
                                          <p:stCondLst>
                                            <p:cond delay="499"/>
                                          </p:stCondLst>
                                        </p:cTn>
                                        <p:tgtEl>
                                          <p:spTgt spid="519216"/>
                                        </p:tgtEl>
                                        <p:attrNameLst>
                                          <p:attrName>style.visibility</p:attrName>
                                        </p:attrNameLst>
                                      </p:cBhvr>
                                      <p:to>
                                        <p:strVal val="hidden"/>
                                      </p:to>
                                    </p:set>
                                  </p:childTnLst>
                                </p:cTn>
                              </p:par>
                              <p:par>
                                <p:cTn id="21" presetID="23" presetClass="exit" presetSubtype="32" fill="hold" nodeType="withEffect">
                                  <p:stCondLst>
                                    <p:cond delay="0"/>
                                  </p:stCondLst>
                                  <p:childTnLst>
                                    <p:anim calcmode="lin" valueType="num">
                                      <p:cBhvr>
                                        <p:cTn id="22" dur="500"/>
                                        <p:tgtEl>
                                          <p:spTgt spid="519232"/>
                                        </p:tgtEl>
                                        <p:attrNameLst>
                                          <p:attrName>ppt_w</p:attrName>
                                        </p:attrNameLst>
                                      </p:cBhvr>
                                      <p:tavLst>
                                        <p:tav tm="0">
                                          <p:val>
                                            <p:strVal val="ppt_w"/>
                                          </p:val>
                                        </p:tav>
                                        <p:tav tm="100000">
                                          <p:val>
                                            <p:fltVal val="0"/>
                                          </p:val>
                                        </p:tav>
                                      </p:tavLst>
                                    </p:anim>
                                    <p:anim calcmode="lin" valueType="num">
                                      <p:cBhvr>
                                        <p:cTn id="23" dur="500"/>
                                        <p:tgtEl>
                                          <p:spTgt spid="519232"/>
                                        </p:tgtEl>
                                        <p:attrNameLst>
                                          <p:attrName>ppt_h</p:attrName>
                                        </p:attrNameLst>
                                      </p:cBhvr>
                                      <p:tavLst>
                                        <p:tav tm="0">
                                          <p:val>
                                            <p:strVal val="ppt_h"/>
                                          </p:val>
                                        </p:tav>
                                        <p:tav tm="100000">
                                          <p:val>
                                            <p:fltVal val="0"/>
                                          </p:val>
                                        </p:tav>
                                      </p:tavLst>
                                    </p:anim>
                                    <p:set>
                                      <p:cBhvr>
                                        <p:cTn id="24" dur="1" fill="hold">
                                          <p:stCondLst>
                                            <p:cond delay="499"/>
                                          </p:stCondLst>
                                        </p:cTn>
                                        <p:tgtEl>
                                          <p:spTgt spid="519232"/>
                                        </p:tgtEl>
                                        <p:attrNameLst>
                                          <p:attrName>style.visibility</p:attrName>
                                        </p:attrNameLst>
                                      </p:cBhvr>
                                      <p:to>
                                        <p:strVal val="hidden"/>
                                      </p:to>
                                    </p:set>
                                  </p:childTnLst>
                                </p:cTn>
                              </p:par>
                              <p:par>
                                <p:cTn id="25" presetID="23" presetClass="exit" presetSubtype="32" fill="hold" nodeType="withEffect">
                                  <p:stCondLst>
                                    <p:cond delay="0"/>
                                  </p:stCondLst>
                                  <p:childTnLst>
                                    <p:anim calcmode="lin" valueType="num">
                                      <p:cBhvr>
                                        <p:cTn id="26" dur="500"/>
                                        <p:tgtEl>
                                          <p:spTgt spid="519245"/>
                                        </p:tgtEl>
                                        <p:attrNameLst>
                                          <p:attrName>ppt_w</p:attrName>
                                        </p:attrNameLst>
                                      </p:cBhvr>
                                      <p:tavLst>
                                        <p:tav tm="0">
                                          <p:val>
                                            <p:strVal val="ppt_w"/>
                                          </p:val>
                                        </p:tav>
                                        <p:tav tm="100000">
                                          <p:val>
                                            <p:fltVal val="0"/>
                                          </p:val>
                                        </p:tav>
                                      </p:tavLst>
                                    </p:anim>
                                    <p:anim calcmode="lin" valueType="num">
                                      <p:cBhvr>
                                        <p:cTn id="27" dur="500"/>
                                        <p:tgtEl>
                                          <p:spTgt spid="519245"/>
                                        </p:tgtEl>
                                        <p:attrNameLst>
                                          <p:attrName>ppt_h</p:attrName>
                                        </p:attrNameLst>
                                      </p:cBhvr>
                                      <p:tavLst>
                                        <p:tav tm="0">
                                          <p:val>
                                            <p:strVal val="ppt_h"/>
                                          </p:val>
                                        </p:tav>
                                        <p:tav tm="100000">
                                          <p:val>
                                            <p:fltVal val="0"/>
                                          </p:val>
                                        </p:tav>
                                      </p:tavLst>
                                    </p:anim>
                                    <p:set>
                                      <p:cBhvr>
                                        <p:cTn id="28" dur="1" fill="hold">
                                          <p:stCondLst>
                                            <p:cond delay="499"/>
                                          </p:stCondLst>
                                        </p:cTn>
                                        <p:tgtEl>
                                          <p:spTgt spid="519245"/>
                                        </p:tgtEl>
                                        <p:attrNameLst>
                                          <p:attrName>style.visibility</p:attrName>
                                        </p:attrNameLst>
                                      </p:cBhvr>
                                      <p:to>
                                        <p:strVal val="hidden"/>
                                      </p:to>
                                    </p:set>
                                  </p:childTnLst>
                                </p:cTn>
                              </p:par>
                              <p:par>
                                <p:cTn id="29" presetID="23" presetClass="exit" presetSubtype="32" fill="hold" nodeType="withEffect">
                                  <p:stCondLst>
                                    <p:cond delay="0"/>
                                  </p:stCondLst>
                                  <p:childTnLst>
                                    <p:anim calcmode="lin" valueType="num">
                                      <p:cBhvr>
                                        <p:cTn id="30" dur="500"/>
                                        <p:tgtEl>
                                          <p:spTgt spid="519258"/>
                                        </p:tgtEl>
                                        <p:attrNameLst>
                                          <p:attrName>ppt_w</p:attrName>
                                        </p:attrNameLst>
                                      </p:cBhvr>
                                      <p:tavLst>
                                        <p:tav tm="0">
                                          <p:val>
                                            <p:strVal val="ppt_w"/>
                                          </p:val>
                                        </p:tav>
                                        <p:tav tm="100000">
                                          <p:val>
                                            <p:fltVal val="0"/>
                                          </p:val>
                                        </p:tav>
                                      </p:tavLst>
                                    </p:anim>
                                    <p:anim calcmode="lin" valueType="num">
                                      <p:cBhvr>
                                        <p:cTn id="31" dur="500"/>
                                        <p:tgtEl>
                                          <p:spTgt spid="519258"/>
                                        </p:tgtEl>
                                        <p:attrNameLst>
                                          <p:attrName>ppt_h</p:attrName>
                                        </p:attrNameLst>
                                      </p:cBhvr>
                                      <p:tavLst>
                                        <p:tav tm="0">
                                          <p:val>
                                            <p:strVal val="ppt_h"/>
                                          </p:val>
                                        </p:tav>
                                        <p:tav tm="100000">
                                          <p:val>
                                            <p:fltVal val="0"/>
                                          </p:val>
                                        </p:tav>
                                      </p:tavLst>
                                    </p:anim>
                                    <p:set>
                                      <p:cBhvr>
                                        <p:cTn id="32" dur="1" fill="hold">
                                          <p:stCondLst>
                                            <p:cond delay="499"/>
                                          </p:stCondLst>
                                        </p:cTn>
                                        <p:tgtEl>
                                          <p:spTgt spid="519258"/>
                                        </p:tgtEl>
                                        <p:attrNameLst>
                                          <p:attrName>style.visibility</p:attrName>
                                        </p:attrNameLst>
                                      </p:cBhvr>
                                      <p:to>
                                        <p:strVal val="hidden"/>
                                      </p:to>
                                    </p:set>
                                  </p:childTnLst>
                                </p:cTn>
                              </p:par>
                              <p:par>
                                <p:cTn id="33" presetID="3" presetClass="entr" presetSubtype="10" fill="hold" grpId="0" nodeType="withEffect">
                                  <p:stCondLst>
                                    <p:cond delay="0"/>
                                  </p:stCondLst>
                                  <p:childTnLst>
                                    <p:set>
                                      <p:cBhvr>
                                        <p:cTn id="34" dur="1" fill="hold">
                                          <p:stCondLst>
                                            <p:cond delay="0"/>
                                          </p:stCondLst>
                                        </p:cTn>
                                        <p:tgtEl>
                                          <p:spTgt spid="519273"/>
                                        </p:tgtEl>
                                        <p:attrNameLst>
                                          <p:attrName>style.visibility</p:attrName>
                                        </p:attrNameLst>
                                      </p:cBhvr>
                                      <p:to>
                                        <p:strVal val="visible"/>
                                      </p:to>
                                    </p:set>
                                    <p:animEffect transition="in" filter="blinds(horizontal)">
                                      <p:cBhvr>
                                        <p:cTn id="35" dur="500"/>
                                        <p:tgtEl>
                                          <p:spTgt spid="519273"/>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519274"/>
                                        </p:tgtEl>
                                        <p:attrNameLst>
                                          <p:attrName>style.visibility</p:attrName>
                                        </p:attrNameLst>
                                      </p:cBhvr>
                                      <p:to>
                                        <p:strVal val="visible"/>
                                      </p:to>
                                    </p:set>
                                    <p:animEffect transition="in" filter="blinds(horizontal)">
                                      <p:cBhvr>
                                        <p:cTn id="38" dur="500"/>
                                        <p:tgtEl>
                                          <p:spTgt spid="519274"/>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519275"/>
                                        </p:tgtEl>
                                        <p:attrNameLst>
                                          <p:attrName>style.visibility</p:attrName>
                                        </p:attrNameLst>
                                      </p:cBhvr>
                                      <p:to>
                                        <p:strVal val="visible"/>
                                      </p:to>
                                    </p:set>
                                    <p:animEffect transition="in" filter="blinds(horizontal)">
                                      <p:cBhvr>
                                        <p:cTn id="41" dur="500"/>
                                        <p:tgtEl>
                                          <p:spTgt spid="519275"/>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519276"/>
                                        </p:tgtEl>
                                        <p:attrNameLst>
                                          <p:attrName>style.visibility</p:attrName>
                                        </p:attrNameLst>
                                      </p:cBhvr>
                                      <p:to>
                                        <p:strVal val="visible"/>
                                      </p:to>
                                    </p:set>
                                    <p:animEffect transition="in" filter="blinds(horizontal)">
                                      <p:cBhvr>
                                        <p:cTn id="44" dur="500"/>
                                        <p:tgtEl>
                                          <p:spTgt spid="519276"/>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519277"/>
                                        </p:tgtEl>
                                        <p:attrNameLst>
                                          <p:attrName>style.visibility</p:attrName>
                                        </p:attrNameLst>
                                      </p:cBhvr>
                                      <p:to>
                                        <p:strVal val="visible"/>
                                      </p:to>
                                    </p:set>
                                    <p:animEffect transition="in" filter="blinds(horizontal)">
                                      <p:cBhvr>
                                        <p:cTn id="47" dur="500"/>
                                        <p:tgtEl>
                                          <p:spTgt spid="519277"/>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519278"/>
                                        </p:tgtEl>
                                        <p:attrNameLst>
                                          <p:attrName>style.visibility</p:attrName>
                                        </p:attrNameLst>
                                      </p:cBhvr>
                                      <p:to>
                                        <p:strVal val="visible"/>
                                      </p:to>
                                    </p:set>
                                    <p:animEffect transition="in" filter="blinds(horizontal)">
                                      <p:cBhvr>
                                        <p:cTn id="50" dur="500"/>
                                        <p:tgtEl>
                                          <p:spTgt spid="519278"/>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519279"/>
                                        </p:tgtEl>
                                        <p:attrNameLst>
                                          <p:attrName>style.visibility</p:attrName>
                                        </p:attrNameLst>
                                      </p:cBhvr>
                                      <p:to>
                                        <p:strVal val="visible"/>
                                      </p:to>
                                    </p:set>
                                    <p:animEffect transition="in" filter="blinds(horizontal)">
                                      <p:cBhvr>
                                        <p:cTn id="53" dur="500"/>
                                        <p:tgtEl>
                                          <p:spTgt spid="519279"/>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519280"/>
                                        </p:tgtEl>
                                        <p:attrNameLst>
                                          <p:attrName>style.visibility</p:attrName>
                                        </p:attrNameLst>
                                      </p:cBhvr>
                                      <p:to>
                                        <p:strVal val="visible"/>
                                      </p:to>
                                    </p:set>
                                    <p:animEffect transition="in" filter="blinds(horizontal)">
                                      <p:cBhvr>
                                        <p:cTn id="58" dur="500"/>
                                        <p:tgtEl>
                                          <p:spTgt spid="519280"/>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519281"/>
                                        </p:tgtEl>
                                        <p:attrNameLst>
                                          <p:attrName>style.visibility</p:attrName>
                                        </p:attrNameLst>
                                      </p:cBhvr>
                                      <p:to>
                                        <p:strVal val="visible"/>
                                      </p:to>
                                    </p:set>
                                    <p:animEffect transition="in" filter="blinds(horizontal)">
                                      <p:cBhvr>
                                        <p:cTn id="61" dur="500"/>
                                        <p:tgtEl>
                                          <p:spTgt spid="519281"/>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519282"/>
                                        </p:tgtEl>
                                        <p:attrNameLst>
                                          <p:attrName>style.visibility</p:attrName>
                                        </p:attrNameLst>
                                      </p:cBhvr>
                                      <p:to>
                                        <p:strVal val="visible"/>
                                      </p:to>
                                    </p:set>
                                    <p:animEffect transition="in" filter="blinds(horizontal)">
                                      <p:cBhvr>
                                        <p:cTn id="64" dur="500"/>
                                        <p:tgtEl>
                                          <p:spTgt spid="519282"/>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519283"/>
                                        </p:tgtEl>
                                        <p:attrNameLst>
                                          <p:attrName>style.visibility</p:attrName>
                                        </p:attrNameLst>
                                      </p:cBhvr>
                                      <p:to>
                                        <p:strVal val="visible"/>
                                      </p:to>
                                    </p:set>
                                    <p:animEffect transition="in" filter="blinds(horizontal)">
                                      <p:cBhvr>
                                        <p:cTn id="67" dur="500"/>
                                        <p:tgtEl>
                                          <p:spTgt spid="519283"/>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519284"/>
                                        </p:tgtEl>
                                        <p:attrNameLst>
                                          <p:attrName>style.visibility</p:attrName>
                                        </p:attrNameLst>
                                      </p:cBhvr>
                                      <p:to>
                                        <p:strVal val="visible"/>
                                      </p:to>
                                    </p:set>
                                    <p:animEffect transition="in" filter="blinds(horizontal)">
                                      <p:cBhvr>
                                        <p:cTn id="70" dur="500"/>
                                        <p:tgtEl>
                                          <p:spTgt spid="519284"/>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519285"/>
                                        </p:tgtEl>
                                        <p:attrNameLst>
                                          <p:attrName>style.visibility</p:attrName>
                                        </p:attrNameLst>
                                      </p:cBhvr>
                                      <p:to>
                                        <p:strVal val="visible"/>
                                      </p:to>
                                    </p:set>
                                    <p:animEffect transition="in" filter="blinds(horizontal)">
                                      <p:cBhvr>
                                        <p:cTn id="73" dur="500"/>
                                        <p:tgtEl>
                                          <p:spTgt spid="519285"/>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519286"/>
                                        </p:tgtEl>
                                        <p:attrNameLst>
                                          <p:attrName>style.visibility</p:attrName>
                                        </p:attrNameLst>
                                      </p:cBhvr>
                                      <p:to>
                                        <p:strVal val="visible"/>
                                      </p:to>
                                    </p:set>
                                    <p:animEffect transition="in" filter="blinds(horizontal)">
                                      <p:cBhvr>
                                        <p:cTn id="76" dur="500"/>
                                        <p:tgtEl>
                                          <p:spTgt spid="519286"/>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519287"/>
                                        </p:tgtEl>
                                        <p:attrNameLst>
                                          <p:attrName>style.visibility</p:attrName>
                                        </p:attrNameLst>
                                      </p:cBhvr>
                                      <p:to>
                                        <p:strVal val="visible"/>
                                      </p:to>
                                    </p:set>
                                    <p:animEffect transition="in" filter="blinds(horizontal)">
                                      <p:cBhvr>
                                        <p:cTn id="79" dur="500"/>
                                        <p:tgtEl>
                                          <p:spTgt spid="519287"/>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519288"/>
                                        </p:tgtEl>
                                        <p:attrNameLst>
                                          <p:attrName>style.visibility</p:attrName>
                                        </p:attrNameLst>
                                      </p:cBhvr>
                                      <p:to>
                                        <p:strVal val="visible"/>
                                      </p:to>
                                    </p:set>
                                    <p:animEffect transition="in" filter="blinds(horizontal)">
                                      <p:cBhvr>
                                        <p:cTn id="82" dur="500"/>
                                        <p:tgtEl>
                                          <p:spTgt spid="519288"/>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519289"/>
                                        </p:tgtEl>
                                        <p:attrNameLst>
                                          <p:attrName>style.visibility</p:attrName>
                                        </p:attrNameLst>
                                      </p:cBhvr>
                                      <p:to>
                                        <p:strVal val="visible"/>
                                      </p:to>
                                    </p:set>
                                    <p:animEffect transition="in" filter="blinds(horizontal)">
                                      <p:cBhvr>
                                        <p:cTn id="85" dur="500"/>
                                        <p:tgtEl>
                                          <p:spTgt spid="519289"/>
                                        </p:tgtEl>
                                      </p:cBhvr>
                                    </p:animEffect>
                                  </p:childTnLst>
                                </p:cTn>
                              </p:par>
                              <p:par>
                                <p:cTn id="86" presetID="3" presetClass="entr" presetSubtype="10" fill="hold" grpId="0" nodeType="withEffect">
                                  <p:stCondLst>
                                    <p:cond delay="0"/>
                                  </p:stCondLst>
                                  <p:childTnLst>
                                    <p:set>
                                      <p:cBhvr>
                                        <p:cTn id="87" dur="1" fill="hold">
                                          <p:stCondLst>
                                            <p:cond delay="0"/>
                                          </p:stCondLst>
                                        </p:cTn>
                                        <p:tgtEl>
                                          <p:spTgt spid="519290"/>
                                        </p:tgtEl>
                                        <p:attrNameLst>
                                          <p:attrName>style.visibility</p:attrName>
                                        </p:attrNameLst>
                                      </p:cBhvr>
                                      <p:to>
                                        <p:strVal val="visible"/>
                                      </p:to>
                                    </p:set>
                                    <p:animEffect transition="in" filter="blinds(horizontal)">
                                      <p:cBhvr>
                                        <p:cTn id="88" dur="500"/>
                                        <p:tgtEl>
                                          <p:spTgt spid="519290"/>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519292"/>
                                        </p:tgtEl>
                                        <p:attrNameLst>
                                          <p:attrName>style.visibility</p:attrName>
                                        </p:attrNameLst>
                                      </p:cBhvr>
                                      <p:to>
                                        <p:strVal val="visible"/>
                                      </p:to>
                                    </p:set>
                                    <p:animEffect transition="in" filter="blinds(horizontal)">
                                      <p:cBhvr>
                                        <p:cTn id="91" dur="500"/>
                                        <p:tgtEl>
                                          <p:spTgt spid="519292"/>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3" presetClass="entr" presetSubtype="10" fill="hold" grpId="1" nodeType="clickEffect">
                                  <p:stCondLst>
                                    <p:cond delay="0"/>
                                  </p:stCondLst>
                                  <p:childTnLst>
                                    <p:set>
                                      <p:cBhvr>
                                        <p:cTn id="95" dur="1" fill="hold">
                                          <p:stCondLst>
                                            <p:cond delay="0"/>
                                          </p:stCondLst>
                                        </p:cTn>
                                        <p:tgtEl>
                                          <p:spTgt spid="519273"/>
                                        </p:tgtEl>
                                        <p:attrNameLst>
                                          <p:attrName>style.visibility</p:attrName>
                                        </p:attrNameLst>
                                      </p:cBhvr>
                                      <p:to>
                                        <p:strVal val="visible"/>
                                      </p:to>
                                    </p:set>
                                    <p:animEffect transition="in" filter="blinds(horizontal)">
                                      <p:cBhvr>
                                        <p:cTn id="96" dur="500"/>
                                        <p:tgtEl>
                                          <p:spTgt spid="519273"/>
                                        </p:tgtEl>
                                      </p:cBhvr>
                                    </p:animEffect>
                                  </p:childTnLst>
                                </p:cTn>
                              </p:par>
                              <p:par>
                                <p:cTn id="97" presetID="3" presetClass="entr" presetSubtype="10" fill="hold" grpId="1" nodeType="withEffect">
                                  <p:stCondLst>
                                    <p:cond delay="0"/>
                                  </p:stCondLst>
                                  <p:childTnLst>
                                    <p:set>
                                      <p:cBhvr>
                                        <p:cTn id="98" dur="1" fill="hold">
                                          <p:stCondLst>
                                            <p:cond delay="0"/>
                                          </p:stCondLst>
                                        </p:cTn>
                                        <p:tgtEl>
                                          <p:spTgt spid="519274"/>
                                        </p:tgtEl>
                                        <p:attrNameLst>
                                          <p:attrName>style.visibility</p:attrName>
                                        </p:attrNameLst>
                                      </p:cBhvr>
                                      <p:to>
                                        <p:strVal val="visible"/>
                                      </p:to>
                                    </p:set>
                                    <p:animEffect transition="in" filter="blinds(horizontal)">
                                      <p:cBhvr>
                                        <p:cTn id="99" dur="500"/>
                                        <p:tgtEl>
                                          <p:spTgt spid="519274"/>
                                        </p:tgtEl>
                                      </p:cBhvr>
                                    </p:animEffect>
                                  </p:childTnLst>
                                </p:cTn>
                              </p:par>
                              <p:par>
                                <p:cTn id="100" presetID="3" presetClass="entr" presetSubtype="10" fill="hold" grpId="1" nodeType="withEffect">
                                  <p:stCondLst>
                                    <p:cond delay="0"/>
                                  </p:stCondLst>
                                  <p:childTnLst>
                                    <p:set>
                                      <p:cBhvr>
                                        <p:cTn id="101" dur="1" fill="hold">
                                          <p:stCondLst>
                                            <p:cond delay="0"/>
                                          </p:stCondLst>
                                        </p:cTn>
                                        <p:tgtEl>
                                          <p:spTgt spid="519275"/>
                                        </p:tgtEl>
                                        <p:attrNameLst>
                                          <p:attrName>style.visibility</p:attrName>
                                        </p:attrNameLst>
                                      </p:cBhvr>
                                      <p:to>
                                        <p:strVal val="visible"/>
                                      </p:to>
                                    </p:set>
                                    <p:animEffect transition="in" filter="blinds(horizontal)">
                                      <p:cBhvr>
                                        <p:cTn id="102" dur="500"/>
                                        <p:tgtEl>
                                          <p:spTgt spid="519275"/>
                                        </p:tgtEl>
                                      </p:cBhvr>
                                    </p:animEffect>
                                  </p:childTnLst>
                                </p:cTn>
                              </p:par>
                              <p:par>
                                <p:cTn id="103" presetID="3" presetClass="entr" presetSubtype="10" fill="hold" grpId="1" nodeType="withEffect">
                                  <p:stCondLst>
                                    <p:cond delay="0"/>
                                  </p:stCondLst>
                                  <p:childTnLst>
                                    <p:set>
                                      <p:cBhvr>
                                        <p:cTn id="104" dur="1" fill="hold">
                                          <p:stCondLst>
                                            <p:cond delay="0"/>
                                          </p:stCondLst>
                                        </p:cTn>
                                        <p:tgtEl>
                                          <p:spTgt spid="519276"/>
                                        </p:tgtEl>
                                        <p:attrNameLst>
                                          <p:attrName>style.visibility</p:attrName>
                                        </p:attrNameLst>
                                      </p:cBhvr>
                                      <p:to>
                                        <p:strVal val="visible"/>
                                      </p:to>
                                    </p:set>
                                    <p:animEffect transition="in" filter="blinds(horizontal)">
                                      <p:cBhvr>
                                        <p:cTn id="105" dur="500"/>
                                        <p:tgtEl>
                                          <p:spTgt spid="519276"/>
                                        </p:tgtEl>
                                      </p:cBhvr>
                                    </p:animEffect>
                                  </p:childTnLst>
                                </p:cTn>
                              </p:par>
                              <p:par>
                                <p:cTn id="106" presetID="3" presetClass="entr" presetSubtype="10" fill="hold" grpId="1" nodeType="withEffect">
                                  <p:stCondLst>
                                    <p:cond delay="0"/>
                                  </p:stCondLst>
                                  <p:childTnLst>
                                    <p:set>
                                      <p:cBhvr>
                                        <p:cTn id="107" dur="1" fill="hold">
                                          <p:stCondLst>
                                            <p:cond delay="0"/>
                                          </p:stCondLst>
                                        </p:cTn>
                                        <p:tgtEl>
                                          <p:spTgt spid="519277"/>
                                        </p:tgtEl>
                                        <p:attrNameLst>
                                          <p:attrName>style.visibility</p:attrName>
                                        </p:attrNameLst>
                                      </p:cBhvr>
                                      <p:to>
                                        <p:strVal val="visible"/>
                                      </p:to>
                                    </p:set>
                                    <p:animEffect transition="in" filter="blinds(horizontal)">
                                      <p:cBhvr>
                                        <p:cTn id="108" dur="500"/>
                                        <p:tgtEl>
                                          <p:spTgt spid="519277"/>
                                        </p:tgtEl>
                                      </p:cBhvr>
                                    </p:animEffect>
                                  </p:childTnLst>
                                </p:cTn>
                              </p:par>
                              <p:par>
                                <p:cTn id="109" presetID="3" presetClass="entr" presetSubtype="10" fill="hold" grpId="1" nodeType="withEffect">
                                  <p:stCondLst>
                                    <p:cond delay="0"/>
                                  </p:stCondLst>
                                  <p:childTnLst>
                                    <p:set>
                                      <p:cBhvr>
                                        <p:cTn id="110" dur="1" fill="hold">
                                          <p:stCondLst>
                                            <p:cond delay="0"/>
                                          </p:stCondLst>
                                        </p:cTn>
                                        <p:tgtEl>
                                          <p:spTgt spid="519278"/>
                                        </p:tgtEl>
                                        <p:attrNameLst>
                                          <p:attrName>style.visibility</p:attrName>
                                        </p:attrNameLst>
                                      </p:cBhvr>
                                      <p:to>
                                        <p:strVal val="visible"/>
                                      </p:to>
                                    </p:set>
                                    <p:animEffect transition="in" filter="blinds(horizontal)">
                                      <p:cBhvr>
                                        <p:cTn id="111" dur="500"/>
                                        <p:tgtEl>
                                          <p:spTgt spid="519278"/>
                                        </p:tgtEl>
                                      </p:cBhvr>
                                    </p:animEffect>
                                  </p:childTnLst>
                                </p:cTn>
                              </p:par>
                              <p:par>
                                <p:cTn id="112" presetID="3" presetClass="entr" presetSubtype="10" fill="hold" grpId="1" nodeType="withEffect">
                                  <p:stCondLst>
                                    <p:cond delay="0"/>
                                  </p:stCondLst>
                                  <p:childTnLst>
                                    <p:set>
                                      <p:cBhvr>
                                        <p:cTn id="113" dur="1" fill="hold">
                                          <p:stCondLst>
                                            <p:cond delay="0"/>
                                          </p:stCondLst>
                                        </p:cTn>
                                        <p:tgtEl>
                                          <p:spTgt spid="519279"/>
                                        </p:tgtEl>
                                        <p:attrNameLst>
                                          <p:attrName>style.visibility</p:attrName>
                                        </p:attrNameLst>
                                      </p:cBhvr>
                                      <p:to>
                                        <p:strVal val="visible"/>
                                      </p:to>
                                    </p:set>
                                    <p:animEffect transition="in" filter="blinds(horizontal)">
                                      <p:cBhvr>
                                        <p:cTn id="114" dur="500"/>
                                        <p:tgtEl>
                                          <p:spTgt spid="519279"/>
                                        </p:tgtEl>
                                      </p:cBhvr>
                                    </p:animEffect>
                                  </p:childTnLst>
                                </p:cTn>
                              </p:par>
                              <p:par>
                                <p:cTn id="115" presetID="3" presetClass="entr" presetSubtype="10" fill="hold" grpId="1" nodeType="withEffect">
                                  <p:stCondLst>
                                    <p:cond delay="0"/>
                                  </p:stCondLst>
                                  <p:childTnLst>
                                    <p:set>
                                      <p:cBhvr>
                                        <p:cTn id="116" dur="1" fill="hold">
                                          <p:stCondLst>
                                            <p:cond delay="0"/>
                                          </p:stCondLst>
                                        </p:cTn>
                                        <p:tgtEl>
                                          <p:spTgt spid="519280"/>
                                        </p:tgtEl>
                                        <p:attrNameLst>
                                          <p:attrName>style.visibility</p:attrName>
                                        </p:attrNameLst>
                                      </p:cBhvr>
                                      <p:to>
                                        <p:strVal val="visible"/>
                                      </p:to>
                                    </p:set>
                                    <p:animEffect transition="in" filter="blinds(horizontal)">
                                      <p:cBhvr>
                                        <p:cTn id="117" dur="500"/>
                                        <p:tgtEl>
                                          <p:spTgt spid="519280"/>
                                        </p:tgtEl>
                                      </p:cBhvr>
                                    </p:animEffect>
                                  </p:childTnLst>
                                </p:cTn>
                              </p:par>
                              <p:par>
                                <p:cTn id="118" presetID="3" presetClass="entr" presetSubtype="10" fill="hold" grpId="1" nodeType="withEffect">
                                  <p:stCondLst>
                                    <p:cond delay="0"/>
                                  </p:stCondLst>
                                  <p:childTnLst>
                                    <p:set>
                                      <p:cBhvr>
                                        <p:cTn id="119" dur="1" fill="hold">
                                          <p:stCondLst>
                                            <p:cond delay="0"/>
                                          </p:stCondLst>
                                        </p:cTn>
                                        <p:tgtEl>
                                          <p:spTgt spid="519281"/>
                                        </p:tgtEl>
                                        <p:attrNameLst>
                                          <p:attrName>style.visibility</p:attrName>
                                        </p:attrNameLst>
                                      </p:cBhvr>
                                      <p:to>
                                        <p:strVal val="visible"/>
                                      </p:to>
                                    </p:set>
                                    <p:animEffect transition="in" filter="blinds(horizontal)">
                                      <p:cBhvr>
                                        <p:cTn id="120" dur="500"/>
                                        <p:tgtEl>
                                          <p:spTgt spid="519281"/>
                                        </p:tgtEl>
                                      </p:cBhvr>
                                    </p:animEffect>
                                  </p:childTnLst>
                                </p:cTn>
                              </p:par>
                              <p:par>
                                <p:cTn id="121" presetID="3" presetClass="entr" presetSubtype="10" fill="hold" grpId="1" nodeType="withEffect">
                                  <p:stCondLst>
                                    <p:cond delay="0"/>
                                  </p:stCondLst>
                                  <p:childTnLst>
                                    <p:set>
                                      <p:cBhvr>
                                        <p:cTn id="122" dur="1" fill="hold">
                                          <p:stCondLst>
                                            <p:cond delay="0"/>
                                          </p:stCondLst>
                                        </p:cTn>
                                        <p:tgtEl>
                                          <p:spTgt spid="519282"/>
                                        </p:tgtEl>
                                        <p:attrNameLst>
                                          <p:attrName>style.visibility</p:attrName>
                                        </p:attrNameLst>
                                      </p:cBhvr>
                                      <p:to>
                                        <p:strVal val="visible"/>
                                      </p:to>
                                    </p:set>
                                    <p:animEffect transition="in" filter="blinds(horizontal)">
                                      <p:cBhvr>
                                        <p:cTn id="123" dur="500"/>
                                        <p:tgtEl>
                                          <p:spTgt spid="519282"/>
                                        </p:tgtEl>
                                      </p:cBhvr>
                                    </p:animEffect>
                                  </p:childTnLst>
                                </p:cTn>
                              </p:par>
                              <p:par>
                                <p:cTn id="124" presetID="3" presetClass="entr" presetSubtype="10" fill="hold" grpId="1" nodeType="withEffect">
                                  <p:stCondLst>
                                    <p:cond delay="0"/>
                                  </p:stCondLst>
                                  <p:childTnLst>
                                    <p:set>
                                      <p:cBhvr>
                                        <p:cTn id="125" dur="1" fill="hold">
                                          <p:stCondLst>
                                            <p:cond delay="0"/>
                                          </p:stCondLst>
                                        </p:cTn>
                                        <p:tgtEl>
                                          <p:spTgt spid="519283"/>
                                        </p:tgtEl>
                                        <p:attrNameLst>
                                          <p:attrName>style.visibility</p:attrName>
                                        </p:attrNameLst>
                                      </p:cBhvr>
                                      <p:to>
                                        <p:strVal val="visible"/>
                                      </p:to>
                                    </p:set>
                                    <p:animEffect transition="in" filter="blinds(horizontal)">
                                      <p:cBhvr>
                                        <p:cTn id="126" dur="500"/>
                                        <p:tgtEl>
                                          <p:spTgt spid="519283"/>
                                        </p:tgtEl>
                                      </p:cBhvr>
                                    </p:animEffect>
                                  </p:childTnLst>
                                </p:cTn>
                              </p:par>
                              <p:par>
                                <p:cTn id="127" presetID="3" presetClass="entr" presetSubtype="10" fill="hold" grpId="1" nodeType="withEffect">
                                  <p:stCondLst>
                                    <p:cond delay="0"/>
                                  </p:stCondLst>
                                  <p:childTnLst>
                                    <p:set>
                                      <p:cBhvr>
                                        <p:cTn id="128" dur="1" fill="hold">
                                          <p:stCondLst>
                                            <p:cond delay="0"/>
                                          </p:stCondLst>
                                        </p:cTn>
                                        <p:tgtEl>
                                          <p:spTgt spid="519284"/>
                                        </p:tgtEl>
                                        <p:attrNameLst>
                                          <p:attrName>style.visibility</p:attrName>
                                        </p:attrNameLst>
                                      </p:cBhvr>
                                      <p:to>
                                        <p:strVal val="visible"/>
                                      </p:to>
                                    </p:set>
                                    <p:animEffect transition="in" filter="blinds(horizontal)">
                                      <p:cBhvr>
                                        <p:cTn id="129" dur="500"/>
                                        <p:tgtEl>
                                          <p:spTgt spid="519284"/>
                                        </p:tgtEl>
                                      </p:cBhvr>
                                    </p:animEffect>
                                  </p:childTnLst>
                                </p:cTn>
                              </p:par>
                              <p:par>
                                <p:cTn id="130" presetID="3" presetClass="entr" presetSubtype="10" fill="hold" grpId="1" nodeType="withEffect">
                                  <p:stCondLst>
                                    <p:cond delay="0"/>
                                  </p:stCondLst>
                                  <p:childTnLst>
                                    <p:set>
                                      <p:cBhvr>
                                        <p:cTn id="131" dur="1" fill="hold">
                                          <p:stCondLst>
                                            <p:cond delay="0"/>
                                          </p:stCondLst>
                                        </p:cTn>
                                        <p:tgtEl>
                                          <p:spTgt spid="519285"/>
                                        </p:tgtEl>
                                        <p:attrNameLst>
                                          <p:attrName>style.visibility</p:attrName>
                                        </p:attrNameLst>
                                      </p:cBhvr>
                                      <p:to>
                                        <p:strVal val="visible"/>
                                      </p:to>
                                    </p:set>
                                    <p:animEffect transition="in" filter="blinds(horizontal)">
                                      <p:cBhvr>
                                        <p:cTn id="132" dur="500"/>
                                        <p:tgtEl>
                                          <p:spTgt spid="519285"/>
                                        </p:tgtEl>
                                      </p:cBhvr>
                                    </p:animEffect>
                                  </p:childTnLst>
                                </p:cTn>
                              </p:par>
                              <p:par>
                                <p:cTn id="133" presetID="3" presetClass="entr" presetSubtype="10" fill="hold" grpId="1" nodeType="withEffect">
                                  <p:stCondLst>
                                    <p:cond delay="0"/>
                                  </p:stCondLst>
                                  <p:childTnLst>
                                    <p:set>
                                      <p:cBhvr>
                                        <p:cTn id="134" dur="1" fill="hold">
                                          <p:stCondLst>
                                            <p:cond delay="0"/>
                                          </p:stCondLst>
                                        </p:cTn>
                                        <p:tgtEl>
                                          <p:spTgt spid="519286"/>
                                        </p:tgtEl>
                                        <p:attrNameLst>
                                          <p:attrName>style.visibility</p:attrName>
                                        </p:attrNameLst>
                                      </p:cBhvr>
                                      <p:to>
                                        <p:strVal val="visible"/>
                                      </p:to>
                                    </p:set>
                                    <p:animEffect transition="in" filter="blinds(horizontal)">
                                      <p:cBhvr>
                                        <p:cTn id="135" dur="500"/>
                                        <p:tgtEl>
                                          <p:spTgt spid="519286"/>
                                        </p:tgtEl>
                                      </p:cBhvr>
                                    </p:animEffect>
                                  </p:childTnLst>
                                </p:cTn>
                              </p:par>
                              <p:par>
                                <p:cTn id="136" presetID="3" presetClass="entr" presetSubtype="10" fill="hold" grpId="1" nodeType="withEffect">
                                  <p:stCondLst>
                                    <p:cond delay="0"/>
                                  </p:stCondLst>
                                  <p:childTnLst>
                                    <p:set>
                                      <p:cBhvr>
                                        <p:cTn id="137" dur="1" fill="hold">
                                          <p:stCondLst>
                                            <p:cond delay="0"/>
                                          </p:stCondLst>
                                        </p:cTn>
                                        <p:tgtEl>
                                          <p:spTgt spid="519287"/>
                                        </p:tgtEl>
                                        <p:attrNameLst>
                                          <p:attrName>style.visibility</p:attrName>
                                        </p:attrNameLst>
                                      </p:cBhvr>
                                      <p:to>
                                        <p:strVal val="visible"/>
                                      </p:to>
                                    </p:set>
                                    <p:animEffect transition="in" filter="blinds(horizontal)">
                                      <p:cBhvr>
                                        <p:cTn id="138" dur="500"/>
                                        <p:tgtEl>
                                          <p:spTgt spid="519287"/>
                                        </p:tgtEl>
                                      </p:cBhvr>
                                    </p:animEffect>
                                  </p:childTnLst>
                                </p:cTn>
                              </p:par>
                              <p:par>
                                <p:cTn id="139" presetID="3" presetClass="entr" presetSubtype="10" fill="hold" grpId="1" nodeType="withEffect">
                                  <p:stCondLst>
                                    <p:cond delay="0"/>
                                  </p:stCondLst>
                                  <p:childTnLst>
                                    <p:set>
                                      <p:cBhvr>
                                        <p:cTn id="140" dur="1" fill="hold">
                                          <p:stCondLst>
                                            <p:cond delay="0"/>
                                          </p:stCondLst>
                                        </p:cTn>
                                        <p:tgtEl>
                                          <p:spTgt spid="519288"/>
                                        </p:tgtEl>
                                        <p:attrNameLst>
                                          <p:attrName>style.visibility</p:attrName>
                                        </p:attrNameLst>
                                      </p:cBhvr>
                                      <p:to>
                                        <p:strVal val="visible"/>
                                      </p:to>
                                    </p:set>
                                    <p:animEffect transition="in" filter="blinds(horizontal)">
                                      <p:cBhvr>
                                        <p:cTn id="141" dur="500"/>
                                        <p:tgtEl>
                                          <p:spTgt spid="519288"/>
                                        </p:tgtEl>
                                      </p:cBhvr>
                                    </p:animEffect>
                                  </p:childTnLst>
                                </p:cTn>
                              </p:par>
                              <p:par>
                                <p:cTn id="142" presetID="3" presetClass="entr" presetSubtype="10" fill="hold" grpId="1" nodeType="withEffect">
                                  <p:stCondLst>
                                    <p:cond delay="0"/>
                                  </p:stCondLst>
                                  <p:childTnLst>
                                    <p:set>
                                      <p:cBhvr>
                                        <p:cTn id="143" dur="1" fill="hold">
                                          <p:stCondLst>
                                            <p:cond delay="0"/>
                                          </p:stCondLst>
                                        </p:cTn>
                                        <p:tgtEl>
                                          <p:spTgt spid="519289"/>
                                        </p:tgtEl>
                                        <p:attrNameLst>
                                          <p:attrName>style.visibility</p:attrName>
                                        </p:attrNameLst>
                                      </p:cBhvr>
                                      <p:to>
                                        <p:strVal val="visible"/>
                                      </p:to>
                                    </p:set>
                                    <p:animEffect transition="in" filter="blinds(horizontal)">
                                      <p:cBhvr>
                                        <p:cTn id="144" dur="500"/>
                                        <p:tgtEl>
                                          <p:spTgt spid="519289"/>
                                        </p:tgtEl>
                                      </p:cBhvr>
                                    </p:animEffect>
                                  </p:childTnLst>
                                </p:cTn>
                              </p:par>
                              <p:par>
                                <p:cTn id="145" presetID="3" presetClass="entr" presetSubtype="10" fill="hold" grpId="1" nodeType="withEffect">
                                  <p:stCondLst>
                                    <p:cond delay="0"/>
                                  </p:stCondLst>
                                  <p:childTnLst>
                                    <p:set>
                                      <p:cBhvr>
                                        <p:cTn id="146" dur="1" fill="hold">
                                          <p:stCondLst>
                                            <p:cond delay="0"/>
                                          </p:stCondLst>
                                        </p:cTn>
                                        <p:tgtEl>
                                          <p:spTgt spid="519290"/>
                                        </p:tgtEl>
                                        <p:attrNameLst>
                                          <p:attrName>style.visibility</p:attrName>
                                        </p:attrNameLst>
                                      </p:cBhvr>
                                      <p:to>
                                        <p:strVal val="visible"/>
                                      </p:to>
                                    </p:set>
                                    <p:animEffect transition="in" filter="blinds(horizontal)">
                                      <p:cBhvr>
                                        <p:cTn id="147" dur="500"/>
                                        <p:tgtEl>
                                          <p:spTgt spid="519290"/>
                                        </p:tgtEl>
                                      </p:cBhvr>
                                    </p:animEffect>
                                  </p:childTnLst>
                                </p:cTn>
                              </p:par>
                              <p:par>
                                <p:cTn id="148" presetID="3" presetClass="entr" presetSubtype="10" fill="hold" grpId="0" nodeType="withEffect">
                                  <p:stCondLst>
                                    <p:cond delay="0"/>
                                  </p:stCondLst>
                                  <p:childTnLst>
                                    <p:set>
                                      <p:cBhvr>
                                        <p:cTn id="149" dur="1" fill="hold">
                                          <p:stCondLst>
                                            <p:cond delay="0"/>
                                          </p:stCondLst>
                                        </p:cTn>
                                        <p:tgtEl>
                                          <p:spTgt spid="519291"/>
                                        </p:tgtEl>
                                        <p:attrNameLst>
                                          <p:attrName>style.visibility</p:attrName>
                                        </p:attrNameLst>
                                      </p:cBhvr>
                                      <p:to>
                                        <p:strVal val="visible"/>
                                      </p:to>
                                    </p:set>
                                    <p:animEffect transition="in" filter="blinds(horizontal)">
                                      <p:cBhvr>
                                        <p:cTn id="150" dur="500"/>
                                        <p:tgtEl>
                                          <p:spTgt spid="519291"/>
                                        </p:tgtEl>
                                      </p:cBhvr>
                                    </p:animEffect>
                                  </p:childTnLst>
                                </p:cTn>
                              </p:par>
                              <p:par>
                                <p:cTn id="151" presetID="3" presetClass="entr" presetSubtype="10" fill="hold" grpId="1" nodeType="withEffect">
                                  <p:stCondLst>
                                    <p:cond delay="0"/>
                                  </p:stCondLst>
                                  <p:childTnLst>
                                    <p:set>
                                      <p:cBhvr>
                                        <p:cTn id="152" dur="1" fill="hold">
                                          <p:stCondLst>
                                            <p:cond delay="0"/>
                                          </p:stCondLst>
                                        </p:cTn>
                                        <p:tgtEl>
                                          <p:spTgt spid="519292"/>
                                        </p:tgtEl>
                                        <p:attrNameLst>
                                          <p:attrName>style.visibility</p:attrName>
                                        </p:attrNameLst>
                                      </p:cBhvr>
                                      <p:to>
                                        <p:strVal val="visible"/>
                                      </p:to>
                                    </p:set>
                                    <p:animEffect transition="in" filter="blinds(horizontal)">
                                      <p:cBhvr>
                                        <p:cTn id="153" dur="500"/>
                                        <p:tgtEl>
                                          <p:spTgt spid="519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9273" grpId="0" animBg="1"/>
      <p:bldP spid="519273" grpId="1" animBg="1"/>
      <p:bldP spid="519274" grpId="0" animBg="1"/>
      <p:bldP spid="519274" grpId="1" animBg="1"/>
      <p:bldP spid="519275" grpId="0" animBg="1"/>
      <p:bldP spid="519275" grpId="1" animBg="1"/>
      <p:bldP spid="519276" grpId="0" animBg="1"/>
      <p:bldP spid="519276" grpId="1" animBg="1"/>
      <p:bldP spid="519277" grpId="0" animBg="1"/>
      <p:bldP spid="519277" grpId="1" animBg="1"/>
      <p:bldP spid="519278" grpId="0" animBg="1"/>
      <p:bldP spid="519278" grpId="1" animBg="1"/>
      <p:bldP spid="519279" grpId="0" animBg="1"/>
      <p:bldP spid="519279" grpId="1" animBg="1"/>
      <p:bldP spid="519280" grpId="0" animBg="1"/>
      <p:bldP spid="519280" grpId="1" animBg="1"/>
      <p:bldP spid="519281" grpId="0" animBg="1"/>
      <p:bldP spid="519281" grpId="1" animBg="1"/>
      <p:bldP spid="519282" grpId="0" animBg="1"/>
      <p:bldP spid="519282" grpId="1" animBg="1"/>
      <p:bldP spid="519283" grpId="0" animBg="1"/>
      <p:bldP spid="519283" grpId="1" animBg="1"/>
      <p:bldP spid="519284" grpId="0" animBg="1"/>
      <p:bldP spid="519284" grpId="1" animBg="1"/>
      <p:bldP spid="519285" grpId="0" animBg="1"/>
      <p:bldP spid="519285" grpId="1" animBg="1"/>
      <p:bldP spid="519286" grpId="0" animBg="1"/>
      <p:bldP spid="519286" grpId="1" animBg="1"/>
      <p:bldP spid="519287" grpId="0" animBg="1"/>
      <p:bldP spid="519287" grpId="1" animBg="1"/>
      <p:bldP spid="519288" grpId="0" animBg="1"/>
      <p:bldP spid="519288" grpId="1" animBg="1"/>
      <p:bldP spid="519289" grpId="0" animBg="1"/>
      <p:bldP spid="519289" grpId="1" animBg="1"/>
      <p:bldP spid="519290" grpId="0" animBg="1"/>
      <p:bldP spid="519290" grpId="1" animBg="1"/>
      <p:bldP spid="519291" grpId="0" animBg="1"/>
      <p:bldP spid="519292" grpId="0" animBg="1"/>
      <p:bldP spid="519292" grpId="1" animBg="1"/>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3" name="Rectangle 6"/>
          <p:cNvSpPr>
            <a:spLocks noGrp="1" noChangeArrowheads="1"/>
          </p:cNvSpPr>
          <p:nvPr>
            <p:ph type="sldNum" sz="quarter" idx="12"/>
          </p:nvPr>
        </p:nvSpPr>
        <p:spPr>
          <a:ln>
            <a:miter lim="800000"/>
            <a:headEnd/>
            <a:tailEnd/>
          </a:ln>
        </p:spPr>
        <p:txBody>
          <a:bodyPr/>
          <a:lstStyle/>
          <a:p>
            <a:pPr>
              <a:defRPr/>
            </a:pPr>
            <a:fld id="{92435C1B-8C89-44BB-9653-A75306C649AB}" type="slidenum">
              <a:rPr lang="en-US" smtClean="0"/>
              <a:pPr>
                <a:defRPr/>
              </a:pPr>
              <a:t>207</a:t>
            </a:fld>
            <a:endParaRPr lang="en-US" smtClean="0"/>
          </a:p>
        </p:txBody>
      </p:sp>
      <p:sp>
        <p:nvSpPr>
          <p:cNvPr id="443394"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EF304CDF-12BB-412A-B149-40DE1F17EC5D}" type="slidenum">
              <a:rPr lang="en-US" sz="1200">
                <a:latin typeface="Garamond" pitchFamily="18" charset="0"/>
              </a:rPr>
              <a:pPr algn="r"/>
              <a:t>207</a:t>
            </a:fld>
            <a:endParaRPr lang="en-US" sz="1200">
              <a:latin typeface="Garamond" pitchFamily="18" charset="0"/>
            </a:endParaRPr>
          </a:p>
        </p:txBody>
      </p:sp>
      <p:sp>
        <p:nvSpPr>
          <p:cNvPr id="443395" name="Oval 2"/>
          <p:cNvSpPr>
            <a:spLocks noChangeArrowheads="1"/>
          </p:cNvSpPr>
          <p:nvPr/>
        </p:nvSpPr>
        <p:spPr bwMode="auto">
          <a:xfrm rot="-3421707">
            <a:off x="5868988" y="3990975"/>
            <a:ext cx="1830388" cy="649287"/>
          </a:xfrm>
          <a:prstGeom prst="ellipse">
            <a:avLst/>
          </a:prstGeom>
          <a:solidFill>
            <a:srgbClr val="DDDDFF"/>
          </a:solidFill>
          <a:ln w="9525">
            <a:noFill/>
            <a:round/>
            <a:headEnd/>
            <a:tailEnd/>
          </a:ln>
        </p:spPr>
        <p:txBody>
          <a:bodyPr vert="eaVert" wrap="none" anchor="ctr"/>
          <a:lstStyle/>
          <a:p>
            <a:pPr marL="342900" indent="-342900" algn="ctr" eaLnBrk="0" hangingPunct="0">
              <a:lnSpc>
                <a:spcPct val="80000"/>
              </a:lnSpc>
              <a:spcBef>
                <a:spcPct val="20000"/>
              </a:spcBef>
              <a:buClr>
                <a:schemeClr val="accent1"/>
              </a:buClr>
              <a:buSzPct val="65000"/>
              <a:buFont typeface="Wingdings" pitchFamily="2" charset="2"/>
              <a:buNone/>
            </a:pPr>
            <a:endParaRPr lang="en-US" altLang="zh-CN" sz="1100">
              <a:ea typeface="SimSun" pitchFamily="2" charset="-122"/>
            </a:endParaRPr>
          </a:p>
        </p:txBody>
      </p:sp>
      <p:sp>
        <p:nvSpPr>
          <p:cNvPr id="443396" name="Oval 3"/>
          <p:cNvSpPr>
            <a:spLocks noChangeArrowheads="1"/>
          </p:cNvSpPr>
          <p:nvPr/>
        </p:nvSpPr>
        <p:spPr bwMode="auto">
          <a:xfrm rot="-1041555">
            <a:off x="1116013" y="936625"/>
            <a:ext cx="5494337" cy="3348038"/>
          </a:xfrm>
          <a:prstGeom prst="ellipse">
            <a:avLst/>
          </a:prstGeom>
          <a:solidFill>
            <a:srgbClr val="DDDDFF"/>
          </a:solidFill>
          <a:ln w="9525">
            <a:noFill/>
            <a:round/>
            <a:headEnd/>
            <a:tailEnd/>
          </a:ln>
        </p:spPr>
        <p:txBody>
          <a:bodyPr wrap="none" anchor="ctr"/>
          <a:lstStyle/>
          <a:p>
            <a:endParaRPr lang="en-US"/>
          </a:p>
        </p:txBody>
      </p:sp>
      <p:sp>
        <p:nvSpPr>
          <p:cNvPr id="443397" name="Rectangle 2"/>
          <p:cNvSpPr>
            <a:spLocks noGrp="1" noChangeArrowheads="1"/>
          </p:cNvSpPr>
          <p:nvPr>
            <p:ph type="title" idx="4294967295"/>
          </p:nvPr>
        </p:nvSpPr>
        <p:spPr>
          <a:xfrm>
            <a:off x="885825" y="209550"/>
            <a:ext cx="8229600" cy="661988"/>
          </a:xfrm>
        </p:spPr>
        <p:txBody>
          <a:bodyPr/>
          <a:lstStyle/>
          <a:p>
            <a:pPr eaLnBrk="1" hangingPunct="1"/>
            <a:r>
              <a:rPr lang="en-US" altLang="zh-CN" sz="3800" smtClean="0">
                <a:ea typeface="SimSun" pitchFamily="2" charset="-122"/>
              </a:rPr>
              <a:t>Spectral Graph Clustering</a:t>
            </a:r>
          </a:p>
        </p:txBody>
      </p:sp>
      <p:sp>
        <p:nvSpPr>
          <p:cNvPr id="443398" name="Oval 5"/>
          <p:cNvSpPr>
            <a:spLocks noChangeArrowheads="1"/>
          </p:cNvSpPr>
          <p:nvPr/>
        </p:nvSpPr>
        <p:spPr bwMode="auto">
          <a:xfrm>
            <a:off x="2411413" y="1370013"/>
            <a:ext cx="215900" cy="215900"/>
          </a:xfrm>
          <a:prstGeom prst="ellipse">
            <a:avLst/>
          </a:prstGeom>
          <a:gradFill rotWithShape="1">
            <a:gsLst>
              <a:gs pos="0">
                <a:srgbClr val="FF9900"/>
              </a:gs>
              <a:gs pos="100000">
                <a:srgbClr val="764700"/>
              </a:gs>
            </a:gsLst>
            <a:path path="rect">
              <a:fillToRect r="100000" b="100000"/>
            </a:path>
          </a:gradFill>
          <a:ln w="9525">
            <a:noFill/>
            <a:round/>
            <a:headEnd/>
            <a:tailEnd/>
          </a:ln>
        </p:spPr>
        <p:txBody>
          <a:bodyPr wrap="none" anchor="ctr"/>
          <a:lstStyle/>
          <a:p>
            <a:endParaRPr lang="en-US"/>
          </a:p>
        </p:txBody>
      </p:sp>
      <p:sp>
        <p:nvSpPr>
          <p:cNvPr id="443399" name="Oval 6"/>
          <p:cNvSpPr>
            <a:spLocks noChangeArrowheads="1"/>
          </p:cNvSpPr>
          <p:nvPr/>
        </p:nvSpPr>
        <p:spPr bwMode="auto">
          <a:xfrm>
            <a:off x="1908175" y="2795588"/>
            <a:ext cx="215900" cy="215900"/>
          </a:xfrm>
          <a:prstGeom prst="ellipse">
            <a:avLst/>
          </a:prstGeom>
          <a:gradFill rotWithShape="1">
            <a:gsLst>
              <a:gs pos="0">
                <a:srgbClr val="FF9900"/>
              </a:gs>
              <a:gs pos="100000">
                <a:srgbClr val="764700"/>
              </a:gs>
            </a:gsLst>
            <a:path path="rect">
              <a:fillToRect r="100000" b="100000"/>
            </a:path>
          </a:gradFill>
          <a:ln w="9525">
            <a:noFill/>
            <a:round/>
            <a:headEnd/>
            <a:tailEnd/>
          </a:ln>
        </p:spPr>
        <p:txBody>
          <a:bodyPr wrap="none" anchor="ctr"/>
          <a:lstStyle/>
          <a:p>
            <a:endParaRPr lang="en-US"/>
          </a:p>
        </p:txBody>
      </p:sp>
      <p:sp>
        <p:nvSpPr>
          <p:cNvPr id="443400" name="Oval 7"/>
          <p:cNvSpPr>
            <a:spLocks noChangeArrowheads="1"/>
          </p:cNvSpPr>
          <p:nvPr/>
        </p:nvSpPr>
        <p:spPr bwMode="auto">
          <a:xfrm>
            <a:off x="2425700" y="4121150"/>
            <a:ext cx="215900" cy="215900"/>
          </a:xfrm>
          <a:prstGeom prst="ellipse">
            <a:avLst/>
          </a:prstGeom>
          <a:gradFill rotWithShape="1">
            <a:gsLst>
              <a:gs pos="0">
                <a:srgbClr val="FF9900"/>
              </a:gs>
              <a:gs pos="100000">
                <a:srgbClr val="764700"/>
              </a:gs>
            </a:gsLst>
            <a:path path="rect">
              <a:fillToRect r="100000" b="100000"/>
            </a:path>
          </a:gradFill>
          <a:ln w="9525">
            <a:noFill/>
            <a:round/>
            <a:headEnd/>
            <a:tailEnd/>
          </a:ln>
        </p:spPr>
        <p:txBody>
          <a:bodyPr wrap="none" anchor="ctr"/>
          <a:lstStyle/>
          <a:p>
            <a:endParaRPr lang="en-US"/>
          </a:p>
        </p:txBody>
      </p:sp>
      <p:sp>
        <p:nvSpPr>
          <p:cNvPr id="443401" name="Oval 8"/>
          <p:cNvSpPr>
            <a:spLocks noChangeArrowheads="1"/>
          </p:cNvSpPr>
          <p:nvPr/>
        </p:nvSpPr>
        <p:spPr bwMode="auto">
          <a:xfrm>
            <a:off x="6011863" y="1370013"/>
            <a:ext cx="215900" cy="215900"/>
          </a:xfrm>
          <a:prstGeom prst="ellipse">
            <a:avLst/>
          </a:prstGeom>
          <a:gradFill rotWithShape="1">
            <a:gsLst>
              <a:gs pos="0">
                <a:srgbClr val="FF9900"/>
              </a:gs>
              <a:gs pos="100000">
                <a:srgbClr val="764700"/>
              </a:gs>
            </a:gsLst>
            <a:path path="rect">
              <a:fillToRect r="100000" b="100000"/>
            </a:path>
          </a:gradFill>
          <a:ln w="9525">
            <a:noFill/>
            <a:round/>
            <a:headEnd/>
            <a:tailEnd/>
          </a:ln>
        </p:spPr>
        <p:txBody>
          <a:bodyPr wrap="none" anchor="ctr"/>
          <a:lstStyle/>
          <a:p>
            <a:endParaRPr lang="en-US"/>
          </a:p>
        </p:txBody>
      </p:sp>
      <p:sp>
        <p:nvSpPr>
          <p:cNvPr id="443402" name="Oval 9"/>
          <p:cNvSpPr>
            <a:spLocks noChangeArrowheads="1"/>
          </p:cNvSpPr>
          <p:nvPr/>
        </p:nvSpPr>
        <p:spPr bwMode="auto">
          <a:xfrm>
            <a:off x="5997575" y="2736850"/>
            <a:ext cx="215900" cy="215900"/>
          </a:xfrm>
          <a:prstGeom prst="ellipse">
            <a:avLst/>
          </a:prstGeom>
          <a:gradFill rotWithShape="1">
            <a:gsLst>
              <a:gs pos="0">
                <a:srgbClr val="FF9900"/>
              </a:gs>
              <a:gs pos="100000">
                <a:srgbClr val="764700"/>
              </a:gs>
            </a:gsLst>
            <a:path path="rect">
              <a:fillToRect r="100000" b="100000"/>
            </a:path>
          </a:gradFill>
          <a:ln w="9525">
            <a:noFill/>
            <a:round/>
            <a:headEnd/>
            <a:tailEnd/>
          </a:ln>
        </p:spPr>
        <p:txBody>
          <a:bodyPr wrap="none" anchor="ctr"/>
          <a:lstStyle/>
          <a:p>
            <a:endParaRPr lang="en-US"/>
          </a:p>
        </p:txBody>
      </p:sp>
      <p:sp>
        <p:nvSpPr>
          <p:cNvPr id="443403" name="Oval 10"/>
          <p:cNvSpPr>
            <a:spLocks noChangeArrowheads="1"/>
          </p:cNvSpPr>
          <p:nvPr/>
        </p:nvSpPr>
        <p:spPr bwMode="auto">
          <a:xfrm>
            <a:off x="7092950" y="3602038"/>
            <a:ext cx="215900" cy="215900"/>
          </a:xfrm>
          <a:prstGeom prst="ellipse">
            <a:avLst/>
          </a:prstGeom>
          <a:solidFill>
            <a:srgbClr val="FF9900"/>
          </a:solidFill>
          <a:ln w="9525">
            <a:noFill/>
            <a:round/>
            <a:headEnd/>
            <a:tailEnd/>
          </a:ln>
        </p:spPr>
        <p:txBody>
          <a:bodyPr wrap="none" anchor="ctr"/>
          <a:lstStyle/>
          <a:p>
            <a:endParaRPr lang="en-US"/>
          </a:p>
        </p:txBody>
      </p:sp>
      <p:sp>
        <p:nvSpPr>
          <p:cNvPr id="443404" name="Oval 11"/>
          <p:cNvSpPr>
            <a:spLocks noChangeArrowheads="1"/>
          </p:cNvSpPr>
          <p:nvPr/>
        </p:nvSpPr>
        <p:spPr bwMode="auto">
          <a:xfrm>
            <a:off x="6300788" y="4710113"/>
            <a:ext cx="215900" cy="215900"/>
          </a:xfrm>
          <a:prstGeom prst="ellipse">
            <a:avLst/>
          </a:prstGeom>
          <a:solidFill>
            <a:srgbClr val="FF9900"/>
          </a:solidFill>
          <a:ln w="9525">
            <a:noFill/>
            <a:round/>
            <a:headEnd/>
            <a:tailEnd/>
          </a:ln>
        </p:spPr>
        <p:txBody>
          <a:bodyPr wrap="none" anchor="ctr"/>
          <a:lstStyle/>
          <a:p>
            <a:endParaRPr lang="en-US"/>
          </a:p>
        </p:txBody>
      </p:sp>
      <p:sp>
        <p:nvSpPr>
          <p:cNvPr id="443405" name="Line 12"/>
          <p:cNvSpPr>
            <a:spLocks noChangeShapeType="1"/>
          </p:cNvSpPr>
          <p:nvPr/>
        </p:nvSpPr>
        <p:spPr bwMode="auto">
          <a:xfrm flipH="1">
            <a:off x="2051050" y="1557338"/>
            <a:ext cx="433388" cy="1223962"/>
          </a:xfrm>
          <a:prstGeom prst="line">
            <a:avLst/>
          </a:prstGeom>
          <a:noFill/>
          <a:ln w="38100">
            <a:solidFill>
              <a:srgbClr val="6600CC"/>
            </a:solidFill>
            <a:round/>
            <a:headEnd/>
            <a:tailEnd/>
          </a:ln>
        </p:spPr>
        <p:txBody>
          <a:bodyPr/>
          <a:lstStyle/>
          <a:p>
            <a:endParaRPr lang="en-US"/>
          </a:p>
        </p:txBody>
      </p:sp>
      <p:sp>
        <p:nvSpPr>
          <p:cNvPr id="443406" name="Line 13"/>
          <p:cNvSpPr>
            <a:spLocks noChangeShapeType="1"/>
          </p:cNvSpPr>
          <p:nvPr/>
        </p:nvSpPr>
        <p:spPr bwMode="auto">
          <a:xfrm>
            <a:off x="2051050" y="2997200"/>
            <a:ext cx="433388" cy="1150938"/>
          </a:xfrm>
          <a:prstGeom prst="line">
            <a:avLst/>
          </a:prstGeom>
          <a:noFill/>
          <a:ln w="38100">
            <a:solidFill>
              <a:srgbClr val="6600CC"/>
            </a:solidFill>
            <a:round/>
            <a:headEnd/>
            <a:tailEnd/>
          </a:ln>
        </p:spPr>
        <p:txBody>
          <a:bodyPr/>
          <a:lstStyle/>
          <a:p>
            <a:endParaRPr lang="en-US"/>
          </a:p>
        </p:txBody>
      </p:sp>
      <p:sp>
        <p:nvSpPr>
          <p:cNvPr id="443407" name="Line 14"/>
          <p:cNvSpPr>
            <a:spLocks noChangeShapeType="1"/>
          </p:cNvSpPr>
          <p:nvPr/>
        </p:nvSpPr>
        <p:spPr bwMode="auto">
          <a:xfrm flipH="1">
            <a:off x="2627313" y="1528763"/>
            <a:ext cx="3455987" cy="2649537"/>
          </a:xfrm>
          <a:prstGeom prst="line">
            <a:avLst/>
          </a:prstGeom>
          <a:noFill/>
          <a:ln w="38100">
            <a:solidFill>
              <a:srgbClr val="6600CC"/>
            </a:solidFill>
            <a:round/>
            <a:headEnd/>
            <a:tailEnd/>
          </a:ln>
        </p:spPr>
        <p:txBody>
          <a:bodyPr/>
          <a:lstStyle/>
          <a:p>
            <a:endParaRPr lang="en-US"/>
          </a:p>
        </p:txBody>
      </p:sp>
      <p:sp>
        <p:nvSpPr>
          <p:cNvPr id="443408" name="Line 15"/>
          <p:cNvSpPr>
            <a:spLocks noChangeShapeType="1"/>
          </p:cNvSpPr>
          <p:nvPr/>
        </p:nvSpPr>
        <p:spPr bwMode="auto">
          <a:xfrm>
            <a:off x="6142038" y="1571625"/>
            <a:ext cx="0" cy="1223963"/>
          </a:xfrm>
          <a:prstGeom prst="line">
            <a:avLst/>
          </a:prstGeom>
          <a:noFill/>
          <a:ln w="38100">
            <a:solidFill>
              <a:srgbClr val="6600CC"/>
            </a:solidFill>
            <a:round/>
            <a:headEnd/>
            <a:tailEnd/>
          </a:ln>
        </p:spPr>
        <p:txBody>
          <a:bodyPr/>
          <a:lstStyle/>
          <a:p>
            <a:endParaRPr lang="en-US"/>
          </a:p>
        </p:txBody>
      </p:sp>
      <p:sp>
        <p:nvSpPr>
          <p:cNvPr id="443409" name="Line 16"/>
          <p:cNvSpPr>
            <a:spLocks noChangeShapeType="1"/>
          </p:cNvSpPr>
          <p:nvPr/>
        </p:nvSpPr>
        <p:spPr bwMode="auto">
          <a:xfrm flipH="1" flipV="1">
            <a:off x="2627313" y="1482725"/>
            <a:ext cx="3384550" cy="0"/>
          </a:xfrm>
          <a:prstGeom prst="line">
            <a:avLst/>
          </a:prstGeom>
          <a:noFill/>
          <a:ln w="38100">
            <a:solidFill>
              <a:srgbClr val="6600CC"/>
            </a:solidFill>
            <a:round/>
            <a:headEnd/>
            <a:tailEnd/>
          </a:ln>
        </p:spPr>
        <p:txBody>
          <a:bodyPr/>
          <a:lstStyle/>
          <a:p>
            <a:endParaRPr lang="en-US"/>
          </a:p>
        </p:txBody>
      </p:sp>
      <p:sp>
        <p:nvSpPr>
          <p:cNvPr id="443410" name="Line 17"/>
          <p:cNvSpPr>
            <a:spLocks noChangeShapeType="1"/>
          </p:cNvSpPr>
          <p:nvPr/>
        </p:nvSpPr>
        <p:spPr bwMode="auto">
          <a:xfrm flipH="1" flipV="1">
            <a:off x="2584450" y="1557338"/>
            <a:ext cx="3457575" cy="1223962"/>
          </a:xfrm>
          <a:prstGeom prst="line">
            <a:avLst/>
          </a:prstGeom>
          <a:noFill/>
          <a:ln w="38100">
            <a:solidFill>
              <a:srgbClr val="6600CC"/>
            </a:solidFill>
            <a:round/>
            <a:headEnd/>
            <a:tailEnd/>
          </a:ln>
        </p:spPr>
        <p:txBody>
          <a:bodyPr/>
          <a:lstStyle/>
          <a:p>
            <a:endParaRPr lang="en-US"/>
          </a:p>
        </p:txBody>
      </p:sp>
      <p:sp>
        <p:nvSpPr>
          <p:cNvPr id="443411" name="Line 18"/>
          <p:cNvSpPr>
            <a:spLocks noChangeShapeType="1"/>
          </p:cNvSpPr>
          <p:nvPr/>
        </p:nvSpPr>
        <p:spPr bwMode="auto">
          <a:xfrm flipV="1">
            <a:off x="2555875" y="1512888"/>
            <a:ext cx="0" cy="2665412"/>
          </a:xfrm>
          <a:prstGeom prst="line">
            <a:avLst/>
          </a:prstGeom>
          <a:noFill/>
          <a:ln w="38100">
            <a:solidFill>
              <a:srgbClr val="6600CC"/>
            </a:solidFill>
            <a:round/>
            <a:headEnd/>
            <a:tailEnd/>
          </a:ln>
        </p:spPr>
        <p:txBody>
          <a:bodyPr/>
          <a:lstStyle/>
          <a:p>
            <a:endParaRPr lang="en-US"/>
          </a:p>
        </p:txBody>
      </p:sp>
      <p:sp>
        <p:nvSpPr>
          <p:cNvPr id="443412" name="Line 19"/>
          <p:cNvSpPr>
            <a:spLocks noChangeShapeType="1"/>
          </p:cNvSpPr>
          <p:nvPr/>
        </p:nvSpPr>
        <p:spPr bwMode="auto">
          <a:xfrm flipH="1">
            <a:off x="2051050" y="1541463"/>
            <a:ext cx="3960813" cy="1296987"/>
          </a:xfrm>
          <a:prstGeom prst="line">
            <a:avLst/>
          </a:prstGeom>
          <a:noFill/>
          <a:ln w="38100">
            <a:solidFill>
              <a:srgbClr val="6600CC"/>
            </a:solidFill>
            <a:round/>
            <a:headEnd/>
            <a:tailEnd/>
          </a:ln>
        </p:spPr>
        <p:txBody>
          <a:bodyPr/>
          <a:lstStyle/>
          <a:p>
            <a:endParaRPr lang="en-US"/>
          </a:p>
        </p:txBody>
      </p:sp>
      <p:sp>
        <p:nvSpPr>
          <p:cNvPr id="443413" name="Rectangle 20"/>
          <p:cNvSpPr>
            <a:spLocks noChangeArrowheads="1"/>
          </p:cNvSpPr>
          <p:nvPr/>
        </p:nvSpPr>
        <p:spPr bwMode="auto">
          <a:xfrm>
            <a:off x="4067175" y="1225550"/>
            <a:ext cx="360363" cy="288925"/>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altLang="zh-CN" sz="1500" b="1">
                <a:ea typeface="SimSun" pitchFamily="2" charset="-122"/>
              </a:rPr>
              <a:t>0.8</a:t>
            </a:r>
          </a:p>
        </p:txBody>
      </p:sp>
      <p:sp>
        <p:nvSpPr>
          <p:cNvPr id="443414" name="Rectangle 21"/>
          <p:cNvSpPr>
            <a:spLocks noChangeArrowheads="1"/>
          </p:cNvSpPr>
          <p:nvPr/>
        </p:nvSpPr>
        <p:spPr bwMode="auto">
          <a:xfrm>
            <a:off x="3708400" y="1728788"/>
            <a:ext cx="360363" cy="288925"/>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altLang="zh-CN" sz="1500" b="1">
                <a:ea typeface="SimSun" pitchFamily="2" charset="-122"/>
              </a:rPr>
              <a:t>0.7</a:t>
            </a:r>
          </a:p>
        </p:txBody>
      </p:sp>
      <p:sp>
        <p:nvSpPr>
          <p:cNvPr id="443415" name="Rectangle 22"/>
          <p:cNvSpPr>
            <a:spLocks noChangeArrowheads="1"/>
          </p:cNvSpPr>
          <p:nvPr/>
        </p:nvSpPr>
        <p:spPr bwMode="auto">
          <a:xfrm>
            <a:off x="2627313" y="2017713"/>
            <a:ext cx="360362" cy="288925"/>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altLang="zh-CN" sz="1500" b="1">
                <a:ea typeface="SimSun" pitchFamily="2" charset="-122"/>
              </a:rPr>
              <a:t>0.9</a:t>
            </a:r>
          </a:p>
        </p:txBody>
      </p:sp>
      <p:sp>
        <p:nvSpPr>
          <p:cNvPr id="443416" name="Rectangle 23"/>
          <p:cNvSpPr>
            <a:spLocks noChangeArrowheads="1"/>
          </p:cNvSpPr>
          <p:nvPr/>
        </p:nvSpPr>
        <p:spPr bwMode="auto">
          <a:xfrm>
            <a:off x="1835150" y="2089150"/>
            <a:ext cx="360363" cy="288925"/>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altLang="zh-CN" sz="1500" b="1">
                <a:ea typeface="SimSun" pitchFamily="2" charset="-122"/>
              </a:rPr>
              <a:t>0.9</a:t>
            </a:r>
          </a:p>
        </p:txBody>
      </p:sp>
      <p:sp>
        <p:nvSpPr>
          <p:cNvPr id="443417" name="Line 24"/>
          <p:cNvSpPr>
            <a:spLocks noChangeShapeType="1"/>
          </p:cNvSpPr>
          <p:nvPr/>
        </p:nvSpPr>
        <p:spPr bwMode="auto">
          <a:xfrm flipH="1" flipV="1">
            <a:off x="6156325" y="2881313"/>
            <a:ext cx="1006475" cy="792162"/>
          </a:xfrm>
          <a:prstGeom prst="line">
            <a:avLst/>
          </a:prstGeom>
          <a:noFill/>
          <a:ln w="38100">
            <a:solidFill>
              <a:schemeClr val="folHlink"/>
            </a:solidFill>
            <a:round/>
            <a:headEnd/>
            <a:tailEnd/>
          </a:ln>
        </p:spPr>
        <p:txBody>
          <a:bodyPr/>
          <a:lstStyle/>
          <a:p>
            <a:endParaRPr lang="en-US"/>
          </a:p>
        </p:txBody>
      </p:sp>
      <p:sp>
        <p:nvSpPr>
          <p:cNvPr id="443418" name="Line 25"/>
          <p:cNvSpPr>
            <a:spLocks noChangeShapeType="1"/>
          </p:cNvSpPr>
          <p:nvPr/>
        </p:nvSpPr>
        <p:spPr bwMode="auto">
          <a:xfrm flipH="1" flipV="1">
            <a:off x="2555875" y="4249738"/>
            <a:ext cx="3816350" cy="576262"/>
          </a:xfrm>
          <a:prstGeom prst="line">
            <a:avLst/>
          </a:prstGeom>
          <a:noFill/>
          <a:ln w="38100">
            <a:solidFill>
              <a:schemeClr val="folHlink"/>
            </a:solidFill>
            <a:round/>
            <a:headEnd/>
            <a:tailEnd/>
          </a:ln>
        </p:spPr>
        <p:txBody>
          <a:bodyPr/>
          <a:lstStyle/>
          <a:p>
            <a:endParaRPr lang="en-US"/>
          </a:p>
        </p:txBody>
      </p:sp>
      <p:sp>
        <p:nvSpPr>
          <p:cNvPr id="443419" name="Line 26"/>
          <p:cNvSpPr>
            <a:spLocks noChangeShapeType="1"/>
          </p:cNvSpPr>
          <p:nvPr/>
        </p:nvSpPr>
        <p:spPr bwMode="auto">
          <a:xfrm flipH="1" flipV="1">
            <a:off x="2124075" y="2952750"/>
            <a:ext cx="4248150" cy="1800225"/>
          </a:xfrm>
          <a:prstGeom prst="line">
            <a:avLst/>
          </a:prstGeom>
          <a:noFill/>
          <a:ln w="38100">
            <a:solidFill>
              <a:schemeClr val="folHlink"/>
            </a:solidFill>
            <a:round/>
            <a:headEnd/>
            <a:tailEnd/>
          </a:ln>
        </p:spPr>
        <p:txBody>
          <a:bodyPr/>
          <a:lstStyle/>
          <a:p>
            <a:endParaRPr lang="en-US"/>
          </a:p>
        </p:txBody>
      </p:sp>
      <p:sp>
        <p:nvSpPr>
          <p:cNvPr id="443420" name="Line 27"/>
          <p:cNvSpPr>
            <a:spLocks noChangeShapeType="1"/>
          </p:cNvSpPr>
          <p:nvPr/>
        </p:nvSpPr>
        <p:spPr bwMode="auto">
          <a:xfrm flipH="1">
            <a:off x="4356100" y="2233613"/>
            <a:ext cx="3240088" cy="2879725"/>
          </a:xfrm>
          <a:prstGeom prst="line">
            <a:avLst/>
          </a:prstGeom>
          <a:noFill/>
          <a:ln w="9525">
            <a:solidFill>
              <a:schemeClr val="tx1"/>
            </a:solidFill>
            <a:prstDash val="dash"/>
            <a:round/>
            <a:headEnd/>
            <a:tailEnd/>
          </a:ln>
        </p:spPr>
        <p:txBody>
          <a:bodyPr/>
          <a:lstStyle/>
          <a:p>
            <a:endParaRPr lang="en-US"/>
          </a:p>
        </p:txBody>
      </p:sp>
      <p:sp>
        <p:nvSpPr>
          <p:cNvPr id="443421" name="Rectangle 28"/>
          <p:cNvSpPr>
            <a:spLocks noChangeArrowheads="1"/>
          </p:cNvSpPr>
          <p:nvPr/>
        </p:nvSpPr>
        <p:spPr bwMode="auto">
          <a:xfrm>
            <a:off x="3276600" y="2089150"/>
            <a:ext cx="360363" cy="288925"/>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altLang="zh-CN" sz="1500" b="1">
                <a:ea typeface="SimSun" pitchFamily="2" charset="-122"/>
              </a:rPr>
              <a:t>0.6</a:t>
            </a:r>
          </a:p>
        </p:txBody>
      </p:sp>
      <p:sp>
        <p:nvSpPr>
          <p:cNvPr id="443422" name="Rectangle 29"/>
          <p:cNvSpPr>
            <a:spLocks noChangeArrowheads="1"/>
          </p:cNvSpPr>
          <p:nvPr/>
        </p:nvSpPr>
        <p:spPr bwMode="auto">
          <a:xfrm>
            <a:off x="5795963" y="2017713"/>
            <a:ext cx="360362" cy="288925"/>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altLang="zh-CN" sz="1500" b="1">
                <a:ea typeface="SimSun" pitchFamily="2" charset="-122"/>
              </a:rPr>
              <a:t>0.8</a:t>
            </a:r>
          </a:p>
        </p:txBody>
      </p:sp>
      <p:sp>
        <p:nvSpPr>
          <p:cNvPr id="443423" name="Rectangle 30"/>
          <p:cNvSpPr>
            <a:spLocks noChangeArrowheads="1"/>
          </p:cNvSpPr>
          <p:nvPr/>
        </p:nvSpPr>
        <p:spPr bwMode="auto">
          <a:xfrm>
            <a:off x="3779838" y="2736850"/>
            <a:ext cx="360362" cy="288925"/>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altLang="zh-CN" sz="1500" b="1">
                <a:ea typeface="SimSun" pitchFamily="2" charset="-122"/>
              </a:rPr>
              <a:t>0.8</a:t>
            </a:r>
          </a:p>
        </p:txBody>
      </p:sp>
      <p:sp>
        <p:nvSpPr>
          <p:cNvPr id="443424" name="Rectangle 31"/>
          <p:cNvSpPr>
            <a:spLocks noChangeArrowheads="1"/>
          </p:cNvSpPr>
          <p:nvPr/>
        </p:nvSpPr>
        <p:spPr bwMode="auto">
          <a:xfrm>
            <a:off x="1835150" y="3386138"/>
            <a:ext cx="360363" cy="288925"/>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altLang="zh-CN" sz="1500" b="1">
                <a:ea typeface="SimSun" pitchFamily="2" charset="-122"/>
              </a:rPr>
              <a:t>0.7</a:t>
            </a:r>
          </a:p>
        </p:txBody>
      </p:sp>
      <p:sp>
        <p:nvSpPr>
          <p:cNvPr id="443425" name="Line 32"/>
          <p:cNvSpPr>
            <a:spLocks noChangeShapeType="1"/>
          </p:cNvSpPr>
          <p:nvPr/>
        </p:nvSpPr>
        <p:spPr bwMode="auto">
          <a:xfrm flipH="1" flipV="1">
            <a:off x="6184900" y="1528763"/>
            <a:ext cx="979488" cy="2073275"/>
          </a:xfrm>
          <a:prstGeom prst="line">
            <a:avLst/>
          </a:prstGeom>
          <a:noFill/>
          <a:ln w="38100">
            <a:solidFill>
              <a:schemeClr val="folHlink"/>
            </a:solidFill>
            <a:round/>
            <a:headEnd/>
            <a:tailEnd/>
          </a:ln>
        </p:spPr>
        <p:txBody>
          <a:bodyPr/>
          <a:lstStyle/>
          <a:p>
            <a:endParaRPr lang="en-US"/>
          </a:p>
        </p:txBody>
      </p:sp>
      <p:sp>
        <p:nvSpPr>
          <p:cNvPr id="443426" name="Rectangle 33"/>
          <p:cNvSpPr>
            <a:spLocks noChangeArrowheads="1"/>
          </p:cNvSpPr>
          <p:nvPr/>
        </p:nvSpPr>
        <p:spPr bwMode="auto">
          <a:xfrm>
            <a:off x="3708400" y="4465638"/>
            <a:ext cx="360363" cy="288925"/>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altLang="zh-CN" sz="1500" b="1">
                <a:ea typeface="SimSun" pitchFamily="2" charset="-122"/>
              </a:rPr>
              <a:t>0.1</a:t>
            </a:r>
          </a:p>
        </p:txBody>
      </p:sp>
      <p:sp>
        <p:nvSpPr>
          <p:cNvPr id="443427" name="Rectangle 34"/>
          <p:cNvSpPr>
            <a:spLocks noChangeArrowheads="1"/>
          </p:cNvSpPr>
          <p:nvPr/>
        </p:nvSpPr>
        <p:spPr bwMode="auto">
          <a:xfrm>
            <a:off x="4427538" y="3602038"/>
            <a:ext cx="360362" cy="288925"/>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altLang="zh-CN" sz="1500" b="1">
                <a:ea typeface="SimSun" pitchFamily="2" charset="-122"/>
              </a:rPr>
              <a:t>0.2</a:t>
            </a:r>
          </a:p>
        </p:txBody>
      </p:sp>
      <p:sp>
        <p:nvSpPr>
          <p:cNvPr id="443428" name="Rectangle 35"/>
          <p:cNvSpPr>
            <a:spLocks noChangeArrowheads="1"/>
          </p:cNvSpPr>
          <p:nvPr/>
        </p:nvSpPr>
        <p:spPr bwMode="auto">
          <a:xfrm>
            <a:off x="6659563" y="2305050"/>
            <a:ext cx="360362" cy="288925"/>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altLang="zh-CN" sz="1500" b="1">
                <a:ea typeface="SimSun" pitchFamily="2" charset="-122"/>
              </a:rPr>
              <a:t>0.3</a:t>
            </a:r>
          </a:p>
        </p:txBody>
      </p:sp>
      <p:sp>
        <p:nvSpPr>
          <p:cNvPr id="443429" name="Rectangle 36"/>
          <p:cNvSpPr>
            <a:spLocks noChangeArrowheads="1"/>
          </p:cNvSpPr>
          <p:nvPr/>
        </p:nvSpPr>
        <p:spPr bwMode="auto">
          <a:xfrm>
            <a:off x="6386513" y="3343275"/>
            <a:ext cx="360362" cy="288925"/>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altLang="zh-CN" sz="1500" b="1">
                <a:ea typeface="SimSun" pitchFamily="2" charset="-122"/>
              </a:rPr>
              <a:t>0.2</a:t>
            </a:r>
          </a:p>
        </p:txBody>
      </p:sp>
      <p:sp>
        <p:nvSpPr>
          <p:cNvPr id="443430" name="Rectangle 37"/>
          <p:cNvSpPr>
            <a:spLocks noChangeArrowheads="1"/>
          </p:cNvSpPr>
          <p:nvPr/>
        </p:nvSpPr>
        <p:spPr bwMode="auto">
          <a:xfrm>
            <a:off x="900113" y="1700213"/>
            <a:ext cx="576262" cy="433387"/>
          </a:xfrm>
          <a:prstGeom prst="rect">
            <a:avLst/>
          </a:prstGeom>
          <a:noFill/>
          <a:ln w="9525">
            <a:noFill/>
            <a:miter lim="800000"/>
            <a:headEnd/>
            <a:tailEnd/>
          </a:ln>
        </p:spPr>
        <p:txBody>
          <a:bodyPr wrap="none" anchor="ctr"/>
          <a:lstStyle/>
          <a:p>
            <a:endParaRPr lang="en-US"/>
          </a:p>
        </p:txBody>
      </p:sp>
      <p:sp>
        <p:nvSpPr>
          <p:cNvPr id="443431" name="Rectangle 38"/>
          <p:cNvSpPr>
            <a:spLocks noChangeArrowheads="1"/>
          </p:cNvSpPr>
          <p:nvPr/>
        </p:nvSpPr>
        <p:spPr bwMode="auto">
          <a:xfrm>
            <a:off x="1257300" y="1700213"/>
            <a:ext cx="503238" cy="433387"/>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altLang="zh-CN" sz="2100">
                <a:ea typeface="SimSun" pitchFamily="2" charset="-122"/>
              </a:rPr>
              <a:t>A</a:t>
            </a:r>
          </a:p>
        </p:txBody>
      </p:sp>
      <p:sp>
        <p:nvSpPr>
          <p:cNvPr id="443432" name="Rectangle 39"/>
          <p:cNvSpPr>
            <a:spLocks noChangeArrowheads="1"/>
          </p:cNvSpPr>
          <p:nvPr/>
        </p:nvSpPr>
        <p:spPr bwMode="auto">
          <a:xfrm>
            <a:off x="7092950" y="4292600"/>
            <a:ext cx="503238" cy="433388"/>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altLang="zh-CN" sz="2100">
                <a:ea typeface="SimSun" pitchFamily="2" charset="-122"/>
              </a:rPr>
              <a:t>B</a:t>
            </a:r>
          </a:p>
        </p:txBody>
      </p:sp>
      <p:grpSp>
        <p:nvGrpSpPr>
          <p:cNvPr id="521256" name="Group 40"/>
          <p:cNvGrpSpPr>
            <a:grpSpLocks/>
          </p:cNvGrpSpPr>
          <p:nvPr/>
        </p:nvGrpSpPr>
        <p:grpSpPr bwMode="auto">
          <a:xfrm>
            <a:off x="827088" y="4941888"/>
            <a:ext cx="7129462" cy="630237"/>
            <a:chOff x="3471" y="3039"/>
            <a:chExt cx="1904" cy="397"/>
          </a:xfrm>
        </p:grpSpPr>
        <p:sp>
          <p:nvSpPr>
            <p:cNvPr id="443436" name="AutoShape 41"/>
            <p:cNvSpPr>
              <a:spLocks noChangeArrowheads="1"/>
            </p:cNvSpPr>
            <p:nvPr/>
          </p:nvSpPr>
          <p:spPr bwMode="auto">
            <a:xfrm>
              <a:off x="3471" y="3039"/>
              <a:ext cx="470" cy="397"/>
            </a:xfrm>
            <a:prstGeom prst="rightArrow">
              <a:avLst>
                <a:gd name="adj1" fmla="val 50000"/>
                <a:gd name="adj2" fmla="val 29597"/>
              </a:avLst>
            </a:prstGeom>
            <a:solidFill>
              <a:schemeClr val="hlink"/>
            </a:solidFill>
            <a:ln w="15875">
              <a:solidFill>
                <a:srgbClr val="000000"/>
              </a:solidFill>
              <a:miter lim="800000"/>
              <a:headEnd/>
              <a:tailEnd/>
            </a:ln>
          </p:spPr>
          <p:txBody>
            <a:bodyPr wrap="none" anchor="ctr"/>
            <a:lstStyle/>
            <a:p>
              <a:endParaRPr lang="en-US"/>
            </a:p>
          </p:txBody>
        </p:sp>
        <p:sp>
          <p:nvSpPr>
            <p:cNvPr id="443437" name="Text Box 42"/>
            <p:cNvSpPr txBox="1">
              <a:spLocks noChangeArrowheads="1"/>
            </p:cNvSpPr>
            <p:nvPr/>
          </p:nvSpPr>
          <p:spPr bwMode="auto">
            <a:xfrm>
              <a:off x="4005" y="3089"/>
              <a:ext cx="1370" cy="308"/>
            </a:xfrm>
            <a:prstGeom prst="rect">
              <a:avLst/>
            </a:prstGeom>
            <a:noFill/>
            <a:ln w="9525">
              <a:noFill/>
              <a:miter lim="800000"/>
              <a:headEnd/>
              <a:tailEnd/>
            </a:ln>
          </p:spPr>
          <p:txBody>
            <a:bodyPr>
              <a:spAutoFit/>
            </a:bodyPr>
            <a:lstStyle/>
            <a:p>
              <a:pPr algn="ctr" eaLnBrk="0" hangingPunct="0">
                <a:spcBef>
                  <a:spcPct val="50000"/>
                </a:spcBef>
              </a:pPr>
              <a:r>
                <a:rPr lang="en-IE" sz="2600" i="1">
                  <a:latin typeface="Times New Roman" pitchFamily="18" charset="0"/>
                  <a:ea typeface="SimSun" pitchFamily="2" charset="-122"/>
                </a:rPr>
                <a:t>cut(A,B) = 0.1+0.2+0.2+0.3=0.8</a:t>
              </a:r>
              <a:endParaRPr lang="el-GR" sz="2600" i="1">
                <a:latin typeface="Times New Roman" pitchFamily="18" charset="0"/>
                <a:ea typeface="SimSun" pitchFamily="2" charset="-122"/>
              </a:endParaRPr>
            </a:p>
          </p:txBody>
        </p:sp>
      </p:grpSp>
      <p:sp>
        <p:nvSpPr>
          <p:cNvPr id="443434" name="Line 43"/>
          <p:cNvSpPr>
            <a:spLocks noChangeShapeType="1"/>
          </p:cNvSpPr>
          <p:nvPr/>
        </p:nvSpPr>
        <p:spPr bwMode="auto">
          <a:xfrm flipH="1">
            <a:off x="6486525" y="3789363"/>
            <a:ext cx="649288" cy="935037"/>
          </a:xfrm>
          <a:prstGeom prst="line">
            <a:avLst/>
          </a:prstGeom>
          <a:noFill/>
          <a:ln w="38100">
            <a:solidFill>
              <a:srgbClr val="6600CC"/>
            </a:solidFill>
            <a:round/>
            <a:headEnd/>
            <a:tailEnd/>
          </a:ln>
        </p:spPr>
        <p:txBody>
          <a:bodyPr/>
          <a:lstStyle/>
          <a:p>
            <a:endParaRPr lang="en-US"/>
          </a:p>
        </p:txBody>
      </p:sp>
      <p:sp>
        <p:nvSpPr>
          <p:cNvPr id="443435" name="Rectangle 44"/>
          <p:cNvSpPr>
            <a:spLocks noChangeArrowheads="1"/>
          </p:cNvSpPr>
          <p:nvPr/>
        </p:nvSpPr>
        <p:spPr bwMode="auto">
          <a:xfrm>
            <a:off x="6804025" y="4292600"/>
            <a:ext cx="360363" cy="288925"/>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altLang="zh-CN" sz="1500" b="1">
                <a:ea typeface="SimSun" pitchFamily="2" charset="-122"/>
              </a:rPr>
              <a:t>0.3</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12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1" name="Rectangle 6"/>
          <p:cNvSpPr>
            <a:spLocks noGrp="1" noChangeArrowheads="1"/>
          </p:cNvSpPr>
          <p:nvPr>
            <p:ph type="sldNum" sz="quarter" idx="12"/>
          </p:nvPr>
        </p:nvSpPr>
        <p:spPr>
          <a:ln>
            <a:miter lim="800000"/>
            <a:headEnd/>
            <a:tailEnd/>
          </a:ln>
        </p:spPr>
        <p:txBody>
          <a:bodyPr/>
          <a:lstStyle/>
          <a:p>
            <a:pPr>
              <a:defRPr/>
            </a:pPr>
            <a:fld id="{796250C1-5D92-4FA0-A8C0-79385455D360}" type="slidenum">
              <a:rPr lang="en-US" smtClean="0"/>
              <a:pPr>
                <a:defRPr/>
              </a:pPr>
              <a:t>208</a:t>
            </a:fld>
            <a:endParaRPr lang="en-US" smtClean="0"/>
          </a:p>
        </p:txBody>
      </p:sp>
      <p:sp>
        <p:nvSpPr>
          <p:cNvPr id="445442"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BD7ADAA2-C498-43B0-9330-3F028D93E817}" type="slidenum">
              <a:rPr lang="en-US" sz="1200">
                <a:latin typeface="Garamond" pitchFamily="18" charset="0"/>
              </a:rPr>
              <a:pPr algn="r"/>
              <a:t>208</a:t>
            </a:fld>
            <a:endParaRPr lang="en-US" sz="1200">
              <a:latin typeface="Garamond" pitchFamily="18" charset="0"/>
            </a:endParaRPr>
          </a:p>
        </p:txBody>
      </p:sp>
      <p:sp>
        <p:nvSpPr>
          <p:cNvPr id="445443" name="Rectangle 2"/>
          <p:cNvSpPr>
            <a:spLocks noGrp="1" noChangeArrowheads="1"/>
          </p:cNvSpPr>
          <p:nvPr>
            <p:ph type="title" idx="4294967295"/>
          </p:nvPr>
        </p:nvSpPr>
        <p:spPr>
          <a:xfrm>
            <a:off x="1039813" y="200025"/>
            <a:ext cx="8077200" cy="1143000"/>
          </a:xfrm>
        </p:spPr>
        <p:txBody>
          <a:bodyPr/>
          <a:lstStyle/>
          <a:p>
            <a:pPr eaLnBrk="1" hangingPunct="1"/>
            <a:r>
              <a:rPr lang="en-US" altLang="zh-CN" smtClean="0">
                <a:ea typeface="SimSun" pitchFamily="2" charset="-122"/>
              </a:rPr>
              <a:t>Experiments: Data</a:t>
            </a:r>
          </a:p>
        </p:txBody>
      </p:sp>
      <p:sp>
        <p:nvSpPr>
          <p:cNvPr id="445444" name="Rectangle 3"/>
          <p:cNvSpPr>
            <a:spLocks noGrp="1" noChangeArrowheads="1"/>
          </p:cNvSpPr>
          <p:nvPr>
            <p:ph type="body" idx="4294967295"/>
          </p:nvPr>
        </p:nvSpPr>
        <p:spPr>
          <a:xfrm>
            <a:off x="611188" y="1166813"/>
            <a:ext cx="8153400" cy="4114800"/>
          </a:xfrm>
        </p:spPr>
        <p:txBody>
          <a:bodyPr/>
          <a:lstStyle/>
          <a:p>
            <a:pPr eaLnBrk="1" hangingPunct="1">
              <a:lnSpc>
                <a:spcPct val="80000"/>
              </a:lnSpc>
            </a:pPr>
            <a:r>
              <a:rPr lang="en-US" altLang="zh-CN" sz="2100" smtClean="0">
                <a:ea typeface="SimSun" pitchFamily="2" charset="-122"/>
              </a:rPr>
              <a:t>106 newswire texts from ACE 2005 training corpora as test set</a:t>
            </a:r>
          </a:p>
          <a:p>
            <a:pPr eaLnBrk="1" hangingPunct="1">
              <a:lnSpc>
                <a:spcPct val="80000"/>
              </a:lnSpc>
            </a:pPr>
            <a:r>
              <a:rPr lang="en-US" altLang="zh-CN" sz="2100" smtClean="0">
                <a:ea typeface="SimSun" pitchFamily="2" charset="-122"/>
              </a:rPr>
              <a:t>extracted the top 40 ranked person names as centroid entities, and manually created temporal event chains by</a:t>
            </a:r>
          </a:p>
          <a:p>
            <a:pPr lvl="1" eaLnBrk="1" hangingPunct="1">
              <a:lnSpc>
                <a:spcPct val="80000"/>
              </a:lnSpc>
            </a:pPr>
            <a:r>
              <a:rPr lang="en-US" altLang="zh-CN" sz="1900" smtClean="0">
                <a:ea typeface="SimSun" pitchFamily="2" charset="-122"/>
              </a:rPr>
              <a:t>Aggregated reference event mentions (Inter-annotator agreement: ~90%)</a:t>
            </a:r>
          </a:p>
          <a:p>
            <a:pPr lvl="1" eaLnBrk="1" hangingPunct="1">
              <a:lnSpc>
                <a:spcPct val="80000"/>
              </a:lnSpc>
            </a:pPr>
            <a:r>
              <a:rPr lang="en-US" altLang="zh-CN" sz="1900" smtClean="0">
                <a:ea typeface="SimSun" pitchFamily="2" charset="-122"/>
              </a:rPr>
              <a:t>Filled in the implicit event time arguments from the background data (Inter-annotator agreement: ~82%)</a:t>
            </a:r>
          </a:p>
          <a:p>
            <a:pPr lvl="1" eaLnBrk="1" hangingPunct="1">
              <a:lnSpc>
                <a:spcPct val="80000"/>
              </a:lnSpc>
            </a:pPr>
            <a:r>
              <a:rPr lang="en-US" altLang="zh-CN" sz="1900" smtClean="0">
                <a:ea typeface="SimSun" pitchFamily="2" charset="-122"/>
              </a:rPr>
              <a:t>Annotated by two annotators independently and adjudicated</a:t>
            </a:r>
          </a:p>
          <a:p>
            <a:pPr eaLnBrk="1" hangingPunct="1">
              <a:lnSpc>
                <a:spcPct val="80000"/>
              </a:lnSpc>
            </a:pPr>
            <a:endParaRPr lang="en-US" altLang="zh-CN" sz="1700" smtClean="0">
              <a:ea typeface="SimSun" pitchFamily="2" charset="-122"/>
            </a:endParaRPr>
          </a:p>
          <a:p>
            <a:pPr eaLnBrk="1" hangingPunct="1">
              <a:lnSpc>
                <a:spcPct val="80000"/>
              </a:lnSpc>
            </a:pPr>
            <a:r>
              <a:rPr lang="en-US" altLang="zh-CN" sz="2100" smtClean="0">
                <a:ea typeface="SimSun" pitchFamily="2" charset="-122"/>
              </a:rPr>
              <a:t>278,108 texts from English TDT5 corpus and 148 million sentences from Wikipedia as the source for background data</a:t>
            </a:r>
          </a:p>
          <a:p>
            <a:pPr eaLnBrk="1" hangingPunct="1">
              <a:lnSpc>
                <a:spcPct val="80000"/>
              </a:lnSpc>
            </a:pPr>
            <a:endParaRPr lang="en-US" altLang="zh-CN" sz="1700" smtClean="0">
              <a:ea typeface="SimSun" pitchFamily="2" charset="-122"/>
            </a:endParaRPr>
          </a:p>
          <a:p>
            <a:pPr eaLnBrk="1" hangingPunct="1">
              <a:lnSpc>
                <a:spcPct val="80000"/>
              </a:lnSpc>
            </a:pPr>
            <a:r>
              <a:rPr lang="en-US" altLang="zh-CN" sz="2100" smtClean="0">
                <a:ea typeface="SimSun" pitchFamily="2" charset="-122"/>
              </a:rPr>
              <a:t>140 events with 368 arguments (257 are unique)</a:t>
            </a:r>
          </a:p>
          <a:p>
            <a:pPr eaLnBrk="1" hangingPunct="1">
              <a:lnSpc>
                <a:spcPct val="80000"/>
              </a:lnSpc>
            </a:pPr>
            <a:endParaRPr lang="en-US" altLang="zh-CN" sz="1700" smtClean="0">
              <a:ea typeface="SimSun" pitchFamily="2" charset="-122"/>
            </a:endParaRPr>
          </a:p>
          <a:p>
            <a:pPr eaLnBrk="1" hangingPunct="1">
              <a:lnSpc>
                <a:spcPct val="80000"/>
              </a:lnSpc>
            </a:pPr>
            <a:r>
              <a:rPr lang="en-US" altLang="zh-CN" sz="2100" smtClean="0">
                <a:ea typeface="SimSun" pitchFamily="2" charset="-122"/>
              </a:rPr>
              <a:t>The top ranked centroid entities are “Bush”, “Ibrahim”, “Putin”, “Al-douri”, “Blair”, etc. </a:t>
            </a:r>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5" name="Rectangle 6"/>
          <p:cNvSpPr>
            <a:spLocks noGrp="1" noChangeArrowheads="1"/>
          </p:cNvSpPr>
          <p:nvPr>
            <p:ph type="sldNum" sz="quarter" idx="12"/>
          </p:nvPr>
        </p:nvSpPr>
        <p:spPr>
          <a:ln>
            <a:miter lim="800000"/>
            <a:headEnd/>
            <a:tailEnd/>
          </a:ln>
        </p:spPr>
        <p:txBody>
          <a:bodyPr/>
          <a:lstStyle/>
          <a:p>
            <a:pPr>
              <a:defRPr/>
            </a:pPr>
            <a:fld id="{86D499E8-F54F-4DC7-B59F-88EF939E02E6}" type="slidenum">
              <a:rPr lang="en-US" smtClean="0"/>
              <a:pPr>
                <a:defRPr/>
              </a:pPr>
              <a:t>209</a:t>
            </a:fld>
            <a:endParaRPr lang="en-US" smtClean="0"/>
          </a:p>
        </p:txBody>
      </p:sp>
      <p:sp>
        <p:nvSpPr>
          <p:cNvPr id="446466"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0EFB7095-AADA-40D1-9927-8783FB18FC83}" type="slidenum">
              <a:rPr lang="en-US" sz="1200">
                <a:latin typeface="Garamond" pitchFamily="18" charset="0"/>
              </a:rPr>
              <a:pPr algn="r"/>
              <a:t>209</a:t>
            </a:fld>
            <a:endParaRPr lang="en-US" sz="1200">
              <a:latin typeface="Garamond" pitchFamily="18" charset="0"/>
            </a:endParaRPr>
          </a:p>
        </p:txBody>
      </p:sp>
      <p:sp>
        <p:nvSpPr>
          <p:cNvPr id="524290" name="Rectangle 2"/>
          <p:cNvSpPr>
            <a:spLocks noGrp="1" noChangeArrowheads="1"/>
          </p:cNvSpPr>
          <p:nvPr>
            <p:ph type="body" idx="4294967295"/>
          </p:nvPr>
        </p:nvSpPr>
        <p:spPr>
          <a:xfrm>
            <a:off x="611188" y="1166813"/>
            <a:ext cx="7993062" cy="4114800"/>
          </a:xfrm>
        </p:spPr>
        <p:txBody>
          <a:bodyPr/>
          <a:lstStyle/>
          <a:p>
            <a:pPr eaLnBrk="1" hangingPunct="1">
              <a:lnSpc>
                <a:spcPct val="80000"/>
              </a:lnSpc>
            </a:pPr>
            <a:r>
              <a:rPr lang="en-US" altLang="zh-CN" sz="2500" smtClean="0">
                <a:ea typeface="SimSun" pitchFamily="2" charset="-122"/>
              </a:rPr>
              <a:t>F-Measure</a:t>
            </a:r>
          </a:p>
          <a:p>
            <a:pPr lvl="1" eaLnBrk="1" hangingPunct="1">
              <a:lnSpc>
                <a:spcPct val="80000"/>
              </a:lnSpc>
            </a:pPr>
            <a:r>
              <a:rPr lang="en-US" altLang="zh-CN" sz="2100" smtClean="0">
                <a:ea typeface="SimSun" pitchFamily="2" charset="-122"/>
              </a:rPr>
              <a:t>Single-document IE: 55% to detect 40 centroid entities</a:t>
            </a:r>
          </a:p>
          <a:p>
            <a:pPr lvl="1" eaLnBrk="1" hangingPunct="1">
              <a:lnSpc>
                <a:spcPct val="80000"/>
              </a:lnSpc>
            </a:pPr>
            <a:r>
              <a:rPr lang="en-US" altLang="zh-CN" sz="2100" smtClean="0">
                <a:ea typeface="SimSun" pitchFamily="2" charset="-122"/>
              </a:rPr>
              <a:t>Cross-document IE: </a:t>
            </a:r>
            <a:r>
              <a:rPr lang="en-US" altLang="zh-CN" sz="2100" smtClean="0">
                <a:solidFill>
                  <a:srgbClr val="0350FB"/>
                </a:solidFill>
                <a:ea typeface="SimSun" pitchFamily="2" charset="-122"/>
              </a:rPr>
              <a:t>67.5%</a:t>
            </a:r>
            <a:r>
              <a:rPr lang="en-US" altLang="zh-CN" sz="2100" smtClean="0">
                <a:ea typeface="SimSun" pitchFamily="2" charset="-122"/>
              </a:rPr>
              <a:t>  to detect 40 centroid entities, can cover all key centroid entities by using the top 76 system output entities</a:t>
            </a:r>
          </a:p>
          <a:p>
            <a:pPr lvl="1" eaLnBrk="1" hangingPunct="1">
              <a:lnSpc>
                <a:spcPct val="80000"/>
              </a:lnSpc>
            </a:pPr>
            <a:endParaRPr lang="en-US" altLang="zh-CN" sz="2100" smtClean="0">
              <a:ea typeface="SimSun" pitchFamily="2" charset="-122"/>
            </a:endParaRPr>
          </a:p>
          <a:p>
            <a:pPr eaLnBrk="1" hangingPunct="1">
              <a:lnSpc>
                <a:spcPct val="80000"/>
              </a:lnSpc>
            </a:pPr>
            <a:r>
              <a:rPr lang="en-US" altLang="zh-CN" sz="2500" smtClean="0">
                <a:ea typeface="SimSun" pitchFamily="2" charset="-122"/>
              </a:rPr>
              <a:t>Ranking accuracy for 40 centroid entities</a:t>
            </a:r>
          </a:p>
          <a:p>
            <a:pPr lvl="1" eaLnBrk="1" hangingPunct="1">
              <a:lnSpc>
                <a:spcPct val="80000"/>
              </a:lnSpc>
            </a:pPr>
            <a:r>
              <a:rPr lang="en-US" altLang="zh-CN" sz="2100" smtClean="0">
                <a:ea typeface="SimSun" pitchFamily="2" charset="-122"/>
              </a:rPr>
              <a:t>Cross-document IE: </a:t>
            </a:r>
            <a:r>
              <a:rPr lang="en-US" altLang="zh-CN" sz="2100" smtClean="0">
                <a:solidFill>
                  <a:srgbClr val="0350FB"/>
                </a:solidFill>
                <a:ea typeface="SimSun" pitchFamily="2" charset="-122"/>
              </a:rPr>
              <a:t>72.95%</a:t>
            </a:r>
          </a:p>
          <a:p>
            <a:pPr lvl="1" eaLnBrk="1" hangingPunct="1">
              <a:lnSpc>
                <a:spcPct val="80000"/>
              </a:lnSpc>
            </a:pPr>
            <a:r>
              <a:rPr lang="en-US" altLang="zh-CN" sz="2100" smtClean="0">
                <a:ea typeface="SimSun" pitchFamily="2" charset="-122"/>
              </a:rPr>
              <a:t>Baseline 1 - random ranking: 42%</a:t>
            </a:r>
          </a:p>
          <a:p>
            <a:pPr lvl="1" eaLnBrk="1" hangingPunct="1">
              <a:lnSpc>
                <a:spcPct val="80000"/>
              </a:lnSpc>
            </a:pPr>
            <a:r>
              <a:rPr lang="en-US" altLang="zh-CN" sz="2100" smtClean="0">
                <a:ea typeface="SimSun" pitchFamily="2" charset="-122"/>
              </a:rPr>
              <a:t>Baseline 2 - ranked by the position where the first mentions of the centroid entities appear as event arguments in the test corpus: 47.31%</a:t>
            </a:r>
          </a:p>
        </p:txBody>
      </p:sp>
      <p:sp>
        <p:nvSpPr>
          <p:cNvPr id="446468" name="Rectangle 3"/>
          <p:cNvSpPr>
            <a:spLocks noGrp="1" noChangeArrowheads="1"/>
          </p:cNvSpPr>
          <p:nvPr>
            <p:ph type="title" idx="4294967295"/>
          </p:nvPr>
        </p:nvSpPr>
        <p:spPr>
          <a:xfrm>
            <a:off x="896938" y="263525"/>
            <a:ext cx="8077200" cy="1143000"/>
          </a:xfrm>
        </p:spPr>
        <p:txBody>
          <a:bodyPr/>
          <a:lstStyle/>
          <a:p>
            <a:pPr eaLnBrk="1" hangingPunct="1"/>
            <a:r>
              <a:rPr lang="en-US" altLang="zh-CN" sz="3400" smtClean="0">
                <a:ea typeface="SimSun" pitchFamily="2" charset="-122"/>
              </a:rPr>
              <a:t>Centroid Entity Detection Performance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24290">
                                            <p:txEl>
                                              <p:pRg st="4" end="4"/>
                                            </p:txEl>
                                          </p:spTgt>
                                        </p:tgtEl>
                                        <p:attrNameLst>
                                          <p:attrName>style.visibility</p:attrName>
                                        </p:attrNameLst>
                                      </p:cBhvr>
                                      <p:to>
                                        <p:strVal val="visible"/>
                                      </p:to>
                                    </p:set>
                                    <p:animEffect transition="in" filter="blinds(horizontal)">
                                      <p:cBhvr>
                                        <p:cTn id="7" dur="500"/>
                                        <p:tgtEl>
                                          <p:spTgt spid="524290">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24290">
                                            <p:txEl>
                                              <p:pRg st="5" end="5"/>
                                            </p:txEl>
                                          </p:spTgt>
                                        </p:tgtEl>
                                        <p:attrNameLst>
                                          <p:attrName>style.visibility</p:attrName>
                                        </p:attrNameLst>
                                      </p:cBhvr>
                                      <p:to>
                                        <p:strVal val="visible"/>
                                      </p:to>
                                    </p:set>
                                    <p:animEffect transition="in" filter="blinds(horizontal)">
                                      <p:cBhvr>
                                        <p:cTn id="10" dur="500"/>
                                        <p:tgtEl>
                                          <p:spTgt spid="524290">
                                            <p:txEl>
                                              <p:pRg st="5" end="5"/>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24290">
                                            <p:txEl>
                                              <p:pRg st="6" end="6"/>
                                            </p:txEl>
                                          </p:spTgt>
                                        </p:tgtEl>
                                        <p:attrNameLst>
                                          <p:attrName>style.visibility</p:attrName>
                                        </p:attrNameLst>
                                      </p:cBhvr>
                                      <p:to>
                                        <p:strVal val="visible"/>
                                      </p:to>
                                    </p:set>
                                    <p:animEffect transition="in" filter="blinds(horizontal)">
                                      <p:cBhvr>
                                        <p:cTn id="13" dur="500"/>
                                        <p:tgtEl>
                                          <p:spTgt spid="524290">
                                            <p:txEl>
                                              <p:pRg st="6" end="6"/>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524290">
                                            <p:txEl>
                                              <p:pRg st="7" end="7"/>
                                            </p:txEl>
                                          </p:spTgt>
                                        </p:tgtEl>
                                        <p:attrNameLst>
                                          <p:attrName>style.visibility</p:attrName>
                                        </p:attrNameLst>
                                      </p:cBhvr>
                                      <p:to>
                                        <p:strVal val="visible"/>
                                      </p:to>
                                    </p:set>
                                    <p:animEffect transition="in" filter="blinds(horizontal)">
                                      <p:cBhvr>
                                        <p:cTn id="16" dur="500"/>
                                        <p:tgtEl>
                                          <p:spTgt spid="52429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p:txBody>
          <a:bodyPr/>
          <a:lstStyle/>
          <a:p>
            <a:r>
              <a:rPr lang="en-US" smtClean="0">
                <a:ea typeface="ＭＳ Ｐゴシック" pitchFamily="34" charset="-128"/>
              </a:rPr>
              <a:t>Aspectual coercion</a:t>
            </a:r>
          </a:p>
        </p:txBody>
      </p:sp>
      <p:sp>
        <p:nvSpPr>
          <p:cNvPr id="91138" name="Slide Number Placeholder 3"/>
          <p:cNvSpPr>
            <a:spLocks noGrp="1"/>
          </p:cNvSpPr>
          <p:nvPr>
            <p:ph type="sldNum" sz="quarter" idx="12"/>
          </p:nvPr>
        </p:nvSpPr>
        <p:spPr>
          <a:ln>
            <a:miter lim="800000"/>
            <a:headEnd/>
            <a:tailEnd/>
          </a:ln>
        </p:spPr>
        <p:txBody>
          <a:bodyPr/>
          <a:lstStyle/>
          <a:p>
            <a:pPr>
              <a:defRPr/>
            </a:pPr>
            <a:fld id="{167E13F4-09A7-4A0D-ACD7-BD6E98A687F9}" type="slidenum">
              <a:rPr lang="en-US" smtClean="0"/>
              <a:pPr>
                <a:defRPr/>
              </a:pPr>
              <a:t>21</a:t>
            </a:fld>
            <a:endParaRPr lang="en-US" smtClean="0"/>
          </a:p>
        </p:txBody>
      </p:sp>
      <p:sp>
        <p:nvSpPr>
          <p:cNvPr id="93187" name="TextBox 6"/>
          <p:cNvSpPr txBox="1">
            <a:spLocks noChangeArrowheads="1"/>
          </p:cNvSpPr>
          <p:nvPr/>
        </p:nvSpPr>
        <p:spPr bwMode="auto">
          <a:xfrm>
            <a:off x="2501900" y="2057400"/>
            <a:ext cx="6413500" cy="369888"/>
          </a:xfrm>
          <a:prstGeom prst="rect">
            <a:avLst/>
          </a:prstGeom>
          <a:noFill/>
          <a:ln w="9525">
            <a:noFill/>
            <a:miter lim="800000"/>
            <a:headEnd/>
            <a:tailEnd/>
          </a:ln>
        </p:spPr>
        <p:txBody>
          <a:bodyPr wrap="none">
            <a:spAutoFit/>
          </a:bodyPr>
          <a:lstStyle/>
          <a:p>
            <a:r>
              <a:rPr lang="en-US"/>
              <a:t>∀e∀t [</a:t>
            </a:r>
            <a:r>
              <a:rPr lang="en-US" b="1"/>
              <a:t>for</a:t>
            </a:r>
            <a:r>
              <a:rPr lang="en-US"/>
              <a:t>(e, t) → Time_Int(t) ∧ (STATE(e) ∨ PROCESS(e)]</a:t>
            </a:r>
          </a:p>
        </p:txBody>
      </p:sp>
      <p:sp>
        <p:nvSpPr>
          <p:cNvPr id="93188" name="TextBox 14"/>
          <p:cNvSpPr txBox="1">
            <a:spLocks noChangeArrowheads="1"/>
          </p:cNvSpPr>
          <p:nvPr/>
        </p:nvSpPr>
        <p:spPr bwMode="auto">
          <a:xfrm>
            <a:off x="2501900" y="1524000"/>
            <a:ext cx="3284538" cy="369888"/>
          </a:xfrm>
          <a:prstGeom prst="rect">
            <a:avLst/>
          </a:prstGeom>
          <a:noFill/>
          <a:ln w="9525">
            <a:noFill/>
            <a:miter lim="800000"/>
            <a:headEnd/>
            <a:tailEnd/>
          </a:ln>
        </p:spPr>
        <p:txBody>
          <a:bodyPr wrap="none">
            <a:spAutoFit/>
          </a:bodyPr>
          <a:lstStyle/>
          <a:p>
            <a:r>
              <a:rPr lang="en-US"/>
              <a:t>∀e[</a:t>
            </a:r>
            <a:r>
              <a:rPr lang="en-US" b="1"/>
              <a:t>win</a:t>
            </a:r>
            <a:r>
              <a:rPr lang="en-US"/>
              <a:t>(e) → BOUNDARY(e)]</a:t>
            </a:r>
          </a:p>
        </p:txBody>
      </p:sp>
      <p:sp>
        <p:nvSpPr>
          <p:cNvPr id="93189" name="TextBox 19"/>
          <p:cNvSpPr txBox="1">
            <a:spLocks noChangeArrowheads="1"/>
          </p:cNvSpPr>
          <p:nvPr/>
        </p:nvSpPr>
        <p:spPr bwMode="auto">
          <a:xfrm>
            <a:off x="2501900" y="3211513"/>
            <a:ext cx="3802063" cy="369887"/>
          </a:xfrm>
          <a:prstGeom prst="rect">
            <a:avLst/>
          </a:prstGeom>
          <a:noFill/>
          <a:ln w="9525">
            <a:noFill/>
            <a:miter lim="800000"/>
            <a:headEnd/>
            <a:tailEnd/>
          </a:ln>
        </p:spPr>
        <p:txBody>
          <a:bodyPr wrap="none">
            <a:spAutoFit/>
          </a:bodyPr>
          <a:lstStyle/>
          <a:p>
            <a:r>
              <a:rPr lang="en-US"/>
              <a:t>∀e [EVENT(e) →∃e’[CULM(e’, e)]</a:t>
            </a:r>
          </a:p>
        </p:txBody>
      </p:sp>
      <p:sp>
        <p:nvSpPr>
          <p:cNvPr id="93190" name="TextBox 20"/>
          <p:cNvSpPr txBox="1">
            <a:spLocks noChangeArrowheads="1"/>
          </p:cNvSpPr>
          <p:nvPr/>
        </p:nvSpPr>
        <p:spPr bwMode="auto">
          <a:xfrm>
            <a:off x="2501900" y="3516313"/>
            <a:ext cx="5153025" cy="369887"/>
          </a:xfrm>
          <a:prstGeom prst="rect">
            <a:avLst/>
          </a:prstGeom>
          <a:noFill/>
          <a:ln w="9525">
            <a:noFill/>
            <a:miter lim="800000"/>
            <a:headEnd/>
            <a:tailEnd/>
          </a:ln>
        </p:spPr>
        <p:txBody>
          <a:bodyPr wrap="none">
            <a:spAutoFit/>
          </a:bodyPr>
          <a:lstStyle/>
          <a:p>
            <a:r>
              <a:rPr lang="en-US"/>
              <a:t>∀e∀e’ [CULM(e, e’) → EVENT(e’) </a:t>
            </a:r>
            <a:r>
              <a:rPr lang="en-US">
                <a:solidFill>
                  <a:srgbClr val="000000"/>
                </a:solidFill>
              </a:rPr>
              <a:t>∧END(e, e’)</a:t>
            </a:r>
            <a:endParaRPr lang="en-US"/>
          </a:p>
        </p:txBody>
      </p:sp>
      <p:sp>
        <p:nvSpPr>
          <p:cNvPr id="93191" name="TextBox 21"/>
          <p:cNvSpPr txBox="1">
            <a:spLocks noChangeArrowheads="1"/>
          </p:cNvSpPr>
          <p:nvPr/>
        </p:nvSpPr>
        <p:spPr bwMode="auto">
          <a:xfrm>
            <a:off x="2501900" y="4125913"/>
            <a:ext cx="5857875" cy="646112"/>
          </a:xfrm>
          <a:prstGeom prst="rect">
            <a:avLst/>
          </a:prstGeom>
          <a:noFill/>
          <a:ln w="9525">
            <a:noFill/>
            <a:miter lim="800000"/>
            <a:headEnd/>
            <a:tailEnd/>
          </a:ln>
        </p:spPr>
        <p:txBody>
          <a:bodyPr wrap="none">
            <a:spAutoFit/>
          </a:bodyPr>
          <a:lstStyle/>
          <a:p>
            <a:r>
              <a:rPr lang="en-US"/>
              <a:t>∀e [PROC(e) → ∃e’∃e’’[CONST(e’,e)</a:t>
            </a:r>
            <a:r>
              <a:rPr lang="en-US">
                <a:solidFill>
                  <a:srgbClr val="000000"/>
                </a:solidFill>
              </a:rPr>
              <a:t>∧CONST(e’’,e)</a:t>
            </a:r>
          </a:p>
          <a:p>
            <a:r>
              <a:rPr lang="en-US">
                <a:solidFill>
                  <a:srgbClr val="000000"/>
                </a:solidFill>
              </a:rPr>
              <a:t>∧ADJ(e’,e’’)]]</a:t>
            </a:r>
            <a:endParaRPr lang="en-US"/>
          </a:p>
        </p:txBody>
      </p:sp>
      <p:sp>
        <p:nvSpPr>
          <p:cNvPr id="93192" name="TextBox 22"/>
          <p:cNvSpPr txBox="1">
            <a:spLocks noChangeArrowheads="1"/>
          </p:cNvSpPr>
          <p:nvPr/>
        </p:nvSpPr>
        <p:spPr bwMode="auto">
          <a:xfrm>
            <a:off x="2501900" y="4659313"/>
            <a:ext cx="5640388" cy="369887"/>
          </a:xfrm>
          <a:prstGeom prst="rect">
            <a:avLst/>
          </a:prstGeom>
          <a:noFill/>
          <a:ln w="9525">
            <a:noFill/>
            <a:miter lim="800000"/>
            <a:headEnd/>
            <a:tailEnd/>
          </a:ln>
        </p:spPr>
        <p:txBody>
          <a:bodyPr wrap="none">
            <a:spAutoFit/>
          </a:bodyPr>
          <a:lstStyle/>
          <a:p>
            <a:r>
              <a:rPr lang="en-US"/>
              <a:t>∀e∀e’ [CONST(e, e’) → EVENT(e)</a:t>
            </a:r>
            <a:r>
              <a:rPr lang="en-US">
                <a:solidFill>
                  <a:srgbClr val="000000"/>
                </a:solidFill>
              </a:rPr>
              <a:t>∧PROCESS(e’)]</a:t>
            </a:r>
            <a:endParaRPr lang="en-US"/>
          </a:p>
        </p:txBody>
      </p:sp>
      <p:sp>
        <p:nvSpPr>
          <p:cNvPr id="93193" name="TextBox 23"/>
          <p:cNvSpPr txBox="1">
            <a:spLocks noChangeArrowheads="1"/>
          </p:cNvSpPr>
          <p:nvPr/>
        </p:nvSpPr>
        <p:spPr bwMode="auto">
          <a:xfrm>
            <a:off x="2501900" y="2906713"/>
            <a:ext cx="6021388" cy="369887"/>
          </a:xfrm>
          <a:prstGeom prst="rect">
            <a:avLst/>
          </a:prstGeom>
          <a:noFill/>
          <a:ln w="9525">
            <a:noFill/>
            <a:miter lim="800000"/>
            <a:headEnd/>
            <a:tailEnd/>
          </a:ln>
        </p:spPr>
        <p:txBody>
          <a:bodyPr wrap="none">
            <a:spAutoFit/>
          </a:bodyPr>
          <a:lstStyle/>
          <a:p>
            <a:r>
              <a:rPr lang="en-US"/>
              <a:t>∀e∀e’ [END(e, e’) →BOUNDARY(e)</a:t>
            </a:r>
            <a:r>
              <a:rPr lang="en-US">
                <a:solidFill>
                  <a:srgbClr val="000000"/>
                </a:solidFill>
              </a:rPr>
              <a:t>∧HAPPENING(e’)</a:t>
            </a:r>
            <a:r>
              <a:rPr lang="en-US"/>
              <a:t>]</a:t>
            </a:r>
          </a:p>
        </p:txBody>
      </p:sp>
      <p:sp>
        <p:nvSpPr>
          <p:cNvPr id="93194" name="TextBox 24"/>
          <p:cNvSpPr txBox="1">
            <a:spLocks noChangeArrowheads="1"/>
          </p:cNvSpPr>
          <p:nvPr/>
        </p:nvSpPr>
        <p:spPr bwMode="auto">
          <a:xfrm>
            <a:off x="2501900" y="2590800"/>
            <a:ext cx="6038850" cy="369888"/>
          </a:xfrm>
          <a:prstGeom prst="rect">
            <a:avLst/>
          </a:prstGeom>
          <a:noFill/>
          <a:ln w="9525">
            <a:noFill/>
            <a:miter lim="800000"/>
            <a:headEnd/>
            <a:tailEnd/>
          </a:ln>
        </p:spPr>
        <p:txBody>
          <a:bodyPr wrap="none">
            <a:spAutoFit/>
          </a:bodyPr>
          <a:lstStyle/>
          <a:p>
            <a:r>
              <a:rPr lang="en-US"/>
              <a:t>∀e [HAPPENING(e) →∃e’∃e’’[BEG(e’,e)]</a:t>
            </a:r>
            <a:r>
              <a:rPr lang="en-US">
                <a:solidFill>
                  <a:srgbClr val="000000"/>
                </a:solidFill>
              </a:rPr>
              <a:t>∧END(e’’,e)]]</a:t>
            </a:r>
            <a:endParaRPr lang="en-US"/>
          </a:p>
        </p:txBody>
      </p:sp>
      <p:sp>
        <p:nvSpPr>
          <p:cNvPr id="93195" name="TextBox 25"/>
          <p:cNvSpPr txBox="1">
            <a:spLocks noChangeArrowheads="1"/>
          </p:cNvSpPr>
          <p:nvPr/>
        </p:nvSpPr>
        <p:spPr bwMode="auto">
          <a:xfrm>
            <a:off x="2501900" y="3821113"/>
            <a:ext cx="4387850" cy="369887"/>
          </a:xfrm>
          <a:prstGeom prst="rect">
            <a:avLst/>
          </a:prstGeom>
          <a:noFill/>
          <a:ln w="9525">
            <a:noFill/>
            <a:miter lim="800000"/>
            <a:headEnd/>
            <a:tailEnd/>
          </a:ln>
        </p:spPr>
        <p:txBody>
          <a:bodyPr wrap="none">
            <a:spAutoFit/>
          </a:bodyPr>
          <a:lstStyle/>
          <a:p>
            <a:r>
              <a:rPr lang="en-US"/>
              <a:t>∀e [BOUNDARY(e) → BEG(e)</a:t>
            </a:r>
            <a:r>
              <a:rPr lang="en-US">
                <a:solidFill>
                  <a:srgbClr val="000000"/>
                </a:solidFill>
              </a:rPr>
              <a:t>∨END(e)</a:t>
            </a:r>
            <a:endParaRPr lang="en-US"/>
          </a:p>
        </p:txBody>
      </p:sp>
      <p:sp>
        <p:nvSpPr>
          <p:cNvPr id="93196" name="TextBox 26"/>
          <p:cNvSpPr txBox="1">
            <a:spLocks noChangeArrowheads="1"/>
          </p:cNvSpPr>
          <p:nvPr/>
        </p:nvSpPr>
        <p:spPr bwMode="auto">
          <a:xfrm>
            <a:off x="2540000" y="5192713"/>
            <a:ext cx="3097213" cy="369887"/>
          </a:xfrm>
          <a:prstGeom prst="rect">
            <a:avLst/>
          </a:prstGeom>
          <a:noFill/>
          <a:ln w="9525">
            <a:noFill/>
            <a:miter lim="800000"/>
            <a:headEnd/>
            <a:tailEnd/>
          </a:ln>
        </p:spPr>
        <p:txBody>
          <a:bodyPr wrap="none">
            <a:spAutoFit/>
          </a:bodyPr>
          <a:lstStyle/>
          <a:p>
            <a:r>
              <a:rPr lang="en-US"/>
              <a:t>λPλe. ∃e’:CULM(e’,e)[P(e’)]</a:t>
            </a:r>
          </a:p>
        </p:txBody>
      </p:sp>
      <p:sp>
        <p:nvSpPr>
          <p:cNvPr id="93197" name="TextBox 27"/>
          <p:cNvSpPr txBox="1">
            <a:spLocks noChangeArrowheads="1"/>
          </p:cNvSpPr>
          <p:nvPr/>
        </p:nvSpPr>
        <p:spPr bwMode="auto">
          <a:xfrm>
            <a:off x="2540000" y="5573713"/>
            <a:ext cx="3251200" cy="369887"/>
          </a:xfrm>
          <a:prstGeom prst="rect">
            <a:avLst/>
          </a:prstGeom>
          <a:noFill/>
          <a:ln w="9525">
            <a:noFill/>
            <a:miter lim="800000"/>
            <a:headEnd/>
            <a:tailEnd/>
          </a:ln>
        </p:spPr>
        <p:txBody>
          <a:bodyPr wrap="none">
            <a:spAutoFit/>
          </a:bodyPr>
          <a:lstStyle/>
          <a:p>
            <a:r>
              <a:rPr lang="en-US"/>
              <a:t>λPλe. ∀e’:CONST(e’,e)[P(e’)]</a:t>
            </a:r>
          </a:p>
        </p:txBody>
      </p:sp>
      <p:sp>
        <p:nvSpPr>
          <p:cNvPr id="93198" name="TextBox 28"/>
          <p:cNvSpPr txBox="1">
            <a:spLocks noChangeArrowheads="1"/>
          </p:cNvSpPr>
          <p:nvPr/>
        </p:nvSpPr>
        <p:spPr bwMode="auto">
          <a:xfrm>
            <a:off x="457200" y="1524000"/>
            <a:ext cx="1879600" cy="338138"/>
          </a:xfrm>
          <a:prstGeom prst="rect">
            <a:avLst/>
          </a:prstGeom>
          <a:noFill/>
          <a:ln w="9525">
            <a:noFill/>
            <a:miter lim="800000"/>
            <a:headEnd/>
            <a:tailEnd/>
          </a:ln>
        </p:spPr>
        <p:txBody>
          <a:bodyPr wrap="none">
            <a:spAutoFit/>
          </a:bodyPr>
          <a:lstStyle/>
          <a:p>
            <a:r>
              <a:rPr lang="en-US" sz="1600" b="1" i="1"/>
              <a:t>Type restrictions</a:t>
            </a:r>
          </a:p>
        </p:txBody>
      </p:sp>
      <p:sp>
        <p:nvSpPr>
          <p:cNvPr id="93199" name="TextBox 29"/>
          <p:cNvSpPr txBox="1">
            <a:spLocks noChangeArrowheads="1"/>
          </p:cNvSpPr>
          <p:nvPr/>
        </p:nvSpPr>
        <p:spPr bwMode="auto">
          <a:xfrm>
            <a:off x="457200" y="2557463"/>
            <a:ext cx="1819275" cy="584200"/>
          </a:xfrm>
          <a:prstGeom prst="rect">
            <a:avLst/>
          </a:prstGeom>
          <a:noFill/>
          <a:ln w="9525">
            <a:noFill/>
            <a:miter lim="800000"/>
            <a:headEnd/>
            <a:tailEnd/>
          </a:ln>
        </p:spPr>
        <p:txBody>
          <a:bodyPr wrap="none">
            <a:spAutoFit/>
          </a:bodyPr>
          <a:lstStyle/>
          <a:p>
            <a:r>
              <a:rPr lang="en-US" sz="1600" b="1" i="1"/>
              <a:t>Inter-eventuality</a:t>
            </a:r>
          </a:p>
          <a:p>
            <a:r>
              <a:rPr lang="en-US" sz="1600" b="1" i="1"/>
              <a:t>relations</a:t>
            </a:r>
          </a:p>
        </p:txBody>
      </p:sp>
      <p:sp>
        <p:nvSpPr>
          <p:cNvPr id="93200" name="TextBox 30"/>
          <p:cNvSpPr txBox="1">
            <a:spLocks noChangeArrowheads="1"/>
          </p:cNvSpPr>
          <p:nvPr/>
        </p:nvSpPr>
        <p:spPr bwMode="auto">
          <a:xfrm>
            <a:off x="457200" y="5192713"/>
            <a:ext cx="1957388" cy="339725"/>
          </a:xfrm>
          <a:prstGeom prst="rect">
            <a:avLst/>
          </a:prstGeom>
          <a:noFill/>
          <a:ln w="9525">
            <a:noFill/>
            <a:miter lim="800000"/>
            <a:headEnd/>
            <a:tailEnd/>
          </a:ln>
        </p:spPr>
        <p:txBody>
          <a:bodyPr wrap="none">
            <a:spAutoFit/>
          </a:bodyPr>
          <a:lstStyle/>
          <a:p>
            <a:r>
              <a:rPr lang="en-US" sz="1600" b="1" i="1"/>
              <a:t>Additive coercion</a:t>
            </a:r>
          </a:p>
        </p:txBody>
      </p:sp>
      <p:sp>
        <p:nvSpPr>
          <p:cNvPr id="93201" name="TextBox 31"/>
          <p:cNvSpPr txBox="1">
            <a:spLocks noChangeArrowheads="1"/>
          </p:cNvSpPr>
          <p:nvPr/>
        </p:nvSpPr>
        <p:spPr bwMode="auto">
          <a:xfrm>
            <a:off x="457200" y="5573713"/>
            <a:ext cx="1933575" cy="339725"/>
          </a:xfrm>
          <a:prstGeom prst="rect">
            <a:avLst/>
          </a:prstGeom>
          <a:noFill/>
          <a:ln w="9525">
            <a:noFill/>
            <a:miter lim="800000"/>
            <a:headEnd/>
            <a:tailEnd/>
          </a:ln>
        </p:spPr>
        <p:txBody>
          <a:bodyPr wrap="none">
            <a:spAutoFit/>
          </a:bodyPr>
          <a:lstStyle/>
          <a:p>
            <a:r>
              <a:rPr lang="en-US" sz="1600" b="1" i="1"/>
              <a:t>Iterative coercion</a:t>
            </a:r>
          </a:p>
        </p:txBody>
      </p:sp>
      <p:sp>
        <p:nvSpPr>
          <p:cNvPr id="93202" name="TextBox 34"/>
          <p:cNvSpPr txBox="1">
            <a:spLocks noChangeArrowheads="1"/>
          </p:cNvSpPr>
          <p:nvPr/>
        </p:nvSpPr>
        <p:spPr bwMode="auto">
          <a:xfrm>
            <a:off x="2514600" y="6248400"/>
            <a:ext cx="2557463" cy="369888"/>
          </a:xfrm>
          <a:prstGeom prst="rect">
            <a:avLst/>
          </a:prstGeom>
          <a:noFill/>
          <a:ln w="9525">
            <a:noFill/>
            <a:miter lim="800000"/>
            <a:headEnd/>
            <a:tailEnd/>
          </a:ln>
        </p:spPr>
        <p:txBody>
          <a:bodyPr wrap="none">
            <a:spAutoFit/>
          </a:bodyPr>
          <a:lstStyle/>
          <a:p>
            <a:r>
              <a:rPr lang="en-US"/>
              <a:t>λPλe. Qe’:R(e’,e)[P(e’)]</a:t>
            </a:r>
          </a:p>
        </p:txBody>
      </p:sp>
      <p:sp>
        <p:nvSpPr>
          <p:cNvPr id="93203" name="TextBox 35"/>
          <p:cNvSpPr txBox="1">
            <a:spLocks noChangeArrowheads="1"/>
          </p:cNvSpPr>
          <p:nvPr/>
        </p:nvSpPr>
        <p:spPr bwMode="auto">
          <a:xfrm>
            <a:off x="76200" y="6259513"/>
            <a:ext cx="2343150" cy="339725"/>
          </a:xfrm>
          <a:prstGeom prst="rect">
            <a:avLst/>
          </a:prstGeom>
          <a:noFill/>
          <a:ln w="9525">
            <a:noFill/>
            <a:miter lim="800000"/>
            <a:headEnd/>
            <a:tailEnd/>
          </a:ln>
        </p:spPr>
        <p:txBody>
          <a:bodyPr wrap="none">
            <a:spAutoFit/>
          </a:bodyPr>
          <a:lstStyle/>
          <a:p>
            <a:r>
              <a:rPr lang="en-US" sz="1600" b="1" i="1"/>
              <a:t>Generalized Coercion</a:t>
            </a:r>
          </a:p>
        </p:txBody>
      </p:sp>
      <p:sp>
        <p:nvSpPr>
          <p:cNvPr id="93204" name="TextBox 28"/>
          <p:cNvSpPr txBox="1">
            <a:spLocks noChangeArrowheads="1"/>
          </p:cNvSpPr>
          <p:nvPr/>
        </p:nvSpPr>
        <p:spPr bwMode="auto">
          <a:xfrm>
            <a:off x="512763" y="1143000"/>
            <a:ext cx="1773237" cy="338138"/>
          </a:xfrm>
          <a:prstGeom prst="rect">
            <a:avLst/>
          </a:prstGeom>
          <a:noFill/>
          <a:ln w="9525">
            <a:noFill/>
            <a:miter lim="800000"/>
            <a:headEnd/>
            <a:tailEnd/>
          </a:ln>
        </p:spPr>
        <p:txBody>
          <a:bodyPr wrap="none">
            <a:spAutoFit/>
          </a:bodyPr>
          <a:lstStyle/>
          <a:p>
            <a:r>
              <a:rPr lang="en-US" sz="1600" b="1" i="1"/>
              <a:t>Event Predicate</a:t>
            </a:r>
          </a:p>
        </p:txBody>
      </p:sp>
      <p:sp>
        <p:nvSpPr>
          <p:cNvPr id="93205" name="TextBox 14"/>
          <p:cNvSpPr txBox="1">
            <a:spLocks noChangeArrowheads="1"/>
          </p:cNvSpPr>
          <p:nvPr/>
        </p:nvSpPr>
        <p:spPr bwMode="auto">
          <a:xfrm>
            <a:off x="2506663" y="1154113"/>
            <a:ext cx="1884362" cy="369887"/>
          </a:xfrm>
          <a:prstGeom prst="rect">
            <a:avLst/>
          </a:prstGeom>
          <a:noFill/>
          <a:ln w="9525">
            <a:noFill/>
            <a:miter lim="800000"/>
            <a:headEnd/>
            <a:tailEnd/>
          </a:ln>
        </p:spPr>
        <p:txBody>
          <a:bodyPr wrap="none">
            <a:spAutoFit/>
          </a:bodyPr>
          <a:lstStyle/>
          <a:p>
            <a:r>
              <a:rPr lang="en-US"/>
              <a:t>Win:= λe. </a:t>
            </a:r>
            <a:r>
              <a:rPr lang="en-US" b="1"/>
              <a:t>win</a:t>
            </a:r>
            <a:r>
              <a:rPr lang="en-US"/>
              <a:t>(e)</a:t>
            </a:r>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89" name="Rectangle 6"/>
          <p:cNvSpPr>
            <a:spLocks noGrp="1" noChangeArrowheads="1"/>
          </p:cNvSpPr>
          <p:nvPr>
            <p:ph type="sldNum" sz="quarter" idx="12"/>
          </p:nvPr>
        </p:nvSpPr>
        <p:spPr>
          <a:ln>
            <a:miter lim="800000"/>
            <a:headEnd/>
            <a:tailEnd/>
          </a:ln>
        </p:spPr>
        <p:txBody>
          <a:bodyPr/>
          <a:lstStyle/>
          <a:p>
            <a:pPr>
              <a:defRPr/>
            </a:pPr>
            <a:fld id="{16E2C200-0C78-4481-9DC5-7D5BB9B7CA6E}" type="slidenum">
              <a:rPr lang="en-US" smtClean="0"/>
              <a:pPr>
                <a:defRPr/>
              </a:pPr>
              <a:t>210</a:t>
            </a:fld>
            <a:endParaRPr lang="en-US" smtClean="0"/>
          </a:p>
        </p:txBody>
      </p:sp>
      <p:sp>
        <p:nvSpPr>
          <p:cNvPr id="447490"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11EEEF26-C6F1-4033-AAA5-8E1CEC3EF130}" type="slidenum">
              <a:rPr lang="en-US" sz="1200">
                <a:latin typeface="Garamond" pitchFamily="18" charset="0"/>
              </a:rPr>
              <a:pPr algn="r"/>
              <a:t>210</a:t>
            </a:fld>
            <a:endParaRPr lang="en-US" sz="1200">
              <a:latin typeface="Garamond" pitchFamily="18" charset="0"/>
            </a:endParaRPr>
          </a:p>
        </p:txBody>
      </p:sp>
      <p:sp>
        <p:nvSpPr>
          <p:cNvPr id="447491" name="Rectangle 2"/>
          <p:cNvSpPr>
            <a:spLocks noGrp="1" noChangeArrowheads="1"/>
          </p:cNvSpPr>
          <p:nvPr>
            <p:ph type="title" idx="4294967295"/>
          </p:nvPr>
        </p:nvSpPr>
        <p:spPr>
          <a:xfrm>
            <a:off x="996950" y="157163"/>
            <a:ext cx="8077200" cy="1143000"/>
          </a:xfrm>
        </p:spPr>
        <p:txBody>
          <a:bodyPr/>
          <a:lstStyle/>
          <a:p>
            <a:pPr marL="609600" indent="-609600" eaLnBrk="1" hangingPunct="1"/>
            <a:r>
              <a:rPr lang="en-US" altLang="zh-CN" smtClean="0">
                <a:ea typeface="SimSun" pitchFamily="2" charset="-122"/>
              </a:rPr>
              <a:t>Browsing Cost</a:t>
            </a:r>
          </a:p>
        </p:txBody>
      </p:sp>
      <p:pic>
        <p:nvPicPr>
          <p:cNvPr id="447492" name="Picture 3"/>
          <p:cNvPicPr>
            <a:picLocks noChangeAspect="1" noChangeArrowheads="1"/>
          </p:cNvPicPr>
          <p:nvPr/>
        </p:nvPicPr>
        <p:blipFill>
          <a:blip r:embed="rId3"/>
          <a:srcRect/>
          <a:stretch>
            <a:fillRect/>
          </a:stretch>
        </p:blipFill>
        <p:spPr bwMode="auto">
          <a:xfrm>
            <a:off x="1187450" y="823913"/>
            <a:ext cx="6264275" cy="5265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Rectangle 6"/>
          <p:cNvSpPr>
            <a:spLocks noGrp="1" noChangeArrowheads="1"/>
          </p:cNvSpPr>
          <p:nvPr>
            <p:ph type="sldNum" sz="quarter" idx="12"/>
          </p:nvPr>
        </p:nvSpPr>
        <p:spPr>
          <a:ln>
            <a:miter lim="800000"/>
            <a:headEnd/>
            <a:tailEnd/>
          </a:ln>
        </p:spPr>
        <p:txBody>
          <a:bodyPr/>
          <a:lstStyle/>
          <a:p>
            <a:pPr>
              <a:defRPr/>
            </a:pPr>
            <a:fld id="{695142DE-1A26-4B3F-9E1E-44C4F8CC2D51}" type="slidenum">
              <a:rPr lang="en-US" smtClean="0"/>
              <a:pPr>
                <a:defRPr/>
              </a:pPr>
              <a:t>211</a:t>
            </a:fld>
            <a:endParaRPr lang="en-US" smtClean="0"/>
          </a:p>
        </p:txBody>
      </p:sp>
      <p:sp>
        <p:nvSpPr>
          <p:cNvPr id="449538"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1410E3CE-A40E-4C5E-BDF6-8D5C9C010F46}" type="slidenum">
              <a:rPr lang="en-US" sz="1200">
                <a:latin typeface="Garamond" pitchFamily="18" charset="0"/>
              </a:rPr>
              <a:pPr algn="r"/>
              <a:t>211</a:t>
            </a:fld>
            <a:endParaRPr lang="en-US" sz="1200">
              <a:latin typeface="Garamond" pitchFamily="18" charset="0"/>
            </a:endParaRPr>
          </a:p>
        </p:txBody>
      </p:sp>
      <p:sp>
        <p:nvSpPr>
          <p:cNvPr id="449539" name="Rectangle 2"/>
          <p:cNvSpPr>
            <a:spLocks noGrp="1" noChangeArrowheads="1"/>
          </p:cNvSpPr>
          <p:nvPr>
            <p:ph type="title" idx="4294967295"/>
          </p:nvPr>
        </p:nvSpPr>
        <p:spPr>
          <a:xfrm>
            <a:off x="1057275" y="214313"/>
            <a:ext cx="8229600" cy="1139825"/>
          </a:xfrm>
        </p:spPr>
        <p:txBody>
          <a:bodyPr/>
          <a:lstStyle/>
          <a:p>
            <a:pPr marL="609600" indent="-609600" eaLnBrk="1" hangingPunct="1"/>
            <a:r>
              <a:rPr lang="en-US" altLang="zh-CN" smtClean="0">
                <a:ea typeface="SimSun" pitchFamily="2" charset="-122"/>
              </a:rPr>
              <a:t>Temporal Correlation</a:t>
            </a:r>
          </a:p>
        </p:txBody>
      </p:sp>
      <p:graphicFrame>
        <p:nvGraphicFramePr>
          <p:cNvPr id="527363" name="Group 3"/>
          <p:cNvGraphicFramePr>
            <a:graphicFrameLocks noGrp="1"/>
          </p:cNvGraphicFramePr>
          <p:nvPr>
            <p:ph idx="4294967295"/>
          </p:nvPr>
        </p:nvGraphicFramePr>
        <p:xfrm>
          <a:off x="395288" y="1484313"/>
          <a:ext cx="8229600" cy="3244849"/>
        </p:xfrm>
        <a:graphic>
          <a:graphicData uri="http://schemas.openxmlformats.org/drawingml/2006/table">
            <a:tbl>
              <a:tblPr/>
              <a:tblGrid>
                <a:gridCol w="5400675"/>
                <a:gridCol w="1512887"/>
                <a:gridCol w="1316038"/>
              </a:tblGrid>
              <a:tr h="664809">
                <a:tc>
                  <a:txBody>
                    <a:bodyPr/>
                    <a:lstStyle/>
                    <a:p>
                      <a:pPr marL="0" marR="0" lvl="0" indent="0" algn="ctr"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altLang="zh-CN" sz="2000" b="0" i="0" u="none" strike="noStrike" cap="none" normalizeH="0" baseline="0" smtClean="0">
                          <a:ln>
                            <a:noFill/>
                          </a:ln>
                          <a:solidFill>
                            <a:schemeClr val="tx1"/>
                          </a:solidFill>
                          <a:effectLst/>
                          <a:latin typeface="Arial" pitchFamily="34" charset="0"/>
                          <a:ea typeface="宋体" pitchFamily="2" charset="-122"/>
                          <a:cs typeface="Arial" pitchFamily="34" charset="0"/>
                        </a:rPr>
                        <a:t>Method</a:t>
                      </a:r>
                    </a:p>
                  </a:txBody>
                  <a:tcPr marT="45363" marB="4536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8FC"/>
                    </a:solidFill>
                  </a:tcPr>
                </a:tc>
                <a:tc>
                  <a:txBody>
                    <a:bodyPr/>
                    <a:lstStyle/>
                    <a:p>
                      <a:pPr marL="0" marR="0" lvl="0" indent="0" algn="ctr"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altLang="zh-CN" sz="2000" b="0" i="0" u="none" strike="noStrike" cap="none" normalizeH="0" baseline="0" smtClean="0">
                          <a:ln>
                            <a:noFill/>
                          </a:ln>
                          <a:solidFill>
                            <a:schemeClr val="tx1"/>
                          </a:solidFill>
                          <a:effectLst/>
                          <a:latin typeface="Arial" pitchFamily="34" charset="0"/>
                          <a:ea typeface="宋体" pitchFamily="2" charset="-122"/>
                          <a:cs typeface="Arial" pitchFamily="34" charset="0"/>
                        </a:rPr>
                        <a:t>Temporal </a:t>
                      </a:r>
                    </a:p>
                    <a:p>
                      <a:pPr marL="0" marR="0" lvl="0" indent="0" algn="ctr"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altLang="zh-CN" sz="2000" b="0" i="0" u="none" strike="noStrike" cap="none" normalizeH="0" baseline="0" smtClean="0">
                          <a:ln>
                            <a:noFill/>
                          </a:ln>
                          <a:solidFill>
                            <a:schemeClr val="tx1"/>
                          </a:solidFill>
                          <a:effectLst/>
                          <a:latin typeface="Arial" pitchFamily="34" charset="0"/>
                          <a:ea typeface="宋体" pitchFamily="2" charset="-122"/>
                          <a:cs typeface="Arial" pitchFamily="34" charset="0"/>
                        </a:rPr>
                        <a:t>Correlation</a:t>
                      </a:r>
                    </a:p>
                  </a:txBody>
                  <a:tcPr marT="45363" marB="4536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8FC"/>
                    </a:solidFill>
                  </a:tcPr>
                </a:tc>
                <a:tc>
                  <a:txBody>
                    <a:bodyPr/>
                    <a:lstStyle/>
                    <a:p>
                      <a:pPr marL="0" marR="0" lvl="0" indent="0" algn="ctr"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altLang="zh-CN" sz="2000" b="0" i="0" u="none" strike="noStrike" cap="none" normalizeH="0" baseline="0" smtClean="0">
                          <a:ln>
                            <a:noFill/>
                          </a:ln>
                          <a:solidFill>
                            <a:schemeClr val="tx1"/>
                          </a:solidFill>
                          <a:effectLst/>
                          <a:latin typeface="Arial" pitchFamily="34" charset="0"/>
                          <a:ea typeface="宋体" pitchFamily="2" charset="-122"/>
                          <a:cs typeface="Arial" pitchFamily="34" charset="0"/>
                        </a:rPr>
                        <a:t>Argument</a:t>
                      </a:r>
                    </a:p>
                    <a:p>
                      <a:pPr marL="0" marR="0" lvl="0" indent="0" algn="ctr"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altLang="zh-CN" sz="2000" b="0" i="0" u="none" strike="noStrike" cap="none" normalizeH="0" baseline="0" smtClean="0">
                          <a:ln>
                            <a:noFill/>
                          </a:ln>
                          <a:solidFill>
                            <a:schemeClr val="tx1"/>
                          </a:solidFill>
                          <a:effectLst/>
                          <a:latin typeface="Arial" pitchFamily="34" charset="0"/>
                          <a:ea typeface="宋体" pitchFamily="2" charset="-122"/>
                          <a:cs typeface="Arial" pitchFamily="34" charset="0"/>
                        </a:rPr>
                        <a:t> Recall</a:t>
                      </a:r>
                    </a:p>
                  </a:txBody>
                  <a:tcPr marT="45363" marB="4536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8FC"/>
                    </a:solidFill>
                  </a:tcPr>
                </a:tc>
              </a:tr>
              <a:tr h="549716">
                <a:tc>
                  <a:txBody>
                    <a:bodyPr/>
                    <a:lstStyle/>
                    <a:p>
                      <a:pPr marL="0" marR="0" lvl="0" indent="0" algn="ctr"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altLang="zh-CN" sz="2000" b="0" i="0" u="none" strike="noStrike" cap="none" normalizeH="0" baseline="0" smtClean="0">
                          <a:ln>
                            <a:noFill/>
                          </a:ln>
                          <a:solidFill>
                            <a:schemeClr val="tx1"/>
                          </a:solidFill>
                          <a:effectLst/>
                          <a:latin typeface="Arial" pitchFamily="34" charset="0"/>
                          <a:ea typeface="宋体" pitchFamily="2" charset="-122"/>
                          <a:cs typeface="Arial" pitchFamily="34" charset="0"/>
                        </a:rPr>
                        <a:t>Baseline: ordered by event reporting time</a:t>
                      </a:r>
                    </a:p>
                  </a:txBody>
                  <a:tcPr marT="45363" marB="4536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altLang="zh-CN" sz="2000" b="0" i="0" u="none" strike="noStrike" cap="none" normalizeH="0" baseline="0" smtClean="0">
                          <a:ln>
                            <a:noFill/>
                          </a:ln>
                          <a:solidFill>
                            <a:schemeClr val="tx1"/>
                          </a:solidFill>
                          <a:effectLst/>
                          <a:latin typeface="Arial" pitchFamily="34" charset="0"/>
                          <a:ea typeface="宋体" pitchFamily="2" charset="-122"/>
                          <a:cs typeface="Arial" pitchFamily="34" charset="0"/>
                        </a:rPr>
                        <a:t>3.71%</a:t>
                      </a:r>
                    </a:p>
                  </a:txBody>
                  <a:tcPr marT="45363" marB="4536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altLang="zh-CN" sz="2000" b="0" i="0" u="none" strike="noStrike" cap="none" normalizeH="0" baseline="0" smtClean="0">
                          <a:ln>
                            <a:noFill/>
                          </a:ln>
                          <a:solidFill>
                            <a:schemeClr val="tx1"/>
                          </a:solidFill>
                          <a:effectLst/>
                          <a:latin typeface="Arial" pitchFamily="34" charset="0"/>
                          <a:ea typeface="宋体" pitchFamily="2" charset="-122"/>
                          <a:cs typeface="Arial" pitchFamily="34" charset="0"/>
                        </a:rPr>
                        <a:t>27.63%</a:t>
                      </a:r>
                    </a:p>
                  </a:txBody>
                  <a:tcPr marT="45363" marB="4536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0814">
                <a:tc>
                  <a:txBody>
                    <a:bodyPr/>
                    <a:lstStyle/>
                    <a:p>
                      <a:pPr marL="0" marR="0" lvl="0" indent="0" algn="ctr"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altLang="zh-CN" sz="2000" b="0" i="0" u="none" strike="noStrike" cap="none" normalizeH="0" baseline="0" smtClean="0">
                          <a:ln>
                            <a:noFill/>
                          </a:ln>
                          <a:solidFill>
                            <a:schemeClr val="tx1"/>
                          </a:solidFill>
                          <a:effectLst/>
                          <a:latin typeface="Arial" pitchFamily="34" charset="0"/>
                          <a:ea typeface="宋体" pitchFamily="2" charset="-122"/>
                          <a:cs typeface="Arial" pitchFamily="34" charset="0"/>
                        </a:rPr>
                        <a:t>Method1: Single-document IE</a:t>
                      </a:r>
                    </a:p>
                  </a:txBody>
                  <a:tcPr marT="45363" marB="4536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altLang="zh-CN" sz="2000" b="0" i="0" u="none" strike="noStrike" cap="none" normalizeH="0" baseline="0" smtClean="0">
                          <a:ln>
                            <a:noFill/>
                          </a:ln>
                          <a:solidFill>
                            <a:schemeClr val="tx1"/>
                          </a:solidFill>
                          <a:effectLst/>
                          <a:latin typeface="Arial" pitchFamily="34" charset="0"/>
                          <a:ea typeface="宋体" pitchFamily="2" charset="-122"/>
                          <a:cs typeface="Arial" pitchFamily="34" charset="0"/>
                        </a:rPr>
                        <a:t>44.02%</a:t>
                      </a:r>
                    </a:p>
                  </a:txBody>
                  <a:tcPr marT="45363" marB="4536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altLang="zh-CN" sz="2000" b="0" i="0" u="none" strike="noStrike" cap="none" normalizeH="0" baseline="0" smtClean="0">
                          <a:ln>
                            <a:noFill/>
                          </a:ln>
                          <a:solidFill>
                            <a:schemeClr val="tx1"/>
                          </a:solidFill>
                          <a:effectLst/>
                          <a:latin typeface="Arial" pitchFamily="34" charset="0"/>
                          <a:ea typeface="宋体" pitchFamily="2" charset="-122"/>
                          <a:cs typeface="Arial" pitchFamily="34" charset="0"/>
                        </a:rPr>
                        <a:t>27.63%</a:t>
                      </a:r>
                    </a:p>
                  </a:txBody>
                  <a:tcPr marT="45363" marB="4536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1767">
                <a:tc>
                  <a:txBody>
                    <a:bodyPr/>
                    <a:lstStyle/>
                    <a:p>
                      <a:pPr marL="0" marR="0" lvl="0" indent="0" algn="ctr"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altLang="zh-CN" sz="2000" b="0" i="0" u="none" strike="noStrike" cap="none" normalizeH="0" baseline="0" smtClean="0">
                          <a:ln>
                            <a:noFill/>
                          </a:ln>
                          <a:solidFill>
                            <a:schemeClr val="tx1"/>
                          </a:solidFill>
                          <a:effectLst/>
                          <a:latin typeface="Arial" pitchFamily="34" charset="0"/>
                          <a:ea typeface="宋体" pitchFamily="2" charset="-122"/>
                          <a:cs typeface="Arial" pitchFamily="34" charset="0"/>
                        </a:rPr>
                        <a:t>Method2: 1+Cross-doc Event Coreference</a:t>
                      </a:r>
                    </a:p>
                  </a:txBody>
                  <a:tcPr marT="45363" marB="4536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altLang="zh-CN" sz="2000" b="0" i="0" u="none" strike="noStrike" cap="none" normalizeH="0" baseline="0" smtClean="0">
                          <a:ln>
                            <a:noFill/>
                          </a:ln>
                          <a:solidFill>
                            <a:schemeClr val="tx1"/>
                          </a:solidFill>
                          <a:effectLst/>
                          <a:latin typeface="Arial" pitchFamily="34" charset="0"/>
                          <a:ea typeface="宋体" pitchFamily="2" charset="-122"/>
                          <a:cs typeface="Arial" pitchFamily="34" charset="0"/>
                        </a:rPr>
                        <a:t>46.15%</a:t>
                      </a:r>
                    </a:p>
                  </a:txBody>
                  <a:tcPr marT="45363" marB="4536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altLang="zh-CN" sz="2000" b="0" i="0" u="none" strike="noStrike" cap="none" normalizeH="0" baseline="0" smtClean="0">
                          <a:ln>
                            <a:noFill/>
                          </a:ln>
                          <a:solidFill>
                            <a:schemeClr val="tx1"/>
                          </a:solidFill>
                          <a:effectLst/>
                          <a:latin typeface="Arial" pitchFamily="34" charset="0"/>
                          <a:ea typeface="宋体" pitchFamily="2" charset="-122"/>
                          <a:cs typeface="Arial" pitchFamily="34" charset="0"/>
                        </a:rPr>
                        <a:t>27.63%</a:t>
                      </a:r>
                    </a:p>
                  </a:txBody>
                  <a:tcPr marT="45363" marB="4536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9312">
                <a:tc>
                  <a:txBody>
                    <a:bodyPr/>
                    <a:lstStyle/>
                    <a:p>
                      <a:pPr marL="0" marR="0" lvl="0" indent="0" algn="ctr"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altLang="zh-CN" sz="2000" b="0" i="0" u="none" strike="noStrike" cap="none" normalizeH="0" baseline="0" smtClean="0">
                          <a:ln>
                            <a:noFill/>
                          </a:ln>
                          <a:solidFill>
                            <a:schemeClr val="tx1"/>
                          </a:solidFill>
                          <a:effectLst/>
                          <a:latin typeface="Arial" pitchFamily="34" charset="0"/>
                          <a:ea typeface="宋体" pitchFamily="2" charset="-122"/>
                          <a:cs typeface="Arial" pitchFamily="34" charset="0"/>
                        </a:rPr>
                        <a:t>Method3: 2+ Cross-doc Argument Refinement</a:t>
                      </a:r>
                    </a:p>
                  </a:txBody>
                  <a:tcPr marT="45363" marB="4536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altLang="zh-CN" sz="2000" b="0" i="0" u="none" strike="noStrike" cap="none" normalizeH="0" baseline="0" smtClean="0">
                          <a:ln>
                            <a:noFill/>
                          </a:ln>
                          <a:solidFill>
                            <a:schemeClr val="tx1"/>
                          </a:solidFill>
                          <a:effectLst/>
                          <a:latin typeface="Arial" pitchFamily="34" charset="0"/>
                          <a:ea typeface="宋体" pitchFamily="2" charset="-122"/>
                          <a:cs typeface="Arial" pitchFamily="34" charset="0"/>
                        </a:rPr>
                        <a:t>55.73%</a:t>
                      </a:r>
                    </a:p>
                  </a:txBody>
                  <a:tcPr marT="45363" marB="4536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altLang="zh-CN" sz="2000" b="0" i="0" u="none" strike="noStrike" cap="none" normalizeH="0" baseline="0" smtClean="0">
                          <a:ln>
                            <a:noFill/>
                          </a:ln>
                          <a:solidFill>
                            <a:schemeClr val="tx1"/>
                          </a:solidFill>
                          <a:effectLst/>
                          <a:latin typeface="Arial" pitchFamily="34" charset="0"/>
                          <a:ea typeface="宋体" pitchFamily="2" charset="-122"/>
                          <a:cs typeface="Arial" pitchFamily="34" charset="0"/>
                        </a:rPr>
                        <a:t>30.74%</a:t>
                      </a:r>
                    </a:p>
                  </a:txBody>
                  <a:tcPr marT="45363" marB="4536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8431">
                <a:tc>
                  <a:txBody>
                    <a:bodyPr/>
                    <a:lstStyle/>
                    <a:p>
                      <a:pPr marL="0" marR="0" lvl="0" indent="0" algn="ctr"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altLang="zh-CN" sz="2000" b="0" i="0" u="none" strike="noStrike" cap="none" normalizeH="0" baseline="0" smtClean="0">
                          <a:ln>
                            <a:noFill/>
                          </a:ln>
                          <a:solidFill>
                            <a:schemeClr val="tx1"/>
                          </a:solidFill>
                          <a:effectLst/>
                          <a:latin typeface="Arial" pitchFamily="34" charset="0"/>
                          <a:ea typeface="宋体" pitchFamily="2" charset="-122"/>
                          <a:cs typeface="Arial" pitchFamily="34" charset="0"/>
                        </a:rPr>
                        <a:t>Method4: 3 + Global Time Discovery</a:t>
                      </a:r>
                    </a:p>
                  </a:txBody>
                  <a:tcPr marT="45363" marB="4536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altLang="zh-CN" sz="2000" b="0" i="0" u="none" strike="noStrike" cap="none" normalizeH="0" baseline="0" smtClean="0">
                          <a:ln>
                            <a:noFill/>
                          </a:ln>
                          <a:solidFill>
                            <a:srgbClr val="0350FB"/>
                          </a:solidFill>
                          <a:effectLst/>
                          <a:latin typeface="Arial" pitchFamily="34" charset="0"/>
                          <a:ea typeface="宋体" pitchFamily="2" charset="-122"/>
                          <a:cs typeface="Arial" pitchFamily="34" charset="0"/>
                        </a:rPr>
                        <a:t>70.09%</a:t>
                      </a:r>
                    </a:p>
                  </a:txBody>
                  <a:tcPr marT="45363" marB="4536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altLang="zh-CN" sz="2000" b="0" i="0" u="none" strike="noStrike" cap="none" normalizeH="0" baseline="0" smtClean="0">
                          <a:ln>
                            <a:noFill/>
                          </a:ln>
                          <a:solidFill>
                            <a:srgbClr val="0350FB"/>
                          </a:solidFill>
                          <a:effectLst/>
                          <a:latin typeface="Arial" pitchFamily="34" charset="0"/>
                          <a:ea typeface="宋体" pitchFamily="2" charset="-122"/>
                          <a:cs typeface="Arial" pitchFamily="34" charset="0"/>
                        </a:rPr>
                        <a:t>33.07%</a:t>
                      </a:r>
                    </a:p>
                  </a:txBody>
                  <a:tcPr marT="45363" marB="4536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5" name="Rectangle 6"/>
          <p:cNvSpPr>
            <a:spLocks noGrp="1" noChangeArrowheads="1"/>
          </p:cNvSpPr>
          <p:nvPr>
            <p:ph type="sldNum" sz="quarter" idx="12"/>
          </p:nvPr>
        </p:nvSpPr>
        <p:spPr>
          <a:ln>
            <a:miter lim="800000"/>
            <a:headEnd/>
            <a:tailEnd/>
          </a:ln>
        </p:spPr>
        <p:txBody>
          <a:bodyPr/>
          <a:lstStyle/>
          <a:p>
            <a:pPr>
              <a:defRPr/>
            </a:pPr>
            <a:fld id="{78AC3BA3-04B3-43BA-AFE5-D273CB920E5A}" type="slidenum">
              <a:rPr lang="en-US" smtClean="0"/>
              <a:pPr>
                <a:defRPr/>
              </a:pPr>
              <a:t>212</a:t>
            </a:fld>
            <a:endParaRPr lang="en-US" smtClean="0"/>
          </a:p>
        </p:txBody>
      </p:sp>
      <p:sp>
        <p:nvSpPr>
          <p:cNvPr id="451586"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5EEF7747-B233-4DFA-B6A9-D72DE47428C9}" type="slidenum">
              <a:rPr lang="en-US" sz="1200">
                <a:latin typeface="Garamond" pitchFamily="18" charset="0"/>
              </a:rPr>
              <a:pPr algn="r"/>
              <a:t>212</a:t>
            </a:fld>
            <a:endParaRPr lang="en-US" sz="1200">
              <a:latin typeface="Garamond" pitchFamily="18" charset="0"/>
            </a:endParaRPr>
          </a:p>
        </p:txBody>
      </p:sp>
      <p:pic>
        <p:nvPicPr>
          <p:cNvPr id="451587" name="Picture 2"/>
          <p:cNvPicPr>
            <a:picLocks noChangeAspect="1" noChangeArrowheads="1"/>
          </p:cNvPicPr>
          <p:nvPr/>
        </p:nvPicPr>
        <p:blipFill>
          <a:blip r:embed="rId3"/>
          <a:srcRect/>
          <a:stretch>
            <a:fillRect/>
          </a:stretch>
        </p:blipFill>
        <p:spPr bwMode="auto">
          <a:xfrm>
            <a:off x="123825" y="1319213"/>
            <a:ext cx="6107113" cy="4629150"/>
          </a:xfrm>
          <a:prstGeom prst="rect">
            <a:avLst/>
          </a:prstGeom>
          <a:noFill/>
          <a:ln w="9525">
            <a:noFill/>
            <a:miter lim="800000"/>
            <a:headEnd/>
            <a:tailEnd/>
          </a:ln>
        </p:spPr>
      </p:pic>
      <p:pic>
        <p:nvPicPr>
          <p:cNvPr id="451588" name="Picture 3"/>
          <p:cNvPicPr>
            <a:picLocks noChangeAspect="1" noChangeArrowheads="1"/>
          </p:cNvPicPr>
          <p:nvPr/>
        </p:nvPicPr>
        <p:blipFill>
          <a:blip r:embed="rId4"/>
          <a:srcRect/>
          <a:stretch>
            <a:fillRect/>
          </a:stretch>
        </p:blipFill>
        <p:spPr bwMode="auto">
          <a:xfrm>
            <a:off x="6572250" y="1690688"/>
            <a:ext cx="2298700" cy="4572000"/>
          </a:xfrm>
          <a:prstGeom prst="rect">
            <a:avLst/>
          </a:prstGeom>
          <a:noFill/>
          <a:ln w="9525">
            <a:noFill/>
            <a:miter lim="800000"/>
            <a:headEnd/>
            <a:tailEnd/>
          </a:ln>
        </p:spPr>
      </p:pic>
      <p:sp>
        <p:nvSpPr>
          <p:cNvPr id="451589" name="Rectangle 2"/>
          <p:cNvSpPr>
            <a:spLocks noGrp="1" noChangeArrowheads="1"/>
          </p:cNvSpPr>
          <p:nvPr>
            <p:ph type="title" idx="4294967295"/>
          </p:nvPr>
        </p:nvSpPr>
        <p:spPr>
          <a:xfrm>
            <a:off x="923925" y="228600"/>
            <a:ext cx="8229600" cy="1139825"/>
          </a:xfrm>
        </p:spPr>
        <p:txBody>
          <a:bodyPr/>
          <a:lstStyle/>
          <a:p>
            <a:pPr eaLnBrk="1" hangingPunct="1"/>
            <a:r>
              <a:rPr lang="en-US" altLang="zh-CN" sz="3800" smtClean="0">
                <a:ea typeface="SimSun" pitchFamily="2" charset="-122"/>
              </a:rPr>
              <a:t>KBP Setup</a:t>
            </a:r>
          </a:p>
        </p:txBody>
      </p:sp>
      <p:sp>
        <p:nvSpPr>
          <p:cNvPr id="1395719" name="Oval 7"/>
          <p:cNvSpPr>
            <a:spLocks noChangeArrowheads="1"/>
          </p:cNvSpPr>
          <p:nvPr/>
        </p:nvSpPr>
        <p:spPr bwMode="auto">
          <a:xfrm>
            <a:off x="6629400" y="4367213"/>
            <a:ext cx="2305050" cy="1800225"/>
          </a:xfrm>
          <a:prstGeom prst="ellipse">
            <a:avLst/>
          </a:prstGeom>
          <a:noFill/>
          <a:ln w="38100">
            <a:solidFill>
              <a:srgbClr val="99CC00"/>
            </a:solidFill>
            <a:round/>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endParaRPr lang="en-US" sz="1100">
              <a:ea typeface="SimSun" pitchFamily="2" charset="-122"/>
            </a:endParaRPr>
          </a:p>
        </p:txBody>
      </p:sp>
      <p:sp>
        <p:nvSpPr>
          <p:cNvPr id="451591" name="AutoShape 6"/>
          <p:cNvSpPr>
            <a:spLocks noChangeArrowheads="1"/>
          </p:cNvSpPr>
          <p:nvPr/>
        </p:nvSpPr>
        <p:spPr bwMode="auto">
          <a:xfrm>
            <a:off x="4648200" y="671513"/>
            <a:ext cx="2743200" cy="628650"/>
          </a:xfrm>
          <a:prstGeom prst="curvedDownArrow">
            <a:avLst>
              <a:gd name="adj1" fmla="val 87273"/>
              <a:gd name="adj2" fmla="val 174545"/>
              <a:gd name="adj3" fmla="val 33333"/>
            </a:avLst>
          </a:prstGeom>
          <a:solidFill>
            <a:srgbClr val="CC99FF"/>
          </a:solidFill>
          <a:ln w="9525">
            <a:solidFill>
              <a:schemeClr val="tx1"/>
            </a:solidFill>
            <a:miter lim="800000"/>
            <a:headEnd/>
            <a:tailEnd/>
          </a:ln>
        </p:spPr>
        <p:txBody>
          <a:bodyPr wrap="none" anchor="ctr"/>
          <a:lstStyle/>
          <a:p>
            <a:pPr algn="ctr"/>
            <a:endParaRPr lang="en-US">
              <a:ea typeface="SimSun" pitchFamily="2" charset="-122"/>
            </a:endParaRPr>
          </a:p>
        </p:txBody>
      </p:sp>
      <p:sp>
        <p:nvSpPr>
          <p:cNvPr id="451592" name="Rectangle 7"/>
          <p:cNvSpPr>
            <a:spLocks noChangeArrowheads="1"/>
          </p:cNvSpPr>
          <p:nvPr/>
        </p:nvSpPr>
        <p:spPr bwMode="auto">
          <a:xfrm>
            <a:off x="6586538" y="1323975"/>
            <a:ext cx="2185987" cy="381000"/>
          </a:xfrm>
          <a:prstGeom prst="rect">
            <a:avLst/>
          </a:prstGeom>
          <a:solidFill>
            <a:schemeClr val="accent1"/>
          </a:solidFill>
          <a:ln w="9525">
            <a:solidFill>
              <a:schemeClr val="tx1"/>
            </a:solidFill>
            <a:miter lim="800000"/>
            <a:headEnd/>
            <a:tailEnd/>
          </a:ln>
        </p:spPr>
        <p:txBody>
          <a:bodyPr wrap="none" anchor="ctr"/>
          <a:lstStyle/>
          <a:p>
            <a:pPr algn="ctr"/>
            <a:r>
              <a:rPr lang="en-US">
                <a:ea typeface="SimSun" pitchFamily="2" charset="-122"/>
              </a:rPr>
              <a:t>Reference KB</a:t>
            </a:r>
          </a:p>
        </p:txBody>
      </p:sp>
      <p:sp>
        <p:nvSpPr>
          <p:cNvPr id="451593" name="Rectangle 8"/>
          <p:cNvSpPr>
            <a:spLocks noChangeArrowheads="1"/>
          </p:cNvSpPr>
          <p:nvPr/>
        </p:nvSpPr>
        <p:spPr bwMode="auto">
          <a:xfrm>
            <a:off x="1828800" y="938213"/>
            <a:ext cx="2514600" cy="381000"/>
          </a:xfrm>
          <a:prstGeom prst="rect">
            <a:avLst/>
          </a:prstGeom>
          <a:solidFill>
            <a:schemeClr val="accent1"/>
          </a:solidFill>
          <a:ln w="9525">
            <a:solidFill>
              <a:schemeClr val="tx1"/>
            </a:solidFill>
            <a:miter lim="800000"/>
            <a:headEnd/>
            <a:tailEnd/>
          </a:ln>
        </p:spPr>
        <p:txBody>
          <a:bodyPr wrap="none" anchor="ctr"/>
          <a:lstStyle/>
          <a:p>
            <a:pPr algn="ctr"/>
            <a:r>
              <a:rPr lang="en-US">
                <a:ea typeface="SimSun" pitchFamily="2" charset="-122"/>
              </a:rPr>
              <a:t>Source Collection</a:t>
            </a:r>
          </a:p>
        </p:txBody>
      </p:sp>
      <p:sp>
        <p:nvSpPr>
          <p:cNvPr id="451594" name="Rectangle 9"/>
          <p:cNvSpPr>
            <a:spLocks noChangeArrowheads="1"/>
          </p:cNvSpPr>
          <p:nvPr/>
        </p:nvSpPr>
        <p:spPr bwMode="auto">
          <a:xfrm>
            <a:off x="4981575" y="314325"/>
            <a:ext cx="1905000" cy="381000"/>
          </a:xfrm>
          <a:prstGeom prst="rect">
            <a:avLst/>
          </a:prstGeom>
          <a:noFill/>
          <a:ln w="9525">
            <a:noFill/>
            <a:miter lim="800000"/>
            <a:headEnd/>
            <a:tailEnd/>
          </a:ln>
        </p:spPr>
        <p:txBody>
          <a:bodyPr wrap="none" anchor="ctr"/>
          <a:lstStyle/>
          <a:p>
            <a:pPr algn="ctr"/>
            <a:r>
              <a:rPr lang="en-US" b="1" i="1">
                <a:solidFill>
                  <a:srgbClr val="6600CC"/>
                </a:solidFill>
                <a:ea typeface="SimSun" pitchFamily="2" charset="-122"/>
              </a:rPr>
              <a:t>Create/Expand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95719"/>
                                        </p:tgtEl>
                                        <p:attrNameLst>
                                          <p:attrName>style.visibility</p:attrName>
                                        </p:attrNameLst>
                                      </p:cBhvr>
                                      <p:to>
                                        <p:strVal val="visible"/>
                                      </p:to>
                                    </p:set>
                                    <p:animEffect transition="in" filter="blinds(horizontal)">
                                      <p:cBhvr>
                                        <p:cTn id="7" dur="500"/>
                                        <p:tgtEl>
                                          <p:spTgt spid="13957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5719" grpId="0" animBg="1"/>
    </p:bld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59" name="Rectangle 6"/>
          <p:cNvSpPr>
            <a:spLocks noGrp="1" noChangeArrowheads="1"/>
          </p:cNvSpPr>
          <p:nvPr>
            <p:ph type="sldNum" sz="quarter" idx="12"/>
          </p:nvPr>
        </p:nvSpPr>
        <p:spPr>
          <a:ln>
            <a:miter lim="800000"/>
            <a:headEnd/>
            <a:tailEnd/>
          </a:ln>
        </p:spPr>
        <p:txBody>
          <a:bodyPr/>
          <a:lstStyle/>
          <a:p>
            <a:pPr>
              <a:defRPr/>
            </a:pPr>
            <a:fld id="{5A3B5CF1-BF97-44D7-9EDA-5B4D584CB315}" type="slidenum">
              <a:rPr lang="en-US" smtClean="0"/>
              <a:pPr>
                <a:defRPr/>
              </a:pPr>
              <a:t>213</a:t>
            </a:fld>
            <a:endParaRPr lang="en-US" smtClean="0"/>
          </a:p>
        </p:txBody>
      </p:sp>
      <p:sp>
        <p:nvSpPr>
          <p:cNvPr id="418860"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1D4BB978-783C-461D-8A4B-086F1833EE46}" type="slidenum">
              <a:rPr lang="en-US" sz="1200">
                <a:latin typeface="Garamond" pitchFamily="18" charset="0"/>
              </a:rPr>
              <a:pPr algn="r"/>
              <a:t>213</a:t>
            </a:fld>
            <a:endParaRPr lang="en-US" sz="1200">
              <a:latin typeface="Garamond" pitchFamily="18" charset="0"/>
            </a:endParaRPr>
          </a:p>
        </p:txBody>
      </p:sp>
      <p:sp>
        <p:nvSpPr>
          <p:cNvPr id="418861" name="Content Placeholder 2"/>
          <p:cNvSpPr>
            <a:spLocks noGrp="1"/>
          </p:cNvSpPr>
          <p:nvPr>
            <p:ph idx="4294967295"/>
          </p:nvPr>
        </p:nvSpPr>
        <p:spPr>
          <a:xfrm>
            <a:off x="395288" y="908050"/>
            <a:ext cx="8748712" cy="2232025"/>
          </a:xfrm>
        </p:spPr>
        <p:txBody>
          <a:bodyPr/>
          <a:lstStyle/>
          <a:p>
            <a:pPr eaLnBrk="1" hangingPunct="1"/>
            <a:r>
              <a:rPr lang="en-US" altLang="zh-CN" sz="2100" smtClean="0">
                <a:ea typeface="SimSun" pitchFamily="2" charset="-122"/>
              </a:rPr>
              <a:t>Regular temporal task, slot fills and temporal information must be gathered across the entire corpus</a:t>
            </a:r>
          </a:p>
          <a:p>
            <a:pPr eaLnBrk="1" hangingPunct="1"/>
            <a:r>
              <a:rPr lang="en-US" altLang="zh-CN" sz="2100" smtClean="0">
                <a:ea typeface="SimSun" pitchFamily="2" charset="-122"/>
              </a:rPr>
              <a:t>Diagnostic task: the system is given a correct slot fill and must extract the time information for that slot fill from a single document</a:t>
            </a:r>
          </a:p>
          <a:p>
            <a:pPr eaLnBrk="1" hangingPunct="1"/>
            <a:r>
              <a:rPr lang="en-US" sz="2200" smtClean="0">
                <a:ea typeface="ＭＳ Ｐゴシック" pitchFamily="34" charset="-128"/>
              </a:rPr>
              <a:t>Evaluation Metric</a:t>
            </a:r>
          </a:p>
          <a:p>
            <a:pPr lvl="1" eaLnBrk="1" hangingPunct="1"/>
            <a:r>
              <a:rPr lang="en-US" sz="2000" smtClean="0"/>
              <a:t>Let </a:t>
            </a:r>
            <a:r>
              <a:rPr lang="en-US" sz="2000" i="1" smtClean="0"/>
              <a:t>&lt;t</a:t>
            </a:r>
            <a:r>
              <a:rPr lang="en-US" sz="2000" i="1" baseline="-25000" smtClean="0"/>
              <a:t>1</a:t>
            </a:r>
            <a:r>
              <a:rPr lang="en-US" sz="2000" i="1" smtClean="0"/>
              <a:t>, t</a:t>
            </a:r>
            <a:r>
              <a:rPr lang="en-US" sz="2000" i="1" baseline="-25000" smtClean="0"/>
              <a:t>2</a:t>
            </a:r>
            <a:r>
              <a:rPr lang="en-US" sz="2000" i="1" smtClean="0"/>
              <a:t>, t</a:t>
            </a:r>
            <a:r>
              <a:rPr lang="en-US" sz="2000" i="1" baseline="-25000" smtClean="0"/>
              <a:t>3</a:t>
            </a:r>
            <a:r>
              <a:rPr lang="en-US" sz="2000" i="1" smtClean="0"/>
              <a:t>, t</a:t>
            </a:r>
            <a:r>
              <a:rPr lang="en-US" sz="2000" i="1" baseline="-25000" smtClean="0"/>
              <a:t>4</a:t>
            </a:r>
            <a:r>
              <a:rPr lang="en-US" sz="2000" i="1" smtClean="0"/>
              <a:t>&gt;</a:t>
            </a:r>
            <a:r>
              <a:rPr lang="en-US" sz="2000" smtClean="0"/>
              <a:t> be system output, </a:t>
            </a:r>
            <a:r>
              <a:rPr lang="en-US" sz="2000" i="1" smtClean="0"/>
              <a:t>&lt;g</a:t>
            </a:r>
            <a:r>
              <a:rPr lang="en-US" sz="2000" i="1" baseline="-25000" smtClean="0"/>
              <a:t>1</a:t>
            </a:r>
            <a:r>
              <a:rPr lang="en-US" sz="2000" i="1" smtClean="0"/>
              <a:t>, g</a:t>
            </a:r>
            <a:r>
              <a:rPr lang="en-US" sz="2000" i="1" baseline="-25000" smtClean="0"/>
              <a:t>2</a:t>
            </a:r>
            <a:r>
              <a:rPr lang="en-US" sz="2000" i="1" smtClean="0"/>
              <a:t>, g</a:t>
            </a:r>
            <a:r>
              <a:rPr lang="en-US" sz="2000" i="1" baseline="-25000" smtClean="0"/>
              <a:t>3</a:t>
            </a:r>
            <a:r>
              <a:rPr lang="en-US" sz="2000" i="1" smtClean="0"/>
              <a:t>, g</a:t>
            </a:r>
            <a:r>
              <a:rPr lang="en-US" sz="2000" i="1" baseline="-25000" smtClean="0"/>
              <a:t>4</a:t>
            </a:r>
            <a:r>
              <a:rPr lang="en-US" sz="2000" i="1" smtClean="0"/>
              <a:t>&gt;</a:t>
            </a:r>
            <a:r>
              <a:rPr lang="en-US" sz="2000" smtClean="0"/>
              <a:t> be gold standard</a:t>
            </a:r>
          </a:p>
          <a:p>
            <a:pPr eaLnBrk="1" hangingPunct="1"/>
            <a:endParaRPr lang="en-US" sz="2200" smtClean="0">
              <a:ea typeface="ＭＳ Ｐゴシック" pitchFamily="34" charset="-128"/>
            </a:endParaRPr>
          </a:p>
          <a:p>
            <a:pPr eaLnBrk="1" hangingPunct="1"/>
            <a:endParaRPr lang="en-US" sz="2200" smtClean="0">
              <a:ea typeface="ＭＳ Ｐゴシック" pitchFamily="34" charset="-128"/>
            </a:endParaRPr>
          </a:p>
          <a:p>
            <a:pPr eaLnBrk="1" hangingPunct="1"/>
            <a:endParaRPr lang="en-US" sz="2200" smtClean="0">
              <a:ea typeface="ＭＳ Ｐゴシック" pitchFamily="34" charset="-128"/>
            </a:endParaRPr>
          </a:p>
          <a:p>
            <a:pPr lvl="1" eaLnBrk="1" hangingPunct="1"/>
            <a:r>
              <a:rPr lang="en-US" sz="2000" smtClean="0"/>
              <a:t>An error of </a:t>
            </a:r>
            <a:r>
              <a:rPr lang="en-US" sz="2000" i="1" smtClean="0"/>
              <a:t>c </a:t>
            </a:r>
            <a:r>
              <a:rPr lang="en-US" sz="2000" smtClean="0"/>
              <a:t>time units produces a 0.5 score</a:t>
            </a:r>
          </a:p>
          <a:p>
            <a:pPr lvl="2" eaLnBrk="1" hangingPunct="1"/>
            <a:r>
              <a:rPr lang="en-US" sz="1600" smtClean="0"/>
              <a:t>scores produced with c = 1 year</a:t>
            </a:r>
          </a:p>
          <a:p>
            <a:pPr lvl="1" eaLnBrk="1" hangingPunct="1"/>
            <a:r>
              <a:rPr lang="en-US" sz="2000" smtClean="0"/>
              <a:t>Each element in tuple is scored independently</a:t>
            </a:r>
          </a:p>
          <a:p>
            <a:pPr lvl="1" eaLnBrk="1" hangingPunct="1"/>
            <a:r>
              <a:rPr lang="en-US" sz="2000" smtClean="0"/>
              <a:t>For temporal SF task, a correct slot fill with temporal </a:t>
            </a:r>
            <a:br>
              <a:rPr lang="en-US" sz="2000" smtClean="0"/>
            </a:br>
            <a:r>
              <a:rPr lang="en-US" sz="2000" smtClean="0"/>
              <a:t>information </a:t>
            </a:r>
            <a:r>
              <a:rPr lang="en-US" sz="2000" b="1" i="1" smtClean="0"/>
              <a:t>t</a:t>
            </a:r>
            <a:r>
              <a:rPr lang="en-US" sz="2000" smtClean="0"/>
              <a:t> gets credit Q(S) (instead of 1)</a:t>
            </a:r>
          </a:p>
        </p:txBody>
      </p:sp>
      <p:sp>
        <p:nvSpPr>
          <p:cNvPr id="418862" name="Title 1"/>
          <p:cNvSpPr>
            <a:spLocks/>
          </p:cNvSpPr>
          <p:nvPr/>
        </p:nvSpPr>
        <p:spPr bwMode="auto">
          <a:xfrm>
            <a:off x="914400" y="188913"/>
            <a:ext cx="8229600" cy="1139825"/>
          </a:xfrm>
          <a:prstGeom prst="rect">
            <a:avLst/>
          </a:prstGeom>
          <a:noFill/>
          <a:ln w="9525">
            <a:noFill/>
            <a:miter lim="800000"/>
            <a:headEnd/>
            <a:tailEnd/>
          </a:ln>
        </p:spPr>
        <p:txBody>
          <a:bodyPr/>
          <a:lstStyle/>
          <a:p>
            <a:pPr eaLnBrk="0" hangingPunct="0"/>
            <a:r>
              <a:rPr lang="en-US" altLang="zh-CN" sz="3600">
                <a:solidFill>
                  <a:schemeClr val="tx2"/>
                </a:solidFill>
                <a:latin typeface="Garamond" pitchFamily="18" charset="0"/>
                <a:ea typeface="SimSun" pitchFamily="2" charset="-122"/>
              </a:rPr>
              <a:t>Temporal Slot Filling (TSF)</a:t>
            </a:r>
            <a:endParaRPr lang="en-US" sz="3600">
              <a:solidFill>
                <a:schemeClr val="tx2"/>
              </a:solidFill>
              <a:latin typeface="Garamond" pitchFamily="18" charset="0"/>
              <a:ea typeface="SimSun" pitchFamily="2" charset="-122"/>
            </a:endParaRPr>
          </a:p>
        </p:txBody>
      </p:sp>
      <p:graphicFrame>
        <p:nvGraphicFramePr>
          <p:cNvPr id="418858" name="Object 42"/>
          <p:cNvGraphicFramePr>
            <a:graphicFrameLocks noChangeAspect="1"/>
          </p:cNvGraphicFramePr>
          <p:nvPr/>
        </p:nvGraphicFramePr>
        <p:xfrm>
          <a:off x="1258888" y="3284538"/>
          <a:ext cx="3097212" cy="908050"/>
        </p:xfrm>
        <a:graphic>
          <a:graphicData uri="http://schemas.openxmlformats.org/presentationml/2006/ole">
            <mc:AlternateContent xmlns:mc="http://schemas.openxmlformats.org/markup-compatibility/2006">
              <mc:Choice xmlns:v="urn:schemas-microsoft-com:vml" Requires="v">
                <p:oleObj spid="_x0000_s418859" name="Equation" r:id="rId3" imgW="1473200" imgH="431800" progId="Equation.DSMT4">
                  <p:embed/>
                </p:oleObj>
              </mc:Choice>
              <mc:Fallback>
                <p:oleObj name="Equation" r:id="rId3" imgW="1473200" imgH="431800" progId="Equation.DSMT4">
                  <p:embed/>
                  <p:pic>
                    <p:nvPicPr>
                      <p:cNvPr id="0" name="Picture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3284538"/>
                        <a:ext cx="3097212" cy="90805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p:txBody>
          <a:bodyPr/>
          <a:lstStyle/>
          <a:p>
            <a:r>
              <a:rPr lang="en-US" smtClean="0">
                <a:ea typeface="ＭＳ Ｐゴシック" pitchFamily="34" charset="-128"/>
              </a:rPr>
              <a:t>Aspectual coercion</a:t>
            </a:r>
          </a:p>
        </p:txBody>
      </p:sp>
      <p:sp>
        <p:nvSpPr>
          <p:cNvPr id="93186" name="Slide Number Placeholder 3"/>
          <p:cNvSpPr>
            <a:spLocks noGrp="1"/>
          </p:cNvSpPr>
          <p:nvPr>
            <p:ph type="sldNum" sz="quarter" idx="12"/>
          </p:nvPr>
        </p:nvSpPr>
        <p:spPr>
          <a:ln>
            <a:miter lim="800000"/>
            <a:headEnd/>
            <a:tailEnd/>
          </a:ln>
        </p:spPr>
        <p:txBody>
          <a:bodyPr/>
          <a:lstStyle/>
          <a:p>
            <a:pPr>
              <a:defRPr/>
            </a:pPr>
            <a:fld id="{E15D75D3-C936-43A1-AE30-6A0A6ECEFB38}" type="slidenum">
              <a:rPr lang="en-US" smtClean="0"/>
              <a:pPr>
                <a:defRPr/>
              </a:pPr>
              <a:t>22</a:t>
            </a:fld>
            <a:endParaRPr lang="en-US" smtClean="0"/>
          </a:p>
        </p:txBody>
      </p:sp>
      <p:sp>
        <p:nvSpPr>
          <p:cNvPr id="95235" name="TextBox 6"/>
          <p:cNvSpPr txBox="1">
            <a:spLocks noChangeArrowheads="1"/>
          </p:cNvSpPr>
          <p:nvPr/>
        </p:nvSpPr>
        <p:spPr bwMode="auto">
          <a:xfrm>
            <a:off x="2501900" y="2057400"/>
            <a:ext cx="5422900" cy="369888"/>
          </a:xfrm>
          <a:prstGeom prst="rect">
            <a:avLst/>
          </a:prstGeom>
          <a:noFill/>
          <a:ln w="9525">
            <a:noFill/>
            <a:miter lim="800000"/>
            <a:headEnd/>
            <a:tailEnd/>
          </a:ln>
        </p:spPr>
        <p:txBody>
          <a:bodyPr wrap="none">
            <a:spAutoFit/>
          </a:bodyPr>
          <a:lstStyle/>
          <a:p>
            <a:r>
              <a:rPr lang="en-US"/>
              <a:t>Only a STATE or PROCESS can happen </a:t>
            </a:r>
            <a:r>
              <a:rPr lang="en-US" b="1"/>
              <a:t>for</a:t>
            </a:r>
            <a:r>
              <a:rPr lang="en-US"/>
              <a:t> a time</a:t>
            </a:r>
          </a:p>
        </p:txBody>
      </p:sp>
      <p:sp>
        <p:nvSpPr>
          <p:cNvPr id="95236" name="TextBox 14"/>
          <p:cNvSpPr txBox="1">
            <a:spLocks noChangeArrowheads="1"/>
          </p:cNvSpPr>
          <p:nvPr/>
        </p:nvSpPr>
        <p:spPr bwMode="auto">
          <a:xfrm>
            <a:off x="2501900" y="1524000"/>
            <a:ext cx="3224213" cy="369888"/>
          </a:xfrm>
          <a:prstGeom prst="rect">
            <a:avLst/>
          </a:prstGeom>
          <a:noFill/>
          <a:ln w="9525">
            <a:noFill/>
            <a:miter lim="800000"/>
            <a:headEnd/>
            <a:tailEnd/>
          </a:ln>
        </p:spPr>
        <p:txBody>
          <a:bodyPr wrap="none">
            <a:spAutoFit/>
          </a:bodyPr>
          <a:lstStyle/>
          <a:p>
            <a:r>
              <a:rPr lang="en-US"/>
              <a:t>Wins are of type BOUNDARY</a:t>
            </a:r>
          </a:p>
        </p:txBody>
      </p:sp>
      <p:sp>
        <p:nvSpPr>
          <p:cNvPr id="95237" name="TextBox 19"/>
          <p:cNvSpPr txBox="1">
            <a:spLocks noChangeArrowheads="1"/>
          </p:cNvSpPr>
          <p:nvPr/>
        </p:nvSpPr>
        <p:spPr bwMode="auto">
          <a:xfrm>
            <a:off x="2501900" y="3211513"/>
            <a:ext cx="2724150" cy="369887"/>
          </a:xfrm>
          <a:prstGeom prst="rect">
            <a:avLst/>
          </a:prstGeom>
          <a:noFill/>
          <a:ln w="9525">
            <a:noFill/>
            <a:miter lim="800000"/>
            <a:headEnd/>
            <a:tailEnd/>
          </a:ln>
        </p:spPr>
        <p:txBody>
          <a:bodyPr wrap="none">
            <a:spAutoFit/>
          </a:bodyPr>
          <a:lstStyle/>
          <a:p>
            <a:r>
              <a:rPr lang="en-US"/>
              <a:t>EVENTS must culminate</a:t>
            </a:r>
          </a:p>
        </p:txBody>
      </p:sp>
      <p:sp>
        <p:nvSpPr>
          <p:cNvPr id="95238" name="TextBox 20"/>
          <p:cNvSpPr txBox="1">
            <a:spLocks noChangeArrowheads="1"/>
          </p:cNvSpPr>
          <p:nvPr/>
        </p:nvSpPr>
        <p:spPr bwMode="auto">
          <a:xfrm>
            <a:off x="2501900" y="3516313"/>
            <a:ext cx="4110038" cy="369887"/>
          </a:xfrm>
          <a:prstGeom prst="rect">
            <a:avLst/>
          </a:prstGeom>
          <a:noFill/>
          <a:ln w="9525">
            <a:noFill/>
            <a:miter lim="800000"/>
            <a:headEnd/>
            <a:tailEnd/>
          </a:ln>
        </p:spPr>
        <p:txBody>
          <a:bodyPr wrap="none">
            <a:spAutoFit/>
          </a:bodyPr>
          <a:lstStyle/>
          <a:p>
            <a:r>
              <a:rPr lang="en-US"/>
              <a:t>Culminations are the ends of EVENTS</a:t>
            </a:r>
          </a:p>
        </p:txBody>
      </p:sp>
      <p:sp>
        <p:nvSpPr>
          <p:cNvPr id="95239" name="TextBox 21"/>
          <p:cNvSpPr txBox="1">
            <a:spLocks noChangeArrowheads="1"/>
          </p:cNvSpPr>
          <p:nvPr/>
        </p:nvSpPr>
        <p:spPr bwMode="auto">
          <a:xfrm>
            <a:off x="2501900" y="4125913"/>
            <a:ext cx="6034088" cy="646112"/>
          </a:xfrm>
          <a:prstGeom prst="rect">
            <a:avLst/>
          </a:prstGeom>
          <a:noFill/>
          <a:ln w="9525">
            <a:noFill/>
            <a:miter lim="800000"/>
            <a:headEnd/>
            <a:tailEnd/>
          </a:ln>
        </p:spPr>
        <p:txBody>
          <a:bodyPr wrap="none">
            <a:spAutoFit/>
          </a:bodyPr>
          <a:lstStyle/>
          <a:p>
            <a:r>
              <a:rPr lang="en-US"/>
              <a:t>A PROCESS consists of two or more temporally adjecent</a:t>
            </a:r>
          </a:p>
          <a:p>
            <a:r>
              <a:rPr lang="en-US"/>
              <a:t>Constituents.</a:t>
            </a:r>
          </a:p>
        </p:txBody>
      </p:sp>
      <p:sp>
        <p:nvSpPr>
          <p:cNvPr id="95240" name="TextBox 22"/>
          <p:cNvSpPr txBox="1">
            <a:spLocks noChangeArrowheads="1"/>
          </p:cNvSpPr>
          <p:nvPr/>
        </p:nvSpPr>
        <p:spPr bwMode="auto">
          <a:xfrm>
            <a:off x="2501900" y="4659313"/>
            <a:ext cx="6775450" cy="369887"/>
          </a:xfrm>
          <a:prstGeom prst="rect">
            <a:avLst/>
          </a:prstGeom>
          <a:noFill/>
          <a:ln w="9525">
            <a:noFill/>
            <a:miter lim="800000"/>
            <a:headEnd/>
            <a:tailEnd/>
          </a:ln>
        </p:spPr>
        <p:txBody>
          <a:bodyPr wrap="none">
            <a:spAutoFit/>
          </a:bodyPr>
          <a:lstStyle/>
          <a:p>
            <a:r>
              <a:rPr lang="en-US"/>
              <a:t>Any constituent is an EVENT that makes up part of a PROCESS</a:t>
            </a:r>
          </a:p>
        </p:txBody>
      </p:sp>
      <p:sp>
        <p:nvSpPr>
          <p:cNvPr id="95241" name="TextBox 23"/>
          <p:cNvSpPr txBox="1">
            <a:spLocks noChangeArrowheads="1"/>
          </p:cNvSpPr>
          <p:nvPr/>
        </p:nvSpPr>
        <p:spPr bwMode="auto">
          <a:xfrm>
            <a:off x="2501900" y="2906713"/>
            <a:ext cx="4819650" cy="369887"/>
          </a:xfrm>
          <a:prstGeom prst="rect">
            <a:avLst/>
          </a:prstGeom>
          <a:noFill/>
          <a:ln w="9525">
            <a:noFill/>
            <a:miter lim="800000"/>
            <a:headEnd/>
            <a:tailEnd/>
          </a:ln>
        </p:spPr>
        <p:txBody>
          <a:bodyPr wrap="none">
            <a:spAutoFit/>
          </a:bodyPr>
          <a:lstStyle/>
          <a:p>
            <a:r>
              <a:rPr lang="en-US"/>
              <a:t>Each end is a BOUNDARY of a HAPPENING</a:t>
            </a:r>
          </a:p>
        </p:txBody>
      </p:sp>
      <p:sp>
        <p:nvSpPr>
          <p:cNvPr id="95242" name="TextBox 24"/>
          <p:cNvSpPr txBox="1">
            <a:spLocks noChangeArrowheads="1"/>
          </p:cNvSpPr>
          <p:nvPr/>
        </p:nvSpPr>
        <p:spPr bwMode="auto">
          <a:xfrm>
            <a:off x="2501900" y="2590800"/>
            <a:ext cx="4419600" cy="369888"/>
          </a:xfrm>
          <a:prstGeom prst="rect">
            <a:avLst/>
          </a:prstGeom>
          <a:noFill/>
          <a:ln w="9525">
            <a:noFill/>
            <a:miter lim="800000"/>
            <a:headEnd/>
            <a:tailEnd/>
          </a:ln>
        </p:spPr>
        <p:txBody>
          <a:bodyPr wrap="none">
            <a:spAutoFit/>
          </a:bodyPr>
          <a:lstStyle/>
          <a:p>
            <a:r>
              <a:rPr lang="en-US"/>
              <a:t>HAPPENINGS have a beginning and end</a:t>
            </a:r>
          </a:p>
        </p:txBody>
      </p:sp>
      <p:sp>
        <p:nvSpPr>
          <p:cNvPr id="95243" name="TextBox 25"/>
          <p:cNvSpPr txBox="1">
            <a:spLocks noChangeArrowheads="1"/>
          </p:cNvSpPr>
          <p:nvPr/>
        </p:nvSpPr>
        <p:spPr bwMode="auto">
          <a:xfrm>
            <a:off x="2501900" y="3821113"/>
            <a:ext cx="4487863" cy="369887"/>
          </a:xfrm>
          <a:prstGeom prst="rect">
            <a:avLst/>
          </a:prstGeom>
          <a:noFill/>
          <a:ln w="9525">
            <a:noFill/>
            <a:miter lim="800000"/>
            <a:headEnd/>
            <a:tailEnd/>
          </a:ln>
        </p:spPr>
        <p:txBody>
          <a:bodyPr wrap="none">
            <a:spAutoFit/>
          </a:bodyPr>
          <a:lstStyle/>
          <a:p>
            <a:r>
              <a:rPr lang="en-US"/>
              <a:t>Any BOUNDARY is a beginning or an end</a:t>
            </a:r>
          </a:p>
        </p:txBody>
      </p:sp>
      <p:sp>
        <p:nvSpPr>
          <p:cNvPr id="95244" name="TextBox 26"/>
          <p:cNvSpPr txBox="1">
            <a:spLocks noChangeArrowheads="1"/>
          </p:cNvSpPr>
          <p:nvPr/>
        </p:nvSpPr>
        <p:spPr bwMode="auto">
          <a:xfrm>
            <a:off x="2540000" y="5192713"/>
            <a:ext cx="6459538" cy="369887"/>
          </a:xfrm>
          <a:prstGeom prst="rect">
            <a:avLst/>
          </a:prstGeom>
          <a:noFill/>
          <a:ln w="9525">
            <a:noFill/>
            <a:miter lim="800000"/>
            <a:headEnd/>
            <a:tailEnd/>
          </a:ln>
        </p:spPr>
        <p:txBody>
          <a:bodyPr wrap="none">
            <a:spAutoFit/>
          </a:bodyPr>
          <a:lstStyle/>
          <a:p>
            <a:r>
              <a:rPr lang="en-US"/>
              <a:t>Apply the property to the EVENT the BOUNDARY culminates</a:t>
            </a:r>
          </a:p>
        </p:txBody>
      </p:sp>
      <p:sp>
        <p:nvSpPr>
          <p:cNvPr id="95245" name="TextBox 27"/>
          <p:cNvSpPr txBox="1">
            <a:spLocks noChangeArrowheads="1"/>
          </p:cNvSpPr>
          <p:nvPr/>
        </p:nvSpPr>
        <p:spPr bwMode="auto">
          <a:xfrm>
            <a:off x="2540000" y="5573713"/>
            <a:ext cx="6375400" cy="646112"/>
          </a:xfrm>
          <a:prstGeom prst="rect">
            <a:avLst/>
          </a:prstGeom>
          <a:noFill/>
          <a:ln w="9525">
            <a:noFill/>
            <a:miter lim="800000"/>
            <a:headEnd/>
            <a:tailEnd/>
          </a:ln>
        </p:spPr>
        <p:txBody>
          <a:bodyPr>
            <a:spAutoFit/>
          </a:bodyPr>
          <a:lstStyle/>
          <a:p>
            <a:r>
              <a:rPr lang="en-US"/>
              <a:t>Apply the property to the PROCESS of which the EVENT is a constituent</a:t>
            </a:r>
          </a:p>
        </p:txBody>
      </p:sp>
      <p:sp>
        <p:nvSpPr>
          <p:cNvPr id="95246" name="TextBox 28"/>
          <p:cNvSpPr txBox="1">
            <a:spLocks noChangeArrowheads="1"/>
          </p:cNvSpPr>
          <p:nvPr/>
        </p:nvSpPr>
        <p:spPr bwMode="auto">
          <a:xfrm>
            <a:off x="457200" y="1524000"/>
            <a:ext cx="1879600" cy="338138"/>
          </a:xfrm>
          <a:prstGeom prst="rect">
            <a:avLst/>
          </a:prstGeom>
          <a:noFill/>
          <a:ln w="9525">
            <a:noFill/>
            <a:miter lim="800000"/>
            <a:headEnd/>
            <a:tailEnd/>
          </a:ln>
        </p:spPr>
        <p:txBody>
          <a:bodyPr wrap="none">
            <a:spAutoFit/>
          </a:bodyPr>
          <a:lstStyle/>
          <a:p>
            <a:r>
              <a:rPr lang="en-US" sz="1600" b="1" i="1"/>
              <a:t>Type restrictions</a:t>
            </a:r>
          </a:p>
        </p:txBody>
      </p:sp>
      <p:sp>
        <p:nvSpPr>
          <p:cNvPr id="95247" name="TextBox 29"/>
          <p:cNvSpPr txBox="1">
            <a:spLocks noChangeArrowheads="1"/>
          </p:cNvSpPr>
          <p:nvPr/>
        </p:nvSpPr>
        <p:spPr bwMode="auto">
          <a:xfrm>
            <a:off x="457200" y="2557463"/>
            <a:ext cx="1819275" cy="584200"/>
          </a:xfrm>
          <a:prstGeom prst="rect">
            <a:avLst/>
          </a:prstGeom>
          <a:noFill/>
          <a:ln w="9525">
            <a:noFill/>
            <a:miter lim="800000"/>
            <a:headEnd/>
            <a:tailEnd/>
          </a:ln>
        </p:spPr>
        <p:txBody>
          <a:bodyPr wrap="none">
            <a:spAutoFit/>
          </a:bodyPr>
          <a:lstStyle/>
          <a:p>
            <a:r>
              <a:rPr lang="en-US" sz="1600" b="1" i="1"/>
              <a:t>Inter-eventuality</a:t>
            </a:r>
          </a:p>
          <a:p>
            <a:r>
              <a:rPr lang="en-US" sz="1600" b="1" i="1"/>
              <a:t>relations</a:t>
            </a:r>
          </a:p>
        </p:txBody>
      </p:sp>
      <p:sp>
        <p:nvSpPr>
          <p:cNvPr id="95248" name="TextBox 30"/>
          <p:cNvSpPr txBox="1">
            <a:spLocks noChangeArrowheads="1"/>
          </p:cNvSpPr>
          <p:nvPr/>
        </p:nvSpPr>
        <p:spPr bwMode="auto">
          <a:xfrm>
            <a:off x="457200" y="5192713"/>
            <a:ext cx="1957388" cy="339725"/>
          </a:xfrm>
          <a:prstGeom prst="rect">
            <a:avLst/>
          </a:prstGeom>
          <a:noFill/>
          <a:ln w="9525">
            <a:noFill/>
            <a:miter lim="800000"/>
            <a:headEnd/>
            <a:tailEnd/>
          </a:ln>
        </p:spPr>
        <p:txBody>
          <a:bodyPr wrap="none">
            <a:spAutoFit/>
          </a:bodyPr>
          <a:lstStyle/>
          <a:p>
            <a:r>
              <a:rPr lang="en-US" sz="1600" b="1" i="1"/>
              <a:t>Additive coercion</a:t>
            </a:r>
          </a:p>
        </p:txBody>
      </p:sp>
      <p:sp>
        <p:nvSpPr>
          <p:cNvPr id="95249" name="TextBox 31"/>
          <p:cNvSpPr txBox="1">
            <a:spLocks noChangeArrowheads="1"/>
          </p:cNvSpPr>
          <p:nvPr/>
        </p:nvSpPr>
        <p:spPr bwMode="auto">
          <a:xfrm>
            <a:off x="457200" y="5573713"/>
            <a:ext cx="1933575" cy="339725"/>
          </a:xfrm>
          <a:prstGeom prst="rect">
            <a:avLst/>
          </a:prstGeom>
          <a:noFill/>
          <a:ln w="9525">
            <a:noFill/>
            <a:miter lim="800000"/>
            <a:headEnd/>
            <a:tailEnd/>
          </a:ln>
        </p:spPr>
        <p:txBody>
          <a:bodyPr wrap="none">
            <a:spAutoFit/>
          </a:bodyPr>
          <a:lstStyle/>
          <a:p>
            <a:r>
              <a:rPr lang="en-US" sz="1600" b="1" i="1"/>
              <a:t>Iterative coercion</a:t>
            </a:r>
          </a:p>
        </p:txBody>
      </p:sp>
      <p:sp>
        <p:nvSpPr>
          <p:cNvPr id="95250" name="TextBox 28"/>
          <p:cNvSpPr txBox="1">
            <a:spLocks noChangeArrowheads="1"/>
          </p:cNvSpPr>
          <p:nvPr/>
        </p:nvSpPr>
        <p:spPr bwMode="auto">
          <a:xfrm>
            <a:off x="457200" y="1143000"/>
            <a:ext cx="1773238" cy="338138"/>
          </a:xfrm>
          <a:prstGeom prst="rect">
            <a:avLst/>
          </a:prstGeom>
          <a:noFill/>
          <a:ln w="9525">
            <a:noFill/>
            <a:miter lim="800000"/>
            <a:headEnd/>
            <a:tailEnd/>
          </a:ln>
        </p:spPr>
        <p:txBody>
          <a:bodyPr wrap="none">
            <a:spAutoFit/>
          </a:bodyPr>
          <a:lstStyle/>
          <a:p>
            <a:r>
              <a:rPr lang="en-US" sz="1600" b="1" i="1"/>
              <a:t>Event Predicate</a:t>
            </a:r>
          </a:p>
        </p:txBody>
      </p:sp>
      <p:sp>
        <p:nvSpPr>
          <p:cNvPr id="95251" name="TextBox 14"/>
          <p:cNvSpPr txBox="1">
            <a:spLocks noChangeArrowheads="1"/>
          </p:cNvSpPr>
          <p:nvPr/>
        </p:nvSpPr>
        <p:spPr bwMode="auto">
          <a:xfrm>
            <a:off x="2506663" y="1154113"/>
            <a:ext cx="1582737" cy="369887"/>
          </a:xfrm>
          <a:prstGeom prst="rect">
            <a:avLst/>
          </a:prstGeom>
          <a:noFill/>
          <a:ln w="9525">
            <a:noFill/>
            <a:miter lim="800000"/>
            <a:headEnd/>
            <a:tailEnd/>
          </a:ln>
        </p:spPr>
        <p:txBody>
          <a:bodyPr wrap="none">
            <a:spAutoFit/>
          </a:bodyPr>
          <a:lstStyle/>
          <a:p>
            <a:r>
              <a:rPr lang="en-US"/>
              <a:t>A win is a win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Number Placeholder 3"/>
          <p:cNvSpPr>
            <a:spLocks noGrp="1"/>
          </p:cNvSpPr>
          <p:nvPr>
            <p:ph type="sldNum" sz="quarter" idx="12"/>
          </p:nvPr>
        </p:nvSpPr>
        <p:spPr>
          <a:xfrm>
            <a:off x="6553200" y="6248400"/>
            <a:ext cx="2133600" cy="457200"/>
          </a:xfrm>
          <a:ln>
            <a:miter lim="800000"/>
            <a:headEnd/>
            <a:tailEnd/>
          </a:ln>
        </p:spPr>
        <p:txBody>
          <a:bodyPr/>
          <a:lstStyle/>
          <a:p>
            <a:pPr>
              <a:defRPr/>
            </a:pPr>
            <a:fld id="{AA8E1EF6-210C-46B1-BA7F-2EE9D8C2149E}" type="slidenum">
              <a:rPr lang="en-US" smtClean="0"/>
              <a:pPr>
                <a:defRPr/>
              </a:pPr>
              <a:t>23</a:t>
            </a:fld>
            <a:endParaRPr lang="en-US" smtClean="0"/>
          </a:p>
        </p:txBody>
      </p:sp>
      <p:sp>
        <p:nvSpPr>
          <p:cNvPr id="97282" name="TextBox 4"/>
          <p:cNvSpPr txBox="1">
            <a:spLocks noChangeArrowheads="1"/>
          </p:cNvSpPr>
          <p:nvPr/>
        </p:nvSpPr>
        <p:spPr bwMode="auto">
          <a:xfrm>
            <a:off x="2971800" y="685800"/>
            <a:ext cx="3352800" cy="430213"/>
          </a:xfrm>
          <a:prstGeom prst="rect">
            <a:avLst/>
          </a:prstGeom>
          <a:noFill/>
          <a:ln w="9525">
            <a:noFill/>
            <a:miter lim="800000"/>
            <a:headEnd/>
            <a:tailEnd/>
          </a:ln>
        </p:spPr>
        <p:txBody>
          <a:bodyPr wrap="none">
            <a:spAutoFit/>
          </a:bodyPr>
          <a:lstStyle/>
          <a:p>
            <a:r>
              <a:rPr lang="en-US" sz="2200"/>
              <a:t>Chris won for three hours</a:t>
            </a:r>
          </a:p>
        </p:txBody>
      </p:sp>
      <p:sp>
        <p:nvSpPr>
          <p:cNvPr id="97283" name="TextBox 14"/>
          <p:cNvSpPr txBox="1">
            <a:spLocks noChangeArrowheads="1"/>
          </p:cNvSpPr>
          <p:nvPr/>
        </p:nvSpPr>
        <p:spPr bwMode="auto">
          <a:xfrm>
            <a:off x="381000" y="1295400"/>
            <a:ext cx="8458200" cy="3416300"/>
          </a:xfrm>
          <a:prstGeom prst="rect">
            <a:avLst/>
          </a:prstGeom>
          <a:noFill/>
          <a:ln w="9525">
            <a:noFill/>
            <a:miter lim="800000"/>
            <a:headEnd/>
            <a:tailEnd/>
          </a:ln>
        </p:spPr>
        <p:txBody>
          <a:bodyPr>
            <a:spAutoFit/>
          </a:bodyPr>
          <a:lstStyle/>
          <a:p>
            <a:r>
              <a:rPr lang="en-US"/>
              <a:t>A win is a BOUNDARY, but one can only engage in a STATE or PROCESS for three hours.</a:t>
            </a:r>
          </a:p>
          <a:p>
            <a:endParaRPr lang="en-US"/>
          </a:p>
          <a:p>
            <a:r>
              <a:rPr lang="en-US"/>
              <a:t>A PROCESS is made of two or more temporally adjacent EVENTS. An EVENT is a HAPPENING that must end due to some BOUNDARY occurring. Since every BOUNDARY is a beginning or an end of some happening, the natural interpretation of the proposition is that there was a PROCESS consisting of two or more EVENTS, each of which culminated with a BOUNDARY of type win.</a:t>
            </a:r>
          </a:p>
          <a:p>
            <a:endParaRPr lang="en-US"/>
          </a:p>
          <a:p>
            <a:r>
              <a:rPr lang="en-US" b="1"/>
              <a:t>Thus, the proposition will be true just in case there are two or more EVENTS whose boundaries are wins that make up such a PROCESS, lasting three hours.</a:t>
            </a:r>
          </a:p>
        </p:txBody>
      </p:sp>
      <p:sp>
        <p:nvSpPr>
          <p:cNvPr id="97284" name="TextBox 15"/>
          <p:cNvSpPr txBox="1">
            <a:spLocks noChangeArrowheads="1"/>
          </p:cNvSpPr>
          <p:nvPr/>
        </p:nvSpPr>
        <p:spPr bwMode="auto">
          <a:xfrm>
            <a:off x="374650" y="5105400"/>
            <a:ext cx="5764213" cy="369888"/>
          </a:xfrm>
          <a:prstGeom prst="rect">
            <a:avLst/>
          </a:prstGeom>
          <a:noFill/>
          <a:ln w="9525">
            <a:noFill/>
            <a:miter lim="800000"/>
            <a:headEnd/>
            <a:tailEnd/>
          </a:ln>
        </p:spPr>
        <p:txBody>
          <a:bodyPr wrap="none">
            <a:spAutoFit/>
          </a:bodyPr>
          <a:lstStyle/>
          <a:p>
            <a:r>
              <a:rPr lang="en-US"/>
              <a:t>win: λe. ∀e’:CONST(e’,e)[∃e’’:CULM(e’’,e’)[</a:t>
            </a:r>
            <a:r>
              <a:rPr lang="en-US" b="1"/>
              <a:t>win</a:t>
            </a:r>
            <a:r>
              <a:rPr lang="en-US"/>
              <a:t>(e’’)]]</a:t>
            </a:r>
          </a:p>
        </p:txBody>
      </p:sp>
      <p:sp>
        <p:nvSpPr>
          <p:cNvPr id="97285" name="TextBox 16"/>
          <p:cNvSpPr txBox="1">
            <a:spLocks noChangeArrowheads="1"/>
          </p:cNvSpPr>
          <p:nvPr/>
        </p:nvSpPr>
        <p:spPr bwMode="auto">
          <a:xfrm>
            <a:off x="381000" y="4724400"/>
            <a:ext cx="1749425" cy="369888"/>
          </a:xfrm>
          <a:prstGeom prst="rect">
            <a:avLst/>
          </a:prstGeom>
          <a:noFill/>
          <a:ln w="9525">
            <a:noFill/>
            <a:miter lim="800000"/>
            <a:headEnd/>
            <a:tailEnd/>
          </a:ln>
        </p:spPr>
        <p:txBody>
          <a:bodyPr wrap="none">
            <a:spAutoFit/>
          </a:bodyPr>
          <a:lstStyle/>
          <a:p>
            <a:r>
              <a:rPr lang="en-US"/>
              <a:t>win: λe. </a:t>
            </a:r>
            <a:r>
              <a:rPr lang="en-US" b="1"/>
              <a:t>win</a:t>
            </a:r>
            <a:r>
              <a:rPr lang="en-US"/>
              <a:t>(e)</a:t>
            </a:r>
          </a:p>
        </p:txBody>
      </p:sp>
      <p:sp>
        <p:nvSpPr>
          <p:cNvPr id="97286" name="TextBox 18"/>
          <p:cNvSpPr txBox="1">
            <a:spLocks noChangeArrowheads="1"/>
          </p:cNvSpPr>
          <p:nvPr/>
        </p:nvSpPr>
        <p:spPr bwMode="auto">
          <a:xfrm>
            <a:off x="374650" y="5562600"/>
            <a:ext cx="8616950" cy="369888"/>
          </a:xfrm>
          <a:prstGeom prst="rect">
            <a:avLst/>
          </a:prstGeom>
          <a:noFill/>
          <a:ln w="9525">
            <a:noFill/>
            <a:miter lim="800000"/>
            <a:headEnd/>
            <a:tailEnd/>
          </a:ln>
        </p:spPr>
        <p:txBody>
          <a:bodyPr wrap="none">
            <a:spAutoFit/>
          </a:bodyPr>
          <a:lstStyle/>
          <a:p>
            <a:r>
              <a:rPr lang="en-US"/>
              <a:t>∃e[AG(</a:t>
            </a:r>
            <a:r>
              <a:rPr lang="en-US" b="1"/>
              <a:t>chris</a:t>
            </a:r>
            <a:r>
              <a:rPr lang="en-US"/>
              <a:t>, e)∧∀e’:CONST(e’,e) [∃e’’ : CULM(e’’,e’) [</a:t>
            </a:r>
            <a:r>
              <a:rPr lang="en-US" b="1"/>
              <a:t>win</a:t>
            </a:r>
            <a:r>
              <a:rPr lang="en-US"/>
              <a:t>(e’’)]∧for(e, </a:t>
            </a:r>
            <a:r>
              <a:rPr lang="en-US" b="1"/>
              <a:t>3hours</a:t>
            </a:r>
            <a:r>
              <a:rPr lang="en-US"/>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6"/>
          <p:cNvSpPr>
            <a:spLocks noGrp="1" noChangeArrowheads="1"/>
          </p:cNvSpPr>
          <p:nvPr>
            <p:ph type="sldNum" sz="quarter" idx="12"/>
          </p:nvPr>
        </p:nvSpPr>
        <p:spPr>
          <a:ln>
            <a:miter lim="800000"/>
            <a:headEnd/>
            <a:tailEnd/>
          </a:ln>
        </p:spPr>
        <p:txBody>
          <a:bodyPr/>
          <a:lstStyle/>
          <a:p>
            <a:pPr>
              <a:defRPr/>
            </a:pPr>
            <a:fld id="{25599ADE-A89A-43F1-B9FB-12621FB85B7B}" type="slidenum">
              <a:rPr lang="en-US" smtClean="0"/>
              <a:pPr>
                <a:defRPr/>
              </a:pPr>
              <a:t>24</a:t>
            </a:fld>
            <a:endParaRPr lang="en-US" smtClean="0"/>
          </a:p>
        </p:txBody>
      </p:sp>
      <p:sp>
        <p:nvSpPr>
          <p:cNvPr id="99330"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A2ABE8DD-F47C-4F65-8ED4-1366B6F62B86}" type="slidenum">
              <a:rPr lang="en-US" sz="1200">
                <a:latin typeface="Garamond" pitchFamily="18" charset="0"/>
              </a:rPr>
              <a:pPr algn="r"/>
              <a:t>24</a:t>
            </a:fld>
            <a:endParaRPr lang="en-US" sz="1200">
              <a:latin typeface="Garamond" pitchFamily="18" charset="0"/>
            </a:endParaRPr>
          </a:p>
        </p:txBody>
      </p:sp>
      <p:sp>
        <p:nvSpPr>
          <p:cNvPr id="99331"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AD9EFB8D-2DBA-445B-BBA0-B3AEB7535417}" type="slidenum">
              <a:rPr lang="en-US" sz="1200">
                <a:latin typeface="Garamond" pitchFamily="18" charset="0"/>
              </a:rPr>
              <a:pPr algn="r"/>
              <a:t>24</a:t>
            </a:fld>
            <a:endParaRPr lang="en-US" sz="1200">
              <a:latin typeface="Garamond" pitchFamily="18" charset="0"/>
            </a:endParaRPr>
          </a:p>
        </p:txBody>
      </p:sp>
      <p:sp>
        <p:nvSpPr>
          <p:cNvPr id="99332" name="Rectangle 2"/>
          <p:cNvSpPr>
            <a:spLocks noGrp="1" noChangeArrowheads="1"/>
          </p:cNvSpPr>
          <p:nvPr>
            <p:ph type="title" idx="4294967295"/>
          </p:nvPr>
        </p:nvSpPr>
        <p:spPr/>
        <p:txBody>
          <a:bodyPr/>
          <a:lstStyle/>
          <a:p>
            <a:pPr eaLnBrk="1" hangingPunct="1"/>
            <a:r>
              <a:rPr lang="en-US" altLang="zh-CN" sz="3800" smtClean="0">
                <a:ea typeface="SimSun" pitchFamily="2" charset="-122"/>
              </a:rPr>
              <a:t>Ordering of events in time</a:t>
            </a:r>
            <a:endParaRPr lang="en-US" altLang="zh-CN" smtClean="0">
              <a:ea typeface="SimSun" pitchFamily="2" charset="-122"/>
            </a:endParaRPr>
          </a:p>
        </p:txBody>
      </p:sp>
      <p:sp>
        <p:nvSpPr>
          <p:cNvPr id="99333" name="Rectangle 3"/>
          <p:cNvSpPr>
            <a:spLocks noGrp="1" noChangeArrowheads="1"/>
          </p:cNvSpPr>
          <p:nvPr>
            <p:ph type="body" idx="4294967295"/>
          </p:nvPr>
        </p:nvSpPr>
        <p:spPr>
          <a:xfrm>
            <a:off x="457200" y="1189038"/>
            <a:ext cx="8686800" cy="4525962"/>
          </a:xfrm>
        </p:spPr>
        <p:txBody>
          <a:bodyPr/>
          <a:lstStyle/>
          <a:p>
            <a:pPr marL="609600" indent="-609600" eaLnBrk="1" hangingPunct="1"/>
            <a:r>
              <a:rPr lang="en-US" sz="2800" smtClean="0">
                <a:ea typeface="SimSun" pitchFamily="2" charset="-122"/>
              </a:rPr>
              <a:t>Order of events conveyed and understood</a:t>
            </a:r>
          </a:p>
          <a:p>
            <a:pPr marL="936625" lvl="1" indent="-609600" eaLnBrk="1" hangingPunct="1"/>
            <a:r>
              <a:rPr lang="en-US" sz="2400" smtClean="0">
                <a:ea typeface="SimSun" pitchFamily="2" charset="-122"/>
              </a:rPr>
              <a:t>Event to time interval mapping </a:t>
            </a:r>
          </a:p>
          <a:p>
            <a:pPr marL="936625" lvl="1" indent="-609600" eaLnBrk="1" hangingPunct="1"/>
            <a:r>
              <a:rPr lang="en-US" sz="2400" smtClean="0">
                <a:ea typeface="SimSun" pitchFamily="2" charset="-122"/>
              </a:rPr>
              <a:t>In terms of inherent ordering on time intervals</a:t>
            </a:r>
          </a:p>
          <a:p>
            <a:pPr marL="936625" lvl="1" indent="-609600" eaLnBrk="1" hangingPunct="1"/>
            <a:r>
              <a:rPr lang="en-US" sz="2400" smtClean="0">
                <a:ea typeface="SimSun" pitchFamily="2" charset="-122"/>
              </a:rPr>
              <a:t>In terms of events to event relations</a:t>
            </a:r>
            <a:r>
              <a:rPr lang="en-US" sz="1600" smtClean="0">
                <a:ea typeface="SimSun" pitchFamily="2" charset="-122"/>
              </a:rPr>
              <a:t> </a:t>
            </a:r>
          </a:p>
          <a:p>
            <a:pPr marL="609600" indent="-609600" eaLnBrk="1" hangingPunct="1"/>
            <a:r>
              <a:rPr lang="en-US" sz="2800" smtClean="0">
                <a:ea typeface="ＭＳ Ｐゴシック" pitchFamily="34" charset="-128"/>
              </a:rPr>
              <a:t>Tense and Grammatical Aspect (</a:t>
            </a:r>
            <a:r>
              <a:rPr lang="en-US" sz="2800" b="1" smtClean="0">
                <a:ea typeface="ＭＳ Ｐゴシック" pitchFamily="34" charset="-128"/>
              </a:rPr>
              <a:t>T</a:t>
            </a:r>
            <a:r>
              <a:rPr lang="en-US" sz="2800" smtClean="0">
                <a:ea typeface="ＭＳ Ｐゴシック" pitchFamily="34" charset="-128"/>
              </a:rPr>
              <a:t>)</a:t>
            </a:r>
          </a:p>
          <a:p>
            <a:pPr marL="936625" lvl="1" indent="-609600" eaLnBrk="1" hangingPunct="1"/>
            <a:r>
              <a:rPr lang="en-US" sz="2400" smtClean="0"/>
              <a:t>Expressed morpho-syntactically</a:t>
            </a:r>
          </a:p>
          <a:p>
            <a:pPr marL="936625" lvl="1" indent="-609600" eaLnBrk="1" hangingPunct="1"/>
            <a:r>
              <a:rPr lang="en-US" sz="2400" smtClean="0"/>
              <a:t>Past, Present, Future (-</a:t>
            </a:r>
            <a:r>
              <a:rPr lang="en-US" sz="2400" i="1" smtClean="0"/>
              <a:t>ed</a:t>
            </a:r>
            <a:r>
              <a:rPr lang="en-US" sz="2400" smtClean="0"/>
              <a:t>; </a:t>
            </a:r>
            <a:r>
              <a:rPr lang="en-US" sz="2400" i="1" smtClean="0"/>
              <a:t>will</a:t>
            </a:r>
            <a:r>
              <a:rPr lang="en-US" sz="2400" smtClean="0"/>
              <a:t> + V)</a:t>
            </a:r>
          </a:p>
          <a:p>
            <a:pPr marL="936625" lvl="1" indent="-609600" eaLnBrk="1" hangingPunct="1"/>
            <a:r>
              <a:rPr lang="en-US" sz="2400" smtClean="0"/>
              <a:t>Perfective, Imperfective, Unmarked (</a:t>
            </a:r>
            <a:r>
              <a:rPr lang="en-US" sz="2400" i="1" smtClean="0"/>
              <a:t>Has</a:t>
            </a:r>
            <a:r>
              <a:rPr lang="en-US" sz="2400" smtClean="0"/>
              <a:t> + V</a:t>
            </a:r>
            <a:r>
              <a:rPr lang="en-US" sz="2400" baseline="-25000" smtClean="0"/>
              <a:t>part</a:t>
            </a:r>
            <a:r>
              <a:rPr lang="en-US" sz="2400" smtClean="0"/>
              <a:t>; V-</a:t>
            </a:r>
            <a:r>
              <a:rPr lang="en-US" sz="2400" i="1" smtClean="0"/>
              <a:t>ing</a:t>
            </a:r>
            <a:r>
              <a:rPr lang="en-US" sz="2400" smtClean="0"/>
              <a:t>)</a:t>
            </a:r>
            <a:endParaRPr lang="en-US" sz="2400" i="1" smtClean="0"/>
          </a:p>
          <a:p>
            <a:pPr marL="609600" indent="-609600" eaLnBrk="1" hangingPunct="1"/>
            <a:r>
              <a:rPr lang="en-US" sz="2800" smtClean="0">
                <a:ea typeface="ＭＳ Ｐゴシック" pitchFamily="34" charset="-128"/>
              </a:rPr>
              <a:t>TE, LA, &amp; T, guided by commonsense knowledge interact to </a:t>
            </a:r>
            <a:r>
              <a:rPr lang="en-US" sz="2800" b="1" smtClean="0">
                <a:ea typeface="ＭＳ Ｐゴシック" pitchFamily="34" charset="-128"/>
              </a:rPr>
              <a:t>anchor events in time</a:t>
            </a:r>
          </a:p>
          <a:p>
            <a:pPr marL="609600" indent="-609600" eaLnBrk="1" hangingPunct="1"/>
            <a:endParaRPr lang="en-US" altLang="zh-CN" sz="2800" smtClean="0">
              <a:ea typeface="SimSun" pitchFamily="2" charset="-122"/>
            </a:endParaRPr>
          </a:p>
          <a:p>
            <a:pPr marL="936625" lvl="1" indent="-609600" eaLnBrk="1" hangingPunct="1"/>
            <a:endParaRPr lang="en-US" altLang="zh-CN" sz="2400" smtClean="0">
              <a:ea typeface="SimSun" pitchFamily="2" charset="-122"/>
            </a:endParaRPr>
          </a:p>
          <a:p>
            <a:pPr marL="609600" indent="-609600" eaLnBrk="1" hangingPunct="1"/>
            <a:endParaRPr lang="en-US" altLang="zh-CN" sz="2800" smtClean="0">
              <a:ea typeface="SimSun" pitchFamily="2"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6"/>
          <p:cNvSpPr>
            <a:spLocks noGrp="1" noChangeArrowheads="1"/>
          </p:cNvSpPr>
          <p:nvPr>
            <p:ph type="sldNum" sz="quarter" idx="12"/>
          </p:nvPr>
        </p:nvSpPr>
        <p:spPr>
          <a:ln>
            <a:miter lim="800000"/>
            <a:headEnd/>
            <a:tailEnd/>
          </a:ln>
        </p:spPr>
        <p:txBody>
          <a:bodyPr/>
          <a:lstStyle/>
          <a:p>
            <a:pPr>
              <a:defRPr/>
            </a:pPr>
            <a:fld id="{D47CF793-B470-4F18-9BB9-039EB2D56EB8}" type="slidenum">
              <a:rPr lang="en-US" smtClean="0"/>
              <a:pPr>
                <a:defRPr/>
              </a:pPr>
              <a:t>25</a:t>
            </a:fld>
            <a:endParaRPr lang="en-US" smtClean="0"/>
          </a:p>
        </p:txBody>
      </p:sp>
      <p:sp>
        <p:nvSpPr>
          <p:cNvPr id="101378"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3B0F42C9-F01F-46BC-8BA1-CAE09740078D}" type="slidenum">
              <a:rPr lang="en-US" sz="1200">
                <a:latin typeface="Garamond" pitchFamily="18" charset="0"/>
              </a:rPr>
              <a:pPr algn="r"/>
              <a:t>25</a:t>
            </a:fld>
            <a:endParaRPr lang="en-US" sz="1200">
              <a:latin typeface="Garamond" pitchFamily="18" charset="0"/>
            </a:endParaRPr>
          </a:p>
        </p:txBody>
      </p:sp>
      <p:sp>
        <p:nvSpPr>
          <p:cNvPr id="101379"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9B67F8B1-5D8F-4791-8426-E938E9DEF1E7}" type="slidenum">
              <a:rPr lang="en-US" sz="1200">
                <a:latin typeface="Garamond" pitchFamily="18" charset="0"/>
              </a:rPr>
              <a:pPr algn="r"/>
              <a:t>25</a:t>
            </a:fld>
            <a:endParaRPr lang="en-US" sz="1200">
              <a:latin typeface="Garamond" pitchFamily="18" charset="0"/>
            </a:endParaRPr>
          </a:p>
        </p:txBody>
      </p:sp>
      <p:sp>
        <p:nvSpPr>
          <p:cNvPr id="101380" name="Rectangle 2"/>
          <p:cNvSpPr>
            <a:spLocks noGrp="1" noChangeArrowheads="1"/>
          </p:cNvSpPr>
          <p:nvPr>
            <p:ph type="title" idx="4294967295"/>
          </p:nvPr>
        </p:nvSpPr>
        <p:spPr/>
        <p:txBody>
          <a:bodyPr/>
          <a:lstStyle/>
          <a:p>
            <a:pPr eaLnBrk="1" hangingPunct="1"/>
            <a:r>
              <a:rPr lang="en-US" altLang="zh-CN" sz="3800" smtClean="0">
                <a:ea typeface="SimSun" pitchFamily="2" charset="-122"/>
              </a:rPr>
              <a:t>Ordering events in time</a:t>
            </a:r>
            <a:endParaRPr lang="en-US" altLang="zh-CN" smtClean="0">
              <a:ea typeface="SimSun" pitchFamily="2" charset="-122"/>
            </a:endParaRPr>
          </a:p>
        </p:txBody>
      </p:sp>
      <p:sp>
        <p:nvSpPr>
          <p:cNvPr id="101381" name="Rectangle 3"/>
          <p:cNvSpPr>
            <a:spLocks noGrp="1" noChangeArrowheads="1"/>
          </p:cNvSpPr>
          <p:nvPr>
            <p:ph type="body" idx="4294967295"/>
          </p:nvPr>
        </p:nvSpPr>
        <p:spPr>
          <a:xfrm>
            <a:off x="457200" y="1036638"/>
            <a:ext cx="8229600" cy="4525962"/>
          </a:xfrm>
        </p:spPr>
        <p:txBody>
          <a:bodyPr/>
          <a:lstStyle/>
          <a:p>
            <a:pPr marL="609600" lvl="1" indent="-609600" eaLnBrk="1" hangingPunct="1">
              <a:buClr>
                <a:schemeClr val="accent1"/>
              </a:buClr>
              <a:buSzPct val="65000"/>
              <a:buFont typeface="Wingdings" pitchFamily="2" charset="2"/>
              <a:buChar char="n"/>
            </a:pPr>
            <a:r>
              <a:rPr lang="en-US" altLang="zh-CN" sz="2000" smtClean="0">
                <a:ea typeface="SimSun" pitchFamily="2" charset="-122"/>
              </a:rPr>
              <a:t>Speech (S), Event (E), &amp; Reference (R) time </a:t>
            </a:r>
            <a:r>
              <a:rPr lang="en-US" altLang="zh-CN" sz="1800" smtClean="0">
                <a:ea typeface="SimSun" pitchFamily="2" charset="-122"/>
              </a:rPr>
              <a:t>(Reichenbach, 1947)</a:t>
            </a:r>
          </a:p>
          <a:p>
            <a:pPr marL="609600" indent="-609600" eaLnBrk="1" hangingPunct="1"/>
            <a:endParaRPr lang="en-US" altLang="zh-CN" sz="2400" smtClean="0">
              <a:ea typeface="SimSun" pitchFamily="2" charset="-122"/>
            </a:endParaRPr>
          </a:p>
          <a:p>
            <a:pPr marL="609600" indent="-609600" eaLnBrk="1" hangingPunct="1"/>
            <a:endParaRPr lang="en-US" altLang="zh-CN" sz="2400" smtClean="0">
              <a:ea typeface="SimSun" pitchFamily="2" charset="-122"/>
            </a:endParaRPr>
          </a:p>
          <a:p>
            <a:pPr marL="609600" indent="-609600" eaLnBrk="1" hangingPunct="1"/>
            <a:endParaRPr lang="en-US" altLang="zh-CN" sz="2400" smtClean="0">
              <a:ea typeface="SimSun" pitchFamily="2" charset="-122"/>
            </a:endParaRPr>
          </a:p>
          <a:p>
            <a:pPr marL="609600" indent="-609600" eaLnBrk="1" hangingPunct="1"/>
            <a:endParaRPr lang="en-US" altLang="zh-CN" sz="2400" smtClean="0">
              <a:ea typeface="SimSun" pitchFamily="2" charset="-122"/>
            </a:endParaRPr>
          </a:p>
          <a:p>
            <a:pPr marL="609600" indent="-609600" eaLnBrk="1" hangingPunct="1">
              <a:buFont typeface="Wingdings" pitchFamily="2" charset="2"/>
              <a:buNone/>
            </a:pPr>
            <a:endParaRPr lang="en-US" altLang="zh-CN" sz="2400" smtClean="0">
              <a:ea typeface="SimSun" pitchFamily="2" charset="-122"/>
            </a:endParaRPr>
          </a:p>
          <a:p>
            <a:pPr marL="609600" indent="-609600" eaLnBrk="1" hangingPunct="1">
              <a:buFont typeface="Wingdings" pitchFamily="2" charset="2"/>
              <a:buNone/>
            </a:pPr>
            <a:endParaRPr lang="en-US" altLang="zh-CN" sz="2400" smtClean="0">
              <a:ea typeface="SimSun" pitchFamily="2" charset="-122"/>
            </a:endParaRPr>
          </a:p>
          <a:p>
            <a:pPr marL="609600" indent="-609600" eaLnBrk="1" hangingPunct="1"/>
            <a:endParaRPr lang="en-US" altLang="zh-CN" sz="2000" smtClean="0">
              <a:ea typeface="SimSun" pitchFamily="2" charset="-122"/>
            </a:endParaRPr>
          </a:p>
          <a:p>
            <a:pPr marL="609600" indent="-609600" eaLnBrk="1" hangingPunct="1"/>
            <a:r>
              <a:rPr lang="en-US" altLang="zh-CN" sz="2000" b="1" smtClean="0">
                <a:ea typeface="SimSun" pitchFamily="2" charset="-122"/>
              </a:rPr>
              <a:t>Tense:</a:t>
            </a:r>
            <a:r>
              <a:rPr lang="en-US" altLang="zh-CN" sz="2000" smtClean="0">
                <a:ea typeface="SimSun" pitchFamily="2" charset="-122"/>
              </a:rPr>
              <a:t> relates R and S; </a:t>
            </a:r>
            <a:r>
              <a:rPr lang="en-US" altLang="zh-CN" sz="2000" b="1" smtClean="0">
                <a:ea typeface="SimSun" pitchFamily="2" charset="-122"/>
              </a:rPr>
              <a:t>Gr.</a:t>
            </a:r>
            <a:r>
              <a:rPr lang="en-US" altLang="zh-CN" sz="2000" smtClean="0">
                <a:ea typeface="SimSun" pitchFamily="2" charset="-122"/>
              </a:rPr>
              <a:t> </a:t>
            </a:r>
            <a:r>
              <a:rPr lang="en-US" altLang="zh-CN" sz="2000" b="1" smtClean="0">
                <a:ea typeface="SimSun" pitchFamily="2" charset="-122"/>
              </a:rPr>
              <a:t>Aspect:</a:t>
            </a:r>
            <a:r>
              <a:rPr lang="en-US" altLang="zh-CN" sz="2000" smtClean="0">
                <a:ea typeface="SimSun" pitchFamily="2" charset="-122"/>
              </a:rPr>
              <a:t> relates R and E </a:t>
            </a:r>
          </a:p>
          <a:p>
            <a:pPr marL="609600" indent="-609600" eaLnBrk="1" hangingPunct="1"/>
            <a:r>
              <a:rPr lang="en-US" altLang="zh-CN" sz="2000" smtClean="0">
                <a:ea typeface="SimSun" pitchFamily="2" charset="-122"/>
                <a:cs typeface="ＭＳ Ｐゴシック" pitchFamily="34" charset="-128"/>
              </a:rPr>
              <a:t>R associated with </a:t>
            </a:r>
            <a:r>
              <a:rPr lang="en-US" altLang="zh-CN" sz="2000" i="1" smtClean="0">
                <a:ea typeface="SimSun" pitchFamily="2" charset="-122"/>
                <a:cs typeface="ＭＳ Ｐゴシック" pitchFamily="34" charset="-128"/>
              </a:rPr>
              <a:t>temporal anaphora </a:t>
            </a:r>
            <a:r>
              <a:rPr lang="en-US" altLang="zh-CN" sz="2000" smtClean="0">
                <a:ea typeface="SimSun" pitchFamily="2" charset="-122"/>
                <a:cs typeface="ＭＳ Ｐゴシック" pitchFamily="34" charset="-128"/>
              </a:rPr>
              <a:t>(Partee 1984)</a:t>
            </a:r>
            <a:endParaRPr lang="en-US" altLang="zh-CN" sz="2000" smtClean="0">
              <a:ea typeface="SimSun" pitchFamily="2" charset="-122"/>
            </a:endParaRPr>
          </a:p>
          <a:p>
            <a:pPr marL="609600" indent="-609600" eaLnBrk="1" hangingPunct="1"/>
            <a:r>
              <a:rPr lang="en-US" altLang="zh-CN" sz="2000" smtClean="0">
                <a:ea typeface="SimSun" pitchFamily="2" charset="-122"/>
              </a:rPr>
              <a:t>Order events by comparing R across sentences</a:t>
            </a:r>
          </a:p>
          <a:p>
            <a:pPr marL="609600" indent="-609600" eaLnBrk="1" hangingPunct="1"/>
            <a:r>
              <a:rPr lang="en-US" altLang="zh-CN" sz="2000" smtClean="0">
                <a:ea typeface="SimSun" pitchFamily="2" charset="-122"/>
              </a:rPr>
              <a:t>By the time Boris noticed his blunder, John had (already) won the game</a:t>
            </a:r>
          </a:p>
          <a:p>
            <a:pPr marL="609600" indent="-609600" eaLnBrk="1" hangingPunct="1"/>
            <a:endParaRPr lang="en-US" altLang="zh-CN" sz="2000" smtClean="0">
              <a:ea typeface="SimSun" pitchFamily="2" charset="-122"/>
            </a:endParaRPr>
          </a:p>
          <a:p>
            <a:pPr marL="609600" indent="-609600" eaLnBrk="1" hangingPunct="1"/>
            <a:endParaRPr lang="en-US" altLang="zh-CN" sz="2400" smtClean="0">
              <a:ea typeface="SimSun" pitchFamily="2" charset="-122"/>
            </a:endParaRPr>
          </a:p>
          <a:p>
            <a:pPr marL="609600" indent="-609600" eaLnBrk="1" hangingPunct="1"/>
            <a:endParaRPr lang="en-US" altLang="zh-CN" sz="2800" smtClean="0">
              <a:ea typeface="SimSun" pitchFamily="2" charset="-122"/>
            </a:endParaRPr>
          </a:p>
          <a:p>
            <a:pPr marL="609600" indent="-609600" eaLnBrk="1" hangingPunct="1"/>
            <a:endParaRPr lang="en-US" altLang="zh-CN" sz="2800" smtClean="0">
              <a:ea typeface="SimSun" pitchFamily="2" charset="-122"/>
            </a:endParaRPr>
          </a:p>
          <a:p>
            <a:pPr marL="609600" indent="-609600" eaLnBrk="1" hangingPunct="1"/>
            <a:endParaRPr lang="en-US" altLang="zh-CN" sz="2800" smtClean="0">
              <a:ea typeface="SimSun" pitchFamily="2" charset="-122"/>
            </a:endParaRPr>
          </a:p>
          <a:p>
            <a:pPr marL="609600" indent="-609600" eaLnBrk="1" hangingPunct="1"/>
            <a:endParaRPr lang="en-US" altLang="zh-CN" sz="2800" smtClean="0">
              <a:ea typeface="SimSun" pitchFamily="2" charset="-122"/>
            </a:endParaRPr>
          </a:p>
          <a:p>
            <a:pPr marL="609600" indent="-609600" eaLnBrk="1" hangingPunct="1">
              <a:buFont typeface="Wingdings" pitchFamily="2" charset="2"/>
              <a:buNone/>
            </a:pPr>
            <a:endParaRPr lang="en-US" altLang="zh-CN" sz="2800" smtClean="0">
              <a:ea typeface="SimSun" pitchFamily="2" charset="-122"/>
            </a:endParaRPr>
          </a:p>
          <a:p>
            <a:pPr marL="609600" indent="-609600" eaLnBrk="1" hangingPunct="1"/>
            <a:endParaRPr lang="en-US" altLang="zh-CN" sz="2800" smtClean="0">
              <a:ea typeface="SimSun" pitchFamily="2" charset="-122"/>
            </a:endParaRPr>
          </a:p>
          <a:p>
            <a:pPr marL="609600" indent="-609600" eaLnBrk="1" hangingPunct="1"/>
            <a:endParaRPr lang="en-US" altLang="zh-CN" sz="2800" smtClean="0">
              <a:ea typeface="SimSun" pitchFamily="2" charset="-122"/>
            </a:endParaRPr>
          </a:p>
        </p:txBody>
      </p:sp>
      <p:graphicFrame>
        <p:nvGraphicFramePr>
          <p:cNvPr id="5" name="Table 4"/>
          <p:cNvGraphicFramePr>
            <a:graphicFrameLocks noGrp="1"/>
          </p:cNvGraphicFramePr>
          <p:nvPr/>
        </p:nvGraphicFramePr>
        <p:xfrm>
          <a:off x="609600" y="1600200"/>
          <a:ext cx="8077200" cy="2600325"/>
        </p:xfrm>
        <a:graphic>
          <a:graphicData uri="http://schemas.openxmlformats.org/drawingml/2006/table">
            <a:tbl>
              <a:tblPr/>
              <a:tblGrid>
                <a:gridCol w="2692400"/>
                <a:gridCol w="2692400"/>
                <a:gridCol w="269240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ea typeface="宋体" charset="0"/>
                          <a:cs typeface="宋体" charset="0"/>
                        </a:rPr>
                        <a:t>Sentence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宋体" charset="0"/>
                          <a:cs typeface="宋体" charset="0"/>
                        </a:rPr>
                        <a:t>Tense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ea typeface="宋体" charset="0"/>
                          <a:cs typeface="宋体" charset="0"/>
                        </a:rPr>
                        <a:t>Order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宋体" charset="0"/>
                          <a:cs typeface="宋体" charset="0"/>
                        </a:rPr>
                        <a:t>John </a:t>
                      </a:r>
                      <a:r>
                        <a:rPr kumimoji="0" lang="en-US" sz="1800" b="0" i="0" u="none" strike="noStrike" cap="none" normalizeH="0" baseline="0" dirty="0" smtClean="0">
                          <a:ln>
                            <a:noFill/>
                          </a:ln>
                          <a:solidFill>
                            <a:srgbClr val="000000"/>
                          </a:solidFill>
                          <a:effectLst/>
                          <a:latin typeface="Arial" charset="0"/>
                          <a:ea typeface="宋体" charset="0"/>
                          <a:cs typeface="宋体" charset="0"/>
                        </a:rPr>
                        <a:t>wins the game</a:t>
                      </a:r>
                      <a:endParaRPr kumimoji="0" lang="en-US" sz="1800" b="0" i="0" u="none" strike="noStrike" cap="none" normalizeH="0" baseline="0" dirty="0">
                        <a:ln>
                          <a:noFill/>
                        </a:ln>
                        <a:solidFill>
                          <a:srgbClr val="000000"/>
                        </a:solidFill>
                        <a:effectLst/>
                        <a:latin typeface="Arial" charset="0"/>
                        <a:ea typeface="宋体" charset="0"/>
                        <a:cs typeface="宋体"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宋体" charset="0"/>
                          <a:cs typeface="宋体" charset="0"/>
                        </a:rPr>
                        <a:t>Present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宋体" charset="0"/>
                          <a:cs typeface="宋体" charset="0"/>
                        </a:rPr>
                        <a:t>E,R,S</a:t>
                      </a:r>
                      <a:endParaRPr kumimoji="0" lang="en-US" sz="1800" b="0" i="0" u="none" strike="noStrike" cap="none" normalizeH="0" baseline="0" dirty="0">
                        <a:ln>
                          <a:noFill/>
                        </a:ln>
                        <a:solidFill>
                          <a:srgbClr val="000000"/>
                        </a:solidFill>
                        <a:effectLst/>
                        <a:latin typeface="Arial" charset="0"/>
                        <a:ea typeface="宋体" charset="0"/>
                        <a:cs typeface="宋体"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宋体" charset="0"/>
                          <a:cs typeface="宋体" charset="0"/>
                        </a:rPr>
                        <a:t>John </a:t>
                      </a:r>
                      <a:r>
                        <a:rPr kumimoji="0" lang="en-US" sz="1800" b="0" i="0" u="none" strike="noStrike" cap="none" normalizeH="0" baseline="0" dirty="0" smtClean="0">
                          <a:ln>
                            <a:noFill/>
                          </a:ln>
                          <a:solidFill>
                            <a:srgbClr val="000000"/>
                          </a:solidFill>
                          <a:effectLst/>
                          <a:latin typeface="Arial" charset="0"/>
                          <a:ea typeface="宋体" charset="0"/>
                          <a:cs typeface="宋体" charset="0"/>
                        </a:rPr>
                        <a:t>won the game</a:t>
                      </a:r>
                      <a:endParaRPr kumimoji="0" lang="en-US" sz="1800" b="0" i="0" u="none" strike="noStrike" cap="none" normalizeH="0" baseline="0" dirty="0">
                        <a:ln>
                          <a:noFill/>
                        </a:ln>
                        <a:solidFill>
                          <a:srgbClr val="000000"/>
                        </a:solidFill>
                        <a:effectLst/>
                        <a:latin typeface="Arial" charset="0"/>
                        <a:ea typeface="宋体" charset="0"/>
                        <a:cs typeface="宋体"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宋体" charset="0"/>
                          <a:cs typeface="宋体" charset="0"/>
                        </a:rPr>
                        <a:t>Simple Past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宋体" charset="0"/>
                          <a:cs typeface="宋体" charset="0"/>
                        </a:rPr>
                        <a:t>E,</a:t>
                      </a:r>
                      <a:r>
                        <a:rPr kumimoji="0" lang="en-US" sz="1800" b="0" i="0" u="none" strike="noStrike" cap="none" normalizeH="0" baseline="0" dirty="0" smtClean="0">
                          <a:ln>
                            <a:noFill/>
                          </a:ln>
                          <a:solidFill>
                            <a:srgbClr val="000000"/>
                          </a:solidFill>
                          <a:effectLst/>
                          <a:latin typeface="Arial" charset="0"/>
                          <a:ea typeface="宋体" charset="0"/>
                          <a:cs typeface="宋体" charset="0"/>
                        </a:rPr>
                        <a:t>R&lt;S </a:t>
                      </a:r>
                      <a:endParaRPr kumimoji="0" lang="en-US" sz="1800" b="0" i="0" u="none" strike="noStrike" cap="none" normalizeH="0" baseline="0" dirty="0">
                        <a:ln>
                          <a:noFill/>
                        </a:ln>
                        <a:solidFill>
                          <a:srgbClr val="000000"/>
                        </a:solidFill>
                        <a:effectLst/>
                        <a:latin typeface="Arial" charset="0"/>
                        <a:ea typeface="宋体" charset="0"/>
                        <a:cs typeface="宋体"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宋体" charset="0"/>
                          <a:cs typeface="宋体" charset="0"/>
                        </a:rPr>
                        <a:t>John </a:t>
                      </a:r>
                      <a:r>
                        <a:rPr kumimoji="0" lang="en-US" sz="1800" b="0" i="0" u="none" strike="noStrike" cap="none" normalizeH="0" baseline="0" dirty="0" smtClean="0">
                          <a:ln>
                            <a:noFill/>
                          </a:ln>
                          <a:solidFill>
                            <a:srgbClr val="000000"/>
                          </a:solidFill>
                          <a:effectLst/>
                          <a:latin typeface="Arial" charset="0"/>
                          <a:ea typeface="宋体" charset="0"/>
                          <a:cs typeface="宋体" charset="0"/>
                        </a:rPr>
                        <a:t>had won the game</a:t>
                      </a:r>
                      <a:endParaRPr kumimoji="0" lang="en-US" sz="1800" b="0" i="0" u="none" strike="noStrike" cap="none" normalizeH="0" baseline="0" dirty="0">
                        <a:ln>
                          <a:noFill/>
                        </a:ln>
                        <a:solidFill>
                          <a:srgbClr val="000000"/>
                        </a:solidFill>
                        <a:effectLst/>
                        <a:latin typeface="Arial" charset="0"/>
                        <a:ea typeface="宋体" charset="0"/>
                        <a:cs typeface="宋体"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宋体" charset="0"/>
                          <a:cs typeface="宋体" charset="0"/>
                        </a:rPr>
                        <a:t>Perfective Past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宋体" charset="0"/>
                          <a:cs typeface="宋体" charset="0"/>
                        </a:rPr>
                        <a:t>E&lt;R&lt;S </a:t>
                      </a:r>
                      <a:endParaRPr kumimoji="0" lang="en-US" sz="1800" b="0" i="0" u="none" strike="noStrike" cap="none" normalizeH="0" baseline="0" dirty="0">
                        <a:ln>
                          <a:noFill/>
                        </a:ln>
                        <a:solidFill>
                          <a:srgbClr val="000000"/>
                        </a:solidFill>
                        <a:effectLst/>
                        <a:latin typeface="Arial" charset="0"/>
                        <a:ea typeface="宋体" charset="0"/>
                        <a:cs typeface="宋体"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宋体" charset="0"/>
                          <a:cs typeface="宋体" charset="0"/>
                        </a:rPr>
                        <a:t>John has won the game</a:t>
                      </a:r>
                      <a:endParaRPr kumimoji="0" lang="en-US" sz="1800" b="0" i="0" u="none" strike="noStrike" cap="none" normalizeH="0" baseline="0" dirty="0">
                        <a:ln>
                          <a:noFill/>
                        </a:ln>
                        <a:solidFill>
                          <a:srgbClr val="000000"/>
                        </a:solidFill>
                        <a:effectLst/>
                        <a:latin typeface="Arial" charset="0"/>
                        <a:ea typeface="宋体" charset="0"/>
                        <a:cs typeface="宋体"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宋体" charset="0"/>
                          <a:cs typeface="宋体" charset="0"/>
                        </a:rPr>
                        <a:t>Present Perfect</a:t>
                      </a:r>
                      <a:endParaRPr kumimoji="0" lang="en-US" sz="1800" b="0" i="0" u="none" strike="noStrike" cap="none" normalizeH="0" baseline="0" dirty="0">
                        <a:ln>
                          <a:noFill/>
                        </a:ln>
                        <a:solidFill>
                          <a:srgbClr val="000000"/>
                        </a:solidFill>
                        <a:effectLst/>
                        <a:latin typeface="Arial" charset="0"/>
                        <a:ea typeface="宋体" charset="0"/>
                        <a:cs typeface="宋体"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宋体" charset="0"/>
                          <a:cs typeface="宋体" charset="0"/>
                        </a:rPr>
                        <a:t>E&lt;S,R</a:t>
                      </a:r>
                      <a:endParaRPr kumimoji="0" lang="en-US" sz="1800" b="0" i="0" u="none" strike="noStrike" cap="none" normalizeH="0" baseline="0" dirty="0">
                        <a:ln>
                          <a:noFill/>
                        </a:ln>
                        <a:solidFill>
                          <a:srgbClr val="000000"/>
                        </a:solidFill>
                        <a:effectLst/>
                        <a:latin typeface="Arial" charset="0"/>
                        <a:ea typeface="宋体" charset="0"/>
                        <a:cs typeface="宋体"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宋体" charset="0"/>
                          <a:cs typeface="宋体" charset="0"/>
                        </a:rPr>
                        <a:t>John will </a:t>
                      </a:r>
                      <a:r>
                        <a:rPr kumimoji="0" lang="en-US" sz="1800" b="0" i="0" u="none" strike="noStrike" cap="none" normalizeH="0" baseline="0" dirty="0" smtClean="0">
                          <a:ln>
                            <a:noFill/>
                          </a:ln>
                          <a:solidFill>
                            <a:srgbClr val="000000"/>
                          </a:solidFill>
                          <a:effectLst/>
                          <a:latin typeface="Arial" charset="0"/>
                          <a:ea typeface="宋体" charset="0"/>
                          <a:cs typeface="宋体" charset="0"/>
                        </a:rPr>
                        <a:t>win the game</a:t>
                      </a:r>
                      <a:endParaRPr kumimoji="0" lang="en-US" sz="1800" b="0" i="0" u="none" strike="noStrike" cap="none" normalizeH="0" baseline="0" dirty="0">
                        <a:ln>
                          <a:noFill/>
                        </a:ln>
                        <a:solidFill>
                          <a:srgbClr val="000000"/>
                        </a:solidFill>
                        <a:effectLst/>
                        <a:latin typeface="Arial" charset="0"/>
                        <a:ea typeface="宋体" charset="0"/>
                        <a:cs typeface="宋体"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宋体" charset="0"/>
                          <a:cs typeface="宋体" charset="0"/>
                        </a:rPr>
                        <a:t>Future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宋体" charset="0"/>
                          <a:cs typeface="宋体" charset="0"/>
                        </a:rPr>
                        <a:t>S&lt;E</a:t>
                      </a:r>
                      <a:r>
                        <a:rPr kumimoji="0" lang="en-US" sz="1800" b="0" i="0" u="none" strike="noStrike" cap="none" normalizeH="0" baseline="0" dirty="0">
                          <a:ln>
                            <a:noFill/>
                          </a:ln>
                          <a:solidFill>
                            <a:srgbClr val="000000"/>
                          </a:solidFill>
                          <a:effectLst/>
                          <a:latin typeface="Arial" charset="0"/>
                          <a:ea typeface="宋体" charset="0"/>
                          <a:cs typeface="宋体" charset="0"/>
                        </a:rPr>
                        <a:t>,R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宋体" charset="0"/>
                          <a:cs typeface="宋体" charset="0"/>
                        </a:rPr>
                        <a:t>Etc…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宋体" charset="0"/>
                          <a:cs typeface="宋体" charset="0"/>
                        </a:rPr>
                        <a:t>Etc…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宋体" charset="0"/>
                          <a:cs typeface="宋体" charset="0"/>
                        </a:rPr>
                        <a:t>Etc…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r>
            </a:tbl>
          </a:graphicData>
        </a:graphic>
      </p:graphicFrame>
      <p:sp>
        <p:nvSpPr>
          <p:cNvPr id="101416" name="TextBox 1"/>
          <p:cNvSpPr txBox="1">
            <a:spLocks noChangeArrowheads="1"/>
          </p:cNvSpPr>
          <p:nvPr/>
        </p:nvSpPr>
        <p:spPr bwMode="auto">
          <a:xfrm>
            <a:off x="533400" y="6338888"/>
            <a:ext cx="8020050" cy="366712"/>
          </a:xfrm>
          <a:prstGeom prst="rect">
            <a:avLst/>
          </a:prstGeom>
          <a:noFill/>
          <a:ln w="9525">
            <a:noFill/>
            <a:miter lim="800000"/>
            <a:headEnd/>
            <a:tailEnd/>
          </a:ln>
        </p:spPr>
        <p:txBody>
          <a:bodyPr wrap="none">
            <a:spAutoFit/>
          </a:bodyPr>
          <a:lstStyle/>
          <a:p>
            <a:r>
              <a:rPr lang="en-US"/>
              <a:t>See Michaelis (2006) for a good explanation of tense and grammatical aspect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6"/>
          <p:cNvSpPr>
            <a:spLocks noGrp="1" noChangeArrowheads="1"/>
          </p:cNvSpPr>
          <p:nvPr>
            <p:ph type="sldNum" sz="quarter" idx="12"/>
          </p:nvPr>
        </p:nvSpPr>
        <p:spPr>
          <a:ln>
            <a:miter lim="800000"/>
            <a:headEnd/>
            <a:tailEnd/>
          </a:ln>
        </p:spPr>
        <p:txBody>
          <a:bodyPr/>
          <a:lstStyle/>
          <a:p>
            <a:pPr>
              <a:defRPr/>
            </a:pPr>
            <a:fld id="{D29FCE41-9AD1-456E-B6E5-96086FBFDECC}" type="slidenum">
              <a:rPr lang="en-US" smtClean="0"/>
              <a:pPr>
                <a:defRPr/>
              </a:pPr>
              <a:t>26</a:t>
            </a:fld>
            <a:endParaRPr lang="en-US" smtClean="0"/>
          </a:p>
        </p:txBody>
      </p:sp>
      <p:sp>
        <p:nvSpPr>
          <p:cNvPr id="103426"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A96CEC98-451C-4BE5-B456-C5C015011462}" type="slidenum">
              <a:rPr lang="en-US" sz="1200">
                <a:latin typeface="Garamond" pitchFamily="18" charset="0"/>
              </a:rPr>
              <a:pPr algn="r"/>
              <a:t>26</a:t>
            </a:fld>
            <a:endParaRPr lang="en-US" sz="1200">
              <a:latin typeface="Garamond" pitchFamily="18" charset="0"/>
            </a:endParaRPr>
          </a:p>
        </p:txBody>
      </p:sp>
      <p:sp>
        <p:nvSpPr>
          <p:cNvPr id="103427"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FADCB81B-0206-4E8D-B2D5-026B5EAF3A8E}" type="slidenum">
              <a:rPr lang="en-US" sz="1200">
                <a:latin typeface="Garamond" pitchFamily="18" charset="0"/>
              </a:rPr>
              <a:pPr algn="r"/>
              <a:t>26</a:t>
            </a:fld>
            <a:endParaRPr lang="en-US" sz="1200">
              <a:latin typeface="Garamond" pitchFamily="18" charset="0"/>
            </a:endParaRPr>
          </a:p>
        </p:txBody>
      </p:sp>
      <p:sp>
        <p:nvSpPr>
          <p:cNvPr id="103428" name="Rectangle 2"/>
          <p:cNvSpPr>
            <a:spLocks noGrp="1" noChangeArrowheads="1"/>
          </p:cNvSpPr>
          <p:nvPr>
            <p:ph type="title" idx="4294967295"/>
          </p:nvPr>
        </p:nvSpPr>
        <p:spPr/>
        <p:txBody>
          <a:bodyPr/>
          <a:lstStyle/>
          <a:p>
            <a:pPr eaLnBrk="1" hangingPunct="1"/>
            <a:r>
              <a:rPr lang="en-US" altLang="zh-CN" sz="3800" smtClean="0">
                <a:ea typeface="SimSun" pitchFamily="2" charset="-122"/>
              </a:rPr>
              <a:t>Ordering events in a discourse</a:t>
            </a:r>
            <a:endParaRPr lang="en-US" altLang="zh-CN" smtClean="0">
              <a:ea typeface="SimSun" pitchFamily="2" charset="-122"/>
            </a:endParaRPr>
          </a:p>
        </p:txBody>
      </p:sp>
      <p:sp>
        <p:nvSpPr>
          <p:cNvPr id="103429" name="Rectangle 3"/>
          <p:cNvSpPr>
            <a:spLocks noGrp="1" noChangeArrowheads="1"/>
          </p:cNvSpPr>
          <p:nvPr>
            <p:ph type="body" idx="4294967295"/>
          </p:nvPr>
        </p:nvSpPr>
        <p:spPr>
          <a:xfrm>
            <a:off x="457200" y="762000"/>
            <a:ext cx="8229600" cy="4525963"/>
          </a:xfrm>
        </p:spPr>
        <p:txBody>
          <a:bodyPr/>
          <a:lstStyle/>
          <a:p>
            <a:pPr marL="609600" indent="-609600" eaLnBrk="1" hangingPunct="1"/>
            <a:r>
              <a:rPr lang="en-US" altLang="zh-CN" sz="1800" smtClean="0">
                <a:ea typeface="SimSun" pitchFamily="2" charset="-122"/>
                <a:cs typeface="ＭＳ Ｐゴシック" pitchFamily="34" charset="-128"/>
              </a:rPr>
              <a:t>Incorporation into Discourse Representation Theory (e.g. Hinrichs, 1986)</a:t>
            </a:r>
          </a:p>
          <a:p>
            <a:pPr marL="936625" lvl="1" indent="-609600" eaLnBrk="1" hangingPunct="1"/>
            <a:r>
              <a:rPr lang="en-US" altLang="zh-CN" sz="1700" smtClean="0">
                <a:ea typeface="SimSun" pitchFamily="2" charset="-122"/>
                <a:cs typeface="ＭＳ Ｐゴシック" pitchFamily="34" charset="-128"/>
              </a:rPr>
              <a:t>Default assumption: Eventualities in consecutive clauses may not overlap unless one or both are stative</a:t>
            </a:r>
          </a:p>
          <a:p>
            <a:pPr marL="609600" indent="-609600" eaLnBrk="1" hangingPunct="1"/>
            <a:r>
              <a:rPr lang="en-US" altLang="zh-CN" sz="1800" smtClean="0">
                <a:ea typeface="SimSun" pitchFamily="2" charset="-122"/>
                <a:cs typeface="ＭＳ Ｐゴシック" pitchFamily="34" charset="-128"/>
              </a:rPr>
              <a:t>Temporal Discourse Interpretation Principle (Dowty 1986)</a:t>
            </a:r>
          </a:p>
          <a:p>
            <a:pPr marL="936625" lvl="1" indent="-609600" eaLnBrk="1" hangingPunct="1"/>
            <a:r>
              <a:rPr lang="en-US" altLang="zh-CN" sz="1700" smtClean="0">
                <a:ea typeface="SimSun" pitchFamily="2" charset="-122"/>
              </a:rPr>
              <a:t>Particulars of reference time movement  and aspectual class of verbs interact, but both are significantly informed by world knowledge</a:t>
            </a:r>
          </a:p>
          <a:p>
            <a:pPr marL="609600" indent="-609600" eaLnBrk="1" hangingPunct="1"/>
            <a:r>
              <a:rPr lang="en-US" altLang="zh-CN" sz="1800" smtClean="0">
                <a:ea typeface="SimSun" pitchFamily="2" charset="-122"/>
              </a:rPr>
              <a:t>“It is crucial … that semantic theory determine what options may be left open by the information given, so that other modules of information may provide additional constraints that the central logic “service” of the system may exploit in generating conclusions” (Ter Meulen, 1991)</a:t>
            </a:r>
          </a:p>
          <a:p>
            <a:pPr marL="609600" indent="-609600" eaLnBrk="1" hangingPunct="1"/>
            <a:r>
              <a:rPr lang="en-US" altLang="zh-CN" sz="1800" smtClean="0">
                <a:ea typeface="SimSun" pitchFamily="2" charset="-122"/>
              </a:rPr>
              <a:t>Syntax, semantics, causal and linguistic knowledge accounted for in single logic without reference time (Lascarides and Asher; 1992)</a:t>
            </a:r>
          </a:p>
          <a:p>
            <a:pPr marL="609600" indent="-609600" eaLnBrk="1" hangingPunct="1"/>
            <a:r>
              <a:rPr lang="en-US" altLang="zh-CN" sz="1800" b="1" smtClean="0">
                <a:ea typeface="SimSun" pitchFamily="2" charset="-122"/>
              </a:rPr>
              <a:t>Semantics Literature does not fully address: </a:t>
            </a:r>
          </a:p>
          <a:p>
            <a:pPr marL="936625" lvl="1" indent="-609600" eaLnBrk="1" hangingPunct="1">
              <a:buFont typeface="Wingdings" pitchFamily="2" charset="2"/>
              <a:buChar char="n"/>
            </a:pPr>
            <a:r>
              <a:rPr lang="en-US" altLang="zh-CN" sz="1700" b="1" smtClean="0">
                <a:ea typeface="SimSun" pitchFamily="2" charset="-122"/>
              </a:rPr>
              <a:t>How are pragmatic/world knowledge constraints on meaning represented and how might they be learned?</a:t>
            </a:r>
          </a:p>
          <a:p>
            <a:pPr marL="936625" lvl="1" indent="-609600" eaLnBrk="1" hangingPunct="1">
              <a:buFont typeface="Wingdings" pitchFamily="2" charset="2"/>
              <a:buChar char="n"/>
            </a:pPr>
            <a:r>
              <a:rPr lang="en-US" altLang="zh-CN" sz="1700" b="1" smtClean="0">
                <a:ea typeface="SimSun" pitchFamily="2" charset="-122"/>
              </a:rPr>
              <a:t>Representation and reasoning over temporal information of widely varying granularity and scope</a:t>
            </a:r>
          </a:p>
          <a:p>
            <a:pPr marL="936625" lvl="1" indent="-609600" eaLnBrk="1" hangingPunct="1">
              <a:buFont typeface="Wingdings" pitchFamily="2" charset="2"/>
              <a:buChar char="n"/>
            </a:pPr>
            <a:r>
              <a:rPr lang="en-US" altLang="zh-CN" sz="1700" b="1" i="1" smtClean="0">
                <a:ea typeface="SimSun" pitchFamily="2" charset="-122"/>
              </a:rPr>
              <a:t>How exactly</a:t>
            </a:r>
            <a:r>
              <a:rPr lang="en-US" altLang="zh-CN" sz="1700" b="1" smtClean="0">
                <a:ea typeface="SimSun" pitchFamily="2" charset="-122"/>
              </a:rPr>
              <a:t> do we associate events with their temporal arguments?</a:t>
            </a:r>
            <a:endParaRPr lang="en-US" altLang="zh-CN" sz="1700" smtClean="0">
              <a:ea typeface="SimSun" pitchFamily="2" charset="-122"/>
            </a:endParaRPr>
          </a:p>
          <a:p>
            <a:pPr marL="609600" indent="-609600" eaLnBrk="1" hangingPunct="1"/>
            <a:endParaRPr lang="en-US" altLang="zh-CN" sz="1800" smtClean="0">
              <a:ea typeface="SimSun" pitchFamily="2" charset="-122"/>
            </a:endParaRPr>
          </a:p>
          <a:p>
            <a:pPr marL="609600" indent="-609600" eaLnBrk="1" hangingPunct="1"/>
            <a:endParaRPr lang="en-US" altLang="zh-CN" sz="1800" smtClean="0">
              <a:ea typeface="SimSun" pitchFamily="2" charset="-122"/>
            </a:endParaRPr>
          </a:p>
          <a:p>
            <a:pPr marL="609600" indent="-609600" eaLnBrk="1" hangingPunct="1"/>
            <a:endParaRPr lang="en-US" altLang="zh-CN" sz="1800" smtClean="0">
              <a:ea typeface="SimSun" pitchFamily="2" charset="-122"/>
            </a:endParaRPr>
          </a:p>
          <a:p>
            <a:pPr marL="609600" indent="-609600" eaLnBrk="1" hangingPunct="1"/>
            <a:endParaRPr lang="en-US" altLang="zh-CN" sz="1800" smtClean="0">
              <a:ea typeface="SimSun" pitchFamily="2" charset="-122"/>
            </a:endParaRPr>
          </a:p>
          <a:p>
            <a:pPr marL="609600" indent="-609600" eaLnBrk="1" hangingPunct="1"/>
            <a:endParaRPr lang="en-US" altLang="zh-CN" sz="2800" smtClean="0">
              <a:ea typeface="SimSun" pitchFamily="2" charset="-122"/>
            </a:endParaRPr>
          </a:p>
          <a:p>
            <a:pPr marL="609600" indent="-609600" eaLnBrk="1" hangingPunct="1"/>
            <a:endParaRPr lang="en-US" altLang="zh-CN" sz="2800" smtClean="0">
              <a:ea typeface="SimSun" pitchFamily="2" charset="-122"/>
            </a:endParaRPr>
          </a:p>
          <a:p>
            <a:pPr marL="609600" indent="-609600" eaLnBrk="1" hangingPunct="1"/>
            <a:endParaRPr lang="en-US" altLang="zh-CN" sz="2800" smtClean="0">
              <a:ea typeface="SimSun" pitchFamily="2" charset="-122"/>
            </a:endParaRPr>
          </a:p>
          <a:p>
            <a:pPr marL="609600" indent="-609600" eaLnBrk="1" hangingPunct="1"/>
            <a:endParaRPr lang="en-US" altLang="zh-CN" sz="2800" smtClean="0">
              <a:ea typeface="SimSun" pitchFamily="2" charset="-122"/>
            </a:endParaRPr>
          </a:p>
          <a:p>
            <a:pPr marL="609600" indent="-609600" eaLnBrk="1" hangingPunct="1">
              <a:buFont typeface="Wingdings" pitchFamily="2" charset="2"/>
              <a:buNone/>
            </a:pPr>
            <a:endParaRPr lang="en-US" altLang="zh-CN" sz="2800" smtClean="0">
              <a:ea typeface="SimSun" pitchFamily="2" charset="-122"/>
            </a:endParaRPr>
          </a:p>
          <a:p>
            <a:pPr marL="609600" indent="-609600" eaLnBrk="1" hangingPunct="1"/>
            <a:endParaRPr lang="en-US" altLang="zh-CN" sz="2800" smtClean="0">
              <a:ea typeface="SimSun" pitchFamily="2" charset="-122"/>
            </a:endParaRPr>
          </a:p>
          <a:p>
            <a:pPr marL="609600" indent="-609600" eaLnBrk="1" hangingPunct="1"/>
            <a:endParaRPr lang="en-US" altLang="zh-CN" sz="2800" smtClean="0">
              <a:ea typeface="SimSun" pitchFamily="2" charset="-122"/>
            </a:endParaRP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6"/>
          <p:cNvSpPr>
            <a:spLocks noGrp="1" noChangeArrowheads="1"/>
          </p:cNvSpPr>
          <p:nvPr>
            <p:ph type="sldNum" sz="quarter" idx="12"/>
          </p:nvPr>
        </p:nvSpPr>
        <p:spPr>
          <a:ln>
            <a:miter lim="800000"/>
            <a:headEnd/>
            <a:tailEnd/>
          </a:ln>
        </p:spPr>
        <p:txBody>
          <a:bodyPr/>
          <a:lstStyle/>
          <a:p>
            <a:pPr>
              <a:defRPr/>
            </a:pPr>
            <a:fld id="{7C753AA1-AE49-405D-87BD-DF90EB313252}" type="slidenum">
              <a:rPr lang="en-US" smtClean="0"/>
              <a:pPr>
                <a:defRPr/>
              </a:pPr>
              <a:t>27</a:t>
            </a:fld>
            <a:endParaRPr lang="en-US" smtClean="0"/>
          </a:p>
        </p:txBody>
      </p:sp>
      <p:sp>
        <p:nvSpPr>
          <p:cNvPr id="105474"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4036F966-F69E-4A2D-A1E8-78F3CE95866C}" type="slidenum">
              <a:rPr lang="en-US" sz="1200">
                <a:latin typeface="Garamond" pitchFamily="18" charset="0"/>
              </a:rPr>
              <a:pPr algn="r"/>
              <a:t>27</a:t>
            </a:fld>
            <a:endParaRPr lang="en-US" sz="1200">
              <a:latin typeface="Garamond" pitchFamily="18" charset="0"/>
            </a:endParaRPr>
          </a:p>
        </p:txBody>
      </p:sp>
      <p:sp>
        <p:nvSpPr>
          <p:cNvPr id="105475"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57E9BA9F-351C-4D2E-96F9-0BAE4569D466}" type="slidenum">
              <a:rPr lang="en-US" sz="1200">
                <a:latin typeface="Garamond" pitchFamily="18" charset="0"/>
              </a:rPr>
              <a:pPr algn="r"/>
              <a:t>27</a:t>
            </a:fld>
            <a:endParaRPr lang="en-US" sz="1200">
              <a:latin typeface="Garamond" pitchFamily="18" charset="0"/>
            </a:endParaRPr>
          </a:p>
        </p:txBody>
      </p:sp>
      <p:sp>
        <p:nvSpPr>
          <p:cNvPr id="105476" name="Rectangle 2"/>
          <p:cNvSpPr>
            <a:spLocks noGrp="1" noChangeArrowheads="1"/>
          </p:cNvSpPr>
          <p:nvPr>
            <p:ph type="title" idx="4294967295"/>
          </p:nvPr>
        </p:nvSpPr>
        <p:spPr/>
        <p:txBody>
          <a:bodyPr/>
          <a:lstStyle/>
          <a:p>
            <a:pPr eaLnBrk="1" hangingPunct="1"/>
            <a:r>
              <a:rPr lang="en-US" altLang="zh-CN" sz="3800" smtClean="0">
                <a:ea typeface="SimSun" pitchFamily="2" charset="-122"/>
              </a:rPr>
              <a:t>Ordering events in discourse</a:t>
            </a:r>
            <a:endParaRPr lang="en-US" altLang="zh-CN" smtClean="0">
              <a:ea typeface="SimSun" pitchFamily="2" charset="-122"/>
            </a:endParaRPr>
          </a:p>
        </p:txBody>
      </p:sp>
      <p:sp>
        <p:nvSpPr>
          <p:cNvPr id="105477" name="Rectangle 3"/>
          <p:cNvSpPr>
            <a:spLocks noGrp="1" noChangeArrowheads="1"/>
          </p:cNvSpPr>
          <p:nvPr>
            <p:ph type="body" idx="4294967295"/>
          </p:nvPr>
        </p:nvSpPr>
        <p:spPr>
          <a:xfrm>
            <a:off x="457200" y="1143000"/>
            <a:ext cx="8229600" cy="4525963"/>
          </a:xfrm>
        </p:spPr>
        <p:txBody>
          <a:bodyPr/>
          <a:lstStyle/>
          <a:p>
            <a:pPr marL="609600" indent="-609600" eaLnBrk="1" hangingPunct="1"/>
            <a:r>
              <a:rPr lang="en-US" altLang="zh-CN" sz="2800" smtClean="0">
                <a:ea typeface="SimSun" pitchFamily="2" charset="-122"/>
              </a:rPr>
              <a:t>(1 ) John entered the room at 5:00pm. </a:t>
            </a:r>
          </a:p>
          <a:p>
            <a:pPr marL="609600" indent="-609600" eaLnBrk="1" hangingPunct="1"/>
            <a:r>
              <a:rPr lang="en-US" altLang="zh-CN" sz="2800" smtClean="0">
                <a:ea typeface="SimSun" pitchFamily="2" charset="-122"/>
              </a:rPr>
              <a:t>(2)  It was pitch black. </a:t>
            </a:r>
          </a:p>
          <a:p>
            <a:pPr marL="609600" indent="-609600" eaLnBrk="1" hangingPunct="1"/>
            <a:r>
              <a:rPr lang="en-US" altLang="zh-CN" sz="2800" smtClean="0">
                <a:ea typeface="SimSun" pitchFamily="2" charset="-122"/>
              </a:rPr>
              <a:t>(3)  It had been three days since he’d slept.</a:t>
            </a:r>
          </a:p>
          <a:p>
            <a:pPr marL="609600" indent="-609600" eaLnBrk="1" hangingPunct="1"/>
            <a:endParaRPr lang="en-US" altLang="zh-CN" sz="2800" smtClean="0">
              <a:ea typeface="SimSun" pitchFamily="2" charset="-122"/>
            </a:endParaRPr>
          </a:p>
          <a:p>
            <a:pPr marL="609600" indent="-609600" eaLnBrk="1" hangingPunct="1"/>
            <a:endParaRPr lang="en-US" altLang="zh-CN" sz="2800" smtClean="0">
              <a:ea typeface="SimSun" pitchFamily="2" charset="-122"/>
            </a:endParaRPr>
          </a:p>
          <a:p>
            <a:pPr marL="609600" indent="-609600" eaLnBrk="1" hangingPunct="1"/>
            <a:endParaRPr lang="en-US" altLang="zh-CN" sz="2800" smtClean="0">
              <a:ea typeface="SimSun" pitchFamily="2" charset="-122"/>
            </a:endParaRPr>
          </a:p>
          <a:p>
            <a:pPr marL="609600" indent="-609600" eaLnBrk="1" hangingPunct="1"/>
            <a:endParaRPr lang="en-US" altLang="zh-CN" sz="2800" smtClean="0">
              <a:ea typeface="SimSun" pitchFamily="2" charset="-122"/>
            </a:endParaRPr>
          </a:p>
          <a:p>
            <a:pPr marL="609600" indent="-609600" eaLnBrk="1" hangingPunct="1">
              <a:buFont typeface="Wingdings" pitchFamily="2" charset="2"/>
              <a:buNone/>
            </a:pPr>
            <a:endParaRPr lang="en-US" altLang="zh-CN" sz="2800" smtClean="0">
              <a:ea typeface="SimSun" pitchFamily="2" charset="-122"/>
            </a:endParaRPr>
          </a:p>
          <a:p>
            <a:pPr marL="609600" indent="-609600" eaLnBrk="1" hangingPunct="1"/>
            <a:endParaRPr lang="en-US" altLang="zh-CN" sz="2800" smtClean="0">
              <a:ea typeface="SimSun" pitchFamily="2" charset="-122"/>
            </a:endParaRPr>
          </a:p>
          <a:p>
            <a:pPr marL="609600" indent="-609600" eaLnBrk="1" hangingPunct="1"/>
            <a:endParaRPr lang="en-US" altLang="zh-CN" sz="2800" smtClean="0">
              <a:ea typeface="SimSun" pitchFamily="2" charset="-122"/>
            </a:endParaRPr>
          </a:p>
        </p:txBody>
      </p:sp>
      <p:cxnSp>
        <p:nvCxnSpPr>
          <p:cNvPr id="105478" name="Straight Connector 5"/>
          <p:cNvCxnSpPr>
            <a:cxnSpLocks noChangeShapeType="1"/>
          </p:cNvCxnSpPr>
          <p:nvPr/>
        </p:nvCxnSpPr>
        <p:spPr bwMode="auto">
          <a:xfrm>
            <a:off x="1066800" y="4379913"/>
            <a:ext cx="6781800" cy="1587"/>
          </a:xfrm>
          <a:prstGeom prst="line">
            <a:avLst/>
          </a:prstGeom>
          <a:noFill/>
          <a:ln w="9525">
            <a:solidFill>
              <a:schemeClr val="tx1"/>
            </a:solidFill>
            <a:round/>
            <a:headEnd/>
            <a:tailEnd/>
          </a:ln>
        </p:spPr>
      </p:cxnSp>
      <p:sp>
        <p:nvSpPr>
          <p:cNvPr id="105479" name="TextBox 29"/>
          <p:cNvSpPr txBox="1">
            <a:spLocks noChangeArrowheads="1"/>
          </p:cNvSpPr>
          <p:nvPr/>
        </p:nvSpPr>
        <p:spPr bwMode="auto">
          <a:xfrm>
            <a:off x="6049963" y="4652963"/>
            <a:ext cx="1058862" cy="265112"/>
          </a:xfrm>
          <a:prstGeom prst="rect">
            <a:avLst/>
          </a:prstGeom>
          <a:noFill/>
          <a:ln w="9525">
            <a:noFill/>
            <a:miter lim="800000"/>
            <a:headEnd/>
            <a:tailEnd/>
          </a:ln>
        </p:spPr>
        <p:txBody>
          <a:bodyPr wrap="none">
            <a:spAutoFit/>
          </a:bodyPr>
          <a:lstStyle/>
          <a:p>
            <a:pPr eaLnBrk="0" hangingPunct="0">
              <a:lnSpc>
                <a:spcPct val="80000"/>
              </a:lnSpc>
              <a:spcBef>
                <a:spcPct val="20000"/>
              </a:spcBef>
              <a:buClr>
                <a:schemeClr val="accent1"/>
              </a:buClr>
              <a:buSzPct val="65000"/>
              <a:buFont typeface="Wingdings" pitchFamily="2" charset="2"/>
              <a:buNone/>
            </a:pPr>
            <a:r>
              <a:rPr lang="en-US" sz="1400" b="1">
                <a:ea typeface="SimSun" pitchFamily="2" charset="-122"/>
              </a:rPr>
              <a:t>Time</a:t>
            </a:r>
            <a:r>
              <a:rPr lang="en-US" sz="1400">
                <a:ea typeface="SimSun" pitchFamily="2" charset="-122"/>
              </a:rPr>
              <a:t>: </a:t>
            </a:r>
            <a:r>
              <a:rPr lang="en-US" sz="1400" i="1">
                <a:ea typeface="SimSun" pitchFamily="2" charset="-122"/>
              </a:rPr>
              <a:t>Now</a:t>
            </a:r>
          </a:p>
        </p:txBody>
      </p:sp>
      <p:cxnSp>
        <p:nvCxnSpPr>
          <p:cNvPr id="105480" name="Straight Connector 30"/>
          <p:cNvCxnSpPr>
            <a:cxnSpLocks noChangeShapeType="1"/>
          </p:cNvCxnSpPr>
          <p:nvPr/>
        </p:nvCxnSpPr>
        <p:spPr bwMode="auto">
          <a:xfrm rot="5400000">
            <a:off x="5006181" y="4379119"/>
            <a:ext cx="547688" cy="0"/>
          </a:xfrm>
          <a:prstGeom prst="line">
            <a:avLst/>
          </a:prstGeom>
          <a:noFill/>
          <a:ln w="22225">
            <a:solidFill>
              <a:schemeClr val="tx1"/>
            </a:solidFill>
            <a:round/>
            <a:headEnd/>
            <a:tailEnd/>
          </a:ln>
        </p:spPr>
      </p:cxnSp>
      <p:sp>
        <p:nvSpPr>
          <p:cNvPr id="105481" name="TextBox 31"/>
          <p:cNvSpPr txBox="1">
            <a:spLocks noChangeArrowheads="1"/>
          </p:cNvSpPr>
          <p:nvPr/>
        </p:nvSpPr>
        <p:spPr bwMode="auto">
          <a:xfrm>
            <a:off x="4284663" y="4437063"/>
            <a:ext cx="1046162" cy="265112"/>
          </a:xfrm>
          <a:prstGeom prst="rect">
            <a:avLst/>
          </a:prstGeom>
          <a:noFill/>
          <a:ln w="9525">
            <a:noFill/>
            <a:miter lim="800000"/>
            <a:headEnd/>
            <a:tailEnd/>
          </a:ln>
        </p:spPr>
        <p:txBody>
          <a:bodyPr wrap="none">
            <a:spAutoFit/>
          </a:bodyPr>
          <a:lstStyle/>
          <a:p>
            <a:pPr eaLnBrk="0" hangingPunct="0">
              <a:lnSpc>
                <a:spcPct val="80000"/>
              </a:lnSpc>
              <a:spcBef>
                <a:spcPct val="20000"/>
              </a:spcBef>
              <a:buClr>
                <a:schemeClr val="accent1"/>
              </a:buClr>
              <a:buSzPct val="65000"/>
              <a:buFont typeface="Wingdings" pitchFamily="2" charset="2"/>
              <a:buNone/>
            </a:pPr>
            <a:r>
              <a:rPr lang="en-US" sz="1400" b="1">
                <a:ea typeface="SimSun" pitchFamily="2" charset="-122"/>
              </a:rPr>
              <a:t>Time</a:t>
            </a:r>
            <a:r>
              <a:rPr lang="en-US" sz="1400">
                <a:ea typeface="SimSun" pitchFamily="2" charset="-122"/>
              </a:rPr>
              <a:t>: </a:t>
            </a:r>
            <a:r>
              <a:rPr lang="en-US" sz="1400" i="1">
                <a:ea typeface="SimSun" pitchFamily="2" charset="-122"/>
              </a:rPr>
              <a:t>5pm</a:t>
            </a:r>
          </a:p>
        </p:txBody>
      </p:sp>
      <p:sp>
        <p:nvSpPr>
          <p:cNvPr id="105482" name="Left Brace 35"/>
          <p:cNvSpPr>
            <a:spLocks/>
          </p:cNvSpPr>
          <p:nvPr/>
        </p:nvSpPr>
        <p:spPr bwMode="auto">
          <a:xfrm rot="-5400000">
            <a:off x="3321050" y="3025775"/>
            <a:ext cx="990600" cy="3670300"/>
          </a:xfrm>
          <a:prstGeom prst="leftBrace">
            <a:avLst>
              <a:gd name="adj1" fmla="val 8337"/>
              <a:gd name="adj2" fmla="val 50000"/>
            </a:avLst>
          </a:prstGeom>
          <a:noFill/>
          <a:ln w="9525">
            <a:solidFill>
              <a:schemeClr val="tx1"/>
            </a:solidFill>
            <a:round/>
            <a:headEnd/>
            <a:tailEnd/>
          </a:ln>
        </p:spPr>
        <p:txBody>
          <a:bodyPr/>
          <a:lstStyle/>
          <a:p>
            <a:pPr marL="342900" indent="-342900">
              <a:spcBef>
                <a:spcPct val="20000"/>
              </a:spcBef>
              <a:buClr>
                <a:schemeClr val="accent1"/>
              </a:buClr>
              <a:buSzPct val="65000"/>
              <a:buFont typeface="Wingdings" pitchFamily="2" charset="2"/>
              <a:buNone/>
            </a:pPr>
            <a:endParaRPr lang="en-US" sz="2600">
              <a:ea typeface="SimSun" pitchFamily="2" charset="-122"/>
            </a:endParaRPr>
          </a:p>
        </p:txBody>
      </p:sp>
      <p:sp>
        <p:nvSpPr>
          <p:cNvPr id="105483" name="TextBox 36"/>
          <p:cNvSpPr txBox="1">
            <a:spLocks noChangeArrowheads="1"/>
          </p:cNvSpPr>
          <p:nvPr/>
        </p:nvSpPr>
        <p:spPr bwMode="auto">
          <a:xfrm>
            <a:off x="2895600" y="5443538"/>
            <a:ext cx="1608138" cy="271462"/>
          </a:xfrm>
          <a:prstGeom prst="rect">
            <a:avLst/>
          </a:prstGeom>
          <a:noFill/>
          <a:ln w="9525">
            <a:noFill/>
            <a:miter lim="800000"/>
            <a:headEnd/>
            <a:tailEnd/>
          </a:ln>
        </p:spPr>
        <p:txBody>
          <a:bodyPr wrap="none">
            <a:spAutoFit/>
          </a:bodyPr>
          <a:lstStyle/>
          <a:p>
            <a:pPr eaLnBrk="0" hangingPunct="0">
              <a:lnSpc>
                <a:spcPct val="80000"/>
              </a:lnSpc>
              <a:spcBef>
                <a:spcPct val="20000"/>
              </a:spcBef>
              <a:buClr>
                <a:schemeClr val="accent1"/>
              </a:buClr>
              <a:buSzPct val="65000"/>
              <a:buFont typeface="Wingdings" pitchFamily="2" charset="2"/>
              <a:buNone/>
            </a:pPr>
            <a:r>
              <a:rPr lang="en-US" sz="1400" b="1">
                <a:ea typeface="SimSun" pitchFamily="2" charset="-122"/>
              </a:rPr>
              <a:t>State</a:t>
            </a:r>
            <a:r>
              <a:rPr lang="en-US" sz="1400">
                <a:ea typeface="SimSun" pitchFamily="2" charset="-122"/>
              </a:rPr>
              <a:t>: </a:t>
            </a:r>
            <a:r>
              <a:rPr lang="en-US" sz="1400" i="1">
                <a:ea typeface="SimSun" pitchFamily="2" charset="-122"/>
              </a:rPr>
              <a:t>Pitch</a:t>
            </a:r>
            <a:r>
              <a:rPr lang="en-US" sz="1400">
                <a:ea typeface="SimSun" pitchFamily="2" charset="-122"/>
              </a:rPr>
              <a:t> </a:t>
            </a:r>
            <a:r>
              <a:rPr lang="en-US" sz="1400" i="1">
                <a:ea typeface="SimSun" pitchFamily="2" charset="-122"/>
              </a:rPr>
              <a:t>Black</a:t>
            </a:r>
          </a:p>
        </p:txBody>
      </p:sp>
      <p:sp>
        <p:nvSpPr>
          <p:cNvPr id="105484" name="Left Brace 37"/>
          <p:cNvSpPr>
            <a:spLocks/>
          </p:cNvSpPr>
          <p:nvPr/>
        </p:nvSpPr>
        <p:spPr bwMode="auto">
          <a:xfrm rot="16200000" flipH="1">
            <a:off x="1571625" y="3686175"/>
            <a:ext cx="1143000" cy="323850"/>
          </a:xfrm>
          <a:prstGeom prst="leftBrace">
            <a:avLst>
              <a:gd name="adj1" fmla="val 8333"/>
              <a:gd name="adj2" fmla="val 48852"/>
            </a:avLst>
          </a:prstGeom>
          <a:noFill/>
          <a:ln w="9525">
            <a:solidFill>
              <a:schemeClr val="tx1"/>
            </a:solidFill>
            <a:round/>
            <a:headEnd/>
            <a:tailEnd/>
          </a:ln>
        </p:spPr>
        <p:txBody>
          <a:bodyPr/>
          <a:lstStyle/>
          <a:p>
            <a:pPr marL="342900" indent="-342900">
              <a:spcBef>
                <a:spcPct val="20000"/>
              </a:spcBef>
              <a:buClr>
                <a:schemeClr val="accent1"/>
              </a:buClr>
              <a:buSzPct val="65000"/>
              <a:buFont typeface="Wingdings" pitchFamily="2" charset="2"/>
              <a:buNone/>
            </a:pPr>
            <a:endParaRPr lang="en-US" sz="2600">
              <a:ea typeface="SimSun" pitchFamily="2" charset="-122"/>
            </a:endParaRPr>
          </a:p>
        </p:txBody>
      </p:sp>
      <p:sp>
        <p:nvSpPr>
          <p:cNvPr id="105485" name="Left Brace 38"/>
          <p:cNvSpPr>
            <a:spLocks/>
          </p:cNvSpPr>
          <p:nvPr/>
        </p:nvSpPr>
        <p:spPr bwMode="auto">
          <a:xfrm rot="16200000" flipH="1">
            <a:off x="3228975" y="2352675"/>
            <a:ext cx="1104900" cy="2952750"/>
          </a:xfrm>
          <a:prstGeom prst="leftBrace">
            <a:avLst>
              <a:gd name="adj1" fmla="val 8327"/>
              <a:gd name="adj2" fmla="val 48852"/>
            </a:avLst>
          </a:prstGeom>
          <a:noFill/>
          <a:ln w="9525">
            <a:solidFill>
              <a:schemeClr val="tx1"/>
            </a:solidFill>
            <a:round/>
            <a:headEnd/>
            <a:tailEnd/>
          </a:ln>
        </p:spPr>
        <p:txBody>
          <a:bodyPr/>
          <a:lstStyle/>
          <a:p>
            <a:pPr marL="342900" indent="-342900">
              <a:spcBef>
                <a:spcPct val="20000"/>
              </a:spcBef>
              <a:buClr>
                <a:schemeClr val="accent1"/>
              </a:buClr>
              <a:buSzPct val="65000"/>
              <a:buFont typeface="Wingdings" pitchFamily="2" charset="2"/>
              <a:buNone/>
            </a:pPr>
            <a:endParaRPr lang="en-US" sz="2600">
              <a:ea typeface="SimSun" pitchFamily="2" charset="-122"/>
            </a:endParaRPr>
          </a:p>
        </p:txBody>
      </p:sp>
      <p:sp>
        <p:nvSpPr>
          <p:cNvPr id="105486" name="TextBox 39"/>
          <p:cNvSpPr txBox="1">
            <a:spLocks noChangeArrowheads="1"/>
          </p:cNvSpPr>
          <p:nvPr/>
        </p:nvSpPr>
        <p:spPr bwMode="auto">
          <a:xfrm>
            <a:off x="1763713" y="2971800"/>
            <a:ext cx="1981200" cy="271463"/>
          </a:xfrm>
          <a:prstGeom prst="rect">
            <a:avLst/>
          </a:prstGeom>
          <a:noFill/>
          <a:ln w="9525">
            <a:noFill/>
            <a:miter lim="800000"/>
            <a:headEnd/>
            <a:tailEnd/>
          </a:ln>
        </p:spPr>
        <p:txBody>
          <a:bodyPr>
            <a:spAutoFit/>
          </a:bodyPr>
          <a:lstStyle/>
          <a:p>
            <a:pPr eaLnBrk="0" hangingPunct="0">
              <a:lnSpc>
                <a:spcPct val="80000"/>
              </a:lnSpc>
              <a:spcBef>
                <a:spcPct val="20000"/>
              </a:spcBef>
              <a:buClr>
                <a:schemeClr val="accent1"/>
              </a:buClr>
              <a:buSzPct val="65000"/>
              <a:buFont typeface="Wingdings" pitchFamily="2" charset="2"/>
              <a:buNone/>
            </a:pPr>
            <a:r>
              <a:rPr lang="en-US" sz="1400" b="1">
                <a:ea typeface="SimSun" pitchFamily="2" charset="-122"/>
              </a:rPr>
              <a:t>State</a:t>
            </a:r>
            <a:r>
              <a:rPr lang="en-US" sz="1400">
                <a:ea typeface="SimSun" pitchFamily="2" charset="-122"/>
              </a:rPr>
              <a:t>: </a:t>
            </a:r>
            <a:r>
              <a:rPr lang="en-US" sz="1400" i="1">
                <a:ea typeface="SimSun" pitchFamily="2" charset="-122"/>
              </a:rPr>
              <a:t>John Slept</a:t>
            </a:r>
          </a:p>
        </p:txBody>
      </p:sp>
      <p:sp>
        <p:nvSpPr>
          <p:cNvPr id="105487" name="TextBox 40"/>
          <p:cNvSpPr txBox="1">
            <a:spLocks noChangeArrowheads="1"/>
          </p:cNvSpPr>
          <p:nvPr/>
        </p:nvSpPr>
        <p:spPr bwMode="auto">
          <a:xfrm>
            <a:off x="3352800" y="2971800"/>
            <a:ext cx="1981200" cy="271463"/>
          </a:xfrm>
          <a:prstGeom prst="rect">
            <a:avLst/>
          </a:prstGeom>
          <a:noFill/>
          <a:ln w="9525">
            <a:noFill/>
            <a:miter lim="800000"/>
            <a:headEnd/>
            <a:tailEnd/>
          </a:ln>
        </p:spPr>
        <p:txBody>
          <a:bodyPr>
            <a:spAutoFit/>
          </a:bodyPr>
          <a:lstStyle/>
          <a:p>
            <a:pPr eaLnBrk="0" hangingPunct="0">
              <a:lnSpc>
                <a:spcPct val="80000"/>
              </a:lnSpc>
              <a:spcBef>
                <a:spcPct val="20000"/>
              </a:spcBef>
              <a:buClr>
                <a:schemeClr val="accent1"/>
              </a:buClr>
              <a:buSzPct val="65000"/>
              <a:buFont typeface="Wingdings" pitchFamily="2" charset="2"/>
              <a:buNone/>
            </a:pPr>
            <a:r>
              <a:rPr lang="en-US" sz="1400" b="1">
                <a:ea typeface="SimSun" pitchFamily="2" charset="-122"/>
              </a:rPr>
              <a:t>Time</a:t>
            </a:r>
            <a:r>
              <a:rPr lang="en-US" sz="1400">
                <a:ea typeface="SimSun" pitchFamily="2" charset="-122"/>
              </a:rPr>
              <a:t>: </a:t>
            </a:r>
            <a:r>
              <a:rPr lang="en-US" sz="1400" i="1">
                <a:ea typeface="SimSun" pitchFamily="2" charset="-122"/>
              </a:rPr>
              <a:t>3 days</a:t>
            </a:r>
          </a:p>
        </p:txBody>
      </p:sp>
      <p:sp>
        <p:nvSpPr>
          <p:cNvPr id="105488" name="TextBox 40"/>
          <p:cNvSpPr txBox="1">
            <a:spLocks noChangeArrowheads="1"/>
          </p:cNvSpPr>
          <p:nvPr/>
        </p:nvSpPr>
        <p:spPr bwMode="auto">
          <a:xfrm>
            <a:off x="5183188" y="3884613"/>
            <a:ext cx="2557462" cy="265112"/>
          </a:xfrm>
          <a:prstGeom prst="rect">
            <a:avLst/>
          </a:prstGeom>
          <a:noFill/>
          <a:ln w="9525">
            <a:noFill/>
            <a:miter lim="800000"/>
            <a:headEnd/>
            <a:tailEnd/>
          </a:ln>
        </p:spPr>
        <p:txBody>
          <a:bodyPr>
            <a:spAutoFit/>
          </a:bodyPr>
          <a:lstStyle/>
          <a:p>
            <a:pPr eaLnBrk="0" hangingPunct="0">
              <a:lnSpc>
                <a:spcPct val="80000"/>
              </a:lnSpc>
              <a:spcBef>
                <a:spcPct val="20000"/>
              </a:spcBef>
              <a:buClr>
                <a:schemeClr val="accent1"/>
              </a:buClr>
              <a:buSzPct val="65000"/>
              <a:buFont typeface="Wingdings" pitchFamily="2" charset="2"/>
              <a:buNone/>
            </a:pPr>
            <a:r>
              <a:rPr lang="en-US" sz="1400" b="1">
                <a:ea typeface="SimSun" pitchFamily="2" charset="-122"/>
              </a:rPr>
              <a:t>Event</a:t>
            </a:r>
            <a:r>
              <a:rPr lang="en-US" sz="1400">
                <a:ea typeface="SimSun" pitchFamily="2" charset="-122"/>
              </a:rPr>
              <a:t>: </a:t>
            </a:r>
            <a:r>
              <a:rPr lang="en-US" sz="1400" i="1">
                <a:ea typeface="SimSun" pitchFamily="2" charset="-122"/>
              </a:rPr>
              <a:t>John entered the room</a:t>
            </a:r>
          </a:p>
        </p:txBody>
      </p:sp>
      <p:cxnSp>
        <p:nvCxnSpPr>
          <p:cNvPr id="105489" name="Straight Connector 30"/>
          <p:cNvCxnSpPr>
            <a:cxnSpLocks noChangeShapeType="1"/>
          </p:cNvCxnSpPr>
          <p:nvPr/>
        </p:nvCxnSpPr>
        <p:spPr bwMode="auto">
          <a:xfrm rot="5400000">
            <a:off x="6314281" y="4379119"/>
            <a:ext cx="547688" cy="0"/>
          </a:xfrm>
          <a:prstGeom prst="line">
            <a:avLst/>
          </a:prstGeom>
          <a:noFill/>
          <a:ln w="22225">
            <a:solidFill>
              <a:schemeClr val="tx1"/>
            </a:solidFill>
            <a:round/>
            <a:headEnd/>
            <a:tailEnd/>
          </a:ln>
        </p:spPr>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6"/>
          <p:cNvSpPr>
            <a:spLocks noGrp="1" noChangeArrowheads="1"/>
          </p:cNvSpPr>
          <p:nvPr>
            <p:ph type="sldNum" sz="quarter" idx="12"/>
          </p:nvPr>
        </p:nvSpPr>
        <p:spPr>
          <a:ln>
            <a:miter lim="800000"/>
            <a:headEnd/>
            <a:tailEnd/>
          </a:ln>
        </p:spPr>
        <p:txBody>
          <a:bodyPr/>
          <a:lstStyle/>
          <a:p>
            <a:pPr>
              <a:defRPr/>
            </a:pPr>
            <a:fld id="{0BCC17B5-9D34-40B5-8857-D2CACD09D8AB}" type="slidenum">
              <a:rPr lang="en-US" smtClean="0"/>
              <a:pPr>
                <a:defRPr/>
              </a:pPr>
              <a:t>28</a:t>
            </a:fld>
            <a:endParaRPr lang="en-US" smtClean="0"/>
          </a:p>
        </p:txBody>
      </p:sp>
      <p:sp>
        <p:nvSpPr>
          <p:cNvPr id="107522"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67CAB3FB-DC51-4B6D-9D07-8EE67BFFA2A3}" type="slidenum">
              <a:rPr lang="en-US" sz="1200">
                <a:latin typeface="Garamond" pitchFamily="18" charset="0"/>
              </a:rPr>
              <a:pPr algn="r"/>
              <a:t>28</a:t>
            </a:fld>
            <a:endParaRPr lang="en-US" sz="1200">
              <a:latin typeface="Garamond" pitchFamily="18" charset="0"/>
            </a:endParaRPr>
          </a:p>
        </p:txBody>
      </p:sp>
      <p:sp>
        <p:nvSpPr>
          <p:cNvPr id="107523"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787B602C-F443-4B7F-A557-24CAA2D191B1}" type="slidenum">
              <a:rPr lang="en-US" sz="1200">
                <a:latin typeface="Garamond" pitchFamily="18" charset="0"/>
              </a:rPr>
              <a:pPr algn="r"/>
              <a:t>28</a:t>
            </a:fld>
            <a:endParaRPr lang="en-US" sz="1200">
              <a:latin typeface="Garamond" pitchFamily="18" charset="0"/>
            </a:endParaRPr>
          </a:p>
        </p:txBody>
      </p:sp>
      <p:sp>
        <p:nvSpPr>
          <p:cNvPr id="107524" name="Rectangle 2"/>
          <p:cNvSpPr>
            <a:spLocks noGrp="1" noChangeArrowheads="1"/>
          </p:cNvSpPr>
          <p:nvPr>
            <p:ph type="title" idx="4294967295"/>
          </p:nvPr>
        </p:nvSpPr>
        <p:spPr/>
        <p:txBody>
          <a:bodyPr/>
          <a:lstStyle/>
          <a:p>
            <a:pPr eaLnBrk="1" hangingPunct="1"/>
            <a:r>
              <a:rPr lang="en-US" altLang="zh-CN" sz="3800" smtClean="0">
                <a:ea typeface="SimSun" pitchFamily="2" charset="-122"/>
              </a:rPr>
              <a:t>Grounding eventualities in time</a:t>
            </a:r>
            <a:endParaRPr lang="en-US" altLang="zh-CN" smtClean="0">
              <a:ea typeface="SimSun" pitchFamily="2" charset="-122"/>
            </a:endParaRPr>
          </a:p>
        </p:txBody>
      </p:sp>
      <p:sp>
        <p:nvSpPr>
          <p:cNvPr id="15363" name="Rectangle 3"/>
          <p:cNvSpPr>
            <a:spLocks noGrp="1" noChangeArrowheads="1"/>
          </p:cNvSpPr>
          <p:nvPr>
            <p:ph type="body" idx="4294967295"/>
          </p:nvPr>
        </p:nvSpPr>
        <p:spPr>
          <a:xfrm>
            <a:off x="457200" y="1143000"/>
            <a:ext cx="8229600" cy="4525963"/>
          </a:xfrm>
        </p:spPr>
        <p:txBody>
          <a:bodyPr/>
          <a:lstStyle/>
          <a:p>
            <a:pPr marL="609600" indent="-609600" eaLnBrk="1" hangingPunct="1"/>
            <a:r>
              <a:rPr lang="en-US" altLang="zh-CN" sz="1800" smtClean="0">
                <a:ea typeface="SimSun" pitchFamily="2" charset="-122"/>
              </a:rPr>
              <a:t>(1 ) John entered the room at 5:00pm. </a:t>
            </a:r>
          </a:p>
          <a:p>
            <a:pPr marL="609600" indent="-609600" eaLnBrk="1" hangingPunct="1"/>
            <a:r>
              <a:rPr lang="en-US" altLang="zh-CN" sz="1800" smtClean="0">
                <a:ea typeface="SimSun" pitchFamily="2" charset="-122"/>
              </a:rPr>
              <a:t>(2)  It was pitch black. </a:t>
            </a:r>
          </a:p>
          <a:p>
            <a:pPr marL="609600" indent="-609600" eaLnBrk="1" hangingPunct="1"/>
            <a:r>
              <a:rPr lang="en-US" altLang="zh-CN" sz="1800" smtClean="0">
                <a:ea typeface="SimSun" pitchFamily="2" charset="-122"/>
              </a:rPr>
              <a:t>(3)  It had been three days since he’d slept.</a:t>
            </a:r>
          </a:p>
          <a:p>
            <a:pPr marL="609600" indent="-609600" eaLnBrk="1" hangingPunct="1"/>
            <a:endParaRPr lang="en-US" altLang="zh-CN" sz="2800" smtClean="0">
              <a:ea typeface="SimSun" pitchFamily="2" charset="-122"/>
            </a:endParaRPr>
          </a:p>
          <a:p>
            <a:pPr marL="609600" indent="-609600" eaLnBrk="1" hangingPunct="1"/>
            <a:endParaRPr lang="en-US" altLang="zh-CN" sz="2800" smtClean="0">
              <a:ea typeface="SimSun" pitchFamily="2" charset="-122"/>
            </a:endParaRPr>
          </a:p>
          <a:p>
            <a:pPr marL="609600" indent="-609600" eaLnBrk="1" hangingPunct="1"/>
            <a:endParaRPr lang="en-US" altLang="zh-CN" sz="2800" smtClean="0">
              <a:ea typeface="SimSun" pitchFamily="2" charset="-122"/>
            </a:endParaRPr>
          </a:p>
          <a:p>
            <a:pPr marL="609600" indent="-609600" eaLnBrk="1" hangingPunct="1"/>
            <a:endParaRPr lang="en-US" altLang="zh-CN" sz="2800" smtClean="0">
              <a:ea typeface="SimSun" pitchFamily="2" charset="-122"/>
            </a:endParaRPr>
          </a:p>
          <a:p>
            <a:pPr marL="609600" indent="-609600" eaLnBrk="1" hangingPunct="1">
              <a:buFont typeface="Wingdings" pitchFamily="2" charset="2"/>
              <a:buNone/>
            </a:pPr>
            <a:endParaRPr lang="en-US" altLang="zh-CN" sz="2800" smtClean="0">
              <a:ea typeface="SimSun" pitchFamily="2" charset="-122"/>
            </a:endParaRPr>
          </a:p>
          <a:p>
            <a:pPr marL="609600" indent="-609600" eaLnBrk="1" hangingPunct="1"/>
            <a:endParaRPr lang="en-US" altLang="zh-CN" sz="2800" smtClean="0">
              <a:ea typeface="SimSun" pitchFamily="2" charset="-122"/>
            </a:endParaRPr>
          </a:p>
          <a:p>
            <a:pPr marL="609600" indent="-609600" eaLnBrk="1" hangingPunct="1"/>
            <a:endParaRPr lang="en-US" altLang="zh-CN" sz="2800" smtClean="0">
              <a:ea typeface="SimSun" pitchFamily="2" charset="-122"/>
            </a:endParaRPr>
          </a:p>
        </p:txBody>
      </p:sp>
      <p:cxnSp>
        <p:nvCxnSpPr>
          <p:cNvPr id="107526" name="Straight Connector 5"/>
          <p:cNvCxnSpPr>
            <a:cxnSpLocks noChangeShapeType="1"/>
          </p:cNvCxnSpPr>
          <p:nvPr/>
        </p:nvCxnSpPr>
        <p:spPr bwMode="auto">
          <a:xfrm>
            <a:off x="468313" y="4348163"/>
            <a:ext cx="8101012" cy="1587"/>
          </a:xfrm>
          <a:prstGeom prst="line">
            <a:avLst/>
          </a:prstGeom>
          <a:noFill/>
          <a:ln w="9525">
            <a:solidFill>
              <a:schemeClr val="tx1"/>
            </a:solidFill>
            <a:round/>
            <a:headEnd/>
            <a:tailEnd/>
          </a:ln>
        </p:spPr>
      </p:cxnSp>
      <p:sp>
        <p:nvSpPr>
          <p:cNvPr id="107527" name="TextBox 29"/>
          <p:cNvSpPr txBox="1">
            <a:spLocks noChangeArrowheads="1"/>
          </p:cNvSpPr>
          <p:nvPr/>
        </p:nvSpPr>
        <p:spPr bwMode="auto">
          <a:xfrm>
            <a:off x="6419850" y="4691063"/>
            <a:ext cx="1263650" cy="331787"/>
          </a:xfrm>
          <a:prstGeom prst="rect">
            <a:avLst/>
          </a:prstGeom>
          <a:noFill/>
          <a:ln w="9525">
            <a:noFill/>
            <a:miter lim="800000"/>
            <a:headEnd/>
            <a:tailEnd/>
          </a:ln>
        </p:spPr>
        <p:txBody>
          <a:bodyPr wrap="none">
            <a:spAutoFit/>
          </a:bodyPr>
          <a:lstStyle/>
          <a:p>
            <a:pPr eaLnBrk="0" hangingPunct="0">
              <a:lnSpc>
                <a:spcPct val="80000"/>
              </a:lnSpc>
              <a:spcBef>
                <a:spcPct val="20000"/>
              </a:spcBef>
              <a:buClr>
                <a:schemeClr val="accent1"/>
              </a:buClr>
              <a:buSzPct val="65000"/>
              <a:buFont typeface="Wingdings" pitchFamily="2" charset="2"/>
              <a:buNone/>
            </a:pPr>
            <a:r>
              <a:rPr lang="en-US" sz="1400" b="1">
                <a:ea typeface="SimSun" pitchFamily="2" charset="-122"/>
              </a:rPr>
              <a:t>Time</a:t>
            </a:r>
            <a:r>
              <a:rPr lang="en-US" sz="1400">
                <a:ea typeface="SimSun" pitchFamily="2" charset="-122"/>
              </a:rPr>
              <a:t>: </a:t>
            </a:r>
            <a:r>
              <a:rPr lang="en-US" sz="1400" i="1">
                <a:ea typeface="SimSun" pitchFamily="2" charset="-122"/>
              </a:rPr>
              <a:t>Now</a:t>
            </a:r>
          </a:p>
        </p:txBody>
      </p:sp>
      <p:cxnSp>
        <p:nvCxnSpPr>
          <p:cNvPr id="107528" name="Straight Connector 30"/>
          <p:cNvCxnSpPr>
            <a:cxnSpLocks noChangeShapeType="1"/>
          </p:cNvCxnSpPr>
          <p:nvPr/>
        </p:nvCxnSpPr>
        <p:spPr bwMode="auto">
          <a:xfrm rot="5400000">
            <a:off x="5156200" y="4346576"/>
            <a:ext cx="688975" cy="0"/>
          </a:xfrm>
          <a:prstGeom prst="line">
            <a:avLst/>
          </a:prstGeom>
          <a:noFill/>
          <a:ln w="34925">
            <a:solidFill>
              <a:schemeClr val="tx1"/>
            </a:solidFill>
            <a:round/>
            <a:headEnd/>
            <a:tailEnd/>
          </a:ln>
        </p:spPr>
      </p:cxnSp>
      <p:sp>
        <p:nvSpPr>
          <p:cNvPr id="107529" name="TextBox 31"/>
          <p:cNvSpPr txBox="1">
            <a:spLocks noChangeArrowheads="1"/>
          </p:cNvSpPr>
          <p:nvPr/>
        </p:nvSpPr>
        <p:spPr bwMode="auto">
          <a:xfrm>
            <a:off x="4310063" y="4419600"/>
            <a:ext cx="1250950" cy="331788"/>
          </a:xfrm>
          <a:prstGeom prst="rect">
            <a:avLst/>
          </a:prstGeom>
          <a:noFill/>
          <a:ln w="9525">
            <a:noFill/>
            <a:miter lim="800000"/>
            <a:headEnd/>
            <a:tailEnd/>
          </a:ln>
        </p:spPr>
        <p:txBody>
          <a:bodyPr wrap="none">
            <a:spAutoFit/>
          </a:bodyPr>
          <a:lstStyle/>
          <a:p>
            <a:pPr eaLnBrk="0" hangingPunct="0">
              <a:lnSpc>
                <a:spcPct val="80000"/>
              </a:lnSpc>
              <a:spcBef>
                <a:spcPct val="20000"/>
              </a:spcBef>
              <a:buClr>
                <a:schemeClr val="accent1"/>
              </a:buClr>
              <a:buSzPct val="65000"/>
              <a:buFont typeface="Wingdings" pitchFamily="2" charset="2"/>
              <a:buNone/>
            </a:pPr>
            <a:r>
              <a:rPr lang="en-US" sz="1400" b="1">
                <a:ea typeface="SimSun" pitchFamily="2" charset="-122"/>
              </a:rPr>
              <a:t>Time</a:t>
            </a:r>
            <a:r>
              <a:rPr lang="en-US" sz="1400">
                <a:ea typeface="SimSun" pitchFamily="2" charset="-122"/>
              </a:rPr>
              <a:t>: </a:t>
            </a:r>
            <a:r>
              <a:rPr lang="en-US" sz="1400" i="1">
                <a:ea typeface="SimSun" pitchFamily="2" charset="-122"/>
              </a:rPr>
              <a:t>5pm</a:t>
            </a:r>
          </a:p>
        </p:txBody>
      </p:sp>
      <p:sp>
        <p:nvSpPr>
          <p:cNvPr id="20" name="Left Brace 35"/>
          <p:cNvSpPr>
            <a:spLocks/>
          </p:cNvSpPr>
          <p:nvPr/>
        </p:nvSpPr>
        <p:spPr bwMode="auto">
          <a:xfrm rot="-5400000">
            <a:off x="3132138" y="2757488"/>
            <a:ext cx="1241425" cy="4384675"/>
          </a:xfrm>
          <a:prstGeom prst="leftBrace">
            <a:avLst>
              <a:gd name="adj1" fmla="val 8339"/>
              <a:gd name="adj2" fmla="val 50000"/>
            </a:avLst>
          </a:prstGeom>
          <a:noFill/>
          <a:ln w="9525">
            <a:solidFill>
              <a:schemeClr val="tx1"/>
            </a:solidFill>
            <a:round/>
            <a:headEnd/>
            <a:tailEnd/>
          </a:ln>
        </p:spPr>
        <p:txBody>
          <a:bodyPr/>
          <a:lstStyle/>
          <a:p>
            <a:pPr marL="342900" indent="-342900">
              <a:spcBef>
                <a:spcPct val="20000"/>
              </a:spcBef>
              <a:buClr>
                <a:schemeClr val="accent1"/>
              </a:buClr>
              <a:buSzPct val="65000"/>
              <a:buFont typeface="Wingdings" pitchFamily="2" charset="2"/>
              <a:buNone/>
            </a:pPr>
            <a:endParaRPr lang="en-US" sz="2600">
              <a:ea typeface="SimSun" pitchFamily="2" charset="-122"/>
            </a:endParaRPr>
          </a:p>
        </p:txBody>
      </p:sp>
      <p:sp>
        <p:nvSpPr>
          <p:cNvPr id="107531" name="TextBox 36"/>
          <p:cNvSpPr txBox="1">
            <a:spLocks noChangeArrowheads="1"/>
          </p:cNvSpPr>
          <p:nvPr/>
        </p:nvSpPr>
        <p:spPr bwMode="auto">
          <a:xfrm>
            <a:off x="2652713" y="5681663"/>
            <a:ext cx="1920875" cy="339725"/>
          </a:xfrm>
          <a:prstGeom prst="rect">
            <a:avLst/>
          </a:prstGeom>
          <a:noFill/>
          <a:ln w="9525">
            <a:noFill/>
            <a:miter lim="800000"/>
            <a:headEnd/>
            <a:tailEnd/>
          </a:ln>
        </p:spPr>
        <p:txBody>
          <a:bodyPr wrap="none">
            <a:spAutoFit/>
          </a:bodyPr>
          <a:lstStyle/>
          <a:p>
            <a:pPr eaLnBrk="0" hangingPunct="0">
              <a:lnSpc>
                <a:spcPct val="80000"/>
              </a:lnSpc>
              <a:spcBef>
                <a:spcPct val="20000"/>
              </a:spcBef>
              <a:buClr>
                <a:schemeClr val="accent1"/>
              </a:buClr>
              <a:buSzPct val="65000"/>
              <a:buFont typeface="Wingdings" pitchFamily="2" charset="2"/>
              <a:buNone/>
            </a:pPr>
            <a:r>
              <a:rPr lang="en-US" sz="1400" b="1">
                <a:ea typeface="SimSun" pitchFamily="2" charset="-122"/>
              </a:rPr>
              <a:t>State</a:t>
            </a:r>
            <a:r>
              <a:rPr lang="en-US" sz="1400">
                <a:ea typeface="SimSun" pitchFamily="2" charset="-122"/>
              </a:rPr>
              <a:t>: </a:t>
            </a:r>
            <a:r>
              <a:rPr lang="en-US" sz="1400" i="1">
                <a:ea typeface="SimSun" pitchFamily="2" charset="-122"/>
              </a:rPr>
              <a:t>Pitch</a:t>
            </a:r>
            <a:r>
              <a:rPr lang="en-US" sz="1400">
                <a:ea typeface="SimSun" pitchFamily="2" charset="-122"/>
              </a:rPr>
              <a:t> </a:t>
            </a:r>
            <a:r>
              <a:rPr lang="en-US" sz="1400" i="1">
                <a:ea typeface="SimSun" pitchFamily="2" charset="-122"/>
              </a:rPr>
              <a:t>Black</a:t>
            </a:r>
          </a:p>
        </p:txBody>
      </p:sp>
      <p:sp>
        <p:nvSpPr>
          <p:cNvPr id="22" name="Left Brace 37"/>
          <p:cNvSpPr>
            <a:spLocks/>
          </p:cNvSpPr>
          <p:nvPr/>
        </p:nvSpPr>
        <p:spPr bwMode="auto">
          <a:xfrm rot="16200000" flipH="1">
            <a:off x="1057275" y="3468688"/>
            <a:ext cx="1431925" cy="425450"/>
          </a:xfrm>
          <a:prstGeom prst="leftBrace">
            <a:avLst>
              <a:gd name="adj1" fmla="val 8333"/>
              <a:gd name="adj2" fmla="val 48852"/>
            </a:avLst>
          </a:prstGeom>
          <a:noFill/>
          <a:ln w="9525">
            <a:solidFill>
              <a:schemeClr val="tx1"/>
            </a:solidFill>
            <a:round/>
            <a:headEnd/>
            <a:tailEnd/>
          </a:ln>
        </p:spPr>
        <p:txBody>
          <a:bodyPr/>
          <a:lstStyle/>
          <a:p>
            <a:pPr marL="342900" indent="-342900">
              <a:spcBef>
                <a:spcPct val="20000"/>
              </a:spcBef>
              <a:buClr>
                <a:schemeClr val="accent1"/>
              </a:buClr>
              <a:buSzPct val="65000"/>
              <a:buFont typeface="Wingdings" pitchFamily="2" charset="2"/>
              <a:buNone/>
            </a:pPr>
            <a:endParaRPr lang="en-US" sz="2600">
              <a:ea typeface="SimSun" pitchFamily="2" charset="-122"/>
            </a:endParaRPr>
          </a:p>
        </p:txBody>
      </p:sp>
      <p:sp>
        <p:nvSpPr>
          <p:cNvPr id="23" name="Left Brace 38"/>
          <p:cNvSpPr>
            <a:spLocks/>
          </p:cNvSpPr>
          <p:nvPr/>
        </p:nvSpPr>
        <p:spPr bwMode="auto">
          <a:xfrm rot="16200000" flipH="1">
            <a:off x="3037682" y="1913731"/>
            <a:ext cx="1384300" cy="3487737"/>
          </a:xfrm>
          <a:prstGeom prst="leftBrace">
            <a:avLst>
              <a:gd name="adj1" fmla="val 8340"/>
              <a:gd name="adj2" fmla="val 48852"/>
            </a:avLst>
          </a:prstGeom>
          <a:noFill/>
          <a:ln w="9525">
            <a:solidFill>
              <a:schemeClr val="tx1"/>
            </a:solidFill>
            <a:round/>
            <a:headEnd/>
            <a:tailEnd/>
          </a:ln>
        </p:spPr>
        <p:txBody>
          <a:bodyPr/>
          <a:lstStyle/>
          <a:p>
            <a:pPr marL="342900" indent="-342900">
              <a:spcBef>
                <a:spcPct val="20000"/>
              </a:spcBef>
              <a:buClr>
                <a:schemeClr val="accent1"/>
              </a:buClr>
              <a:buSzPct val="65000"/>
              <a:buFont typeface="Wingdings" pitchFamily="2" charset="2"/>
              <a:buNone/>
            </a:pPr>
            <a:endParaRPr lang="en-US" sz="2600">
              <a:ea typeface="SimSun" pitchFamily="2" charset="-122"/>
            </a:endParaRPr>
          </a:p>
        </p:txBody>
      </p:sp>
      <p:sp>
        <p:nvSpPr>
          <p:cNvPr id="107534" name="TextBox 39"/>
          <p:cNvSpPr txBox="1">
            <a:spLocks noChangeArrowheads="1"/>
          </p:cNvSpPr>
          <p:nvPr/>
        </p:nvSpPr>
        <p:spPr bwMode="auto">
          <a:xfrm>
            <a:off x="1300163" y="2582863"/>
            <a:ext cx="2366962" cy="341312"/>
          </a:xfrm>
          <a:prstGeom prst="rect">
            <a:avLst/>
          </a:prstGeom>
          <a:noFill/>
          <a:ln w="9525">
            <a:noFill/>
            <a:miter lim="800000"/>
            <a:headEnd/>
            <a:tailEnd/>
          </a:ln>
        </p:spPr>
        <p:txBody>
          <a:bodyPr>
            <a:spAutoFit/>
          </a:bodyPr>
          <a:lstStyle/>
          <a:p>
            <a:pPr eaLnBrk="0" hangingPunct="0">
              <a:lnSpc>
                <a:spcPct val="80000"/>
              </a:lnSpc>
              <a:spcBef>
                <a:spcPct val="20000"/>
              </a:spcBef>
              <a:buClr>
                <a:schemeClr val="accent1"/>
              </a:buClr>
              <a:buSzPct val="65000"/>
              <a:buFont typeface="Wingdings" pitchFamily="2" charset="2"/>
              <a:buNone/>
            </a:pPr>
            <a:r>
              <a:rPr lang="en-US" sz="1400" b="1">
                <a:ea typeface="SimSun" pitchFamily="2" charset="-122"/>
              </a:rPr>
              <a:t>State</a:t>
            </a:r>
            <a:r>
              <a:rPr lang="en-US" sz="1400">
                <a:ea typeface="SimSun" pitchFamily="2" charset="-122"/>
              </a:rPr>
              <a:t>: </a:t>
            </a:r>
            <a:r>
              <a:rPr lang="en-US" sz="1400" i="1">
                <a:ea typeface="SimSun" pitchFamily="2" charset="-122"/>
              </a:rPr>
              <a:t>John Slept</a:t>
            </a:r>
          </a:p>
        </p:txBody>
      </p:sp>
      <p:sp>
        <p:nvSpPr>
          <p:cNvPr id="107535" name="TextBox 40"/>
          <p:cNvSpPr txBox="1">
            <a:spLocks noChangeArrowheads="1"/>
          </p:cNvSpPr>
          <p:nvPr/>
        </p:nvSpPr>
        <p:spPr bwMode="auto">
          <a:xfrm>
            <a:off x="3198813" y="2582863"/>
            <a:ext cx="2365375" cy="341312"/>
          </a:xfrm>
          <a:prstGeom prst="rect">
            <a:avLst/>
          </a:prstGeom>
          <a:noFill/>
          <a:ln w="9525">
            <a:noFill/>
            <a:miter lim="800000"/>
            <a:headEnd/>
            <a:tailEnd/>
          </a:ln>
        </p:spPr>
        <p:txBody>
          <a:bodyPr>
            <a:spAutoFit/>
          </a:bodyPr>
          <a:lstStyle/>
          <a:p>
            <a:pPr eaLnBrk="0" hangingPunct="0">
              <a:lnSpc>
                <a:spcPct val="80000"/>
              </a:lnSpc>
              <a:spcBef>
                <a:spcPct val="20000"/>
              </a:spcBef>
              <a:buClr>
                <a:schemeClr val="accent1"/>
              </a:buClr>
              <a:buSzPct val="65000"/>
              <a:buFont typeface="Wingdings" pitchFamily="2" charset="2"/>
              <a:buNone/>
            </a:pPr>
            <a:r>
              <a:rPr lang="en-US" sz="1400" b="1">
                <a:ea typeface="SimSun" pitchFamily="2" charset="-122"/>
              </a:rPr>
              <a:t>Time</a:t>
            </a:r>
            <a:r>
              <a:rPr lang="en-US" sz="1400">
                <a:ea typeface="SimSun" pitchFamily="2" charset="-122"/>
              </a:rPr>
              <a:t>: </a:t>
            </a:r>
            <a:r>
              <a:rPr lang="en-US" sz="1400" i="1">
                <a:ea typeface="SimSun" pitchFamily="2" charset="-122"/>
              </a:rPr>
              <a:t>3 days</a:t>
            </a:r>
          </a:p>
        </p:txBody>
      </p:sp>
      <p:sp>
        <p:nvSpPr>
          <p:cNvPr id="107536" name="TextBox 40"/>
          <p:cNvSpPr txBox="1">
            <a:spLocks noChangeArrowheads="1"/>
          </p:cNvSpPr>
          <p:nvPr/>
        </p:nvSpPr>
        <p:spPr bwMode="auto">
          <a:xfrm>
            <a:off x="5384800" y="3727450"/>
            <a:ext cx="3054350" cy="331788"/>
          </a:xfrm>
          <a:prstGeom prst="rect">
            <a:avLst/>
          </a:prstGeom>
          <a:noFill/>
          <a:ln w="9525">
            <a:noFill/>
            <a:miter lim="800000"/>
            <a:headEnd/>
            <a:tailEnd/>
          </a:ln>
        </p:spPr>
        <p:txBody>
          <a:bodyPr>
            <a:spAutoFit/>
          </a:bodyPr>
          <a:lstStyle/>
          <a:p>
            <a:pPr eaLnBrk="0" hangingPunct="0">
              <a:lnSpc>
                <a:spcPct val="80000"/>
              </a:lnSpc>
              <a:spcBef>
                <a:spcPct val="20000"/>
              </a:spcBef>
              <a:buClr>
                <a:schemeClr val="accent1"/>
              </a:buClr>
              <a:buSzPct val="65000"/>
              <a:buFont typeface="Wingdings" pitchFamily="2" charset="2"/>
              <a:buNone/>
            </a:pPr>
            <a:r>
              <a:rPr lang="en-US" sz="1400" b="1">
                <a:ea typeface="SimSun" pitchFamily="2" charset="-122"/>
              </a:rPr>
              <a:t>Event</a:t>
            </a:r>
            <a:r>
              <a:rPr lang="en-US" sz="1400">
                <a:ea typeface="SimSun" pitchFamily="2" charset="-122"/>
              </a:rPr>
              <a:t>: </a:t>
            </a:r>
            <a:r>
              <a:rPr lang="en-US" sz="1400" i="1">
                <a:ea typeface="SimSun" pitchFamily="2" charset="-122"/>
              </a:rPr>
              <a:t>John entered the room</a:t>
            </a:r>
          </a:p>
        </p:txBody>
      </p:sp>
      <p:sp>
        <p:nvSpPr>
          <p:cNvPr id="27" name="TextBox 40"/>
          <p:cNvSpPr txBox="1">
            <a:spLocks noChangeArrowheads="1"/>
          </p:cNvSpPr>
          <p:nvPr/>
        </p:nvSpPr>
        <p:spPr bwMode="auto">
          <a:xfrm>
            <a:off x="6156325" y="5805488"/>
            <a:ext cx="3054350" cy="261937"/>
          </a:xfrm>
          <a:prstGeom prst="rect">
            <a:avLst/>
          </a:prstGeom>
          <a:noFill/>
          <a:ln w="9525">
            <a:noFill/>
            <a:miter lim="800000"/>
            <a:headEnd/>
            <a:tailEnd/>
          </a:ln>
        </p:spPr>
        <p:txBody>
          <a:bodyPr>
            <a:spAutoFit/>
          </a:bodyPr>
          <a:lstStyle/>
          <a:p>
            <a:pPr eaLnBrk="0" hangingPunct="0">
              <a:lnSpc>
                <a:spcPct val="80000"/>
              </a:lnSpc>
              <a:spcBef>
                <a:spcPct val="20000"/>
              </a:spcBef>
              <a:buClr>
                <a:schemeClr val="accent1"/>
              </a:buClr>
              <a:buSzPct val="65000"/>
              <a:buFont typeface="Wingdings" pitchFamily="2" charset="2"/>
              <a:buNone/>
            </a:pPr>
            <a:r>
              <a:rPr lang="en-US" sz="1400" b="1">
                <a:ea typeface="SimSun" pitchFamily="2" charset="-122"/>
              </a:rPr>
              <a:t>State</a:t>
            </a:r>
            <a:r>
              <a:rPr lang="en-US" sz="1400">
                <a:ea typeface="SimSun" pitchFamily="2" charset="-122"/>
              </a:rPr>
              <a:t>: </a:t>
            </a:r>
            <a:r>
              <a:rPr lang="en-US" sz="1400" i="1">
                <a:ea typeface="SimSun" pitchFamily="2" charset="-122"/>
              </a:rPr>
              <a:t>LOC(John</a:t>
            </a:r>
            <a:r>
              <a:rPr lang="en-US" sz="1400">
                <a:ea typeface="SimSun" pitchFamily="2" charset="-122"/>
              </a:rPr>
              <a:t>, </a:t>
            </a:r>
            <a:r>
              <a:rPr lang="en-US" sz="1400" i="1">
                <a:ea typeface="SimSun" pitchFamily="2" charset="-122"/>
              </a:rPr>
              <a:t>room)</a:t>
            </a:r>
          </a:p>
        </p:txBody>
      </p:sp>
      <p:cxnSp>
        <p:nvCxnSpPr>
          <p:cNvPr id="107538" name="Straight Connector 30"/>
          <p:cNvCxnSpPr>
            <a:cxnSpLocks noChangeShapeType="1"/>
          </p:cNvCxnSpPr>
          <p:nvPr/>
        </p:nvCxnSpPr>
        <p:spPr bwMode="auto">
          <a:xfrm rot="5400000">
            <a:off x="6718300" y="4346576"/>
            <a:ext cx="688975" cy="0"/>
          </a:xfrm>
          <a:prstGeom prst="line">
            <a:avLst/>
          </a:prstGeom>
          <a:noFill/>
          <a:ln w="34925">
            <a:solidFill>
              <a:schemeClr val="tx1"/>
            </a:solidFill>
            <a:round/>
            <a:headEnd/>
            <a:tailEnd/>
          </a:ln>
        </p:spPr>
      </p:cxnSp>
      <p:sp>
        <p:nvSpPr>
          <p:cNvPr id="29" name="Left Brace 35"/>
          <p:cNvSpPr>
            <a:spLocks/>
          </p:cNvSpPr>
          <p:nvPr/>
        </p:nvSpPr>
        <p:spPr bwMode="auto">
          <a:xfrm rot="-5400000">
            <a:off x="6293644" y="3733007"/>
            <a:ext cx="1241425" cy="2795587"/>
          </a:xfrm>
          <a:prstGeom prst="leftBrace">
            <a:avLst>
              <a:gd name="adj1" fmla="val 8340"/>
              <a:gd name="adj2" fmla="val 50000"/>
            </a:avLst>
          </a:prstGeom>
          <a:noFill/>
          <a:ln w="9525">
            <a:solidFill>
              <a:schemeClr val="tx1"/>
            </a:solidFill>
            <a:round/>
            <a:headEnd/>
            <a:tailEnd/>
          </a:ln>
        </p:spPr>
        <p:txBody>
          <a:bodyPr/>
          <a:lstStyle/>
          <a:p>
            <a:pPr marL="342900" indent="-342900">
              <a:spcBef>
                <a:spcPct val="20000"/>
              </a:spcBef>
              <a:buClr>
                <a:schemeClr val="accent1"/>
              </a:buClr>
              <a:buSzPct val="65000"/>
              <a:buFont typeface="Wingdings" pitchFamily="2" charset="2"/>
              <a:buNone/>
            </a:pPr>
            <a:endParaRPr lang="en-US" sz="2600">
              <a:ea typeface="SimSun" pitchFamily="2" charset="-122"/>
            </a:endParaRPr>
          </a:p>
        </p:txBody>
      </p:sp>
      <p:sp>
        <p:nvSpPr>
          <p:cNvPr id="37" name="TextBox 40"/>
          <p:cNvSpPr txBox="1">
            <a:spLocks noChangeArrowheads="1"/>
          </p:cNvSpPr>
          <p:nvPr/>
        </p:nvSpPr>
        <p:spPr bwMode="auto">
          <a:xfrm>
            <a:off x="107950" y="5473700"/>
            <a:ext cx="3054350" cy="265113"/>
          </a:xfrm>
          <a:prstGeom prst="rect">
            <a:avLst/>
          </a:prstGeom>
          <a:noFill/>
          <a:ln w="9525">
            <a:noFill/>
            <a:miter lim="800000"/>
            <a:headEnd/>
            <a:tailEnd/>
          </a:ln>
        </p:spPr>
        <p:txBody>
          <a:bodyPr>
            <a:spAutoFit/>
          </a:bodyPr>
          <a:lstStyle/>
          <a:p>
            <a:pPr eaLnBrk="0" hangingPunct="0">
              <a:lnSpc>
                <a:spcPct val="80000"/>
              </a:lnSpc>
              <a:spcBef>
                <a:spcPct val="20000"/>
              </a:spcBef>
              <a:buClr>
                <a:schemeClr val="accent1"/>
              </a:buClr>
              <a:buSzPct val="65000"/>
              <a:buFont typeface="Wingdings" pitchFamily="2" charset="2"/>
              <a:buNone/>
            </a:pPr>
            <a:r>
              <a:rPr lang="en-US" sz="1400" b="1">
                <a:ea typeface="SimSun" pitchFamily="2" charset="-122"/>
              </a:rPr>
              <a:t>Event</a:t>
            </a:r>
            <a:r>
              <a:rPr lang="en-US" sz="1400">
                <a:ea typeface="SimSun" pitchFamily="2" charset="-122"/>
              </a:rPr>
              <a:t>: </a:t>
            </a:r>
            <a:r>
              <a:rPr lang="en-US" sz="1400" i="1">
                <a:ea typeface="SimSun" pitchFamily="2" charset="-122"/>
              </a:rPr>
              <a:t>John fell asleep</a:t>
            </a:r>
          </a:p>
        </p:txBody>
      </p:sp>
      <p:cxnSp>
        <p:nvCxnSpPr>
          <p:cNvPr id="38" name="Straight Connector 30"/>
          <p:cNvCxnSpPr>
            <a:cxnSpLocks noChangeShapeType="1"/>
          </p:cNvCxnSpPr>
          <p:nvPr/>
        </p:nvCxnSpPr>
        <p:spPr bwMode="auto">
          <a:xfrm rot="5400000">
            <a:off x="1204119" y="4348957"/>
            <a:ext cx="687387" cy="0"/>
          </a:xfrm>
          <a:prstGeom prst="line">
            <a:avLst/>
          </a:prstGeom>
          <a:noFill/>
          <a:ln w="34925">
            <a:solidFill>
              <a:schemeClr val="tx1"/>
            </a:solidFill>
            <a:round/>
            <a:headEnd/>
            <a:tailEnd/>
          </a:ln>
        </p:spPr>
      </p:cxnSp>
      <p:sp>
        <p:nvSpPr>
          <p:cNvPr id="39" name="Left Brace 37"/>
          <p:cNvSpPr>
            <a:spLocks/>
          </p:cNvSpPr>
          <p:nvPr/>
        </p:nvSpPr>
        <p:spPr bwMode="auto">
          <a:xfrm rot="16200000" flipH="1">
            <a:off x="2628900" y="3421063"/>
            <a:ext cx="1431925" cy="425450"/>
          </a:xfrm>
          <a:prstGeom prst="leftBrace">
            <a:avLst>
              <a:gd name="adj1" fmla="val 8333"/>
              <a:gd name="adj2" fmla="val 48852"/>
            </a:avLst>
          </a:prstGeom>
          <a:noFill/>
          <a:ln w="9525">
            <a:solidFill>
              <a:schemeClr val="tx1"/>
            </a:solidFill>
            <a:round/>
            <a:headEnd/>
            <a:tailEnd/>
          </a:ln>
        </p:spPr>
        <p:txBody>
          <a:bodyPr/>
          <a:lstStyle/>
          <a:p>
            <a:pPr marL="342900" indent="-342900">
              <a:spcBef>
                <a:spcPct val="20000"/>
              </a:spcBef>
              <a:buClr>
                <a:schemeClr val="accent1"/>
              </a:buClr>
              <a:buSzPct val="65000"/>
              <a:buFont typeface="Wingdings" pitchFamily="2" charset="2"/>
              <a:buNone/>
            </a:pPr>
            <a:endParaRPr lang="en-US" sz="2600">
              <a:ea typeface="SimSun" pitchFamily="2" charset="-122"/>
            </a:endParaRPr>
          </a:p>
        </p:txBody>
      </p:sp>
      <p:sp>
        <p:nvSpPr>
          <p:cNvPr id="40" name="Left Brace 38"/>
          <p:cNvSpPr>
            <a:spLocks/>
          </p:cNvSpPr>
          <p:nvPr/>
        </p:nvSpPr>
        <p:spPr bwMode="auto">
          <a:xfrm rot="16200000" flipH="1">
            <a:off x="4608513" y="1909763"/>
            <a:ext cx="1385887" cy="3487737"/>
          </a:xfrm>
          <a:prstGeom prst="leftBrace">
            <a:avLst>
              <a:gd name="adj1" fmla="val 8330"/>
              <a:gd name="adj2" fmla="val 48852"/>
            </a:avLst>
          </a:prstGeom>
          <a:noFill/>
          <a:ln w="9525">
            <a:solidFill>
              <a:schemeClr val="tx1"/>
            </a:solidFill>
            <a:round/>
            <a:headEnd/>
            <a:tailEnd/>
          </a:ln>
        </p:spPr>
        <p:txBody>
          <a:bodyPr/>
          <a:lstStyle/>
          <a:p>
            <a:pPr marL="342900" indent="-342900">
              <a:spcBef>
                <a:spcPct val="20000"/>
              </a:spcBef>
              <a:buClr>
                <a:schemeClr val="accent1"/>
              </a:buClr>
              <a:buSzPct val="65000"/>
              <a:buFont typeface="Wingdings" pitchFamily="2" charset="2"/>
              <a:buNone/>
            </a:pPr>
            <a:endParaRPr lang="en-US" sz="2600">
              <a:ea typeface="SimSun" pitchFamily="2" charset="-122"/>
            </a:endParaRPr>
          </a:p>
        </p:txBody>
      </p:sp>
      <p:sp>
        <p:nvSpPr>
          <p:cNvPr id="5" name="Rectangle 4"/>
          <p:cNvSpPr>
            <a:spLocks noChangeArrowheads="1"/>
          </p:cNvSpPr>
          <p:nvPr/>
        </p:nvSpPr>
        <p:spPr bwMode="auto">
          <a:xfrm>
            <a:off x="1738313" y="1895475"/>
            <a:ext cx="457200" cy="238125"/>
          </a:xfrm>
          <a:prstGeom prst="rect">
            <a:avLst/>
          </a:prstGeom>
          <a:solidFill>
            <a:schemeClr val="accent2">
              <a:alpha val="49019"/>
            </a:schemeClr>
          </a:solidFill>
          <a:ln w="9525">
            <a:noFill/>
            <a:miter lim="800000"/>
            <a:headEnd/>
            <a:tailEnd/>
          </a:ln>
        </p:spPr>
        <p:txBody>
          <a:bodyPr/>
          <a:lstStyle/>
          <a:p>
            <a:pPr marL="342900" indent="-342900">
              <a:spcBef>
                <a:spcPct val="20000"/>
              </a:spcBef>
              <a:buClr>
                <a:schemeClr val="accent1"/>
              </a:buClr>
              <a:buSzPct val="65000"/>
              <a:buFont typeface="Wingdings" pitchFamily="2" charset="2"/>
              <a:buNone/>
            </a:pPr>
            <a:endParaRPr lang="en-US" sz="2600">
              <a:ea typeface="SimSun" pitchFamily="2" charset="-122"/>
            </a:endParaRPr>
          </a:p>
        </p:txBody>
      </p:sp>
      <p:sp>
        <p:nvSpPr>
          <p:cNvPr id="44" name="Rectangle 43"/>
          <p:cNvSpPr>
            <a:spLocks noChangeArrowheads="1"/>
          </p:cNvSpPr>
          <p:nvPr/>
        </p:nvSpPr>
        <p:spPr bwMode="auto">
          <a:xfrm>
            <a:off x="4919663" y="1844675"/>
            <a:ext cx="228600" cy="238125"/>
          </a:xfrm>
          <a:prstGeom prst="rect">
            <a:avLst/>
          </a:prstGeom>
          <a:solidFill>
            <a:schemeClr val="accent2">
              <a:alpha val="49019"/>
            </a:schemeClr>
          </a:solidFill>
          <a:ln w="9525">
            <a:noFill/>
            <a:miter lim="800000"/>
            <a:headEnd/>
            <a:tailEnd/>
          </a:ln>
        </p:spPr>
        <p:txBody>
          <a:bodyPr/>
          <a:lstStyle/>
          <a:p>
            <a:pPr marL="342900" indent="-342900">
              <a:spcBef>
                <a:spcPct val="20000"/>
              </a:spcBef>
              <a:buClr>
                <a:schemeClr val="accent1"/>
              </a:buClr>
              <a:buSzPct val="65000"/>
              <a:buFont typeface="Wingdings" pitchFamily="2" charset="2"/>
              <a:buNone/>
            </a:pPr>
            <a:endParaRPr lang="en-US" sz="2600">
              <a:ea typeface="SimSun" pitchFamily="2" charset="-122"/>
            </a:endParaRPr>
          </a:p>
        </p:txBody>
      </p:sp>
      <p:graphicFrame>
        <p:nvGraphicFramePr>
          <p:cNvPr id="2" name="Table 1"/>
          <p:cNvGraphicFramePr>
            <a:graphicFrameLocks noGrp="1"/>
          </p:cNvGraphicFramePr>
          <p:nvPr/>
        </p:nvGraphicFramePr>
        <p:xfrm>
          <a:off x="5140325" y="2276475"/>
          <a:ext cx="3824288" cy="395288"/>
        </p:xfrm>
        <a:graphic>
          <a:graphicData uri="http://schemas.openxmlformats.org/drawingml/2006/table">
            <a:tbl>
              <a:tblPr/>
              <a:tblGrid>
                <a:gridCol w="1912938"/>
                <a:gridCol w="1911350"/>
              </a:tblGrid>
              <a:tr h="395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宋体" charset="0"/>
                          <a:cs typeface="宋体" charset="0"/>
                        </a:rPr>
                        <a:t>Perfective Past</a:t>
                      </a: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宋体" charset="0"/>
                          <a:cs typeface="宋体" charset="0"/>
                        </a:rPr>
                        <a:t>E—R—S </a:t>
                      </a: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15363">
                                            <p:txEl>
                                              <p:pRg st="0" end="0"/>
                                            </p:txEl>
                                          </p:spTgt>
                                        </p:tgtEl>
                                        <p:attrNameLst>
                                          <p:attrName>style.fontWeight</p:attrName>
                                        </p:attrNameLst>
                                      </p:cBhvr>
                                      <p:to>
                                        <p:strVal val="bold"/>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ppt_x"/>
                                          </p:val>
                                        </p:tav>
                                        <p:tav tm="100000">
                                          <p:val>
                                            <p:strVal val="#ppt_x"/>
                                          </p:val>
                                        </p:tav>
                                      </p:tavLst>
                                    </p:anim>
                                    <p:anim calcmode="lin" valueType="num">
                                      <p:cBhvr additive="base">
                                        <p:cTn id="1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5" presetClass="emph" presetSubtype="0" grpId="0" nodeType="clickEffect">
                                  <p:stCondLst>
                                    <p:cond delay="0"/>
                                  </p:stCondLst>
                                  <p:iterate type="lt">
                                    <p:tmAbs val="25"/>
                                  </p:iterate>
                                  <p:childTnLst>
                                    <p:set>
                                      <p:cBhvr override="childStyle">
                                        <p:cTn id="20" dur="indefinite"/>
                                        <p:tgtEl>
                                          <p:spTgt spid="15363">
                                            <p:txEl>
                                              <p:pRg st="1" end="1"/>
                                            </p:txEl>
                                          </p:spTgt>
                                        </p:tgtEl>
                                        <p:attrNameLst>
                                          <p:attrName>style.fontWeight</p:attrName>
                                        </p:attrNameLst>
                                      </p:cBhvr>
                                      <p:to>
                                        <p:strVal val="bold"/>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6" presetClass="emph" presetSubtype="0" autoRev="1" fill="hold" grpId="0" nodeType="clickEffect">
                                  <p:stCondLst>
                                    <p:cond delay="0"/>
                                  </p:stCondLst>
                                  <p:childTnLst>
                                    <p:animScale>
                                      <p:cBhvr>
                                        <p:cTn id="24" dur="2000" fill="hold"/>
                                        <p:tgtEl>
                                          <p:spTgt spid="20"/>
                                        </p:tgtEl>
                                      </p:cBhvr>
                                      <p:by x="150000" y="150000"/>
                                    </p:animScale>
                                  </p:childTnLst>
                                </p:cTn>
                              </p:par>
                            </p:childTnLst>
                          </p:cTn>
                        </p:par>
                      </p:childTnLst>
                    </p:cTn>
                  </p:par>
                  <p:par>
                    <p:cTn id="25" fill="hold" nodeType="clickPar">
                      <p:stCondLst>
                        <p:cond delay="indefinite"/>
                      </p:stCondLst>
                      <p:childTnLst>
                        <p:par>
                          <p:cTn id="26" fill="hold" nodeType="withGroup">
                            <p:stCondLst>
                              <p:cond delay="0"/>
                            </p:stCondLst>
                            <p:childTnLst>
                              <p:par>
                                <p:cTn id="27" presetID="15" presetClass="emph" presetSubtype="0" grpId="0" nodeType="clickEffect">
                                  <p:stCondLst>
                                    <p:cond delay="0"/>
                                  </p:stCondLst>
                                  <p:iterate type="lt">
                                    <p:tmAbs val="25"/>
                                  </p:iterate>
                                  <p:childTnLst>
                                    <p:set>
                                      <p:cBhvr override="childStyle">
                                        <p:cTn id="28" dur="indefinite"/>
                                        <p:tgtEl>
                                          <p:spTgt spid="15363">
                                            <p:txEl>
                                              <p:pRg st="2" end="2"/>
                                            </p:txEl>
                                          </p:spTgt>
                                        </p:tgtEl>
                                        <p:attrNameLst>
                                          <p:attrName>style.fontWeight</p:attrName>
                                        </p:attrNameLst>
                                      </p:cBhvr>
                                      <p:to>
                                        <p:strVal val="bold"/>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32" presetClass="emph" presetSubtype="0" fill="hold" grpId="0" nodeType="clickEffect">
                                  <p:stCondLst>
                                    <p:cond delay="0"/>
                                  </p:stCondLst>
                                  <p:childTnLst>
                                    <p:animRot by="120000">
                                      <p:cBhvr>
                                        <p:cTn id="32" dur="100" fill="hold">
                                          <p:stCondLst>
                                            <p:cond delay="0"/>
                                          </p:stCondLst>
                                        </p:cTn>
                                        <p:tgtEl>
                                          <p:spTgt spid="22"/>
                                        </p:tgtEl>
                                        <p:attrNameLst>
                                          <p:attrName>r</p:attrName>
                                        </p:attrNameLst>
                                      </p:cBhvr>
                                    </p:animRot>
                                    <p:animRot by="-240000">
                                      <p:cBhvr>
                                        <p:cTn id="33" dur="200" fill="hold">
                                          <p:stCondLst>
                                            <p:cond delay="200"/>
                                          </p:stCondLst>
                                        </p:cTn>
                                        <p:tgtEl>
                                          <p:spTgt spid="22"/>
                                        </p:tgtEl>
                                        <p:attrNameLst>
                                          <p:attrName>r</p:attrName>
                                        </p:attrNameLst>
                                      </p:cBhvr>
                                    </p:animRot>
                                    <p:animRot by="240000">
                                      <p:cBhvr>
                                        <p:cTn id="34" dur="200" fill="hold">
                                          <p:stCondLst>
                                            <p:cond delay="400"/>
                                          </p:stCondLst>
                                        </p:cTn>
                                        <p:tgtEl>
                                          <p:spTgt spid="22"/>
                                        </p:tgtEl>
                                        <p:attrNameLst>
                                          <p:attrName>r</p:attrName>
                                        </p:attrNameLst>
                                      </p:cBhvr>
                                    </p:animRot>
                                    <p:animRot by="-240000">
                                      <p:cBhvr>
                                        <p:cTn id="35" dur="200" fill="hold">
                                          <p:stCondLst>
                                            <p:cond delay="600"/>
                                          </p:stCondLst>
                                        </p:cTn>
                                        <p:tgtEl>
                                          <p:spTgt spid="22"/>
                                        </p:tgtEl>
                                        <p:attrNameLst>
                                          <p:attrName>r</p:attrName>
                                        </p:attrNameLst>
                                      </p:cBhvr>
                                    </p:animRot>
                                    <p:animRot by="120000">
                                      <p:cBhvr>
                                        <p:cTn id="36" dur="200" fill="hold">
                                          <p:stCondLst>
                                            <p:cond delay="800"/>
                                          </p:stCondLst>
                                        </p:cTn>
                                        <p:tgtEl>
                                          <p:spTgt spid="22"/>
                                        </p:tgtEl>
                                        <p:attrNameLst>
                                          <p:attrName>r</p:attrName>
                                        </p:attrNameLst>
                                      </p:cBhvr>
                                    </p:animRo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ppt_x"/>
                                          </p:val>
                                        </p:tav>
                                        <p:tav tm="100000">
                                          <p:val>
                                            <p:strVal val="#ppt_x"/>
                                          </p:val>
                                        </p:tav>
                                      </p:tavLst>
                                    </p:anim>
                                    <p:anim calcmode="lin" valueType="num">
                                      <p:cBhvr additive="base">
                                        <p:cTn id="42" dur="500" fill="hold"/>
                                        <p:tgtEl>
                                          <p:spTgt spid="37"/>
                                        </p:tgtEl>
                                        <p:attrNameLst>
                                          <p:attrName>ppt_y</p:attrName>
                                        </p:attrNameLst>
                                      </p:cBhvr>
                                      <p:tavLst>
                                        <p:tav tm="0">
                                          <p:val>
                                            <p:strVal val="1+#ppt_h/2"/>
                                          </p:val>
                                        </p:tav>
                                        <p:tav tm="100000">
                                          <p:val>
                                            <p:strVal val="#ppt_y"/>
                                          </p:val>
                                        </p:tav>
                                      </p:tavLst>
                                    </p:anim>
                                  </p:childTnLst>
                                </p:cTn>
                              </p:par>
                              <p:par>
                                <p:cTn id="43" presetID="1" presetClass="entr" presetSubtype="0" fill="hold" nodeType="with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fade">
                                      <p:cBhvr>
                                        <p:cTn id="49" dur="500"/>
                                        <p:tgtEl>
                                          <p:spTgt spid="3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fade">
                                      <p:cBhvr>
                                        <p:cTn id="52" dur="500"/>
                                        <p:tgtEl>
                                          <p:spTgt spid="40"/>
                                        </p:tgtEl>
                                      </p:cBhvr>
                                    </p:animEffect>
                                  </p:childTnLst>
                                </p:cTn>
                              </p:par>
                              <p:par>
                                <p:cTn id="53" presetID="10" presetClass="exit" presetSubtype="0" fill="hold" grpId="1" nodeType="withEffect">
                                  <p:stCondLst>
                                    <p:cond delay="250"/>
                                  </p:stCondLst>
                                  <p:childTnLst>
                                    <p:animEffect transition="out" filter="fade">
                                      <p:cBhvr>
                                        <p:cTn id="54" dur="500"/>
                                        <p:tgtEl>
                                          <p:spTgt spid="22"/>
                                        </p:tgtEl>
                                      </p:cBhvr>
                                    </p:animEffect>
                                    <p:set>
                                      <p:cBhvr>
                                        <p:cTn id="55" dur="1" fill="hold">
                                          <p:stCondLst>
                                            <p:cond delay="499"/>
                                          </p:stCondLst>
                                        </p:cTn>
                                        <p:tgtEl>
                                          <p:spTgt spid="22"/>
                                        </p:tgtEl>
                                        <p:attrNameLst>
                                          <p:attrName>style.visibility</p:attrName>
                                        </p:attrNameLst>
                                      </p:cBhvr>
                                      <p:to>
                                        <p:strVal val="hidden"/>
                                      </p:to>
                                    </p:set>
                                  </p:childTnLst>
                                </p:cTn>
                              </p:par>
                              <p:par>
                                <p:cTn id="56" presetID="10" presetClass="exit" presetSubtype="0" fill="hold" grpId="0" nodeType="withEffect">
                                  <p:stCondLst>
                                    <p:cond delay="250"/>
                                  </p:stCondLst>
                                  <p:childTnLst>
                                    <p:animEffect transition="out" filter="fade">
                                      <p:cBhvr>
                                        <p:cTn id="57" dur="500"/>
                                        <p:tgtEl>
                                          <p:spTgt spid="23"/>
                                        </p:tgtEl>
                                      </p:cBhvr>
                                    </p:animEffect>
                                    <p:set>
                                      <p:cBhvr>
                                        <p:cTn id="58" dur="1" fill="hold">
                                          <p:stCondLst>
                                            <p:cond delay="499"/>
                                          </p:stCondLst>
                                        </p:cTn>
                                        <p:tgtEl>
                                          <p:spTgt spid="23"/>
                                        </p:tgtEl>
                                        <p:attrNameLst>
                                          <p:attrName>style.visibility</p:attrName>
                                        </p:attrNameLst>
                                      </p:cBhvr>
                                      <p:to>
                                        <p:strVal val="hidden"/>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xit" presetSubtype="4" fill="hold" grpId="1" nodeType="clickEffect">
                                  <p:stCondLst>
                                    <p:cond delay="0"/>
                                  </p:stCondLst>
                                  <p:childTnLst>
                                    <p:anim calcmode="lin" valueType="num">
                                      <p:cBhvr additive="base">
                                        <p:cTn id="62" dur="500"/>
                                        <p:tgtEl>
                                          <p:spTgt spid="40"/>
                                        </p:tgtEl>
                                        <p:attrNameLst>
                                          <p:attrName>ppt_x</p:attrName>
                                        </p:attrNameLst>
                                      </p:cBhvr>
                                      <p:tavLst>
                                        <p:tav tm="0">
                                          <p:val>
                                            <p:strVal val="ppt_x"/>
                                          </p:val>
                                        </p:tav>
                                        <p:tav tm="100000">
                                          <p:val>
                                            <p:strVal val="ppt_x"/>
                                          </p:val>
                                        </p:tav>
                                      </p:tavLst>
                                    </p:anim>
                                    <p:anim calcmode="lin" valueType="num">
                                      <p:cBhvr additive="base">
                                        <p:cTn id="63" dur="500"/>
                                        <p:tgtEl>
                                          <p:spTgt spid="40"/>
                                        </p:tgtEl>
                                        <p:attrNameLst>
                                          <p:attrName>ppt_y</p:attrName>
                                        </p:attrNameLst>
                                      </p:cBhvr>
                                      <p:tavLst>
                                        <p:tav tm="0">
                                          <p:val>
                                            <p:strVal val="ppt_y"/>
                                          </p:val>
                                        </p:tav>
                                        <p:tav tm="100000">
                                          <p:val>
                                            <p:strVal val="1+ppt_h/2"/>
                                          </p:val>
                                        </p:tav>
                                      </p:tavLst>
                                    </p:anim>
                                    <p:set>
                                      <p:cBhvr>
                                        <p:cTn id="64" dur="1" fill="hold">
                                          <p:stCondLst>
                                            <p:cond delay="499"/>
                                          </p:stCondLst>
                                        </p:cTn>
                                        <p:tgtEl>
                                          <p:spTgt spid="40"/>
                                        </p:tgtEl>
                                        <p:attrNameLst>
                                          <p:attrName>style.visibility</p:attrName>
                                        </p:attrNameLst>
                                      </p:cBhvr>
                                      <p:to>
                                        <p:strVal val="hidden"/>
                                      </p:to>
                                    </p:set>
                                  </p:childTnLst>
                                </p:cTn>
                              </p:par>
                              <p:par>
                                <p:cTn id="65" presetID="2" presetClass="exit" presetSubtype="4" fill="hold" grpId="1" nodeType="withEffect">
                                  <p:stCondLst>
                                    <p:cond delay="0"/>
                                  </p:stCondLst>
                                  <p:childTnLst>
                                    <p:anim calcmode="lin" valueType="num">
                                      <p:cBhvr additive="base">
                                        <p:cTn id="66" dur="500"/>
                                        <p:tgtEl>
                                          <p:spTgt spid="39"/>
                                        </p:tgtEl>
                                        <p:attrNameLst>
                                          <p:attrName>ppt_x</p:attrName>
                                        </p:attrNameLst>
                                      </p:cBhvr>
                                      <p:tavLst>
                                        <p:tav tm="0">
                                          <p:val>
                                            <p:strVal val="ppt_x"/>
                                          </p:val>
                                        </p:tav>
                                        <p:tav tm="100000">
                                          <p:val>
                                            <p:strVal val="ppt_x"/>
                                          </p:val>
                                        </p:tav>
                                      </p:tavLst>
                                    </p:anim>
                                    <p:anim calcmode="lin" valueType="num">
                                      <p:cBhvr additive="base">
                                        <p:cTn id="67" dur="500"/>
                                        <p:tgtEl>
                                          <p:spTgt spid="39"/>
                                        </p:tgtEl>
                                        <p:attrNameLst>
                                          <p:attrName>ppt_y</p:attrName>
                                        </p:attrNameLst>
                                      </p:cBhvr>
                                      <p:tavLst>
                                        <p:tav tm="0">
                                          <p:val>
                                            <p:strVal val="ppt_y"/>
                                          </p:val>
                                        </p:tav>
                                        <p:tav tm="100000">
                                          <p:val>
                                            <p:strVal val="1+ppt_h/2"/>
                                          </p:val>
                                        </p:tav>
                                      </p:tavLst>
                                    </p:anim>
                                    <p:set>
                                      <p:cBhvr>
                                        <p:cTn id="68" dur="1" fill="hold">
                                          <p:stCondLst>
                                            <p:cond delay="499"/>
                                          </p:stCondLst>
                                        </p:cTn>
                                        <p:tgtEl>
                                          <p:spTgt spid="39"/>
                                        </p:tgtEl>
                                        <p:attrNameLst>
                                          <p:attrName>style.visibility</p:attrName>
                                        </p:attrNameLst>
                                      </p:cBhvr>
                                      <p:to>
                                        <p:strVal val="hidden"/>
                                      </p:to>
                                    </p:set>
                                  </p:childTnLst>
                                </p:cTn>
                              </p:par>
                              <p:par>
                                <p:cTn id="69" presetID="2" presetClass="entr" presetSubtype="4" fill="hold" grpId="2" nodeType="withEffect">
                                  <p:stCondLst>
                                    <p:cond delay="250"/>
                                  </p:stCondLst>
                                  <p:childTnLst>
                                    <p:set>
                                      <p:cBhvr>
                                        <p:cTn id="70" dur="1" fill="hold">
                                          <p:stCondLst>
                                            <p:cond delay="0"/>
                                          </p:stCondLst>
                                        </p:cTn>
                                        <p:tgtEl>
                                          <p:spTgt spid="22"/>
                                        </p:tgtEl>
                                        <p:attrNameLst>
                                          <p:attrName>style.visibility</p:attrName>
                                        </p:attrNameLst>
                                      </p:cBhvr>
                                      <p:to>
                                        <p:strVal val="visible"/>
                                      </p:to>
                                    </p:set>
                                    <p:anim calcmode="lin" valueType="num">
                                      <p:cBhvr additive="base">
                                        <p:cTn id="71" dur="500" fill="hold"/>
                                        <p:tgtEl>
                                          <p:spTgt spid="22"/>
                                        </p:tgtEl>
                                        <p:attrNameLst>
                                          <p:attrName>ppt_x</p:attrName>
                                        </p:attrNameLst>
                                      </p:cBhvr>
                                      <p:tavLst>
                                        <p:tav tm="0">
                                          <p:val>
                                            <p:strVal val="#ppt_x"/>
                                          </p:val>
                                        </p:tav>
                                        <p:tav tm="100000">
                                          <p:val>
                                            <p:strVal val="#ppt_x"/>
                                          </p:val>
                                        </p:tav>
                                      </p:tavLst>
                                    </p:anim>
                                    <p:anim calcmode="lin" valueType="num">
                                      <p:cBhvr additive="base">
                                        <p:cTn id="72" dur="500" fill="hold"/>
                                        <p:tgtEl>
                                          <p:spTgt spid="22"/>
                                        </p:tgtEl>
                                        <p:attrNameLst>
                                          <p:attrName>ppt_y</p:attrName>
                                        </p:attrNameLst>
                                      </p:cBhvr>
                                      <p:tavLst>
                                        <p:tav tm="0">
                                          <p:val>
                                            <p:strVal val="1+#ppt_h/2"/>
                                          </p:val>
                                        </p:tav>
                                        <p:tav tm="100000">
                                          <p:val>
                                            <p:strVal val="#ppt_y"/>
                                          </p:val>
                                        </p:tav>
                                      </p:tavLst>
                                    </p:anim>
                                  </p:childTnLst>
                                </p:cTn>
                              </p:par>
                              <p:par>
                                <p:cTn id="73" presetID="2" presetClass="entr" presetSubtype="4" fill="hold" grpId="1" nodeType="withEffect">
                                  <p:stCondLst>
                                    <p:cond delay="250"/>
                                  </p:stCondLst>
                                  <p:childTnLst>
                                    <p:set>
                                      <p:cBhvr>
                                        <p:cTn id="74" dur="1" fill="hold">
                                          <p:stCondLst>
                                            <p:cond delay="0"/>
                                          </p:stCondLst>
                                        </p:cTn>
                                        <p:tgtEl>
                                          <p:spTgt spid="23"/>
                                        </p:tgtEl>
                                        <p:attrNameLst>
                                          <p:attrName>style.visibility</p:attrName>
                                        </p:attrNameLst>
                                      </p:cBhvr>
                                      <p:to>
                                        <p:strVal val="visible"/>
                                      </p:to>
                                    </p:set>
                                    <p:anim calcmode="lin" valueType="num">
                                      <p:cBhvr additive="base">
                                        <p:cTn id="75" dur="500" fill="hold"/>
                                        <p:tgtEl>
                                          <p:spTgt spid="23"/>
                                        </p:tgtEl>
                                        <p:attrNameLst>
                                          <p:attrName>ppt_x</p:attrName>
                                        </p:attrNameLst>
                                      </p:cBhvr>
                                      <p:tavLst>
                                        <p:tav tm="0">
                                          <p:val>
                                            <p:strVal val="#ppt_x"/>
                                          </p:val>
                                        </p:tav>
                                        <p:tav tm="100000">
                                          <p:val>
                                            <p:strVal val="#ppt_x"/>
                                          </p:val>
                                        </p:tav>
                                      </p:tavLst>
                                    </p:anim>
                                    <p:anim calcmode="lin" valueType="num">
                                      <p:cBhvr additive="base">
                                        <p:cTn id="76" dur="500" fill="hold"/>
                                        <p:tgtEl>
                                          <p:spTgt spid="23"/>
                                        </p:tgtEl>
                                        <p:attrNameLst>
                                          <p:attrName>ppt_y</p:attrName>
                                        </p:attrNameLst>
                                      </p:cBhvr>
                                      <p:tavLst>
                                        <p:tav tm="0">
                                          <p:val>
                                            <p:strVal val="1+#ppt_h/2"/>
                                          </p:val>
                                        </p:tav>
                                        <p:tav tm="100000">
                                          <p:val>
                                            <p:strVal val="#ppt_y"/>
                                          </p:val>
                                        </p:tav>
                                      </p:tavLst>
                                    </p:anim>
                                  </p:childTnLst>
                                </p:cTn>
                              </p:par>
                              <p:par>
                                <p:cTn id="77" presetID="10" presetClass="entr" presetSubtype="0" fill="hold" grpId="0" nodeType="withEffect">
                                  <p:stCondLst>
                                    <p:cond delay="250"/>
                                  </p:stCondLst>
                                  <p:childTnLst>
                                    <p:set>
                                      <p:cBhvr>
                                        <p:cTn id="78" dur="1" fill="hold">
                                          <p:stCondLst>
                                            <p:cond delay="0"/>
                                          </p:stCondLst>
                                        </p:cTn>
                                        <p:tgtEl>
                                          <p:spTgt spid="44"/>
                                        </p:tgtEl>
                                        <p:attrNameLst>
                                          <p:attrName>style.visibility</p:attrName>
                                        </p:attrNameLst>
                                      </p:cBhvr>
                                      <p:to>
                                        <p:strVal val="visible"/>
                                      </p:to>
                                    </p:set>
                                    <p:animEffect transition="in" filter="fade">
                                      <p:cBhvr>
                                        <p:cTn id="79" dur="500"/>
                                        <p:tgtEl>
                                          <p:spTgt spid="44"/>
                                        </p:tgtEl>
                                      </p:cBhvr>
                                    </p:animEffect>
                                  </p:childTnLst>
                                </p:cTn>
                              </p:par>
                              <p:par>
                                <p:cTn id="80" presetID="10" presetClass="entr" presetSubtype="0" fill="hold" grpId="0" nodeType="withEffect">
                                  <p:stCondLst>
                                    <p:cond delay="250"/>
                                  </p:stCondLst>
                                  <p:childTnLst>
                                    <p:set>
                                      <p:cBhvr>
                                        <p:cTn id="81" dur="1" fill="hold">
                                          <p:stCondLst>
                                            <p:cond delay="0"/>
                                          </p:stCondLst>
                                        </p:cTn>
                                        <p:tgtEl>
                                          <p:spTgt spid="5"/>
                                        </p:tgtEl>
                                        <p:attrNameLst>
                                          <p:attrName>style.visibility</p:attrName>
                                        </p:attrNameLst>
                                      </p:cBhvr>
                                      <p:to>
                                        <p:strVal val="visible"/>
                                      </p:to>
                                    </p:set>
                                    <p:animEffect transition="in" filter="fade">
                                      <p:cBhvr>
                                        <p:cTn id="82" dur="500"/>
                                        <p:tgtEl>
                                          <p:spTgt spid="5"/>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53" presetClass="entr" presetSubtype="16" fill="hold" nodeType="clickEffect">
                                  <p:stCondLst>
                                    <p:cond delay="0"/>
                                  </p:stCondLst>
                                  <p:childTnLst>
                                    <p:set>
                                      <p:cBhvr>
                                        <p:cTn id="86" dur="1" fill="hold">
                                          <p:stCondLst>
                                            <p:cond delay="0"/>
                                          </p:stCondLst>
                                        </p:cTn>
                                        <p:tgtEl>
                                          <p:spTgt spid="2"/>
                                        </p:tgtEl>
                                        <p:attrNameLst>
                                          <p:attrName>style.visibility</p:attrName>
                                        </p:attrNameLst>
                                      </p:cBhvr>
                                      <p:to>
                                        <p:strVal val="visible"/>
                                      </p:to>
                                    </p:set>
                                    <p:anim calcmode="lin" valueType="num">
                                      <p:cBhvr>
                                        <p:cTn id="87" dur="500" fill="hold"/>
                                        <p:tgtEl>
                                          <p:spTgt spid="2"/>
                                        </p:tgtEl>
                                        <p:attrNameLst>
                                          <p:attrName>ppt_w</p:attrName>
                                        </p:attrNameLst>
                                      </p:cBhvr>
                                      <p:tavLst>
                                        <p:tav tm="0">
                                          <p:val>
                                            <p:fltVal val="0"/>
                                          </p:val>
                                        </p:tav>
                                        <p:tav tm="100000">
                                          <p:val>
                                            <p:strVal val="#ppt_w"/>
                                          </p:val>
                                        </p:tav>
                                      </p:tavLst>
                                    </p:anim>
                                    <p:anim calcmode="lin" valueType="num">
                                      <p:cBhvr>
                                        <p:cTn id="88" dur="500" fill="hold"/>
                                        <p:tgtEl>
                                          <p:spTgt spid="2"/>
                                        </p:tgtEl>
                                        <p:attrNameLst>
                                          <p:attrName>ppt_h</p:attrName>
                                        </p:attrNameLst>
                                      </p:cBhvr>
                                      <p:tavLst>
                                        <p:tav tm="0">
                                          <p:val>
                                            <p:fltVal val="0"/>
                                          </p:val>
                                        </p:tav>
                                        <p:tav tm="100000">
                                          <p:val>
                                            <p:strVal val="#ppt_h"/>
                                          </p:val>
                                        </p:tav>
                                      </p:tavLst>
                                    </p:anim>
                                    <p:animEffect transition="in" filter="fade">
                                      <p:cBhvr>
                                        <p:cTn id="8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P spid="20" grpId="0" animBg="1"/>
      <p:bldP spid="22" grpId="0" animBg="1"/>
      <p:bldP spid="22" grpId="1" animBg="1"/>
      <p:bldP spid="22" grpId="2" animBg="1"/>
      <p:bldP spid="23" grpId="0" animBg="1"/>
      <p:bldP spid="23" grpId="1" animBg="1"/>
      <p:bldP spid="27" grpId="0"/>
      <p:bldP spid="29" grpId="0" animBg="1"/>
      <p:bldP spid="37" grpId="0"/>
      <p:bldP spid="39" grpId="0" animBg="1"/>
      <p:bldP spid="39" grpId="1" animBg="1"/>
      <p:bldP spid="40" grpId="0" animBg="1"/>
      <p:bldP spid="40" grpId="1" animBg="1"/>
      <p:bldP spid="5"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6"/>
          <p:cNvSpPr>
            <a:spLocks noGrp="1" noChangeArrowheads="1"/>
          </p:cNvSpPr>
          <p:nvPr>
            <p:ph type="sldNum" sz="quarter" idx="12"/>
          </p:nvPr>
        </p:nvSpPr>
        <p:spPr>
          <a:ln>
            <a:miter lim="800000"/>
            <a:headEnd/>
            <a:tailEnd/>
          </a:ln>
        </p:spPr>
        <p:txBody>
          <a:bodyPr/>
          <a:lstStyle/>
          <a:p>
            <a:pPr>
              <a:defRPr/>
            </a:pPr>
            <a:fld id="{8DB4509E-FA5E-4BE1-8844-E974957F4FF3}" type="slidenum">
              <a:rPr lang="en-US" smtClean="0"/>
              <a:pPr>
                <a:defRPr/>
              </a:pPr>
              <a:t>29</a:t>
            </a:fld>
            <a:endParaRPr lang="en-US" smtClean="0"/>
          </a:p>
        </p:txBody>
      </p:sp>
      <p:sp>
        <p:nvSpPr>
          <p:cNvPr id="109570"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65101DE3-11E9-43A2-9054-2856507DBA04}" type="slidenum">
              <a:rPr lang="en-US" sz="1200">
                <a:latin typeface="Garamond" pitchFamily="18" charset="0"/>
              </a:rPr>
              <a:pPr algn="r"/>
              <a:t>29</a:t>
            </a:fld>
            <a:endParaRPr lang="en-US" sz="1200">
              <a:latin typeface="Garamond" pitchFamily="18" charset="0"/>
            </a:endParaRPr>
          </a:p>
        </p:txBody>
      </p:sp>
      <p:sp>
        <p:nvSpPr>
          <p:cNvPr id="109571"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0E0BC1DD-049B-4D84-968D-BC689C7434D5}" type="slidenum">
              <a:rPr lang="en-US" sz="1200">
                <a:latin typeface="Garamond" pitchFamily="18" charset="0"/>
              </a:rPr>
              <a:pPr algn="r"/>
              <a:t>29</a:t>
            </a:fld>
            <a:endParaRPr lang="en-US" sz="1200">
              <a:latin typeface="Garamond" pitchFamily="18" charset="0"/>
            </a:endParaRPr>
          </a:p>
        </p:txBody>
      </p:sp>
      <p:sp>
        <p:nvSpPr>
          <p:cNvPr id="109572" name="Title 1"/>
          <p:cNvSpPr>
            <a:spLocks noGrp="1"/>
          </p:cNvSpPr>
          <p:nvPr>
            <p:ph type="title" idx="4294967295"/>
          </p:nvPr>
        </p:nvSpPr>
        <p:spPr>
          <a:xfrm>
            <a:off x="985838" y="214313"/>
            <a:ext cx="8229600" cy="1139825"/>
          </a:xfrm>
        </p:spPr>
        <p:txBody>
          <a:bodyPr/>
          <a:lstStyle/>
          <a:p>
            <a:pPr eaLnBrk="1" hangingPunct="1"/>
            <a:r>
              <a:rPr lang="en-US" smtClean="0">
                <a:ea typeface="ＭＳ Ｐゴシック" pitchFamily="34" charset="-128"/>
              </a:rPr>
              <a:t>Role of knowledge</a:t>
            </a:r>
          </a:p>
        </p:txBody>
      </p:sp>
      <p:sp>
        <p:nvSpPr>
          <p:cNvPr id="109573" name="Content Placeholder 1"/>
          <p:cNvSpPr>
            <a:spLocks noGrp="1"/>
          </p:cNvSpPr>
          <p:nvPr>
            <p:ph idx="4294967295"/>
          </p:nvPr>
        </p:nvSpPr>
        <p:spPr/>
        <p:txBody>
          <a:bodyPr/>
          <a:lstStyle/>
          <a:p>
            <a:pPr eaLnBrk="1" hangingPunct="1"/>
            <a:r>
              <a:rPr lang="en-US" smtClean="0">
                <a:ea typeface="ＭＳ Ｐゴシック" pitchFamily="34" charset="-128"/>
              </a:rPr>
              <a:t>Recognize events and temporal expressions </a:t>
            </a:r>
          </a:p>
          <a:p>
            <a:pPr eaLnBrk="1" hangingPunct="1"/>
            <a:r>
              <a:rPr lang="en-US" smtClean="0">
                <a:ea typeface="ＭＳ Ｐゴシック" pitchFamily="34" charset="-128"/>
              </a:rPr>
              <a:t>Determine which are related</a:t>
            </a:r>
          </a:p>
          <a:p>
            <a:pPr eaLnBrk="1" hangingPunct="1"/>
            <a:r>
              <a:rPr lang="en-US" smtClean="0">
                <a:ea typeface="ＭＳ Ｐゴシック" pitchFamily="34" charset="-128"/>
              </a:rPr>
              <a:t>Determine type of relation</a:t>
            </a:r>
          </a:p>
          <a:p>
            <a:pPr eaLnBrk="1" hangingPunct="1"/>
            <a:r>
              <a:rPr lang="en-US" smtClean="0">
                <a:ea typeface="ＭＳ Ｐゴシック" pitchFamily="34" charset="-128"/>
              </a:rPr>
              <a:t>Draw Inferences about implicit events and relations</a:t>
            </a:r>
          </a:p>
          <a:p>
            <a:pPr lvl="1" eaLnBrk="1" hangingPunct="1"/>
            <a:r>
              <a:rPr lang="en-US" smtClean="0"/>
              <a:t>Cause/effect, contingency, etc…</a:t>
            </a:r>
          </a:p>
          <a:p>
            <a:pPr eaLnBrk="1" hangingPunct="1">
              <a:buFont typeface="Wingdings" pitchFamily="2" charset="2"/>
              <a:buNone/>
            </a:pPr>
            <a:endParaRPr lang="en-US" smtClean="0">
              <a:ea typeface="ＭＳ Ｐゴシック" pitchFamily="34" charset="-128"/>
            </a:endParaRP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6"/>
          <p:cNvSpPr txBox="1">
            <a:spLocks noGrp="1" noChangeArrowheads="1"/>
          </p:cNvSpPr>
          <p:nvPr/>
        </p:nvSpPr>
        <p:spPr bwMode="auto">
          <a:xfrm>
            <a:off x="6553200" y="6243638"/>
            <a:ext cx="2133600" cy="457200"/>
          </a:xfrm>
          <a:prstGeom prst="rect">
            <a:avLst/>
          </a:prstGeom>
          <a:noFill/>
          <a:ln>
            <a:miter lim="800000"/>
            <a:headEnd/>
            <a:tailEnd/>
          </a:ln>
          <a:extLst/>
        </p:spPr>
        <p:txBody>
          <a:bodyPr anchor="b"/>
          <a:lstStyle/>
          <a:p>
            <a:pPr algn="r">
              <a:defRPr/>
            </a:pPr>
            <a:fld id="{A008B111-B867-4076-9AC3-BC58E912FF87}" type="slidenum">
              <a:rPr lang="en-US" sz="1200">
                <a:latin typeface="Garamond" pitchFamily="18" charset="0"/>
                <a:cs typeface="+mn-cs"/>
              </a:rPr>
              <a:pPr algn="r">
                <a:defRPr/>
              </a:pPr>
              <a:t>3</a:t>
            </a:fld>
            <a:endParaRPr lang="en-US" sz="1200">
              <a:latin typeface="Garamond" pitchFamily="18" charset="0"/>
              <a:cs typeface="+mn-cs"/>
            </a:endParaRPr>
          </a:p>
        </p:txBody>
      </p:sp>
      <p:sp>
        <p:nvSpPr>
          <p:cNvPr id="456707"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4F394708-562C-4152-AD07-096D99A3C919}" type="slidenum">
              <a:rPr lang="en-US" sz="1200">
                <a:latin typeface="Garamond" pitchFamily="18" charset="0"/>
              </a:rPr>
              <a:pPr algn="r"/>
              <a:t>3</a:t>
            </a:fld>
            <a:endParaRPr lang="en-US" sz="1200">
              <a:latin typeface="Garamond" pitchFamily="18" charset="0"/>
            </a:endParaRPr>
          </a:p>
        </p:txBody>
      </p:sp>
      <p:sp>
        <p:nvSpPr>
          <p:cNvPr id="456708" name="Rectangle 2"/>
          <p:cNvSpPr>
            <a:spLocks noGrp="1" noChangeArrowheads="1"/>
          </p:cNvSpPr>
          <p:nvPr>
            <p:ph type="body" idx="4294967295"/>
          </p:nvPr>
        </p:nvSpPr>
        <p:spPr>
          <a:xfrm>
            <a:off x="468313" y="1628775"/>
            <a:ext cx="8229600" cy="4525963"/>
          </a:xfrm>
        </p:spPr>
        <p:txBody>
          <a:bodyPr/>
          <a:lstStyle/>
          <a:p>
            <a:pPr marL="609600" indent="-609600" eaLnBrk="1" hangingPunct="1"/>
            <a:r>
              <a:rPr lang="en-US" altLang="zh-CN" sz="3600" smtClean="0">
                <a:ea typeface="SimSun" pitchFamily="2" charset="-122"/>
              </a:rPr>
              <a:t>Slides are available at</a:t>
            </a:r>
          </a:p>
          <a:p>
            <a:pPr marL="609600" indent="-609600" eaLnBrk="1" hangingPunct="1">
              <a:buFont typeface="Wingdings" pitchFamily="2" charset="2"/>
              <a:buNone/>
            </a:pPr>
            <a:r>
              <a:rPr lang="en-US" altLang="zh-CN" sz="3600" smtClean="0">
                <a:ea typeface="SimSun" pitchFamily="2" charset="-122"/>
              </a:rPr>
              <a:t>http://nlp.cs.qc.cuny.edu/tietutorial.pptx</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29"/>
          <p:cNvSpPr>
            <a:spLocks noGrp="1"/>
          </p:cNvSpPr>
          <p:nvPr>
            <p:ph type="title"/>
          </p:nvPr>
        </p:nvSpPr>
        <p:spPr/>
        <p:txBody>
          <a:bodyPr/>
          <a:lstStyle/>
          <a:p>
            <a:r>
              <a:rPr lang="en-US" smtClean="0">
                <a:ea typeface="ＭＳ Ｐゴシック" pitchFamily="34" charset="-128"/>
              </a:rPr>
              <a:t>Linguistic knowledge</a:t>
            </a:r>
          </a:p>
        </p:txBody>
      </p:sp>
      <p:sp>
        <p:nvSpPr>
          <p:cNvPr id="109570" name="Rectangle 6"/>
          <p:cNvSpPr>
            <a:spLocks noGrp="1" noChangeArrowheads="1"/>
          </p:cNvSpPr>
          <p:nvPr>
            <p:ph type="sldNum" sz="quarter" idx="12"/>
          </p:nvPr>
        </p:nvSpPr>
        <p:spPr>
          <a:ln>
            <a:miter lim="800000"/>
            <a:headEnd/>
            <a:tailEnd/>
          </a:ln>
        </p:spPr>
        <p:txBody>
          <a:bodyPr/>
          <a:lstStyle/>
          <a:p>
            <a:pPr>
              <a:defRPr/>
            </a:pPr>
            <a:fld id="{644C02D1-37A2-4BC0-A52C-AB3C3D53E1FA}" type="slidenum">
              <a:rPr lang="en-US" smtClean="0"/>
              <a:pPr>
                <a:defRPr/>
              </a:pPr>
              <a:t>30</a:t>
            </a:fld>
            <a:endParaRPr lang="en-US" smtClean="0"/>
          </a:p>
        </p:txBody>
      </p:sp>
      <p:sp>
        <p:nvSpPr>
          <p:cNvPr id="111619"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C94371D8-E940-4CD0-9B09-742A4213FF8E}" type="slidenum">
              <a:rPr lang="en-US" sz="1200">
                <a:latin typeface="Garamond" pitchFamily="18" charset="0"/>
              </a:rPr>
              <a:pPr algn="r"/>
              <a:t>30</a:t>
            </a:fld>
            <a:endParaRPr lang="en-US" sz="1200">
              <a:latin typeface="Garamond" pitchFamily="18" charset="0"/>
            </a:endParaRPr>
          </a:p>
        </p:txBody>
      </p:sp>
      <p:sp>
        <p:nvSpPr>
          <p:cNvPr id="111620"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D1A1FEE4-9C33-4702-A901-C1DF3125026E}" type="slidenum">
              <a:rPr lang="en-US" sz="1200">
                <a:latin typeface="Garamond" pitchFamily="18" charset="0"/>
              </a:rPr>
              <a:pPr algn="r"/>
              <a:t>30</a:t>
            </a:fld>
            <a:endParaRPr lang="en-US" sz="1200">
              <a:latin typeface="Garamond" pitchFamily="18" charset="0"/>
            </a:endParaRPr>
          </a:p>
        </p:txBody>
      </p:sp>
      <p:sp>
        <p:nvSpPr>
          <p:cNvPr id="129028" name="TextBox 3"/>
          <p:cNvSpPr txBox="1">
            <a:spLocks noChangeArrowheads="1"/>
          </p:cNvSpPr>
          <p:nvPr/>
        </p:nvSpPr>
        <p:spPr bwMode="auto">
          <a:xfrm>
            <a:off x="1690688" y="1465263"/>
            <a:ext cx="5973762" cy="450850"/>
          </a:xfrm>
          <a:prstGeom prst="rect">
            <a:avLst/>
          </a:prstGeom>
          <a:noFill/>
          <a:ln w="9525">
            <a:noFill/>
            <a:miter lim="800000"/>
            <a:headEnd/>
            <a:tailEnd/>
          </a:ln>
        </p:spPr>
        <p:txBody>
          <a:bodyPr wrap="none">
            <a:spAutoFit/>
          </a:bodyPr>
          <a:lstStyle/>
          <a:p>
            <a:pPr eaLnBrk="0" hangingPunct="0">
              <a:lnSpc>
                <a:spcPct val="80000"/>
              </a:lnSpc>
              <a:spcBef>
                <a:spcPct val="20000"/>
              </a:spcBef>
              <a:buClr>
                <a:schemeClr val="accent1"/>
              </a:buClr>
              <a:buSzPct val="65000"/>
              <a:buFont typeface="Wingdings" pitchFamily="2" charset="2"/>
              <a:buNone/>
            </a:pPr>
            <a:r>
              <a:rPr lang="en-US" sz="2800">
                <a:ea typeface="SimSun" pitchFamily="2" charset="-122"/>
              </a:rPr>
              <a:t>John </a:t>
            </a:r>
            <a:r>
              <a:rPr lang="en-US" sz="2800" b="1">
                <a:solidFill>
                  <a:schemeClr val="tx2"/>
                </a:solidFill>
                <a:ea typeface="SimSun" pitchFamily="2" charset="-122"/>
              </a:rPr>
              <a:t>worked</a:t>
            </a:r>
            <a:r>
              <a:rPr lang="en-US" sz="2800" b="1">
                <a:solidFill>
                  <a:schemeClr val="accent2"/>
                </a:solidFill>
                <a:ea typeface="SimSun" pitchFamily="2" charset="-122"/>
              </a:rPr>
              <a:t> </a:t>
            </a:r>
            <a:r>
              <a:rPr lang="en-US" sz="2800">
                <a:ea typeface="SimSun" pitchFamily="2" charset="-122"/>
              </a:rPr>
              <a:t>for company A in </a:t>
            </a:r>
            <a:r>
              <a:rPr lang="en-US" sz="2800" b="1">
                <a:solidFill>
                  <a:schemeClr val="accent1"/>
                </a:solidFill>
                <a:ea typeface="SimSun" pitchFamily="2" charset="-122"/>
              </a:rPr>
              <a:t>1999</a:t>
            </a:r>
          </a:p>
        </p:txBody>
      </p:sp>
      <p:sp>
        <p:nvSpPr>
          <p:cNvPr id="5" name="TextBox 4"/>
          <p:cNvSpPr txBox="1">
            <a:spLocks noChangeArrowheads="1"/>
          </p:cNvSpPr>
          <p:nvPr/>
        </p:nvSpPr>
        <p:spPr bwMode="auto">
          <a:xfrm>
            <a:off x="0" y="2514600"/>
            <a:ext cx="9134475" cy="412750"/>
          </a:xfrm>
          <a:prstGeom prst="rect">
            <a:avLst/>
          </a:prstGeom>
          <a:noFill/>
          <a:ln w="9525">
            <a:noFill/>
            <a:miter lim="800000"/>
            <a:headEnd/>
            <a:tailEnd/>
          </a:ln>
        </p:spPr>
        <p:txBody>
          <a:bodyPr wrap="none">
            <a:spAutoFit/>
          </a:bodyPr>
          <a:lstStyle/>
          <a:p>
            <a:pPr eaLnBrk="0" hangingPunct="0">
              <a:lnSpc>
                <a:spcPct val="80000"/>
              </a:lnSpc>
              <a:spcBef>
                <a:spcPct val="20000"/>
              </a:spcBef>
              <a:buClr>
                <a:schemeClr val="accent1"/>
              </a:buClr>
              <a:buSzPct val="65000"/>
              <a:buFont typeface="Wingdings" pitchFamily="2" charset="2"/>
              <a:buNone/>
            </a:pPr>
            <a:r>
              <a:rPr lang="en-US" sz="2500" b="1">
                <a:ea typeface="SimSun" pitchFamily="2" charset="-122"/>
              </a:rPr>
              <a:t>[</a:t>
            </a:r>
            <a:r>
              <a:rPr lang="en-US" sz="2000" b="1">
                <a:ea typeface="SimSun" pitchFamily="2" charset="-122"/>
              </a:rPr>
              <a:t>S</a:t>
            </a:r>
            <a:r>
              <a:rPr lang="en-US" sz="2500" b="1">
                <a:ea typeface="SimSun" pitchFamily="2" charset="-122"/>
              </a:rPr>
              <a:t>         [</a:t>
            </a:r>
            <a:r>
              <a:rPr lang="en-US" sz="2000" b="1">
                <a:ea typeface="SimSun" pitchFamily="2" charset="-122"/>
              </a:rPr>
              <a:t>VP</a:t>
            </a:r>
            <a:r>
              <a:rPr lang="en-US" sz="2500" b="1">
                <a:ea typeface="SimSun" pitchFamily="2" charset="-122"/>
              </a:rPr>
              <a:t> </a:t>
            </a:r>
            <a:r>
              <a:rPr lang="en-US" sz="2500" b="1" i="1">
                <a:ea typeface="SimSun" pitchFamily="2" charset="-122"/>
              </a:rPr>
              <a:t>t </a:t>
            </a:r>
            <a:r>
              <a:rPr lang="en-US" sz="2500" b="1">
                <a:ea typeface="SimSun" pitchFamily="2" charset="-122"/>
              </a:rPr>
              <a:t>[</a:t>
            </a:r>
            <a:r>
              <a:rPr lang="en-US" sz="2000" b="1">
                <a:ea typeface="SimSun" pitchFamily="2" charset="-122"/>
              </a:rPr>
              <a:t>V’</a:t>
            </a:r>
            <a:r>
              <a:rPr lang="en-US" altLang="ja-JP" sz="2500" b="1">
                <a:ea typeface="SimSun" pitchFamily="2" charset="-122"/>
              </a:rPr>
              <a:t>[</a:t>
            </a:r>
            <a:r>
              <a:rPr lang="en-US" altLang="ja-JP" sz="2000" b="1">
                <a:ea typeface="SimSun" pitchFamily="2" charset="-122"/>
              </a:rPr>
              <a:t>V’’</a:t>
            </a:r>
            <a:r>
              <a:rPr lang="en-US" altLang="ja-JP" sz="2500" b="1">
                <a:ea typeface="SimSun" pitchFamily="2" charset="-122"/>
              </a:rPr>
              <a:t>[</a:t>
            </a:r>
            <a:r>
              <a:rPr lang="en-US" altLang="ja-JP" sz="2000" b="1">
                <a:ea typeface="SimSun" pitchFamily="2" charset="-122"/>
              </a:rPr>
              <a:t>V</a:t>
            </a:r>
            <a:r>
              <a:rPr lang="en-US" altLang="ja-JP" sz="2500" b="1">
                <a:ea typeface="SimSun" pitchFamily="2" charset="-122"/>
              </a:rPr>
              <a:t>              ][</a:t>
            </a:r>
            <a:r>
              <a:rPr lang="en-US" altLang="ja-JP" sz="2000" b="1">
                <a:ea typeface="SimSun" pitchFamily="2" charset="-122"/>
              </a:rPr>
              <a:t>PP</a:t>
            </a:r>
            <a:r>
              <a:rPr lang="en-US" altLang="ja-JP" sz="2500" b="1">
                <a:ea typeface="SimSun" pitchFamily="2" charset="-122"/>
              </a:rPr>
              <a:t>                        ]][</a:t>
            </a:r>
            <a:r>
              <a:rPr lang="en-US" altLang="ja-JP" sz="2000" b="1">
                <a:ea typeface="SimSun" pitchFamily="2" charset="-122"/>
              </a:rPr>
              <a:t>PP</a:t>
            </a:r>
            <a:r>
              <a:rPr lang="en-US" altLang="ja-JP" sz="2500" b="1">
                <a:ea typeface="SimSun" pitchFamily="2" charset="-122"/>
              </a:rPr>
              <a:t>            ]]]]</a:t>
            </a:r>
            <a:endParaRPr lang="en-US" sz="2500" b="1">
              <a:ea typeface="SimSun" pitchFamily="2" charset="-122"/>
            </a:endParaRPr>
          </a:p>
        </p:txBody>
      </p:sp>
      <p:sp>
        <p:nvSpPr>
          <p:cNvPr id="9" name="Oval 8"/>
          <p:cNvSpPr/>
          <p:nvPr/>
        </p:nvSpPr>
        <p:spPr>
          <a:xfrm>
            <a:off x="3733800" y="2668588"/>
            <a:ext cx="381000" cy="30321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80000"/>
              </a:lnSpc>
              <a:spcBef>
                <a:spcPct val="20000"/>
              </a:spcBef>
              <a:buClr>
                <a:schemeClr val="accent1"/>
              </a:buClr>
              <a:buSzPct val="65000"/>
              <a:buFont typeface="Wingdings" pitchFamily="2" charset="2"/>
              <a:buNone/>
              <a:defRPr/>
            </a:pPr>
            <a:endParaRPr lang="en-US" sz="1100">
              <a:solidFill>
                <a:schemeClr val="bg1"/>
              </a:solidFill>
            </a:endParaRPr>
          </a:p>
        </p:txBody>
      </p:sp>
      <p:sp>
        <p:nvSpPr>
          <p:cNvPr id="10" name="Oval 9"/>
          <p:cNvSpPr/>
          <p:nvPr/>
        </p:nvSpPr>
        <p:spPr>
          <a:xfrm>
            <a:off x="8001000" y="2667000"/>
            <a:ext cx="381000" cy="30321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80000"/>
              </a:lnSpc>
              <a:spcBef>
                <a:spcPct val="20000"/>
              </a:spcBef>
              <a:buClr>
                <a:schemeClr val="accent1"/>
              </a:buClr>
              <a:buSzPct val="65000"/>
              <a:buFont typeface="Wingdings" pitchFamily="2" charset="2"/>
              <a:buNone/>
              <a:defRPr/>
            </a:pPr>
            <a:endParaRPr lang="en-US" sz="1100"/>
          </a:p>
        </p:txBody>
      </p:sp>
      <p:sp>
        <p:nvSpPr>
          <p:cNvPr id="16" name="TextBox 15"/>
          <p:cNvSpPr txBox="1">
            <a:spLocks noChangeArrowheads="1"/>
          </p:cNvSpPr>
          <p:nvPr/>
        </p:nvSpPr>
        <p:spPr bwMode="auto">
          <a:xfrm>
            <a:off x="1187450" y="3644900"/>
            <a:ext cx="6705600" cy="1023938"/>
          </a:xfrm>
          <a:prstGeom prst="rect">
            <a:avLst/>
          </a:prstGeom>
          <a:noFill/>
          <a:ln w="9525">
            <a:noFill/>
            <a:miter lim="800000"/>
            <a:headEnd/>
            <a:tailEnd/>
          </a:ln>
        </p:spPr>
        <p:txBody>
          <a:bodyPr>
            <a:spAutoFit/>
          </a:bodyPr>
          <a:lstStyle/>
          <a:p>
            <a:pPr eaLnBrk="0" hangingPunct="0">
              <a:lnSpc>
                <a:spcPct val="80000"/>
              </a:lnSpc>
              <a:spcBef>
                <a:spcPct val="20000"/>
              </a:spcBef>
              <a:buClr>
                <a:schemeClr val="accent1"/>
              </a:buClr>
              <a:buSzPct val="65000"/>
              <a:buFont typeface="Wingdings" pitchFamily="2" charset="2"/>
              <a:buNone/>
            </a:pPr>
            <a:r>
              <a:rPr lang="en-US" sz="2300" b="1">
                <a:ea typeface="SimSun" pitchFamily="2" charset="-122"/>
              </a:rPr>
              <a:t>Lexical knowledge</a:t>
            </a:r>
            <a:r>
              <a:rPr lang="en-US" sz="2300">
                <a:ea typeface="SimSun" pitchFamily="2" charset="-122"/>
              </a:rPr>
              <a:t> needed to identify event triggers and temporal expressions.</a:t>
            </a:r>
          </a:p>
          <a:p>
            <a:pPr eaLnBrk="0" hangingPunct="0">
              <a:lnSpc>
                <a:spcPct val="80000"/>
              </a:lnSpc>
              <a:spcBef>
                <a:spcPct val="20000"/>
              </a:spcBef>
              <a:buClr>
                <a:schemeClr val="accent1"/>
              </a:buClr>
              <a:buSzPct val="65000"/>
              <a:buFont typeface="Wingdings" pitchFamily="2" charset="2"/>
              <a:buNone/>
            </a:pPr>
            <a:endParaRPr lang="en-US" sz="2300">
              <a:ea typeface="SimSun" pitchFamily="2" charset="-122"/>
            </a:endParaRPr>
          </a:p>
        </p:txBody>
      </p:sp>
      <p:sp>
        <p:nvSpPr>
          <p:cNvPr id="3" name="TextBox 2"/>
          <p:cNvSpPr txBox="1">
            <a:spLocks noChangeArrowheads="1"/>
          </p:cNvSpPr>
          <p:nvPr/>
        </p:nvSpPr>
        <p:spPr bwMode="auto">
          <a:xfrm>
            <a:off x="381000" y="2459038"/>
            <a:ext cx="8763000" cy="461962"/>
          </a:xfrm>
          <a:prstGeom prst="rect">
            <a:avLst/>
          </a:prstGeom>
          <a:noFill/>
          <a:ln w="9525">
            <a:noFill/>
            <a:miter lim="800000"/>
            <a:headEnd/>
            <a:tailEnd/>
          </a:ln>
        </p:spPr>
        <p:txBody>
          <a:bodyPr>
            <a:spAutoFit/>
          </a:bodyPr>
          <a:lstStyle/>
          <a:p>
            <a:r>
              <a:rPr lang="en-US" sz="2400">
                <a:ea typeface="SimSun" pitchFamily="2" charset="-122"/>
              </a:rPr>
              <a:t>John       </a:t>
            </a:r>
            <a:r>
              <a:rPr lang="en-US" sz="2300">
                <a:ea typeface="SimSun" pitchFamily="2" charset="-122"/>
              </a:rPr>
              <a:t> </a:t>
            </a:r>
            <a:r>
              <a:rPr lang="en-US" sz="2400">
                <a:ea typeface="SimSun" pitchFamily="2" charset="-122"/>
              </a:rPr>
              <a:t>              </a:t>
            </a:r>
            <a:r>
              <a:rPr lang="en-US" sz="2400" b="1">
                <a:solidFill>
                  <a:schemeClr val="tx2"/>
                </a:solidFill>
                <a:ea typeface="SimSun" pitchFamily="2" charset="-122"/>
              </a:rPr>
              <a:t>worked </a:t>
            </a:r>
            <a:r>
              <a:rPr lang="en-US" sz="2400" b="1">
                <a:ea typeface="SimSun" pitchFamily="2" charset="-122"/>
              </a:rPr>
              <a:t>        </a:t>
            </a:r>
            <a:r>
              <a:rPr lang="en-US" sz="2400">
                <a:ea typeface="SimSun" pitchFamily="2" charset="-122"/>
              </a:rPr>
              <a:t>for company A         in </a:t>
            </a:r>
            <a:r>
              <a:rPr lang="en-US" sz="2400" b="1">
                <a:solidFill>
                  <a:srgbClr val="CC9900"/>
                </a:solidFill>
                <a:ea typeface="SimSun" pitchFamily="2" charset="-122"/>
              </a:rPr>
              <a:t>1999</a:t>
            </a:r>
            <a:endParaRPr lang="en-US" sz="2400" b="1">
              <a:solidFill>
                <a:srgbClr val="CC9900"/>
              </a:solidFill>
            </a:endParaRPr>
          </a:p>
        </p:txBody>
      </p:sp>
      <p:sp>
        <p:nvSpPr>
          <p:cNvPr id="8" name="TextBox 7"/>
          <p:cNvSpPr txBox="1">
            <a:spLocks noChangeArrowheads="1"/>
          </p:cNvSpPr>
          <p:nvPr/>
        </p:nvSpPr>
        <p:spPr bwMode="auto">
          <a:xfrm>
            <a:off x="1219200" y="4538663"/>
            <a:ext cx="6711950" cy="1862137"/>
          </a:xfrm>
          <a:prstGeom prst="rect">
            <a:avLst/>
          </a:prstGeom>
          <a:noFill/>
          <a:ln w="9525">
            <a:noFill/>
            <a:miter lim="800000"/>
            <a:headEnd/>
            <a:tailEnd/>
          </a:ln>
        </p:spPr>
        <p:txBody>
          <a:bodyPr>
            <a:spAutoFit/>
          </a:bodyPr>
          <a:lstStyle/>
          <a:p>
            <a:r>
              <a:rPr lang="en-US" sz="2300" b="1">
                <a:ea typeface="SimSun" pitchFamily="2" charset="-122"/>
              </a:rPr>
              <a:t>Syntactic and Semantic</a:t>
            </a:r>
            <a:r>
              <a:rPr lang="en-US" sz="2300">
                <a:ea typeface="SimSun" pitchFamily="2" charset="-122"/>
              </a:rPr>
              <a:t> </a:t>
            </a:r>
            <a:r>
              <a:rPr lang="en-US" sz="2300" b="1">
                <a:ea typeface="SimSun" pitchFamily="2" charset="-122"/>
              </a:rPr>
              <a:t>knowledge</a:t>
            </a:r>
            <a:r>
              <a:rPr lang="en-US" sz="2300">
                <a:ea typeface="SimSun" pitchFamily="2" charset="-122"/>
              </a:rPr>
              <a:t> needed to determine whether, and if so how, an event and temporal expression are related</a:t>
            </a:r>
          </a:p>
          <a:p>
            <a:endParaRPr lang="en-US" sz="2300"/>
          </a:p>
        </p:txBody>
      </p:sp>
      <p:sp>
        <p:nvSpPr>
          <p:cNvPr id="29" name="TextBox 28"/>
          <p:cNvSpPr txBox="1">
            <a:spLocks noChangeArrowheads="1"/>
          </p:cNvSpPr>
          <p:nvPr/>
        </p:nvSpPr>
        <p:spPr bwMode="auto">
          <a:xfrm>
            <a:off x="2971800" y="2906713"/>
            <a:ext cx="5649913" cy="400050"/>
          </a:xfrm>
          <a:prstGeom prst="rect">
            <a:avLst/>
          </a:prstGeom>
          <a:noFill/>
          <a:ln w="9525">
            <a:noFill/>
            <a:miter lim="800000"/>
            <a:headEnd/>
            <a:tailEnd/>
          </a:ln>
        </p:spPr>
        <p:txBody>
          <a:bodyPr wrap="none">
            <a:spAutoFit/>
          </a:bodyPr>
          <a:lstStyle/>
          <a:p>
            <a:r>
              <a:rPr lang="en-US" sz="2000" b="1">
                <a:solidFill>
                  <a:srgbClr val="FF0000"/>
                </a:solidFill>
              </a:rPr>
              <a:t>Activity                                                 d∧di∧=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129028"/>
                                        </p:tgtEl>
                                      </p:cBhvr>
                                    </p:animEffect>
                                    <p:set>
                                      <p:cBhvr>
                                        <p:cTn id="12" dur="1" fill="hold">
                                          <p:stCondLst>
                                            <p:cond delay="499"/>
                                          </p:stCondLst>
                                        </p:cTn>
                                        <p:tgtEl>
                                          <p:spTgt spid="129028"/>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dissolve">
                                      <p:cBhvr>
                                        <p:cTn id="2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8" grpId="0"/>
      <p:bldP spid="5" grpId="0"/>
      <p:bldP spid="16" grpId="0"/>
      <p:bldP spid="3" grpId="0"/>
      <p:bldP spid="8" grpId="0"/>
      <p:bldP spid="2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6"/>
          <p:cNvSpPr>
            <a:spLocks noGrp="1" noChangeArrowheads="1"/>
          </p:cNvSpPr>
          <p:nvPr>
            <p:ph type="sldNum" sz="quarter" idx="12"/>
          </p:nvPr>
        </p:nvSpPr>
        <p:spPr>
          <a:ln>
            <a:miter lim="800000"/>
            <a:headEnd/>
            <a:tailEnd/>
          </a:ln>
        </p:spPr>
        <p:txBody>
          <a:bodyPr/>
          <a:lstStyle/>
          <a:p>
            <a:pPr>
              <a:defRPr/>
            </a:pPr>
            <a:fld id="{BFB01474-A573-480A-8B90-2B90F7ABE0C0}" type="slidenum">
              <a:rPr lang="en-US" smtClean="0"/>
              <a:pPr>
                <a:defRPr/>
              </a:pPr>
              <a:t>31</a:t>
            </a:fld>
            <a:endParaRPr lang="en-US" smtClean="0"/>
          </a:p>
        </p:txBody>
      </p:sp>
      <p:sp>
        <p:nvSpPr>
          <p:cNvPr id="113666"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17233786-36AC-4DFF-9919-B12DC8ADBBF6}" type="slidenum">
              <a:rPr lang="en-US" sz="1200">
                <a:latin typeface="Garamond" pitchFamily="18" charset="0"/>
              </a:rPr>
              <a:pPr algn="r"/>
              <a:t>31</a:t>
            </a:fld>
            <a:endParaRPr lang="en-US" sz="1200">
              <a:latin typeface="Garamond" pitchFamily="18" charset="0"/>
            </a:endParaRPr>
          </a:p>
        </p:txBody>
      </p:sp>
      <p:sp>
        <p:nvSpPr>
          <p:cNvPr id="113667"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DFA6179B-7978-48EA-A144-E6569D50DFB6}" type="slidenum">
              <a:rPr lang="en-US" sz="1200">
                <a:latin typeface="Garamond" pitchFamily="18" charset="0"/>
              </a:rPr>
              <a:pPr algn="r"/>
              <a:t>31</a:t>
            </a:fld>
            <a:endParaRPr lang="en-US" sz="1200">
              <a:latin typeface="Garamond" pitchFamily="18" charset="0"/>
            </a:endParaRPr>
          </a:p>
        </p:txBody>
      </p:sp>
      <p:sp>
        <p:nvSpPr>
          <p:cNvPr id="113668" name="Rectangle 6"/>
          <p:cNvSpPr>
            <a:spLocks noChangeArrowheads="1"/>
          </p:cNvSpPr>
          <p:nvPr/>
        </p:nvSpPr>
        <p:spPr bwMode="auto">
          <a:xfrm>
            <a:off x="877888" y="1603375"/>
            <a:ext cx="3687762" cy="457200"/>
          </a:xfrm>
          <a:prstGeom prst="rect">
            <a:avLst/>
          </a:prstGeom>
          <a:solidFill>
            <a:schemeClr val="accent1"/>
          </a:solidFill>
          <a:ln w="9525">
            <a:noFill/>
            <a:miter lim="800000"/>
            <a:headEnd/>
            <a:tailEnd/>
          </a:ln>
        </p:spPr>
        <p:txBody>
          <a:bodyPr/>
          <a:lstStyle/>
          <a:p>
            <a:pPr marL="342900" indent="-342900" algn="ctr">
              <a:spcBef>
                <a:spcPct val="20000"/>
              </a:spcBef>
              <a:buClr>
                <a:schemeClr val="accent1"/>
              </a:buClr>
              <a:buSzPct val="65000"/>
              <a:buFont typeface="Wingdings" pitchFamily="2" charset="2"/>
              <a:buNone/>
            </a:pPr>
            <a:r>
              <a:rPr lang="en-US" sz="2600">
                <a:solidFill>
                  <a:schemeClr val="bg1"/>
                </a:solidFill>
                <a:ea typeface="SimSun" pitchFamily="2" charset="-122"/>
              </a:rPr>
              <a:t>1999</a:t>
            </a:r>
          </a:p>
        </p:txBody>
      </p:sp>
      <p:sp>
        <p:nvSpPr>
          <p:cNvPr id="113669" name="TextBox 16"/>
          <p:cNvSpPr txBox="1">
            <a:spLocks noChangeArrowheads="1"/>
          </p:cNvSpPr>
          <p:nvPr/>
        </p:nvSpPr>
        <p:spPr bwMode="auto">
          <a:xfrm>
            <a:off x="838200" y="908050"/>
            <a:ext cx="2363788" cy="288925"/>
          </a:xfrm>
          <a:prstGeom prst="rect">
            <a:avLst/>
          </a:prstGeom>
          <a:noFill/>
          <a:ln w="9525">
            <a:noFill/>
            <a:miter lim="800000"/>
            <a:headEnd/>
            <a:tailEnd/>
          </a:ln>
        </p:spPr>
        <p:txBody>
          <a:bodyPr wrap="none">
            <a:spAutoFit/>
          </a:bodyPr>
          <a:lstStyle/>
          <a:p>
            <a:pPr eaLnBrk="0" hangingPunct="0">
              <a:lnSpc>
                <a:spcPct val="80000"/>
              </a:lnSpc>
              <a:spcBef>
                <a:spcPct val="20000"/>
              </a:spcBef>
              <a:buClr>
                <a:schemeClr val="accent1"/>
              </a:buClr>
              <a:buSzPct val="65000"/>
              <a:buFont typeface="Wingdings" pitchFamily="2" charset="2"/>
              <a:buNone/>
            </a:pPr>
            <a:r>
              <a:rPr lang="en-US" sz="1600">
                <a:ea typeface="SimSun" pitchFamily="2" charset="-122"/>
              </a:rPr>
              <a:t>John </a:t>
            </a:r>
            <a:r>
              <a:rPr lang="en-US" sz="1600" b="1">
                <a:solidFill>
                  <a:schemeClr val="accent2"/>
                </a:solidFill>
                <a:ea typeface="SimSun" pitchFamily="2" charset="-122"/>
              </a:rPr>
              <a:t>was hired </a:t>
            </a:r>
            <a:r>
              <a:rPr lang="en-US" sz="1600">
                <a:ea typeface="SimSun" pitchFamily="2" charset="-122"/>
              </a:rPr>
              <a:t>in 1999</a:t>
            </a:r>
          </a:p>
        </p:txBody>
      </p:sp>
      <p:sp>
        <p:nvSpPr>
          <p:cNvPr id="19" name="Rectangle 18"/>
          <p:cNvSpPr/>
          <p:nvPr/>
        </p:nvSpPr>
        <p:spPr>
          <a:xfrm>
            <a:off x="1746250" y="917575"/>
            <a:ext cx="152400" cy="3048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80000"/>
              </a:lnSpc>
              <a:spcBef>
                <a:spcPct val="20000"/>
              </a:spcBef>
              <a:buClr>
                <a:schemeClr val="accent1"/>
              </a:buClr>
              <a:buSzPct val="65000"/>
              <a:buFont typeface="Wingdings" pitchFamily="2" charset="2"/>
              <a:buNone/>
              <a:defRPr/>
            </a:pPr>
            <a:endParaRPr lang="en-US" sz="1100" dirty="0"/>
          </a:p>
        </p:txBody>
      </p:sp>
      <p:sp>
        <p:nvSpPr>
          <p:cNvPr id="26" name="TextBox 25"/>
          <p:cNvSpPr txBox="1">
            <a:spLocks noChangeArrowheads="1"/>
          </p:cNvSpPr>
          <p:nvPr/>
        </p:nvSpPr>
        <p:spPr bwMode="auto">
          <a:xfrm>
            <a:off x="4032250" y="1647825"/>
            <a:ext cx="292100" cy="369888"/>
          </a:xfrm>
          <a:prstGeom prst="rect">
            <a:avLst/>
          </a:prstGeom>
          <a:noFill/>
          <a:ln w="9525">
            <a:noFill/>
            <a:miter lim="800000"/>
            <a:headEnd/>
            <a:tailEnd/>
          </a:ln>
        </p:spPr>
        <p:txBody>
          <a:bodyPr wrap="none">
            <a:spAutoFit/>
          </a:bodyPr>
          <a:lstStyle/>
          <a:p>
            <a:pPr eaLnBrk="0" hangingPunct="0">
              <a:lnSpc>
                <a:spcPct val="80000"/>
              </a:lnSpc>
              <a:spcBef>
                <a:spcPct val="20000"/>
              </a:spcBef>
              <a:buClr>
                <a:schemeClr val="accent1"/>
              </a:buClr>
              <a:buSzPct val="65000"/>
              <a:buFont typeface="Wingdings" pitchFamily="2" charset="2"/>
              <a:buNone/>
            </a:pPr>
            <a:r>
              <a:rPr lang="en-US" sz="1100" b="1">
                <a:solidFill>
                  <a:schemeClr val="accent2"/>
                </a:solidFill>
                <a:ea typeface="SimSun" pitchFamily="2" charset="-122"/>
              </a:rPr>
              <a:t>?</a:t>
            </a:r>
          </a:p>
        </p:txBody>
      </p:sp>
      <p:sp>
        <p:nvSpPr>
          <p:cNvPr id="113672" name="Rectangle 6"/>
          <p:cNvSpPr>
            <a:spLocks noChangeArrowheads="1"/>
          </p:cNvSpPr>
          <p:nvPr/>
        </p:nvSpPr>
        <p:spPr bwMode="auto">
          <a:xfrm>
            <a:off x="877888" y="3660775"/>
            <a:ext cx="3687762" cy="457200"/>
          </a:xfrm>
          <a:prstGeom prst="rect">
            <a:avLst/>
          </a:prstGeom>
          <a:solidFill>
            <a:schemeClr val="accent1"/>
          </a:solidFill>
          <a:ln w="9525">
            <a:noFill/>
            <a:miter lim="800000"/>
            <a:headEnd/>
            <a:tailEnd/>
          </a:ln>
        </p:spPr>
        <p:txBody>
          <a:bodyPr/>
          <a:lstStyle/>
          <a:p>
            <a:pPr marL="342900" indent="-342900" algn="ctr">
              <a:spcBef>
                <a:spcPct val="20000"/>
              </a:spcBef>
              <a:buClr>
                <a:schemeClr val="accent1"/>
              </a:buClr>
              <a:buSzPct val="65000"/>
              <a:buFont typeface="Wingdings" pitchFamily="2" charset="2"/>
              <a:buNone/>
            </a:pPr>
            <a:r>
              <a:rPr lang="en-US" sz="2600">
                <a:solidFill>
                  <a:schemeClr val="bg1"/>
                </a:solidFill>
                <a:ea typeface="SimSun" pitchFamily="2" charset="-122"/>
              </a:rPr>
              <a:t>1999</a:t>
            </a:r>
          </a:p>
        </p:txBody>
      </p:sp>
      <p:sp>
        <p:nvSpPr>
          <p:cNvPr id="113673" name="TextBox 27"/>
          <p:cNvSpPr txBox="1">
            <a:spLocks noChangeArrowheads="1"/>
          </p:cNvSpPr>
          <p:nvPr/>
        </p:nvSpPr>
        <p:spPr bwMode="auto">
          <a:xfrm>
            <a:off x="839788" y="2339975"/>
            <a:ext cx="3492500" cy="288925"/>
          </a:xfrm>
          <a:prstGeom prst="rect">
            <a:avLst/>
          </a:prstGeom>
          <a:noFill/>
          <a:ln w="9525">
            <a:noFill/>
            <a:miter lim="800000"/>
            <a:headEnd/>
            <a:tailEnd/>
          </a:ln>
        </p:spPr>
        <p:txBody>
          <a:bodyPr wrap="none">
            <a:spAutoFit/>
          </a:bodyPr>
          <a:lstStyle/>
          <a:p>
            <a:pPr eaLnBrk="0" hangingPunct="0">
              <a:lnSpc>
                <a:spcPct val="80000"/>
              </a:lnSpc>
              <a:spcBef>
                <a:spcPct val="20000"/>
              </a:spcBef>
              <a:buClr>
                <a:schemeClr val="accent1"/>
              </a:buClr>
              <a:buSzPct val="65000"/>
              <a:buFont typeface="Wingdings" pitchFamily="2" charset="2"/>
              <a:buNone/>
            </a:pPr>
            <a:r>
              <a:rPr lang="en-US" sz="1600">
                <a:ea typeface="SimSun" pitchFamily="2" charset="-122"/>
              </a:rPr>
              <a:t>John </a:t>
            </a:r>
            <a:r>
              <a:rPr lang="en-US" sz="1600" b="1">
                <a:solidFill>
                  <a:schemeClr val="accent2"/>
                </a:solidFill>
                <a:ea typeface="SimSun" pitchFamily="2" charset="-122"/>
              </a:rPr>
              <a:t>worked </a:t>
            </a:r>
            <a:r>
              <a:rPr lang="en-US" sz="1600">
                <a:ea typeface="SimSun" pitchFamily="2" charset="-122"/>
              </a:rPr>
              <a:t>for company A in 1999</a:t>
            </a:r>
          </a:p>
        </p:txBody>
      </p:sp>
      <p:sp>
        <p:nvSpPr>
          <p:cNvPr id="29" name="Rectangle 28"/>
          <p:cNvSpPr/>
          <p:nvPr/>
        </p:nvSpPr>
        <p:spPr>
          <a:xfrm>
            <a:off x="1517650" y="2908300"/>
            <a:ext cx="3054350" cy="3048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80000"/>
              </a:lnSpc>
              <a:spcBef>
                <a:spcPct val="20000"/>
              </a:spcBef>
              <a:buClr>
                <a:schemeClr val="accent1"/>
              </a:buClr>
              <a:buSzPct val="65000"/>
              <a:buFont typeface="Wingdings" pitchFamily="2" charset="2"/>
              <a:buNone/>
              <a:defRPr/>
            </a:pPr>
            <a:endParaRPr lang="en-US" sz="1100" dirty="0"/>
          </a:p>
        </p:txBody>
      </p:sp>
      <p:cxnSp>
        <p:nvCxnSpPr>
          <p:cNvPr id="32" name="Straight Arrow Connector 31"/>
          <p:cNvCxnSpPr>
            <a:stCxn id="29" idx="3"/>
          </p:cNvCxnSpPr>
          <p:nvPr/>
        </p:nvCxnSpPr>
        <p:spPr>
          <a:xfrm>
            <a:off x="4572000" y="3060700"/>
            <a:ext cx="762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9" idx="1"/>
          </p:cNvCxnSpPr>
          <p:nvPr/>
        </p:nvCxnSpPr>
        <p:spPr>
          <a:xfrm flipH="1">
            <a:off x="762000" y="3060700"/>
            <a:ext cx="7556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3677" name="TextBox 35"/>
          <p:cNvSpPr txBox="1">
            <a:spLocks noChangeArrowheads="1"/>
          </p:cNvSpPr>
          <p:nvPr/>
        </p:nvSpPr>
        <p:spPr bwMode="auto">
          <a:xfrm>
            <a:off x="838200" y="4572000"/>
            <a:ext cx="3768725" cy="288925"/>
          </a:xfrm>
          <a:prstGeom prst="rect">
            <a:avLst/>
          </a:prstGeom>
          <a:noFill/>
          <a:ln w="9525">
            <a:noFill/>
            <a:miter lim="800000"/>
            <a:headEnd/>
            <a:tailEnd/>
          </a:ln>
        </p:spPr>
        <p:txBody>
          <a:bodyPr wrap="none">
            <a:spAutoFit/>
          </a:bodyPr>
          <a:lstStyle/>
          <a:p>
            <a:pPr eaLnBrk="0" hangingPunct="0">
              <a:lnSpc>
                <a:spcPct val="80000"/>
              </a:lnSpc>
              <a:spcBef>
                <a:spcPct val="20000"/>
              </a:spcBef>
              <a:buClr>
                <a:schemeClr val="accent1"/>
              </a:buClr>
              <a:buSzPct val="65000"/>
              <a:buFont typeface="Wingdings" pitchFamily="2" charset="2"/>
              <a:buNone/>
            </a:pPr>
            <a:r>
              <a:rPr lang="en-US" sz="1600">
                <a:ea typeface="SimSun" pitchFamily="2" charset="-122"/>
              </a:rPr>
              <a:t>John </a:t>
            </a:r>
            <a:r>
              <a:rPr lang="en-US" sz="1600" b="1">
                <a:solidFill>
                  <a:schemeClr val="accent2"/>
                </a:solidFill>
                <a:ea typeface="SimSun" pitchFamily="2" charset="-122"/>
              </a:rPr>
              <a:t>worked </a:t>
            </a:r>
            <a:r>
              <a:rPr lang="en-US" sz="1600">
                <a:ea typeface="SimSun" pitchFamily="2" charset="-122"/>
              </a:rPr>
              <a:t>for company A </a:t>
            </a:r>
            <a:r>
              <a:rPr lang="en-US" sz="1600" b="1">
                <a:ea typeface="SimSun" pitchFamily="2" charset="-122"/>
              </a:rPr>
              <a:t>until</a:t>
            </a:r>
            <a:r>
              <a:rPr lang="en-US" sz="1600">
                <a:ea typeface="SimSun" pitchFamily="2" charset="-122"/>
              </a:rPr>
              <a:t> 1999</a:t>
            </a:r>
          </a:p>
        </p:txBody>
      </p:sp>
      <p:sp>
        <p:nvSpPr>
          <p:cNvPr id="113678" name="Rectangle 6"/>
          <p:cNvSpPr>
            <a:spLocks noChangeArrowheads="1"/>
          </p:cNvSpPr>
          <p:nvPr/>
        </p:nvSpPr>
        <p:spPr bwMode="auto">
          <a:xfrm>
            <a:off x="884238" y="5516563"/>
            <a:ext cx="3687762" cy="457200"/>
          </a:xfrm>
          <a:prstGeom prst="rect">
            <a:avLst/>
          </a:prstGeom>
          <a:solidFill>
            <a:schemeClr val="accent1"/>
          </a:solidFill>
          <a:ln w="9525">
            <a:noFill/>
            <a:miter lim="800000"/>
            <a:headEnd/>
            <a:tailEnd/>
          </a:ln>
        </p:spPr>
        <p:txBody>
          <a:bodyPr/>
          <a:lstStyle/>
          <a:p>
            <a:pPr marL="342900" indent="-342900" algn="ctr">
              <a:spcBef>
                <a:spcPct val="20000"/>
              </a:spcBef>
              <a:buClr>
                <a:schemeClr val="accent1"/>
              </a:buClr>
              <a:buSzPct val="65000"/>
              <a:buFont typeface="Wingdings" pitchFamily="2" charset="2"/>
              <a:buNone/>
            </a:pPr>
            <a:r>
              <a:rPr lang="en-US" sz="2600">
                <a:solidFill>
                  <a:schemeClr val="bg1"/>
                </a:solidFill>
                <a:ea typeface="SimSun" pitchFamily="2" charset="-122"/>
              </a:rPr>
              <a:t>1999</a:t>
            </a:r>
          </a:p>
        </p:txBody>
      </p:sp>
      <p:grpSp>
        <p:nvGrpSpPr>
          <p:cNvPr id="45" name="Group 44"/>
          <p:cNvGrpSpPr>
            <a:grpSpLocks/>
          </p:cNvGrpSpPr>
          <p:nvPr/>
        </p:nvGrpSpPr>
        <p:grpSpPr bwMode="auto">
          <a:xfrm>
            <a:off x="0" y="5243513"/>
            <a:ext cx="1690688" cy="273050"/>
            <a:chOff x="315187" y="5129789"/>
            <a:chExt cx="1690954" cy="273968"/>
          </a:xfrm>
        </p:grpSpPr>
        <p:sp>
          <p:nvSpPr>
            <p:cNvPr id="39" name="Rectangle 38"/>
            <p:cNvSpPr/>
            <p:nvPr/>
          </p:nvSpPr>
          <p:spPr>
            <a:xfrm>
              <a:off x="926471" y="5129789"/>
              <a:ext cx="1079670" cy="27396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80000"/>
                </a:lnSpc>
                <a:spcBef>
                  <a:spcPct val="20000"/>
                </a:spcBef>
                <a:buClr>
                  <a:schemeClr val="accent1"/>
                </a:buClr>
                <a:buSzPct val="65000"/>
                <a:buFont typeface="Wingdings" pitchFamily="2" charset="2"/>
                <a:buNone/>
                <a:defRPr/>
              </a:pPr>
              <a:endParaRPr lang="en-US" sz="1100" dirty="0"/>
            </a:p>
          </p:txBody>
        </p:sp>
        <p:cxnSp>
          <p:nvCxnSpPr>
            <p:cNvPr id="44" name="Straight Arrow Connector 43"/>
            <p:cNvCxnSpPr>
              <a:stCxn id="39" idx="1"/>
            </p:cNvCxnSpPr>
            <p:nvPr/>
          </p:nvCxnSpPr>
          <p:spPr>
            <a:xfrm flipH="1">
              <a:off x="315187" y="5266773"/>
              <a:ext cx="611284" cy="79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2028562" name="TextBox 45"/>
          <p:cNvSpPr txBox="1">
            <a:spLocks noChangeArrowheads="1"/>
          </p:cNvSpPr>
          <p:nvPr/>
        </p:nvSpPr>
        <p:spPr bwMode="auto">
          <a:xfrm>
            <a:off x="4887913" y="1603375"/>
            <a:ext cx="4076700" cy="4392613"/>
          </a:xfrm>
          <a:prstGeom prst="rect">
            <a:avLst/>
          </a:prstGeom>
          <a:noFill/>
          <a:ln>
            <a:noFill/>
          </a:ln>
          <a:extLst/>
        </p:spPr>
        <p:txBody>
          <a:bodyPr>
            <a:spAutoFit/>
          </a:bodyPr>
          <a:lstStyle>
            <a:lvl1pPr>
              <a:defRPr sz="1100">
                <a:solidFill>
                  <a:schemeClr val="tx1"/>
                </a:solidFill>
                <a:latin typeface="Arial" charset="0"/>
                <a:ea typeface="宋体" pitchFamily="2" charset="-122"/>
              </a:defRPr>
            </a:lvl1pPr>
            <a:lvl2pPr marL="742950" indent="-285750">
              <a:defRPr sz="1100">
                <a:solidFill>
                  <a:schemeClr val="tx1"/>
                </a:solidFill>
                <a:latin typeface="Arial" charset="0"/>
                <a:ea typeface="宋体" pitchFamily="2" charset="-122"/>
              </a:defRPr>
            </a:lvl2pPr>
            <a:lvl3pPr marL="1143000" indent="-228600">
              <a:defRPr sz="1100">
                <a:solidFill>
                  <a:schemeClr val="tx1"/>
                </a:solidFill>
                <a:latin typeface="Arial" charset="0"/>
                <a:ea typeface="宋体" pitchFamily="2" charset="-122"/>
              </a:defRPr>
            </a:lvl3pPr>
            <a:lvl4pPr marL="1600200" indent="-228600">
              <a:defRPr sz="1100">
                <a:solidFill>
                  <a:schemeClr val="tx1"/>
                </a:solidFill>
                <a:latin typeface="Arial" charset="0"/>
                <a:ea typeface="宋体" pitchFamily="2" charset="-122"/>
              </a:defRPr>
            </a:lvl4pPr>
            <a:lvl5pPr marL="2057400" indent="-228600">
              <a:defRPr sz="1100">
                <a:solidFill>
                  <a:schemeClr val="tx1"/>
                </a:solidFill>
                <a:latin typeface="Arial" charset="0"/>
                <a:ea typeface="宋体" pitchFamily="2" charset="-122"/>
              </a:defRPr>
            </a:lvl5pPr>
            <a:lvl6pPr marL="2514600" indent="-228600" eaLnBrk="0" fontAlgn="base" hangingPunct="0">
              <a:lnSpc>
                <a:spcPct val="80000"/>
              </a:lnSpc>
              <a:spcBef>
                <a:spcPct val="20000"/>
              </a:spcBef>
              <a:spcAft>
                <a:spcPct val="0"/>
              </a:spcAft>
              <a:buClr>
                <a:schemeClr val="accent1"/>
              </a:buClr>
              <a:buSzPct val="65000"/>
              <a:buFont typeface="Wingdings" pitchFamily="2" charset="2"/>
              <a:defRPr sz="1100">
                <a:solidFill>
                  <a:schemeClr val="tx1"/>
                </a:solidFill>
                <a:latin typeface="Arial" charset="0"/>
                <a:ea typeface="宋体" pitchFamily="2" charset="-122"/>
              </a:defRPr>
            </a:lvl6pPr>
            <a:lvl7pPr marL="2971800" indent="-228600" eaLnBrk="0" fontAlgn="base" hangingPunct="0">
              <a:lnSpc>
                <a:spcPct val="80000"/>
              </a:lnSpc>
              <a:spcBef>
                <a:spcPct val="20000"/>
              </a:spcBef>
              <a:spcAft>
                <a:spcPct val="0"/>
              </a:spcAft>
              <a:buClr>
                <a:schemeClr val="accent1"/>
              </a:buClr>
              <a:buSzPct val="65000"/>
              <a:buFont typeface="Wingdings" pitchFamily="2" charset="2"/>
              <a:defRPr sz="1100">
                <a:solidFill>
                  <a:schemeClr val="tx1"/>
                </a:solidFill>
                <a:latin typeface="Arial" charset="0"/>
                <a:ea typeface="宋体" pitchFamily="2" charset="-122"/>
              </a:defRPr>
            </a:lvl7pPr>
            <a:lvl8pPr marL="3429000" indent="-228600" eaLnBrk="0" fontAlgn="base" hangingPunct="0">
              <a:lnSpc>
                <a:spcPct val="80000"/>
              </a:lnSpc>
              <a:spcBef>
                <a:spcPct val="20000"/>
              </a:spcBef>
              <a:spcAft>
                <a:spcPct val="0"/>
              </a:spcAft>
              <a:buClr>
                <a:schemeClr val="accent1"/>
              </a:buClr>
              <a:buSzPct val="65000"/>
              <a:buFont typeface="Wingdings" pitchFamily="2" charset="2"/>
              <a:defRPr sz="1100">
                <a:solidFill>
                  <a:schemeClr val="tx1"/>
                </a:solidFill>
                <a:latin typeface="Arial" charset="0"/>
                <a:ea typeface="宋体" pitchFamily="2" charset="-122"/>
              </a:defRPr>
            </a:lvl8pPr>
            <a:lvl9pPr marL="3886200" indent="-228600" eaLnBrk="0" fontAlgn="base" hangingPunct="0">
              <a:lnSpc>
                <a:spcPct val="80000"/>
              </a:lnSpc>
              <a:spcBef>
                <a:spcPct val="20000"/>
              </a:spcBef>
              <a:spcAft>
                <a:spcPct val="0"/>
              </a:spcAft>
              <a:buClr>
                <a:schemeClr val="accent1"/>
              </a:buClr>
              <a:buSzPct val="65000"/>
              <a:buFont typeface="Wingdings" pitchFamily="2" charset="2"/>
              <a:defRPr sz="1100">
                <a:solidFill>
                  <a:schemeClr val="tx1"/>
                </a:solidFill>
                <a:latin typeface="Arial" charset="0"/>
                <a:ea typeface="宋体" pitchFamily="2" charset="-122"/>
              </a:defRPr>
            </a:lvl9pPr>
          </a:lstStyle>
          <a:p>
            <a:pPr marL="171450" indent="-171450" eaLnBrk="0" hangingPunct="0">
              <a:lnSpc>
                <a:spcPct val="80000"/>
              </a:lnSpc>
              <a:spcBef>
                <a:spcPct val="20000"/>
              </a:spcBef>
              <a:buClr>
                <a:schemeClr val="accent1"/>
              </a:buClr>
              <a:buSzPct val="65000"/>
              <a:buFont typeface="Wingdings" pitchFamily="2" charset="2"/>
              <a:buChar char=""/>
              <a:defRPr/>
            </a:pPr>
            <a:r>
              <a:rPr lang="en-US" sz="1800" b="1" dirty="0" smtClean="0">
                <a:cs typeface="+mn-cs"/>
              </a:rPr>
              <a:t>Temporal Representation framework </a:t>
            </a:r>
            <a:r>
              <a:rPr lang="en-US" sz="1800" dirty="0" smtClean="0">
                <a:cs typeface="+mn-cs"/>
              </a:rPr>
              <a:t>needed to map temporal expressions to their extents</a:t>
            </a:r>
          </a:p>
          <a:p>
            <a:pPr marL="171450" indent="-171450" eaLnBrk="0" hangingPunct="0">
              <a:lnSpc>
                <a:spcPct val="80000"/>
              </a:lnSpc>
              <a:spcBef>
                <a:spcPct val="20000"/>
              </a:spcBef>
              <a:buClr>
                <a:schemeClr val="accent1"/>
              </a:buClr>
              <a:buSzPct val="65000"/>
              <a:buFont typeface="Wingdings" pitchFamily="2" charset="2"/>
              <a:buChar char=""/>
              <a:defRPr/>
            </a:pPr>
            <a:endParaRPr lang="en-US" sz="1800" dirty="0" smtClean="0">
              <a:cs typeface="+mn-cs"/>
            </a:endParaRPr>
          </a:p>
          <a:p>
            <a:pPr marL="171450" indent="-171450" eaLnBrk="0" hangingPunct="0">
              <a:lnSpc>
                <a:spcPct val="80000"/>
              </a:lnSpc>
              <a:spcBef>
                <a:spcPct val="20000"/>
              </a:spcBef>
              <a:buClr>
                <a:schemeClr val="accent1"/>
              </a:buClr>
              <a:buSzPct val="65000"/>
              <a:buFont typeface="Wingdings" pitchFamily="2" charset="2"/>
              <a:buChar char=""/>
              <a:defRPr/>
            </a:pPr>
            <a:endParaRPr lang="en-US" sz="1800" dirty="0" smtClean="0">
              <a:cs typeface="+mn-cs"/>
            </a:endParaRPr>
          </a:p>
          <a:p>
            <a:pPr marL="171450" indent="-171450" eaLnBrk="0" hangingPunct="0">
              <a:lnSpc>
                <a:spcPct val="80000"/>
              </a:lnSpc>
              <a:spcBef>
                <a:spcPct val="20000"/>
              </a:spcBef>
              <a:buClr>
                <a:schemeClr val="accent1"/>
              </a:buClr>
              <a:buSzPct val="65000"/>
              <a:buFont typeface="Wingdings" pitchFamily="2" charset="2"/>
              <a:buChar char=""/>
              <a:defRPr/>
            </a:pPr>
            <a:endParaRPr lang="en-US" sz="1800" dirty="0" smtClean="0">
              <a:cs typeface="+mn-cs"/>
            </a:endParaRPr>
          </a:p>
          <a:p>
            <a:pPr marL="171450" indent="-171450" eaLnBrk="0" hangingPunct="0">
              <a:lnSpc>
                <a:spcPct val="80000"/>
              </a:lnSpc>
              <a:spcBef>
                <a:spcPct val="20000"/>
              </a:spcBef>
              <a:buClr>
                <a:schemeClr val="accent1"/>
              </a:buClr>
              <a:buSzPct val="65000"/>
              <a:buFont typeface="Wingdings" pitchFamily="2" charset="2"/>
              <a:buChar char=""/>
              <a:defRPr/>
            </a:pPr>
            <a:r>
              <a:rPr lang="en-US" sz="1800" dirty="0" smtClean="0">
                <a:cs typeface="+mn-cs"/>
              </a:rPr>
              <a:t>Knowledge of </a:t>
            </a:r>
            <a:r>
              <a:rPr lang="en-US" sz="1800" b="1" dirty="0" smtClean="0">
                <a:cs typeface="+mn-cs"/>
              </a:rPr>
              <a:t>verb class </a:t>
            </a:r>
            <a:r>
              <a:rPr lang="en-US" sz="1800" dirty="0" smtClean="0">
                <a:cs typeface="+mn-cs"/>
              </a:rPr>
              <a:t>determines type of interval</a:t>
            </a:r>
          </a:p>
          <a:p>
            <a:pPr marL="457200" lvl="1" indent="-171450" eaLnBrk="0" hangingPunct="0">
              <a:lnSpc>
                <a:spcPct val="80000"/>
              </a:lnSpc>
              <a:spcBef>
                <a:spcPct val="20000"/>
              </a:spcBef>
              <a:buClr>
                <a:schemeClr val="accent1"/>
              </a:buClr>
              <a:buSzPct val="65000"/>
              <a:buFont typeface="Wingdings" pitchFamily="2" charset="2"/>
              <a:buChar char=""/>
              <a:defRPr/>
            </a:pPr>
            <a:r>
              <a:rPr lang="en-US" sz="1400" dirty="0" smtClean="0">
                <a:cs typeface="+mn-cs"/>
              </a:rPr>
              <a:t>Punctuated or Persistent?</a:t>
            </a:r>
          </a:p>
          <a:p>
            <a:pPr marL="285750" lvl="1" indent="0" eaLnBrk="0" hangingPunct="0">
              <a:lnSpc>
                <a:spcPct val="80000"/>
              </a:lnSpc>
              <a:spcBef>
                <a:spcPct val="20000"/>
              </a:spcBef>
              <a:buClr>
                <a:schemeClr val="accent1"/>
              </a:buClr>
              <a:buSzPct val="65000"/>
              <a:buFont typeface="Wingdings" pitchFamily="2" charset="2"/>
              <a:buNone/>
              <a:defRPr/>
            </a:pPr>
            <a:endParaRPr lang="en-US" sz="1400" dirty="0" smtClean="0">
              <a:cs typeface="+mn-cs"/>
            </a:endParaRPr>
          </a:p>
          <a:p>
            <a:pPr marL="285750" lvl="1" indent="0" eaLnBrk="0" hangingPunct="0">
              <a:lnSpc>
                <a:spcPct val="80000"/>
              </a:lnSpc>
              <a:spcBef>
                <a:spcPct val="20000"/>
              </a:spcBef>
              <a:buClr>
                <a:schemeClr val="accent1"/>
              </a:buClr>
              <a:buSzPct val="65000"/>
              <a:buFont typeface="Wingdings" pitchFamily="2" charset="2"/>
              <a:buNone/>
              <a:defRPr/>
            </a:pPr>
            <a:endParaRPr lang="en-US" sz="1400" dirty="0" smtClean="0">
              <a:cs typeface="+mn-cs"/>
            </a:endParaRPr>
          </a:p>
          <a:p>
            <a:pPr marL="285750" lvl="1" indent="0" eaLnBrk="0" hangingPunct="0">
              <a:lnSpc>
                <a:spcPct val="80000"/>
              </a:lnSpc>
              <a:spcBef>
                <a:spcPct val="20000"/>
              </a:spcBef>
              <a:buClr>
                <a:schemeClr val="accent1"/>
              </a:buClr>
              <a:buSzPct val="65000"/>
              <a:buFont typeface="Wingdings" pitchFamily="2" charset="2"/>
              <a:buNone/>
              <a:defRPr/>
            </a:pPr>
            <a:endParaRPr lang="en-US" sz="1400" dirty="0" smtClean="0">
              <a:cs typeface="+mn-cs"/>
            </a:endParaRPr>
          </a:p>
          <a:p>
            <a:pPr marL="173736" indent="-173736" eaLnBrk="0" hangingPunct="0">
              <a:lnSpc>
                <a:spcPct val="80000"/>
              </a:lnSpc>
              <a:spcBef>
                <a:spcPct val="20000"/>
              </a:spcBef>
              <a:buClr>
                <a:schemeClr val="accent1"/>
              </a:buClr>
              <a:buSzPct val="65000"/>
              <a:buFont typeface="Wingdings" pitchFamily="2" charset="2"/>
              <a:buChar char=""/>
              <a:defRPr/>
            </a:pPr>
            <a:r>
              <a:rPr lang="en-US" sz="1800" dirty="0" smtClean="0">
                <a:cs typeface="+mn-cs"/>
              </a:rPr>
              <a:t>Knowledge of </a:t>
            </a:r>
            <a:r>
              <a:rPr lang="en-US" sz="1800" b="1" dirty="0" smtClean="0">
                <a:cs typeface="+mn-cs"/>
              </a:rPr>
              <a:t>the mode </a:t>
            </a:r>
            <a:r>
              <a:rPr lang="en-US" sz="1800" dirty="0" smtClean="0">
                <a:cs typeface="+mn-cs"/>
              </a:rPr>
              <a:t>in which prepositions map an event to its time argument</a:t>
            </a:r>
          </a:p>
          <a:p>
            <a:pPr marL="457200" lvl="1" indent="-173736" eaLnBrk="0" hangingPunct="0">
              <a:lnSpc>
                <a:spcPct val="80000"/>
              </a:lnSpc>
              <a:spcBef>
                <a:spcPct val="20000"/>
              </a:spcBef>
              <a:buClr>
                <a:schemeClr val="accent1"/>
              </a:buClr>
              <a:buSzPct val="65000"/>
              <a:buFont typeface="Wingdings" pitchFamily="2" charset="2"/>
              <a:buChar char=""/>
              <a:defRPr/>
            </a:pPr>
            <a:r>
              <a:rPr lang="en-US" sz="1400" dirty="0" smtClean="0">
                <a:cs typeface="+mn-cs"/>
              </a:rPr>
              <a:t>Requires interval-based reasoning</a:t>
            </a:r>
          </a:p>
          <a:p>
            <a:pPr marL="573786" lvl="2" indent="-173736" eaLnBrk="0" hangingPunct="0">
              <a:lnSpc>
                <a:spcPct val="80000"/>
              </a:lnSpc>
              <a:spcBef>
                <a:spcPct val="20000"/>
              </a:spcBef>
              <a:buClr>
                <a:schemeClr val="accent1"/>
              </a:buClr>
              <a:buSzPct val="65000"/>
              <a:buFont typeface="Wingdings" pitchFamily="2" charset="2"/>
              <a:buChar char=""/>
              <a:defRPr/>
            </a:pPr>
            <a:endParaRPr lang="en-US" dirty="0" smtClean="0">
              <a:cs typeface="+mn-cs"/>
            </a:endParaRPr>
          </a:p>
          <a:p>
            <a:pPr indent="-457200" eaLnBrk="0" hangingPunct="0">
              <a:lnSpc>
                <a:spcPct val="80000"/>
              </a:lnSpc>
              <a:spcBef>
                <a:spcPct val="20000"/>
              </a:spcBef>
              <a:buClr>
                <a:schemeClr val="accent1"/>
              </a:buClr>
              <a:buSzPct val="65000"/>
              <a:buFont typeface="Wingdings" pitchFamily="2" charset="2"/>
              <a:buChar char=""/>
              <a:defRPr/>
            </a:pPr>
            <a:endParaRPr lang="en-US" dirty="0" smtClean="0">
              <a:cs typeface="+mn-cs"/>
            </a:endParaRPr>
          </a:p>
          <a:p>
            <a:pPr eaLnBrk="0" hangingPunct="0">
              <a:lnSpc>
                <a:spcPct val="80000"/>
              </a:lnSpc>
              <a:spcBef>
                <a:spcPct val="20000"/>
              </a:spcBef>
              <a:buClr>
                <a:schemeClr val="accent1"/>
              </a:buClr>
              <a:buSzPct val="65000"/>
              <a:buFont typeface="Wingdings" pitchFamily="2" charset="2"/>
              <a:buNone/>
              <a:defRPr/>
            </a:pPr>
            <a:endParaRPr lang="en-US" dirty="0" smtClean="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path" presetSubtype="0" accel="50000" decel="50000" fill="hold" grpId="1" nodeType="clickEffect">
                                  <p:stCondLst>
                                    <p:cond delay="0"/>
                                  </p:stCondLst>
                                  <p:childTnLst>
                                    <p:animMotion origin="layout" path="M 0 -1.65587E-6 L 0 0.11101 " pathEditMode="relative" rAng="0" ptsTypes="AA">
                                      <p:cBhvr>
                                        <p:cTn id="11" dur="2000" fill="hold"/>
                                        <p:tgtEl>
                                          <p:spTgt spid="19"/>
                                        </p:tgtEl>
                                        <p:attrNameLst>
                                          <p:attrName>ppt_x</p:attrName>
                                          <p:attrName>ppt_y</p:attrName>
                                        </p:attrNameLst>
                                      </p:cBhvr>
                                      <p:rCtr x="0" y="5550"/>
                                    </p:animMotion>
                                  </p:childTnLst>
                                </p:cTn>
                              </p:par>
                              <p:par>
                                <p:cTn id="12" presetID="42" presetClass="path" presetSubtype="0" accel="50000" decel="50000" fill="hold" grpId="2" nodeType="withEffect">
                                  <p:stCondLst>
                                    <p:cond delay="0"/>
                                  </p:stCondLst>
                                  <p:childTnLst>
                                    <p:animMotion origin="layout" path="M 0 0.11101 L 0.21667 0.11101 " pathEditMode="relative" rAng="0" ptsTypes="AA">
                                      <p:cBhvr>
                                        <p:cTn id="13" dur="2000" fill="hold"/>
                                        <p:tgtEl>
                                          <p:spTgt spid="19"/>
                                        </p:tgtEl>
                                        <p:attrNameLst>
                                          <p:attrName>ppt_x</p:attrName>
                                          <p:attrName>ppt_y</p:attrName>
                                        </p:attrNameLst>
                                      </p:cBhvr>
                                      <p:rCtr x="10833" y="0"/>
                                    </p:animMotion>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xit" presetSubtype="0" fill="hold" grpId="1" nodeType="clickEffect">
                                  <p:stCondLst>
                                    <p:cond delay="500"/>
                                  </p:stCondLst>
                                  <p:childTnLst>
                                    <p:animEffect transition="out" filter="fade">
                                      <p:cBhvr>
                                        <p:cTn id="20" dur="500"/>
                                        <p:tgtEl>
                                          <p:spTgt spid="26"/>
                                        </p:tgtEl>
                                      </p:cBhvr>
                                    </p:animEffect>
                                    <p:set>
                                      <p:cBhvr>
                                        <p:cTn id="21" dur="1" fill="hold">
                                          <p:stCondLst>
                                            <p:cond delay="499"/>
                                          </p:stCondLst>
                                        </p:cTn>
                                        <p:tgtEl>
                                          <p:spTgt spid="26"/>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2"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par>
                                <p:cTn id="27" presetID="10"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par>
                                <p:cTn id="30" presetID="10" presetClass="entr" presetSubtype="0" fill="hold"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2" presetClass="path" presetSubtype="0" accel="50000" decel="50000" fill="hold" grpId="0" nodeType="clickEffect">
                                  <p:stCondLst>
                                    <p:cond delay="0"/>
                                  </p:stCondLst>
                                  <p:childTnLst>
                                    <p:animMotion origin="layout" path="M 5.55556E-7 3.33025E-6 L 0.00035 0.12164 " pathEditMode="relative" rAng="0" ptsTypes="AA">
                                      <p:cBhvr>
                                        <p:cTn id="36" dur="2000" fill="hold"/>
                                        <p:tgtEl>
                                          <p:spTgt spid="29"/>
                                        </p:tgtEl>
                                        <p:attrNameLst>
                                          <p:attrName>ppt_x</p:attrName>
                                          <p:attrName>ppt_y</p:attrName>
                                        </p:attrNameLst>
                                      </p:cBhvr>
                                      <p:rCtr x="17" y="6082"/>
                                    </p:animMotion>
                                  </p:childTnLst>
                                </p:cTn>
                              </p:par>
                              <p:par>
                                <p:cTn id="37" presetID="42" presetClass="path" presetSubtype="0" accel="50000" decel="50000" fill="hold" nodeType="withEffect">
                                  <p:stCondLst>
                                    <p:cond delay="0"/>
                                  </p:stCondLst>
                                  <p:childTnLst>
                                    <p:animMotion origin="layout" path="M 0 3.33025E-6 L 0 0.12164 " pathEditMode="relative" rAng="0" ptsTypes="AA">
                                      <p:cBhvr>
                                        <p:cTn id="38" dur="2000" fill="hold"/>
                                        <p:tgtEl>
                                          <p:spTgt spid="32"/>
                                        </p:tgtEl>
                                        <p:attrNameLst>
                                          <p:attrName>ppt_x</p:attrName>
                                          <p:attrName>ppt_y</p:attrName>
                                        </p:attrNameLst>
                                      </p:cBhvr>
                                      <p:rCtr x="0" y="6082"/>
                                    </p:animMotion>
                                  </p:childTnLst>
                                </p:cTn>
                              </p:par>
                              <p:par>
                                <p:cTn id="39" presetID="42" presetClass="path" presetSubtype="0" accel="50000" decel="50000" fill="hold" nodeType="withEffect">
                                  <p:stCondLst>
                                    <p:cond delay="0"/>
                                  </p:stCondLst>
                                  <p:childTnLst>
                                    <p:animMotion origin="layout" path="M 3.88889E-6 3.33025E-6 L 0.00034 0.12164 " pathEditMode="relative" rAng="0" ptsTypes="AA">
                                      <p:cBhvr>
                                        <p:cTn id="40" dur="2000" fill="hold"/>
                                        <p:tgtEl>
                                          <p:spTgt spid="34"/>
                                        </p:tgtEl>
                                        <p:attrNameLst>
                                          <p:attrName>ppt_x</p:attrName>
                                          <p:attrName>ppt_y</p:attrName>
                                        </p:attrNameLst>
                                      </p:cBhvr>
                                      <p:rCtr x="17" y="6082"/>
                                    </p:animMotion>
                                  </p:childTnLst>
                                </p:cTn>
                              </p:par>
                            </p:childTnLst>
                          </p:cTn>
                        </p:par>
                      </p:childTnLst>
                    </p:cTn>
                  </p:par>
                  <p:par>
                    <p:cTn id="41" fill="hold" nodeType="clickPar">
                      <p:stCondLst>
                        <p:cond delay="indefinite"/>
                      </p:stCondLst>
                      <p:childTnLst>
                        <p:par>
                          <p:cTn id="42" fill="hold" nodeType="withGroup">
                            <p:stCondLst>
                              <p:cond delay="0"/>
                            </p:stCondLst>
                            <p:childTnLst>
                              <p:par>
                                <p:cTn id="43" presetID="6" presetClass="emph" presetSubtype="0" fill="hold" grpId="1" nodeType="clickEffect">
                                  <p:stCondLst>
                                    <p:cond delay="0"/>
                                  </p:stCondLst>
                                  <p:childTnLst>
                                    <p:animScale>
                                      <p:cBhvr>
                                        <p:cTn id="44" dur="2000" fill="hold"/>
                                        <p:tgtEl>
                                          <p:spTgt spid="29"/>
                                        </p:tgtEl>
                                      </p:cBhvr>
                                      <p:by x="150000" y="150000"/>
                                    </p:animScale>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nodeType="click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500"/>
                                        <p:tgtEl>
                                          <p:spTgt spid="45"/>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42" presetClass="path" presetSubtype="0" accel="50000" decel="50000" fill="hold" nodeType="clickEffect">
                                  <p:stCondLst>
                                    <p:cond delay="0"/>
                                  </p:stCondLst>
                                  <p:childTnLst>
                                    <p:animMotion origin="layout" path="M -0.00781 -1.6763E-6 L 0.31251 0.04833 " pathEditMode="relative" rAng="0" ptsTypes="AA">
                                      <p:cBhvr>
                                        <p:cTn id="53" dur="2000" fill="hold"/>
                                        <p:tgtEl>
                                          <p:spTgt spid="45"/>
                                        </p:tgtEl>
                                        <p:attrNameLst>
                                          <p:attrName>ppt_x</p:attrName>
                                          <p:attrName>ppt_y</p:attrName>
                                        </p:attrNameLst>
                                      </p:cBhvr>
                                      <p:rCtr x="16007" y="2405"/>
                                    </p:animMotion>
                                  </p:childTnLst>
                                </p:cTn>
                              </p:par>
                            </p:childTnLst>
                          </p:cTn>
                        </p:par>
                      </p:childTnLst>
                    </p:cTn>
                  </p:par>
                  <p:par>
                    <p:cTn id="54" fill="hold" nodeType="clickPar">
                      <p:stCondLst>
                        <p:cond delay="indefinite"/>
                      </p:stCondLst>
                      <p:childTnLst>
                        <p:par>
                          <p:cTn id="55" fill="hold" nodeType="withGroup">
                            <p:stCondLst>
                              <p:cond delay="0"/>
                            </p:stCondLst>
                            <p:childTnLst>
                              <p:par>
                                <p:cTn id="56" presetID="42" presetClass="path" presetSubtype="0" accel="75000" fill="hold" nodeType="clickEffect">
                                  <p:stCondLst>
                                    <p:cond delay="0"/>
                                  </p:stCondLst>
                                  <p:childTnLst>
                                    <p:animMotion origin="layout" path="M 0.31251 0.04833 L -0.08646 0.05387 " pathEditMode="relative" rAng="0" ptsTypes="AA">
                                      <p:cBhvr>
                                        <p:cTn id="57" dur="4000" fill="hold"/>
                                        <p:tgtEl>
                                          <p:spTgt spid="45"/>
                                        </p:tgtEl>
                                        <p:attrNameLst>
                                          <p:attrName>ppt_x</p:attrName>
                                          <p:attrName>ppt_y</p:attrName>
                                        </p:attrNameLst>
                                      </p:cBhvr>
                                      <p:rCtr x="-19948" y="27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19" grpId="2" animBg="1"/>
      <p:bldP spid="26" grpId="0"/>
      <p:bldP spid="26" grpId="1"/>
      <p:bldP spid="29" grpId="0" animBg="1"/>
      <p:bldP spid="29" grpId="1" animBg="1"/>
      <p:bldP spid="29" grpId="2"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6"/>
          <p:cNvSpPr>
            <a:spLocks noGrp="1" noChangeArrowheads="1"/>
          </p:cNvSpPr>
          <p:nvPr>
            <p:ph type="sldNum" sz="quarter" idx="12"/>
          </p:nvPr>
        </p:nvSpPr>
        <p:spPr>
          <a:ln>
            <a:miter lim="800000"/>
            <a:headEnd/>
            <a:tailEnd/>
          </a:ln>
        </p:spPr>
        <p:txBody>
          <a:bodyPr/>
          <a:lstStyle/>
          <a:p>
            <a:pPr>
              <a:defRPr/>
            </a:pPr>
            <a:fld id="{2351BB13-2FC7-4443-A7FD-3F82A699445D}" type="slidenum">
              <a:rPr lang="en-US" smtClean="0"/>
              <a:pPr>
                <a:defRPr/>
              </a:pPr>
              <a:t>32</a:t>
            </a:fld>
            <a:endParaRPr lang="en-US" smtClean="0"/>
          </a:p>
        </p:txBody>
      </p:sp>
      <p:sp>
        <p:nvSpPr>
          <p:cNvPr id="115714"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106F8461-D1E3-4EBA-A989-6EDB89CF98D9}" type="slidenum">
              <a:rPr lang="en-US" sz="1200">
                <a:latin typeface="Garamond" pitchFamily="18" charset="0"/>
              </a:rPr>
              <a:pPr algn="r"/>
              <a:t>32</a:t>
            </a:fld>
            <a:endParaRPr lang="en-US" sz="1200">
              <a:latin typeface="Garamond" pitchFamily="18" charset="0"/>
            </a:endParaRPr>
          </a:p>
        </p:txBody>
      </p:sp>
      <p:sp>
        <p:nvSpPr>
          <p:cNvPr id="115715"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C53B32BB-2D0D-400A-90A2-73DC4DDB218C}" type="slidenum">
              <a:rPr lang="en-US" sz="1200">
                <a:latin typeface="Garamond" pitchFamily="18" charset="0"/>
              </a:rPr>
              <a:pPr algn="r"/>
              <a:t>32</a:t>
            </a:fld>
            <a:endParaRPr lang="en-US" sz="1200">
              <a:latin typeface="Garamond" pitchFamily="18" charset="0"/>
            </a:endParaRPr>
          </a:p>
        </p:txBody>
      </p:sp>
      <p:sp>
        <p:nvSpPr>
          <p:cNvPr id="115716" name="TextBox 6"/>
          <p:cNvSpPr txBox="1">
            <a:spLocks noChangeArrowheads="1"/>
          </p:cNvSpPr>
          <p:nvPr/>
        </p:nvSpPr>
        <p:spPr bwMode="auto">
          <a:xfrm>
            <a:off x="684213" y="908050"/>
            <a:ext cx="6700837" cy="696913"/>
          </a:xfrm>
          <a:prstGeom prst="rect">
            <a:avLst/>
          </a:prstGeom>
          <a:noFill/>
          <a:ln w="9525">
            <a:noFill/>
            <a:miter lim="800000"/>
            <a:headEnd/>
            <a:tailEnd/>
          </a:ln>
        </p:spPr>
        <p:txBody>
          <a:bodyPr wrap="none">
            <a:spAutoFit/>
          </a:bodyPr>
          <a:lstStyle/>
          <a:p>
            <a:pPr eaLnBrk="0" hangingPunct="0">
              <a:lnSpc>
                <a:spcPct val="80000"/>
              </a:lnSpc>
              <a:spcBef>
                <a:spcPct val="20000"/>
              </a:spcBef>
              <a:buClr>
                <a:schemeClr val="accent1"/>
              </a:buClr>
              <a:buSzPct val="65000"/>
              <a:buFont typeface="Wingdings" pitchFamily="2" charset="2"/>
              <a:buNone/>
            </a:pPr>
            <a:r>
              <a:rPr lang="en-US" sz="1400">
                <a:ea typeface="SimSun" pitchFamily="2" charset="-122"/>
              </a:rPr>
              <a:t>John </a:t>
            </a:r>
            <a:r>
              <a:rPr lang="en-US" sz="1400" b="1">
                <a:solidFill>
                  <a:schemeClr val="accent2"/>
                </a:solidFill>
                <a:ea typeface="SimSun" pitchFamily="2" charset="-122"/>
              </a:rPr>
              <a:t>worked </a:t>
            </a:r>
            <a:r>
              <a:rPr lang="en-US" sz="1400">
                <a:ea typeface="SimSun" pitchFamily="2" charset="-122"/>
              </a:rPr>
              <a:t>for company A </a:t>
            </a:r>
            <a:r>
              <a:rPr lang="en-US" sz="1400" b="1">
                <a:ea typeface="SimSun" pitchFamily="2" charset="-122"/>
              </a:rPr>
              <a:t>until</a:t>
            </a:r>
            <a:r>
              <a:rPr lang="en-US" sz="1400">
                <a:ea typeface="SimSun" pitchFamily="2" charset="-122"/>
              </a:rPr>
              <a:t> 1999</a:t>
            </a:r>
          </a:p>
          <a:p>
            <a:pPr eaLnBrk="0" hangingPunct="0">
              <a:lnSpc>
                <a:spcPct val="80000"/>
              </a:lnSpc>
              <a:spcBef>
                <a:spcPct val="20000"/>
              </a:spcBef>
              <a:buClr>
                <a:schemeClr val="accent1"/>
              </a:buClr>
              <a:buSzPct val="65000"/>
              <a:buFont typeface="Wingdings" pitchFamily="2" charset="2"/>
              <a:buNone/>
            </a:pPr>
            <a:r>
              <a:rPr lang="en-US" sz="1400">
                <a:ea typeface="SimSun" pitchFamily="2" charset="-122"/>
              </a:rPr>
              <a:t>…</a:t>
            </a:r>
          </a:p>
          <a:p>
            <a:pPr eaLnBrk="0" hangingPunct="0">
              <a:lnSpc>
                <a:spcPct val="80000"/>
              </a:lnSpc>
              <a:spcBef>
                <a:spcPct val="20000"/>
              </a:spcBef>
              <a:buClr>
                <a:schemeClr val="accent1"/>
              </a:buClr>
              <a:buSzPct val="65000"/>
              <a:buFont typeface="Wingdings" pitchFamily="2" charset="2"/>
              <a:buNone/>
            </a:pPr>
            <a:r>
              <a:rPr lang="en-US" sz="1400" b="1">
                <a:ea typeface="SimSun" pitchFamily="2" charset="-122"/>
              </a:rPr>
              <a:t>Immediately after</a:t>
            </a:r>
            <a:r>
              <a:rPr lang="en-US" sz="1400">
                <a:ea typeface="SimSun" pitchFamily="2" charset="-122"/>
              </a:rPr>
              <a:t> leaving</a:t>
            </a:r>
            <a:r>
              <a:rPr lang="en-US" sz="1400">
                <a:solidFill>
                  <a:srgbClr val="FF0000"/>
                </a:solidFill>
                <a:ea typeface="SimSun" pitchFamily="2" charset="-122"/>
              </a:rPr>
              <a:t> </a:t>
            </a:r>
            <a:r>
              <a:rPr lang="en-US" sz="1400">
                <a:ea typeface="SimSun" pitchFamily="2" charset="-122"/>
              </a:rPr>
              <a:t>company A, John </a:t>
            </a:r>
            <a:r>
              <a:rPr lang="en-US" sz="1400" b="1">
                <a:solidFill>
                  <a:srgbClr val="FF0000"/>
                </a:solidFill>
                <a:ea typeface="SimSun" pitchFamily="2" charset="-122"/>
              </a:rPr>
              <a:t>worked</a:t>
            </a:r>
            <a:r>
              <a:rPr lang="en-US" sz="1400">
                <a:ea typeface="SimSun" pitchFamily="2" charset="-122"/>
              </a:rPr>
              <a:t> for company B </a:t>
            </a:r>
            <a:r>
              <a:rPr lang="en-US" sz="1400" b="1">
                <a:solidFill>
                  <a:srgbClr val="FF0000"/>
                </a:solidFill>
                <a:ea typeface="SimSun" pitchFamily="2" charset="-122"/>
              </a:rPr>
              <a:t>for one year</a:t>
            </a:r>
            <a:r>
              <a:rPr lang="en-US" sz="1400">
                <a:ea typeface="SimSun" pitchFamily="2" charset="-122"/>
              </a:rPr>
              <a:t>.</a:t>
            </a:r>
          </a:p>
        </p:txBody>
      </p:sp>
      <p:sp>
        <p:nvSpPr>
          <p:cNvPr id="115717" name="Rectangle 6"/>
          <p:cNvSpPr>
            <a:spLocks noChangeArrowheads="1"/>
          </p:cNvSpPr>
          <p:nvPr/>
        </p:nvSpPr>
        <p:spPr bwMode="auto">
          <a:xfrm>
            <a:off x="1374775" y="2471738"/>
            <a:ext cx="3687763" cy="457200"/>
          </a:xfrm>
          <a:prstGeom prst="rect">
            <a:avLst/>
          </a:prstGeom>
          <a:solidFill>
            <a:schemeClr val="accent1"/>
          </a:solidFill>
          <a:ln w="9525">
            <a:noFill/>
            <a:miter lim="800000"/>
            <a:headEnd/>
            <a:tailEnd/>
          </a:ln>
        </p:spPr>
        <p:txBody>
          <a:bodyPr/>
          <a:lstStyle/>
          <a:p>
            <a:pPr marL="342900" indent="-342900" algn="ctr">
              <a:spcBef>
                <a:spcPct val="20000"/>
              </a:spcBef>
              <a:buClr>
                <a:schemeClr val="accent1"/>
              </a:buClr>
              <a:buSzPct val="65000"/>
              <a:buFont typeface="Wingdings" pitchFamily="2" charset="2"/>
              <a:buNone/>
            </a:pPr>
            <a:r>
              <a:rPr lang="en-US" sz="2600">
                <a:solidFill>
                  <a:schemeClr val="bg1"/>
                </a:solidFill>
                <a:ea typeface="SimSun" pitchFamily="2" charset="-122"/>
              </a:rPr>
              <a:t>1999</a:t>
            </a:r>
          </a:p>
        </p:txBody>
      </p:sp>
      <p:grpSp>
        <p:nvGrpSpPr>
          <p:cNvPr id="9" name="Group 8"/>
          <p:cNvGrpSpPr>
            <a:grpSpLocks/>
          </p:cNvGrpSpPr>
          <p:nvPr/>
        </p:nvGrpSpPr>
        <p:grpSpPr bwMode="auto">
          <a:xfrm>
            <a:off x="395288" y="892175"/>
            <a:ext cx="1784350" cy="304800"/>
            <a:chOff x="221509" y="5129789"/>
            <a:chExt cx="1784633" cy="304800"/>
          </a:xfrm>
        </p:grpSpPr>
        <p:sp>
          <p:nvSpPr>
            <p:cNvPr id="10" name="Rectangle 9"/>
            <p:cNvSpPr/>
            <p:nvPr/>
          </p:nvSpPr>
          <p:spPr>
            <a:xfrm>
              <a:off x="678782" y="5129789"/>
              <a:ext cx="1327360" cy="3048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80000"/>
                </a:lnSpc>
                <a:spcBef>
                  <a:spcPct val="20000"/>
                </a:spcBef>
                <a:buClr>
                  <a:schemeClr val="accent1"/>
                </a:buClr>
                <a:buSzPct val="65000"/>
                <a:buFont typeface="Wingdings" pitchFamily="2" charset="2"/>
                <a:buNone/>
                <a:defRPr/>
              </a:pPr>
              <a:endParaRPr lang="en-US" sz="1100" dirty="0"/>
            </a:p>
          </p:txBody>
        </p:sp>
        <p:cxnSp>
          <p:nvCxnSpPr>
            <p:cNvPr id="11" name="Straight Arrow Connector 10"/>
            <p:cNvCxnSpPr>
              <a:stCxn id="10" idx="1"/>
            </p:cNvCxnSpPr>
            <p:nvPr/>
          </p:nvCxnSpPr>
          <p:spPr>
            <a:xfrm flipH="1">
              <a:off x="221509" y="5282189"/>
              <a:ext cx="45727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2" name="Rectangle 11"/>
          <p:cNvSpPr>
            <a:spLocks noChangeArrowheads="1"/>
          </p:cNvSpPr>
          <p:nvPr/>
        </p:nvSpPr>
        <p:spPr bwMode="auto">
          <a:xfrm>
            <a:off x="3348038" y="1341438"/>
            <a:ext cx="3929062" cy="263525"/>
          </a:xfrm>
          <a:prstGeom prst="rect">
            <a:avLst/>
          </a:prstGeom>
          <a:solidFill>
            <a:srgbClr val="FF0000"/>
          </a:solidFill>
          <a:ln w="9525">
            <a:noFill/>
            <a:miter lim="800000"/>
            <a:headEnd/>
            <a:tailEnd/>
          </a:ln>
        </p:spPr>
        <p:txBody>
          <a:bodyPr/>
          <a:lstStyle/>
          <a:p>
            <a:pPr marL="342900" indent="-342900">
              <a:spcBef>
                <a:spcPct val="20000"/>
              </a:spcBef>
              <a:buClr>
                <a:schemeClr val="accent1"/>
              </a:buClr>
              <a:buSzPct val="65000"/>
              <a:buFont typeface="Wingdings" pitchFamily="2" charset="2"/>
              <a:buNone/>
            </a:pPr>
            <a:endParaRPr lang="en-US" sz="2600">
              <a:ea typeface="SimSun" pitchFamily="2" charset="-122"/>
            </a:endParaRPr>
          </a:p>
        </p:txBody>
      </p:sp>
      <p:sp>
        <p:nvSpPr>
          <p:cNvPr id="2029577" name="TextBox 14"/>
          <p:cNvSpPr txBox="1">
            <a:spLocks noChangeArrowheads="1"/>
          </p:cNvSpPr>
          <p:nvPr/>
        </p:nvSpPr>
        <p:spPr bwMode="auto">
          <a:xfrm>
            <a:off x="900113" y="3573463"/>
            <a:ext cx="7488237" cy="1920875"/>
          </a:xfrm>
          <a:prstGeom prst="rect">
            <a:avLst/>
          </a:prstGeom>
          <a:noFill/>
          <a:ln>
            <a:noFill/>
          </a:ln>
          <a:extLst/>
        </p:spPr>
        <p:txBody>
          <a:bodyPr>
            <a:spAutoFit/>
          </a:bodyPr>
          <a:lstStyle>
            <a:lvl1pPr>
              <a:defRPr sz="1100">
                <a:solidFill>
                  <a:schemeClr val="tx1"/>
                </a:solidFill>
                <a:latin typeface="Arial" charset="0"/>
                <a:ea typeface="宋体" pitchFamily="2" charset="-122"/>
              </a:defRPr>
            </a:lvl1pPr>
            <a:lvl2pPr marL="742950" indent="-285750">
              <a:defRPr sz="1100">
                <a:solidFill>
                  <a:schemeClr val="tx1"/>
                </a:solidFill>
                <a:latin typeface="Arial" charset="0"/>
                <a:ea typeface="宋体" pitchFamily="2" charset="-122"/>
              </a:defRPr>
            </a:lvl2pPr>
            <a:lvl3pPr marL="1143000" indent="-228600">
              <a:defRPr sz="1100">
                <a:solidFill>
                  <a:schemeClr val="tx1"/>
                </a:solidFill>
                <a:latin typeface="Arial" charset="0"/>
                <a:ea typeface="宋体" pitchFamily="2" charset="-122"/>
              </a:defRPr>
            </a:lvl3pPr>
            <a:lvl4pPr marL="1600200" indent="-228600">
              <a:defRPr sz="1100">
                <a:solidFill>
                  <a:schemeClr val="tx1"/>
                </a:solidFill>
                <a:latin typeface="Arial" charset="0"/>
                <a:ea typeface="宋体" pitchFamily="2" charset="-122"/>
              </a:defRPr>
            </a:lvl4pPr>
            <a:lvl5pPr marL="2057400" indent="-228600">
              <a:defRPr sz="1100">
                <a:solidFill>
                  <a:schemeClr val="tx1"/>
                </a:solidFill>
                <a:latin typeface="Arial" charset="0"/>
                <a:ea typeface="宋体" pitchFamily="2" charset="-122"/>
              </a:defRPr>
            </a:lvl5pPr>
            <a:lvl6pPr marL="2514600" indent="-228600" eaLnBrk="0" fontAlgn="base" hangingPunct="0">
              <a:lnSpc>
                <a:spcPct val="80000"/>
              </a:lnSpc>
              <a:spcBef>
                <a:spcPct val="20000"/>
              </a:spcBef>
              <a:spcAft>
                <a:spcPct val="0"/>
              </a:spcAft>
              <a:buClr>
                <a:schemeClr val="accent1"/>
              </a:buClr>
              <a:buSzPct val="65000"/>
              <a:buFont typeface="Wingdings" pitchFamily="2" charset="2"/>
              <a:defRPr sz="1100">
                <a:solidFill>
                  <a:schemeClr val="tx1"/>
                </a:solidFill>
                <a:latin typeface="Arial" charset="0"/>
                <a:ea typeface="宋体" pitchFamily="2" charset="-122"/>
              </a:defRPr>
            </a:lvl6pPr>
            <a:lvl7pPr marL="2971800" indent="-228600" eaLnBrk="0" fontAlgn="base" hangingPunct="0">
              <a:lnSpc>
                <a:spcPct val="80000"/>
              </a:lnSpc>
              <a:spcBef>
                <a:spcPct val="20000"/>
              </a:spcBef>
              <a:spcAft>
                <a:spcPct val="0"/>
              </a:spcAft>
              <a:buClr>
                <a:schemeClr val="accent1"/>
              </a:buClr>
              <a:buSzPct val="65000"/>
              <a:buFont typeface="Wingdings" pitchFamily="2" charset="2"/>
              <a:defRPr sz="1100">
                <a:solidFill>
                  <a:schemeClr val="tx1"/>
                </a:solidFill>
                <a:latin typeface="Arial" charset="0"/>
                <a:ea typeface="宋体" pitchFamily="2" charset="-122"/>
              </a:defRPr>
            </a:lvl7pPr>
            <a:lvl8pPr marL="3429000" indent="-228600" eaLnBrk="0" fontAlgn="base" hangingPunct="0">
              <a:lnSpc>
                <a:spcPct val="80000"/>
              </a:lnSpc>
              <a:spcBef>
                <a:spcPct val="20000"/>
              </a:spcBef>
              <a:spcAft>
                <a:spcPct val="0"/>
              </a:spcAft>
              <a:buClr>
                <a:schemeClr val="accent1"/>
              </a:buClr>
              <a:buSzPct val="65000"/>
              <a:buFont typeface="Wingdings" pitchFamily="2" charset="2"/>
              <a:defRPr sz="1100">
                <a:solidFill>
                  <a:schemeClr val="tx1"/>
                </a:solidFill>
                <a:latin typeface="Arial" charset="0"/>
                <a:ea typeface="宋体" pitchFamily="2" charset="-122"/>
              </a:defRPr>
            </a:lvl8pPr>
            <a:lvl9pPr marL="3886200" indent="-228600" eaLnBrk="0" fontAlgn="base" hangingPunct="0">
              <a:lnSpc>
                <a:spcPct val="80000"/>
              </a:lnSpc>
              <a:spcBef>
                <a:spcPct val="20000"/>
              </a:spcBef>
              <a:spcAft>
                <a:spcPct val="0"/>
              </a:spcAft>
              <a:buClr>
                <a:schemeClr val="accent1"/>
              </a:buClr>
              <a:buSzPct val="65000"/>
              <a:buFont typeface="Wingdings" pitchFamily="2" charset="2"/>
              <a:defRPr sz="1100">
                <a:solidFill>
                  <a:schemeClr val="tx1"/>
                </a:solidFill>
                <a:latin typeface="Arial" charset="0"/>
                <a:ea typeface="宋体" pitchFamily="2" charset="-122"/>
              </a:defRPr>
            </a:lvl9pPr>
          </a:lstStyle>
          <a:p>
            <a:pPr marL="285750" indent="-285750" eaLnBrk="0" hangingPunct="0">
              <a:lnSpc>
                <a:spcPct val="80000"/>
              </a:lnSpc>
              <a:spcBef>
                <a:spcPct val="20000"/>
              </a:spcBef>
              <a:buClr>
                <a:schemeClr val="accent1"/>
              </a:buClr>
              <a:buSzPct val="65000"/>
              <a:buFont typeface="Wingdings" pitchFamily="2" charset="2"/>
              <a:buChar char=""/>
              <a:defRPr/>
            </a:pPr>
            <a:r>
              <a:rPr lang="en-US" sz="1800" dirty="0" smtClean="0">
                <a:cs typeface="+mn-cs"/>
              </a:rPr>
              <a:t>Relations</a:t>
            </a:r>
            <a:r>
              <a:rPr lang="en-US" sz="1800" b="1" dirty="0" smtClean="0">
                <a:cs typeface="+mn-cs"/>
              </a:rPr>
              <a:t> between events </a:t>
            </a:r>
            <a:r>
              <a:rPr lang="en-US" sz="1800" dirty="0" smtClean="0">
                <a:cs typeface="+mn-cs"/>
              </a:rPr>
              <a:t>interact with relations </a:t>
            </a:r>
            <a:r>
              <a:rPr lang="en-US" sz="1800" b="1" dirty="0" smtClean="0">
                <a:cs typeface="+mn-cs"/>
              </a:rPr>
              <a:t>between events and time intervals</a:t>
            </a:r>
            <a:r>
              <a:rPr lang="en-US" sz="1800" dirty="0" smtClean="0">
                <a:cs typeface="+mn-cs"/>
              </a:rPr>
              <a:t>, and vice versa</a:t>
            </a:r>
          </a:p>
          <a:p>
            <a:pPr marL="285750" indent="-285750" eaLnBrk="0" hangingPunct="0">
              <a:lnSpc>
                <a:spcPct val="80000"/>
              </a:lnSpc>
              <a:spcBef>
                <a:spcPct val="20000"/>
              </a:spcBef>
              <a:buClr>
                <a:schemeClr val="accent1"/>
              </a:buClr>
              <a:buSzPct val="65000"/>
              <a:buFont typeface="Wingdings" pitchFamily="2" charset="2"/>
              <a:buChar char=""/>
              <a:defRPr/>
            </a:pPr>
            <a:r>
              <a:rPr lang="en-US" sz="1800" dirty="0" smtClean="0">
                <a:cs typeface="+mn-cs"/>
              </a:rPr>
              <a:t>Controlled by:</a:t>
            </a:r>
          </a:p>
          <a:p>
            <a:pPr marL="914400" lvl="1" eaLnBrk="0" hangingPunct="0">
              <a:lnSpc>
                <a:spcPct val="80000"/>
              </a:lnSpc>
              <a:spcBef>
                <a:spcPct val="20000"/>
              </a:spcBef>
              <a:buClr>
                <a:schemeClr val="tx2"/>
              </a:buClr>
              <a:buSzPct val="65000"/>
              <a:buFont typeface="Wingdings" pitchFamily="2" charset="2"/>
              <a:buChar char="q"/>
              <a:defRPr/>
            </a:pPr>
            <a:r>
              <a:rPr lang="en-US" sz="1800" dirty="0" smtClean="0">
                <a:cs typeface="+mn-cs"/>
              </a:rPr>
              <a:t>1. Mapping from events &amp; temporal expressions, to intervals</a:t>
            </a:r>
          </a:p>
          <a:p>
            <a:pPr marL="914400" lvl="1" eaLnBrk="0" hangingPunct="0">
              <a:lnSpc>
                <a:spcPct val="80000"/>
              </a:lnSpc>
              <a:spcBef>
                <a:spcPct val="20000"/>
              </a:spcBef>
              <a:buClr>
                <a:schemeClr val="tx2"/>
              </a:buClr>
              <a:buSzPct val="65000"/>
              <a:buFont typeface="Wingdings" pitchFamily="2" charset="2"/>
              <a:buChar char="q"/>
              <a:defRPr/>
            </a:pPr>
            <a:r>
              <a:rPr lang="en-US" sz="1800" dirty="0" smtClean="0">
                <a:cs typeface="+mn-cs"/>
              </a:rPr>
              <a:t>2. Interval relations</a:t>
            </a:r>
          </a:p>
          <a:p>
            <a:pPr eaLnBrk="0" hangingPunct="0">
              <a:lnSpc>
                <a:spcPct val="80000"/>
              </a:lnSpc>
              <a:spcBef>
                <a:spcPct val="20000"/>
              </a:spcBef>
              <a:buClr>
                <a:schemeClr val="accent1"/>
              </a:buClr>
              <a:buSzPct val="65000"/>
              <a:buFont typeface="Wingdings" pitchFamily="2" charset="2"/>
              <a:buNone/>
              <a:defRPr/>
            </a:pPr>
            <a:endParaRPr lang="en-US" sz="1800" dirty="0" smtClean="0">
              <a:cs typeface="+mn-cs"/>
            </a:endParaRPr>
          </a:p>
          <a:p>
            <a:pPr eaLnBrk="0" hangingPunct="0">
              <a:lnSpc>
                <a:spcPct val="80000"/>
              </a:lnSpc>
              <a:spcBef>
                <a:spcPct val="20000"/>
              </a:spcBef>
              <a:buClr>
                <a:schemeClr val="accent1"/>
              </a:buClr>
              <a:buSzPct val="65000"/>
              <a:buFont typeface="Wingdings" pitchFamily="2" charset="2"/>
              <a:buNone/>
              <a:defRPr/>
            </a:pPr>
            <a:endParaRPr lang="en-US" sz="1800" dirty="0" smtClean="0">
              <a:cs typeface="+mn-cs"/>
            </a:endParaRPr>
          </a:p>
        </p:txBody>
      </p:sp>
      <p:sp>
        <p:nvSpPr>
          <p:cNvPr id="2029578" name="TextBox 15"/>
          <p:cNvSpPr txBox="1">
            <a:spLocks noChangeArrowheads="1"/>
          </p:cNvSpPr>
          <p:nvPr/>
        </p:nvSpPr>
        <p:spPr bwMode="auto">
          <a:xfrm>
            <a:off x="971550" y="5314950"/>
            <a:ext cx="7632700" cy="635000"/>
          </a:xfrm>
          <a:prstGeom prst="rect">
            <a:avLst/>
          </a:prstGeom>
          <a:noFill/>
          <a:ln w="9525">
            <a:solidFill>
              <a:schemeClr val="tx1"/>
            </a:solidFill>
            <a:miter lim="800000"/>
            <a:headEnd/>
            <a:tailEnd/>
          </a:ln>
        </p:spPr>
        <p:txBody>
          <a:bodyPr>
            <a:spAutoFit/>
          </a:bodyPr>
          <a:lstStyle/>
          <a:p>
            <a:pPr eaLnBrk="0" hangingPunct="0">
              <a:lnSpc>
                <a:spcPct val="80000"/>
              </a:lnSpc>
              <a:spcBef>
                <a:spcPct val="20000"/>
              </a:spcBef>
              <a:buClr>
                <a:schemeClr val="accent1"/>
              </a:buClr>
              <a:buSzPct val="65000"/>
              <a:buFont typeface="Wingdings" pitchFamily="2" charset="2"/>
              <a:buNone/>
            </a:pPr>
            <a:r>
              <a:rPr lang="en-US" sz="2200" b="1" u="sng">
                <a:ea typeface="SimSun" pitchFamily="2" charset="-122"/>
              </a:rPr>
              <a:t>Goal:</a:t>
            </a:r>
            <a:r>
              <a:rPr lang="en-US" sz="2200">
                <a:ea typeface="SimSun" pitchFamily="2" charset="-122"/>
              </a:rPr>
              <a:t> Enrich text with information that enables machines to (learn to) extract necessary temporal information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path" presetSubtype="0" accel="50000" decel="50000" fill="hold" nodeType="clickEffect">
                                  <p:stCondLst>
                                    <p:cond delay="0"/>
                                  </p:stCondLst>
                                  <p:childTnLst>
                                    <p:animMotion origin="layout" path="M -3.61111E-6 -4.79769E-6 L -3.61111E-6 0.24232 " pathEditMode="relative" rAng="0" ptsTypes="AA">
                                      <p:cBhvr>
                                        <p:cTn id="11" dur="2000" fill="hold"/>
                                        <p:tgtEl>
                                          <p:spTgt spid="9"/>
                                        </p:tgtEl>
                                        <p:attrNameLst>
                                          <p:attrName>ppt_x</p:attrName>
                                          <p:attrName>ppt_y</p:attrName>
                                        </p:attrNameLst>
                                      </p:cBhvr>
                                      <p:rCtr x="0" y="12116"/>
                                    </p:animMotion>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path" presetSubtype="0" accel="50000" decel="50000" fill="hold" grpId="1" nodeType="clickEffect">
                                  <p:stCondLst>
                                    <p:cond delay="0"/>
                                  </p:stCondLst>
                                  <p:childTnLst>
                                    <p:animMotion origin="layout" path="M -2.77778E-6 3.52601E-6 L -0.12812 0.17988 " pathEditMode="relative" rAng="0" ptsTypes="AA">
                                      <p:cBhvr>
                                        <p:cTn id="20" dur="2000" fill="hold"/>
                                        <p:tgtEl>
                                          <p:spTgt spid="12"/>
                                        </p:tgtEl>
                                        <p:attrNameLst>
                                          <p:attrName>ppt_x</p:attrName>
                                          <p:attrName>ppt_y</p:attrName>
                                        </p:attrNameLst>
                                      </p:cBhvr>
                                      <p:rCtr x="-6406" y="8994"/>
                                    </p:animMotion>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029578"/>
                                        </p:tgtEl>
                                        <p:attrNameLst>
                                          <p:attrName>style.visibility</p:attrName>
                                        </p:attrNameLst>
                                      </p:cBhvr>
                                      <p:to>
                                        <p:strVal val="visible"/>
                                      </p:to>
                                    </p:set>
                                    <p:animEffect transition="in" filter="fade">
                                      <p:cBhvr>
                                        <p:cTn id="25" dur="500"/>
                                        <p:tgtEl>
                                          <p:spTgt spid="2029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202957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6"/>
          <p:cNvSpPr>
            <a:spLocks noGrp="1" noChangeArrowheads="1"/>
          </p:cNvSpPr>
          <p:nvPr>
            <p:ph type="sldNum" sz="quarter" idx="12"/>
          </p:nvPr>
        </p:nvSpPr>
        <p:spPr>
          <a:ln>
            <a:miter lim="800000"/>
            <a:headEnd/>
            <a:tailEnd/>
          </a:ln>
        </p:spPr>
        <p:txBody>
          <a:bodyPr/>
          <a:lstStyle/>
          <a:p>
            <a:pPr>
              <a:defRPr/>
            </a:pPr>
            <a:fld id="{ADFB2CCD-B5B3-4786-B07A-071BEC43A422}" type="slidenum">
              <a:rPr lang="en-US" smtClean="0"/>
              <a:pPr>
                <a:defRPr/>
              </a:pPr>
              <a:t>33</a:t>
            </a:fld>
            <a:endParaRPr lang="en-US" smtClean="0"/>
          </a:p>
        </p:txBody>
      </p:sp>
      <p:sp>
        <p:nvSpPr>
          <p:cNvPr id="117762" name="Title 4"/>
          <p:cNvSpPr>
            <a:spLocks noGrp="1"/>
          </p:cNvSpPr>
          <p:nvPr>
            <p:ph type="title"/>
          </p:nvPr>
        </p:nvSpPr>
        <p:spPr/>
        <p:txBody>
          <a:bodyPr/>
          <a:lstStyle/>
          <a:p>
            <a:r>
              <a:rPr lang="en-US" smtClean="0">
                <a:ea typeface="ＭＳ Ｐゴシック" pitchFamily="34" charset="-128"/>
              </a:rPr>
              <a:t>Commonsense Knowledge</a:t>
            </a:r>
          </a:p>
        </p:txBody>
      </p:sp>
      <p:sp>
        <p:nvSpPr>
          <p:cNvPr id="117763" name="Content Placeholder 5"/>
          <p:cNvSpPr>
            <a:spLocks noGrp="1"/>
          </p:cNvSpPr>
          <p:nvPr>
            <p:ph idx="1"/>
          </p:nvPr>
        </p:nvSpPr>
        <p:spPr/>
        <p:txBody>
          <a:bodyPr/>
          <a:lstStyle/>
          <a:p>
            <a:r>
              <a:rPr lang="en-US" sz="2000" smtClean="0">
                <a:ea typeface="ＭＳ Ｐゴシック" pitchFamily="34" charset="-128"/>
              </a:rPr>
              <a:t>(1) John [</a:t>
            </a:r>
            <a:r>
              <a:rPr lang="en-US" sz="2000" b="1" smtClean="0">
                <a:solidFill>
                  <a:srgbClr val="009900"/>
                </a:solidFill>
                <a:ea typeface="ＭＳ Ｐゴシック" pitchFamily="34" charset="-128"/>
              </a:rPr>
              <a:t>exercised</a:t>
            </a:r>
            <a:r>
              <a:rPr lang="en-US" sz="2000" smtClean="0">
                <a:ea typeface="ＭＳ Ｐゴシック" pitchFamily="34" charset="-128"/>
              </a:rPr>
              <a:t>]</a:t>
            </a:r>
            <a:r>
              <a:rPr lang="en-US" sz="2000" baseline="-25000" smtClean="0">
                <a:ea typeface="ＭＳ Ｐゴシック" pitchFamily="34" charset="-128"/>
              </a:rPr>
              <a:t>e1a</a:t>
            </a:r>
            <a:r>
              <a:rPr lang="en-US" sz="2000" smtClean="0">
                <a:ea typeface="ＭＳ Ｐゴシック" pitchFamily="34" charset="-128"/>
              </a:rPr>
              <a:t> during his [</a:t>
            </a:r>
            <a:r>
              <a:rPr lang="en-US" sz="2000" smtClean="0">
                <a:solidFill>
                  <a:srgbClr val="FF6600"/>
                </a:solidFill>
                <a:ea typeface="ＭＳ Ｐゴシック" pitchFamily="34" charset="-128"/>
              </a:rPr>
              <a:t>lunch break</a:t>
            </a:r>
            <a:r>
              <a:rPr lang="en-US" sz="2000" smtClean="0">
                <a:ea typeface="ＭＳ Ｐゴシック" pitchFamily="34" charset="-128"/>
              </a:rPr>
              <a:t>]</a:t>
            </a:r>
            <a:r>
              <a:rPr lang="en-US" sz="2000" baseline="-25000" smtClean="0">
                <a:ea typeface="ＭＳ Ｐゴシック" pitchFamily="34" charset="-128"/>
              </a:rPr>
              <a:t>e1b</a:t>
            </a:r>
            <a:r>
              <a:rPr lang="en-US" sz="2000" smtClean="0">
                <a:ea typeface="ＭＳ Ｐゴシック" pitchFamily="34" charset="-128"/>
              </a:rPr>
              <a:t>.</a:t>
            </a:r>
          </a:p>
          <a:p>
            <a:r>
              <a:rPr lang="en-US" sz="2000" smtClean="0">
                <a:ea typeface="ＭＳ Ｐゴシック" pitchFamily="34" charset="-128"/>
              </a:rPr>
              <a:t>(2) He [</a:t>
            </a:r>
            <a:r>
              <a:rPr lang="en-US" sz="2000" smtClean="0">
                <a:solidFill>
                  <a:srgbClr val="FF0000"/>
                </a:solidFill>
                <a:ea typeface="ＭＳ Ｐゴシック" pitchFamily="34" charset="-128"/>
              </a:rPr>
              <a:t>stretched,</a:t>
            </a:r>
            <a:r>
              <a:rPr lang="en-US" sz="2000" smtClean="0">
                <a:ea typeface="ＭＳ Ｐゴシック" pitchFamily="34" charset="-128"/>
              </a:rPr>
              <a:t>]</a:t>
            </a:r>
            <a:r>
              <a:rPr lang="en-US" sz="2000" baseline="-25000" smtClean="0">
                <a:ea typeface="ＭＳ Ｐゴシック" pitchFamily="34" charset="-128"/>
              </a:rPr>
              <a:t>e2a</a:t>
            </a:r>
            <a:r>
              <a:rPr lang="en-US" sz="2000" smtClean="0">
                <a:ea typeface="ＭＳ Ｐゴシック" pitchFamily="34" charset="-128"/>
              </a:rPr>
              <a:t> [</a:t>
            </a:r>
            <a:r>
              <a:rPr lang="en-US" sz="2000" smtClean="0">
                <a:solidFill>
                  <a:srgbClr val="FF0000"/>
                </a:solidFill>
                <a:ea typeface="ＭＳ Ｐゴシック" pitchFamily="34" charset="-128"/>
              </a:rPr>
              <a:t>lifted weights,</a:t>
            </a:r>
            <a:r>
              <a:rPr lang="en-US" sz="2000" smtClean="0">
                <a:ea typeface="ＭＳ Ｐゴシック" pitchFamily="34" charset="-128"/>
              </a:rPr>
              <a:t>]</a:t>
            </a:r>
            <a:r>
              <a:rPr lang="en-US" sz="2000" baseline="-25000" smtClean="0">
                <a:ea typeface="ＭＳ Ｐゴシック" pitchFamily="34" charset="-128"/>
              </a:rPr>
              <a:t>e2b</a:t>
            </a:r>
            <a:r>
              <a:rPr lang="en-US" sz="2000" smtClean="0">
                <a:ea typeface="ＭＳ Ｐゴシック" pitchFamily="34" charset="-128"/>
              </a:rPr>
              <a:t> and [</a:t>
            </a:r>
            <a:r>
              <a:rPr lang="en-US" sz="2000" smtClean="0">
                <a:solidFill>
                  <a:srgbClr val="FF0000"/>
                </a:solidFill>
                <a:ea typeface="ＭＳ Ｐゴシック" pitchFamily="34" charset="-128"/>
              </a:rPr>
              <a:t>ran</a:t>
            </a:r>
            <a:r>
              <a:rPr lang="en-US" sz="2000" smtClean="0">
                <a:ea typeface="ＭＳ Ｐゴシック" pitchFamily="34" charset="-128"/>
              </a:rPr>
              <a:t>]</a:t>
            </a:r>
            <a:r>
              <a:rPr lang="en-US" sz="2000" baseline="-25000" smtClean="0">
                <a:ea typeface="ＭＳ Ｐゴシック" pitchFamily="34" charset="-128"/>
              </a:rPr>
              <a:t>e2c</a:t>
            </a:r>
            <a:r>
              <a:rPr lang="en-US" sz="2000" smtClean="0">
                <a:ea typeface="ＭＳ Ｐゴシック" pitchFamily="34" charset="-128"/>
              </a:rPr>
              <a:t>.</a:t>
            </a:r>
          </a:p>
          <a:p>
            <a:r>
              <a:rPr lang="en-US" sz="2000" smtClean="0">
                <a:ea typeface="ＭＳ Ｐゴシック" pitchFamily="34" charset="-128"/>
              </a:rPr>
              <a:t>(3) He [</a:t>
            </a:r>
            <a:r>
              <a:rPr lang="en-US" sz="2000" smtClean="0">
                <a:solidFill>
                  <a:srgbClr val="000090"/>
                </a:solidFill>
                <a:ea typeface="ＭＳ Ｐゴシック" pitchFamily="34" charset="-128"/>
              </a:rPr>
              <a:t>showered,</a:t>
            </a:r>
            <a:r>
              <a:rPr lang="en-US" sz="2000" smtClean="0">
                <a:ea typeface="ＭＳ Ｐゴシック" pitchFamily="34" charset="-128"/>
              </a:rPr>
              <a:t>]</a:t>
            </a:r>
            <a:r>
              <a:rPr lang="en-US" sz="2000" baseline="-25000" smtClean="0">
                <a:ea typeface="ＭＳ Ｐゴシック" pitchFamily="34" charset="-128"/>
              </a:rPr>
              <a:t>e3a</a:t>
            </a:r>
            <a:r>
              <a:rPr lang="en-US" sz="2000" smtClean="0">
                <a:ea typeface="ＭＳ Ｐゴシック" pitchFamily="34" charset="-128"/>
              </a:rPr>
              <a:t> [</a:t>
            </a:r>
            <a:r>
              <a:rPr lang="en-US" sz="2000" smtClean="0">
                <a:solidFill>
                  <a:srgbClr val="000090"/>
                </a:solidFill>
                <a:ea typeface="ＭＳ Ｐゴシック" pitchFamily="34" charset="-128"/>
              </a:rPr>
              <a:t>got dressed,</a:t>
            </a:r>
            <a:r>
              <a:rPr lang="en-US" sz="2000" smtClean="0">
                <a:ea typeface="ＭＳ Ｐゴシック" pitchFamily="34" charset="-128"/>
              </a:rPr>
              <a:t>]</a:t>
            </a:r>
            <a:r>
              <a:rPr lang="en-US" sz="2000" baseline="-25000" smtClean="0">
                <a:ea typeface="ＭＳ Ｐゴシック" pitchFamily="34" charset="-128"/>
              </a:rPr>
              <a:t>e3b</a:t>
            </a:r>
            <a:r>
              <a:rPr lang="en-US" sz="2000" smtClean="0">
                <a:ea typeface="ＭＳ Ｐゴシック" pitchFamily="34" charset="-128"/>
              </a:rPr>
              <a:t> and [</a:t>
            </a:r>
            <a:r>
              <a:rPr lang="en-US" sz="2000" smtClean="0">
                <a:solidFill>
                  <a:srgbClr val="000090"/>
                </a:solidFill>
                <a:ea typeface="ＭＳ Ｐゴシック" pitchFamily="34" charset="-128"/>
              </a:rPr>
              <a:t>returned to work.</a:t>
            </a:r>
            <a:r>
              <a:rPr lang="en-US" sz="2000" smtClean="0">
                <a:ea typeface="ＭＳ Ｐゴシック" pitchFamily="34" charset="-128"/>
              </a:rPr>
              <a:t>]</a:t>
            </a:r>
            <a:r>
              <a:rPr lang="en-US" sz="2000" baseline="-25000" smtClean="0">
                <a:ea typeface="ＭＳ Ｐゴシック" pitchFamily="34" charset="-128"/>
              </a:rPr>
              <a:t>e3c</a:t>
            </a:r>
            <a:endParaRPr lang="en-US" sz="2000" smtClean="0">
              <a:ea typeface="ＭＳ Ｐゴシック" pitchFamily="34" charset="-128"/>
            </a:endParaRPr>
          </a:p>
          <a:p>
            <a:endParaRPr lang="en-US" sz="2000" smtClean="0">
              <a:ea typeface="ＭＳ Ｐゴシック" pitchFamily="34" charset="-128"/>
            </a:endParaRPr>
          </a:p>
          <a:p>
            <a:endParaRPr lang="en-US" sz="2000" smtClean="0">
              <a:ea typeface="ＭＳ Ｐゴシック" pitchFamily="34" charset="-128"/>
            </a:endParaRPr>
          </a:p>
          <a:p>
            <a:endParaRPr lang="en-US" sz="2000" smtClean="0">
              <a:ea typeface="ＭＳ Ｐゴシック" pitchFamily="34" charset="-128"/>
            </a:endParaRPr>
          </a:p>
          <a:p>
            <a:endParaRPr lang="en-US" sz="2000" smtClean="0">
              <a:ea typeface="ＭＳ Ｐゴシック" pitchFamily="34" charset="-128"/>
            </a:endParaRPr>
          </a:p>
          <a:p>
            <a:endParaRPr lang="en-US" sz="2000" smtClean="0">
              <a:ea typeface="ＭＳ Ｐゴシック" pitchFamily="34" charset="-128"/>
            </a:endParaRPr>
          </a:p>
          <a:p>
            <a:r>
              <a:rPr lang="en-US" sz="2000" b="1" u="sng" smtClean="0">
                <a:ea typeface="ＭＳ Ｐゴシック" pitchFamily="34" charset="-128"/>
              </a:rPr>
              <a:t>Explicit:</a:t>
            </a:r>
            <a:r>
              <a:rPr lang="en-US" sz="2000" smtClean="0">
                <a:ea typeface="ＭＳ Ｐゴシック" pitchFamily="34" charset="-128"/>
              </a:rPr>
              <a:t> e</a:t>
            </a:r>
            <a:r>
              <a:rPr lang="en-US" sz="2000" baseline="-25000" smtClean="0">
                <a:ea typeface="ＭＳ Ｐゴシック" pitchFamily="34" charset="-128"/>
              </a:rPr>
              <a:t>1a</a:t>
            </a:r>
            <a:r>
              <a:rPr lang="en-US" sz="2000" smtClean="0">
                <a:ea typeface="ＭＳ Ｐゴシック" pitchFamily="34" charset="-128"/>
              </a:rPr>
              <a:t>⊆e</a:t>
            </a:r>
            <a:r>
              <a:rPr lang="en-US" sz="2000" baseline="-25000" smtClean="0">
                <a:ea typeface="ＭＳ Ｐゴシック" pitchFamily="34" charset="-128"/>
              </a:rPr>
              <a:t>1b</a:t>
            </a:r>
          </a:p>
          <a:p>
            <a:r>
              <a:rPr lang="en-US" sz="2000" b="1" u="sng" smtClean="0">
                <a:ea typeface="ＭＳ Ｐゴシック" pitchFamily="34" charset="-128"/>
              </a:rPr>
              <a:t>Implicit:</a:t>
            </a:r>
            <a:r>
              <a:rPr lang="en-US" sz="2000" smtClean="0">
                <a:ea typeface="ＭＳ Ｐゴシック" pitchFamily="34" charset="-128"/>
              </a:rPr>
              <a:t> e</a:t>
            </a:r>
            <a:r>
              <a:rPr lang="en-US" sz="2000" baseline="-25000" smtClean="0">
                <a:ea typeface="ＭＳ Ｐゴシック" pitchFamily="34" charset="-128"/>
              </a:rPr>
              <a:t>2a</a:t>
            </a:r>
            <a:r>
              <a:rPr lang="en-US" sz="2000" smtClean="0">
                <a:ea typeface="ＭＳ Ｐゴシック" pitchFamily="34" charset="-128"/>
              </a:rPr>
              <a:t>, e</a:t>
            </a:r>
            <a:r>
              <a:rPr lang="en-US" sz="2000" baseline="-25000" smtClean="0">
                <a:ea typeface="ＭＳ Ｐゴシック" pitchFamily="34" charset="-128"/>
              </a:rPr>
              <a:t>2b</a:t>
            </a:r>
            <a:r>
              <a:rPr lang="en-US" sz="2000" smtClean="0">
                <a:ea typeface="ＭＳ Ｐゴシック" pitchFamily="34" charset="-128"/>
              </a:rPr>
              <a:t>, e</a:t>
            </a:r>
            <a:r>
              <a:rPr lang="en-US" sz="2000" baseline="-25000" smtClean="0">
                <a:ea typeface="ＭＳ Ｐゴシック" pitchFamily="34" charset="-128"/>
              </a:rPr>
              <a:t>2c,</a:t>
            </a:r>
            <a:r>
              <a:rPr lang="en-US" sz="2000" smtClean="0">
                <a:ea typeface="ＭＳ Ｐゴシック" pitchFamily="34" charset="-128"/>
              </a:rPr>
              <a:t>⊆e</a:t>
            </a:r>
            <a:r>
              <a:rPr lang="en-US" sz="2000" baseline="-25000" smtClean="0">
                <a:ea typeface="ＭＳ Ｐゴシック" pitchFamily="34" charset="-128"/>
              </a:rPr>
              <a:t>1a</a:t>
            </a:r>
            <a:r>
              <a:rPr lang="en-US" sz="1600" smtClean="0">
                <a:ea typeface="ＭＳ Ｐゴシック" pitchFamily="34" charset="-128"/>
              </a:rPr>
              <a:t> </a:t>
            </a:r>
            <a:r>
              <a:rPr lang="en-US" sz="2000" smtClean="0">
                <a:ea typeface="ＭＳ Ｐゴシック" pitchFamily="34" charset="-128"/>
              </a:rPr>
              <a:t>∧e</a:t>
            </a:r>
            <a:r>
              <a:rPr lang="en-US" sz="2000" baseline="-25000" smtClean="0">
                <a:ea typeface="ＭＳ Ｐゴシック" pitchFamily="34" charset="-128"/>
              </a:rPr>
              <a:t>3a </a:t>
            </a:r>
            <a:r>
              <a:rPr lang="en-US" sz="2000" smtClean="0">
                <a:ea typeface="ＭＳ Ｐゴシック" pitchFamily="34" charset="-128"/>
              </a:rPr>
              <a:t>&lt; e</a:t>
            </a:r>
            <a:r>
              <a:rPr lang="en-US" sz="2000" baseline="-25000" smtClean="0">
                <a:ea typeface="ＭＳ Ｐゴシック" pitchFamily="34" charset="-128"/>
              </a:rPr>
              <a:t>3b</a:t>
            </a:r>
            <a:r>
              <a:rPr lang="en-US" sz="2000" smtClean="0">
                <a:ea typeface="ＭＳ Ｐゴシック" pitchFamily="34" charset="-128"/>
              </a:rPr>
              <a:t> &lt; e</a:t>
            </a:r>
            <a:r>
              <a:rPr lang="en-US" sz="2000" baseline="-25000" smtClean="0">
                <a:ea typeface="ＭＳ Ｐゴシック" pitchFamily="34" charset="-128"/>
              </a:rPr>
              <a:t>3c </a:t>
            </a:r>
            <a:r>
              <a:rPr lang="en-US" sz="2000" smtClean="0">
                <a:ea typeface="ＭＳ Ｐゴシック" pitchFamily="34" charset="-128"/>
              </a:rPr>
              <a:t>∧e</a:t>
            </a:r>
            <a:r>
              <a:rPr lang="en-US" sz="2000" baseline="-25000" smtClean="0">
                <a:ea typeface="ＭＳ Ｐゴシック" pitchFamily="34" charset="-128"/>
              </a:rPr>
              <a:t>3a</a:t>
            </a:r>
            <a:r>
              <a:rPr lang="en-US" sz="2000" smtClean="0">
                <a:ea typeface="ＭＳ Ｐゴシック" pitchFamily="34" charset="-128"/>
              </a:rPr>
              <a:t>, e</a:t>
            </a:r>
            <a:r>
              <a:rPr lang="en-US" sz="2000" baseline="-25000" smtClean="0">
                <a:ea typeface="ＭＳ Ｐゴシック" pitchFamily="34" charset="-128"/>
              </a:rPr>
              <a:t>3b</a:t>
            </a:r>
            <a:r>
              <a:rPr lang="en-US" sz="2000" smtClean="0">
                <a:ea typeface="ＭＳ Ｐゴシック" pitchFamily="34" charset="-128"/>
              </a:rPr>
              <a:t>, e</a:t>
            </a:r>
            <a:r>
              <a:rPr lang="en-US" sz="2000" baseline="-25000" smtClean="0">
                <a:ea typeface="ＭＳ Ｐゴシック" pitchFamily="34" charset="-128"/>
              </a:rPr>
              <a:t>3c</a:t>
            </a:r>
            <a:r>
              <a:rPr lang="en-US" sz="2000" smtClean="0">
                <a:ea typeface="ＭＳ Ｐゴシック" pitchFamily="34" charset="-128"/>
              </a:rPr>
              <a:t>⊆e</a:t>
            </a:r>
            <a:r>
              <a:rPr lang="en-US" sz="2000" baseline="-25000" smtClean="0">
                <a:ea typeface="ＭＳ Ｐゴシック" pitchFamily="34" charset="-128"/>
              </a:rPr>
              <a:t>1b</a:t>
            </a:r>
          </a:p>
          <a:p>
            <a:pPr lvl="1"/>
            <a:r>
              <a:rPr lang="en-US" sz="1800" smtClean="0"/>
              <a:t>Requires an appeal to the “normal course of events”</a:t>
            </a:r>
          </a:p>
        </p:txBody>
      </p:sp>
      <p:sp>
        <p:nvSpPr>
          <p:cNvPr id="117764" name="Slide Number Placeholder 1"/>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2A45E9CE-7146-40B9-96B3-F5CEE669D63A}" type="slidenum">
              <a:rPr lang="en-US" sz="1200">
                <a:latin typeface="Garamond" pitchFamily="18" charset="0"/>
              </a:rPr>
              <a:pPr algn="r"/>
              <a:t>33</a:t>
            </a:fld>
            <a:endParaRPr lang="en-US" sz="1200">
              <a:latin typeface="Garamond" pitchFamily="18" charset="0"/>
            </a:endParaRPr>
          </a:p>
        </p:txBody>
      </p:sp>
      <p:sp>
        <p:nvSpPr>
          <p:cNvPr id="7" name="Rectangle 6"/>
          <p:cNvSpPr/>
          <p:nvPr/>
        </p:nvSpPr>
        <p:spPr>
          <a:xfrm>
            <a:off x="1295400" y="3124200"/>
            <a:ext cx="6172200" cy="3048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lunch break</a:t>
            </a:r>
          </a:p>
        </p:txBody>
      </p:sp>
      <p:sp>
        <p:nvSpPr>
          <p:cNvPr id="8" name="Rectangle 7"/>
          <p:cNvSpPr/>
          <p:nvPr/>
        </p:nvSpPr>
        <p:spPr>
          <a:xfrm>
            <a:off x="1676400" y="4038600"/>
            <a:ext cx="990600" cy="3048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stretch</a:t>
            </a:r>
          </a:p>
        </p:txBody>
      </p:sp>
      <p:sp>
        <p:nvSpPr>
          <p:cNvPr id="9" name="Rectangle 8"/>
          <p:cNvSpPr/>
          <p:nvPr/>
        </p:nvSpPr>
        <p:spPr>
          <a:xfrm>
            <a:off x="2743200" y="4038600"/>
            <a:ext cx="838200" cy="3048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lift</a:t>
            </a:r>
          </a:p>
        </p:txBody>
      </p:sp>
      <p:sp>
        <p:nvSpPr>
          <p:cNvPr id="10" name="Rectangle 9"/>
          <p:cNvSpPr/>
          <p:nvPr/>
        </p:nvSpPr>
        <p:spPr>
          <a:xfrm>
            <a:off x="3657600" y="4038600"/>
            <a:ext cx="914400" cy="3048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run</a:t>
            </a:r>
          </a:p>
        </p:txBody>
      </p:sp>
      <p:sp>
        <p:nvSpPr>
          <p:cNvPr id="11" name="Rectangle 10"/>
          <p:cNvSpPr/>
          <p:nvPr/>
        </p:nvSpPr>
        <p:spPr>
          <a:xfrm>
            <a:off x="1447800" y="3581400"/>
            <a:ext cx="3276600" cy="304800"/>
          </a:xfrm>
          <a:prstGeom prst="rect">
            <a:avLst/>
          </a:prstGeom>
          <a:solidFill>
            <a:srgbClr val="3B812F"/>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Exercised</a:t>
            </a:r>
          </a:p>
        </p:txBody>
      </p:sp>
      <p:sp>
        <p:nvSpPr>
          <p:cNvPr id="12" name="Rectangle 11"/>
          <p:cNvSpPr/>
          <p:nvPr/>
        </p:nvSpPr>
        <p:spPr>
          <a:xfrm>
            <a:off x="6705600" y="4038600"/>
            <a:ext cx="914400" cy="304800"/>
          </a:xfrm>
          <a:prstGeom prst="rect">
            <a:avLst/>
          </a:prstGeom>
          <a:solidFill>
            <a:srgbClr val="00009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return</a:t>
            </a:r>
          </a:p>
        </p:txBody>
      </p:sp>
      <p:sp>
        <p:nvSpPr>
          <p:cNvPr id="13" name="Rectangle 12"/>
          <p:cNvSpPr/>
          <p:nvPr/>
        </p:nvSpPr>
        <p:spPr>
          <a:xfrm>
            <a:off x="4800600" y="4038600"/>
            <a:ext cx="1066800" cy="304800"/>
          </a:xfrm>
          <a:prstGeom prst="rect">
            <a:avLst/>
          </a:prstGeom>
          <a:solidFill>
            <a:srgbClr val="00009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shower</a:t>
            </a:r>
          </a:p>
        </p:txBody>
      </p:sp>
      <p:sp>
        <p:nvSpPr>
          <p:cNvPr id="14" name="Rectangle 13"/>
          <p:cNvSpPr/>
          <p:nvPr/>
        </p:nvSpPr>
        <p:spPr>
          <a:xfrm>
            <a:off x="5867400" y="4038600"/>
            <a:ext cx="762000" cy="304800"/>
          </a:xfrm>
          <a:prstGeom prst="rect">
            <a:avLst/>
          </a:prstGeom>
          <a:solidFill>
            <a:srgbClr val="00009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dress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6"/>
          <p:cNvSpPr>
            <a:spLocks noGrp="1" noChangeArrowheads="1"/>
          </p:cNvSpPr>
          <p:nvPr>
            <p:ph type="sldNum" sz="quarter" idx="12"/>
          </p:nvPr>
        </p:nvSpPr>
        <p:spPr>
          <a:ln>
            <a:miter lim="800000"/>
            <a:headEnd/>
            <a:tailEnd/>
          </a:ln>
        </p:spPr>
        <p:txBody>
          <a:bodyPr/>
          <a:lstStyle/>
          <a:p>
            <a:pPr>
              <a:defRPr/>
            </a:pPr>
            <a:fld id="{1D00383D-B424-438B-B8BB-B1CE392A5122}" type="slidenum">
              <a:rPr lang="en-US" smtClean="0"/>
              <a:pPr>
                <a:defRPr/>
              </a:pPr>
              <a:t>34</a:t>
            </a:fld>
            <a:endParaRPr lang="en-US" smtClean="0"/>
          </a:p>
        </p:txBody>
      </p:sp>
      <p:sp>
        <p:nvSpPr>
          <p:cNvPr id="119810"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0E0C34B4-539A-4C83-A282-2BF747E0F601}" type="slidenum">
              <a:rPr lang="en-US" sz="1200">
                <a:latin typeface="Garamond" pitchFamily="18" charset="0"/>
              </a:rPr>
              <a:pPr algn="r"/>
              <a:t>34</a:t>
            </a:fld>
            <a:endParaRPr lang="en-US" sz="1200">
              <a:latin typeface="Garamond" pitchFamily="18" charset="0"/>
            </a:endParaRPr>
          </a:p>
        </p:txBody>
      </p:sp>
      <p:sp>
        <p:nvSpPr>
          <p:cNvPr id="119811"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C4CF797D-418D-49AD-9BCA-1517E6D1B871}" type="slidenum">
              <a:rPr lang="en-US" sz="1200">
                <a:latin typeface="Garamond" pitchFamily="18" charset="0"/>
              </a:rPr>
              <a:pPr algn="r"/>
              <a:t>34</a:t>
            </a:fld>
            <a:endParaRPr lang="en-US" sz="1200">
              <a:latin typeface="Garamond" pitchFamily="18" charset="0"/>
            </a:endParaRPr>
          </a:p>
        </p:txBody>
      </p:sp>
      <p:sp>
        <p:nvSpPr>
          <p:cNvPr id="119812" name="Rectangle 2"/>
          <p:cNvSpPr>
            <a:spLocks noGrp="1" noChangeArrowheads="1"/>
          </p:cNvSpPr>
          <p:nvPr>
            <p:ph type="title" idx="4294967295"/>
          </p:nvPr>
        </p:nvSpPr>
        <p:spPr/>
        <p:txBody>
          <a:bodyPr/>
          <a:lstStyle/>
          <a:p>
            <a:pPr eaLnBrk="1" hangingPunct="1"/>
            <a:r>
              <a:rPr lang="en-US" altLang="zh-CN" sz="3800" smtClean="0">
                <a:ea typeface="SimSun" pitchFamily="2" charset="-122"/>
              </a:rPr>
              <a:t>Temporal representation formalisms</a:t>
            </a:r>
            <a:endParaRPr lang="en-US" altLang="zh-CN" smtClean="0">
              <a:ea typeface="SimSun" pitchFamily="2" charset="-122"/>
            </a:endParaRPr>
          </a:p>
        </p:txBody>
      </p:sp>
      <p:sp>
        <p:nvSpPr>
          <p:cNvPr id="119813" name="Rectangle 3"/>
          <p:cNvSpPr>
            <a:spLocks noGrp="1" noChangeArrowheads="1"/>
          </p:cNvSpPr>
          <p:nvPr>
            <p:ph type="body" idx="4294967295"/>
          </p:nvPr>
        </p:nvSpPr>
        <p:spPr>
          <a:xfrm>
            <a:off x="457200" y="1143000"/>
            <a:ext cx="8229600" cy="4525963"/>
          </a:xfrm>
        </p:spPr>
        <p:txBody>
          <a:bodyPr/>
          <a:lstStyle/>
          <a:p>
            <a:pPr marL="609600" indent="-609600" eaLnBrk="1" hangingPunct="1"/>
            <a:r>
              <a:rPr lang="en-US" sz="2800" smtClean="0">
                <a:ea typeface="ＭＳ Ｐゴシック" pitchFamily="34" charset="-128"/>
              </a:rPr>
              <a:t>Representation required to specify ordering and extension of eventualities in time</a:t>
            </a:r>
          </a:p>
          <a:p>
            <a:pPr marL="609600" indent="-609600" eaLnBrk="1" hangingPunct="1"/>
            <a:r>
              <a:rPr lang="en-US" sz="2800" smtClean="0">
                <a:ea typeface="ＭＳ Ｐゴシック" pitchFamily="34" charset="-128"/>
              </a:rPr>
              <a:t>TR in general</a:t>
            </a:r>
          </a:p>
          <a:p>
            <a:pPr marL="936625" lvl="1" indent="-609600" eaLnBrk="1" hangingPunct="1"/>
            <a:r>
              <a:rPr lang="en-US" sz="2400" smtClean="0"/>
              <a:t>Eventualities and Temporal Expressions map to </a:t>
            </a:r>
            <a:r>
              <a:rPr lang="en-US" sz="2400" b="1" smtClean="0"/>
              <a:t>intervals</a:t>
            </a:r>
          </a:p>
          <a:p>
            <a:pPr marL="936625" lvl="1" indent="-609600" eaLnBrk="1" hangingPunct="1"/>
            <a:r>
              <a:rPr lang="en-US" sz="2400" smtClean="0"/>
              <a:t>Reasoning</a:t>
            </a:r>
          </a:p>
          <a:p>
            <a:pPr marL="1289050" lvl="2" indent="-609600" eaLnBrk="1" hangingPunct="1"/>
            <a:r>
              <a:rPr lang="en-US" sz="2000" smtClean="0"/>
              <a:t>Relations among intervals, world knowledge, some notion of uncertainty and under-specification</a:t>
            </a:r>
          </a:p>
          <a:p>
            <a:pPr marL="1289050" lvl="2" indent="-609600" eaLnBrk="1" hangingPunct="1"/>
            <a:r>
              <a:rPr lang="en-US" sz="2000" smtClean="0"/>
              <a:t>Determine order of events to some degree</a:t>
            </a:r>
          </a:p>
          <a:p>
            <a:pPr marL="609600" indent="-609600" eaLnBrk="1" hangingPunct="1"/>
            <a:r>
              <a:rPr lang="en-US" sz="2800" smtClean="0">
                <a:ea typeface="ＭＳ Ｐゴシック" pitchFamily="34" charset="-128"/>
              </a:rPr>
              <a:t>Ultimate test: </a:t>
            </a:r>
            <a:r>
              <a:rPr lang="en-US" sz="2800" b="1" smtClean="0">
                <a:ea typeface="ＭＳ Ｐゴシック" pitchFamily="34" charset="-128"/>
              </a:rPr>
              <a:t>Question Answering</a:t>
            </a:r>
            <a:r>
              <a:rPr lang="en-US" sz="2800" smtClean="0">
                <a:ea typeface="ＭＳ Ｐゴシック" pitchFamily="34" charset="-128"/>
              </a:rPr>
              <a:t> with temporal awareness</a:t>
            </a:r>
          </a:p>
          <a:p>
            <a:pPr marL="609600" indent="-609600" eaLnBrk="1" hangingPunct="1"/>
            <a:endParaRPr lang="en-US" sz="2800" smtClean="0">
              <a:ea typeface="ＭＳ Ｐゴシック" pitchFamily="34" charset="-128"/>
            </a:endParaRPr>
          </a:p>
          <a:p>
            <a:pPr marL="609600" indent="-609600" eaLnBrk="1" hangingPunct="1"/>
            <a:endParaRPr lang="en-US" altLang="zh-CN" sz="2800" smtClean="0">
              <a:ea typeface="SimSun" pitchFamily="2" charset="-122"/>
            </a:endParaRPr>
          </a:p>
          <a:p>
            <a:pPr marL="936625" lvl="1" indent="-609600" eaLnBrk="1" hangingPunct="1"/>
            <a:endParaRPr lang="en-US" altLang="zh-CN" sz="2400" smtClean="0">
              <a:ea typeface="SimSun" pitchFamily="2" charset="-122"/>
            </a:endParaRPr>
          </a:p>
          <a:p>
            <a:pPr marL="609600" indent="-609600" eaLnBrk="1" hangingPunct="1"/>
            <a:endParaRPr lang="en-US" altLang="zh-CN" sz="2800" smtClean="0">
              <a:ea typeface="SimSun" pitchFamily="2" charset="-122"/>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6"/>
          <p:cNvSpPr>
            <a:spLocks noGrp="1" noChangeArrowheads="1"/>
          </p:cNvSpPr>
          <p:nvPr>
            <p:ph type="sldNum" sz="quarter" idx="12"/>
          </p:nvPr>
        </p:nvSpPr>
        <p:spPr>
          <a:ln>
            <a:miter lim="800000"/>
            <a:headEnd/>
            <a:tailEnd/>
          </a:ln>
        </p:spPr>
        <p:txBody>
          <a:bodyPr/>
          <a:lstStyle/>
          <a:p>
            <a:pPr>
              <a:defRPr/>
            </a:pPr>
            <a:fld id="{1BDE7339-5F8D-4D32-BABE-A247F8B6708F}" type="slidenum">
              <a:rPr lang="en-US" smtClean="0"/>
              <a:pPr>
                <a:defRPr/>
              </a:pPr>
              <a:t>35</a:t>
            </a:fld>
            <a:endParaRPr lang="en-US" smtClean="0"/>
          </a:p>
        </p:txBody>
      </p:sp>
      <p:sp>
        <p:nvSpPr>
          <p:cNvPr id="121858"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0B960C67-99B0-4EF7-9132-04422A72C962}" type="slidenum">
              <a:rPr lang="en-US" sz="1200">
                <a:latin typeface="Garamond" pitchFamily="18" charset="0"/>
              </a:rPr>
              <a:pPr algn="r"/>
              <a:t>35</a:t>
            </a:fld>
            <a:endParaRPr lang="en-US" sz="1200">
              <a:latin typeface="Garamond" pitchFamily="18" charset="0"/>
            </a:endParaRPr>
          </a:p>
        </p:txBody>
      </p:sp>
      <p:sp>
        <p:nvSpPr>
          <p:cNvPr id="121859"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FF38C544-2D1F-48D2-9934-EE87FA5EF081}" type="slidenum">
              <a:rPr lang="en-US" sz="1200">
                <a:latin typeface="Garamond" pitchFamily="18" charset="0"/>
              </a:rPr>
              <a:pPr algn="r"/>
              <a:t>35</a:t>
            </a:fld>
            <a:endParaRPr lang="en-US" sz="1200">
              <a:latin typeface="Garamond" pitchFamily="18" charset="0"/>
            </a:endParaRPr>
          </a:p>
        </p:txBody>
      </p:sp>
      <p:sp>
        <p:nvSpPr>
          <p:cNvPr id="121860" name="Rectangle 2"/>
          <p:cNvSpPr>
            <a:spLocks noGrp="1" noChangeArrowheads="1"/>
          </p:cNvSpPr>
          <p:nvPr>
            <p:ph type="title" idx="4294967295"/>
          </p:nvPr>
        </p:nvSpPr>
        <p:spPr/>
        <p:txBody>
          <a:bodyPr/>
          <a:lstStyle/>
          <a:p>
            <a:pPr eaLnBrk="1" hangingPunct="1"/>
            <a:r>
              <a:rPr lang="en-US" smtClean="0">
                <a:ea typeface="ＭＳ Ｐゴシック" pitchFamily="34" charset="-128"/>
              </a:rPr>
              <a:t>Temporal relations – motivation</a:t>
            </a:r>
            <a:br>
              <a:rPr lang="en-US" smtClean="0">
                <a:ea typeface="ＭＳ Ｐゴシック" pitchFamily="34" charset="-128"/>
              </a:rPr>
            </a:br>
            <a:r>
              <a:rPr lang="en-US" smtClean="0">
                <a:ea typeface="ＭＳ Ｐゴシック" pitchFamily="34" charset="-128"/>
              </a:rPr>
              <a:t>(</a:t>
            </a:r>
            <a:r>
              <a:rPr lang="en-US" sz="3600" smtClean="0">
                <a:ea typeface="ＭＳ Ｐゴシック" pitchFamily="34" charset="-128"/>
              </a:rPr>
              <a:t>Pustejovsky et al., 2005)</a:t>
            </a:r>
            <a:endParaRPr lang="en-US" smtClean="0">
              <a:ea typeface="ＭＳ Ｐゴシック" pitchFamily="34" charset="-128"/>
            </a:endParaRPr>
          </a:p>
        </p:txBody>
      </p:sp>
      <p:sp>
        <p:nvSpPr>
          <p:cNvPr id="121861" name="Rectangle 3"/>
          <p:cNvSpPr>
            <a:spLocks noGrp="1" noChangeArrowheads="1"/>
          </p:cNvSpPr>
          <p:nvPr>
            <p:ph type="body" idx="4294967295"/>
          </p:nvPr>
        </p:nvSpPr>
        <p:spPr>
          <a:xfrm>
            <a:off x="457200" y="1641475"/>
            <a:ext cx="8218488" cy="4530725"/>
          </a:xfrm>
        </p:spPr>
        <p:txBody>
          <a:bodyPr/>
          <a:lstStyle/>
          <a:p>
            <a:pPr eaLnBrk="1" hangingPunct="1"/>
            <a:r>
              <a:rPr lang="en-US" sz="2400" smtClean="0">
                <a:ea typeface="ＭＳ Ｐゴシック" pitchFamily="34" charset="-128"/>
              </a:rPr>
              <a:t>Answering </a:t>
            </a:r>
            <a:r>
              <a:rPr lang="en-US" sz="2400" i="1" smtClean="0">
                <a:ea typeface="ＭＳ Ｐゴシック" pitchFamily="34" charset="-128"/>
              </a:rPr>
              <a:t>temporally relevant queries </a:t>
            </a:r>
            <a:r>
              <a:rPr lang="en-US" sz="2400" smtClean="0">
                <a:ea typeface="ＭＳ Ｐゴシック" pitchFamily="34" charset="-128"/>
              </a:rPr>
              <a:t>requires </a:t>
            </a:r>
            <a:r>
              <a:rPr lang="en-US" sz="2400" b="1" smtClean="0">
                <a:ea typeface="ＭＳ Ｐゴシック" pitchFamily="34" charset="-128"/>
              </a:rPr>
              <a:t>reasoning</a:t>
            </a:r>
            <a:r>
              <a:rPr lang="en-US" sz="2400" smtClean="0">
                <a:ea typeface="ＭＳ Ｐゴシック" pitchFamily="34" charset="-128"/>
              </a:rPr>
              <a:t> </a:t>
            </a:r>
          </a:p>
          <a:p>
            <a:pPr eaLnBrk="1" hangingPunct="1"/>
            <a:r>
              <a:rPr lang="en-US" sz="2400" smtClean="0">
                <a:ea typeface="ＭＳ Ｐゴシック" pitchFamily="34" charset="-128"/>
              </a:rPr>
              <a:t>Reasoning requires the ability to represent eventualities, temporal extents, and relations between them </a:t>
            </a:r>
          </a:p>
          <a:p>
            <a:pPr lvl="1" eaLnBrk="1" hangingPunct="1"/>
            <a:r>
              <a:rPr lang="en-US" sz="2000" b="1" smtClean="0"/>
              <a:t>E-T          E-E          T-T</a:t>
            </a:r>
            <a:r>
              <a:rPr lang="en-US" sz="2000" smtClean="0"/>
              <a:t> </a:t>
            </a:r>
            <a:r>
              <a:rPr lang="en-US" smtClean="0"/>
              <a:t>    </a:t>
            </a:r>
          </a:p>
          <a:p>
            <a:pPr lvl="2" eaLnBrk="1" hangingPunct="1"/>
            <a:r>
              <a:rPr lang="en-US" smtClean="0"/>
              <a:t>Who </a:t>
            </a:r>
            <a:r>
              <a:rPr lang="en-US" b="1" smtClean="0">
                <a:solidFill>
                  <a:schemeClr val="tx2"/>
                </a:solidFill>
              </a:rPr>
              <a:t>won</a:t>
            </a:r>
            <a:r>
              <a:rPr lang="en-US" smtClean="0">
                <a:solidFill>
                  <a:schemeClr val="tx2"/>
                </a:solidFill>
              </a:rPr>
              <a:t> </a:t>
            </a:r>
            <a:r>
              <a:rPr lang="en-US" smtClean="0"/>
              <a:t>the Turing award in </a:t>
            </a:r>
            <a:r>
              <a:rPr lang="en-US" b="1" smtClean="0">
                <a:solidFill>
                  <a:schemeClr val="accent1"/>
                </a:solidFill>
              </a:rPr>
              <a:t>1966</a:t>
            </a:r>
            <a:r>
              <a:rPr lang="en-US" smtClean="0"/>
              <a:t>?</a:t>
            </a:r>
            <a:endParaRPr lang="en-US" b="1" smtClean="0"/>
          </a:p>
          <a:p>
            <a:pPr lvl="2" eaLnBrk="1" hangingPunct="1"/>
            <a:r>
              <a:rPr lang="en-US" smtClean="0"/>
              <a:t>Who </a:t>
            </a:r>
            <a:r>
              <a:rPr lang="en-US" b="1" smtClean="0">
                <a:solidFill>
                  <a:schemeClr val="tx2"/>
                </a:solidFill>
              </a:rPr>
              <a:t>died</a:t>
            </a:r>
            <a:r>
              <a:rPr lang="en-US" smtClean="0"/>
              <a:t> during </a:t>
            </a:r>
            <a:r>
              <a:rPr lang="en-US" b="1" smtClean="0">
                <a:solidFill>
                  <a:schemeClr val="tx2"/>
                </a:solidFill>
              </a:rPr>
              <a:t>The Clinton Administration</a:t>
            </a:r>
            <a:r>
              <a:rPr lang="en-US" smtClean="0"/>
              <a:t>?</a:t>
            </a:r>
            <a:endParaRPr lang="en-US" b="1" smtClean="0"/>
          </a:p>
          <a:p>
            <a:pPr lvl="2" eaLnBrk="1" hangingPunct="1"/>
            <a:r>
              <a:rPr lang="en-US" smtClean="0"/>
              <a:t>On </a:t>
            </a:r>
            <a:r>
              <a:rPr lang="en-US" b="1" smtClean="0">
                <a:solidFill>
                  <a:schemeClr val="accent1"/>
                </a:solidFill>
              </a:rPr>
              <a:t>what day </a:t>
            </a:r>
            <a:r>
              <a:rPr lang="en-US" smtClean="0"/>
              <a:t>was </a:t>
            </a:r>
            <a:r>
              <a:rPr lang="en-US" b="1" smtClean="0">
                <a:solidFill>
                  <a:schemeClr val="accent1"/>
                </a:solidFill>
              </a:rPr>
              <a:t>Dec 25</a:t>
            </a:r>
            <a:r>
              <a:rPr lang="en-US" b="1" baseline="30000" smtClean="0">
                <a:solidFill>
                  <a:schemeClr val="accent1"/>
                </a:solidFill>
              </a:rPr>
              <a:t>th</a:t>
            </a:r>
            <a:r>
              <a:rPr lang="en-US" b="1" smtClean="0">
                <a:solidFill>
                  <a:schemeClr val="tx2"/>
                </a:solidFill>
              </a:rPr>
              <a:t> </a:t>
            </a:r>
            <a:r>
              <a:rPr lang="en-US" smtClean="0"/>
              <a:t>in </a:t>
            </a:r>
            <a:r>
              <a:rPr lang="en-US" b="1" smtClean="0">
                <a:solidFill>
                  <a:schemeClr val="accent1"/>
                </a:solidFill>
              </a:rPr>
              <a:t>2004</a:t>
            </a:r>
            <a:r>
              <a:rPr lang="en-US" smtClean="0"/>
              <a:t>?</a:t>
            </a:r>
          </a:p>
          <a:p>
            <a:pPr eaLnBrk="1" hangingPunct="1"/>
            <a:r>
              <a:rPr lang="en-US" sz="2300" b="1" smtClean="0">
                <a:ea typeface="ＭＳ Ｐゴシック" pitchFamily="34" charset="-128"/>
              </a:rPr>
              <a:t>Temporal extents </a:t>
            </a:r>
            <a:r>
              <a:rPr lang="en-US" sz="2300" smtClean="0">
                <a:ea typeface="ＭＳ Ｐゴシック" pitchFamily="34" charset="-128"/>
              </a:rPr>
              <a:t>can be referred to explicitly</a:t>
            </a:r>
          </a:p>
          <a:p>
            <a:pPr lvl="1" eaLnBrk="1" hangingPunct="1"/>
            <a:r>
              <a:rPr lang="en-US" sz="1900" smtClean="0"/>
              <a:t>Date, indirect reference, WH-word</a:t>
            </a:r>
          </a:p>
          <a:p>
            <a:pPr eaLnBrk="1" hangingPunct="1"/>
            <a:r>
              <a:rPr lang="en-US" sz="2300" smtClean="0">
                <a:ea typeface="ＭＳ Ｐゴシック" pitchFamily="34" charset="-128"/>
              </a:rPr>
              <a:t>Or implicitly, via </a:t>
            </a:r>
            <a:r>
              <a:rPr lang="en-US" sz="2300" b="1" smtClean="0">
                <a:ea typeface="ＭＳ Ｐゴシック" pitchFamily="34" charset="-128"/>
              </a:rPr>
              <a:t>events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6"/>
          <p:cNvSpPr>
            <a:spLocks noGrp="1" noChangeArrowheads="1"/>
          </p:cNvSpPr>
          <p:nvPr>
            <p:ph type="sldNum" sz="quarter" idx="12"/>
          </p:nvPr>
        </p:nvSpPr>
        <p:spPr>
          <a:ln>
            <a:miter lim="800000"/>
            <a:headEnd/>
            <a:tailEnd/>
          </a:ln>
        </p:spPr>
        <p:txBody>
          <a:bodyPr/>
          <a:lstStyle/>
          <a:p>
            <a:pPr>
              <a:defRPr/>
            </a:pPr>
            <a:fld id="{D6A19609-CB40-4576-8201-EA206B1958D1}" type="slidenum">
              <a:rPr lang="en-US" smtClean="0"/>
              <a:pPr>
                <a:defRPr/>
              </a:pPr>
              <a:t>36</a:t>
            </a:fld>
            <a:endParaRPr lang="en-US" smtClean="0"/>
          </a:p>
        </p:txBody>
      </p:sp>
      <p:sp>
        <p:nvSpPr>
          <p:cNvPr id="123906"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5A6BF539-E01C-4ED3-9960-E21738F855E9}" type="slidenum">
              <a:rPr lang="en-US" sz="1200">
                <a:latin typeface="Garamond" pitchFamily="18" charset="0"/>
              </a:rPr>
              <a:pPr algn="r"/>
              <a:t>36</a:t>
            </a:fld>
            <a:endParaRPr lang="en-US" sz="1200">
              <a:latin typeface="Garamond" pitchFamily="18" charset="0"/>
            </a:endParaRPr>
          </a:p>
        </p:txBody>
      </p:sp>
      <p:sp>
        <p:nvSpPr>
          <p:cNvPr id="123907"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A9C3A86D-BBA2-4C2A-A548-F78450DAC734}" type="slidenum">
              <a:rPr lang="en-US" sz="1200">
                <a:latin typeface="Garamond" pitchFamily="18" charset="0"/>
              </a:rPr>
              <a:pPr algn="r"/>
              <a:t>36</a:t>
            </a:fld>
            <a:endParaRPr lang="en-US" sz="1200">
              <a:latin typeface="Garamond" pitchFamily="18" charset="0"/>
            </a:endParaRPr>
          </a:p>
        </p:txBody>
      </p:sp>
      <p:sp>
        <p:nvSpPr>
          <p:cNvPr id="123908" name="Rectangle 2"/>
          <p:cNvSpPr>
            <a:spLocks noGrp="1" noChangeArrowheads="1"/>
          </p:cNvSpPr>
          <p:nvPr>
            <p:ph type="title" idx="4294967295"/>
          </p:nvPr>
        </p:nvSpPr>
        <p:spPr/>
        <p:txBody>
          <a:bodyPr/>
          <a:lstStyle/>
          <a:p>
            <a:pPr eaLnBrk="1" hangingPunct="1"/>
            <a:r>
              <a:rPr lang="en-US" smtClean="0">
                <a:ea typeface="ＭＳ Ｐゴシック" pitchFamily="34" charset="-128"/>
              </a:rPr>
              <a:t>Allen interval relations (Allen, 1983)</a:t>
            </a:r>
          </a:p>
        </p:txBody>
      </p:sp>
      <p:sp>
        <p:nvSpPr>
          <p:cNvPr id="123909" name="Rectangle 3"/>
          <p:cNvSpPr>
            <a:spLocks noGrp="1" noChangeArrowheads="1"/>
          </p:cNvSpPr>
          <p:nvPr>
            <p:ph type="body" idx="4294967295"/>
          </p:nvPr>
        </p:nvSpPr>
        <p:spPr>
          <a:xfrm>
            <a:off x="457200" y="1184275"/>
            <a:ext cx="8229600" cy="4530725"/>
          </a:xfrm>
        </p:spPr>
        <p:txBody>
          <a:bodyPr/>
          <a:lstStyle/>
          <a:p>
            <a:pPr eaLnBrk="1" hangingPunct="1"/>
            <a:r>
              <a:rPr lang="en-US" smtClean="0">
                <a:ea typeface="ＭＳ Ｐゴシック" pitchFamily="34" charset="-128"/>
              </a:rPr>
              <a:t>Ideal Framework will allow</a:t>
            </a:r>
          </a:p>
          <a:p>
            <a:pPr lvl="1" eaLnBrk="1" hangingPunct="1"/>
            <a:r>
              <a:rPr lang="en-US" smtClean="0"/>
              <a:t>Imprecision</a:t>
            </a:r>
          </a:p>
          <a:p>
            <a:pPr lvl="1" eaLnBrk="1" hangingPunct="1"/>
            <a:r>
              <a:rPr lang="en-US" smtClean="0"/>
              <a:t>Uncertainty</a:t>
            </a:r>
          </a:p>
          <a:p>
            <a:pPr lvl="1" eaLnBrk="1" hangingPunct="1"/>
            <a:r>
              <a:rPr lang="en-US" smtClean="0"/>
              <a:t>Varying granularity</a:t>
            </a:r>
          </a:p>
          <a:p>
            <a:pPr lvl="1" eaLnBrk="1" hangingPunct="1"/>
            <a:r>
              <a:rPr lang="en-US" smtClean="0"/>
              <a:t>Persistence</a:t>
            </a:r>
          </a:p>
          <a:p>
            <a:pPr eaLnBrk="1" hangingPunct="1"/>
            <a:r>
              <a:rPr lang="en-US" smtClean="0">
                <a:ea typeface="ＭＳ Ｐゴシック" pitchFamily="34" charset="-128"/>
              </a:rPr>
              <a:t>Proposed Framework</a:t>
            </a:r>
          </a:p>
          <a:p>
            <a:pPr lvl="1" eaLnBrk="1" hangingPunct="1"/>
            <a:r>
              <a:rPr lang="en-US" smtClean="0"/>
              <a:t>13 Interval relations</a:t>
            </a:r>
          </a:p>
          <a:p>
            <a:pPr lvl="1" eaLnBrk="1" hangingPunct="1"/>
            <a:r>
              <a:rPr lang="en-US" smtClean="0"/>
              <a:t>Inference algorithm to characterize understanding of implicit temporal relation information in terms of what</a:t>
            </a:r>
            <a:r>
              <a:rPr lang="ja-JP" altLang="en-US" smtClean="0"/>
              <a:t>’</a:t>
            </a:r>
            <a:r>
              <a:rPr lang="en-US" smtClean="0"/>
              <a:t>s explicitly provided</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6"/>
          <p:cNvSpPr>
            <a:spLocks noGrp="1" noChangeArrowheads="1"/>
          </p:cNvSpPr>
          <p:nvPr>
            <p:ph type="sldNum" sz="quarter" idx="12"/>
          </p:nvPr>
        </p:nvSpPr>
        <p:spPr>
          <a:ln>
            <a:miter lim="800000"/>
            <a:headEnd/>
            <a:tailEnd/>
          </a:ln>
        </p:spPr>
        <p:txBody>
          <a:bodyPr/>
          <a:lstStyle/>
          <a:p>
            <a:pPr>
              <a:defRPr/>
            </a:pPr>
            <a:fld id="{12CF7453-5C2C-4D38-980B-1E59F7E37C2C}" type="slidenum">
              <a:rPr lang="en-US" smtClean="0"/>
              <a:pPr>
                <a:defRPr/>
              </a:pPr>
              <a:t>37</a:t>
            </a:fld>
            <a:endParaRPr lang="en-US" smtClean="0"/>
          </a:p>
        </p:txBody>
      </p:sp>
      <p:sp>
        <p:nvSpPr>
          <p:cNvPr id="125954"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D8598B84-AD86-4EC8-9704-689E6553704D}" type="slidenum">
              <a:rPr lang="en-US" sz="1200">
                <a:latin typeface="Garamond" pitchFamily="18" charset="0"/>
              </a:rPr>
              <a:pPr algn="r"/>
              <a:t>37</a:t>
            </a:fld>
            <a:endParaRPr lang="en-US" sz="1200">
              <a:latin typeface="Garamond" pitchFamily="18" charset="0"/>
            </a:endParaRPr>
          </a:p>
        </p:txBody>
      </p:sp>
      <p:sp>
        <p:nvSpPr>
          <p:cNvPr id="125955"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88BF6F71-CC3A-4835-B932-9888C314D9D9}" type="slidenum">
              <a:rPr lang="en-US" sz="1200">
                <a:latin typeface="Garamond" pitchFamily="18" charset="0"/>
              </a:rPr>
              <a:pPr algn="r"/>
              <a:t>37</a:t>
            </a:fld>
            <a:endParaRPr lang="en-US" sz="1200">
              <a:latin typeface="Garamond" pitchFamily="18" charset="0"/>
            </a:endParaRPr>
          </a:p>
        </p:txBody>
      </p:sp>
      <p:sp>
        <p:nvSpPr>
          <p:cNvPr id="125956" name="Title 6"/>
          <p:cNvSpPr>
            <a:spLocks noGrp="1"/>
          </p:cNvSpPr>
          <p:nvPr>
            <p:ph type="title" idx="4294967295"/>
          </p:nvPr>
        </p:nvSpPr>
        <p:spPr/>
        <p:txBody>
          <a:bodyPr/>
          <a:lstStyle/>
          <a:p>
            <a:pPr eaLnBrk="1" hangingPunct="1"/>
            <a:r>
              <a:rPr lang="en-US" smtClean="0">
                <a:ea typeface="ＭＳ Ｐゴシック" pitchFamily="34" charset="-128"/>
              </a:rPr>
              <a:t>Allen interval relations </a:t>
            </a:r>
            <a:r>
              <a:rPr lang="en-US" sz="3400" smtClean="0">
                <a:ea typeface="ＭＳ Ｐゴシック" pitchFamily="34" charset="-128"/>
              </a:rPr>
              <a:t>(Allen, 1983)</a:t>
            </a:r>
          </a:p>
        </p:txBody>
      </p:sp>
      <p:graphicFrame>
        <p:nvGraphicFramePr>
          <p:cNvPr id="11" name="Content Placeholder 10"/>
          <p:cNvGraphicFramePr>
            <a:graphicFrameLocks noGrp="1"/>
          </p:cNvGraphicFramePr>
          <p:nvPr>
            <p:ph sz="half" idx="4294967295"/>
          </p:nvPr>
        </p:nvGraphicFramePr>
        <p:xfrm>
          <a:off x="395288" y="1125538"/>
          <a:ext cx="4537075" cy="4927600"/>
        </p:xfrm>
        <a:graphic>
          <a:graphicData uri="http://schemas.openxmlformats.org/drawingml/2006/table">
            <a:tbl>
              <a:tblPr/>
              <a:tblGrid>
                <a:gridCol w="1235075"/>
                <a:gridCol w="874712"/>
                <a:gridCol w="852488"/>
                <a:gridCol w="1574800"/>
              </a:tblGrid>
              <a:tr h="615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charset="0"/>
                          <a:ea typeface="宋体" pitchFamily="2" charset="-122"/>
                        </a:rPr>
                        <a:t>Relation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charset="0"/>
                          <a:ea typeface="宋体" pitchFamily="2" charset="-122"/>
                        </a:rPr>
                        <a:t>Symbol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charset="0"/>
                          <a:ea typeface="宋体" pitchFamily="2" charset="-122"/>
                        </a:rPr>
                        <a:t>Inverse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charset="0"/>
                          <a:ea typeface="宋体" pitchFamily="2" charset="-122"/>
                        </a:rPr>
                        <a:t>Example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15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宋体" pitchFamily="2" charset="-122"/>
                        </a:rPr>
                        <a:t>X before 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宋体" pitchFamily="2" charset="-122"/>
                        </a:rPr>
                        <a:t>&lt;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宋体" pitchFamily="2" charset="-122"/>
                        </a:rPr>
                        <a:t>&gt;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ea typeface="宋体"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r>
              <a:tr h="615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宋体" pitchFamily="2" charset="-122"/>
                        </a:rPr>
                        <a:t>X meets 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宋体" pitchFamily="2" charset="-122"/>
                        </a:rPr>
                        <a:t>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宋体" pitchFamily="2" charset="-122"/>
                        </a:rPr>
                        <a:t>mi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ea typeface="宋体"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r>
              <a:tr h="615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宋体" pitchFamily="2" charset="-122"/>
                        </a:rPr>
                        <a:t>X overlaps 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宋体" pitchFamily="2" charset="-122"/>
                        </a:rPr>
                        <a:t>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宋体" pitchFamily="2" charset="-122"/>
                        </a:rPr>
                        <a:t>oi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ea typeface="宋体"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r>
              <a:tr h="615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宋体" pitchFamily="2" charset="-122"/>
                        </a:rPr>
                        <a:t>X during 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宋体" pitchFamily="2" charset="-122"/>
                        </a:rPr>
                        <a:t>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宋体" pitchFamily="2" charset="-122"/>
                        </a:rPr>
                        <a:t>di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ea typeface="宋体"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r>
              <a:tr h="615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宋体" pitchFamily="2" charset="-122"/>
                        </a:rPr>
                        <a:t>X starts 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宋体" pitchFamily="2" charset="-122"/>
                        </a:rPr>
                        <a: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宋体" pitchFamily="2" charset="-122"/>
                        </a:rPr>
                        <a:t>si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ea typeface="宋体"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r>
              <a:tr h="615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宋体" pitchFamily="2" charset="-122"/>
                        </a:rPr>
                        <a:t>X finishes 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宋体" pitchFamily="2" charset="-122"/>
                        </a:rPr>
                        <a:t>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宋体" pitchFamily="2" charset="-122"/>
                        </a:rPr>
                        <a:t>fi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ea typeface="宋体"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r>
              <a:tr h="615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宋体" pitchFamily="2" charset="-122"/>
                        </a:rPr>
                        <a:t>X equals 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宋体" pitchFamily="2" charset="-122"/>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宋体" pitchFamily="2" charset="-122"/>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ea typeface="宋体"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r>
            </a:tbl>
          </a:graphicData>
        </a:graphic>
      </p:graphicFrame>
      <p:sp>
        <p:nvSpPr>
          <p:cNvPr id="126004" name="Content Placeholder 9"/>
          <p:cNvSpPr>
            <a:spLocks noGrp="1"/>
          </p:cNvSpPr>
          <p:nvPr>
            <p:ph sz="half" idx="4294967295"/>
          </p:nvPr>
        </p:nvSpPr>
        <p:spPr>
          <a:xfrm>
            <a:off x="5141913" y="1562100"/>
            <a:ext cx="4038600" cy="4530725"/>
          </a:xfrm>
        </p:spPr>
        <p:txBody>
          <a:bodyPr/>
          <a:lstStyle/>
          <a:p>
            <a:pPr eaLnBrk="1" hangingPunct="1"/>
            <a:r>
              <a:rPr lang="en-US" sz="2000" smtClean="0">
                <a:ea typeface="ＭＳ Ｐゴシック" pitchFamily="34" charset="-128"/>
              </a:rPr>
              <a:t>13 total relations</a:t>
            </a:r>
          </a:p>
          <a:p>
            <a:pPr eaLnBrk="1" hangingPunct="1"/>
            <a:r>
              <a:rPr lang="en-US" sz="2000" smtClean="0">
                <a:ea typeface="ＭＳ Ｐゴシック" pitchFamily="34" charset="-128"/>
                <a:sym typeface="Wingdings" pitchFamily="2" charset="2"/>
              </a:rPr>
              <a:t>One or more relations hold between any pair of eventualities</a:t>
            </a:r>
          </a:p>
          <a:p>
            <a:pPr eaLnBrk="1" hangingPunct="1"/>
            <a:r>
              <a:rPr lang="en-US" sz="2000" smtClean="0">
                <a:ea typeface="ＭＳ Ｐゴシック" pitchFamily="34" charset="-128"/>
                <a:sym typeface="Wingdings" pitchFamily="2" charset="2"/>
              </a:rPr>
              <a:t>Reasoning done via propagation, using     </a:t>
            </a:r>
            <a:r>
              <a:rPr lang="en-US" sz="2000" b="1" smtClean="0">
                <a:ea typeface="ＭＳ Ｐゴシック" pitchFamily="34" charset="-128"/>
                <a:sym typeface="Wingdings" pitchFamily="2" charset="2"/>
              </a:rPr>
              <a:t>transitivity table </a:t>
            </a:r>
          </a:p>
          <a:p>
            <a:pPr lvl="1" eaLnBrk="1" hangingPunct="1"/>
            <a:r>
              <a:rPr lang="en-US" sz="1600" smtClean="0">
                <a:sym typeface="Wingdings" pitchFamily="2" charset="2"/>
              </a:rPr>
              <a:t>(see Allen, 1983)</a:t>
            </a:r>
            <a:endParaRPr lang="en-US" sz="1600" b="1" smtClean="0">
              <a:sym typeface="Wingdings" pitchFamily="2" charset="2"/>
            </a:endParaRPr>
          </a:p>
          <a:p>
            <a:pPr eaLnBrk="1" hangingPunct="1"/>
            <a:r>
              <a:rPr lang="en-US" sz="2000" smtClean="0">
                <a:ea typeface="ＭＳ Ｐゴシック" pitchFamily="34" charset="-128"/>
              </a:rPr>
              <a:t>Transitivity table facilitates compositions of sets of interval relations</a:t>
            </a:r>
          </a:p>
        </p:txBody>
      </p:sp>
      <p:sp>
        <p:nvSpPr>
          <p:cNvPr id="126005"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410EC673-B073-4754-8E8D-97E73349F3DD}" type="slidenum">
              <a:rPr lang="en-GB" sz="1200">
                <a:latin typeface="Garamond" pitchFamily="18" charset="0"/>
                <a:ea typeface="SimSun" pitchFamily="2" charset="-122"/>
              </a:rPr>
              <a:pPr algn="r"/>
              <a:t>37</a:t>
            </a:fld>
            <a:endParaRPr lang="en-GB" sz="1200">
              <a:latin typeface="Garamond" pitchFamily="18" charset="0"/>
              <a:ea typeface="SimSun" pitchFamily="2" charset="-122"/>
            </a:endParaRPr>
          </a:p>
        </p:txBody>
      </p:sp>
      <p:sp>
        <p:nvSpPr>
          <p:cNvPr id="126006" name="Rectangle 1"/>
          <p:cNvSpPr>
            <a:spLocks noChangeArrowheads="1"/>
          </p:cNvSpPr>
          <p:nvPr/>
        </p:nvSpPr>
        <p:spPr bwMode="auto">
          <a:xfrm>
            <a:off x="3419475" y="1989138"/>
            <a:ext cx="639763" cy="215900"/>
          </a:xfrm>
          <a:prstGeom prst="rect">
            <a:avLst/>
          </a:prstGeom>
          <a:solidFill>
            <a:schemeClr val="tx2"/>
          </a:solidFill>
          <a:ln w="9525">
            <a:noFill/>
            <a:miter lim="800000"/>
            <a:headEnd/>
            <a:tailEnd/>
          </a:ln>
        </p:spPr>
        <p:txBody>
          <a:bodyPr/>
          <a:lstStyle/>
          <a:p>
            <a:pPr marL="342900" indent="-342900" algn="ctr">
              <a:spcBef>
                <a:spcPct val="20000"/>
              </a:spcBef>
              <a:buClr>
                <a:schemeClr val="accent1"/>
              </a:buClr>
              <a:buSzPct val="65000"/>
              <a:buFont typeface="Wingdings" pitchFamily="2" charset="2"/>
              <a:buNone/>
            </a:pPr>
            <a:r>
              <a:rPr lang="en-US" sz="1200" b="1">
                <a:solidFill>
                  <a:schemeClr val="bg1"/>
                </a:solidFill>
                <a:ea typeface="SimSun" pitchFamily="2" charset="-122"/>
              </a:rPr>
              <a:t>X</a:t>
            </a:r>
          </a:p>
        </p:txBody>
      </p:sp>
      <p:sp>
        <p:nvSpPr>
          <p:cNvPr id="9" name="Rectangle 8"/>
          <p:cNvSpPr/>
          <p:nvPr/>
        </p:nvSpPr>
        <p:spPr bwMode="auto">
          <a:xfrm>
            <a:off x="4211638" y="1989138"/>
            <a:ext cx="639762" cy="215900"/>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a:lstStyle/>
          <a:p>
            <a:pPr marL="342900" indent="-342900" algn="ctr">
              <a:spcBef>
                <a:spcPct val="20000"/>
              </a:spcBef>
              <a:buClr>
                <a:schemeClr val="accent1"/>
              </a:buClr>
              <a:buSzPct val="65000"/>
              <a:buFont typeface="Wingdings" pitchFamily="2" charset="2"/>
              <a:buNone/>
              <a:defRPr/>
            </a:pPr>
            <a:r>
              <a:rPr lang="en-US" sz="1200" b="1">
                <a:solidFill>
                  <a:schemeClr val="bg1"/>
                </a:solidFill>
                <a:latin typeface="Arial" pitchFamily="34" charset="0"/>
                <a:ea typeface="宋体" pitchFamily="2" charset="-122"/>
                <a:cs typeface="+mn-cs"/>
              </a:rPr>
              <a:t>Y</a:t>
            </a:r>
          </a:p>
        </p:txBody>
      </p:sp>
      <p:sp>
        <p:nvSpPr>
          <p:cNvPr id="126008" name="Rectangle 12"/>
          <p:cNvSpPr>
            <a:spLocks noChangeArrowheads="1"/>
          </p:cNvSpPr>
          <p:nvPr/>
        </p:nvSpPr>
        <p:spPr bwMode="auto">
          <a:xfrm>
            <a:off x="3500438" y="2565400"/>
            <a:ext cx="639762" cy="215900"/>
          </a:xfrm>
          <a:prstGeom prst="rect">
            <a:avLst/>
          </a:prstGeom>
          <a:solidFill>
            <a:schemeClr val="tx2"/>
          </a:solidFill>
          <a:ln w="9525">
            <a:noFill/>
            <a:miter lim="800000"/>
            <a:headEnd/>
            <a:tailEnd/>
          </a:ln>
        </p:spPr>
        <p:txBody>
          <a:bodyPr/>
          <a:lstStyle/>
          <a:p>
            <a:pPr marL="342900" indent="-342900" algn="ctr">
              <a:spcBef>
                <a:spcPct val="20000"/>
              </a:spcBef>
              <a:buClr>
                <a:schemeClr val="accent1"/>
              </a:buClr>
              <a:buSzPct val="65000"/>
              <a:buFont typeface="Wingdings" pitchFamily="2" charset="2"/>
              <a:buNone/>
            </a:pPr>
            <a:r>
              <a:rPr lang="en-US" sz="1200" b="1">
                <a:solidFill>
                  <a:schemeClr val="bg1"/>
                </a:solidFill>
                <a:ea typeface="SimSun" pitchFamily="2" charset="-122"/>
              </a:rPr>
              <a:t>X</a:t>
            </a:r>
          </a:p>
        </p:txBody>
      </p:sp>
      <p:sp>
        <p:nvSpPr>
          <p:cNvPr id="14" name="Rectangle 13"/>
          <p:cNvSpPr/>
          <p:nvPr/>
        </p:nvSpPr>
        <p:spPr bwMode="auto">
          <a:xfrm>
            <a:off x="4140200" y="2565400"/>
            <a:ext cx="639763" cy="215900"/>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a:lstStyle/>
          <a:p>
            <a:pPr marL="342900" indent="-342900" algn="ctr">
              <a:spcBef>
                <a:spcPct val="20000"/>
              </a:spcBef>
              <a:buClr>
                <a:schemeClr val="accent1"/>
              </a:buClr>
              <a:buSzPct val="65000"/>
              <a:buFont typeface="Wingdings" pitchFamily="2" charset="2"/>
              <a:buNone/>
              <a:defRPr/>
            </a:pPr>
            <a:r>
              <a:rPr lang="en-US" sz="1200" b="1">
                <a:solidFill>
                  <a:schemeClr val="bg1"/>
                </a:solidFill>
                <a:latin typeface="Arial" pitchFamily="34" charset="0"/>
                <a:ea typeface="宋体" pitchFamily="2" charset="-122"/>
                <a:cs typeface="+mn-cs"/>
              </a:rPr>
              <a:t>Y</a:t>
            </a:r>
          </a:p>
        </p:txBody>
      </p:sp>
      <p:sp>
        <p:nvSpPr>
          <p:cNvPr id="126010" name="Rectangle 14"/>
          <p:cNvSpPr>
            <a:spLocks noChangeArrowheads="1"/>
          </p:cNvSpPr>
          <p:nvPr/>
        </p:nvSpPr>
        <p:spPr bwMode="auto">
          <a:xfrm>
            <a:off x="3635375" y="3068638"/>
            <a:ext cx="641350" cy="215900"/>
          </a:xfrm>
          <a:prstGeom prst="rect">
            <a:avLst/>
          </a:prstGeom>
          <a:solidFill>
            <a:schemeClr val="tx2"/>
          </a:solidFill>
          <a:ln w="9525">
            <a:noFill/>
            <a:miter lim="800000"/>
            <a:headEnd/>
            <a:tailEnd/>
          </a:ln>
        </p:spPr>
        <p:txBody>
          <a:bodyPr/>
          <a:lstStyle/>
          <a:p>
            <a:pPr marL="342900" indent="-342900" algn="ctr">
              <a:spcBef>
                <a:spcPct val="20000"/>
              </a:spcBef>
              <a:buClr>
                <a:schemeClr val="accent1"/>
              </a:buClr>
              <a:buSzPct val="65000"/>
              <a:buFont typeface="Wingdings" pitchFamily="2" charset="2"/>
              <a:buNone/>
            </a:pPr>
            <a:r>
              <a:rPr lang="en-US" sz="1200" b="1">
                <a:solidFill>
                  <a:schemeClr val="bg1"/>
                </a:solidFill>
                <a:ea typeface="SimSun" pitchFamily="2" charset="-122"/>
              </a:rPr>
              <a:t>X</a:t>
            </a:r>
          </a:p>
        </p:txBody>
      </p:sp>
      <p:sp>
        <p:nvSpPr>
          <p:cNvPr id="16" name="Rectangle 15"/>
          <p:cNvSpPr/>
          <p:nvPr/>
        </p:nvSpPr>
        <p:spPr bwMode="auto">
          <a:xfrm>
            <a:off x="4051300" y="3284538"/>
            <a:ext cx="641350" cy="215900"/>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a:lstStyle/>
          <a:p>
            <a:pPr marL="342900" indent="-342900" algn="ctr">
              <a:spcBef>
                <a:spcPct val="20000"/>
              </a:spcBef>
              <a:buClr>
                <a:schemeClr val="accent1"/>
              </a:buClr>
              <a:buSzPct val="65000"/>
              <a:buFont typeface="Wingdings" pitchFamily="2" charset="2"/>
              <a:buNone/>
              <a:defRPr/>
            </a:pPr>
            <a:r>
              <a:rPr lang="en-US" sz="1200" b="1">
                <a:solidFill>
                  <a:schemeClr val="bg1"/>
                </a:solidFill>
                <a:latin typeface="Arial" pitchFamily="34" charset="0"/>
                <a:ea typeface="宋体" pitchFamily="2" charset="-122"/>
                <a:cs typeface="+mn-cs"/>
              </a:rPr>
              <a:t>Y</a:t>
            </a:r>
          </a:p>
        </p:txBody>
      </p:sp>
      <p:sp>
        <p:nvSpPr>
          <p:cNvPr id="126012" name="Rectangle 16"/>
          <p:cNvSpPr>
            <a:spLocks noChangeArrowheads="1"/>
          </p:cNvSpPr>
          <p:nvPr/>
        </p:nvSpPr>
        <p:spPr bwMode="auto">
          <a:xfrm>
            <a:off x="3859213" y="3716338"/>
            <a:ext cx="641350" cy="217487"/>
          </a:xfrm>
          <a:prstGeom prst="rect">
            <a:avLst/>
          </a:prstGeom>
          <a:solidFill>
            <a:schemeClr val="tx2"/>
          </a:solidFill>
          <a:ln w="9525">
            <a:noFill/>
            <a:miter lim="800000"/>
            <a:headEnd/>
            <a:tailEnd/>
          </a:ln>
        </p:spPr>
        <p:txBody>
          <a:bodyPr/>
          <a:lstStyle/>
          <a:p>
            <a:pPr marL="342900" indent="-342900" algn="ctr">
              <a:spcBef>
                <a:spcPct val="20000"/>
              </a:spcBef>
              <a:buClr>
                <a:schemeClr val="accent1"/>
              </a:buClr>
              <a:buSzPct val="65000"/>
              <a:buFont typeface="Wingdings" pitchFamily="2" charset="2"/>
              <a:buNone/>
            </a:pPr>
            <a:r>
              <a:rPr lang="en-US" sz="1200" b="1">
                <a:solidFill>
                  <a:schemeClr val="bg1"/>
                </a:solidFill>
                <a:ea typeface="SimSun" pitchFamily="2" charset="-122"/>
              </a:rPr>
              <a:t>X</a:t>
            </a:r>
          </a:p>
        </p:txBody>
      </p:sp>
      <p:sp>
        <p:nvSpPr>
          <p:cNvPr id="18" name="Rectangle 17"/>
          <p:cNvSpPr/>
          <p:nvPr/>
        </p:nvSpPr>
        <p:spPr bwMode="auto">
          <a:xfrm>
            <a:off x="3643313" y="3933825"/>
            <a:ext cx="1144587" cy="215900"/>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a:lstStyle/>
          <a:p>
            <a:pPr marL="342900" indent="-342900" algn="ctr">
              <a:spcBef>
                <a:spcPct val="20000"/>
              </a:spcBef>
              <a:buClr>
                <a:schemeClr val="accent1"/>
              </a:buClr>
              <a:buSzPct val="65000"/>
              <a:buFont typeface="Wingdings" pitchFamily="2" charset="2"/>
              <a:buNone/>
              <a:defRPr/>
            </a:pPr>
            <a:r>
              <a:rPr lang="en-US" sz="1200" b="1">
                <a:solidFill>
                  <a:schemeClr val="bg1"/>
                </a:solidFill>
                <a:latin typeface="Arial" pitchFamily="34" charset="0"/>
                <a:ea typeface="宋体" pitchFamily="2" charset="-122"/>
                <a:cs typeface="+mn-cs"/>
              </a:rPr>
              <a:t>Y</a:t>
            </a:r>
          </a:p>
        </p:txBody>
      </p:sp>
      <p:sp>
        <p:nvSpPr>
          <p:cNvPr id="126014" name="Rectangle 18"/>
          <p:cNvSpPr>
            <a:spLocks noChangeArrowheads="1"/>
          </p:cNvSpPr>
          <p:nvPr/>
        </p:nvSpPr>
        <p:spPr bwMode="auto">
          <a:xfrm>
            <a:off x="3643313" y="4292600"/>
            <a:ext cx="641350" cy="215900"/>
          </a:xfrm>
          <a:prstGeom prst="rect">
            <a:avLst/>
          </a:prstGeom>
          <a:solidFill>
            <a:schemeClr val="tx2"/>
          </a:solidFill>
          <a:ln w="9525">
            <a:noFill/>
            <a:miter lim="800000"/>
            <a:headEnd/>
            <a:tailEnd/>
          </a:ln>
        </p:spPr>
        <p:txBody>
          <a:bodyPr/>
          <a:lstStyle/>
          <a:p>
            <a:pPr marL="342900" indent="-342900" algn="ctr">
              <a:spcBef>
                <a:spcPct val="20000"/>
              </a:spcBef>
              <a:buClr>
                <a:schemeClr val="accent1"/>
              </a:buClr>
              <a:buSzPct val="65000"/>
              <a:buFont typeface="Wingdings" pitchFamily="2" charset="2"/>
              <a:buNone/>
            </a:pPr>
            <a:r>
              <a:rPr lang="en-US" sz="1200" b="1">
                <a:solidFill>
                  <a:schemeClr val="bg1"/>
                </a:solidFill>
                <a:ea typeface="SimSun" pitchFamily="2" charset="-122"/>
              </a:rPr>
              <a:t>X</a:t>
            </a:r>
          </a:p>
        </p:txBody>
      </p:sp>
      <p:sp>
        <p:nvSpPr>
          <p:cNvPr id="20" name="Rectangle 19"/>
          <p:cNvSpPr/>
          <p:nvPr/>
        </p:nvSpPr>
        <p:spPr bwMode="auto">
          <a:xfrm>
            <a:off x="3635375" y="4508500"/>
            <a:ext cx="1144588" cy="215900"/>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a:lstStyle/>
          <a:p>
            <a:pPr marL="342900" indent="-342900" algn="ctr">
              <a:spcBef>
                <a:spcPct val="20000"/>
              </a:spcBef>
              <a:buClr>
                <a:schemeClr val="accent1"/>
              </a:buClr>
              <a:buSzPct val="65000"/>
              <a:buFont typeface="Wingdings" pitchFamily="2" charset="2"/>
              <a:buNone/>
              <a:defRPr/>
            </a:pPr>
            <a:r>
              <a:rPr lang="en-US" sz="1200" b="1">
                <a:solidFill>
                  <a:schemeClr val="bg1"/>
                </a:solidFill>
                <a:latin typeface="Arial" pitchFamily="34" charset="0"/>
                <a:ea typeface="宋体" pitchFamily="2" charset="-122"/>
                <a:cs typeface="+mn-cs"/>
              </a:rPr>
              <a:t>Y</a:t>
            </a:r>
          </a:p>
        </p:txBody>
      </p:sp>
      <p:sp>
        <p:nvSpPr>
          <p:cNvPr id="126016" name="Rectangle 20"/>
          <p:cNvSpPr>
            <a:spLocks noChangeArrowheads="1"/>
          </p:cNvSpPr>
          <p:nvPr/>
        </p:nvSpPr>
        <p:spPr bwMode="auto">
          <a:xfrm>
            <a:off x="4140200" y="4941888"/>
            <a:ext cx="639763" cy="215900"/>
          </a:xfrm>
          <a:prstGeom prst="rect">
            <a:avLst/>
          </a:prstGeom>
          <a:solidFill>
            <a:schemeClr val="tx2"/>
          </a:solidFill>
          <a:ln w="9525">
            <a:noFill/>
            <a:miter lim="800000"/>
            <a:headEnd/>
            <a:tailEnd/>
          </a:ln>
        </p:spPr>
        <p:txBody>
          <a:bodyPr/>
          <a:lstStyle/>
          <a:p>
            <a:pPr marL="342900" indent="-342900" algn="ctr">
              <a:spcBef>
                <a:spcPct val="20000"/>
              </a:spcBef>
              <a:buClr>
                <a:schemeClr val="accent1"/>
              </a:buClr>
              <a:buSzPct val="65000"/>
              <a:buFont typeface="Wingdings" pitchFamily="2" charset="2"/>
              <a:buNone/>
            </a:pPr>
            <a:r>
              <a:rPr lang="en-US" sz="1200" b="1">
                <a:solidFill>
                  <a:schemeClr val="bg1"/>
                </a:solidFill>
                <a:ea typeface="SimSun" pitchFamily="2" charset="-122"/>
              </a:rPr>
              <a:t>X</a:t>
            </a:r>
          </a:p>
        </p:txBody>
      </p:sp>
      <p:sp>
        <p:nvSpPr>
          <p:cNvPr id="22" name="Rectangle 21"/>
          <p:cNvSpPr/>
          <p:nvPr/>
        </p:nvSpPr>
        <p:spPr bwMode="auto">
          <a:xfrm>
            <a:off x="3635375" y="5157788"/>
            <a:ext cx="1144588" cy="215900"/>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a:lstStyle/>
          <a:p>
            <a:pPr marL="342900" indent="-342900" algn="ctr">
              <a:spcBef>
                <a:spcPct val="20000"/>
              </a:spcBef>
              <a:buClr>
                <a:schemeClr val="accent1"/>
              </a:buClr>
              <a:buSzPct val="65000"/>
              <a:buFont typeface="Wingdings" pitchFamily="2" charset="2"/>
              <a:buNone/>
              <a:defRPr/>
            </a:pPr>
            <a:r>
              <a:rPr lang="en-US" sz="1200" b="1">
                <a:solidFill>
                  <a:schemeClr val="bg1"/>
                </a:solidFill>
                <a:latin typeface="Arial" pitchFamily="34" charset="0"/>
                <a:ea typeface="宋体" pitchFamily="2" charset="-122"/>
                <a:cs typeface="+mn-cs"/>
              </a:rPr>
              <a:t>Y</a:t>
            </a:r>
          </a:p>
        </p:txBody>
      </p:sp>
      <p:sp>
        <p:nvSpPr>
          <p:cNvPr id="126018" name="Rectangle 22"/>
          <p:cNvSpPr>
            <a:spLocks noChangeArrowheads="1"/>
          </p:cNvSpPr>
          <p:nvPr/>
        </p:nvSpPr>
        <p:spPr bwMode="auto">
          <a:xfrm>
            <a:off x="3819525" y="5516563"/>
            <a:ext cx="639763" cy="215900"/>
          </a:xfrm>
          <a:prstGeom prst="rect">
            <a:avLst/>
          </a:prstGeom>
          <a:solidFill>
            <a:schemeClr val="tx2"/>
          </a:solidFill>
          <a:ln w="9525">
            <a:noFill/>
            <a:miter lim="800000"/>
            <a:headEnd/>
            <a:tailEnd/>
          </a:ln>
        </p:spPr>
        <p:txBody>
          <a:bodyPr/>
          <a:lstStyle/>
          <a:p>
            <a:pPr marL="342900" indent="-342900" algn="ctr">
              <a:spcBef>
                <a:spcPct val="20000"/>
              </a:spcBef>
              <a:buClr>
                <a:schemeClr val="accent1"/>
              </a:buClr>
              <a:buSzPct val="65000"/>
              <a:buFont typeface="Wingdings" pitchFamily="2" charset="2"/>
              <a:buNone/>
            </a:pPr>
            <a:r>
              <a:rPr lang="en-US" sz="1200" b="1">
                <a:solidFill>
                  <a:schemeClr val="bg1"/>
                </a:solidFill>
                <a:ea typeface="SimSun" pitchFamily="2" charset="-122"/>
              </a:rPr>
              <a:t>X</a:t>
            </a:r>
          </a:p>
        </p:txBody>
      </p:sp>
      <p:sp>
        <p:nvSpPr>
          <p:cNvPr id="24" name="Rectangle 23"/>
          <p:cNvSpPr/>
          <p:nvPr/>
        </p:nvSpPr>
        <p:spPr bwMode="auto">
          <a:xfrm>
            <a:off x="3819525" y="5732463"/>
            <a:ext cx="639763" cy="217487"/>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a:lstStyle/>
          <a:p>
            <a:pPr marL="342900" indent="-342900" algn="ctr">
              <a:spcBef>
                <a:spcPct val="20000"/>
              </a:spcBef>
              <a:buClr>
                <a:schemeClr val="accent1"/>
              </a:buClr>
              <a:buSzPct val="65000"/>
              <a:buFont typeface="Wingdings" pitchFamily="2" charset="2"/>
              <a:buNone/>
              <a:defRPr/>
            </a:pPr>
            <a:r>
              <a:rPr lang="en-US" sz="1200" b="1">
                <a:solidFill>
                  <a:schemeClr val="bg1"/>
                </a:solidFill>
                <a:latin typeface="Arial" pitchFamily="34" charset="0"/>
                <a:ea typeface="宋体" pitchFamily="2" charset="-122"/>
                <a:cs typeface="+mn-cs"/>
              </a:rPr>
              <a:t>Y</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6"/>
          <p:cNvSpPr>
            <a:spLocks noGrp="1" noChangeArrowheads="1"/>
          </p:cNvSpPr>
          <p:nvPr>
            <p:ph type="sldNum" sz="quarter" idx="12"/>
          </p:nvPr>
        </p:nvSpPr>
        <p:spPr>
          <a:ln>
            <a:miter lim="800000"/>
            <a:headEnd/>
            <a:tailEnd/>
          </a:ln>
        </p:spPr>
        <p:txBody>
          <a:bodyPr/>
          <a:lstStyle/>
          <a:p>
            <a:pPr>
              <a:defRPr/>
            </a:pPr>
            <a:fld id="{2F88E552-B1D0-4DD3-A6AC-750D01F4BAB8}" type="slidenum">
              <a:rPr lang="en-US" smtClean="0"/>
              <a:pPr>
                <a:defRPr/>
              </a:pPr>
              <a:t>38</a:t>
            </a:fld>
            <a:endParaRPr lang="en-US" smtClean="0"/>
          </a:p>
        </p:txBody>
      </p:sp>
      <p:sp>
        <p:nvSpPr>
          <p:cNvPr id="128002"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5ADD88D9-D6C4-48B4-8AB0-B2DF5EA73B7A}" type="slidenum">
              <a:rPr lang="en-US" sz="1200">
                <a:latin typeface="Garamond" pitchFamily="18" charset="0"/>
              </a:rPr>
              <a:pPr algn="r"/>
              <a:t>38</a:t>
            </a:fld>
            <a:endParaRPr lang="en-US" sz="1200">
              <a:latin typeface="Garamond" pitchFamily="18" charset="0"/>
            </a:endParaRPr>
          </a:p>
        </p:txBody>
      </p:sp>
      <p:sp>
        <p:nvSpPr>
          <p:cNvPr id="128003"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2F60390D-C019-4CA1-ABF9-B056D3659B9F}" type="slidenum">
              <a:rPr lang="en-US" sz="1200">
                <a:latin typeface="Garamond" pitchFamily="18" charset="0"/>
              </a:rPr>
              <a:pPr algn="r"/>
              <a:t>38</a:t>
            </a:fld>
            <a:endParaRPr lang="en-US" sz="1200">
              <a:latin typeface="Garamond" pitchFamily="18" charset="0"/>
            </a:endParaRPr>
          </a:p>
        </p:txBody>
      </p:sp>
      <p:sp>
        <p:nvSpPr>
          <p:cNvPr id="128004" name="Title 1"/>
          <p:cNvSpPr>
            <a:spLocks noGrp="1"/>
          </p:cNvSpPr>
          <p:nvPr>
            <p:ph type="title" idx="4294967295"/>
          </p:nvPr>
        </p:nvSpPr>
        <p:spPr>
          <a:xfrm>
            <a:off x="985838" y="214313"/>
            <a:ext cx="8229600" cy="1139825"/>
          </a:xfrm>
        </p:spPr>
        <p:txBody>
          <a:bodyPr/>
          <a:lstStyle/>
          <a:p>
            <a:pPr eaLnBrk="1" hangingPunct="1"/>
            <a:r>
              <a:rPr lang="en-US" smtClean="0">
                <a:ea typeface="ＭＳ Ｐゴシック" pitchFamily="34" charset="-128"/>
              </a:rPr>
              <a:t>Propagation (Allen, 1983)</a:t>
            </a:r>
          </a:p>
        </p:txBody>
      </p:sp>
      <p:sp>
        <p:nvSpPr>
          <p:cNvPr id="3" name="Content Placeholder 2"/>
          <p:cNvSpPr>
            <a:spLocks noGrp="1"/>
          </p:cNvSpPr>
          <p:nvPr>
            <p:ph idx="4294967295"/>
          </p:nvPr>
        </p:nvSpPr>
        <p:spPr>
          <a:xfrm>
            <a:off x="457200" y="3371850"/>
            <a:ext cx="8229600" cy="2759075"/>
          </a:xfrm>
        </p:spPr>
        <p:txBody>
          <a:bodyPr/>
          <a:lstStyle/>
          <a:p>
            <a:pPr eaLnBrk="1" hangingPunct="1"/>
            <a:r>
              <a:rPr lang="en-US" b="1" smtClean="0">
                <a:ea typeface="ＭＳ Ｐゴシック" pitchFamily="34" charset="-128"/>
              </a:rPr>
              <a:t>A priori: </a:t>
            </a:r>
            <a:r>
              <a:rPr lang="en-US" smtClean="0">
                <a:ea typeface="ＭＳ Ｐゴシック" pitchFamily="34" charset="-128"/>
              </a:rPr>
              <a:t>no information is known about how any two intervals are related</a:t>
            </a:r>
          </a:p>
          <a:p>
            <a:pPr eaLnBrk="1" hangingPunct="1"/>
            <a:r>
              <a:rPr lang="en-US" smtClean="0">
                <a:ea typeface="ＭＳ Ｐゴシック" pitchFamily="34" charset="-128"/>
              </a:rPr>
              <a:t>Partial information is acquired…</a:t>
            </a:r>
          </a:p>
          <a:p>
            <a:pPr eaLnBrk="1" hangingPunct="1"/>
            <a:r>
              <a:rPr lang="en-US" smtClean="0">
                <a:ea typeface="ＭＳ Ｐゴシック" pitchFamily="34" charset="-128"/>
              </a:rPr>
              <a:t>Reasoning is performed…</a:t>
            </a:r>
          </a:p>
        </p:txBody>
      </p:sp>
      <p:sp>
        <p:nvSpPr>
          <p:cNvPr id="128006"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323C4BD1-30A9-4777-B713-476292E5541D}" type="slidenum">
              <a:rPr lang="en-GB" sz="1200">
                <a:latin typeface="Garamond" pitchFamily="18" charset="0"/>
                <a:ea typeface="SimSun" pitchFamily="2" charset="-122"/>
              </a:rPr>
              <a:pPr algn="r"/>
              <a:t>38</a:t>
            </a:fld>
            <a:endParaRPr lang="en-GB" sz="1200">
              <a:latin typeface="Garamond" pitchFamily="18" charset="0"/>
              <a:ea typeface="SimSun" pitchFamily="2" charset="-122"/>
            </a:endParaRPr>
          </a:p>
        </p:txBody>
      </p:sp>
      <p:sp>
        <p:nvSpPr>
          <p:cNvPr id="128007" name="Oval 6"/>
          <p:cNvSpPr>
            <a:spLocks noChangeArrowheads="1"/>
          </p:cNvSpPr>
          <p:nvPr/>
        </p:nvSpPr>
        <p:spPr bwMode="auto">
          <a:xfrm>
            <a:off x="684213" y="1216025"/>
            <a:ext cx="1274762" cy="1225550"/>
          </a:xfrm>
          <a:prstGeom prst="ellipse">
            <a:avLst/>
          </a:prstGeom>
          <a:solidFill>
            <a:schemeClr val="accent2"/>
          </a:solidFill>
          <a:ln w="9525">
            <a:noFill/>
            <a:round/>
            <a:headEnd/>
            <a:tailEnd/>
          </a:ln>
        </p:spPr>
        <p:txBody>
          <a:bodyPr/>
          <a:lstStyle/>
          <a:p>
            <a:pPr marL="342900" indent="-342900" algn="ctr">
              <a:spcBef>
                <a:spcPct val="20000"/>
              </a:spcBef>
              <a:buClr>
                <a:schemeClr val="accent1"/>
              </a:buClr>
              <a:buSzPct val="65000"/>
              <a:buFont typeface="Wingdings" pitchFamily="2" charset="2"/>
              <a:buNone/>
            </a:pPr>
            <a:r>
              <a:rPr lang="en-US" sz="2600">
                <a:solidFill>
                  <a:schemeClr val="bg1"/>
                </a:solidFill>
                <a:ea typeface="SimSun" pitchFamily="2" charset="-122"/>
              </a:rPr>
              <a:t>i1</a:t>
            </a:r>
          </a:p>
        </p:txBody>
      </p:sp>
      <p:sp>
        <p:nvSpPr>
          <p:cNvPr id="8" name="Oval 7"/>
          <p:cNvSpPr/>
          <p:nvPr/>
        </p:nvSpPr>
        <p:spPr bwMode="auto">
          <a:xfrm>
            <a:off x="3921125" y="1216025"/>
            <a:ext cx="1274763" cy="1225550"/>
          </a:xfrm>
          <a:prstGeom prst="ellipse">
            <a:avLst/>
          </a:prstGeom>
          <a:solidFill>
            <a:schemeClr val="accent2">
              <a:lumMod val="60000"/>
              <a:lumOff val="40000"/>
            </a:schemeClr>
          </a:solidFill>
          <a:ln w="9525" cap="flat" cmpd="sng" algn="ctr">
            <a:noFill/>
            <a:prstDash val="solid"/>
            <a:round/>
            <a:headEnd type="none" w="med" len="med"/>
            <a:tailEnd type="none" w="med" len="med"/>
          </a:ln>
          <a:effectLst/>
        </p:spPr>
        <p:txBody>
          <a:bodyPr/>
          <a:lstStyle/>
          <a:p>
            <a:pPr marL="342900" indent="-342900" algn="ctr">
              <a:spcBef>
                <a:spcPct val="20000"/>
              </a:spcBef>
              <a:buClr>
                <a:schemeClr val="accent1"/>
              </a:buClr>
              <a:buSzPct val="65000"/>
              <a:buFont typeface="Wingdings" pitchFamily="2" charset="2"/>
              <a:buNone/>
              <a:defRPr/>
            </a:pPr>
            <a:r>
              <a:rPr lang="en-US" sz="2600" dirty="0">
                <a:solidFill>
                  <a:schemeClr val="bg1"/>
                </a:solidFill>
                <a:latin typeface="Arial" pitchFamily="34" charset="0"/>
                <a:ea typeface="宋体" pitchFamily="1" charset="-122"/>
                <a:cs typeface="+mn-cs"/>
              </a:rPr>
              <a:t>i2</a:t>
            </a:r>
          </a:p>
        </p:txBody>
      </p:sp>
      <p:sp>
        <p:nvSpPr>
          <p:cNvPr id="9" name="Oval 8"/>
          <p:cNvSpPr/>
          <p:nvPr/>
        </p:nvSpPr>
        <p:spPr bwMode="auto">
          <a:xfrm>
            <a:off x="7256463" y="1216025"/>
            <a:ext cx="1276350" cy="1225550"/>
          </a:xfrm>
          <a:prstGeom prst="ellipse">
            <a:avLst/>
          </a:prstGeom>
          <a:solidFill>
            <a:schemeClr val="accent1">
              <a:lumMod val="75000"/>
            </a:schemeClr>
          </a:solidFill>
          <a:ln w="9525" cap="flat" cmpd="sng" algn="ctr">
            <a:noFill/>
            <a:prstDash val="solid"/>
            <a:round/>
            <a:headEnd type="none" w="med" len="med"/>
            <a:tailEnd type="none" w="med" len="med"/>
          </a:ln>
          <a:effectLst/>
        </p:spPr>
        <p:txBody>
          <a:bodyPr/>
          <a:lstStyle/>
          <a:p>
            <a:pPr marL="342900" indent="-342900" algn="ctr">
              <a:spcBef>
                <a:spcPct val="20000"/>
              </a:spcBef>
              <a:buClr>
                <a:schemeClr val="accent1"/>
              </a:buClr>
              <a:buSzPct val="65000"/>
              <a:buFont typeface="Wingdings" pitchFamily="2" charset="2"/>
              <a:buNone/>
              <a:defRPr/>
            </a:pPr>
            <a:r>
              <a:rPr lang="en-US" sz="2600" dirty="0">
                <a:solidFill>
                  <a:schemeClr val="bg1"/>
                </a:solidFill>
                <a:latin typeface="Arial" pitchFamily="34" charset="0"/>
                <a:ea typeface="宋体" pitchFamily="1" charset="-122"/>
                <a:cs typeface="+mn-cs"/>
              </a:rPr>
              <a:t>i3</a:t>
            </a:r>
          </a:p>
        </p:txBody>
      </p:sp>
      <p:cxnSp>
        <p:nvCxnSpPr>
          <p:cNvPr id="128010" name="Straight Connector 10"/>
          <p:cNvCxnSpPr>
            <a:cxnSpLocks noChangeShapeType="1"/>
            <a:stCxn id="128007" idx="6"/>
            <a:endCxn id="8" idx="2"/>
          </p:cNvCxnSpPr>
          <p:nvPr/>
        </p:nvCxnSpPr>
        <p:spPr bwMode="auto">
          <a:xfrm>
            <a:off x="1958975" y="1828800"/>
            <a:ext cx="1962150" cy="0"/>
          </a:xfrm>
          <a:prstGeom prst="line">
            <a:avLst/>
          </a:prstGeom>
          <a:noFill/>
          <a:ln w="9525">
            <a:solidFill>
              <a:schemeClr val="tx1"/>
            </a:solidFill>
            <a:round/>
            <a:headEnd/>
            <a:tailEnd/>
          </a:ln>
        </p:spPr>
      </p:cxnSp>
      <p:cxnSp>
        <p:nvCxnSpPr>
          <p:cNvPr id="128011" name="Straight Connector 11"/>
          <p:cNvCxnSpPr>
            <a:cxnSpLocks noChangeShapeType="1"/>
            <a:stCxn id="8" idx="6"/>
            <a:endCxn id="9" idx="2"/>
          </p:cNvCxnSpPr>
          <p:nvPr/>
        </p:nvCxnSpPr>
        <p:spPr bwMode="auto">
          <a:xfrm>
            <a:off x="5195888" y="1828800"/>
            <a:ext cx="2060575" cy="0"/>
          </a:xfrm>
          <a:prstGeom prst="line">
            <a:avLst/>
          </a:prstGeom>
          <a:noFill/>
          <a:ln w="9525">
            <a:solidFill>
              <a:schemeClr val="tx1"/>
            </a:solidFill>
            <a:round/>
            <a:headEnd/>
            <a:tailEnd/>
          </a:ln>
        </p:spPr>
      </p:cxnSp>
      <p:sp>
        <p:nvSpPr>
          <p:cNvPr id="1461259" name="TextBox 14"/>
          <p:cNvSpPr txBox="1">
            <a:spLocks noChangeArrowheads="1"/>
          </p:cNvSpPr>
          <p:nvPr/>
        </p:nvSpPr>
        <p:spPr bwMode="auto">
          <a:xfrm>
            <a:off x="2303463" y="1452563"/>
            <a:ext cx="1260475" cy="311150"/>
          </a:xfrm>
          <a:prstGeom prst="rect">
            <a:avLst/>
          </a:prstGeom>
          <a:noFill/>
          <a:ln w="9525">
            <a:noFill/>
            <a:miter lim="800000"/>
            <a:headEnd/>
            <a:tailEnd/>
          </a:ln>
        </p:spPr>
        <p:txBody>
          <a:bodyPr>
            <a:spAutoFit/>
          </a:bodyPr>
          <a:lstStyle/>
          <a:p>
            <a:pPr eaLnBrk="0" hangingPunct="0">
              <a:lnSpc>
                <a:spcPct val="80000"/>
              </a:lnSpc>
              <a:spcBef>
                <a:spcPct val="20000"/>
              </a:spcBef>
              <a:buClr>
                <a:schemeClr val="accent1"/>
              </a:buClr>
              <a:buSzPct val="65000"/>
              <a:buFont typeface="Wingdings" pitchFamily="2" charset="2"/>
              <a:buNone/>
            </a:pPr>
            <a:r>
              <a:rPr lang="en-US">
                <a:ea typeface="SimSun" pitchFamily="2" charset="-122"/>
              </a:rPr>
              <a:t>{s, si, =}</a:t>
            </a:r>
          </a:p>
        </p:txBody>
      </p:sp>
      <p:sp>
        <p:nvSpPr>
          <p:cNvPr id="1461260" name="TextBox 15"/>
          <p:cNvSpPr txBox="1">
            <a:spLocks noChangeArrowheads="1"/>
          </p:cNvSpPr>
          <p:nvPr/>
        </p:nvSpPr>
        <p:spPr bwMode="auto">
          <a:xfrm>
            <a:off x="5649913" y="1431925"/>
            <a:ext cx="1082675" cy="484188"/>
          </a:xfrm>
          <a:prstGeom prst="rect">
            <a:avLst/>
          </a:prstGeom>
          <a:noFill/>
          <a:ln w="9525">
            <a:noFill/>
            <a:miter lim="800000"/>
            <a:headEnd/>
            <a:tailEnd/>
          </a:ln>
        </p:spPr>
        <p:txBody>
          <a:bodyPr wrap="none">
            <a:spAutoFit/>
          </a:bodyPr>
          <a:lstStyle/>
          <a:p>
            <a:pPr eaLnBrk="0" hangingPunct="0">
              <a:lnSpc>
                <a:spcPct val="80000"/>
              </a:lnSpc>
              <a:spcBef>
                <a:spcPct val="20000"/>
              </a:spcBef>
              <a:buClr>
                <a:schemeClr val="accent1"/>
              </a:buClr>
              <a:buSzPct val="65000"/>
              <a:buFont typeface="Wingdings" pitchFamily="2" charset="2"/>
              <a:buNone/>
            </a:pPr>
            <a:r>
              <a:rPr lang="en-US">
                <a:ea typeface="SimSun" pitchFamily="2" charset="-122"/>
              </a:rPr>
              <a:t>{&lt;, m}</a:t>
            </a:r>
          </a:p>
        </p:txBody>
      </p:sp>
      <p:cxnSp>
        <p:nvCxnSpPr>
          <p:cNvPr id="128014" name="Curved Connector 18"/>
          <p:cNvCxnSpPr>
            <a:cxnSpLocks noChangeShapeType="1"/>
            <a:stCxn id="128007" idx="4"/>
            <a:endCxn id="9" idx="4"/>
          </p:cNvCxnSpPr>
          <p:nvPr/>
        </p:nvCxnSpPr>
        <p:spPr bwMode="auto">
          <a:xfrm rot="16200000" flipH="1">
            <a:off x="4606925" y="-846137"/>
            <a:ext cx="20637" cy="6573838"/>
          </a:xfrm>
          <a:prstGeom prst="curvedConnector3">
            <a:avLst>
              <a:gd name="adj1" fmla="val 1800000"/>
            </a:avLst>
          </a:prstGeom>
          <a:noFill/>
          <a:ln w="9525">
            <a:solidFill>
              <a:schemeClr val="tx1"/>
            </a:solidFill>
            <a:round/>
            <a:headEnd/>
            <a:tailEnd/>
          </a:ln>
        </p:spPr>
      </p:cxnSp>
      <p:sp>
        <p:nvSpPr>
          <p:cNvPr id="1461262" name="TextBox 19"/>
          <p:cNvSpPr txBox="1">
            <a:spLocks noChangeArrowheads="1"/>
          </p:cNvSpPr>
          <p:nvPr/>
        </p:nvSpPr>
        <p:spPr bwMode="auto">
          <a:xfrm>
            <a:off x="3829050" y="2852738"/>
            <a:ext cx="1587500" cy="311150"/>
          </a:xfrm>
          <a:prstGeom prst="rect">
            <a:avLst/>
          </a:prstGeom>
          <a:noFill/>
          <a:ln w="9525">
            <a:noFill/>
            <a:miter lim="800000"/>
            <a:headEnd/>
            <a:tailEnd/>
          </a:ln>
        </p:spPr>
        <p:txBody>
          <a:bodyPr wrap="none">
            <a:spAutoFit/>
          </a:bodyPr>
          <a:lstStyle/>
          <a:p>
            <a:pPr eaLnBrk="0" hangingPunct="0">
              <a:lnSpc>
                <a:spcPct val="80000"/>
              </a:lnSpc>
              <a:spcBef>
                <a:spcPct val="20000"/>
              </a:spcBef>
              <a:buClr>
                <a:schemeClr val="accent1"/>
              </a:buClr>
              <a:buSzPct val="65000"/>
              <a:buFont typeface="Wingdings" pitchFamily="2" charset="2"/>
              <a:buNone/>
            </a:pPr>
            <a:r>
              <a:rPr lang="en-US">
                <a:ea typeface="SimSun" pitchFamily="2" charset="-122"/>
              </a:rPr>
              <a:t>{&lt;, m, o, di, fi}</a:t>
            </a:r>
          </a:p>
        </p:txBody>
      </p:sp>
      <p:sp>
        <p:nvSpPr>
          <p:cNvPr id="40" name="TextBox 14"/>
          <p:cNvSpPr txBox="1">
            <a:spLocks noChangeArrowheads="1"/>
          </p:cNvSpPr>
          <p:nvPr/>
        </p:nvSpPr>
        <p:spPr bwMode="auto">
          <a:xfrm>
            <a:off x="1979613" y="1087438"/>
            <a:ext cx="1962150" cy="749300"/>
          </a:xfrm>
          <a:prstGeom prst="rect">
            <a:avLst/>
          </a:prstGeom>
          <a:noFill/>
          <a:ln w="9525">
            <a:noFill/>
            <a:miter lim="800000"/>
            <a:headEnd/>
            <a:tailEnd/>
          </a:ln>
        </p:spPr>
        <p:txBody>
          <a:bodyPr>
            <a:spAutoFit/>
          </a:bodyPr>
          <a:lstStyle/>
          <a:p>
            <a:pPr eaLnBrk="0" hangingPunct="0">
              <a:lnSpc>
                <a:spcPct val="80000"/>
              </a:lnSpc>
              <a:spcBef>
                <a:spcPct val="20000"/>
              </a:spcBef>
              <a:buClr>
                <a:schemeClr val="accent1"/>
              </a:buClr>
              <a:buSzPct val="65000"/>
              <a:buFont typeface="Wingdings" pitchFamily="2" charset="2"/>
              <a:buNone/>
            </a:pPr>
            <a:r>
              <a:rPr lang="en-US">
                <a:ea typeface="SimSun" pitchFamily="2" charset="-122"/>
              </a:rPr>
              <a:t>{&lt;, m, o, d, s, f, =, &gt;, mi, oi, di, si, fi}</a:t>
            </a:r>
          </a:p>
        </p:txBody>
      </p:sp>
      <p:sp>
        <p:nvSpPr>
          <p:cNvPr id="41" name="TextBox 14"/>
          <p:cNvSpPr txBox="1">
            <a:spLocks noChangeArrowheads="1"/>
          </p:cNvSpPr>
          <p:nvPr/>
        </p:nvSpPr>
        <p:spPr bwMode="auto">
          <a:xfrm>
            <a:off x="5219700" y="1087438"/>
            <a:ext cx="1962150" cy="749300"/>
          </a:xfrm>
          <a:prstGeom prst="rect">
            <a:avLst/>
          </a:prstGeom>
          <a:noFill/>
          <a:ln w="9525">
            <a:noFill/>
            <a:miter lim="800000"/>
            <a:headEnd/>
            <a:tailEnd/>
          </a:ln>
        </p:spPr>
        <p:txBody>
          <a:bodyPr>
            <a:spAutoFit/>
          </a:bodyPr>
          <a:lstStyle/>
          <a:p>
            <a:pPr eaLnBrk="0" hangingPunct="0">
              <a:lnSpc>
                <a:spcPct val="80000"/>
              </a:lnSpc>
              <a:spcBef>
                <a:spcPct val="20000"/>
              </a:spcBef>
              <a:buClr>
                <a:schemeClr val="accent1"/>
              </a:buClr>
              <a:buSzPct val="65000"/>
              <a:buFont typeface="Wingdings" pitchFamily="2" charset="2"/>
              <a:buNone/>
            </a:pPr>
            <a:r>
              <a:rPr lang="en-US">
                <a:ea typeface="SimSun" pitchFamily="2" charset="-122"/>
              </a:rPr>
              <a:t>{&lt;, m, o, d, s, f, =, &gt;, mi, oi, di, si, fi}</a:t>
            </a:r>
          </a:p>
        </p:txBody>
      </p:sp>
      <p:sp>
        <p:nvSpPr>
          <p:cNvPr id="42" name="TextBox 14"/>
          <p:cNvSpPr txBox="1">
            <a:spLocks noChangeArrowheads="1"/>
          </p:cNvSpPr>
          <p:nvPr/>
        </p:nvSpPr>
        <p:spPr bwMode="auto">
          <a:xfrm>
            <a:off x="3617913" y="2781300"/>
            <a:ext cx="1962150" cy="749300"/>
          </a:xfrm>
          <a:prstGeom prst="rect">
            <a:avLst/>
          </a:prstGeom>
          <a:noFill/>
          <a:ln w="9525">
            <a:noFill/>
            <a:miter lim="800000"/>
            <a:headEnd/>
            <a:tailEnd/>
          </a:ln>
        </p:spPr>
        <p:txBody>
          <a:bodyPr>
            <a:spAutoFit/>
          </a:bodyPr>
          <a:lstStyle/>
          <a:p>
            <a:pPr eaLnBrk="0" hangingPunct="0">
              <a:lnSpc>
                <a:spcPct val="80000"/>
              </a:lnSpc>
              <a:spcBef>
                <a:spcPct val="20000"/>
              </a:spcBef>
              <a:buClr>
                <a:schemeClr val="accent1"/>
              </a:buClr>
              <a:buSzPct val="65000"/>
              <a:buFont typeface="Wingdings" pitchFamily="2" charset="2"/>
              <a:buNone/>
            </a:pPr>
            <a:r>
              <a:rPr lang="en-US">
                <a:ea typeface="SimSun" pitchFamily="2" charset="-122"/>
              </a:rPr>
              <a:t>{&lt;, m, o, d, s, f, =, &gt;, mi, oi, di, si, fi}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1" nodeType="click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500"/>
                                        <p:tgtEl>
                                          <p:spTgt spid="42"/>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fade">
                                      <p:cBhvr>
                                        <p:cTn id="14" dur="500"/>
                                        <p:tgtEl>
                                          <p:spTgt spid="40"/>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250"/>
                                  </p:stCondLst>
                                  <p:childTnLst>
                                    <p:set>
                                      <p:cBhvr>
                                        <p:cTn id="21" dur="1" fill="hold">
                                          <p:stCondLst>
                                            <p:cond delay="0"/>
                                          </p:stCondLst>
                                        </p:cTn>
                                        <p:tgtEl>
                                          <p:spTgt spid="1461259"/>
                                        </p:tgtEl>
                                        <p:attrNameLst>
                                          <p:attrName>style.visibility</p:attrName>
                                        </p:attrNameLst>
                                      </p:cBhvr>
                                      <p:to>
                                        <p:strVal val="visible"/>
                                      </p:to>
                                    </p:set>
                                    <p:animEffect transition="in" filter="fade">
                                      <p:cBhvr>
                                        <p:cTn id="22" dur="500"/>
                                        <p:tgtEl>
                                          <p:spTgt spid="1461259"/>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1461260"/>
                                        </p:tgtEl>
                                        <p:attrNameLst>
                                          <p:attrName>style.visibility</p:attrName>
                                        </p:attrNameLst>
                                      </p:cBhvr>
                                      <p:to>
                                        <p:strVal val="visible"/>
                                      </p:to>
                                    </p:set>
                                    <p:animEffect transition="in" filter="fade">
                                      <p:cBhvr>
                                        <p:cTn id="25" dur="500"/>
                                        <p:tgtEl>
                                          <p:spTgt spid="1461260"/>
                                        </p:tgtEl>
                                      </p:cBhvr>
                                    </p:animEffect>
                                  </p:childTnLst>
                                </p:cTn>
                              </p:par>
                              <p:par>
                                <p:cTn id="26" presetID="1" presetClass="exit" presetSubtype="0" fill="hold" grpId="0" nodeType="withEffect">
                                  <p:stCondLst>
                                    <p:cond delay="0"/>
                                  </p:stCondLst>
                                  <p:childTnLst>
                                    <p:set>
                                      <p:cBhvr>
                                        <p:cTn id="27" dur="1" fill="hold">
                                          <p:stCondLst>
                                            <p:cond delay="0"/>
                                          </p:stCondLst>
                                        </p:cTn>
                                        <p:tgtEl>
                                          <p:spTgt spid="42"/>
                                        </p:tgtEl>
                                        <p:attrNameLst>
                                          <p:attrName>style.visibility</p:attrName>
                                        </p:attrNameLst>
                                      </p:cBhvr>
                                      <p:to>
                                        <p:strVal val="hidden"/>
                                      </p:to>
                                    </p:set>
                                  </p:childTnLst>
                                </p:cTn>
                              </p:par>
                              <p:par>
                                <p:cTn id="28" presetID="1" presetClass="exit" presetSubtype="0" fill="hold" grpId="0" nodeType="withEffect">
                                  <p:stCondLst>
                                    <p:cond delay="0"/>
                                  </p:stCondLst>
                                  <p:childTnLst>
                                    <p:set>
                                      <p:cBhvr>
                                        <p:cTn id="29" dur="1" fill="hold">
                                          <p:stCondLst>
                                            <p:cond delay="0"/>
                                          </p:stCondLst>
                                        </p:cTn>
                                        <p:tgtEl>
                                          <p:spTgt spid="40"/>
                                        </p:tgtEl>
                                        <p:attrNameLst>
                                          <p:attrName>style.visibility</p:attrName>
                                        </p:attrNameLst>
                                      </p:cBhvr>
                                      <p:to>
                                        <p:strVal val="hidden"/>
                                      </p:to>
                                    </p:set>
                                  </p:childTnLst>
                                </p:cTn>
                              </p:par>
                              <p:par>
                                <p:cTn id="30" presetID="1" presetClass="exit" presetSubtype="0" fill="hold" grpId="0" nodeType="withEffect">
                                  <p:stCondLst>
                                    <p:cond delay="0"/>
                                  </p:stCondLst>
                                  <p:childTnLst>
                                    <p:set>
                                      <p:cBhvr>
                                        <p:cTn id="31" dur="1" fill="hold">
                                          <p:stCondLst>
                                            <p:cond delay="0"/>
                                          </p:stCondLst>
                                        </p:cTn>
                                        <p:tgtEl>
                                          <p:spTgt spid="41"/>
                                        </p:tgtEl>
                                        <p:attrNameLst>
                                          <p:attrName>style.visibility</p:attrName>
                                        </p:attrNameLst>
                                      </p:cBhvr>
                                      <p:to>
                                        <p:strVal val="hidden"/>
                                      </p:to>
                                    </p:set>
                                  </p:childTnLst>
                                </p:cTn>
                              </p:par>
                              <p:par>
                                <p:cTn id="32" presetID="1" presetClass="entr" presetSubtype="0" fill="hold" grpId="0" nodeType="with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childTnLst>
                                </p:cTn>
                              </p:par>
                              <p:par>
                                <p:cTn id="38" presetID="22" presetClass="entr" presetSubtype="4" fill="hold" grpId="0" nodeType="withEffect">
                                  <p:stCondLst>
                                    <p:cond delay="1000"/>
                                  </p:stCondLst>
                                  <p:childTnLst>
                                    <p:set>
                                      <p:cBhvr>
                                        <p:cTn id="39" dur="1" fill="hold">
                                          <p:stCondLst>
                                            <p:cond delay="0"/>
                                          </p:stCondLst>
                                        </p:cTn>
                                        <p:tgtEl>
                                          <p:spTgt spid="1461262"/>
                                        </p:tgtEl>
                                        <p:attrNameLst>
                                          <p:attrName>style.visibility</p:attrName>
                                        </p:attrNameLst>
                                      </p:cBhvr>
                                      <p:to>
                                        <p:strVal val="visible"/>
                                      </p:to>
                                    </p:set>
                                    <p:animEffect transition="in" filter="wipe(down)">
                                      <p:cBhvr>
                                        <p:cTn id="40" dur="500"/>
                                        <p:tgtEl>
                                          <p:spTgt spid="1461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461259" grpId="0"/>
      <p:bldP spid="1461260" grpId="0"/>
      <p:bldP spid="1461262" grpId="0"/>
      <p:bldP spid="40" grpId="0"/>
      <p:bldP spid="40" grpId="1"/>
      <p:bldP spid="41" grpId="0"/>
      <p:bldP spid="41" grpId="1"/>
      <p:bldP spid="42" grpId="0"/>
      <p:bldP spid="42"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6"/>
          <p:cNvSpPr>
            <a:spLocks noGrp="1" noChangeArrowheads="1"/>
          </p:cNvSpPr>
          <p:nvPr>
            <p:ph type="sldNum" sz="quarter" idx="12"/>
          </p:nvPr>
        </p:nvSpPr>
        <p:spPr>
          <a:ln>
            <a:miter lim="800000"/>
            <a:headEnd/>
            <a:tailEnd/>
          </a:ln>
        </p:spPr>
        <p:txBody>
          <a:bodyPr/>
          <a:lstStyle/>
          <a:p>
            <a:pPr>
              <a:defRPr/>
            </a:pPr>
            <a:fld id="{8DF92C59-380D-4D75-AE3E-CC5C38F209A5}" type="slidenum">
              <a:rPr lang="en-US" smtClean="0"/>
              <a:pPr>
                <a:defRPr/>
              </a:pPr>
              <a:t>39</a:t>
            </a:fld>
            <a:endParaRPr lang="en-US" smtClean="0"/>
          </a:p>
        </p:txBody>
      </p:sp>
      <p:sp>
        <p:nvSpPr>
          <p:cNvPr id="130050"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A55E6785-2FA0-4E76-97B7-6A3B29B55A6C}" type="slidenum">
              <a:rPr lang="en-US" sz="1200">
                <a:latin typeface="Garamond" pitchFamily="18" charset="0"/>
              </a:rPr>
              <a:pPr algn="r"/>
              <a:t>39</a:t>
            </a:fld>
            <a:endParaRPr lang="en-US" sz="1200">
              <a:latin typeface="Garamond" pitchFamily="18" charset="0"/>
            </a:endParaRPr>
          </a:p>
        </p:txBody>
      </p:sp>
      <p:sp>
        <p:nvSpPr>
          <p:cNvPr id="130051"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EA9A4360-7419-499C-8DD5-7A33F2237E89}" type="slidenum">
              <a:rPr lang="en-US" sz="1200">
                <a:latin typeface="Garamond" pitchFamily="18" charset="0"/>
              </a:rPr>
              <a:pPr algn="r"/>
              <a:t>39</a:t>
            </a:fld>
            <a:endParaRPr lang="en-US" sz="1200">
              <a:latin typeface="Garamond" pitchFamily="18" charset="0"/>
            </a:endParaRPr>
          </a:p>
        </p:txBody>
      </p:sp>
      <p:sp>
        <p:nvSpPr>
          <p:cNvPr id="130052" name="Title 1"/>
          <p:cNvSpPr>
            <a:spLocks noGrp="1"/>
          </p:cNvSpPr>
          <p:nvPr>
            <p:ph type="title" idx="4294967295"/>
          </p:nvPr>
        </p:nvSpPr>
        <p:spPr/>
        <p:txBody>
          <a:bodyPr/>
          <a:lstStyle/>
          <a:p>
            <a:pPr eaLnBrk="1" hangingPunct="1"/>
            <a:r>
              <a:rPr lang="en-US" smtClean="0">
                <a:ea typeface="ＭＳ Ｐゴシック" pitchFamily="34" charset="-128"/>
              </a:rPr>
              <a:t>Propagation (Allen, 1983)</a:t>
            </a:r>
          </a:p>
        </p:txBody>
      </p:sp>
      <p:sp>
        <p:nvSpPr>
          <p:cNvPr id="130053"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B3FC4389-9DF8-42EE-A8F6-67F65F083263}" type="slidenum">
              <a:rPr lang="en-GB" sz="1200">
                <a:latin typeface="Garamond" pitchFamily="18" charset="0"/>
                <a:ea typeface="SimSun" pitchFamily="2" charset="-122"/>
              </a:rPr>
              <a:pPr algn="r"/>
              <a:t>39</a:t>
            </a:fld>
            <a:endParaRPr lang="en-GB" sz="1200">
              <a:latin typeface="Garamond" pitchFamily="18" charset="0"/>
              <a:ea typeface="SimSun" pitchFamily="2" charset="-122"/>
            </a:endParaRPr>
          </a:p>
        </p:txBody>
      </p:sp>
      <p:sp>
        <p:nvSpPr>
          <p:cNvPr id="130054" name="Oval 6"/>
          <p:cNvSpPr>
            <a:spLocks noChangeArrowheads="1"/>
          </p:cNvSpPr>
          <p:nvPr/>
        </p:nvSpPr>
        <p:spPr bwMode="auto">
          <a:xfrm>
            <a:off x="1979613" y="1216025"/>
            <a:ext cx="877887" cy="614363"/>
          </a:xfrm>
          <a:prstGeom prst="ellipse">
            <a:avLst/>
          </a:prstGeom>
          <a:solidFill>
            <a:schemeClr val="accent2"/>
          </a:solidFill>
          <a:ln w="9525">
            <a:noFill/>
            <a:round/>
            <a:headEnd/>
            <a:tailEnd/>
          </a:ln>
        </p:spPr>
        <p:txBody>
          <a:bodyPr/>
          <a:lstStyle/>
          <a:p>
            <a:pPr marL="342900" indent="-342900" algn="ctr">
              <a:spcBef>
                <a:spcPct val="20000"/>
              </a:spcBef>
              <a:buClr>
                <a:schemeClr val="accent1"/>
              </a:buClr>
              <a:buSzPct val="65000"/>
              <a:buFont typeface="Wingdings" pitchFamily="2" charset="2"/>
              <a:buNone/>
            </a:pPr>
            <a:r>
              <a:rPr lang="en-US" sz="2600">
                <a:solidFill>
                  <a:schemeClr val="bg1"/>
                </a:solidFill>
                <a:ea typeface="SimSun" pitchFamily="2" charset="-122"/>
              </a:rPr>
              <a:t>i1</a:t>
            </a:r>
          </a:p>
        </p:txBody>
      </p:sp>
      <p:sp>
        <p:nvSpPr>
          <p:cNvPr id="8" name="Oval 7"/>
          <p:cNvSpPr/>
          <p:nvPr/>
        </p:nvSpPr>
        <p:spPr bwMode="auto">
          <a:xfrm>
            <a:off x="4206875" y="1216025"/>
            <a:ext cx="877888" cy="614363"/>
          </a:xfrm>
          <a:prstGeom prst="ellipse">
            <a:avLst/>
          </a:prstGeom>
          <a:solidFill>
            <a:schemeClr val="accent2">
              <a:lumMod val="60000"/>
              <a:lumOff val="40000"/>
            </a:schemeClr>
          </a:solidFill>
          <a:ln w="9525" cap="flat" cmpd="sng" algn="ctr">
            <a:noFill/>
            <a:prstDash val="solid"/>
            <a:round/>
            <a:headEnd type="none" w="med" len="med"/>
            <a:tailEnd type="none" w="med" len="med"/>
          </a:ln>
          <a:effectLst/>
        </p:spPr>
        <p:txBody>
          <a:bodyPr/>
          <a:lstStyle/>
          <a:p>
            <a:pPr marL="342900" indent="-342900" algn="ctr">
              <a:spcBef>
                <a:spcPct val="20000"/>
              </a:spcBef>
              <a:buClr>
                <a:schemeClr val="accent1"/>
              </a:buClr>
              <a:buSzPct val="65000"/>
              <a:buFont typeface="Wingdings" pitchFamily="2" charset="2"/>
              <a:buNone/>
              <a:defRPr/>
            </a:pPr>
            <a:r>
              <a:rPr lang="en-US" sz="2600" dirty="0">
                <a:solidFill>
                  <a:schemeClr val="bg1"/>
                </a:solidFill>
                <a:latin typeface="Arial" pitchFamily="34" charset="0"/>
                <a:ea typeface="宋体" pitchFamily="1" charset="-122"/>
                <a:cs typeface="+mn-cs"/>
              </a:rPr>
              <a:t>i2</a:t>
            </a:r>
          </a:p>
        </p:txBody>
      </p:sp>
      <p:sp>
        <p:nvSpPr>
          <p:cNvPr id="9" name="Oval 8"/>
          <p:cNvSpPr/>
          <p:nvPr/>
        </p:nvSpPr>
        <p:spPr bwMode="auto">
          <a:xfrm>
            <a:off x="6502400" y="1216025"/>
            <a:ext cx="877888" cy="614363"/>
          </a:xfrm>
          <a:prstGeom prst="ellipse">
            <a:avLst/>
          </a:prstGeom>
          <a:solidFill>
            <a:schemeClr val="accent1">
              <a:lumMod val="75000"/>
            </a:schemeClr>
          </a:solidFill>
          <a:ln w="9525" cap="flat" cmpd="sng" algn="ctr">
            <a:noFill/>
            <a:prstDash val="solid"/>
            <a:round/>
            <a:headEnd type="none" w="med" len="med"/>
            <a:tailEnd type="none" w="med" len="med"/>
          </a:ln>
          <a:effectLst/>
        </p:spPr>
        <p:txBody>
          <a:bodyPr/>
          <a:lstStyle/>
          <a:p>
            <a:pPr marL="342900" indent="-342900" algn="ctr">
              <a:spcBef>
                <a:spcPct val="20000"/>
              </a:spcBef>
              <a:buClr>
                <a:schemeClr val="accent1"/>
              </a:buClr>
              <a:buSzPct val="65000"/>
              <a:buFont typeface="Wingdings" pitchFamily="2" charset="2"/>
              <a:buNone/>
              <a:defRPr/>
            </a:pPr>
            <a:r>
              <a:rPr lang="en-US" sz="2600" dirty="0">
                <a:solidFill>
                  <a:schemeClr val="bg1"/>
                </a:solidFill>
                <a:latin typeface="Arial" pitchFamily="34" charset="0"/>
                <a:ea typeface="宋体" pitchFamily="1" charset="-122"/>
                <a:cs typeface="+mn-cs"/>
              </a:rPr>
              <a:t>i3</a:t>
            </a:r>
          </a:p>
        </p:txBody>
      </p:sp>
      <p:cxnSp>
        <p:nvCxnSpPr>
          <p:cNvPr id="130057" name="Straight Connector 10"/>
          <p:cNvCxnSpPr>
            <a:cxnSpLocks noChangeShapeType="1"/>
            <a:stCxn id="130054" idx="6"/>
            <a:endCxn id="8" idx="2"/>
          </p:cNvCxnSpPr>
          <p:nvPr/>
        </p:nvCxnSpPr>
        <p:spPr bwMode="auto">
          <a:xfrm>
            <a:off x="2857500" y="1524000"/>
            <a:ext cx="1349375" cy="0"/>
          </a:xfrm>
          <a:prstGeom prst="line">
            <a:avLst/>
          </a:prstGeom>
          <a:noFill/>
          <a:ln w="9525">
            <a:solidFill>
              <a:schemeClr val="tx1"/>
            </a:solidFill>
            <a:round/>
            <a:headEnd/>
            <a:tailEnd/>
          </a:ln>
        </p:spPr>
      </p:cxnSp>
      <p:cxnSp>
        <p:nvCxnSpPr>
          <p:cNvPr id="130058" name="Straight Connector 11"/>
          <p:cNvCxnSpPr>
            <a:cxnSpLocks noChangeShapeType="1"/>
            <a:stCxn id="8" idx="6"/>
            <a:endCxn id="9" idx="2"/>
          </p:cNvCxnSpPr>
          <p:nvPr/>
        </p:nvCxnSpPr>
        <p:spPr bwMode="auto">
          <a:xfrm>
            <a:off x="5084763" y="1524000"/>
            <a:ext cx="1417637" cy="0"/>
          </a:xfrm>
          <a:prstGeom prst="line">
            <a:avLst/>
          </a:prstGeom>
          <a:noFill/>
          <a:ln w="9525">
            <a:solidFill>
              <a:schemeClr val="tx1"/>
            </a:solidFill>
            <a:round/>
            <a:headEnd/>
            <a:tailEnd/>
          </a:ln>
        </p:spPr>
      </p:cxnSp>
      <p:sp>
        <p:nvSpPr>
          <p:cNvPr id="130059" name="TextBox 14"/>
          <p:cNvSpPr txBox="1">
            <a:spLocks noChangeArrowheads="1"/>
          </p:cNvSpPr>
          <p:nvPr/>
        </p:nvSpPr>
        <p:spPr bwMode="auto">
          <a:xfrm>
            <a:off x="3059113" y="1216025"/>
            <a:ext cx="1003300" cy="311150"/>
          </a:xfrm>
          <a:prstGeom prst="rect">
            <a:avLst/>
          </a:prstGeom>
          <a:noFill/>
          <a:ln w="9525">
            <a:noFill/>
            <a:miter lim="800000"/>
            <a:headEnd/>
            <a:tailEnd/>
          </a:ln>
        </p:spPr>
        <p:txBody>
          <a:bodyPr wrap="none">
            <a:spAutoFit/>
          </a:bodyPr>
          <a:lstStyle/>
          <a:p>
            <a:pPr eaLnBrk="0" hangingPunct="0">
              <a:lnSpc>
                <a:spcPct val="80000"/>
              </a:lnSpc>
              <a:spcBef>
                <a:spcPct val="20000"/>
              </a:spcBef>
              <a:buClr>
                <a:schemeClr val="accent1"/>
              </a:buClr>
              <a:buSzPct val="65000"/>
              <a:buFont typeface="Wingdings" pitchFamily="2" charset="2"/>
              <a:buNone/>
            </a:pPr>
            <a:r>
              <a:rPr lang="en-US">
                <a:ea typeface="SimSun" pitchFamily="2" charset="-122"/>
              </a:rPr>
              <a:t>{s, si, =}</a:t>
            </a:r>
          </a:p>
        </p:txBody>
      </p:sp>
      <p:sp>
        <p:nvSpPr>
          <p:cNvPr id="130060" name="TextBox 15"/>
          <p:cNvSpPr txBox="1">
            <a:spLocks noChangeArrowheads="1"/>
          </p:cNvSpPr>
          <p:nvPr/>
        </p:nvSpPr>
        <p:spPr bwMode="auto">
          <a:xfrm>
            <a:off x="5284788" y="1216025"/>
            <a:ext cx="742950" cy="242888"/>
          </a:xfrm>
          <a:prstGeom prst="rect">
            <a:avLst/>
          </a:prstGeom>
          <a:noFill/>
          <a:ln w="9525">
            <a:noFill/>
            <a:miter lim="800000"/>
            <a:headEnd/>
            <a:tailEnd/>
          </a:ln>
        </p:spPr>
        <p:txBody>
          <a:bodyPr wrap="none">
            <a:spAutoFit/>
          </a:bodyPr>
          <a:lstStyle/>
          <a:p>
            <a:pPr eaLnBrk="0" hangingPunct="0">
              <a:lnSpc>
                <a:spcPct val="80000"/>
              </a:lnSpc>
              <a:spcBef>
                <a:spcPct val="20000"/>
              </a:spcBef>
              <a:buClr>
                <a:schemeClr val="accent1"/>
              </a:buClr>
              <a:buSzPct val="65000"/>
              <a:buFont typeface="Wingdings" pitchFamily="2" charset="2"/>
              <a:buNone/>
            </a:pPr>
            <a:r>
              <a:rPr lang="en-US">
                <a:ea typeface="SimSun" pitchFamily="2" charset="-122"/>
              </a:rPr>
              <a:t>{&lt;, m}</a:t>
            </a:r>
          </a:p>
        </p:txBody>
      </p:sp>
      <p:cxnSp>
        <p:nvCxnSpPr>
          <p:cNvPr id="1461261" name="Curved Connector 18"/>
          <p:cNvCxnSpPr>
            <a:cxnSpLocks noChangeShapeType="1"/>
            <a:stCxn id="130054" idx="4"/>
            <a:endCxn id="9" idx="4"/>
          </p:cNvCxnSpPr>
          <p:nvPr/>
        </p:nvCxnSpPr>
        <p:spPr bwMode="auto">
          <a:xfrm rot="16200000" flipH="1">
            <a:off x="4680744" y="-431006"/>
            <a:ext cx="9525" cy="4522787"/>
          </a:xfrm>
          <a:prstGeom prst="curvedConnector3">
            <a:avLst>
              <a:gd name="adj1" fmla="val 1800000"/>
            </a:avLst>
          </a:prstGeom>
          <a:noFill/>
          <a:ln w="9525">
            <a:solidFill>
              <a:schemeClr val="tx1"/>
            </a:solidFill>
            <a:round/>
            <a:headEnd/>
            <a:tailEnd/>
          </a:ln>
        </p:spPr>
      </p:cxnSp>
      <p:sp>
        <p:nvSpPr>
          <p:cNvPr id="1461262" name="TextBox 19"/>
          <p:cNvSpPr txBox="1">
            <a:spLocks noChangeArrowheads="1"/>
          </p:cNvSpPr>
          <p:nvPr/>
        </p:nvSpPr>
        <p:spPr bwMode="auto">
          <a:xfrm>
            <a:off x="1258888" y="3473450"/>
            <a:ext cx="1587500" cy="311150"/>
          </a:xfrm>
          <a:prstGeom prst="rect">
            <a:avLst/>
          </a:prstGeom>
          <a:noFill/>
          <a:ln w="9525">
            <a:noFill/>
            <a:miter lim="800000"/>
            <a:headEnd/>
            <a:tailEnd/>
          </a:ln>
        </p:spPr>
        <p:txBody>
          <a:bodyPr wrap="none">
            <a:spAutoFit/>
          </a:bodyPr>
          <a:lstStyle/>
          <a:p>
            <a:pPr eaLnBrk="0" hangingPunct="0">
              <a:lnSpc>
                <a:spcPct val="80000"/>
              </a:lnSpc>
              <a:spcBef>
                <a:spcPct val="20000"/>
              </a:spcBef>
              <a:buClr>
                <a:schemeClr val="accent1"/>
              </a:buClr>
              <a:buSzPct val="65000"/>
              <a:buFont typeface="Wingdings" pitchFamily="2" charset="2"/>
              <a:buNone/>
            </a:pPr>
            <a:r>
              <a:rPr lang="en-US">
                <a:ea typeface="SimSun" pitchFamily="2" charset="-122"/>
              </a:rPr>
              <a:t>{&lt;, m, o, di, fi}</a:t>
            </a:r>
          </a:p>
        </p:txBody>
      </p:sp>
      <p:sp>
        <p:nvSpPr>
          <p:cNvPr id="22" name="TextBox 21"/>
          <p:cNvSpPr txBox="1">
            <a:spLocks noChangeArrowheads="1"/>
          </p:cNvSpPr>
          <p:nvPr/>
        </p:nvSpPr>
        <p:spPr bwMode="auto">
          <a:xfrm>
            <a:off x="1460500" y="2649538"/>
            <a:ext cx="7432675" cy="557212"/>
          </a:xfrm>
          <a:prstGeom prst="rect">
            <a:avLst/>
          </a:prstGeom>
          <a:noFill/>
          <a:ln w="9525">
            <a:noFill/>
            <a:miter lim="800000"/>
            <a:headEnd/>
            <a:tailEnd/>
          </a:ln>
        </p:spPr>
        <p:txBody>
          <a:bodyPr>
            <a:spAutoFit/>
          </a:bodyPr>
          <a:lstStyle/>
          <a:p>
            <a:pPr eaLnBrk="0" hangingPunct="0">
              <a:lnSpc>
                <a:spcPct val="80000"/>
              </a:lnSpc>
              <a:spcBef>
                <a:spcPct val="20000"/>
              </a:spcBef>
              <a:buClr>
                <a:schemeClr val="accent1"/>
              </a:buClr>
              <a:buSzPct val="65000"/>
              <a:buFont typeface="Wingdings" pitchFamily="2" charset="2"/>
              <a:buNone/>
            </a:pPr>
            <a:r>
              <a:rPr lang="en-US" sz="1700">
                <a:solidFill>
                  <a:srgbClr val="595959"/>
                </a:solidFill>
                <a:ea typeface="SimSun" pitchFamily="2" charset="-122"/>
              </a:rPr>
              <a:t>{</a:t>
            </a:r>
            <a:r>
              <a:rPr lang="en-US" sz="1700" i="1">
                <a:solidFill>
                  <a:srgbClr val="595959"/>
                </a:solidFill>
                <a:ea typeface="SimSun" pitchFamily="2" charset="-122"/>
              </a:rPr>
              <a:t>s, si, =</a:t>
            </a:r>
            <a:r>
              <a:rPr lang="en-US" sz="1700">
                <a:solidFill>
                  <a:srgbClr val="595959"/>
                </a:solidFill>
                <a:ea typeface="SimSun" pitchFamily="2" charset="-122"/>
              </a:rPr>
              <a:t>}X{</a:t>
            </a:r>
            <a:r>
              <a:rPr lang="en-US" sz="1700" i="1">
                <a:solidFill>
                  <a:srgbClr val="595959"/>
                </a:solidFill>
                <a:ea typeface="SimSun" pitchFamily="2" charset="-122"/>
              </a:rPr>
              <a:t>&lt;, m</a:t>
            </a:r>
            <a:r>
              <a:rPr lang="en-US" sz="1700">
                <a:solidFill>
                  <a:srgbClr val="595959"/>
                </a:solidFill>
                <a:ea typeface="SimSun" pitchFamily="2" charset="-122"/>
              </a:rPr>
              <a:t>} </a:t>
            </a:r>
            <a:r>
              <a:rPr lang="en-US" sz="1700">
                <a:solidFill>
                  <a:srgbClr val="595959"/>
                </a:solidFill>
                <a:ea typeface="SimSun" pitchFamily="2" charset="-122"/>
                <a:sym typeface="Wingdings" pitchFamily="2" charset="2"/>
              </a:rPr>
              <a:t> { (</a:t>
            </a:r>
            <a:r>
              <a:rPr lang="en-US" sz="1700" i="1">
                <a:solidFill>
                  <a:srgbClr val="595959"/>
                </a:solidFill>
                <a:ea typeface="SimSun" pitchFamily="2" charset="-122"/>
                <a:sym typeface="Wingdings" pitchFamily="2" charset="2"/>
              </a:rPr>
              <a:t>s, &lt;</a:t>
            </a:r>
            <a:r>
              <a:rPr lang="en-US" sz="1700">
                <a:solidFill>
                  <a:srgbClr val="595959"/>
                </a:solidFill>
                <a:ea typeface="SimSun" pitchFamily="2" charset="-122"/>
                <a:sym typeface="Wingdings" pitchFamily="2" charset="2"/>
              </a:rPr>
              <a:t>), (</a:t>
            </a:r>
            <a:r>
              <a:rPr lang="en-US" sz="1700" i="1">
                <a:solidFill>
                  <a:srgbClr val="595959"/>
                </a:solidFill>
                <a:ea typeface="SimSun" pitchFamily="2" charset="-122"/>
                <a:sym typeface="Wingdings" pitchFamily="2" charset="2"/>
              </a:rPr>
              <a:t>s, m</a:t>
            </a:r>
            <a:r>
              <a:rPr lang="en-US" sz="1700">
                <a:solidFill>
                  <a:srgbClr val="595959"/>
                </a:solidFill>
                <a:ea typeface="SimSun" pitchFamily="2" charset="-122"/>
                <a:sym typeface="Wingdings" pitchFamily="2" charset="2"/>
              </a:rPr>
              <a:t>), (</a:t>
            </a:r>
            <a:r>
              <a:rPr lang="en-US" sz="1700" i="1">
                <a:solidFill>
                  <a:srgbClr val="595959"/>
                </a:solidFill>
                <a:ea typeface="SimSun" pitchFamily="2" charset="-122"/>
                <a:sym typeface="Wingdings" pitchFamily="2" charset="2"/>
              </a:rPr>
              <a:t>si, &lt;</a:t>
            </a:r>
            <a:r>
              <a:rPr lang="en-US" sz="1700">
                <a:solidFill>
                  <a:srgbClr val="595959"/>
                </a:solidFill>
                <a:ea typeface="SimSun" pitchFamily="2" charset="-122"/>
                <a:sym typeface="Wingdings" pitchFamily="2" charset="2"/>
              </a:rPr>
              <a:t>), (</a:t>
            </a:r>
            <a:r>
              <a:rPr lang="en-US" sz="1700" i="1">
                <a:solidFill>
                  <a:srgbClr val="595959"/>
                </a:solidFill>
                <a:ea typeface="SimSun" pitchFamily="2" charset="-122"/>
                <a:sym typeface="Wingdings" pitchFamily="2" charset="2"/>
              </a:rPr>
              <a:t>si, m</a:t>
            </a:r>
            <a:r>
              <a:rPr lang="en-US" sz="1700">
                <a:solidFill>
                  <a:srgbClr val="595959"/>
                </a:solidFill>
                <a:ea typeface="SimSun" pitchFamily="2" charset="-122"/>
                <a:sym typeface="Wingdings" pitchFamily="2" charset="2"/>
              </a:rPr>
              <a:t>), (</a:t>
            </a:r>
            <a:r>
              <a:rPr lang="en-US" sz="1700" i="1">
                <a:solidFill>
                  <a:srgbClr val="595959"/>
                </a:solidFill>
                <a:ea typeface="SimSun" pitchFamily="2" charset="-122"/>
                <a:sym typeface="Wingdings" pitchFamily="2" charset="2"/>
              </a:rPr>
              <a:t>=, &lt;</a:t>
            </a:r>
            <a:r>
              <a:rPr lang="en-US" sz="1700">
                <a:solidFill>
                  <a:srgbClr val="595959"/>
                </a:solidFill>
                <a:ea typeface="SimSun" pitchFamily="2" charset="-122"/>
                <a:sym typeface="Wingdings" pitchFamily="2" charset="2"/>
              </a:rPr>
              <a:t>), (</a:t>
            </a:r>
            <a:r>
              <a:rPr lang="en-US" sz="1700" i="1">
                <a:solidFill>
                  <a:srgbClr val="595959"/>
                </a:solidFill>
                <a:ea typeface="SimSun" pitchFamily="2" charset="-122"/>
                <a:sym typeface="Wingdings" pitchFamily="2" charset="2"/>
              </a:rPr>
              <a:t>=, m</a:t>
            </a:r>
            <a:r>
              <a:rPr lang="en-US" sz="1700">
                <a:solidFill>
                  <a:srgbClr val="595959"/>
                </a:solidFill>
                <a:ea typeface="SimSun" pitchFamily="2" charset="-122"/>
                <a:sym typeface="Wingdings" pitchFamily="2" charset="2"/>
              </a:rPr>
              <a:t>)}</a:t>
            </a:r>
          </a:p>
          <a:p>
            <a:pPr eaLnBrk="0" hangingPunct="0">
              <a:lnSpc>
                <a:spcPct val="80000"/>
              </a:lnSpc>
              <a:spcBef>
                <a:spcPct val="20000"/>
              </a:spcBef>
              <a:buClr>
                <a:schemeClr val="accent1"/>
              </a:buClr>
              <a:buSzPct val="65000"/>
              <a:buFont typeface="Wingdings" pitchFamily="2" charset="2"/>
              <a:buNone/>
            </a:pPr>
            <a:endParaRPr lang="en-US" sz="1700">
              <a:solidFill>
                <a:srgbClr val="595959"/>
              </a:solidFill>
              <a:ea typeface="SimSun" pitchFamily="2" charset="-122"/>
              <a:sym typeface="Wingdings" pitchFamily="2" charset="2"/>
            </a:endParaRPr>
          </a:p>
        </p:txBody>
      </p:sp>
      <p:graphicFrame>
        <p:nvGraphicFramePr>
          <p:cNvPr id="23" name="Table 22"/>
          <p:cNvGraphicFramePr>
            <a:graphicFrameLocks noGrp="1"/>
          </p:cNvGraphicFramePr>
          <p:nvPr/>
        </p:nvGraphicFramePr>
        <p:xfrm>
          <a:off x="323850" y="3429000"/>
          <a:ext cx="2519363" cy="2620963"/>
        </p:xfrm>
        <a:graphic>
          <a:graphicData uri="http://schemas.openxmlformats.org/drawingml/2006/table">
            <a:tbl>
              <a:tblPr/>
              <a:tblGrid>
                <a:gridCol w="830384"/>
                <a:gridCol w="830384"/>
                <a:gridCol w="858595"/>
              </a:tblGrid>
              <a:tr h="3657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ea typeface="宋体" pitchFamily="2" charset="-122"/>
                        </a:rPr>
                        <a:t>i1 - i2</a:t>
                      </a:r>
                    </a:p>
                  </a:txBody>
                  <a:tcPr marL="91418" marR="91418" marT="45699" marB="456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ea typeface="宋体" pitchFamily="2" charset="-122"/>
                        </a:rPr>
                        <a:t>i2 - i3</a:t>
                      </a:r>
                    </a:p>
                  </a:txBody>
                  <a:tcPr marL="91418" marR="91418" marT="45699" marB="456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ea typeface="宋体" pitchFamily="2" charset="-122"/>
                        </a:rPr>
                        <a:t>i1 - i3</a:t>
                      </a:r>
                    </a:p>
                  </a:txBody>
                  <a:tcPr marL="91418" marR="91418" marT="45699" marB="456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352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ea typeface="宋体" pitchFamily="2" charset="-122"/>
                        </a:rPr>
                        <a:t>s</a:t>
                      </a:r>
                    </a:p>
                  </a:txBody>
                  <a:tcPr marL="91418" marR="91418" marT="45699" marB="456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ea typeface="宋体" pitchFamily="2" charset="-122"/>
                        </a:rPr>
                        <a:t>&lt;</a:t>
                      </a:r>
                    </a:p>
                  </a:txBody>
                  <a:tcPr marL="91418" marR="91418" marT="45699" marB="456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ea typeface="宋体" pitchFamily="2" charset="-122"/>
                        </a:rPr>
                        <a:t>&lt;</a:t>
                      </a:r>
                    </a:p>
                  </a:txBody>
                  <a:tcPr marL="91418" marR="91418" marT="45699" marB="456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r>
              <a:tr h="3352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ea typeface="宋体" pitchFamily="2" charset="-122"/>
                        </a:rPr>
                        <a:t>s</a:t>
                      </a:r>
                    </a:p>
                  </a:txBody>
                  <a:tcPr marL="91418" marR="91418" marT="45699" marB="456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ea typeface="宋体" pitchFamily="2" charset="-122"/>
                        </a:rPr>
                        <a:t>m</a:t>
                      </a:r>
                    </a:p>
                  </a:txBody>
                  <a:tcPr marL="91418" marR="91418" marT="45699" marB="456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ea typeface="宋体" pitchFamily="2" charset="-122"/>
                        </a:rPr>
                        <a:t>&lt;</a:t>
                      </a:r>
                    </a:p>
                  </a:txBody>
                  <a:tcPr marL="91418" marR="91418" marT="45699" marB="456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r>
              <a:tr h="5790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rgbClr val="000000"/>
                          </a:solidFill>
                          <a:effectLst/>
                          <a:latin typeface="Arial" charset="0"/>
                          <a:ea typeface="宋体" pitchFamily="2" charset="-122"/>
                        </a:rPr>
                        <a:t>si</a:t>
                      </a:r>
                      <a:endParaRPr kumimoji="0" lang="en-US" sz="1600" b="0" i="0" u="none" strike="noStrike" cap="none" normalizeH="0" baseline="0" dirty="0" smtClean="0">
                        <a:ln>
                          <a:noFill/>
                        </a:ln>
                        <a:solidFill>
                          <a:srgbClr val="000000"/>
                        </a:solidFill>
                        <a:effectLst/>
                        <a:latin typeface="Arial" charset="0"/>
                        <a:ea typeface="宋体" pitchFamily="2" charset="-122"/>
                      </a:endParaRPr>
                    </a:p>
                  </a:txBody>
                  <a:tcPr marL="91418" marR="91418" marT="45699" marB="456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ea typeface="宋体" pitchFamily="2" charset="-122"/>
                        </a:rPr>
                        <a:t>&lt;</a:t>
                      </a:r>
                    </a:p>
                  </a:txBody>
                  <a:tcPr marL="91418" marR="91418" marT="45699" marB="456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charset="0"/>
                          <a:ea typeface="宋体" pitchFamily="2" charset="-122"/>
                        </a:rPr>
                        <a:t>&lt;, o, m, fi, di</a:t>
                      </a:r>
                    </a:p>
                  </a:txBody>
                  <a:tcPr marL="91418" marR="91418" marT="45699" marB="456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r>
              <a:tr h="3352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rgbClr val="000000"/>
                          </a:solidFill>
                          <a:effectLst/>
                          <a:latin typeface="Arial" charset="0"/>
                          <a:ea typeface="宋体" pitchFamily="2" charset="-122"/>
                        </a:rPr>
                        <a:t>si</a:t>
                      </a:r>
                      <a:endParaRPr kumimoji="0" lang="en-US" sz="1600" b="1" i="0" u="none" strike="noStrike" cap="none" normalizeH="0" baseline="0" dirty="0" smtClean="0">
                        <a:ln>
                          <a:noFill/>
                        </a:ln>
                        <a:solidFill>
                          <a:srgbClr val="000000"/>
                        </a:solidFill>
                        <a:effectLst/>
                        <a:latin typeface="Arial" charset="0"/>
                        <a:ea typeface="宋体" pitchFamily="2" charset="-122"/>
                      </a:endParaRPr>
                    </a:p>
                  </a:txBody>
                  <a:tcPr marL="91418" marR="91418" marT="45699" marB="456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charset="0"/>
                          <a:ea typeface="宋体" pitchFamily="2" charset="-122"/>
                        </a:rPr>
                        <a:t>m</a:t>
                      </a:r>
                    </a:p>
                  </a:txBody>
                  <a:tcPr marL="91418" marR="91418" marT="45699" marB="456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charset="0"/>
                          <a:ea typeface="宋体" pitchFamily="2" charset="-122"/>
                        </a:rPr>
                        <a:t>o, fi, di</a:t>
                      </a:r>
                    </a:p>
                  </a:txBody>
                  <a:tcPr marL="91418" marR="91418" marT="45699" marB="456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r>
              <a:tr h="3352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ea typeface="宋体" pitchFamily="2" charset="-122"/>
                        </a:rPr>
                        <a:t>=</a:t>
                      </a:r>
                    </a:p>
                  </a:txBody>
                  <a:tcPr marL="91418" marR="91418" marT="45699" marB="456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ea typeface="宋体" pitchFamily="2" charset="-122"/>
                        </a:rPr>
                        <a:t>&lt;</a:t>
                      </a:r>
                    </a:p>
                  </a:txBody>
                  <a:tcPr marL="91418" marR="91418" marT="45699" marB="456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ea typeface="宋体" pitchFamily="2" charset="-122"/>
                        </a:rPr>
                        <a:t>&lt;</a:t>
                      </a:r>
                    </a:p>
                  </a:txBody>
                  <a:tcPr marL="91418" marR="91418" marT="45699" marB="456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r>
              <a:tr h="3352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ea typeface="宋体" pitchFamily="2" charset="-122"/>
                        </a:rPr>
                        <a:t>=</a:t>
                      </a:r>
                    </a:p>
                  </a:txBody>
                  <a:tcPr marL="91418" marR="91418" marT="45699" marB="456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ea typeface="宋体" pitchFamily="2" charset="-122"/>
                        </a:rPr>
                        <a:t>m</a:t>
                      </a:r>
                    </a:p>
                  </a:txBody>
                  <a:tcPr marL="91418" marR="91418" marT="45699" marB="456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charset="0"/>
                          <a:ea typeface="宋体" pitchFamily="2" charset="-122"/>
                        </a:rPr>
                        <a:t>m</a:t>
                      </a:r>
                    </a:p>
                  </a:txBody>
                  <a:tcPr marL="91418" marR="91418" marT="45699" marB="456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r>
            </a:tbl>
          </a:graphicData>
        </a:graphic>
      </p:graphicFrame>
      <p:sp>
        <p:nvSpPr>
          <p:cNvPr id="1461298" name="Rectangle 23"/>
          <p:cNvSpPr>
            <a:spLocks noChangeArrowheads="1"/>
          </p:cNvSpPr>
          <p:nvPr/>
        </p:nvSpPr>
        <p:spPr bwMode="auto">
          <a:xfrm>
            <a:off x="3276600" y="5157788"/>
            <a:ext cx="1150938" cy="287337"/>
          </a:xfrm>
          <a:prstGeom prst="rect">
            <a:avLst/>
          </a:prstGeom>
          <a:solidFill>
            <a:schemeClr val="accent2"/>
          </a:solidFill>
          <a:ln w="9525">
            <a:noFill/>
            <a:miter lim="800000"/>
            <a:headEnd/>
            <a:tailEnd/>
          </a:ln>
        </p:spPr>
        <p:txBody>
          <a:bodyPr/>
          <a:lstStyle/>
          <a:p>
            <a:pPr marL="342900" indent="-342900">
              <a:spcBef>
                <a:spcPct val="20000"/>
              </a:spcBef>
              <a:buClr>
                <a:schemeClr val="accent1"/>
              </a:buClr>
              <a:buSzPct val="65000"/>
              <a:buFont typeface="Wingdings" pitchFamily="2" charset="2"/>
              <a:buNone/>
            </a:pPr>
            <a:endParaRPr lang="en-US" sz="2600">
              <a:ea typeface="SimSun" pitchFamily="2" charset="-122"/>
            </a:endParaRPr>
          </a:p>
        </p:txBody>
      </p:sp>
      <p:sp>
        <p:nvSpPr>
          <p:cNvPr id="25" name="Rectangle 24"/>
          <p:cNvSpPr/>
          <p:nvPr/>
        </p:nvSpPr>
        <p:spPr bwMode="auto">
          <a:xfrm>
            <a:off x="3276600" y="4868863"/>
            <a:ext cx="755650" cy="288925"/>
          </a:xfrm>
          <a:prstGeom prst="rect">
            <a:avLst/>
          </a:prstGeom>
          <a:solidFill>
            <a:schemeClr val="accent2">
              <a:lumMod val="60000"/>
              <a:lumOff val="40000"/>
            </a:schemeClr>
          </a:solidFill>
          <a:ln w="9525" cap="flat" cmpd="sng" algn="ctr">
            <a:noFill/>
            <a:prstDash val="solid"/>
            <a:round/>
            <a:headEnd type="none" w="med" len="med"/>
            <a:tailEnd type="none" w="med" len="med"/>
          </a:ln>
          <a:effectLst/>
        </p:spPr>
        <p:txBody>
          <a:bodyPr/>
          <a:lstStyle/>
          <a:p>
            <a:pPr marL="342900" indent="-342900">
              <a:spcBef>
                <a:spcPct val="20000"/>
              </a:spcBef>
              <a:buClr>
                <a:schemeClr val="accent1"/>
              </a:buClr>
              <a:buSzPct val="65000"/>
              <a:buFont typeface="Wingdings" pitchFamily="2" charset="2"/>
              <a:buNone/>
              <a:defRPr/>
            </a:pPr>
            <a:endParaRPr lang="en-US" sz="2600">
              <a:latin typeface="Arial" pitchFamily="34" charset="0"/>
              <a:ea typeface="宋体" pitchFamily="2" charset="-122"/>
              <a:cs typeface="+mn-cs"/>
            </a:endParaRPr>
          </a:p>
        </p:txBody>
      </p:sp>
      <p:sp>
        <p:nvSpPr>
          <p:cNvPr id="26" name="Rectangle 25"/>
          <p:cNvSpPr/>
          <p:nvPr/>
        </p:nvSpPr>
        <p:spPr bwMode="auto">
          <a:xfrm>
            <a:off x="5759450" y="4941888"/>
            <a:ext cx="757238" cy="287337"/>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a:lstStyle/>
          <a:p>
            <a:pPr marL="342900" indent="-342900">
              <a:spcBef>
                <a:spcPct val="20000"/>
              </a:spcBef>
              <a:buClr>
                <a:schemeClr val="accent1"/>
              </a:buClr>
              <a:buSzPct val="65000"/>
              <a:buFont typeface="Wingdings" pitchFamily="2" charset="2"/>
              <a:buNone/>
              <a:defRPr/>
            </a:pPr>
            <a:endParaRPr lang="en-US" sz="2600">
              <a:latin typeface="Arial" pitchFamily="34" charset="0"/>
              <a:ea typeface="宋体" pitchFamily="2" charset="-122"/>
              <a:cs typeface="+mn-cs"/>
            </a:endParaRPr>
          </a:p>
        </p:txBody>
      </p:sp>
      <p:sp>
        <p:nvSpPr>
          <p:cNvPr id="27" name="Rectangle 26"/>
          <p:cNvSpPr/>
          <p:nvPr/>
        </p:nvSpPr>
        <p:spPr bwMode="auto">
          <a:xfrm>
            <a:off x="5003800" y="4941888"/>
            <a:ext cx="755650" cy="287337"/>
          </a:xfrm>
          <a:prstGeom prst="rect">
            <a:avLst/>
          </a:prstGeom>
          <a:solidFill>
            <a:schemeClr val="accent2">
              <a:lumMod val="60000"/>
              <a:lumOff val="40000"/>
            </a:schemeClr>
          </a:solidFill>
          <a:ln w="9525" cap="flat" cmpd="sng" algn="ctr">
            <a:noFill/>
            <a:prstDash val="solid"/>
            <a:round/>
            <a:headEnd type="none" w="med" len="med"/>
            <a:tailEnd type="none" w="med" len="med"/>
          </a:ln>
          <a:effectLst/>
        </p:spPr>
        <p:txBody>
          <a:bodyPr/>
          <a:lstStyle/>
          <a:p>
            <a:pPr marL="342900" indent="-342900">
              <a:spcBef>
                <a:spcPct val="20000"/>
              </a:spcBef>
              <a:buClr>
                <a:schemeClr val="accent1"/>
              </a:buClr>
              <a:buSzPct val="65000"/>
              <a:buFont typeface="Wingdings" pitchFamily="2" charset="2"/>
              <a:buNone/>
              <a:defRPr/>
            </a:pPr>
            <a:endParaRPr lang="en-US" sz="2600">
              <a:latin typeface="Arial" pitchFamily="34" charset="0"/>
              <a:ea typeface="宋体" pitchFamily="2" charset="-122"/>
              <a:cs typeface="+mn-cs"/>
            </a:endParaRPr>
          </a:p>
        </p:txBody>
      </p:sp>
      <p:sp>
        <p:nvSpPr>
          <p:cNvPr id="1461302" name="Rectangle 27"/>
          <p:cNvSpPr>
            <a:spLocks noChangeArrowheads="1"/>
          </p:cNvSpPr>
          <p:nvPr/>
        </p:nvSpPr>
        <p:spPr bwMode="auto">
          <a:xfrm>
            <a:off x="7092950" y="3500438"/>
            <a:ext cx="1150938" cy="288925"/>
          </a:xfrm>
          <a:prstGeom prst="rect">
            <a:avLst/>
          </a:prstGeom>
          <a:solidFill>
            <a:schemeClr val="accent2"/>
          </a:solidFill>
          <a:ln w="9525">
            <a:noFill/>
            <a:miter lim="800000"/>
            <a:headEnd/>
            <a:tailEnd/>
          </a:ln>
        </p:spPr>
        <p:txBody>
          <a:bodyPr/>
          <a:lstStyle/>
          <a:p>
            <a:pPr marL="342900" indent="-342900">
              <a:spcBef>
                <a:spcPct val="20000"/>
              </a:spcBef>
              <a:buClr>
                <a:schemeClr val="accent1"/>
              </a:buClr>
              <a:buSzPct val="65000"/>
              <a:buFont typeface="Wingdings" pitchFamily="2" charset="2"/>
              <a:buNone/>
            </a:pPr>
            <a:endParaRPr lang="en-US" sz="2600">
              <a:ea typeface="SimSun" pitchFamily="2" charset="-122"/>
            </a:endParaRPr>
          </a:p>
        </p:txBody>
      </p:sp>
      <p:sp>
        <p:nvSpPr>
          <p:cNvPr id="29" name="Rectangle 28"/>
          <p:cNvSpPr/>
          <p:nvPr/>
        </p:nvSpPr>
        <p:spPr bwMode="auto">
          <a:xfrm>
            <a:off x="7092950" y="3213100"/>
            <a:ext cx="755650" cy="287338"/>
          </a:xfrm>
          <a:prstGeom prst="rect">
            <a:avLst/>
          </a:prstGeom>
          <a:solidFill>
            <a:schemeClr val="accent2">
              <a:lumMod val="60000"/>
              <a:lumOff val="40000"/>
            </a:schemeClr>
          </a:solidFill>
          <a:ln w="9525" cap="flat" cmpd="sng" algn="ctr">
            <a:noFill/>
            <a:prstDash val="solid"/>
            <a:round/>
            <a:headEnd type="none" w="med" len="med"/>
            <a:tailEnd type="none" w="med" len="med"/>
          </a:ln>
          <a:effectLst/>
        </p:spPr>
        <p:txBody>
          <a:bodyPr/>
          <a:lstStyle/>
          <a:p>
            <a:pPr marL="342900" indent="-342900">
              <a:spcBef>
                <a:spcPct val="20000"/>
              </a:spcBef>
              <a:buClr>
                <a:schemeClr val="accent1"/>
              </a:buClr>
              <a:buSzPct val="65000"/>
              <a:buFont typeface="Wingdings" pitchFamily="2" charset="2"/>
              <a:buNone/>
              <a:defRPr/>
            </a:pPr>
            <a:endParaRPr lang="en-US" sz="2600">
              <a:latin typeface="Arial" pitchFamily="34" charset="0"/>
              <a:ea typeface="宋体" pitchFamily="2" charset="-122"/>
              <a:cs typeface="+mn-cs"/>
            </a:endParaRPr>
          </a:p>
        </p:txBody>
      </p:sp>
      <p:sp>
        <p:nvSpPr>
          <p:cNvPr id="1461304" name="Rectangle 29"/>
          <p:cNvSpPr>
            <a:spLocks noChangeArrowheads="1"/>
          </p:cNvSpPr>
          <p:nvPr/>
        </p:nvSpPr>
        <p:spPr bwMode="auto">
          <a:xfrm>
            <a:off x="7092950" y="4652963"/>
            <a:ext cx="1150938" cy="288925"/>
          </a:xfrm>
          <a:prstGeom prst="rect">
            <a:avLst/>
          </a:prstGeom>
          <a:solidFill>
            <a:schemeClr val="accent2"/>
          </a:solidFill>
          <a:ln w="9525">
            <a:noFill/>
            <a:miter lim="800000"/>
            <a:headEnd/>
            <a:tailEnd/>
          </a:ln>
        </p:spPr>
        <p:txBody>
          <a:bodyPr/>
          <a:lstStyle/>
          <a:p>
            <a:pPr marL="342900" indent="-342900">
              <a:spcBef>
                <a:spcPct val="20000"/>
              </a:spcBef>
              <a:buClr>
                <a:schemeClr val="accent1"/>
              </a:buClr>
              <a:buSzPct val="65000"/>
              <a:buFont typeface="Wingdings" pitchFamily="2" charset="2"/>
              <a:buNone/>
            </a:pPr>
            <a:endParaRPr lang="en-US" sz="2600">
              <a:ea typeface="SimSun" pitchFamily="2" charset="-122"/>
            </a:endParaRPr>
          </a:p>
        </p:txBody>
      </p:sp>
      <p:sp>
        <p:nvSpPr>
          <p:cNvPr id="31" name="Rectangle 30"/>
          <p:cNvSpPr/>
          <p:nvPr/>
        </p:nvSpPr>
        <p:spPr bwMode="auto">
          <a:xfrm>
            <a:off x="7092950" y="4365625"/>
            <a:ext cx="755650" cy="287338"/>
          </a:xfrm>
          <a:prstGeom prst="rect">
            <a:avLst/>
          </a:prstGeom>
          <a:solidFill>
            <a:schemeClr val="accent2">
              <a:lumMod val="60000"/>
              <a:lumOff val="40000"/>
            </a:schemeClr>
          </a:solidFill>
          <a:ln w="9525" cap="flat" cmpd="sng" algn="ctr">
            <a:noFill/>
            <a:prstDash val="solid"/>
            <a:round/>
            <a:headEnd type="none" w="med" len="med"/>
            <a:tailEnd type="none" w="med" len="med"/>
          </a:ln>
          <a:effectLst/>
        </p:spPr>
        <p:txBody>
          <a:bodyPr/>
          <a:lstStyle/>
          <a:p>
            <a:pPr marL="342900" indent="-342900">
              <a:spcBef>
                <a:spcPct val="20000"/>
              </a:spcBef>
              <a:buClr>
                <a:schemeClr val="accent1"/>
              </a:buClr>
              <a:buSzPct val="65000"/>
              <a:buFont typeface="Wingdings" pitchFamily="2" charset="2"/>
              <a:buNone/>
              <a:defRPr/>
            </a:pPr>
            <a:endParaRPr lang="en-US" sz="2600">
              <a:latin typeface="Arial" pitchFamily="34" charset="0"/>
              <a:ea typeface="宋体" pitchFamily="2" charset="-122"/>
              <a:cs typeface="+mn-cs"/>
            </a:endParaRPr>
          </a:p>
        </p:txBody>
      </p:sp>
      <p:sp>
        <p:nvSpPr>
          <p:cNvPr id="1461306" name="Rectangle 31"/>
          <p:cNvSpPr>
            <a:spLocks noChangeArrowheads="1"/>
          </p:cNvSpPr>
          <p:nvPr/>
        </p:nvSpPr>
        <p:spPr bwMode="auto">
          <a:xfrm>
            <a:off x="7092950" y="5661025"/>
            <a:ext cx="1150938" cy="288925"/>
          </a:xfrm>
          <a:prstGeom prst="rect">
            <a:avLst/>
          </a:prstGeom>
          <a:solidFill>
            <a:schemeClr val="accent2"/>
          </a:solidFill>
          <a:ln w="9525">
            <a:noFill/>
            <a:miter lim="800000"/>
            <a:headEnd/>
            <a:tailEnd/>
          </a:ln>
        </p:spPr>
        <p:txBody>
          <a:bodyPr/>
          <a:lstStyle/>
          <a:p>
            <a:pPr marL="342900" indent="-342900">
              <a:spcBef>
                <a:spcPct val="20000"/>
              </a:spcBef>
              <a:buClr>
                <a:schemeClr val="accent1"/>
              </a:buClr>
              <a:buSzPct val="65000"/>
              <a:buFont typeface="Wingdings" pitchFamily="2" charset="2"/>
              <a:buNone/>
            </a:pPr>
            <a:endParaRPr lang="en-US" sz="2600">
              <a:ea typeface="SimSun" pitchFamily="2" charset="-122"/>
            </a:endParaRPr>
          </a:p>
        </p:txBody>
      </p:sp>
      <p:sp>
        <p:nvSpPr>
          <p:cNvPr id="33" name="Rectangle 32"/>
          <p:cNvSpPr/>
          <p:nvPr/>
        </p:nvSpPr>
        <p:spPr bwMode="auto">
          <a:xfrm>
            <a:off x="7092950" y="5373688"/>
            <a:ext cx="755650" cy="287337"/>
          </a:xfrm>
          <a:prstGeom prst="rect">
            <a:avLst/>
          </a:prstGeom>
          <a:solidFill>
            <a:schemeClr val="accent2">
              <a:lumMod val="60000"/>
              <a:lumOff val="40000"/>
            </a:schemeClr>
          </a:solidFill>
          <a:ln w="9525" cap="flat" cmpd="sng" algn="ctr">
            <a:noFill/>
            <a:prstDash val="solid"/>
            <a:round/>
            <a:headEnd type="none" w="med" len="med"/>
            <a:tailEnd type="none" w="med" len="med"/>
          </a:ln>
          <a:effectLst/>
        </p:spPr>
        <p:txBody>
          <a:bodyPr/>
          <a:lstStyle/>
          <a:p>
            <a:pPr marL="342900" indent="-342900">
              <a:spcBef>
                <a:spcPct val="20000"/>
              </a:spcBef>
              <a:buClr>
                <a:schemeClr val="accent1"/>
              </a:buClr>
              <a:buSzPct val="65000"/>
              <a:buFont typeface="Wingdings" pitchFamily="2" charset="2"/>
              <a:buNone/>
              <a:defRPr/>
            </a:pPr>
            <a:endParaRPr lang="en-US" sz="2600">
              <a:latin typeface="Arial" pitchFamily="34" charset="0"/>
              <a:ea typeface="宋体" pitchFamily="2" charset="-122"/>
              <a:cs typeface="+mn-cs"/>
            </a:endParaRPr>
          </a:p>
        </p:txBody>
      </p:sp>
      <p:sp>
        <p:nvSpPr>
          <p:cNvPr id="34" name="Rectangle 33"/>
          <p:cNvSpPr/>
          <p:nvPr/>
        </p:nvSpPr>
        <p:spPr bwMode="auto">
          <a:xfrm>
            <a:off x="7812088" y="3213100"/>
            <a:ext cx="755650" cy="287338"/>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a:lstStyle/>
          <a:p>
            <a:pPr marL="342900" indent="-342900">
              <a:spcBef>
                <a:spcPct val="20000"/>
              </a:spcBef>
              <a:buClr>
                <a:schemeClr val="accent1"/>
              </a:buClr>
              <a:buSzPct val="65000"/>
              <a:buFont typeface="Wingdings" pitchFamily="2" charset="2"/>
              <a:buNone/>
              <a:defRPr/>
            </a:pPr>
            <a:endParaRPr lang="en-US" sz="2600">
              <a:latin typeface="Arial" pitchFamily="34" charset="0"/>
              <a:ea typeface="宋体" pitchFamily="2" charset="-122"/>
              <a:cs typeface="+mn-cs"/>
            </a:endParaRPr>
          </a:p>
        </p:txBody>
      </p:sp>
      <p:sp>
        <p:nvSpPr>
          <p:cNvPr id="35" name="Rectangle 34"/>
          <p:cNvSpPr/>
          <p:nvPr/>
        </p:nvSpPr>
        <p:spPr bwMode="auto">
          <a:xfrm>
            <a:off x="7848600" y="4365625"/>
            <a:ext cx="395288" cy="287338"/>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a:lstStyle/>
          <a:p>
            <a:pPr marL="342900" indent="-342900">
              <a:spcBef>
                <a:spcPct val="20000"/>
              </a:spcBef>
              <a:buClr>
                <a:schemeClr val="accent1"/>
              </a:buClr>
              <a:buSzPct val="65000"/>
              <a:buFont typeface="Wingdings" pitchFamily="2" charset="2"/>
              <a:buNone/>
              <a:defRPr/>
            </a:pPr>
            <a:endParaRPr lang="en-US" sz="2600">
              <a:latin typeface="Arial" pitchFamily="34" charset="0"/>
              <a:ea typeface="宋体" pitchFamily="2" charset="-122"/>
              <a:cs typeface="+mn-cs"/>
            </a:endParaRPr>
          </a:p>
        </p:txBody>
      </p:sp>
      <p:sp>
        <p:nvSpPr>
          <p:cNvPr id="36" name="Rectangle 35"/>
          <p:cNvSpPr/>
          <p:nvPr/>
        </p:nvSpPr>
        <p:spPr bwMode="auto">
          <a:xfrm>
            <a:off x="7848600" y="5373688"/>
            <a:ext cx="198438" cy="287337"/>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a:lstStyle/>
          <a:p>
            <a:pPr marL="342900" indent="-342900">
              <a:spcBef>
                <a:spcPct val="20000"/>
              </a:spcBef>
              <a:buClr>
                <a:schemeClr val="accent1"/>
              </a:buClr>
              <a:buSzPct val="65000"/>
              <a:buFont typeface="Wingdings" pitchFamily="2" charset="2"/>
              <a:buNone/>
              <a:defRPr/>
            </a:pPr>
            <a:endParaRPr lang="en-US" sz="2600">
              <a:latin typeface="Arial" pitchFamily="34" charset="0"/>
              <a:ea typeface="宋体" pitchFamily="2" charset="-122"/>
              <a:cs typeface="+mn-cs"/>
            </a:endParaRPr>
          </a:p>
        </p:txBody>
      </p:sp>
      <p:sp>
        <p:nvSpPr>
          <p:cNvPr id="1461311" name="TextBox 37"/>
          <p:cNvSpPr txBox="1">
            <a:spLocks noChangeArrowheads="1"/>
          </p:cNvSpPr>
          <p:nvPr/>
        </p:nvSpPr>
        <p:spPr bwMode="auto">
          <a:xfrm>
            <a:off x="4500563" y="5013325"/>
            <a:ext cx="484187" cy="227013"/>
          </a:xfrm>
          <a:prstGeom prst="rect">
            <a:avLst/>
          </a:prstGeom>
          <a:noFill/>
          <a:ln w="9525">
            <a:noFill/>
            <a:miter lim="800000"/>
            <a:headEnd/>
            <a:tailEnd/>
          </a:ln>
        </p:spPr>
        <p:txBody>
          <a:bodyPr wrap="none">
            <a:spAutoFit/>
          </a:bodyPr>
          <a:lstStyle/>
          <a:p>
            <a:pPr eaLnBrk="0" hangingPunct="0">
              <a:lnSpc>
                <a:spcPct val="80000"/>
              </a:lnSpc>
              <a:spcBef>
                <a:spcPct val="20000"/>
              </a:spcBef>
              <a:buClr>
                <a:schemeClr val="accent1"/>
              </a:buClr>
              <a:buSzPct val="65000"/>
              <a:buFont typeface="Wingdings" pitchFamily="2" charset="2"/>
              <a:buNone/>
            </a:pPr>
            <a:r>
              <a:rPr lang="en-US" sz="1100">
                <a:ea typeface="SimSun" pitchFamily="2" charset="-122"/>
              </a:rPr>
              <a:t>AND</a:t>
            </a:r>
          </a:p>
        </p:txBody>
      </p:sp>
      <p:sp>
        <p:nvSpPr>
          <p:cNvPr id="1461312" name="TextBox 38"/>
          <p:cNvSpPr txBox="1">
            <a:spLocks noChangeArrowheads="1"/>
          </p:cNvSpPr>
          <p:nvPr/>
        </p:nvSpPr>
        <p:spPr bwMode="auto">
          <a:xfrm>
            <a:off x="6516688" y="4941888"/>
            <a:ext cx="322262" cy="227012"/>
          </a:xfrm>
          <a:prstGeom prst="rect">
            <a:avLst/>
          </a:prstGeom>
          <a:noFill/>
          <a:ln w="9525">
            <a:noFill/>
            <a:miter lim="800000"/>
            <a:headEnd/>
            <a:tailEnd/>
          </a:ln>
        </p:spPr>
        <p:txBody>
          <a:bodyPr wrap="none">
            <a:spAutoFit/>
          </a:bodyPr>
          <a:lstStyle/>
          <a:p>
            <a:pPr eaLnBrk="0" hangingPunct="0">
              <a:lnSpc>
                <a:spcPct val="80000"/>
              </a:lnSpc>
              <a:spcBef>
                <a:spcPct val="20000"/>
              </a:spcBef>
              <a:buClr>
                <a:schemeClr val="accent1"/>
              </a:buClr>
              <a:buSzPct val="65000"/>
              <a:buFont typeface="Wingdings" pitchFamily="2" charset="2"/>
              <a:buNone/>
            </a:pPr>
            <a:r>
              <a:rPr lang="en-US" sz="1100">
                <a:ea typeface="SimSun" pitchFamily="2" charset="-122"/>
                <a:sym typeface="Wingdings" pitchFamily="2" charset="2"/>
              </a:rPr>
              <a:t></a:t>
            </a:r>
            <a:endParaRPr lang="en-US" sz="1100">
              <a:ea typeface="SimSun" pitchFamily="2" charset="-122"/>
            </a:endParaRPr>
          </a:p>
        </p:txBody>
      </p:sp>
      <p:sp>
        <p:nvSpPr>
          <p:cNvPr id="1461313" name="TextBox 39"/>
          <p:cNvSpPr txBox="1">
            <a:spLocks noChangeArrowheads="1"/>
          </p:cNvSpPr>
          <p:nvPr/>
        </p:nvSpPr>
        <p:spPr bwMode="auto">
          <a:xfrm>
            <a:off x="7524750" y="4005263"/>
            <a:ext cx="395288" cy="227012"/>
          </a:xfrm>
          <a:prstGeom prst="rect">
            <a:avLst/>
          </a:prstGeom>
          <a:noFill/>
          <a:ln w="9525">
            <a:noFill/>
            <a:miter lim="800000"/>
            <a:headEnd/>
            <a:tailEnd/>
          </a:ln>
        </p:spPr>
        <p:txBody>
          <a:bodyPr wrap="none">
            <a:spAutoFit/>
          </a:bodyPr>
          <a:lstStyle/>
          <a:p>
            <a:pPr eaLnBrk="0" hangingPunct="0">
              <a:lnSpc>
                <a:spcPct val="80000"/>
              </a:lnSpc>
              <a:spcBef>
                <a:spcPct val="20000"/>
              </a:spcBef>
              <a:buClr>
                <a:schemeClr val="accent1"/>
              </a:buClr>
              <a:buSzPct val="65000"/>
              <a:buFont typeface="Wingdings" pitchFamily="2" charset="2"/>
              <a:buNone/>
            </a:pPr>
            <a:r>
              <a:rPr lang="en-US" sz="1100">
                <a:ea typeface="SimSun" pitchFamily="2" charset="-122"/>
                <a:sym typeface="Wingdings" pitchFamily="2" charset="2"/>
              </a:rPr>
              <a:t>OR</a:t>
            </a:r>
            <a:endParaRPr lang="en-US" sz="1100">
              <a:ea typeface="SimSun" pitchFamily="2" charset="-122"/>
            </a:endParaRPr>
          </a:p>
        </p:txBody>
      </p:sp>
      <p:sp>
        <p:nvSpPr>
          <p:cNvPr id="1461314" name="TextBox 40"/>
          <p:cNvSpPr txBox="1">
            <a:spLocks noChangeArrowheads="1"/>
          </p:cNvSpPr>
          <p:nvPr/>
        </p:nvSpPr>
        <p:spPr bwMode="auto">
          <a:xfrm>
            <a:off x="7524750" y="5013325"/>
            <a:ext cx="395288" cy="227013"/>
          </a:xfrm>
          <a:prstGeom prst="rect">
            <a:avLst/>
          </a:prstGeom>
          <a:noFill/>
          <a:ln w="9525">
            <a:noFill/>
            <a:miter lim="800000"/>
            <a:headEnd/>
            <a:tailEnd/>
          </a:ln>
        </p:spPr>
        <p:txBody>
          <a:bodyPr wrap="none">
            <a:spAutoFit/>
          </a:bodyPr>
          <a:lstStyle/>
          <a:p>
            <a:pPr eaLnBrk="0" hangingPunct="0">
              <a:lnSpc>
                <a:spcPct val="80000"/>
              </a:lnSpc>
              <a:spcBef>
                <a:spcPct val="20000"/>
              </a:spcBef>
              <a:buClr>
                <a:schemeClr val="accent1"/>
              </a:buClr>
              <a:buSzPct val="65000"/>
              <a:buFont typeface="Wingdings" pitchFamily="2" charset="2"/>
              <a:buNone/>
            </a:pPr>
            <a:r>
              <a:rPr lang="en-US" sz="1100">
                <a:ea typeface="SimSun" pitchFamily="2" charset="-122"/>
                <a:sym typeface="Wingdings" pitchFamily="2" charset="2"/>
              </a:rPr>
              <a:t>OR</a:t>
            </a:r>
            <a:endParaRPr lang="en-US" sz="1100">
              <a:ea typeface="SimSun" pitchFamily="2" charset="-122"/>
            </a:endParaRPr>
          </a:p>
        </p:txBody>
      </p:sp>
      <p:sp>
        <p:nvSpPr>
          <p:cNvPr id="37" name="TextBox 19"/>
          <p:cNvSpPr txBox="1">
            <a:spLocks noChangeArrowheads="1"/>
          </p:cNvSpPr>
          <p:nvPr/>
        </p:nvSpPr>
        <p:spPr bwMode="auto">
          <a:xfrm>
            <a:off x="3924300" y="2060575"/>
            <a:ext cx="1514475" cy="412750"/>
          </a:xfrm>
          <a:prstGeom prst="rect">
            <a:avLst/>
          </a:prstGeom>
          <a:noFill/>
          <a:ln w="9525">
            <a:noFill/>
            <a:miter lim="800000"/>
            <a:headEnd/>
            <a:tailEnd/>
          </a:ln>
        </p:spPr>
        <p:txBody>
          <a:bodyPr>
            <a:spAutoFit/>
          </a:bodyPr>
          <a:lstStyle/>
          <a:p>
            <a:pPr algn="ctr" eaLnBrk="0" hangingPunct="0">
              <a:lnSpc>
                <a:spcPct val="80000"/>
              </a:lnSpc>
              <a:spcBef>
                <a:spcPct val="20000"/>
              </a:spcBef>
              <a:buClr>
                <a:schemeClr val="accent1"/>
              </a:buClr>
              <a:buSzPct val="65000"/>
              <a:buFont typeface="Wingdings" pitchFamily="2" charset="2"/>
              <a:buNone/>
            </a:pPr>
            <a:r>
              <a:rPr lang="en-US" sz="2600" b="1">
                <a:ea typeface="SimSun" pitchFamily="2" charset="-122"/>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461261"/>
                                        </p:tgtEl>
                                        <p:attrNameLst>
                                          <p:attrName>style.visibility</p:attrName>
                                        </p:attrNameLst>
                                      </p:cBhvr>
                                      <p:to>
                                        <p:strVal val="visible"/>
                                      </p:to>
                                    </p:set>
                                    <p:animEffect transition="in" filter="wipe(down)">
                                      <p:cBhvr>
                                        <p:cTn id="7" dur="500"/>
                                        <p:tgtEl>
                                          <p:spTgt spid="14612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par>
                                <p:cTn id="18" presetID="1" presetClass="entr" presetSubtype="0" fill="hold" grpId="1" nodeType="withEffect">
                                  <p:stCondLst>
                                    <p:cond delay="500"/>
                                  </p:stCondLst>
                                  <p:childTnLst>
                                    <p:set>
                                      <p:cBhvr>
                                        <p:cTn id="19" dur="1" fill="hold">
                                          <p:stCondLst>
                                            <p:cond delay="0"/>
                                          </p:stCondLst>
                                        </p:cTn>
                                        <p:tgtEl>
                                          <p:spTgt spid="1461262"/>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61298"/>
                                        </p:tgtEl>
                                        <p:attrNameLst>
                                          <p:attrName>style.visibility</p:attrName>
                                        </p:attrNameLst>
                                      </p:cBhvr>
                                      <p:to>
                                        <p:strVal val="visible"/>
                                      </p:to>
                                    </p:set>
                                    <p:anim calcmode="lin" valueType="num">
                                      <p:cBhvr additive="base">
                                        <p:cTn id="24" dur="500" fill="hold"/>
                                        <p:tgtEl>
                                          <p:spTgt spid="1461298"/>
                                        </p:tgtEl>
                                        <p:attrNameLst>
                                          <p:attrName>ppt_x</p:attrName>
                                        </p:attrNameLst>
                                      </p:cBhvr>
                                      <p:tavLst>
                                        <p:tav tm="0">
                                          <p:val>
                                            <p:strVal val="#ppt_x"/>
                                          </p:val>
                                        </p:tav>
                                        <p:tav tm="100000">
                                          <p:val>
                                            <p:strVal val="#ppt_x"/>
                                          </p:val>
                                        </p:tav>
                                      </p:tavLst>
                                    </p:anim>
                                    <p:anim calcmode="lin" valueType="num">
                                      <p:cBhvr additive="base">
                                        <p:cTn id="25" dur="500" fill="hold"/>
                                        <p:tgtEl>
                                          <p:spTgt spid="1461298"/>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additive="base">
                                        <p:cTn id="28" dur="500" fill="hold"/>
                                        <p:tgtEl>
                                          <p:spTgt spid="25"/>
                                        </p:tgtEl>
                                        <p:attrNameLst>
                                          <p:attrName>ppt_x</p:attrName>
                                        </p:attrNameLst>
                                      </p:cBhvr>
                                      <p:tavLst>
                                        <p:tav tm="0">
                                          <p:val>
                                            <p:strVal val="#ppt_x"/>
                                          </p:val>
                                        </p:tav>
                                        <p:tav tm="100000">
                                          <p:val>
                                            <p:strVal val="#ppt_x"/>
                                          </p:val>
                                        </p:tav>
                                      </p:tavLst>
                                    </p:anim>
                                    <p:anim calcmode="lin" valueType="num">
                                      <p:cBhvr additive="base">
                                        <p:cTn id="29"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additive="base">
                                        <p:cTn id="34" dur="500" fill="hold"/>
                                        <p:tgtEl>
                                          <p:spTgt spid="26"/>
                                        </p:tgtEl>
                                        <p:attrNameLst>
                                          <p:attrName>ppt_x</p:attrName>
                                        </p:attrNameLst>
                                      </p:cBhvr>
                                      <p:tavLst>
                                        <p:tav tm="0">
                                          <p:val>
                                            <p:strVal val="#ppt_x"/>
                                          </p:val>
                                        </p:tav>
                                        <p:tav tm="100000">
                                          <p:val>
                                            <p:strVal val="#ppt_x"/>
                                          </p:val>
                                        </p:tav>
                                      </p:tavLst>
                                    </p:anim>
                                    <p:anim calcmode="lin" valueType="num">
                                      <p:cBhvr additive="base">
                                        <p:cTn id="35" dur="500" fill="hold"/>
                                        <p:tgtEl>
                                          <p:spTgt spid="26"/>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500" fill="hold"/>
                                        <p:tgtEl>
                                          <p:spTgt spid="27"/>
                                        </p:tgtEl>
                                        <p:attrNameLst>
                                          <p:attrName>ppt_x</p:attrName>
                                        </p:attrNameLst>
                                      </p:cBhvr>
                                      <p:tavLst>
                                        <p:tav tm="0">
                                          <p:val>
                                            <p:strVal val="#ppt_x"/>
                                          </p:val>
                                        </p:tav>
                                        <p:tav tm="100000">
                                          <p:val>
                                            <p:strVal val="#ppt_x"/>
                                          </p:val>
                                        </p:tav>
                                      </p:tavLst>
                                    </p:anim>
                                    <p:anim calcmode="lin" valueType="num">
                                      <p:cBhvr additive="base">
                                        <p:cTn id="39" dur="500" fill="hold"/>
                                        <p:tgtEl>
                                          <p:spTgt spid="27"/>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461311"/>
                                        </p:tgtEl>
                                        <p:attrNameLst>
                                          <p:attrName>style.visibility</p:attrName>
                                        </p:attrNameLst>
                                      </p:cBhvr>
                                      <p:to>
                                        <p:strVal val="visible"/>
                                      </p:to>
                                    </p:set>
                                    <p:anim calcmode="lin" valueType="num">
                                      <p:cBhvr additive="base">
                                        <p:cTn id="42" dur="500" fill="hold"/>
                                        <p:tgtEl>
                                          <p:spTgt spid="1461311"/>
                                        </p:tgtEl>
                                        <p:attrNameLst>
                                          <p:attrName>ppt_x</p:attrName>
                                        </p:attrNameLst>
                                      </p:cBhvr>
                                      <p:tavLst>
                                        <p:tav tm="0">
                                          <p:val>
                                            <p:strVal val="#ppt_x"/>
                                          </p:val>
                                        </p:tav>
                                        <p:tav tm="100000">
                                          <p:val>
                                            <p:strVal val="#ppt_x"/>
                                          </p:val>
                                        </p:tav>
                                      </p:tavLst>
                                    </p:anim>
                                    <p:anim calcmode="lin" valueType="num">
                                      <p:cBhvr additive="base">
                                        <p:cTn id="43" dur="500" fill="hold"/>
                                        <p:tgtEl>
                                          <p:spTgt spid="1461311"/>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461302"/>
                                        </p:tgtEl>
                                        <p:attrNameLst>
                                          <p:attrName>style.visibility</p:attrName>
                                        </p:attrNameLst>
                                      </p:cBhvr>
                                      <p:to>
                                        <p:strVal val="visible"/>
                                      </p:to>
                                    </p:set>
                                    <p:animEffect transition="in" filter="fade">
                                      <p:cBhvr>
                                        <p:cTn id="48" dur="500"/>
                                        <p:tgtEl>
                                          <p:spTgt spid="146130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461304"/>
                                        </p:tgtEl>
                                        <p:attrNameLst>
                                          <p:attrName>style.visibility</p:attrName>
                                        </p:attrNameLst>
                                      </p:cBhvr>
                                      <p:to>
                                        <p:strVal val="visible"/>
                                      </p:to>
                                    </p:set>
                                    <p:animEffect transition="in" filter="fade">
                                      <p:cBhvr>
                                        <p:cTn id="54" dur="500"/>
                                        <p:tgtEl>
                                          <p:spTgt spid="146130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461306"/>
                                        </p:tgtEl>
                                        <p:attrNameLst>
                                          <p:attrName>style.visibility</p:attrName>
                                        </p:attrNameLst>
                                      </p:cBhvr>
                                      <p:to>
                                        <p:strVal val="visible"/>
                                      </p:to>
                                    </p:set>
                                    <p:animEffect transition="in" filter="fade">
                                      <p:cBhvr>
                                        <p:cTn id="60" dur="500"/>
                                        <p:tgtEl>
                                          <p:spTgt spid="146130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fade">
                                      <p:cBhvr>
                                        <p:cTn id="63" dur="500"/>
                                        <p:tgtEl>
                                          <p:spTgt spid="3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fade">
                                      <p:cBhvr>
                                        <p:cTn id="66" dur="500"/>
                                        <p:tgtEl>
                                          <p:spTgt spid="34"/>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500"/>
                                        <p:tgtEl>
                                          <p:spTgt spid="35"/>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500"/>
                                        <p:tgtEl>
                                          <p:spTgt spid="36"/>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461312"/>
                                        </p:tgtEl>
                                        <p:attrNameLst>
                                          <p:attrName>style.visibility</p:attrName>
                                        </p:attrNameLst>
                                      </p:cBhvr>
                                      <p:to>
                                        <p:strVal val="visible"/>
                                      </p:to>
                                    </p:set>
                                    <p:animEffect transition="in" filter="fade">
                                      <p:cBhvr>
                                        <p:cTn id="75" dur="500"/>
                                        <p:tgtEl>
                                          <p:spTgt spid="146131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461313"/>
                                        </p:tgtEl>
                                        <p:attrNameLst>
                                          <p:attrName>style.visibility</p:attrName>
                                        </p:attrNameLst>
                                      </p:cBhvr>
                                      <p:to>
                                        <p:strVal val="visible"/>
                                      </p:to>
                                    </p:set>
                                    <p:animEffect transition="in" filter="fade">
                                      <p:cBhvr>
                                        <p:cTn id="78" dur="500"/>
                                        <p:tgtEl>
                                          <p:spTgt spid="1461313"/>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461314"/>
                                        </p:tgtEl>
                                        <p:attrNameLst>
                                          <p:attrName>style.visibility</p:attrName>
                                        </p:attrNameLst>
                                      </p:cBhvr>
                                      <p:to>
                                        <p:strVal val="visible"/>
                                      </p:to>
                                    </p:set>
                                    <p:animEffect transition="in" filter="fade">
                                      <p:cBhvr>
                                        <p:cTn id="81" dur="500"/>
                                        <p:tgtEl>
                                          <p:spTgt spid="1461314"/>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0" presetClass="path" presetSubtype="0" accel="50000" decel="50000" fill="hold" grpId="0" nodeType="clickEffect">
                                  <p:stCondLst>
                                    <p:cond delay="0"/>
                                  </p:stCondLst>
                                  <p:childTnLst>
                                    <p:animMotion origin="layout" path="M 0.0125 -0.01457 C 0.01493 -0.01619 0.01823 -0.01757 0.02049 -0.01919 C 0.02153 -0.01989 0.0217 -0.02104 0.02274 -0.02197 C 0.02379 -0.02289 0.02535 -0.02382 0.02674 -0.02474 C 0.02986 -0.03006 0.03577 -0.0363 0.04288 -0.04093 C 0.04375 -0.04301 0.04757 -0.05179 0.04896 -0.05272 C 0.05278 -0.05526 0.05469 -0.05619 0.05712 -0.05919 C 0.06007 -0.06289 0.06024 -0.06497 0.06545 -0.06821 C 0.06702 -0.07029 0.06736 -0.0726 0.06945 -0.07468 C 0.07413 -0.07977 0.08108 -0.08416 0.08577 -0.08902 C 0.09288 -0.09642 0.08542 -0.09272 0.09393 -0.09642 C 0.09757 -0.10127 0.10087 -0.10544 0.1059 -0.11006 C 0.10938 -0.11307 0.11024 -0.11561 0.11424 -0.11838 C 0.11893 -0.12463 0.11511 -0.12255 0.1224 -0.12555 C 0.12674 -0.13133 0.13334 -0.13596 0.14271 -0.14035 C 0.1441 -0.14197 0.14358 -0.14405 0.1467 -0.14567 C 0.15452 -0.14867 0.15938 -0.15307 0.16719 -0.1563 C 0.16979 -0.16 0.17205 -0.16162 0.17952 -0.16324 C 0.18455 -0.16994 0.17691 -0.16185 0.1875 -0.16763 C 0.18872 -0.16763 0.1882 -0.16994 0.18941 -0.16994 C 0.19601 -0.17457 0.20712 -0.1785 0.21597 -0.18104 C 0.22691 -0.18798 0.21233 -0.17919 0.22622 -0.18382 C 0.2283 -0.18544 0.22847 -0.18613 0.23021 -0.18729 C 0.23195 -0.18798 0.23438 -0.18798 0.23646 -0.18913 C 0.24618 -0.1926 0.2342 -0.18913 0.24445 -0.19353 C 0.25313 -0.197 0.26563 -0.20093 0.275 -0.20439 C 0.28941 -0.21041 0.27952 -0.20833 0.29132 -0.21018 C 0.29601 -0.21202 0.29549 -0.2111 0.29549 -0.21272 " pathEditMode="relative" rAng="0" ptsTypes="fffffffffffffffffffffffffffA">
                                      <p:cBhvr>
                                        <p:cTn id="85" dur="2000" fill="hold"/>
                                        <p:tgtEl>
                                          <p:spTgt spid="1461262"/>
                                        </p:tgtEl>
                                        <p:attrNameLst>
                                          <p:attrName>ppt_x</p:attrName>
                                          <p:attrName>ppt_y</p:attrName>
                                        </p:attrNameLst>
                                      </p:cBhvr>
                                      <p:rCtr x="14167" y="-9919"/>
                                    </p:animMotion>
                                  </p:childTnLst>
                                </p:cTn>
                              </p:par>
                              <p:par>
                                <p:cTn id="86" presetID="10" presetClass="exit" presetSubtype="0" fill="hold" grpId="0" nodeType="withEffect">
                                  <p:stCondLst>
                                    <p:cond delay="0"/>
                                  </p:stCondLst>
                                  <p:childTnLst>
                                    <p:animEffect transition="out" filter="fade">
                                      <p:cBhvr>
                                        <p:cTn id="87" dur="500"/>
                                        <p:tgtEl>
                                          <p:spTgt spid="37"/>
                                        </p:tgtEl>
                                      </p:cBhvr>
                                    </p:animEffect>
                                    <p:set>
                                      <p:cBhvr>
                                        <p:cTn id="88" dur="1" fill="hold">
                                          <p:stCondLst>
                                            <p:cond delay="4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1262" grpId="0"/>
      <p:bldP spid="1461262" grpId="1"/>
      <p:bldP spid="22" grpId="0"/>
      <p:bldP spid="1461298" grpId="0" animBg="1"/>
      <p:bldP spid="25" grpId="0" animBg="1"/>
      <p:bldP spid="26" grpId="0" animBg="1"/>
      <p:bldP spid="27" grpId="0" animBg="1"/>
      <p:bldP spid="1461302" grpId="0" animBg="1"/>
      <p:bldP spid="29" grpId="0" animBg="1"/>
      <p:bldP spid="1461304" grpId="0" animBg="1"/>
      <p:bldP spid="31" grpId="0" animBg="1"/>
      <p:bldP spid="1461306" grpId="0" animBg="1"/>
      <p:bldP spid="33" grpId="0" animBg="1"/>
      <p:bldP spid="34" grpId="0" animBg="1"/>
      <p:bldP spid="35" grpId="0" animBg="1"/>
      <p:bldP spid="36" grpId="0" animBg="1"/>
      <p:bldP spid="1461311" grpId="0"/>
      <p:bldP spid="1461312" grpId="0"/>
      <p:bldP spid="1461313" grpId="0"/>
      <p:bldP spid="1461314" grpId="0"/>
      <p:bldP spid="3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6"/>
          <p:cNvSpPr>
            <a:spLocks noGrp="1" noChangeArrowheads="1"/>
          </p:cNvSpPr>
          <p:nvPr>
            <p:ph type="sldNum" sz="quarter" idx="12"/>
          </p:nvPr>
        </p:nvSpPr>
        <p:spPr>
          <a:ln>
            <a:miter lim="800000"/>
            <a:headEnd/>
            <a:tailEnd/>
          </a:ln>
        </p:spPr>
        <p:txBody>
          <a:bodyPr/>
          <a:lstStyle/>
          <a:p>
            <a:pPr>
              <a:defRPr/>
            </a:pPr>
            <a:fld id="{449D7DB6-C4EC-4132-8A65-64C91924291B}" type="slidenum">
              <a:rPr lang="en-US" smtClean="0"/>
              <a:pPr>
                <a:defRPr/>
              </a:pPr>
              <a:t>4</a:t>
            </a:fld>
            <a:endParaRPr lang="en-US" smtClean="0"/>
          </a:p>
        </p:txBody>
      </p:sp>
      <p:sp>
        <p:nvSpPr>
          <p:cNvPr id="58370"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F3090501-5225-4A83-AC0D-46A430FCD2FF}" type="slidenum">
              <a:rPr lang="en-US" sz="1200">
                <a:latin typeface="Garamond" pitchFamily="18" charset="0"/>
              </a:rPr>
              <a:pPr algn="r"/>
              <a:t>4</a:t>
            </a:fld>
            <a:endParaRPr lang="en-US" sz="1200">
              <a:latin typeface="Garamond" pitchFamily="18" charset="0"/>
            </a:endParaRPr>
          </a:p>
        </p:txBody>
      </p:sp>
      <p:sp>
        <p:nvSpPr>
          <p:cNvPr id="58371" name="Content Placeholder 2"/>
          <p:cNvSpPr>
            <a:spLocks noGrp="1"/>
          </p:cNvSpPr>
          <p:nvPr>
            <p:ph sz="quarter" idx="4294967295"/>
          </p:nvPr>
        </p:nvSpPr>
        <p:spPr>
          <a:xfrm>
            <a:off x="468313" y="982663"/>
            <a:ext cx="8229600" cy="4937125"/>
          </a:xfrm>
        </p:spPr>
        <p:txBody>
          <a:bodyPr/>
          <a:lstStyle/>
          <a:p>
            <a:pPr marL="273050" indent="-273050" eaLnBrk="1" hangingPunct="1">
              <a:spcBef>
                <a:spcPct val="50000"/>
              </a:spcBef>
              <a:buFont typeface="Wingdings" pitchFamily="2" charset="2"/>
              <a:buNone/>
            </a:pPr>
            <a:r>
              <a:rPr lang="en-US" altLang="zh-CN" sz="3300" i="1" smtClean="0">
                <a:latin typeface="Comic Sans MS" pitchFamily="66" charset="0"/>
                <a:ea typeface="SimSun" pitchFamily="2" charset="-122"/>
              </a:rPr>
              <a:t>“Time is a sort of river of passing events, and strong is its current; no sooner is a thing brought to sight than it is swept by and another takes its place, and this too will be swept away.”</a:t>
            </a:r>
          </a:p>
          <a:p>
            <a:pPr marL="273050" indent="-273050" eaLnBrk="1" hangingPunct="1">
              <a:buFont typeface="Wingdings" pitchFamily="2" charset="2"/>
              <a:buNone/>
            </a:pPr>
            <a:r>
              <a:rPr lang="en-US" altLang="zh-CN" sz="2500" i="1" smtClean="0">
                <a:ea typeface="SimSun" pitchFamily="2" charset="-122"/>
              </a:rPr>
              <a:t>                                                          - Marcus Aurelius</a:t>
            </a:r>
          </a:p>
          <a:p>
            <a:pPr marL="273050" indent="-273050" eaLnBrk="1" hangingPunct="1">
              <a:buFont typeface="Wingdings" pitchFamily="2" charset="2"/>
              <a:buNone/>
            </a:pPr>
            <a:endParaRPr lang="en-US" sz="2500" i="1" smtClean="0">
              <a:ea typeface="ＭＳ Ｐゴシック" pitchFamily="34" charset="-128"/>
            </a:endParaRPr>
          </a:p>
          <a:p>
            <a:pPr marL="273050" indent="-273050" eaLnBrk="1" hangingPunct="1">
              <a:spcBef>
                <a:spcPct val="50000"/>
              </a:spcBef>
              <a:buFont typeface="Wingdings" pitchFamily="2" charset="2"/>
              <a:buNone/>
            </a:pPr>
            <a:r>
              <a:rPr lang="en-US" sz="2500" smtClean="0">
                <a:ea typeface="ＭＳ Ｐゴシック" pitchFamily="34" charset="-128"/>
              </a:rPr>
              <a:t>                                                              </a:t>
            </a:r>
            <a:endParaRPr lang="en-US" sz="2500" i="1" smtClean="0">
              <a:ea typeface="ＭＳ Ｐゴシック" pitchFamily="34" charset="-128"/>
            </a:endParaRPr>
          </a:p>
        </p:txBody>
      </p:sp>
      <p:pic>
        <p:nvPicPr>
          <p:cNvPr id="58372" name="Picture 3"/>
          <p:cNvPicPr>
            <a:picLocks noChangeAspect="1" noChangeArrowheads="1"/>
          </p:cNvPicPr>
          <p:nvPr/>
        </p:nvPicPr>
        <p:blipFill>
          <a:blip r:embed="rId3"/>
          <a:srcRect/>
          <a:stretch>
            <a:fillRect/>
          </a:stretch>
        </p:blipFill>
        <p:spPr bwMode="auto">
          <a:xfrm>
            <a:off x="3462338" y="3644900"/>
            <a:ext cx="1831975" cy="2447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6"/>
          <p:cNvSpPr>
            <a:spLocks noGrp="1" noChangeArrowheads="1"/>
          </p:cNvSpPr>
          <p:nvPr>
            <p:ph type="sldNum" sz="quarter" idx="12"/>
          </p:nvPr>
        </p:nvSpPr>
        <p:spPr>
          <a:ln>
            <a:miter lim="800000"/>
            <a:headEnd/>
            <a:tailEnd/>
          </a:ln>
        </p:spPr>
        <p:txBody>
          <a:bodyPr/>
          <a:lstStyle/>
          <a:p>
            <a:pPr>
              <a:defRPr/>
            </a:pPr>
            <a:fld id="{74C3A386-8092-4462-A9A5-D937C2745F89}" type="slidenum">
              <a:rPr lang="en-US" smtClean="0"/>
              <a:pPr>
                <a:defRPr/>
              </a:pPr>
              <a:t>40</a:t>
            </a:fld>
            <a:endParaRPr lang="en-US" smtClean="0"/>
          </a:p>
        </p:txBody>
      </p:sp>
      <p:sp>
        <p:nvSpPr>
          <p:cNvPr id="132098"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2122E63D-1D4E-47F3-8036-B4CB87A8A7DC}" type="slidenum">
              <a:rPr lang="en-US" sz="1200">
                <a:latin typeface="Garamond" pitchFamily="18" charset="0"/>
              </a:rPr>
              <a:pPr algn="r"/>
              <a:t>40</a:t>
            </a:fld>
            <a:endParaRPr lang="en-US" sz="1200">
              <a:latin typeface="Garamond" pitchFamily="18" charset="0"/>
            </a:endParaRPr>
          </a:p>
        </p:txBody>
      </p:sp>
      <p:sp>
        <p:nvSpPr>
          <p:cNvPr id="132099"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FBFF3C42-D1B7-4951-961C-EE8A3891DAF2}" type="slidenum">
              <a:rPr lang="en-US" sz="1200">
                <a:latin typeface="Garamond" pitchFamily="18" charset="0"/>
              </a:rPr>
              <a:pPr algn="r"/>
              <a:t>40</a:t>
            </a:fld>
            <a:endParaRPr lang="en-US" sz="1200">
              <a:latin typeface="Garamond" pitchFamily="18" charset="0"/>
            </a:endParaRPr>
          </a:p>
        </p:txBody>
      </p:sp>
      <p:sp>
        <p:nvSpPr>
          <p:cNvPr id="132100" name="Title 3"/>
          <p:cNvSpPr>
            <a:spLocks noGrp="1"/>
          </p:cNvSpPr>
          <p:nvPr>
            <p:ph type="title" idx="4294967295"/>
          </p:nvPr>
        </p:nvSpPr>
        <p:spPr>
          <a:xfrm>
            <a:off x="985838" y="214313"/>
            <a:ext cx="8229600" cy="1139825"/>
          </a:xfrm>
        </p:spPr>
        <p:txBody>
          <a:bodyPr/>
          <a:lstStyle/>
          <a:p>
            <a:pPr eaLnBrk="1" hangingPunct="1"/>
            <a:r>
              <a:rPr lang="en-US" smtClean="0">
                <a:ea typeface="ＭＳ Ｐゴシック" pitchFamily="34" charset="-128"/>
              </a:rPr>
              <a:t>Potential to augment IE?</a:t>
            </a:r>
          </a:p>
        </p:txBody>
      </p:sp>
      <p:sp>
        <p:nvSpPr>
          <p:cNvPr id="29" name="Content Placeholder 28"/>
          <p:cNvSpPr>
            <a:spLocks noGrp="1"/>
          </p:cNvSpPr>
          <p:nvPr>
            <p:ph idx="4294967295"/>
          </p:nvPr>
        </p:nvSpPr>
        <p:spPr>
          <a:xfrm>
            <a:off x="457200" y="3644900"/>
            <a:ext cx="8435975" cy="2486025"/>
          </a:xfrm>
        </p:spPr>
        <p:txBody>
          <a:bodyPr/>
          <a:lstStyle/>
          <a:p>
            <a:pPr eaLnBrk="1" hangingPunct="1"/>
            <a:r>
              <a:rPr lang="en-US" sz="1800" u="sng" smtClean="0">
                <a:ea typeface="ＭＳ Ｐゴシック" pitchFamily="34" charset="-128"/>
              </a:rPr>
              <a:t>J worked for A, some time passed, J started working for B.</a:t>
            </a:r>
            <a:r>
              <a:rPr lang="en-US" sz="1800" smtClean="0">
                <a:ea typeface="ＭＳ Ｐゴシック" pitchFamily="34" charset="-128"/>
              </a:rPr>
              <a:t>  </a:t>
            </a:r>
            <a:r>
              <a:rPr lang="en-US" sz="1800" b="1" smtClean="0">
                <a:ea typeface="ＭＳ Ｐゴシック" pitchFamily="34" charset="-128"/>
              </a:rPr>
              <a:t>(&lt;)</a:t>
            </a:r>
          </a:p>
          <a:p>
            <a:pPr eaLnBrk="1" hangingPunct="1"/>
            <a:r>
              <a:rPr lang="en-US" sz="1800" smtClean="0">
                <a:ea typeface="ＭＳ Ｐゴシック" pitchFamily="34" charset="-128"/>
              </a:rPr>
              <a:t>J worked for A. This ended, and J started working for B simultaneously. </a:t>
            </a:r>
            <a:r>
              <a:rPr lang="en-US" sz="1800" b="1" smtClean="0">
                <a:ea typeface="ＭＳ Ｐゴシック" pitchFamily="34" charset="-128"/>
              </a:rPr>
              <a:t>(m)</a:t>
            </a:r>
          </a:p>
          <a:p>
            <a:pPr eaLnBrk="1" hangingPunct="1"/>
            <a:r>
              <a:rPr lang="en-US" sz="1800" smtClean="0">
                <a:ea typeface="ＭＳ Ｐゴシック" pitchFamily="34" charset="-128"/>
              </a:rPr>
              <a:t>J worked for A, at some point J began working for B, his employment at A ended during this time. </a:t>
            </a:r>
            <a:r>
              <a:rPr lang="en-US" sz="1800" b="1" smtClean="0">
                <a:ea typeface="ＭＳ Ｐゴシック" pitchFamily="34" charset="-128"/>
              </a:rPr>
              <a:t>(o)</a:t>
            </a:r>
            <a:endParaRPr lang="en-US" sz="1800" smtClean="0">
              <a:ea typeface="ＭＳ Ｐゴシック" pitchFamily="34" charset="-128"/>
            </a:endParaRPr>
          </a:p>
          <a:p>
            <a:pPr eaLnBrk="1" hangingPunct="1"/>
            <a:r>
              <a:rPr lang="en-US" sz="1800" smtClean="0">
                <a:ea typeface="ＭＳ Ｐゴシック" pitchFamily="34" charset="-128"/>
              </a:rPr>
              <a:t>J worked for A, then stopped. Later on he was working for B. In fact, he started working for B first, and still was upon leaving A. </a:t>
            </a:r>
            <a:r>
              <a:rPr lang="en-US" sz="1800" b="1" smtClean="0">
                <a:ea typeface="ＭＳ Ｐゴシック" pitchFamily="34" charset="-128"/>
              </a:rPr>
              <a:t>(di)</a:t>
            </a:r>
            <a:endParaRPr lang="en-US" sz="1800" smtClean="0">
              <a:ea typeface="ＭＳ Ｐゴシック" pitchFamily="34" charset="-128"/>
            </a:endParaRPr>
          </a:p>
          <a:p>
            <a:pPr eaLnBrk="1" hangingPunct="1"/>
            <a:r>
              <a:rPr lang="en-US" sz="1800" smtClean="0">
                <a:ea typeface="ＭＳ Ｐゴシック" pitchFamily="34" charset="-128"/>
              </a:rPr>
              <a:t>J was working for B, started working for A, and stopped working for A and B at the exact same time. </a:t>
            </a:r>
            <a:r>
              <a:rPr lang="en-US" sz="1800" b="1" smtClean="0">
                <a:ea typeface="ＭＳ Ｐゴシック" pitchFamily="34" charset="-128"/>
              </a:rPr>
              <a:t>(fi)</a:t>
            </a:r>
            <a:endParaRPr lang="en-US" sz="1800" smtClean="0">
              <a:ea typeface="ＭＳ Ｐゴシック" pitchFamily="34" charset="-128"/>
            </a:endParaRPr>
          </a:p>
          <a:p>
            <a:pPr eaLnBrk="1" hangingPunct="1"/>
            <a:endParaRPr lang="en-US" sz="1800" smtClean="0">
              <a:ea typeface="ＭＳ Ｐゴシック" pitchFamily="34" charset="-128"/>
            </a:endParaRPr>
          </a:p>
        </p:txBody>
      </p:sp>
      <p:grpSp>
        <p:nvGrpSpPr>
          <p:cNvPr id="132102" name="Group 17"/>
          <p:cNvGrpSpPr>
            <a:grpSpLocks/>
          </p:cNvGrpSpPr>
          <p:nvPr/>
        </p:nvGrpSpPr>
        <p:grpSpPr bwMode="auto">
          <a:xfrm>
            <a:off x="409575" y="1268413"/>
            <a:ext cx="4522788" cy="909637"/>
            <a:chOff x="1835696" y="1575803"/>
            <a:chExt cx="5400675" cy="1588116"/>
          </a:xfrm>
        </p:grpSpPr>
        <p:sp>
          <p:nvSpPr>
            <p:cNvPr id="132104" name="Oval 6"/>
            <p:cNvSpPr>
              <a:spLocks noChangeArrowheads="1"/>
            </p:cNvSpPr>
            <p:nvPr/>
          </p:nvSpPr>
          <p:spPr bwMode="auto">
            <a:xfrm>
              <a:off x="1835696" y="1575805"/>
              <a:ext cx="877610" cy="846156"/>
            </a:xfrm>
            <a:prstGeom prst="ellipse">
              <a:avLst/>
            </a:prstGeom>
            <a:solidFill>
              <a:schemeClr val="accent2"/>
            </a:solidFill>
            <a:ln w="9525">
              <a:noFill/>
              <a:round/>
              <a:headEnd/>
              <a:tailEnd/>
            </a:ln>
          </p:spPr>
          <p:txBody>
            <a:bodyPr/>
            <a:lstStyle/>
            <a:p>
              <a:pPr marL="342900" indent="-342900" algn="ctr">
                <a:spcBef>
                  <a:spcPct val="20000"/>
                </a:spcBef>
                <a:buClr>
                  <a:schemeClr val="accent1"/>
                </a:buClr>
                <a:buSzPct val="65000"/>
                <a:buFont typeface="Wingdings" pitchFamily="2" charset="2"/>
                <a:buNone/>
              </a:pPr>
              <a:r>
                <a:rPr lang="en-US">
                  <a:solidFill>
                    <a:schemeClr val="bg1"/>
                  </a:solidFill>
                  <a:ea typeface="SimSun" pitchFamily="2" charset="-122"/>
                </a:rPr>
                <a:t>i1</a:t>
              </a:r>
            </a:p>
          </p:txBody>
        </p:sp>
        <p:sp>
          <p:nvSpPr>
            <p:cNvPr id="8" name="Oval 7"/>
            <p:cNvSpPr/>
            <p:nvPr/>
          </p:nvSpPr>
          <p:spPr bwMode="auto">
            <a:xfrm>
              <a:off x="4063072" y="1575803"/>
              <a:ext cx="877680" cy="837018"/>
            </a:xfrm>
            <a:prstGeom prst="ellipse">
              <a:avLst/>
            </a:prstGeom>
            <a:solidFill>
              <a:schemeClr val="accent2">
                <a:lumMod val="60000"/>
                <a:lumOff val="40000"/>
              </a:schemeClr>
            </a:solidFill>
            <a:ln w="9525" cap="flat" cmpd="sng" algn="ctr">
              <a:noFill/>
              <a:prstDash val="solid"/>
              <a:round/>
              <a:headEnd type="none" w="med" len="med"/>
              <a:tailEnd type="none" w="med" len="med"/>
            </a:ln>
            <a:effectLst/>
          </p:spPr>
          <p:txBody>
            <a:bodyPr/>
            <a:lstStyle/>
            <a:p>
              <a:pPr marL="342900" indent="-342900" algn="ctr">
                <a:spcBef>
                  <a:spcPct val="20000"/>
                </a:spcBef>
                <a:buClr>
                  <a:schemeClr val="accent1"/>
                </a:buClr>
                <a:buSzPct val="65000"/>
                <a:buFont typeface="Wingdings" pitchFamily="2" charset="2"/>
                <a:buNone/>
                <a:defRPr/>
              </a:pPr>
              <a:r>
                <a:rPr lang="en-US" sz="2000" dirty="0">
                  <a:solidFill>
                    <a:schemeClr val="bg1"/>
                  </a:solidFill>
                  <a:latin typeface="Arial" pitchFamily="34" charset="0"/>
                  <a:ea typeface="宋体" pitchFamily="1" charset="-122"/>
                  <a:cs typeface="+mn-cs"/>
                </a:rPr>
                <a:t>i2</a:t>
              </a:r>
            </a:p>
          </p:txBody>
        </p:sp>
        <p:sp>
          <p:nvSpPr>
            <p:cNvPr id="9" name="Oval 8"/>
            <p:cNvSpPr/>
            <p:nvPr/>
          </p:nvSpPr>
          <p:spPr bwMode="auto">
            <a:xfrm>
              <a:off x="6358690" y="1575803"/>
              <a:ext cx="877681" cy="845332"/>
            </a:xfrm>
            <a:prstGeom prst="ellipse">
              <a:avLst/>
            </a:prstGeom>
            <a:solidFill>
              <a:schemeClr val="accent1">
                <a:lumMod val="75000"/>
              </a:schemeClr>
            </a:solidFill>
            <a:ln w="9525" cap="flat" cmpd="sng" algn="ctr">
              <a:noFill/>
              <a:prstDash val="solid"/>
              <a:round/>
              <a:headEnd type="none" w="med" len="med"/>
              <a:tailEnd type="none" w="med" len="med"/>
            </a:ln>
            <a:effectLst/>
          </p:spPr>
          <p:txBody>
            <a:bodyPr/>
            <a:lstStyle/>
            <a:p>
              <a:pPr marL="342900" indent="-342900" algn="ctr">
                <a:spcBef>
                  <a:spcPct val="20000"/>
                </a:spcBef>
                <a:buClr>
                  <a:schemeClr val="accent1"/>
                </a:buClr>
                <a:buSzPct val="65000"/>
                <a:buFont typeface="Wingdings" pitchFamily="2" charset="2"/>
                <a:buNone/>
                <a:defRPr/>
              </a:pPr>
              <a:r>
                <a:rPr lang="en-US" sz="2000" dirty="0">
                  <a:solidFill>
                    <a:schemeClr val="bg1"/>
                  </a:solidFill>
                  <a:latin typeface="Arial" pitchFamily="34" charset="0"/>
                  <a:ea typeface="宋体" pitchFamily="1" charset="-122"/>
                  <a:cs typeface="+mn-cs"/>
                </a:rPr>
                <a:t>i3</a:t>
              </a:r>
            </a:p>
          </p:txBody>
        </p:sp>
        <p:cxnSp>
          <p:nvCxnSpPr>
            <p:cNvPr id="132107" name="Straight Connector 10"/>
            <p:cNvCxnSpPr>
              <a:cxnSpLocks noChangeShapeType="1"/>
              <a:stCxn id="132104" idx="6"/>
              <a:endCxn id="8" idx="2"/>
            </p:cNvCxnSpPr>
            <p:nvPr/>
          </p:nvCxnSpPr>
          <p:spPr bwMode="auto">
            <a:xfrm flipV="1">
              <a:off x="2713306" y="1994621"/>
              <a:ext cx="1349652" cy="4262"/>
            </a:xfrm>
            <a:prstGeom prst="line">
              <a:avLst/>
            </a:prstGeom>
            <a:noFill/>
            <a:ln w="9525">
              <a:solidFill>
                <a:schemeClr val="tx1"/>
              </a:solidFill>
              <a:round/>
              <a:headEnd/>
              <a:tailEnd/>
            </a:ln>
          </p:spPr>
        </p:cxnSp>
        <p:sp>
          <p:nvSpPr>
            <p:cNvPr id="132108" name="TextBox 14"/>
            <p:cNvSpPr txBox="1">
              <a:spLocks noChangeArrowheads="1"/>
            </p:cNvSpPr>
            <p:nvPr/>
          </p:nvSpPr>
          <p:spPr bwMode="auto">
            <a:xfrm>
              <a:off x="2916210" y="1575803"/>
              <a:ext cx="978150" cy="457311"/>
            </a:xfrm>
            <a:prstGeom prst="rect">
              <a:avLst/>
            </a:prstGeom>
            <a:noFill/>
            <a:ln w="9525">
              <a:noFill/>
              <a:miter lim="800000"/>
              <a:headEnd/>
              <a:tailEnd/>
            </a:ln>
          </p:spPr>
          <p:txBody>
            <a:bodyPr wrap="none">
              <a:spAutoFit/>
            </a:bodyPr>
            <a:lstStyle/>
            <a:p>
              <a:pPr eaLnBrk="0" hangingPunct="0">
                <a:lnSpc>
                  <a:spcPct val="80000"/>
                </a:lnSpc>
                <a:spcBef>
                  <a:spcPct val="20000"/>
                </a:spcBef>
                <a:buClr>
                  <a:schemeClr val="accent1"/>
                </a:buClr>
                <a:buSzPct val="65000"/>
                <a:buFont typeface="Wingdings" pitchFamily="2" charset="2"/>
                <a:buNone/>
              </a:pPr>
              <a:r>
                <a:rPr lang="en-US" sz="1400">
                  <a:ea typeface="SimSun" pitchFamily="2" charset="-122"/>
                </a:rPr>
                <a:t>{s, si, =}</a:t>
              </a:r>
            </a:p>
          </p:txBody>
        </p:sp>
        <p:sp>
          <p:nvSpPr>
            <p:cNvPr id="132109" name="TextBox 15"/>
            <p:cNvSpPr txBox="1">
              <a:spLocks noChangeArrowheads="1"/>
            </p:cNvSpPr>
            <p:nvPr/>
          </p:nvSpPr>
          <p:spPr bwMode="auto">
            <a:xfrm>
              <a:off x="5140138" y="1575805"/>
              <a:ext cx="783271" cy="462139"/>
            </a:xfrm>
            <a:prstGeom prst="rect">
              <a:avLst/>
            </a:prstGeom>
            <a:noFill/>
            <a:ln w="9525">
              <a:noFill/>
              <a:miter lim="800000"/>
              <a:headEnd/>
              <a:tailEnd/>
            </a:ln>
          </p:spPr>
          <p:txBody>
            <a:bodyPr wrap="none">
              <a:spAutoFit/>
            </a:bodyPr>
            <a:lstStyle/>
            <a:p>
              <a:pPr eaLnBrk="0" hangingPunct="0">
                <a:lnSpc>
                  <a:spcPct val="80000"/>
                </a:lnSpc>
                <a:spcBef>
                  <a:spcPct val="20000"/>
                </a:spcBef>
                <a:buClr>
                  <a:schemeClr val="accent1"/>
                </a:buClr>
                <a:buSzPct val="65000"/>
                <a:buFont typeface="Wingdings" pitchFamily="2" charset="2"/>
                <a:buNone/>
              </a:pPr>
              <a:r>
                <a:rPr lang="en-US" sz="1400">
                  <a:ea typeface="SimSun" pitchFamily="2" charset="-122"/>
                </a:rPr>
                <a:t>{&lt;, m}</a:t>
              </a:r>
            </a:p>
          </p:txBody>
        </p:sp>
        <p:cxnSp>
          <p:nvCxnSpPr>
            <p:cNvPr id="132110" name="Curved Connector 18"/>
            <p:cNvCxnSpPr>
              <a:cxnSpLocks noChangeShapeType="1"/>
              <a:stCxn id="132104" idx="4"/>
              <a:endCxn id="9" idx="4"/>
            </p:cNvCxnSpPr>
            <p:nvPr/>
          </p:nvCxnSpPr>
          <p:spPr bwMode="auto">
            <a:xfrm rot="16200000" flipH="1">
              <a:off x="4532459" y="160497"/>
              <a:ext cx="22174" cy="4522925"/>
            </a:xfrm>
            <a:prstGeom prst="curvedConnector3">
              <a:avLst>
                <a:gd name="adj1" fmla="val 1000000"/>
              </a:avLst>
            </a:prstGeom>
            <a:noFill/>
            <a:ln w="9525">
              <a:solidFill>
                <a:schemeClr val="tx1"/>
              </a:solidFill>
              <a:round/>
              <a:headEnd/>
              <a:tailEnd/>
            </a:ln>
          </p:spPr>
        </p:cxnSp>
        <p:sp>
          <p:nvSpPr>
            <p:cNvPr id="132111" name="TextBox 19"/>
            <p:cNvSpPr txBox="1">
              <a:spLocks noChangeArrowheads="1"/>
            </p:cNvSpPr>
            <p:nvPr/>
          </p:nvSpPr>
          <p:spPr bwMode="auto">
            <a:xfrm>
              <a:off x="3793891" y="2706608"/>
              <a:ext cx="1518407" cy="457311"/>
            </a:xfrm>
            <a:prstGeom prst="rect">
              <a:avLst/>
            </a:prstGeom>
            <a:noFill/>
            <a:ln w="9525">
              <a:noFill/>
              <a:miter lim="800000"/>
              <a:headEnd/>
              <a:tailEnd/>
            </a:ln>
          </p:spPr>
          <p:txBody>
            <a:bodyPr wrap="none">
              <a:spAutoFit/>
            </a:bodyPr>
            <a:lstStyle/>
            <a:p>
              <a:pPr eaLnBrk="0" hangingPunct="0">
                <a:lnSpc>
                  <a:spcPct val="80000"/>
                </a:lnSpc>
                <a:spcBef>
                  <a:spcPct val="20000"/>
                </a:spcBef>
                <a:buClr>
                  <a:schemeClr val="accent1"/>
                </a:buClr>
                <a:buSzPct val="65000"/>
                <a:buFont typeface="Wingdings" pitchFamily="2" charset="2"/>
                <a:buNone/>
              </a:pPr>
              <a:r>
                <a:rPr lang="en-US" sz="1400">
                  <a:ea typeface="SimSun" pitchFamily="2" charset="-122"/>
                </a:rPr>
                <a:t>{&lt;, m, o, di, fi}</a:t>
              </a:r>
            </a:p>
          </p:txBody>
        </p:sp>
        <p:cxnSp>
          <p:nvCxnSpPr>
            <p:cNvPr id="132112" name="Straight Connector 10"/>
            <p:cNvCxnSpPr>
              <a:cxnSpLocks noChangeShapeType="1"/>
              <a:stCxn id="8" idx="6"/>
              <a:endCxn id="9" idx="2"/>
            </p:cNvCxnSpPr>
            <p:nvPr/>
          </p:nvCxnSpPr>
          <p:spPr bwMode="auto">
            <a:xfrm>
              <a:off x="4940846" y="1994621"/>
              <a:ext cx="1417637" cy="4262"/>
            </a:xfrm>
            <a:prstGeom prst="line">
              <a:avLst/>
            </a:prstGeom>
            <a:noFill/>
            <a:ln w="9525">
              <a:solidFill>
                <a:schemeClr val="tx1"/>
              </a:solidFill>
              <a:round/>
              <a:headEnd/>
              <a:tailEnd/>
            </a:ln>
          </p:spPr>
        </p:cxnSp>
      </p:grpSp>
      <p:sp>
        <p:nvSpPr>
          <p:cNvPr id="28" name="TextBox 2"/>
          <p:cNvSpPr txBox="1">
            <a:spLocks noChangeArrowheads="1"/>
          </p:cNvSpPr>
          <p:nvPr/>
        </p:nvSpPr>
        <p:spPr bwMode="auto">
          <a:xfrm>
            <a:off x="1531938" y="2492375"/>
            <a:ext cx="6799262" cy="822325"/>
          </a:xfrm>
          <a:prstGeom prst="rect">
            <a:avLst/>
          </a:prstGeom>
          <a:noFill/>
          <a:ln>
            <a:noFill/>
          </a:ln>
          <a:extLst/>
        </p:spPr>
        <p:txBody>
          <a:bodyPr>
            <a:spAutoFit/>
          </a:bodyPr>
          <a:lstStyle>
            <a:lvl1pPr>
              <a:defRPr sz="1100">
                <a:solidFill>
                  <a:schemeClr val="tx1"/>
                </a:solidFill>
                <a:latin typeface="Arial" charset="0"/>
                <a:ea typeface="宋体" pitchFamily="2" charset="-122"/>
              </a:defRPr>
            </a:lvl1pPr>
            <a:lvl2pPr marL="742950" indent="-285750">
              <a:defRPr sz="1100">
                <a:solidFill>
                  <a:schemeClr val="tx1"/>
                </a:solidFill>
                <a:latin typeface="Arial" charset="0"/>
                <a:ea typeface="宋体" pitchFamily="2" charset="-122"/>
              </a:defRPr>
            </a:lvl2pPr>
            <a:lvl3pPr marL="1143000" indent="-228600">
              <a:defRPr sz="1100">
                <a:solidFill>
                  <a:schemeClr val="tx1"/>
                </a:solidFill>
                <a:latin typeface="Arial" charset="0"/>
                <a:ea typeface="宋体" pitchFamily="2" charset="-122"/>
              </a:defRPr>
            </a:lvl3pPr>
            <a:lvl4pPr marL="1600200" indent="-228600">
              <a:defRPr sz="1100">
                <a:solidFill>
                  <a:schemeClr val="tx1"/>
                </a:solidFill>
                <a:latin typeface="Arial" charset="0"/>
                <a:ea typeface="宋体" pitchFamily="2" charset="-122"/>
              </a:defRPr>
            </a:lvl4pPr>
            <a:lvl5pPr marL="2057400" indent="-228600">
              <a:defRPr sz="1100">
                <a:solidFill>
                  <a:schemeClr val="tx1"/>
                </a:solidFill>
                <a:latin typeface="Arial" charset="0"/>
                <a:ea typeface="宋体" pitchFamily="2" charset="-122"/>
              </a:defRPr>
            </a:lvl5pPr>
            <a:lvl6pPr marL="2514600" indent="-228600" eaLnBrk="0" fontAlgn="base" hangingPunct="0">
              <a:lnSpc>
                <a:spcPct val="80000"/>
              </a:lnSpc>
              <a:spcBef>
                <a:spcPct val="20000"/>
              </a:spcBef>
              <a:spcAft>
                <a:spcPct val="0"/>
              </a:spcAft>
              <a:buClr>
                <a:schemeClr val="accent1"/>
              </a:buClr>
              <a:buSzPct val="65000"/>
              <a:buFont typeface="Wingdings" pitchFamily="2" charset="2"/>
              <a:defRPr sz="1100">
                <a:solidFill>
                  <a:schemeClr val="tx1"/>
                </a:solidFill>
                <a:latin typeface="Arial" charset="0"/>
                <a:ea typeface="宋体" pitchFamily="2" charset="-122"/>
              </a:defRPr>
            </a:lvl6pPr>
            <a:lvl7pPr marL="2971800" indent="-228600" eaLnBrk="0" fontAlgn="base" hangingPunct="0">
              <a:lnSpc>
                <a:spcPct val="80000"/>
              </a:lnSpc>
              <a:spcBef>
                <a:spcPct val="20000"/>
              </a:spcBef>
              <a:spcAft>
                <a:spcPct val="0"/>
              </a:spcAft>
              <a:buClr>
                <a:schemeClr val="accent1"/>
              </a:buClr>
              <a:buSzPct val="65000"/>
              <a:buFont typeface="Wingdings" pitchFamily="2" charset="2"/>
              <a:defRPr sz="1100">
                <a:solidFill>
                  <a:schemeClr val="tx1"/>
                </a:solidFill>
                <a:latin typeface="Arial" charset="0"/>
                <a:ea typeface="宋体" pitchFamily="2" charset="-122"/>
              </a:defRPr>
            </a:lvl7pPr>
            <a:lvl8pPr marL="3429000" indent="-228600" eaLnBrk="0" fontAlgn="base" hangingPunct="0">
              <a:lnSpc>
                <a:spcPct val="80000"/>
              </a:lnSpc>
              <a:spcBef>
                <a:spcPct val="20000"/>
              </a:spcBef>
              <a:spcAft>
                <a:spcPct val="0"/>
              </a:spcAft>
              <a:buClr>
                <a:schemeClr val="accent1"/>
              </a:buClr>
              <a:buSzPct val="65000"/>
              <a:buFont typeface="Wingdings" pitchFamily="2" charset="2"/>
              <a:defRPr sz="1100">
                <a:solidFill>
                  <a:schemeClr val="tx1"/>
                </a:solidFill>
                <a:latin typeface="Arial" charset="0"/>
                <a:ea typeface="宋体" pitchFamily="2" charset="-122"/>
              </a:defRPr>
            </a:lvl8pPr>
            <a:lvl9pPr marL="3886200" indent="-228600" eaLnBrk="0" fontAlgn="base" hangingPunct="0">
              <a:lnSpc>
                <a:spcPct val="80000"/>
              </a:lnSpc>
              <a:spcBef>
                <a:spcPct val="20000"/>
              </a:spcBef>
              <a:spcAft>
                <a:spcPct val="0"/>
              </a:spcAft>
              <a:buClr>
                <a:schemeClr val="accent1"/>
              </a:buClr>
              <a:buSzPct val="65000"/>
              <a:buFont typeface="Wingdings" pitchFamily="2" charset="2"/>
              <a:defRPr sz="1100">
                <a:solidFill>
                  <a:schemeClr val="tx1"/>
                </a:solidFill>
                <a:latin typeface="Arial" charset="0"/>
                <a:ea typeface="宋体" pitchFamily="2" charset="-122"/>
              </a:defRPr>
            </a:lvl9pPr>
          </a:lstStyle>
          <a:p>
            <a:pPr eaLnBrk="0" hangingPunct="0">
              <a:lnSpc>
                <a:spcPct val="80000"/>
              </a:lnSpc>
              <a:spcBef>
                <a:spcPct val="20000"/>
              </a:spcBef>
              <a:buClr>
                <a:schemeClr val="accent1"/>
              </a:buClr>
              <a:buSzPct val="65000"/>
              <a:buFont typeface="Wingdings" pitchFamily="2" charset="2"/>
              <a:buNone/>
              <a:defRPr/>
            </a:pPr>
            <a:r>
              <a:rPr lang="en-US" sz="1800" dirty="0" smtClean="0">
                <a:cs typeface="+mn-cs"/>
              </a:rPr>
              <a:t>John was </a:t>
            </a:r>
            <a:r>
              <a:rPr lang="en-US" sz="1800" b="1" dirty="0" smtClean="0">
                <a:solidFill>
                  <a:schemeClr val="tx2"/>
                </a:solidFill>
                <a:cs typeface="+mn-cs"/>
              </a:rPr>
              <a:t>hired</a:t>
            </a:r>
            <a:r>
              <a:rPr lang="en-US" sz="1800" dirty="0" smtClean="0">
                <a:solidFill>
                  <a:schemeClr val="tx2"/>
                </a:solidFill>
                <a:cs typeface="+mn-cs"/>
              </a:rPr>
              <a:t> </a:t>
            </a:r>
            <a:r>
              <a:rPr lang="en-US" sz="1800" dirty="0" smtClean="0">
                <a:cs typeface="+mn-cs"/>
              </a:rPr>
              <a:t>as a </a:t>
            </a:r>
            <a:r>
              <a:rPr lang="en-US" sz="1800" b="1" dirty="0" smtClean="0">
                <a:solidFill>
                  <a:schemeClr val="tx2"/>
                </a:solidFill>
                <a:cs typeface="+mn-cs"/>
              </a:rPr>
              <a:t>technician</a:t>
            </a:r>
            <a:r>
              <a:rPr lang="en-US" sz="1800" dirty="0" smtClean="0">
                <a:solidFill>
                  <a:schemeClr val="tx2"/>
                </a:solidFill>
                <a:cs typeface="+mn-cs"/>
              </a:rPr>
              <a:t> </a:t>
            </a:r>
            <a:r>
              <a:rPr lang="en-US" sz="1800" dirty="0" smtClean="0">
                <a:cs typeface="+mn-cs"/>
              </a:rPr>
              <a:t>by company A in </a:t>
            </a:r>
            <a:r>
              <a:rPr lang="en-US" sz="1800" b="1" dirty="0" smtClean="0">
                <a:solidFill>
                  <a:srgbClr val="FF0000"/>
                </a:solidFill>
                <a:cs typeface="+mn-cs"/>
              </a:rPr>
              <a:t>June of 2006</a:t>
            </a:r>
            <a:r>
              <a:rPr lang="en-US" sz="1800" dirty="0">
                <a:cs typeface="+mn-cs"/>
              </a:rPr>
              <a:t>,</a:t>
            </a:r>
            <a:endParaRPr lang="en-US" sz="1800" dirty="0" smtClean="0">
              <a:cs typeface="+mn-cs"/>
            </a:endParaRPr>
          </a:p>
          <a:p>
            <a:pPr eaLnBrk="0" hangingPunct="0">
              <a:lnSpc>
                <a:spcPct val="80000"/>
              </a:lnSpc>
              <a:spcBef>
                <a:spcPct val="20000"/>
              </a:spcBef>
              <a:buClr>
                <a:schemeClr val="accent1"/>
              </a:buClr>
              <a:buSzPct val="65000"/>
              <a:buFont typeface="Wingdings" pitchFamily="2" charset="2"/>
              <a:buNone/>
              <a:defRPr/>
            </a:pPr>
            <a:r>
              <a:rPr lang="en-US" sz="1800" dirty="0">
                <a:cs typeface="+mn-cs"/>
              </a:rPr>
              <a:t>a</a:t>
            </a:r>
            <a:r>
              <a:rPr lang="en-US" sz="1800" dirty="0" smtClean="0">
                <a:cs typeface="+mn-cs"/>
              </a:rPr>
              <a:t>nd he </a:t>
            </a:r>
            <a:r>
              <a:rPr lang="en-US" sz="1800" b="1" dirty="0" smtClean="0">
                <a:solidFill>
                  <a:schemeClr val="accent2">
                    <a:lumMod val="60000"/>
                    <a:lumOff val="40000"/>
                  </a:schemeClr>
                </a:solidFill>
                <a:cs typeface="+mn-cs"/>
              </a:rPr>
              <a:t>began</a:t>
            </a:r>
            <a:r>
              <a:rPr lang="en-US" sz="1800" dirty="0" smtClean="0">
                <a:solidFill>
                  <a:schemeClr val="accent2">
                    <a:lumMod val="60000"/>
                    <a:lumOff val="40000"/>
                  </a:schemeClr>
                </a:solidFill>
                <a:cs typeface="+mn-cs"/>
              </a:rPr>
              <a:t> </a:t>
            </a:r>
            <a:r>
              <a:rPr lang="en-US" sz="1800" b="1" dirty="0" smtClean="0">
                <a:solidFill>
                  <a:schemeClr val="accent2">
                    <a:lumMod val="60000"/>
                    <a:lumOff val="40000"/>
                  </a:schemeClr>
                </a:solidFill>
                <a:cs typeface="+mn-cs"/>
              </a:rPr>
              <a:t>training</a:t>
            </a:r>
            <a:r>
              <a:rPr lang="en-US" sz="1800" dirty="0" smtClean="0">
                <a:solidFill>
                  <a:schemeClr val="accent2">
                    <a:lumMod val="60000"/>
                    <a:lumOff val="40000"/>
                  </a:schemeClr>
                </a:solidFill>
                <a:cs typeface="+mn-cs"/>
              </a:rPr>
              <a:t> </a:t>
            </a:r>
            <a:r>
              <a:rPr lang="en-US" sz="1800" dirty="0" smtClean="0">
                <a:cs typeface="+mn-cs"/>
              </a:rPr>
              <a:t>shortly thereafter. After </a:t>
            </a:r>
            <a:r>
              <a:rPr lang="en-US" sz="1800" b="1" dirty="0" smtClean="0">
                <a:cs typeface="+mn-cs"/>
              </a:rPr>
              <a:t>that</a:t>
            </a:r>
            <a:r>
              <a:rPr lang="en-US" sz="1800" dirty="0" smtClean="0">
                <a:cs typeface="+mn-cs"/>
              </a:rPr>
              <a:t>, He </a:t>
            </a:r>
            <a:r>
              <a:rPr lang="en-US" sz="1800" b="1" dirty="0" smtClean="0">
                <a:solidFill>
                  <a:schemeClr val="accent1">
                    <a:lumMod val="50000"/>
                  </a:schemeClr>
                </a:solidFill>
                <a:cs typeface="+mn-cs"/>
              </a:rPr>
              <a:t>worked</a:t>
            </a:r>
            <a:r>
              <a:rPr lang="en-US" sz="1800" dirty="0" smtClean="0">
                <a:cs typeface="+mn-cs"/>
              </a:rPr>
              <a:t> for company B in </a:t>
            </a:r>
            <a:r>
              <a:rPr lang="en-US" sz="1800" b="1" dirty="0" smtClean="0">
                <a:solidFill>
                  <a:srgbClr val="FF0000"/>
                </a:solidFill>
                <a:cs typeface="+mn-cs"/>
              </a:rPr>
              <a:t>2010</a:t>
            </a:r>
            <a:r>
              <a:rPr lang="en-US" sz="1800" dirty="0" smtClean="0">
                <a:cs typeface="+mn-cs"/>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6"/>
          <p:cNvSpPr>
            <a:spLocks noGrp="1" noChangeArrowheads="1"/>
          </p:cNvSpPr>
          <p:nvPr>
            <p:ph type="sldNum" sz="quarter" idx="12"/>
          </p:nvPr>
        </p:nvSpPr>
        <p:spPr>
          <a:ln>
            <a:miter lim="800000"/>
            <a:headEnd/>
            <a:tailEnd/>
          </a:ln>
        </p:spPr>
        <p:txBody>
          <a:bodyPr/>
          <a:lstStyle/>
          <a:p>
            <a:pPr>
              <a:defRPr/>
            </a:pPr>
            <a:fld id="{D7376E70-4A80-4901-A860-913D5C3C0807}" type="slidenum">
              <a:rPr lang="en-US" smtClean="0"/>
              <a:pPr>
                <a:defRPr/>
              </a:pPr>
              <a:t>41</a:t>
            </a:fld>
            <a:endParaRPr lang="en-US" smtClean="0"/>
          </a:p>
        </p:txBody>
      </p:sp>
      <p:sp>
        <p:nvSpPr>
          <p:cNvPr id="134146"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7EA4211D-9F3A-4B31-872F-D5AFBC0A25A2}" type="slidenum">
              <a:rPr lang="en-US" sz="1200">
                <a:latin typeface="Garamond" pitchFamily="18" charset="0"/>
              </a:rPr>
              <a:pPr algn="r"/>
              <a:t>41</a:t>
            </a:fld>
            <a:endParaRPr lang="en-US" sz="1200">
              <a:latin typeface="Garamond" pitchFamily="18" charset="0"/>
            </a:endParaRPr>
          </a:p>
        </p:txBody>
      </p:sp>
      <p:sp>
        <p:nvSpPr>
          <p:cNvPr id="134147"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85BC87AD-A86A-4DE4-98F4-11DACFA05919}" type="slidenum">
              <a:rPr lang="en-US" sz="1200">
                <a:latin typeface="Garamond" pitchFamily="18" charset="0"/>
              </a:rPr>
              <a:pPr algn="r"/>
              <a:t>41</a:t>
            </a:fld>
            <a:endParaRPr lang="en-US" sz="1200">
              <a:latin typeface="Garamond" pitchFamily="18" charset="0"/>
            </a:endParaRPr>
          </a:p>
        </p:txBody>
      </p:sp>
      <p:sp>
        <p:nvSpPr>
          <p:cNvPr id="134148" name="Rectangle 2"/>
          <p:cNvSpPr>
            <a:spLocks noGrp="1" noChangeArrowheads="1"/>
          </p:cNvSpPr>
          <p:nvPr>
            <p:ph type="title" idx="4294967295"/>
          </p:nvPr>
        </p:nvSpPr>
        <p:spPr/>
        <p:txBody>
          <a:bodyPr/>
          <a:lstStyle/>
          <a:p>
            <a:pPr eaLnBrk="1" hangingPunct="1"/>
            <a:r>
              <a:rPr lang="en-US" sz="3800" smtClean="0">
                <a:ea typeface="ＭＳ Ｐゴシック" pitchFamily="34" charset="-128"/>
              </a:rPr>
              <a:t>TimeML: mark-up language for time</a:t>
            </a:r>
            <a:br>
              <a:rPr lang="en-US" sz="3800" smtClean="0">
                <a:ea typeface="ＭＳ Ｐゴシック" pitchFamily="34" charset="-128"/>
              </a:rPr>
            </a:br>
            <a:r>
              <a:rPr lang="en-US" sz="3600" smtClean="0">
                <a:ea typeface="ＭＳ Ｐゴシック" pitchFamily="34" charset="-128"/>
              </a:rPr>
              <a:t>(Pustejovsky et al., 2005)</a:t>
            </a:r>
          </a:p>
        </p:txBody>
      </p:sp>
      <p:sp>
        <p:nvSpPr>
          <p:cNvPr id="134149" name="Rectangle 3"/>
          <p:cNvSpPr>
            <a:spLocks noGrp="1" noChangeArrowheads="1"/>
          </p:cNvSpPr>
          <p:nvPr>
            <p:ph type="body" idx="4294967295"/>
          </p:nvPr>
        </p:nvSpPr>
        <p:spPr>
          <a:xfrm>
            <a:off x="468313" y="1412875"/>
            <a:ext cx="8229600" cy="4530725"/>
          </a:xfrm>
        </p:spPr>
        <p:txBody>
          <a:bodyPr/>
          <a:lstStyle/>
          <a:p>
            <a:pPr eaLnBrk="1" hangingPunct="1">
              <a:lnSpc>
                <a:spcPct val="90000"/>
              </a:lnSpc>
            </a:pPr>
            <a:r>
              <a:rPr lang="en-US" sz="2600" smtClean="0">
                <a:ea typeface="ＭＳ Ｐゴシック" pitchFamily="34" charset="-128"/>
              </a:rPr>
              <a:t>Annotation language for marking </a:t>
            </a:r>
            <a:r>
              <a:rPr lang="en-US" sz="2600" i="1" smtClean="0">
                <a:ea typeface="ＭＳ Ｐゴシック" pitchFamily="34" charset="-128"/>
              </a:rPr>
              <a:t>temporal</a:t>
            </a:r>
            <a:r>
              <a:rPr lang="en-US" sz="2600" smtClean="0">
                <a:ea typeface="ＭＳ Ｐゴシック" pitchFamily="34" charset="-128"/>
              </a:rPr>
              <a:t> and </a:t>
            </a:r>
            <a:r>
              <a:rPr lang="en-US" sz="2600" i="1" smtClean="0">
                <a:ea typeface="ＭＳ Ｐゴシック" pitchFamily="34" charset="-128"/>
              </a:rPr>
              <a:t>event expressions</a:t>
            </a:r>
            <a:r>
              <a:rPr lang="en-US" sz="2600" smtClean="0">
                <a:ea typeface="ＭＳ Ｐゴシック" pitchFamily="34" charset="-128"/>
              </a:rPr>
              <a:t>, </a:t>
            </a:r>
            <a:r>
              <a:rPr lang="en-US" sz="2600" u="sng" smtClean="0">
                <a:ea typeface="ＭＳ Ｐゴシック" pitchFamily="34" charset="-128"/>
              </a:rPr>
              <a:t>as well as</a:t>
            </a:r>
            <a:r>
              <a:rPr lang="en-US" sz="2600" i="1" smtClean="0">
                <a:ea typeface="ＭＳ Ｐゴシック" pitchFamily="34" charset="-128"/>
              </a:rPr>
              <a:t> links</a:t>
            </a:r>
            <a:r>
              <a:rPr lang="en-US" sz="2600" smtClean="0">
                <a:ea typeface="ＭＳ Ｐゴシック" pitchFamily="34" charset="-128"/>
              </a:rPr>
              <a:t> between them</a:t>
            </a:r>
          </a:p>
          <a:p>
            <a:pPr lvl="1" eaLnBrk="1" hangingPunct="1">
              <a:lnSpc>
                <a:spcPct val="90000"/>
              </a:lnSpc>
            </a:pPr>
            <a:r>
              <a:rPr lang="en-US" sz="2200" smtClean="0"/>
              <a:t>Components: </a:t>
            </a:r>
            <a:r>
              <a:rPr lang="en-US" sz="2200" smtClean="0">
                <a:latin typeface="Courier New" pitchFamily="49" charset="0"/>
                <a:ea typeface="ＭＳ Ｐゴシック" pitchFamily="34" charset="-128"/>
                <a:cs typeface="Courier New" pitchFamily="49" charset="0"/>
              </a:rPr>
              <a:t>TIMEX3, EVENT, SIGNAL, LINK</a:t>
            </a:r>
            <a:endParaRPr lang="en-US" sz="2000" smtClean="0"/>
          </a:p>
          <a:p>
            <a:pPr eaLnBrk="1" hangingPunct="1">
              <a:lnSpc>
                <a:spcPct val="90000"/>
              </a:lnSpc>
            </a:pPr>
            <a:r>
              <a:rPr lang="en-US" sz="2600" smtClean="0">
                <a:ea typeface="ＭＳ Ｐゴシック" pitchFamily="34" charset="-128"/>
              </a:rPr>
              <a:t>Broad community effort of design &amp; specification</a:t>
            </a:r>
          </a:p>
          <a:p>
            <a:pPr lvl="1" eaLnBrk="1" hangingPunct="1">
              <a:lnSpc>
                <a:spcPct val="90000"/>
              </a:lnSpc>
            </a:pPr>
            <a:r>
              <a:rPr lang="en-US" sz="2200" smtClean="0"/>
              <a:t>Annotation guidelines (Saurí et al, 2006)</a:t>
            </a:r>
          </a:p>
          <a:p>
            <a:pPr lvl="1" eaLnBrk="1" hangingPunct="1">
              <a:lnSpc>
                <a:spcPct val="90000"/>
              </a:lnSpc>
            </a:pPr>
            <a:r>
              <a:rPr lang="en-US" sz="2200" smtClean="0"/>
              <a:t>Resource instantiation: </a:t>
            </a:r>
          </a:p>
          <a:p>
            <a:pPr lvl="2" eaLnBrk="1" hangingPunct="1">
              <a:lnSpc>
                <a:spcPct val="90000"/>
              </a:lnSpc>
            </a:pPr>
            <a:r>
              <a:rPr lang="en-US" smtClean="0"/>
              <a:t>annotation </a:t>
            </a:r>
            <a:r>
              <a:rPr lang="ja-JP" altLang="en-US" smtClean="0"/>
              <a:t>‘</a:t>
            </a:r>
            <a:r>
              <a:rPr lang="en-US" smtClean="0"/>
              <a:t>standard</a:t>
            </a:r>
            <a:r>
              <a:rPr lang="ja-JP" altLang="en-US" smtClean="0"/>
              <a:t>’</a:t>
            </a:r>
            <a:r>
              <a:rPr lang="en-US" smtClean="0"/>
              <a:t>;  appeals both to annotation and analysis</a:t>
            </a:r>
          </a:p>
          <a:p>
            <a:pPr lvl="2" eaLnBrk="1" hangingPunct="1">
              <a:lnSpc>
                <a:spcPct val="90000"/>
              </a:lnSpc>
            </a:pPr>
            <a:r>
              <a:rPr lang="en-US" smtClean="0"/>
              <a:t>TimeBank corpus (Sundheim and Radev, 2002)</a:t>
            </a:r>
          </a:p>
          <a:p>
            <a:pPr eaLnBrk="1" hangingPunct="1">
              <a:lnSpc>
                <a:spcPct val="90000"/>
              </a:lnSpc>
            </a:pPr>
            <a:r>
              <a:rPr lang="en-US" sz="2600" smtClean="0">
                <a:ea typeface="ＭＳ Ｐゴシック" pitchFamily="34" charset="-128"/>
              </a:rPr>
              <a:t>Evolution of design</a:t>
            </a:r>
          </a:p>
          <a:p>
            <a:pPr lvl="1" eaLnBrk="1" hangingPunct="1">
              <a:lnSpc>
                <a:spcPct val="90000"/>
              </a:lnSpc>
            </a:pPr>
            <a:r>
              <a:rPr lang="en-US" sz="2200" smtClean="0"/>
              <a:t>TERQAS / TANGO workshops : 2002 — 2003</a:t>
            </a:r>
          </a:p>
          <a:p>
            <a:pPr eaLnBrk="1" hangingPunct="1">
              <a:lnSpc>
                <a:spcPct val="90000"/>
              </a:lnSpc>
            </a:pPr>
            <a:r>
              <a:rPr lang="en-US" sz="2600" smtClean="0">
                <a:ea typeface="ＭＳ Ｐゴシック" pitchFamily="34" charset="-128"/>
              </a:rPr>
              <a:t>Builds upon TIDES</a:t>
            </a:r>
            <a:r>
              <a:rPr lang="ja-JP" altLang="en-US" sz="2600" smtClean="0">
                <a:ea typeface="ＭＳ Ｐゴシック" pitchFamily="34" charset="-128"/>
              </a:rPr>
              <a:t>’</a:t>
            </a:r>
            <a:r>
              <a:rPr lang="en-US" sz="2600" smtClean="0">
                <a:ea typeface="ＭＳ Ｐゴシック" pitchFamily="34" charset="-128"/>
              </a:rPr>
              <a:t> </a:t>
            </a:r>
            <a:r>
              <a:rPr lang="en-US" sz="2600" smtClean="0">
                <a:latin typeface="Courier New" pitchFamily="49" charset="0"/>
                <a:ea typeface="ＭＳ Ｐゴシック" pitchFamily="34" charset="-128"/>
              </a:rPr>
              <a:t>Timex2, </a:t>
            </a:r>
            <a:r>
              <a:rPr lang="en-US" sz="2600" smtClean="0">
                <a:ea typeface="ＭＳ Ｐゴシック" pitchFamily="34" charset="-128"/>
              </a:rPr>
              <a:t>Sheffield STAG</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6"/>
          <p:cNvSpPr>
            <a:spLocks noGrp="1" noChangeArrowheads="1"/>
          </p:cNvSpPr>
          <p:nvPr>
            <p:ph type="sldNum" sz="quarter" idx="12"/>
          </p:nvPr>
        </p:nvSpPr>
        <p:spPr>
          <a:ln>
            <a:miter lim="800000"/>
            <a:headEnd/>
            <a:tailEnd/>
          </a:ln>
        </p:spPr>
        <p:txBody>
          <a:bodyPr/>
          <a:lstStyle/>
          <a:p>
            <a:pPr>
              <a:defRPr/>
            </a:pPr>
            <a:fld id="{072F2393-41E7-4612-A6C0-C8EB0641B2D2}" type="slidenum">
              <a:rPr lang="en-US" smtClean="0"/>
              <a:pPr>
                <a:defRPr/>
              </a:pPr>
              <a:t>42</a:t>
            </a:fld>
            <a:endParaRPr lang="en-US" smtClean="0"/>
          </a:p>
        </p:txBody>
      </p:sp>
      <p:sp>
        <p:nvSpPr>
          <p:cNvPr id="136194"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C995BD8C-B9F7-4E89-91C1-D2A591857940}" type="slidenum">
              <a:rPr lang="en-US" sz="1200">
                <a:latin typeface="Garamond" pitchFamily="18" charset="0"/>
              </a:rPr>
              <a:pPr algn="r"/>
              <a:t>42</a:t>
            </a:fld>
            <a:endParaRPr lang="en-US" sz="1200">
              <a:latin typeface="Garamond" pitchFamily="18" charset="0"/>
            </a:endParaRPr>
          </a:p>
        </p:txBody>
      </p:sp>
      <p:sp>
        <p:nvSpPr>
          <p:cNvPr id="136195"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93090AA1-CD5E-44F6-9577-3F820D9F63A6}" type="slidenum">
              <a:rPr lang="en-US" sz="1200">
                <a:latin typeface="Garamond" pitchFamily="18" charset="0"/>
              </a:rPr>
              <a:pPr algn="r"/>
              <a:t>42</a:t>
            </a:fld>
            <a:endParaRPr lang="en-US" sz="1200">
              <a:latin typeface="Garamond" pitchFamily="18" charset="0"/>
            </a:endParaRPr>
          </a:p>
        </p:txBody>
      </p:sp>
      <p:sp>
        <p:nvSpPr>
          <p:cNvPr id="136196" name="Rectangle 2"/>
          <p:cNvSpPr>
            <a:spLocks noGrp="1" noChangeArrowheads="1"/>
          </p:cNvSpPr>
          <p:nvPr>
            <p:ph type="title" idx="4294967295"/>
          </p:nvPr>
        </p:nvSpPr>
        <p:spPr/>
        <p:txBody>
          <a:bodyPr/>
          <a:lstStyle/>
          <a:p>
            <a:pPr eaLnBrk="1" hangingPunct="1"/>
            <a:r>
              <a:rPr lang="en-US" smtClean="0">
                <a:ea typeface="ＭＳ Ｐゴシック" pitchFamily="34" charset="-128"/>
              </a:rPr>
              <a:t>TimeML : problems addressed</a:t>
            </a:r>
          </a:p>
        </p:txBody>
      </p:sp>
      <p:sp>
        <p:nvSpPr>
          <p:cNvPr id="136197" name="Rectangle 3"/>
          <p:cNvSpPr>
            <a:spLocks noGrp="1" noChangeArrowheads="1"/>
          </p:cNvSpPr>
          <p:nvPr>
            <p:ph type="body" idx="4294967295"/>
          </p:nvPr>
        </p:nvSpPr>
        <p:spPr>
          <a:xfrm>
            <a:off x="457200" y="1168400"/>
            <a:ext cx="8305800" cy="4492625"/>
          </a:xfrm>
        </p:spPr>
        <p:txBody>
          <a:bodyPr/>
          <a:lstStyle/>
          <a:p>
            <a:pPr eaLnBrk="1" hangingPunct="1">
              <a:lnSpc>
                <a:spcPct val="90000"/>
              </a:lnSpc>
            </a:pPr>
            <a:r>
              <a:rPr lang="en-US" sz="2200" smtClean="0">
                <a:ea typeface="ＭＳ Ｐゴシック" pitchFamily="34" charset="-128"/>
              </a:rPr>
              <a:t>Dependencies among events and timex</a:t>
            </a:r>
          </a:p>
          <a:p>
            <a:pPr lvl="1" eaLnBrk="1" hangingPunct="1">
              <a:lnSpc>
                <a:spcPct val="90000"/>
              </a:lnSpc>
            </a:pPr>
            <a:r>
              <a:rPr lang="en-US" sz="1800" smtClean="0"/>
              <a:t>Specifying an event</a:t>
            </a:r>
            <a:r>
              <a:rPr lang="ja-JP" altLang="en-US" sz="1800" smtClean="0"/>
              <a:t>’</a:t>
            </a:r>
            <a:r>
              <a:rPr lang="en-US" sz="1800" smtClean="0"/>
              <a:t>s temporal extent</a:t>
            </a:r>
          </a:p>
          <a:p>
            <a:pPr lvl="1" eaLnBrk="1" hangingPunct="1">
              <a:lnSpc>
                <a:spcPct val="90000"/>
              </a:lnSpc>
            </a:pPr>
            <a:r>
              <a:rPr lang="en-US" sz="1800" smtClean="0"/>
              <a:t>Ordering of events, relative to one another</a:t>
            </a:r>
          </a:p>
          <a:p>
            <a:pPr eaLnBrk="1" hangingPunct="1">
              <a:lnSpc>
                <a:spcPct val="90000"/>
              </a:lnSpc>
            </a:pPr>
            <a:r>
              <a:rPr lang="en-US" sz="2200" smtClean="0">
                <a:ea typeface="ＭＳ Ｐゴシック" pitchFamily="34" charset="-128"/>
              </a:rPr>
              <a:t>Reasoning </a:t>
            </a:r>
          </a:p>
          <a:p>
            <a:pPr lvl="1" eaLnBrk="1" hangingPunct="1">
              <a:lnSpc>
                <a:spcPct val="90000"/>
              </a:lnSpc>
            </a:pPr>
            <a:r>
              <a:rPr lang="en-US" sz="1800" smtClean="0"/>
              <a:t>with underspecified temporal expressions : </a:t>
            </a:r>
            <a:r>
              <a:rPr lang="ja-JP" altLang="en-US" sz="1800" smtClean="0"/>
              <a:t>“</a:t>
            </a:r>
            <a:r>
              <a:rPr lang="en-US" sz="1800" i="1" smtClean="0"/>
              <a:t>last week</a:t>
            </a:r>
            <a:r>
              <a:rPr lang="ja-JP" altLang="en-US" sz="1800" smtClean="0"/>
              <a:t>”</a:t>
            </a:r>
            <a:r>
              <a:rPr lang="en-US" sz="1800" smtClean="0"/>
              <a:t>, </a:t>
            </a:r>
            <a:r>
              <a:rPr lang="ja-JP" altLang="en-US" sz="1800" smtClean="0"/>
              <a:t>“</a:t>
            </a:r>
            <a:r>
              <a:rPr lang="en-US" sz="1800" i="1" smtClean="0"/>
              <a:t>eight years before</a:t>
            </a:r>
            <a:r>
              <a:rPr lang="ja-JP" altLang="en-US" sz="1800" smtClean="0"/>
              <a:t>”</a:t>
            </a:r>
            <a:r>
              <a:rPr lang="en-US" sz="1800" smtClean="0"/>
              <a:t>, </a:t>
            </a:r>
            <a:r>
              <a:rPr lang="ja-JP" altLang="en-US" sz="1800" i="1" smtClean="0"/>
              <a:t>“</a:t>
            </a:r>
            <a:r>
              <a:rPr lang="en-US" sz="1800" i="1" smtClean="0"/>
              <a:t>October (of 2003)</a:t>
            </a:r>
            <a:r>
              <a:rPr lang="ja-JP" altLang="en-US" sz="1800" i="1" smtClean="0"/>
              <a:t>”</a:t>
            </a:r>
            <a:endParaRPr lang="en-US" sz="1800" i="1" smtClean="0"/>
          </a:p>
          <a:p>
            <a:pPr lvl="1" eaLnBrk="1" hangingPunct="1">
              <a:lnSpc>
                <a:spcPct val="90000"/>
              </a:lnSpc>
            </a:pPr>
            <a:r>
              <a:rPr lang="en-US" sz="1800" smtClean="0"/>
              <a:t>About duration of events &amp; outcomes of events</a:t>
            </a:r>
            <a:r>
              <a:rPr lang="en-US" sz="2200" smtClean="0"/>
              <a:t> </a:t>
            </a:r>
          </a:p>
          <a:p>
            <a:pPr eaLnBrk="1" hangingPunct="1">
              <a:lnSpc>
                <a:spcPct val="90000"/>
              </a:lnSpc>
              <a:spcBef>
                <a:spcPts val="525"/>
              </a:spcBef>
            </a:pPr>
            <a:r>
              <a:rPr lang="en-US" sz="2200" smtClean="0">
                <a:ea typeface="ＭＳ Ｐゴシック" pitchFamily="34" charset="-128"/>
              </a:rPr>
              <a:t>Signals used to form complex temporal expressions</a:t>
            </a:r>
          </a:p>
          <a:p>
            <a:pPr lvl="1" eaLnBrk="1" hangingPunct="1">
              <a:lnSpc>
                <a:spcPct val="90000"/>
              </a:lnSpc>
            </a:pPr>
            <a:r>
              <a:rPr lang="en-US" sz="1800" smtClean="0"/>
              <a:t>Signals: for, during, at, before, after, while, …</a:t>
            </a:r>
          </a:p>
          <a:p>
            <a:pPr eaLnBrk="1" hangingPunct="1">
              <a:lnSpc>
                <a:spcPct val="90000"/>
              </a:lnSpc>
            </a:pPr>
            <a:r>
              <a:rPr lang="en-US" sz="2200" smtClean="0">
                <a:ea typeface="ＭＳ Ｐゴシック" pitchFamily="34" charset="-128"/>
              </a:rPr>
              <a:t>Complex event structures</a:t>
            </a:r>
          </a:p>
          <a:p>
            <a:pPr lvl="1" eaLnBrk="1" hangingPunct="1">
              <a:lnSpc>
                <a:spcPct val="90000"/>
              </a:lnSpc>
            </a:pPr>
            <a:r>
              <a:rPr lang="en-US" sz="1800" smtClean="0"/>
              <a:t>Aspectual phrase: initiation (e.g. </a:t>
            </a:r>
            <a:r>
              <a:rPr lang="en-US" sz="1800" u="sng" smtClean="0"/>
              <a:t>started</a:t>
            </a:r>
            <a:r>
              <a:rPr lang="en-US" sz="1800" smtClean="0"/>
              <a:t> </a:t>
            </a:r>
            <a:r>
              <a:rPr lang="en-US" sz="1800" u="sng" smtClean="0"/>
              <a:t>working</a:t>
            </a:r>
            <a:r>
              <a:rPr lang="en-US" sz="1800" smtClean="0"/>
              <a:t>), continuation, …</a:t>
            </a:r>
            <a:endParaRPr lang="en-US" sz="1800" u="sng" smtClean="0"/>
          </a:p>
          <a:p>
            <a:pPr lvl="1" eaLnBrk="1" hangingPunct="1">
              <a:lnSpc>
                <a:spcPct val="90000"/>
              </a:lnSpc>
            </a:pPr>
            <a:r>
              <a:rPr lang="en-US" sz="1800" smtClean="0"/>
              <a:t>Subordinating relations: counterfactive (</a:t>
            </a:r>
            <a:r>
              <a:rPr lang="en-US" sz="1800" u="sng" smtClean="0"/>
              <a:t>prevented</a:t>
            </a:r>
            <a:r>
              <a:rPr lang="en-US" sz="1800" smtClean="0"/>
              <a:t> the </a:t>
            </a:r>
            <a:r>
              <a:rPr lang="en-US" sz="1800" u="sng" smtClean="0"/>
              <a:t>attack</a:t>
            </a:r>
            <a:r>
              <a:rPr lang="en-US" sz="1800" smtClean="0"/>
              <a:t>), reporting...</a:t>
            </a:r>
            <a:endParaRPr lang="en-US" sz="1800" u="sng" smtClean="0"/>
          </a:p>
          <a:p>
            <a:pPr lvl="1" eaLnBrk="1" hangingPunct="1">
              <a:lnSpc>
                <a:spcPct val="90000"/>
              </a:lnSpc>
            </a:pPr>
            <a:r>
              <a:rPr lang="en-US" sz="1800" smtClean="0"/>
              <a:t>Polarity indicators: not, no, none, …</a:t>
            </a:r>
          </a:p>
          <a:p>
            <a:pPr eaLnBrk="1" hangingPunct="1">
              <a:lnSpc>
                <a:spcPct val="90000"/>
              </a:lnSpc>
            </a:pPr>
            <a:r>
              <a:rPr lang="en-US" sz="2200" smtClean="0">
                <a:ea typeface="ＭＳ Ｐゴシック" pitchFamily="34" charset="-128"/>
              </a:rPr>
              <a:t>Temporal quantification: </a:t>
            </a:r>
          </a:p>
          <a:p>
            <a:pPr lvl="1" eaLnBrk="1" hangingPunct="1">
              <a:lnSpc>
                <a:spcPct val="90000"/>
              </a:lnSpc>
            </a:pPr>
            <a:r>
              <a:rPr lang="en-US" sz="1800" smtClean="0"/>
              <a:t>twice, three times, everyday…</a:t>
            </a:r>
          </a:p>
          <a:p>
            <a:pPr eaLnBrk="1" hangingPunct="1">
              <a:lnSpc>
                <a:spcPct val="90000"/>
              </a:lnSpc>
            </a:pPr>
            <a:endParaRPr lang="en-US" sz="2200" smtClean="0">
              <a:ea typeface="ＭＳ Ｐゴシック" pitchFamily="34" charset="-128"/>
            </a:endParaRPr>
          </a:p>
          <a:p>
            <a:pPr eaLnBrk="1" hangingPunct="1">
              <a:lnSpc>
                <a:spcPct val="90000"/>
              </a:lnSpc>
            </a:pPr>
            <a:endParaRPr lang="en-US" sz="2200" smtClean="0">
              <a:ea typeface="ＭＳ Ｐゴシック" pitchFamily="34" charset="-128"/>
            </a:endParaRPr>
          </a:p>
          <a:p>
            <a:pPr eaLnBrk="1" hangingPunct="1">
              <a:lnSpc>
                <a:spcPct val="90000"/>
              </a:lnSpc>
            </a:pPr>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6"/>
          <p:cNvSpPr>
            <a:spLocks noGrp="1" noChangeArrowheads="1"/>
          </p:cNvSpPr>
          <p:nvPr>
            <p:ph type="sldNum" sz="quarter" idx="12"/>
          </p:nvPr>
        </p:nvSpPr>
        <p:spPr>
          <a:ln>
            <a:miter lim="800000"/>
            <a:headEnd/>
            <a:tailEnd/>
          </a:ln>
        </p:spPr>
        <p:txBody>
          <a:bodyPr/>
          <a:lstStyle/>
          <a:p>
            <a:pPr>
              <a:defRPr/>
            </a:pPr>
            <a:fld id="{C6B119E7-7F0E-49BA-B91F-45639B561D0E}" type="slidenum">
              <a:rPr lang="en-US" smtClean="0"/>
              <a:pPr>
                <a:defRPr/>
              </a:pPr>
              <a:t>43</a:t>
            </a:fld>
            <a:endParaRPr lang="en-US" smtClean="0"/>
          </a:p>
        </p:txBody>
      </p:sp>
      <p:sp>
        <p:nvSpPr>
          <p:cNvPr id="138242"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3DDAD9ED-A38F-4A21-A2B7-BAFB978D2417}" type="slidenum">
              <a:rPr lang="en-US" sz="1200">
                <a:latin typeface="Garamond" pitchFamily="18" charset="0"/>
              </a:rPr>
              <a:pPr algn="r"/>
              <a:t>43</a:t>
            </a:fld>
            <a:endParaRPr lang="en-US" sz="1200">
              <a:latin typeface="Garamond" pitchFamily="18" charset="0"/>
            </a:endParaRPr>
          </a:p>
        </p:txBody>
      </p:sp>
      <p:sp>
        <p:nvSpPr>
          <p:cNvPr id="138243"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FADDFF68-73BC-4C22-B2E8-0590E3423F83}" type="slidenum">
              <a:rPr lang="en-US" sz="1200">
                <a:latin typeface="Garamond" pitchFamily="18" charset="0"/>
              </a:rPr>
              <a:pPr algn="r"/>
              <a:t>43</a:t>
            </a:fld>
            <a:endParaRPr lang="en-US" sz="1200">
              <a:latin typeface="Garamond" pitchFamily="18" charset="0"/>
            </a:endParaRPr>
          </a:p>
        </p:txBody>
      </p:sp>
      <p:sp>
        <p:nvSpPr>
          <p:cNvPr id="138244" name="Title 1"/>
          <p:cNvSpPr>
            <a:spLocks noGrp="1"/>
          </p:cNvSpPr>
          <p:nvPr>
            <p:ph type="title" idx="4294967295"/>
          </p:nvPr>
        </p:nvSpPr>
        <p:spPr>
          <a:xfrm>
            <a:off x="985838" y="214313"/>
            <a:ext cx="8229600" cy="1139825"/>
          </a:xfrm>
        </p:spPr>
        <p:txBody>
          <a:bodyPr/>
          <a:lstStyle/>
          <a:p>
            <a:pPr eaLnBrk="1" hangingPunct="1"/>
            <a:r>
              <a:rPr lang="en-US" smtClean="0">
                <a:ea typeface="ＭＳ Ｐゴシック" pitchFamily="34" charset="-128"/>
              </a:rPr>
              <a:t>Time ML example</a:t>
            </a:r>
          </a:p>
        </p:txBody>
      </p:sp>
      <p:sp>
        <p:nvSpPr>
          <p:cNvPr id="138245" name="TextBox 2"/>
          <p:cNvSpPr txBox="1">
            <a:spLocks noChangeArrowheads="1"/>
          </p:cNvSpPr>
          <p:nvPr/>
        </p:nvSpPr>
        <p:spPr bwMode="auto">
          <a:xfrm>
            <a:off x="1228725" y="1268413"/>
            <a:ext cx="6727825" cy="804862"/>
          </a:xfrm>
          <a:prstGeom prst="rect">
            <a:avLst/>
          </a:prstGeom>
          <a:noFill/>
          <a:ln w="9525">
            <a:noFill/>
            <a:miter lim="800000"/>
            <a:headEnd/>
            <a:tailEnd/>
          </a:ln>
        </p:spPr>
        <p:txBody>
          <a:bodyPr>
            <a:spAutoFit/>
          </a:bodyPr>
          <a:lstStyle/>
          <a:p>
            <a:pPr eaLnBrk="0" hangingPunct="0">
              <a:lnSpc>
                <a:spcPct val="80000"/>
              </a:lnSpc>
              <a:spcBef>
                <a:spcPct val="20000"/>
              </a:spcBef>
              <a:buClr>
                <a:schemeClr val="accent1"/>
              </a:buClr>
              <a:buSzPct val="65000"/>
              <a:buFont typeface="Wingdings" pitchFamily="2" charset="2"/>
              <a:buNone/>
            </a:pPr>
            <a:r>
              <a:rPr lang="en-US">
                <a:ea typeface="SimSun" pitchFamily="2" charset="-122"/>
              </a:rPr>
              <a:t>John was </a:t>
            </a:r>
            <a:r>
              <a:rPr lang="en-US" b="1">
                <a:solidFill>
                  <a:schemeClr val="tx2"/>
                </a:solidFill>
                <a:ea typeface="SimSun" pitchFamily="2" charset="-122"/>
              </a:rPr>
              <a:t>hired</a:t>
            </a:r>
            <a:r>
              <a:rPr lang="en-US">
                <a:solidFill>
                  <a:schemeClr val="tx2"/>
                </a:solidFill>
                <a:ea typeface="SimSun" pitchFamily="2" charset="-122"/>
              </a:rPr>
              <a:t> </a:t>
            </a:r>
            <a:r>
              <a:rPr lang="en-US">
                <a:ea typeface="SimSun" pitchFamily="2" charset="-122"/>
              </a:rPr>
              <a:t>as a </a:t>
            </a:r>
            <a:r>
              <a:rPr lang="en-US" b="1">
                <a:solidFill>
                  <a:schemeClr val="tx2"/>
                </a:solidFill>
                <a:ea typeface="SimSun" pitchFamily="2" charset="-122"/>
              </a:rPr>
              <a:t>technician</a:t>
            </a:r>
            <a:r>
              <a:rPr lang="en-US">
                <a:solidFill>
                  <a:schemeClr val="tx2"/>
                </a:solidFill>
                <a:ea typeface="SimSun" pitchFamily="2" charset="-122"/>
              </a:rPr>
              <a:t> </a:t>
            </a:r>
            <a:r>
              <a:rPr lang="en-US">
                <a:ea typeface="SimSun" pitchFamily="2" charset="-122"/>
              </a:rPr>
              <a:t>by company A in </a:t>
            </a:r>
            <a:r>
              <a:rPr lang="en-US" b="1">
                <a:solidFill>
                  <a:schemeClr val="accent1"/>
                </a:solidFill>
                <a:ea typeface="SimSun" pitchFamily="2" charset="-122"/>
              </a:rPr>
              <a:t>June of 2006</a:t>
            </a:r>
            <a:r>
              <a:rPr lang="en-US">
                <a:ea typeface="SimSun" pitchFamily="2" charset="-122"/>
              </a:rPr>
              <a:t>.</a:t>
            </a:r>
          </a:p>
          <a:p>
            <a:pPr eaLnBrk="0" hangingPunct="0">
              <a:lnSpc>
                <a:spcPct val="80000"/>
              </a:lnSpc>
              <a:spcBef>
                <a:spcPct val="20000"/>
              </a:spcBef>
              <a:buClr>
                <a:schemeClr val="accent1"/>
              </a:buClr>
              <a:buSzPct val="65000"/>
              <a:buFont typeface="Wingdings" pitchFamily="2" charset="2"/>
              <a:buNone/>
            </a:pPr>
            <a:r>
              <a:rPr lang="en-US">
                <a:ea typeface="SimSun" pitchFamily="2" charset="-122"/>
              </a:rPr>
              <a:t>He </a:t>
            </a:r>
            <a:r>
              <a:rPr lang="en-US" b="1">
                <a:solidFill>
                  <a:schemeClr val="tx2"/>
                </a:solidFill>
                <a:ea typeface="SimSun" pitchFamily="2" charset="-122"/>
              </a:rPr>
              <a:t>began</a:t>
            </a:r>
            <a:r>
              <a:rPr lang="en-US">
                <a:solidFill>
                  <a:schemeClr val="tx2"/>
                </a:solidFill>
                <a:ea typeface="SimSun" pitchFamily="2" charset="-122"/>
              </a:rPr>
              <a:t> </a:t>
            </a:r>
            <a:r>
              <a:rPr lang="en-US" b="1">
                <a:solidFill>
                  <a:schemeClr val="tx2"/>
                </a:solidFill>
                <a:ea typeface="SimSun" pitchFamily="2" charset="-122"/>
              </a:rPr>
              <a:t>training</a:t>
            </a:r>
            <a:r>
              <a:rPr lang="en-US">
                <a:solidFill>
                  <a:schemeClr val="tx2"/>
                </a:solidFill>
                <a:ea typeface="SimSun" pitchFamily="2" charset="-122"/>
              </a:rPr>
              <a:t> </a:t>
            </a:r>
            <a:r>
              <a:rPr lang="en-US">
                <a:ea typeface="SimSun" pitchFamily="2" charset="-122"/>
              </a:rPr>
              <a:t>shortly thereafter. He </a:t>
            </a:r>
            <a:r>
              <a:rPr lang="en-US" b="1">
                <a:solidFill>
                  <a:schemeClr val="tx2"/>
                </a:solidFill>
                <a:ea typeface="SimSun" pitchFamily="2" charset="-122"/>
              </a:rPr>
              <a:t>worked</a:t>
            </a:r>
            <a:r>
              <a:rPr lang="en-US">
                <a:solidFill>
                  <a:schemeClr val="tx2"/>
                </a:solidFill>
                <a:ea typeface="SimSun" pitchFamily="2" charset="-122"/>
              </a:rPr>
              <a:t> </a:t>
            </a:r>
            <a:r>
              <a:rPr lang="en-US">
                <a:ea typeface="SimSun" pitchFamily="2" charset="-122"/>
              </a:rPr>
              <a:t>for company B in </a:t>
            </a:r>
            <a:r>
              <a:rPr lang="en-US" b="1">
                <a:solidFill>
                  <a:schemeClr val="accent1"/>
                </a:solidFill>
                <a:ea typeface="SimSun" pitchFamily="2" charset="-122"/>
              </a:rPr>
              <a:t>2008</a:t>
            </a:r>
            <a:r>
              <a:rPr lang="en-US">
                <a:ea typeface="SimSun" pitchFamily="2" charset="-122"/>
              </a:rPr>
              <a:t>.</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6"/>
          <p:cNvSpPr>
            <a:spLocks noGrp="1" noChangeArrowheads="1"/>
          </p:cNvSpPr>
          <p:nvPr>
            <p:ph type="sldNum" sz="quarter" idx="12"/>
          </p:nvPr>
        </p:nvSpPr>
        <p:spPr>
          <a:ln>
            <a:miter lim="800000"/>
            <a:headEnd/>
            <a:tailEnd/>
          </a:ln>
        </p:spPr>
        <p:txBody>
          <a:bodyPr/>
          <a:lstStyle/>
          <a:p>
            <a:pPr>
              <a:defRPr/>
            </a:pPr>
            <a:fld id="{3E886DD2-5803-4046-886F-BCFBBE50750A}" type="slidenum">
              <a:rPr lang="en-US" smtClean="0"/>
              <a:pPr>
                <a:defRPr/>
              </a:pPr>
              <a:t>44</a:t>
            </a:fld>
            <a:endParaRPr lang="en-US" smtClean="0"/>
          </a:p>
        </p:txBody>
      </p:sp>
      <p:sp>
        <p:nvSpPr>
          <p:cNvPr id="140290"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A7FD3A25-5F5C-4DEA-85FD-D677477FB6D0}" type="slidenum">
              <a:rPr lang="en-US" sz="1200">
                <a:latin typeface="Garamond" pitchFamily="18" charset="0"/>
              </a:rPr>
              <a:pPr algn="r"/>
              <a:t>44</a:t>
            </a:fld>
            <a:endParaRPr lang="en-US" sz="1200">
              <a:latin typeface="Garamond" pitchFamily="18" charset="0"/>
            </a:endParaRPr>
          </a:p>
        </p:txBody>
      </p:sp>
      <p:sp>
        <p:nvSpPr>
          <p:cNvPr id="140291"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442EF458-4BAA-44DB-88F7-8CE936CAA074}" type="slidenum">
              <a:rPr lang="en-US" sz="1200">
                <a:latin typeface="Garamond" pitchFamily="18" charset="0"/>
              </a:rPr>
              <a:pPr algn="r"/>
              <a:t>44</a:t>
            </a:fld>
            <a:endParaRPr lang="en-US" sz="1200">
              <a:latin typeface="Garamond" pitchFamily="18" charset="0"/>
            </a:endParaRPr>
          </a:p>
        </p:txBody>
      </p:sp>
      <p:sp>
        <p:nvSpPr>
          <p:cNvPr id="140292" name="Title 1"/>
          <p:cNvSpPr>
            <a:spLocks noGrp="1"/>
          </p:cNvSpPr>
          <p:nvPr>
            <p:ph type="title" idx="4294967295"/>
          </p:nvPr>
        </p:nvSpPr>
        <p:spPr>
          <a:xfrm>
            <a:off x="985838" y="214313"/>
            <a:ext cx="8229600" cy="1139825"/>
          </a:xfrm>
        </p:spPr>
        <p:txBody>
          <a:bodyPr/>
          <a:lstStyle/>
          <a:p>
            <a:pPr eaLnBrk="1" hangingPunct="1"/>
            <a:r>
              <a:rPr lang="en-US" smtClean="0">
                <a:ea typeface="ＭＳ Ｐゴシック" pitchFamily="34" charset="-128"/>
              </a:rPr>
              <a:t>Time ML annotation</a:t>
            </a:r>
          </a:p>
        </p:txBody>
      </p:sp>
      <p:sp>
        <p:nvSpPr>
          <p:cNvPr id="140293" name="TextBox 2"/>
          <p:cNvSpPr txBox="1">
            <a:spLocks noChangeArrowheads="1"/>
          </p:cNvSpPr>
          <p:nvPr/>
        </p:nvSpPr>
        <p:spPr bwMode="auto">
          <a:xfrm>
            <a:off x="1228725" y="1292225"/>
            <a:ext cx="6943725" cy="1903413"/>
          </a:xfrm>
          <a:prstGeom prst="rect">
            <a:avLst/>
          </a:prstGeom>
          <a:noFill/>
          <a:ln w="9525">
            <a:noFill/>
            <a:miter lim="800000"/>
            <a:headEnd/>
            <a:tailEnd/>
          </a:ln>
        </p:spPr>
        <p:txBody>
          <a:bodyPr>
            <a:spAutoFit/>
          </a:bodyPr>
          <a:lstStyle/>
          <a:p>
            <a:pPr eaLnBrk="0" hangingPunct="0">
              <a:lnSpc>
                <a:spcPct val="80000"/>
              </a:lnSpc>
              <a:spcBef>
                <a:spcPct val="20000"/>
              </a:spcBef>
              <a:buClr>
                <a:schemeClr val="accent1"/>
              </a:buClr>
              <a:buSzPct val="65000"/>
              <a:buFont typeface="Wingdings" pitchFamily="2" charset="2"/>
              <a:buNone/>
            </a:pPr>
            <a:r>
              <a:rPr lang="en-US">
                <a:ea typeface="SimSun" pitchFamily="2" charset="-122"/>
              </a:rPr>
              <a:t>John was </a:t>
            </a:r>
            <a:r>
              <a:rPr lang="en-US" b="1">
                <a:solidFill>
                  <a:schemeClr val="tx2"/>
                </a:solidFill>
                <a:ea typeface="SimSun" pitchFamily="2" charset="-122"/>
              </a:rPr>
              <a:t>hired</a:t>
            </a:r>
            <a:r>
              <a:rPr lang="en-US">
                <a:solidFill>
                  <a:schemeClr val="tx2"/>
                </a:solidFill>
                <a:ea typeface="SimSun" pitchFamily="2" charset="-122"/>
              </a:rPr>
              <a:t> </a:t>
            </a:r>
            <a:r>
              <a:rPr lang="en-US">
                <a:ea typeface="SimSun" pitchFamily="2" charset="-122"/>
              </a:rPr>
              <a:t>as a </a:t>
            </a:r>
            <a:r>
              <a:rPr lang="en-US" b="1">
                <a:solidFill>
                  <a:schemeClr val="tx2"/>
                </a:solidFill>
                <a:ea typeface="SimSun" pitchFamily="2" charset="-122"/>
              </a:rPr>
              <a:t>technician</a:t>
            </a:r>
            <a:r>
              <a:rPr lang="en-US">
                <a:solidFill>
                  <a:schemeClr val="tx2"/>
                </a:solidFill>
                <a:ea typeface="SimSun" pitchFamily="2" charset="-122"/>
              </a:rPr>
              <a:t> </a:t>
            </a:r>
            <a:r>
              <a:rPr lang="en-US">
                <a:ea typeface="SimSun" pitchFamily="2" charset="-122"/>
              </a:rPr>
              <a:t>by company A </a:t>
            </a:r>
            <a:r>
              <a:rPr lang="en-US" b="1">
                <a:ea typeface="SimSun" pitchFamily="2" charset="-122"/>
              </a:rPr>
              <a:t>in</a:t>
            </a:r>
            <a:r>
              <a:rPr lang="en-US">
                <a:ea typeface="SimSun" pitchFamily="2" charset="-122"/>
              </a:rPr>
              <a:t> </a:t>
            </a:r>
            <a:r>
              <a:rPr lang="en-US" b="1">
                <a:solidFill>
                  <a:schemeClr val="accent1"/>
                </a:solidFill>
                <a:ea typeface="SimSun" pitchFamily="2" charset="-122"/>
              </a:rPr>
              <a:t>June of 2006</a:t>
            </a:r>
            <a:r>
              <a:rPr lang="en-US">
                <a:ea typeface="SimSun" pitchFamily="2" charset="-122"/>
              </a:rPr>
              <a:t>.</a:t>
            </a:r>
          </a:p>
          <a:p>
            <a:pPr eaLnBrk="0" hangingPunct="0">
              <a:lnSpc>
                <a:spcPct val="80000"/>
              </a:lnSpc>
              <a:spcBef>
                <a:spcPct val="20000"/>
              </a:spcBef>
              <a:buClr>
                <a:schemeClr val="accent1"/>
              </a:buClr>
              <a:buSzPct val="65000"/>
              <a:buFont typeface="Wingdings" pitchFamily="2" charset="2"/>
              <a:buNone/>
            </a:pPr>
            <a:r>
              <a:rPr lang="en-US">
                <a:ea typeface="SimSun" pitchFamily="2" charset="-122"/>
              </a:rPr>
              <a:t>He </a:t>
            </a:r>
            <a:r>
              <a:rPr lang="en-US" b="1">
                <a:solidFill>
                  <a:schemeClr val="tx2"/>
                </a:solidFill>
                <a:ea typeface="SimSun" pitchFamily="2" charset="-122"/>
              </a:rPr>
              <a:t>began</a:t>
            </a:r>
            <a:r>
              <a:rPr lang="en-US">
                <a:solidFill>
                  <a:schemeClr val="tx2"/>
                </a:solidFill>
                <a:ea typeface="SimSun" pitchFamily="2" charset="-122"/>
              </a:rPr>
              <a:t> </a:t>
            </a:r>
            <a:r>
              <a:rPr lang="en-US" b="1">
                <a:solidFill>
                  <a:schemeClr val="tx2"/>
                </a:solidFill>
                <a:ea typeface="SimSun" pitchFamily="2" charset="-122"/>
              </a:rPr>
              <a:t>training</a:t>
            </a:r>
            <a:r>
              <a:rPr lang="en-US">
                <a:solidFill>
                  <a:schemeClr val="tx2"/>
                </a:solidFill>
                <a:ea typeface="SimSun" pitchFamily="2" charset="-122"/>
              </a:rPr>
              <a:t> </a:t>
            </a:r>
            <a:r>
              <a:rPr lang="en-US" b="1">
                <a:ea typeface="SimSun" pitchFamily="2" charset="-122"/>
              </a:rPr>
              <a:t>shortly thereafter</a:t>
            </a:r>
            <a:r>
              <a:rPr lang="en-US">
                <a:ea typeface="SimSun" pitchFamily="2" charset="-122"/>
              </a:rPr>
              <a:t>. He </a:t>
            </a:r>
            <a:r>
              <a:rPr lang="en-US" b="1">
                <a:solidFill>
                  <a:schemeClr val="tx2"/>
                </a:solidFill>
                <a:ea typeface="SimSun" pitchFamily="2" charset="-122"/>
              </a:rPr>
              <a:t>worked</a:t>
            </a:r>
            <a:r>
              <a:rPr lang="en-US">
                <a:ea typeface="SimSun" pitchFamily="2" charset="-122"/>
              </a:rPr>
              <a:t> for company B </a:t>
            </a:r>
            <a:r>
              <a:rPr lang="en-US" b="1">
                <a:ea typeface="SimSun" pitchFamily="2" charset="-122"/>
              </a:rPr>
              <a:t>in</a:t>
            </a:r>
            <a:r>
              <a:rPr lang="en-US">
                <a:ea typeface="SimSun" pitchFamily="2" charset="-122"/>
              </a:rPr>
              <a:t> </a:t>
            </a:r>
            <a:r>
              <a:rPr lang="en-US" b="1">
                <a:solidFill>
                  <a:schemeClr val="accent1"/>
                </a:solidFill>
                <a:ea typeface="SimSun" pitchFamily="2" charset="-122"/>
              </a:rPr>
              <a:t>2008</a:t>
            </a:r>
            <a:r>
              <a:rPr lang="en-US">
                <a:ea typeface="SimSun" pitchFamily="2" charset="-122"/>
              </a:rPr>
              <a:t>.</a:t>
            </a:r>
          </a:p>
          <a:p>
            <a:pPr eaLnBrk="0" hangingPunct="0">
              <a:lnSpc>
                <a:spcPct val="80000"/>
              </a:lnSpc>
              <a:spcBef>
                <a:spcPct val="20000"/>
              </a:spcBef>
              <a:buClr>
                <a:schemeClr val="accent1"/>
              </a:buClr>
              <a:buSzPct val="65000"/>
              <a:buFont typeface="Wingdings" pitchFamily="2" charset="2"/>
              <a:buNone/>
            </a:pPr>
            <a:endParaRPr lang="en-US">
              <a:ea typeface="SimSun" pitchFamily="2" charset="-122"/>
            </a:endParaRPr>
          </a:p>
          <a:p>
            <a:pPr eaLnBrk="0" hangingPunct="0">
              <a:lnSpc>
                <a:spcPct val="80000"/>
              </a:lnSpc>
              <a:spcBef>
                <a:spcPct val="20000"/>
              </a:spcBef>
              <a:buClr>
                <a:schemeClr val="accent1"/>
              </a:buClr>
              <a:buSzPct val="65000"/>
              <a:buFont typeface="Wingdings" pitchFamily="2" charset="2"/>
              <a:buNone/>
            </a:pPr>
            <a:r>
              <a:rPr lang="en-US">
                <a:ea typeface="SimSun" pitchFamily="2" charset="-122"/>
              </a:rPr>
              <a:t>…</a:t>
            </a:r>
          </a:p>
          <a:p>
            <a:pPr eaLnBrk="0" hangingPunct="0">
              <a:lnSpc>
                <a:spcPct val="80000"/>
              </a:lnSpc>
              <a:spcBef>
                <a:spcPct val="20000"/>
              </a:spcBef>
              <a:buClr>
                <a:schemeClr val="accent1"/>
              </a:buClr>
              <a:buSzPct val="65000"/>
              <a:buFont typeface="Wingdings" pitchFamily="2" charset="2"/>
              <a:buNone/>
            </a:pPr>
            <a:endParaRPr lang="en-US">
              <a:ea typeface="SimSun" pitchFamily="2" charset="-122"/>
            </a:endParaRPr>
          </a:p>
          <a:p>
            <a:pPr eaLnBrk="0" hangingPunct="0">
              <a:lnSpc>
                <a:spcPct val="80000"/>
              </a:lnSpc>
              <a:spcBef>
                <a:spcPct val="20000"/>
              </a:spcBef>
              <a:buClr>
                <a:schemeClr val="accent1"/>
              </a:buClr>
              <a:buSzPct val="65000"/>
              <a:buFont typeface="Wingdings" pitchFamily="2" charset="2"/>
              <a:buNone/>
            </a:pPr>
            <a:r>
              <a:rPr lang="en-US" b="1">
                <a:ea typeface="SimSun" pitchFamily="2" charset="-122"/>
              </a:rPr>
              <a:t>After</a:t>
            </a:r>
            <a:r>
              <a:rPr lang="en-US">
                <a:ea typeface="SimSun" pitchFamily="2" charset="-122"/>
              </a:rPr>
              <a:t> </a:t>
            </a:r>
            <a:r>
              <a:rPr lang="en-US" b="1">
                <a:solidFill>
                  <a:schemeClr val="tx2"/>
                </a:solidFill>
                <a:ea typeface="SimSun" pitchFamily="2" charset="-122"/>
              </a:rPr>
              <a:t>leaving</a:t>
            </a:r>
            <a:r>
              <a:rPr lang="en-US">
                <a:solidFill>
                  <a:schemeClr val="tx2"/>
                </a:solidFill>
                <a:ea typeface="SimSun" pitchFamily="2" charset="-122"/>
              </a:rPr>
              <a:t> </a:t>
            </a:r>
            <a:r>
              <a:rPr lang="en-US">
                <a:ea typeface="SimSun" pitchFamily="2" charset="-122"/>
              </a:rPr>
              <a:t>Company B, John </a:t>
            </a:r>
            <a:r>
              <a:rPr lang="en-US" b="1">
                <a:solidFill>
                  <a:schemeClr val="tx2"/>
                </a:solidFill>
                <a:ea typeface="SimSun" pitchFamily="2" charset="-122"/>
              </a:rPr>
              <a:t>earned </a:t>
            </a:r>
            <a:r>
              <a:rPr lang="en-US">
                <a:ea typeface="SimSun" pitchFamily="2" charset="-122"/>
              </a:rPr>
              <a:t>a degree in engineering.</a:t>
            </a:r>
          </a:p>
        </p:txBody>
      </p:sp>
      <p:sp>
        <p:nvSpPr>
          <p:cNvPr id="2" name="Oval 1"/>
          <p:cNvSpPr/>
          <p:nvPr/>
        </p:nvSpPr>
        <p:spPr bwMode="auto">
          <a:xfrm>
            <a:off x="349250" y="4791075"/>
            <a:ext cx="838200" cy="438150"/>
          </a:xfrm>
          <a:prstGeom prst="ellipse">
            <a:avLst/>
          </a:prstGeom>
          <a:solidFill>
            <a:schemeClr val="accent2">
              <a:lumMod val="60000"/>
              <a:lumOff val="40000"/>
            </a:schemeClr>
          </a:solidFill>
          <a:ln w="9525" cap="flat" cmpd="sng" algn="ctr">
            <a:noFill/>
            <a:prstDash val="solid"/>
            <a:round/>
            <a:headEnd type="none" w="med" len="med"/>
            <a:tailEnd type="none" w="med" len="med"/>
          </a:ln>
          <a:effectLst/>
        </p:spPr>
        <p:txBody>
          <a:bodyPr/>
          <a:lstStyle/>
          <a:p>
            <a:pPr marL="342900" indent="-342900" algn="ctr">
              <a:spcBef>
                <a:spcPct val="20000"/>
              </a:spcBef>
              <a:buClr>
                <a:schemeClr val="accent1"/>
              </a:buClr>
              <a:buSzPct val="65000"/>
              <a:buFont typeface="Wingdings" pitchFamily="2" charset="2"/>
              <a:buNone/>
              <a:defRPr/>
            </a:pPr>
            <a:r>
              <a:rPr lang="en-US" sz="1200" dirty="0">
                <a:latin typeface="Arial" pitchFamily="34" charset="0"/>
                <a:ea typeface="宋体" pitchFamily="1" charset="-122"/>
                <a:cs typeface="+mn-cs"/>
              </a:rPr>
              <a:t>Hired  </a:t>
            </a:r>
          </a:p>
        </p:txBody>
      </p:sp>
      <p:sp>
        <p:nvSpPr>
          <p:cNvPr id="12" name="Oval 11"/>
          <p:cNvSpPr/>
          <p:nvPr/>
        </p:nvSpPr>
        <p:spPr bwMode="auto">
          <a:xfrm>
            <a:off x="1187450" y="4797425"/>
            <a:ext cx="2552700" cy="468313"/>
          </a:xfrm>
          <a:prstGeom prst="ellipse">
            <a:avLst/>
          </a:prstGeom>
          <a:gradFill flip="none" rotWithShape="1">
            <a:gsLst>
              <a:gs pos="74579">
                <a:srgbClr val="CDE4BA"/>
              </a:gs>
              <a:gs pos="64589">
                <a:srgbClr val="BBE0AC"/>
              </a:gs>
              <a:gs pos="85844">
                <a:srgbClr val="E1E8CA"/>
              </a:gs>
              <a:gs pos="96250">
                <a:srgbClr val="F3ECD8"/>
              </a:gs>
              <a:gs pos="50000">
                <a:schemeClr val="accent6">
                  <a:lumMod val="40000"/>
                  <a:lumOff val="60000"/>
                </a:schemeClr>
              </a:gs>
              <a:gs pos="0">
                <a:schemeClr val="accent6">
                  <a:lumMod val="60000"/>
                  <a:lumOff val="40000"/>
                </a:schemeClr>
              </a:gs>
              <a:gs pos="50000">
                <a:schemeClr val="accent1">
                  <a:tint val="44500"/>
                  <a:satMod val="160000"/>
                </a:schemeClr>
              </a:gs>
              <a:gs pos="100000">
                <a:schemeClr val="accent6">
                  <a:lumMod val="20000"/>
                  <a:lumOff val="80000"/>
                </a:schemeClr>
              </a:gs>
            </a:gsLst>
            <a:lin ang="0" scaled="1"/>
            <a:tileRect/>
          </a:gradFill>
          <a:ln w="9525" cap="flat" cmpd="sng" algn="ctr">
            <a:noFill/>
            <a:prstDash val="solid"/>
            <a:round/>
            <a:headEnd type="none" w="med" len="med"/>
            <a:tailEnd type="none" w="med" len="med"/>
          </a:ln>
          <a:effectLst/>
        </p:spPr>
        <p:txBody>
          <a:bodyPr/>
          <a:lstStyle/>
          <a:p>
            <a:pPr marL="342900" indent="-342900" algn="ctr">
              <a:spcBef>
                <a:spcPct val="20000"/>
              </a:spcBef>
              <a:buClr>
                <a:schemeClr val="accent1"/>
              </a:buClr>
              <a:buSzPct val="65000"/>
              <a:buFont typeface="Wingdings" pitchFamily="2" charset="2"/>
              <a:buNone/>
              <a:defRPr/>
            </a:pPr>
            <a:r>
              <a:rPr lang="en-US" sz="1200" dirty="0">
                <a:latin typeface="Arial" pitchFamily="34" charset="0"/>
                <a:ea typeface="宋体" pitchFamily="1" charset="-122"/>
                <a:cs typeface="+mn-cs"/>
              </a:rPr>
              <a:t>Working (at A)</a:t>
            </a:r>
          </a:p>
        </p:txBody>
      </p:sp>
      <p:sp>
        <p:nvSpPr>
          <p:cNvPr id="140296" name="Rectangle 2"/>
          <p:cNvSpPr>
            <a:spLocks noChangeArrowheads="1"/>
          </p:cNvSpPr>
          <p:nvPr/>
        </p:nvSpPr>
        <p:spPr bwMode="auto">
          <a:xfrm>
            <a:off x="593725" y="5397500"/>
            <a:ext cx="307975" cy="334963"/>
          </a:xfrm>
          <a:prstGeom prst="rect">
            <a:avLst/>
          </a:prstGeom>
          <a:solidFill>
            <a:schemeClr val="accent1"/>
          </a:solidFill>
          <a:ln w="9525">
            <a:noFill/>
            <a:miter lim="800000"/>
            <a:headEnd/>
            <a:tailEnd/>
          </a:ln>
        </p:spPr>
        <p:txBody>
          <a:bodyPr/>
          <a:lstStyle/>
          <a:p>
            <a:pPr marL="342900" indent="-342900" algn="ctr">
              <a:spcBef>
                <a:spcPct val="20000"/>
              </a:spcBef>
              <a:buClr>
                <a:schemeClr val="accent1"/>
              </a:buClr>
              <a:buSzPct val="65000"/>
              <a:buFont typeface="Wingdings" pitchFamily="2" charset="2"/>
              <a:buNone/>
            </a:pPr>
            <a:r>
              <a:rPr lang="en-US" sz="1200">
                <a:ea typeface="SimSun" pitchFamily="2" charset="-122"/>
              </a:rPr>
              <a:t>J</a:t>
            </a:r>
          </a:p>
        </p:txBody>
      </p:sp>
      <p:cxnSp>
        <p:nvCxnSpPr>
          <p:cNvPr id="141321" name="Straight Connector 4"/>
          <p:cNvCxnSpPr>
            <a:cxnSpLocks noChangeShapeType="1"/>
          </p:cNvCxnSpPr>
          <p:nvPr/>
        </p:nvCxnSpPr>
        <p:spPr bwMode="auto">
          <a:xfrm flipV="1">
            <a:off x="468313" y="5626100"/>
            <a:ext cx="8064500" cy="0"/>
          </a:xfrm>
          <a:prstGeom prst="line">
            <a:avLst/>
          </a:prstGeom>
          <a:noFill/>
          <a:ln w="9525">
            <a:solidFill>
              <a:schemeClr val="tx1"/>
            </a:solidFill>
            <a:round/>
            <a:headEnd/>
            <a:tailEnd/>
          </a:ln>
        </p:spPr>
      </p:cxnSp>
      <p:sp>
        <p:nvSpPr>
          <p:cNvPr id="140298" name="TextBox 12"/>
          <p:cNvSpPr txBox="1">
            <a:spLocks noChangeArrowheads="1"/>
          </p:cNvSpPr>
          <p:nvPr/>
        </p:nvSpPr>
        <p:spPr bwMode="auto">
          <a:xfrm>
            <a:off x="107950" y="5732463"/>
            <a:ext cx="639763" cy="290512"/>
          </a:xfrm>
          <a:prstGeom prst="rect">
            <a:avLst/>
          </a:prstGeom>
          <a:noFill/>
          <a:ln w="9525">
            <a:noFill/>
            <a:miter lim="800000"/>
            <a:headEnd/>
            <a:tailEnd/>
          </a:ln>
        </p:spPr>
        <p:txBody>
          <a:bodyPr wrap="none">
            <a:spAutoFit/>
          </a:bodyPr>
          <a:lstStyle/>
          <a:p>
            <a:pPr eaLnBrk="0" hangingPunct="0">
              <a:lnSpc>
                <a:spcPct val="80000"/>
              </a:lnSpc>
              <a:spcBef>
                <a:spcPct val="20000"/>
              </a:spcBef>
              <a:buClr>
                <a:schemeClr val="accent1"/>
              </a:buClr>
              <a:buSzPct val="65000"/>
              <a:buFont typeface="Wingdings" pitchFamily="2" charset="2"/>
              <a:buNone/>
            </a:pPr>
            <a:r>
              <a:rPr lang="en-US" sz="1600">
                <a:ea typeface="SimSun" pitchFamily="2" charset="-122"/>
              </a:rPr>
              <a:t>2006</a:t>
            </a:r>
          </a:p>
        </p:txBody>
      </p:sp>
      <p:sp>
        <p:nvSpPr>
          <p:cNvPr id="140299" name="TextBox 18"/>
          <p:cNvSpPr txBox="1">
            <a:spLocks noChangeArrowheads="1"/>
          </p:cNvSpPr>
          <p:nvPr/>
        </p:nvSpPr>
        <p:spPr bwMode="auto">
          <a:xfrm>
            <a:off x="2124075" y="5732463"/>
            <a:ext cx="639763" cy="290512"/>
          </a:xfrm>
          <a:prstGeom prst="rect">
            <a:avLst/>
          </a:prstGeom>
          <a:noFill/>
          <a:ln w="9525">
            <a:noFill/>
            <a:miter lim="800000"/>
            <a:headEnd/>
            <a:tailEnd/>
          </a:ln>
        </p:spPr>
        <p:txBody>
          <a:bodyPr wrap="none">
            <a:spAutoFit/>
          </a:bodyPr>
          <a:lstStyle/>
          <a:p>
            <a:pPr eaLnBrk="0" hangingPunct="0">
              <a:lnSpc>
                <a:spcPct val="80000"/>
              </a:lnSpc>
              <a:spcBef>
                <a:spcPct val="20000"/>
              </a:spcBef>
              <a:buClr>
                <a:schemeClr val="accent1"/>
              </a:buClr>
              <a:buSzPct val="65000"/>
              <a:buFont typeface="Wingdings" pitchFamily="2" charset="2"/>
              <a:buNone/>
            </a:pPr>
            <a:r>
              <a:rPr lang="en-US" sz="1600">
                <a:ea typeface="SimSun" pitchFamily="2" charset="-122"/>
              </a:rPr>
              <a:t>2007</a:t>
            </a:r>
          </a:p>
        </p:txBody>
      </p:sp>
      <p:sp>
        <p:nvSpPr>
          <p:cNvPr id="140300" name="TextBox 19"/>
          <p:cNvSpPr txBox="1">
            <a:spLocks noChangeArrowheads="1"/>
          </p:cNvSpPr>
          <p:nvPr/>
        </p:nvSpPr>
        <p:spPr bwMode="auto">
          <a:xfrm>
            <a:off x="3563938" y="5732463"/>
            <a:ext cx="639762" cy="288925"/>
          </a:xfrm>
          <a:prstGeom prst="rect">
            <a:avLst/>
          </a:prstGeom>
          <a:noFill/>
          <a:ln w="9525">
            <a:noFill/>
            <a:miter lim="800000"/>
            <a:headEnd/>
            <a:tailEnd/>
          </a:ln>
        </p:spPr>
        <p:txBody>
          <a:bodyPr wrap="none">
            <a:spAutoFit/>
          </a:bodyPr>
          <a:lstStyle/>
          <a:p>
            <a:pPr eaLnBrk="0" hangingPunct="0">
              <a:lnSpc>
                <a:spcPct val="80000"/>
              </a:lnSpc>
              <a:spcBef>
                <a:spcPct val="20000"/>
              </a:spcBef>
              <a:buClr>
                <a:schemeClr val="accent1"/>
              </a:buClr>
              <a:buSzPct val="65000"/>
              <a:buFont typeface="Wingdings" pitchFamily="2" charset="2"/>
              <a:buNone/>
            </a:pPr>
            <a:r>
              <a:rPr lang="en-US" sz="1600">
                <a:ea typeface="SimSun" pitchFamily="2" charset="-122"/>
              </a:rPr>
              <a:t>2008</a:t>
            </a:r>
          </a:p>
        </p:txBody>
      </p:sp>
      <p:sp>
        <p:nvSpPr>
          <p:cNvPr id="141325" name="Left Brace 27"/>
          <p:cNvSpPr>
            <a:spLocks/>
          </p:cNvSpPr>
          <p:nvPr/>
        </p:nvSpPr>
        <p:spPr bwMode="auto">
          <a:xfrm rot="5400000">
            <a:off x="611187" y="5064126"/>
            <a:ext cx="309563" cy="309562"/>
          </a:xfrm>
          <a:prstGeom prst="leftBrace">
            <a:avLst>
              <a:gd name="adj1" fmla="val 8333"/>
              <a:gd name="adj2" fmla="val 50514"/>
            </a:avLst>
          </a:prstGeom>
          <a:noFill/>
          <a:ln w="9525">
            <a:solidFill>
              <a:schemeClr val="tx1"/>
            </a:solidFill>
            <a:round/>
            <a:headEnd/>
            <a:tailEnd/>
          </a:ln>
        </p:spPr>
        <p:txBody>
          <a:bodyPr/>
          <a:lstStyle/>
          <a:p>
            <a:pPr marL="342900" indent="-342900">
              <a:spcBef>
                <a:spcPct val="20000"/>
              </a:spcBef>
              <a:buClr>
                <a:schemeClr val="accent1"/>
              </a:buClr>
              <a:buSzPct val="65000"/>
              <a:buFont typeface="Wingdings" pitchFamily="2" charset="2"/>
              <a:buNone/>
            </a:pPr>
            <a:endParaRPr lang="en-US" sz="2600">
              <a:ea typeface="SimSun" pitchFamily="2" charset="-122"/>
            </a:endParaRPr>
          </a:p>
        </p:txBody>
      </p:sp>
      <p:cxnSp>
        <p:nvCxnSpPr>
          <p:cNvPr id="140302" name="Straight Arrow Connector 23"/>
          <p:cNvCxnSpPr>
            <a:cxnSpLocks noChangeShapeType="1"/>
          </p:cNvCxnSpPr>
          <p:nvPr/>
        </p:nvCxnSpPr>
        <p:spPr bwMode="auto">
          <a:xfrm>
            <a:off x="7243763" y="3846513"/>
            <a:ext cx="931862" cy="619125"/>
          </a:xfrm>
          <a:prstGeom prst="straightConnector1">
            <a:avLst/>
          </a:prstGeom>
          <a:noFill/>
          <a:ln w="9525">
            <a:noFill/>
            <a:round/>
            <a:headEnd/>
            <a:tailEnd/>
          </a:ln>
        </p:spPr>
      </p:cxnSp>
      <p:sp>
        <p:nvSpPr>
          <p:cNvPr id="31" name="Oval 30"/>
          <p:cNvSpPr/>
          <p:nvPr/>
        </p:nvSpPr>
        <p:spPr bwMode="auto">
          <a:xfrm>
            <a:off x="3708400" y="4797425"/>
            <a:ext cx="2303463" cy="468313"/>
          </a:xfrm>
          <a:prstGeom prst="ellipse">
            <a:avLst/>
          </a:prstGeom>
          <a:gradFill flip="none" rotWithShape="1">
            <a:gsLst>
              <a:gs pos="74579">
                <a:srgbClr val="CDE4BA"/>
              </a:gs>
              <a:gs pos="64589">
                <a:srgbClr val="BBE0AC"/>
              </a:gs>
              <a:gs pos="85844">
                <a:srgbClr val="E1E8CA"/>
              </a:gs>
              <a:gs pos="96250">
                <a:srgbClr val="F3ECD8"/>
              </a:gs>
              <a:gs pos="50000">
                <a:schemeClr val="accent6">
                  <a:lumMod val="40000"/>
                  <a:lumOff val="60000"/>
                </a:schemeClr>
              </a:gs>
              <a:gs pos="0">
                <a:schemeClr val="accent6">
                  <a:lumMod val="60000"/>
                  <a:lumOff val="40000"/>
                </a:schemeClr>
              </a:gs>
              <a:gs pos="50000">
                <a:schemeClr val="accent1">
                  <a:tint val="44500"/>
                  <a:satMod val="160000"/>
                </a:schemeClr>
              </a:gs>
              <a:gs pos="100000">
                <a:schemeClr val="accent6">
                  <a:lumMod val="20000"/>
                  <a:lumOff val="80000"/>
                </a:schemeClr>
              </a:gs>
            </a:gsLst>
            <a:lin ang="0" scaled="1"/>
            <a:tileRect/>
          </a:gradFill>
          <a:ln w="9525" cap="flat" cmpd="sng" algn="ctr">
            <a:noFill/>
            <a:prstDash val="solid"/>
            <a:round/>
            <a:headEnd type="none" w="med" len="med"/>
            <a:tailEnd type="none" w="med" len="med"/>
          </a:ln>
          <a:effectLst/>
        </p:spPr>
        <p:txBody>
          <a:bodyPr/>
          <a:lstStyle/>
          <a:p>
            <a:pPr marL="342900" indent="-342900" algn="ctr">
              <a:spcBef>
                <a:spcPct val="20000"/>
              </a:spcBef>
              <a:buClr>
                <a:schemeClr val="accent1"/>
              </a:buClr>
              <a:buSzPct val="65000"/>
              <a:buFont typeface="Wingdings" pitchFamily="2" charset="2"/>
              <a:buNone/>
              <a:defRPr/>
            </a:pPr>
            <a:r>
              <a:rPr lang="en-US" sz="1200" dirty="0">
                <a:latin typeface="Arial" pitchFamily="34" charset="0"/>
                <a:ea typeface="宋体" pitchFamily="1" charset="-122"/>
                <a:cs typeface="+mn-cs"/>
              </a:rPr>
              <a:t>Working (at B)</a:t>
            </a:r>
          </a:p>
        </p:txBody>
      </p:sp>
      <p:sp>
        <p:nvSpPr>
          <p:cNvPr id="33" name="Oval 32"/>
          <p:cNvSpPr/>
          <p:nvPr/>
        </p:nvSpPr>
        <p:spPr bwMode="auto">
          <a:xfrm>
            <a:off x="6011863" y="4697413"/>
            <a:ext cx="720725" cy="582612"/>
          </a:xfrm>
          <a:prstGeom prst="ellipse">
            <a:avLst/>
          </a:prstGeom>
          <a:solidFill>
            <a:schemeClr val="accent2">
              <a:lumMod val="60000"/>
              <a:lumOff val="40000"/>
            </a:schemeClr>
          </a:solidFill>
          <a:ln w="9525" cap="flat" cmpd="sng" algn="ctr">
            <a:noFill/>
            <a:prstDash val="solid"/>
            <a:round/>
            <a:headEnd type="none" w="med" len="med"/>
            <a:tailEnd type="none" w="med" len="med"/>
          </a:ln>
          <a:effectLst/>
        </p:spPr>
        <p:txBody>
          <a:bodyPr/>
          <a:lstStyle/>
          <a:p>
            <a:pPr marL="342900" indent="-342900" algn="ctr">
              <a:spcBef>
                <a:spcPct val="20000"/>
              </a:spcBef>
              <a:buClr>
                <a:schemeClr val="accent1"/>
              </a:buClr>
              <a:buSzPct val="65000"/>
              <a:buFont typeface="Wingdings" pitchFamily="2" charset="2"/>
              <a:buNone/>
              <a:defRPr/>
            </a:pPr>
            <a:r>
              <a:rPr lang="en-US" sz="1200" dirty="0">
                <a:latin typeface="Arial" pitchFamily="34" charset="0"/>
                <a:ea typeface="宋体" pitchFamily="1" charset="-122"/>
                <a:cs typeface="+mn-cs"/>
              </a:rPr>
              <a:t>Left </a:t>
            </a:r>
          </a:p>
          <a:p>
            <a:pPr marL="342900" indent="-342900" algn="ctr">
              <a:spcBef>
                <a:spcPct val="20000"/>
              </a:spcBef>
              <a:buClr>
                <a:schemeClr val="accent1"/>
              </a:buClr>
              <a:buSzPct val="65000"/>
              <a:buFont typeface="Wingdings" pitchFamily="2" charset="2"/>
              <a:buNone/>
              <a:defRPr/>
            </a:pPr>
            <a:r>
              <a:rPr lang="en-US" sz="1200" dirty="0">
                <a:latin typeface="Arial" pitchFamily="34" charset="0"/>
                <a:ea typeface="宋体" pitchFamily="1" charset="-122"/>
                <a:cs typeface="+mn-cs"/>
              </a:rPr>
              <a:t>B</a:t>
            </a:r>
          </a:p>
        </p:txBody>
      </p:sp>
      <p:sp>
        <p:nvSpPr>
          <p:cNvPr id="34" name="Oval 33"/>
          <p:cNvSpPr/>
          <p:nvPr/>
        </p:nvSpPr>
        <p:spPr bwMode="auto">
          <a:xfrm>
            <a:off x="6748463" y="3421063"/>
            <a:ext cx="719137" cy="584200"/>
          </a:xfrm>
          <a:prstGeom prst="ellipse">
            <a:avLst/>
          </a:prstGeom>
          <a:solidFill>
            <a:schemeClr val="accent2">
              <a:lumMod val="60000"/>
              <a:lumOff val="40000"/>
            </a:schemeClr>
          </a:solidFill>
          <a:ln w="9525" cap="flat" cmpd="sng" algn="ctr">
            <a:noFill/>
            <a:prstDash val="solid"/>
            <a:round/>
            <a:headEnd type="none" w="med" len="med"/>
            <a:tailEnd type="none" w="med" len="med"/>
          </a:ln>
          <a:effectLst/>
        </p:spPr>
        <p:txBody>
          <a:bodyPr/>
          <a:lstStyle/>
          <a:p>
            <a:pPr marL="342900" indent="-342900" algn="ctr">
              <a:spcBef>
                <a:spcPct val="20000"/>
              </a:spcBef>
              <a:buClr>
                <a:schemeClr val="accent1"/>
              </a:buClr>
              <a:buSzPct val="65000"/>
              <a:buFont typeface="Wingdings" pitchFamily="2" charset="2"/>
              <a:buNone/>
              <a:defRPr/>
            </a:pPr>
            <a:r>
              <a:rPr lang="en-US" sz="1200" dirty="0">
                <a:latin typeface="Arial" pitchFamily="34" charset="0"/>
                <a:ea typeface="宋体" pitchFamily="1" charset="-122"/>
                <a:cs typeface="+mn-cs"/>
              </a:rPr>
              <a:t>Deg.</a:t>
            </a:r>
          </a:p>
        </p:txBody>
      </p:sp>
      <p:sp>
        <p:nvSpPr>
          <p:cNvPr id="141330" name="Rectangle 2"/>
          <p:cNvSpPr>
            <a:spLocks noChangeArrowheads="1"/>
          </p:cNvSpPr>
          <p:nvPr/>
        </p:nvSpPr>
        <p:spPr bwMode="auto">
          <a:xfrm>
            <a:off x="3903663" y="5397500"/>
            <a:ext cx="1892300" cy="334963"/>
          </a:xfrm>
          <a:prstGeom prst="rect">
            <a:avLst/>
          </a:prstGeom>
          <a:solidFill>
            <a:schemeClr val="accent1">
              <a:alpha val="79999"/>
            </a:schemeClr>
          </a:solidFill>
          <a:ln w="9525">
            <a:noFill/>
            <a:miter lim="800000"/>
            <a:headEnd/>
            <a:tailEnd/>
          </a:ln>
        </p:spPr>
        <p:txBody>
          <a:bodyPr/>
          <a:lstStyle/>
          <a:p>
            <a:pPr marL="342900" indent="-342900" algn="ctr">
              <a:spcBef>
                <a:spcPct val="20000"/>
              </a:spcBef>
              <a:buClr>
                <a:schemeClr val="accent1"/>
              </a:buClr>
              <a:buSzPct val="65000"/>
              <a:buFont typeface="Wingdings" pitchFamily="2" charset="2"/>
              <a:buNone/>
            </a:pPr>
            <a:r>
              <a:rPr lang="en-US" sz="1200">
                <a:ea typeface="SimSun" pitchFamily="2" charset="-122"/>
              </a:rPr>
              <a:t>2008</a:t>
            </a:r>
          </a:p>
        </p:txBody>
      </p:sp>
      <p:sp>
        <p:nvSpPr>
          <p:cNvPr id="38" name="Oval 37"/>
          <p:cNvSpPr/>
          <p:nvPr/>
        </p:nvSpPr>
        <p:spPr bwMode="auto">
          <a:xfrm>
            <a:off x="1228725" y="4976813"/>
            <a:ext cx="1255713" cy="468312"/>
          </a:xfrm>
          <a:prstGeom prst="ellipse">
            <a:avLst/>
          </a:prstGeom>
          <a:solidFill>
            <a:schemeClr val="accent6">
              <a:lumMod val="60000"/>
              <a:lumOff val="40000"/>
              <a:alpha val="50000"/>
            </a:schemeClr>
          </a:solidFill>
          <a:ln w="9525" cap="flat" cmpd="sng" algn="ctr">
            <a:noFill/>
            <a:prstDash val="solid"/>
            <a:round/>
            <a:headEnd type="none" w="med" len="med"/>
            <a:tailEnd type="none" w="med" len="med"/>
          </a:ln>
          <a:effectLst/>
        </p:spPr>
        <p:txBody>
          <a:bodyPr/>
          <a:lstStyle/>
          <a:p>
            <a:pPr marL="342900" indent="-342900" algn="ctr">
              <a:spcBef>
                <a:spcPct val="20000"/>
              </a:spcBef>
              <a:buClr>
                <a:schemeClr val="accent1"/>
              </a:buClr>
              <a:buSzPct val="65000"/>
              <a:buFont typeface="Wingdings" pitchFamily="2" charset="2"/>
              <a:buNone/>
              <a:defRPr/>
            </a:pPr>
            <a:r>
              <a:rPr lang="en-US" sz="1200" dirty="0">
                <a:latin typeface="Arial" pitchFamily="34" charset="0"/>
                <a:ea typeface="宋体" pitchFamily="1" charset="-122"/>
                <a:cs typeface="+mn-cs"/>
              </a:rPr>
              <a:t>Training (A)</a:t>
            </a:r>
          </a:p>
        </p:txBody>
      </p:sp>
      <p:sp>
        <p:nvSpPr>
          <p:cNvPr id="40" name="Oval 39"/>
          <p:cNvSpPr/>
          <p:nvPr/>
        </p:nvSpPr>
        <p:spPr bwMode="auto">
          <a:xfrm>
            <a:off x="7451725" y="3421063"/>
            <a:ext cx="720725" cy="584200"/>
          </a:xfrm>
          <a:prstGeom prst="ellipse">
            <a:avLst/>
          </a:prstGeom>
          <a:solidFill>
            <a:schemeClr val="accent2">
              <a:lumMod val="60000"/>
              <a:lumOff val="40000"/>
              <a:alpha val="70000"/>
            </a:schemeClr>
          </a:solidFill>
          <a:ln w="9525" cap="flat" cmpd="sng" algn="ctr">
            <a:noFill/>
            <a:prstDash val="solid"/>
            <a:round/>
            <a:headEnd type="none" w="med" len="med"/>
            <a:tailEnd type="none" w="med" len="med"/>
          </a:ln>
          <a:effectLst/>
        </p:spPr>
        <p:txBody>
          <a:bodyPr/>
          <a:lstStyle/>
          <a:p>
            <a:pPr marL="342900" indent="-342900" algn="ctr">
              <a:spcBef>
                <a:spcPct val="20000"/>
              </a:spcBef>
              <a:buClr>
                <a:schemeClr val="accent1"/>
              </a:buClr>
              <a:buSzPct val="65000"/>
              <a:buFont typeface="Wingdings" pitchFamily="2" charset="2"/>
              <a:buNone/>
              <a:defRPr/>
            </a:pPr>
            <a:r>
              <a:rPr lang="en-US" sz="1200" dirty="0">
                <a:latin typeface="Arial" pitchFamily="34" charset="0"/>
                <a:ea typeface="宋体" pitchFamily="1" charset="-122"/>
                <a:cs typeface="+mn-cs"/>
              </a:rPr>
              <a:t>Deg.</a:t>
            </a:r>
          </a:p>
        </p:txBody>
      </p:sp>
      <p:sp>
        <p:nvSpPr>
          <p:cNvPr id="41" name="Oval 40"/>
          <p:cNvSpPr/>
          <p:nvPr/>
        </p:nvSpPr>
        <p:spPr bwMode="auto">
          <a:xfrm>
            <a:off x="8172450" y="3421063"/>
            <a:ext cx="720725" cy="584200"/>
          </a:xfrm>
          <a:prstGeom prst="ellipse">
            <a:avLst/>
          </a:prstGeom>
          <a:solidFill>
            <a:schemeClr val="accent2">
              <a:lumMod val="60000"/>
              <a:lumOff val="40000"/>
              <a:alpha val="50000"/>
            </a:schemeClr>
          </a:solidFill>
          <a:ln w="9525" cap="flat" cmpd="sng" algn="ctr">
            <a:noFill/>
            <a:prstDash val="solid"/>
            <a:round/>
            <a:headEnd type="none" w="med" len="med"/>
            <a:tailEnd type="none" w="med" len="med"/>
          </a:ln>
          <a:effectLst/>
        </p:spPr>
        <p:txBody>
          <a:bodyPr/>
          <a:lstStyle/>
          <a:p>
            <a:pPr marL="342900" indent="-342900" algn="ctr">
              <a:spcBef>
                <a:spcPct val="20000"/>
              </a:spcBef>
              <a:buClr>
                <a:schemeClr val="accent1"/>
              </a:buClr>
              <a:buSzPct val="65000"/>
              <a:buFont typeface="Wingdings" pitchFamily="2" charset="2"/>
              <a:buNone/>
              <a:defRPr/>
            </a:pPr>
            <a:r>
              <a:rPr lang="en-US" sz="1200" dirty="0">
                <a:latin typeface="Arial" pitchFamily="34" charset="0"/>
                <a:ea typeface="宋体" pitchFamily="1" charset="-122"/>
                <a:cs typeface="+mn-cs"/>
              </a:rPr>
              <a:t>Deg.</a:t>
            </a:r>
          </a:p>
        </p:txBody>
      </p:sp>
      <p:sp>
        <p:nvSpPr>
          <p:cNvPr id="42" name="Oval 41"/>
          <p:cNvSpPr/>
          <p:nvPr/>
        </p:nvSpPr>
        <p:spPr bwMode="auto">
          <a:xfrm>
            <a:off x="6011863" y="3421063"/>
            <a:ext cx="720725" cy="584200"/>
          </a:xfrm>
          <a:prstGeom prst="ellipse">
            <a:avLst/>
          </a:prstGeom>
          <a:solidFill>
            <a:schemeClr val="accent2">
              <a:lumMod val="60000"/>
              <a:lumOff val="40000"/>
            </a:schemeClr>
          </a:solidFill>
          <a:ln w="9525" cap="flat" cmpd="sng" algn="ctr">
            <a:noFill/>
            <a:prstDash val="solid"/>
            <a:round/>
            <a:headEnd type="none" w="med" len="med"/>
            <a:tailEnd type="none" w="med" len="med"/>
          </a:ln>
          <a:effectLst/>
        </p:spPr>
        <p:txBody>
          <a:bodyPr/>
          <a:lstStyle/>
          <a:p>
            <a:pPr marL="342900" indent="-342900" algn="ctr">
              <a:spcBef>
                <a:spcPct val="20000"/>
              </a:spcBef>
              <a:buClr>
                <a:schemeClr val="accent1"/>
              </a:buClr>
              <a:buSzPct val="65000"/>
              <a:buFont typeface="Wingdings" pitchFamily="2" charset="2"/>
              <a:buNone/>
              <a:defRPr/>
            </a:pPr>
            <a:r>
              <a:rPr lang="en-US" sz="1200" dirty="0">
                <a:latin typeface="Arial" pitchFamily="34" charset="0"/>
                <a:ea typeface="宋体" pitchFamily="1" charset="-122"/>
                <a:cs typeface="+mn-cs"/>
              </a:rPr>
              <a:t>Left </a:t>
            </a:r>
          </a:p>
          <a:p>
            <a:pPr marL="342900" indent="-342900" algn="ctr">
              <a:spcBef>
                <a:spcPct val="20000"/>
              </a:spcBef>
              <a:buClr>
                <a:schemeClr val="accent1"/>
              </a:buClr>
              <a:buSzPct val="65000"/>
              <a:buFont typeface="Wingdings" pitchFamily="2" charset="2"/>
              <a:buNone/>
              <a:defRPr/>
            </a:pPr>
            <a:r>
              <a:rPr lang="en-US" sz="1200" dirty="0">
                <a:latin typeface="Arial" pitchFamily="34" charset="0"/>
                <a:ea typeface="宋体" pitchFamily="1" charset="-122"/>
                <a:cs typeface="+mn-cs"/>
              </a:rPr>
              <a:t>B</a:t>
            </a:r>
          </a:p>
        </p:txBody>
      </p:sp>
      <p:sp>
        <p:nvSpPr>
          <p:cNvPr id="141335" name="TextBox 20"/>
          <p:cNvSpPr txBox="1">
            <a:spLocks noChangeArrowheads="1"/>
          </p:cNvSpPr>
          <p:nvPr/>
        </p:nvSpPr>
        <p:spPr bwMode="auto">
          <a:xfrm>
            <a:off x="6965950" y="3213100"/>
            <a:ext cx="269875" cy="239713"/>
          </a:xfrm>
          <a:prstGeom prst="rect">
            <a:avLst/>
          </a:prstGeom>
          <a:noFill/>
          <a:ln w="9525">
            <a:noFill/>
            <a:miter lim="800000"/>
            <a:headEnd/>
            <a:tailEnd/>
          </a:ln>
        </p:spPr>
        <p:txBody>
          <a:bodyPr wrap="none">
            <a:spAutoFit/>
          </a:bodyPr>
          <a:lstStyle/>
          <a:p>
            <a:pPr eaLnBrk="0" hangingPunct="0">
              <a:lnSpc>
                <a:spcPct val="80000"/>
              </a:lnSpc>
              <a:spcBef>
                <a:spcPct val="20000"/>
              </a:spcBef>
              <a:buClr>
                <a:schemeClr val="accent1"/>
              </a:buClr>
              <a:buSzPct val="65000"/>
              <a:buFont typeface="Wingdings" pitchFamily="2" charset="2"/>
              <a:buNone/>
            </a:pPr>
            <a:r>
              <a:rPr lang="en-US" sz="1200">
                <a:solidFill>
                  <a:schemeClr val="tx2"/>
                </a:solidFill>
                <a:ea typeface="SimSun" pitchFamily="2" charset="-122"/>
              </a:rPr>
              <a:t>?</a:t>
            </a:r>
          </a:p>
        </p:txBody>
      </p:sp>
      <p:sp>
        <p:nvSpPr>
          <p:cNvPr id="141336" name="TextBox 43"/>
          <p:cNvSpPr txBox="1">
            <a:spLocks noChangeArrowheads="1"/>
          </p:cNvSpPr>
          <p:nvPr/>
        </p:nvSpPr>
        <p:spPr bwMode="auto">
          <a:xfrm>
            <a:off x="7686675" y="3213100"/>
            <a:ext cx="269875" cy="239713"/>
          </a:xfrm>
          <a:prstGeom prst="rect">
            <a:avLst/>
          </a:prstGeom>
          <a:noFill/>
          <a:ln w="9525">
            <a:noFill/>
            <a:miter lim="800000"/>
            <a:headEnd/>
            <a:tailEnd/>
          </a:ln>
        </p:spPr>
        <p:txBody>
          <a:bodyPr wrap="none">
            <a:spAutoFit/>
          </a:bodyPr>
          <a:lstStyle/>
          <a:p>
            <a:pPr eaLnBrk="0" hangingPunct="0">
              <a:lnSpc>
                <a:spcPct val="80000"/>
              </a:lnSpc>
              <a:spcBef>
                <a:spcPct val="20000"/>
              </a:spcBef>
              <a:buClr>
                <a:schemeClr val="accent1"/>
              </a:buClr>
              <a:buSzPct val="65000"/>
              <a:buFont typeface="Wingdings" pitchFamily="2" charset="2"/>
              <a:buNone/>
            </a:pPr>
            <a:r>
              <a:rPr lang="en-US" sz="1200">
                <a:solidFill>
                  <a:schemeClr val="tx2"/>
                </a:solidFill>
                <a:ea typeface="SimSun" pitchFamily="2" charset="-122"/>
              </a:rPr>
              <a:t>?</a:t>
            </a:r>
          </a:p>
        </p:txBody>
      </p:sp>
      <p:sp>
        <p:nvSpPr>
          <p:cNvPr id="141337" name="TextBox 44"/>
          <p:cNvSpPr txBox="1">
            <a:spLocks noChangeArrowheads="1"/>
          </p:cNvSpPr>
          <p:nvPr/>
        </p:nvSpPr>
        <p:spPr bwMode="auto">
          <a:xfrm>
            <a:off x="8407400" y="3213100"/>
            <a:ext cx="268288" cy="239713"/>
          </a:xfrm>
          <a:prstGeom prst="rect">
            <a:avLst/>
          </a:prstGeom>
          <a:noFill/>
          <a:ln w="9525">
            <a:noFill/>
            <a:miter lim="800000"/>
            <a:headEnd/>
            <a:tailEnd/>
          </a:ln>
        </p:spPr>
        <p:txBody>
          <a:bodyPr wrap="none">
            <a:spAutoFit/>
          </a:bodyPr>
          <a:lstStyle/>
          <a:p>
            <a:pPr eaLnBrk="0" hangingPunct="0">
              <a:lnSpc>
                <a:spcPct val="80000"/>
              </a:lnSpc>
              <a:spcBef>
                <a:spcPct val="20000"/>
              </a:spcBef>
              <a:buClr>
                <a:schemeClr val="accent1"/>
              </a:buClr>
              <a:buSzPct val="65000"/>
              <a:buFont typeface="Wingdings" pitchFamily="2" charset="2"/>
              <a:buNone/>
            </a:pPr>
            <a:r>
              <a:rPr lang="en-US" sz="1200">
                <a:solidFill>
                  <a:schemeClr val="tx2"/>
                </a:solidFill>
                <a:ea typeface="SimSun" pitchFamily="2" charset="-122"/>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1325"/>
                                        </p:tgtEl>
                                        <p:attrNameLst>
                                          <p:attrName>style.visibility</p:attrName>
                                        </p:attrNameLst>
                                      </p:cBhvr>
                                      <p:to>
                                        <p:strVal val="visible"/>
                                      </p:to>
                                    </p:set>
                                    <p:animEffect transition="in" filter="dissolve">
                                      <p:cBhvr>
                                        <p:cTn id="7" dur="500"/>
                                        <p:tgtEl>
                                          <p:spTgt spid="141325"/>
                                        </p:tgtEl>
                                      </p:cBhvr>
                                    </p:animEffect>
                                  </p:childTnLst>
                                </p:cTn>
                              </p:par>
                              <p:par>
                                <p:cTn id="8" presetID="9" presetClass="entr" presetSubtype="0" fill="hold" nodeType="withEffect">
                                  <p:stCondLst>
                                    <p:cond delay="0"/>
                                  </p:stCondLst>
                                  <p:childTnLst>
                                    <p:set>
                                      <p:cBhvr>
                                        <p:cTn id="9" dur="1" fill="hold">
                                          <p:stCondLst>
                                            <p:cond delay="0"/>
                                          </p:stCondLst>
                                        </p:cTn>
                                        <p:tgtEl>
                                          <p:spTgt spid="141321"/>
                                        </p:tgtEl>
                                        <p:attrNameLst>
                                          <p:attrName>style.visibility</p:attrName>
                                        </p:attrNameLst>
                                      </p:cBhvr>
                                      <p:to>
                                        <p:strVal val="visible"/>
                                      </p:to>
                                    </p:set>
                                    <p:animEffect transition="in" filter="dissolve">
                                      <p:cBhvr>
                                        <p:cTn id="10" dur="500"/>
                                        <p:tgtEl>
                                          <p:spTgt spid="141321"/>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ssolv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dissolve">
                                      <p:cBhvr>
                                        <p:cTn id="23" dur="500"/>
                                        <p:tgtEl>
                                          <p:spTgt spid="38"/>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dissolve">
                                      <p:cBhvr>
                                        <p:cTn id="28" dur="500"/>
                                        <p:tgtEl>
                                          <p:spTgt spid="31"/>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41330"/>
                                        </p:tgtEl>
                                        <p:attrNameLst>
                                          <p:attrName>style.visibility</p:attrName>
                                        </p:attrNameLst>
                                      </p:cBhvr>
                                      <p:to>
                                        <p:strVal val="visible"/>
                                      </p:to>
                                    </p:set>
                                    <p:animEffect transition="in" filter="dissolve">
                                      <p:cBhvr>
                                        <p:cTn id="31" dur="500"/>
                                        <p:tgtEl>
                                          <p:spTgt spid="141330"/>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dissolve">
                                      <p:cBhvr>
                                        <p:cTn id="36" dur="500"/>
                                        <p:tgtEl>
                                          <p:spTgt spid="33"/>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dissolve">
                                      <p:cBhvr>
                                        <p:cTn id="41" dur="500"/>
                                        <p:tgtEl>
                                          <p:spTgt spid="4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41335"/>
                                        </p:tgtEl>
                                        <p:attrNameLst>
                                          <p:attrName>style.visibility</p:attrName>
                                        </p:attrNameLst>
                                      </p:cBhvr>
                                      <p:to>
                                        <p:strVal val="visible"/>
                                      </p:to>
                                    </p:set>
                                    <p:animEffect transition="in" filter="fade">
                                      <p:cBhvr>
                                        <p:cTn id="46" dur="500"/>
                                        <p:tgtEl>
                                          <p:spTgt spid="14133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41336"/>
                                        </p:tgtEl>
                                        <p:attrNameLst>
                                          <p:attrName>style.visibility</p:attrName>
                                        </p:attrNameLst>
                                      </p:cBhvr>
                                      <p:to>
                                        <p:strVal val="visible"/>
                                      </p:to>
                                    </p:set>
                                    <p:animEffect transition="in" filter="fade">
                                      <p:cBhvr>
                                        <p:cTn id="52" dur="500"/>
                                        <p:tgtEl>
                                          <p:spTgt spid="14133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500"/>
                                        <p:tgtEl>
                                          <p:spTgt spid="4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41337"/>
                                        </p:tgtEl>
                                        <p:attrNameLst>
                                          <p:attrName>style.visibility</p:attrName>
                                        </p:attrNameLst>
                                      </p:cBhvr>
                                      <p:to>
                                        <p:strVal val="visible"/>
                                      </p:to>
                                    </p:set>
                                    <p:animEffect transition="in" filter="fade">
                                      <p:cBhvr>
                                        <p:cTn id="58" dur="500"/>
                                        <p:tgtEl>
                                          <p:spTgt spid="14133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fade">
                                      <p:cBhvr>
                                        <p:cTn id="6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41325" grpId="0" animBg="1"/>
      <p:bldP spid="31" grpId="0" animBg="1"/>
      <p:bldP spid="33" grpId="0" animBg="1"/>
      <p:bldP spid="34" grpId="0" animBg="1"/>
      <p:bldP spid="141330" grpId="0" animBg="1"/>
      <p:bldP spid="38" grpId="0" animBg="1"/>
      <p:bldP spid="40" grpId="0" animBg="1"/>
      <p:bldP spid="41" grpId="0" animBg="1"/>
      <p:bldP spid="42" grpId="0" animBg="1"/>
      <p:bldP spid="141335" grpId="0"/>
      <p:bldP spid="141336" grpId="0"/>
      <p:bldP spid="14133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6"/>
          <p:cNvSpPr>
            <a:spLocks noGrp="1" noChangeArrowheads="1"/>
          </p:cNvSpPr>
          <p:nvPr>
            <p:ph type="sldNum" sz="quarter" idx="12"/>
          </p:nvPr>
        </p:nvSpPr>
        <p:spPr>
          <a:ln>
            <a:miter lim="800000"/>
            <a:headEnd/>
            <a:tailEnd/>
          </a:ln>
        </p:spPr>
        <p:txBody>
          <a:bodyPr/>
          <a:lstStyle/>
          <a:p>
            <a:pPr>
              <a:defRPr/>
            </a:pPr>
            <a:fld id="{48CDCD1A-268A-42B8-8E7E-932DBC48569B}" type="slidenum">
              <a:rPr lang="en-US" smtClean="0"/>
              <a:pPr>
                <a:defRPr/>
              </a:pPr>
              <a:t>45</a:t>
            </a:fld>
            <a:endParaRPr lang="en-US" smtClean="0"/>
          </a:p>
        </p:txBody>
      </p:sp>
      <p:sp>
        <p:nvSpPr>
          <p:cNvPr id="142338"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148B7088-E1A2-4FB8-85F8-7F7A4125881C}" type="slidenum">
              <a:rPr lang="en-US" sz="1200">
                <a:latin typeface="Garamond" pitchFamily="18" charset="0"/>
              </a:rPr>
              <a:pPr algn="r"/>
              <a:t>45</a:t>
            </a:fld>
            <a:endParaRPr lang="en-US" sz="1200">
              <a:latin typeface="Garamond" pitchFamily="18" charset="0"/>
            </a:endParaRPr>
          </a:p>
        </p:txBody>
      </p:sp>
      <p:sp>
        <p:nvSpPr>
          <p:cNvPr id="142339"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997DB4B4-90C1-484D-9F62-459A7CA765F2}" type="slidenum">
              <a:rPr lang="en-US" sz="1200">
                <a:latin typeface="Garamond" pitchFamily="18" charset="0"/>
              </a:rPr>
              <a:pPr algn="r"/>
              <a:t>45</a:t>
            </a:fld>
            <a:endParaRPr lang="en-US" sz="1200">
              <a:latin typeface="Garamond" pitchFamily="18" charset="0"/>
            </a:endParaRPr>
          </a:p>
        </p:txBody>
      </p:sp>
      <p:sp>
        <p:nvSpPr>
          <p:cNvPr id="142340" name="Title 1"/>
          <p:cNvSpPr>
            <a:spLocks noGrp="1"/>
          </p:cNvSpPr>
          <p:nvPr>
            <p:ph type="title" idx="4294967295"/>
          </p:nvPr>
        </p:nvSpPr>
        <p:spPr>
          <a:xfrm>
            <a:off x="985838" y="214313"/>
            <a:ext cx="8229600" cy="1139825"/>
          </a:xfrm>
        </p:spPr>
        <p:txBody>
          <a:bodyPr/>
          <a:lstStyle/>
          <a:p>
            <a:pPr eaLnBrk="1" hangingPunct="1"/>
            <a:r>
              <a:rPr lang="en-US" smtClean="0">
                <a:ea typeface="ＭＳ Ｐゴシック" pitchFamily="34" charset="-128"/>
              </a:rPr>
              <a:t>Time ML annotation</a:t>
            </a:r>
          </a:p>
        </p:txBody>
      </p:sp>
      <p:sp>
        <p:nvSpPr>
          <p:cNvPr id="142341" name="TextBox 9"/>
          <p:cNvSpPr txBox="1">
            <a:spLocks noChangeArrowheads="1"/>
          </p:cNvSpPr>
          <p:nvPr/>
        </p:nvSpPr>
        <p:spPr bwMode="auto">
          <a:xfrm>
            <a:off x="468313" y="855663"/>
            <a:ext cx="8675687" cy="5372100"/>
          </a:xfrm>
          <a:prstGeom prst="rect">
            <a:avLst/>
          </a:prstGeom>
          <a:noFill/>
          <a:ln w="9525">
            <a:noFill/>
            <a:miter lim="800000"/>
            <a:headEnd/>
            <a:tailEnd/>
          </a:ln>
        </p:spPr>
        <p:txBody>
          <a:bodyPr>
            <a:spAutoFit/>
          </a:bodyPr>
          <a:lstStyle/>
          <a:p>
            <a:pPr eaLnBrk="0" hangingPunct="0">
              <a:lnSpc>
                <a:spcPct val="80000"/>
              </a:lnSpc>
              <a:spcBef>
                <a:spcPct val="20000"/>
              </a:spcBef>
              <a:buClr>
                <a:schemeClr val="accent1"/>
              </a:buClr>
              <a:buSzPct val="65000"/>
              <a:buFont typeface="Wingdings" pitchFamily="2" charset="2"/>
              <a:buNone/>
            </a:pPr>
            <a:r>
              <a:rPr lang="en-US" sz="1600">
                <a:ea typeface="SimSun" pitchFamily="2" charset="-122"/>
              </a:rPr>
              <a:t>John was </a:t>
            </a:r>
          </a:p>
          <a:p>
            <a:pPr eaLnBrk="0" hangingPunct="0">
              <a:lnSpc>
                <a:spcPct val="80000"/>
              </a:lnSpc>
              <a:spcBef>
                <a:spcPct val="20000"/>
              </a:spcBef>
              <a:buClr>
                <a:schemeClr val="accent1"/>
              </a:buClr>
              <a:buSzPct val="65000"/>
              <a:buFont typeface="Wingdings" pitchFamily="2" charset="2"/>
              <a:buNone/>
            </a:pPr>
            <a:r>
              <a:rPr lang="en-US" sz="1600">
                <a:solidFill>
                  <a:srgbClr val="404040"/>
                </a:solidFill>
                <a:ea typeface="SimSun" pitchFamily="2" charset="-122"/>
              </a:rPr>
              <a:t>&lt;EVENT eid=e1 class=</a:t>
            </a:r>
            <a:r>
              <a:rPr lang="ja-JP" altLang="en-US" sz="1600">
                <a:solidFill>
                  <a:srgbClr val="404040"/>
                </a:solidFill>
                <a:ea typeface="SimSun" pitchFamily="2" charset="-122"/>
              </a:rPr>
              <a:t>“</a:t>
            </a:r>
            <a:r>
              <a:rPr lang="en-US" altLang="ja-JP" sz="1600">
                <a:solidFill>
                  <a:srgbClr val="404040"/>
                </a:solidFill>
                <a:ea typeface="SimSun" pitchFamily="2" charset="-122"/>
              </a:rPr>
              <a:t>OCCURRENCE</a:t>
            </a:r>
            <a:r>
              <a:rPr lang="ja-JP" altLang="en-US" sz="1600">
                <a:solidFill>
                  <a:srgbClr val="404040"/>
                </a:solidFill>
                <a:ea typeface="SimSun" pitchFamily="2" charset="-122"/>
              </a:rPr>
              <a:t>”</a:t>
            </a:r>
            <a:r>
              <a:rPr lang="en-US" altLang="ja-JP" sz="1600">
                <a:solidFill>
                  <a:srgbClr val="404040"/>
                </a:solidFill>
                <a:ea typeface="SimSun" pitchFamily="2" charset="-122"/>
              </a:rPr>
              <a:t>&gt;</a:t>
            </a:r>
          </a:p>
          <a:p>
            <a:pPr eaLnBrk="0" hangingPunct="0">
              <a:lnSpc>
                <a:spcPct val="80000"/>
              </a:lnSpc>
              <a:spcBef>
                <a:spcPct val="20000"/>
              </a:spcBef>
              <a:buClr>
                <a:schemeClr val="accent1"/>
              </a:buClr>
              <a:buSzPct val="65000"/>
              <a:buFont typeface="Wingdings" pitchFamily="2" charset="2"/>
              <a:buNone/>
            </a:pPr>
            <a:r>
              <a:rPr lang="en-US" sz="1600" b="1">
                <a:solidFill>
                  <a:schemeClr val="tx2"/>
                </a:solidFill>
                <a:ea typeface="SimSun" pitchFamily="2" charset="-122"/>
              </a:rPr>
              <a:t>Hired </a:t>
            </a:r>
            <a:r>
              <a:rPr lang="en-US" sz="1600">
                <a:solidFill>
                  <a:srgbClr val="404040"/>
                </a:solidFill>
                <a:ea typeface="SimSun" pitchFamily="2" charset="-122"/>
              </a:rPr>
              <a:t>&lt;/EVENT&gt; </a:t>
            </a:r>
          </a:p>
          <a:p>
            <a:pPr eaLnBrk="0" hangingPunct="0">
              <a:lnSpc>
                <a:spcPct val="80000"/>
              </a:lnSpc>
              <a:spcBef>
                <a:spcPct val="20000"/>
              </a:spcBef>
              <a:buClr>
                <a:schemeClr val="accent1"/>
              </a:buClr>
              <a:buSzPct val="65000"/>
              <a:buFont typeface="Wingdings" pitchFamily="2" charset="2"/>
              <a:buNone/>
            </a:pPr>
            <a:r>
              <a:rPr lang="en-US" sz="1600">
                <a:ea typeface="SimSun" pitchFamily="2" charset="-122"/>
              </a:rPr>
              <a:t>as a</a:t>
            </a:r>
          </a:p>
          <a:p>
            <a:pPr eaLnBrk="0" hangingPunct="0">
              <a:lnSpc>
                <a:spcPct val="80000"/>
              </a:lnSpc>
              <a:spcBef>
                <a:spcPct val="20000"/>
              </a:spcBef>
              <a:buClr>
                <a:schemeClr val="accent1"/>
              </a:buClr>
              <a:buSzPct val="65000"/>
              <a:buFont typeface="Wingdings" pitchFamily="2" charset="2"/>
              <a:buNone/>
            </a:pPr>
            <a:r>
              <a:rPr lang="en-US" sz="1600">
                <a:solidFill>
                  <a:srgbClr val="404040"/>
                </a:solidFill>
                <a:ea typeface="SimSun" pitchFamily="2" charset="-122"/>
              </a:rPr>
              <a:t>&lt;EVENT eid=e2 class=</a:t>
            </a:r>
            <a:r>
              <a:rPr lang="ja-JP" altLang="en-US" sz="1600">
                <a:solidFill>
                  <a:srgbClr val="404040"/>
                </a:solidFill>
                <a:ea typeface="SimSun" pitchFamily="2" charset="-122"/>
              </a:rPr>
              <a:t>“</a:t>
            </a:r>
            <a:r>
              <a:rPr lang="en-US" altLang="ja-JP" sz="1600">
                <a:solidFill>
                  <a:srgbClr val="404040"/>
                </a:solidFill>
                <a:ea typeface="SimSun" pitchFamily="2" charset="-122"/>
              </a:rPr>
              <a:t>STATE</a:t>
            </a:r>
            <a:r>
              <a:rPr lang="ja-JP" altLang="en-US" sz="1600">
                <a:solidFill>
                  <a:srgbClr val="404040"/>
                </a:solidFill>
                <a:ea typeface="SimSun" pitchFamily="2" charset="-122"/>
              </a:rPr>
              <a:t>”</a:t>
            </a:r>
            <a:r>
              <a:rPr lang="en-US" altLang="ja-JP" sz="1600">
                <a:solidFill>
                  <a:srgbClr val="404040"/>
                </a:solidFill>
                <a:ea typeface="SimSun" pitchFamily="2" charset="-122"/>
              </a:rPr>
              <a:t>&gt;</a:t>
            </a:r>
            <a:r>
              <a:rPr lang="en-US" altLang="ja-JP" sz="1600">
                <a:ea typeface="SimSun" pitchFamily="2" charset="-122"/>
              </a:rPr>
              <a:t> </a:t>
            </a:r>
          </a:p>
          <a:p>
            <a:pPr eaLnBrk="0" hangingPunct="0">
              <a:lnSpc>
                <a:spcPct val="80000"/>
              </a:lnSpc>
              <a:spcBef>
                <a:spcPct val="20000"/>
              </a:spcBef>
              <a:buClr>
                <a:schemeClr val="accent1"/>
              </a:buClr>
              <a:buSzPct val="65000"/>
              <a:buFont typeface="Wingdings" pitchFamily="2" charset="2"/>
              <a:buNone/>
            </a:pPr>
            <a:r>
              <a:rPr lang="en-US" sz="1600" b="1">
                <a:solidFill>
                  <a:schemeClr val="tx2"/>
                </a:solidFill>
                <a:ea typeface="SimSun" pitchFamily="2" charset="-122"/>
              </a:rPr>
              <a:t>technician</a:t>
            </a:r>
            <a:r>
              <a:rPr lang="en-US" sz="1600">
                <a:solidFill>
                  <a:schemeClr val="tx2"/>
                </a:solidFill>
                <a:ea typeface="SimSun" pitchFamily="2" charset="-122"/>
              </a:rPr>
              <a:t> </a:t>
            </a:r>
            <a:r>
              <a:rPr lang="en-US" sz="1600">
                <a:solidFill>
                  <a:srgbClr val="404040"/>
                </a:solidFill>
                <a:ea typeface="SimSun" pitchFamily="2" charset="-122"/>
              </a:rPr>
              <a:t>&lt;/EVENT&gt;</a:t>
            </a:r>
          </a:p>
          <a:p>
            <a:pPr eaLnBrk="0" hangingPunct="0">
              <a:lnSpc>
                <a:spcPct val="80000"/>
              </a:lnSpc>
              <a:spcBef>
                <a:spcPct val="20000"/>
              </a:spcBef>
              <a:buClr>
                <a:schemeClr val="accent1"/>
              </a:buClr>
              <a:buSzPct val="65000"/>
              <a:buFont typeface="Wingdings" pitchFamily="2" charset="2"/>
              <a:buNone/>
            </a:pPr>
            <a:r>
              <a:rPr lang="en-US" sz="1600">
                <a:ea typeface="SimSun" pitchFamily="2" charset="-122"/>
              </a:rPr>
              <a:t>by company A </a:t>
            </a:r>
          </a:p>
          <a:p>
            <a:pPr eaLnBrk="0" hangingPunct="0">
              <a:lnSpc>
                <a:spcPct val="80000"/>
              </a:lnSpc>
              <a:spcBef>
                <a:spcPct val="20000"/>
              </a:spcBef>
              <a:buClr>
                <a:schemeClr val="accent1"/>
              </a:buClr>
              <a:buSzPct val="65000"/>
              <a:buFont typeface="Wingdings" pitchFamily="2" charset="2"/>
              <a:buNone/>
            </a:pPr>
            <a:r>
              <a:rPr lang="en-US" sz="1600">
                <a:solidFill>
                  <a:srgbClr val="404040"/>
                </a:solidFill>
                <a:ea typeface="SimSun" pitchFamily="2" charset="-122"/>
              </a:rPr>
              <a:t>&lt;SIGNAL sid=s1&gt;</a:t>
            </a:r>
          </a:p>
          <a:p>
            <a:pPr eaLnBrk="0" hangingPunct="0">
              <a:lnSpc>
                <a:spcPct val="80000"/>
              </a:lnSpc>
              <a:spcBef>
                <a:spcPct val="20000"/>
              </a:spcBef>
              <a:buClr>
                <a:schemeClr val="accent1"/>
              </a:buClr>
              <a:buSzPct val="65000"/>
              <a:buFont typeface="Wingdings" pitchFamily="2" charset="2"/>
              <a:buNone/>
            </a:pPr>
            <a:r>
              <a:rPr lang="en-US" sz="1600">
                <a:ea typeface="SimSun" pitchFamily="2" charset="-122"/>
              </a:rPr>
              <a:t>in </a:t>
            </a:r>
            <a:r>
              <a:rPr lang="en-US" sz="1600">
                <a:solidFill>
                  <a:srgbClr val="404040"/>
                </a:solidFill>
                <a:ea typeface="SimSun" pitchFamily="2" charset="-122"/>
              </a:rPr>
              <a:t>&lt;/SIGNAL&gt;</a:t>
            </a:r>
          </a:p>
          <a:p>
            <a:pPr eaLnBrk="0" hangingPunct="0">
              <a:lnSpc>
                <a:spcPct val="80000"/>
              </a:lnSpc>
              <a:spcBef>
                <a:spcPct val="20000"/>
              </a:spcBef>
              <a:buClr>
                <a:schemeClr val="accent1"/>
              </a:buClr>
              <a:buSzPct val="65000"/>
              <a:buFont typeface="Wingdings" pitchFamily="2" charset="2"/>
              <a:buNone/>
            </a:pPr>
            <a:r>
              <a:rPr lang="en-US" sz="1600">
                <a:solidFill>
                  <a:srgbClr val="404040"/>
                </a:solidFill>
                <a:ea typeface="SimSun" pitchFamily="2" charset="-122"/>
              </a:rPr>
              <a:t>&lt;TIMEX3 tid=t1 type=</a:t>
            </a:r>
            <a:r>
              <a:rPr lang="ja-JP" altLang="en-US" sz="1600">
                <a:solidFill>
                  <a:srgbClr val="404040"/>
                </a:solidFill>
                <a:ea typeface="SimSun" pitchFamily="2" charset="-122"/>
              </a:rPr>
              <a:t>“</a:t>
            </a:r>
            <a:r>
              <a:rPr lang="en-US" altLang="ja-JP" sz="1600">
                <a:solidFill>
                  <a:srgbClr val="404040"/>
                </a:solidFill>
                <a:ea typeface="SimSun" pitchFamily="2" charset="-122"/>
              </a:rPr>
              <a:t>DATE</a:t>
            </a:r>
            <a:r>
              <a:rPr lang="ja-JP" altLang="en-US" sz="1600">
                <a:solidFill>
                  <a:srgbClr val="404040"/>
                </a:solidFill>
                <a:ea typeface="SimSun" pitchFamily="2" charset="-122"/>
              </a:rPr>
              <a:t>”</a:t>
            </a:r>
            <a:r>
              <a:rPr lang="en-US" altLang="ja-JP" sz="1600">
                <a:solidFill>
                  <a:srgbClr val="404040"/>
                </a:solidFill>
                <a:ea typeface="SimSun" pitchFamily="2" charset="-122"/>
              </a:rPr>
              <a:t> value=</a:t>
            </a:r>
            <a:r>
              <a:rPr lang="ja-JP" altLang="en-US" sz="1600">
                <a:solidFill>
                  <a:srgbClr val="404040"/>
                </a:solidFill>
                <a:ea typeface="SimSun" pitchFamily="2" charset="-122"/>
              </a:rPr>
              <a:t>“</a:t>
            </a:r>
            <a:r>
              <a:rPr lang="en-US" altLang="ja-JP" sz="1600">
                <a:solidFill>
                  <a:srgbClr val="404040"/>
                </a:solidFill>
                <a:ea typeface="SimSun" pitchFamily="2" charset="-122"/>
              </a:rPr>
              <a:t>200606XX</a:t>
            </a:r>
            <a:r>
              <a:rPr lang="ja-JP" altLang="en-US" sz="1600">
                <a:solidFill>
                  <a:srgbClr val="404040"/>
                </a:solidFill>
                <a:ea typeface="SimSun" pitchFamily="2" charset="-122"/>
              </a:rPr>
              <a:t>”</a:t>
            </a:r>
            <a:r>
              <a:rPr lang="en-US" altLang="ja-JP" sz="1600">
                <a:solidFill>
                  <a:srgbClr val="404040"/>
                </a:solidFill>
                <a:ea typeface="SimSun" pitchFamily="2" charset="-122"/>
              </a:rPr>
              <a:t> temporalFunction=</a:t>
            </a:r>
            <a:r>
              <a:rPr lang="ja-JP" altLang="en-US" sz="1600">
                <a:solidFill>
                  <a:srgbClr val="404040"/>
                </a:solidFill>
                <a:ea typeface="SimSun" pitchFamily="2" charset="-122"/>
              </a:rPr>
              <a:t>“</a:t>
            </a:r>
            <a:r>
              <a:rPr lang="en-US" altLang="ja-JP" sz="1600">
                <a:solidFill>
                  <a:srgbClr val="404040"/>
                </a:solidFill>
                <a:ea typeface="SimSun" pitchFamily="2" charset="-122"/>
              </a:rPr>
              <a:t>true</a:t>
            </a:r>
            <a:r>
              <a:rPr lang="ja-JP" altLang="en-US" sz="1600">
                <a:solidFill>
                  <a:srgbClr val="404040"/>
                </a:solidFill>
                <a:ea typeface="SimSun" pitchFamily="2" charset="-122"/>
              </a:rPr>
              <a:t>”</a:t>
            </a:r>
            <a:r>
              <a:rPr lang="en-US" altLang="ja-JP" sz="1600">
                <a:solidFill>
                  <a:srgbClr val="404040"/>
                </a:solidFill>
                <a:ea typeface="SimSun" pitchFamily="2" charset="-122"/>
              </a:rPr>
              <a:t>&gt;</a:t>
            </a:r>
          </a:p>
          <a:p>
            <a:pPr eaLnBrk="0" hangingPunct="0">
              <a:lnSpc>
                <a:spcPct val="80000"/>
              </a:lnSpc>
              <a:spcBef>
                <a:spcPct val="20000"/>
              </a:spcBef>
              <a:buClr>
                <a:schemeClr val="accent1"/>
              </a:buClr>
              <a:buSzPct val="65000"/>
              <a:buFont typeface="Wingdings" pitchFamily="2" charset="2"/>
              <a:buNone/>
            </a:pPr>
            <a:r>
              <a:rPr lang="en-US" sz="1600" b="1">
                <a:solidFill>
                  <a:schemeClr val="accent1"/>
                </a:solidFill>
                <a:ea typeface="SimSun" pitchFamily="2" charset="-122"/>
              </a:rPr>
              <a:t>June of 2006</a:t>
            </a:r>
            <a:r>
              <a:rPr lang="en-US" sz="1600">
                <a:ea typeface="SimSun" pitchFamily="2" charset="-122"/>
              </a:rPr>
              <a:t>. </a:t>
            </a:r>
            <a:r>
              <a:rPr lang="en-US" sz="1600">
                <a:solidFill>
                  <a:srgbClr val="404040"/>
                </a:solidFill>
                <a:ea typeface="SimSun" pitchFamily="2" charset="-122"/>
              </a:rPr>
              <a:t>&lt;/TIMEX3&gt;</a:t>
            </a:r>
          </a:p>
          <a:p>
            <a:pPr eaLnBrk="0" hangingPunct="0">
              <a:lnSpc>
                <a:spcPct val="80000"/>
              </a:lnSpc>
              <a:spcBef>
                <a:spcPct val="20000"/>
              </a:spcBef>
              <a:buClr>
                <a:schemeClr val="accent1"/>
              </a:buClr>
              <a:buSzPct val="65000"/>
              <a:buFont typeface="Wingdings" pitchFamily="2" charset="2"/>
              <a:buNone/>
            </a:pPr>
            <a:r>
              <a:rPr lang="en-US" sz="1600">
                <a:ea typeface="SimSun" pitchFamily="2" charset="-122"/>
              </a:rPr>
              <a:t>…</a:t>
            </a:r>
          </a:p>
          <a:p>
            <a:pPr eaLnBrk="0" hangingPunct="0">
              <a:lnSpc>
                <a:spcPct val="80000"/>
              </a:lnSpc>
              <a:spcBef>
                <a:spcPct val="20000"/>
              </a:spcBef>
              <a:buClr>
                <a:schemeClr val="accent1"/>
              </a:buClr>
              <a:buSzPct val="65000"/>
              <a:buFont typeface="Wingdings" pitchFamily="2" charset="2"/>
              <a:buNone/>
            </a:pPr>
            <a:r>
              <a:rPr lang="en-US" sz="1600">
                <a:ea typeface="SimSun" pitchFamily="2" charset="-122"/>
              </a:rPr>
              <a:t>He</a:t>
            </a:r>
          </a:p>
          <a:p>
            <a:pPr eaLnBrk="0" hangingPunct="0">
              <a:lnSpc>
                <a:spcPct val="80000"/>
              </a:lnSpc>
              <a:spcBef>
                <a:spcPct val="20000"/>
              </a:spcBef>
              <a:buClr>
                <a:schemeClr val="accent1"/>
              </a:buClr>
              <a:buSzPct val="65000"/>
              <a:buFont typeface="Wingdings" pitchFamily="2" charset="2"/>
              <a:buNone/>
            </a:pPr>
            <a:r>
              <a:rPr lang="en-US" sz="1600">
                <a:solidFill>
                  <a:srgbClr val="404040"/>
                </a:solidFill>
                <a:ea typeface="SimSun" pitchFamily="2" charset="-122"/>
              </a:rPr>
              <a:t>&lt;EVENT eid=e4 class=</a:t>
            </a:r>
            <a:r>
              <a:rPr lang="ja-JP" altLang="en-US" sz="1600">
                <a:solidFill>
                  <a:srgbClr val="404040"/>
                </a:solidFill>
                <a:ea typeface="SimSun" pitchFamily="2" charset="-122"/>
              </a:rPr>
              <a:t>“</a:t>
            </a:r>
            <a:r>
              <a:rPr lang="en-US" altLang="ja-JP" sz="1600">
                <a:solidFill>
                  <a:srgbClr val="404040"/>
                </a:solidFill>
                <a:ea typeface="SimSun" pitchFamily="2" charset="-122"/>
              </a:rPr>
              <a:t>OCCURRENCE</a:t>
            </a:r>
            <a:r>
              <a:rPr lang="ja-JP" altLang="en-US" sz="1600">
                <a:solidFill>
                  <a:srgbClr val="404040"/>
                </a:solidFill>
                <a:ea typeface="SimSun" pitchFamily="2" charset="-122"/>
              </a:rPr>
              <a:t>”</a:t>
            </a:r>
            <a:r>
              <a:rPr lang="en-US" altLang="ja-JP" sz="1600">
                <a:solidFill>
                  <a:srgbClr val="404040"/>
                </a:solidFill>
                <a:ea typeface="SimSun" pitchFamily="2" charset="-122"/>
              </a:rPr>
              <a:t>&gt; </a:t>
            </a:r>
            <a:r>
              <a:rPr lang="en-US" altLang="ja-JP" sz="1600">
                <a:ea typeface="SimSun" pitchFamily="2" charset="-122"/>
              </a:rPr>
              <a:t>worked</a:t>
            </a:r>
            <a:r>
              <a:rPr lang="en-US" altLang="ja-JP" sz="1600">
                <a:solidFill>
                  <a:srgbClr val="404040"/>
                </a:solidFill>
                <a:ea typeface="SimSun" pitchFamily="2" charset="-122"/>
              </a:rPr>
              <a:t> &lt;/EVENT&gt;</a:t>
            </a:r>
          </a:p>
          <a:p>
            <a:pPr eaLnBrk="0" hangingPunct="0">
              <a:lnSpc>
                <a:spcPct val="80000"/>
              </a:lnSpc>
              <a:spcBef>
                <a:spcPct val="20000"/>
              </a:spcBef>
              <a:buClr>
                <a:schemeClr val="accent1"/>
              </a:buClr>
              <a:buSzPct val="65000"/>
              <a:buFont typeface="Wingdings" pitchFamily="2" charset="2"/>
              <a:buNone/>
            </a:pPr>
            <a:r>
              <a:rPr lang="en-US" sz="1600">
                <a:ea typeface="SimSun" pitchFamily="2" charset="-122"/>
              </a:rPr>
              <a:t>for company B </a:t>
            </a:r>
          </a:p>
          <a:p>
            <a:pPr eaLnBrk="0" hangingPunct="0">
              <a:lnSpc>
                <a:spcPct val="80000"/>
              </a:lnSpc>
              <a:spcBef>
                <a:spcPct val="20000"/>
              </a:spcBef>
              <a:buClr>
                <a:schemeClr val="accent1"/>
              </a:buClr>
              <a:buSzPct val="65000"/>
              <a:buFont typeface="Wingdings" pitchFamily="2" charset="2"/>
              <a:buNone/>
            </a:pPr>
            <a:r>
              <a:rPr lang="en-US" sz="1600">
                <a:solidFill>
                  <a:srgbClr val="404040"/>
                </a:solidFill>
                <a:ea typeface="SimSun" pitchFamily="2" charset="-122"/>
              </a:rPr>
              <a:t>&lt;SIGNAL sid=s2&gt; </a:t>
            </a:r>
            <a:r>
              <a:rPr lang="en-US" sz="1600">
                <a:ea typeface="SimSun" pitchFamily="2" charset="-122"/>
              </a:rPr>
              <a:t>in &lt;/SIGNAL&gt;</a:t>
            </a:r>
          </a:p>
          <a:p>
            <a:pPr eaLnBrk="0" hangingPunct="0">
              <a:lnSpc>
                <a:spcPct val="80000"/>
              </a:lnSpc>
              <a:spcBef>
                <a:spcPct val="20000"/>
              </a:spcBef>
              <a:buClr>
                <a:schemeClr val="accent1"/>
              </a:buClr>
              <a:buSzPct val="65000"/>
              <a:buFont typeface="Wingdings" pitchFamily="2" charset="2"/>
              <a:buNone/>
            </a:pPr>
            <a:r>
              <a:rPr lang="en-US" sz="1600">
                <a:solidFill>
                  <a:srgbClr val="404040"/>
                </a:solidFill>
                <a:ea typeface="SimSun" pitchFamily="2" charset="-122"/>
              </a:rPr>
              <a:t>&lt;TIMEX3 tid=t2 type=</a:t>
            </a:r>
            <a:r>
              <a:rPr lang="ja-JP" altLang="en-US" sz="1600">
                <a:solidFill>
                  <a:srgbClr val="404040"/>
                </a:solidFill>
                <a:ea typeface="SimSun" pitchFamily="2" charset="-122"/>
              </a:rPr>
              <a:t>“</a:t>
            </a:r>
            <a:r>
              <a:rPr lang="en-US" altLang="ja-JP" sz="1600">
                <a:solidFill>
                  <a:srgbClr val="404040"/>
                </a:solidFill>
                <a:ea typeface="SimSun" pitchFamily="2" charset="-122"/>
              </a:rPr>
              <a:t>DATE</a:t>
            </a:r>
            <a:r>
              <a:rPr lang="ja-JP" altLang="en-US" sz="1600">
                <a:solidFill>
                  <a:srgbClr val="404040"/>
                </a:solidFill>
                <a:ea typeface="SimSun" pitchFamily="2" charset="-122"/>
              </a:rPr>
              <a:t>”</a:t>
            </a:r>
            <a:r>
              <a:rPr lang="en-US" altLang="ja-JP" sz="1600">
                <a:solidFill>
                  <a:srgbClr val="404040"/>
                </a:solidFill>
                <a:ea typeface="SimSun" pitchFamily="2" charset="-122"/>
              </a:rPr>
              <a:t> value=</a:t>
            </a:r>
            <a:r>
              <a:rPr lang="ja-JP" altLang="en-US" sz="1600">
                <a:solidFill>
                  <a:srgbClr val="404040"/>
                </a:solidFill>
                <a:ea typeface="SimSun" pitchFamily="2" charset="-122"/>
              </a:rPr>
              <a:t>“</a:t>
            </a:r>
            <a:r>
              <a:rPr lang="en-US" altLang="ja-JP" sz="1600">
                <a:solidFill>
                  <a:srgbClr val="404040"/>
                </a:solidFill>
                <a:ea typeface="SimSun" pitchFamily="2" charset="-122"/>
              </a:rPr>
              <a:t>2008XXXX</a:t>
            </a:r>
            <a:r>
              <a:rPr lang="ja-JP" altLang="en-US" sz="1600">
                <a:solidFill>
                  <a:srgbClr val="404040"/>
                </a:solidFill>
                <a:ea typeface="SimSun" pitchFamily="2" charset="-122"/>
              </a:rPr>
              <a:t>”</a:t>
            </a:r>
            <a:r>
              <a:rPr lang="en-US" altLang="ja-JP" sz="1600">
                <a:solidFill>
                  <a:srgbClr val="404040"/>
                </a:solidFill>
                <a:ea typeface="SimSun" pitchFamily="2" charset="-122"/>
              </a:rPr>
              <a:t> temporalFunction=</a:t>
            </a:r>
            <a:r>
              <a:rPr lang="ja-JP" altLang="en-US" sz="1600">
                <a:solidFill>
                  <a:srgbClr val="404040"/>
                </a:solidFill>
                <a:ea typeface="SimSun" pitchFamily="2" charset="-122"/>
              </a:rPr>
              <a:t>“</a:t>
            </a:r>
            <a:r>
              <a:rPr lang="en-US" altLang="ja-JP" sz="1600">
                <a:solidFill>
                  <a:srgbClr val="404040"/>
                </a:solidFill>
                <a:ea typeface="SimSun" pitchFamily="2" charset="-122"/>
              </a:rPr>
              <a:t>true</a:t>
            </a:r>
            <a:r>
              <a:rPr lang="ja-JP" altLang="en-US" sz="1600">
                <a:solidFill>
                  <a:srgbClr val="404040"/>
                </a:solidFill>
                <a:ea typeface="SimSun" pitchFamily="2" charset="-122"/>
              </a:rPr>
              <a:t>”</a:t>
            </a:r>
            <a:r>
              <a:rPr lang="en-US" altLang="ja-JP" sz="1600">
                <a:solidFill>
                  <a:srgbClr val="404040"/>
                </a:solidFill>
                <a:ea typeface="SimSun" pitchFamily="2" charset="-122"/>
              </a:rPr>
              <a:t>&gt; </a:t>
            </a:r>
            <a:r>
              <a:rPr lang="en-US" altLang="ja-JP" sz="1600">
                <a:ea typeface="SimSun" pitchFamily="2" charset="-122"/>
              </a:rPr>
              <a:t>2008 </a:t>
            </a:r>
            <a:r>
              <a:rPr lang="en-US" altLang="ja-JP" sz="1600">
                <a:solidFill>
                  <a:srgbClr val="404040"/>
                </a:solidFill>
                <a:ea typeface="SimSun" pitchFamily="2" charset="-122"/>
              </a:rPr>
              <a:t>&lt;/TIMEX3&gt;</a:t>
            </a:r>
            <a:endParaRPr lang="en-US" altLang="ja-JP" sz="1600">
              <a:ea typeface="SimSun" pitchFamily="2" charset="-122"/>
            </a:endParaRPr>
          </a:p>
          <a:p>
            <a:pPr eaLnBrk="0" hangingPunct="0">
              <a:lnSpc>
                <a:spcPct val="80000"/>
              </a:lnSpc>
              <a:spcBef>
                <a:spcPct val="20000"/>
              </a:spcBef>
              <a:buClr>
                <a:schemeClr val="accent1"/>
              </a:buClr>
              <a:buSzPct val="65000"/>
              <a:buFont typeface="Wingdings" pitchFamily="2" charset="2"/>
              <a:buNone/>
            </a:pPr>
            <a:r>
              <a:rPr lang="en-US" sz="1600">
                <a:ea typeface="SimSun" pitchFamily="2" charset="-122"/>
              </a:rPr>
              <a:t>…</a:t>
            </a:r>
          </a:p>
          <a:p>
            <a:pPr eaLnBrk="0" hangingPunct="0">
              <a:lnSpc>
                <a:spcPct val="80000"/>
              </a:lnSpc>
              <a:spcBef>
                <a:spcPct val="20000"/>
              </a:spcBef>
              <a:buClr>
                <a:schemeClr val="accent1"/>
              </a:buClr>
              <a:buSzPct val="65000"/>
              <a:buFont typeface="Wingdings" pitchFamily="2" charset="2"/>
              <a:buNone/>
            </a:pPr>
            <a:r>
              <a:rPr lang="en-US" sz="1600">
                <a:solidFill>
                  <a:srgbClr val="404040"/>
                </a:solidFill>
                <a:ea typeface="SimSun" pitchFamily="2" charset="-122"/>
              </a:rPr>
              <a:t>&lt;SIGNAL sid=s3&gt; </a:t>
            </a:r>
            <a:r>
              <a:rPr lang="en-US" sz="1600">
                <a:ea typeface="SimSun" pitchFamily="2" charset="-122"/>
              </a:rPr>
              <a:t>After</a:t>
            </a:r>
            <a:r>
              <a:rPr lang="en-US" sz="1600">
                <a:solidFill>
                  <a:srgbClr val="404040"/>
                </a:solidFill>
                <a:ea typeface="SimSun" pitchFamily="2" charset="-122"/>
              </a:rPr>
              <a:t> &lt;/SIGNAL&gt;</a:t>
            </a:r>
          </a:p>
          <a:p>
            <a:pPr eaLnBrk="0" hangingPunct="0">
              <a:lnSpc>
                <a:spcPct val="80000"/>
              </a:lnSpc>
              <a:spcBef>
                <a:spcPct val="20000"/>
              </a:spcBef>
              <a:buClr>
                <a:schemeClr val="accent1"/>
              </a:buClr>
              <a:buSzPct val="65000"/>
              <a:buFont typeface="Wingdings" pitchFamily="2" charset="2"/>
              <a:buNone/>
            </a:pPr>
            <a:r>
              <a:rPr lang="en-US" sz="1600">
                <a:solidFill>
                  <a:srgbClr val="404040"/>
                </a:solidFill>
                <a:ea typeface="SimSun" pitchFamily="2" charset="-122"/>
              </a:rPr>
              <a:t>&lt;EVENT eid=e3 class=</a:t>
            </a:r>
            <a:r>
              <a:rPr lang="ja-JP" altLang="en-US" sz="1600">
                <a:solidFill>
                  <a:srgbClr val="404040"/>
                </a:solidFill>
                <a:ea typeface="SimSun" pitchFamily="2" charset="-122"/>
              </a:rPr>
              <a:t>“</a:t>
            </a:r>
            <a:r>
              <a:rPr lang="en-US" altLang="ja-JP" sz="1600">
                <a:solidFill>
                  <a:srgbClr val="404040"/>
                </a:solidFill>
                <a:ea typeface="SimSun" pitchFamily="2" charset="-122"/>
              </a:rPr>
              <a:t>OCCURRENCE</a:t>
            </a:r>
            <a:r>
              <a:rPr lang="ja-JP" altLang="en-US" sz="1600">
                <a:solidFill>
                  <a:srgbClr val="404040"/>
                </a:solidFill>
                <a:ea typeface="SimSun" pitchFamily="2" charset="-122"/>
              </a:rPr>
              <a:t>”</a:t>
            </a:r>
            <a:r>
              <a:rPr lang="en-US" altLang="ja-JP" sz="1600">
                <a:solidFill>
                  <a:srgbClr val="404040"/>
                </a:solidFill>
                <a:ea typeface="SimSun" pitchFamily="2" charset="-122"/>
              </a:rPr>
              <a:t>&gt; </a:t>
            </a:r>
            <a:r>
              <a:rPr lang="en-US" altLang="ja-JP" sz="1600">
                <a:ea typeface="SimSun" pitchFamily="2" charset="-122"/>
              </a:rPr>
              <a:t>leaving </a:t>
            </a:r>
            <a:r>
              <a:rPr lang="en-US" altLang="ja-JP" sz="1600">
                <a:solidFill>
                  <a:srgbClr val="404040"/>
                </a:solidFill>
                <a:ea typeface="SimSun" pitchFamily="2" charset="-122"/>
              </a:rPr>
              <a:t>&lt;/EVENT&gt;</a:t>
            </a:r>
          </a:p>
          <a:p>
            <a:pPr eaLnBrk="0" hangingPunct="0">
              <a:lnSpc>
                <a:spcPct val="80000"/>
              </a:lnSpc>
              <a:spcBef>
                <a:spcPct val="20000"/>
              </a:spcBef>
              <a:buClr>
                <a:schemeClr val="accent1"/>
              </a:buClr>
              <a:buSzPct val="65000"/>
              <a:buFont typeface="Wingdings" pitchFamily="2" charset="2"/>
              <a:buNone/>
            </a:pPr>
            <a:r>
              <a:rPr lang="en-US" sz="1600">
                <a:ea typeface="SimSun" pitchFamily="2" charset="-122"/>
              </a:rPr>
              <a:t>the company, John </a:t>
            </a:r>
            <a:r>
              <a:rPr lang="en-US" sz="1600">
                <a:solidFill>
                  <a:srgbClr val="404040"/>
                </a:solidFill>
                <a:ea typeface="SimSun" pitchFamily="2" charset="-122"/>
              </a:rPr>
              <a:t>&lt;EVENT eid=e5 class=</a:t>
            </a:r>
            <a:r>
              <a:rPr lang="ja-JP" altLang="en-US" sz="1600">
                <a:solidFill>
                  <a:srgbClr val="404040"/>
                </a:solidFill>
                <a:ea typeface="SimSun" pitchFamily="2" charset="-122"/>
              </a:rPr>
              <a:t>“</a:t>
            </a:r>
            <a:r>
              <a:rPr lang="en-US" altLang="ja-JP" sz="1600">
                <a:solidFill>
                  <a:srgbClr val="404040"/>
                </a:solidFill>
                <a:ea typeface="SimSun" pitchFamily="2" charset="-122"/>
              </a:rPr>
              <a:t>OCCURRENCE</a:t>
            </a:r>
            <a:r>
              <a:rPr lang="ja-JP" altLang="en-US" sz="1600">
                <a:solidFill>
                  <a:srgbClr val="404040"/>
                </a:solidFill>
                <a:ea typeface="SimSun" pitchFamily="2" charset="-122"/>
              </a:rPr>
              <a:t>”</a:t>
            </a:r>
            <a:r>
              <a:rPr lang="en-US" altLang="ja-JP" sz="1600">
                <a:solidFill>
                  <a:srgbClr val="404040"/>
                </a:solidFill>
                <a:ea typeface="SimSun" pitchFamily="2" charset="-122"/>
              </a:rPr>
              <a:t>&gt; </a:t>
            </a:r>
            <a:r>
              <a:rPr lang="en-US" altLang="ja-JP" sz="1600">
                <a:ea typeface="SimSun" pitchFamily="2" charset="-122"/>
              </a:rPr>
              <a:t>earned a degree in engineering</a:t>
            </a:r>
            <a:r>
              <a:rPr lang="en-US" altLang="ja-JP" sz="1600">
                <a:solidFill>
                  <a:srgbClr val="404040"/>
                </a:solidFill>
                <a:ea typeface="SimSun" pitchFamily="2" charset="-122"/>
              </a:rPr>
              <a:t>&lt;/EVENT&gt;</a:t>
            </a:r>
            <a:endParaRPr lang="en-US" sz="1600">
              <a:solidFill>
                <a:srgbClr val="404040"/>
              </a:solidFill>
              <a:ea typeface="SimSun" pitchFamily="2" charset="-122"/>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6"/>
          <p:cNvSpPr>
            <a:spLocks noGrp="1" noChangeArrowheads="1"/>
          </p:cNvSpPr>
          <p:nvPr>
            <p:ph type="sldNum" sz="quarter" idx="12"/>
          </p:nvPr>
        </p:nvSpPr>
        <p:spPr>
          <a:ln>
            <a:miter lim="800000"/>
            <a:headEnd/>
            <a:tailEnd/>
          </a:ln>
        </p:spPr>
        <p:txBody>
          <a:bodyPr/>
          <a:lstStyle/>
          <a:p>
            <a:pPr>
              <a:defRPr/>
            </a:pPr>
            <a:fld id="{D8699068-1C48-4E45-BCDF-FD30A5184A41}" type="slidenum">
              <a:rPr lang="en-US" smtClean="0"/>
              <a:pPr>
                <a:defRPr/>
              </a:pPr>
              <a:t>46</a:t>
            </a:fld>
            <a:endParaRPr lang="en-US" smtClean="0"/>
          </a:p>
        </p:txBody>
      </p:sp>
      <p:sp>
        <p:nvSpPr>
          <p:cNvPr id="144386"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8D697DA3-89D0-4FEE-A6BD-6F4F4F5D87CF}" type="slidenum">
              <a:rPr lang="en-US" sz="1200">
                <a:latin typeface="Garamond" pitchFamily="18" charset="0"/>
              </a:rPr>
              <a:pPr algn="r"/>
              <a:t>46</a:t>
            </a:fld>
            <a:endParaRPr lang="en-US" sz="1200">
              <a:latin typeface="Garamond" pitchFamily="18" charset="0"/>
            </a:endParaRPr>
          </a:p>
        </p:txBody>
      </p:sp>
      <p:sp>
        <p:nvSpPr>
          <p:cNvPr id="144387"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2660D677-6A9E-4A0D-BC63-B2B0B601F4AF}" type="slidenum">
              <a:rPr lang="en-US" sz="1200">
                <a:latin typeface="Garamond" pitchFamily="18" charset="0"/>
              </a:rPr>
              <a:pPr algn="r"/>
              <a:t>46</a:t>
            </a:fld>
            <a:endParaRPr lang="en-US" sz="1200">
              <a:latin typeface="Garamond" pitchFamily="18" charset="0"/>
            </a:endParaRPr>
          </a:p>
        </p:txBody>
      </p:sp>
      <p:sp>
        <p:nvSpPr>
          <p:cNvPr id="144388" name="Title 1"/>
          <p:cNvSpPr>
            <a:spLocks noGrp="1"/>
          </p:cNvSpPr>
          <p:nvPr>
            <p:ph type="title" idx="4294967295"/>
          </p:nvPr>
        </p:nvSpPr>
        <p:spPr>
          <a:xfrm>
            <a:off x="985838" y="214313"/>
            <a:ext cx="8229600" cy="1139825"/>
          </a:xfrm>
        </p:spPr>
        <p:txBody>
          <a:bodyPr/>
          <a:lstStyle/>
          <a:p>
            <a:pPr eaLnBrk="1" hangingPunct="1"/>
            <a:r>
              <a:rPr lang="en-US" smtClean="0">
                <a:ea typeface="ＭＳ Ｐゴシック" pitchFamily="34" charset="-128"/>
              </a:rPr>
              <a:t>Time ML annotation</a:t>
            </a:r>
          </a:p>
        </p:txBody>
      </p:sp>
      <p:sp>
        <p:nvSpPr>
          <p:cNvPr id="144389" name="TextBox 9"/>
          <p:cNvSpPr txBox="1">
            <a:spLocks noChangeArrowheads="1"/>
          </p:cNvSpPr>
          <p:nvPr/>
        </p:nvSpPr>
        <p:spPr bwMode="auto">
          <a:xfrm>
            <a:off x="323850" y="1125538"/>
            <a:ext cx="8675688" cy="4687887"/>
          </a:xfrm>
          <a:prstGeom prst="rect">
            <a:avLst/>
          </a:prstGeom>
          <a:noFill/>
          <a:ln w="9525">
            <a:noFill/>
            <a:miter lim="800000"/>
            <a:headEnd/>
            <a:tailEnd/>
          </a:ln>
        </p:spPr>
        <p:txBody>
          <a:bodyPr>
            <a:spAutoFit/>
          </a:bodyPr>
          <a:lstStyle/>
          <a:p>
            <a:pPr eaLnBrk="0" hangingPunct="0">
              <a:lnSpc>
                <a:spcPct val="80000"/>
              </a:lnSpc>
              <a:spcBef>
                <a:spcPct val="20000"/>
              </a:spcBef>
              <a:buClr>
                <a:schemeClr val="accent1"/>
              </a:buClr>
              <a:buSzPct val="65000"/>
              <a:buFont typeface="Wingdings" pitchFamily="2" charset="2"/>
              <a:buNone/>
            </a:pPr>
            <a:r>
              <a:rPr lang="en-US" sz="1600">
                <a:ea typeface="SimSun" pitchFamily="2" charset="-122"/>
              </a:rPr>
              <a:t>&lt;MAKEINSTANCE eiid=</a:t>
            </a:r>
            <a:r>
              <a:rPr lang="ja-JP" altLang="en-US" sz="1600">
                <a:ea typeface="SimSun" pitchFamily="2" charset="-122"/>
              </a:rPr>
              <a:t>“</a:t>
            </a:r>
            <a:r>
              <a:rPr lang="en-US" altLang="ja-JP" sz="1600">
                <a:ea typeface="SimSun" pitchFamily="2" charset="-122"/>
              </a:rPr>
              <a:t>ei1</a:t>
            </a:r>
            <a:r>
              <a:rPr lang="ja-JP" altLang="en-US" sz="1600">
                <a:ea typeface="SimSun" pitchFamily="2" charset="-122"/>
              </a:rPr>
              <a:t>”</a:t>
            </a:r>
            <a:r>
              <a:rPr lang="en-US" altLang="ja-JP" sz="1600">
                <a:ea typeface="SimSun" pitchFamily="2" charset="-122"/>
              </a:rPr>
              <a:t> eventID=</a:t>
            </a:r>
            <a:r>
              <a:rPr lang="ja-JP" altLang="en-US" sz="1600">
                <a:ea typeface="SimSun" pitchFamily="2" charset="-122"/>
              </a:rPr>
              <a:t>“</a:t>
            </a:r>
            <a:r>
              <a:rPr lang="en-US" altLang="ja-JP" sz="1600">
                <a:ea typeface="SimSun" pitchFamily="2" charset="-122"/>
              </a:rPr>
              <a:t>e1</a:t>
            </a:r>
            <a:r>
              <a:rPr lang="ja-JP" altLang="en-US" sz="1600">
                <a:ea typeface="SimSun" pitchFamily="2" charset="-122"/>
              </a:rPr>
              <a:t>”</a:t>
            </a:r>
            <a:r>
              <a:rPr lang="en-US" altLang="ja-JP" sz="1600">
                <a:ea typeface="SimSun" pitchFamily="2" charset="-122"/>
              </a:rPr>
              <a:t> pos=</a:t>
            </a:r>
            <a:r>
              <a:rPr lang="ja-JP" altLang="en-US" sz="1600">
                <a:ea typeface="SimSun" pitchFamily="2" charset="-122"/>
              </a:rPr>
              <a:t>“</a:t>
            </a:r>
            <a:r>
              <a:rPr lang="en-US" altLang="ja-JP" sz="1600">
                <a:ea typeface="SimSun" pitchFamily="2" charset="-122"/>
              </a:rPr>
              <a:t>VERB</a:t>
            </a:r>
            <a:r>
              <a:rPr lang="ja-JP" altLang="en-US" sz="1600">
                <a:ea typeface="SimSun" pitchFamily="2" charset="-122"/>
              </a:rPr>
              <a:t>”</a:t>
            </a:r>
            <a:r>
              <a:rPr lang="en-US" altLang="ja-JP" sz="1600">
                <a:ea typeface="SimSun" pitchFamily="2" charset="-122"/>
              </a:rPr>
              <a:t> tense=</a:t>
            </a:r>
            <a:r>
              <a:rPr lang="ja-JP" altLang="en-US" sz="1600">
                <a:ea typeface="SimSun" pitchFamily="2" charset="-122"/>
              </a:rPr>
              <a:t>“</a:t>
            </a:r>
            <a:r>
              <a:rPr lang="en-US" altLang="ja-JP" sz="1600">
                <a:ea typeface="SimSun" pitchFamily="2" charset="-122"/>
              </a:rPr>
              <a:t>PAST</a:t>
            </a:r>
            <a:r>
              <a:rPr lang="ja-JP" altLang="en-US" sz="1600">
                <a:ea typeface="SimSun" pitchFamily="2" charset="-122"/>
              </a:rPr>
              <a:t>”</a:t>
            </a:r>
            <a:r>
              <a:rPr lang="en-US" altLang="ja-JP" sz="1600">
                <a:ea typeface="SimSun" pitchFamily="2" charset="-122"/>
              </a:rPr>
              <a:t> aspect=</a:t>
            </a:r>
            <a:r>
              <a:rPr lang="ja-JP" altLang="en-US" sz="1600">
                <a:ea typeface="SimSun" pitchFamily="2" charset="-122"/>
              </a:rPr>
              <a:t>“</a:t>
            </a:r>
            <a:r>
              <a:rPr lang="en-US" altLang="ja-JP" sz="1600">
                <a:ea typeface="SimSun" pitchFamily="2" charset="-122"/>
              </a:rPr>
              <a:t>NONE</a:t>
            </a:r>
            <a:r>
              <a:rPr lang="ja-JP" altLang="en-US" sz="1600">
                <a:ea typeface="SimSun" pitchFamily="2" charset="-122"/>
              </a:rPr>
              <a:t>”</a:t>
            </a:r>
            <a:r>
              <a:rPr lang="en-US" altLang="ja-JP" sz="1600">
                <a:ea typeface="SimSun" pitchFamily="2" charset="-122"/>
              </a:rPr>
              <a:t> …&gt;</a:t>
            </a:r>
          </a:p>
          <a:p>
            <a:pPr eaLnBrk="0" hangingPunct="0">
              <a:lnSpc>
                <a:spcPct val="80000"/>
              </a:lnSpc>
              <a:spcBef>
                <a:spcPct val="20000"/>
              </a:spcBef>
              <a:buClr>
                <a:schemeClr val="accent1"/>
              </a:buClr>
              <a:buSzPct val="65000"/>
              <a:buFont typeface="Wingdings" pitchFamily="2" charset="2"/>
              <a:buNone/>
            </a:pPr>
            <a:r>
              <a:rPr lang="en-US" sz="1600">
                <a:ea typeface="SimSun" pitchFamily="2" charset="-122"/>
              </a:rPr>
              <a:t>&lt;TLINK eventInstanceId=</a:t>
            </a:r>
            <a:r>
              <a:rPr lang="ja-JP" altLang="en-US" sz="1600">
                <a:ea typeface="SimSun" pitchFamily="2" charset="-122"/>
              </a:rPr>
              <a:t>“</a:t>
            </a:r>
            <a:r>
              <a:rPr lang="en-US" altLang="ja-JP" sz="1600">
                <a:ea typeface="SimSun" pitchFamily="2" charset="-122"/>
              </a:rPr>
              <a:t>ei1</a:t>
            </a:r>
            <a:r>
              <a:rPr lang="ja-JP" altLang="en-US" sz="1600">
                <a:ea typeface="SimSun" pitchFamily="2" charset="-122"/>
              </a:rPr>
              <a:t>”</a:t>
            </a:r>
            <a:r>
              <a:rPr lang="en-US" altLang="ja-JP" sz="1600">
                <a:ea typeface="SimSun" pitchFamily="2" charset="-122"/>
              </a:rPr>
              <a:t> signalID=s1 relatedToTime=</a:t>
            </a:r>
            <a:r>
              <a:rPr lang="ja-JP" altLang="en-US" sz="1600">
                <a:ea typeface="SimSun" pitchFamily="2" charset="-122"/>
              </a:rPr>
              <a:t>“</a:t>
            </a:r>
            <a:r>
              <a:rPr lang="en-US" altLang="ja-JP" sz="1600">
                <a:ea typeface="SimSun" pitchFamily="2" charset="-122"/>
              </a:rPr>
              <a:t>t1</a:t>
            </a:r>
            <a:r>
              <a:rPr lang="ja-JP" altLang="en-US" sz="1600">
                <a:ea typeface="SimSun" pitchFamily="2" charset="-122"/>
              </a:rPr>
              <a:t>”</a:t>
            </a:r>
            <a:r>
              <a:rPr lang="en-US" altLang="ja-JP" sz="1600">
                <a:ea typeface="SimSun" pitchFamily="2" charset="-122"/>
              </a:rPr>
              <a:t> relType=</a:t>
            </a:r>
            <a:r>
              <a:rPr lang="ja-JP" altLang="en-US" sz="1600">
                <a:ea typeface="SimSun" pitchFamily="2" charset="-122"/>
              </a:rPr>
              <a:t>“</a:t>
            </a:r>
            <a:r>
              <a:rPr lang="en-US" altLang="ja-JP" sz="1600">
                <a:ea typeface="SimSun" pitchFamily="2" charset="-122"/>
              </a:rPr>
              <a:t>IS_INCLUDED</a:t>
            </a:r>
            <a:r>
              <a:rPr lang="ja-JP" altLang="en-US" sz="1600">
                <a:ea typeface="SimSun" pitchFamily="2" charset="-122"/>
              </a:rPr>
              <a:t>”</a:t>
            </a:r>
            <a:r>
              <a:rPr lang="en-US" altLang="ja-JP" sz="1600">
                <a:ea typeface="SimSun" pitchFamily="2" charset="-122"/>
              </a:rPr>
              <a:t>&gt;</a:t>
            </a:r>
          </a:p>
          <a:p>
            <a:pPr eaLnBrk="0" hangingPunct="0">
              <a:lnSpc>
                <a:spcPct val="80000"/>
              </a:lnSpc>
              <a:spcBef>
                <a:spcPct val="20000"/>
              </a:spcBef>
              <a:buClr>
                <a:schemeClr val="accent1"/>
              </a:buClr>
              <a:buSzPct val="65000"/>
              <a:buFont typeface="Wingdings" pitchFamily="2" charset="2"/>
              <a:buNone/>
            </a:pPr>
            <a:endParaRPr lang="en-US" sz="1600">
              <a:ea typeface="SimSun" pitchFamily="2" charset="-122"/>
            </a:endParaRPr>
          </a:p>
          <a:p>
            <a:pPr eaLnBrk="0" hangingPunct="0">
              <a:lnSpc>
                <a:spcPct val="80000"/>
              </a:lnSpc>
              <a:spcBef>
                <a:spcPct val="20000"/>
              </a:spcBef>
              <a:buClr>
                <a:schemeClr val="accent1"/>
              </a:buClr>
              <a:buSzPct val="65000"/>
              <a:buFont typeface="Wingdings" pitchFamily="2" charset="2"/>
              <a:buNone/>
            </a:pPr>
            <a:endParaRPr lang="en-US" sz="1600">
              <a:ea typeface="SimSun" pitchFamily="2" charset="-122"/>
            </a:endParaRPr>
          </a:p>
          <a:p>
            <a:pPr eaLnBrk="0" hangingPunct="0">
              <a:lnSpc>
                <a:spcPct val="80000"/>
              </a:lnSpc>
              <a:spcBef>
                <a:spcPct val="20000"/>
              </a:spcBef>
              <a:buClr>
                <a:schemeClr val="accent1"/>
              </a:buClr>
              <a:buSzPct val="65000"/>
              <a:buFont typeface="Wingdings" pitchFamily="2" charset="2"/>
              <a:buNone/>
            </a:pPr>
            <a:endParaRPr lang="en-US" sz="1600">
              <a:ea typeface="SimSun" pitchFamily="2" charset="-122"/>
            </a:endParaRPr>
          </a:p>
          <a:p>
            <a:pPr eaLnBrk="0" hangingPunct="0">
              <a:lnSpc>
                <a:spcPct val="80000"/>
              </a:lnSpc>
              <a:spcBef>
                <a:spcPct val="20000"/>
              </a:spcBef>
              <a:buClr>
                <a:schemeClr val="accent1"/>
              </a:buClr>
              <a:buSzPct val="65000"/>
              <a:buFont typeface="Wingdings" pitchFamily="2" charset="2"/>
              <a:buNone/>
            </a:pPr>
            <a:endParaRPr lang="en-US" sz="1600">
              <a:ea typeface="SimSun" pitchFamily="2" charset="-122"/>
            </a:endParaRPr>
          </a:p>
          <a:p>
            <a:pPr eaLnBrk="0" hangingPunct="0">
              <a:lnSpc>
                <a:spcPct val="80000"/>
              </a:lnSpc>
              <a:spcBef>
                <a:spcPct val="20000"/>
              </a:spcBef>
              <a:buClr>
                <a:schemeClr val="accent1"/>
              </a:buClr>
              <a:buSzPct val="65000"/>
              <a:buFont typeface="Wingdings" pitchFamily="2" charset="2"/>
              <a:buNone/>
            </a:pPr>
            <a:endParaRPr lang="en-US" sz="1600">
              <a:ea typeface="SimSun" pitchFamily="2" charset="-122"/>
            </a:endParaRPr>
          </a:p>
          <a:p>
            <a:pPr eaLnBrk="0" hangingPunct="0">
              <a:lnSpc>
                <a:spcPct val="80000"/>
              </a:lnSpc>
              <a:spcBef>
                <a:spcPct val="20000"/>
              </a:spcBef>
              <a:buClr>
                <a:schemeClr val="accent1"/>
              </a:buClr>
              <a:buSzPct val="65000"/>
              <a:buFont typeface="Wingdings" pitchFamily="2" charset="2"/>
              <a:buNone/>
            </a:pPr>
            <a:endParaRPr lang="en-US" sz="1600">
              <a:ea typeface="SimSun" pitchFamily="2" charset="-122"/>
            </a:endParaRPr>
          </a:p>
          <a:p>
            <a:pPr eaLnBrk="0" hangingPunct="0">
              <a:lnSpc>
                <a:spcPct val="80000"/>
              </a:lnSpc>
              <a:spcBef>
                <a:spcPct val="20000"/>
              </a:spcBef>
              <a:buClr>
                <a:schemeClr val="accent1"/>
              </a:buClr>
              <a:buSzPct val="65000"/>
              <a:buFont typeface="Wingdings" pitchFamily="2" charset="2"/>
              <a:buNone/>
            </a:pPr>
            <a:endParaRPr lang="en-US" sz="1600">
              <a:ea typeface="SimSun" pitchFamily="2" charset="-122"/>
            </a:endParaRPr>
          </a:p>
          <a:p>
            <a:pPr eaLnBrk="0" hangingPunct="0">
              <a:lnSpc>
                <a:spcPct val="80000"/>
              </a:lnSpc>
              <a:spcBef>
                <a:spcPct val="20000"/>
              </a:spcBef>
              <a:buClr>
                <a:schemeClr val="accent1"/>
              </a:buClr>
              <a:buSzPct val="65000"/>
              <a:buFont typeface="Wingdings" pitchFamily="2" charset="2"/>
              <a:buNone/>
            </a:pPr>
            <a:r>
              <a:rPr lang="en-US" sz="1600">
                <a:ea typeface="SimSun" pitchFamily="2" charset="-122"/>
              </a:rPr>
              <a:t>&lt;TLINK eventInstanceId=</a:t>
            </a:r>
            <a:r>
              <a:rPr lang="ja-JP" altLang="en-US" sz="1600">
                <a:ea typeface="SimSun" pitchFamily="2" charset="-122"/>
              </a:rPr>
              <a:t>“</a:t>
            </a:r>
            <a:r>
              <a:rPr lang="en-US" altLang="ja-JP" sz="1600">
                <a:ea typeface="SimSun" pitchFamily="2" charset="-122"/>
              </a:rPr>
              <a:t>ei2</a:t>
            </a:r>
            <a:r>
              <a:rPr lang="ja-JP" altLang="en-US" sz="1600">
                <a:ea typeface="SimSun" pitchFamily="2" charset="-122"/>
              </a:rPr>
              <a:t>”</a:t>
            </a:r>
            <a:r>
              <a:rPr lang="en-US" altLang="ja-JP" sz="1600">
                <a:ea typeface="SimSun" pitchFamily="2" charset="-122"/>
              </a:rPr>
              <a:t> signalId=s2 relatedToTime=</a:t>
            </a:r>
            <a:r>
              <a:rPr lang="ja-JP" altLang="en-US" sz="1600">
                <a:ea typeface="SimSun" pitchFamily="2" charset="-122"/>
              </a:rPr>
              <a:t>“</a:t>
            </a:r>
            <a:r>
              <a:rPr lang="en-US" altLang="ja-JP" sz="1600">
                <a:ea typeface="SimSun" pitchFamily="2" charset="-122"/>
              </a:rPr>
              <a:t>t2</a:t>
            </a:r>
            <a:r>
              <a:rPr lang="ja-JP" altLang="en-US" sz="1600">
                <a:ea typeface="SimSun" pitchFamily="2" charset="-122"/>
              </a:rPr>
              <a:t>”</a:t>
            </a:r>
            <a:r>
              <a:rPr lang="en-US" altLang="ja-JP" sz="1600">
                <a:ea typeface="SimSun" pitchFamily="2" charset="-122"/>
              </a:rPr>
              <a:t> relType=</a:t>
            </a:r>
            <a:r>
              <a:rPr lang="ja-JP" altLang="en-US" sz="1600">
                <a:ea typeface="SimSun" pitchFamily="2" charset="-122"/>
              </a:rPr>
              <a:t>“</a:t>
            </a:r>
            <a:r>
              <a:rPr lang="en-US" altLang="ja-JP" sz="1600">
                <a:ea typeface="SimSun" pitchFamily="2" charset="-122"/>
              </a:rPr>
              <a:t>DURING</a:t>
            </a:r>
            <a:r>
              <a:rPr lang="ja-JP" altLang="en-US" sz="1600">
                <a:ea typeface="SimSun" pitchFamily="2" charset="-122"/>
              </a:rPr>
              <a:t>”</a:t>
            </a:r>
            <a:r>
              <a:rPr lang="en-US" altLang="ja-JP" sz="1600">
                <a:ea typeface="SimSun" pitchFamily="2" charset="-122"/>
              </a:rPr>
              <a:t>&gt;</a:t>
            </a:r>
          </a:p>
          <a:p>
            <a:pPr eaLnBrk="0" hangingPunct="0">
              <a:lnSpc>
                <a:spcPct val="80000"/>
              </a:lnSpc>
              <a:spcBef>
                <a:spcPct val="20000"/>
              </a:spcBef>
              <a:buClr>
                <a:schemeClr val="accent1"/>
              </a:buClr>
              <a:buSzPct val="65000"/>
              <a:buFont typeface="Wingdings" pitchFamily="2" charset="2"/>
              <a:buNone/>
            </a:pPr>
            <a:r>
              <a:rPr lang="en-US" sz="1600">
                <a:ea typeface="SimSun" pitchFamily="2" charset="-122"/>
              </a:rPr>
              <a:t>&lt;TLINK eventInstanceId=</a:t>
            </a:r>
            <a:r>
              <a:rPr lang="ja-JP" altLang="en-US" sz="1600">
                <a:ea typeface="SimSun" pitchFamily="2" charset="-122"/>
              </a:rPr>
              <a:t>“</a:t>
            </a:r>
            <a:r>
              <a:rPr lang="en-US" altLang="ja-JP" sz="1600">
                <a:ea typeface="SimSun" pitchFamily="2" charset="-122"/>
              </a:rPr>
              <a:t>ei2</a:t>
            </a:r>
            <a:r>
              <a:rPr lang="ja-JP" altLang="en-US" sz="1600">
                <a:ea typeface="SimSun" pitchFamily="2" charset="-122"/>
              </a:rPr>
              <a:t>”</a:t>
            </a:r>
            <a:r>
              <a:rPr lang="en-US" altLang="ja-JP" sz="1600">
                <a:ea typeface="SimSun" pitchFamily="2" charset="-122"/>
              </a:rPr>
              <a:t> signalId=s2 relatedToTime=</a:t>
            </a:r>
            <a:r>
              <a:rPr lang="ja-JP" altLang="en-US" sz="1600">
                <a:ea typeface="SimSun" pitchFamily="2" charset="-122"/>
              </a:rPr>
              <a:t>“</a:t>
            </a:r>
            <a:r>
              <a:rPr lang="en-US" altLang="ja-JP" sz="1600">
                <a:ea typeface="SimSun" pitchFamily="2" charset="-122"/>
              </a:rPr>
              <a:t>t2</a:t>
            </a:r>
            <a:r>
              <a:rPr lang="ja-JP" altLang="en-US" sz="1600">
                <a:ea typeface="SimSun" pitchFamily="2" charset="-122"/>
              </a:rPr>
              <a:t>”</a:t>
            </a:r>
            <a:r>
              <a:rPr lang="en-US" altLang="ja-JP" sz="1600">
                <a:ea typeface="SimSun" pitchFamily="2" charset="-122"/>
              </a:rPr>
              <a:t> relType=</a:t>
            </a:r>
            <a:r>
              <a:rPr lang="ja-JP" altLang="en-US" sz="1600">
                <a:ea typeface="SimSun" pitchFamily="2" charset="-122"/>
              </a:rPr>
              <a:t>“</a:t>
            </a:r>
            <a:r>
              <a:rPr lang="en-US" altLang="ja-JP" sz="1600">
                <a:ea typeface="SimSun" pitchFamily="2" charset="-122"/>
              </a:rPr>
              <a:t>DURING_INV</a:t>
            </a:r>
            <a:r>
              <a:rPr lang="ja-JP" altLang="en-US" sz="1600">
                <a:ea typeface="SimSun" pitchFamily="2" charset="-122"/>
              </a:rPr>
              <a:t>”</a:t>
            </a:r>
            <a:r>
              <a:rPr lang="en-US" altLang="ja-JP" sz="1600">
                <a:ea typeface="SimSun" pitchFamily="2" charset="-122"/>
              </a:rPr>
              <a:t>&gt;</a:t>
            </a:r>
          </a:p>
          <a:p>
            <a:pPr eaLnBrk="0" hangingPunct="0">
              <a:lnSpc>
                <a:spcPct val="80000"/>
              </a:lnSpc>
              <a:spcBef>
                <a:spcPct val="20000"/>
              </a:spcBef>
              <a:buClr>
                <a:schemeClr val="accent1"/>
              </a:buClr>
              <a:buSzPct val="65000"/>
              <a:buFont typeface="Wingdings" pitchFamily="2" charset="2"/>
              <a:buNone/>
            </a:pPr>
            <a:endParaRPr lang="en-US" sz="1600">
              <a:ea typeface="SimSun" pitchFamily="2" charset="-122"/>
            </a:endParaRPr>
          </a:p>
          <a:p>
            <a:pPr eaLnBrk="0" hangingPunct="0">
              <a:lnSpc>
                <a:spcPct val="80000"/>
              </a:lnSpc>
              <a:spcBef>
                <a:spcPct val="20000"/>
              </a:spcBef>
              <a:buClr>
                <a:schemeClr val="accent1"/>
              </a:buClr>
              <a:buSzPct val="65000"/>
              <a:buFont typeface="Wingdings" pitchFamily="2" charset="2"/>
              <a:buNone/>
            </a:pPr>
            <a:endParaRPr lang="en-US" sz="1600">
              <a:ea typeface="SimSun" pitchFamily="2" charset="-122"/>
            </a:endParaRPr>
          </a:p>
          <a:p>
            <a:pPr eaLnBrk="0" hangingPunct="0">
              <a:lnSpc>
                <a:spcPct val="80000"/>
              </a:lnSpc>
              <a:spcBef>
                <a:spcPct val="20000"/>
              </a:spcBef>
              <a:buClr>
                <a:schemeClr val="accent1"/>
              </a:buClr>
              <a:buSzPct val="65000"/>
              <a:buFont typeface="Wingdings" pitchFamily="2" charset="2"/>
              <a:buNone/>
            </a:pPr>
            <a:endParaRPr lang="en-US" sz="1600">
              <a:ea typeface="SimSun" pitchFamily="2" charset="-122"/>
            </a:endParaRPr>
          </a:p>
          <a:p>
            <a:pPr eaLnBrk="0" hangingPunct="0">
              <a:lnSpc>
                <a:spcPct val="80000"/>
              </a:lnSpc>
              <a:spcBef>
                <a:spcPct val="20000"/>
              </a:spcBef>
              <a:buClr>
                <a:schemeClr val="accent1"/>
              </a:buClr>
              <a:buSzPct val="65000"/>
              <a:buFont typeface="Wingdings" pitchFamily="2" charset="2"/>
              <a:buNone/>
            </a:pPr>
            <a:endParaRPr lang="en-US" sz="1600">
              <a:ea typeface="SimSun" pitchFamily="2" charset="-122"/>
            </a:endParaRPr>
          </a:p>
          <a:p>
            <a:pPr eaLnBrk="0" hangingPunct="0">
              <a:lnSpc>
                <a:spcPct val="80000"/>
              </a:lnSpc>
              <a:spcBef>
                <a:spcPct val="20000"/>
              </a:spcBef>
              <a:buClr>
                <a:schemeClr val="accent1"/>
              </a:buClr>
              <a:buSzPct val="65000"/>
              <a:buFont typeface="Wingdings" pitchFamily="2" charset="2"/>
              <a:buNone/>
            </a:pPr>
            <a:endParaRPr lang="en-US" sz="1600">
              <a:ea typeface="SimSun" pitchFamily="2" charset="-122"/>
            </a:endParaRPr>
          </a:p>
          <a:p>
            <a:pPr eaLnBrk="0" hangingPunct="0">
              <a:lnSpc>
                <a:spcPct val="80000"/>
              </a:lnSpc>
              <a:spcBef>
                <a:spcPct val="20000"/>
              </a:spcBef>
              <a:buClr>
                <a:schemeClr val="accent1"/>
              </a:buClr>
              <a:buSzPct val="65000"/>
              <a:buFont typeface="Wingdings" pitchFamily="2" charset="2"/>
              <a:buNone/>
            </a:pPr>
            <a:endParaRPr lang="en-US" sz="1600">
              <a:ea typeface="SimSun" pitchFamily="2" charset="-122"/>
            </a:endParaRPr>
          </a:p>
          <a:p>
            <a:pPr eaLnBrk="0" hangingPunct="0">
              <a:lnSpc>
                <a:spcPct val="80000"/>
              </a:lnSpc>
              <a:spcBef>
                <a:spcPct val="20000"/>
              </a:spcBef>
              <a:buClr>
                <a:schemeClr val="accent1"/>
              </a:buClr>
              <a:buSzPct val="65000"/>
              <a:buFont typeface="Wingdings" pitchFamily="2" charset="2"/>
              <a:buNone/>
            </a:pPr>
            <a:r>
              <a:rPr lang="en-US" sz="1600">
                <a:ea typeface="SimSun" pitchFamily="2" charset="-122"/>
              </a:rPr>
              <a:t>&lt;TLINK eventInstanceId=</a:t>
            </a:r>
            <a:r>
              <a:rPr lang="ja-JP" altLang="en-US" sz="1600">
                <a:ea typeface="SimSun" pitchFamily="2" charset="-122"/>
              </a:rPr>
              <a:t>“</a:t>
            </a:r>
            <a:r>
              <a:rPr lang="en-US" altLang="ja-JP" sz="1600">
                <a:ea typeface="SimSun" pitchFamily="2" charset="-122"/>
              </a:rPr>
              <a:t>ei4</a:t>
            </a:r>
            <a:r>
              <a:rPr lang="ja-JP" altLang="en-US" sz="1600">
                <a:ea typeface="SimSun" pitchFamily="2" charset="-122"/>
              </a:rPr>
              <a:t>”</a:t>
            </a:r>
            <a:r>
              <a:rPr lang="en-US" altLang="ja-JP" sz="1600">
                <a:ea typeface="SimSun" pitchFamily="2" charset="-122"/>
              </a:rPr>
              <a:t> signalId=s3 relatedToEventInstanceId=</a:t>
            </a:r>
            <a:r>
              <a:rPr lang="ja-JP" altLang="en-US" sz="1600">
                <a:ea typeface="SimSun" pitchFamily="2" charset="-122"/>
              </a:rPr>
              <a:t>“</a:t>
            </a:r>
            <a:r>
              <a:rPr lang="en-US" altLang="ja-JP" sz="1600">
                <a:ea typeface="SimSun" pitchFamily="2" charset="-122"/>
              </a:rPr>
              <a:t>ei3</a:t>
            </a:r>
            <a:r>
              <a:rPr lang="ja-JP" altLang="en-US" sz="1600">
                <a:ea typeface="SimSun" pitchFamily="2" charset="-122"/>
              </a:rPr>
              <a:t>”</a:t>
            </a:r>
            <a:r>
              <a:rPr lang="en-US" altLang="ja-JP" sz="1600">
                <a:ea typeface="SimSun" pitchFamily="2" charset="-122"/>
              </a:rPr>
              <a:t> relType=</a:t>
            </a:r>
            <a:r>
              <a:rPr lang="ja-JP" altLang="en-US" sz="1600">
                <a:ea typeface="SimSun" pitchFamily="2" charset="-122"/>
              </a:rPr>
              <a:t>“</a:t>
            </a:r>
            <a:r>
              <a:rPr lang="en-US" altLang="ja-JP" sz="1600">
                <a:ea typeface="SimSun" pitchFamily="2" charset="-122"/>
              </a:rPr>
              <a:t>AFTER</a:t>
            </a:r>
            <a:r>
              <a:rPr lang="ja-JP" altLang="en-US" sz="1600">
                <a:ea typeface="SimSun" pitchFamily="2" charset="-122"/>
              </a:rPr>
              <a:t>”</a:t>
            </a:r>
            <a:r>
              <a:rPr lang="en-US" altLang="ja-JP" sz="1600">
                <a:ea typeface="SimSun" pitchFamily="2" charset="-122"/>
              </a:rPr>
              <a:t>&gt;</a:t>
            </a:r>
          </a:p>
          <a:p>
            <a:pPr eaLnBrk="0" hangingPunct="0">
              <a:lnSpc>
                <a:spcPct val="80000"/>
              </a:lnSpc>
              <a:spcBef>
                <a:spcPct val="20000"/>
              </a:spcBef>
              <a:buClr>
                <a:schemeClr val="accent1"/>
              </a:buClr>
              <a:buSzPct val="65000"/>
              <a:buFont typeface="Wingdings" pitchFamily="2" charset="2"/>
              <a:buNone/>
            </a:pPr>
            <a:endParaRPr lang="en-US" sz="1600">
              <a:ea typeface="SimSun" pitchFamily="2" charset="-122"/>
            </a:endParaRPr>
          </a:p>
        </p:txBody>
      </p:sp>
      <p:sp>
        <p:nvSpPr>
          <p:cNvPr id="6" name="Oval 5"/>
          <p:cNvSpPr/>
          <p:nvPr/>
        </p:nvSpPr>
        <p:spPr bwMode="auto">
          <a:xfrm>
            <a:off x="3636963" y="1844675"/>
            <a:ext cx="1366837" cy="412750"/>
          </a:xfrm>
          <a:prstGeom prst="ellipse">
            <a:avLst/>
          </a:prstGeom>
          <a:solidFill>
            <a:schemeClr val="accent2">
              <a:lumMod val="60000"/>
              <a:lumOff val="40000"/>
            </a:schemeClr>
          </a:solidFill>
          <a:ln w="9525" cap="flat" cmpd="sng" algn="ctr">
            <a:noFill/>
            <a:prstDash val="solid"/>
            <a:round/>
            <a:headEnd type="none" w="med" len="med"/>
            <a:tailEnd type="none" w="med" len="med"/>
          </a:ln>
          <a:effectLst/>
        </p:spPr>
        <p:txBody>
          <a:bodyPr/>
          <a:lstStyle/>
          <a:p>
            <a:pPr marL="342900" indent="-342900" algn="ctr">
              <a:spcBef>
                <a:spcPct val="20000"/>
              </a:spcBef>
              <a:buClr>
                <a:schemeClr val="accent1"/>
              </a:buClr>
              <a:buSzPct val="65000"/>
              <a:buFont typeface="Wingdings" pitchFamily="2" charset="2"/>
              <a:buNone/>
              <a:defRPr/>
            </a:pPr>
            <a:r>
              <a:rPr lang="en-US" sz="1500" dirty="0">
                <a:latin typeface="Arial" pitchFamily="34" charset="0"/>
                <a:ea typeface="宋体" pitchFamily="1" charset="-122"/>
                <a:cs typeface="+mn-cs"/>
              </a:rPr>
              <a:t>Hired</a:t>
            </a:r>
          </a:p>
        </p:txBody>
      </p:sp>
      <p:sp>
        <p:nvSpPr>
          <p:cNvPr id="147463" name="Rectangle 6"/>
          <p:cNvSpPr>
            <a:spLocks noChangeArrowheads="1"/>
          </p:cNvSpPr>
          <p:nvPr/>
        </p:nvSpPr>
        <p:spPr bwMode="auto">
          <a:xfrm>
            <a:off x="4017963" y="2894013"/>
            <a:ext cx="582612" cy="95250"/>
          </a:xfrm>
          <a:prstGeom prst="rect">
            <a:avLst/>
          </a:prstGeom>
          <a:solidFill>
            <a:schemeClr val="accent1"/>
          </a:solidFill>
          <a:ln w="9525">
            <a:noFill/>
            <a:miter lim="800000"/>
            <a:headEnd/>
            <a:tailEnd/>
          </a:ln>
        </p:spPr>
        <p:txBody>
          <a:bodyPr/>
          <a:lstStyle/>
          <a:p>
            <a:pPr marL="342900" indent="-342900">
              <a:spcBef>
                <a:spcPct val="20000"/>
              </a:spcBef>
              <a:buClr>
                <a:schemeClr val="accent1"/>
              </a:buClr>
              <a:buSzPct val="65000"/>
              <a:buFont typeface="Wingdings" pitchFamily="2" charset="2"/>
              <a:buNone/>
            </a:pPr>
            <a:r>
              <a:rPr lang="en-US" sz="1500">
                <a:ea typeface="SimSun" pitchFamily="2" charset="-122"/>
              </a:rPr>
              <a:t>june</a:t>
            </a:r>
          </a:p>
        </p:txBody>
      </p:sp>
      <p:sp>
        <p:nvSpPr>
          <p:cNvPr id="147464" name="Left Brace 7"/>
          <p:cNvSpPr>
            <a:spLocks/>
          </p:cNvSpPr>
          <p:nvPr/>
        </p:nvSpPr>
        <p:spPr bwMode="auto">
          <a:xfrm rot="5400000">
            <a:off x="4037012" y="2330451"/>
            <a:ext cx="544513" cy="582612"/>
          </a:xfrm>
          <a:prstGeom prst="leftBrace">
            <a:avLst>
              <a:gd name="adj1" fmla="val 8307"/>
              <a:gd name="adj2" fmla="val 50514"/>
            </a:avLst>
          </a:prstGeom>
          <a:noFill/>
          <a:ln w="9525">
            <a:solidFill>
              <a:schemeClr val="tx1"/>
            </a:solidFill>
            <a:round/>
            <a:headEnd/>
            <a:tailEnd/>
          </a:ln>
        </p:spPr>
        <p:txBody>
          <a:bodyPr/>
          <a:lstStyle/>
          <a:p>
            <a:pPr marL="342900" indent="-342900">
              <a:spcBef>
                <a:spcPct val="20000"/>
              </a:spcBef>
              <a:buClr>
                <a:schemeClr val="accent1"/>
              </a:buClr>
              <a:buSzPct val="65000"/>
              <a:buFont typeface="Wingdings" pitchFamily="2" charset="2"/>
              <a:buNone/>
            </a:pPr>
            <a:endParaRPr lang="en-US" sz="2600">
              <a:ea typeface="SimSun" pitchFamily="2" charset="-122"/>
            </a:endParaRPr>
          </a:p>
        </p:txBody>
      </p:sp>
      <p:sp>
        <p:nvSpPr>
          <p:cNvPr id="10" name="Oval 9"/>
          <p:cNvSpPr/>
          <p:nvPr/>
        </p:nvSpPr>
        <p:spPr bwMode="auto">
          <a:xfrm>
            <a:off x="5727700" y="4076700"/>
            <a:ext cx="2017713" cy="360363"/>
          </a:xfrm>
          <a:prstGeom prst="ellipse">
            <a:avLst/>
          </a:prstGeom>
          <a:solidFill>
            <a:schemeClr val="accent2">
              <a:lumMod val="60000"/>
              <a:lumOff val="40000"/>
            </a:schemeClr>
          </a:solidFill>
          <a:ln w="9525" cap="flat" cmpd="sng" algn="ctr">
            <a:noFill/>
            <a:prstDash val="solid"/>
            <a:round/>
            <a:headEnd type="none" w="med" len="med"/>
            <a:tailEnd type="none" w="med" len="med"/>
          </a:ln>
          <a:effectLst/>
        </p:spPr>
        <p:txBody>
          <a:bodyPr/>
          <a:lstStyle/>
          <a:p>
            <a:pPr marL="342900" indent="-342900">
              <a:spcBef>
                <a:spcPct val="20000"/>
              </a:spcBef>
              <a:buClr>
                <a:schemeClr val="accent1"/>
              </a:buClr>
              <a:buSzPct val="65000"/>
              <a:buFont typeface="Wingdings" pitchFamily="2" charset="2"/>
              <a:buNone/>
              <a:defRPr/>
            </a:pPr>
            <a:r>
              <a:rPr lang="en-US" sz="1500" dirty="0">
                <a:latin typeface="Arial" pitchFamily="34" charset="0"/>
                <a:ea typeface="宋体" pitchFamily="1" charset="-122"/>
                <a:cs typeface="+mn-cs"/>
              </a:rPr>
              <a:t>Working at B</a:t>
            </a:r>
          </a:p>
        </p:txBody>
      </p:sp>
      <p:sp>
        <p:nvSpPr>
          <p:cNvPr id="147466" name="Rectangle 10"/>
          <p:cNvSpPr>
            <a:spLocks noChangeArrowheads="1"/>
          </p:cNvSpPr>
          <p:nvPr/>
        </p:nvSpPr>
        <p:spPr bwMode="auto">
          <a:xfrm>
            <a:off x="5354638" y="4581525"/>
            <a:ext cx="2746375" cy="360363"/>
          </a:xfrm>
          <a:prstGeom prst="rect">
            <a:avLst/>
          </a:prstGeom>
          <a:solidFill>
            <a:schemeClr val="accent1"/>
          </a:solidFill>
          <a:ln w="9525">
            <a:noFill/>
            <a:miter lim="800000"/>
            <a:headEnd/>
            <a:tailEnd/>
          </a:ln>
        </p:spPr>
        <p:txBody>
          <a:bodyPr/>
          <a:lstStyle/>
          <a:p>
            <a:pPr marL="342900" indent="-342900" algn="ctr">
              <a:spcBef>
                <a:spcPct val="20000"/>
              </a:spcBef>
              <a:buClr>
                <a:schemeClr val="accent1"/>
              </a:buClr>
              <a:buSzPct val="65000"/>
              <a:buFont typeface="Wingdings" pitchFamily="2" charset="2"/>
              <a:buNone/>
            </a:pPr>
            <a:r>
              <a:rPr lang="en-US" sz="1500">
                <a:ea typeface="SimSun" pitchFamily="2" charset="-122"/>
              </a:rPr>
              <a:t>2008</a:t>
            </a:r>
          </a:p>
        </p:txBody>
      </p:sp>
      <p:sp>
        <p:nvSpPr>
          <p:cNvPr id="147467" name="Rectangle 12"/>
          <p:cNvSpPr>
            <a:spLocks noChangeArrowheads="1"/>
          </p:cNvSpPr>
          <p:nvPr/>
        </p:nvSpPr>
        <p:spPr bwMode="auto">
          <a:xfrm>
            <a:off x="857250" y="4581525"/>
            <a:ext cx="2747963" cy="360363"/>
          </a:xfrm>
          <a:prstGeom prst="rect">
            <a:avLst/>
          </a:prstGeom>
          <a:solidFill>
            <a:schemeClr val="accent1"/>
          </a:solidFill>
          <a:ln w="9525">
            <a:noFill/>
            <a:miter lim="800000"/>
            <a:headEnd/>
            <a:tailEnd/>
          </a:ln>
        </p:spPr>
        <p:txBody>
          <a:bodyPr/>
          <a:lstStyle/>
          <a:p>
            <a:pPr marL="342900" indent="-342900" algn="ctr">
              <a:spcBef>
                <a:spcPct val="20000"/>
              </a:spcBef>
              <a:buClr>
                <a:schemeClr val="accent1"/>
              </a:buClr>
              <a:buSzPct val="65000"/>
              <a:buFont typeface="Wingdings" pitchFamily="2" charset="2"/>
              <a:buNone/>
            </a:pPr>
            <a:r>
              <a:rPr lang="en-US" sz="1500">
                <a:ea typeface="SimSun" pitchFamily="2" charset="-122"/>
              </a:rPr>
              <a:t>2008</a:t>
            </a:r>
          </a:p>
        </p:txBody>
      </p:sp>
      <p:sp>
        <p:nvSpPr>
          <p:cNvPr id="144396" name="TextBox 2"/>
          <p:cNvSpPr txBox="1">
            <a:spLocks noChangeArrowheads="1"/>
          </p:cNvSpPr>
          <p:nvPr/>
        </p:nvSpPr>
        <p:spPr bwMode="auto">
          <a:xfrm rot="1898097">
            <a:off x="7548563" y="3473450"/>
            <a:ext cx="1612900" cy="252413"/>
          </a:xfrm>
          <a:prstGeom prst="rect">
            <a:avLst/>
          </a:prstGeom>
          <a:noFill/>
          <a:ln w="9525">
            <a:noFill/>
            <a:miter lim="800000"/>
            <a:headEnd/>
            <a:tailEnd/>
          </a:ln>
        </p:spPr>
        <p:txBody>
          <a:bodyPr wrap="none">
            <a:spAutoFit/>
          </a:bodyPr>
          <a:lstStyle/>
          <a:p>
            <a:pPr eaLnBrk="0" hangingPunct="0">
              <a:lnSpc>
                <a:spcPct val="80000"/>
              </a:lnSpc>
              <a:spcBef>
                <a:spcPct val="20000"/>
              </a:spcBef>
              <a:buClr>
                <a:schemeClr val="accent1"/>
              </a:buClr>
              <a:buSzPct val="65000"/>
              <a:buFont typeface="Wingdings" pitchFamily="2" charset="2"/>
              <a:buNone/>
            </a:pPr>
            <a:r>
              <a:rPr lang="en-US" sz="1300" b="1">
                <a:ea typeface="SimSun" pitchFamily="2" charset="-122"/>
              </a:rPr>
              <a:t>Limit one relType!</a:t>
            </a:r>
          </a:p>
        </p:txBody>
      </p:sp>
      <p:sp>
        <p:nvSpPr>
          <p:cNvPr id="15" name="Oval 14"/>
          <p:cNvSpPr/>
          <p:nvPr/>
        </p:nvSpPr>
        <p:spPr bwMode="auto">
          <a:xfrm>
            <a:off x="5580063" y="5776913"/>
            <a:ext cx="1223962" cy="468312"/>
          </a:xfrm>
          <a:prstGeom prst="ellipse">
            <a:avLst/>
          </a:prstGeom>
          <a:solidFill>
            <a:schemeClr val="accent2">
              <a:lumMod val="60000"/>
              <a:lumOff val="40000"/>
            </a:schemeClr>
          </a:solidFill>
          <a:ln w="9525" cap="flat" cmpd="sng" algn="ctr">
            <a:noFill/>
            <a:prstDash val="solid"/>
            <a:round/>
            <a:headEnd type="none" w="med" len="med"/>
            <a:tailEnd type="none" w="med" len="med"/>
          </a:ln>
          <a:effectLst/>
        </p:spPr>
        <p:txBody>
          <a:bodyPr/>
          <a:lstStyle/>
          <a:p>
            <a:pPr marL="342900" indent="-342900">
              <a:spcBef>
                <a:spcPct val="20000"/>
              </a:spcBef>
              <a:buClr>
                <a:schemeClr val="accent1"/>
              </a:buClr>
              <a:buSzPct val="65000"/>
              <a:buFont typeface="Wingdings" pitchFamily="2" charset="2"/>
              <a:buNone/>
              <a:defRPr/>
            </a:pPr>
            <a:r>
              <a:rPr lang="en-US" sz="1500" dirty="0">
                <a:latin typeface="Arial" pitchFamily="34" charset="0"/>
                <a:ea typeface="宋体" pitchFamily="1" charset="-122"/>
                <a:cs typeface="+mn-cs"/>
              </a:rPr>
              <a:t>Left B</a:t>
            </a:r>
          </a:p>
        </p:txBody>
      </p:sp>
      <p:sp>
        <p:nvSpPr>
          <p:cNvPr id="16" name="Oval 15"/>
          <p:cNvSpPr/>
          <p:nvPr/>
        </p:nvSpPr>
        <p:spPr bwMode="auto">
          <a:xfrm>
            <a:off x="1692275" y="5619750"/>
            <a:ext cx="2520950" cy="852488"/>
          </a:xfrm>
          <a:prstGeom prst="ellipse">
            <a:avLst/>
          </a:prstGeom>
          <a:solidFill>
            <a:schemeClr val="accent2">
              <a:lumMod val="60000"/>
              <a:lumOff val="40000"/>
            </a:schemeClr>
          </a:solidFill>
          <a:ln w="9525" cap="flat" cmpd="sng" algn="ctr">
            <a:noFill/>
            <a:prstDash val="solid"/>
            <a:round/>
            <a:headEnd type="none" w="med" len="med"/>
            <a:tailEnd type="none" w="med" len="med"/>
          </a:ln>
          <a:effectLst/>
        </p:spPr>
        <p:txBody>
          <a:bodyPr/>
          <a:lstStyle/>
          <a:p>
            <a:pPr marL="342900" indent="-342900" algn="ctr">
              <a:spcBef>
                <a:spcPct val="20000"/>
              </a:spcBef>
              <a:buClr>
                <a:schemeClr val="accent1"/>
              </a:buClr>
              <a:buSzPct val="65000"/>
              <a:buFont typeface="Wingdings" pitchFamily="2" charset="2"/>
              <a:buNone/>
              <a:defRPr/>
            </a:pPr>
            <a:r>
              <a:rPr lang="en-US" sz="1500" dirty="0">
                <a:latin typeface="Arial" pitchFamily="34" charset="0"/>
                <a:ea typeface="宋体" pitchFamily="1" charset="-122"/>
                <a:cs typeface="+mn-cs"/>
              </a:rPr>
              <a:t>Earned a degree in engineering</a:t>
            </a:r>
          </a:p>
        </p:txBody>
      </p:sp>
      <p:sp>
        <p:nvSpPr>
          <p:cNvPr id="147471" name="TextBox 3"/>
          <p:cNvSpPr txBox="1">
            <a:spLocks noChangeArrowheads="1"/>
          </p:cNvSpPr>
          <p:nvPr/>
        </p:nvSpPr>
        <p:spPr bwMode="auto">
          <a:xfrm>
            <a:off x="4572000" y="5889625"/>
            <a:ext cx="635000" cy="276225"/>
          </a:xfrm>
          <a:prstGeom prst="rect">
            <a:avLst/>
          </a:prstGeom>
          <a:noFill/>
          <a:ln w="9525">
            <a:noFill/>
            <a:miter lim="800000"/>
            <a:headEnd/>
            <a:tailEnd/>
          </a:ln>
        </p:spPr>
        <p:txBody>
          <a:bodyPr wrap="none">
            <a:spAutoFit/>
          </a:bodyPr>
          <a:lstStyle/>
          <a:p>
            <a:pPr eaLnBrk="0" hangingPunct="0">
              <a:lnSpc>
                <a:spcPct val="80000"/>
              </a:lnSpc>
              <a:spcBef>
                <a:spcPct val="20000"/>
              </a:spcBef>
              <a:buClr>
                <a:schemeClr val="accent1"/>
              </a:buClr>
              <a:buSzPct val="65000"/>
              <a:buFont typeface="Wingdings" pitchFamily="2" charset="2"/>
              <a:buNone/>
            </a:pPr>
            <a:r>
              <a:rPr lang="en-US" sz="1500" b="1">
                <a:ea typeface="SimSun" pitchFamily="2" charset="-122"/>
              </a:rPr>
              <a:t>After</a:t>
            </a:r>
          </a:p>
        </p:txBody>
      </p:sp>
      <p:sp>
        <p:nvSpPr>
          <p:cNvPr id="17" name="Oval 16"/>
          <p:cNvSpPr/>
          <p:nvPr/>
        </p:nvSpPr>
        <p:spPr bwMode="auto">
          <a:xfrm>
            <a:off x="539750" y="4076700"/>
            <a:ext cx="3384550" cy="360363"/>
          </a:xfrm>
          <a:prstGeom prst="ellipse">
            <a:avLst/>
          </a:prstGeom>
          <a:solidFill>
            <a:schemeClr val="accent2">
              <a:lumMod val="60000"/>
              <a:lumOff val="40000"/>
            </a:schemeClr>
          </a:solidFill>
          <a:ln w="9525" cap="flat" cmpd="sng" algn="ctr">
            <a:noFill/>
            <a:prstDash val="solid"/>
            <a:round/>
            <a:headEnd type="none" w="med" len="med"/>
            <a:tailEnd type="none" w="med" len="med"/>
          </a:ln>
          <a:effectLst/>
        </p:spPr>
        <p:txBody>
          <a:bodyPr/>
          <a:lstStyle/>
          <a:p>
            <a:pPr marL="342900" indent="-342900" algn="ctr">
              <a:spcBef>
                <a:spcPct val="20000"/>
              </a:spcBef>
              <a:buClr>
                <a:schemeClr val="accent1"/>
              </a:buClr>
              <a:buSzPct val="65000"/>
              <a:buFont typeface="Wingdings" pitchFamily="2" charset="2"/>
              <a:buNone/>
              <a:defRPr/>
            </a:pPr>
            <a:r>
              <a:rPr lang="en-US" sz="1500" dirty="0">
                <a:latin typeface="Arial" pitchFamily="34" charset="0"/>
                <a:ea typeface="宋体" pitchFamily="1" charset="-122"/>
                <a:cs typeface="+mn-cs"/>
              </a:rPr>
              <a:t>Working at B</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7463"/>
                                        </p:tgtEl>
                                        <p:attrNameLst>
                                          <p:attrName>style.visibility</p:attrName>
                                        </p:attrNameLst>
                                      </p:cBhvr>
                                      <p:to>
                                        <p:strVal val="visible"/>
                                      </p:to>
                                    </p:set>
                                    <p:animEffect transition="in" filter="dissolve">
                                      <p:cBhvr>
                                        <p:cTn id="7" dur="500"/>
                                        <p:tgtEl>
                                          <p:spTgt spid="14746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7464"/>
                                        </p:tgtEl>
                                        <p:attrNameLst>
                                          <p:attrName>style.visibility</p:attrName>
                                        </p:attrNameLst>
                                      </p:cBhvr>
                                      <p:to>
                                        <p:strVal val="visible"/>
                                      </p:to>
                                    </p:set>
                                    <p:animEffect transition="in" filter="dissolve">
                                      <p:cBhvr>
                                        <p:cTn id="10" dur="500"/>
                                        <p:tgtEl>
                                          <p:spTgt spid="14746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500"/>
                                        <p:tgtEl>
                                          <p:spTgt spid="10"/>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47466"/>
                                        </p:tgtEl>
                                        <p:attrNameLst>
                                          <p:attrName>style.visibility</p:attrName>
                                        </p:attrNameLst>
                                      </p:cBhvr>
                                      <p:to>
                                        <p:strVal val="visible"/>
                                      </p:to>
                                    </p:set>
                                    <p:animEffect transition="in" filter="dissolve">
                                      <p:cBhvr>
                                        <p:cTn id="21" dur="500"/>
                                        <p:tgtEl>
                                          <p:spTgt spid="147466"/>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dissolve">
                                      <p:cBhvr>
                                        <p:cTn id="26" dur="500"/>
                                        <p:tgtEl>
                                          <p:spTgt spid="17"/>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47467"/>
                                        </p:tgtEl>
                                        <p:attrNameLst>
                                          <p:attrName>style.visibility</p:attrName>
                                        </p:attrNameLst>
                                      </p:cBhvr>
                                      <p:to>
                                        <p:strVal val="visible"/>
                                      </p:to>
                                    </p:set>
                                    <p:animEffect transition="in" filter="dissolve">
                                      <p:cBhvr>
                                        <p:cTn id="29" dur="500"/>
                                        <p:tgtEl>
                                          <p:spTgt spid="147467"/>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dissolve">
                                      <p:cBhvr>
                                        <p:cTn id="34" dur="500"/>
                                        <p:tgtEl>
                                          <p:spTgt spid="16"/>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47471"/>
                                        </p:tgtEl>
                                        <p:attrNameLst>
                                          <p:attrName>style.visibility</p:attrName>
                                        </p:attrNameLst>
                                      </p:cBhvr>
                                      <p:to>
                                        <p:strVal val="visible"/>
                                      </p:to>
                                    </p:set>
                                    <p:animEffect transition="in" filter="dissolve">
                                      <p:cBhvr>
                                        <p:cTn id="37" dur="500"/>
                                        <p:tgtEl>
                                          <p:spTgt spid="147471"/>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dissolve">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7463" grpId="0" animBg="1"/>
      <p:bldP spid="147464" grpId="0" animBg="1"/>
      <p:bldP spid="10" grpId="0" animBg="1"/>
      <p:bldP spid="147466" grpId="0" animBg="1"/>
      <p:bldP spid="147467" grpId="0" animBg="1"/>
      <p:bldP spid="15" grpId="0" animBg="1"/>
      <p:bldP spid="16" grpId="0" animBg="1"/>
      <p:bldP spid="147471" grpId="0"/>
      <p:bldP spid="1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Title 2"/>
          <p:cNvSpPr>
            <a:spLocks noGrp="1"/>
          </p:cNvSpPr>
          <p:nvPr>
            <p:ph type="title"/>
          </p:nvPr>
        </p:nvSpPr>
        <p:spPr/>
        <p:txBody>
          <a:bodyPr/>
          <a:lstStyle/>
          <a:p>
            <a:r>
              <a:rPr lang="en-US" smtClean="0">
                <a:ea typeface="ＭＳ Ｐゴシック" pitchFamily="34" charset="-128"/>
              </a:rPr>
              <a:t>Tempeval</a:t>
            </a:r>
          </a:p>
        </p:txBody>
      </p:sp>
      <p:sp>
        <p:nvSpPr>
          <p:cNvPr id="146434" name="Content Placeholder 3"/>
          <p:cNvSpPr>
            <a:spLocks noGrp="1"/>
          </p:cNvSpPr>
          <p:nvPr>
            <p:ph idx="1"/>
          </p:nvPr>
        </p:nvSpPr>
        <p:spPr>
          <a:xfrm>
            <a:off x="457200" y="1031875"/>
            <a:ext cx="8382000" cy="4530725"/>
          </a:xfrm>
        </p:spPr>
        <p:txBody>
          <a:bodyPr/>
          <a:lstStyle/>
          <a:p>
            <a:r>
              <a:rPr lang="en-US" sz="2200" smtClean="0">
                <a:ea typeface="ＭＳ Ｐゴシック" pitchFamily="34" charset="-128"/>
              </a:rPr>
              <a:t>Tempeval-1</a:t>
            </a:r>
          </a:p>
          <a:p>
            <a:pPr lvl="1"/>
            <a:r>
              <a:rPr lang="en-US" sz="2000" smtClean="0"/>
              <a:t>Relate an event and a timex in the same sentence</a:t>
            </a:r>
          </a:p>
          <a:p>
            <a:pPr lvl="1"/>
            <a:r>
              <a:rPr lang="en-US" sz="2000" smtClean="0"/>
              <a:t>Relate an event and the document creation time</a:t>
            </a:r>
          </a:p>
          <a:p>
            <a:pPr lvl="1"/>
            <a:r>
              <a:rPr lang="en-US" sz="2000" smtClean="0"/>
              <a:t>Relate the main events of two consecutive sentences</a:t>
            </a:r>
          </a:p>
          <a:p>
            <a:r>
              <a:rPr lang="en-US" sz="2200" smtClean="0">
                <a:ea typeface="ＭＳ Ｐゴシック" pitchFamily="34" charset="-128"/>
              </a:rPr>
              <a:t>Tempeval-2 added</a:t>
            </a:r>
          </a:p>
          <a:p>
            <a:pPr lvl="1"/>
            <a:r>
              <a:rPr lang="en-US" sz="2000" smtClean="0"/>
              <a:t>Find timex and events and their attributes</a:t>
            </a:r>
          </a:p>
          <a:p>
            <a:pPr lvl="1"/>
            <a:r>
              <a:rPr lang="en-US" sz="2000" smtClean="0"/>
              <a:t>Restrict event/time relations to where event syntactically dominates timex, or both appear in the same NP</a:t>
            </a:r>
          </a:p>
          <a:p>
            <a:pPr lvl="1"/>
            <a:r>
              <a:rPr lang="en-US" sz="2000" smtClean="0"/>
              <a:t>Relate events where one syntactically dominates the other</a:t>
            </a:r>
          </a:p>
          <a:p>
            <a:pPr lvl="1"/>
            <a:r>
              <a:rPr lang="en-US" sz="2000" smtClean="0"/>
              <a:t>Italian, Chinese, Spanish, &amp; Korean</a:t>
            </a:r>
          </a:p>
          <a:p>
            <a:r>
              <a:rPr lang="en-US" sz="2200" smtClean="0">
                <a:ea typeface="ＭＳ Ｐゴシック" pitchFamily="34" charset="-128"/>
              </a:rPr>
              <a:t>Tempeval-3: Bottom-up TIE</a:t>
            </a:r>
          </a:p>
          <a:p>
            <a:pPr lvl="1"/>
            <a:r>
              <a:rPr lang="en-US" sz="2000" smtClean="0"/>
              <a:t>Find timex, events, &amp; attributes (including event class)</a:t>
            </a:r>
          </a:p>
          <a:p>
            <a:pPr lvl="1"/>
            <a:r>
              <a:rPr lang="en-US" sz="2000" smtClean="0"/>
              <a:t>Determine which temporal entities need to be related, provide any TimeML relation type </a:t>
            </a:r>
          </a:p>
          <a:p>
            <a:pPr lvl="1"/>
            <a:endParaRPr lang="en-US" sz="2200" smtClean="0"/>
          </a:p>
          <a:p>
            <a:pPr lvl="1"/>
            <a:endParaRPr lang="en-US" sz="2200" smtClean="0"/>
          </a:p>
        </p:txBody>
      </p:sp>
      <p:sp>
        <p:nvSpPr>
          <p:cNvPr id="146435" name="Slide Number Placeholder 1"/>
          <p:cNvSpPr>
            <a:spLocks noGrp="1"/>
          </p:cNvSpPr>
          <p:nvPr>
            <p:ph type="sldNum" sz="quarter" idx="12"/>
          </p:nvPr>
        </p:nvSpPr>
        <p:spPr>
          <a:ln>
            <a:miter lim="800000"/>
            <a:headEnd/>
            <a:tailEnd/>
          </a:ln>
        </p:spPr>
        <p:txBody>
          <a:bodyPr/>
          <a:lstStyle/>
          <a:p>
            <a:pPr>
              <a:defRPr/>
            </a:pPr>
            <a:fld id="{99A4C8CF-F1D4-4153-8A31-CCF75EA449A6}" type="slidenum">
              <a:rPr lang="en-US" smtClean="0"/>
              <a:pPr>
                <a:defRPr/>
              </a:pPr>
              <a:t>47</a:t>
            </a:fld>
            <a:endParaRPr lang="en-US"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6"/>
          <p:cNvSpPr>
            <a:spLocks noGrp="1" noChangeArrowheads="1"/>
          </p:cNvSpPr>
          <p:nvPr>
            <p:ph type="sldNum" sz="quarter" idx="12"/>
          </p:nvPr>
        </p:nvSpPr>
        <p:spPr>
          <a:ln>
            <a:miter lim="800000"/>
            <a:headEnd/>
            <a:tailEnd/>
          </a:ln>
        </p:spPr>
        <p:txBody>
          <a:bodyPr/>
          <a:lstStyle/>
          <a:p>
            <a:pPr>
              <a:defRPr/>
            </a:pPr>
            <a:fld id="{74EDE598-AF20-4D73-B6B3-8A334D326DAD}" type="slidenum">
              <a:rPr lang="en-US" smtClean="0"/>
              <a:pPr>
                <a:defRPr/>
              </a:pPr>
              <a:t>48</a:t>
            </a:fld>
            <a:endParaRPr lang="en-US" smtClean="0"/>
          </a:p>
        </p:txBody>
      </p:sp>
      <p:sp>
        <p:nvSpPr>
          <p:cNvPr id="148482"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954CD582-4D5B-4A6D-A999-5062B5A86129}" type="slidenum">
              <a:rPr lang="en-US" sz="1200">
                <a:latin typeface="Garamond" pitchFamily="18" charset="0"/>
              </a:rPr>
              <a:pPr algn="r"/>
              <a:t>48</a:t>
            </a:fld>
            <a:endParaRPr lang="en-US" sz="1200">
              <a:latin typeface="Garamond" pitchFamily="18" charset="0"/>
            </a:endParaRPr>
          </a:p>
        </p:txBody>
      </p:sp>
      <p:sp>
        <p:nvSpPr>
          <p:cNvPr id="148483"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D8A88DCC-3193-4626-BB97-D3E0EB54D018}" type="slidenum">
              <a:rPr lang="en-US" sz="1200">
                <a:latin typeface="Garamond" pitchFamily="18" charset="0"/>
              </a:rPr>
              <a:pPr algn="r"/>
              <a:t>48</a:t>
            </a:fld>
            <a:endParaRPr lang="en-US" sz="1200">
              <a:latin typeface="Garamond" pitchFamily="18" charset="0"/>
            </a:endParaRPr>
          </a:p>
        </p:txBody>
      </p:sp>
      <p:sp>
        <p:nvSpPr>
          <p:cNvPr id="148484" name="Title 1"/>
          <p:cNvSpPr>
            <a:spLocks noGrp="1"/>
          </p:cNvSpPr>
          <p:nvPr>
            <p:ph type="title" idx="4294967295"/>
          </p:nvPr>
        </p:nvSpPr>
        <p:spPr>
          <a:xfrm>
            <a:off x="985838" y="214313"/>
            <a:ext cx="8229600" cy="1139825"/>
          </a:xfrm>
        </p:spPr>
        <p:txBody>
          <a:bodyPr/>
          <a:lstStyle/>
          <a:p>
            <a:pPr eaLnBrk="1" hangingPunct="1"/>
            <a:r>
              <a:rPr lang="en-US" smtClean="0">
                <a:ea typeface="ＭＳ Ｐゴシック" pitchFamily="34" charset="-128"/>
              </a:rPr>
              <a:t>Time ML annotation</a:t>
            </a:r>
          </a:p>
        </p:txBody>
      </p:sp>
      <p:sp>
        <p:nvSpPr>
          <p:cNvPr id="148485" name="TextBox 2"/>
          <p:cNvSpPr txBox="1">
            <a:spLocks noChangeArrowheads="1"/>
          </p:cNvSpPr>
          <p:nvPr/>
        </p:nvSpPr>
        <p:spPr bwMode="auto">
          <a:xfrm>
            <a:off x="539750" y="3500438"/>
            <a:ext cx="7564438" cy="531812"/>
          </a:xfrm>
          <a:prstGeom prst="rect">
            <a:avLst/>
          </a:prstGeom>
          <a:noFill/>
          <a:ln w="9525">
            <a:noFill/>
            <a:miter lim="800000"/>
            <a:headEnd/>
            <a:tailEnd/>
          </a:ln>
        </p:spPr>
        <p:txBody>
          <a:bodyPr wrap="none">
            <a:spAutoFit/>
          </a:bodyPr>
          <a:lstStyle/>
          <a:p>
            <a:pPr eaLnBrk="0" hangingPunct="0">
              <a:lnSpc>
                <a:spcPct val="80000"/>
              </a:lnSpc>
              <a:spcBef>
                <a:spcPct val="20000"/>
              </a:spcBef>
              <a:buClr>
                <a:schemeClr val="accent1"/>
              </a:buClr>
              <a:buSzPct val="65000"/>
              <a:buFont typeface="Wingdings" pitchFamily="2" charset="2"/>
              <a:buNone/>
            </a:pPr>
            <a:r>
              <a:rPr lang="en-US" sz="1600">
                <a:ea typeface="SimSun" pitchFamily="2" charset="-122"/>
              </a:rPr>
              <a:t>&lt;TLINK eventInstanceId=</a:t>
            </a:r>
            <a:r>
              <a:rPr lang="ja-JP" altLang="en-US" sz="1600">
                <a:ea typeface="SimSun" pitchFamily="2" charset="-122"/>
              </a:rPr>
              <a:t>“</a:t>
            </a:r>
            <a:r>
              <a:rPr lang="en-US" altLang="ja-JP" sz="1600">
                <a:ea typeface="SimSun" pitchFamily="2" charset="-122"/>
              </a:rPr>
              <a:t>ei5</a:t>
            </a:r>
            <a:r>
              <a:rPr lang="ja-JP" altLang="en-US" sz="1600">
                <a:ea typeface="SimSun" pitchFamily="2" charset="-122"/>
              </a:rPr>
              <a:t>”</a:t>
            </a:r>
            <a:r>
              <a:rPr lang="en-US" altLang="ja-JP" sz="1600">
                <a:ea typeface="SimSun" pitchFamily="2" charset="-122"/>
              </a:rPr>
              <a:t> relatedToEventInstanceId=</a:t>
            </a:r>
            <a:r>
              <a:rPr lang="ja-JP" altLang="en-US" sz="1600">
                <a:ea typeface="SimSun" pitchFamily="2" charset="-122"/>
              </a:rPr>
              <a:t>“</a:t>
            </a:r>
            <a:r>
              <a:rPr lang="en-US" altLang="ja-JP" sz="1600">
                <a:ea typeface="SimSun" pitchFamily="2" charset="-122"/>
              </a:rPr>
              <a:t>ei2</a:t>
            </a:r>
            <a:r>
              <a:rPr lang="ja-JP" altLang="en-US" sz="1600">
                <a:ea typeface="SimSun" pitchFamily="2" charset="-122"/>
              </a:rPr>
              <a:t>”</a:t>
            </a:r>
            <a:r>
              <a:rPr lang="en-US" altLang="ja-JP" sz="1600">
                <a:ea typeface="SimSun" pitchFamily="2" charset="-122"/>
              </a:rPr>
              <a:t> relType=</a:t>
            </a:r>
            <a:r>
              <a:rPr lang="ja-JP" altLang="en-US" sz="1600">
                <a:ea typeface="SimSun" pitchFamily="2" charset="-122"/>
              </a:rPr>
              <a:t>“</a:t>
            </a:r>
            <a:r>
              <a:rPr lang="en-US" altLang="ja-JP" sz="1600">
                <a:ea typeface="SimSun" pitchFamily="2" charset="-122"/>
              </a:rPr>
              <a:t>AFTER</a:t>
            </a:r>
            <a:r>
              <a:rPr lang="ja-JP" altLang="en-US" sz="1600">
                <a:ea typeface="SimSun" pitchFamily="2" charset="-122"/>
              </a:rPr>
              <a:t>”</a:t>
            </a:r>
            <a:r>
              <a:rPr lang="en-US" altLang="ja-JP" sz="1600">
                <a:ea typeface="SimSun" pitchFamily="2" charset="-122"/>
              </a:rPr>
              <a:t>&gt;</a:t>
            </a:r>
          </a:p>
          <a:p>
            <a:pPr eaLnBrk="0" hangingPunct="0">
              <a:lnSpc>
                <a:spcPct val="80000"/>
              </a:lnSpc>
              <a:spcBef>
                <a:spcPct val="20000"/>
              </a:spcBef>
              <a:buClr>
                <a:schemeClr val="accent1"/>
              </a:buClr>
              <a:buSzPct val="65000"/>
              <a:buFont typeface="Wingdings" pitchFamily="2" charset="2"/>
              <a:buNone/>
            </a:pPr>
            <a:endParaRPr lang="en-US" sz="1600">
              <a:ea typeface="SimSun" pitchFamily="2" charset="-122"/>
            </a:endParaRPr>
          </a:p>
        </p:txBody>
      </p:sp>
      <p:sp>
        <p:nvSpPr>
          <p:cNvPr id="148486" name="TextBox 3"/>
          <p:cNvSpPr txBox="1">
            <a:spLocks noChangeArrowheads="1"/>
          </p:cNvSpPr>
          <p:nvPr/>
        </p:nvSpPr>
        <p:spPr bwMode="auto">
          <a:xfrm>
            <a:off x="2782888" y="1628775"/>
            <a:ext cx="3640137" cy="363538"/>
          </a:xfrm>
          <a:prstGeom prst="rect">
            <a:avLst/>
          </a:prstGeom>
          <a:noFill/>
          <a:ln w="9525">
            <a:noFill/>
            <a:miter lim="800000"/>
            <a:headEnd/>
            <a:tailEnd/>
          </a:ln>
        </p:spPr>
        <p:txBody>
          <a:bodyPr wrap="none">
            <a:spAutoFit/>
          </a:bodyPr>
          <a:lstStyle/>
          <a:p>
            <a:pPr eaLnBrk="0" hangingPunct="0">
              <a:lnSpc>
                <a:spcPct val="80000"/>
              </a:lnSpc>
              <a:spcBef>
                <a:spcPct val="20000"/>
              </a:spcBef>
              <a:buClr>
                <a:schemeClr val="accent1"/>
              </a:buClr>
              <a:buSzPct val="65000"/>
              <a:buFont typeface="Wingdings" pitchFamily="2" charset="2"/>
              <a:buNone/>
            </a:pPr>
            <a:r>
              <a:rPr lang="en-US" sz="2200" b="1">
                <a:ea typeface="SimSun" pitchFamily="2" charset="-122"/>
              </a:rPr>
              <a:t>Would you annotate this?</a:t>
            </a:r>
          </a:p>
        </p:txBody>
      </p:sp>
      <p:sp>
        <p:nvSpPr>
          <p:cNvPr id="9" name="Oval 8"/>
          <p:cNvSpPr/>
          <p:nvPr/>
        </p:nvSpPr>
        <p:spPr bwMode="auto">
          <a:xfrm>
            <a:off x="5605463" y="2205038"/>
            <a:ext cx="1558925" cy="936625"/>
          </a:xfrm>
          <a:prstGeom prst="ellipse">
            <a:avLst/>
          </a:prstGeom>
          <a:solidFill>
            <a:schemeClr val="accent2">
              <a:lumMod val="60000"/>
              <a:lumOff val="40000"/>
            </a:schemeClr>
          </a:solidFill>
          <a:ln w="9525" cap="flat" cmpd="sng" algn="ctr">
            <a:noFill/>
            <a:prstDash val="solid"/>
            <a:round/>
            <a:headEnd type="none" w="med" len="med"/>
            <a:tailEnd type="none" w="med" len="med"/>
          </a:ln>
          <a:effectLst/>
        </p:spPr>
        <p:txBody>
          <a:bodyPr/>
          <a:lstStyle/>
          <a:p>
            <a:pPr marL="342900" indent="-342900" algn="ctr">
              <a:spcBef>
                <a:spcPct val="20000"/>
              </a:spcBef>
              <a:buClr>
                <a:schemeClr val="accent1"/>
              </a:buClr>
              <a:buSzPct val="65000"/>
              <a:buFont typeface="Wingdings" pitchFamily="2" charset="2"/>
              <a:buNone/>
              <a:defRPr/>
            </a:pPr>
            <a:r>
              <a:rPr lang="en-US" dirty="0">
                <a:latin typeface="Arial" pitchFamily="34" charset="0"/>
                <a:ea typeface="宋体" pitchFamily="1" charset="-122"/>
                <a:cs typeface="+mn-cs"/>
              </a:rPr>
              <a:t>Training (ei2)</a:t>
            </a:r>
          </a:p>
        </p:txBody>
      </p:sp>
      <p:sp>
        <p:nvSpPr>
          <p:cNvPr id="10" name="Oval 9"/>
          <p:cNvSpPr/>
          <p:nvPr/>
        </p:nvSpPr>
        <p:spPr bwMode="auto">
          <a:xfrm>
            <a:off x="828675" y="2133600"/>
            <a:ext cx="2806700" cy="1079500"/>
          </a:xfrm>
          <a:prstGeom prst="ellipse">
            <a:avLst/>
          </a:prstGeom>
          <a:solidFill>
            <a:schemeClr val="accent2">
              <a:lumMod val="60000"/>
              <a:lumOff val="40000"/>
            </a:schemeClr>
          </a:solidFill>
          <a:ln w="9525" cap="flat" cmpd="sng" algn="ctr">
            <a:noFill/>
            <a:prstDash val="solid"/>
            <a:round/>
            <a:headEnd type="none" w="med" len="med"/>
            <a:tailEnd type="none" w="med" len="med"/>
          </a:ln>
          <a:effectLst/>
        </p:spPr>
        <p:txBody>
          <a:bodyPr/>
          <a:lstStyle/>
          <a:p>
            <a:pPr marL="342900" indent="-342900" algn="ctr">
              <a:spcBef>
                <a:spcPct val="20000"/>
              </a:spcBef>
              <a:buClr>
                <a:schemeClr val="accent1"/>
              </a:buClr>
              <a:buSzPct val="65000"/>
              <a:buFont typeface="Wingdings" pitchFamily="2" charset="2"/>
              <a:buNone/>
              <a:defRPr/>
            </a:pPr>
            <a:r>
              <a:rPr lang="en-US" dirty="0">
                <a:latin typeface="Arial" pitchFamily="34" charset="0"/>
                <a:ea typeface="宋体" pitchFamily="1" charset="-122"/>
                <a:cs typeface="+mn-cs"/>
              </a:rPr>
              <a:t>Earned Degree in Engineering (ei5)</a:t>
            </a:r>
          </a:p>
        </p:txBody>
      </p:sp>
      <p:sp>
        <p:nvSpPr>
          <p:cNvPr id="8" name="TextBox 2"/>
          <p:cNvSpPr txBox="1">
            <a:spLocks noChangeArrowheads="1"/>
          </p:cNvSpPr>
          <p:nvPr/>
        </p:nvSpPr>
        <p:spPr bwMode="auto">
          <a:xfrm>
            <a:off x="1228725" y="4724400"/>
            <a:ext cx="6799263" cy="1354138"/>
          </a:xfrm>
          <a:prstGeom prst="rect">
            <a:avLst/>
          </a:prstGeom>
          <a:noFill/>
          <a:ln w="9525">
            <a:noFill/>
            <a:miter lim="800000"/>
            <a:headEnd/>
            <a:tailEnd/>
          </a:ln>
        </p:spPr>
        <p:txBody>
          <a:bodyPr>
            <a:spAutoFit/>
          </a:bodyPr>
          <a:lstStyle/>
          <a:p>
            <a:pPr eaLnBrk="0" hangingPunct="0">
              <a:lnSpc>
                <a:spcPct val="80000"/>
              </a:lnSpc>
              <a:spcBef>
                <a:spcPct val="20000"/>
              </a:spcBef>
              <a:buClr>
                <a:schemeClr val="accent1"/>
              </a:buClr>
              <a:buSzPct val="65000"/>
              <a:buFont typeface="Wingdings" pitchFamily="2" charset="2"/>
              <a:buNone/>
            </a:pPr>
            <a:r>
              <a:rPr lang="en-US">
                <a:ea typeface="SimSun" pitchFamily="2" charset="-122"/>
              </a:rPr>
              <a:t>John was </a:t>
            </a:r>
            <a:r>
              <a:rPr lang="en-US" b="1">
                <a:solidFill>
                  <a:schemeClr val="tx2"/>
                </a:solidFill>
                <a:ea typeface="SimSun" pitchFamily="2" charset="-122"/>
              </a:rPr>
              <a:t>hired</a:t>
            </a:r>
            <a:r>
              <a:rPr lang="en-US">
                <a:solidFill>
                  <a:schemeClr val="tx2"/>
                </a:solidFill>
                <a:ea typeface="SimSun" pitchFamily="2" charset="-122"/>
              </a:rPr>
              <a:t> </a:t>
            </a:r>
            <a:r>
              <a:rPr lang="en-US">
                <a:ea typeface="SimSun" pitchFamily="2" charset="-122"/>
              </a:rPr>
              <a:t>as a </a:t>
            </a:r>
            <a:r>
              <a:rPr lang="en-US" b="1">
                <a:solidFill>
                  <a:schemeClr val="tx2"/>
                </a:solidFill>
                <a:ea typeface="SimSun" pitchFamily="2" charset="-122"/>
              </a:rPr>
              <a:t>technician</a:t>
            </a:r>
            <a:r>
              <a:rPr lang="en-US">
                <a:solidFill>
                  <a:schemeClr val="tx2"/>
                </a:solidFill>
                <a:ea typeface="SimSun" pitchFamily="2" charset="-122"/>
              </a:rPr>
              <a:t> </a:t>
            </a:r>
            <a:r>
              <a:rPr lang="en-US">
                <a:ea typeface="SimSun" pitchFamily="2" charset="-122"/>
              </a:rPr>
              <a:t>by company A in </a:t>
            </a:r>
            <a:r>
              <a:rPr lang="en-US" b="1">
                <a:solidFill>
                  <a:schemeClr val="accent1"/>
                </a:solidFill>
                <a:ea typeface="SimSun" pitchFamily="2" charset="-122"/>
              </a:rPr>
              <a:t>June of 2006</a:t>
            </a:r>
            <a:r>
              <a:rPr lang="en-US">
                <a:ea typeface="SimSun" pitchFamily="2" charset="-122"/>
              </a:rPr>
              <a:t>.</a:t>
            </a:r>
          </a:p>
          <a:p>
            <a:pPr eaLnBrk="0" hangingPunct="0">
              <a:lnSpc>
                <a:spcPct val="80000"/>
              </a:lnSpc>
              <a:spcBef>
                <a:spcPct val="20000"/>
              </a:spcBef>
              <a:buClr>
                <a:schemeClr val="accent1"/>
              </a:buClr>
              <a:buSzPct val="65000"/>
              <a:buFont typeface="Wingdings" pitchFamily="2" charset="2"/>
              <a:buNone/>
            </a:pPr>
            <a:r>
              <a:rPr lang="en-US">
                <a:ea typeface="SimSun" pitchFamily="2" charset="-122"/>
              </a:rPr>
              <a:t>He </a:t>
            </a:r>
            <a:r>
              <a:rPr lang="en-US" b="1">
                <a:solidFill>
                  <a:schemeClr val="tx2"/>
                </a:solidFill>
                <a:ea typeface="SimSun" pitchFamily="2" charset="-122"/>
              </a:rPr>
              <a:t>began</a:t>
            </a:r>
            <a:r>
              <a:rPr lang="en-US">
                <a:solidFill>
                  <a:schemeClr val="tx2"/>
                </a:solidFill>
                <a:ea typeface="SimSun" pitchFamily="2" charset="-122"/>
              </a:rPr>
              <a:t> </a:t>
            </a:r>
            <a:r>
              <a:rPr lang="en-US" b="1">
                <a:solidFill>
                  <a:schemeClr val="tx2"/>
                </a:solidFill>
                <a:ea typeface="SimSun" pitchFamily="2" charset="-122"/>
              </a:rPr>
              <a:t>training</a:t>
            </a:r>
            <a:r>
              <a:rPr lang="en-US">
                <a:solidFill>
                  <a:schemeClr val="tx2"/>
                </a:solidFill>
                <a:ea typeface="SimSun" pitchFamily="2" charset="-122"/>
              </a:rPr>
              <a:t> </a:t>
            </a:r>
            <a:r>
              <a:rPr lang="en-US">
                <a:ea typeface="SimSun" pitchFamily="2" charset="-122"/>
              </a:rPr>
              <a:t>shortly thereafter. He </a:t>
            </a:r>
            <a:r>
              <a:rPr lang="en-US" b="1">
                <a:solidFill>
                  <a:schemeClr val="tx2"/>
                </a:solidFill>
                <a:ea typeface="SimSun" pitchFamily="2" charset="-122"/>
              </a:rPr>
              <a:t>worked</a:t>
            </a:r>
            <a:r>
              <a:rPr lang="en-US">
                <a:solidFill>
                  <a:schemeClr val="tx2"/>
                </a:solidFill>
                <a:ea typeface="SimSun" pitchFamily="2" charset="-122"/>
              </a:rPr>
              <a:t> </a:t>
            </a:r>
            <a:r>
              <a:rPr lang="en-US">
                <a:ea typeface="SimSun" pitchFamily="2" charset="-122"/>
              </a:rPr>
              <a:t>for company B in </a:t>
            </a:r>
            <a:r>
              <a:rPr lang="en-US" b="1">
                <a:solidFill>
                  <a:schemeClr val="accent1"/>
                </a:solidFill>
                <a:ea typeface="SimSun" pitchFamily="2" charset="-122"/>
              </a:rPr>
              <a:t>2010</a:t>
            </a:r>
            <a:r>
              <a:rPr lang="en-US">
                <a:ea typeface="SimSun" pitchFamily="2" charset="-122"/>
              </a:rPr>
              <a:t>.</a:t>
            </a:r>
          </a:p>
          <a:p>
            <a:pPr eaLnBrk="0" hangingPunct="0">
              <a:lnSpc>
                <a:spcPct val="80000"/>
              </a:lnSpc>
              <a:spcBef>
                <a:spcPct val="20000"/>
              </a:spcBef>
              <a:buClr>
                <a:schemeClr val="accent1"/>
              </a:buClr>
              <a:buSzPct val="65000"/>
              <a:buFont typeface="Wingdings" pitchFamily="2" charset="2"/>
              <a:buNone/>
            </a:pPr>
            <a:r>
              <a:rPr lang="en-US">
                <a:ea typeface="SimSun" pitchFamily="2" charset="-122"/>
              </a:rPr>
              <a:t>…</a:t>
            </a:r>
          </a:p>
          <a:p>
            <a:pPr eaLnBrk="0" hangingPunct="0">
              <a:lnSpc>
                <a:spcPct val="80000"/>
              </a:lnSpc>
              <a:spcBef>
                <a:spcPct val="20000"/>
              </a:spcBef>
              <a:buClr>
                <a:schemeClr val="accent1"/>
              </a:buClr>
              <a:buSzPct val="65000"/>
              <a:buFont typeface="Wingdings" pitchFamily="2" charset="2"/>
              <a:buNone/>
            </a:pPr>
            <a:r>
              <a:rPr lang="en-US" b="1">
                <a:ea typeface="SimSun" pitchFamily="2" charset="-122"/>
              </a:rPr>
              <a:t>After</a:t>
            </a:r>
            <a:r>
              <a:rPr lang="en-US">
                <a:ea typeface="SimSun" pitchFamily="2" charset="-122"/>
              </a:rPr>
              <a:t> </a:t>
            </a:r>
            <a:r>
              <a:rPr lang="en-US" b="1">
                <a:solidFill>
                  <a:schemeClr val="tx2"/>
                </a:solidFill>
                <a:ea typeface="SimSun" pitchFamily="2" charset="-122"/>
              </a:rPr>
              <a:t>leaving</a:t>
            </a:r>
            <a:r>
              <a:rPr lang="en-US">
                <a:solidFill>
                  <a:schemeClr val="tx2"/>
                </a:solidFill>
                <a:ea typeface="SimSun" pitchFamily="2" charset="-122"/>
              </a:rPr>
              <a:t> </a:t>
            </a:r>
            <a:r>
              <a:rPr lang="en-US">
                <a:ea typeface="SimSun" pitchFamily="2" charset="-122"/>
              </a:rPr>
              <a:t>Company B, John </a:t>
            </a:r>
            <a:r>
              <a:rPr lang="en-US" b="1">
                <a:solidFill>
                  <a:schemeClr val="tx2"/>
                </a:solidFill>
                <a:ea typeface="SimSun" pitchFamily="2" charset="-122"/>
              </a:rPr>
              <a:t>earned </a:t>
            </a:r>
            <a:r>
              <a:rPr lang="en-US">
                <a:ea typeface="SimSun" pitchFamily="2" charset="-122"/>
              </a:rPr>
              <a:t>a degree in engineering.</a:t>
            </a:r>
          </a:p>
        </p:txBody>
      </p:sp>
      <p:sp>
        <p:nvSpPr>
          <p:cNvPr id="11" name="TextBox 3"/>
          <p:cNvSpPr txBox="1">
            <a:spLocks noChangeArrowheads="1"/>
          </p:cNvSpPr>
          <p:nvPr/>
        </p:nvSpPr>
        <p:spPr bwMode="auto">
          <a:xfrm>
            <a:off x="3708400" y="4073525"/>
            <a:ext cx="1724025" cy="363538"/>
          </a:xfrm>
          <a:prstGeom prst="rect">
            <a:avLst/>
          </a:prstGeom>
          <a:noFill/>
          <a:ln w="9525">
            <a:noFill/>
            <a:miter lim="800000"/>
            <a:headEnd/>
            <a:tailEnd/>
          </a:ln>
        </p:spPr>
        <p:txBody>
          <a:bodyPr wrap="none">
            <a:spAutoFit/>
          </a:bodyPr>
          <a:lstStyle/>
          <a:p>
            <a:pPr eaLnBrk="0" hangingPunct="0">
              <a:lnSpc>
                <a:spcPct val="80000"/>
              </a:lnSpc>
              <a:spcBef>
                <a:spcPct val="20000"/>
              </a:spcBef>
              <a:buClr>
                <a:schemeClr val="accent1"/>
              </a:buClr>
              <a:buSzPct val="65000"/>
              <a:buFont typeface="Wingdings" pitchFamily="2" charset="2"/>
              <a:buNone/>
            </a:pPr>
            <a:r>
              <a:rPr lang="en-US" sz="2200" b="1">
                <a:ea typeface="SimSun" pitchFamily="2" charset="-122"/>
              </a:rPr>
              <a:t>Given this?</a:t>
            </a:r>
          </a:p>
        </p:txBody>
      </p:sp>
      <p:sp>
        <p:nvSpPr>
          <p:cNvPr id="148491" name="TextBox 3"/>
          <p:cNvSpPr txBox="1">
            <a:spLocks noChangeArrowheads="1"/>
          </p:cNvSpPr>
          <p:nvPr/>
        </p:nvSpPr>
        <p:spPr bwMode="auto">
          <a:xfrm>
            <a:off x="4140200" y="2565400"/>
            <a:ext cx="842963" cy="361950"/>
          </a:xfrm>
          <a:prstGeom prst="rect">
            <a:avLst/>
          </a:prstGeom>
          <a:noFill/>
          <a:ln w="9525">
            <a:noFill/>
            <a:miter lim="800000"/>
            <a:headEnd/>
            <a:tailEnd/>
          </a:ln>
        </p:spPr>
        <p:txBody>
          <a:bodyPr wrap="none">
            <a:spAutoFit/>
          </a:bodyPr>
          <a:lstStyle/>
          <a:p>
            <a:pPr eaLnBrk="0" hangingPunct="0">
              <a:lnSpc>
                <a:spcPct val="80000"/>
              </a:lnSpc>
              <a:spcBef>
                <a:spcPct val="20000"/>
              </a:spcBef>
              <a:buClr>
                <a:schemeClr val="accent1"/>
              </a:buClr>
              <a:buSzPct val="65000"/>
              <a:buFont typeface="Wingdings" pitchFamily="2" charset="2"/>
              <a:buNone/>
            </a:pPr>
            <a:r>
              <a:rPr lang="en-US" sz="2200" b="1">
                <a:ea typeface="SimSun" pitchFamily="2" charset="-122"/>
              </a:rPr>
              <a:t>After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6"/>
          <p:cNvSpPr>
            <a:spLocks noGrp="1" noChangeArrowheads="1"/>
          </p:cNvSpPr>
          <p:nvPr>
            <p:ph type="sldNum" sz="quarter" idx="12"/>
          </p:nvPr>
        </p:nvSpPr>
        <p:spPr>
          <a:ln>
            <a:miter lim="800000"/>
            <a:headEnd/>
            <a:tailEnd/>
          </a:ln>
        </p:spPr>
        <p:txBody>
          <a:bodyPr/>
          <a:lstStyle/>
          <a:p>
            <a:pPr>
              <a:defRPr/>
            </a:pPr>
            <a:fld id="{0B3B4CD9-08A8-4983-88B4-559549442CF7}" type="slidenum">
              <a:rPr lang="en-US" smtClean="0"/>
              <a:pPr>
                <a:defRPr/>
              </a:pPr>
              <a:t>49</a:t>
            </a:fld>
            <a:endParaRPr lang="en-US" smtClean="0"/>
          </a:p>
        </p:txBody>
      </p:sp>
      <p:sp>
        <p:nvSpPr>
          <p:cNvPr id="150530"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CDCF66CE-3488-49C5-804B-706CD6433E71}" type="slidenum">
              <a:rPr lang="en-US" sz="1200">
                <a:latin typeface="Garamond" pitchFamily="18" charset="0"/>
              </a:rPr>
              <a:pPr algn="r"/>
              <a:t>49</a:t>
            </a:fld>
            <a:endParaRPr lang="en-US" sz="1200">
              <a:latin typeface="Garamond" pitchFamily="18" charset="0"/>
            </a:endParaRPr>
          </a:p>
        </p:txBody>
      </p:sp>
      <p:sp>
        <p:nvSpPr>
          <p:cNvPr id="150531"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45E4F0FC-F59C-4929-9174-902F62BFDC75}" type="slidenum">
              <a:rPr lang="en-US" sz="1200">
                <a:latin typeface="Garamond" pitchFamily="18" charset="0"/>
              </a:rPr>
              <a:pPr algn="r"/>
              <a:t>49</a:t>
            </a:fld>
            <a:endParaRPr lang="en-US" sz="1200">
              <a:latin typeface="Garamond" pitchFamily="18" charset="0"/>
            </a:endParaRPr>
          </a:p>
        </p:txBody>
      </p:sp>
      <p:sp>
        <p:nvSpPr>
          <p:cNvPr id="150532" name="TextBox 2"/>
          <p:cNvSpPr txBox="1">
            <a:spLocks noChangeArrowheads="1"/>
          </p:cNvSpPr>
          <p:nvPr/>
        </p:nvSpPr>
        <p:spPr bwMode="auto">
          <a:xfrm>
            <a:off x="1228725" y="1076325"/>
            <a:ext cx="6799263" cy="1903413"/>
          </a:xfrm>
          <a:prstGeom prst="rect">
            <a:avLst/>
          </a:prstGeom>
          <a:noFill/>
          <a:ln w="9525">
            <a:noFill/>
            <a:miter lim="800000"/>
            <a:headEnd/>
            <a:tailEnd/>
          </a:ln>
        </p:spPr>
        <p:txBody>
          <a:bodyPr>
            <a:spAutoFit/>
          </a:bodyPr>
          <a:lstStyle/>
          <a:p>
            <a:pPr eaLnBrk="0" hangingPunct="0">
              <a:lnSpc>
                <a:spcPct val="80000"/>
              </a:lnSpc>
              <a:spcBef>
                <a:spcPct val="20000"/>
              </a:spcBef>
              <a:buClr>
                <a:schemeClr val="accent1"/>
              </a:buClr>
              <a:buSzPct val="65000"/>
              <a:buFont typeface="Wingdings" pitchFamily="2" charset="2"/>
              <a:buNone/>
            </a:pPr>
            <a:r>
              <a:rPr lang="en-US">
                <a:ea typeface="SimSun" pitchFamily="2" charset="-122"/>
              </a:rPr>
              <a:t>John was </a:t>
            </a:r>
            <a:r>
              <a:rPr lang="en-US" b="1">
                <a:solidFill>
                  <a:schemeClr val="tx2"/>
                </a:solidFill>
                <a:ea typeface="SimSun" pitchFamily="2" charset="-122"/>
              </a:rPr>
              <a:t>hired</a:t>
            </a:r>
            <a:r>
              <a:rPr lang="en-US">
                <a:solidFill>
                  <a:schemeClr val="tx2"/>
                </a:solidFill>
                <a:ea typeface="SimSun" pitchFamily="2" charset="-122"/>
              </a:rPr>
              <a:t> </a:t>
            </a:r>
            <a:r>
              <a:rPr lang="en-US">
                <a:ea typeface="SimSun" pitchFamily="2" charset="-122"/>
              </a:rPr>
              <a:t>as a </a:t>
            </a:r>
            <a:r>
              <a:rPr lang="en-US" b="1">
                <a:solidFill>
                  <a:schemeClr val="tx2"/>
                </a:solidFill>
                <a:ea typeface="SimSun" pitchFamily="2" charset="-122"/>
              </a:rPr>
              <a:t>technician</a:t>
            </a:r>
            <a:r>
              <a:rPr lang="en-US">
                <a:solidFill>
                  <a:schemeClr val="tx2"/>
                </a:solidFill>
                <a:ea typeface="SimSun" pitchFamily="2" charset="-122"/>
              </a:rPr>
              <a:t> </a:t>
            </a:r>
            <a:r>
              <a:rPr lang="en-US">
                <a:ea typeface="SimSun" pitchFamily="2" charset="-122"/>
              </a:rPr>
              <a:t>by company A in </a:t>
            </a:r>
            <a:r>
              <a:rPr lang="en-US" b="1">
                <a:solidFill>
                  <a:schemeClr val="accent1"/>
                </a:solidFill>
                <a:ea typeface="SimSun" pitchFamily="2" charset="-122"/>
              </a:rPr>
              <a:t>June of 2006</a:t>
            </a:r>
            <a:r>
              <a:rPr lang="en-US">
                <a:ea typeface="SimSun" pitchFamily="2" charset="-122"/>
              </a:rPr>
              <a:t>.</a:t>
            </a:r>
          </a:p>
          <a:p>
            <a:pPr eaLnBrk="0" hangingPunct="0">
              <a:lnSpc>
                <a:spcPct val="80000"/>
              </a:lnSpc>
              <a:spcBef>
                <a:spcPct val="20000"/>
              </a:spcBef>
              <a:buClr>
                <a:schemeClr val="accent1"/>
              </a:buClr>
              <a:buSzPct val="65000"/>
              <a:buFont typeface="Wingdings" pitchFamily="2" charset="2"/>
              <a:buNone/>
            </a:pPr>
            <a:r>
              <a:rPr lang="en-US">
                <a:ea typeface="SimSun" pitchFamily="2" charset="-122"/>
              </a:rPr>
              <a:t>He </a:t>
            </a:r>
            <a:r>
              <a:rPr lang="en-US" b="1">
                <a:solidFill>
                  <a:schemeClr val="tx2"/>
                </a:solidFill>
                <a:ea typeface="SimSun" pitchFamily="2" charset="-122"/>
              </a:rPr>
              <a:t>began</a:t>
            </a:r>
            <a:r>
              <a:rPr lang="en-US">
                <a:solidFill>
                  <a:schemeClr val="tx2"/>
                </a:solidFill>
                <a:ea typeface="SimSun" pitchFamily="2" charset="-122"/>
              </a:rPr>
              <a:t> </a:t>
            </a:r>
            <a:r>
              <a:rPr lang="en-US" b="1">
                <a:solidFill>
                  <a:schemeClr val="tx2"/>
                </a:solidFill>
                <a:ea typeface="SimSun" pitchFamily="2" charset="-122"/>
              </a:rPr>
              <a:t>training</a:t>
            </a:r>
            <a:r>
              <a:rPr lang="en-US">
                <a:solidFill>
                  <a:schemeClr val="tx2"/>
                </a:solidFill>
                <a:ea typeface="SimSun" pitchFamily="2" charset="-122"/>
              </a:rPr>
              <a:t> </a:t>
            </a:r>
            <a:r>
              <a:rPr lang="en-US">
                <a:ea typeface="SimSun" pitchFamily="2" charset="-122"/>
              </a:rPr>
              <a:t>shortly thereafter. He </a:t>
            </a:r>
            <a:r>
              <a:rPr lang="en-US" b="1">
                <a:solidFill>
                  <a:schemeClr val="tx2"/>
                </a:solidFill>
                <a:ea typeface="SimSun" pitchFamily="2" charset="-122"/>
              </a:rPr>
              <a:t>worked</a:t>
            </a:r>
            <a:r>
              <a:rPr lang="en-US">
                <a:ea typeface="SimSun" pitchFamily="2" charset="-122"/>
              </a:rPr>
              <a:t> for company B in </a:t>
            </a:r>
            <a:r>
              <a:rPr lang="en-US" b="1">
                <a:solidFill>
                  <a:schemeClr val="accent1"/>
                </a:solidFill>
                <a:ea typeface="SimSun" pitchFamily="2" charset="-122"/>
              </a:rPr>
              <a:t>2008</a:t>
            </a:r>
            <a:r>
              <a:rPr lang="en-US">
                <a:ea typeface="SimSun" pitchFamily="2" charset="-122"/>
              </a:rPr>
              <a:t>.</a:t>
            </a:r>
          </a:p>
          <a:p>
            <a:pPr eaLnBrk="0" hangingPunct="0">
              <a:lnSpc>
                <a:spcPct val="80000"/>
              </a:lnSpc>
              <a:spcBef>
                <a:spcPct val="20000"/>
              </a:spcBef>
              <a:buClr>
                <a:schemeClr val="accent1"/>
              </a:buClr>
              <a:buSzPct val="65000"/>
              <a:buFont typeface="Wingdings" pitchFamily="2" charset="2"/>
              <a:buNone/>
            </a:pPr>
            <a:endParaRPr lang="en-US">
              <a:ea typeface="SimSun" pitchFamily="2" charset="-122"/>
            </a:endParaRPr>
          </a:p>
          <a:p>
            <a:pPr eaLnBrk="0" hangingPunct="0">
              <a:lnSpc>
                <a:spcPct val="80000"/>
              </a:lnSpc>
              <a:spcBef>
                <a:spcPct val="20000"/>
              </a:spcBef>
              <a:buClr>
                <a:schemeClr val="accent1"/>
              </a:buClr>
              <a:buSzPct val="65000"/>
              <a:buFont typeface="Wingdings" pitchFamily="2" charset="2"/>
              <a:buNone/>
            </a:pPr>
            <a:r>
              <a:rPr lang="en-US">
                <a:ea typeface="SimSun" pitchFamily="2" charset="-122"/>
              </a:rPr>
              <a:t>…</a:t>
            </a:r>
          </a:p>
          <a:p>
            <a:pPr eaLnBrk="0" hangingPunct="0">
              <a:lnSpc>
                <a:spcPct val="80000"/>
              </a:lnSpc>
              <a:spcBef>
                <a:spcPct val="20000"/>
              </a:spcBef>
              <a:buClr>
                <a:schemeClr val="accent1"/>
              </a:buClr>
              <a:buSzPct val="65000"/>
              <a:buFont typeface="Wingdings" pitchFamily="2" charset="2"/>
              <a:buNone/>
            </a:pPr>
            <a:endParaRPr lang="en-US">
              <a:ea typeface="SimSun" pitchFamily="2" charset="-122"/>
            </a:endParaRPr>
          </a:p>
          <a:p>
            <a:pPr eaLnBrk="0" hangingPunct="0">
              <a:lnSpc>
                <a:spcPct val="80000"/>
              </a:lnSpc>
              <a:spcBef>
                <a:spcPct val="20000"/>
              </a:spcBef>
              <a:buClr>
                <a:schemeClr val="accent1"/>
              </a:buClr>
              <a:buSzPct val="65000"/>
              <a:buFont typeface="Wingdings" pitchFamily="2" charset="2"/>
              <a:buNone/>
            </a:pPr>
            <a:r>
              <a:rPr lang="en-US" b="1">
                <a:ea typeface="SimSun" pitchFamily="2" charset="-122"/>
              </a:rPr>
              <a:t>After</a:t>
            </a:r>
            <a:r>
              <a:rPr lang="en-US">
                <a:ea typeface="SimSun" pitchFamily="2" charset="-122"/>
              </a:rPr>
              <a:t> </a:t>
            </a:r>
            <a:r>
              <a:rPr lang="en-US" b="1">
                <a:solidFill>
                  <a:schemeClr val="tx2"/>
                </a:solidFill>
                <a:ea typeface="SimSun" pitchFamily="2" charset="-122"/>
              </a:rPr>
              <a:t>leaving</a:t>
            </a:r>
            <a:r>
              <a:rPr lang="en-US">
                <a:solidFill>
                  <a:schemeClr val="tx2"/>
                </a:solidFill>
                <a:ea typeface="SimSun" pitchFamily="2" charset="-122"/>
              </a:rPr>
              <a:t> </a:t>
            </a:r>
            <a:r>
              <a:rPr lang="en-US">
                <a:ea typeface="SimSun" pitchFamily="2" charset="-122"/>
              </a:rPr>
              <a:t>Company B, John </a:t>
            </a:r>
            <a:r>
              <a:rPr lang="en-US" b="1">
                <a:solidFill>
                  <a:schemeClr val="tx2"/>
                </a:solidFill>
                <a:ea typeface="SimSun" pitchFamily="2" charset="-122"/>
              </a:rPr>
              <a:t>met</a:t>
            </a:r>
            <a:r>
              <a:rPr lang="en-US">
                <a:ea typeface="SimSun" pitchFamily="2" charset="-122"/>
              </a:rPr>
              <a:t> Mary.</a:t>
            </a:r>
          </a:p>
        </p:txBody>
      </p:sp>
      <p:cxnSp>
        <p:nvCxnSpPr>
          <p:cNvPr id="2040835" name="Curved Connector 11"/>
          <p:cNvCxnSpPr>
            <a:cxnSpLocks noChangeShapeType="1"/>
          </p:cNvCxnSpPr>
          <p:nvPr/>
        </p:nvCxnSpPr>
        <p:spPr bwMode="auto">
          <a:xfrm rot="5400000" flipH="1" flipV="1">
            <a:off x="1944688" y="1952625"/>
            <a:ext cx="1079500" cy="431800"/>
          </a:xfrm>
          <a:prstGeom prst="curvedConnector3">
            <a:avLst>
              <a:gd name="adj1" fmla="val 50000"/>
            </a:avLst>
          </a:prstGeom>
          <a:noFill/>
          <a:ln w="9525">
            <a:solidFill>
              <a:schemeClr val="tx1"/>
            </a:solidFill>
            <a:round/>
            <a:headEnd type="arrow" w="med" len="med"/>
            <a:tailEnd type="arrow" w="med" len="med"/>
          </a:ln>
        </p:spPr>
      </p:cxnSp>
      <p:cxnSp>
        <p:nvCxnSpPr>
          <p:cNvPr id="2040836" name="Curved Connector 12"/>
          <p:cNvCxnSpPr>
            <a:cxnSpLocks noChangeShapeType="1"/>
          </p:cNvCxnSpPr>
          <p:nvPr/>
        </p:nvCxnSpPr>
        <p:spPr bwMode="auto">
          <a:xfrm rot="16200000" flipV="1">
            <a:off x="1872457" y="1880394"/>
            <a:ext cx="1439862" cy="215900"/>
          </a:xfrm>
          <a:prstGeom prst="curvedConnector3">
            <a:avLst>
              <a:gd name="adj1" fmla="val 50000"/>
            </a:avLst>
          </a:prstGeom>
          <a:noFill/>
          <a:ln w="9525">
            <a:solidFill>
              <a:schemeClr val="tx1"/>
            </a:solidFill>
            <a:round/>
            <a:headEnd type="arrow" w="med" len="med"/>
            <a:tailEnd type="arrow" w="med" len="med"/>
          </a:ln>
        </p:spPr>
      </p:cxnSp>
      <p:cxnSp>
        <p:nvCxnSpPr>
          <p:cNvPr id="2040837" name="Curved Connector 15"/>
          <p:cNvCxnSpPr>
            <a:cxnSpLocks noChangeShapeType="1"/>
          </p:cNvCxnSpPr>
          <p:nvPr/>
        </p:nvCxnSpPr>
        <p:spPr bwMode="auto">
          <a:xfrm flipV="1">
            <a:off x="2555875" y="1484313"/>
            <a:ext cx="3024188" cy="1223962"/>
          </a:xfrm>
          <a:prstGeom prst="curvedConnector3">
            <a:avLst>
              <a:gd name="adj1" fmla="val 50000"/>
            </a:avLst>
          </a:prstGeom>
          <a:noFill/>
          <a:ln w="9525">
            <a:solidFill>
              <a:schemeClr val="tx1"/>
            </a:solidFill>
            <a:round/>
            <a:headEnd type="arrow" w="med" len="med"/>
            <a:tailEnd type="arrow" w="med" len="med"/>
          </a:ln>
        </p:spPr>
      </p:cxnSp>
      <p:cxnSp>
        <p:nvCxnSpPr>
          <p:cNvPr id="2040838" name="Curved Connector 17"/>
          <p:cNvCxnSpPr>
            <a:cxnSpLocks noChangeShapeType="1"/>
          </p:cNvCxnSpPr>
          <p:nvPr/>
        </p:nvCxnSpPr>
        <p:spPr bwMode="auto">
          <a:xfrm>
            <a:off x="3132138" y="1484313"/>
            <a:ext cx="2600325" cy="152400"/>
          </a:xfrm>
          <a:prstGeom prst="curvedConnector3">
            <a:avLst>
              <a:gd name="adj1" fmla="val 50000"/>
            </a:avLst>
          </a:prstGeom>
          <a:noFill/>
          <a:ln w="9525">
            <a:solidFill>
              <a:schemeClr val="tx1"/>
            </a:solidFill>
            <a:round/>
            <a:headEnd type="arrow" w="med" len="med"/>
            <a:tailEnd type="arrow" w="med" len="med"/>
          </a:ln>
        </p:spPr>
      </p:cxnSp>
      <p:cxnSp>
        <p:nvCxnSpPr>
          <p:cNvPr id="2040839" name="Curved Connector 19"/>
          <p:cNvCxnSpPr>
            <a:cxnSpLocks noChangeShapeType="1"/>
          </p:cNvCxnSpPr>
          <p:nvPr/>
        </p:nvCxnSpPr>
        <p:spPr bwMode="auto">
          <a:xfrm>
            <a:off x="4076700" y="1228725"/>
            <a:ext cx="1808163" cy="400050"/>
          </a:xfrm>
          <a:prstGeom prst="curvedConnector3">
            <a:avLst>
              <a:gd name="adj1" fmla="val 50000"/>
            </a:avLst>
          </a:prstGeom>
          <a:noFill/>
          <a:ln w="9525">
            <a:solidFill>
              <a:schemeClr val="tx1"/>
            </a:solidFill>
            <a:round/>
            <a:headEnd type="arrow" w="med" len="med"/>
            <a:tailEnd type="arrow" w="med" len="med"/>
          </a:ln>
        </p:spPr>
      </p:cxnSp>
      <p:cxnSp>
        <p:nvCxnSpPr>
          <p:cNvPr id="2040840" name="Curved Connector 22"/>
          <p:cNvCxnSpPr>
            <a:cxnSpLocks noChangeShapeType="1"/>
          </p:cNvCxnSpPr>
          <p:nvPr/>
        </p:nvCxnSpPr>
        <p:spPr bwMode="auto">
          <a:xfrm>
            <a:off x="2700338" y="1076325"/>
            <a:ext cx="3184525" cy="417513"/>
          </a:xfrm>
          <a:prstGeom prst="curvedConnector3">
            <a:avLst>
              <a:gd name="adj1" fmla="val 50000"/>
            </a:avLst>
          </a:prstGeom>
          <a:noFill/>
          <a:ln w="9525">
            <a:solidFill>
              <a:schemeClr val="tx1"/>
            </a:solidFill>
            <a:round/>
            <a:headEnd type="arrow" w="med" len="med"/>
            <a:tailEnd type="arrow" w="med" len="med"/>
          </a:ln>
        </p:spPr>
      </p:cxnSp>
      <p:cxnSp>
        <p:nvCxnSpPr>
          <p:cNvPr id="2040841" name="Curved Connector 24"/>
          <p:cNvCxnSpPr>
            <a:cxnSpLocks noChangeShapeType="1"/>
          </p:cNvCxnSpPr>
          <p:nvPr/>
        </p:nvCxnSpPr>
        <p:spPr bwMode="auto">
          <a:xfrm flipV="1">
            <a:off x="2955925" y="1228725"/>
            <a:ext cx="536575" cy="255588"/>
          </a:xfrm>
          <a:prstGeom prst="curvedConnector3">
            <a:avLst>
              <a:gd name="adj1" fmla="val 50000"/>
            </a:avLst>
          </a:prstGeom>
          <a:noFill/>
          <a:ln w="9525">
            <a:solidFill>
              <a:schemeClr val="tx1"/>
            </a:solidFill>
            <a:round/>
            <a:headEnd type="arrow" w="med" len="med"/>
            <a:tailEnd type="arrow" w="med" len="med"/>
          </a:ln>
        </p:spPr>
      </p:cxnSp>
      <p:cxnSp>
        <p:nvCxnSpPr>
          <p:cNvPr id="2040842" name="Curved Connector 27"/>
          <p:cNvCxnSpPr>
            <a:cxnSpLocks noChangeShapeType="1"/>
          </p:cNvCxnSpPr>
          <p:nvPr/>
        </p:nvCxnSpPr>
        <p:spPr bwMode="auto">
          <a:xfrm flipV="1">
            <a:off x="2051050" y="1155700"/>
            <a:ext cx="536575" cy="257175"/>
          </a:xfrm>
          <a:prstGeom prst="curvedConnector3">
            <a:avLst>
              <a:gd name="adj1" fmla="val 50000"/>
            </a:avLst>
          </a:prstGeom>
          <a:noFill/>
          <a:ln w="9525">
            <a:solidFill>
              <a:schemeClr val="tx1"/>
            </a:solidFill>
            <a:round/>
            <a:headEnd type="arrow" w="med" len="med"/>
            <a:tailEnd type="arrow" w="med" len="med"/>
          </a:ln>
        </p:spPr>
      </p:cxnSp>
      <p:cxnSp>
        <p:nvCxnSpPr>
          <p:cNvPr id="2040843" name="Curved Connector 28"/>
          <p:cNvCxnSpPr>
            <a:cxnSpLocks noChangeShapeType="1"/>
          </p:cNvCxnSpPr>
          <p:nvPr/>
        </p:nvCxnSpPr>
        <p:spPr bwMode="auto">
          <a:xfrm flipV="1">
            <a:off x="1835150" y="1444625"/>
            <a:ext cx="536575" cy="255588"/>
          </a:xfrm>
          <a:prstGeom prst="curvedConnector3">
            <a:avLst>
              <a:gd name="adj1" fmla="val 50000"/>
            </a:avLst>
          </a:prstGeom>
          <a:noFill/>
          <a:ln w="9525">
            <a:solidFill>
              <a:schemeClr val="tx1"/>
            </a:solidFill>
            <a:round/>
            <a:headEnd type="arrow" w="med" len="med"/>
            <a:tailEnd type="arrow" w="med" len="med"/>
          </a:ln>
        </p:spPr>
      </p:cxnSp>
      <p:cxnSp>
        <p:nvCxnSpPr>
          <p:cNvPr id="2040844" name="Curved Connector 29"/>
          <p:cNvCxnSpPr>
            <a:cxnSpLocks noChangeShapeType="1"/>
          </p:cNvCxnSpPr>
          <p:nvPr/>
        </p:nvCxnSpPr>
        <p:spPr bwMode="auto">
          <a:xfrm rot="16200000" flipH="1">
            <a:off x="1604169" y="2043906"/>
            <a:ext cx="895350" cy="433388"/>
          </a:xfrm>
          <a:prstGeom prst="curvedConnector3">
            <a:avLst>
              <a:gd name="adj1" fmla="val 50000"/>
            </a:avLst>
          </a:prstGeom>
          <a:noFill/>
          <a:ln w="9525">
            <a:solidFill>
              <a:schemeClr val="tx1"/>
            </a:solidFill>
            <a:round/>
            <a:headEnd type="arrow" w="med" len="med"/>
            <a:tailEnd type="arrow" w="med" len="med"/>
          </a:ln>
        </p:spPr>
      </p:cxnSp>
      <p:cxnSp>
        <p:nvCxnSpPr>
          <p:cNvPr id="2040845" name="Curved Connector 31"/>
          <p:cNvCxnSpPr>
            <a:cxnSpLocks noChangeShapeType="1"/>
          </p:cNvCxnSpPr>
          <p:nvPr/>
        </p:nvCxnSpPr>
        <p:spPr bwMode="auto">
          <a:xfrm flipV="1">
            <a:off x="1987550" y="1155700"/>
            <a:ext cx="4672013" cy="617538"/>
          </a:xfrm>
          <a:prstGeom prst="curvedConnector3">
            <a:avLst>
              <a:gd name="adj1" fmla="val 50000"/>
            </a:avLst>
          </a:prstGeom>
          <a:noFill/>
          <a:ln w="9525">
            <a:solidFill>
              <a:schemeClr val="tx1"/>
            </a:solidFill>
            <a:round/>
            <a:headEnd type="arrow" w="med" len="med"/>
            <a:tailEnd type="arrow" w="med" len="med"/>
          </a:ln>
        </p:spPr>
      </p:cxnSp>
      <p:cxnSp>
        <p:nvCxnSpPr>
          <p:cNvPr id="2040846" name="Curved Connector 33"/>
          <p:cNvCxnSpPr>
            <a:cxnSpLocks noChangeShapeType="1"/>
          </p:cNvCxnSpPr>
          <p:nvPr/>
        </p:nvCxnSpPr>
        <p:spPr bwMode="auto">
          <a:xfrm flipV="1">
            <a:off x="4979988" y="1228725"/>
            <a:ext cx="1895475" cy="1479550"/>
          </a:xfrm>
          <a:prstGeom prst="curvedConnector3">
            <a:avLst>
              <a:gd name="adj1" fmla="val 50000"/>
            </a:avLst>
          </a:prstGeom>
          <a:noFill/>
          <a:ln w="9525">
            <a:solidFill>
              <a:schemeClr val="tx1"/>
            </a:solidFill>
            <a:round/>
            <a:headEnd type="arrow" w="med" len="med"/>
            <a:tailEnd type="arrow" w="med" len="med"/>
          </a:ln>
        </p:spPr>
      </p:cxnSp>
      <p:cxnSp>
        <p:nvCxnSpPr>
          <p:cNvPr id="2040847" name="Curved Connector 36"/>
          <p:cNvCxnSpPr>
            <a:cxnSpLocks noChangeShapeType="1"/>
          </p:cNvCxnSpPr>
          <p:nvPr/>
        </p:nvCxnSpPr>
        <p:spPr bwMode="auto">
          <a:xfrm rot="5400000" flipH="1" flipV="1">
            <a:off x="4898232" y="1678781"/>
            <a:ext cx="1416050" cy="947737"/>
          </a:xfrm>
          <a:prstGeom prst="curvedConnector3">
            <a:avLst>
              <a:gd name="adj1" fmla="val 50000"/>
            </a:avLst>
          </a:prstGeom>
          <a:noFill/>
          <a:ln w="9525">
            <a:solidFill>
              <a:schemeClr val="tx1"/>
            </a:solidFill>
            <a:round/>
            <a:headEnd type="arrow" w="med" len="med"/>
            <a:tailEnd type="arrow" w="med" len="med"/>
          </a:ln>
        </p:spPr>
      </p:cxnSp>
      <p:cxnSp>
        <p:nvCxnSpPr>
          <p:cNvPr id="2040848" name="Curved Connector 38"/>
          <p:cNvCxnSpPr>
            <a:cxnSpLocks noChangeShapeType="1"/>
          </p:cNvCxnSpPr>
          <p:nvPr/>
        </p:nvCxnSpPr>
        <p:spPr bwMode="auto">
          <a:xfrm rot="16200000" flipV="1">
            <a:off x="3775869" y="1672431"/>
            <a:ext cx="1673225" cy="639763"/>
          </a:xfrm>
          <a:prstGeom prst="curvedConnector3">
            <a:avLst>
              <a:gd name="adj1" fmla="val 50000"/>
            </a:avLst>
          </a:prstGeom>
          <a:noFill/>
          <a:ln w="9525">
            <a:solidFill>
              <a:schemeClr val="tx1"/>
            </a:solidFill>
            <a:round/>
            <a:headEnd type="arrow" w="med" len="med"/>
            <a:tailEnd type="arrow" w="med" len="med"/>
          </a:ln>
        </p:spPr>
      </p:cxnSp>
      <p:cxnSp>
        <p:nvCxnSpPr>
          <p:cNvPr id="2040849" name="Curved Connector 40"/>
          <p:cNvCxnSpPr>
            <a:cxnSpLocks noChangeShapeType="1"/>
          </p:cNvCxnSpPr>
          <p:nvPr/>
        </p:nvCxnSpPr>
        <p:spPr bwMode="auto">
          <a:xfrm rot="10800000">
            <a:off x="2955925" y="1444625"/>
            <a:ext cx="1968500" cy="1497013"/>
          </a:xfrm>
          <a:prstGeom prst="curvedConnector3">
            <a:avLst>
              <a:gd name="adj1" fmla="val 50000"/>
            </a:avLst>
          </a:prstGeom>
          <a:noFill/>
          <a:ln w="9525">
            <a:solidFill>
              <a:schemeClr val="tx1"/>
            </a:solidFill>
            <a:round/>
            <a:headEnd type="arrow" w="med" len="med"/>
            <a:tailEnd type="arrow" w="med" len="med"/>
          </a:ln>
        </p:spPr>
      </p:cxnSp>
      <p:cxnSp>
        <p:nvCxnSpPr>
          <p:cNvPr id="2040850" name="Curved Connector 42"/>
          <p:cNvCxnSpPr>
            <a:cxnSpLocks noChangeShapeType="1"/>
          </p:cNvCxnSpPr>
          <p:nvPr/>
        </p:nvCxnSpPr>
        <p:spPr bwMode="auto">
          <a:xfrm rot="10800000">
            <a:off x="2916238" y="1196975"/>
            <a:ext cx="1966912" cy="1497013"/>
          </a:xfrm>
          <a:prstGeom prst="curvedConnector3">
            <a:avLst>
              <a:gd name="adj1" fmla="val 50000"/>
            </a:avLst>
          </a:prstGeom>
          <a:noFill/>
          <a:ln w="9525">
            <a:solidFill>
              <a:schemeClr val="tx1"/>
            </a:solidFill>
            <a:round/>
            <a:headEnd type="arrow" w="med" len="med"/>
            <a:tailEnd type="arrow" w="med" len="med"/>
          </a:ln>
        </p:spPr>
      </p:cxnSp>
      <p:sp>
        <p:nvSpPr>
          <p:cNvPr id="2040851" name="TextBox 43"/>
          <p:cNvSpPr txBox="1">
            <a:spLocks noChangeArrowheads="1"/>
          </p:cNvSpPr>
          <p:nvPr/>
        </p:nvSpPr>
        <p:spPr bwMode="auto">
          <a:xfrm>
            <a:off x="2592388" y="3949700"/>
            <a:ext cx="3821112" cy="412750"/>
          </a:xfrm>
          <a:prstGeom prst="rect">
            <a:avLst/>
          </a:prstGeom>
          <a:noFill/>
          <a:ln w="9525">
            <a:noFill/>
            <a:miter lim="800000"/>
            <a:headEnd/>
            <a:tailEnd/>
          </a:ln>
        </p:spPr>
        <p:txBody>
          <a:bodyPr wrap="none">
            <a:spAutoFit/>
          </a:bodyPr>
          <a:lstStyle/>
          <a:p>
            <a:pPr eaLnBrk="0" hangingPunct="0">
              <a:lnSpc>
                <a:spcPct val="80000"/>
              </a:lnSpc>
              <a:spcBef>
                <a:spcPct val="20000"/>
              </a:spcBef>
              <a:buClr>
                <a:schemeClr val="accent1"/>
              </a:buClr>
              <a:buSzPct val="65000"/>
              <a:buFont typeface="Wingdings" pitchFamily="2" charset="2"/>
              <a:buNone/>
            </a:pPr>
            <a:r>
              <a:rPr lang="en-US" sz="2600">
                <a:ea typeface="SimSun" pitchFamily="2" charset="-122"/>
              </a:rPr>
              <a:t>How about </a:t>
            </a:r>
            <a:r>
              <a:rPr lang="en-US" sz="2600" b="1">
                <a:ea typeface="SimSun" pitchFamily="2" charset="-122"/>
              </a:rPr>
              <a:t>all of these?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040835"/>
                                        </p:tgtEl>
                                        <p:attrNameLst>
                                          <p:attrName>style.visibility</p:attrName>
                                        </p:attrNameLst>
                                      </p:cBhvr>
                                      <p:to>
                                        <p:strVal val="visible"/>
                                      </p:to>
                                    </p:set>
                                    <p:animEffect transition="in" filter="barn(inVertical)">
                                      <p:cBhvr>
                                        <p:cTn id="7" dur="500"/>
                                        <p:tgtEl>
                                          <p:spTgt spid="2040835"/>
                                        </p:tgtEl>
                                      </p:cBhvr>
                                    </p:animEffect>
                                  </p:childTnLst>
                                </p:cTn>
                              </p:par>
                              <p:par>
                                <p:cTn id="8" presetID="16" presetClass="entr" presetSubtype="21" fill="hold" nodeType="withEffect">
                                  <p:stCondLst>
                                    <p:cond delay="0"/>
                                  </p:stCondLst>
                                  <p:childTnLst>
                                    <p:set>
                                      <p:cBhvr>
                                        <p:cTn id="9" dur="1" fill="hold">
                                          <p:stCondLst>
                                            <p:cond delay="0"/>
                                          </p:stCondLst>
                                        </p:cTn>
                                        <p:tgtEl>
                                          <p:spTgt spid="2040836"/>
                                        </p:tgtEl>
                                        <p:attrNameLst>
                                          <p:attrName>style.visibility</p:attrName>
                                        </p:attrNameLst>
                                      </p:cBhvr>
                                      <p:to>
                                        <p:strVal val="visible"/>
                                      </p:to>
                                    </p:set>
                                    <p:animEffect transition="in" filter="barn(inVertical)">
                                      <p:cBhvr>
                                        <p:cTn id="10" dur="500"/>
                                        <p:tgtEl>
                                          <p:spTgt spid="2040836"/>
                                        </p:tgtEl>
                                      </p:cBhvr>
                                    </p:animEffect>
                                  </p:childTnLst>
                                </p:cTn>
                              </p:par>
                              <p:par>
                                <p:cTn id="11" presetID="16" presetClass="entr" presetSubtype="21" fill="hold" nodeType="withEffect">
                                  <p:stCondLst>
                                    <p:cond delay="0"/>
                                  </p:stCondLst>
                                  <p:childTnLst>
                                    <p:set>
                                      <p:cBhvr>
                                        <p:cTn id="12" dur="1" fill="hold">
                                          <p:stCondLst>
                                            <p:cond delay="0"/>
                                          </p:stCondLst>
                                        </p:cTn>
                                        <p:tgtEl>
                                          <p:spTgt spid="2040837"/>
                                        </p:tgtEl>
                                        <p:attrNameLst>
                                          <p:attrName>style.visibility</p:attrName>
                                        </p:attrNameLst>
                                      </p:cBhvr>
                                      <p:to>
                                        <p:strVal val="visible"/>
                                      </p:to>
                                    </p:set>
                                    <p:animEffect transition="in" filter="barn(inVertical)">
                                      <p:cBhvr>
                                        <p:cTn id="13" dur="500"/>
                                        <p:tgtEl>
                                          <p:spTgt spid="2040837"/>
                                        </p:tgtEl>
                                      </p:cBhvr>
                                    </p:animEffect>
                                  </p:childTnLst>
                                </p:cTn>
                              </p:par>
                              <p:par>
                                <p:cTn id="14" presetID="16" presetClass="entr" presetSubtype="21" fill="hold" nodeType="withEffect">
                                  <p:stCondLst>
                                    <p:cond delay="0"/>
                                  </p:stCondLst>
                                  <p:childTnLst>
                                    <p:set>
                                      <p:cBhvr>
                                        <p:cTn id="15" dur="1" fill="hold">
                                          <p:stCondLst>
                                            <p:cond delay="0"/>
                                          </p:stCondLst>
                                        </p:cTn>
                                        <p:tgtEl>
                                          <p:spTgt spid="2040838"/>
                                        </p:tgtEl>
                                        <p:attrNameLst>
                                          <p:attrName>style.visibility</p:attrName>
                                        </p:attrNameLst>
                                      </p:cBhvr>
                                      <p:to>
                                        <p:strVal val="visible"/>
                                      </p:to>
                                    </p:set>
                                    <p:animEffect transition="in" filter="barn(inVertical)">
                                      <p:cBhvr>
                                        <p:cTn id="16" dur="500"/>
                                        <p:tgtEl>
                                          <p:spTgt spid="2040838"/>
                                        </p:tgtEl>
                                      </p:cBhvr>
                                    </p:animEffect>
                                  </p:childTnLst>
                                </p:cTn>
                              </p:par>
                              <p:par>
                                <p:cTn id="17" presetID="16" presetClass="entr" presetSubtype="21" fill="hold" nodeType="withEffect">
                                  <p:stCondLst>
                                    <p:cond delay="0"/>
                                  </p:stCondLst>
                                  <p:childTnLst>
                                    <p:set>
                                      <p:cBhvr>
                                        <p:cTn id="18" dur="1" fill="hold">
                                          <p:stCondLst>
                                            <p:cond delay="0"/>
                                          </p:stCondLst>
                                        </p:cTn>
                                        <p:tgtEl>
                                          <p:spTgt spid="2040839"/>
                                        </p:tgtEl>
                                        <p:attrNameLst>
                                          <p:attrName>style.visibility</p:attrName>
                                        </p:attrNameLst>
                                      </p:cBhvr>
                                      <p:to>
                                        <p:strVal val="visible"/>
                                      </p:to>
                                    </p:set>
                                    <p:animEffect transition="in" filter="barn(inVertical)">
                                      <p:cBhvr>
                                        <p:cTn id="19" dur="500"/>
                                        <p:tgtEl>
                                          <p:spTgt spid="2040839"/>
                                        </p:tgtEl>
                                      </p:cBhvr>
                                    </p:animEffect>
                                  </p:childTnLst>
                                </p:cTn>
                              </p:par>
                              <p:par>
                                <p:cTn id="20" presetID="16" presetClass="entr" presetSubtype="21" fill="hold" nodeType="withEffect">
                                  <p:stCondLst>
                                    <p:cond delay="0"/>
                                  </p:stCondLst>
                                  <p:childTnLst>
                                    <p:set>
                                      <p:cBhvr>
                                        <p:cTn id="21" dur="1" fill="hold">
                                          <p:stCondLst>
                                            <p:cond delay="0"/>
                                          </p:stCondLst>
                                        </p:cTn>
                                        <p:tgtEl>
                                          <p:spTgt spid="2040840"/>
                                        </p:tgtEl>
                                        <p:attrNameLst>
                                          <p:attrName>style.visibility</p:attrName>
                                        </p:attrNameLst>
                                      </p:cBhvr>
                                      <p:to>
                                        <p:strVal val="visible"/>
                                      </p:to>
                                    </p:set>
                                    <p:animEffect transition="in" filter="barn(inVertical)">
                                      <p:cBhvr>
                                        <p:cTn id="22" dur="500"/>
                                        <p:tgtEl>
                                          <p:spTgt spid="2040840"/>
                                        </p:tgtEl>
                                      </p:cBhvr>
                                    </p:animEffect>
                                  </p:childTnLst>
                                </p:cTn>
                              </p:par>
                              <p:par>
                                <p:cTn id="23" presetID="16" presetClass="entr" presetSubtype="21" fill="hold" nodeType="withEffect">
                                  <p:stCondLst>
                                    <p:cond delay="0"/>
                                  </p:stCondLst>
                                  <p:childTnLst>
                                    <p:set>
                                      <p:cBhvr>
                                        <p:cTn id="24" dur="1" fill="hold">
                                          <p:stCondLst>
                                            <p:cond delay="0"/>
                                          </p:stCondLst>
                                        </p:cTn>
                                        <p:tgtEl>
                                          <p:spTgt spid="2040841"/>
                                        </p:tgtEl>
                                        <p:attrNameLst>
                                          <p:attrName>style.visibility</p:attrName>
                                        </p:attrNameLst>
                                      </p:cBhvr>
                                      <p:to>
                                        <p:strVal val="visible"/>
                                      </p:to>
                                    </p:set>
                                    <p:animEffect transition="in" filter="barn(inVertical)">
                                      <p:cBhvr>
                                        <p:cTn id="25" dur="500"/>
                                        <p:tgtEl>
                                          <p:spTgt spid="2040841"/>
                                        </p:tgtEl>
                                      </p:cBhvr>
                                    </p:animEffect>
                                  </p:childTnLst>
                                </p:cTn>
                              </p:par>
                              <p:par>
                                <p:cTn id="26" presetID="16" presetClass="entr" presetSubtype="21" fill="hold" nodeType="withEffect">
                                  <p:stCondLst>
                                    <p:cond delay="0"/>
                                  </p:stCondLst>
                                  <p:childTnLst>
                                    <p:set>
                                      <p:cBhvr>
                                        <p:cTn id="27" dur="1" fill="hold">
                                          <p:stCondLst>
                                            <p:cond delay="0"/>
                                          </p:stCondLst>
                                        </p:cTn>
                                        <p:tgtEl>
                                          <p:spTgt spid="2040842"/>
                                        </p:tgtEl>
                                        <p:attrNameLst>
                                          <p:attrName>style.visibility</p:attrName>
                                        </p:attrNameLst>
                                      </p:cBhvr>
                                      <p:to>
                                        <p:strVal val="visible"/>
                                      </p:to>
                                    </p:set>
                                    <p:animEffect transition="in" filter="barn(inVertical)">
                                      <p:cBhvr>
                                        <p:cTn id="28" dur="500"/>
                                        <p:tgtEl>
                                          <p:spTgt spid="2040842"/>
                                        </p:tgtEl>
                                      </p:cBhvr>
                                    </p:animEffect>
                                  </p:childTnLst>
                                </p:cTn>
                              </p:par>
                              <p:par>
                                <p:cTn id="29" presetID="16" presetClass="entr" presetSubtype="21" fill="hold" nodeType="withEffect">
                                  <p:stCondLst>
                                    <p:cond delay="0"/>
                                  </p:stCondLst>
                                  <p:childTnLst>
                                    <p:set>
                                      <p:cBhvr>
                                        <p:cTn id="30" dur="1" fill="hold">
                                          <p:stCondLst>
                                            <p:cond delay="0"/>
                                          </p:stCondLst>
                                        </p:cTn>
                                        <p:tgtEl>
                                          <p:spTgt spid="2040843"/>
                                        </p:tgtEl>
                                        <p:attrNameLst>
                                          <p:attrName>style.visibility</p:attrName>
                                        </p:attrNameLst>
                                      </p:cBhvr>
                                      <p:to>
                                        <p:strVal val="visible"/>
                                      </p:to>
                                    </p:set>
                                    <p:animEffect transition="in" filter="barn(inVertical)">
                                      <p:cBhvr>
                                        <p:cTn id="31" dur="500"/>
                                        <p:tgtEl>
                                          <p:spTgt spid="2040843"/>
                                        </p:tgtEl>
                                      </p:cBhvr>
                                    </p:animEffect>
                                  </p:childTnLst>
                                </p:cTn>
                              </p:par>
                              <p:par>
                                <p:cTn id="32" presetID="16" presetClass="entr" presetSubtype="21" fill="hold" nodeType="withEffect">
                                  <p:stCondLst>
                                    <p:cond delay="0"/>
                                  </p:stCondLst>
                                  <p:childTnLst>
                                    <p:set>
                                      <p:cBhvr>
                                        <p:cTn id="33" dur="1" fill="hold">
                                          <p:stCondLst>
                                            <p:cond delay="0"/>
                                          </p:stCondLst>
                                        </p:cTn>
                                        <p:tgtEl>
                                          <p:spTgt spid="2040844"/>
                                        </p:tgtEl>
                                        <p:attrNameLst>
                                          <p:attrName>style.visibility</p:attrName>
                                        </p:attrNameLst>
                                      </p:cBhvr>
                                      <p:to>
                                        <p:strVal val="visible"/>
                                      </p:to>
                                    </p:set>
                                    <p:animEffect transition="in" filter="barn(inVertical)">
                                      <p:cBhvr>
                                        <p:cTn id="34" dur="500"/>
                                        <p:tgtEl>
                                          <p:spTgt spid="2040844"/>
                                        </p:tgtEl>
                                      </p:cBhvr>
                                    </p:animEffect>
                                  </p:childTnLst>
                                </p:cTn>
                              </p:par>
                              <p:par>
                                <p:cTn id="35" presetID="16" presetClass="entr" presetSubtype="21" fill="hold" nodeType="withEffect">
                                  <p:stCondLst>
                                    <p:cond delay="0"/>
                                  </p:stCondLst>
                                  <p:childTnLst>
                                    <p:set>
                                      <p:cBhvr>
                                        <p:cTn id="36" dur="1" fill="hold">
                                          <p:stCondLst>
                                            <p:cond delay="0"/>
                                          </p:stCondLst>
                                        </p:cTn>
                                        <p:tgtEl>
                                          <p:spTgt spid="2040845"/>
                                        </p:tgtEl>
                                        <p:attrNameLst>
                                          <p:attrName>style.visibility</p:attrName>
                                        </p:attrNameLst>
                                      </p:cBhvr>
                                      <p:to>
                                        <p:strVal val="visible"/>
                                      </p:to>
                                    </p:set>
                                    <p:animEffect transition="in" filter="barn(inVertical)">
                                      <p:cBhvr>
                                        <p:cTn id="37" dur="500"/>
                                        <p:tgtEl>
                                          <p:spTgt spid="2040845"/>
                                        </p:tgtEl>
                                      </p:cBhvr>
                                    </p:animEffect>
                                  </p:childTnLst>
                                </p:cTn>
                              </p:par>
                              <p:par>
                                <p:cTn id="38" presetID="16" presetClass="entr" presetSubtype="21" fill="hold" nodeType="withEffect">
                                  <p:stCondLst>
                                    <p:cond delay="0"/>
                                  </p:stCondLst>
                                  <p:childTnLst>
                                    <p:set>
                                      <p:cBhvr>
                                        <p:cTn id="39" dur="1" fill="hold">
                                          <p:stCondLst>
                                            <p:cond delay="0"/>
                                          </p:stCondLst>
                                        </p:cTn>
                                        <p:tgtEl>
                                          <p:spTgt spid="2040846"/>
                                        </p:tgtEl>
                                        <p:attrNameLst>
                                          <p:attrName>style.visibility</p:attrName>
                                        </p:attrNameLst>
                                      </p:cBhvr>
                                      <p:to>
                                        <p:strVal val="visible"/>
                                      </p:to>
                                    </p:set>
                                    <p:animEffect transition="in" filter="barn(inVertical)">
                                      <p:cBhvr>
                                        <p:cTn id="40" dur="500"/>
                                        <p:tgtEl>
                                          <p:spTgt spid="2040846"/>
                                        </p:tgtEl>
                                      </p:cBhvr>
                                    </p:animEffect>
                                  </p:childTnLst>
                                </p:cTn>
                              </p:par>
                              <p:par>
                                <p:cTn id="41" presetID="16" presetClass="entr" presetSubtype="21" fill="hold" nodeType="withEffect">
                                  <p:stCondLst>
                                    <p:cond delay="0"/>
                                  </p:stCondLst>
                                  <p:childTnLst>
                                    <p:set>
                                      <p:cBhvr>
                                        <p:cTn id="42" dur="1" fill="hold">
                                          <p:stCondLst>
                                            <p:cond delay="0"/>
                                          </p:stCondLst>
                                        </p:cTn>
                                        <p:tgtEl>
                                          <p:spTgt spid="2040847"/>
                                        </p:tgtEl>
                                        <p:attrNameLst>
                                          <p:attrName>style.visibility</p:attrName>
                                        </p:attrNameLst>
                                      </p:cBhvr>
                                      <p:to>
                                        <p:strVal val="visible"/>
                                      </p:to>
                                    </p:set>
                                    <p:animEffect transition="in" filter="barn(inVertical)">
                                      <p:cBhvr>
                                        <p:cTn id="43" dur="500"/>
                                        <p:tgtEl>
                                          <p:spTgt spid="2040847"/>
                                        </p:tgtEl>
                                      </p:cBhvr>
                                    </p:animEffect>
                                  </p:childTnLst>
                                </p:cTn>
                              </p:par>
                              <p:par>
                                <p:cTn id="44" presetID="16" presetClass="entr" presetSubtype="21" fill="hold" nodeType="withEffect">
                                  <p:stCondLst>
                                    <p:cond delay="0"/>
                                  </p:stCondLst>
                                  <p:childTnLst>
                                    <p:set>
                                      <p:cBhvr>
                                        <p:cTn id="45" dur="1" fill="hold">
                                          <p:stCondLst>
                                            <p:cond delay="0"/>
                                          </p:stCondLst>
                                        </p:cTn>
                                        <p:tgtEl>
                                          <p:spTgt spid="2040848"/>
                                        </p:tgtEl>
                                        <p:attrNameLst>
                                          <p:attrName>style.visibility</p:attrName>
                                        </p:attrNameLst>
                                      </p:cBhvr>
                                      <p:to>
                                        <p:strVal val="visible"/>
                                      </p:to>
                                    </p:set>
                                    <p:animEffect transition="in" filter="barn(inVertical)">
                                      <p:cBhvr>
                                        <p:cTn id="46" dur="500"/>
                                        <p:tgtEl>
                                          <p:spTgt spid="2040848"/>
                                        </p:tgtEl>
                                      </p:cBhvr>
                                    </p:animEffect>
                                  </p:childTnLst>
                                </p:cTn>
                              </p:par>
                              <p:par>
                                <p:cTn id="47" presetID="16" presetClass="entr" presetSubtype="21" fill="hold" nodeType="withEffect">
                                  <p:stCondLst>
                                    <p:cond delay="0"/>
                                  </p:stCondLst>
                                  <p:childTnLst>
                                    <p:set>
                                      <p:cBhvr>
                                        <p:cTn id="48" dur="1" fill="hold">
                                          <p:stCondLst>
                                            <p:cond delay="0"/>
                                          </p:stCondLst>
                                        </p:cTn>
                                        <p:tgtEl>
                                          <p:spTgt spid="2040849"/>
                                        </p:tgtEl>
                                        <p:attrNameLst>
                                          <p:attrName>style.visibility</p:attrName>
                                        </p:attrNameLst>
                                      </p:cBhvr>
                                      <p:to>
                                        <p:strVal val="visible"/>
                                      </p:to>
                                    </p:set>
                                    <p:animEffect transition="in" filter="barn(inVertical)">
                                      <p:cBhvr>
                                        <p:cTn id="49" dur="500"/>
                                        <p:tgtEl>
                                          <p:spTgt spid="2040849"/>
                                        </p:tgtEl>
                                      </p:cBhvr>
                                    </p:animEffect>
                                  </p:childTnLst>
                                </p:cTn>
                              </p:par>
                              <p:par>
                                <p:cTn id="50" presetID="16" presetClass="entr" presetSubtype="21" fill="hold" nodeType="withEffect">
                                  <p:stCondLst>
                                    <p:cond delay="0"/>
                                  </p:stCondLst>
                                  <p:childTnLst>
                                    <p:set>
                                      <p:cBhvr>
                                        <p:cTn id="51" dur="1" fill="hold">
                                          <p:stCondLst>
                                            <p:cond delay="0"/>
                                          </p:stCondLst>
                                        </p:cTn>
                                        <p:tgtEl>
                                          <p:spTgt spid="2040850"/>
                                        </p:tgtEl>
                                        <p:attrNameLst>
                                          <p:attrName>style.visibility</p:attrName>
                                        </p:attrNameLst>
                                      </p:cBhvr>
                                      <p:to>
                                        <p:strVal val="visible"/>
                                      </p:to>
                                    </p:set>
                                    <p:animEffect transition="in" filter="barn(inVertical)">
                                      <p:cBhvr>
                                        <p:cTn id="52" dur="500"/>
                                        <p:tgtEl>
                                          <p:spTgt spid="204085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040851"/>
                                        </p:tgtEl>
                                        <p:attrNameLst>
                                          <p:attrName>style.visibility</p:attrName>
                                        </p:attrNameLst>
                                      </p:cBhvr>
                                      <p:to>
                                        <p:strVal val="visible"/>
                                      </p:to>
                                    </p:set>
                                    <p:animEffect transition="in" filter="fade">
                                      <p:cBhvr>
                                        <p:cTn id="57" dur="500"/>
                                        <p:tgtEl>
                                          <p:spTgt spid="2040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085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6"/>
          <p:cNvSpPr>
            <a:spLocks noGrp="1" noChangeArrowheads="1"/>
          </p:cNvSpPr>
          <p:nvPr>
            <p:ph type="sldNum" sz="quarter" idx="12"/>
          </p:nvPr>
        </p:nvSpPr>
        <p:spPr>
          <a:ln>
            <a:miter lim="800000"/>
            <a:headEnd/>
            <a:tailEnd/>
          </a:ln>
        </p:spPr>
        <p:txBody>
          <a:bodyPr/>
          <a:lstStyle/>
          <a:p>
            <a:pPr>
              <a:defRPr/>
            </a:pPr>
            <a:fld id="{7174C4E8-DC94-4052-891B-EA3F1EA14CC7}" type="slidenum">
              <a:rPr lang="en-US" smtClean="0"/>
              <a:pPr>
                <a:defRPr/>
              </a:pPr>
              <a:t>5</a:t>
            </a:fld>
            <a:endParaRPr lang="en-US" smtClean="0"/>
          </a:p>
        </p:txBody>
      </p:sp>
      <p:sp>
        <p:nvSpPr>
          <p:cNvPr id="60418"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BE132BAF-7CC4-46E1-BCCC-6BF5756A0F50}" type="slidenum">
              <a:rPr lang="en-US" sz="1200">
                <a:latin typeface="Garamond" pitchFamily="18" charset="0"/>
              </a:rPr>
              <a:pPr algn="r"/>
              <a:t>5</a:t>
            </a:fld>
            <a:endParaRPr lang="en-US" sz="1200">
              <a:latin typeface="Garamond" pitchFamily="18" charset="0"/>
            </a:endParaRPr>
          </a:p>
        </p:txBody>
      </p:sp>
      <p:sp>
        <p:nvSpPr>
          <p:cNvPr id="60419" name="Rectangle 2"/>
          <p:cNvSpPr>
            <a:spLocks noGrp="1" noChangeArrowheads="1"/>
          </p:cNvSpPr>
          <p:nvPr>
            <p:ph type="title" idx="4294967295"/>
          </p:nvPr>
        </p:nvSpPr>
        <p:spPr>
          <a:xfrm>
            <a:off x="914400" y="220663"/>
            <a:ext cx="8229600" cy="1139825"/>
          </a:xfrm>
        </p:spPr>
        <p:txBody>
          <a:bodyPr/>
          <a:lstStyle/>
          <a:p>
            <a:pPr eaLnBrk="1" hangingPunct="1"/>
            <a:r>
              <a:rPr lang="en-US" altLang="zh-CN" sz="3800" smtClean="0">
                <a:ea typeface="SimSun" pitchFamily="2" charset="-122"/>
              </a:rPr>
              <a:t>Outline</a:t>
            </a:r>
            <a:endParaRPr lang="en-US" altLang="zh-CN" smtClean="0">
              <a:ea typeface="SimSun" pitchFamily="2" charset="-122"/>
            </a:endParaRPr>
          </a:p>
        </p:txBody>
      </p:sp>
      <p:sp>
        <p:nvSpPr>
          <p:cNvPr id="60420" name="Rectangle 3"/>
          <p:cNvSpPr>
            <a:spLocks noGrp="1" noChangeArrowheads="1"/>
          </p:cNvSpPr>
          <p:nvPr>
            <p:ph type="body" idx="4294967295"/>
          </p:nvPr>
        </p:nvSpPr>
        <p:spPr>
          <a:xfrm>
            <a:off x="457200" y="1125538"/>
            <a:ext cx="7620000" cy="4525962"/>
          </a:xfrm>
        </p:spPr>
        <p:txBody>
          <a:bodyPr/>
          <a:lstStyle/>
          <a:p>
            <a:pPr marL="609600" indent="-609600" eaLnBrk="1" hangingPunct="1">
              <a:lnSpc>
                <a:spcPct val="80000"/>
              </a:lnSpc>
              <a:buSzTx/>
              <a:buFont typeface="Wingdings" pitchFamily="2" charset="2"/>
              <a:buAutoNum type="arabicPeriod"/>
            </a:pPr>
            <a:r>
              <a:rPr lang="en-US" altLang="zh-CN" sz="2200" smtClean="0">
                <a:ea typeface="SimSun" pitchFamily="2" charset="-122"/>
              </a:rPr>
              <a:t>Background: Motivations and Goals</a:t>
            </a:r>
          </a:p>
          <a:p>
            <a:pPr marL="609600" indent="-609600" eaLnBrk="1" hangingPunct="1">
              <a:lnSpc>
                <a:spcPct val="80000"/>
              </a:lnSpc>
              <a:buSzTx/>
              <a:buFont typeface="Wingdings" pitchFamily="2" charset="2"/>
              <a:buAutoNum type="arabicPeriod"/>
            </a:pPr>
            <a:r>
              <a:rPr lang="en-US" altLang="zh-CN" sz="2200" smtClean="0">
                <a:ea typeface="SimSun" pitchFamily="2" charset="-122"/>
              </a:rPr>
              <a:t>Temporal Information Representation Theories</a:t>
            </a:r>
          </a:p>
          <a:p>
            <a:pPr marL="609600" indent="-609600" eaLnBrk="1" hangingPunct="1">
              <a:lnSpc>
                <a:spcPct val="80000"/>
              </a:lnSpc>
              <a:buSzTx/>
              <a:buFont typeface="Wingdings" pitchFamily="2" charset="2"/>
              <a:buAutoNum type="arabicPeriod"/>
            </a:pPr>
            <a:r>
              <a:rPr lang="en-US" altLang="zh-CN" sz="2200" smtClean="0">
                <a:ea typeface="SimSun" pitchFamily="2" charset="-122"/>
              </a:rPr>
              <a:t>Temporal Expression Extraction and Normalization </a:t>
            </a:r>
          </a:p>
          <a:p>
            <a:pPr marL="609600" indent="-609600" eaLnBrk="1" hangingPunct="1">
              <a:lnSpc>
                <a:spcPct val="80000"/>
              </a:lnSpc>
              <a:buSzTx/>
              <a:buFont typeface="Wingdings" pitchFamily="2" charset="2"/>
              <a:buAutoNum type="arabicPeriod"/>
            </a:pPr>
            <a:r>
              <a:rPr lang="en-US" altLang="zh-CN" sz="2200" smtClean="0">
                <a:ea typeface="SimSun" pitchFamily="2" charset="-122"/>
              </a:rPr>
              <a:t>Temporal Slot Filling</a:t>
            </a:r>
          </a:p>
          <a:p>
            <a:pPr marL="609600" indent="-609600" eaLnBrk="1" hangingPunct="1">
              <a:lnSpc>
                <a:spcPct val="80000"/>
              </a:lnSpc>
              <a:buSzTx/>
              <a:buFont typeface="Wingdings" pitchFamily="2" charset="2"/>
              <a:buAutoNum type="arabicPeriod"/>
            </a:pPr>
            <a:endParaRPr lang="en-US" altLang="zh-CN" sz="2200" smtClean="0">
              <a:ea typeface="SimSun" pitchFamily="2" charset="-122"/>
            </a:endParaRPr>
          </a:p>
          <a:p>
            <a:pPr marL="609600" indent="-609600" eaLnBrk="1" hangingPunct="1">
              <a:lnSpc>
                <a:spcPct val="80000"/>
              </a:lnSpc>
              <a:buSzTx/>
              <a:buFont typeface="Wingdings" pitchFamily="2" charset="2"/>
              <a:buAutoNum type="arabicPeriod"/>
            </a:pPr>
            <a:r>
              <a:rPr lang="en-US" altLang="zh-CN" sz="2200" smtClean="0">
                <a:ea typeface="SimSun" pitchFamily="2" charset="-122"/>
              </a:rPr>
              <a:t>Tea Break</a:t>
            </a:r>
          </a:p>
          <a:p>
            <a:pPr marL="609600" indent="-609600" eaLnBrk="1" hangingPunct="1">
              <a:lnSpc>
                <a:spcPct val="80000"/>
              </a:lnSpc>
              <a:buSzTx/>
              <a:buFont typeface="Wingdings" pitchFamily="2" charset="2"/>
              <a:buAutoNum type="arabicPeriod"/>
            </a:pPr>
            <a:endParaRPr lang="en-US" altLang="zh-CN" sz="2200" smtClean="0">
              <a:ea typeface="SimSun" pitchFamily="2" charset="-122"/>
            </a:endParaRPr>
          </a:p>
          <a:p>
            <a:pPr marL="609600" indent="-609600" eaLnBrk="1" hangingPunct="1">
              <a:lnSpc>
                <a:spcPct val="80000"/>
              </a:lnSpc>
              <a:buSzTx/>
              <a:buFont typeface="Wingdings" pitchFamily="2" charset="2"/>
              <a:buAutoNum type="arabicPeriod"/>
            </a:pPr>
            <a:r>
              <a:rPr lang="en-US" altLang="zh-CN" sz="2200" smtClean="0">
                <a:ea typeface="SimSun" pitchFamily="2" charset="-122"/>
              </a:rPr>
              <a:t>Event Timelining and Temporal Reasoning</a:t>
            </a:r>
          </a:p>
          <a:p>
            <a:pPr marL="609600" indent="-609600" eaLnBrk="1" hangingPunct="1">
              <a:lnSpc>
                <a:spcPct val="80000"/>
              </a:lnSpc>
              <a:buSzTx/>
              <a:buFont typeface="Wingdings" pitchFamily="2" charset="2"/>
              <a:buAutoNum type="arabicPeriod"/>
            </a:pPr>
            <a:r>
              <a:rPr lang="en-US" altLang="zh-CN" sz="2200" smtClean="0">
                <a:ea typeface="SimSun" pitchFamily="2" charset="-122"/>
              </a:rPr>
              <a:t>Resources and Demos</a:t>
            </a:r>
          </a:p>
          <a:p>
            <a:pPr marL="609600" indent="-609600" eaLnBrk="1" hangingPunct="1">
              <a:lnSpc>
                <a:spcPct val="80000"/>
              </a:lnSpc>
              <a:buSzTx/>
              <a:buFont typeface="Wingdings" pitchFamily="2" charset="2"/>
              <a:buAutoNum type="arabicPeriod"/>
            </a:pPr>
            <a:r>
              <a:rPr lang="en-US" altLang="zh-CN" sz="2200" smtClean="0">
                <a:ea typeface="SimSun" pitchFamily="2" charset="-122"/>
              </a:rPr>
              <a:t>Conclusions</a:t>
            </a:r>
          </a:p>
        </p:txBody>
      </p:sp>
      <p:pic>
        <p:nvPicPr>
          <p:cNvPr id="60421" name="Picture 5"/>
          <p:cNvPicPr>
            <a:picLocks noChangeAspect="1" noChangeArrowheads="1"/>
          </p:cNvPicPr>
          <p:nvPr/>
        </p:nvPicPr>
        <p:blipFill>
          <a:blip r:embed="rId3"/>
          <a:srcRect/>
          <a:stretch>
            <a:fillRect/>
          </a:stretch>
        </p:blipFill>
        <p:spPr bwMode="auto">
          <a:xfrm>
            <a:off x="5181600" y="4495800"/>
            <a:ext cx="2089150" cy="1597025"/>
          </a:xfrm>
          <a:prstGeom prst="rect">
            <a:avLst/>
          </a:prstGeom>
          <a:noFill/>
          <a:ln w="9525">
            <a:noFill/>
            <a:miter lim="800000"/>
            <a:headEnd/>
            <a:tailEnd/>
          </a:ln>
        </p:spPr>
      </p:pic>
      <p:sp>
        <p:nvSpPr>
          <p:cNvPr id="60422" name="Line 5"/>
          <p:cNvSpPr>
            <a:spLocks noChangeShapeType="1"/>
          </p:cNvSpPr>
          <p:nvPr/>
        </p:nvSpPr>
        <p:spPr bwMode="auto">
          <a:xfrm>
            <a:off x="7848600" y="1219200"/>
            <a:ext cx="0" cy="3363913"/>
          </a:xfrm>
          <a:prstGeom prst="line">
            <a:avLst/>
          </a:prstGeom>
          <a:noFill/>
          <a:ln w="31750">
            <a:solidFill>
              <a:schemeClr val="accent2"/>
            </a:solidFill>
            <a:round/>
            <a:headEnd/>
            <a:tailEnd type="triangle" w="med" len="med"/>
          </a:ln>
        </p:spPr>
        <p:txBody>
          <a:bodyPr/>
          <a:lstStyle/>
          <a:p>
            <a:endParaRPr lang="en-US"/>
          </a:p>
        </p:txBody>
      </p:sp>
      <p:sp>
        <p:nvSpPr>
          <p:cNvPr id="60423" name="Rectangle 6"/>
          <p:cNvSpPr>
            <a:spLocks noChangeArrowheads="1"/>
          </p:cNvSpPr>
          <p:nvPr/>
        </p:nvSpPr>
        <p:spPr bwMode="auto">
          <a:xfrm>
            <a:off x="7843838" y="1196975"/>
            <a:ext cx="719137" cy="287338"/>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sz="1900" b="1">
                <a:solidFill>
                  <a:schemeClr val="tx2"/>
                </a:solidFill>
                <a:latin typeface="Comic Sans MS" pitchFamily="66" charset="0"/>
                <a:ea typeface="SimSun" pitchFamily="2" charset="-122"/>
              </a:rPr>
              <a:t>9:30</a:t>
            </a:r>
          </a:p>
        </p:txBody>
      </p:sp>
      <p:sp>
        <p:nvSpPr>
          <p:cNvPr id="60424" name="Rectangle 7"/>
          <p:cNvSpPr>
            <a:spLocks noChangeArrowheads="1"/>
          </p:cNvSpPr>
          <p:nvPr/>
        </p:nvSpPr>
        <p:spPr bwMode="auto">
          <a:xfrm>
            <a:off x="7848600" y="1524000"/>
            <a:ext cx="719138" cy="287338"/>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sz="1900" b="1">
                <a:solidFill>
                  <a:schemeClr val="tx2"/>
                </a:solidFill>
                <a:latin typeface="Comic Sans MS" pitchFamily="66" charset="0"/>
                <a:ea typeface="SimSun" pitchFamily="2" charset="-122"/>
              </a:rPr>
              <a:t>9:35</a:t>
            </a:r>
          </a:p>
        </p:txBody>
      </p:sp>
      <p:sp>
        <p:nvSpPr>
          <p:cNvPr id="60425" name="Rectangle 8"/>
          <p:cNvSpPr>
            <a:spLocks noChangeArrowheads="1"/>
          </p:cNvSpPr>
          <p:nvPr/>
        </p:nvSpPr>
        <p:spPr bwMode="auto">
          <a:xfrm>
            <a:off x="7861300" y="1857375"/>
            <a:ext cx="719138" cy="287338"/>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sz="1900" b="1">
                <a:solidFill>
                  <a:schemeClr val="tx2"/>
                </a:solidFill>
                <a:latin typeface="Comic Sans MS" pitchFamily="66" charset="0"/>
                <a:ea typeface="SimSun" pitchFamily="2" charset="-122"/>
              </a:rPr>
              <a:t>10:10</a:t>
            </a:r>
          </a:p>
        </p:txBody>
      </p:sp>
      <p:sp>
        <p:nvSpPr>
          <p:cNvPr id="60426" name="Rectangle 9"/>
          <p:cNvSpPr>
            <a:spLocks noChangeArrowheads="1"/>
          </p:cNvSpPr>
          <p:nvPr/>
        </p:nvSpPr>
        <p:spPr bwMode="auto">
          <a:xfrm>
            <a:off x="7862888" y="2187575"/>
            <a:ext cx="719137" cy="287338"/>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sz="1900" b="1">
                <a:solidFill>
                  <a:schemeClr val="tx2"/>
                </a:solidFill>
                <a:latin typeface="Comic Sans MS" pitchFamily="66" charset="0"/>
                <a:ea typeface="SimSun" pitchFamily="2" charset="-122"/>
              </a:rPr>
              <a:t>10:30</a:t>
            </a:r>
          </a:p>
        </p:txBody>
      </p:sp>
      <p:sp>
        <p:nvSpPr>
          <p:cNvPr id="60427" name="Rectangle 11"/>
          <p:cNvSpPr>
            <a:spLocks noChangeArrowheads="1"/>
          </p:cNvSpPr>
          <p:nvPr/>
        </p:nvSpPr>
        <p:spPr bwMode="auto">
          <a:xfrm>
            <a:off x="7853363" y="2824163"/>
            <a:ext cx="719137" cy="287337"/>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sz="1900" b="1">
                <a:solidFill>
                  <a:schemeClr val="tx2"/>
                </a:solidFill>
                <a:latin typeface="Comic Sans MS" pitchFamily="66" charset="0"/>
                <a:ea typeface="SimSun" pitchFamily="2" charset="-122"/>
              </a:rPr>
              <a:t>11:30</a:t>
            </a:r>
          </a:p>
        </p:txBody>
      </p:sp>
      <p:sp>
        <p:nvSpPr>
          <p:cNvPr id="60428" name="Rectangle 12"/>
          <p:cNvSpPr>
            <a:spLocks noChangeArrowheads="1"/>
          </p:cNvSpPr>
          <p:nvPr/>
        </p:nvSpPr>
        <p:spPr bwMode="auto">
          <a:xfrm>
            <a:off x="7848600" y="3514725"/>
            <a:ext cx="719138" cy="287338"/>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sz="1900" b="1">
                <a:solidFill>
                  <a:schemeClr val="tx2"/>
                </a:solidFill>
                <a:latin typeface="Comic Sans MS" pitchFamily="66" charset="0"/>
                <a:ea typeface="SimSun" pitchFamily="2" charset="-122"/>
              </a:rPr>
              <a:t>12:00</a:t>
            </a:r>
          </a:p>
        </p:txBody>
      </p:sp>
      <p:sp>
        <p:nvSpPr>
          <p:cNvPr id="60429" name="Rectangle 14"/>
          <p:cNvSpPr>
            <a:spLocks noChangeArrowheads="1"/>
          </p:cNvSpPr>
          <p:nvPr/>
        </p:nvSpPr>
        <p:spPr bwMode="auto">
          <a:xfrm>
            <a:off x="7829550" y="3848100"/>
            <a:ext cx="719138" cy="287338"/>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sz="1900" b="1">
                <a:solidFill>
                  <a:schemeClr val="tx2"/>
                </a:solidFill>
                <a:latin typeface="Comic Sans MS" pitchFamily="66" charset="0"/>
                <a:ea typeface="SimSun" pitchFamily="2" charset="-122"/>
              </a:rPr>
              <a:t>12:55</a:t>
            </a:r>
          </a:p>
        </p:txBody>
      </p:sp>
      <p:sp>
        <p:nvSpPr>
          <p:cNvPr id="60430" name="Rectangle 15"/>
          <p:cNvSpPr>
            <a:spLocks noChangeArrowheads="1"/>
          </p:cNvSpPr>
          <p:nvPr/>
        </p:nvSpPr>
        <p:spPr bwMode="auto">
          <a:xfrm>
            <a:off x="7848600" y="4191000"/>
            <a:ext cx="719138" cy="287338"/>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sz="1900" b="1">
                <a:solidFill>
                  <a:schemeClr val="tx2"/>
                </a:solidFill>
                <a:latin typeface="Comic Sans MS" pitchFamily="66" charset="0"/>
                <a:ea typeface="SimSun" pitchFamily="2" charset="-122"/>
              </a:rPr>
              <a:t>1:00</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6"/>
          <p:cNvSpPr>
            <a:spLocks noGrp="1" noChangeArrowheads="1"/>
          </p:cNvSpPr>
          <p:nvPr>
            <p:ph type="sldNum" sz="quarter" idx="12"/>
          </p:nvPr>
        </p:nvSpPr>
        <p:spPr>
          <a:ln>
            <a:miter lim="800000"/>
            <a:headEnd/>
            <a:tailEnd/>
          </a:ln>
        </p:spPr>
        <p:txBody>
          <a:bodyPr/>
          <a:lstStyle/>
          <a:p>
            <a:pPr>
              <a:defRPr/>
            </a:pPr>
            <a:fld id="{0701C096-5761-47A2-9B12-E4C486FEC6AD}" type="slidenum">
              <a:rPr lang="en-US" smtClean="0"/>
              <a:pPr>
                <a:defRPr/>
              </a:pPr>
              <a:t>50</a:t>
            </a:fld>
            <a:endParaRPr lang="en-US" smtClean="0"/>
          </a:p>
        </p:txBody>
      </p:sp>
      <p:sp>
        <p:nvSpPr>
          <p:cNvPr id="152578"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062CDDF5-95E1-4C53-86AC-236D9409627C}" type="slidenum">
              <a:rPr lang="en-US" sz="1200">
                <a:latin typeface="Garamond" pitchFamily="18" charset="0"/>
              </a:rPr>
              <a:pPr algn="r"/>
              <a:t>50</a:t>
            </a:fld>
            <a:endParaRPr lang="en-US" sz="1200">
              <a:latin typeface="Garamond" pitchFamily="18" charset="0"/>
            </a:endParaRPr>
          </a:p>
        </p:txBody>
      </p:sp>
      <p:sp>
        <p:nvSpPr>
          <p:cNvPr id="152579"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02CF0FDC-2D28-4718-90B0-55E8B58A81A3}" type="slidenum">
              <a:rPr lang="en-US" sz="1200">
                <a:latin typeface="Garamond" pitchFamily="18" charset="0"/>
              </a:rPr>
              <a:pPr algn="r"/>
              <a:t>50</a:t>
            </a:fld>
            <a:endParaRPr lang="en-US" sz="1200">
              <a:latin typeface="Garamond" pitchFamily="18" charset="0"/>
            </a:endParaRPr>
          </a:p>
        </p:txBody>
      </p:sp>
      <p:sp>
        <p:nvSpPr>
          <p:cNvPr id="152580" name="Title 1"/>
          <p:cNvSpPr>
            <a:spLocks noGrp="1"/>
          </p:cNvSpPr>
          <p:nvPr>
            <p:ph type="title" idx="4294967295"/>
          </p:nvPr>
        </p:nvSpPr>
        <p:spPr>
          <a:xfrm>
            <a:off x="985838" y="214313"/>
            <a:ext cx="8229600" cy="1139825"/>
          </a:xfrm>
        </p:spPr>
        <p:txBody>
          <a:bodyPr/>
          <a:lstStyle/>
          <a:p>
            <a:pPr eaLnBrk="1" hangingPunct="1"/>
            <a:r>
              <a:rPr lang="en-US" smtClean="0">
                <a:ea typeface="ＭＳ Ｐゴシック" pitchFamily="34" charset="-128"/>
              </a:rPr>
              <a:t>Temporal closure </a:t>
            </a:r>
            <a:r>
              <a:rPr lang="en-US" sz="3400" smtClean="0">
                <a:ea typeface="ＭＳ Ｐゴシック" pitchFamily="34" charset="-128"/>
              </a:rPr>
              <a:t>(Verhagen, 2005)</a:t>
            </a:r>
          </a:p>
        </p:txBody>
      </p:sp>
      <p:sp>
        <p:nvSpPr>
          <p:cNvPr id="152581" name="Content Placeholder 1"/>
          <p:cNvSpPr>
            <a:spLocks noGrp="1"/>
          </p:cNvSpPr>
          <p:nvPr>
            <p:ph idx="4294967295"/>
          </p:nvPr>
        </p:nvSpPr>
        <p:spPr>
          <a:xfrm>
            <a:off x="457200" y="1346200"/>
            <a:ext cx="8229600" cy="4530725"/>
          </a:xfrm>
        </p:spPr>
        <p:txBody>
          <a:bodyPr/>
          <a:lstStyle/>
          <a:p>
            <a:pPr eaLnBrk="1" hangingPunct="1"/>
            <a:r>
              <a:rPr lang="en-US" sz="2500" smtClean="0">
                <a:ea typeface="ＭＳ Ｐゴシック" pitchFamily="34" charset="-128"/>
              </a:rPr>
              <a:t>Can we annotate all temporal relations in a text?</a:t>
            </a:r>
          </a:p>
          <a:p>
            <a:pPr eaLnBrk="1" hangingPunct="1"/>
            <a:r>
              <a:rPr lang="en-US" sz="2500" smtClean="0">
                <a:ea typeface="ＭＳ Ｐゴシック" pitchFamily="34" charset="-128"/>
              </a:rPr>
              <a:t>Few temporal relations are expressed explicitly</a:t>
            </a:r>
          </a:p>
          <a:p>
            <a:pPr eaLnBrk="1" hangingPunct="1"/>
            <a:r>
              <a:rPr lang="en-US" sz="2500" i="1" smtClean="0">
                <a:ea typeface="ＭＳ Ｐゴシック" pitchFamily="34" charset="-128"/>
              </a:rPr>
              <a:t>N(N-1)/2 </a:t>
            </a:r>
            <a:r>
              <a:rPr lang="en-US" sz="2500" smtClean="0">
                <a:ea typeface="ＭＳ Ｐゴシック" pitchFamily="34" charset="-128"/>
              </a:rPr>
              <a:t>relations given N events &amp; timex</a:t>
            </a:r>
          </a:p>
          <a:p>
            <a:pPr lvl="1" eaLnBrk="1" hangingPunct="1"/>
            <a:r>
              <a:rPr lang="en-US" sz="2100" smtClean="0"/>
              <a:t>Annotators cover about 1-5%</a:t>
            </a:r>
          </a:p>
          <a:p>
            <a:pPr lvl="1" eaLnBrk="1" hangingPunct="1"/>
            <a:r>
              <a:rPr lang="en-US" sz="2100" smtClean="0"/>
              <a:t>Annotators disagree on what to annotate</a:t>
            </a:r>
          </a:p>
          <a:p>
            <a:pPr eaLnBrk="1" hangingPunct="1"/>
            <a:r>
              <a:rPr lang="en-US" sz="2500" smtClean="0">
                <a:ea typeface="ＭＳ Ｐゴシック" pitchFamily="34" charset="-128"/>
              </a:rPr>
              <a:t>System annotation is unable to capture complex cases</a:t>
            </a:r>
          </a:p>
          <a:p>
            <a:pPr eaLnBrk="1" hangingPunct="1"/>
            <a:r>
              <a:rPr lang="en-US" sz="2500" b="1" smtClean="0">
                <a:ea typeface="ＭＳ Ｐゴシック" pitchFamily="34" charset="-128"/>
              </a:rPr>
              <a:t>Solution: harness strengths of both types</a:t>
            </a:r>
            <a:endParaRPr lang="en-US" sz="2600" smtClean="0">
              <a:ea typeface="ＭＳ Ｐゴシック" pitchFamily="34" charset="-128"/>
            </a:endParaRPr>
          </a:p>
          <a:p>
            <a:pPr eaLnBrk="1" hangingPunct="1"/>
            <a:endParaRPr lang="en-US" sz="2600" smtClean="0">
              <a:ea typeface="ＭＳ Ｐゴシック" pitchFamily="34" charset="-128"/>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6"/>
          <p:cNvSpPr>
            <a:spLocks noGrp="1" noChangeArrowheads="1"/>
          </p:cNvSpPr>
          <p:nvPr>
            <p:ph type="sldNum" sz="quarter" idx="12"/>
          </p:nvPr>
        </p:nvSpPr>
        <p:spPr>
          <a:ln>
            <a:miter lim="800000"/>
            <a:headEnd/>
            <a:tailEnd/>
          </a:ln>
        </p:spPr>
        <p:txBody>
          <a:bodyPr/>
          <a:lstStyle/>
          <a:p>
            <a:pPr>
              <a:defRPr/>
            </a:pPr>
            <a:fld id="{611D83DF-BBD8-497A-99D7-915AE69696D8}" type="slidenum">
              <a:rPr lang="en-US" smtClean="0"/>
              <a:pPr>
                <a:defRPr/>
              </a:pPr>
              <a:t>51</a:t>
            </a:fld>
            <a:endParaRPr lang="en-US" smtClean="0"/>
          </a:p>
        </p:txBody>
      </p:sp>
      <p:sp>
        <p:nvSpPr>
          <p:cNvPr id="154626"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EB14E9FC-B984-4B8C-8CB9-1A3FDDF0E0A1}" type="slidenum">
              <a:rPr lang="en-US" sz="1200">
                <a:latin typeface="Garamond" pitchFamily="18" charset="0"/>
              </a:rPr>
              <a:pPr algn="r"/>
              <a:t>51</a:t>
            </a:fld>
            <a:endParaRPr lang="en-US" sz="1200">
              <a:latin typeface="Garamond" pitchFamily="18" charset="0"/>
            </a:endParaRPr>
          </a:p>
        </p:txBody>
      </p:sp>
      <p:sp>
        <p:nvSpPr>
          <p:cNvPr id="154627"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BD8EF883-FFC8-475F-80A4-6C26A628157F}" type="slidenum">
              <a:rPr lang="en-US" sz="1200">
                <a:latin typeface="Garamond" pitchFamily="18" charset="0"/>
              </a:rPr>
              <a:pPr algn="r"/>
              <a:t>51</a:t>
            </a:fld>
            <a:endParaRPr lang="en-US" sz="1200">
              <a:latin typeface="Garamond" pitchFamily="18" charset="0"/>
            </a:endParaRPr>
          </a:p>
        </p:txBody>
      </p:sp>
      <p:sp>
        <p:nvSpPr>
          <p:cNvPr id="154628" name="Title 1"/>
          <p:cNvSpPr>
            <a:spLocks noGrp="1"/>
          </p:cNvSpPr>
          <p:nvPr>
            <p:ph type="title" idx="4294967295"/>
          </p:nvPr>
        </p:nvSpPr>
        <p:spPr>
          <a:xfrm>
            <a:off x="985838" y="214313"/>
            <a:ext cx="8229600" cy="1139825"/>
          </a:xfrm>
        </p:spPr>
        <p:txBody>
          <a:bodyPr/>
          <a:lstStyle/>
          <a:p>
            <a:pPr eaLnBrk="1" hangingPunct="1"/>
            <a:r>
              <a:rPr lang="en-US" smtClean="0">
                <a:ea typeface="ＭＳ Ｐゴシック" pitchFamily="34" charset="-128"/>
              </a:rPr>
              <a:t>Temporal closure</a:t>
            </a:r>
          </a:p>
        </p:txBody>
      </p:sp>
      <p:sp>
        <p:nvSpPr>
          <p:cNvPr id="154629" name="Content Placeholder 2"/>
          <p:cNvSpPr>
            <a:spLocks noGrp="1"/>
          </p:cNvSpPr>
          <p:nvPr>
            <p:ph idx="4294967295"/>
          </p:nvPr>
        </p:nvSpPr>
        <p:spPr>
          <a:xfrm>
            <a:off x="152400" y="1274763"/>
            <a:ext cx="6686550" cy="4530725"/>
          </a:xfrm>
        </p:spPr>
        <p:txBody>
          <a:bodyPr/>
          <a:lstStyle/>
          <a:p>
            <a:pPr marL="0" indent="0" eaLnBrk="1" hangingPunct="1">
              <a:buFont typeface="Wingdings" pitchFamily="2" charset="2"/>
              <a:buNone/>
            </a:pPr>
            <a:r>
              <a:rPr lang="en-US" sz="2400" b="1" smtClean="0">
                <a:ea typeface="ＭＳ Ｐゴシック" pitchFamily="34" charset="-128"/>
              </a:rPr>
              <a:t>SputLink </a:t>
            </a:r>
            <a:r>
              <a:rPr lang="en-US" sz="2400" smtClean="0">
                <a:ea typeface="ＭＳ Ｐゴシック" pitchFamily="34" charset="-128"/>
              </a:rPr>
              <a:t>(Verhagen, 2005)</a:t>
            </a:r>
            <a:endParaRPr lang="en-US" sz="2400" b="1" smtClean="0">
              <a:ea typeface="ＭＳ Ｐゴシック" pitchFamily="34" charset="-128"/>
            </a:endParaRPr>
          </a:p>
          <a:p>
            <a:pPr marL="0" indent="0" eaLnBrk="1" hangingPunct="1"/>
            <a:r>
              <a:rPr lang="en-US" sz="2400" smtClean="0">
                <a:ea typeface="ＭＳ Ｐゴシック" pitchFamily="34" charset="-128"/>
              </a:rPr>
              <a:t> TimeML mapped into reduced Allen relations in terms of interval endpoints</a:t>
            </a:r>
          </a:p>
          <a:p>
            <a:pPr marL="0" indent="0" eaLnBrk="1" hangingPunct="1"/>
            <a:r>
              <a:rPr lang="en-US" sz="2400" smtClean="0">
                <a:ea typeface="ＭＳ Ｐゴシック" pitchFamily="34" charset="-128"/>
              </a:rPr>
              <a:t> Human annotates; Machine propagates</a:t>
            </a:r>
          </a:p>
          <a:p>
            <a:pPr lvl="1" eaLnBrk="1" hangingPunct="1"/>
            <a:r>
              <a:rPr lang="en-US" sz="2000" smtClean="0"/>
              <a:t>Annotation task linear in document size</a:t>
            </a:r>
          </a:p>
          <a:p>
            <a:pPr lvl="1" eaLnBrk="1" hangingPunct="1"/>
            <a:r>
              <a:rPr lang="en-US" sz="2000" smtClean="0"/>
              <a:t>No need to compare distant items</a:t>
            </a:r>
          </a:p>
          <a:p>
            <a:pPr marL="0" indent="0" eaLnBrk="1" hangingPunct="1"/>
            <a:r>
              <a:rPr lang="en-US" sz="2400" b="1" smtClean="0">
                <a:ea typeface="ＭＳ Ｐゴシック" pitchFamily="34" charset="-128"/>
              </a:rPr>
              <a:t> Drastically improves number of annotated  pairs (density) while minimizing inconsistencies (UzZaman and Allen, 2011; Setzer et al, 2003)</a:t>
            </a:r>
          </a:p>
          <a:p>
            <a:pPr marL="0" indent="0" eaLnBrk="1" hangingPunct="1"/>
            <a:r>
              <a:rPr lang="en-US" sz="2400" smtClean="0">
                <a:ea typeface="ＭＳ Ｐゴシック" pitchFamily="34" charset="-128"/>
              </a:rPr>
              <a:t> Use closure to aid temporal IE evaluation</a:t>
            </a:r>
          </a:p>
          <a:p>
            <a:pPr marL="0" indent="0" eaLnBrk="1" hangingPunct="1"/>
            <a:endParaRPr lang="en-US" smtClean="0">
              <a:ea typeface="ＭＳ Ｐゴシック" pitchFamily="34" charset="-128"/>
            </a:endParaRPr>
          </a:p>
          <a:p>
            <a:pPr marL="0" indent="0" eaLnBrk="1" hangingPunct="1"/>
            <a:endParaRPr lang="en-US" sz="2400" smtClean="0">
              <a:ea typeface="ＭＳ Ｐゴシック" pitchFamily="34" charset="-128"/>
            </a:endParaRPr>
          </a:p>
          <a:p>
            <a:pPr marL="0" indent="0" eaLnBrk="1" hangingPunct="1">
              <a:buFont typeface="Wingdings" pitchFamily="2" charset="2"/>
              <a:buNone/>
            </a:pPr>
            <a:endParaRPr lang="en-US" smtClean="0">
              <a:ea typeface="ＭＳ Ｐゴシック" pitchFamily="34" charset="-128"/>
            </a:endParaRPr>
          </a:p>
          <a:p>
            <a:pPr marL="0" indent="0" eaLnBrk="1" hangingPunct="1"/>
            <a:endParaRPr lang="en-US" smtClean="0">
              <a:ea typeface="ＭＳ Ｐゴシック" pitchFamily="34" charset="-128"/>
            </a:endParaRPr>
          </a:p>
        </p:txBody>
      </p:sp>
      <p:grpSp>
        <p:nvGrpSpPr>
          <p:cNvPr id="154630" name="Group 1"/>
          <p:cNvGrpSpPr>
            <a:grpSpLocks/>
          </p:cNvGrpSpPr>
          <p:nvPr/>
        </p:nvGrpSpPr>
        <p:grpSpPr bwMode="auto">
          <a:xfrm>
            <a:off x="6872288" y="1493838"/>
            <a:ext cx="2043112" cy="3916362"/>
            <a:chOff x="6373440" y="3711352"/>
            <a:chExt cx="2159000" cy="2093912"/>
          </a:xfrm>
        </p:grpSpPr>
        <p:sp>
          <p:nvSpPr>
            <p:cNvPr id="154631" name="Rectangle 5"/>
            <p:cNvSpPr>
              <a:spLocks noChangeArrowheads="1"/>
            </p:cNvSpPr>
            <p:nvPr/>
          </p:nvSpPr>
          <p:spPr bwMode="auto">
            <a:xfrm>
              <a:off x="6373440" y="3711352"/>
              <a:ext cx="2159000" cy="433387"/>
            </a:xfrm>
            <a:prstGeom prst="rect">
              <a:avLst/>
            </a:prstGeom>
            <a:solidFill>
              <a:schemeClr val="accent1"/>
            </a:solidFill>
            <a:ln w="9525">
              <a:noFill/>
              <a:miter lim="800000"/>
              <a:headEnd/>
              <a:tailEnd/>
            </a:ln>
          </p:spPr>
          <p:txBody>
            <a:bodyPr/>
            <a:lstStyle/>
            <a:p>
              <a:pPr marL="342900" indent="-342900" algn="ctr">
                <a:spcBef>
                  <a:spcPct val="20000"/>
                </a:spcBef>
                <a:buClr>
                  <a:schemeClr val="accent1"/>
                </a:buClr>
                <a:buSzPct val="65000"/>
                <a:buFont typeface="Wingdings" pitchFamily="2" charset="2"/>
                <a:buNone/>
              </a:pPr>
              <a:r>
                <a:rPr lang="en-US">
                  <a:ea typeface="SimSun" pitchFamily="2" charset="-122"/>
                </a:rPr>
                <a:t>Initial annotation</a:t>
              </a:r>
            </a:p>
          </p:txBody>
        </p:sp>
        <p:sp>
          <p:nvSpPr>
            <p:cNvPr id="154632" name="Rectangle 6"/>
            <p:cNvSpPr>
              <a:spLocks noChangeArrowheads="1"/>
            </p:cNvSpPr>
            <p:nvPr/>
          </p:nvSpPr>
          <p:spPr bwMode="auto">
            <a:xfrm>
              <a:off x="6373440" y="4576539"/>
              <a:ext cx="2159000" cy="431800"/>
            </a:xfrm>
            <a:prstGeom prst="rect">
              <a:avLst/>
            </a:prstGeom>
            <a:solidFill>
              <a:schemeClr val="accent1"/>
            </a:solidFill>
            <a:ln w="9525">
              <a:noFill/>
              <a:miter lim="800000"/>
              <a:headEnd/>
              <a:tailEnd/>
            </a:ln>
          </p:spPr>
          <p:txBody>
            <a:bodyPr/>
            <a:lstStyle/>
            <a:p>
              <a:pPr marL="342900" indent="-342900" algn="ctr">
                <a:spcBef>
                  <a:spcPct val="20000"/>
                </a:spcBef>
                <a:buClr>
                  <a:schemeClr val="accent1"/>
                </a:buClr>
                <a:buSzPct val="65000"/>
                <a:buFont typeface="Wingdings" pitchFamily="2" charset="2"/>
                <a:buNone/>
              </a:pPr>
              <a:r>
                <a:rPr lang="en-US">
                  <a:ea typeface="SimSun" pitchFamily="2" charset="-122"/>
                </a:rPr>
                <a:t>Initial closure</a:t>
              </a:r>
            </a:p>
          </p:txBody>
        </p:sp>
        <p:sp>
          <p:nvSpPr>
            <p:cNvPr id="154633" name="Rectangle 7"/>
            <p:cNvSpPr>
              <a:spLocks noChangeArrowheads="1"/>
            </p:cNvSpPr>
            <p:nvPr/>
          </p:nvSpPr>
          <p:spPr bwMode="auto">
            <a:xfrm>
              <a:off x="6373440" y="5440139"/>
              <a:ext cx="2159000" cy="365125"/>
            </a:xfrm>
            <a:prstGeom prst="rect">
              <a:avLst/>
            </a:prstGeom>
            <a:solidFill>
              <a:schemeClr val="accent1"/>
            </a:solidFill>
            <a:ln w="9525">
              <a:noFill/>
              <a:miter lim="800000"/>
              <a:headEnd/>
              <a:tailEnd/>
            </a:ln>
          </p:spPr>
          <p:txBody>
            <a:bodyPr/>
            <a:lstStyle/>
            <a:p>
              <a:pPr marL="342900" indent="-342900" algn="ctr">
                <a:spcBef>
                  <a:spcPct val="20000"/>
                </a:spcBef>
                <a:buClr>
                  <a:schemeClr val="accent1"/>
                </a:buClr>
                <a:buSzPct val="65000"/>
                <a:buFont typeface="Wingdings" pitchFamily="2" charset="2"/>
                <a:buNone/>
              </a:pPr>
              <a:r>
                <a:rPr lang="en-US">
                  <a:ea typeface="SimSun" pitchFamily="2" charset="-122"/>
                </a:rPr>
                <a:t>Interactive Closure</a:t>
              </a:r>
            </a:p>
          </p:txBody>
        </p:sp>
        <p:cxnSp>
          <p:nvCxnSpPr>
            <p:cNvPr id="8" name="Straight Arrow Connector 7"/>
            <p:cNvCxnSpPr>
              <a:stCxn id="154631" idx="2"/>
              <a:endCxn id="154632" idx="0"/>
            </p:cNvCxnSpPr>
            <p:nvPr/>
          </p:nvCxnSpPr>
          <p:spPr bwMode="auto">
            <a:xfrm>
              <a:off x="7453779" y="4145073"/>
              <a:ext cx="0" cy="431174"/>
            </a:xfrm>
            <a:prstGeom prst="straightConnector1">
              <a:avLst/>
            </a:prstGeom>
            <a:noFill/>
            <a:ln w="25400" cap="flat" cmpd="sng" algn="ctr">
              <a:solidFill>
                <a:schemeClr val="dk1">
                  <a:shade val="95000"/>
                  <a:satMod val="105000"/>
                </a:schemeClr>
              </a:solidFill>
              <a:prstDash val="solid"/>
              <a:round/>
              <a:headEnd type="none" w="med" len="med"/>
              <a:tailEnd type="arrow"/>
            </a:ln>
            <a:effectLst/>
          </p:spPr>
        </p:cxnSp>
        <p:cxnSp>
          <p:nvCxnSpPr>
            <p:cNvPr id="9" name="Straight Arrow Connector 8"/>
            <p:cNvCxnSpPr>
              <a:stCxn id="154632" idx="2"/>
              <a:endCxn id="154633" idx="0"/>
            </p:cNvCxnSpPr>
            <p:nvPr/>
          </p:nvCxnSpPr>
          <p:spPr bwMode="auto">
            <a:xfrm>
              <a:off x="7453779" y="5008271"/>
              <a:ext cx="0" cy="431174"/>
            </a:xfrm>
            <a:prstGeom prst="straightConnector1">
              <a:avLst/>
            </a:prstGeom>
            <a:noFill/>
            <a:ln w="25400" cap="flat" cmpd="sng" algn="ctr">
              <a:solidFill>
                <a:schemeClr val="dk1">
                  <a:shade val="95000"/>
                  <a:satMod val="105000"/>
                </a:schemeClr>
              </a:solidFill>
              <a:prstDash val="solid"/>
              <a:round/>
              <a:headEnd type="none" w="med" len="med"/>
              <a:tailEnd type="arrow"/>
            </a:ln>
            <a:effectLst/>
          </p:spPr>
        </p:cxnSp>
        <p:cxnSp>
          <p:nvCxnSpPr>
            <p:cNvPr id="10" name="Elbow Connector 9"/>
            <p:cNvCxnSpPr>
              <a:stCxn id="154633" idx="3"/>
              <a:endCxn id="154633" idx="2"/>
            </p:cNvCxnSpPr>
            <p:nvPr/>
          </p:nvCxnSpPr>
          <p:spPr bwMode="auto">
            <a:xfrm flipH="1">
              <a:off x="7453779" y="5622779"/>
              <a:ext cx="1078661" cy="182485"/>
            </a:xfrm>
            <a:prstGeom prst="bentConnector4">
              <a:avLst>
                <a:gd name="adj1" fmla="val -21164"/>
                <a:gd name="adj2" fmla="val 225418"/>
              </a:avLst>
            </a:prstGeom>
            <a:noFill/>
            <a:ln w="25400" cap="flat" cmpd="sng" algn="ctr">
              <a:solidFill>
                <a:schemeClr val="dk1">
                  <a:shade val="95000"/>
                  <a:satMod val="105000"/>
                </a:schemeClr>
              </a:solidFill>
              <a:prstDash val="solid"/>
              <a:round/>
              <a:headEnd type="none" w="med" len="med"/>
              <a:tailEnd type="arrow"/>
            </a:ln>
            <a:effectLst/>
          </p:spPr>
        </p:cxnSp>
      </p:gr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6"/>
          <p:cNvSpPr>
            <a:spLocks noGrp="1" noChangeArrowheads="1"/>
          </p:cNvSpPr>
          <p:nvPr>
            <p:ph type="sldNum" sz="quarter" idx="12"/>
          </p:nvPr>
        </p:nvSpPr>
        <p:spPr>
          <a:ln>
            <a:miter lim="800000"/>
            <a:headEnd/>
            <a:tailEnd/>
          </a:ln>
        </p:spPr>
        <p:txBody>
          <a:bodyPr/>
          <a:lstStyle/>
          <a:p>
            <a:pPr>
              <a:defRPr/>
            </a:pPr>
            <a:fld id="{D7525112-ECBB-4C7D-83CF-DE81DF98308C}" type="slidenum">
              <a:rPr lang="en-US" smtClean="0"/>
              <a:pPr>
                <a:defRPr/>
              </a:pPr>
              <a:t>52</a:t>
            </a:fld>
            <a:endParaRPr lang="en-US" smtClean="0"/>
          </a:p>
        </p:txBody>
      </p:sp>
      <p:sp>
        <p:nvSpPr>
          <p:cNvPr id="156674"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641A24DF-F651-4BE4-8AF2-584860BDE921}" type="slidenum">
              <a:rPr lang="en-US" sz="1200">
                <a:latin typeface="Garamond" pitchFamily="18" charset="0"/>
              </a:rPr>
              <a:pPr algn="r"/>
              <a:t>52</a:t>
            </a:fld>
            <a:endParaRPr lang="en-US" sz="1200">
              <a:latin typeface="Garamond" pitchFamily="18" charset="0"/>
            </a:endParaRPr>
          </a:p>
        </p:txBody>
      </p:sp>
      <p:sp>
        <p:nvSpPr>
          <p:cNvPr id="156675" name="Title 1"/>
          <p:cNvSpPr>
            <a:spLocks noGrp="1"/>
          </p:cNvSpPr>
          <p:nvPr>
            <p:ph type="title" idx="4294967295"/>
          </p:nvPr>
        </p:nvSpPr>
        <p:spPr>
          <a:xfrm>
            <a:off x="985838" y="214313"/>
            <a:ext cx="8229600" cy="1139825"/>
          </a:xfrm>
        </p:spPr>
        <p:txBody>
          <a:bodyPr/>
          <a:lstStyle/>
          <a:p>
            <a:pPr eaLnBrk="1" hangingPunct="1"/>
            <a:r>
              <a:rPr lang="en-US" smtClean="0">
                <a:ea typeface="ＭＳ Ｐゴシック" pitchFamily="34" charset="-128"/>
              </a:rPr>
              <a:t>Fuzzy intervals and reasoning </a:t>
            </a:r>
            <a:r>
              <a:rPr lang="en-US" sz="3400" smtClean="0">
                <a:ea typeface="ＭＳ Ｐゴシック" pitchFamily="34" charset="-128"/>
              </a:rPr>
              <a:t>(Schockaert et al., 2008)</a:t>
            </a:r>
          </a:p>
        </p:txBody>
      </p:sp>
      <p:sp>
        <p:nvSpPr>
          <p:cNvPr id="156676" name="Content Placeholder 1"/>
          <p:cNvSpPr>
            <a:spLocks noGrp="1"/>
          </p:cNvSpPr>
          <p:nvPr>
            <p:ph idx="4294967295"/>
          </p:nvPr>
        </p:nvSpPr>
        <p:spPr>
          <a:xfrm>
            <a:off x="457200" y="1562100"/>
            <a:ext cx="8229600" cy="4530725"/>
          </a:xfrm>
        </p:spPr>
        <p:txBody>
          <a:bodyPr/>
          <a:lstStyle/>
          <a:p>
            <a:pPr eaLnBrk="1" hangingPunct="1"/>
            <a:r>
              <a:rPr lang="en-US" sz="2600" smtClean="0">
                <a:ea typeface="ＭＳ Ｐゴシック" pitchFamily="34" charset="-128"/>
              </a:rPr>
              <a:t>Allen relations are not 100% realistic</a:t>
            </a:r>
          </a:p>
          <a:p>
            <a:pPr eaLnBrk="1" hangingPunct="1"/>
            <a:r>
              <a:rPr lang="en-US" sz="2600" smtClean="0">
                <a:ea typeface="ＭＳ Ｐゴシック" pitchFamily="34" charset="-128"/>
              </a:rPr>
              <a:t>Real life is fuzzier...</a:t>
            </a:r>
          </a:p>
          <a:p>
            <a:pPr eaLnBrk="1" hangingPunct="1"/>
            <a:r>
              <a:rPr lang="en-US" sz="2600" smtClean="0">
                <a:ea typeface="ＭＳ Ｐゴシック" pitchFamily="34" charset="-128"/>
              </a:rPr>
              <a:t>We saw incomplete knowledge</a:t>
            </a:r>
          </a:p>
          <a:p>
            <a:pPr lvl="1" eaLnBrk="1" hangingPunct="1"/>
            <a:r>
              <a:rPr lang="en-US" sz="2200" smtClean="0"/>
              <a:t>Disjunction of interval relations</a:t>
            </a:r>
          </a:p>
          <a:p>
            <a:pPr eaLnBrk="1" hangingPunct="1"/>
            <a:r>
              <a:rPr lang="en-US" sz="2600" smtClean="0">
                <a:ea typeface="ＭＳ Ｐゴシック" pitchFamily="34" charset="-128"/>
              </a:rPr>
              <a:t>But relations and events may be inherently vague</a:t>
            </a:r>
          </a:p>
          <a:p>
            <a:pPr lvl="1" eaLnBrk="1" hangingPunct="1"/>
            <a:r>
              <a:rPr lang="ja-JP" altLang="en-US" sz="2200" smtClean="0"/>
              <a:t>“</a:t>
            </a:r>
            <a:r>
              <a:rPr lang="en-US" sz="2200" smtClean="0"/>
              <a:t>Roosevelt died </a:t>
            </a:r>
            <a:r>
              <a:rPr lang="en-US" sz="2200" i="1" smtClean="0"/>
              <a:t>just</a:t>
            </a:r>
            <a:r>
              <a:rPr lang="en-US" sz="2200" smtClean="0"/>
              <a:t> before the </a:t>
            </a:r>
            <a:r>
              <a:rPr lang="en-US" sz="2200" b="1" smtClean="0"/>
              <a:t>cold war</a:t>
            </a:r>
            <a:r>
              <a:rPr lang="ja-JP" altLang="en-US" sz="2200" smtClean="0"/>
              <a:t>”</a:t>
            </a:r>
            <a:endParaRPr lang="en-US" sz="2200" smtClean="0"/>
          </a:p>
          <a:p>
            <a:pPr eaLnBrk="1" hangingPunct="1"/>
            <a:r>
              <a:rPr lang="en-US" sz="2600" b="1" u="sng" smtClean="0">
                <a:ea typeface="ＭＳ Ｐゴシック" pitchFamily="34" charset="-128"/>
              </a:rPr>
              <a:t>Approach:</a:t>
            </a:r>
            <a:r>
              <a:rPr lang="en-US" sz="2600" smtClean="0">
                <a:ea typeface="ＭＳ Ｐゴシック" pitchFamily="34" charset="-128"/>
              </a:rPr>
              <a:t> Allen relations are a special case of a more general framework</a:t>
            </a:r>
          </a:p>
          <a:p>
            <a:pPr eaLnBrk="1" hangingPunct="1">
              <a:buFont typeface="Wingdings" pitchFamily="2" charset="2"/>
              <a:buNone/>
            </a:pPr>
            <a:r>
              <a:rPr lang="en-US" smtClean="0">
                <a:ea typeface="ＭＳ Ｐゴシック" pitchFamily="34" charset="-128"/>
              </a:rPr>
              <a:t>																																																																																																																																																																																																																																																																																																																																																																																																																																																																																																																																																																																															</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6"/>
          <p:cNvSpPr>
            <a:spLocks noGrp="1" noChangeArrowheads="1"/>
          </p:cNvSpPr>
          <p:nvPr>
            <p:ph type="sldNum" sz="quarter" idx="12"/>
          </p:nvPr>
        </p:nvSpPr>
        <p:spPr>
          <a:ln>
            <a:miter lim="800000"/>
            <a:headEnd/>
            <a:tailEnd/>
          </a:ln>
        </p:spPr>
        <p:txBody>
          <a:bodyPr/>
          <a:lstStyle/>
          <a:p>
            <a:pPr>
              <a:defRPr/>
            </a:pPr>
            <a:fld id="{627649D9-D574-4CC4-86F7-86107AFFFAF6}" type="slidenum">
              <a:rPr lang="en-US" smtClean="0"/>
              <a:pPr>
                <a:defRPr/>
              </a:pPr>
              <a:t>53</a:t>
            </a:fld>
            <a:endParaRPr lang="en-US" smtClean="0"/>
          </a:p>
        </p:txBody>
      </p:sp>
      <p:sp>
        <p:nvSpPr>
          <p:cNvPr id="158722"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AAC3B346-97EE-4A33-904A-2167E1EFE7F1}" type="slidenum">
              <a:rPr lang="en-US" sz="1200">
                <a:latin typeface="Garamond" pitchFamily="18" charset="0"/>
              </a:rPr>
              <a:pPr algn="r"/>
              <a:t>53</a:t>
            </a:fld>
            <a:endParaRPr lang="en-US" sz="1200">
              <a:latin typeface="Garamond" pitchFamily="18" charset="0"/>
            </a:endParaRPr>
          </a:p>
        </p:txBody>
      </p:sp>
      <p:sp>
        <p:nvSpPr>
          <p:cNvPr id="158723"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ADAA47B0-F7B1-42B8-8B5A-81F0377545EC}" type="slidenum">
              <a:rPr lang="en-US" sz="1200">
                <a:latin typeface="Garamond" pitchFamily="18" charset="0"/>
              </a:rPr>
              <a:pPr algn="r"/>
              <a:t>53</a:t>
            </a:fld>
            <a:endParaRPr lang="en-US" sz="1200">
              <a:latin typeface="Garamond" pitchFamily="18" charset="0"/>
            </a:endParaRPr>
          </a:p>
        </p:txBody>
      </p:sp>
      <p:sp>
        <p:nvSpPr>
          <p:cNvPr id="158724" name="Line 1"/>
          <p:cNvSpPr>
            <a:spLocks noChangeShapeType="1"/>
          </p:cNvSpPr>
          <p:nvPr/>
        </p:nvSpPr>
        <p:spPr bwMode="auto">
          <a:xfrm>
            <a:off x="900113" y="4651375"/>
            <a:ext cx="7299325" cy="1588"/>
          </a:xfrm>
          <a:prstGeom prst="line">
            <a:avLst/>
          </a:prstGeom>
          <a:noFill/>
          <a:ln w="9525">
            <a:solidFill>
              <a:srgbClr val="000000"/>
            </a:solidFill>
            <a:round/>
            <a:headEnd/>
            <a:tailEnd/>
          </a:ln>
        </p:spPr>
        <p:txBody>
          <a:bodyPr lIns="82945" tIns="41473" rIns="82945" bIns="41473"/>
          <a:lstStyle/>
          <a:p>
            <a:endParaRPr lang="en-US"/>
          </a:p>
        </p:txBody>
      </p:sp>
      <p:sp>
        <p:nvSpPr>
          <p:cNvPr id="158725" name="Line 2"/>
          <p:cNvSpPr>
            <a:spLocks noChangeShapeType="1"/>
          </p:cNvSpPr>
          <p:nvPr/>
        </p:nvSpPr>
        <p:spPr bwMode="auto">
          <a:xfrm>
            <a:off x="2309813" y="4486275"/>
            <a:ext cx="1587" cy="414338"/>
          </a:xfrm>
          <a:prstGeom prst="line">
            <a:avLst/>
          </a:prstGeom>
          <a:noFill/>
          <a:ln w="9525">
            <a:solidFill>
              <a:srgbClr val="000000"/>
            </a:solidFill>
            <a:round/>
            <a:headEnd/>
            <a:tailEnd/>
          </a:ln>
        </p:spPr>
        <p:txBody>
          <a:bodyPr lIns="82945" tIns="41473" rIns="82945" bIns="41473"/>
          <a:lstStyle/>
          <a:p>
            <a:endParaRPr lang="en-US"/>
          </a:p>
        </p:txBody>
      </p:sp>
      <p:sp>
        <p:nvSpPr>
          <p:cNvPr id="158726" name="Line 3"/>
          <p:cNvSpPr>
            <a:spLocks noChangeShapeType="1"/>
          </p:cNvSpPr>
          <p:nvPr/>
        </p:nvSpPr>
        <p:spPr bwMode="auto">
          <a:xfrm>
            <a:off x="6554788" y="4486275"/>
            <a:ext cx="1587" cy="414338"/>
          </a:xfrm>
          <a:prstGeom prst="line">
            <a:avLst/>
          </a:prstGeom>
          <a:noFill/>
          <a:ln w="9525">
            <a:solidFill>
              <a:srgbClr val="000000"/>
            </a:solidFill>
            <a:round/>
            <a:headEnd/>
            <a:tailEnd/>
          </a:ln>
        </p:spPr>
        <p:txBody>
          <a:bodyPr lIns="82945" tIns="41473" rIns="82945" bIns="41473"/>
          <a:lstStyle/>
          <a:p>
            <a:endParaRPr lang="en-US"/>
          </a:p>
        </p:txBody>
      </p:sp>
      <p:sp>
        <p:nvSpPr>
          <p:cNvPr id="158727" name="Text Box 4"/>
          <p:cNvSpPr txBox="1">
            <a:spLocks noChangeArrowheads="1"/>
          </p:cNvSpPr>
          <p:nvPr/>
        </p:nvSpPr>
        <p:spPr bwMode="auto">
          <a:xfrm>
            <a:off x="6456363" y="4935538"/>
            <a:ext cx="277812" cy="312737"/>
          </a:xfrm>
          <a:prstGeom prst="rect">
            <a:avLst/>
          </a:prstGeom>
          <a:noFill/>
          <a:ln w="9525">
            <a:noFill/>
            <a:miter lim="800000"/>
            <a:headEnd/>
            <a:tailEnd/>
          </a:ln>
        </p:spPr>
        <p:txBody>
          <a:bodyPr wrap="none" lIns="81639" tIns="55221" rIns="81639" bIns="40820"/>
          <a:lstStyle/>
          <a:p>
            <a:pPr eaLnBrk="0" hangingPunct="0">
              <a:lnSpc>
                <a:spcPct val="80000"/>
              </a:lnSpc>
              <a:spcBef>
                <a:spcPct val="20000"/>
              </a:spcBef>
              <a:buClr>
                <a:schemeClr val="accent1"/>
              </a:buClr>
              <a:buSzPct val="65000"/>
              <a:buFont typeface="Wingdings" pitchFamily="2" charset="2"/>
              <a:buNone/>
            </a:pPr>
            <a:r>
              <a:rPr lang="en-US" sz="1600">
                <a:solidFill>
                  <a:srgbClr val="000000"/>
                </a:solidFill>
                <a:ea typeface="SimSun" pitchFamily="2" charset="-122"/>
              </a:rPr>
              <a:t>b</a:t>
            </a:r>
          </a:p>
        </p:txBody>
      </p:sp>
      <p:sp>
        <p:nvSpPr>
          <p:cNvPr id="158728" name="Text Box 5"/>
          <p:cNvSpPr txBox="1">
            <a:spLocks noChangeArrowheads="1"/>
          </p:cNvSpPr>
          <p:nvPr/>
        </p:nvSpPr>
        <p:spPr bwMode="auto">
          <a:xfrm>
            <a:off x="2179638" y="4935538"/>
            <a:ext cx="277812" cy="312737"/>
          </a:xfrm>
          <a:prstGeom prst="rect">
            <a:avLst/>
          </a:prstGeom>
          <a:noFill/>
          <a:ln w="9525">
            <a:noFill/>
            <a:miter lim="800000"/>
            <a:headEnd/>
            <a:tailEnd/>
          </a:ln>
        </p:spPr>
        <p:txBody>
          <a:bodyPr wrap="none" lIns="81639" tIns="55221" rIns="81639" bIns="40820"/>
          <a:lstStyle/>
          <a:p>
            <a:pPr eaLnBrk="0" hangingPunct="0">
              <a:lnSpc>
                <a:spcPct val="80000"/>
              </a:lnSpc>
              <a:spcBef>
                <a:spcPct val="20000"/>
              </a:spcBef>
              <a:buClr>
                <a:schemeClr val="accent1"/>
              </a:buClr>
              <a:buSzPct val="65000"/>
              <a:buFont typeface="Wingdings" pitchFamily="2" charset="2"/>
              <a:buNone/>
            </a:pPr>
            <a:r>
              <a:rPr lang="en-US" sz="1600">
                <a:solidFill>
                  <a:srgbClr val="000000"/>
                </a:solidFill>
                <a:ea typeface="SimSun" pitchFamily="2" charset="-122"/>
              </a:rPr>
              <a:t>a</a:t>
            </a:r>
          </a:p>
        </p:txBody>
      </p:sp>
      <p:sp>
        <p:nvSpPr>
          <p:cNvPr id="158729" name="Text Box 6"/>
          <p:cNvSpPr txBox="1">
            <a:spLocks noChangeArrowheads="1"/>
          </p:cNvSpPr>
          <p:nvPr/>
        </p:nvSpPr>
        <p:spPr bwMode="auto">
          <a:xfrm>
            <a:off x="839788" y="3097213"/>
            <a:ext cx="636587" cy="314325"/>
          </a:xfrm>
          <a:prstGeom prst="rect">
            <a:avLst/>
          </a:prstGeom>
          <a:noFill/>
          <a:ln w="9525">
            <a:noFill/>
            <a:miter lim="800000"/>
            <a:headEnd/>
            <a:tailEnd/>
          </a:ln>
        </p:spPr>
        <p:txBody>
          <a:bodyPr wrap="none" lIns="81639" tIns="55221" rIns="81639" bIns="40820"/>
          <a:lstStyle/>
          <a:p>
            <a:pPr eaLnBrk="0" hangingPunct="0">
              <a:lnSpc>
                <a:spcPct val="80000"/>
              </a:lnSpc>
              <a:spcBef>
                <a:spcPct val="20000"/>
              </a:spcBef>
              <a:buClr>
                <a:schemeClr val="accent1"/>
              </a:buClr>
              <a:buSzPct val="65000"/>
              <a:buFont typeface="Wingdings" pitchFamily="2" charset="2"/>
              <a:buNone/>
            </a:pPr>
            <a:r>
              <a:rPr lang="en-US" sz="1600">
                <a:solidFill>
                  <a:srgbClr val="000000"/>
                </a:solidFill>
                <a:ea typeface="SimSun" pitchFamily="2" charset="-122"/>
              </a:rPr>
              <a:t>α = 0</a:t>
            </a:r>
          </a:p>
        </p:txBody>
      </p:sp>
      <p:sp>
        <p:nvSpPr>
          <p:cNvPr id="158730" name="Text Box 7"/>
          <p:cNvSpPr txBox="1">
            <a:spLocks noChangeArrowheads="1"/>
          </p:cNvSpPr>
          <p:nvPr/>
        </p:nvSpPr>
        <p:spPr bwMode="auto">
          <a:xfrm>
            <a:off x="839788" y="3619500"/>
            <a:ext cx="635000" cy="314325"/>
          </a:xfrm>
          <a:prstGeom prst="rect">
            <a:avLst/>
          </a:prstGeom>
          <a:noFill/>
          <a:ln w="9525">
            <a:noFill/>
            <a:miter lim="800000"/>
            <a:headEnd/>
            <a:tailEnd/>
          </a:ln>
        </p:spPr>
        <p:txBody>
          <a:bodyPr wrap="none" lIns="81639" tIns="55221" rIns="81639" bIns="40820"/>
          <a:lstStyle/>
          <a:p>
            <a:pPr eaLnBrk="0" hangingPunct="0">
              <a:lnSpc>
                <a:spcPct val="80000"/>
              </a:lnSpc>
              <a:spcBef>
                <a:spcPct val="20000"/>
              </a:spcBef>
              <a:buClr>
                <a:schemeClr val="accent1"/>
              </a:buClr>
              <a:buSzPct val="65000"/>
              <a:buFont typeface="Wingdings" pitchFamily="2" charset="2"/>
              <a:buNone/>
            </a:pPr>
            <a:r>
              <a:rPr lang="en-US" sz="1600">
                <a:solidFill>
                  <a:srgbClr val="000000"/>
                </a:solidFill>
                <a:ea typeface="SimSun" pitchFamily="2" charset="-122"/>
              </a:rPr>
              <a:t>β = 0</a:t>
            </a:r>
          </a:p>
        </p:txBody>
      </p:sp>
      <p:pic>
        <p:nvPicPr>
          <p:cNvPr id="158731" name="Picture 8"/>
          <p:cNvPicPr>
            <a:picLocks noChangeAspect="1" noChangeArrowheads="1"/>
          </p:cNvPicPr>
          <p:nvPr/>
        </p:nvPicPr>
        <p:blipFill>
          <a:blip r:embed="rId3"/>
          <a:srcRect/>
          <a:stretch>
            <a:fillRect/>
          </a:stretch>
        </p:blipFill>
        <p:spPr bwMode="auto">
          <a:xfrm>
            <a:off x="573088" y="1152525"/>
            <a:ext cx="3752850" cy="908050"/>
          </a:xfrm>
          <a:prstGeom prst="rect">
            <a:avLst/>
          </a:prstGeom>
          <a:noFill/>
          <a:ln w="9525">
            <a:noFill/>
            <a:miter lim="800000"/>
            <a:headEnd/>
            <a:tailEnd/>
          </a:ln>
        </p:spPr>
      </p:pic>
      <p:pic>
        <p:nvPicPr>
          <p:cNvPr id="158732" name="Picture 10"/>
          <p:cNvPicPr>
            <a:picLocks noChangeAspect="1" noChangeArrowheads="1"/>
          </p:cNvPicPr>
          <p:nvPr/>
        </p:nvPicPr>
        <p:blipFill>
          <a:blip r:embed="rId4"/>
          <a:srcRect/>
          <a:stretch>
            <a:fillRect/>
          </a:stretch>
        </p:blipFill>
        <p:spPr bwMode="auto">
          <a:xfrm>
            <a:off x="588963" y="2170113"/>
            <a:ext cx="2759075" cy="282575"/>
          </a:xfrm>
          <a:prstGeom prst="rect">
            <a:avLst/>
          </a:prstGeom>
          <a:noFill/>
          <a:ln w="9525">
            <a:noFill/>
            <a:miter lim="800000"/>
            <a:headEnd/>
            <a:tailEnd/>
          </a:ln>
        </p:spPr>
      </p:pic>
      <p:sp>
        <p:nvSpPr>
          <p:cNvPr id="158733" name="Title 1"/>
          <p:cNvSpPr>
            <a:spLocks noGrp="1"/>
          </p:cNvSpPr>
          <p:nvPr>
            <p:ph type="title" idx="4294967295"/>
          </p:nvPr>
        </p:nvSpPr>
        <p:spPr>
          <a:xfrm>
            <a:off x="950913" y="188913"/>
            <a:ext cx="8229600" cy="1139825"/>
          </a:xfrm>
        </p:spPr>
        <p:txBody>
          <a:bodyPr/>
          <a:lstStyle/>
          <a:p>
            <a:pPr eaLnBrk="1" hangingPunct="1"/>
            <a:r>
              <a:rPr lang="ja-JP" altLang="en-US" smtClean="0">
                <a:ea typeface="ＭＳ Ｐゴシック" pitchFamily="34" charset="-128"/>
              </a:rPr>
              <a:t>“</a:t>
            </a:r>
            <a:r>
              <a:rPr lang="en-US" smtClean="0">
                <a:ea typeface="ＭＳ Ｐゴシック" pitchFamily="34" charset="-128"/>
              </a:rPr>
              <a:t>Long Before</a:t>
            </a:r>
            <a:r>
              <a:rPr lang="ja-JP" altLang="en-US" smtClean="0">
                <a:ea typeface="ＭＳ Ｐゴシック" pitchFamily="34" charset="-128"/>
              </a:rPr>
              <a:t>”</a:t>
            </a:r>
            <a:endParaRPr lang="en-US" smtClean="0">
              <a:ea typeface="ＭＳ Ｐゴシック" pitchFamily="34" charset="-128"/>
            </a:endParaRPr>
          </a:p>
        </p:txBody>
      </p:sp>
      <p:sp>
        <p:nvSpPr>
          <p:cNvPr id="2" name="TextBox 1"/>
          <p:cNvSpPr txBox="1">
            <a:spLocks noRot="1" noChangeAspect="1" noMove="1" noResize="1" noEditPoints="1" noAdjustHandles="1" noChangeArrowheads="1" noChangeShapeType="1" noTextEdit="1"/>
          </p:cNvSpPr>
          <p:nvPr/>
        </p:nvSpPr>
        <p:spPr>
          <a:xfrm>
            <a:off x="3111561" y="5805264"/>
            <a:ext cx="2677784" cy="372281"/>
          </a:xfrm>
          <a:prstGeom prst="rect">
            <a:avLst/>
          </a:prstGeom>
          <a:blipFill rotWithShape="1">
            <a:blip r:embed="rId5"/>
            <a:stretch>
              <a:fillRect t="-14754" b="-16393"/>
            </a:stretch>
          </a:blipFill>
        </p:spPr>
        <p:txBody>
          <a:bodyPr/>
          <a:lstStyle/>
          <a:p>
            <a:pPr>
              <a:defRPr/>
            </a:pPr>
            <a:r>
              <a:rPr lang="en-US">
                <a:noFill/>
                <a:latin typeface="Arial" pitchFamily="34" charset="0"/>
                <a:ea typeface="+mn-ea"/>
                <a:cs typeface="Arial" pitchFamily="34" charset="0"/>
              </a:rPr>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6"/>
          <p:cNvSpPr>
            <a:spLocks noGrp="1" noChangeArrowheads="1"/>
          </p:cNvSpPr>
          <p:nvPr>
            <p:ph type="sldNum" sz="quarter" idx="12"/>
          </p:nvPr>
        </p:nvSpPr>
        <p:spPr>
          <a:ln>
            <a:miter lim="800000"/>
            <a:headEnd/>
            <a:tailEnd/>
          </a:ln>
        </p:spPr>
        <p:txBody>
          <a:bodyPr/>
          <a:lstStyle/>
          <a:p>
            <a:pPr>
              <a:defRPr/>
            </a:pPr>
            <a:fld id="{0CF281F6-5369-4D63-AECF-1D930377D099}" type="slidenum">
              <a:rPr lang="en-US" smtClean="0"/>
              <a:pPr>
                <a:defRPr/>
              </a:pPr>
              <a:t>54</a:t>
            </a:fld>
            <a:endParaRPr lang="en-US" smtClean="0"/>
          </a:p>
        </p:txBody>
      </p:sp>
      <p:sp>
        <p:nvSpPr>
          <p:cNvPr id="160770"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ED49521A-BB5E-4FD4-959E-21EB0FF74402}" type="slidenum">
              <a:rPr lang="en-US" sz="1200">
                <a:latin typeface="Garamond" pitchFamily="18" charset="0"/>
              </a:rPr>
              <a:pPr algn="r"/>
              <a:t>54</a:t>
            </a:fld>
            <a:endParaRPr lang="en-US" sz="1200">
              <a:latin typeface="Garamond" pitchFamily="18" charset="0"/>
            </a:endParaRPr>
          </a:p>
        </p:txBody>
      </p:sp>
      <p:sp>
        <p:nvSpPr>
          <p:cNvPr id="160771"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2839EEA5-433A-4F58-BC72-FD21BCE9325D}" type="slidenum">
              <a:rPr lang="en-US" sz="1200">
                <a:latin typeface="Garamond" pitchFamily="18" charset="0"/>
              </a:rPr>
              <a:pPr algn="r"/>
              <a:t>54</a:t>
            </a:fld>
            <a:endParaRPr lang="en-US" sz="1200">
              <a:latin typeface="Garamond" pitchFamily="18" charset="0"/>
            </a:endParaRPr>
          </a:p>
        </p:txBody>
      </p:sp>
      <p:sp>
        <p:nvSpPr>
          <p:cNvPr id="160772" name="Line 1"/>
          <p:cNvSpPr>
            <a:spLocks noChangeShapeType="1"/>
          </p:cNvSpPr>
          <p:nvPr/>
        </p:nvSpPr>
        <p:spPr bwMode="auto">
          <a:xfrm>
            <a:off x="900113" y="4651375"/>
            <a:ext cx="7299325" cy="1588"/>
          </a:xfrm>
          <a:prstGeom prst="line">
            <a:avLst/>
          </a:prstGeom>
          <a:noFill/>
          <a:ln w="9525">
            <a:solidFill>
              <a:srgbClr val="000000"/>
            </a:solidFill>
            <a:round/>
            <a:headEnd/>
            <a:tailEnd/>
          </a:ln>
        </p:spPr>
        <p:txBody>
          <a:bodyPr lIns="82945" tIns="41473" rIns="82945" bIns="41473"/>
          <a:lstStyle/>
          <a:p>
            <a:endParaRPr lang="en-US"/>
          </a:p>
        </p:txBody>
      </p:sp>
      <p:sp>
        <p:nvSpPr>
          <p:cNvPr id="160773" name="Line 2"/>
          <p:cNvSpPr>
            <a:spLocks noChangeShapeType="1"/>
          </p:cNvSpPr>
          <p:nvPr/>
        </p:nvSpPr>
        <p:spPr bwMode="auto">
          <a:xfrm>
            <a:off x="2309813" y="4486275"/>
            <a:ext cx="1587" cy="414338"/>
          </a:xfrm>
          <a:prstGeom prst="line">
            <a:avLst/>
          </a:prstGeom>
          <a:noFill/>
          <a:ln w="9525">
            <a:solidFill>
              <a:srgbClr val="000000"/>
            </a:solidFill>
            <a:round/>
            <a:headEnd/>
            <a:tailEnd/>
          </a:ln>
        </p:spPr>
        <p:txBody>
          <a:bodyPr lIns="82945" tIns="41473" rIns="82945" bIns="41473"/>
          <a:lstStyle/>
          <a:p>
            <a:endParaRPr lang="en-US"/>
          </a:p>
        </p:txBody>
      </p:sp>
      <p:sp>
        <p:nvSpPr>
          <p:cNvPr id="160774" name="Line 3"/>
          <p:cNvSpPr>
            <a:spLocks noChangeShapeType="1"/>
          </p:cNvSpPr>
          <p:nvPr/>
        </p:nvSpPr>
        <p:spPr bwMode="auto">
          <a:xfrm>
            <a:off x="6554788" y="4486275"/>
            <a:ext cx="1587" cy="414338"/>
          </a:xfrm>
          <a:prstGeom prst="line">
            <a:avLst/>
          </a:prstGeom>
          <a:noFill/>
          <a:ln w="9525">
            <a:solidFill>
              <a:srgbClr val="000000"/>
            </a:solidFill>
            <a:round/>
            <a:headEnd/>
            <a:tailEnd/>
          </a:ln>
        </p:spPr>
        <p:txBody>
          <a:bodyPr lIns="82945" tIns="41473" rIns="82945" bIns="41473"/>
          <a:lstStyle/>
          <a:p>
            <a:endParaRPr lang="en-US"/>
          </a:p>
        </p:txBody>
      </p:sp>
      <p:sp>
        <p:nvSpPr>
          <p:cNvPr id="160775" name="Text Box 4"/>
          <p:cNvSpPr txBox="1">
            <a:spLocks noChangeArrowheads="1"/>
          </p:cNvSpPr>
          <p:nvPr/>
        </p:nvSpPr>
        <p:spPr bwMode="auto">
          <a:xfrm>
            <a:off x="6456363" y="4935538"/>
            <a:ext cx="277812" cy="312737"/>
          </a:xfrm>
          <a:prstGeom prst="rect">
            <a:avLst/>
          </a:prstGeom>
          <a:noFill/>
          <a:ln w="9525">
            <a:noFill/>
            <a:miter lim="800000"/>
            <a:headEnd/>
            <a:tailEnd/>
          </a:ln>
        </p:spPr>
        <p:txBody>
          <a:bodyPr wrap="none" lIns="81639" tIns="55221" rIns="81639" bIns="40820"/>
          <a:lstStyle/>
          <a:p>
            <a:pPr eaLnBrk="0" hangingPunct="0">
              <a:lnSpc>
                <a:spcPct val="80000"/>
              </a:lnSpc>
              <a:spcBef>
                <a:spcPct val="20000"/>
              </a:spcBef>
              <a:buClr>
                <a:schemeClr val="accent1"/>
              </a:buClr>
              <a:buSzPct val="65000"/>
              <a:buFont typeface="Wingdings" pitchFamily="2" charset="2"/>
              <a:buNone/>
            </a:pPr>
            <a:r>
              <a:rPr lang="en-US" sz="1600" b="1">
                <a:solidFill>
                  <a:srgbClr val="000000"/>
                </a:solidFill>
                <a:ea typeface="SimSun" pitchFamily="2" charset="-122"/>
              </a:rPr>
              <a:t>b = 1</a:t>
            </a:r>
          </a:p>
        </p:txBody>
      </p:sp>
      <p:sp>
        <p:nvSpPr>
          <p:cNvPr id="160776" name="Text Box 5"/>
          <p:cNvSpPr txBox="1">
            <a:spLocks noChangeArrowheads="1"/>
          </p:cNvSpPr>
          <p:nvPr/>
        </p:nvSpPr>
        <p:spPr bwMode="auto">
          <a:xfrm>
            <a:off x="2206625" y="4935538"/>
            <a:ext cx="277813" cy="312737"/>
          </a:xfrm>
          <a:prstGeom prst="rect">
            <a:avLst/>
          </a:prstGeom>
          <a:noFill/>
          <a:ln w="9525">
            <a:noFill/>
            <a:miter lim="800000"/>
            <a:headEnd/>
            <a:tailEnd/>
          </a:ln>
        </p:spPr>
        <p:txBody>
          <a:bodyPr wrap="none" lIns="81639" tIns="55221" rIns="81639" bIns="40820"/>
          <a:lstStyle/>
          <a:p>
            <a:pPr eaLnBrk="0" hangingPunct="0">
              <a:lnSpc>
                <a:spcPct val="80000"/>
              </a:lnSpc>
              <a:spcBef>
                <a:spcPct val="20000"/>
              </a:spcBef>
              <a:buClr>
                <a:schemeClr val="accent1"/>
              </a:buClr>
              <a:buSzPct val="65000"/>
              <a:buFont typeface="Wingdings" pitchFamily="2" charset="2"/>
              <a:buNone/>
            </a:pPr>
            <a:r>
              <a:rPr lang="en-US" sz="1600" b="1">
                <a:solidFill>
                  <a:srgbClr val="000000"/>
                </a:solidFill>
                <a:ea typeface="SimSun" pitchFamily="2" charset="-122"/>
              </a:rPr>
              <a:t>a = 1</a:t>
            </a:r>
          </a:p>
        </p:txBody>
      </p:sp>
      <p:sp>
        <p:nvSpPr>
          <p:cNvPr id="160777" name="Text Box 6"/>
          <p:cNvSpPr txBox="1">
            <a:spLocks noChangeArrowheads="1"/>
          </p:cNvSpPr>
          <p:nvPr/>
        </p:nvSpPr>
        <p:spPr bwMode="auto">
          <a:xfrm>
            <a:off x="839788" y="3097213"/>
            <a:ext cx="636587" cy="314325"/>
          </a:xfrm>
          <a:prstGeom prst="rect">
            <a:avLst/>
          </a:prstGeom>
          <a:noFill/>
          <a:ln w="9525">
            <a:noFill/>
            <a:miter lim="800000"/>
            <a:headEnd/>
            <a:tailEnd/>
          </a:ln>
        </p:spPr>
        <p:txBody>
          <a:bodyPr wrap="none" lIns="81639" tIns="55221" rIns="81639" bIns="40820"/>
          <a:lstStyle/>
          <a:p>
            <a:pPr eaLnBrk="0" hangingPunct="0">
              <a:lnSpc>
                <a:spcPct val="80000"/>
              </a:lnSpc>
              <a:spcBef>
                <a:spcPct val="20000"/>
              </a:spcBef>
              <a:buClr>
                <a:schemeClr val="accent1"/>
              </a:buClr>
              <a:buSzPct val="65000"/>
              <a:buFont typeface="Wingdings" pitchFamily="2" charset="2"/>
              <a:buNone/>
            </a:pPr>
            <a:r>
              <a:rPr lang="en-US" sz="1600">
                <a:solidFill>
                  <a:srgbClr val="000000"/>
                </a:solidFill>
                <a:ea typeface="SimSun" pitchFamily="2" charset="-122"/>
              </a:rPr>
              <a:t>α = 0</a:t>
            </a:r>
          </a:p>
        </p:txBody>
      </p:sp>
      <p:sp>
        <p:nvSpPr>
          <p:cNvPr id="160778" name="Text Box 7"/>
          <p:cNvSpPr txBox="1">
            <a:spLocks noChangeArrowheads="1"/>
          </p:cNvSpPr>
          <p:nvPr/>
        </p:nvSpPr>
        <p:spPr bwMode="auto">
          <a:xfrm>
            <a:off x="839788" y="3619500"/>
            <a:ext cx="635000" cy="314325"/>
          </a:xfrm>
          <a:prstGeom prst="rect">
            <a:avLst/>
          </a:prstGeom>
          <a:noFill/>
          <a:ln w="9525">
            <a:noFill/>
            <a:miter lim="800000"/>
            <a:headEnd/>
            <a:tailEnd/>
          </a:ln>
        </p:spPr>
        <p:txBody>
          <a:bodyPr wrap="none" lIns="81639" tIns="55221" rIns="81639" bIns="40820"/>
          <a:lstStyle/>
          <a:p>
            <a:pPr eaLnBrk="0" hangingPunct="0">
              <a:lnSpc>
                <a:spcPct val="80000"/>
              </a:lnSpc>
              <a:spcBef>
                <a:spcPct val="20000"/>
              </a:spcBef>
              <a:buClr>
                <a:schemeClr val="accent1"/>
              </a:buClr>
              <a:buSzPct val="65000"/>
              <a:buFont typeface="Wingdings" pitchFamily="2" charset="2"/>
              <a:buNone/>
            </a:pPr>
            <a:r>
              <a:rPr lang="en-US" sz="1600">
                <a:solidFill>
                  <a:srgbClr val="000000"/>
                </a:solidFill>
                <a:ea typeface="SimSun" pitchFamily="2" charset="-122"/>
              </a:rPr>
              <a:t>β = 0</a:t>
            </a:r>
          </a:p>
        </p:txBody>
      </p:sp>
      <p:pic>
        <p:nvPicPr>
          <p:cNvPr id="160779" name="Picture 8"/>
          <p:cNvPicPr>
            <a:picLocks noChangeAspect="1" noChangeArrowheads="1"/>
          </p:cNvPicPr>
          <p:nvPr/>
        </p:nvPicPr>
        <p:blipFill>
          <a:blip r:embed="rId3"/>
          <a:srcRect/>
          <a:stretch>
            <a:fillRect/>
          </a:stretch>
        </p:blipFill>
        <p:spPr bwMode="auto">
          <a:xfrm>
            <a:off x="573088" y="1152525"/>
            <a:ext cx="3752850" cy="908050"/>
          </a:xfrm>
          <a:prstGeom prst="rect">
            <a:avLst/>
          </a:prstGeom>
          <a:noFill/>
          <a:ln w="9525">
            <a:noFill/>
            <a:miter lim="800000"/>
            <a:headEnd/>
            <a:tailEnd/>
          </a:ln>
        </p:spPr>
      </p:pic>
      <p:pic>
        <p:nvPicPr>
          <p:cNvPr id="160780" name="Picture 10"/>
          <p:cNvPicPr>
            <a:picLocks noChangeAspect="1" noChangeArrowheads="1"/>
          </p:cNvPicPr>
          <p:nvPr/>
        </p:nvPicPr>
        <p:blipFill>
          <a:blip r:embed="rId4"/>
          <a:srcRect/>
          <a:stretch>
            <a:fillRect/>
          </a:stretch>
        </p:blipFill>
        <p:spPr bwMode="auto">
          <a:xfrm>
            <a:off x="588963" y="2170113"/>
            <a:ext cx="2759075" cy="282575"/>
          </a:xfrm>
          <a:prstGeom prst="rect">
            <a:avLst/>
          </a:prstGeom>
          <a:noFill/>
          <a:ln w="9525">
            <a:noFill/>
            <a:miter lim="800000"/>
            <a:headEnd/>
            <a:tailEnd/>
          </a:ln>
        </p:spPr>
      </p:pic>
      <p:sp>
        <p:nvSpPr>
          <p:cNvPr id="160781" name="Title 1"/>
          <p:cNvSpPr>
            <a:spLocks noGrp="1"/>
          </p:cNvSpPr>
          <p:nvPr>
            <p:ph type="title" idx="4294967295"/>
          </p:nvPr>
        </p:nvSpPr>
        <p:spPr>
          <a:xfrm>
            <a:off x="950913" y="188913"/>
            <a:ext cx="8229600" cy="1139825"/>
          </a:xfrm>
        </p:spPr>
        <p:txBody>
          <a:bodyPr/>
          <a:lstStyle/>
          <a:p>
            <a:pPr eaLnBrk="1" hangingPunct="1"/>
            <a:r>
              <a:rPr lang="ja-JP" altLang="en-US" smtClean="0">
                <a:ea typeface="ＭＳ Ｐゴシック" pitchFamily="34" charset="-128"/>
              </a:rPr>
              <a:t>“</a:t>
            </a:r>
            <a:r>
              <a:rPr lang="en-US" smtClean="0">
                <a:ea typeface="ＭＳ Ｐゴシック" pitchFamily="34" charset="-128"/>
              </a:rPr>
              <a:t>Long Before</a:t>
            </a:r>
            <a:r>
              <a:rPr lang="ja-JP" altLang="en-US" smtClean="0">
                <a:ea typeface="ＭＳ Ｐゴシック" pitchFamily="34" charset="-128"/>
              </a:rPr>
              <a:t>”</a:t>
            </a:r>
            <a:endParaRPr lang="en-US" smtClean="0">
              <a:ea typeface="ＭＳ Ｐゴシック" pitchFamily="34" charset="-128"/>
            </a:endParaRPr>
          </a:p>
        </p:txBody>
      </p:sp>
      <p:sp>
        <p:nvSpPr>
          <p:cNvPr id="13" name="TextBox 12"/>
          <p:cNvSpPr txBox="1">
            <a:spLocks noRot="1" noChangeAspect="1" noMove="1" noResize="1" noEditPoints="1" noAdjustHandles="1" noChangeArrowheads="1" noChangeShapeType="1" noTextEdit="1"/>
          </p:cNvSpPr>
          <p:nvPr/>
        </p:nvSpPr>
        <p:spPr>
          <a:xfrm>
            <a:off x="3111561" y="5805264"/>
            <a:ext cx="2094868" cy="372281"/>
          </a:xfrm>
          <a:prstGeom prst="rect">
            <a:avLst/>
          </a:prstGeom>
          <a:blipFill rotWithShape="1">
            <a:blip r:embed="rId5"/>
            <a:stretch>
              <a:fillRect t="-14754" b="-16393"/>
            </a:stretch>
          </a:blipFill>
        </p:spPr>
        <p:txBody>
          <a:bodyPr/>
          <a:lstStyle/>
          <a:p>
            <a:pPr>
              <a:defRPr/>
            </a:pPr>
            <a:r>
              <a:rPr lang="en-US">
                <a:noFill/>
                <a:latin typeface="Arial" pitchFamily="34" charset="0"/>
                <a:ea typeface="+mn-ea"/>
                <a:cs typeface="Arial" pitchFamily="34" charset="0"/>
              </a:rPr>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6"/>
          <p:cNvSpPr>
            <a:spLocks noGrp="1" noChangeArrowheads="1"/>
          </p:cNvSpPr>
          <p:nvPr>
            <p:ph type="sldNum" sz="quarter" idx="12"/>
          </p:nvPr>
        </p:nvSpPr>
        <p:spPr>
          <a:ln>
            <a:miter lim="800000"/>
            <a:headEnd/>
            <a:tailEnd/>
          </a:ln>
        </p:spPr>
        <p:txBody>
          <a:bodyPr/>
          <a:lstStyle/>
          <a:p>
            <a:pPr>
              <a:defRPr/>
            </a:pPr>
            <a:fld id="{549CE417-C200-4DB2-BE68-E9D79C3DD2B9}" type="slidenum">
              <a:rPr lang="en-US" smtClean="0"/>
              <a:pPr>
                <a:defRPr/>
              </a:pPr>
              <a:t>55</a:t>
            </a:fld>
            <a:endParaRPr lang="en-US" smtClean="0"/>
          </a:p>
        </p:txBody>
      </p:sp>
      <p:sp>
        <p:nvSpPr>
          <p:cNvPr id="162818"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74254A93-3D99-42B1-A16C-E07186768C0B}" type="slidenum">
              <a:rPr lang="en-US" sz="1200">
                <a:latin typeface="Garamond" pitchFamily="18" charset="0"/>
              </a:rPr>
              <a:pPr algn="r"/>
              <a:t>55</a:t>
            </a:fld>
            <a:endParaRPr lang="en-US" sz="1200">
              <a:latin typeface="Garamond" pitchFamily="18" charset="0"/>
            </a:endParaRPr>
          </a:p>
        </p:txBody>
      </p:sp>
      <p:sp>
        <p:nvSpPr>
          <p:cNvPr id="162819"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3CFA7A54-A565-446C-AC2B-48BD9EE63659}" type="slidenum">
              <a:rPr lang="en-US" sz="1200">
                <a:latin typeface="Garamond" pitchFamily="18" charset="0"/>
              </a:rPr>
              <a:pPr algn="r"/>
              <a:t>55</a:t>
            </a:fld>
            <a:endParaRPr lang="en-US" sz="1200">
              <a:latin typeface="Garamond" pitchFamily="18" charset="0"/>
            </a:endParaRPr>
          </a:p>
        </p:txBody>
      </p:sp>
      <p:sp>
        <p:nvSpPr>
          <p:cNvPr id="162820" name="Line 1"/>
          <p:cNvSpPr>
            <a:spLocks noChangeShapeType="1"/>
          </p:cNvSpPr>
          <p:nvPr/>
        </p:nvSpPr>
        <p:spPr bwMode="auto">
          <a:xfrm>
            <a:off x="900113" y="4651375"/>
            <a:ext cx="7299325" cy="1588"/>
          </a:xfrm>
          <a:prstGeom prst="line">
            <a:avLst/>
          </a:prstGeom>
          <a:noFill/>
          <a:ln w="9525">
            <a:solidFill>
              <a:srgbClr val="000000"/>
            </a:solidFill>
            <a:round/>
            <a:headEnd/>
            <a:tailEnd/>
          </a:ln>
        </p:spPr>
        <p:txBody>
          <a:bodyPr lIns="82945" tIns="41473" rIns="82945" bIns="41473"/>
          <a:lstStyle/>
          <a:p>
            <a:endParaRPr lang="en-US"/>
          </a:p>
        </p:txBody>
      </p:sp>
      <p:sp>
        <p:nvSpPr>
          <p:cNvPr id="162821" name="Line 2"/>
          <p:cNvSpPr>
            <a:spLocks noChangeShapeType="1"/>
          </p:cNvSpPr>
          <p:nvPr/>
        </p:nvSpPr>
        <p:spPr bwMode="auto">
          <a:xfrm>
            <a:off x="2309813" y="4486275"/>
            <a:ext cx="1587" cy="414338"/>
          </a:xfrm>
          <a:prstGeom prst="line">
            <a:avLst/>
          </a:prstGeom>
          <a:noFill/>
          <a:ln w="9525">
            <a:solidFill>
              <a:srgbClr val="000000"/>
            </a:solidFill>
            <a:round/>
            <a:headEnd/>
            <a:tailEnd/>
          </a:ln>
        </p:spPr>
        <p:txBody>
          <a:bodyPr lIns="82945" tIns="41473" rIns="82945" bIns="41473"/>
          <a:lstStyle/>
          <a:p>
            <a:endParaRPr lang="en-US"/>
          </a:p>
        </p:txBody>
      </p:sp>
      <p:sp>
        <p:nvSpPr>
          <p:cNvPr id="162822" name="Line 3"/>
          <p:cNvSpPr>
            <a:spLocks noChangeShapeType="1"/>
          </p:cNvSpPr>
          <p:nvPr/>
        </p:nvSpPr>
        <p:spPr bwMode="auto">
          <a:xfrm>
            <a:off x="6554788" y="4486275"/>
            <a:ext cx="1587" cy="414338"/>
          </a:xfrm>
          <a:prstGeom prst="line">
            <a:avLst/>
          </a:prstGeom>
          <a:noFill/>
          <a:ln w="9525">
            <a:solidFill>
              <a:srgbClr val="000000"/>
            </a:solidFill>
            <a:round/>
            <a:headEnd/>
            <a:tailEnd/>
          </a:ln>
        </p:spPr>
        <p:txBody>
          <a:bodyPr lIns="82945" tIns="41473" rIns="82945" bIns="41473"/>
          <a:lstStyle/>
          <a:p>
            <a:endParaRPr lang="en-US"/>
          </a:p>
        </p:txBody>
      </p:sp>
      <p:sp>
        <p:nvSpPr>
          <p:cNvPr id="162823" name="Text Box 4"/>
          <p:cNvSpPr txBox="1">
            <a:spLocks noChangeArrowheads="1"/>
          </p:cNvSpPr>
          <p:nvPr/>
        </p:nvSpPr>
        <p:spPr bwMode="auto">
          <a:xfrm>
            <a:off x="6456363" y="4935538"/>
            <a:ext cx="277812" cy="312737"/>
          </a:xfrm>
          <a:prstGeom prst="rect">
            <a:avLst/>
          </a:prstGeom>
          <a:noFill/>
          <a:ln w="9525">
            <a:noFill/>
            <a:miter lim="800000"/>
            <a:headEnd/>
            <a:tailEnd/>
          </a:ln>
        </p:spPr>
        <p:txBody>
          <a:bodyPr wrap="none" lIns="81639" tIns="55221" rIns="81639" bIns="40820"/>
          <a:lstStyle/>
          <a:p>
            <a:pPr eaLnBrk="0" hangingPunct="0">
              <a:lnSpc>
                <a:spcPct val="80000"/>
              </a:lnSpc>
              <a:spcBef>
                <a:spcPct val="20000"/>
              </a:spcBef>
              <a:buClr>
                <a:schemeClr val="accent1"/>
              </a:buClr>
              <a:buSzPct val="65000"/>
              <a:buFont typeface="Wingdings" pitchFamily="2" charset="2"/>
              <a:buNone/>
            </a:pPr>
            <a:r>
              <a:rPr lang="en-US" sz="1600">
                <a:solidFill>
                  <a:srgbClr val="000000"/>
                </a:solidFill>
                <a:ea typeface="SimSun" pitchFamily="2" charset="-122"/>
              </a:rPr>
              <a:t>b = 100</a:t>
            </a:r>
          </a:p>
        </p:txBody>
      </p:sp>
      <p:sp>
        <p:nvSpPr>
          <p:cNvPr id="162824" name="Text Box 5"/>
          <p:cNvSpPr txBox="1">
            <a:spLocks noChangeArrowheads="1"/>
          </p:cNvSpPr>
          <p:nvPr/>
        </p:nvSpPr>
        <p:spPr bwMode="auto">
          <a:xfrm>
            <a:off x="2206625" y="4935538"/>
            <a:ext cx="277813" cy="312737"/>
          </a:xfrm>
          <a:prstGeom prst="rect">
            <a:avLst/>
          </a:prstGeom>
          <a:noFill/>
          <a:ln w="9525">
            <a:noFill/>
            <a:miter lim="800000"/>
            <a:headEnd/>
            <a:tailEnd/>
          </a:ln>
        </p:spPr>
        <p:txBody>
          <a:bodyPr wrap="none" lIns="81639" tIns="55221" rIns="81639" bIns="40820"/>
          <a:lstStyle/>
          <a:p>
            <a:pPr eaLnBrk="0" hangingPunct="0">
              <a:lnSpc>
                <a:spcPct val="80000"/>
              </a:lnSpc>
              <a:spcBef>
                <a:spcPct val="20000"/>
              </a:spcBef>
              <a:buClr>
                <a:schemeClr val="accent1"/>
              </a:buClr>
              <a:buSzPct val="65000"/>
              <a:buFont typeface="Wingdings" pitchFamily="2" charset="2"/>
              <a:buNone/>
            </a:pPr>
            <a:r>
              <a:rPr lang="en-US" sz="1600">
                <a:solidFill>
                  <a:srgbClr val="000000"/>
                </a:solidFill>
                <a:ea typeface="SimSun" pitchFamily="2" charset="-122"/>
              </a:rPr>
              <a:t>a = 1</a:t>
            </a:r>
          </a:p>
        </p:txBody>
      </p:sp>
      <p:sp>
        <p:nvSpPr>
          <p:cNvPr id="162825" name="Text Box 6"/>
          <p:cNvSpPr txBox="1">
            <a:spLocks noChangeArrowheads="1"/>
          </p:cNvSpPr>
          <p:nvPr/>
        </p:nvSpPr>
        <p:spPr bwMode="auto">
          <a:xfrm>
            <a:off x="839788" y="3097213"/>
            <a:ext cx="636587" cy="314325"/>
          </a:xfrm>
          <a:prstGeom prst="rect">
            <a:avLst/>
          </a:prstGeom>
          <a:noFill/>
          <a:ln w="9525">
            <a:noFill/>
            <a:miter lim="800000"/>
            <a:headEnd/>
            <a:tailEnd/>
          </a:ln>
        </p:spPr>
        <p:txBody>
          <a:bodyPr wrap="none" lIns="81639" tIns="55221" rIns="81639" bIns="40820"/>
          <a:lstStyle/>
          <a:p>
            <a:pPr eaLnBrk="0" hangingPunct="0">
              <a:lnSpc>
                <a:spcPct val="80000"/>
              </a:lnSpc>
              <a:spcBef>
                <a:spcPct val="20000"/>
              </a:spcBef>
              <a:buClr>
                <a:schemeClr val="accent1"/>
              </a:buClr>
              <a:buSzPct val="65000"/>
              <a:buFont typeface="Wingdings" pitchFamily="2" charset="2"/>
              <a:buNone/>
            </a:pPr>
            <a:r>
              <a:rPr lang="en-US" sz="1600">
                <a:solidFill>
                  <a:srgbClr val="000000"/>
                </a:solidFill>
                <a:ea typeface="SimSun" pitchFamily="2" charset="-122"/>
              </a:rPr>
              <a:t>α = 50</a:t>
            </a:r>
          </a:p>
        </p:txBody>
      </p:sp>
      <p:sp>
        <p:nvSpPr>
          <p:cNvPr id="162826" name="Text Box 7"/>
          <p:cNvSpPr txBox="1">
            <a:spLocks noChangeArrowheads="1"/>
          </p:cNvSpPr>
          <p:nvPr/>
        </p:nvSpPr>
        <p:spPr bwMode="auto">
          <a:xfrm>
            <a:off x="839788" y="3619500"/>
            <a:ext cx="635000" cy="314325"/>
          </a:xfrm>
          <a:prstGeom prst="rect">
            <a:avLst/>
          </a:prstGeom>
          <a:noFill/>
          <a:ln w="9525">
            <a:noFill/>
            <a:miter lim="800000"/>
            <a:headEnd/>
            <a:tailEnd/>
          </a:ln>
        </p:spPr>
        <p:txBody>
          <a:bodyPr wrap="none" lIns="81639" tIns="55221" rIns="81639" bIns="40820"/>
          <a:lstStyle/>
          <a:p>
            <a:pPr eaLnBrk="0" hangingPunct="0">
              <a:lnSpc>
                <a:spcPct val="80000"/>
              </a:lnSpc>
              <a:spcBef>
                <a:spcPct val="20000"/>
              </a:spcBef>
              <a:buClr>
                <a:schemeClr val="accent1"/>
              </a:buClr>
              <a:buSzPct val="65000"/>
              <a:buFont typeface="Wingdings" pitchFamily="2" charset="2"/>
              <a:buNone/>
            </a:pPr>
            <a:r>
              <a:rPr lang="en-US" sz="1600">
                <a:solidFill>
                  <a:srgbClr val="000000"/>
                </a:solidFill>
                <a:ea typeface="SimSun" pitchFamily="2" charset="-122"/>
              </a:rPr>
              <a:t>β = 10</a:t>
            </a:r>
          </a:p>
        </p:txBody>
      </p:sp>
      <p:pic>
        <p:nvPicPr>
          <p:cNvPr id="162827" name="Picture 8"/>
          <p:cNvPicPr>
            <a:picLocks noChangeAspect="1" noChangeArrowheads="1"/>
          </p:cNvPicPr>
          <p:nvPr/>
        </p:nvPicPr>
        <p:blipFill>
          <a:blip r:embed="rId3"/>
          <a:srcRect/>
          <a:stretch>
            <a:fillRect/>
          </a:stretch>
        </p:blipFill>
        <p:spPr bwMode="auto">
          <a:xfrm>
            <a:off x="573088" y="1152525"/>
            <a:ext cx="3752850" cy="908050"/>
          </a:xfrm>
          <a:prstGeom prst="rect">
            <a:avLst/>
          </a:prstGeom>
          <a:noFill/>
          <a:ln w="9525">
            <a:noFill/>
            <a:miter lim="800000"/>
            <a:headEnd/>
            <a:tailEnd/>
          </a:ln>
        </p:spPr>
      </p:pic>
      <p:pic>
        <p:nvPicPr>
          <p:cNvPr id="162828" name="Picture 10"/>
          <p:cNvPicPr>
            <a:picLocks noChangeAspect="1" noChangeArrowheads="1"/>
          </p:cNvPicPr>
          <p:nvPr/>
        </p:nvPicPr>
        <p:blipFill>
          <a:blip r:embed="rId4"/>
          <a:srcRect/>
          <a:stretch>
            <a:fillRect/>
          </a:stretch>
        </p:blipFill>
        <p:spPr bwMode="auto">
          <a:xfrm>
            <a:off x="588963" y="2170113"/>
            <a:ext cx="2759075" cy="282575"/>
          </a:xfrm>
          <a:prstGeom prst="rect">
            <a:avLst/>
          </a:prstGeom>
          <a:noFill/>
          <a:ln w="9525">
            <a:noFill/>
            <a:miter lim="800000"/>
            <a:headEnd/>
            <a:tailEnd/>
          </a:ln>
        </p:spPr>
      </p:pic>
      <p:sp>
        <p:nvSpPr>
          <p:cNvPr id="162829" name="Title 1"/>
          <p:cNvSpPr>
            <a:spLocks noGrp="1"/>
          </p:cNvSpPr>
          <p:nvPr>
            <p:ph type="title" idx="4294967295"/>
          </p:nvPr>
        </p:nvSpPr>
        <p:spPr>
          <a:xfrm>
            <a:off x="950913" y="188913"/>
            <a:ext cx="8229600" cy="1139825"/>
          </a:xfrm>
        </p:spPr>
        <p:txBody>
          <a:bodyPr/>
          <a:lstStyle/>
          <a:p>
            <a:pPr eaLnBrk="1" hangingPunct="1"/>
            <a:r>
              <a:rPr lang="ja-JP" altLang="en-US" smtClean="0">
                <a:ea typeface="ＭＳ Ｐゴシック" pitchFamily="34" charset="-128"/>
              </a:rPr>
              <a:t>“</a:t>
            </a:r>
            <a:r>
              <a:rPr lang="en-US" smtClean="0">
                <a:ea typeface="ＭＳ Ｐゴシック" pitchFamily="34" charset="-128"/>
              </a:rPr>
              <a:t>Long Before</a:t>
            </a:r>
            <a:r>
              <a:rPr lang="ja-JP" altLang="en-US" smtClean="0">
                <a:ea typeface="ＭＳ Ｐゴシック" pitchFamily="34" charset="-128"/>
              </a:rPr>
              <a:t>”</a:t>
            </a:r>
            <a:endParaRPr lang="en-US" smtClean="0">
              <a:ea typeface="ＭＳ Ｐゴシック" pitchFamily="34" charset="-128"/>
            </a:endParaRPr>
          </a:p>
        </p:txBody>
      </p:sp>
      <p:sp>
        <p:nvSpPr>
          <p:cNvPr id="13" name="Rectangle 13"/>
          <p:cNvSpPr>
            <a:spLocks noChangeArrowheads="1"/>
          </p:cNvSpPr>
          <p:nvPr/>
        </p:nvSpPr>
        <p:spPr bwMode="auto">
          <a:xfrm>
            <a:off x="1798638" y="3068638"/>
            <a:ext cx="1189037" cy="274637"/>
          </a:xfrm>
          <a:prstGeom prst="rect">
            <a:avLst/>
          </a:prstGeom>
          <a:solidFill>
            <a:srgbClr val="CFE7F5"/>
          </a:solidFill>
          <a:ln w="9525">
            <a:solidFill>
              <a:srgbClr val="808080"/>
            </a:solidFill>
            <a:round/>
            <a:headEnd/>
            <a:tailEnd/>
          </a:ln>
        </p:spPr>
        <p:txBody>
          <a:bodyPr wrap="none" anchor="ctr"/>
          <a:lstStyle/>
          <a:p>
            <a:pPr eaLnBrk="0" hangingPunct="0">
              <a:lnSpc>
                <a:spcPct val="80000"/>
              </a:lnSpc>
              <a:spcBef>
                <a:spcPct val="20000"/>
              </a:spcBef>
              <a:buClr>
                <a:schemeClr val="accent1"/>
              </a:buClr>
              <a:buSzPct val="65000"/>
              <a:buFont typeface="Wingdings" pitchFamily="2" charset="2"/>
              <a:buNone/>
            </a:pPr>
            <a:endParaRPr lang="en-US" sz="1100">
              <a:ea typeface="SimSun" pitchFamily="2" charset="-122"/>
            </a:endParaRPr>
          </a:p>
        </p:txBody>
      </p:sp>
      <p:sp>
        <p:nvSpPr>
          <p:cNvPr id="14" name="Rectangle 14"/>
          <p:cNvSpPr>
            <a:spLocks noChangeArrowheads="1"/>
          </p:cNvSpPr>
          <p:nvPr/>
        </p:nvSpPr>
        <p:spPr bwMode="auto">
          <a:xfrm>
            <a:off x="1798638" y="3573463"/>
            <a:ext cx="182562" cy="274637"/>
          </a:xfrm>
          <a:prstGeom prst="rect">
            <a:avLst/>
          </a:prstGeom>
          <a:solidFill>
            <a:srgbClr val="FF950E"/>
          </a:solidFill>
          <a:ln w="9525">
            <a:solidFill>
              <a:srgbClr val="808080"/>
            </a:solidFill>
            <a:round/>
            <a:headEnd/>
            <a:tailEnd/>
          </a:ln>
        </p:spPr>
        <p:txBody>
          <a:bodyPr wrap="none" anchor="ctr"/>
          <a:lstStyle/>
          <a:p>
            <a:pPr eaLnBrk="0" hangingPunct="0">
              <a:lnSpc>
                <a:spcPct val="80000"/>
              </a:lnSpc>
              <a:spcBef>
                <a:spcPct val="20000"/>
              </a:spcBef>
              <a:buClr>
                <a:schemeClr val="accent1"/>
              </a:buClr>
              <a:buSzPct val="65000"/>
              <a:buFont typeface="Wingdings" pitchFamily="2" charset="2"/>
              <a:buNone/>
            </a:pPr>
            <a:endParaRPr lang="en-US" sz="1100">
              <a:ea typeface="SimSun" pitchFamily="2" charset="-122"/>
            </a:endParaRPr>
          </a:p>
        </p:txBody>
      </p:sp>
      <p:sp>
        <p:nvSpPr>
          <p:cNvPr id="15" name="Rectangle 13"/>
          <p:cNvSpPr>
            <a:spLocks noChangeArrowheads="1"/>
          </p:cNvSpPr>
          <p:nvPr/>
        </p:nvSpPr>
        <p:spPr bwMode="auto">
          <a:xfrm>
            <a:off x="2327275" y="4510088"/>
            <a:ext cx="2306638" cy="274637"/>
          </a:xfrm>
          <a:prstGeom prst="rect">
            <a:avLst/>
          </a:prstGeom>
          <a:solidFill>
            <a:srgbClr val="CFE7F5"/>
          </a:solidFill>
          <a:ln w="9525">
            <a:solidFill>
              <a:srgbClr val="808080"/>
            </a:solidFill>
            <a:round/>
            <a:headEnd/>
            <a:tailEnd/>
          </a:ln>
        </p:spPr>
        <p:txBody>
          <a:bodyPr wrap="none" anchor="ctr"/>
          <a:lstStyle/>
          <a:p>
            <a:pPr eaLnBrk="0" hangingPunct="0">
              <a:lnSpc>
                <a:spcPct val="80000"/>
              </a:lnSpc>
              <a:spcBef>
                <a:spcPct val="20000"/>
              </a:spcBef>
              <a:buClr>
                <a:schemeClr val="accent1"/>
              </a:buClr>
              <a:buSzPct val="65000"/>
              <a:buFont typeface="Wingdings" pitchFamily="2" charset="2"/>
              <a:buNone/>
            </a:pPr>
            <a:endParaRPr lang="en-US" sz="1100">
              <a:ea typeface="SimSun" pitchFamily="2" charset="-122"/>
            </a:endParaRPr>
          </a:p>
        </p:txBody>
      </p:sp>
      <p:sp>
        <p:nvSpPr>
          <p:cNvPr id="16" name="Rectangle 14"/>
          <p:cNvSpPr>
            <a:spLocks noChangeArrowheads="1"/>
          </p:cNvSpPr>
          <p:nvPr/>
        </p:nvSpPr>
        <p:spPr bwMode="auto">
          <a:xfrm>
            <a:off x="4648200" y="4522788"/>
            <a:ext cx="182563" cy="274637"/>
          </a:xfrm>
          <a:prstGeom prst="rect">
            <a:avLst/>
          </a:prstGeom>
          <a:solidFill>
            <a:srgbClr val="FF950E"/>
          </a:solidFill>
          <a:ln w="9525">
            <a:solidFill>
              <a:srgbClr val="808080"/>
            </a:solidFill>
            <a:round/>
            <a:headEnd/>
            <a:tailEnd/>
          </a:ln>
        </p:spPr>
        <p:txBody>
          <a:bodyPr wrap="none" anchor="ctr"/>
          <a:lstStyle/>
          <a:p>
            <a:pPr eaLnBrk="0" hangingPunct="0">
              <a:lnSpc>
                <a:spcPct val="80000"/>
              </a:lnSpc>
              <a:spcBef>
                <a:spcPct val="20000"/>
              </a:spcBef>
              <a:buClr>
                <a:schemeClr val="accent1"/>
              </a:buClr>
              <a:buSzPct val="65000"/>
              <a:buFont typeface="Wingdings" pitchFamily="2" charset="2"/>
              <a:buNone/>
            </a:pPr>
            <a:endParaRPr lang="en-US" sz="1100">
              <a:ea typeface="SimSun" pitchFamily="2" charset="-122"/>
            </a:endParaRPr>
          </a:p>
        </p:txBody>
      </p:sp>
      <p:sp>
        <p:nvSpPr>
          <p:cNvPr id="162834" name="Text Box 12"/>
          <p:cNvSpPr txBox="1">
            <a:spLocks noChangeArrowheads="1"/>
          </p:cNvSpPr>
          <p:nvPr/>
        </p:nvSpPr>
        <p:spPr bwMode="auto">
          <a:xfrm>
            <a:off x="6234113" y="3059113"/>
            <a:ext cx="1793875" cy="601662"/>
          </a:xfrm>
          <a:prstGeom prst="rect">
            <a:avLst/>
          </a:prstGeom>
          <a:noFill/>
          <a:ln w="9525">
            <a:noFill/>
            <a:miter lim="800000"/>
            <a:headEnd/>
            <a:tailEnd/>
          </a:ln>
        </p:spPr>
        <p:txBody>
          <a:bodyPr wrap="none" lIns="90000" tIns="60876" rIns="90000" bIns="45000"/>
          <a:lstStyle/>
          <a:p>
            <a:pPr eaLnBrk="0" hangingPunct="0">
              <a:lnSpc>
                <a:spcPct val="80000"/>
              </a:lnSpc>
              <a:spcBef>
                <a:spcPct val="20000"/>
              </a:spcBef>
              <a:buClr>
                <a:schemeClr val="accent1"/>
              </a:buClr>
              <a:buSzPct val="65000"/>
              <a:buFont typeface="Wingdings" pitchFamily="2" charset="2"/>
              <a:buNone/>
              <a:tabLst>
                <a:tab pos="723900" algn="l"/>
                <a:tab pos="1447800" algn="l"/>
              </a:tabLst>
            </a:pPr>
            <a:r>
              <a:rPr lang="en-US" sz="1600">
                <a:solidFill>
                  <a:srgbClr val="000000"/>
                </a:solidFill>
                <a:ea typeface="SimSun" pitchFamily="2" charset="-122"/>
              </a:rPr>
              <a:t>100-1 &gt; 50 + 10</a:t>
            </a:r>
          </a:p>
          <a:p>
            <a:pPr eaLnBrk="0" hangingPunct="0">
              <a:lnSpc>
                <a:spcPct val="80000"/>
              </a:lnSpc>
              <a:spcBef>
                <a:spcPct val="20000"/>
              </a:spcBef>
              <a:buClr>
                <a:schemeClr val="accent1"/>
              </a:buClr>
              <a:buSzPct val="65000"/>
              <a:buFont typeface="Wingdings" pitchFamily="2" charset="2"/>
              <a:buNone/>
              <a:tabLst>
                <a:tab pos="723900" algn="l"/>
                <a:tab pos="1447800" algn="l"/>
              </a:tabLst>
            </a:pPr>
            <a:r>
              <a:rPr lang="en-US" sz="1600">
                <a:solidFill>
                  <a:srgbClr val="000000"/>
                </a:solidFill>
                <a:ea typeface="SimSun" pitchFamily="2" charset="-122"/>
              </a:rPr>
              <a:t>99      &gt; 60</a:t>
            </a:r>
          </a:p>
        </p:txBody>
      </p:sp>
      <p:sp>
        <p:nvSpPr>
          <p:cNvPr id="162835" name="Line 3"/>
          <p:cNvSpPr>
            <a:spLocks noChangeShapeType="1"/>
          </p:cNvSpPr>
          <p:nvPr/>
        </p:nvSpPr>
        <p:spPr bwMode="auto">
          <a:xfrm>
            <a:off x="4643438" y="4454525"/>
            <a:ext cx="1587" cy="414338"/>
          </a:xfrm>
          <a:prstGeom prst="line">
            <a:avLst/>
          </a:prstGeom>
          <a:noFill/>
          <a:ln w="9525">
            <a:solidFill>
              <a:srgbClr val="000000"/>
            </a:solidFill>
            <a:round/>
            <a:headEnd/>
            <a:tailEnd/>
          </a:ln>
        </p:spPr>
        <p:txBody>
          <a:bodyPr lIns="82945" tIns="41473" rIns="82945" bIns="41473"/>
          <a:lstStyle/>
          <a:p>
            <a:endParaRPr lang="en-US"/>
          </a:p>
        </p:txBody>
      </p:sp>
      <p:sp>
        <p:nvSpPr>
          <p:cNvPr id="19" name="TextBox 18"/>
          <p:cNvSpPr txBox="1">
            <a:spLocks noRot="1" noChangeAspect="1" noMove="1" noResize="1" noEditPoints="1" noAdjustHandles="1" noChangeArrowheads="1" noChangeShapeType="1" noTextEdit="1"/>
          </p:cNvSpPr>
          <p:nvPr/>
        </p:nvSpPr>
        <p:spPr>
          <a:xfrm>
            <a:off x="3111561" y="5805264"/>
            <a:ext cx="2094868" cy="372281"/>
          </a:xfrm>
          <a:prstGeom prst="rect">
            <a:avLst/>
          </a:prstGeom>
          <a:blipFill rotWithShape="1">
            <a:blip r:embed="rId5"/>
            <a:stretch>
              <a:fillRect t="-14754" b="-16393"/>
            </a:stretch>
          </a:blipFill>
        </p:spPr>
        <p:txBody>
          <a:bodyPr/>
          <a:lstStyle/>
          <a:p>
            <a:pPr>
              <a:defRPr/>
            </a:pPr>
            <a:r>
              <a:rPr lang="en-US">
                <a:noFill/>
                <a:latin typeface="Arial" pitchFamily="34" charset="0"/>
                <a:ea typeface="+mn-ea"/>
                <a:cs typeface="Arial" pitchFamily="34" charset="0"/>
              </a:rPr>
              <a:t>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4"/>
                                        </p:tgtEl>
                                      </p:cBhvr>
                                    </p:animEffect>
                                    <p:set>
                                      <p:cBhvr>
                                        <p:cTn id="10" dur="1" fill="hold">
                                          <p:stCondLst>
                                            <p:cond delay="499"/>
                                          </p:stCondLst>
                                        </p:cTn>
                                        <p:tgtEl>
                                          <p:spTgt spid="14"/>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6"/>
          <p:cNvSpPr>
            <a:spLocks noGrp="1" noChangeArrowheads="1"/>
          </p:cNvSpPr>
          <p:nvPr>
            <p:ph type="sldNum" sz="quarter" idx="12"/>
          </p:nvPr>
        </p:nvSpPr>
        <p:spPr>
          <a:ln>
            <a:miter lim="800000"/>
            <a:headEnd/>
            <a:tailEnd/>
          </a:ln>
        </p:spPr>
        <p:txBody>
          <a:bodyPr/>
          <a:lstStyle/>
          <a:p>
            <a:pPr>
              <a:defRPr/>
            </a:pPr>
            <a:fld id="{BBCF1D44-A9DD-4F46-9758-E5D72FBB7FCF}" type="slidenum">
              <a:rPr lang="en-US" smtClean="0"/>
              <a:pPr>
                <a:defRPr/>
              </a:pPr>
              <a:t>56</a:t>
            </a:fld>
            <a:endParaRPr lang="en-US" smtClean="0"/>
          </a:p>
        </p:txBody>
      </p:sp>
      <p:sp>
        <p:nvSpPr>
          <p:cNvPr id="164866"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F27C2DD0-E7ED-4698-99C0-7E272E4A11AD}" type="slidenum">
              <a:rPr lang="en-US" sz="1200">
                <a:latin typeface="Garamond" pitchFamily="18" charset="0"/>
              </a:rPr>
              <a:pPr algn="r"/>
              <a:t>56</a:t>
            </a:fld>
            <a:endParaRPr lang="en-US" sz="1200">
              <a:latin typeface="Garamond" pitchFamily="18" charset="0"/>
            </a:endParaRPr>
          </a:p>
        </p:txBody>
      </p:sp>
      <p:sp>
        <p:nvSpPr>
          <p:cNvPr id="164867"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6069AC22-C536-4BD9-996B-33003E5E0BA9}" type="slidenum">
              <a:rPr lang="en-US" sz="1200">
                <a:latin typeface="Garamond" pitchFamily="18" charset="0"/>
              </a:rPr>
              <a:pPr algn="r"/>
              <a:t>56</a:t>
            </a:fld>
            <a:endParaRPr lang="en-US" sz="1200">
              <a:latin typeface="Garamond" pitchFamily="18" charset="0"/>
            </a:endParaRPr>
          </a:p>
        </p:txBody>
      </p:sp>
      <p:sp>
        <p:nvSpPr>
          <p:cNvPr id="164868" name="Line 1"/>
          <p:cNvSpPr>
            <a:spLocks noChangeShapeType="1"/>
          </p:cNvSpPr>
          <p:nvPr/>
        </p:nvSpPr>
        <p:spPr bwMode="auto">
          <a:xfrm>
            <a:off x="900113" y="4651375"/>
            <a:ext cx="7299325" cy="1588"/>
          </a:xfrm>
          <a:prstGeom prst="line">
            <a:avLst/>
          </a:prstGeom>
          <a:noFill/>
          <a:ln w="9525">
            <a:solidFill>
              <a:srgbClr val="000000"/>
            </a:solidFill>
            <a:round/>
            <a:headEnd/>
            <a:tailEnd/>
          </a:ln>
        </p:spPr>
        <p:txBody>
          <a:bodyPr lIns="82945" tIns="41473" rIns="82945" bIns="41473"/>
          <a:lstStyle/>
          <a:p>
            <a:endParaRPr lang="en-US"/>
          </a:p>
        </p:txBody>
      </p:sp>
      <p:sp>
        <p:nvSpPr>
          <p:cNvPr id="164869" name="Line 2"/>
          <p:cNvSpPr>
            <a:spLocks noChangeShapeType="1"/>
          </p:cNvSpPr>
          <p:nvPr/>
        </p:nvSpPr>
        <p:spPr bwMode="auto">
          <a:xfrm>
            <a:off x="2309813" y="4486275"/>
            <a:ext cx="1587" cy="414338"/>
          </a:xfrm>
          <a:prstGeom prst="line">
            <a:avLst/>
          </a:prstGeom>
          <a:noFill/>
          <a:ln w="9525">
            <a:solidFill>
              <a:srgbClr val="000000"/>
            </a:solidFill>
            <a:round/>
            <a:headEnd/>
            <a:tailEnd/>
          </a:ln>
        </p:spPr>
        <p:txBody>
          <a:bodyPr lIns="82945" tIns="41473" rIns="82945" bIns="41473"/>
          <a:lstStyle/>
          <a:p>
            <a:endParaRPr lang="en-US"/>
          </a:p>
        </p:txBody>
      </p:sp>
      <p:sp>
        <p:nvSpPr>
          <p:cNvPr id="164870" name="Line 3"/>
          <p:cNvSpPr>
            <a:spLocks noChangeShapeType="1"/>
          </p:cNvSpPr>
          <p:nvPr/>
        </p:nvSpPr>
        <p:spPr bwMode="auto">
          <a:xfrm>
            <a:off x="6554788" y="4486275"/>
            <a:ext cx="1587" cy="414338"/>
          </a:xfrm>
          <a:prstGeom prst="line">
            <a:avLst/>
          </a:prstGeom>
          <a:noFill/>
          <a:ln w="9525">
            <a:solidFill>
              <a:srgbClr val="000000"/>
            </a:solidFill>
            <a:round/>
            <a:headEnd/>
            <a:tailEnd/>
          </a:ln>
        </p:spPr>
        <p:txBody>
          <a:bodyPr lIns="82945" tIns="41473" rIns="82945" bIns="41473"/>
          <a:lstStyle/>
          <a:p>
            <a:endParaRPr lang="en-US"/>
          </a:p>
        </p:txBody>
      </p:sp>
      <p:sp>
        <p:nvSpPr>
          <p:cNvPr id="164871" name="Text Box 4"/>
          <p:cNvSpPr txBox="1">
            <a:spLocks noChangeArrowheads="1"/>
          </p:cNvSpPr>
          <p:nvPr/>
        </p:nvSpPr>
        <p:spPr bwMode="auto">
          <a:xfrm>
            <a:off x="6456363" y="4935538"/>
            <a:ext cx="277812" cy="312737"/>
          </a:xfrm>
          <a:prstGeom prst="rect">
            <a:avLst/>
          </a:prstGeom>
          <a:noFill/>
          <a:ln w="9525">
            <a:noFill/>
            <a:miter lim="800000"/>
            <a:headEnd/>
            <a:tailEnd/>
          </a:ln>
        </p:spPr>
        <p:txBody>
          <a:bodyPr wrap="none" lIns="81639" tIns="55221" rIns="81639" bIns="40820"/>
          <a:lstStyle/>
          <a:p>
            <a:pPr eaLnBrk="0" hangingPunct="0">
              <a:lnSpc>
                <a:spcPct val="80000"/>
              </a:lnSpc>
              <a:spcBef>
                <a:spcPct val="20000"/>
              </a:spcBef>
              <a:buClr>
                <a:schemeClr val="accent1"/>
              </a:buClr>
              <a:buSzPct val="65000"/>
              <a:buFont typeface="Wingdings" pitchFamily="2" charset="2"/>
              <a:buNone/>
            </a:pPr>
            <a:r>
              <a:rPr lang="en-US" sz="1600">
                <a:solidFill>
                  <a:srgbClr val="000000"/>
                </a:solidFill>
                <a:ea typeface="SimSun" pitchFamily="2" charset="-122"/>
              </a:rPr>
              <a:t>b = 100</a:t>
            </a:r>
          </a:p>
        </p:txBody>
      </p:sp>
      <p:sp>
        <p:nvSpPr>
          <p:cNvPr id="164872" name="Text Box 5"/>
          <p:cNvSpPr txBox="1">
            <a:spLocks noChangeArrowheads="1"/>
          </p:cNvSpPr>
          <p:nvPr/>
        </p:nvSpPr>
        <p:spPr bwMode="auto">
          <a:xfrm>
            <a:off x="2206625" y="4935538"/>
            <a:ext cx="277813" cy="312737"/>
          </a:xfrm>
          <a:prstGeom prst="rect">
            <a:avLst/>
          </a:prstGeom>
          <a:noFill/>
          <a:ln w="9525">
            <a:noFill/>
            <a:miter lim="800000"/>
            <a:headEnd/>
            <a:tailEnd/>
          </a:ln>
        </p:spPr>
        <p:txBody>
          <a:bodyPr wrap="none" lIns="81639" tIns="55221" rIns="81639" bIns="40820"/>
          <a:lstStyle/>
          <a:p>
            <a:pPr eaLnBrk="0" hangingPunct="0">
              <a:lnSpc>
                <a:spcPct val="80000"/>
              </a:lnSpc>
              <a:spcBef>
                <a:spcPct val="20000"/>
              </a:spcBef>
              <a:buClr>
                <a:schemeClr val="accent1"/>
              </a:buClr>
              <a:buSzPct val="65000"/>
              <a:buFont typeface="Wingdings" pitchFamily="2" charset="2"/>
              <a:buNone/>
            </a:pPr>
            <a:r>
              <a:rPr lang="en-US" sz="1600">
                <a:solidFill>
                  <a:srgbClr val="000000"/>
                </a:solidFill>
                <a:ea typeface="SimSun" pitchFamily="2" charset="-122"/>
              </a:rPr>
              <a:t>a = 1</a:t>
            </a:r>
          </a:p>
        </p:txBody>
      </p:sp>
      <p:sp>
        <p:nvSpPr>
          <p:cNvPr id="164873" name="Text Box 6"/>
          <p:cNvSpPr txBox="1">
            <a:spLocks noChangeArrowheads="1"/>
          </p:cNvSpPr>
          <p:nvPr/>
        </p:nvSpPr>
        <p:spPr bwMode="auto">
          <a:xfrm>
            <a:off x="839788" y="3097213"/>
            <a:ext cx="636587" cy="314325"/>
          </a:xfrm>
          <a:prstGeom prst="rect">
            <a:avLst/>
          </a:prstGeom>
          <a:noFill/>
          <a:ln w="9525">
            <a:noFill/>
            <a:miter lim="800000"/>
            <a:headEnd/>
            <a:tailEnd/>
          </a:ln>
        </p:spPr>
        <p:txBody>
          <a:bodyPr wrap="none" lIns="81639" tIns="55221" rIns="81639" bIns="40820"/>
          <a:lstStyle/>
          <a:p>
            <a:pPr eaLnBrk="0" hangingPunct="0">
              <a:lnSpc>
                <a:spcPct val="80000"/>
              </a:lnSpc>
              <a:spcBef>
                <a:spcPct val="20000"/>
              </a:spcBef>
              <a:buClr>
                <a:schemeClr val="accent1"/>
              </a:buClr>
              <a:buSzPct val="65000"/>
              <a:buFont typeface="Wingdings" pitchFamily="2" charset="2"/>
              <a:buNone/>
            </a:pPr>
            <a:r>
              <a:rPr lang="en-US" sz="1600">
                <a:solidFill>
                  <a:srgbClr val="000000"/>
                </a:solidFill>
                <a:ea typeface="SimSun" pitchFamily="2" charset="-122"/>
              </a:rPr>
              <a:t>α = 100</a:t>
            </a:r>
          </a:p>
        </p:txBody>
      </p:sp>
      <p:sp>
        <p:nvSpPr>
          <p:cNvPr id="164874" name="Text Box 7"/>
          <p:cNvSpPr txBox="1">
            <a:spLocks noChangeArrowheads="1"/>
          </p:cNvSpPr>
          <p:nvPr/>
        </p:nvSpPr>
        <p:spPr bwMode="auto">
          <a:xfrm>
            <a:off x="839788" y="3619500"/>
            <a:ext cx="635000" cy="314325"/>
          </a:xfrm>
          <a:prstGeom prst="rect">
            <a:avLst/>
          </a:prstGeom>
          <a:noFill/>
          <a:ln w="9525">
            <a:noFill/>
            <a:miter lim="800000"/>
            <a:headEnd/>
            <a:tailEnd/>
          </a:ln>
        </p:spPr>
        <p:txBody>
          <a:bodyPr wrap="none" lIns="81639" tIns="55221" rIns="81639" bIns="40820"/>
          <a:lstStyle/>
          <a:p>
            <a:pPr eaLnBrk="0" hangingPunct="0">
              <a:lnSpc>
                <a:spcPct val="80000"/>
              </a:lnSpc>
              <a:spcBef>
                <a:spcPct val="20000"/>
              </a:spcBef>
              <a:buClr>
                <a:schemeClr val="accent1"/>
              </a:buClr>
              <a:buSzPct val="65000"/>
              <a:buFont typeface="Wingdings" pitchFamily="2" charset="2"/>
              <a:buNone/>
            </a:pPr>
            <a:r>
              <a:rPr lang="en-US" sz="1600">
                <a:solidFill>
                  <a:srgbClr val="000000"/>
                </a:solidFill>
                <a:ea typeface="SimSun" pitchFamily="2" charset="-122"/>
              </a:rPr>
              <a:t>β = 10</a:t>
            </a:r>
          </a:p>
        </p:txBody>
      </p:sp>
      <p:pic>
        <p:nvPicPr>
          <p:cNvPr id="164875" name="Picture 8"/>
          <p:cNvPicPr>
            <a:picLocks noChangeAspect="1" noChangeArrowheads="1"/>
          </p:cNvPicPr>
          <p:nvPr/>
        </p:nvPicPr>
        <p:blipFill>
          <a:blip r:embed="rId3"/>
          <a:srcRect/>
          <a:stretch>
            <a:fillRect/>
          </a:stretch>
        </p:blipFill>
        <p:spPr bwMode="auto">
          <a:xfrm>
            <a:off x="573088" y="1152525"/>
            <a:ext cx="3752850" cy="908050"/>
          </a:xfrm>
          <a:prstGeom prst="rect">
            <a:avLst/>
          </a:prstGeom>
          <a:noFill/>
          <a:ln w="9525">
            <a:noFill/>
            <a:miter lim="800000"/>
            <a:headEnd/>
            <a:tailEnd/>
          </a:ln>
        </p:spPr>
      </p:pic>
      <p:pic>
        <p:nvPicPr>
          <p:cNvPr id="164876" name="Picture 10"/>
          <p:cNvPicPr>
            <a:picLocks noChangeAspect="1" noChangeArrowheads="1"/>
          </p:cNvPicPr>
          <p:nvPr/>
        </p:nvPicPr>
        <p:blipFill>
          <a:blip r:embed="rId4"/>
          <a:srcRect/>
          <a:stretch>
            <a:fillRect/>
          </a:stretch>
        </p:blipFill>
        <p:spPr bwMode="auto">
          <a:xfrm>
            <a:off x="588963" y="2170113"/>
            <a:ext cx="2759075" cy="282575"/>
          </a:xfrm>
          <a:prstGeom prst="rect">
            <a:avLst/>
          </a:prstGeom>
          <a:noFill/>
          <a:ln w="9525">
            <a:noFill/>
            <a:miter lim="800000"/>
            <a:headEnd/>
            <a:tailEnd/>
          </a:ln>
        </p:spPr>
      </p:pic>
      <p:sp>
        <p:nvSpPr>
          <p:cNvPr id="164877" name="Title 1"/>
          <p:cNvSpPr>
            <a:spLocks noGrp="1"/>
          </p:cNvSpPr>
          <p:nvPr>
            <p:ph type="title" idx="4294967295"/>
          </p:nvPr>
        </p:nvSpPr>
        <p:spPr>
          <a:xfrm>
            <a:off x="950913" y="188913"/>
            <a:ext cx="8229600" cy="1139825"/>
          </a:xfrm>
        </p:spPr>
        <p:txBody>
          <a:bodyPr/>
          <a:lstStyle/>
          <a:p>
            <a:pPr eaLnBrk="1" hangingPunct="1"/>
            <a:r>
              <a:rPr lang="ja-JP" altLang="en-US" smtClean="0">
                <a:ea typeface="ＭＳ Ｐゴシック" pitchFamily="34" charset="-128"/>
              </a:rPr>
              <a:t>“</a:t>
            </a:r>
            <a:r>
              <a:rPr lang="en-US" smtClean="0">
                <a:ea typeface="ＭＳ Ｐゴシック" pitchFamily="34" charset="-128"/>
              </a:rPr>
              <a:t>Long Before</a:t>
            </a:r>
            <a:r>
              <a:rPr lang="ja-JP" altLang="en-US" smtClean="0">
                <a:ea typeface="ＭＳ Ｐゴシック" pitchFamily="34" charset="-128"/>
              </a:rPr>
              <a:t>”</a:t>
            </a:r>
            <a:endParaRPr lang="en-US" smtClean="0">
              <a:ea typeface="ＭＳ Ｐゴシック" pitchFamily="34" charset="-128"/>
            </a:endParaRPr>
          </a:p>
        </p:txBody>
      </p:sp>
      <p:sp>
        <p:nvSpPr>
          <p:cNvPr id="13" name="Rectangle 13"/>
          <p:cNvSpPr>
            <a:spLocks noChangeArrowheads="1"/>
          </p:cNvSpPr>
          <p:nvPr/>
        </p:nvSpPr>
        <p:spPr bwMode="auto">
          <a:xfrm>
            <a:off x="1814513" y="3048000"/>
            <a:ext cx="4246562" cy="255588"/>
          </a:xfrm>
          <a:prstGeom prst="rect">
            <a:avLst/>
          </a:prstGeom>
          <a:solidFill>
            <a:srgbClr val="CFE7F5"/>
          </a:solidFill>
          <a:ln w="9525">
            <a:solidFill>
              <a:srgbClr val="808080"/>
            </a:solidFill>
            <a:round/>
            <a:headEnd/>
            <a:tailEnd/>
          </a:ln>
        </p:spPr>
        <p:txBody>
          <a:bodyPr wrap="none" anchor="ctr"/>
          <a:lstStyle/>
          <a:p>
            <a:pPr eaLnBrk="0" hangingPunct="0">
              <a:lnSpc>
                <a:spcPct val="80000"/>
              </a:lnSpc>
              <a:spcBef>
                <a:spcPct val="20000"/>
              </a:spcBef>
              <a:buClr>
                <a:schemeClr val="accent1"/>
              </a:buClr>
              <a:buSzPct val="65000"/>
              <a:buFont typeface="Wingdings" pitchFamily="2" charset="2"/>
              <a:buNone/>
            </a:pPr>
            <a:endParaRPr lang="en-US" sz="1100">
              <a:ea typeface="SimSun" pitchFamily="2" charset="-122"/>
            </a:endParaRPr>
          </a:p>
        </p:txBody>
      </p:sp>
      <p:sp>
        <p:nvSpPr>
          <p:cNvPr id="14" name="Rectangle 14"/>
          <p:cNvSpPr>
            <a:spLocks noChangeArrowheads="1"/>
          </p:cNvSpPr>
          <p:nvPr/>
        </p:nvSpPr>
        <p:spPr bwMode="auto">
          <a:xfrm>
            <a:off x="1798638" y="3573463"/>
            <a:ext cx="182562" cy="274637"/>
          </a:xfrm>
          <a:prstGeom prst="rect">
            <a:avLst/>
          </a:prstGeom>
          <a:solidFill>
            <a:srgbClr val="FF950E"/>
          </a:solidFill>
          <a:ln w="9525">
            <a:solidFill>
              <a:srgbClr val="808080"/>
            </a:solidFill>
            <a:round/>
            <a:headEnd/>
            <a:tailEnd/>
          </a:ln>
        </p:spPr>
        <p:txBody>
          <a:bodyPr wrap="none" anchor="ctr"/>
          <a:lstStyle/>
          <a:p>
            <a:pPr eaLnBrk="0" hangingPunct="0">
              <a:lnSpc>
                <a:spcPct val="80000"/>
              </a:lnSpc>
              <a:spcBef>
                <a:spcPct val="20000"/>
              </a:spcBef>
              <a:buClr>
                <a:schemeClr val="accent1"/>
              </a:buClr>
              <a:buSzPct val="65000"/>
              <a:buFont typeface="Wingdings" pitchFamily="2" charset="2"/>
              <a:buNone/>
            </a:pPr>
            <a:endParaRPr lang="en-US" sz="1100">
              <a:ea typeface="SimSun" pitchFamily="2" charset="-122"/>
            </a:endParaRPr>
          </a:p>
        </p:txBody>
      </p:sp>
      <p:sp>
        <p:nvSpPr>
          <p:cNvPr id="15" name="Rectangle 13"/>
          <p:cNvSpPr>
            <a:spLocks noChangeArrowheads="1"/>
          </p:cNvSpPr>
          <p:nvPr/>
        </p:nvSpPr>
        <p:spPr bwMode="auto">
          <a:xfrm>
            <a:off x="2327275" y="4510088"/>
            <a:ext cx="4224338" cy="274637"/>
          </a:xfrm>
          <a:prstGeom prst="rect">
            <a:avLst/>
          </a:prstGeom>
          <a:solidFill>
            <a:srgbClr val="CFE7F5"/>
          </a:solidFill>
          <a:ln w="9525">
            <a:solidFill>
              <a:srgbClr val="808080"/>
            </a:solidFill>
            <a:round/>
            <a:headEnd/>
            <a:tailEnd/>
          </a:ln>
        </p:spPr>
        <p:txBody>
          <a:bodyPr wrap="none" anchor="ctr"/>
          <a:lstStyle/>
          <a:p>
            <a:pPr eaLnBrk="0" hangingPunct="0">
              <a:lnSpc>
                <a:spcPct val="80000"/>
              </a:lnSpc>
              <a:spcBef>
                <a:spcPct val="20000"/>
              </a:spcBef>
              <a:buClr>
                <a:schemeClr val="accent1"/>
              </a:buClr>
              <a:buSzPct val="65000"/>
              <a:buFont typeface="Wingdings" pitchFamily="2" charset="2"/>
              <a:buNone/>
            </a:pPr>
            <a:endParaRPr lang="en-US" sz="1100">
              <a:ea typeface="SimSun" pitchFamily="2" charset="-122"/>
            </a:endParaRPr>
          </a:p>
        </p:txBody>
      </p:sp>
      <p:sp>
        <p:nvSpPr>
          <p:cNvPr id="16" name="Rectangle 14"/>
          <p:cNvSpPr>
            <a:spLocks noChangeArrowheads="1"/>
          </p:cNvSpPr>
          <p:nvPr/>
        </p:nvSpPr>
        <p:spPr bwMode="auto">
          <a:xfrm>
            <a:off x="6551613" y="4522788"/>
            <a:ext cx="182562" cy="274637"/>
          </a:xfrm>
          <a:prstGeom prst="rect">
            <a:avLst/>
          </a:prstGeom>
          <a:solidFill>
            <a:srgbClr val="FF950E"/>
          </a:solidFill>
          <a:ln w="9525">
            <a:solidFill>
              <a:srgbClr val="808080"/>
            </a:solidFill>
            <a:round/>
            <a:headEnd/>
            <a:tailEnd/>
          </a:ln>
        </p:spPr>
        <p:txBody>
          <a:bodyPr wrap="none" anchor="ctr"/>
          <a:lstStyle/>
          <a:p>
            <a:pPr eaLnBrk="0" hangingPunct="0">
              <a:lnSpc>
                <a:spcPct val="80000"/>
              </a:lnSpc>
              <a:spcBef>
                <a:spcPct val="20000"/>
              </a:spcBef>
              <a:buClr>
                <a:schemeClr val="accent1"/>
              </a:buClr>
              <a:buSzPct val="65000"/>
              <a:buFont typeface="Wingdings" pitchFamily="2" charset="2"/>
              <a:buNone/>
            </a:pPr>
            <a:endParaRPr lang="en-US" sz="1100">
              <a:ea typeface="SimSun" pitchFamily="2" charset="-122"/>
            </a:endParaRPr>
          </a:p>
        </p:txBody>
      </p:sp>
      <p:sp>
        <p:nvSpPr>
          <p:cNvPr id="164882" name="Text Box 12"/>
          <p:cNvSpPr txBox="1">
            <a:spLocks noChangeArrowheads="1"/>
          </p:cNvSpPr>
          <p:nvPr/>
        </p:nvSpPr>
        <p:spPr bwMode="auto">
          <a:xfrm>
            <a:off x="6162675" y="3059113"/>
            <a:ext cx="1793875" cy="601662"/>
          </a:xfrm>
          <a:prstGeom prst="rect">
            <a:avLst/>
          </a:prstGeom>
          <a:noFill/>
          <a:ln w="9525">
            <a:noFill/>
            <a:miter lim="800000"/>
            <a:headEnd/>
            <a:tailEnd/>
          </a:ln>
        </p:spPr>
        <p:txBody>
          <a:bodyPr wrap="none" lIns="90000" tIns="60876" rIns="90000" bIns="45000"/>
          <a:lstStyle/>
          <a:p>
            <a:pPr eaLnBrk="0" hangingPunct="0">
              <a:lnSpc>
                <a:spcPct val="80000"/>
              </a:lnSpc>
              <a:spcBef>
                <a:spcPct val="20000"/>
              </a:spcBef>
              <a:buClr>
                <a:schemeClr val="accent1"/>
              </a:buClr>
              <a:buSzPct val="65000"/>
              <a:buFont typeface="Wingdings" pitchFamily="2" charset="2"/>
              <a:buNone/>
              <a:tabLst>
                <a:tab pos="723900" algn="l"/>
                <a:tab pos="1447800" algn="l"/>
              </a:tabLst>
            </a:pPr>
            <a:r>
              <a:rPr lang="en-US" sz="1600">
                <a:solidFill>
                  <a:srgbClr val="000000"/>
                </a:solidFill>
                <a:ea typeface="SimSun" pitchFamily="2" charset="-122"/>
              </a:rPr>
              <a:t>100-1 &lt;= 100 + 10</a:t>
            </a:r>
          </a:p>
          <a:p>
            <a:pPr eaLnBrk="0" hangingPunct="0">
              <a:lnSpc>
                <a:spcPct val="80000"/>
              </a:lnSpc>
              <a:spcBef>
                <a:spcPct val="20000"/>
              </a:spcBef>
              <a:buClr>
                <a:schemeClr val="accent1"/>
              </a:buClr>
              <a:buSzPct val="65000"/>
              <a:buFont typeface="Wingdings" pitchFamily="2" charset="2"/>
              <a:buNone/>
              <a:tabLst>
                <a:tab pos="723900" algn="l"/>
                <a:tab pos="1447800" algn="l"/>
              </a:tabLst>
            </a:pPr>
            <a:r>
              <a:rPr lang="en-US" sz="1600">
                <a:solidFill>
                  <a:srgbClr val="000000"/>
                </a:solidFill>
                <a:ea typeface="SimSun" pitchFamily="2" charset="-122"/>
              </a:rPr>
              <a:t>99      &lt;=   110</a:t>
            </a:r>
          </a:p>
        </p:txBody>
      </p:sp>
      <p:sp>
        <p:nvSpPr>
          <p:cNvPr id="164883" name="Line 3"/>
          <p:cNvSpPr>
            <a:spLocks noChangeShapeType="1"/>
          </p:cNvSpPr>
          <p:nvPr/>
        </p:nvSpPr>
        <p:spPr bwMode="auto">
          <a:xfrm>
            <a:off x="4643438" y="4454525"/>
            <a:ext cx="1587" cy="414338"/>
          </a:xfrm>
          <a:prstGeom prst="line">
            <a:avLst/>
          </a:prstGeom>
          <a:noFill/>
          <a:ln w="9525">
            <a:solidFill>
              <a:srgbClr val="000000"/>
            </a:solidFill>
            <a:round/>
            <a:headEnd/>
            <a:tailEnd/>
          </a:ln>
        </p:spPr>
        <p:txBody>
          <a:bodyPr lIns="82945" tIns="41473" rIns="82945" bIns="41473"/>
          <a:lstStyle/>
          <a:p>
            <a:endParaRPr lang="en-US"/>
          </a:p>
        </p:txBody>
      </p:sp>
      <p:sp>
        <p:nvSpPr>
          <p:cNvPr id="19" name="TextBox 18"/>
          <p:cNvSpPr txBox="1">
            <a:spLocks noRot="1" noChangeAspect="1" noMove="1" noResize="1" noEditPoints="1" noAdjustHandles="1" noChangeArrowheads="1" noChangeShapeType="1" noTextEdit="1"/>
          </p:cNvSpPr>
          <p:nvPr/>
        </p:nvSpPr>
        <p:spPr>
          <a:xfrm>
            <a:off x="3111561" y="5805264"/>
            <a:ext cx="2101409" cy="372281"/>
          </a:xfrm>
          <a:prstGeom prst="rect">
            <a:avLst/>
          </a:prstGeom>
          <a:blipFill rotWithShape="1">
            <a:blip r:embed="rId5"/>
            <a:stretch>
              <a:fillRect t="-14754" b="-16393"/>
            </a:stretch>
          </a:blipFill>
        </p:spPr>
        <p:txBody>
          <a:bodyPr/>
          <a:lstStyle/>
          <a:p>
            <a:pPr>
              <a:defRPr/>
            </a:pPr>
            <a:r>
              <a:rPr lang="en-US">
                <a:noFill/>
                <a:latin typeface="Arial" pitchFamily="34" charset="0"/>
                <a:ea typeface="+mn-ea"/>
                <a:cs typeface="Arial" pitchFamily="34" charset="0"/>
              </a:rPr>
              <a:t>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4"/>
                                        </p:tgtEl>
                                      </p:cBhvr>
                                    </p:animEffect>
                                    <p:set>
                                      <p:cBhvr>
                                        <p:cTn id="10" dur="1" fill="hold">
                                          <p:stCondLst>
                                            <p:cond delay="499"/>
                                          </p:stCondLst>
                                        </p:cTn>
                                        <p:tgtEl>
                                          <p:spTgt spid="14"/>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6"/>
          <p:cNvSpPr>
            <a:spLocks noGrp="1" noChangeArrowheads="1"/>
          </p:cNvSpPr>
          <p:nvPr>
            <p:ph type="sldNum" sz="quarter" idx="12"/>
          </p:nvPr>
        </p:nvSpPr>
        <p:spPr>
          <a:ln>
            <a:miter lim="800000"/>
            <a:headEnd/>
            <a:tailEnd/>
          </a:ln>
        </p:spPr>
        <p:txBody>
          <a:bodyPr/>
          <a:lstStyle/>
          <a:p>
            <a:pPr>
              <a:defRPr/>
            </a:pPr>
            <a:fld id="{92AFE81F-823E-4CB1-91D4-CD4DB4AB0F9D}" type="slidenum">
              <a:rPr lang="en-US" smtClean="0"/>
              <a:pPr>
                <a:defRPr/>
              </a:pPr>
              <a:t>57</a:t>
            </a:fld>
            <a:endParaRPr lang="en-US" smtClean="0"/>
          </a:p>
        </p:txBody>
      </p:sp>
      <p:sp>
        <p:nvSpPr>
          <p:cNvPr id="166914"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679ECCBF-D3D0-4042-A59E-429213360F8F}" type="slidenum">
              <a:rPr lang="en-US" sz="1200">
                <a:latin typeface="Garamond" pitchFamily="18" charset="0"/>
              </a:rPr>
              <a:pPr algn="r"/>
              <a:t>57</a:t>
            </a:fld>
            <a:endParaRPr lang="en-US" sz="1200">
              <a:latin typeface="Garamond" pitchFamily="18" charset="0"/>
            </a:endParaRPr>
          </a:p>
        </p:txBody>
      </p:sp>
      <p:sp>
        <p:nvSpPr>
          <p:cNvPr id="166915"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CC95CFCA-A004-4429-82F6-35C4605E6E4D}" type="slidenum">
              <a:rPr lang="en-US" sz="1200">
                <a:latin typeface="Garamond" pitchFamily="18" charset="0"/>
              </a:rPr>
              <a:pPr algn="r"/>
              <a:t>57</a:t>
            </a:fld>
            <a:endParaRPr lang="en-US" sz="1200">
              <a:latin typeface="Garamond" pitchFamily="18" charset="0"/>
            </a:endParaRPr>
          </a:p>
        </p:txBody>
      </p:sp>
      <p:sp>
        <p:nvSpPr>
          <p:cNvPr id="166916" name="Line 1"/>
          <p:cNvSpPr>
            <a:spLocks noChangeShapeType="1"/>
          </p:cNvSpPr>
          <p:nvPr/>
        </p:nvSpPr>
        <p:spPr bwMode="auto">
          <a:xfrm>
            <a:off x="900113" y="4651375"/>
            <a:ext cx="7299325" cy="1588"/>
          </a:xfrm>
          <a:prstGeom prst="line">
            <a:avLst/>
          </a:prstGeom>
          <a:noFill/>
          <a:ln w="9525">
            <a:solidFill>
              <a:srgbClr val="000000"/>
            </a:solidFill>
            <a:round/>
            <a:headEnd/>
            <a:tailEnd/>
          </a:ln>
        </p:spPr>
        <p:txBody>
          <a:bodyPr lIns="82945" tIns="41473" rIns="82945" bIns="41473"/>
          <a:lstStyle/>
          <a:p>
            <a:endParaRPr lang="en-US"/>
          </a:p>
        </p:txBody>
      </p:sp>
      <p:sp>
        <p:nvSpPr>
          <p:cNvPr id="166917" name="Line 2"/>
          <p:cNvSpPr>
            <a:spLocks noChangeShapeType="1"/>
          </p:cNvSpPr>
          <p:nvPr/>
        </p:nvSpPr>
        <p:spPr bwMode="auto">
          <a:xfrm>
            <a:off x="2309813" y="4486275"/>
            <a:ext cx="1587" cy="414338"/>
          </a:xfrm>
          <a:prstGeom prst="line">
            <a:avLst/>
          </a:prstGeom>
          <a:noFill/>
          <a:ln w="9525">
            <a:solidFill>
              <a:srgbClr val="000000"/>
            </a:solidFill>
            <a:round/>
            <a:headEnd/>
            <a:tailEnd/>
          </a:ln>
        </p:spPr>
        <p:txBody>
          <a:bodyPr lIns="82945" tIns="41473" rIns="82945" bIns="41473"/>
          <a:lstStyle/>
          <a:p>
            <a:endParaRPr lang="en-US"/>
          </a:p>
        </p:txBody>
      </p:sp>
      <p:sp>
        <p:nvSpPr>
          <p:cNvPr id="166918" name="Line 3"/>
          <p:cNvSpPr>
            <a:spLocks noChangeShapeType="1"/>
          </p:cNvSpPr>
          <p:nvPr/>
        </p:nvSpPr>
        <p:spPr bwMode="auto">
          <a:xfrm>
            <a:off x="6554788" y="4486275"/>
            <a:ext cx="1587" cy="414338"/>
          </a:xfrm>
          <a:prstGeom prst="line">
            <a:avLst/>
          </a:prstGeom>
          <a:noFill/>
          <a:ln w="9525">
            <a:solidFill>
              <a:srgbClr val="000000"/>
            </a:solidFill>
            <a:round/>
            <a:headEnd/>
            <a:tailEnd/>
          </a:ln>
        </p:spPr>
        <p:txBody>
          <a:bodyPr lIns="82945" tIns="41473" rIns="82945" bIns="41473"/>
          <a:lstStyle/>
          <a:p>
            <a:endParaRPr lang="en-US"/>
          </a:p>
        </p:txBody>
      </p:sp>
      <p:sp>
        <p:nvSpPr>
          <p:cNvPr id="166919" name="Text Box 4"/>
          <p:cNvSpPr txBox="1">
            <a:spLocks noChangeArrowheads="1"/>
          </p:cNvSpPr>
          <p:nvPr/>
        </p:nvSpPr>
        <p:spPr bwMode="auto">
          <a:xfrm>
            <a:off x="6456363" y="4935538"/>
            <a:ext cx="277812" cy="312737"/>
          </a:xfrm>
          <a:prstGeom prst="rect">
            <a:avLst/>
          </a:prstGeom>
          <a:noFill/>
          <a:ln w="9525">
            <a:noFill/>
            <a:miter lim="800000"/>
            <a:headEnd/>
            <a:tailEnd/>
          </a:ln>
        </p:spPr>
        <p:txBody>
          <a:bodyPr wrap="none" lIns="81639" tIns="55221" rIns="81639" bIns="40820"/>
          <a:lstStyle/>
          <a:p>
            <a:pPr eaLnBrk="0" hangingPunct="0">
              <a:lnSpc>
                <a:spcPct val="80000"/>
              </a:lnSpc>
              <a:spcBef>
                <a:spcPct val="20000"/>
              </a:spcBef>
              <a:buClr>
                <a:schemeClr val="accent1"/>
              </a:buClr>
              <a:buSzPct val="65000"/>
              <a:buFont typeface="Wingdings" pitchFamily="2" charset="2"/>
              <a:buNone/>
            </a:pPr>
            <a:r>
              <a:rPr lang="en-US" sz="1600">
                <a:solidFill>
                  <a:srgbClr val="000000"/>
                </a:solidFill>
                <a:ea typeface="SimSun" pitchFamily="2" charset="-122"/>
              </a:rPr>
              <a:t>b = 100</a:t>
            </a:r>
          </a:p>
        </p:txBody>
      </p:sp>
      <p:sp>
        <p:nvSpPr>
          <p:cNvPr id="166920" name="Text Box 5"/>
          <p:cNvSpPr txBox="1">
            <a:spLocks noChangeArrowheads="1"/>
          </p:cNvSpPr>
          <p:nvPr/>
        </p:nvSpPr>
        <p:spPr bwMode="auto">
          <a:xfrm>
            <a:off x="2206625" y="4935538"/>
            <a:ext cx="277813" cy="312737"/>
          </a:xfrm>
          <a:prstGeom prst="rect">
            <a:avLst/>
          </a:prstGeom>
          <a:noFill/>
          <a:ln w="9525">
            <a:noFill/>
            <a:miter lim="800000"/>
            <a:headEnd/>
            <a:tailEnd/>
          </a:ln>
        </p:spPr>
        <p:txBody>
          <a:bodyPr wrap="none" lIns="81639" tIns="55221" rIns="81639" bIns="40820"/>
          <a:lstStyle/>
          <a:p>
            <a:pPr eaLnBrk="0" hangingPunct="0">
              <a:lnSpc>
                <a:spcPct val="80000"/>
              </a:lnSpc>
              <a:spcBef>
                <a:spcPct val="20000"/>
              </a:spcBef>
              <a:buClr>
                <a:schemeClr val="accent1"/>
              </a:buClr>
              <a:buSzPct val="65000"/>
              <a:buFont typeface="Wingdings" pitchFamily="2" charset="2"/>
              <a:buNone/>
            </a:pPr>
            <a:r>
              <a:rPr lang="en-US" sz="1600">
                <a:solidFill>
                  <a:srgbClr val="000000"/>
                </a:solidFill>
                <a:ea typeface="SimSun" pitchFamily="2" charset="-122"/>
              </a:rPr>
              <a:t>a = 1</a:t>
            </a:r>
          </a:p>
        </p:txBody>
      </p:sp>
      <p:sp>
        <p:nvSpPr>
          <p:cNvPr id="166921" name="Text Box 6"/>
          <p:cNvSpPr txBox="1">
            <a:spLocks noChangeArrowheads="1"/>
          </p:cNvSpPr>
          <p:nvPr/>
        </p:nvSpPr>
        <p:spPr bwMode="auto">
          <a:xfrm>
            <a:off x="839788" y="3097213"/>
            <a:ext cx="636587" cy="314325"/>
          </a:xfrm>
          <a:prstGeom prst="rect">
            <a:avLst/>
          </a:prstGeom>
          <a:noFill/>
          <a:ln w="9525">
            <a:noFill/>
            <a:miter lim="800000"/>
            <a:headEnd/>
            <a:tailEnd/>
          </a:ln>
        </p:spPr>
        <p:txBody>
          <a:bodyPr wrap="none" lIns="81639" tIns="55221" rIns="81639" bIns="40820"/>
          <a:lstStyle/>
          <a:p>
            <a:pPr eaLnBrk="0" hangingPunct="0">
              <a:lnSpc>
                <a:spcPct val="80000"/>
              </a:lnSpc>
              <a:spcBef>
                <a:spcPct val="20000"/>
              </a:spcBef>
              <a:buClr>
                <a:schemeClr val="accent1"/>
              </a:buClr>
              <a:buSzPct val="65000"/>
              <a:buFont typeface="Wingdings" pitchFamily="2" charset="2"/>
              <a:buNone/>
            </a:pPr>
            <a:r>
              <a:rPr lang="en-US" sz="1600">
                <a:solidFill>
                  <a:srgbClr val="000000"/>
                </a:solidFill>
                <a:ea typeface="SimSun" pitchFamily="2" charset="-122"/>
              </a:rPr>
              <a:t>α = 50</a:t>
            </a:r>
          </a:p>
        </p:txBody>
      </p:sp>
      <p:sp>
        <p:nvSpPr>
          <p:cNvPr id="166922" name="Text Box 7"/>
          <p:cNvSpPr txBox="1">
            <a:spLocks noChangeArrowheads="1"/>
          </p:cNvSpPr>
          <p:nvPr/>
        </p:nvSpPr>
        <p:spPr bwMode="auto">
          <a:xfrm>
            <a:off x="839788" y="3619500"/>
            <a:ext cx="635000" cy="314325"/>
          </a:xfrm>
          <a:prstGeom prst="rect">
            <a:avLst/>
          </a:prstGeom>
          <a:noFill/>
          <a:ln w="9525">
            <a:noFill/>
            <a:miter lim="800000"/>
            <a:headEnd/>
            <a:tailEnd/>
          </a:ln>
        </p:spPr>
        <p:txBody>
          <a:bodyPr wrap="none" lIns="81639" tIns="55221" rIns="81639" bIns="40820"/>
          <a:lstStyle/>
          <a:p>
            <a:pPr eaLnBrk="0" hangingPunct="0">
              <a:lnSpc>
                <a:spcPct val="80000"/>
              </a:lnSpc>
              <a:spcBef>
                <a:spcPct val="20000"/>
              </a:spcBef>
              <a:buClr>
                <a:schemeClr val="accent1"/>
              </a:buClr>
              <a:buSzPct val="65000"/>
              <a:buFont typeface="Wingdings" pitchFamily="2" charset="2"/>
              <a:buNone/>
            </a:pPr>
            <a:r>
              <a:rPr lang="en-US" sz="1600">
                <a:solidFill>
                  <a:srgbClr val="000000"/>
                </a:solidFill>
                <a:ea typeface="SimSun" pitchFamily="2" charset="-122"/>
              </a:rPr>
              <a:t>β = 60</a:t>
            </a:r>
          </a:p>
        </p:txBody>
      </p:sp>
      <p:pic>
        <p:nvPicPr>
          <p:cNvPr id="166923" name="Picture 8"/>
          <p:cNvPicPr>
            <a:picLocks noChangeAspect="1" noChangeArrowheads="1"/>
          </p:cNvPicPr>
          <p:nvPr/>
        </p:nvPicPr>
        <p:blipFill>
          <a:blip r:embed="rId3"/>
          <a:srcRect/>
          <a:stretch>
            <a:fillRect/>
          </a:stretch>
        </p:blipFill>
        <p:spPr bwMode="auto">
          <a:xfrm>
            <a:off x="573088" y="1152525"/>
            <a:ext cx="3752850" cy="908050"/>
          </a:xfrm>
          <a:prstGeom prst="rect">
            <a:avLst/>
          </a:prstGeom>
          <a:noFill/>
          <a:ln w="9525">
            <a:noFill/>
            <a:miter lim="800000"/>
            <a:headEnd/>
            <a:tailEnd/>
          </a:ln>
        </p:spPr>
      </p:pic>
      <p:pic>
        <p:nvPicPr>
          <p:cNvPr id="166924" name="Picture 10"/>
          <p:cNvPicPr>
            <a:picLocks noChangeAspect="1" noChangeArrowheads="1"/>
          </p:cNvPicPr>
          <p:nvPr/>
        </p:nvPicPr>
        <p:blipFill>
          <a:blip r:embed="rId4"/>
          <a:srcRect/>
          <a:stretch>
            <a:fillRect/>
          </a:stretch>
        </p:blipFill>
        <p:spPr bwMode="auto">
          <a:xfrm>
            <a:off x="588963" y="2170113"/>
            <a:ext cx="2759075" cy="282575"/>
          </a:xfrm>
          <a:prstGeom prst="rect">
            <a:avLst/>
          </a:prstGeom>
          <a:noFill/>
          <a:ln w="9525">
            <a:noFill/>
            <a:miter lim="800000"/>
            <a:headEnd/>
            <a:tailEnd/>
          </a:ln>
        </p:spPr>
      </p:pic>
      <p:sp>
        <p:nvSpPr>
          <p:cNvPr id="166925" name="Title 1"/>
          <p:cNvSpPr>
            <a:spLocks noGrp="1"/>
          </p:cNvSpPr>
          <p:nvPr>
            <p:ph type="title" idx="4294967295"/>
          </p:nvPr>
        </p:nvSpPr>
        <p:spPr>
          <a:xfrm>
            <a:off x="950913" y="188913"/>
            <a:ext cx="8229600" cy="1139825"/>
          </a:xfrm>
        </p:spPr>
        <p:txBody>
          <a:bodyPr/>
          <a:lstStyle/>
          <a:p>
            <a:pPr eaLnBrk="1" hangingPunct="1"/>
            <a:r>
              <a:rPr lang="ja-JP" altLang="en-US" smtClean="0">
                <a:ea typeface="ＭＳ Ｐゴシック" pitchFamily="34" charset="-128"/>
              </a:rPr>
              <a:t>“</a:t>
            </a:r>
            <a:r>
              <a:rPr lang="en-US" smtClean="0">
                <a:ea typeface="ＭＳ Ｐゴシック" pitchFamily="34" charset="-128"/>
              </a:rPr>
              <a:t>Long Before</a:t>
            </a:r>
            <a:r>
              <a:rPr lang="ja-JP" altLang="en-US" smtClean="0">
                <a:ea typeface="ＭＳ Ｐゴシック" pitchFamily="34" charset="-128"/>
              </a:rPr>
              <a:t>”</a:t>
            </a:r>
            <a:endParaRPr lang="en-US" smtClean="0">
              <a:ea typeface="ＭＳ Ｐゴシック" pitchFamily="34" charset="-128"/>
            </a:endParaRPr>
          </a:p>
        </p:txBody>
      </p:sp>
      <p:sp>
        <p:nvSpPr>
          <p:cNvPr id="13" name="Rectangle 13"/>
          <p:cNvSpPr>
            <a:spLocks noChangeArrowheads="1"/>
          </p:cNvSpPr>
          <p:nvPr/>
        </p:nvSpPr>
        <p:spPr bwMode="auto">
          <a:xfrm>
            <a:off x="1798638" y="3017838"/>
            <a:ext cx="2339975" cy="287337"/>
          </a:xfrm>
          <a:prstGeom prst="rect">
            <a:avLst/>
          </a:prstGeom>
          <a:solidFill>
            <a:srgbClr val="CFE7F5"/>
          </a:solidFill>
          <a:ln w="9525">
            <a:solidFill>
              <a:srgbClr val="808080"/>
            </a:solidFill>
            <a:round/>
            <a:headEnd/>
            <a:tailEnd/>
          </a:ln>
        </p:spPr>
        <p:txBody>
          <a:bodyPr wrap="none" anchor="ctr"/>
          <a:lstStyle/>
          <a:p>
            <a:pPr eaLnBrk="0" hangingPunct="0">
              <a:lnSpc>
                <a:spcPct val="80000"/>
              </a:lnSpc>
              <a:spcBef>
                <a:spcPct val="20000"/>
              </a:spcBef>
              <a:buClr>
                <a:schemeClr val="accent1"/>
              </a:buClr>
              <a:buSzPct val="65000"/>
              <a:buFont typeface="Wingdings" pitchFamily="2" charset="2"/>
              <a:buNone/>
            </a:pPr>
            <a:endParaRPr lang="en-US" sz="1100">
              <a:ea typeface="SimSun" pitchFamily="2" charset="-122"/>
            </a:endParaRPr>
          </a:p>
        </p:txBody>
      </p:sp>
      <p:sp>
        <p:nvSpPr>
          <p:cNvPr id="14" name="Rectangle 14"/>
          <p:cNvSpPr>
            <a:spLocks noChangeArrowheads="1"/>
          </p:cNvSpPr>
          <p:nvPr/>
        </p:nvSpPr>
        <p:spPr bwMode="auto">
          <a:xfrm>
            <a:off x="1798638" y="3573463"/>
            <a:ext cx="2624137" cy="274637"/>
          </a:xfrm>
          <a:prstGeom prst="rect">
            <a:avLst/>
          </a:prstGeom>
          <a:solidFill>
            <a:srgbClr val="FF950E"/>
          </a:solidFill>
          <a:ln w="9525">
            <a:solidFill>
              <a:srgbClr val="808080"/>
            </a:solidFill>
            <a:round/>
            <a:headEnd/>
            <a:tailEnd/>
          </a:ln>
        </p:spPr>
        <p:txBody>
          <a:bodyPr wrap="none" anchor="ctr"/>
          <a:lstStyle/>
          <a:p>
            <a:pPr eaLnBrk="0" hangingPunct="0">
              <a:lnSpc>
                <a:spcPct val="80000"/>
              </a:lnSpc>
              <a:spcBef>
                <a:spcPct val="20000"/>
              </a:spcBef>
              <a:buClr>
                <a:schemeClr val="accent1"/>
              </a:buClr>
              <a:buSzPct val="65000"/>
              <a:buFont typeface="Wingdings" pitchFamily="2" charset="2"/>
              <a:buNone/>
            </a:pPr>
            <a:endParaRPr lang="en-US" sz="1100">
              <a:ea typeface="SimSun" pitchFamily="2" charset="-122"/>
            </a:endParaRPr>
          </a:p>
        </p:txBody>
      </p:sp>
      <p:sp>
        <p:nvSpPr>
          <p:cNvPr id="15" name="Rectangle 13"/>
          <p:cNvSpPr>
            <a:spLocks noChangeArrowheads="1"/>
          </p:cNvSpPr>
          <p:nvPr/>
        </p:nvSpPr>
        <p:spPr bwMode="auto">
          <a:xfrm>
            <a:off x="2095500" y="4508500"/>
            <a:ext cx="2333625" cy="274638"/>
          </a:xfrm>
          <a:prstGeom prst="rect">
            <a:avLst/>
          </a:prstGeom>
          <a:solidFill>
            <a:srgbClr val="CFE7F5"/>
          </a:solidFill>
          <a:ln w="9525">
            <a:solidFill>
              <a:srgbClr val="808080"/>
            </a:solidFill>
            <a:round/>
            <a:headEnd/>
            <a:tailEnd/>
          </a:ln>
        </p:spPr>
        <p:txBody>
          <a:bodyPr wrap="none" anchor="ctr"/>
          <a:lstStyle/>
          <a:p>
            <a:pPr eaLnBrk="0" hangingPunct="0">
              <a:lnSpc>
                <a:spcPct val="80000"/>
              </a:lnSpc>
              <a:spcBef>
                <a:spcPct val="20000"/>
              </a:spcBef>
              <a:buClr>
                <a:schemeClr val="accent1"/>
              </a:buClr>
              <a:buSzPct val="65000"/>
              <a:buFont typeface="Wingdings" pitchFamily="2" charset="2"/>
              <a:buNone/>
            </a:pPr>
            <a:endParaRPr lang="en-US" sz="1100">
              <a:ea typeface="SimSun" pitchFamily="2" charset="-122"/>
            </a:endParaRPr>
          </a:p>
        </p:txBody>
      </p:sp>
      <p:sp>
        <p:nvSpPr>
          <p:cNvPr id="16" name="Rectangle 14"/>
          <p:cNvSpPr>
            <a:spLocks noChangeArrowheads="1"/>
          </p:cNvSpPr>
          <p:nvPr/>
        </p:nvSpPr>
        <p:spPr bwMode="auto">
          <a:xfrm>
            <a:off x="4427538" y="4522788"/>
            <a:ext cx="2160587" cy="274637"/>
          </a:xfrm>
          <a:prstGeom prst="rect">
            <a:avLst/>
          </a:prstGeom>
          <a:solidFill>
            <a:srgbClr val="FF950E"/>
          </a:solidFill>
          <a:ln w="9525">
            <a:solidFill>
              <a:srgbClr val="808080"/>
            </a:solidFill>
            <a:round/>
            <a:headEnd/>
            <a:tailEnd/>
          </a:ln>
        </p:spPr>
        <p:txBody>
          <a:bodyPr wrap="none" anchor="ctr"/>
          <a:lstStyle/>
          <a:p>
            <a:pPr eaLnBrk="0" hangingPunct="0">
              <a:lnSpc>
                <a:spcPct val="80000"/>
              </a:lnSpc>
              <a:spcBef>
                <a:spcPct val="20000"/>
              </a:spcBef>
              <a:buClr>
                <a:schemeClr val="accent1"/>
              </a:buClr>
              <a:buSzPct val="65000"/>
              <a:buFont typeface="Wingdings" pitchFamily="2" charset="2"/>
              <a:buNone/>
            </a:pPr>
            <a:endParaRPr lang="en-US" sz="1100">
              <a:ea typeface="SimSun" pitchFamily="2" charset="-122"/>
            </a:endParaRPr>
          </a:p>
        </p:txBody>
      </p:sp>
      <p:sp>
        <p:nvSpPr>
          <p:cNvPr id="166930" name="Text Box 12"/>
          <p:cNvSpPr txBox="1">
            <a:spLocks noChangeArrowheads="1"/>
          </p:cNvSpPr>
          <p:nvPr/>
        </p:nvSpPr>
        <p:spPr bwMode="auto">
          <a:xfrm>
            <a:off x="6162675" y="3059113"/>
            <a:ext cx="1793875" cy="601662"/>
          </a:xfrm>
          <a:prstGeom prst="rect">
            <a:avLst/>
          </a:prstGeom>
          <a:noFill/>
          <a:ln w="9525">
            <a:noFill/>
            <a:miter lim="800000"/>
            <a:headEnd/>
            <a:tailEnd/>
          </a:ln>
        </p:spPr>
        <p:txBody>
          <a:bodyPr wrap="none" lIns="90000" tIns="60876" rIns="90000" bIns="45000"/>
          <a:lstStyle/>
          <a:p>
            <a:pPr eaLnBrk="0" hangingPunct="0">
              <a:lnSpc>
                <a:spcPct val="80000"/>
              </a:lnSpc>
              <a:spcBef>
                <a:spcPct val="20000"/>
              </a:spcBef>
              <a:buClr>
                <a:schemeClr val="accent1"/>
              </a:buClr>
              <a:buSzPct val="65000"/>
              <a:buFont typeface="Wingdings" pitchFamily="2" charset="2"/>
              <a:buNone/>
              <a:tabLst>
                <a:tab pos="723900" algn="l"/>
                <a:tab pos="1447800" algn="l"/>
              </a:tabLst>
            </a:pPr>
            <a:r>
              <a:rPr lang="en-US" sz="1600">
                <a:solidFill>
                  <a:srgbClr val="000000"/>
                </a:solidFill>
                <a:ea typeface="SimSun" pitchFamily="2" charset="-122"/>
              </a:rPr>
              <a:t>100-1 &lt;= 100 + 10</a:t>
            </a:r>
          </a:p>
          <a:p>
            <a:pPr eaLnBrk="0" hangingPunct="0">
              <a:lnSpc>
                <a:spcPct val="80000"/>
              </a:lnSpc>
              <a:spcBef>
                <a:spcPct val="20000"/>
              </a:spcBef>
              <a:buClr>
                <a:schemeClr val="accent1"/>
              </a:buClr>
              <a:buSzPct val="65000"/>
              <a:buFont typeface="Wingdings" pitchFamily="2" charset="2"/>
              <a:buNone/>
              <a:tabLst>
                <a:tab pos="723900" algn="l"/>
                <a:tab pos="1447800" algn="l"/>
              </a:tabLst>
            </a:pPr>
            <a:r>
              <a:rPr lang="en-US" sz="1600">
                <a:solidFill>
                  <a:srgbClr val="000000"/>
                </a:solidFill>
                <a:ea typeface="SimSun" pitchFamily="2" charset="-122"/>
              </a:rPr>
              <a:t>99      &lt;=   110</a:t>
            </a:r>
          </a:p>
        </p:txBody>
      </p:sp>
      <p:sp>
        <p:nvSpPr>
          <p:cNvPr id="166931" name="Line 3"/>
          <p:cNvSpPr>
            <a:spLocks noChangeShapeType="1"/>
          </p:cNvSpPr>
          <p:nvPr/>
        </p:nvSpPr>
        <p:spPr bwMode="auto">
          <a:xfrm>
            <a:off x="4643438" y="4454525"/>
            <a:ext cx="1587" cy="414338"/>
          </a:xfrm>
          <a:prstGeom prst="line">
            <a:avLst/>
          </a:prstGeom>
          <a:noFill/>
          <a:ln w="9525">
            <a:solidFill>
              <a:srgbClr val="000000"/>
            </a:solidFill>
            <a:round/>
            <a:headEnd/>
            <a:tailEnd/>
          </a:ln>
        </p:spPr>
        <p:txBody>
          <a:bodyPr lIns="82945" tIns="41473" rIns="82945" bIns="41473"/>
          <a:lstStyle/>
          <a:p>
            <a:endParaRPr lang="en-US"/>
          </a:p>
        </p:txBody>
      </p:sp>
      <p:sp>
        <p:nvSpPr>
          <p:cNvPr id="19" name="TextBox 18"/>
          <p:cNvSpPr txBox="1">
            <a:spLocks noRot="1" noChangeAspect="1" noMove="1" noResize="1" noEditPoints="1" noAdjustHandles="1" noChangeArrowheads="1" noChangeShapeType="1" noTextEdit="1"/>
          </p:cNvSpPr>
          <p:nvPr/>
        </p:nvSpPr>
        <p:spPr>
          <a:xfrm>
            <a:off x="3111561" y="5805264"/>
            <a:ext cx="2582310" cy="372281"/>
          </a:xfrm>
          <a:prstGeom prst="rect">
            <a:avLst/>
          </a:prstGeom>
          <a:blipFill rotWithShape="1">
            <a:blip r:embed="rId5"/>
            <a:stretch>
              <a:fillRect t="-14754" b="-16393"/>
            </a:stretch>
          </a:blipFill>
        </p:spPr>
        <p:txBody>
          <a:bodyPr/>
          <a:lstStyle/>
          <a:p>
            <a:pPr>
              <a:defRPr/>
            </a:pPr>
            <a:r>
              <a:rPr lang="en-US">
                <a:noFill/>
                <a:latin typeface="Arial" pitchFamily="34" charset="0"/>
                <a:ea typeface="+mn-ea"/>
                <a:cs typeface="Arial" pitchFamily="34" charset="0"/>
              </a:rPr>
              <a:t>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4"/>
                                        </p:tgtEl>
                                      </p:cBhvr>
                                    </p:animEffect>
                                    <p:set>
                                      <p:cBhvr>
                                        <p:cTn id="10" dur="1" fill="hold">
                                          <p:stCondLst>
                                            <p:cond delay="499"/>
                                          </p:stCondLst>
                                        </p:cTn>
                                        <p:tgtEl>
                                          <p:spTgt spid="14"/>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6"/>
          <p:cNvSpPr>
            <a:spLocks noGrp="1" noChangeArrowheads="1"/>
          </p:cNvSpPr>
          <p:nvPr>
            <p:ph type="sldNum" sz="quarter" idx="12"/>
          </p:nvPr>
        </p:nvSpPr>
        <p:spPr>
          <a:ln>
            <a:miter lim="800000"/>
            <a:headEnd/>
            <a:tailEnd/>
          </a:ln>
        </p:spPr>
        <p:txBody>
          <a:bodyPr/>
          <a:lstStyle/>
          <a:p>
            <a:pPr>
              <a:defRPr/>
            </a:pPr>
            <a:fld id="{604BD7CF-029D-44B8-AF66-86418F71C441}" type="slidenum">
              <a:rPr lang="en-US" smtClean="0"/>
              <a:pPr>
                <a:defRPr/>
              </a:pPr>
              <a:t>58</a:t>
            </a:fld>
            <a:endParaRPr lang="en-US" smtClean="0"/>
          </a:p>
        </p:txBody>
      </p:sp>
      <p:sp>
        <p:nvSpPr>
          <p:cNvPr id="168962"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C422FB79-2409-446E-B9E0-DC949E3FE987}" type="slidenum">
              <a:rPr lang="en-US" sz="1200">
                <a:latin typeface="Garamond" pitchFamily="18" charset="0"/>
              </a:rPr>
              <a:pPr algn="r"/>
              <a:t>58</a:t>
            </a:fld>
            <a:endParaRPr lang="en-US" sz="1200">
              <a:latin typeface="Garamond" pitchFamily="18" charset="0"/>
            </a:endParaRPr>
          </a:p>
        </p:txBody>
      </p:sp>
      <p:sp>
        <p:nvSpPr>
          <p:cNvPr id="168963"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49921C4B-1B49-46BC-A359-653E5D2ACEB3}" type="slidenum">
              <a:rPr lang="en-US" sz="1200">
                <a:latin typeface="Garamond" pitchFamily="18" charset="0"/>
              </a:rPr>
              <a:pPr algn="r"/>
              <a:t>58</a:t>
            </a:fld>
            <a:endParaRPr lang="en-US" sz="1200">
              <a:latin typeface="Garamond" pitchFamily="18" charset="0"/>
            </a:endParaRPr>
          </a:p>
        </p:txBody>
      </p:sp>
      <p:sp>
        <p:nvSpPr>
          <p:cNvPr id="168964" name="Title 3"/>
          <p:cNvSpPr>
            <a:spLocks noGrp="1"/>
          </p:cNvSpPr>
          <p:nvPr>
            <p:ph type="title" idx="4294967295"/>
          </p:nvPr>
        </p:nvSpPr>
        <p:spPr>
          <a:xfrm>
            <a:off x="985838" y="214313"/>
            <a:ext cx="8229600" cy="1139825"/>
          </a:xfrm>
        </p:spPr>
        <p:txBody>
          <a:bodyPr/>
          <a:lstStyle/>
          <a:p>
            <a:pPr eaLnBrk="1" hangingPunct="1"/>
            <a:r>
              <a:rPr lang="en-US" smtClean="0">
                <a:ea typeface="ＭＳ Ｐゴシック" pitchFamily="34" charset="-128"/>
              </a:rPr>
              <a:t>Fuzzy time periods</a:t>
            </a:r>
          </a:p>
        </p:txBody>
      </p:sp>
      <p:sp>
        <p:nvSpPr>
          <p:cNvPr id="168965" name="Content Placeholder 4"/>
          <p:cNvSpPr>
            <a:spLocks noGrp="1"/>
          </p:cNvSpPr>
          <p:nvPr>
            <p:ph idx="4294967295"/>
          </p:nvPr>
        </p:nvSpPr>
        <p:spPr>
          <a:xfrm>
            <a:off x="457200" y="914400"/>
            <a:ext cx="8229600" cy="4530725"/>
          </a:xfrm>
        </p:spPr>
        <p:txBody>
          <a:bodyPr/>
          <a:lstStyle/>
          <a:p>
            <a:pPr eaLnBrk="1" hangingPunct="1"/>
            <a:r>
              <a:rPr lang="en-US" sz="2400" smtClean="0">
                <a:ea typeface="ＭＳ Ｐゴシック" pitchFamily="34" charset="-128"/>
              </a:rPr>
              <a:t>Also defined:</a:t>
            </a:r>
          </a:p>
          <a:p>
            <a:pPr lvl="1" eaLnBrk="1" hangingPunct="1"/>
            <a:r>
              <a:rPr lang="en-US" sz="1800" b="1" smtClean="0"/>
              <a:t>a</a:t>
            </a:r>
            <a:r>
              <a:rPr lang="en-US" sz="1800" smtClean="0"/>
              <a:t> occurs before or at approximately the same time as </a:t>
            </a:r>
            <a:r>
              <a:rPr lang="en-US" sz="1800" b="1" smtClean="0"/>
              <a:t>b</a:t>
            </a:r>
          </a:p>
          <a:p>
            <a:pPr lvl="1" eaLnBrk="1" hangingPunct="1"/>
            <a:r>
              <a:rPr lang="en-US" sz="1800" b="1" smtClean="0"/>
              <a:t>a</a:t>
            </a:r>
            <a:r>
              <a:rPr lang="en-US" sz="1800" smtClean="0"/>
              <a:t> occurs at approximately the same time as </a:t>
            </a:r>
            <a:r>
              <a:rPr lang="en-US" sz="1800" b="1" smtClean="0"/>
              <a:t>b</a:t>
            </a:r>
          </a:p>
          <a:p>
            <a:pPr lvl="1" eaLnBrk="1" hangingPunct="1"/>
            <a:r>
              <a:rPr lang="en-US" sz="1800" b="1" smtClean="0"/>
              <a:t>a</a:t>
            </a:r>
            <a:r>
              <a:rPr lang="en-US" sz="1800" smtClean="0"/>
              <a:t> occurs just before </a:t>
            </a:r>
            <a:r>
              <a:rPr lang="en-US" sz="1800" b="1" smtClean="0"/>
              <a:t>b</a:t>
            </a:r>
          </a:p>
          <a:p>
            <a:pPr eaLnBrk="1" hangingPunct="1"/>
            <a:r>
              <a:rPr lang="en-US" sz="2400" smtClean="0">
                <a:ea typeface="ＭＳ Ｐゴシック" pitchFamily="34" charset="-128"/>
              </a:rPr>
              <a:t>Intuitive notions follow from fuzzy logic</a:t>
            </a:r>
          </a:p>
          <a:p>
            <a:pPr lvl="1" eaLnBrk="1" hangingPunct="1"/>
            <a:r>
              <a:rPr lang="en-US" sz="1800" smtClean="0"/>
              <a:t>E.g. </a:t>
            </a:r>
            <a:r>
              <a:rPr lang="ja-JP" altLang="en-US" sz="1800" smtClean="0"/>
              <a:t>“</a:t>
            </a:r>
            <a:r>
              <a:rPr lang="en-US" sz="1800" smtClean="0"/>
              <a:t>if </a:t>
            </a:r>
            <a:r>
              <a:rPr lang="en-US" sz="1800" b="1" smtClean="0"/>
              <a:t>b</a:t>
            </a:r>
            <a:r>
              <a:rPr lang="en-US" sz="1800" smtClean="0"/>
              <a:t> is </a:t>
            </a:r>
            <a:r>
              <a:rPr lang="en-US" sz="1800" i="1" smtClean="0"/>
              <a:t>long before </a:t>
            </a:r>
            <a:r>
              <a:rPr lang="en-US" sz="1800" b="1" smtClean="0"/>
              <a:t>a</a:t>
            </a:r>
            <a:r>
              <a:rPr lang="en-US" sz="1800" smtClean="0"/>
              <a:t>, </a:t>
            </a:r>
            <a:r>
              <a:rPr lang="en-US" sz="1800" b="1" smtClean="0"/>
              <a:t>a</a:t>
            </a:r>
            <a:r>
              <a:rPr lang="en-US" sz="1800" smtClean="0"/>
              <a:t> and </a:t>
            </a:r>
            <a:r>
              <a:rPr lang="en-US" sz="1800" b="1" smtClean="0"/>
              <a:t>b</a:t>
            </a:r>
            <a:r>
              <a:rPr lang="en-US" sz="1800" smtClean="0"/>
              <a:t> cannot be at </a:t>
            </a:r>
            <a:r>
              <a:rPr lang="en-US" sz="1800" i="1" smtClean="0"/>
              <a:t>approximately the same time</a:t>
            </a:r>
            <a:r>
              <a:rPr lang="en-US" sz="1800" smtClean="0"/>
              <a:t>, and </a:t>
            </a:r>
            <a:r>
              <a:rPr lang="en-US" sz="1800" b="1" smtClean="0"/>
              <a:t>b</a:t>
            </a:r>
            <a:r>
              <a:rPr lang="en-US" sz="1800" smtClean="0"/>
              <a:t> cannot be </a:t>
            </a:r>
            <a:r>
              <a:rPr lang="en-US" sz="1800" i="1" smtClean="0"/>
              <a:t>before</a:t>
            </a:r>
            <a:r>
              <a:rPr lang="en-US" sz="1800" smtClean="0"/>
              <a:t> </a:t>
            </a:r>
            <a:r>
              <a:rPr lang="en-US" sz="1800" b="1" smtClean="0"/>
              <a:t>a</a:t>
            </a:r>
            <a:r>
              <a:rPr lang="ja-JP" altLang="en-US" sz="1800" smtClean="0"/>
              <a:t>”</a:t>
            </a:r>
            <a:endParaRPr lang="en-US" sz="1800" smtClean="0"/>
          </a:p>
          <a:p>
            <a:pPr eaLnBrk="1" hangingPunct="1"/>
            <a:r>
              <a:rPr lang="en-US" sz="2400" smtClean="0">
                <a:ea typeface="ＭＳ Ｐゴシック" pitchFamily="34" charset="-128"/>
              </a:rPr>
              <a:t>Relations among fuzzy time periods, fuzzy transitivity table, defined in terms of fuzzy time point orderings</a:t>
            </a:r>
          </a:p>
          <a:p>
            <a:pPr eaLnBrk="1" hangingPunct="1"/>
            <a:r>
              <a:rPr lang="en-US" sz="2400" smtClean="0">
                <a:ea typeface="ＭＳ Ｐゴシック" pitchFamily="34" charset="-128"/>
              </a:rPr>
              <a:t>Conclusions drawn about degree to which two fuzzy time periods stand in a fuzzy relation to one another:</a:t>
            </a:r>
          </a:p>
          <a:p>
            <a:pPr eaLnBrk="1" hangingPunct="1"/>
            <a:r>
              <a:rPr lang="en-US" sz="2200" smtClean="0">
                <a:ea typeface="ＭＳ Ｐゴシック" pitchFamily="34" charset="-128"/>
              </a:rPr>
              <a:t>E.g. T</a:t>
            </a:r>
            <a:r>
              <a:rPr lang="en-US" sz="2200" u="sng" smtClean="0">
                <a:ea typeface="ＭＳ Ｐゴシック" pitchFamily="34" charset="-128"/>
              </a:rPr>
              <a:t>he degree to which </a:t>
            </a:r>
            <a:r>
              <a:rPr lang="en-US" sz="2200" b="1" smtClean="0">
                <a:ea typeface="ＭＳ Ｐゴシック" pitchFamily="34" charset="-128"/>
              </a:rPr>
              <a:t>A</a:t>
            </a:r>
            <a:r>
              <a:rPr lang="en-US" sz="2200" smtClean="0">
                <a:ea typeface="ＭＳ Ｐゴシック" pitchFamily="34" charset="-128"/>
              </a:rPr>
              <a:t> </a:t>
            </a:r>
            <a:r>
              <a:rPr lang="en-US" sz="2200" i="1" smtClean="0">
                <a:ea typeface="ＭＳ Ｐゴシック" pitchFamily="34" charset="-128"/>
              </a:rPr>
              <a:t>is during </a:t>
            </a:r>
            <a:r>
              <a:rPr lang="en-US" sz="2200" b="1" smtClean="0">
                <a:ea typeface="ＭＳ Ｐゴシック" pitchFamily="34" charset="-128"/>
              </a:rPr>
              <a:t>B</a:t>
            </a:r>
            <a:r>
              <a:rPr lang="en-US" sz="2200" smtClean="0">
                <a:ea typeface="ＭＳ Ｐゴシック" pitchFamily="34" charset="-128"/>
              </a:rPr>
              <a:t> and </a:t>
            </a:r>
            <a:r>
              <a:rPr lang="en-US" sz="2200" u="sng" smtClean="0">
                <a:ea typeface="ＭＳ Ｐゴシック" pitchFamily="34" charset="-128"/>
              </a:rPr>
              <a:t>the degree to which</a:t>
            </a:r>
            <a:r>
              <a:rPr lang="en-US" sz="2200" smtClean="0">
                <a:ea typeface="ＭＳ Ｐゴシック" pitchFamily="34" charset="-128"/>
              </a:rPr>
              <a:t> </a:t>
            </a:r>
            <a:r>
              <a:rPr lang="en-US" sz="2200" b="1" smtClean="0">
                <a:ea typeface="ＭＳ Ｐゴシック" pitchFamily="34" charset="-128"/>
              </a:rPr>
              <a:t>B</a:t>
            </a:r>
            <a:r>
              <a:rPr lang="en-US" sz="2200" smtClean="0">
                <a:ea typeface="ＭＳ Ｐゴシック" pitchFamily="34" charset="-128"/>
              </a:rPr>
              <a:t> </a:t>
            </a:r>
            <a:r>
              <a:rPr lang="en-US" sz="2200" i="1" smtClean="0">
                <a:ea typeface="ＭＳ Ｐゴシック" pitchFamily="34" charset="-128"/>
              </a:rPr>
              <a:t>more or less meets</a:t>
            </a:r>
            <a:r>
              <a:rPr lang="en-US" sz="2200" smtClean="0">
                <a:ea typeface="ＭＳ Ｐゴシック" pitchFamily="34" charset="-128"/>
              </a:rPr>
              <a:t> C can be used to compute a lower bound for </a:t>
            </a:r>
            <a:r>
              <a:rPr lang="en-US" sz="2200" u="sng" smtClean="0">
                <a:ea typeface="ＭＳ Ｐゴシック" pitchFamily="34" charset="-128"/>
              </a:rPr>
              <a:t>the degree to which</a:t>
            </a:r>
            <a:r>
              <a:rPr lang="en-US" sz="2200" smtClean="0">
                <a:ea typeface="ＭＳ Ｐゴシック" pitchFamily="34" charset="-128"/>
              </a:rPr>
              <a:t> </a:t>
            </a:r>
            <a:r>
              <a:rPr lang="en-US" sz="2200" b="1" smtClean="0">
                <a:ea typeface="ＭＳ Ｐゴシック" pitchFamily="34" charset="-128"/>
              </a:rPr>
              <a:t>A</a:t>
            </a:r>
            <a:r>
              <a:rPr lang="en-US" sz="2200" smtClean="0">
                <a:ea typeface="ＭＳ Ｐゴシック" pitchFamily="34" charset="-128"/>
              </a:rPr>
              <a:t> </a:t>
            </a:r>
            <a:r>
              <a:rPr lang="en-US" sz="2200" i="1" smtClean="0">
                <a:ea typeface="ＭＳ Ｐゴシック" pitchFamily="34" charset="-128"/>
              </a:rPr>
              <a:t>is long before</a:t>
            </a:r>
            <a:r>
              <a:rPr lang="en-US" sz="2200" smtClean="0">
                <a:ea typeface="ＭＳ Ｐゴシック" pitchFamily="34" charset="-128"/>
              </a:rPr>
              <a:t> </a:t>
            </a:r>
            <a:r>
              <a:rPr lang="en-US" sz="2200" b="1" smtClean="0">
                <a:ea typeface="ＭＳ Ｐゴシック" pitchFamily="34" charset="-128"/>
              </a:rPr>
              <a:t>C</a:t>
            </a:r>
          </a:p>
          <a:p>
            <a:pPr eaLnBrk="1" hangingPunct="1"/>
            <a:endParaRPr lang="en-US" sz="2600" smtClean="0">
              <a:ea typeface="ＭＳ Ｐゴシック" pitchFamily="34" charset="-128"/>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985" name="Rectangle 6"/>
          <p:cNvSpPr>
            <a:spLocks noGrp="1" noChangeArrowheads="1"/>
          </p:cNvSpPr>
          <p:nvPr>
            <p:ph type="sldNum" sz="quarter" idx="12"/>
          </p:nvPr>
        </p:nvSpPr>
        <p:spPr>
          <a:ln>
            <a:miter lim="800000"/>
            <a:headEnd/>
            <a:tailEnd/>
          </a:ln>
        </p:spPr>
        <p:txBody>
          <a:bodyPr/>
          <a:lstStyle/>
          <a:p>
            <a:pPr>
              <a:defRPr/>
            </a:pPr>
            <a:fld id="{773EB7F1-F6F2-4B14-9136-32F0F63BCE73}" type="slidenum">
              <a:rPr lang="en-US" smtClean="0"/>
              <a:pPr>
                <a:defRPr/>
              </a:pPr>
              <a:t>59</a:t>
            </a:fld>
            <a:endParaRPr lang="en-US" smtClean="0"/>
          </a:p>
        </p:txBody>
      </p:sp>
      <p:sp>
        <p:nvSpPr>
          <p:cNvPr id="169986"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51A47219-384C-4F2B-B884-76B5147448CB}" type="slidenum">
              <a:rPr lang="en-US" sz="1200">
                <a:latin typeface="Garamond" pitchFamily="18" charset="0"/>
              </a:rPr>
              <a:pPr algn="r"/>
              <a:t>59</a:t>
            </a:fld>
            <a:endParaRPr lang="en-US" sz="1200">
              <a:latin typeface="Garamond" pitchFamily="18" charset="0"/>
            </a:endParaRPr>
          </a:p>
        </p:txBody>
      </p:sp>
      <p:sp>
        <p:nvSpPr>
          <p:cNvPr id="169987"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9EC0AC0C-7C7B-42B8-8C4D-E52B726A0F88}" type="slidenum">
              <a:rPr lang="en-US" sz="1200">
                <a:latin typeface="Garamond" pitchFamily="18" charset="0"/>
              </a:rPr>
              <a:pPr algn="r"/>
              <a:t>59</a:t>
            </a:fld>
            <a:endParaRPr lang="en-US" sz="1200">
              <a:latin typeface="Garamond" pitchFamily="18" charset="0"/>
            </a:endParaRPr>
          </a:p>
        </p:txBody>
      </p:sp>
      <p:sp>
        <p:nvSpPr>
          <p:cNvPr id="169988" name="Title 1"/>
          <p:cNvSpPr>
            <a:spLocks noGrp="1"/>
          </p:cNvSpPr>
          <p:nvPr>
            <p:ph type="title" idx="4294967295"/>
          </p:nvPr>
        </p:nvSpPr>
        <p:spPr>
          <a:xfrm>
            <a:off x="866775" y="258763"/>
            <a:ext cx="8229600" cy="1139825"/>
          </a:xfrm>
        </p:spPr>
        <p:txBody>
          <a:bodyPr/>
          <a:lstStyle/>
          <a:p>
            <a:pPr eaLnBrk="1" hangingPunct="1"/>
            <a:r>
              <a:rPr lang="en-US" altLang="zh-CN" sz="3600" smtClean="0">
                <a:ea typeface="SimSun" pitchFamily="2" charset="-122"/>
              </a:rPr>
              <a:t>4-tuple representation (Ji et al., 2011)</a:t>
            </a:r>
            <a:endParaRPr lang="en-US" sz="3600" smtClean="0">
              <a:ea typeface="ＭＳ Ｐゴシック" pitchFamily="34" charset="-128"/>
            </a:endParaRPr>
          </a:p>
        </p:txBody>
      </p:sp>
      <p:sp>
        <p:nvSpPr>
          <p:cNvPr id="104451" name="Content Placeholder 2"/>
          <p:cNvSpPr>
            <a:spLocks noGrp="1"/>
          </p:cNvSpPr>
          <p:nvPr>
            <p:ph idx="4294967295"/>
          </p:nvPr>
        </p:nvSpPr>
        <p:spPr>
          <a:xfrm>
            <a:off x="395288" y="908050"/>
            <a:ext cx="8229600" cy="2232025"/>
          </a:xfrm>
        </p:spPr>
        <p:txBody>
          <a:bodyPr/>
          <a:lstStyle/>
          <a:p>
            <a:pPr eaLnBrk="1" hangingPunct="1"/>
            <a:r>
              <a:rPr lang="en-US" sz="2000" smtClean="0">
                <a:ea typeface="ＭＳ Ｐゴシック" pitchFamily="34" charset="-128"/>
              </a:rPr>
              <a:t>Challenges:</a:t>
            </a:r>
          </a:p>
          <a:p>
            <a:pPr lvl="2" eaLnBrk="1" hangingPunct="1"/>
            <a:r>
              <a:rPr lang="en-US" sz="1600" smtClean="0"/>
              <a:t>Be consistent with </a:t>
            </a:r>
            <a:r>
              <a:rPr lang="ja-JP" altLang="en-US" sz="1600" smtClean="0"/>
              <a:t>‘</a:t>
            </a:r>
            <a:r>
              <a:rPr lang="en-US" sz="1600" smtClean="0"/>
              <a:t>data base</a:t>
            </a:r>
            <a:r>
              <a:rPr lang="ja-JP" altLang="en-US" sz="1600" smtClean="0"/>
              <a:t>’</a:t>
            </a:r>
            <a:r>
              <a:rPr lang="en-US" sz="1600" smtClean="0"/>
              <a:t> approach of Knowledge Base Population (KBP)</a:t>
            </a:r>
          </a:p>
          <a:p>
            <a:pPr lvl="2" eaLnBrk="1" hangingPunct="1"/>
            <a:r>
              <a:rPr lang="en-US" sz="1600" smtClean="0"/>
              <a:t>Accommodate incomplete information</a:t>
            </a:r>
          </a:p>
          <a:p>
            <a:pPr lvl="2" eaLnBrk="1" hangingPunct="1"/>
            <a:r>
              <a:rPr lang="en-US" sz="1600" smtClean="0"/>
              <a:t>Accommodate uncertainty</a:t>
            </a:r>
          </a:p>
          <a:p>
            <a:pPr lvl="2" eaLnBrk="1" hangingPunct="1"/>
            <a:r>
              <a:rPr lang="en-US" sz="1600" smtClean="0"/>
              <a:t>Accommodate different granularities</a:t>
            </a:r>
          </a:p>
          <a:p>
            <a:pPr eaLnBrk="1" hangingPunct="1"/>
            <a:r>
              <a:rPr lang="en-US" sz="2000" smtClean="0">
                <a:ea typeface="ＭＳ Ｐゴシック" pitchFamily="34" charset="-128"/>
              </a:rPr>
              <a:t>Solution:</a:t>
            </a:r>
          </a:p>
          <a:p>
            <a:pPr lvl="2" eaLnBrk="1" hangingPunct="1"/>
            <a:r>
              <a:rPr lang="en-US" sz="1600" smtClean="0"/>
              <a:t>express constraints on start and end times for slot value</a:t>
            </a:r>
          </a:p>
          <a:p>
            <a:pPr lvl="2" eaLnBrk="1" hangingPunct="1"/>
            <a:r>
              <a:rPr lang="en-US" sz="1600" smtClean="0"/>
              <a:t>4-tuple &lt;t</a:t>
            </a:r>
            <a:r>
              <a:rPr lang="en-US" sz="1600" baseline="-25000" smtClean="0"/>
              <a:t>1</a:t>
            </a:r>
            <a:r>
              <a:rPr lang="en-US" sz="1600" smtClean="0"/>
              <a:t>, t</a:t>
            </a:r>
            <a:r>
              <a:rPr lang="en-US" sz="1600" baseline="-25000" smtClean="0"/>
              <a:t>2</a:t>
            </a:r>
            <a:r>
              <a:rPr lang="en-US" sz="1600" smtClean="0"/>
              <a:t>, t</a:t>
            </a:r>
            <a:r>
              <a:rPr lang="en-US" sz="1600" baseline="-25000" smtClean="0"/>
              <a:t>3</a:t>
            </a:r>
            <a:r>
              <a:rPr lang="en-US" sz="1600" smtClean="0"/>
              <a:t>, t</a:t>
            </a:r>
            <a:r>
              <a:rPr lang="en-US" sz="1600" baseline="-25000" smtClean="0"/>
              <a:t>4</a:t>
            </a:r>
            <a:r>
              <a:rPr lang="en-US" sz="1600" smtClean="0"/>
              <a:t>&gt;: 	 t</a:t>
            </a:r>
            <a:r>
              <a:rPr lang="en-US" sz="1600" baseline="-25000" smtClean="0"/>
              <a:t>1</a:t>
            </a:r>
            <a:r>
              <a:rPr lang="en-US" sz="1600" smtClean="0"/>
              <a:t> &lt; t</a:t>
            </a:r>
            <a:r>
              <a:rPr lang="en-US" sz="1600" baseline="-25000" smtClean="0"/>
              <a:t>start</a:t>
            </a:r>
            <a:r>
              <a:rPr lang="en-US" sz="1600" smtClean="0"/>
              <a:t> &lt; t</a:t>
            </a:r>
            <a:r>
              <a:rPr lang="en-US" sz="1600" baseline="-25000" smtClean="0"/>
              <a:t>2</a:t>
            </a:r>
            <a:r>
              <a:rPr lang="en-US" sz="1600" smtClean="0"/>
              <a:t>	t</a:t>
            </a:r>
            <a:r>
              <a:rPr lang="en-US" sz="1600" baseline="-25000" smtClean="0"/>
              <a:t>3</a:t>
            </a:r>
            <a:r>
              <a:rPr lang="en-US" sz="1600" smtClean="0"/>
              <a:t> &lt; t</a:t>
            </a:r>
            <a:r>
              <a:rPr lang="en-US" sz="1600" baseline="-25000" smtClean="0"/>
              <a:t>end</a:t>
            </a:r>
            <a:r>
              <a:rPr lang="en-US" sz="1600" smtClean="0"/>
              <a:t> &lt; t</a:t>
            </a:r>
            <a:r>
              <a:rPr lang="en-US" sz="1600" baseline="-25000" smtClean="0"/>
              <a:t>4</a:t>
            </a:r>
            <a:endParaRPr lang="en-US" sz="1600" smtClean="0"/>
          </a:p>
          <a:p>
            <a:pPr lvl="2" eaLnBrk="1" hangingPunct="1"/>
            <a:endParaRPr lang="en-US" sz="1600" smtClean="0"/>
          </a:p>
          <a:p>
            <a:pPr lvl="2" eaLnBrk="1" hangingPunct="1"/>
            <a:endParaRPr lang="en-US" sz="1800" smtClean="0"/>
          </a:p>
        </p:txBody>
      </p:sp>
      <p:graphicFrame>
        <p:nvGraphicFramePr>
          <p:cNvPr id="468996" name="Group 4"/>
          <p:cNvGraphicFramePr>
            <a:graphicFrameLocks noGrp="1"/>
          </p:cNvGraphicFramePr>
          <p:nvPr/>
        </p:nvGraphicFramePr>
        <p:xfrm>
          <a:off x="685800" y="3568700"/>
          <a:ext cx="7705725" cy="2813050"/>
        </p:xfrm>
        <a:graphic>
          <a:graphicData uri="http://schemas.openxmlformats.org/drawingml/2006/table">
            <a:tbl>
              <a:tblPr/>
              <a:tblGrid>
                <a:gridCol w="3251200"/>
                <a:gridCol w="1112838"/>
                <a:gridCol w="1112837"/>
                <a:gridCol w="1116013"/>
                <a:gridCol w="1112837"/>
              </a:tblGrid>
              <a:tr h="314214">
                <a:tc>
                  <a:txBody>
                    <a:bodyPr/>
                    <a:lstStyle/>
                    <a:p>
                      <a:pPr marL="0" marR="0" lvl="0" indent="0" algn="l"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smtClean="0">
                          <a:ln>
                            <a:noFill/>
                          </a:ln>
                          <a:solidFill>
                            <a:schemeClr val="tx1"/>
                          </a:solidFill>
                          <a:effectLst/>
                          <a:latin typeface="Arial" pitchFamily="34" charset="0"/>
                          <a:ea typeface="宋体" pitchFamily="2" charset="-122"/>
                          <a:cs typeface="Arial" pitchFamily="34" charset="0"/>
                        </a:rPr>
                        <a:t>Document text (</a:t>
                      </a:r>
                      <a:r>
                        <a:rPr kumimoji="0" lang="en-US" sz="1800" b="1" i="0" u="none" strike="noStrike" cap="none" normalizeH="0" baseline="0" smtClean="0">
                          <a:ln>
                            <a:noFill/>
                          </a:ln>
                          <a:solidFill>
                            <a:srgbClr val="0350FB"/>
                          </a:solidFill>
                          <a:effectLst/>
                          <a:latin typeface="Arial" pitchFamily="34" charset="0"/>
                          <a:ea typeface="宋体" pitchFamily="2" charset="-122"/>
                          <a:cs typeface="Arial" pitchFamily="34" charset="0"/>
                        </a:rPr>
                        <a:t>2001-01-01</a:t>
                      </a:r>
                      <a:r>
                        <a:rPr kumimoji="0" lang="en-US" sz="1800" b="1" i="0" u="none" strike="noStrike" cap="none" normalizeH="0" baseline="0" smtClean="0">
                          <a:ln>
                            <a:noFill/>
                          </a:ln>
                          <a:solidFill>
                            <a:schemeClr val="tx1"/>
                          </a:solidFill>
                          <a:effectLst/>
                          <a:latin typeface="Arial" pitchFamily="34" charset="0"/>
                          <a:ea typeface="宋体" pitchFamily="2" charset="-122"/>
                          <a:cs typeface="Arial" pitchFamily="34" charset="0"/>
                        </a:rPr>
                        <a:t>)</a:t>
                      </a:r>
                    </a:p>
                  </a:txBody>
                  <a:tcPr marT="45677" marB="45677" horzOverflow="overflow">
                    <a:lnL>
                      <a:noFill/>
                    </a:lnL>
                    <a:lnR w="25400" cap="flat" cmpd="sng" algn="ctr">
                      <a:solidFill>
                        <a:srgbClr val="FFFFFF"/>
                      </a:solidFill>
                      <a:prstDash val="solid"/>
                      <a:round/>
                      <a:headEnd type="none" w="med" len="med"/>
                      <a:tailEnd type="none" w="med" len="med"/>
                    </a:lnR>
                    <a:lnT>
                      <a:noFill/>
                    </a:lnT>
                    <a:lnB w="25400" cap="flat" cmpd="sng" algn="ctr">
                      <a:solidFill>
                        <a:srgbClr val="FFFFFF"/>
                      </a:solidFill>
                      <a:prstDash val="solid"/>
                      <a:round/>
                      <a:headEnd type="none" w="med" len="med"/>
                      <a:tailEnd type="none" w="med" len="med"/>
                    </a:lnB>
                    <a:lnTlToBr>
                      <a:noFill/>
                    </a:lnTlToBr>
                    <a:lnBlToTr>
                      <a:noFill/>
                    </a:lnBlToTr>
                    <a:solidFill>
                      <a:srgbClr val="AEF4AA"/>
                    </a:solidFill>
                  </a:tcPr>
                </a:tc>
                <a:tc>
                  <a:txBody>
                    <a:bodyPr/>
                    <a:lstStyle/>
                    <a:p>
                      <a:pPr marL="0" marR="0" lvl="0" indent="0" algn="l"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smtClean="0">
                          <a:ln>
                            <a:noFill/>
                          </a:ln>
                          <a:solidFill>
                            <a:schemeClr val="tx1"/>
                          </a:solidFill>
                          <a:effectLst/>
                          <a:latin typeface="Arial" pitchFamily="34" charset="0"/>
                          <a:ea typeface="宋体" pitchFamily="2" charset="-122"/>
                          <a:cs typeface="Arial" pitchFamily="34" charset="0"/>
                        </a:rPr>
                        <a:t>T1</a:t>
                      </a:r>
                      <a:endParaRPr kumimoji="0" lang="en-US" sz="1800" b="0" i="0" u="none" strike="noStrike" cap="none" normalizeH="0" baseline="0" smtClean="0">
                        <a:ln>
                          <a:noFill/>
                        </a:ln>
                        <a:solidFill>
                          <a:schemeClr val="tx1"/>
                        </a:solidFill>
                        <a:effectLst/>
                        <a:latin typeface="Arial" pitchFamily="34" charset="0"/>
                        <a:ea typeface="宋体" pitchFamily="2" charset="-122"/>
                        <a:cs typeface="Arial" pitchFamily="34" charset="0"/>
                      </a:endParaRPr>
                    </a:p>
                  </a:txBody>
                  <a:tcPr marT="45677" marB="45677"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a:noFill/>
                    </a:lnT>
                    <a:lnB w="25400" cap="flat" cmpd="sng" algn="ctr">
                      <a:solidFill>
                        <a:srgbClr val="FFFFFF"/>
                      </a:solidFill>
                      <a:prstDash val="solid"/>
                      <a:round/>
                      <a:headEnd type="none" w="med" len="med"/>
                      <a:tailEnd type="none" w="med" len="med"/>
                    </a:lnB>
                    <a:lnTlToBr>
                      <a:noFill/>
                    </a:lnTlToBr>
                    <a:lnBlToTr>
                      <a:noFill/>
                    </a:lnBlToTr>
                    <a:solidFill>
                      <a:srgbClr val="AEF4AA"/>
                    </a:solidFill>
                  </a:tcPr>
                </a:tc>
                <a:tc>
                  <a:txBody>
                    <a:bodyPr/>
                    <a:lstStyle/>
                    <a:p>
                      <a:pPr marL="0" marR="0" lvl="0" indent="0" algn="l"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smtClean="0">
                          <a:ln>
                            <a:noFill/>
                          </a:ln>
                          <a:solidFill>
                            <a:schemeClr val="tx1"/>
                          </a:solidFill>
                          <a:effectLst/>
                          <a:latin typeface="Arial" pitchFamily="34" charset="0"/>
                          <a:ea typeface="宋体" pitchFamily="2" charset="-122"/>
                          <a:cs typeface="Arial" pitchFamily="34" charset="0"/>
                        </a:rPr>
                        <a:t>T2</a:t>
                      </a:r>
                      <a:endParaRPr kumimoji="0" lang="en-US" sz="1800" b="0" i="0" u="none" strike="noStrike" cap="none" normalizeH="0" baseline="0" smtClean="0">
                        <a:ln>
                          <a:noFill/>
                        </a:ln>
                        <a:solidFill>
                          <a:schemeClr val="tx1"/>
                        </a:solidFill>
                        <a:effectLst/>
                        <a:latin typeface="Arial" pitchFamily="34" charset="0"/>
                        <a:ea typeface="宋体" pitchFamily="2" charset="-122"/>
                        <a:cs typeface="Arial" pitchFamily="34" charset="0"/>
                      </a:endParaRPr>
                    </a:p>
                  </a:txBody>
                  <a:tcPr marT="45677" marB="45677"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a:noFill/>
                    </a:lnT>
                    <a:lnB w="25400" cap="flat" cmpd="sng" algn="ctr">
                      <a:solidFill>
                        <a:srgbClr val="FFFFFF"/>
                      </a:solidFill>
                      <a:prstDash val="solid"/>
                      <a:round/>
                      <a:headEnd type="none" w="med" len="med"/>
                      <a:tailEnd type="none" w="med" len="med"/>
                    </a:lnB>
                    <a:lnTlToBr>
                      <a:noFill/>
                    </a:lnTlToBr>
                    <a:lnBlToTr>
                      <a:noFill/>
                    </a:lnBlToTr>
                    <a:solidFill>
                      <a:srgbClr val="AEF4AA"/>
                    </a:solidFill>
                  </a:tcPr>
                </a:tc>
                <a:tc>
                  <a:txBody>
                    <a:bodyPr/>
                    <a:lstStyle/>
                    <a:p>
                      <a:pPr marL="0" marR="0" lvl="0" indent="0" algn="l"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smtClean="0">
                          <a:ln>
                            <a:noFill/>
                          </a:ln>
                          <a:solidFill>
                            <a:schemeClr val="tx1"/>
                          </a:solidFill>
                          <a:effectLst/>
                          <a:latin typeface="Arial" pitchFamily="34" charset="0"/>
                          <a:ea typeface="宋体" pitchFamily="2" charset="-122"/>
                          <a:cs typeface="Arial" pitchFamily="34" charset="0"/>
                        </a:rPr>
                        <a:t>T3</a:t>
                      </a:r>
                      <a:endParaRPr kumimoji="0" lang="en-US" sz="1800" b="0" i="0" u="none" strike="noStrike" cap="none" normalizeH="0" baseline="0" smtClean="0">
                        <a:ln>
                          <a:noFill/>
                        </a:ln>
                        <a:solidFill>
                          <a:schemeClr val="tx1"/>
                        </a:solidFill>
                        <a:effectLst/>
                        <a:latin typeface="Arial" pitchFamily="34" charset="0"/>
                        <a:ea typeface="宋体" pitchFamily="2" charset="-122"/>
                        <a:cs typeface="Arial" pitchFamily="34" charset="0"/>
                      </a:endParaRPr>
                    </a:p>
                  </a:txBody>
                  <a:tcPr marT="45677" marB="45677"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a:noFill/>
                    </a:lnT>
                    <a:lnB w="25400" cap="flat" cmpd="sng" algn="ctr">
                      <a:solidFill>
                        <a:srgbClr val="FFFFFF"/>
                      </a:solidFill>
                      <a:prstDash val="solid"/>
                      <a:round/>
                      <a:headEnd type="none" w="med" len="med"/>
                      <a:tailEnd type="none" w="med" len="med"/>
                    </a:lnB>
                    <a:lnTlToBr>
                      <a:noFill/>
                    </a:lnTlToBr>
                    <a:lnBlToTr>
                      <a:noFill/>
                    </a:lnBlToTr>
                    <a:solidFill>
                      <a:srgbClr val="AEF4AA"/>
                    </a:solidFill>
                  </a:tcPr>
                </a:tc>
                <a:tc>
                  <a:txBody>
                    <a:bodyPr/>
                    <a:lstStyle/>
                    <a:p>
                      <a:pPr marL="0" marR="0" lvl="0" indent="0" algn="l"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smtClean="0">
                          <a:ln>
                            <a:noFill/>
                          </a:ln>
                          <a:solidFill>
                            <a:schemeClr val="tx1"/>
                          </a:solidFill>
                          <a:effectLst/>
                          <a:latin typeface="Arial" pitchFamily="34" charset="0"/>
                          <a:ea typeface="宋体" pitchFamily="2" charset="-122"/>
                          <a:cs typeface="Arial" pitchFamily="34" charset="0"/>
                        </a:rPr>
                        <a:t>T4</a:t>
                      </a:r>
                      <a:endParaRPr kumimoji="0" lang="en-US" sz="1800" b="0" i="0" u="none" strike="noStrike" cap="none" normalizeH="0" baseline="0" smtClean="0">
                        <a:ln>
                          <a:noFill/>
                        </a:ln>
                        <a:solidFill>
                          <a:schemeClr val="tx1"/>
                        </a:solidFill>
                        <a:effectLst/>
                        <a:latin typeface="Arial" pitchFamily="34" charset="0"/>
                        <a:ea typeface="宋体" pitchFamily="2" charset="-122"/>
                        <a:cs typeface="Arial" pitchFamily="34" charset="0"/>
                      </a:endParaRPr>
                    </a:p>
                  </a:txBody>
                  <a:tcPr marT="45677" marB="45677" horzOverflow="overflow">
                    <a:lnL w="25400" cap="flat" cmpd="sng" algn="ctr">
                      <a:solidFill>
                        <a:srgbClr val="FFFFFF"/>
                      </a:solidFill>
                      <a:prstDash val="solid"/>
                      <a:round/>
                      <a:headEnd type="none" w="med" len="med"/>
                      <a:tailEnd type="none" w="med" len="med"/>
                    </a:lnL>
                    <a:lnR>
                      <a:noFill/>
                    </a:lnR>
                    <a:lnT>
                      <a:noFill/>
                    </a:lnT>
                    <a:lnB w="25400" cap="flat" cmpd="sng" algn="ctr">
                      <a:solidFill>
                        <a:srgbClr val="FFFFFF"/>
                      </a:solidFill>
                      <a:prstDash val="solid"/>
                      <a:round/>
                      <a:headEnd type="none" w="med" len="med"/>
                      <a:tailEnd type="none" w="med" len="med"/>
                    </a:lnB>
                    <a:lnTlToBr>
                      <a:noFill/>
                    </a:lnTlToBr>
                    <a:lnBlToTr>
                      <a:noFill/>
                    </a:lnBlToTr>
                    <a:solidFill>
                      <a:srgbClr val="AEF4AA"/>
                    </a:solidFill>
                  </a:tcPr>
                </a:tc>
              </a:tr>
              <a:tr h="286425">
                <a:tc>
                  <a:txBody>
                    <a:bodyPr/>
                    <a:lstStyle/>
                    <a:p>
                      <a:pPr marL="0" marR="0" lvl="0" indent="0" algn="l"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ea typeface="宋体" pitchFamily="2" charset="-122"/>
                          <a:cs typeface="Arial" pitchFamily="34" charset="0"/>
                        </a:rPr>
                        <a:t>Chairman Smith</a:t>
                      </a:r>
                    </a:p>
                  </a:txBody>
                  <a:tcPr marT="45677" marB="45677" horzOverflow="overflow">
                    <a:lnL>
                      <a:noFill/>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ea typeface="宋体" pitchFamily="2" charset="-122"/>
                          <a:cs typeface="Arial" pitchFamily="34" charset="0"/>
                        </a:rPr>
                        <a:t>-infinite</a:t>
                      </a:r>
                    </a:p>
                  </a:txBody>
                  <a:tcPr marT="45677" marB="45677"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ea typeface="宋体" pitchFamily="2" charset="-122"/>
                          <a:cs typeface="Arial" pitchFamily="34" charset="0"/>
                        </a:rPr>
                        <a:t>20010101</a:t>
                      </a:r>
                    </a:p>
                  </a:txBody>
                  <a:tcPr marT="45677" marB="45677"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ea typeface="宋体" pitchFamily="2" charset="-122"/>
                          <a:cs typeface="Arial" pitchFamily="34" charset="0"/>
                        </a:rPr>
                        <a:t>20010101</a:t>
                      </a:r>
                    </a:p>
                  </a:txBody>
                  <a:tcPr marT="45677" marB="45677"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ea typeface="宋体" pitchFamily="2" charset="-122"/>
                          <a:cs typeface="Arial" pitchFamily="34" charset="0"/>
                        </a:rPr>
                        <a:t>+infinite</a:t>
                      </a:r>
                    </a:p>
                  </a:txBody>
                  <a:tcPr marT="45677" marB="45677" horzOverflow="overflow">
                    <a:lnL w="25400" cap="flat" cmpd="sng" algn="ctr">
                      <a:solidFill>
                        <a:srgbClr val="FFFFFF"/>
                      </a:solidFill>
                      <a:prstDash val="solid"/>
                      <a:round/>
                      <a:headEnd type="none" w="med" len="med"/>
                      <a:tailEnd type="none" w="med" len="med"/>
                    </a:lnL>
                    <a:lnR>
                      <a:noFill/>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r>
              <a:tr h="481496">
                <a:tc>
                  <a:txBody>
                    <a:bodyPr/>
                    <a:lstStyle/>
                    <a:p>
                      <a:pPr marL="0" marR="0" lvl="0" indent="0" algn="l"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ea typeface="宋体" pitchFamily="2" charset="-122"/>
                          <a:cs typeface="Arial" pitchFamily="34" charset="0"/>
                        </a:rPr>
                        <a:t>Smith, who has been chairman for two years</a:t>
                      </a:r>
                    </a:p>
                  </a:txBody>
                  <a:tcPr marT="45677" marB="45677" horzOverflow="overflow">
                    <a:lnL>
                      <a:noFill/>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ea typeface="宋体" pitchFamily="2" charset="-122"/>
                          <a:cs typeface="Arial" pitchFamily="34" charset="0"/>
                        </a:rPr>
                        <a:t>-infinite</a:t>
                      </a:r>
                    </a:p>
                  </a:txBody>
                  <a:tcPr marT="45677" marB="45677"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ea typeface="宋体" pitchFamily="2" charset="-122"/>
                          <a:cs typeface="Arial" pitchFamily="34" charset="0"/>
                        </a:rPr>
                        <a:t>19990101</a:t>
                      </a:r>
                    </a:p>
                  </a:txBody>
                  <a:tcPr marT="45677" marB="45677"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ea typeface="宋体" pitchFamily="2" charset="-122"/>
                          <a:cs typeface="Arial" pitchFamily="34" charset="0"/>
                        </a:rPr>
                        <a:t>20010101</a:t>
                      </a:r>
                    </a:p>
                  </a:txBody>
                  <a:tcPr marT="45677" marB="45677"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ea typeface="宋体" pitchFamily="2" charset="-122"/>
                          <a:cs typeface="Arial" pitchFamily="34" charset="0"/>
                        </a:rPr>
                        <a:t>+infinite</a:t>
                      </a:r>
                    </a:p>
                  </a:txBody>
                  <a:tcPr marT="45677" marB="45677" horzOverflow="overflow">
                    <a:lnL w="25400" cap="flat" cmpd="sng" algn="ctr">
                      <a:solidFill>
                        <a:srgbClr val="FFFFFF"/>
                      </a:solidFill>
                      <a:prstDash val="solid"/>
                      <a:round/>
                      <a:headEnd type="none" w="med" len="med"/>
                      <a:tailEnd type="none" w="med" len="med"/>
                    </a:lnL>
                    <a:lnR>
                      <a:noFill/>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r>
              <a:tr h="481496">
                <a:tc>
                  <a:txBody>
                    <a:bodyPr/>
                    <a:lstStyle/>
                    <a:p>
                      <a:pPr marL="0" marR="0" lvl="0" indent="0" algn="l"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ea typeface="宋体" pitchFamily="2" charset="-122"/>
                          <a:cs typeface="Arial" pitchFamily="34" charset="0"/>
                        </a:rPr>
                        <a:t>Smith, who was named chairman two years ago</a:t>
                      </a:r>
                    </a:p>
                  </a:txBody>
                  <a:tcPr marT="45677" marB="45677" horzOverflow="overflow">
                    <a:lnL>
                      <a:noFill/>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ea typeface="宋体" pitchFamily="2" charset="-122"/>
                          <a:cs typeface="Arial" pitchFamily="34" charset="0"/>
                        </a:rPr>
                        <a:t>19990101</a:t>
                      </a:r>
                    </a:p>
                  </a:txBody>
                  <a:tcPr marT="45677" marB="45677"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ea typeface="宋体" pitchFamily="2" charset="-122"/>
                          <a:cs typeface="Arial" pitchFamily="34" charset="0"/>
                        </a:rPr>
                        <a:t>19990101</a:t>
                      </a:r>
                    </a:p>
                  </a:txBody>
                  <a:tcPr marT="45677" marB="45677"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ea typeface="宋体" pitchFamily="2" charset="-122"/>
                          <a:cs typeface="Arial" pitchFamily="34" charset="0"/>
                        </a:rPr>
                        <a:t>19990101</a:t>
                      </a:r>
                    </a:p>
                  </a:txBody>
                  <a:tcPr marT="45677" marB="45677"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ea typeface="宋体" pitchFamily="2" charset="-122"/>
                          <a:cs typeface="Arial" pitchFamily="34" charset="0"/>
                        </a:rPr>
                        <a:t>+infinite</a:t>
                      </a:r>
                    </a:p>
                  </a:txBody>
                  <a:tcPr marT="45677" marB="45677" horzOverflow="overflow">
                    <a:lnL w="25400" cap="flat" cmpd="sng" algn="ctr">
                      <a:solidFill>
                        <a:srgbClr val="FFFFFF"/>
                      </a:solidFill>
                      <a:prstDash val="solid"/>
                      <a:round/>
                      <a:headEnd type="none" w="med" len="med"/>
                      <a:tailEnd type="none" w="med" len="med"/>
                    </a:lnL>
                    <a:lnR>
                      <a:noFill/>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r>
              <a:tr h="286425">
                <a:tc>
                  <a:txBody>
                    <a:bodyPr/>
                    <a:lstStyle/>
                    <a:p>
                      <a:pPr marL="0" marR="0" lvl="0" indent="0" algn="l"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ea typeface="宋体" pitchFamily="2" charset="-122"/>
                          <a:cs typeface="Arial" pitchFamily="34" charset="0"/>
                        </a:rPr>
                        <a:t>Smith, who resigned last October</a:t>
                      </a:r>
                    </a:p>
                  </a:txBody>
                  <a:tcPr marT="45677" marB="45677" horzOverflow="overflow">
                    <a:lnL>
                      <a:noFill/>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ea typeface="宋体" pitchFamily="2" charset="-122"/>
                          <a:cs typeface="Arial" pitchFamily="34" charset="0"/>
                        </a:rPr>
                        <a:t>-infinite</a:t>
                      </a:r>
                    </a:p>
                  </a:txBody>
                  <a:tcPr marT="45677" marB="45677"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ea typeface="宋体" pitchFamily="2" charset="-122"/>
                          <a:cs typeface="Arial" pitchFamily="34" charset="0"/>
                        </a:rPr>
                        <a:t>20001001</a:t>
                      </a:r>
                    </a:p>
                  </a:txBody>
                  <a:tcPr marT="45677" marB="45677"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ea typeface="宋体" pitchFamily="2" charset="-122"/>
                          <a:cs typeface="Arial" pitchFamily="34" charset="0"/>
                        </a:rPr>
                        <a:t>20001001</a:t>
                      </a:r>
                    </a:p>
                  </a:txBody>
                  <a:tcPr marT="45677" marB="45677"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ea typeface="宋体" pitchFamily="2" charset="-122"/>
                          <a:cs typeface="Arial" pitchFamily="34" charset="0"/>
                        </a:rPr>
                        <a:t>20001031</a:t>
                      </a:r>
                    </a:p>
                  </a:txBody>
                  <a:tcPr marT="45677" marB="45677" horzOverflow="overflow">
                    <a:lnL w="25400" cap="flat" cmpd="sng" algn="ctr">
                      <a:solidFill>
                        <a:srgbClr val="FFFFFF"/>
                      </a:solidFill>
                      <a:prstDash val="solid"/>
                      <a:round/>
                      <a:headEnd type="none" w="med" len="med"/>
                      <a:tailEnd type="none" w="med" len="med"/>
                    </a:lnL>
                    <a:lnR>
                      <a:noFill/>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r>
              <a:tr h="481496">
                <a:tc>
                  <a:txBody>
                    <a:bodyPr/>
                    <a:lstStyle/>
                    <a:p>
                      <a:pPr marL="0" marR="0" lvl="0" indent="0" algn="l"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ea typeface="宋体" pitchFamily="2" charset="-122"/>
                          <a:cs typeface="Arial" pitchFamily="34" charset="0"/>
                        </a:rPr>
                        <a:t>Smith served as chairman for 7 years before leaving in 1991</a:t>
                      </a:r>
                    </a:p>
                  </a:txBody>
                  <a:tcPr marT="45677" marB="45677" horzOverflow="overflow">
                    <a:lnL>
                      <a:noFill/>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ea typeface="宋体" pitchFamily="2" charset="-122"/>
                          <a:cs typeface="Arial" pitchFamily="34" charset="0"/>
                        </a:rPr>
                        <a:t>19840101</a:t>
                      </a:r>
                    </a:p>
                  </a:txBody>
                  <a:tcPr marT="45677" marB="45677"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ea typeface="宋体" pitchFamily="2" charset="-122"/>
                          <a:cs typeface="Arial" pitchFamily="34" charset="0"/>
                        </a:rPr>
                        <a:t>19841231</a:t>
                      </a:r>
                    </a:p>
                  </a:txBody>
                  <a:tcPr marT="45677" marB="45677"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ea typeface="宋体" pitchFamily="2" charset="-122"/>
                          <a:cs typeface="Arial" pitchFamily="34" charset="0"/>
                        </a:rPr>
                        <a:t>19910101</a:t>
                      </a:r>
                    </a:p>
                  </a:txBody>
                  <a:tcPr marT="45677" marB="45677"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ea typeface="宋体" pitchFamily="2" charset="-122"/>
                          <a:cs typeface="Arial" pitchFamily="34" charset="0"/>
                        </a:rPr>
                        <a:t>19911231</a:t>
                      </a:r>
                    </a:p>
                  </a:txBody>
                  <a:tcPr marT="45677" marB="45677" horzOverflow="overflow">
                    <a:lnL w="25400" cap="flat" cmpd="sng" algn="ctr">
                      <a:solidFill>
                        <a:srgbClr val="FFFFFF"/>
                      </a:solidFill>
                      <a:prstDash val="solid"/>
                      <a:round/>
                      <a:headEnd type="none" w="med" len="med"/>
                      <a:tailEnd type="none" w="med" len="med"/>
                    </a:lnL>
                    <a:lnR>
                      <a:noFill/>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r>
              <a:tr h="481496">
                <a:tc>
                  <a:txBody>
                    <a:bodyPr/>
                    <a:lstStyle/>
                    <a:p>
                      <a:pPr marL="0" marR="0" lvl="0" indent="0" algn="l"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ea typeface="宋体" pitchFamily="2" charset="-122"/>
                          <a:cs typeface="Arial" pitchFamily="34" charset="0"/>
                        </a:rPr>
                        <a:t>Smith was named chairman in 1980</a:t>
                      </a:r>
                    </a:p>
                  </a:txBody>
                  <a:tcPr marT="45677" marB="45677" horzOverflow="overflow">
                    <a:lnL>
                      <a:noFill/>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a:noFill/>
                    </a:lnB>
                    <a:lnTlToBr>
                      <a:noFill/>
                    </a:lnTlToBr>
                    <a:lnBlToTr>
                      <a:noFill/>
                    </a:lnBlToTr>
                    <a:solidFill>
                      <a:srgbClr val="CCCCCC"/>
                    </a:solidFill>
                  </a:tcPr>
                </a:tc>
                <a:tc>
                  <a:txBody>
                    <a:bodyPr/>
                    <a:lstStyle/>
                    <a:p>
                      <a:pPr marL="0" marR="0" lvl="0" indent="0" algn="l"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ea typeface="宋体" pitchFamily="2" charset="-122"/>
                          <a:cs typeface="Arial" pitchFamily="34" charset="0"/>
                        </a:rPr>
                        <a:t>19800101</a:t>
                      </a:r>
                    </a:p>
                  </a:txBody>
                  <a:tcPr marT="45677" marB="45677"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a:noFill/>
                    </a:lnB>
                    <a:lnTlToBr>
                      <a:noFill/>
                    </a:lnTlToBr>
                    <a:lnBlToTr>
                      <a:noFill/>
                    </a:lnBlToTr>
                    <a:solidFill>
                      <a:srgbClr val="CCCCCC"/>
                    </a:solidFill>
                  </a:tcPr>
                </a:tc>
                <a:tc>
                  <a:txBody>
                    <a:bodyPr/>
                    <a:lstStyle/>
                    <a:p>
                      <a:pPr marL="0" marR="0" lvl="0" indent="0" algn="l"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ea typeface="宋体" pitchFamily="2" charset="-122"/>
                          <a:cs typeface="Arial" pitchFamily="34" charset="0"/>
                        </a:rPr>
                        <a:t>19801231</a:t>
                      </a:r>
                    </a:p>
                  </a:txBody>
                  <a:tcPr marT="45677" marB="45677"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a:noFill/>
                    </a:lnB>
                    <a:lnTlToBr>
                      <a:noFill/>
                    </a:lnTlToBr>
                    <a:lnBlToTr>
                      <a:noFill/>
                    </a:lnBlToTr>
                    <a:solidFill>
                      <a:srgbClr val="CCCCCC"/>
                    </a:solidFill>
                  </a:tcPr>
                </a:tc>
                <a:tc>
                  <a:txBody>
                    <a:bodyPr/>
                    <a:lstStyle/>
                    <a:p>
                      <a:pPr marL="0" marR="0" lvl="0" indent="0" algn="l"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ea typeface="宋体" pitchFamily="2" charset="-122"/>
                          <a:cs typeface="Arial" pitchFamily="34" charset="0"/>
                        </a:rPr>
                        <a:t>19800101</a:t>
                      </a:r>
                    </a:p>
                  </a:txBody>
                  <a:tcPr marT="45677" marB="45677"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a:noFill/>
                    </a:lnB>
                    <a:lnTlToBr>
                      <a:noFill/>
                    </a:lnTlToBr>
                    <a:lnBlToTr>
                      <a:noFill/>
                    </a:lnBlToTr>
                    <a:solidFill>
                      <a:srgbClr val="CCCCCC"/>
                    </a:solidFill>
                  </a:tcPr>
                </a:tc>
                <a:tc>
                  <a:txBody>
                    <a:bodyPr/>
                    <a:lstStyle/>
                    <a:p>
                      <a:pPr marL="0" marR="0" lvl="0" indent="0" algn="l"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ea typeface="宋体" pitchFamily="2" charset="-122"/>
                          <a:cs typeface="Arial" pitchFamily="34" charset="0"/>
                        </a:rPr>
                        <a:t>+infinite</a:t>
                      </a:r>
                    </a:p>
                  </a:txBody>
                  <a:tcPr marT="45677" marB="45677" horzOverflow="overflow">
                    <a:lnL w="25400" cap="flat" cmpd="sng" algn="ctr">
                      <a:solidFill>
                        <a:srgbClr val="FFFFFF"/>
                      </a:solidFill>
                      <a:prstDash val="solid"/>
                      <a:round/>
                      <a:headEnd type="none" w="med" len="med"/>
                      <a:tailEnd type="none" w="med" len="med"/>
                    </a:lnL>
                    <a:lnR>
                      <a:noFill/>
                    </a:lnR>
                    <a:lnT w="25400" cap="flat" cmpd="sng" algn="ctr">
                      <a:solidFill>
                        <a:srgbClr val="FFFFFF"/>
                      </a:solidFill>
                      <a:prstDash val="solid"/>
                      <a:round/>
                      <a:headEnd type="none" w="med" len="med"/>
                      <a:tailEnd type="none" w="med" len="med"/>
                    </a:lnT>
                    <a:lnB>
                      <a:noFill/>
                    </a:lnB>
                    <a:lnTlToBr>
                      <a:noFill/>
                    </a:lnTlToBr>
                    <a:lnBlToTr>
                      <a:noFill/>
                    </a:lnBlToTr>
                    <a:solidFill>
                      <a:srgbClr val="CCCCCC"/>
                    </a:solid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4451"/>
                                        </p:tgtEl>
                                        <p:attrNameLst>
                                          <p:attrName>style.visibility</p:attrName>
                                        </p:attrNameLst>
                                      </p:cBhvr>
                                      <p:to>
                                        <p:strVal val="visible"/>
                                      </p:to>
                                    </p:set>
                                    <p:animEffect transition="in" filter="blinds(horizontal)">
                                      <p:cBhvr>
                                        <p:cTn id="7" dur="500"/>
                                        <p:tgtEl>
                                          <p:spTgt spid="1044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68996"/>
                                        </p:tgtEl>
                                        <p:attrNameLst>
                                          <p:attrName>style.visibility</p:attrName>
                                        </p:attrNameLst>
                                      </p:cBhvr>
                                      <p:to>
                                        <p:strVal val="visible"/>
                                      </p:to>
                                    </p:set>
                                    <p:animEffect transition="in" filter="blinds(horizontal)">
                                      <p:cBhvr>
                                        <p:cTn id="12" dur="500"/>
                                        <p:tgtEl>
                                          <p:spTgt spid="468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6"/>
          <p:cNvSpPr>
            <a:spLocks noGrp="1" noChangeArrowheads="1"/>
          </p:cNvSpPr>
          <p:nvPr>
            <p:ph type="sldNum" sz="quarter" idx="12"/>
          </p:nvPr>
        </p:nvSpPr>
        <p:spPr>
          <a:ln>
            <a:miter lim="800000"/>
            <a:headEnd/>
            <a:tailEnd/>
          </a:ln>
        </p:spPr>
        <p:txBody>
          <a:bodyPr/>
          <a:lstStyle/>
          <a:p>
            <a:pPr>
              <a:defRPr/>
            </a:pPr>
            <a:fld id="{16B2BD89-E33E-4D71-861D-285358CC7A86}" type="slidenum">
              <a:rPr lang="en-US" smtClean="0"/>
              <a:pPr>
                <a:defRPr/>
              </a:pPr>
              <a:t>6</a:t>
            </a:fld>
            <a:endParaRPr lang="en-US" smtClean="0"/>
          </a:p>
        </p:txBody>
      </p:sp>
      <p:sp>
        <p:nvSpPr>
          <p:cNvPr id="62466"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7B9F9015-07DC-4905-934C-48D5E0045BF1}" type="slidenum">
              <a:rPr lang="en-US" sz="1200">
                <a:latin typeface="Garamond" pitchFamily="18" charset="0"/>
              </a:rPr>
              <a:pPr algn="r"/>
              <a:t>6</a:t>
            </a:fld>
            <a:endParaRPr lang="en-US" sz="1200">
              <a:latin typeface="Garamond" pitchFamily="18" charset="0"/>
            </a:endParaRPr>
          </a:p>
        </p:txBody>
      </p:sp>
      <p:sp>
        <p:nvSpPr>
          <p:cNvPr id="62467" name="Rectangle 2"/>
          <p:cNvSpPr>
            <a:spLocks noGrp="1" noChangeArrowheads="1"/>
          </p:cNvSpPr>
          <p:nvPr>
            <p:ph type="body" idx="1"/>
          </p:nvPr>
        </p:nvSpPr>
        <p:spPr>
          <a:xfrm>
            <a:off x="468313" y="1628775"/>
            <a:ext cx="8229600" cy="4525963"/>
          </a:xfrm>
        </p:spPr>
        <p:txBody>
          <a:bodyPr/>
          <a:lstStyle/>
          <a:p>
            <a:pPr marL="609600" indent="-609600" eaLnBrk="1" hangingPunct="1"/>
            <a:r>
              <a:rPr lang="en-US" altLang="zh-CN" sz="3600" smtClean="0">
                <a:ea typeface="SimSun" pitchFamily="2" charset="-122"/>
              </a:rPr>
              <a:t>Background</a:t>
            </a:r>
          </a:p>
        </p:txBody>
      </p:sp>
      <p:pic>
        <p:nvPicPr>
          <p:cNvPr id="62468" name="Picture 3"/>
          <p:cNvPicPr>
            <a:picLocks noChangeAspect="1" noChangeArrowheads="1"/>
          </p:cNvPicPr>
          <p:nvPr/>
        </p:nvPicPr>
        <p:blipFill>
          <a:blip r:embed="rId3"/>
          <a:srcRect/>
          <a:stretch>
            <a:fillRect/>
          </a:stretch>
        </p:blipFill>
        <p:spPr bwMode="auto">
          <a:xfrm>
            <a:off x="5651500" y="3860800"/>
            <a:ext cx="2628900" cy="1743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6"/>
          <p:cNvSpPr>
            <a:spLocks noGrp="1" noChangeArrowheads="1"/>
          </p:cNvSpPr>
          <p:nvPr>
            <p:ph type="sldNum" sz="quarter" idx="12"/>
          </p:nvPr>
        </p:nvSpPr>
        <p:spPr>
          <a:ln>
            <a:miter lim="800000"/>
            <a:headEnd/>
            <a:tailEnd/>
          </a:ln>
        </p:spPr>
        <p:txBody>
          <a:bodyPr/>
          <a:lstStyle/>
          <a:p>
            <a:pPr>
              <a:defRPr/>
            </a:pPr>
            <a:fld id="{B77A0F45-93DB-4D90-83CB-F379AE02AC84}" type="slidenum">
              <a:rPr lang="en-US" smtClean="0"/>
              <a:pPr>
                <a:defRPr/>
              </a:pPr>
              <a:t>60</a:t>
            </a:fld>
            <a:endParaRPr lang="en-US" smtClean="0"/>
          </a:p>
        </p:txBody>
      </p:sp>
      <p:sp>
        <p:nvSpPr>
          <p:cNvPr id="172034"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82D6E72B-C170-4176-957A-553F9E61E835}" type="slidenum">
              <a:rPr lang="en-US" sz="1200">
                <a:latin typeface="Garamond" pitchFamily="18" charset="0"/>
              </a:rPr>
              <a:pPr algn="r"/>
              <a:t>60</a:t>
            </a:fld>
            <a:endParaRPr lang="en-US" sz="1200">
              <a:latin typeface="Garamond" pitchFamily="18" charset="0"/>
            </a:endParaRPr>
          </a:p>
        </p:txBody>
      </p:sp>
      <p:sp>
        <p:nvSpPr>
          <p:cNvPr id="172035"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A05D6132-352F-4AEA-AA1A-57B154D9438B}" type="slidenum">
              <a:rPr lang="en-US" sz="1200">
                <a:latin typeface="Garamond" pitchFamily="18" charset="0"/>
              </a:rPr>
              <a:pPr algn="r"/>
              <a:t>60</a:t>
            </a:fld>
            <a:endParaRPr lang="en-US" sz="1200">
              <a:latin typeface="Garamond" pitchFamily="18" charset="0"/>
            </a:endParaRPr>
          </a:p>
        </p:txBody>
      </p:sp>
      <p:sp>
        <p:nvSpPr>
          <p:cNvPr id="172036" name="Title 1"/>
          <p:cNvSpPr>
            <a:spLocks noGrp="1"/>
          </p:cNvSpPr>
          <p:nvPr>
            <p:ph type="title" idx="4294967295"/>
          </p:nvPr>
        </p:nvSpPr>
        <p:spPr>
          <a:xfrm>
            <a:off x="985838" y="214313"/>
            <a:ext cx="8229600" cy="1139825"/>
          </a:xfrm>
        </p:spPr>
        <p:txBody>
          <a:bodyPr/>
          <a:lstStyle/>
          <a:p>
            <a:pPr eaLnBrk="1" hangingPunct="1"/>
            <a:r>
              <a:rPr lang="en-US" smtClean="0">
                <a:ea typeface="ＭＳ Ｐゴシック" pitchFamily="34" charset="-128"/>
              </a:rPr>
              <a:t>Time ML annotation</a:t>
            </a:r>
          </a:p>
        </p:txBody>
      </p:sp>
      <p:sp>
        <p:nvSpPr>
          <p:cNvPr id="172037" name="TextBox 3"/>
          <p:cNvSpPr txBox="1">
            <a:spLocks noChangeArrowheads="1"/>
          </p:cNvSpPr>
          <p:nvPr/>
        </p:nvSpPr>
        <p:spPr bwMode="auto">
          <a:xfrm>
            <a:off x="2124075" y="1125538"/>
            <a:ext cx="5053013" cy="374650"/>
          </a:xfrm>
          <a:prstGeom prst="rect">
            <a:avLst/>
          </a:prstGeom>
          <a:noFill/>
          <a:ln w="9525">
            <a:noFill/>
            <a:miter lim="800000"/>
            <a:headEnd/>
            <a:tailEnd/>
          </a:ln>
        </p:spPr>
        <p:txBody>
          <a:bodyPr wrap="none">
            <a:spAutoFit/>
          </a:bodyPr>
          <a:lstStyle/>
          <a:p>
            <a:pPr eaLnBrk="0" hangingPunct="0">
              <a:lnSpc>
                <a:spcPct val="80000"/>
              </a:lnSpc>
              <a:spcBef>
                <a:spcPct val="20000"/>
              </a:spcBef>
              <a:buClr>
                <a:schemeClr val="accent1"/>
              </a:buClr>
              <a:buSzPct val="65000"/>
              <a:buFont typeface="Wingdings" pitchFamily="2" charset="2"/>
              <a:buNone/>
            </a:pPr>
            <a:r>
              <a:rPr lang="en-US" sz="2200" b="1">
                <a:ea typeface="SimSun" pitchFamily="2" charset="-122"/>
              </a:rPr>
              <a:t>Wouldn’</a:t>
            </a:r>
            <a:r>
              <a:rPr lang="en-US" altLang="ja-JP" sz="2200" b="1">
                <a:ea typeface="SimSun" pitchFamily="2" charset="-122"/>
              </a:rPr>
              <a:t>t you want to annotate this?</a:t>
            </a:r>
            <a:endParaRPr lang="en-US" sz="2200" b="1">
              <a:ea typeface="SimSun" pitchFamily="2" charset="-122"/>
            </a:endParaRPr>
          </a:p>
        </p:txBody>
      </p:sp>
      <p:sp>
        <p:nvSpPr>
          <p:cNvPr id="8" name="TextBox 2"/>
          <p:cNvSpPr txBox="1">
            <a:spLocks noChangeArrowheads="1"/>
          </p:cNvSpPr>
          <p:nvPr/>
        </p:nvSpPr>
        <p:spPr bwMode="auto">
          <a:xfrm>
            <a:off x="1228725" y="3532188"/>
            <a:ext cx="6799263" cy="1354137"/>
          </a:xfrm>
          <a:prstGeom prst="rect">
            <a:avLst/>
          </a:prstGeom>
          <a:noFill/>
          <a:ln w="9525">
            <a:noFill/>
            <a:miter lim="800000"/>
            <a:headEnd/>
            <a:tailEnd/>
          </a:ln>
        </p:spPr>
        <p:txBody>
          <a:bodyPr>
            <a:spAutoFit/>
          </a:bodyPr>
          <a:lstStyle/>
          <a:p>
            <a:pPr eaLnBrk="0" hangingPunct="0">
              <a:lnSpc>
                <a:spcPct val="80000"/>
              </a:lnSpc>
              <a:spcBef>
                <a:spcPct val="20000"/>
              </a:spcBef>
              <a:buClr>
                <a:schemeClr val="accent1"/>
              </a:buClr>
              <a:buSzPct val="65000"/>
              <a:buFont typeface="Wingdings" pitchFamily="2" charset="2"/>
              <a:buNone/>
            </a:pPr>
            <a:r>
              <a:rPr lang="en-US">
                <a:ea typeface="SimSun" pitchFamily="2" charset="-122"/>
              </a:rPr>
              <a:t>John was </a:t>
            </a:r>
            <a:r>
              <a:rPr lang="en-US" b="1">
                <a:solidFill>
                  <a:schemeClr val="tx2"/>
                </a:solidFill>
                <a:ea typeface="SimSun" pitchFamily="2" charset="-122"/>
              </a:rPr>
              <a:t>hired</a:t>
            </a:r>
            <a:r>
              <a:rPr lang="en-US">
                <a:solidFill>
                  <a:schemeClr val="tx2"/>
                </a:solidFill>
                <a:ea typeface="SimSun" pitchFamily="2" charset="-122"/>
              </a:rPr>
              <a:t> </a:t>
            </a:r>
            <a:r>
              <a:rPr lang="en-US">
                <a:ea typeface="SimSun" pitchFamily="2" charset="-122"/>
              </a:rPr>
              <a:t>as a </a:t>
            </a:r>
            <a:r>
              <a:rPr lang="en-US" b="1">
                <a:solidFill>
                  <a:schemeClr val="tx2"/>
                </a:solidFill>
                <a:ea typeface="SimSun" pitchFamily="2" charset="-122"/>
              </a:rPr>
              <a:t>technician</a:t>
            </a:r>
            <a:r>
              <a:rPr lang="en-US">
                <a:solidFill>
                  <a:schemeClr val="tx2"/>
                </a:solidFill>
                <a:ea typeface="SimSun" pitchFamily="2" charset="-122"/>
              </a:rPr>
              <a:t> </a:t>
            </a:r>
            <a:r>
              <a:rPr lang="en-US">
                <a:ea typeface="SimSun" pitchFamily="2" charset="-122"/>
              </a:rPr>
              <a:t>by company A in </a:t>
            </a:r>
            <a:r>
              <a:rPr lang="en-US" b="1">
                <a:solidFill>
                  <a:schemeClr val="accent1"/>
                </a:solidFill>
                <a:ea typeface="SimSun" pitchFamily="2" charset="-122"/>
              </a:rPr>
              <a:t>June of 2006</a:t>
            </a:r>
            <a:r>
              <a:rPr lang="en-US">
                <a:ea typeface="SimSun" pitchFamily="2" charset="-122"/>
              </a:rPr>
              <a:t>.</a:t>
            </a:r>
          </a:p>
          <a:p>
            <a:pPr eaLnBrk="0" hangingPunct="0">
              <a:lnSpc>
                <a:spcPct val="80000"/>
              </a:lnSpc>
              <a:spcBef>
                <a:spcPct val="20000"/>
              </a:spcBef>
              <a:buClr>
                <a:schemeClr val="accent1"/>
              </a:buClr>
              <a:buSzPct val="65000"/>
              <a:buFont typeface="Wingdings" pitchFamily="2" charset="2"/>
              <a:buNone/>
            </a:pPr>
            <a:r>
              <a:rPr lang="en-US">
                <a:ea typeface="SimSun" pitchFamily="2" charset="-122"/>
              </a:rPr>
              <a:t>He </a:t>
            </a:r>
            <a:r>
              <a:rPr lang="en-US" b="1">
                <a:solidFill>
                  <a:schemeClr val="tx2"/>
                </a:solidFill>
                <a:ea typeface="SimSun" pitchFamily="2" charset="-122"/>
              </a:rPr>
              <a:t>began</a:t>
            </a:r>
            <a:r>
              <a:rPr lang="en-US">
                <a:solidFill>
                  <a:schemeClr val="tx2"/>
                </a:solidFill>
                <a:ea typeface="SimSun" pitchFamily="2" charset="-122"/>
              </a:rPr>
              <a:t> </a:t>
            </a:r>
            <a:r>
              <a:rPr lang="en-US" b="1">
                <a:solidFill>
                  <a:schemeClr val="tx2"/>
                </a:solidFill>
                <a:ea typeface="SimSun" pitchFamily="2" charset="-122"/>
              </a:rPr>
              <a:t>training</a:t>
            </a:r>
            <a:r>
              <a:rPr lang="en-US">
                <a:solidFill>
                  <a:schemeClr val="tx2"/>
                </a:solidFill>
                <a:ea typeface="SimSun" pitchFamily="2" charset="-122"/>
              </a:rPr>
              <a:t> </a:t>
            </a:r>
            <a:r>
              <a:rPr lang="en-US">
                <a:ea typeface="SimSun" pitchFamily="2" charset="-122"/>
              </a:rPr>
              <a:t>shortly thereafter. He </a:t>
            </a:r>
            <a:r>
              <a:rPr lang="en-US" b="1">
                <a:solidFill>
                  <a:schemeClr val="tx2"/>
                </a:solidFill>
                <a:ea typeface="SimSun" pitchFamily="2" charset="-122"/>
              </a:rPr>
              <a:t>worked</a:t>
            </a:r>
            <a:r>
              <a:rPr lang="en-US">
                <a:solidFill>
                  <a:schemeClr val="tx2"/>
                </a:solidFill>
                <a:ea typeface="SimSun" pitchFamily="2" charset="-122"/>
              </a:rPr>
              <a:t> </a:t>
            </a:r>
            <a:r>
              <a:rPr lang="en-US">
                <a:ea typeface="SimSun" pitchFamily="2" charset="-122"/>
              </a:rPr>
              <a:t>for company B in </a:t>
            </a:r>
            <a:r>
              <a:rPr lang="en-US" b="1">
                <a:solidFill>
                  <a:schemeClr val="accent1"/>
                </a:solidFill>
                <a:ea typeface="SimSun" pitchFamily="2" charset="-122"/>
              </a:rPr>
              <a:t>2010</a:t>
            </a:r>
            <a:r>
              <a:rPr lang="en-US">
                <a:ea typeface="SimSun" pitchFamily="2" charset="-122"/>
              </a:rPr>
              <a:t>.</a:t>
            </a:r>
          </a:p>
          <a:p>
            <a:pPr eaLnBrk="0" hangingPunct="0">
              <a:lnSpc>
                <a:spcPct val="80000"/>
              </a:lnSpc>
              <a:spcBef>
                <a:spcPct val="20000"/>
              </a:spcBef>
              <a:buClr>
                <a:schemeClr val="accent1"/>
              </a:buClr>
              <a:buSzPct val="65000"/>
              <a:buFont typeface="Wingdings" pitchFamily="2" charset="2"/>
              <a:buNone/>
            </a:pPr>
            <a:r>
              <a:rPr lang="en-US">
                <a:ea typeface="SimSun" pitchFamily="2" charset="-122"/>
              </a:rPr>
              <a:t>…</a:t>
            </a:r>
          </a:p>
          <a:p>
            <a:pPr eaLnBrk="0" hangingPunct="0">
              <a:lnSpc>
                <a:spcPct val="80000"/>
              </a:lnSpc>
              <a:spcBef>
                <a:spcPct val="20000"/>
              </a:spcBef>
              <a:buClr>
                <a:schemeClr val="accent1"/>
              </a:buClr>
              <a:buSzPct val="65000"/>
              <a:buFont typeface="Wingdings" pitchFamily="2" charset="2"/>
              <a:buNone/>
            </a:pPr>
            <a:r>
              <a:rPr lang="en-US" b="1">
                <a:ea typeface="SimSun" pitchFamily="2" charset="-122"/>
              </a:rPr>
              <a:t>After</a:t>
            </a:r>
            <a:r>
              <a:rPr lang="en-US">
                <a:ea typeface="SimSun" pitchFamily="2" charset="-122"/>
              </a:rPr>
              <a:t> </a:t>
            </a:r>
            <a:r>
              <a:rPr lang="en-US" b="1">
                <a:solidFill>
                  <a:schemeClr val="tx2"/>
                </a:solidFill>
                <a:ea typeface="SimSun" pitchFamily="2" charset="-122"/>
              </a:rPr>
              <a:t>leaving</a:t>
            </a:r>
            <a:r>
              <a:rPr lang="en-US">
                <a:solidFill>
                  <a:schemeClr val="tx2"/>
                </a:solidFill>
                <a:ea typeface="SimSun" pitchFamily="2" charset="-122"/>
              </a:rPr>
              <a:t> </a:t>
            </a:r>
            <a:r>
              <a:rPr lang="en-US">
                <a:ea typeface="SimSun" pitchFamily="2" charset="-122"/>
              </a:rPr>
              <a:t>Company B, John </a:t>
            </a:r>
            <a:r>
              <a:rPr lang="en-US" b="1">
                <a:solidFill>
                  <a:schemeClr val="tx2"/>
                </a:solidFill>
                <a:ea typeface="SimSun" pitchFamily="2" charset="-122"/>
              </a:rPr>
              <a:t>earned </a:t>
            </a:r>
            <a:r>
              <a:rPr lang="en-US">
                <a:ea typeface="SimSun" pitchFamily="2" charset="-122"/>
              </a:rPr>
              <a:t>a degree in engineering.</a:t>
            </a:r>
          </a:p>
        </p:txBody>
      </p:sp>
      <p:sp>
        <p:nvSpPr>
          <p:cNvPr id="11" name="TextBox 3"/>
          <p:cNvSpPr txBox="1">
            <a:spLocks noChangeArrowheads="1"/>
          </p:cNvSpPr>
          <p:nvPr/>
        </p:nvSpPr>
        <p:spPr bwMode="auto">
          <a:xfrm>
            <a:off x="3708400" y="3170238"/>
            <a:ext cx="1709738" cy="360362"/>
          </a:xfrm>
          <a:prstGeom prst="rect">
            <a:avLst/>
          </a:prstGeom>
          <a:noFill/>
          <a:ln w="9525">
            <a:noFill/>
            <a:miter lim="800000"/>
            <a:headEnd/>
            <a:tailEnd/>
          </a:ln>
        </p:spPr>
        <p:txBody>
          <a:bodyPr wrap="none">
            <a:spAutoFit/>
          </a:bodyPr>
          <a:lstStyle/>
          <a:p>
            <a:pPr eaLnBrk="0" hangingPunct="0">
              <a:lnSpc>
                <a:spcPct val="80000"/>
              </a:lnSpc>
              <a:spcBef>
                <a:spcPct val="20000"/>
              </a:spcBef>
              <a:buClr>
                <a:schemeClr val="accent1"/>
              </a:buClr>
              <a:buSzPct val="65000"/>
              <a:buFont typeface="Wingdings" pitchFamily="2" charset="2"/>
              <a:buNone/>
            </a:pPr>
            <a:r>
              <a:rPr lang="en-US" sz="2200" b="1">
                <a:ea typeface="SimSun" pitchFamily="2" charset="-122"/>
              </a:rPr>
              <a:t>Given this?</a:t>
            </a:r>
          </a:p>
        </p:txBody>
      </p:sp>
      <p:sp>
        <p:nvSpPr>
          <p:cNvPr id="12" name="Oval 11"/>
          <p:cNvSpPr/>
          <p:nvPr/>
        </p:nvSpPr>
        <p:spPr bwMode="auto">
          <a:xfrm>
            <a:off x="2090738" y="1989138"/>
            <a:ext cx="4713287" cy="468312"/>
          </a:xfrm>
          <a:prstGeom prst="ellipse">
            <a:avLst/>
          </a:prstGeom>
          <a:gradFill flip="none" rotWithShape="1">
            <a:gsLst>
              <a:gs pos="74579">
                <a:srgbClr val="CDE4BA"/>
              </a:gs>
              <a:gs pos="64589">
                <a:srgbClr val="BBE0AC"/>
              </a:gs>
              <a:gs pos="85844">
                <a:srgbClr val="E1E8CA"/>
              </a:gs>
              <a:gs pos="96250">
                <a:srgbClr val="F3ECD8"/>
              </a:gs>
              <a:gs pos="50000">
                <a:schemeClr val="accent6">
                  <a:lumMod val="40000"/>
                  <a:lumOff val="60000"/>
                </a:schemeClr>
              </a:gs>
              <a:gs pos="0">
                <a:schemeClr val="accent6">
                  <a:lumMod val="60000"/>
                  <a:lumOff val="40000"/>
                </a:schemeClr>
              </a:gs>
              <a:gs pos="50000">
                <a:schemeClr val="accent1">
                  <a:tint val="44500"/>
                  <a:satMod val="160000"/>
                </a:schemeClr>
              </a:gs>
              <a:gs pos="100000">
                <a:schemeClr val="accent6">
                  <a:lumMod val="20000"/>
                  <a:lumOff val="80000"/>
                </a:schemeClr>
              </a:gs>
            </a:gsLst>
            <a:lin ang="0" scaled="1"/>
            <a:tileRect/>
          </a:gradFill>
          <a:ln w="9525" cap="flat" cmpd="sng" algn="ctr">
            <a:noFill/>
            <a:prstDash val="solid"/>
            <a:round/>
            <a:headEnd type="none" w="med" len="med"/>
            <a:tailEnd type="none" w="med" len="med"/>
          </a:ln>
          <a:effectLst/>
        </p:spPr>
        <p:txBody>
          <a:bodyPr/>
          <a:lstStyle/>
          <a:p>
            <a:pPr marL="342900" indent="-342900" algn="ctr">
              <a:spcBef>
                <a:spcPct val="20000"/>
              </a:spcBef>
              <a:buClr>
                <a:schemeClr val="accent1"/>
              </a:buClr>
              <a:buSzPct val="65000"/>
              <a:buFont typeface="Wingdings" pitchFamily="2" charset="2"/>
              <a:buNone/>
              <a:defRPr/>
            </a:pPr>
            <a:r>
              <a:rPr lang="en-US" sz="1200" dirty="0">
                <a:latin typeface="Arial" pitchFamily="34" charset="0"/>
                <a:ea typeface="宋体" pitchFamily="1" charset="-122"/>
                <a:cs typeface="+mn-cs"/>
              </a:rPr>
              <a:t>Working (at A)</a:t>
            </a:r>
          </a:p>
        </p:txBody>
      </p:sp>
      <p:sp>
        <p:nvSpPr>
          <p:cNvPr id="172041" name="Rectangle 2"/>
          <p:cNvSpPr>
            <a:spLocks noChangeArrowheads="1"/>
          </p:cNvSpPr>
          <p:nvPr/>
        </p:nvSpPr>
        <p:spPr bwMode="auto">
          <a:xfrm>
            <a:off x="1133475" y="2878138"/>
            <a:ext cx="1892300" cy="334962"/>
          </a:xfrm>
          <a:prstGeom prst="rect">
            <a:avLst/>
          </a:prstGeom>
          <a:solidFill>
            <a:schemeClr val="accent1">
              <a:alpha val="79999"/>
            </a:schemeClr>
          </a:solidFill>
          <a:ln w="9525">
            <a:noFill/>
            <a:miter lim="800000"/>
            <a:headEnd/>
            <a:tailEnd/>
          </a:ln>
        </p:spPr>
        <p:txBody>
          <a:bodyPr/>
          <a:lstStyle/>
          <a:p>
            <a:pPr marL="342900" indent="-342900" algn="ctr">
              <a:spcBef>
                <a:spcPct val="20000"/>
              </a:spcBef>
              <a:buClr>
                <a:schemeClr val="accent1"/>
              </a:buClr>
              <a:buSzPct val="65000"/>
              <a:buFont typeface="Wingdings" pitchFamily="2" charset="2"/>
              <a:buNone/>
            </a:pPr>
            <a:r>
              <a:rPr lang="en-US" sz="1200">
                <a:ea typeface="SimSun" pitchFamily="2" charset="-122"/>
              </a:rPr>
              <a:t>2006</a:t>
            </a:r>
          </a:p>
        </p:txBody>
      </p:sp>
      <p:sp>
        <p:nvSpPr>
          <p:cNvPr id="172042" name="Rectangle 2"/>
          <p:cNvSpPr>
            <a:spLocks noChangeArrowheads="1"/>
          </p:cNvSpPr>
          <p:nvPr/>
        </p:nvSpPr>
        <p:spPr bwMode="auto">
          <a:xfrm>
            <a:off x="1933575" y="2517775"/>
            <a:ext cx="300038" cy="334963"/>
          </a:xfrm>
          <a:prstGeom prst="rect">
            <a:avLst/>
          </a:prstGeom>
          <a:solidFill>
            <a:schemeClr val="accent1">
              <a:alpha val="79999"/>
            </a:schemeClr>
          </a:solidFill>
          <a:ln w="9525">
            <a:noFill/>
            <a:miter lim="800000"/>
            <a:headEnd/>
            <a:tailEnd/>
          </a:ln>
        </p:spPr>
        <p:txBody>
          <a:bodyPr/>
          <a:lstStyle/>
          <a:p>
            <a:pPr marL="342900" indent="-342900" algn="ctr">
              <a:spcBef>
                <a:spcPct val="20000"/>
              </a:spcBef>
              <a:buClr>
                <a:schemeClr val="accent1"/>
              </a:buClr>
              <a:buSzPct val="65000"/>
              <a:buFont typeface="Wingdings" pitchFamily="2" charset="2"/>
              <a:buNone/>
            </a:pPr>
            <a:r>
              <a:rPr lang="en-US" sz="1200">
                <a:ea typeface="SimSun" pitchFamily="2" charset="-122"/>
              </a:rPr>
              <a:t>J</a:t>
            </a:r>
          </a:p>
        </p:txBody>
      </p:sp>
      <p:sp>
        <p:nvSpPr>
          <p:cNvPr id="172043" name="Left Brace 2"/>
          <p:cNvSpPr>
            <a:spLocks/>
          </p:cNvSpPr>
          <p:nvPr/>
        </p:nvSpPr>
        <p:spPr bwMode="auto">
          <a:xfrm rot="5400000">
            <a:off x="1921669" y="2180431"/>
            <a:ext cx="323850" cy="300038"/>
          </a:xfrm>
          <a:prstGeom prst="leftBrace">
            <a:avLst>
              <a:gd name="adj1" fmla="val 8333"/>
              <a:gd name="adj2" fmla="val 50000"/>
            </a:avLst>
          </a:prstGeom>
          <a:noFill/>
          <a:ln w="9525">
            <a:solidFill>
              <a:schemeClr val="tx1"/>
            </a:solidFill>
            <a:round/>
            <a:headEnd/>
            <a:tailEnd/>
          </a:ln>
        </p:spPr>
        <p:txBody>
          <a:bodyPr/>
          <a:lstStyle/>
          <a:p>
            <a:pPr marL="342900" indent="-342900">
              <a:spcBef>
                <a:spcPct val="20000"/>
              </a:spcBef>
              <a:buClr>
                <a:schemeClr val="accent1"/>
              </a:buClr>
              <a:buSzPct val="65000"/>
              <a:buFont typeface="Wingdings" pitchFamily="2" charset="2"/>
              <a:buNone/>
            </a:pPr>
            <a:endParaRPr lang="en-US" sz="2600">
              <a:ea typeface="SimSun" pitchFamily="2" charset="-122"/>
            </a:endParaRPr>
          </a:p>
        </p:txBody>
      </p:sp>
      <p:sp>
        <p:nvSpPr>
          <p:cNvPr id="15" name="Oval 14"/>
          <p:cNvSpPr/>
          <p:nvPr/>
        </p:nvSpPr>
        <p:spPr bwMode="auto">
          <a:xfrm>
            <a:off x="1133475" y="2003425"/>
            <a:ext cx="936625" cy="438150"/>
          </a:xfrm>
          <a:prstGeom prst="ellipse">
            <a:avLst/>
          </a:prstGeom>
          <a:solidFill>
            <a:schemeClr val="accent2">
              <a:lumMod val="60000"/>
              <a:lumOff val="40000"/>
              <a:alpha val="70000"/>
            </a:schemeClr>
          </a:solidFill>
          <a:ln w="9525" cap="flat" cmpd="sng" algn="ctr">
            <a:noFill/>
            <a:prstDash val="solid"/>
            <a:round/>
            <a:headEnd type="none" w="med" len="med"/>
            <a:tailEnd type="none" w="med" len="med"/>
          </a:ln>
          <a:effectLst/>
        </p:spPr>
        <p:txBody>
          <a:bodyPr/>
          <a:lstStyle/>
          <a:p>
            <a:pPr marL="342900" indent="-342900" algn="ctr">
              <a:spcBef>
                <a:spcPct val="20000"/>
              </a:spcBef>
              <a:buClr>
                <a:schemeClr val="accent1"/>
              </a:buClr>
              <a:buSzPct val="65000"/>
              <a:buFont typeface="Wingdings" pitchFamily="2" charset="2"/>
              <a:buNone/>
              <a:defRPr/>
            </a:pPr>
            <a:r>
              <a:rPr lang="en-US" sz="1200" dirty="0">
                <a:latin typeface="Arial" pitchFamily="34" charset="0"/>
                <a:ea typeface="宋体" pitchFamily="1" charset="-122"/>
                <a:cs typeface="+mn-cs"/>
              </a:rPr>
              <a:t>Hired  </a:t>
            </a:r>
          </a:p>
        </p:txBody>
      </p:sp>
      <p:sp>
        <p:nvSpPr>
          <p:cNvPr id="172045" name="Down Arrow 3"/>
          <p:cNvSpPr>
            <a:spLocks noChangeArrowheads="1"/>
          </p:cNvSpPr>
          <p:nvPr/>
        </p:nvSpPr>
        <p:spPr bwMode="auto">
          <a:xfrm>
            <a:off x="2001838" y="1487488"/>
            <a:ext cx="163512" cy="646112"/>
          </a:xfrm>
          <a:prstGeom prst="downArrow">
            <a:avLst>
              <a:gd name="adj1" fmla="val 50000"/>
              <a:gd name="adj2" fmla="val 50180"/>
            </a:avLst>
          </a:prstGeom>
          <a:solidFill>
            <a:schemeClr val="tx1"/>
          </a:solidFill>
          <a:ln w="9525">
            <a:solidFill>
              <a:schemeClr val="tx1"/>
            </a:solidFill>
            <a:round/>
            <a:headEnd/>
            <a:tailEnd/>
          </a:ln>
        </p:spPr>
        <p:txBody>
          <a:bodyPr/>
          <a:lstStyle/>
          <a:p>
            <a:pPr marL="342900" indent="-342900">
              <a:spcBef>
                <a:spcPct val="20000"/>
              </a:spcBef>
              <a:buClr>
                <a:schemeClr val="accent1"/>
              </a:buClr>
              <a:buSzPct val="65000"/>
              <a:buFont typeface="Wingdings" pitchFamily="2" charset="2"/>
              <a:buNone/>
            </a:pPr>
            <a:endParaRPr lang="en-US" sz="2600">
              <a:ea typeface="SimSun" pitchFamily="2" charset="-122"/>
            </a:endParaRPr>
          </a:p>
        </p:txBody>
      </p:sp>
      <p:sp>
        <p:nvSpPr>
          <p:cNvPr id="172046" name="Down Arrow 16"/>
          <p:cNvSpPr>
            <a:spLocks noChangeArrowheads="1"/>
          </p:cNvSpPr>
          <p:nvPr/>
        </p:nvSpPr>
        <p:spPr bwMode="auto">
          <a:xfrm>
            <a:off x="4408488" y="1484313"/>
            <a:ext cx="161925" cy="504825"/>
          </a:xfrm>
          <a:prstGeom prst="downArrow">
            <a:avLst>
              <a:gd name="adj1" fmla="val 50000"/>
              <a:gd name="adj2" fmla="val 50171"/>
            </a:avLst>
          </a:prstGeom>
          <a:solidFill>
            <a:schemeClr val="tx1"/>
          </a:solidFill>
          <a:ln w="9525">
            <a:solidFill>
              <a:schemeClr val="tx1"/>
            </a:solidFill>
            <a:round/>
            <a:headEnd/>
            <a:tailEnd/>
          </a:ln>
        </p:spPr>
        <p:txBody>
          <a:bodyPr/>
          <a:lstStyle/>
          <a:p>
            <a:pPr marL="342900" indent="-342900">
              <a:spcBef>
                <a:spcPct val="20000"/>
              </a:spcBef>
              <a:buClr>
                <a:schemeClr val="accent1"/>
              </a:buClr>
              <a:buSzPct val="65000"/>
              <a:buFont typeface="Wingdings" pitchFamily="2" charset="2"/>
              <a:buNone/>
            </a:pPr>
            <a:endParaRPr lang="en-US" sz="2600">
              <a:ea typeface="SimSun" pitchFamily="2" charset="-122"/>
            </a:endParaRPr>
          </a:p>
        </p:txBody>
      </p:sp>
      <p:sp>
        <p:nvSpPr>
          <p:cNvPr id="172047" name="Rectangle 5"/>
          <p:cNvSpPr>
            <a:spLocks noChangeArrowheads="1"/>
          </p:cNvSpPr>
          <p:nvPr/>
        </p:nvSpPr>
        <p:spPr bwMode="auto">
          <a:xfrm>
            <a:off x="3048000" y="5053013"/>
            <a:ext cx="1171575" cy="511175"/>
          </a:xfrm>
          <a:prstGeom prst="rect">
            <a:avLst/>
          </a:prstGeom>
          <a:solidFill>
            <a:schemeClr val="tx2"/>
          </a:solidFill>
          <a:ln w="9525">
            <a:noFill/>
            <a:miter lim="800000"/>
            <a:headEnd/>
            <a:tailEnd/>
          </a:ln>
        </p:spPr>
        <p:txBody>
          <a:bodyPr/>
          <a:lstStyle/>
          <a:p>
            <a:pPr marL="342900" indent="-342900">
              <a:spcBef>
                <a:spcPct val="20000"/>
              </a:spcBef>
              <a:buClr>
                <a:schemeClr val="accent1"/>
              </a:buClr>
              <a:buSzPct val="65000"/>
              <a:buFont typeface="Wingdings" pitchFamily="2" charset="2"/>
              <a:buNone/>
            </a:pPr>
            <a:r>
              <a:rPr lang="en-US" sz="2600">
                <a:solidFill>
                  <a:schemeClr val="bg1"/>
                </a:solidFill>
                <a:ea typeface="SimSun" pitchFamily="2" charset="-122"/>
              </a:rPr>
              <a:t>Hiring</a:t>
            </a:r>
          </a:p>
        </p:txBody>
      </p:sp>
      <p:sp>
        <p:nvSpPr>
          <p:cNvPr id="172048" name="Rectangle 19"/>
          <p:cNvSpPr>
            <a:spLocks noChangeArrowheads="1"/>
          </p:cNvSpPr>
          <p:nvPr/>
        </p:nvSpPr>
        <p:spPr bwMode="auto">
          <a:xfrm>
            <a:off x="5014913" y="5067300"/>
            <a:ext cx="2047875" cy="511175"/>
          </a:xfrm>
          <a:prstGeom prst="rect">
            <a:avLst/>
          </a:prstGeom>
          <a:solidFill>
            <a:schemeClr val="tx2"/>
          </a:solidFill>
          <a:ln w="9525">
            <a:noFill/>
            <a:miter lim="800000"/>
            <a:headEnd/>
            <a:tailEnd/>
          </a:ln>
        </p:spPr>
        <p:txBody>
          <a:bodyPr/>
          <a:lstStyle/>
          <a:p>
            <a:pPr marL="342900" indent="-342900">
              <a:spcBef>
                <a:spcPct val="20000"/>
              </a:spcBef>
              <a:buClr>
                <a:schemeClr val="accent1"/>
              </a:buClr>
              <a:buSzPct val="65000"/>
              <a:buFont typeface="Wingdings" pitchFamily="2" charset="2"/>
              <a:buNone/>
            </a:pPr>
            <a:r>
              <a:rPr lang="en-US" sz="2600">
                <a:solidFill>
                  <a:schemeClr val="bg1"/>
                </a:solidFill>
                <a:ea typeface="SimSun" pitchFamily="2" charset="-122"/>
              </a:rPr>
              <a:t>Employment</a:t>
            </a:r>
          </a:p>
        </p:txBody>
      </p:sp>
      <p:sp>
        <p:nvSpPr>
          <p:cNvPr id="172049" name="Right Arrow 6"/>
          <p:cNvSpPr>
            <a:spLocks noChangeArrowheads="1"/>
          </p:cNvSpPr>
          <p:nvPr/>
        </p:nvSpPr>
        <p:spPr bwMode="auto">
          <a:xfrm>
            <a:off x="4267200" y="5176838"/>
            <a:ext cx="722313" cy="287337"/>
          </a:xfrm>
          <a:prstGeom prst="rightArrow">
            <a:avLst>
              <a:gd name="adj1" fmla="val 50000"/>
              <a:gd name="adj2" fmla="val 50183"/>
            </a:avLst>
          </a:prstGeom>
          <a:solidFill>
            <a:schemeClr val="tx1"/>
          </a:solidFill>
          <a:ln w="9525">
            <a:noFill/>
            <a:miter lim="800000"/>
            <a:headEnd/>
            <a:tailEnd/>
          </a:ln>
        </p:spPr>
        <p:txBody>
          <a:bodyPr/>
          <a:lstStyle/>
          <a:p>
            <a:pPr marL="342900" indent="-342900">
              <a:spcBef>
                <a:spcPct val="20000"/>
              </a:spcBef>
              <a:buClr>
                <a:schemeClr val="accent1"/>
              </a:buClr>
              <a:buSzPct val="65000"/>
              <a:buFont typeface="Wingdings" pitchFamily="2" charset="2"/>
              <a:buNone/>
            </a:pPr>
            <a:endParaRPr lang="en-US" sz="2600">
              <a:ea typeface="SimSun" pitchFamily="2" charset="-122"/>
            </a:endParaRPr>
          </a:p>
        </p:txBody>
      </p:sp>
      <p:sp>
        <p:nvSpPr>
          <p:cNvPr id="22" name="TextBox 3"/>
          <p:cNvSpPr txBox="1">
            <a:spLocks noChangeArrowheads="1"/>
          </p:cNvSpPr>
          <p:nvPr/>
        </p:nvSpPr>
        <p:spPr bwMode="auto">
          <a:xfrm>
            <a:off x="1403350" y="5187950"/>
            <a:ext cx="1476375" cy="360363"/>
          </a:xfrm>
          <a:prstGeom prst="rect">
            <a:avLst/>
          </a:prstGeom>
          <a:noFill/>
          <a:ln w="9525">
            <a:noFill/>
            <a:miter lim="800000"/>
            <a:headEnd/>
            <a:tailEnd/>
          </a:ln>
        </p:spPr>
        <p:txBody>
          <a:bodyPr wrap="none">
            <a:spAutoFit/>
          </a:bodyPr>
          <a:lstStyle/>
          <a:p>
            <a:pPr eaLnBrk="0" hangingPunct="0">
              <a:lnSpc>
                <a:spcPct val="80000"/>
              </a:lnSpc>
              <a:spcBef>
                <a:spcPct val="20000"/>
              </a:spcBef>
              <a:buClr>
                <a:schemeClr val="accent1"/>
              </a:buClr>
              <a:buSzPct val="65000"/>
              <a:buFont typeface="Wingdings" pitchFamily="2" charset="2"/>
              <a:buNone/>
            </a:pPr>
            <a:r>
              <a:rPr lang="en-US" sz="2200" b="1">
                <a:ea typeface="SimSun" pitchFamily="2" charset="-122"/>
              </a:rPr>
              <a:t>And this?</a:t>
            </a:r>
          </a:p>
        </p:txBody>
      </p:sp>
      <p:sp>
        <p:nvSpPr>
          <p:cNvPr id="172051" name="TextBox 1"/>
          <p:cNvSpPr txBox="1">
            <a:spLocks noChangeArrowheads="1"/>
          </p:cNvSpPr>
          <p:nvPr/>
        </p:nvSpPr>
        <p:spPr bwMode="auto">
          <a:xfrm>
            <a:off x="1258888" y="5765800"/>
            <a:ext cx="6454775" cy="311150"/>
          </a:xfrm>
          <a:prstGeom prst="rect">
            <a:avLst/>
          </a:prstGeom>
          <a:noFill/>
          <a:ln w="9525">
            <a:noFill/>
            <a:miter lim="800000"/>
            <a:headEnd/>
            <a:tailEnd/>
          </a:ln>
        </p:spPr>
        <p:txBody>
          <a:bodyPr wrap="none">
            <a:spAutoFit/>
          </a:bodyPr>
          <a:lstStyle/>
          <a:p>
            <a:pPr eaLnBrk="0" hangingPunct="0">
              <a:lnSpc>
                <a:spcPct val="80000"/>
              </a:lnSpc>
              <a:spcBef>
                <a:spcPct val="20000"/>
              </a:spcBef>
              <a:buClr>
                <a:schemeClr val="accent1"/>
              </a:buClr>
              <a:buSzPct val="65000"/>
              <a:buFont typeface="Wingdings" pitchFamily="2" charset="2"/>
              <a:buNone/>
            </a:pPr>
            <a:r>
              <a:rPr lang="en-US" b="1">
                <a:ea typeface="SimSun" pitchFamily="2" charset="-122"/>
              </a:rPr>
              <a:t>Employee_of(J, A) </a:t>
            </a:r>
            <a:r>
              <a:rPr lang="en-US" b="1">
                <a:ea typeface="SimSun" pitchFamily="2" charset="-122"/>
                <a:sym typeface="Wingdings" pitchFamily="2" charset="2"/>
              </a:rPr>
              <a:t> </a:t>
            </a:r>
            <a:r>
              <a:rPr lang="en-US" b="1">
                <a:ea typeface="SimSun" pitchFamily="2" charset="-122"/>
              </a:rPr>
              <a:t>&lt;20060601, 20060630, 20060601, ∞&gt;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2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6"/>
          <p:cNvSpPr>
            <a:spLocks noGrp="1" noChangeArrowheads="1"/>
          </p:cNvSpPr>
          <p:nvPr>
            <p:ph type="sldNum" sz="quarter" idx="12"/>
          </p:nvPr>
        </p:nvSpPr>
        <p:spPr>
          <a:ln>
            <a:miter lim="800000"/>
            <a:headEnd/>
            <a:tailEnd/>
          </a:ln>
        </p:spPr>
        <p:txBody>
          <a:bodyPr/>
          <a:lstStyle/>
          <a:p>
            <a:pPr>
              <a:defRPr/>
            </a:pPr>
            <a:fld id="{16175A11-134C-4ABA-9585-A81AC65F0BB0}" type="slidenum">
              <a:rPr lang="en-US" smtClean="0"/>
              <a:pPr>
                <a:defRPr/>
              </a:pPr>
              <a:t>61</a:t>
            </a:fld>
            <a:endParaRPr lang="en-US" smtClean="0"/>
          </a:p>
        </p:txBody>
      </p:sp>
      <p:sp>
        <p:nvSpPr>
          <p:cNvPr id="174082"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0C7A9F53-7930-4AA4-8D19-9DABB91783C9}" type="slidenum">
              <a:rPr lang="en-US" sz="1200">
                <a:latin typeface="Garamond" pitchFamily="18" charset="0"/>
              </a:rPr>
              <a:pPr algn="r"/>
              <a:t>61</a:t>
            </a:fld>
            <a:endParaRPr lang="en-US" sz="1200">
              <a:latin typeface="Garamond" pitchFamily="18" charset="0"/>
            </a:endParaRPr>
          </a:p>
        </p:txBody>
      </p:sp>
      <p:sp>
        <p:nvSpPr>
          <p:cNvPr id="174083" name="Title 1"/>
          <p:cNvSpPr>
            <a:spLocks noGrp="1"/>
          </p:cNvSpPr>
          <p:nvPr>
            <p:ph type="title" idx="4294967295"/>
          </p:nvPr>
        </p:nvSpPr>
        <p:spPr>
          <a:xfrm>
            <a:off x="885825" y="-22225"/>
            <a:ext cx="8229600" cy="1139825"/>
          </a:xfrm>
        </p:spPr>
        <p:txBody>
          <a:bodyPr anchor="ctr"/>
          <a:lstStyle/>
          <a:p>
            <a:pPr eaLnBrk="1" hangingPunct="1"/>
            <a:r>
              <a:rPr lang="en-US" sz="4600" smtClean="0">
                <a:ea typeface="ＭＳ Ｐゴシック" pitchFamily="34" charset="-128"/>
              </a:rPr>
              <a:t>Limitations of TimeML</a:t>
            </a:r>
          </a:p>
        </p:txBody>
      </p:sp>
      <p:sp>
        <p:nvSpPr>
          <p:cNvPr id="174084" name="Content Placeholder 2"/>
          <p:cNvSpPr>
            <a:spLocks noGrp="1"/>
          </p:cNvSpPr>
          <p:nvPr>
            <p:ph idx="4294967295"/>
          </p:nvPr>
        </p:nvSpPr>
        <p:spPr/>
        <p:txBody>
          <a:bodyPr/>
          <a:lstStyle/>
          <a:p>
            <a:pPr eaLnBrk="1" hangingPunct="1">
              <a:buClr>
                <a:schemeClr val="accent2"/>
              </a:buClr>
              <a:buSzTx/>
            </a:pPr>
            <a:r>
              <a:rPr lang="en-US" sz="2600" smtClean="0">
                <a:ea typeface="ＭＳ Ｐゴシック" pitchFamily="34" charset="-128"/>
              </a:rPr>
              <a:t>Redundancy: no need to have temporal relations between all pairs of events and time points and events and events</a:t>
            </a:r>
          </a:p>
          <a:p>
            <a:pPr eaLnBrk="1" hangingPunct="1">
              <a:buClr>
                <a:schemeClr val="accent2"/>
              </a:buClr>
              <a:buSzTx/>
            </a:pPr>
            <a:r>
              <a:rPr lang="en-US" sz="2600" smtClean="0">
                <a:solidFill>
                  <a:srgbClr val="FF0000"/>
                </a:solidFill>
                <a:ea typeface="ＭＳ Ｐゴシック" pitchFamily="34" charset="-128"/>
              </a:rPr>
              <a:t>Normalization</a:t>
            </a:r>
            <a:r>
              <a:rPr lang="en-US" sz="2600" smtClean="0">
                <a:ea typeface="ＭＳ Ｐゴシック" pitchFamily="34" charset="-128"/>
              </a:rPr>
              <a:t>: Hard to construct a timeline of events </a:t>
            </a:r>
            <a:r>
              <a:rPr lang="en-US" sz="2600" smtClean="0">
                <a:solidFill>
                  <a:srgbClr val="FF0000"/>
                </a:solidFill>
                <a:ea typeface="ＭＳ Ｐゴシック" pitchFamily="34" charset="-128"/>
              </a:rPr>
              <a:t>across documents</a:t>
            </a:r>
            <a:endParaRPr lang="en-US" sz="2600" smtClean="0">
              <a:ea typeface="ＭＳ Ｐゴシック" pitchFamily="34" charset="-128"/>
            </a:endParaRPr>
          </a:p>
          <a:p>
            <a:pPr eaLnBrk="1" hangingPunct="1">
              <a:buClr>
                <a:schemeClr val="accent2"/>
              </a:buClr>
              <a:buSzTx/>
            </a:pPr>
            <a:r>
              <a:rPr lang="en-US" sz="2600" smtClean="0">
                <a:ea typeface="ＭＳ Ｐゴシック" pitchFamily="34" charset="-128"/>
              </a:rPr>
              <a:t>Inference: Does not support well global inference for timelines</a:t>
            </a:r>
            <a:r>
              <a:rPr lang="en-US" smtClean="0">
                <a:ea typeface="ＭＳ Ｐゴシック" pitchFamily="34" charset="-128"/>
              </a:rPr>
              <a:t> </a:t>
            </a:r>
          </a:p>
          <a:p>
            <a:pPr lvl="1" eaLnBrk="1" hangingPunct="1">
              <a:buSzTx/>
              <a:buFont typeface="Wingdings" pitchFamily="2" charset="2"/>
              <a:buNone/>
            </a:pPr>
            <a:endParaRPr lang="en-US" smtClean="0"/>
          </a:p>
          <a:p>
            <a:pPr eaLnBrk="1" hangingPunct="1"/>
            <a:endParaRPr lang="en-US" smtClean="0">
              <a:ea typeface="ＭＳ Ｐゴシック" pitchFamily="34" charset="-128"/>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6"/>
          <p:cNvSpPr>
            <a:spLocks noGrp="1" noChangeArrowheads="1"/>
          </p:cNvSpPr>
          <p:nvPr>
            <p:ph type="sldNum" sz="quarter" idx="12"/>
          </p:nvPr>
        </p:nvSpPr>
        <p:spPr>
          <a:ln>
            <a:miter lim="800000"/>
            <a:headEnd/>
            <a:tailEnd/>
          </a:ln>
        </p:spPr>
        <p:txBody>
          <a:bodyPr/>
          <a:lstStyle/>
          <a:p>
            <a:pPr>
              <a:defRPr/>
            </a:pPr>
            <a:fld id="{6C223384-71AF-4046-9E3C-721A25A7E083}" type="slidenum">
              <a:rPr lang="en-US" smtClean="0"/>
              <a:pPr>
                <a:defRPr/>
              </a:pPr>
              <a:t>62</a:t>
            </a:fld>
            <a:endParaRPr lang="en-US" smtClean="0"/>
          </a:p>
        </p:txBody>
      </p:sp>
      <p:sp>
        <p:nvSpPr>
          <p:cNvPr id="176130"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1459769E-944B-4F48-944E-1FB14E6265E3}" type="slidenum">
              <a:rPr lang="en-US" sz="1200">
                <a:latin typeface="Garamond" pitchFamily="18" charset="0"/>
              </a:rPr>
              <a:pPr algn="r"/>
              <a:t>62</a:t>
            </a:fld>
            <a:endParaRPr lang="en-US" sz="1200">
              <a:latin typeface="Garamond" pitchFamily="18" charset="0"/>
            </a:endParaRPr>
          </a:p>
        </p:txBody>
      </p:sp>
      <p:sp>
        <p:nvSpPr>
          <p:cNvPr id="176131" name="Title 1"/>
          <p:cNvSpPr>
            <a:spLocks noGrp="1"/>
          </p:cNvSpPr>
          <p:nvPr>
            <p:ph type="title" idx="4294967295"/>
          </p:nvPr>
        </p:nvSpPr>
        <p:spPr>
          <a:xfrm>
            <a:off x="938213" y="428625"/>
            <a:ext cx="8229600" cy="533400"/>
          </a:xfrm>
        </p:spPr>
        <p:txBody>
          <a:bodyPr anchor="ctr"/>
          <a:lstStyle/>
          <a:p>
            <a:pPr eaLnBrk="1" hangingPunct="1"/>
            <a:r>
              <a:rPr lang="en-US" sz="3800" smtClean="0">
                <a:ea typeface="ＭＳ Ｐゴシック" pitchFamily="34" charset="-128"/>
              </a:rPr>
              <a:t>An Interval based  Representation </a:t>
            </a:r>
            <a:br>
              <a:rPr lang="en-US" sz="3800" smtClean="0">
                <a:ea typeface="ＭＳ Ｐゴシック" pitchFamily="34" charset="-128"/>
              </a:rPr>
            </a:br>
            <a:r>
              <a:rPr lang="en-US" sz="3800" smtClean="0">
                <a:ea typeface="ＭＳ Ｐゴシック" pitchFamily="34" charset="-128"/>
              </a:rPr>
              <a:t>(Do et al., 2012)</a:t>
            </a:r>
          </a:p>
        </p:txBody>
      </p:sp>
      <p:sp>
        <p:nvSpPr>
          <p:cNvPr id="176132" name="Content Placeholder 2"/>
          <p:cNvSpPr>
            <a:spLocks noGrp="1"/>
          </p:cNvSpPr>
          <p:nvPr>
            <p:ph idx="4294967295"/>
          </p:nvPr>
        </p:nvSpPr>
        <p:spPr>
          <a:xfrm>
            <a:off x="457200" y="1357313"/>
            <a:ext cx="8229600" cy="4530725"/>
          </a:xfrm>
        </p:spPr>
        <p:txBody>
          <a:bodyPr/>
          <a:lstStyle/>
          <a:p>
            <a:pPr eaLnBrk="1" hangingPunct="1"/>
            <a:r>
              <a:rPr lang="en-US" sz="2200" smtClean="0">
                <a:ea typeface="ＭＳ Ｐゴシック" pitchFamily="34" charset="-128"/>
              </a:rPr>
              <a:t>An interval-based representation</a:t>
            </a:r>
          </a:p>
          <a:p>
            <a:pPr eaLnBrk="1" hangingPunct="1"/>
            <a:r>
              <a:rPr lang="en-US" sz="2200" smtClean="0">
                <a:ea typeface="ＭＳ Ｐゴシック" pitchFamily="34" charset="-128"/>
              </a:rPr>
              <a:t>Each </a:t>
            </a:r>
            <a:r>
              <a:rPr lang="en-US" sz="2200" smtClean="0">
                <a:solidFill>
                  <a:srgbClr val="FF0000"/>
                </a:solidFill>
                <a:ea typeface="ＭＳ Ｐゴシック" pitchFamily="34" charset="-128"/>
              </a:rPr>
              <a:t>temporal expression </a:t>
            </a:r>
            <a:r>
              <a:rPr lang="en-US" sz="2200" smtClean="0">
                <a:ea typeface="ＭＳ Ｐゴシック" pitchFamily="34" charset="-128"/>
              </a:rPr>
              <a:t>is normalized to an absolute interval and put on a universal timeline</a:t>
            </a:r>
          </a:p>
          <a:p>
            <a:pPr eaLnBrk="1" hangingPunct="1"/>
            <a:r>
              <a:rPr lang="en-US" sz="2200" smtClean="0">
                <a:ea typeface="ＭＳ Ｐゴシック" pitchFamily="34" charset="-128"/>
              </a:rPr>
              <a:t>Each </a:t>
            </a:r>
            <a:r>
              <a:rPr lang="en-US" sz="2200" smtClean="0">
                <a:solidFill>
                  <a:srgbClr val="FF0000"/>
                </a:solidFill>
                <a:ea typeface="ＭＳ Ｐゴシック" pitchFamily="34" charset="-128"/>
              </a:rPr>
              <a:t>event</a:t>
            </a:r>
            <a:r>
              <a:rPr lang="en-US" sz="2200" smtClean="0">
                <a:ea typeface="ＭＳ Ｐゴシック" pitchFamily="34" charset="-128"/>
              </a:rPr>
              <a:t> is associated with an </a:t>
            </a:r>
            <a:r>
              <a:rPr lang="en-US" sz="2200" smtClean="0">
                <a:solidFill>
                  <a:srgbClr val="FF0000"/>
                </a:solidFill>
                <a:ea typeface="ＭＳ Ｐゴシック" pitchFamily="34" charset="-128"/>
              </a:rPr>
              <a:t>interval</a:t>
            </a:r>
            <a:r>
              <a:rPr lang="en-US" sz="2200" smtClean="0">
                <a:ea typeface="ＭＳ Ｐゴシック" pitchFamily="34" charset="-128"/>
              </a:rPr>
              <a:t> and thus is in  partial order relation with other events on the timeline</a:t>
            </a:r>
          </a:p>
          <a:p>
            <a:pPr eaLnBrk="1" hangingPunct="1"/>
            <a:r>
              <a:rPr lang="en-US" sz="2200" smtClean="0">
                <a:ea typeface="ＭＳ Ｐゴシック" pitchFamily="34" charset="-128"/>
              </a:rPr>
              <a:t>The interval-based representation allows one to construct an absolute timeline of events, so it’</a:t>
            </a:r>
            <a:r>
              <a:rPr lang="en-US" altLang="ja-JP" sz="2200" smtClean="0">
                <a:ea typeface="ＭＳ Ｐゴシック" pitchFamily="34" charset="-128"/>
              </a:rPr>
              <a:t>s easy to construct timeline of events across document</a:t>
            </a:r>
          </a:p>
          <a:p>
            <a:pPr eaLnBrk="1" hangingPunct="1"/>
            <a:r>
              <a:rPr lang="en-US" sz="2200" smtClean="0">
                <a:ea typeface="ＭＳ Ｐゴシック" pitchFamily="34" charset="-128"/>
              </a:rPr>
              <a:t>This representation supports a concise inference model</a:t>
            </a:r>
          </a:p>
          <a:p>
            <a:pPr eaLnBrk="1" hangingPunct="1"/>
            <a:endParaRPr lang="en-US" sz="2200" smtClean="0">
              <a:ea typeface="ＭＳ Ｐゴシック" pitchFamily="34" charset="-128"/>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6"/>
          <p:cNvSpPr>
            <a:spLocks noGrp="1" noChangeArrowheads="1"/>
          </p:cNvSpPr>
          <p:nvPr>
            <p:ph type="sldNum" sz="quarter" idx="12"/>
          </p:nvPr>
        </p:nvSpPr>
        <p:spPr>
          <a:ln>
            <a:miter lim="800000"/>
            <a:headEnd/>
            <a:tailEnd/>
          </a:ln>
        </p:spPr>
        <p:txBody>
          <a:bodyPr/>
          <a:lstStyle/>
          <a:p>
            <a:pPr>
              <a:defRPr/>
            </a:pPr>
            <a:fld id="{F5921A49-7BF4-424C-AF92-7B352A15CDB0}" type="slidenum">
              <a:rPr lang="en-US" smtClean="0"/>
              <a:pPr>
                <a:defRPr/>
              </a:pPr>
              <a:t>63</a:t>
            </a:fld>
            <a:endParaRPr lang="en-US" smtClean="0"/>
          </a:p>
        </p:txBody>
      </p:sp>
      <p:sp>
        <p:nvSpPr>
          <p:cNvPr id="177154"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680F2F5C-B7A1-49EE-A0E6-8EC885A1A60A}" type="slidenum">
              <a:rPr lang="en-US" sz="1200">
                <a:latin typeface="Garamond" pitchFamily="18" charset="0"/>
              </a:rPr>
              <a:pPr algn="r"/>
              <a:t>63</a:t>
            </a:fld>
            <a:endParaRPr lang="en-US" sz="1200">
              <a:latin typeface="Garamond" pitchFamily="18" charset="0"/>
            </a:endParaRPr>
          </a:p>
        </p:txBody>
      </p:sp>
      <p:sp>
        <p:nvSpPr>
          <p:cNvPr id="177155" name="Title 1"/>
          <p:cNvSpPr>
            <a:spLocks noGrp="1"/>
          </p:cNvSpPr>
          <p:nvPr>
            <p:ph type="title" idx="4294967295"/>
          </p:nvPr>
        </p:nvSpPr>
        <p:spPr>
          <a:xfrm>
            <a:off x="885825" y="-22225"/>
            <a:ext cx="8229600" cy="1139825"/>
          </a:xfrm>
        </p:spPr>
        <p:txBody>
          <a:bodyPr anchor="ctr"/>
          <a:lstStyle/>
          <a:p>
            <a:pPr eaLnBrk="1" hangingPunct="1"/>
            <a:r>
              <a:rPr lang="en-US" sz="3400" smtClean="0">
                <a:ea typeface="ＭＳ Ｐゴシック" pitchFamily="34" charset="-128"/>
              </a:rPr>
              <a:t>Timeline Relation Representation &amp; Mapping</a:t>
            </a:r>
          </a:p>
        </p:txBody>
      </p:sp>
      <p:sp>
        <p:nvSpPr>
          <p:cNvPr id="3" name="Content Placeholder 2"/>
          <p:cNvSpPr>
            <a:spLocks noGrp="1"/>
          </p:cNvSpPr>
          <p:nvPr>
            <p:ph idx="4294967295"/>
          </p:nvPr>
        </p:nvSpPr>
        <p:spPr>
          <a:xfrm>
            <a:off x="457200" y="928688"/>
            <a:ext cx="8229600" cy="4530725"/>
          </a:xfrm>
        </p:spPr>
        <p:txBody>
          <a:bodyPr/>
          <a:lstStyle/>
          <a:p>
            <a:pPr eaLnBrk="1" hangingPunct="1"/>
            <a:r>
              <a:rPr lang="en-US" sz="2200" smtClean="0">
                <a:ea typeface="ＭＳ Ｐゴシック" pitchFamily="34" charset="-128"/>
              </a:rPr>
              <a:t>Each event is represented by </a:t>
            </a:r>
            <a:r>
              <a:rPr lang="en-US" sz="2200" smtClean="0">
                <a:solidFill>
                  <a:srgbClr val="FF0000"/>
                </a:solidFill>
                <a:ea typeface="ＭＳ Ｐゴシック" pitchFamily="34" charset="-128"/>
              </a:rPr>
              <a:t>a time interval</a:t>
            </a:r>
            <a:r>
              <a:rPr lang="en-US" sz="2200" smtClean="0">
                <a:ea typeface="ＭＳ Ｐゴシック" pitchFamily="34" charset="-128"/>
              </a:rPr>
              <a:t>, denoted by </a:t>
            </a:r>
            <a:r>
              <a:rPr lang="en-US" sz="2200" smtClean="0">
                <a:solidFill>
                  <a:srgbClr val="FF0000"/>
                </a:solidFill>
                <a:ea typeface="ＭＳ Ｐゴシック" pitchFamily="34" charset="-128"/>
              </a:rPr>
              <a:t>(</a:t>
            </a:r>
            <a:r>
              <a:rPr lang="en-US" sz="2200" i="1" smtClean="0">
                <a:solidFill>
                  <a:srgbClr val="FF0000"/>
                </a:solidFill>
                <a:ea typeface="ＭＳ Ｐゴシック" pitchFamily="34" charset="-128"/>
              </a:rPr>
              <a:t>e</a:t>
            </a:r>
            <a:r>
              <a:rPr lang="en-US" sz="2200" i="1" baseline="30000" smtClean="0">
                <a:solidFill>
                  <a:srgbClr val="FF0000"/>
                </a:solidFill>
                <a:ea typeface="ＭＳ Ｐゴシック" pitchFamily="34" charset="-128"/>
              </a:rPr>
              <a:t>-</a:t>
            </a:r>
            <a:r>
              <a:rPr lang="en-US" sz="2200" smtClean="0">
                <a:solidFill>
                  <a:srgbClr val="FF0000"/>
                </a:solidFill>
                <a:ea typeface="ＭＳ Ｐゴシック" pitchFamily="34" charset="-128"/>
              </a:rPr>
              <a:t>, </a:t>
            </a:r>
            <a:r>
              <a:rPr lang="en-US" sz="2200" i="1" smtClean="0">
                <a:solidFill>
                  <a:srgbClr val="FF0000"/>
                </a:solidFill>
                <a:ea typeface="ＭＳ Ｐゴシック" pitchFamily="34" charset="-128"/>
              </a:rPr>
              <a:t>e</a:t>
            </a:r>
            <a:r>
              <a:rPr lang="en-US" sz="2200" i="1" baseline="30000" smtClean="0">
                <a:solidFill>
                  <a:srgbClr val="FF0000"/>
                </a:solidFill>
                <a:ea typeface="ＭＳ Ｐゴシック" pitchFamily="34" charset="-128"/>
              </a:rPr>
              <a:t>+</a:t>
            </a:r>
            <a:r>
              <a:rPr lang="en-US" sz="2200" smtClean="0">
                <a:solidFill>
                  <a:srgbClr val="FF0000"/>
                </a:solidFill>
                <a:ea typeface="ＭＳ Ｐゴシック" pitchFamily="34" charset="-128"/>
              </a:rPr>
              <a:t>)</a:t>
            </a:r>
            <a:r>
              <a:rPr lang="en-US" sz="2200" smtClean="0">
                <a:ea typeface="ＭＳ Ｐゴシック" pitchFamily="34" charset="-128"/>
              </a:rPr>
              <a:t>:</a:t>
            </a:r>
          </a:p>
          <a:p>
            <a:pPr lvl="1" eaLnBrk="1" hangingPunct="1"/>
            <a:r>
              <a:rPr lang="en-US" sz="1800" i="1" smtClean="0"/>
              <a:t>e</a:t>
            </a:r>
            <a:r>
              <a:rPr lang="en-US" sz="1800" i="1" baseline="30000" smtClean="0"/>
              <a:t>-</a:t>
            </a:r>
            <a:r>
              <a:rPr lang="en-US" sz="1800" smtClean="0"/>
              <a:t> and </a:t>
            </a:r>
            <a:r>
              <a:rPr lang="en-US" sz="1800" i="1" smtClean="0"/>
              <a:t>e</a:t>
            </a:r>
            <a:r>
              <a:rPr lang="en-US" sz="1800" i="1" baseline="30000" smtClean="0"/>
              <a:t>+</a:t>
            </a:r>
            <a:r>
              <a:rPr lang="en-US" sz="1800" smtClean="0"/>
              <a:t> are two time endpoints.</a:t>
            </a:r>
          </a:p>
          <a:p>
            <a:pPr lvl="1" eaLnBrk="1" hangingPunct="1"/>
            <a:r>
              <a:rPr lang="en-US" sz="1800" smtClean="0"/>
              <a:t>represent </a:t>
            </a:r>
            <a:r>
              <a:rPr lang="en-US" sz="1800" smtClean="0">
                <a:solidFill>
                  <a:srgbClr val="FF0000"/>
                </a:solidFill>
              </a:rPr>
              <a:t>the lower and upper bounds</a:t>
            </a:r>
            <a:r>
              <a:rPr lang="en-US" sz="1800" smtClean="0"/>
              <a:t> of the time interval of an event. </a:t>
            </a:r>
          </a:p>
          <a:p>
            <a:pPr lvl="1" eaLnBrk="1" hangingPunct="1"/>
            <a:endParaRPr lang="en-US" sz="1800" smtClean="0"/>
          </a:p>
          <a:p>
            <a:pPr eaLnBrk="1" hangingPunct="1"/>
            <a:r>
              <a:rPr lang="en-US" sz="2200" smtClean="0">
                <a:ea typeface="ＭＳ Ｐゴシック" pitchFamily="34" charset="-128"/>
              </a:rPr>
              <a:t>Example:</a:t>
            </a:r>
          </a:p>
          <a:p>
            <a:pPr lvl="1" eaLnBrk="1" hangingPunct="1"/>
            <a:r>
              <a:rPr lang="en-US" sz="2000" i="1" smtClean="0"/>
              <a:t>The </a:t>
            </a:r>
            <a:r>
              <a:rPr lang="en-US" sz="2000" i="1" smtClean="0">
                <a:solidFill>
                  <a:srgbClr val="FF0000"/>
                </a:solidFill>
              </a:rPr>
              <a:t>election</a:t>
            </a:r>
            <a:r>
              <a:rPr lang="en-US" sz="2000" i="1" smtClean="0"/>
              <a:t> was held in September, 2008.</a:t>
            </a:r>
          </a:p>
          <a:p>
            <a:pPr lvl="1" eaLnBrk="1" hangingPunct="1"/>
            <a:r>
              <a:rPr lang="en-US" sz="2000" i="1" smtClean="0"/>
              <a:t>e</a:t>
            </a:r>
            <a:r>
              <a:rPr lang="en-US" sz="2000" i="1" baseline="30000" smtClean="0"/>
              <a:t>-</a:t>
            </a:r>
            <a:r>
              <a:rPr lang="en-US" sz="2000" smtClean="0"/>
              <a:t> = </a:t>
            </a:r>
            <a:r>
              <a:rPr lang="ja-JP" altLang="en-US" sz="2000" smtClean="0"/>
              <a:t>‘</a:t>
            </a:r>
            <a:r>
              <a:rPr lang="en-US" altLang="ja-JP" sz="2000" smtClean="0"/>
              <a:t>2008-09-01</a:t>
            </a:r>
            <a:r>
              <a:rPr lang="ja-JP" altLang="en-US" sz="2000" smtClean="0"/>
              <a:t>’</a:t>
            </a:r>
            <a:r>
              <a:rPr lang="en-US" altLang="ja-JP" sz="2000" smtClean="0"/>
              <a:t>, </a:t>
            </a:r>
            <a:r>
              <a:rPr lang="en-US" altLang="ja-JP" sz="2000" i="1" smtClean="0"/>
              <a:t>e</a:t>
            </a:r>
            <a:r>
              <a:rPr lang="en-US" altLang="ja-JP" sz="2000" i="1" baseline="30000" smtClean="0"/>
              <a:t>+</a:t>
            </a:r>
            <a:r>
              <a:rPr lang="en-US" altLang="ja-JP" sz="2000" smtClean="0"/>
              <a:t> = </a:t>
            </a:r>
            <a:r>
              <a:rPr lang="ja-JP" altLang="en-US" sz="2000" smtClean="0"/>
              <a:t>‘</a:t>
            </a:r>
            <a:r>
              <a:rPr lang="en-US" altLang="ja-JP" sz="2000" smtClean="0"/>
              <a:t>2008-09-30</a:t>
            </a:r>
            <a:r>
              <a:rPr lang="ja-JP" altLang="en-US" sz="2000" smtClean="0"/>
              <a:t>’</a:t>
            </a:r>
            <a:endParaRPr lang="en-US" altLang="ja-JP" sz="2000" smtClean="0"/>
          </a:p>
          <a:p>
            <a:pPr eaLnBrk="1" hangingPunct="1"/>
            <a:endParaRPr lang="en-US" sz="2200" smtClean="0">
              <a:solidFill>
                <a:srgbClr val="FF0000"/>
              </a:solidFill>
              <a:ea typeface="ＭＳ Ｐゴシック" pitchFamily="34" charset="-128"/>
            </a:endParaRPr>
          </a:p>
          <a:p>
            <a:pPr eaLnBrk="1" hangingPunct="1"/>
            <a:r>
              <a:rPr lang="en-US" sz="2200" smtClean="0">
                <a:solidFill>
                  <a:srgbClr val="FF0000"/>
                </a:solidFill>
                <a:ea typeface="ＭＳ Ｐゴシック" pitchFamily="34" charset="-128"/>
              </a:rPr>
              <a:t>3 base relations on endpoints</a:t>
            </a:r>
            <a:endParaRPr lang="en-US" sz="2200" smtClean="0">
              <a:ea typeface="ＭＳ Ｐゴシック" pitchFamily="34" charset="-128"/>
            </a:endParaRPr>
          </a:p>
          <a:p>
            <a:pPr lvl="1" eaLnBrk="1" hangingPunct="1"/>
            <a:r>
              <a:rPr lang="en-US" sz="2000" smtClean="0"/>
              <a:t>Before (⧼), After (⧽) Equal (=)</a:t>
            </a:r>
          </a:p>
          <a:p>
            <a:pPr lvl="1" eaLnBrk="1" hangingPunct="1">
              <a:buFont typeface="Wingdings" pitchFamily="2" charset="2"/>
              <a:buNone/>
            </a:pPr>
            <a:r>
              <a:rPr lang="en-US" sz="1500" smtClean="0"/>
              <a:t>	(Denis and Muller, 2011)</a:t>
            </a:r>
          </a:p>
          <a:p>
            <a:pPr eaLnBrk="1" hangingPunct="1"/>
            <a:r>
              <a:rPr lang="en-US" sz="2400" smtClean="0">
                <a:ea typeface="ＭＳ Ｐゴシック" pitchFamily="34" charset="-128"/>
              </a:rPr>
              <a:t>Hard constraint: </a:t>
            </a:r>
            <a:r>
              <a:rPr lang="en-US" sz="2400" i="1" smtClean="0">
                <a:solidFill>
                  <a:srgbClr val="FF0000"/>
                </a:solidFill>
                <a:ea typeface="ＭＳ Ｐゴシック" pitchFamily="34" charset="-128"/>
              </a:rPr>
              <a:t>e</a:t>
            </a:r>
            <a:r>
              <a:rPr lang="en-US" sz="2400" baseline="30000" smtClean="0">
                <a:solidFill>
                  <a:srgbClr val="FF0000"/>
                </a:solidFill>
                <a:ea typeface="ＭＳ Ｐゴシック" pitchFamily="34" charset="-128"/>
              </a:rPr>
              <a:t>-</a:t>
            </a:r>
            <a:r>
              <a:rPr lang="en-US" sz="2400" smtClean="0">
                <a:solidFill>
                  <a:srgbClr val="FF0000"/>
                </a:solidFill>
                <a:ea typeface="ＭＳ Ｐゴシック" pitchFamily="34" charset="-128"/>
              </a:rPr>
              <a:t> </a:t>
            </a:r>
            <a:r>
              <a:rPr lang="en-US" sz="2200" smtClean="0">
                <a:solidFill>
                  <a:srgbClr val="FF0000"/>
                </a:solidFill>
                <a:ea typeface="ＭＳ Ｐゴシック" pitchFamily="34" charset="-128"/>
              </a:rPr>
              <a:t>⪯ </a:t>
            </a:r>
            <a:r>
              <a:rPr lang="en-US" sz="2200" i="1" smtClean="0">
                <a:solidFill>
                  <a:srgbClr val="FF0000"/>
                </a:solidFill>
                <a:ea typeface="ＭＳ Ｐゴシック" pitchFamily="34" charset="-128"/>
              </a:rPr>
              <a:t>e</a:t>
            </a:r>
            <a:r>
              <a:rPr lang="en-US" sz="2200" baseline="30000" smtClean="0">
                <a:solidFill>
                  <a:srgbClr val="FF0000"/>
                </a:solidFill>
                <a:ea typeface="ＭＳ Ｐゴシック" pitchFamily="34" charset="-128"/>
              </a:rPr>
              <a:t>+</a:t>
            </a:r>
            <a:endParaRPr lang="en-US" sz="2400" baseline="30000" smtClean="0">
              <a:solidFill>
                <a:srgbClr val="FF0000"/>
              </a:solidFill>
              <a:ea typeface="ＭＳ Ｐゴシック" pitchFamily="34" charset="-128"/>
            </a:endParaRPr>
          </a:p>
          <a:p>
            <a:pPr eaLnBrk="1" hangingPunct="1"/>
            <a:r>
              <a:rPr lang="en-US" sz="2400" smtClean="0">
                <a:ea typeface="ＭＳ Ｐゴシック" pitchFamily="34" charset="-128"/>
              </a:rPr>
              <a:t>Transitivity constraints of </a:t>
            </a:r>
            <a:r>
              <a:rPr lang="en-US" sz="2400" smtClean="0">
                <a:solidFill>
                  <a:srgbClr val="FF0000"/>
                </a:solidFill>
                <a:ea typeface="ＭＳ Ｐゴシック" pitchFamily="34" charset="-128"/>
              </a:rPr>
              <a:t>endpoints</a:t>
            </a:r>
            <a:r>
              <a:rPr lang="en-US" sz="2400" smtClean="0">
                <a:ea typeface="ＭＳ Ｐゴシック" pitchFamily="34" charset="-128"/>
              </a:rPr>
              <a:t> (supports inference):</a:t>
            </a:r>
          </a:p>
        </p:txBody>
      </p:sp>
      <p:graphicFrame>
        <p:nvGraphicFramePr>
          <p:cNvPr id="5" name="Table 4"/>
          <p:cNvGraphicFramePr>
            <a:graphicFrameLocks noGrp="1"/>
          </p:cNvGraphicFramePr>
          <p:nvPr/>
        </p:nvGraphicFramePr>
        <p:xfrm>
          <a:off x="6347994" y="3325812"/>
          <a:ext cx="1862556" cy="2219960"/>
        </p:xfrm>
        <a:graphic>
          <a:graphicData uri="http://schemas.openxmlformats.org/drawingml/2006/table">
            <a:tbl>
              <a:tblPr firstRow="1" bandRow="1">
                <a:effectLst>
                  <a:outerShdw blurRad="50800" dist="38100" dir="2700000">
                    <a:srgbClr val="000000">
                      <a:alpha val="43000"/>
                    </a:srgbClr>
                  </a:outerShdw>
                </a:effectLst>
                <a:tableStyleId>{5C22544A-7EE6-4342-B048-85BDC9FD1C3A}</a:tableStyleId>
              </a:tblPr>
              <a:tblGrid>
                <a:gridCol w="316378"/>
                <a:gridCol w="305664"/>
                <a:gridCol w="309236"/>
                <a:gridCol w="305664"/>
                <a:gridCol w="309236"/>
                <a:gridCol w="316378"/>
              </a:tblGrid>
              <a:tr h="355600">
                <a:tc>
                  <a:txBody>
                    <a:bodyPr/>
                    <a:lstStyle/>
                    <a:p>
                      <a:pPr algn="ctr"/>
                      <a:endParaRPr lang="en-US"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b="0" dirty="0" smtClean="0">
                          <a:solidFill>
                            <a:srgbClr val="000000"/>
                          </a:solidFill>
                          <a:latin typeface="Arial"/>
                          <a:cs typeface="+mn-cs"/>
                        </a:rPr>
                        <a:t>⧼</a:t>
                      </a:r>
                      <a:endParaRPr lang="en-US"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b="0" dirty="0" smtClean="0">
                          <a:solidFill>
                            <a:srgbClr val="000000"/>
                          </a:solidFill>
                        </a:rPr>
                        <a:t>⪯</a:t>
                      </a:r>
                      <a:endParaRPr lang="en-US"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b="0" dirty="0" smtClean="0">
                          <a:solidFill>
                            <a:srgbClr val="000000"/>
                          </a:solidFill>
                        </a:rPr>
                        <a:t>⧽</a:t>
                      </a:r>
                      <a:endParaRPr lang="en-US"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b="0" dirty="0" smtClean="0">
                          <a:solidFill>
                            <a:srgbClr val="000000"/>
                          </a:solidFill>
                        </a:rPr>
                        <a:t>⪰</a:t>
                      </a:r>
                      <a:endParaRPr lang="en-US"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b="0" dirty="0" smtClean="0">
                          <a:solidFill>
                            <a:srgbClr val="000000"/>
                          </a:solidFill>
                        </a:rPr>
                        <a:t>=</a:t>
                      </a:r>
                      <a:endParaRPr lang="en-US"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sz="1800" b="0" dirty="0" smtClean="0">
                          <a:solidFill>
                            <a:srgbClr val="000000"/>
                          </a:solidFill>
                          <a:latin typeface="Arial"/>
                          <a:cs typeface="+mn-cs"/>
                        </a:rPr>
                        <a:t>⧼</a:t>
                      </a:r>
                      <a:endParaRPr lang="en-US"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solidFill>
                  </a:tcPr>
                </a:tc>
                <a:tc>
                  <a:txBody>
                    <a:bodyPr/>
                    <a:lstStyle/>
                    <a:p>
                      <a:pPr algn="ctr"/>
                      <a:r>
                        <a:rPr lang="en-US" sz="1800" b="0" dirty="0" smtClean="0">
                          <a:solidFill>
                            <a:srgbClr val="000000"/>
                          </a:solidFill>
                          <a:latin typeface="Arial"/>
                          <a:cs typeface="+mn-cs"/>
                        </a:rPr>
                        <a:t>⧼</a:t>
                      </a:r>
                      <a:endParaRPr lang="en-US"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b="0" dirty="0" smtClean="0">
                          <a:solidFill>
                            <a:srgbClr val="000000"/>
                          </a:solidFill>
                          <a:latin typeface="Arial"/>
                          <a:cs typeface="+mn-cs"/>
                        </a:rPr>
                        <a:t>⧼</a:t>
                      </a:r>
                      <a:endParaRPr lang="en-US"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b="0" dirty="0" smtClean="0">
                          <a:solidFill>
                            <a:srgbClr val="000000"/>
                          </a:solidFill>
                          <a:latin typeface="Arial"/>
                          <a:cs typeface="+mn-cs"/>
                        </a:rPr>
                        <a:t>⧼</a:t>
                      </a:r>
                      <a:endParaRPr lang="en-US"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b="0" dirty="0" smtClean="0">
                          <a:solidFill>
                            <a:srgbClr val="000000"/>
                          </a:solidFill>
                        </a:rPr>
                        <a:t>⪯</a:t>
                      </a:r>
                      <a:endParaRPr lang="en-US"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solidFill>
                  </a:tcPr>
                </a:tc>
                <a:tc>
                  <a:txBody>
                    <a:bodyPr/>
                    <a:lstStyle/>
                    <a:p>
                      <a:pPr algn="ctr"/>
                      <a:r>
                        <a:rPr lang="en-US" sz="1800" b="0" dirty="0" smtClean="0">
                          <a:solidFill>
                            <a:srgbClr val="000000"/>
                          </a:solidFill>
                          <a:latin typeface="Arial"/>
                          <a:cs typeface="+mn-cs"/>
                        </a:rPr>
                        <a:t>⧼</a:t>
                      </a:r>
                      <a:endParaRPr lang="en-US"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b="0" dirty="0" smtClean="0">
                          <a:solidFill>
                            <a:srgbClr val="000000"/>
                          </a:solidFill>
                        </a:rPr>
                        <a:t>⪯</a:t>
                      </a:r>
                      <a:endParaRPr lang="en-US"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b="0" dirty="0" smtClean="0">
                          <a:solidFill>
                            <a:srgbClr val="000000"/>
                          </a:solidFill>
                        </a:rPr>
                        <a:t>⪯</a:t>
                      </a:r>
                      <a:endParaRPr lang="en-US"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sz="1800" b="0" dirty="0" smtClean="0">
                          <a:solidFill>
                            <a:srgbClr val="000000"/>
                          </a:solidFill>
                        </a:rPr>
                        <a:t>⧽</a:t>
                      </a:r>
                      <a:endParaRPr lang="en-US"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solidFill>
                  </a:tcPr>
                </a:tc>
                <a:tc>
                  <a:txBody>
                    <a:bodyPr/>
                    <a:lstStyle/>
                    <a:p>
                      <a:pPr algn="ctr"/>
                      <a:endParaRPr lang="en-US"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b="0" dirty="0" smtClean="0">
                          <a:solidFill>
                            <a:srgbClr val="000000"/>
                          </a:solidFill>
                        </a:rPr>
                        <a:t>⧽</a:t>
                      </a:r>
                      <a:endParaRPr lang="en-US"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b="0" dirty="0" smtClean="0">
                          <a:solidFill>
                            <a:srgbClr val="000000"/>
                          </a:solidFill>
                        </a:rPr>
                        <a:t>⧽</a:t>
                      </a:r>
                      <a:endParaRPr lang="en-US"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b="0" dirty="0" smtClean="0">
                          <a:solidFill>
                            <a:srgbClr val="000000"/>
                          </a:solidFill>
                        </a:rPr>
                        <a:t>⧽</a:t>
                      </a:r>
                      <a:endParaRPr lang="en-US"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b="0" dirty="0" smtClean="0">
                          <a:solidFill>
                            <a:srgbClr val="000000"/>
                          </a:solidFill>
                        </a:rPr>
                        <a:t>⪰</a:t>
                      </a:r>
                      <a:endParaRPr lang="en-US"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solidFill>
                  </a:tcPr>
                </a:tc>
                <a:tc>
                  <a:txBody>
                    <a:bodyPr/>
                    <a:lstStyle/>
                    <a:p>
                      <a:pPr algn="ctr"/>
                      <a:endParaRPr lang="en-US"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b="0" dirty="0" smtClean="0">
                          <a:solidFill>
                            <a:srgbClr val="000000"/>
                          </a:solidFill>
                        </a:rPr>
                        <a:t>⧽</a:t>
                      </a:r>
                      <a:endParaRPr lang="en-US"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b="0" dirty="0" smtClean="0">
                          <a:solidFill>
                            <a:srgbClr val="000000"/>
                          </a:solidFill>
                        </a:rPr>
                        <a:t>⪰</a:t>
                      </a:r>
                      <a:endParaRPr lang="en-US"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b="0" dirty="0" smtClean="0">
                          <a:solidFill>
                            <a:srgbClr val="000000"/>
                          </a:solidFill>
                        </a:rPr>
                        <a:t>⪰</a:t>
                      </a:r>
                      <a:endParaRPr lang="en-US"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b="0" dirty="0" smtClean="0">
                          <a:solidFill>
                            <a:srgbClr val="000000"/>
                          </a:solidFill>
                        </a:rPr>
                        <a:t>=</a:t>
                      </a:r>
                      <a:endParaRPr lang="en-US"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solidFill>
                  </a:tcPr>
                </a:tc>
                <a:tc>
                  <a:txBody>
                    <a:bodyPr/>
                    <a:lstStyle/>
                    <a:p>
                      <a:pPr algn="ctr"/>
                      <a:r>
                        <a:rPr lang="en-US" sz="1800" b="0" dirty="0" smtClean="0">
                          <a:solidFill>
                            <a:srgbClr val="000000"/>
                          </a:solidFill>
                          <a:latin typeface="Arial"/>
                          <a:cs typeface="+mn-cs"/>
                        </a:rPr>
                        <a:t>⧼</a:t>
                      </a:r>
                      <a:endParaRPr lang="en-US"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b="0" dirty="0" smtClean="0">
                          <a:solidFill>
                            <a:srgbClr val="000000"/>
                          </a:solidFill>
                        </a:rPr>
                        <a:t>⪯</a:t>
                      </a:r>
                      <a:endParaRPr lang="en-US"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b="0" dirty="0" smtClean="0">
                          <a:solidFill>
                            <a:srgbClr val="000000"/>
                          </a:solidFill>
                        </a:rPr>
                        <a:t>⧽</a:t>
                      </a:r>
                      <a:endParaRPr lang="en-US"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b="0" dirty="0" smtClean="0">
                          <a:solidFill>
                            <a:srgbClr val="000000"/>
                          </a:solidFill>
                        </a:rPr>
                        <a:t>⪰</a:t>
                      </a:r>
                      <a:endParaRPr lang="en-US"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b="0" dirty="0" smtClean="0">
                          <a:solidFill>
                            <a:srgbClr val="000000"/>
                          </a:solidFill>
                        </a:rPr>
                        <a:t>=</a:t>
                      </a:r>
                      <a:endParaRPr lang="en-US"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228600" y="3194050"/>
            <a:ext cx="685800" cy="31115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8178" name="Rectangle 6"/>
          <p:cNvSpPr>
            <a:spLocks noGrp="1" noChangeArrowheads="1"/>
          </p:cNvSpPr>
          <p:nvPr>
            <p:ph type="sldNum" sz="quarter" idx="12"/>
          </p:nvPr>
        </p:nvSpPr>
        <p:spPr>
          <a:ln>
            <a:miter lim="800000"/>
            <a:headEnd/>
            <a:tailEnd/>
          </a:ln>
        </p:spPr>
        <p:txBody>
          <a:bodyPr/>
          <a:lstStyle/>
          <a:p>
            <a:pPr>
              <a:defRPr/>
            </a:pPr>
            <a:fld id="{F6344AD1-B9C9-4133-BE50-E24AE0462AED}" type="slidenum">
              <a:rPr lang="en-US" smtClean="0"/>
              <a:pPr>
                <a:defRPr/>
              </a:pPr>
              <a:t>64</a:t>
            </a:fld>
            <a:endParaRPr lang="en-US" smtClean="0"/>
          </a:p>
        </p:txBody>
      </p:sp>
      <p:sp>
        <p:nvSpPr>
          <p:cNvPr id="178179"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F1FD2E0F-8DC0-4871-B3E3-F052EF592CE5}" type="slidenum">
              <a:rPr lang="en-US" sz="1200">
                <a:latin typeface="Garamond" pitchFamily="18" charset="0"/>
              </a:rPr>
              <a:pPr algn="r"/>
              <a:t>64</a:t>
            </a:fld>
            <a:endParaRPr lang="en-US" sz="1200">
              <a:latin typeface="Garamond" pitchFamily="18" charset="0"/>
            </a:endParaRPr>
          </a:p>
        </p:txBody>
      </p:sp>
      <p:sp>
        <p:nvSpPr>
          <p:cNvPr id="178180" name="Title 1"/>
          <p:cNvSpPr>
            <a:spLocks noGrp="1"/>
          </p:cNvSpPr>
          <p:nvPr>
            <p:ph type="title" idx="4294967295"/>
          </p:nvPr>
        </p:nvSpPr>
        <p:spPr/>
        <p:txBody>
          <a:bodyPr anchor="ctr"/>
          <a:lstStyle/>
          <a:p>
            <a:pPr eaLnBrk="1" hangingPunct="1"/>
            <a:r>
              <a:rPr lang="en-US" smtClean="0">
                <a:ea typeface="ＭＳ Ｐゴシック" pitchFamily="34" charset="-128"/>
              </a:rPr>
              <a:t>A Calculus for Interval Representation </a:t>
            </a:r>
          </a:p>
        </p:txBody>
      </p:sp>
      <p:grpSp>
        <p:nvGrpSpPr>
          <p:cNvPr id="52" name="Group 51"/>
          <p:cNvGrpSpPr>
            <a:grpSpLocks/>
          </p:cNvGrpSpPr>
          <p:nvPr/>
        </p:nvGrpSpPr>
        <p:grpSpPr bwMode="auto">
          <a:xfrm>
            <a:off x="6324600" y="1752600"/>
            <a:ext cx="1676400" cy="1600200"/>
            <a:chOff x="5638800" y="5562600"/>
            <a:chExt cx="1676400" cy="1600200"/>
          </a:xfrm>
        </p:grpSpPr>
        <p:sp>
          <p:nvSpPr>
            <p:cNvPr id="178215" name="TextBox 39"/>
            <p:cNvSpPr txBox="1">
              <a:spLocks noChangeArrowheads="1"/>
            </p:cNvSpPr>
            <p:nvPr/>
          </p:nvSpPr>
          <p:spPr bwMode="auto">
            <a:xfrm>
              <a:off x="5638800" y="5562600"/>
              <a:ext cx="1676400" cy="457200"/>
            </a:xfrm>
            <a:prstGeom prst="rect">
              <a:avLst/>
            </a:prstGeom>
            <a:noFill/>
            <a:ln w="9525">
              <a:noFill/>
              <a:miter lim="800000"/>
              <a:headEnd/>
              <a:tailEnd/>
            </a:ln>
          </p:spPr>
          <p:txBody>
            <a:bodyPr>
              <a:spAutoFit/>
            </a:bodyPr>
            <a:lstStyle/>
            <a:p>
              <a:r>
                <a:rPr lang="en-US" sz="2400">
                  <a:solidFill>
                    <a:srgbClr val="FF0000"/>
                  </a:solidFill>
                </a:rPr>
                <a:t>(</a:t>
              </a:r>
              <a:r>
                <a:rPr lang="en-US" sz="2400" i="1">
                  <a:solidFill>
                    <a:srgbClr val="FF0000"/>
                  </a:solidFill>
                </a:rPr>
                <a:t>e</a:t>
              </a:r>
              <a:r>
                <a:rPr lang="en-US" sz="2400" i="1" baseline="-25000">
                  <a:solidFill>
                    <a:srgbClr val="FF0000"/>
                  </a:solidFill>
                </a:rPr>
                <a:t>1</a:t>
              </a:r>
              <a:r>
                <a:rPr lang="en-US" sz="2400" i="1" baseline="30000">
                  <a:solidFill>
                    <a:srgbClr val="FF0000"/>
                  </a:solidFill>
                </a:rPr>
                <a:t>-</a:t>
              </a:r>
              <a:r>
                <a:rPr lang="en-US" sz="2400">
                  <a:solidFill>
                    <a:srgbClr val="FF0000"/>
                  </a:solidFill>
                </a:rPr>
                <a:t>  ,  </a:t>
              </a:r>
              <a:r>
                <a:rPr lang="en-US" sz="2400" i="1">
                  <a:solidFill>
                    <a:srgbClr val="FF0000"/>
                  </a:solidFill>
                </a:rPr>
                <a:t>e</a:t>
              </a:r>
              <a:r>
                <a:rPr lang="en-US" sz="2400" i="1" baseline="-25000">
                  <a:solidFill>
                    <a:srgbClr val="FF0000"/>
                  </a:solidFill>
                </a:rPr>
                <a:t>1</a:t>
              </a:r>
              <a:r>
                <a:rPr lang="en-US" sz="2400" i="1" baseline="30000">
                  <a:solidFill>
                    <a:srgbClr val="FF0000"/>
                  </a:solidFill>
                </a:rPr>
                <a:t>+</a:t>
              </a:r>
              <a:r>
                <a:rPr lang="en-US" sz="2400">
                  <a:solidFill>
                    <a:srgbClr val="FF0000"/>
                  </a:solidFill>
                </a:rPr>
                <a:t>)</a:t>
              </a:r>
              <a:endParaRPr lang="en-US" sz="2400" i="1">
                <a:solidFill>
                  <a:srgbClr val="FF0000"/>
                </a:solidFill>
              </a:endParaRPr>
            </a:p>
          </p:txBody>
        </p:sp>
        <p:sp>
          <p:nvSpPr>
            <p:cNvPr id="178216" name="TextBox 40"/>
            <p:cNvSpPr txBox="1">
              <a:spLocks noChangeArrowheads="1"/>
            </p:cNvSpPr>
            <p:nvPr/>
          </p:nvSpPr>
          <p:spPr bwMode="auto">
            <a:xfrm>
              <a:off x="5638800" y="6705600"/>
              <a:ext cx="1676400" cy="457200"/>
            </a:xfrm>
            <a:prstGeom prst="rect">
              <a:avLst/>
            </a:prstGeom>
            <a:noFill/>
            <a:ln w="9525">
              <a:noFill/>
              <a:miter lim="800000"/>
              <a:headEnd/>
              <a:tailEnd/>
            </a:ln>
          </p:spPr>
          <p:txBody>
            <a:bodyPr>
              <a:spAutoFit/>
            </a:bodyPr>
            <a:lstStyle/>
            <a:p>
              <a:r>
                <a:rPr lang="en-US" sz="2400">
                  <a:solidFill>
                    <a:srgbClr val="FF0000"/>
                  </a:solidFill>
                </a:rPr>
                <a:t>(</a:t>
              </a:r>
              <a:r>
                <a:rPr lang="en-US" sz="2400" i="1">
                  <a:solidFill>
                    <a:srgbClr val="FF0000"/>
                  </a:solidFill>
                </a:rPr>
                <a:t>e</a:t>
              </a:r>
              <a:r>
                <a:rPr lang="en-US" sz="2400" i="1" baseline="-25000">
                  <a:solidFill>
                    <a:srgbClr val="FF0000"/>
                  </a:solidFill>
                </a:rPr>
                <a:t>2</a:t>
              </a:r>
              <a:r>
                <a:rPr lang="en-US" sz="2400" i="1" baseline="30000">
                  <a:solidFill>
                    <a:srgbClr val="FF0000"/>
                  </a:solidFill>
                </a:rPr>
                <a:t>-</a:t>
              </a:r>
              <a:r>
                <a:rPr lang="en-US" sz="2400">
                  <a:solidFill>
                    <a:srgbClr val="FF0000"/>
                  </a:solidFill>
                </a:rPr>
                <a:t>  ,  </a:t>
              </a:r>
              <a:r>
                <a:rPr lang="en-US" sz="2400" i="1">
                  <a:solidFill>
                    <a:srgbClr val="FF0000"/>
                  </a:solidFill>
                </a:rPr>
                <a:t>e</a:t>
              </a:r>
              <a:r>
                <a:rPr lang="en-US" sz="2400" i="1" baseline="-25000">
                  <a:solidFill>
                    <a:srgbClr val="FF0000"/>
                  </a:solidFill>
                </a:rPr>
                <a:t>2</a:t>
              </a:r>
              <a:r>
                <a:rPr lang="en-US" sz="2400" i="1" baseline="30000">
                  <a:solidFill>
                    <a:srgbClr val="FF0000"/>
                  </a:solidFill>
                </a:rPr>
                <a:t>+</a:t>
              </a:r>
              <a:r>
                <a:rPr lang="en-US" sz="2400">
                  <a:solidFill>
                    <a:srgbClr val="FF0000"/>
                  </a:solidFill>
                </a:rPr>
                <a:t>)</a:t>
              </a:r>
              <a:endParaRPr lang="en-US" sz="2400" i="1">
                <a:solidFill>
                  <a:srgbClr val="FF0000"/>
                </a:solidFill>
              </a:endParaRPr>
            </a:p>
          </p:txBody>
        </p:sp>
        <p:cxnSp>
          <p:nvCxnSpPr>
            <p:cNvPr id="43" name="Straight Arrow Connector 42"/>
            <p:cNvCxnSpPr>
              <a:cxnSpLocks noChangeShapeType="1"/>
            </p:cNvCxnSpPr>
            <p:nvPr/>
          </p:nvCxnSpPr>
          <p:spPr bwMode="auto">
            <a:xfrm rot="5400000">
              <a:off x="5600701" y="6362700"/>
              <a:ext cx="685800" cy="3175"/>
            </a:xfrm>
            <a:prstGeom prst="straightConnector1">
              <a:avLst/>
            </a:prstGeom>
            <a:noFill/>
            <a:ln w="19050">
              <a:solidFill>
                <a:schemeClr val="tx1"/>
              </a:solidFill>
              <a:round/>
              <a:headEnd/>
              <a:tailEnd type="arrow" w="med" len="med"/>
            </a:ln>
            <a:effectLst>
              <a:outerShdw blurRad="50800" dist="38100" dir="2700000" rotWithShape="0">
                <a:srgbClr val="808080">
                  <a:alpha val="42998"/>
                </a:srgbClr>
              </a:outerShdw>
            </a:effectLst>
            <a:extLst/>
          </p:spPr>
        </p:cxnSp>
        <p:cxnSp>
          <p:nvCxnSpPr>
            <p:cNvPr id="44" name="Straight Arrow Connector 43"/>
            <p:cNvCxnSpPr>
              <a:cxnSpLocks noChangeShapeType="1"/>
            </p:cNvCxnSpPr>
            <p:nvPr/>
          </p:nvCxnSpPr>
          <p:spPr bwMode="auto">
            <a:xfrm rot="10800000" flipV="1">
              <a:off x="6019800" y="6019800"/>
              <a:ext cx="762000" cy="685800"/>
            </a:xfrm>
            <a:prstGeom prst="straightConnector1">
              <a:avLst/>
            </a:prstGeom>
            <a:noFill/>
            <a:ln w="19050">
              <a:solidFill>
                <a:schemeClr val="tx1"/>
              </a:solidFill>
              <a:round/>
              <a:headEnd/>
              <a:tailEnd type="arrow" w="med" len="med"/>
            </a:ln>
            <a:effectLst>
              <a:outerShdw blurRad="50800" dist="38100" dir="2700000" rotWithShape="0">
                <a:srgbClr val="808080">
                  <a:alpha val="42998"/>
                </a:srgbClr>
              </a:outerShdw>
            </a:effectLst>
            <a:extLst/>
          </p:spPr>
        </p:cxnSp>
        <p:cxnSp>
          <p:nvCxnSpPr>
            <p:cNvPr id="49" name="Straight Arrow Connector 48"/>
            <p:cNvCxnSpPr>
              <a:cxnSpLocks noChangeShapeType="1"/>
            </p:cNvCxnSpPr>
            <p:nvPr/>
          </p:nvCxnSpPr>
          <p:spPr bwMode="auto">
            <a:xfrm rot="5400000">
              <a:off x="6515894" y="6361906"/>
              <a:ext cx="685800" cy="1588"/>
            </a:xfrm>
            <a:prstGeom prst="straightConnector1">
              <a:avLst/>
            </a:prstGeom>
            <a:noFill/>
            <a:ln w="19050">
              <a:solidFill>
                <a:schemeClr val="tx1"/>
              </a:solidFill>
              <a:round/>
              <a:headEnd/>
              <a:tailEnd type="arrow" w="med" len="med"/>
            </a:ln>
            <a:effectLst>
              <a:outerShdw blurRad="50800" dist="38100" dir="2700000" rotWithShape="0">
                <a:srgbClr val="808080">
                  <a:alpha val="42998"/>
                </a:srgbClr>
              </a:outerShdw>
            </a:effectLst>
            <a:extLst/>
          </p:spPr>
        </p:cxnSp>
        <p:cxnSp>
          <p:nvCxnSpPr>
            <p:cNvPr id="51" name="Straight Arrow Connector 50"/>
            <p:cNvCxnSpPr>
              <a:cxnSpLocks noChangeShapeType="1"/>
            </p:cNvCxnSpPr>
            <p:nvPr/>
          </p:nvCxnSpPr>
          <p:spPr bwMode="auto">
            <a:xfrm rot="10800000" flipH="1" flipV="1">
              <a:off x="6019800" y="6019800"/>
              <a:ext cx="762000" cy="685800"/>
            </a:xfrm>
            <a:prstGeom prst="straightConnector1">
              <a:avLst/>
            </a:prstGeom>
            <a:noFill/>
            <a:ln w="19050">
              <a:solidFill>
                <a:schemeClr val="tx1"/>
              </a:solidFill>
              <a:round/>
              <a:headEnd/>
              <a:tailEnd type="arrow" w="med" len="med"/>
            </a:ln>
            <a:effectLst>
              <a:outerShdw blurRad="50800" dist="38100" dir="2700000" rotWithShape="0">
                <a:srgbClr val="808080">
                  <a:alpha val="42998"/>
                </a:srgbClr>
              </a:outerShdw>
            </a:effectLst>
            <a:extLst/>
          </p:spPr>
        </p:cxnSp>
      </p:grpSp>
      <p:sp>
        <p:nvSpPr>
          <p:cNvPr id="3" name="Content Placeholder 2"/>
          <p:cNvSpPr>
            <a:spLocks noGrp="1"/>
          </p:cNvSpPr>
          <p:nvPr>
            <p:ph idx="4294967295"/>
          </p:nvPr>
        </p:nvSpPr>
        <p:spPr>
          <a:xfrm>
            <a:off x="533400" y="1600200"/>
            <a:ext cx="4648200" cy="4530725"/>
          </a:xfrm>
        </p:spPr>
        <p:txBody>
          <a:bodyPr/>
          <a:lstStyle/>
          <a:p>
            <a:pPr eaLnBrk="1" hangingPunct="1"/>
            <a:r>
              <a:rPr lang="en-US" sz="1900" smtClean="0">
                <a:ea typeface="ＭＳ Ｐゴシック" pitchFamily="34" charset="-128"/>
              </a:rPr>
              <a:t>Given two events </a:t>
            </a:r>
          </a:p>
          <a:p>
            <a:pPr lvl="1" eaLnBrk="1" hangingPunct="1"/>
            <a:r>
              <a:rPr lang="en-US" sz="1500" i="1" smtClean="0"/>
              <a:t>e</a:t>
            </a:r>
            <a:r>
              <a:rPr lang="en-US" sz="1500" i="1" baseline="-25000" smtClean="0"/>
              <a:t>1</a:t>
            </a:r>
            <a:r>
              <a:rPr lang="en-US" sz="1500" smtClean="0"/>
              <a:t> = (</a:t>
            </a:r>
            <a:r>
              <a:rPr lang="en-US" sz="1500" i="1" smtClean="0"/>
              <a:t>e</a:t>
            </a:r>
            <a:r>
              <a:rPr lang="en-US" sz="1500" i="1" baseline="-25000" smtClean="0"/>
              <a:t>1</a:t>
            </a:r>
            <a:r>
              <a:rPr lang="en-US" sz="1500" i="1" baseline="30000" smtClean="0"/>
              <a:t>-</a:t>
            </a:r>
            <a:r>
              <a:rPr lang="en-US" sz="1500" smtClean="0"/>
              <a:t>, </a:t>
            </a:r>
            <a:r>
              <a:rPr lang="en-US" sz="1500" i="1" smtClean="0"/>
              <a:t>e</a:t>
            </a:r>
            <a:r>
              <a:rPr lang="en-US" sz="1500" i="1" baseline="-25000" smtClean="0"/>
              <a:t>1</a:t>
            </a:r>
            <a:r>
              <a:rPr lang="en-US" sz="1500" i="1" baseline="30000" smtClean="0"/>
              <a:t>+</a:t>
            </a:r>
            <a:r>
              <a:rPr lang="en-US" sz="1500" smtClean="0"/>
              <a:t>) and </a:t>
            </a:r>
          </a:p>
          <a:p>
            <a:pPr lvl="1" eaLnBrk="1" hangingPunct="1"/>
            <a:r>
              <a:rPr lang="en-US" sz="1500" i="1" smtClean="0"/>
              <a:t>e</a:t>
            </a:r>
            <a:r>
              <a:rPr lang="en-US" sz="1500" i="1" baseline="-25000" smtClean="0"/>
              <a:t>2</a:t>
            </a:r>
            <a:r>
              <a:rPr lang="en-US" sz="1500" smtClean="0"/>
              <a:t> = (</a:t>
            </a:r>
            <a:r>
              <a:rPr lang="en-US" sz="1500" i="1" smtClean="0"/>
              <a:t>e</a:t>
            </a:r>
            <a:r>
              <a:rPr lang="en-US" sz="1500" i="1" baseline="-25000" smtClean="0"/>
              <a:t>2</a:t>
            </a:r>
            <a:r>
              <a:rPr lang="en-US" sz="1500" i="1" baseline="30000" smtClean="0"/>
              <a:t>-</a:t>
            </a:r>
            <a:r>
              <a:rPr lang="en-US" sz="1500" smtClean="0"/>
              <a:t>, </a:t>
            </a:r>
            <a:r>
              <a:rPr lang="en-US" sz="1500" i="1" smtClean="0"/>
              <a:t>e</a:t>
            </a:r>
            <a:r>
              <a:rPr lang="en-US" sz="1500" i="1" baseline="-25000" smtClean="0"/>
              <a:t>2</a:t>
            </a:r>
            <a:r>
              <a:rPr lang="en-US" sz="1500" i="1" baseline="30000" smtClean="0"/>
              <a:t>+</a:t>
            </a:r>
            <a:r>
              <a:rPr lang="en-US" sz="1500" smtClean="0"/>
              <a:t>), </a:t>
            </a:r>
          </a:p>
          <a:p>
            <a:pPr eaLnBrk="1" hangingPunct="1">
              <a:buFont typeface="Wingdings" pitchFamily="2" charset="2"/>
              <a:buNone/>
            </a:pPr>
            <a:r>
              <a:rPr lang="en-US" sz="1900" smtClean="0">
                <a:ea typeface="ＭＳ Ｐゴシック" pitchFamily="34" charset="-128"/>
              </a:rPr>
              <a:t>	we represent the </a:t>
            </a:r>
            <a:r>
              <a:rPr lang="en-US" sz="1900" smtClean="0">
                <a:solidFill>
                  <a:srgbClr val="FF0000"/>
                </a:solidFill>
                <a:ea typeface="ＭＳ Ｐゴシック" pitchFamily="34" charset="-128"/>
              </a:rPr>
              <a:t>temporal relation</a:t>
            </a:r>
            <a:r>
              <a:rPr lang="en-US" sz="1900" smtClean="0">
                <a:ea typeface="ＭＳ Ｐゴシック" pitchFamily="34" charset="-128"/>
              </a:rPr>
              <a:t> between </a:t>
            </a:r>
            <a:r>
              <a:rPr lang="en-US" sz="1900" i="1" smtClean="0">
                <a:ea typeface="ＭＳ Ｐゴシック" pitchFamily="34" charset="-128"/>
              </a:rPr>
              <a:t>e</a:t>
            </a:r>
            <a:r>
              <a:rPr lang="en-US" sz="1900" i="1" baseline="-25000" smtClean="0">
                <a:ea typeface="ＭＳ Ｐゴシック" pitchFamily="34" charset="-128"/>
              </a:rPr>
              <a:t>1</a:t>
            </a:r>
            <a:r>
              <a:rPr lang="en-US" sz="1900" smtClean="0">
                <a:ea typeface="ＭＳ Ｐゴシック" pitchFamily="34" charset="-128"/>
              </a:rPr>
              <a:t> and </a:t>
            </a:r>
            <a:r>
              <a:rPr lang="en-US" sz="1900" i="1" smtClean="0">
                <a:ea typeface="ＭＳ Ｐゴシック" pitchFamily="34" charset="-128"/>
              </a:rPr>
              <a:t>e</a:t>
            </a:r>
            <a:r>
              <a:rPr lang="en-US" sz="1900" i="1" baseline="-25000" smtClean="0">
                <a:ea typeface="ＭＳ Ｐゴシック" pitchFamily="34" charset="-128"/>
              </a:rPr>
              <a:t>2</a:t>
            </a:r>
            <a:r>
              <a:rPr lang="en-US" sz="1900" smtClean="0">
                <a:ea typeface="ＭＳ Ｐゴシック" pitchFamily="34" charset="-128"/>
              </a:rPr>
              <a:t> by a </a:t>
            </a:r>
            <a:r>
              <a:rPr lang="en-US" sz="1900" smtClean="0">
                <a:solidFill>
                  <a:srgbClr val="FF0000"/>
                </a:solidFill>
                <a:ea typeface="ＭＳ Ｐゴシック" pitchFamily="34" charset="-128"/>
              </a:rPr>
              <a:t>4 tuple</a:t>
            </a:r>
            <a:r>
              <a:rPr lang="en-US" sz="1900" smtClean="0">
                <a:ea typeface="ＭＳ Ｐゴシック" pitchFamily="34" charset="-128"/>
              </a:rPr>
              <a:t>:</a:t>
            </a:r>
            <a:endParaRPr lang="en-US" sz="1900" smtClean="0">
              <a:solidFill>
                <a:srgbClr val="FF0000"/>
              </a:solidFill>
              <a:ea typeface="ＭＳ Ｐゴシック" pitchFamily="34" charset="-128"/>
            </a:endParaRPr>
          </a:p>
          <a:p>
            <a:pPr eaLnBrk="1" hangingPunct="1">
              <a:buFont typeface="Wingdings" pitchFamily="2" charset="2"/>
              <a:buNone/>
            </a:pPr>
            <a:r>
              <a:rPr lang="en-US" sz="1900" smtClean="0">
                <a:solidFill>
                  <a:srgbClr val="FF0000"/>
                </a:solidFill>
                <a:ea typeface="ＭＳ Ｐゴシック" pitchFamily="34" charset="-128"/>
              </a:rPr>
              <a:t>	((</a:t>
            </a:r>
            <a:r>
              <a:rPr lang="en-US" sz="1900" i="1" smtClean="0">
                <a:solidFill>
                  <a:srgbClr val="FF0000"/>
                </a:solidFill>
                <a:ea typeface="ＭＳ Ｐゴシック" pitchFamily="34" charset="-128"/>
              </a:rPr>
              <a:t>e</a:t>
            </a:r>
            <a:r>
              <a:rPr lang="en-US" sz="1900" i="1" baseline="-25000" smtClean="0">
                <a:solidFill>
                  <a:srgbClr val="FF0000"/>
                </a:solidFill>
                <a:ea typeface="ＭＳ Ｐゴシック" pitchFamily="34" charset="-128"/>
              </a:rPr>
              <a:t>1</a:t>
            </a:r>
            <a:r>
              <a:rPr lang="en-US" sz="1900" i="1" baseline="30000" smtClean="0">
                <a:solidFill>
                  <a:srgbClr val="FF0000"/>
                </a:solidFill>
                <a:ea typeface="ＭＳ Ｐゴシック" pitchFamily="34" charset="-128"/>
              </a:rPr>
              <a:t>-</a:t>
            </a:r>
            <a:r>
              <a:rPr lang="en-US" sz="1900" smtClean="0">
                <a:solidFill>
                  <a:srgbClr val="FF0000"/>
                </a:solidFill>
                <a:ea typeface="ＭＳ Ｐゴシック" pitchFamily="34" charset="-128"/>
              </a:rPr>
              <a:t>, </a:t>
            </a:r>
            <a:r>
              <a:rPr lang="en-US" sz="1900" i="1" smtClean="0">
                <a:solidFill>
                  <a:srgbClr val="FF0000"/>
                </a:solidFill>
                <a:ea typeface="ＭＳ Ｐゴシック" pitchFamily="34" charset="-128"/>
              </a:rPr>
              <a:t>e</a:t>
            </a:r>
            <a:r>
              <a:rPr lang="en-US" sz="1900" i="1" baseline="-25000" smtClean="0">
                <a:solidFill>
                  <a:srgbClr val="FF0000"/>
                </a:solidFill>
                <a:ea typeface="ＭＳ Ｐゴシック" pitchFamily="34" charset="-128"/>
              </a:rPr>
              <a:t>2</a:t>
            </a:r>
            <a:r>
              <a:rPr lang="en-US" sz="1900" i="1" baseline="30000" smtClean="0">
                <a:solidFill>
                  <a:srgbClr val="FF0000"/>
                </a:solidFill>
                <a:ea typeface="ＭＳ Ｐゴシック" pitchFamily="34" charset="-128"/>
              </a:rPr>
              <a:t>-</a:t>
            </a:r>
            <a:r>
              <a:rPr lang="en-US" sz="1900" smtClean="0">
                <a:solidFill>
                  <a:srgbClr val="FF0000"/>
                </a:solidFill>
                <a:ea typeface="ＭＳ Ｐゴシック" pitchFamily="34" charset="-128"/>
              </a:rPr>
              <a:t>), (</a:t>
            </a:r>
            <a:r>
              <a:rPr lang="en-US" sz="1900" i="1" smtClean="0">
                <a:solidFill>
                  <a:srgbClr val="FF0000"/>
                </a:solidFill>
                <a:ea typeface="ＭＳ Ｐゴシック" pitchFamily="34" charset="-128"/>
              </a:rPr>
              <a:t>e</a:t>
            </a:r>
            <a:r>
              <a:rPr lang="en-US" sz="1900" i="1" baseline="-25000" smtClean="0">
                <a:solidFill>
                  <a:srgbClr val="FF0000"/>
                </a:solidFill>
                <a:ea typeface="ＭＳ Ｐゴシック" pitchFamily="34" charset="-128"/>
              </a:rPr>
              <a:t>1</a:t>
            </a:r>
            <a:r>
              <a:rPr lang="en-US" sz="1900" i="1" baseline="30000" smtClean="0">
                <a:solidFill>
                  <a:srgbClr val="FF0000"/>
                </a:solidFill>
                <a:ea typeface="ＭＳ Ｐゴシック" pitchFamily="34" charset="-128"/>
              </a:rPr>
              <a:t>+</a:t>
            </a:r>
            <a:r>
              <a:rPr lang="en-US" sz="1900" smtClean="0">
                <a:solidFill>
                  <a:srgbClr val="FF0000"/>
                </a:solidFill>
                <a:ea typeface="ＭＳ Ｐゴシック" pitchFamily="34" charset="-128"/>
              </a:rPr>
              <a:t>, </a:t>
            </a:r>
            <a:r>
              <a:rPr lang="en-US" sz="1900" i="1" smtClean="0">
                <a:solidFill>
                  <a:srgbClr val="FF0000"/>
                </a:solidFill>
                <a:ea typeface="ＭＳ Ｐゴシック" pitchFamily="34" charset="-128"/>
              </a:rPr>
              <a:t>e</a:t>
            </a:r>
            <a:r>
              <a:rPr lang="en-US" sz="1900" i="1" baseline="-25000" smtClean="0">
                <a:solidFill>
                  <a:srgbClr val="FF0000"/>
                </a:solidFill>
                <a:ea typeface="ＭＳ Ｐゴシック" pitchFamily="34" charset="-128"/>
              </a:rPr>
              <a:t>2</a:t>
            </a:r>
            <a:r>
              <a:rPr lang="en-US" sz="1900" i="1" baseline="30000" smtClean="0">
                <a:solidFill>
                  <a:srgbClr val="FF0000"/>
                </a:solidFill>
                <a:ea typeface="ＭＳ Ｐゴシック" pitchFamily="34" charset="-128"/>
              </a:rPr>
              <a:t>-</a:t>
            </a:r>
            <a:r>
              <a:rPr lang="en-US" sz="1900" smtClean="0">
                <a:solidFill>
                  <a:srgbClr val="FF0000"/>
                </a:solidFill>
                <a:ea typeface="ＭＳ Ｐゴシック" pitchFamily="34" charset="-128"/>
              </a:rPr>
              <a:t>), (</a:t>
            </a:r>
            <a:r>
              <a:rPr lang="en-US" sz="1900" i="1" smtClean="0">
                <a:solidFill>
                  <a:srgbClr val="FF0000"/>
                </a:solidFill>
                <a:ea typeface="ＭＳ Ｐゴシック" pitchFamily="34" charset="-128"/>
              </a:rPr>
              <a:t>e</a:t>
            </a:r>
            <a:r>
              <a:rPr lang="en-US" sz="1900" i="1" baseline="-25000" smtClean="0">
                <a:solidFill>
                  <a:srgbClr val="FF0000"/>
                </a:solidFill>
                <a:ea typeface="ＭＳ Ｐゴシック" pitchFamily="34" charset="-128"/>
              </a:rPr>
              <a:t>1</a:t>
            </a:r>
            <a:r>
              <a:rPr lang="en-US" sz="1900" i="1" baseline="30000" smtClean="0">
                <a:solidFill>
                  <a:srgbClr val="FF0000"/>
                </a:solidFill>
                <a:ea typeface="ＭＳ Ｐゴシック" pitchFamily="34" charset="-128"/>
              </a:rPr>
              <a:t>-</a:t>
            </a:r>
            <a:r>
              <a:rPr lang="en-US" sz="1900" smtClean="0">
                <a:solidFill>
                  <a:srgbClr val="FF0000"/>
                </a:solidFill>
                <a:ea typeface="ＭＳ Ｐゴシック" pitchFamily="34" charset="-128"/>
              </a:rPr>
              <a:t>,</a:t>
            </a:r>
            <a:r>
              <a:rPr lang="en-US" sz="1900" i="1" baseline="30000" smtClean="0">
                <a:solidFill>
                  <a:srgbClr val="FF0000"/>
                </a:solidFill>
                <a:ea typeface="ＭＳ Ｐゴシック" pitchFamily="34" charset="-128"/>
              </a:rPr>
              <a:t> </a:t>
            </a:r>
            <a:r>
              <a:rPr lang="en-US" sz="1900" i="1" smtClean="0">
                <a:solidFill>
                  <a:srgbClr val="FF0000"/>
                </a:solidFill>
                <a:ea typeface="ＭＳ Ｐゴシック" pitchFamily="34" charset="-128"/>
              </a:rPr>
              <a:t>e</a:t>
            </a:r>
            <a:r>
              <a:rPr lang="en-US" sz="1900" i="1" baseline="-25000" smtClean="0">
                <a:solidFill>
                  <a:srgbClr val="FF0000"/>
                </a:solidFill>
                <a:ea typeface="ＭＳ Ｐゴシック" pitchFamily="34" charset="-128"/>
              </a:rPr>
              <a:t>2</a:t>
            </a:r>
            <a:r>
              <a:rPr lang="en-US" sz="1900" i="1" baseline="30000" smtClean="0">
                <a:solidFill>
                  <a:srgbClr val="FF0000"/>
                </a:solidFill>
                <a:ea typeface="ＭＳ Ｐゴシック" pitchFamily="34" charset="-128"/>
              </a:rPr>
              <a:t>+</a:t>
            </a:r>
            <a:r>
              <a:rPr lang="en-US" sz="1900" smtClean="0">
                <a:solidFill>
                  <a:srgbClr val="FF0000"/>
                </a:solidFill>
                <a:ea typeface="ＭＳ Ｐゴシック" pitchFamily="34" charset="-128"/>
              </a:rPr>
              <a:t>), (</a:t>
            </a:r>
            <a:r>
              <a:rPr lang="en-US" sz="1900" i="1" smtClean="0">
                <a:solidFill>
                  <a:srgbClr val="FF0000"/>
                </a:solidFill>
                <a:ea typeface="ＭＳ Ｐゴシック" pitchFamily="34" charset="-128"/>
              </a:rPr>
              <a:t>e</a:t>
            </a:r>
            <a:r>
              <a:rPr lang="en-US" sz="1900" i="1" baseline="-25000" smtClean="0">
                <a:solidFill>
                  <a:srgbClr val="FF0000"/>
                </a:solidFill>
                <a:ea typeface="ＭＳ Ｐゴシック" pitchFamily="34" charset="-128"/>
              </a:rPr>
              <a:t>1</a:t>
            </a:r>
            <a:r>
              <a:rPr lang="en-US" sz="1900" i="1" baseline="30000" smtClean="0">
                <a:solidFill>
                  <a:srgbClr val="FF0000"/>
                </a:solidFill>
                <a:ea typeface="ＭＳ Ｐゴシック" pitchFamily="34" charset="-128"/>
              </a:rPr>
              <a:t>+</a:t>
            </a:r>
            <a:r>
              <a:rPr lang="en-US" sz="1900" smtClean="0">
                <a:solidFill>
                  <a:srgbClr val="FF0000"/>
                </a:solidFill>
                <a:ea typeface="ＭＳ Ｐゴシック" pitchFamily="34" charset="-128"/>
              </a:rPr>
              <a:t>,</a:t>
            </a:r>
            <a:r>
              <a:rPr lang="en-US" sz="1900" i="1" smtClean="0">
                <a:solidFill>
                  <a:srgbClr val="FF0000"/>
                </a:solidFill>
                <a:ea typeface="ＭＳ Ｐゴシック" pitchFamily="34" charset="-128"/>
              </a:rPr>
              <a:t> e</a:t>
            </a:r>
            <a:r>
              <a:rPr lang="en-US" sz="1900" i="1" baseline="-25000" smtClean="0">
                <a:solidFill>
                  <a:srgbClr val="FF0000"/>
                </a:solidFill>
                <a:ea typeface="ＭＳ Ｐゴシック" pitchFamily="34" charset="-128"/>
              </a:rPr>
              <a:t>2</a:t>
            </a:r>
            <a:r>
              <a:rPr lang="en-US" sz="1900" i="1" baseline="30000" smtClean="0">
                <a:solidFill>
                  <a:srgbClr val="FF0000"/>
                </a:solidFill>
                <a:ea typeface="ＭＳ Ｐゴシック" pitchFamily="34" charset="-128"/>
              </a:rPr>
              <a:t>+</a:t>
            </a:r>
            <a:r>
              <a:rPr lang="en-US" sz="1900" smtClean="0">
                <a:solidFill>
                  <a:srgbClr val="FF0000"/>
                </a:solidFill>
                <a:ea typeface="ＭＳ Ｐゴシック" pitchFamily="34" charset="-128"/>
              </a:rPr>
              <a:t>))</a:t>
            </a:r>
            <a:endParaRPr lang="en-US" sz="1900" smtClean="0">
              <a:ea typeface="ＭＳ Ｐゴシック" pitchFamily="34" charset="-128"/>
            </a:endParaRPr>
          </a:p>
          <a:p>
            <a:pPr eaLnBrk="1" hangingPunct="1"/>
            <a:r>
              <a:rPr lang="en-US" sz="1900" smtClean="0">
                <a:ea typeface="ＭＳ Ｐゴシック" pitchFamily="34" charset="-128"/>
              </a:rPr>
              <a:t>This allows the use of 3</a:t>
            </a:r>
            <a:r>
              <a:rPr lang="en-US" sz="1900" smtClean="0">
                <a:solidFill>
                  <a:srgbClr val="FF0000"/>
                </a:solidFill>
                <a:ea typeface="ＭＳ Ｐゴシック" pitchFamily="34" charset="-128"/>
              </a:rPr>
              <a:t> base timeline relations</a:t>
            </a:r>
            <a:r>
              <a:rPr lang="en-US" sz="1900" smtClean="0">
                <a:ea typeface="ＭＳ Ｐゴシック" pitchFamily="34" charset="-128"/>
              </a:rPr>
              <a:t> for events, including:</a:t>
            </a:r>
          </a:p>
          <a:p>
            <a:pPr eaLnBrk="1" hangingPunct="1">
              <a:buFont typeface="Wingdings" pitchFamily="2" charset="2"/>
              <a:buNone/>
            </a:pPr>
            <a:r>
              <a:rPr lang="en-US" sz="1900" i="1" smtClean="0">
                <a:ea typeface="ＭＳ Ｐゴシック" pitchFamily="34" charset="-128"/>
              </a:rPr>
              <a:t>		(</a:t>
            </a:r>
            <a:r>
              <a:rPr lang="en-US" sz="1900" i="1" smtClean="0">
                <a:solidFill>
                  <a:srgbClr val="FF0000"/>
                </a:solidFill>
                <a:ea typeface="ＭＳ Ｐゴシック" pitchFamily="34" charset="-128"/>
              </a:rPr>
              <a:t>b</a:t>
            </a:r>
            <a:r>
              <a:rPr lang="en-US" sz="1900" i="1" smtClean="0">
                <a:ea typeface="ＭＳ Ｐゴシック" pitchFamily="34" charset="-128"/>
              </a:rPr>
              <a:t>)efore, (</a:t>
            </a:r>
            <a:r>
              <a:rPr lang="en-US" sz="1900" i="1" smtClean="0">
                <a:solidFill>
                  <a:srgbClr val="FF0000"/>
                </a:solidFill>
                <a:ea typeface="ＭＳ Ｐゴシック" pitchFamily="34" charset="-128"/>
              </a:rPr>
              <a:t>o</a:t>
            </a:r>
            <a:r>
              <a:rPr lang="en-US" sz="1900" i="1" smtClean="0">
                <a:ea typeface="ＭＳ Ｐゴシック" pitchFamily="34" charset="-128"/>
              </a:rPr>
              <a:t>)verlap, (</a:t>
            </a:r>
            <a:r>
              <a:rPr lang="en-US" sz="1900" i="1" smtClean="0">
                <a:solidFill>
                  <a:srgbClr val="FF0000"/>
                </a:solidFill>
                <a:ea typeface="ＭＳ Ｐゴシック" pitchFamily="34" charset="-128"/>
              </a:rPr>
              <a:t>d</a:t>
            </a:r>
            <a:r>
              <a:rPr lang="en-US" sz="1900" i="1" smtClean="0">
                <a:ea typeface="ＭＳ Ｐゴシック" pitchFamily="34" charset="-128"/>
              </a:rPr>
              <a:t>)uring</a:t>
            </a:r>
            <a:endParaRPr lang="en-US" sz="1900" smtClean="0">
              <a:ea typeface="ＭＳ Ｐゴシック" pitchFamily="34" charset="-128"/>
            </a:endParaRPr>
          </a:p>
          <a:p>
            <a:pPr eaLnBrk="1" hangingPunct="1"/>
            <a:r>
              <a:rPr lang="en-US" sz="1900" smtClean="0">
                <a:ea typeface="ＭＳ Ｐゴシック" pitchFamily="34" charset="-128"/>
              </a:rPr>
              <a:t>Together with their inverse relations, </a:t>
            </a:r>
            <a:r>
              <a:rPr lang="en-US" sz="1900" smtClean="0">
                <a:solidFill>
                  <a:srgbClr val="FF0000"/>
                </a:solidFill>
                <a:ea typeface="ＭＳ Ｐゴシック" pitchFamily="34" charset="-128"/>
              </a:rPr>
              <a:t>there are 6 timeline relations in total</a:t>
            </a:r>
            <a:r>
              <a:rPr lang="en-US" sz="1900" smtClean="0">
                <a:ea typeface="ＭＳ Ｐゴシック" pitchFamily="34" charset="-128"/>
              </a:rPr>
              <a:t>, which can be used to order events on a timeline</a:t>
            </a:r>
          </a:p>
        </p:txBody>
      </p:sp>
      <p:graphicFrame>
        <p:nvGraphicFramePr>
          <p:cNvPr id="5" name="Table 4"/>
          <p:cNvGraphicFramePr>
            <a:graphicFrameLocks noGrp="1"/>
          </p:cNvGraphicFramePr>
          <p:nvPr/>
        </p:nvGraphicFramePr>
        <p:xfrm>
          <a:off x="5400178" y="1295401"/>
          <a:ext cx="3591422" cy="4268994"/>
        </p:xfrm>
        <a:graphic>
          <a:graphicData uri="http://schemas.openxmlformats.org/drawingml/2006/table">
            <a:tbl>
              <a:tblPr firstRow="1" bandRow="1">
                <a:effectLst>
                  <a:outerShdw blurRad="50800" dist="38100" dir="2700000">
                    <a:srgbClr val="000000">
                      <a:alpha val="43000"/>
                    </a:srgbClr>
                  </a:outerShdw>
                </a:effectLst>
                <a:tableStyleId>{5C22544A-7EE6-4342-B048-85BDC9FD1C3A}</a:tableStyleId>
              </a:tblPr>
              <a:tblGrid>
                <a:gridCol w="826889"/>
                <a:gridCol w="1034701"/>
                <a:gridCol w="1729832"/>
              </a:tblGrid>
              <a:tr h="518160">
                <a:tc>
                  <a:txBody>
                    <a:bodyPr/>
                    <a:lstStyle/>
                    <a:p>
                      <a:pPr algn="ctr"/>
                      <a:r>
                        <a:rPr lang="en-US" sz="1400" b="0" dirty="0" smtClean="0">
                          <a:solidFill>
                            <a:schemeClr val="tx1"/>
                          </a:solidFill>
                        </a:rPr>
                        <a:t>TL </a:t>
                      </a:r>
                    </a:p>
                    <a:p>
                      <a:pPr algn="ctr"/>
                      <a:r>
                        <a:rPr lang="en-US" sz="1400" b="0" dirty="0" smtClean="0">
                          <a:solidFill>
                            <a:schemeClr val="tx1"/>
                          </a:solidFill>
                        </a:rPr>
                        <a:t>relation</a:t>
                      </a:r>
                      <a:endParaRPr lang="en-US" sz="1400" b="0"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0" dirty="0" smtClean="0">
                          <a:solidFill>
                            <a:schemeClr val="tx1"/>
                          </a:solidFill>
                        </a:rPr>
                        <a:t>Endpoint</a:t>
                      </a:r>
                      <a:endParaRPr lang="en-US" sz="1400" b="0"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0" dirty="0" smtClean="0">
                          <a:solidFill>
                            <a:schemeClr val="tx1"/>
                          </a:solidFill>
                        </a:rPr>
                        <a:t>Graphical </a:t>
                      </a:r>
                    </a:p>
                    <a:p>
                      <a:pPr algn="ctr"/>
                      <a:r>
                        <a:rPr lang="en-US" sz="1400" b="0" dirty="0" smtClean="0">
                          <a:solidFill>
                            <a:schemeClr val="tx1"/>
                          </a:solidFill>
                        </a:rPr>
                        <a:t>illustration</a:t>
                      </a:r>
                      <a:endParaRPr lang="en-US" sz="1400" b="0"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5139">
                <a:tc>
                  <a:txBody>
                    <a:bodyPr/>
                    <a:lstStyle/>
                    <a:p>
                      <a:pPr algn="ctr"/>
                      <a:r>
                        <a:rPr lang="en-US" sz="1400" i="1" kern="1200" dirty="0" err="1" smtClean="0">
                          <a:solidFill>
                            <a:srgbClr val="FF0000"/>
                          </a:solidFill>
                          <a:latin typeface="+mn-lt"/>
                          <a:ea typeface="+mn-ea"/>
                          <a:cs typeface="+mn-cs"/>
                        </a:rPr>
                        <a:t>b</a:t>
                      </a:r>
                      <a:endParaRPr lang="en-US" sz="1400" i="1"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dirty="0" smtClean="0">
                          <a:solidFill>
                            <a:schemeClr val="tx1"/>
                          </a:solidFill>
                        </a:rPr>
                        <a:t>(⧼, ⪯, ⧼, ⧼)</a:t>
                      </a:r>
                      <a:endParaRPr lang="en-US" sz="14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sz="1400"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5139">
                <a:tc>
                  <a:txBody>
                    <a:bodyPr/>
                    <a:lstStyle/>
                    <a:p>
                      <a:pPr algn="ctr"/>
                      <a:r>
                        <a:rPr lang="en-US" sz="1400" i="1" dirty="0" err="1" smtClean="0">
                          <a:solidFill>
                            <a:srgbClr val="FF0000"/>
                          </a:solidFill>
                        </a:rPr>
                        <a:t>o</a:t>
                      </a:r>
                      <a:endParaRPr lang="en-US" sz="1400" i="1"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dirty="0" smtClean="0">
                          <a:solidFill>
                            <a:schemeClr val="tx1"/>
                          </a:solidFill>
                        </a:rPr>
                        <a:t>(⧼, ⧽, ⧼, ⧼)</a:t>
                      </a:r>
                      <a:endParaRPr lang="en-US" sz="14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sz="1400"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5139">
                <a:tc>
                  <a:txBody>
                    <a:bodyPr/>
                    <a:lstStyle/>
                    <a:p>
                      <a:pPr algn="ctr"/>
                      <a:r>
                        <a:rPr lang="en-US" sz="1400" i="1" dirty="0" err="1" smtClean="0">
                          <a:solidFill>
                            <a:srgbClr val="FF0000"/>
                          </a:solidFill>
                        </a:rPr>
                        <a:t>d</a:t>
                      </a:r>
                      <a:endParaRPr lang="en-US" sz="1400" i="1"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dirty="0" smtClean="0">
                          <a:solidFill>
                            <a:schemeClr val="tx1"/>
                          </a:solidFill>
                        </a:rPr>
                        <a:t>(⪰, ⪰, ⪯, ⪯)</a:t>
                      </a:r>
                      <a:endParaRPr lang="en-US" sz="14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sz="1400"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5139">
                <a:tc>
                  <a:txBody>
                    <a:bodyPr/>
                    <a:lstStyle/>
                    <a:p>
                      <a:pPr algn="ctr"/>
                      <a:r>
                        <a:rPr lang="en-US" sz="1400" i="1" dirty="0" smtClean="0">
                          <a:solidFill>
                            <a:srgbClr val="FF0000"/>
                          </a:solidFill>
                        </a:rPr>
                        <a:t>bi</a:t>
                      </a:r>
                      <a:endParaRPr lang="en-US" sz="1400" i="1" dirty="0">
                        <a:solidFill>
                          <a:srgbClr val="FF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dirty="0" smtClean="0">
                          <a:solidFill>
                            <a:schemeClr val="tx1"/>
                          </a:solidFill>
                        </a:rPr>
                        <a:t>(⧽, ⧽, ⪰, ⧽)</a:t>
                      </a:r>
                      <a:endParaRPr lang="en-US" sz="14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sz="1400"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5139">
                <a:tc>
                  <a:txBody>
                    <a:bodyPr/>
                    <a:lstStyle/>
                    <a:p>
                      <a:pPr algn="ctr"/>
                      <a:r>
                        <a:rPr lang="en-US" sz="1400" i="1" dirty="0" err="1" smtClean="0">
                          <a:solidFill>
                            <a:srgbClr val="FF0000"/>
                          </a:solidFill>
                        </a:rPr>
                        <a:t>oi</a:t>
                      </a:r>
                      <a:endParaRPr lang="en-US" sz="1400" i="1" dirty="0">
                        <a:solidFill>
                          <a:srgbClr val="FF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dirty="0" smtClean="0">
                          <a:solidFill>
                            <a:schemeClr val="tx1"/>
                          </a:solidFill>
                        </a:rPr>
                        <a:t>(⧽, ⧽, ⧼, ⧽)</a:t>
                      </a:r>
                      <a:endParaRPr lang="en-US" sz="14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sz="1400"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5139">
                <a:tc>
                  <a:txBody>
                    <a:bodyPr/>
                    <a:lstStyle/>
                    <a:p>
                      <a:pPr algn="ctr"/>
                      <a:r>
                        <a:rPr lang="en-US" sz="1400" i="1" dirty="0" err="1" smtClean="0">
                          <a:solidFill>
                            <a:srgbClr val="FF0000"/>
                          </a:solidFill>
                        </a:rPr>
                        <a:t>di</a:t>
                      </a:r>
                      <a:endParaRPr lang="en-US" sz="1400" i="1" dirty="0">
                        <a:solidFill>
                          <a:srgbClr val="FF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dirty="0" smtClean="0">
                          <a:solidFill>
                            <a:schemeClr val="tx1"/>
                          </a:solidFill>
                        </a:rPr>
                        <a:t>(⪯, ⪰, ⪰, ⪯)</a:t>
                      </a:r>
                      <a:endParaRPr lang="en-US" sz="14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sz="1400"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90" name="Group 89"/>
          <p:cNvGrpSpPr>
            <a:grpSpLocks/>
          </p:cNvGrpSpPr>
          <p:nvPr/>
        </p:nvGrpSpPr>
        <p:grpSpPr bwMode="auto">
          <a:xfrm>
            <a:off x="7315200" y="1979613"/>
            <a:ext cx="1376363" cy="3452812"/>
            <a:chOff x="7315200" y="1980406"/>
            <a:chExt cx="1375833" cy="3452287"/>
          </a:xfrm>
        </p:grpSpPr>
        <p:cxnSp>
          <p:nvCxnSpPr>
            <p:cNvPr id="178187" name="Straight Arrow Connector 6"/>
            <p:cNvCxnSpPr>
              <a:cxnSpLocks noChangeShapeType="1"/>
            </p:cNvCxnSpPr>
            <p:nvPr/>
          </p:nvCxnSpPr>
          <p:spPr bwMode="auto">
            <a:xfrm>
              <a:off x="7319433" y="1980406"/>
              <a:ext cx="1371600" cy="1588"/>
            </a:xfrm>
            <a:prstGeom prst="straightConnector1">
              <a:avLst/>
            </a:prstGeom>
            <a:noFill/>
            <a:ln w="19050">
              <a:solidFill>
                <a:srgbClr val="000090"/>
              </a:solidFill>
              <a:round/>
              <a:headEnd/>
              <a:tailEnd type="triangle" w="med" len="med"/>
            </a:ln>
          </p:spPr>
        </p:cxnSp>
        <p:grpSp>
          <p:nvGrpSpPr>
            <p:cNvPr id="178188" name="Group 45"/>
            <p:cNvGrpSpPr>
              <a:grpSpLocks/>
            </p:cNvGrpSpPr>
            <p:nvPr/>
          </p:nvGrpSpPr>
          <p:grpSpPr bwMode="auto">
            <a:xfrm>
              <a:off x="7395633" y="2132012"/>
              <a:ext cx="609600" cy="3176"/>
              <a:chOff x="2819400" y="990600"/>
              <a:chExt cx="609600" cy="3176"/>
            </a:xfrm>
          </p:grpSpPr>
          <p:cxnSp>
            <p:nvCxnSpPr>
              <p:cNvPr id="11" name="Straight Arrow Connector 10"/>
              <p:cNvCxnSpPr/>
              <p:nvPr/>
            </p:nvCxnSpPr>
            <p:spPr bwMode="auto">
              <a:xfrm>
                <a:off x="2819899" y="992958"/>
                <a:ext cx="304683" cy="1588"/>
              </a:xfrm>
              <a:prstGeom prst="straightConnector1">
                <a:avLst/>
              </a:prstGeom>
              <a:solidFill>
                <a:schemeClr val="accent1"/>
              </a:solidFill>
              <a:ln w="12700" cap="flat" cmpd="sng" algn="ctr">
                <a:solidFill>
                  <a:schemeClr val="accent6">
                    <a:lumMod val="50000"/>
                  </a:schemeClr>
                </a:solidFill>
                <a:prstDash val="solid"/>
                <a:round/>
                <a:headEnd type="triangle" w="med" len="med"/>
                <a:tailEnd type="none" w="med" len="med"/>
              </a:ln>
              <a:effectLst/>
            </p:spPr>
          </p:cxnSp>
          <p:cxnSp>
            <p:nvCxnSpPr>
              <p:cNvPr id="13" name="Straight Arrow Connector 12"/>
              <p:cNvCxnSpPr/>
              <p:nvPr/>
            </p:nvCxnSpPr>
            <p:spPr bwMode="auto">
              <a:xfrm>
                <a:off x="3124581" y="991371"/>
                <a:ext cx="304683" cy="1587"/>
              </a:xfrm>
              <a:prstGeom prst="straightConnector1">
                <a:avLst/>
              </a:prstGeom>
              <a:solidFill>
                <a:schemeClr val="accent1"/>
              </a:solidFill>
              <a:ln w="12700" cap="flat" cmpd="sng" algn="ctr">
                <a:solidFill>
                  <a:schemeClr val="accent6">
                    <a:lumMod val="50000"/>
                  </a:schemeClr>
                </a:solidFill>
                <a:prstDash val="dot"/>
                <a:round/>
                <a:headEnd type="none" w="med" len="med"/>
                <a:tailEnd type="triangle" w="med" len="med"/>
              </a:ln>
              <a:effectLst/>
            </p:spPr>
          </p:cxnSp>
        </p:grpSp>
        <p:cxnSp>
          <p:nvCxnSpPr>
            <p:cNvPr id="178189" name="Straight Arrow Connector 16"/>
            <p:cNvCxnSpPr>
              <a:cxnSpLocks noChangeShapeType="1"/>
            </p:cNvCxnSpPr>
            <p:nvPr/>
          </p:nvCxnSpPr>
          <p:spPr bwMode="auto">
            <a:xfrm>
              <a:off x="8005233" y="2284412"/>
              <a:ext cx="533400" cy="1588"/>
            </a:xfrm>
            <a:prstGeom prst="straightConnector1">
              <a:avLst/>
            </a:prstGeom>
            <a:noFill/>
            <a:ln w="19050">
              <a:solidFill>
                <a:srgbClr val="800000"/>
              </a:solidFill>
              <a:round/>
              <a:headEnd type="triangle" w="med" len="med"/>
              <a:tailEnd type="triangle" w="med" len="med"/>
            </a:ln>
          </p:spPr>
        </p:cxnSp>
        <p:cxnSp>
          <p:nvCxnSpPr>
            <p:cNvPr id="178190" name="Straight Arrow Connector 20"/>
            <p:cNvCxnSpPr>
              <a:cxnSpLocks noChangeShapeType="1"/>
            </p:cNvCxnSpPr>
            <p:nvPr/>
          </p:nvCxnSpPr>
          <p:spPr bwMode="auto">
            <a:xfrm>
              <a:off x="7319433" y="2611966"/>
              <a:ext cx="1371600" cy="1588"/>
            </a:xfrm>
            <a:prstGeom prst="straightConnector1">
              <a:avLst/>
            </a:prstGeom>
            <a:noFill/>
            <a:ln w="19050">
              <a:solidFill>
                <a:srgbClr val="000090"/>
              </a:solidFill>
              <a:round/>
              <a:headEnd/>
              <a:tailEnd type="triangle" w="med" len="med"/>
            </a:ln>
          </p:spPr>
        </p:cxnSp>
        <p:cxnSp>
          <p:nvCxnSpPr>
            <p:cNvPr id="23" name="Straight Arrow Connector 22"/>
            <p:cNvCxnSpPr/>
            <p:nvPr/>
          </p:nvCxnSpPr>
          <p:spPr bwMode="auto">
            <a:xfrm>
              <a:off x="7396132" y="2764512"/>
              <a:ext cx="761707" cy="1587"/>
            </a:xfrm>
            <a:prstGeom prst="straightConnector1">
              <a:avLst/>
            </a:prstGeom>
            <a:solidFill>
              <a:schemeClr val="accent1"/>
            </a:solidFill>
            <a:ln w="12700" cap="flat" cmpd="sng" algn="ctr">
              <a:solidFill>
                <a:schemeClr val="accent6">
                  <a:lumMod val="50000"/>
                </a:schemeClr>
              </a:solidFill>
              <a:prstDash val="solid"/>
              <a:round/>
              <a:headEnd type="triangle" w="med" len="med"/>
              <a:tailEnd type="triangle" w="med" len="med"/>
            </a:ln>
            <a:effectLst/>
          </p:spPr>
        </p:cxnSp>
        <p:cxnSp>
          <p:nvCxnSpPr>
            <p:cNvPr id="178192" name="Straight Arrow Connector 24"/>
            <p:cNvCxnSpPr>
              <a:cxnSpLocks noChangeShapeType="1"/>
            </p:cNvCxnSpPr>
            <p:nvPr/>
          </p:nvCxnSpPr>
          <p:spPr bwMode="auto">
            <a:xfrm>
              <a:off x="7852833" y="2917560"/>
              <a:ext cx="685800" cy="1588"/>
            </a:xfrm>
            <a:prstGeom prst="straightConnector1">
              <a:avLst/>
            </a:prstGeom>
            <a:noFill/>
            <a:ln w="19050">
              <a:solidFill>
                <a:srgbClr val="800000"/>
              </a:solidFill>
              <a:round/>
              <a:headEnd type="triangle" w="med" len="med"/>
              <a:tailEnd type="triangle" w="med" len="med"/>
            </a:ln>
          </p:spPr>
        </p:cxnSp>
        <p:cxnSp>
          <p:nvCxnSpPr>
            <p:cNvPr id="178193" name="Straight Arrow Connector 36"/>
            <p:cNvCxnSpPr>
              <a:cxnSpLocks noChangeShapeType="1"/>
            </p:cNvCxnSpPr>
            <p:nvPr/>
          </p:nvCxnSpPr>
          <p:spPr bwMode="auto">
            <a:xfrm>
              <a:off x="7319433" y="3234529"/>
              <a:ext cx="1371600" cy="1588"/>
            </a:xfrm>
            <a:prstGeom prst="straightConnector1">
              <a:avLst/>
            </a:prstGeom>
            <a:noFill/>
            <a:ln w="19050">
              <a:solidFill>
                <a:srgbClr val="000090"/>
              </a:solidFill>
              <a:round/>
              <a:headEnd/>
              <a:tailEnd type="triangle" w="med" len="med"/>
            </a:ln>
          </p:spPr>
        </p:cxnSp>
        <p:cxnSp>
          <p:nvCxnSpPr>
            <p:cNvPr id="178194" name="Straight Arrow Connector 38"/>
            <p:cNvCxnSpPr>
              <a:cxnSpLocks noChangeShapeType="1"/>
            </p:cNvCxnSpPr>
            <p:nvPr/>
          </p:nvCxnSpPr>
          <p:spPr bwMode="auto">
            <a:xfrm>
              <a:off x="7399866" y="3548063"/>
              <a:ext cx="910167" cy="1588"/>
            </a:xfrm>
            <a:prstGeom prst="straightConnector1">
              <a:avLst/>
            </a:prstGeom>
            <a:noFill/>
            <a:ln w="19050">
              <a:solidFill>
                <a:srgbClr val="800000"/>
              </a:solidFill>
              <a:round/>
              <a:headEnd type="triangle" w="med" len="med"/>
              <a:tailEnd type="triangle" w="med" len="med"/>
            </a:ln>
          </p:spPr>
        </p:cxnSp>
        <p:grpSp>
          <p:nvGrpSpPr>
            <p:cNvPr id="178195" name="Group 64"/>
            <p:cNvGrpSpPr>
              <a:grpSpLocks/>
            </p:cNvGrpSpPr>
            <p:nvPr/>
          </p:nvGrpSpPr>
          <p:grpSpPr bwMode="auto">
            <a:xfrm>
              <a:off x="7399866" y="3384746"/>
              <a:ext cx="910167" cy="3176"/>
              <a:chOff x="2671233" y="2327474"/>
              <a:chExt cx="910167" cy="3176"/>
            </a:xfrm>
          </p:grpSpPr>
          <p:cxnSp>
            <p:nvCxnSpPr>
              <p:cNvPr id="38" name="Straight Arrow Connector 37"/>
              <p:cNvCxnSpPr/>
              <p:nvPr/>
            </p:nvCxnSpPr>
            <p:spPr bwMode="auto">
              <a:xfrm>
                <a:off x="2894423" y="2327857"/>
                <a:ext cx="382441" cy="1588"/>
              </a:xfrm>
              <a:prstGeom prst="straightConnector1">
                <a:avLst/>
              </a:prstGeom>
              <a:solidFill>
                <a:schemeClr val="accent1"/>
              </a:solidFill>
              <a:ln w="12700" cap="flat" cmpd="sng" algn="ctr">
                <a:solidFill>
                  <a:schemeClr val="accent6">
                    <a:lumMod val="50000"/>
                  </a:schemeClr>
                </a:solidFill>
                <a:prstDash val="solid"/>
                <a:round/>
                <a:headEnd type="none" w="med" len="med"/>
                <a:tailEnd type="none" w="med" len="med"/>
              </a:ln>
              <a:effectLst/>
            </p:spPr>
          </p:cxnSp>
          <p:cxnSp>
            <p:nvCxnSpPr>
              <p:cNvPr id="48" name="Straight Arrow Connector 47"/>
              <p:cNvCxnSpPr/>
              <p:nvPr/>
            </p:nvCxnSpPr>
            <p:spPr bwMode="auto">
              <a:xfrm>
                <a:off x="3276863" y="2329445"/>
                <a:ext cx="304683" cy="1587"/>
              </a:xfrm>
              <a:prstGeom prst="straightConnector1">
                <a:avLst/>
              </a:prstGeom>
              <a:solidFill>
                <a:schemeClr val="accent1"/>
              </a:solidFill>
              <a:ln w="12700" cap="flat" cmpd="sng" algn="ctr">
                <a:solidFill>
                  <a:schemeClr val="accent6">
                    <a:lumMod val="50000"/>
                  </a:schemeClr>
                </a:solidFill>
                <a:prstDash val="dot"/>
                <a:round/>
                <a:headEnd type="none" w="med" len="med"/>
                <a:tailEnd type="triangle" w="med" len="med"/>
              </a:ln>
              <a:effectLst/>
            </p:spPr>
          </p:cxnSp>
          <p:cxnSp>
            <p:nvCxnSpPr>
              <p:cNvPr id="50" name="Straight Arrow Connector 49"/>
              <p:cNvCxnSpPr/>
              <p:nvPr/>
            </p:nvCxnSpPr>
            <p:spPr bwMode="auto">
              <a:xfrm>
                <a:off x="2670672" y="2327857"/>
                <a:ext cx="223751" cy="1588"/>
              </a:xfrm>
              <a:prstGeom prst="straightConnector1">
                <a:avLst/>
              </a:prstGeom>
              <a:solidFill>
                <a:schemeClr val="accent1"/>
              </a:solidFill>
              <a:ln w="12700" cap="flat" cmpd="sng" algn="ctr">
                <a:solidFill>
                  <a:schemeClr val="accent6">
                    <a:lumMod val="50000"/>
                  </a:schemeClr>
                </a:solidFill>
                <a:prstDash val="dot"/>
                <a:round/>
                <a:headEnd type="triangle" w="med" len="med"/>
                <a:tailEnd type="none" w="med" len="med"/>
              </a:ln>
              <a:effectLst/>
            </p:spPr>
          </p:cxnSp>
        </p:grpSp>
        <p:cxnSp>
          <p:nvCxnSpPr>
            <p:cNvPr id="178196" name="Straight Arrow Connector 56"/>
            <p:cNvCxnSpPr>
              <a:cxnSpLocks noChangeShapeType="1"/>
            </p:cNvCxnSpPr>
            <p:nvPr/>
          </p:nvCxnSpPr>
          <p:spPr bwMode="auto">
            <a:xfrm>
              <a:off x="7319433" y="3863446"/>
              <a:ext cx="1371600" cy="1588"/>
            </a:xfrm>
            <a:prstGeom prst="straightConnector1">
              <a:avLst/>
            </a:prstGeom>
            <a:noFill/>
            <a:ln w="19050">
              <a:solidFill>
                <a:srgbClr val="000090"/>
              </a:solidFill>
              <a:round/>
              <a:headEnd/>
              <a:tailEnd type="triangle" w="med" len="med"/>
            </a:ln>
          </p:spPr>
        </p:cxnSp>
        <p:grpSp>
          <p:nvGrpSpPr>
            <p:cNvPr id="178197" name="Group 65"/>
            <p:cNvGrpSpPr>
              <a:grpSpLocks/>
            </p:cNvGrpSpPr>
            <p:nvPr/>
          </p:nvGrpSpPr>
          <p:grpSpPr bwMode="auto">
            <a:xfrm>
              <a:off x="7929033" y="4015846"/>
              <a:ext cx="609600" cy="3176"/>
              <a:chOff x="2819400" y="990600"/>
              <a:chExt cx="609600" cy="3176"/>
            </a:xfrm>
          </p:grpSpPr>
          <p:cxnSp>
            <p:nvCxnSpPr>
              <p:cNvPr id="67" name="Straight Arrow Connector 66"/>
              <p:cNvCxnSpPr/>
              <p:nvPr/>
            </p:nvCxnSpPr>
            <p:spPr bwMode="auto">
              <a:xfrm>
                <a:off x="2819694" y="991612"/>
                <a:ext cx="304683" cy="1588"/>
              </a:xfrm>
              <a:prstGeom prst="straightConnector1">
                <a:avLst/>
              </a:prstGeom>
              <a:solidFill>
                <a:schemeClr val="accent1"/>
              </a:solidFill>
              <a:ln w="12700" cap="flat" cmpd="sng" algn="ctr">
                <a:solidFill>
                  <a:schemeClr val="accent6">
                    <a:lumMod val="50000"/>
                  </a:schemeClr>
                </a:solidFill>
                <a:prstDash val="solid"/>
                <a:round/>
                <a:headEnd type="triangle" w="med" len="med"/>
                <a:tailEnd type="none" w="med" len="med"/>
              </a:ln>
              <a:effectLst/>
            </p:spPr>
          </p:cxnSp>
          <p:cxnSp>
            <p:nvCxnSpPr>
              <p:cNvPr id="68" name="Straight Arrow Connector 67"/>
              <p:cNvCxnSpPr/>
              <p:nvPr/>
            </p:nvCxnSpPr>
            <p:spPr bwMode="auto">
              <a:xfrm>
                <a:off x="3124376" y="990025"/>
                <a:ext cx="304683" cy="1587"/>
              </a:xfrm>
              <a:prstGeom prst="straightConnector1">
                <a:avLst/>
              </a:prstGeom>
              <a:solidFill>
                <a:schemeClr val="accent1"/>
              </a:solidFill>
              <a:ln w="12700" cap="flat" cmpd="sng" algn="ctr">
                <a:solidFill>
                  <a:schemeClr val="accent6">
                    <a:lumMod val="50000"/>
                  </a:schemeClr>
                </a:solidFill>
                <a:prstDash val="dot"/>
                <a:round/>
                <a:headEnd type="none" w="med" len="med"/>
                <a:tailEnd type="triangle" w="med" len="med"/>
              </a:ln>
              <a:effectLst/>
            </p:spPr>
          </p:cxnSp>
        </p:grpSp>
        <p:cxnSp>
          <p:nvCxnSpPr>
            <p:cNvPr id="178198" name="Straight Arrow Connector 69"/>
            <p:cNvCxnSpPr>
              <a:cxnSpLocks noChangeShapeType="1"/>
            </p:cNvCxnSpPr>
            <p:nvPr/>
          </p:nvCxnSpPr>
          <p:spPr bwMode="auto">
            <a:xfrm>
              <a:off x="7395633" y="4168246"/>
              <a:ext cx="533400" cy="1588"/>
            </a:xfrm>
            <a:prstGeom prst="straightConnector1">
              <a:avLst/>
            </a:prstGeom>
            <a:noFill/>
            <a:ln w="19050">
              <a:solidFill>
                <a:srgbClr val="800000"/>
              </a:solidFill>
              <a:round/>
              <a:headEnd type="triangle" w="med" len="med"/>
              <a:tailEnd type="triangle" w="med" len="med"/>
            </a:ln>
          </p:spPr>
        </p:cxnSp>
        <p:cxnSp>
          <p:nvCxnSpPr>
            <p:cNvPr id="178199" name="Straight Arrow Connector 71"/>
            <p:cNvCxnSpPr>
              <a:cxnSpLocks noChangeShapeType="1"/>
            </p:cNvCxnSpPr>
            <p:nvPr/>
          </p:nvCxnSpPr>
          <p:spPr bwMode="auto">
            <a:xfrm>
              <a:off x="7319433" y="4495800"/>
              <a:ext cx="1371600" cy="1588"/>
            </a:xfrm>
            <a:prstGeom prst="straightConnector1">
              <a:avLst/>
            </a:prstGeom>
            <a:noFill/>
            <a:ln w="19050">
              <a:solidFill>
                <a:srgbClr val="000090"/>
              </a:solidFill>
              <a:round/>
              <a:headEnd/>
              <a:tailEnd type="triangle" w="med" len="med"/>
            </a:ln>
          </p:spPr>
        </p:cxnSp>
        <p:cxnSp>
          <p:nvCxnSpPr>
            <p:cNvPr id="73" name="Straight Arrow Connector 72"/>
            <p:cNvCxnSpPr/>
            <p:nvPr/>
          </p:nvCxnSpPr>
          <p:spPr bwMode="auto">
            <a:xfrm>
              <a:off x="7776985" y="4648587"/>
              <a:ext cx="761707" cy="1588"/>
            </a:xfrm>
            <a:prstGeom prst="straightConnector1">
              <a:avLst/>
            </a:prstGeom>
            <a:solidFill>
              <a:schemeClr val="accent1"/>
            </a:solidFill>
            <a:ln w="12700" cap="flat" cmpd="sng" algn="ctr">
              <a:solidFill>
                <a:schemeClr val="accent6">
                  <a:lumMod val="50000"/>
                </a:schemeClr>
              </a:solidFill>
              <a:prstDash val="solid"/>
              <a:round/>
              <a:headEnd type="triangle" w="med" len="med"/>
              <a:tailEnd type="triangle" w="med" len="med"/>
            </a:ln>
            <a:effectLst/>
          </p:spPr>
        </p:cxnSp>
        <p:cxnSp>
          <p:nvCxnSpPr>
            <p:cNvPr id="178201" name="Straight Arrow Connector 73"/>
            <p:cNvCxnSpPr>
              <a:cxnSpLocks noChangeShapeType="1"/>
            </p:cNvCxnSpPr>
            <p:nvPr/>
          </p:nvCxnSpPr>
          <p:spPr bwMode="auto">
            <a:xfrm>
              <a:off x="7395633" y="4801394"/>
              <a:ext cx="685800" cy="1588"/>
            </a:xfrm>
            <a:prstGeom prst="straightConnector1">
              <a:avLst/>
            </a:prstGeom>
            <a:noFill/>
            <a:ln w="19050">
              <a:solidFill>
                <a:srgbClr val="800000"/>
              </a:solidFill>
              <a:round/>
              <a:headEnd type="triangle" w="med" len="med"/>
              <a:tailEnd type="triangle" w="med" len="med"/>
            </a:ln>
          </p:spPr>
        </p:cxnSp>
        <p:cxnSp>
          <p:nvCxnSpPr>
            <p:cNvPr id="178202" name="Straight Arrow Connector 74"/>
            <p:cNvCxnSpPr>
              <a:cxnSpLocks noChangeShapeType="1"/>
            </p:cNvCxnSpPr>
            <p:nvPr/>
          </p:nvCxnSpPr>
          <p:spPr bwMode="auto">
            <a:xfrm>
              <a:off x="7315200" y="5115983"/>
              <a:ext cx="1371600" cy="1588"/>
            </a:xfrm>
            <a:prstGeom prst="straightConnector1">
              <a:avLst/>
            </a:prstGeom>
            <a:noFill/>
            <a:ln w="19050">
              <a:solidFill>
                <a:srgbClr val="000090"/>
              </a:solidFill>
              <a:round/>
              <a:headEnd/>
              <a:tailEnd type="triangle" w="med" len="med"/>
            </a:ln>
          </p:spPr>
        </p:cxnSp>
        <p:cxnSp>
          <p:nvCxnSpPr>
            <p:cNvPr id="82" name="Straight Arrow Connector 81"/>
            <p:cNvCxnSpPr/>
            <p:nvPr/>
          </p:nvCxnSpPr>
          <p:spPr bwMode="auto">
            <a:xfrm>
              <a:off x="7396132" y="5266031"/>
              <a:ext cx="914048" cy="1587"/>
            </a:xfrm>
            <a:prstGeom prst="straightConnector1">
              <a:avLst/>
            </a:prstGeom>
            <a:solidFill>
              <a:schemeClr val="accent1"/>
            </a:solidFill>
            <a:ln w="12700" cap="flat" cmpd="sng" algn="ctr">
              <a:solidFill>
                <a:schemeClr val="accent6">
                  <a:lumMod val="50000"/>
                </a:schemeClr>
              </a:solidFill>
              <a:prstDash val="solid"/>
              <a:round/>
              <a:headEnd type="triangle" w="med" len="med"/>
              <a:tailEnd type="triangle" w="med" len="med"/>
            </a:ln>
            <a:effectLst/>
          </p:spPr>
        </p:cxnSp>
        <p:grpSp>
          <p:nvGrpSpPr>
            <p:cNvPr id="178204" name="Group 82"/>
            <p:cNvGrpSpPr>
              <a:grpSpLocks/>
            </p:cNvGrpSpPr>
            <p:nvPr/>
          </p:nvGrpSpPr>
          <p:grpSpPr bwMode="auto">
            <a:xfrm>
              <a:off x="7395633" y="5429517"/>
              <a:ext cx="910167" cy="3176"/>
              <a:chOff x="2671233" y="2327474"/>
              <a:chExt cx="910167" cy="3176"/>
            </a:xfrm>
          </p:grpSpPr>
          <p:cxnSp>
            <p:nvCxnSpPr>
              <p:cNvPr id="178205" name="Straight Arrow Connector 83"/>
              <p:cNvCxnSpPr>
                <a:cxnSpLocks noChangeShapeType="1"/>
              </p:cNvCxnSpPr>
              <p:nvPr/>
            </p:nvCxnSpPr>
            <p:spPr bwMode="auto">
              <a:xfrm>
                <a:off x="2895600" y="2328070"/>
                <a:ext cx="381000" cy="1588"/>
              </a:xfrm>
              <a:prstGeom prst="straightConnector1">
                <a:avLst/>
              </a:prstGeom>
              <a:noFill/>
              <a:ln w="12700">
                <a:solidFill>
                  <a:srgbClr val="800000"/>
                </a:solidFill>
                <a:round/>
                <a:headEnd/>
                <a:tailEnd/>
              </a:ln>
            </p:spPr>
          </p:cxnSp>
          <p:cxnSp>
            <p:nvCxnSpPr>
              <p:cNvPr id="178206" name="Straight Arrow Connector 84"/>
              <p:cNvCxnSpPr>
                <a:cxnSpLocks noChangeShapeType="1"/>
              </p:cNvCxnSpPr>
              <p:nvPr/>
            </p:nvCxnSpPr>
            <p:spPr bwMode="auto">
              <a:xfrm>
                <a:off x="3276600" y="2329062"/>
                <a:ext cx="304800" cy="1588"/>
              </a:xfrm>
              <a:prstGeom prst="straightConnector1">
                <a:avLst/>
              </a:prstGeom>
              <a:noFill/>
              <a:ln w="12700">
                <a:solidFill>
                  <a:srgbClr val="800000"/>
                </a:solidFill>
                <a:prstDash val="dot"/>
                <a:round/>
                <a:headEnd/>
                <a:tailEnd type="triangle" w="med" len="med"/>
              </a:ln>
            </p:spPr>
          </p:cxnSp>
          <p:cxnSp>
            <p:nvCxnSpPr>
              <p:cNvPr id="178207" name="Straight Arrow Connector 85"/>
              <p:cNvCxnSpPr>
                <a:cxnSpLocks noChangeShapeType="1"/>
              </p:cNvCxnSpPr>
              <p:nvPr/>
            </p:nvCxnSpPr>
            <p:spPr bwMode="auto">
              <a:xfrm>
                <a:off x="2671233" y="2327474"/>
                <a:ext cx="224367" cy="1588"/>
              </a:xfrm>
              <a:prstGeom prst="straightConnector1">
                <a:avLst/>
              </a:prstGeom>
              <a:noFill/>
              <a:ln w="12700">
                <a:solidFill>
                  <a:srgbClr val="800000"/>
                </a:solidFill>
                <a:prstDash val="dot"/>
                <a:round/>
                <a:headEnd type="triangle" w="med" len="med"/>
                <a:tailEnd/>
              </a:ln>
            </p:spPr>
          </p:cxnSp>
        </p:grpSp>
      </p:grpSp>
      <p:sp>
        <p:nvSpPr>
          <p:cNvPr id="46" name="Rectangle 45"/>
          <p:cNvSpPr>
            <a:spLocks noChangeArrowheads="1"/>
          </p:cNvSpPr>
          <p:nvPr/>
        </p:nvSpPr>
        <p:spPr bwMode="auto">
          <a:xfrm>
            <a:off x="228600" y="76200"/>
            <a:ext cx="4953000" cy="6477000"/>
          </a:xfrm>
          <a:prstGeom prst="rect">
            <a:avLst/>
          </a:prstGeom>
          <a:solidFill>
            <a:srgbClr val="FFFFCC"/>
          </a:solidFill>
          <a:ln w="28575">
            <a:solidFill>
              <a:srgbClr val="008000"/>
            </a:solidFill>
            <a:round/>
            <a:headEnd/>
            <a:tailEnd/>
          </a:ln>
        </p:spPr>
        <p:txBody>
          <a:bodyPr/>
          <a:lstStyle/>
          <a:p>
            <a:r>
              <a:rPr lang="en-US" b="1" u="sng">
                <a:solidFill>
                  <a:srgbClr val="008000"/>
                </a:solidFill>
              </a:rPr>
              <a:t>Comments</a:t>
            </a:r>
            <a:r>
              <a:rPr lang="en-US" b="1">
                <a:solidFill>
                  <a:srgbClr val="008000"/>
                </a:solidFill>
              </a:rPr>
              <a:t>:</a:t>
            </a:r>
            <a:endParaRPr lang="en-US">
              <a:solidFill>
                <a:srgbClr val="008000"/>
              </a:solidFill>
            </a:endParaRPr>
          </a:p>
          <a:p>
            <a:endParaRPr lang="en-US">
              <a:solidFill>
                <a:srgbClr val="008000"/>
              </a:solidFill>
            </a:endParaRPr>
          </a:p>
          <a:p>
            <a:pPr>
              <a:buFont typeface="Wingdings" pitchFamily="2" charset="2"/>
              <a:buChar char=""/>
            </a:pPr>
            <a:r>
              <a:rPr lang="en-US">
                <a:solidFill>
                  <a:srgbClr val="008000"/>
                </a:solidFill>
              </a:rPr>
              <a:t> The timeline relations are used to represent both </a:t>
            </a:r>
            <a:r>
              <a:rPr lang="en-US">
                <a:solidFill>
                  <a:srgbClr val="FF0000"/>
                </a:solidFill>
              </a:rPr>
              <a:t>event-event</a:t>
            </a:r>
            <a:r>
              <a:rPr lang="en-US">
                <a:solidFill>
                  <a:srgbClr val="008000"/>
                </a:solidFill>
              </a:rPr>
              <a:t> and </a:t>
            </a:r>
            <a:r>
              <a:rPr lang="en-US">
                <a:solidFill>
                  <a:srgbClr val="FF0000"/>
                </a:solidFill>
              </a:rPr>
              <a:t>event-temporal expression</a:t>
            </a:r>
            <a:r>
              <a:rPr lang="en-US">
                <a:solidFill>
                  <a:srgbClr val="008000"/>
                </a:solidFill>
              </a:rPr>
              <a:t> relations.</a:t>
            </a:r>
          </a:p>
          <a:p>
            <a:pPr>
              <a:buFont typeface="Wingdings" pitchFamily="2" charset="2"/>
              <a:buChar char=""/>
            </a:pPr>
            <a:r>
              <a:rPr lang="en-US">
                <a:solidFill>
                  <a:srgbClr val="008000"/>
                </a:solidFill>
              </a:rPr>
              <a:t> There is no explicit </a:t>
            </a:r>
            <a:r>
              <a:rPr lang="en-US">
                <a:solidFill>
                  <a:srgbClr val="FF0000"/>
                </a:solidFill>
              </a:rPr>
              <a:t>equal relation</a:t>
            </a:r>
            <a:r>
              <a:rPr lang="en-US">
                <a:solidFill>
                  <a:srgbClr val="008000"/>
                </a:solidFill>
              </a:rPr>
              <a:t>, however, we define two events to be equal </a:t>
            </a:r>
            <a:r>
              <a:rPr lang="en-US" i="1">
                <a:solidFill>
                  <a:srgbClr val="FF0000"/>
                </a:solidFill>
              </a:rPr>
              <a:t>iff</a:t>
            </a:r>
            <a:r>
              <a:rPr lang="en-US">
                <a:solidFill>
                  <a:srgbClr val="008000"/>
                </a:solidFill>
              </a:rPr>
              <a:t> they occur during each other.</a:t>
            </a:r>
          </a:p>
          <a:p>
            <a:pPr>
              <a:buFont typeface="Wingdings" pitchFamily="2" charset="2"/>
              <a:buChar char=""/>
            </a:pPr>
            <a:r>
              <a:rPr lang="en-US">
                <a:solidFill>
                  <a:srgbClr val="008000"/>
                </a:solidFill>
              </a:rPr>
              <a:t> The relations can apply both to t</a:t>
            </a:r>
            <a:r>
              <a:rPr lang="en-US">
                <a:solidFill>
                  <a:srgbClr val="FF0000"/>
                </a:solidFill>
              </a:rPr>
              <a:t>time intervals</a:t>
            </a:r>
            <a:r>
              <a:rPr lang="en-US">
                <a:solidFill>
                  <a:srgbClr val="008000"/>
                </a:solidFill>
              </a:rPr>
              <a:t> and </a:t>
            </a:r>
            <a:r>
              <a:rPr lang="en-US">
                <a:solidFill>
                  <a:srgbClr val="FF0000"/>
                </a:solidFill>
              </a:rPr>
              <a:t>time points</a:t>
            </a:r>
            <a:r>
              <a:rPr lang="en-US">
                <a:solidFill>
                  <a:srgbClr val="008000"/>
                </a:solidFill>
              </a:rPr>
              <a:t>.</a:t>
            </a:r>
          </a:p>
          <a:p>
            <a:pPr>
              <a:buFont typeface="Wingdings" pitchFamily="2" charset="2"/>
              <a:buChar char=""/>
            </a:pPr>
            <a:r>
              <a:rPr lang="en-US">
                <a:solidFill>
                  <a:srgbClr val="FF0000"/>
                </a:solidFill>
              </a:rPr>
              <a:t>Transitivity constraints </a:t>
            </a:r>
            <a:r>
              <a:rPr lang="en-US">
                <a:solidFill>
                  <a:srgbClr val="008000"/>
                </a:solidFill>
              </a:rPr>
              <a:t>of timeline relations:</a:t>
            </a:r>
          </a:p>
          <a:p>
            <a:pPr>
              <a:buFont typeface="Wingdings" pitchFamily="2" charset="2"/>
              <a:buChar char=""/>
            </a:pPr>
            <a:endParaRPr lang="en-US">
              <a:solidFill>
                <a:srgbClr val="008000"/>
              </a:solidFill>
            </a:endParaRPr>
          </a:p>
          <a:p>
            <a:pPr>
              <a:buFont typeface="Wingdings" pitchFamily="2" charset="2"/>
              <a:buChar char=""/>
            </a:pPr>
            <a:endParaRPr lang="en-US">
              <a:solidFill>
                <a:srgbClr val="008000"/>
              </a:solidFill>
            </a:endParaRPr>
          </a:p>
          <a:p>
            <a:pPr>
              <a:buFont typeface="Wingdings" pitchFamily="2" charset="2"/>
              <a:buChar char=""/>
            </a:pPr>
            <a:endParaRPr lang="en-US">
              <a:solidFill>
                <a:srgbClr val="008000"/>
              </a:solidFill>
            </a:endParaRPr>
          </a:p>
          <a:p>
            <a:pPr>
              <a:buFont typeface="Wingdings" pitchFamily="2" charset="2"/>
              <a:buChar char=""/>
            </a:pPr>
            <a:endParaRPr lang="en-US">
              <a:solidFill>
                <a:srgbClr val="008000"/>
              </a:solidFill>
            </a:endParaRPr>
          </a:p>
          <a:p>
            <a:pPr>
              <a:buFont typeface="Wingdings" pitchFamily="2" charset="2"/>
              <a:buChar char=""/>
            </a:pPr>
            <a:endParaRPr lang="en-US">
              <a:solidFill>
                <a:srgbClr val="008000"/>
              </a:solidFill>
            </a:endParaRPr>
          </a:p>
          <a:p>
            <a:pPr>
              <a:buFont typeface="Wingdings" pitchFamily="2" charset="2"/>
              <a:buChar char=""/>
            </a:pPr>
            <a:endParaRPr lang="en-US">
              <a:solidFill>
                <a:srgbClr val="008000"/>
              </a:solidFill>
            </a:endParaRPr>
          </a:p>
          <a:p>
            <a:pPr>
              <a:buFont typeface="Wingdings" pitchFamily="2" charset="2"/>
              <a:buChar char=""/>
            </a:pPr>
            <a:endParaRPr lang="en-US">
              <a:solidFill>
                <a:srgbClr val="008000"/>
              </a:solidFill>
            </a:endParaRPr>
          </a:p>
          <a:p>
            <a:endParaRPr lang="en-US">
              <a:solidFill>
                <a:srgbClr val="008000"/>
              </a:solidFill>
            </a:endParaRPr>
          </a:p>
          <a:p>
            <a:pPr>
              <a:buFont typeface="Wingdings" pitchFamily="2" charset="2"/>
              <a:buChar char=""/>
            </a:pPr>
            <a:r>
              <a:rPr lang="en-US">
                <a:solidFill>
                  <a:srgbClr val="008000"/>
                </a:solidFill>
              </a:rPr>
              <a:t> An application can selectively enforce the constraints. In our work, we used a slightly different sets of relations and constraints.</a:t>
            </a:r>
          </a:p>
        </p:txBody>
      </p:sp>
      <p:graphicFrame>
        <p:nvGraphicFramePr>
          <p:cNvPr id="78" name="Table 77"/>
          <p:cNvGraphicFramePr>
            <a:graphicFrameLocks noGrp="1"/>
          </p:cNvGraphicFramePr>
          <p:nvPr/>
        </p:nvGraphicFramePr>
        <p:xfrm>
          <a:off x="395514" y="3200400"/>
          <a:ext cx="4577912" cy="1920240"/>
        </p:xfrm>
        <a:graphic>
          <a:graphicData uri="http://schemas.openxmlformats.org/drawingml/2006/table">
            <a:tbl>
              <a:tblPr firstRow="1" bandRow="1">
                <a:effectLst>
                  <a:outerShdw blurRad="50800" dist="38100" dir="2700000">
                    <a:srgbClr val="000000">
                      <a:alpha val="43000"/>
                    </a:srgbClr>
                  </a:outerShdw>
                </a:effectLst>
                <a:tableStyleId>{5C22544A-7EE6-4342-B048-85BDC9FD1C3A}</a:tableStyleId>
              </a:tblPr>
              <a:tblGrid>
                <a:gridCol w="364368"/>
                <a:gridCol w="655955"/>
                <a:gridCol w="695643"/>
                <a:gridCol w="695643"/>
                <a:gridCol w="735330"/>
                <a:gridCol w="695643"/>
                <a:gridCol w="735330"/>
              </a:tblGrid>
              <a:tr h="272143">
                <a:tc>
                  <a:txBody>
                    <a:bodyPr/>
                    <a:lstStyle/>
                    <a:p>
                      <a:pPr algn="ctr"/>
                      <a:endParaRPr lang="en-US" sz="1200" b="0" i="1"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r>
                        <a:rPr lang="en-US" sz="1200" b="0" i="1" dirty="0" err="1" smtClean="0">
                          <a:solidFill>
                            <a:schemeClr val="tx1"/>
                          </a:solidFill>
                        </a:rPr>
                        <a:t>b</a:t>
                      </a:r>
                      <a:endParaRPr lang="en-US" sz="1200" b="0" i="1"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r>
                        <a:rPr lang="en-US" sz="1200" b="0" i="1" dirty="0" err="1" smtClean="0">
                          <a:solidFill>
                            <a:schemeClr val="tx1"/>
                          </a:solidFill>
                        </a:rPr>
                        <a:t>o</a:t>
                      </a:r>
                      <a:endParaRPr lang="en-US" sz="1200" b="0" i="1"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r>
                        <a:rPr lang="en-US" sz="1200" b="0" i="1" dirty="0" err="1" smtClean="0">
                          <a:solidFill>
                            <a:schemeClr val="tx1"/>
                          </a:solidFill>
                        </a:rPr>
                        <a:t>d</a:t>
                      </a:r>
                      <a:endParaRPr lang="en-US" sz="1200" b="0" i="1"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r>
                        <a:rPr lang="en-US" sz="1200" b="0" i="1" dirty="0" smtClean="0">
                          <a:solidFill>
                            <a:schemeClr val="tx1"/>
                          </a:solidFill>
                        </a:rPr>
                        <a:t>bi</a:t>
                      </a:r>
                      <a:endParaRPr lang="en-US" sz="1200" b="0" i="1"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r>
                        <a:rPr lang="en-US" sz="1200" b="0" i="1" dirty="0" err="1" smtClean="0">
                          <a:solidFill>
                            <a:schemeClr val="tx1"/>
                          </a:solidFill>
                        </a:rPr>
                        <a:t>oi</a:t>
                      </a:r>
                      <a:endParaRPr lang="en-US" sz="1200" b="0" i="1"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r>
                        <a:rPr lang="en-US" sz="1200" b="0" i="1" dirty="0" smtClean="0">
                          <a:solidFill>
                            <a:schemeClr val="tx1"/>
                          </a:solidFill>
                        </a:rPr>
                        <a:t>di</a:t>
                      </a:r>
                      <a:endParaRPr lang="en-US" sz="1200" b="0" i="1"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r>
              <a:tr h="272143">
                <a:tc>
                  <a:txBody>
                    <a:bodyPr/>
                    <a:lstStyle/>
                    <a:p>
                      <a:pPr algn="ctr"/>
                      <a:r>
                        <a:rPr lang="en-US" sz="1200" b="0" i="1" dirty="0" err="1" smtClean="0">
                          <a:solidFill>
                            <a:schemeClr val="tx1"/>
                          </a:solidFill>
                        </a:rPr>
                        <a:t>b</a:t>
                      </a:r>
                      <a:endParaRPr lang="en-US" sz="1200" b="0" i="1"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r>
                        <a:rPr lang="en-US" sz="1200" b="0" i="1" dirty="0" err="1" smtClean="0">
                          <a:solidFill>
                            <a:schemeClr val="tx1"/>
                          </a:solidFill>
                        </a:rPr>
                        <a:t>b</a:t>
                      </a:r>
                      <a:endParaRPr lang="en-US" sz="1200" b="0" i="1"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200" b="0" i="1" dirty="0" err="1" smtClean="0">
                          <a:solidFill>
                            <a:schemeClr val="tx1"/>
                          </a:solidFill>
                        </a:rPr>
                        <a:t>b</a:t>
                      </a:r>
                      <a:endParaRPr lang="en-US" sz="1200" b="0" i="1"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200" b="0" i="1" dirty="0" err="1" smtClean="0">
                          <a:solidFill>
                            <a:schemeClr val="tx1"/>
                          </a:solidFill>
                        </a:rPr>
                        <a:t>b</a:t>
                      </a:r>
                      <a:r>
                        <a:rPr lang="en-US" sz="1200" b="0" i="1" dirty="0" smtClean="0">
                          <a:solidFill>
                            <a:schemeClr val="tx1"/>
                          </a:solidFill>
                        </a:rPr>
                        <a:t>/o/d</a:t>
                      </a:r>
                      <a:endParaRPr lang="en-US" sz="1200" b="0" i="1"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1200" b="0" i="1"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200" b="0" i="1" dirty="0" err="1" smtClean="0">
                          <a:solidFill>
                            <a:schemeClr val="tx1"/>
                          </a:solidFill>
                        </a:rPr>
                        <a:t>b</a:t>
                      </a:r>
                      <a:r>
                        <a:rPr lang="en-US" sz="1200" b="0" i="1" dirty="0" smtClean="0">
                          <a:solidFill>
                            <a:schemeClr val="tx1"/>
                          </a:solidFill>
                        </a:rPr>
                        <a:t>/o/d</a:t>
                      </a:r>
                      <a:endParaRPr lang="en-US" sz="1200" b="0" i="1"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200" b="0" i="1" dirty="0" err="1" smtClean="0">
                          <a:solidFill>
                            <a:schemeClr val="tx1"/>
                          </a:solidFill>
                        </a:rPr>
                        <a:t>b</a:t>
                      </a:r>
                      <a:endParaRPr lang="en-US" sz="1200" b="0" i="1"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72143">
                <a:tc>
                  <a:txBody>
                    <a:bodyPr/>
                    <a:lstStyle/>
                    <a:p>
                      <a:pPr algn="ctr"/>
                      <a:r>
                        <a:rPr lang="en-US" sz="1200" b="0" i="1" dirty="0" err="1" smtClean="0">
                          <a:solidFill>
                            <a:schemeClr val="tx1"/>
                          </a:solidFill>
                        </a:rPr>
                        <a:t>o</a:t>
                      </a:r>
                      <a:endParaRPr lang="en-US" sz="1200" b="0" i="1"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r>
                        <a:rPr lang="en-US" sz="1200" b="0" i="1" dirty="0" err="1" smtClean="0">
                          <a:solidFill>
                            <a:schemeClr val="tx1"/>
                          </a:solidFill>
                        </a:rPr>
                        <a:t>b</a:t>
                      </a:r>
                      <a:endParaRPr lang="en-US" sz="1200" b="0" i="1"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200" b="0" i="1" dirty="0" err="1" smtClean="0">
                          <a:solidFill>
                            <a:schemeClr val="tx1"/>
                          </a:solidFill>
                        </a:rPr>
                        <a:t>b/o</a:t>
                      </a:r>
                      <a:endParaRPr lang="en-US" sz="1200" b="0" i="1"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200" b="0" i="1" dirty="0" smtClean="0">
                          <a:solidFill>
                            <a:schemeClr val="tx1"/>
                          </a:solidFill>
                        </a:rPr>
                        <a:t>o/d</a:t>
                      </a:r>
                      <a:endParaRPr lang="en-US" sz="1200" b="0" i="1"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200" b="0" i="1" dirty="0" smtClean="0">
                          <a:solidFill>
                            <a:schemeClr val="tx1"/>
                          </a:solidFill>
                        </a:rPr>
                        <a:t>bi/</a:t>
                      </a:r>
                      <a:r>
                        <a:rPr lang="en-US" sz="1200" b="0" i="1" dirty="0" err="1" smtClean="0">
                          <a:solidFill>
                            <a:schemeClr val="tx1"/>
                          </a:solidFill>
                        </a:rPr>
                        <a:t>oi/di</a:t>
                      </a:r>
                      <a:endParaRPr lang="en-US" sz="1200" b="0" i="1"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200" b="0" i="1" dirty="0" err="1" smtClean="0">
                          <a:solidFill>
                            <a:schemeClr val="tx1"/>
                          </a:solidFill>
                        </a:rPr>
                        <a:t>oi/di</a:t>
                      </a:r>
                      <a:endParaRPr lang="en-US" sz="1200" b="0" i="1"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200" b="0" i="1" dirty="0" err="1" smtClean="0">
                          <a:solidFill>
                            <a:schemeClr val="tx1"/>
                          </a:solidFill>
                        </a:rPr>
                        <a:t>b/o/di</a:t>
                      </a:r>
                      <a:endParaRPr lang="en-US" sz="1200" b="0" i="1"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72143">
                <a:tc>
                  <a:txBody>
                    <a:bodyPr/>
                    <a:lstStyle/>
                    <a:p>
                      <a:pPr algn="ctr"/>
                      <a:r>
                        <a:rPr lang="en-US" sz="1200" b="0" i="1" dirty="0" err="1" smtClean="0">
                          <a:solidFill>
                            <a:schemeClr val="tx1"/>
                          </a:solidFill>
                        </a:rPr>
                        <a:t>d</a:t>
                      </a:r>
                      <a:endParaRPr lang="en-US" sz="1200" b="0" i="1"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r>
                        <a:rPr lang="en-US" sz="1200" b="0" i="1" dirty="0" err="1" smtClean="0">
                          <a:solidFill>
                            <a:schemeClr val="tx1"/>
                          </a:solidFill>
                        </a:rPr>
                        <a:t>b</a:t>
                      </a:r>
                      <a:endParaRPr lang="en-US" sz="1200" b="0" i="1"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200" b="0" i="1" dirty="0" err="1" smtClean="0">
                          <a:solidFill>
                            <a:schemeClr val="tx1"/>
                          </a:solidFill>
                        </a:rPr>
                        <a:t>b</a:t>
                      </a:r>
                      <a:r>
                        <a:rPr lang="en-US" sz="1200" b="0" i="1" dirty="0" smtClean="0">
                          <a:solidFill>
                            <a:schemeClr val="tx1"/>
                          </a:solidFill>
                        </a:rPr>
                        <a:t>/o/d</a:t>
                      </a:r>
                      <a:endParaRPr lang="en-US" sz="1200" b="0" i="1"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200" b="0" i="1" dirty="0" err="1" smtClean="0">
                          <a:solidFill>
                            <a:schemeClr val="tx1"/>
                          </a:solidFill>
                        </a:rPr>
                        <a:t>d</a:t>
                      </a:r>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200" b="0" i="1" dirty="0" smtClean="0">
                          <a:solidFill>
                            <a:schemeClr val="tx1"/>
                          </a:solidFill>
                        </a:rPr>
                        <a:t>bi</a:t>
                      </a:r>
                      <a:endParaRPr lang="en-US" sz="1200" b="0" i="1"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200" b="0" i="1" dirty="0" err="1" smtClean="0">
                          <a:solidFill>
                            <a:schemeClr val="tx1"/>
                          </a:solidFill>
                        </a:rPr>
                        <a:t>d/bi/oi</a:t>
                      </a:r>
                      <a:endParaRPr lang="en-US" sz="1200" b="0" i="1"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1200" b="0" i="1"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72143">
                <a:tc>
                  <a:txBody>
                    <a:bodyPr/>
                    <a:lstStyle/>
                    <a:p>
                      <a:pPr algn="ctr"/>
                      <a:r>
                        <a:rPr lang="en-US" sz="1200" b="0" i="1" dirty="0" smtClean="0">
                          <a:solidFill>
                            <a:schemeClr val="tx1"/>
                          </a:solidFill>
                        </a:rPr>
                        <a:t>bi</a:t>
                      </a:r>
                      <a:endParaRPr lang="en-US" sz="1200" b="0" i="1"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endParaRPr lang="en-US" sz="1200" b="0" i="1"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200" b="0" i="1" dirty="0" err="1" smtClean="0">
                          <a:solidFill>
                            <a:schemeClr val="tx1"/>
                          </a:solidFill>
                        </a:rPr>
                        <a:t>d/bi/oi</a:t>
                      </a:r>
                      <a:endParaRPr lang="en-US" sz="1200" b="0" i="1"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200" b="0" i="1" dirty="0" err="1" smtClean="0">
                          <a:solidFill>
                            <a:schemeClr val="tx1"/>
                          </a:solidFill>
                        </a:rPr>
                        <a:t>d/bi/oi</a:t>
                      </a:r>
                      <a:endParaRPr lang="en-US" sz="1200" b="0" i="1"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200" b="0" i="1" dirty="0" smtClean="0">
                          <a:solidFill>
                            <a:schemeClr val="tx1"/>
                          </a:solidFill>
                        </a:rPr>
                        <a:t>bi</a:t>
                      </a:r>
                      <a:endParaRPr lang="en-US" sz="1200" b="0" i="1"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200" b="0" i="1" dirty="0" smtClean="0">
                          <a:solidFill>
                            <a:schemeClr val="tx1"/>
                          </a:solidFill>
                        </a:rPr>
                        <a:t>bi</a:t>
                      </a:r>
                      <a:endParaRPr lang="en-US" sz="1200" b="0" i="1"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200" b="0" i="1" dirty="0" err="1" smtClean="0">
                          <a:solidFill>
                            <a:schemeClr val="tx1"/>
                          </a:solidFill>
                        </a:rPr>
                        <a:t>d/bi/oi</a:t>
                      </a:r>
                      <a:endParaRPr lang="en-US" sz="1200" b="0" i="1"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72143">
                <a:tc>
                  <a:txBody>
                    <a:bodyPr/>
                    <a:lstStyle/>
                    <a:p>
                      <a:pPr algn="ctr"/>
                      <a:r>
                        <a:rPr lang="en-US" sz="1200" b="0" i="1" dirty="0" err="1" smtClean="0">
                          <a:solidFill>
                            <a:schemeClr val="tx1"/>
                          </a:solidFill>
                        </a:rPr>
                        <a:t>oi</a:t>
                      </a:r>
                      <a:endParaRPr lang="en-US" sz="1200" b="0" i="1"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r>
                        <a:rPr lang="en-US" sz="1200" b="0" i="1" dirty="0" err="1" smtClean="0">
                          <a:solidFill>
                            <a:schemeClr val="tx1"/>
                          </a:solidFill>
                        </a:rPr>
                        <a:t>b/o/di</a:t>
                      </a:r>
                      <a:endParaRPr lang="en-US" sz="1200" b="0" i="1"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200" b="0" i="1" dirty="0" err="1" smtClean="0">
                          <a:solidFill>
                            <a:schemeClr val="tx1"/>
                          </a:solidFill>
                        </a:rPr>
                        <a:t>o/d/oi</a:t>
                      </a:r>
                      <a:endParaRPr lang="en-US" sz="1200" b="0" i="1"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200" b="0" i="1" dirty="0" err="1" smtClean="0">
                          <a:solidFill>
                            <a:schemeClr val="tx1"/>
                          </a:solidFill>
                        </a:rPr>
                        <a:t>d/oi</a:t>
                      </a:r>
                      <a:endParaRPr lang="en-US" sz="1200" b="0" i="1"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200" b="0" i="1" dirty="0" smtClean="0">
                          <a:solidFill>
                            <a:schemeClr val="tx1"/>
                          </a:solidFill>
                        </a:rPr>
                        <a:t>bi</a:t>
                      </a:r>
                      <a:endParaRPr lang="en-US" sz="1200" b="0" i="1"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200" b="0" i="1" dirty="0" smtClean="0">
                          <a:solidFill>
                            <a:schemeClr val="tx1"/>
                          </a:solidFill>
                        </a:rPr>
                        <a:t>bi/</a:t>
                      </a:r>
                      <a:r>
                        <a:rPr lang="en-US" sz="1200" b="0" i="1" dirty="0" err="1" smtClean="0">
                          <a:solidFill>
                            <a:schemeClr val="tx1"/>
                          </a:solidFill>
                        </a:rPr>
                        <a:t>oi</a:t>
                      </a:r>
                      <a:endParaRPr lang="en-US" sz="1200" b="0" i="1"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200" b="0" i="1" dirty="0" smtClean="0">
                          <a:solidFill>
                            <a:schemeClr val="tx1"/>
                          </a:solidFill>
                        </a:rPr>
                        <a:t>bi/</a:t>
                      </a:r>
                      <a:r>
                        <a:rPr lang="en-US" sz="1200" b="0" i="1" dirty="0" err="1" smtClean="0">
                          <a:solidFill>
                            <a:schemeClr val="tx1"/>
                          </a:solidFill>
                        </a:rPr>
                        <a:t>oi/di</a:t>
                      </a:r>
                      <a:endParaRPr lang="en-US" sz="1200" b="0" i="1"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72143">
                <a:tc>
                  <a:txBody>
                    <a:bodyPr/>
                    <a:lstStyle/>
                    <a:p>
                      <a:pPr algn="ctr"/>
                      <a:r>
                        <a:rPr lang="en-US" sz="1200" b="0" i="1" dirty="0" err="1" smtClean="0">
                          <a:solidFill>
                            <a:schemeClr val="tx1"/>
                          </a:solidFill>
                        </a:rPr>
                        <a:t>di</a:t>
                      </a:r>
                      <a:endParaRPr lang="en-US" sz="1200" b="0" i="1"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r>
                        <a:rPr lang="en-US" sz="1200" b="0" i="1" dirty="0" err="1" smtClean="0">
                          <a:solidFill>
                            <a:schemeClr val="tx1"/>
                          </a:solidFill>
                        </a:rPr>
                        <a:t>b/o/di</a:t>
                      </a:r>
                      <a:endParaRPr lang="en-US" sz="1200" b="0" i="1"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200" b="0" i="1" dirty="0" err="1" smtClean="0">
                          <a:solidFill>
                            <a:schemeClr val="tx1"/>
                          </a:solidFill>
                        </a:rPr>
                        <a:t>o/di</a:t>
                      </a:r>
                      <a:endParaRPr lang="en-US" sz="1200" b="0" i="1"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1200" b="0" i="1"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200" b="0" i="1" dirty="0" smtClean="0">
                          <a:solidFill>
                            <a:schemeClr val="tx1"/>
                          </a:solidFill>
                        </a:rPr>
                        <a:t>bi/</a:t>
                      </a:r>
                      <a:r>
                        <a:rPr lang="en-US" sz="1200" b="0" i="1" dirty="0" err="1" smtClean="0">
                          <a:solidFill>
                            <a:schemeClr val="tx1"/>
                          </a:solidFill>
                        </a:rPr>
                        <a:t>oi/di</a:t>
                      </a:r>
                      <a:endParaRPr lang="en-US" sz="1200" b="0" i="1"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200" b="0" i="1" dirty="0" err="1" smtClean="0">
                          <a:solidFill>
                            <a:schemeClr val="tx1"/>
                          </a:solidFill>
                        </a:rPr>
                        <a:t>oi/di</a:t>
                      </a:r>
                      <a:endParaRPr lang="en-US" sz="1200" b="0" i="1"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200" b="0" i="1" dirty="0" err="1" smtClean="0">
                          <a:solidFill>
                            <a:schemeClr val="tx1"/>
                          </a:solidFill>
                        </a:rPr>
                        <a:t>di</a:t>
                      </a:r>
                      <a:endParaRPr lang="en-US" sz="1200" b="0" i="1"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8" accel="50000" decel="50000" fill="hold" nodeType="clickEffect">
                                  <p:stCondLst>
                                    <p:cond delay="0"/>
                                  </p:stCondLst>
                                  <p:childTnLst>
                                    <p:set>
                                      <p:cBhvr>
                                        <p:cTn id="36" dur="1" fill="hold">
                                          <p:stCondLst>
                                            <p:cond delay="0"/>
                                          </p:stCondLst>
                                        </p:cTn>
                                        <p:tgtEl>
                                          <p:spTgt spid="78"/>
                                        </p:tgtEl>
                                        <p:attrNameLst>
                                          <p:attrName>style.visibility</p:attrName>
                                        </p:attrNameLst>
                                      </p:cBhvr>
                                      <p:to>
                                        <p:strVal val="visible"/>
                                      </p:to>
                                    </p:set>
                                    <p:anim calcmode="lin" valueType="num">
                                      <p:cBhvr additive="base">
                                        <p:cTn id="37" dur="500" fill="hold"/>
                                        <p:tgtEl>
                                          <p:spTgt spid="78"/>
                                        </p:tgtEl>
                                        <p:attrNameLst>
                                          <p:attrName>ppt_x</p:attrName>
                                        </p:attrNameLst>
                                      </p:cBhvr>
                                      <p:tavLst>
                                        <p:tav tm="0">
                                          <p:val>
                                            <p:strVal val="0-#ppt_w/2"/>
                                          </p:val>
                                        </p:tav>
                                        <p:tav tm="100000">
                                          <p:val>
                                            <p:strVal val="#ppt_x"/>
                                          </p:val>
                                        </p:tav>
                                      </p:tavLst>
                                    </p:anim>
                                    <p:anim calcmode="lin" valueType="num">
                                      <p:cBhvr additive="base">
                                        <p:cTn id="38" dur="500" fill="hold"/>
                                        <p:tgtEl>
                                          <p:spTgt spid="78"/>
                                        </p:tgtEl>
                                        <p:attrNameLst>
                                          <p:attrName>ppt_y</p:attrName>
                                        </p:attrNameLst>
                                      </p:cBhvr>
                                      <p:tavLst>
                                        <p:tav tm="0">
                                          <p:val>
                                            <p:strVal val="#ppt_y"/>
                                          </p:val>
                                        </p:tav>
                                        <p:tav tm="100000">
                                          <p:val>
                                            <p:strVal val="#ppt_y"/>
                                          </p:val>
                                        </p:tav>
                                      </p:tavLst>
                                    </p:anim>
                                  </p:childTnLst>
                                </p:cTn>
                              </p:par>
                              <p:par>
                                <p:cTn id="39" presetID="2" presetClass="entr" presetSubtype="8" accel="50000" decel="50000"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500" fill="hold"/>
                                        <p:tgtEl>
                                          <p:spTgt spid="46"/>
                                        </p:tgtEl>
                                        <p:attrNameLst>
                                          <p:attrName>ppt_x</p:attrName>
                                        </p:attrNameLst>
                                      </p:cBhvr>
                                      <p:tavLst>
                                        <p:tav tm="0">
                                          <p:val>
                                            <p:strVal val="0-#ppt_w/2"/>
                                          </p:val>
                                        </p:tav>
                                        <p:tav tm="100000">
                                          <p:val>
                                            <p:strVal val="#ppt_x"/>
                                          </p:val>
                                        </p:tav>
                                      </p:tavLst>
                                    </p:anim>
                                    <p:anim calcmode="lin" valueType="num">
                                      <p:cBhvr additive="base">
                                        <p:cTn id="42"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6"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371600"/>
            <a:ext cx="8077200" cy="4530725"/>
          </a:xfrm>
        </p:spPr>
        <p:txBody>
          <a:bodyPr/>
          <a:lstStyle/>
          <a:p>
            <a:pPr eaLnBrk="1" hangingPunct="1"/>
            <a:r>
              <a:rPr lang="en-US" sz="2400" smtClean="0">
                <a:ea typeface="ＭＳ Ｐゴシック" pitchFamily="34" charset="-128"/>
              </a:rPr>
              <a:t>The Interval based formulation provides an interval based representation of time along with:</a:t>
            </a:r>
          </a:p>
          <a:p>
            <a:pPr eaLnBrk="1" hangingPunct="1"/>
            <a:endParaRPr lang="en-US" sz="2400" smtClean="0">
              <a:ea typeface="ＭＳ Ｐゴシック" pitchFamily="34" charset="-128"/>
            </a:endParaRPr>
          </a:p>
          <a:p>
            <a:pPr lvl="1" eaLnBrk="1" hangingPunct="1">
              <a:buFont typeface="Wingdings" pitchFamily="2" charset="2"/>
              <a:buChar char="n"/>
            </a:pPr>
            <a:r>
              <a:rPr lang="en-US" sz="2000" smtClean="0"/>
              <a:t>Calculus for reasoning about </a:t>
            </a:r>
            <a:r>
              <a:rPr lang="en-US" sz="2000" smtClean="0">
                <a:solidFill>
                  <a:srgbClr val="FF0000"/>
                </a:solidFill>
              </a:rPr>
              <a:t>end points</a:t>
            </a:r>
          </a:p>
          <a:p>
            <a:pPr lvl="1" eaLnBrk="1" hangingPunct="1">
              <a:buFont typeface="Wingdings" pitchFamily="2" charset="2"/>
              <a:buChar char="n"/>
            </a:pPr>
            <a:r>
              <a:rPr lang="en-US" sz="2000" smtClean="0"/>
              <a:t>Transitivity reasoning for </a:t>
            </a:r>
            <a:r>
              <a:rPr lang="en-US" sz="2000" smtClean="0">
                <a:solidFill>
                  <a:srgbClr val="FF0000"/>
                </a:solidFill>
              </a:rPr>
              <a:t>end points</a:t>
            </a:r>
          </a:p>
          <a:p>
            <a:pPr lvl="1" eaLnBrk="1" hangingPunct="1">
              <a:buFont typeface="Wingdings" pitchFamily="2" charset="2"/>
              <a:buChar char="n"/>
            </a:pPr>
            <a:endParaRPr lang="en-US" sz="2000" smtClean="0"/>
          </a:p>
          <a:p>
            <a:pPr lvl="1" eaLnBrk="1" hangingPunct="1">
              <a:buFont typeface="Wingdings" pitchFamily="2" charset="2"/>
              <a:buChar char="n"/>
            </a:pPr>
            <a:r>
              <a:rPr lang="en-US" sz="2000" smtClean="0"/>
              <a:t>Calculus for reasoning about </a:t>
            </a:r>
            <a:r>
              <a:rPr lang="en-US" sz="2000" smtClean="0">
                <a:solidFill>
                  <a:srgbClr val="FF0000"/>
                </a:solidFill>
              </a:rPr>
              <a:t>intervals</a:t>
            </a:r>
            <a:r>
              <a:rPr lang="en-US" sz="2000" smtClean="0"/>
              <a:t> and this also events) </a:t>
            </a:r>
          </a:p>
          <a:p>
            <a:pPr lvl="1" eaLnBrk="1" hangingPunct="1">
              <a:buFont typeface="Wingdings" pitchFamily="2" charset="2"/>
              <a:buChar char="n"/>
            </a:pPr>
            <a:r>
              <a:rPr lang="en-US" sz="2000" smtClean="0"/>
              <a:t>Transitivity reasoning for </a:t>
            </a:r>
            <a:r>
              <a:rPr lang="en-US" sz="2000" smtClean="0">
                <a:solidFill>
                  <a:srgbClr val="FF0000"/>
                </a:solidFill>
              </a:rPr>
              <a:t>intervals</a:t>
            </a:r>
            <a:r>
              <a:rPr lang="en-US" sz="2000" smtClean="0"/>
              <a:t> (and thus events) </a:t>
            </a:r>
          </a:p>
          <a:p>
            <a:pPr lvl="1" eaLnBrk="1" hangingPunct="1">
              <a:buFont typeface="Wingdings" pitchFamily="2" charset="2"/>
              <a:buChar char="n"/>
            </a:pPr>
            <a:endParaRPr lang="en-US" sz="2000" smtClean="0"/>
          </a:p>
          <a:p>
            <a:pPr eaLnBrk="1" hangingPunct="1"/>
            <a:r>
              <a:rPr lang="en-US" sz="2400" smtClean="0">
                <a:ea typeface="ＭＳ Ｐゴシック" pitchFamily="34" charset="-128"/>
              </a:rPr>
              <a:t>As we will see, these properties give rise to natural way to reason about events and time, resulting in inference for time lining of event. </a:t>
            </a:r>
          </a:p>
        </p:txBody>
      </p:sp>
      <p:sp>
        <p:nvSpPr>
          <p:cNvPr id="179202" name="Rectangle 6"/>
          <p:cNvSpPr>
            <a:spLocks noGrp="1" noChangeArrowheads="1"/>
          </p:cNvSpPr>
          <p:nvPr>
            <p:ph type="sldNum" sz="quarter" idx="12"/>
          </p:nvPr>
        </p:nvSpPr>
        <p:spPr>
          <a:ln>
            <a:miter lim="800000"/>
            <a:headEnd/>
            <a:tailEnd/>
          </a:ln>
        </p:spPr>
        <p:txBody>
          <a:bodyPr/>
          <a:lstStyle/>
          <a:p>
            <a:pPr>
              <a:defRPr/>
            </a:pPr>
            <a:fld id="{B4555F99-EBE5-4178-B536-63C25FB5737E}" type="slidenum">
              <a:rPr lang="en-US" smtClean="0"/>
              <a:pPr>
                <a:defRPr/>
              </a:pPr>
              <a:t>65</a:t>
            </a:fld>
            <a:endParaRPr lang="en-US" smtClean="0"/>
          </a:p>
        </p:txBody>
      </p:sp>
      <p:sp>
        <p:nvSpPr>
          <p:cNvPr id="179203"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F4F2D398-D1E5-4200-BF0F-AB450BD8AAC3}" type="slidenum">
              <a:rPr lang="en-US" sz="1200">
                <a:latin typeface="Garamond" pitchFamily="18" charset="0"/>
              </a:rPr>
              <a:pPr algn="r"/>
              <a:t>65</a:t>
            </a:fld>
            <a:endParaRPr lang="en-US" sz="1200">
              <a:latin typeface="Garamond" pitchFamily="18" charset="0"/>
            </a:endParaRPr>
          </a:p>
        </p:txBody>
      </p:sp>
      <p:sp>
        <p:nvSpPr>
          <p:cNvPr id="179204" name="Title 1"/>
          <p:cNvSpPr>
            <a:spLocks noGrp="1"/>
          </p:cNvSpPr>
          <p:nvPr>
            <p:ph type="title" idx="4294967295"/>
          </p:nvPr>
        </p:nvSpPr>
        <p:spPr/>
        <p:txBody>
          <a:bodyPr anchor="ctr"/>
          <a:lstStyle/>
          <a:p>
            <a:pPr eaLnBrk="1" hangingPunct="1"/>
            <a:r>
              <a:rPr lang="en-US" smtClean="0">
                <a:ea typeface="ＭＳ Ｐゴシック" pitchFamily="34" charset="-128"/>
              </a:rPr>
              <a:t>Interval Representation: Summary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6"/>
          <p:cNvSpPr>
            <a:spLocks noGrp="1" noChangeArrowheads="1"/>
          </p:cNvSpPr>
          <p:nvPr>
            <p:ph type="sldNum" sz="quarter" idx="12"/>
          </p:nvPr>
        </p:nvSpPr>
        <p:spPr>
          <a:ln>
            <a:miter lim="800000"/>
            <a:headEnd/>
            <a:tailEnd/>
          </a:ln>
        </p:spPr>
        <p:txBody>
          <a:bodyPr/>
          <a:lstStyle/>
          <a:p>
            <a:pPr>
              <a:defRPr/>
            </a:pPr>
            <a:fld id="{8634E3C1-DEBF-4142-89A2-A948E04B5D9F}" type="slidenum">
              <a:rPr lang="en-US" smtClean="0"/>
              <a:pPr>
                <a:defRPr/>
              </a:pPr>
              <a:t>66</a:t>
            </a:fld>
            <a:endParaRPr lang="en-US" smtClean="0"/>
          </a:p>
        </p:txBody>
      </p:sp>
      <p:sp>
        <p:nvSpPr>
          <p:cNvPr id="180226"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8DA3F1B0-065F-44DD-812C-FE1D5DEE2EF8}" type="slidenum">
              <a:rPr lang="en-US" sz="1200">
                <a:latin typeface="Garamond" pitchFamily="18" charset="0"/>
              </a:rPr>
              <a:pPr algn="r"/>
              <a:t>66</a:t>
            </a:fld>
            <a:endParaRPr lang="en-US" sz="1200">
              <a:latin typeface="Garamond" pitchFamily="18" charset="0"/>
            </a:endParaRPr>
          </a:p>
        </p:txBody>
      </p:sp>
      <p:sp>
        <p:nvSpPr>
          <p:cNvPr id="180227" name="Rectangle 2"/>
          <p:cNvSpPr>
            <a:spLocks noGrp="1" noChangeArrowheads="1"/>
          </p:cNvSpPr>
          <p:nvPr>
            <p:ph type="title" idx="4294967295"/>
          </p:nvPr>
        </p:nvSpPr>
        <p:spPr>
          <a:xfrm>
            <a:off x="914400" y="220663"/>
            <a:ext cx="8229600" cy="1139825"/>
          </a:xfrm>
        </p:spPr>
        <p:txBody>
          <a:bodyPr/>
          <a:lstStyle/>
          <a:p>
            <a:pPr eaLnBrk="1" hangingPunct="1"/>
            <a:r>
              <a:rPr lang="en-US" altLang="zh-CN" sz="3800" smtClean="0">
                <a:ea typeface="SimSun" pitchFamily="2" charset="-122"/>
              </a:rPr>
              <a:t>Outline</a:t>
            </a:r>
            <a:endParaRPr lang="en-US" altLang="zh-CN" smtClean="0">
              <a:ea typeface="SimSun" pitchFamily="2" charset="-122"/>
            </a:endParaRPr>
          </a:p>
        </p:txBody>
      </p:sp>
      <p:sp>
        <p:nvSpPr>
          <p:cNvPr id="180228" name="Rectangle 3"/>
          <p:cNvSpPr>
            <a:spLocks noGrp="1" noChangeArrowheads="1"/>
          </p:cNvSpPr>
          <p:nvPr>
            <p:ph type="body" idx="4294967295"/>
          </p:nvPr>
        </p:nvSpPr>
        <p:spPr>
          <a:xfrm>
            <a:off x="457200" y="1125538"/>
            <a:ext cx="7620000" cy="4525962"/>
          </a:xfrm>
        </p:spPr>
        <p:txBody>
          <a:bodyPr/>
          <a:lstStyle/>
          <a:p>
            <a:pPr marL="609600" indent="-609600" eaLnBrk="1" hangingPunct="1">
              <a:lnSpc>
                <a:spcPct val="80000"/>
              </a:lnSpc>
              <a:buSzTx/>
              <a:buFont typeface="Wingdings" pitchFamily="2" charset="2"/>
              <a:buAutoNum type="arabicPeriod"/>
            </a:pPr>
            <a:r>
              <a:rPr lang="en-US" altLang="zh-CN" sz="2200" smtClean="0">
                <a:solidFill>
                  <a:srgbClr val="B2B2B2"/>
                </a:solidFill>
                <a:ea typeface="SimSun" pitchFamily="2" charset="-122"/>
              </a:rPr>
              <a:t>Background: Motivations and Goals</a:t>
            </a:r>
          </a:p>
          <a:p>
            <a:pPr marL="609600" indent="-609600" eaLnBrk="1" hangingPunct="1">
              <a:lnSpc>
                <a:spcPct val="80000"/>
              </a:lnSpc>
              <a:buSzTx/>
              <a:buFont typeface="Wingdings" pitchFamily="2" charset="2"/>
              <a:buAutoNum type="arabicPeriod"/>
            </a:pPr>
            <a:r>
              <a:rPr lang="en-US" altLang="zh-CN" sz="2200" smtClean="0">
                <a:solidFill>
                  <a:srgbClr val="B2B2B2"/>
                </a:solidFill>
                <a:ea typeface="SimSun" pitchFamily="2" charset="-122"/>
              </a:rPr>
              <a:t>Temporal Information Representation Theories</a:t>
            </a:r>
          </a:p>
          <a:p>
            <a:pPr marL="609600" indent="-609600" eaLnBrk="1" hangingPunct="1">
              <a:lnSpc>
                <a:spcPct val="80000"/>
              </a:lnSpc>
              <a:buSzTx/>
              <a:buFont typeface="Wingdings" pitchFamily="2" charset="2"/>
              <a:buAutoNum type="arabicPeriod"/>
            </a:pPr>
            <a:r>
              <a:rPr lang="en-US" altLang="zh-CN" sz="2200" smtClean="0">
                <a:ea typeface="SimSun" pitchFamily="2" charset="-122"/>
              </a:rPr>
              <a:t>Temporal Expression Extraction and Normalization</a:t>
            </a:r>
            <a:r>
              <a:rPr lang="en-US" altLang="zh-CN" sz="2200" smtClean="0">
                <a:solidFill>
                  <a:srgbClr val="B2B2B2"/>
                </a:solidFill>
                <a:ea typeface="SimSun" pitchFamily="2" charset="-122"/>
              </a:rPr>
              <a:t> </a:t>
            </a:r>
          </a:p>
          <a:p>
            <a:pPr marL="609600" indent="-609600" eaLnBrk="1" hangingPunct="1">
              <a:lnSpc>
                <a:spcPct val="80000"/>
              </a:lnSpc>
              <a:buSzTx/>
              <a:buFont typeface="Wingdings" pitchFamily="2" charset="2"/>
              <a:buAutoNum type="arabicPeriod"/>
            </a:pPr>
            <a:r>
              <a:rPr lang="en-US" altLang="zh-CN" sz="2200" smtClean="0">
                <a:solidFill>
                  <a:srgbClr val="B2B2B2"/>
                </a:solidFill>
                <a:ea typeface="SimSun" pitchFamily="2" charset="-122"/>
              </a:rPr>
              <a:t>Temporal Slot Filling</a:t>
            </a:r>
          </a:p>
          <a:p>
            <a:pPr marL="609600" indent="-609600" eaLnBrk="1" hangingPunct="1">
              <a:lnSpc>
                <a:spcPct val="80000"/>
              </a:lnSpc>
              <a:buSzTx/>
              <a:buFont typeface="Wingdings" pitchFamily="2" charset="2"/>
              <a:buAutoNum type="arabicPeriod"/>
            </a:pPr>
            <a:endParaRPr lang="en-US" altLang="zh-CN" sz="2200" smtClean="0">
              <a:solidFill>
                <a:srgbClr val="B2B2B2"/>
              </a:solidFill>
              <a:ea typeface="SimSun" pitchFamily="2" charset="-122"/>
            </a:endParaRPr>
          </a:p>
          <a:p>
            <a:pPr marL="609600" indent="-609600" eaLnBrk="1" hangingPunct="1">
              <a:lnSpc>
                <a:spcPct val="80000"/>
              </a:lnSpc>
              <a:buSzTx/>
              <a:buFont typeface="Wingdings" pitchFamily="2" charset="2"/>
              <a:buAutoNum type="arabicPeriod"/>
            </a:pPr>
            <a:r>
              <a:rPr lang="en-US" altLang="zh-CN" sz="2200" smtClean="0">
                <a:solidFill>
                  <a:srgbClr val="B2B2B2"/>
                </a:solidFill>
                <a:ea typeface="SimSun" pitchFamily="2" charset="-122"/>
              </a:rPr>
              <a:t>Tea Break</a:t>
            </a:r>
          </a:p>
          <a:p>
            <a:pPr marL="609600" indent="-609600" eaLnBrk="1" hangingPunct="1">
              <a:lnSpc>
                <a:spcPct val="80000"/>
              </a:lnSpc>
              <a:buSzTx/>
              <a:buFont typeface="Wingdings" pitchFamily="2" charset="2"/>
              <a:buAutoNum type="arabicPeriod"/>
            </a:pPr>
            <a:endParaRPr lang="en-US" altLang="zh-CN" sz="2200" smtClean="0">
              <a:solidFill>
                <a:srgbClr val="B2B2B2"/>
              </a:solidFill>
              <a:ea typeface="SimSun" pitchFamily="2" charset="-122"/>
            </a:endParaRPr>
          </a:p>
          <a:p>
            <a:pPr marL="609600" indent="-609600" eaLnBrk="1" hangingPunct="1">
              <a:lnSpc>
                <a:spcPct val="80000"/>
              </a:lnSpc>
              <a:buSzTx/>
              <a:buFont typeface="Wingdings" pitchFamily="2" charset="2"/>
              <a:buAutoNum type="arabicPeriod"/>
            </a:pPr>
            <a:r>
              <a:rPr lang="en-US" altLang="zh-CN" sz="2200" smtClean="0">
                <a:solidFill>
                  <a:srgbClr val="B2B2B2"/>
                </a:solidFill>
                <a:ea typeface="SimSun" pitchFamily="2" charset="-122"/>
              </a:rPr>
              <a:t>Event Timelining and Temporal Reasoning</a:t>
            </a:r>
          </a:p>
          <a:p>
            <a:pPr marL="609600" indent="-609600" eaLnBrk="1" hangingPunct="1">
              <a:lnSpc>
                <a:spcPct val="80000"/>
              </a:lnSpc>
              <a:buSzTx/>
              <a:buFont typeface="Wingdings" pitchFamily="2" charset="2"/>
              <a:buAutoNum type="arabicPeriod"/>
            </a:pPr>
            <a:r>
              <a:rPr lang="en-US" altLang="zh-CN" sz="2200" smtClean="0">
                <a:solidFill>
                  <a:srgbClr val="B2B2B2"/>
                </a:solidFill>
                <a:ea typeface="SimSun" pitchFamily="2" charset="-122"/>
              </a:rPr>
              <a:t>Resources and Demos</a:t>
            </a:r>
          </a:p>
          <a:p>
            <a:pPr marL="609600" indent="-609600" eaLnBrk="1" hangingPunct="1">
              <a:lnSpc>
                <a:spcPct val="80000"/>
              </a:lnSpc>
              <a:buSzTx/>
              <a:buFont typeface="Wingdings" pitchFamily="2" charset="2"/>
              <a:buAutoNum type="arabicPeriod"/>
            </a:pPr>
            <a:r>
              <a:rPr lang="en-US" altLang="zh-CN" sz="2200" smtClean="0">
                <a:solidFill>
                  <a:srgbClr val="B2B2B2"/>
                </a:solidFill>
                <a:ea typeface="SimSun" pitchFamily="2" charset="-122"/>
              </a:rPr>
              <a:t>Conclusions</a:t>
            </a:r>
          </a:p>
        </p:txBody>
      </p:sp>
      <p:pic>
        <p:nvPicPr>
          <p:cNvPr id="180229" name="Picture 5"/>
          <p:cNvPicPr>
            <a:picLocks noChangeAspect="1" noChangeArrowheads="1"/>
          </p:cNvPicPr>
          <p:nvPr/>
        </p:nvPicPr>
        <p:blipFill>
          <a:blip r:embed="rId3"/>
          <a:srcRect/>
          <a:stretch>
            <a:fillRect/>
          </a:stretch>
        </p:blipFill>
        <p:spPr bwMode="auto">
          <a:xfrm>
            <a:off x="5181600" y="4495800"/>
            <a:ext cx="2089150" cy="1597025"/>
          </a:xfrm>
          <a:prstGeom prst="rect">
            <a:avLst/>
          </a:prstGeom>
          <a:noFill/>
          <a:ln w="9525">
            <a:noFill/>
            <a:miter lim="800000"/>
            <a:headEnd/>
            <a:tailEnd/>
          </a:ln>
        </p:spPr>
      </p:pic>
      <p:sp>
        <p:nvSpPr>
          <p:cNvPr id="180230" name="Line 5"/>
          <p:cNvSpPr>
            <a:spLocks noChangeShapeType="1"/>
          </p:cNvSpPr>
          <p:nvPr/>
        </p:nvSpPr>
        <p:spPr bwMode="auto">
          <a:xfrm>
            <a:off x="7848600" y="1219200"/>
            <a:ext cx="0" cy="3363913"/>
          </a:xfrm>
          <a:prstGeom prst="line">
            <a:avLst/>
          </a:prstGeom>
          <a:noFill/>
          <a:ln w="31750">
            <a:solidFill>
              <a:schemeClr val="accent2"/>
            </a:solidFill>
            <a:round/>
            <a:headEnd/>
            <a:tailEnd type="triangle" w="med" len="med"/>
          </a:ln>
        </p:spPr>
        <p:txBody>
          <a:bodyPr/>
          <a:lstStyle/>
          <a:p>
            <a:endParaRPr lang="en-US"/>
          </a:p>
        </p:txBody>
      </p:sp>
      <p:sp>
        <p:nvSpPr>
          <p:cNvPr id="180231" name="Rectangle 7"/>
          <p:cNvSpPr>
            <a:spLocks noChangeArrowheads="1"/>
          </p:cNvSpPr>
          <p:nvPr/>
        </p:nvSpPr>
        <p:spPr bwMode="auto">
          <a:xfrm>
            <a:off x="7848600" y="1838325"/>
            <a:ext cx="719138" cy="287338"/>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sz="1900" b="1">
                <a:solidFill>
                  <a:schemeClr val="tx2"/>
                </a:solidFill>
                <a:latin typeface="Comic Sans MS" pitchFamily="66" charset="0"/>
                <a:ea typeface="SimSun" pitchFamily="2" charset="-122"/>
              </a:rPr>
              <a:t>10:10</a:t>
            </a:r>
          </a:p>
        </p:txBody>
      </p:sp>
      <p:sp>
        <p:nvSpPr>
          <p:cNvPr id="180232" name="Rectangle 16"/>
          <p:cNvSpPr>
            <a:spLocks noChangeArrowheads="1"/>
          </p:cNvSpPr>
          <p:nvPr/>
        </p:nvSpPr>
        <p:spPr bwMode="auto">
          <a:xfrm>
            <a:off x="7842250" y="5189538"/>
            <a:ext cx="719138" cy="287337"/>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endParaRPr lang="en-US" sz="1900" b="1">
              <a:solidFill>
                <a:schemeClr val="tx2"/>
              </a:solidFill>
              <a:latin typeface="Comic Sans MS" pitchFamily="66" charset="0"/>
              <a:ea typeface="SimSun" pitchFamily="2" charset="-122"/>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6"/>
          <p:cNvSpPr>
            <a:spLocks noGrp="1" noChangeArrowheads="1"/>
          </p:cNvSpPr>
          <p:nvPr>
            <p:ph type="sldNum" sz="quarter" idx="12"/>
          </p:nvPr>
        </p:nvSpPr>
        <p:spPr>
          <a:ln>
            <a:miter lim="800000"/>
            <a:headEnd/>
            <a:tailEnd/>
          </a:ln>
        </p:spPr>
        <p:txBody>
          <a:bodyPr/>
          <a:lstStyle/>
          <a:p>
            <a:pPr>
              <a:defRPr/>
            </a:pPr>
            <a:fld id="{41F5E75D-A30A-4223-B836-6F095C5E3EF4}" type="slidenum">
              <a:rPr lang="en-US" smtClean="0"/>
              <a:pPr>
                <a:defRPr/>
              </a:pPr>
              <a:t>67</a:t>
            </a:fld>
            <a:endParaRPr lang="en-US" smtClean="0"/>
          </a:p>
        </p:txBody>
      </p:sp>
      <p:sp>
        <p:nvSpPr>
          <p:cNvPr id="182274"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A82055DD-2D5B-4873-AD9D-050141C0C013}" type="slidenum">
              <a:rPr lang="en-US" sz="1200">
                <a:latin typeface="Garamond" pitchFamily="18" charset="0"/>
              </a:rPr>
              <a:pPr algn="r"/>
              <a:t>67</a:t>
            </a:fld>
            <a:endParaRPr lang="en-US" sz="1200">
              <a:latin typeface="Garamond" pitchFamily="18" charset="0"/>
            </a:endParaRPr>
          </a:p>
        </p:txBody>
      </p:sp>
      <p:sp>
        <p:nvSpPr>
          <p:cNvPr id="182275" name="Rectangle 2"/>
          <p:cNvSpPr>
            <a:spLocks noGrp="1" noChangeArrowheads="1"/>
          </p:cNvSpPr>
          <p:nvPr>
            <p:ph type="body" idx="1"/>
          </p:nvPr>
        </p:nvSpPr>
        <p:spPr>
          <a:xfrm>
            <a:off x="468313" y="1628775"/>
            <a:ext cx="8229600" cy="4525963"/>
          </a:xfrm>
        </p:spPr>
        <p:txBody>
          <a:bodyPr/>
          <a:lstStyle/>
          <a:p>
            <a:pPr marL="609600" indent="-609600" eaLnBrk="1" hangingPunct="1"/>
            <a:r>
              <a:rPr lang="en-US" altLang="zh-CN" sz="3600" smtClean="0">
                <a:ea typeface="SimSun" pitchFamily="2" charset="-122"/>
              </a:rPr>
              <a:t>Temporal Expression Extraction and Normalization</a:t>
            </a:r>
          </a:p>
          <a:p>
            <a:pPr marL="609600" indent="-609600" eaLnBrk="1" hangingPunct="1"/>
            <a:endParaRPr lang="en-US" altLang="zh-CN" sz="3600" smtClean="0">
              <a:ea typeface="SimSun" pitchFamily="2" charset="-122"/>
            </a:endParaRPr>
          </a:p>
        </p:txBody>
      </p:sp>
      <p:pic>
        <p:nvPicPr>
          <p:cNvPr id="182276" name="Picture 3"/>
          <p:cNvPicPr>
            <a:picLocks noChangeAspect="1" noChangeArrowheads="1"/>
          </p:cNvPicPr>
          <p:nvPr/>
        </p:nvPicPr>
        <p:blipFill>
          <a:blip r:embed="rId3"/>
          <a:srcRect/>
          <a:stretch>
            <a:fillRect/>
          </a:stretch>
        </p:blipFill>
        <p:spPr bwMode="auto">
          <a:xfrm>
            <a:off x="5867400" y="3933825"/>
            <a:ext cx="2457450" cy="1895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6"/>
          <p:cNvSpPr>
            <a:spLocks noGrp="1" noChangeArrowheads="1"/>
          </p:cNvSpPr>
          <p:nvPr>
            <p:ph type="sldNum" sz="quarter" idx="12"/>
          </p:nvPr>
        </p:nvSpPr>
        <p:spPr>
          <a:ln>
            <a:miter lim="800000"/>
            <a:headEnd/>
            <a:tailEnd/>
          </a:ln>
        </p:spPr>
        <p:txBody>
          <a:bodyPr/>
          <a:lstStyle/>
          <a:p>
            <a:pPr>
              <a:defRPr/>
            </a:pPr>
            <a:fld id="{7C4E8C52-BDBD-4929-A7F5-4CA57423F555}" type="slidenum">
              <a:rPr lang="en-US" smtClean="0"/>
              <a:pPr>
                <a:defRPr/>
              </a:pPr>
              <a:t>68</a:t>
            </a:fld>
            <a:endParaRPr lang="en-US" smtClean="0"/>
          </a:p>
        </p:txBody>
      </p:sp>
      <p:sp>
        <p:nvSpPr>
          <p:cNvPr id="184322"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1DED5402-C36E-4474-9FEB-6EE65C32118E}" type="slidenum">
              <a:rPr lang="en-US" sz="1200">
                <a:latin typeface="Garamond" pitchFamily="18" charset="0"/>
              </a:rPr>
              <a:pPr algn="r"/>
              <a:t>68</a:t>
            </a:fld>
            <a:endParaRPr lang="en-US" sz="1200">
              <a:latin typeface="Garamond" pitchFamily="18" charset="0"/>
            </a:endParaRPr>
          </a:p>
        </p:txBody>
      </p:sp>
      <p:sp>
        <p:nvSpPr>
          <p:cNvPr id="184323" name="Rectangle 2"/>
          <p:cNvSpPr>
            <a:spLocks noGrp="1" noChangeArrowheads="1"/>
          </p:cNvSpPr>
          <p:nvPr>
            <p:ph type="title"/>
          </p:nvPr>
        </p:nvSpPr>
        <p:spPr>
          <a:xfrm>
            <a:off x="800100" y="220663"/>
            <a:ext cx="8229600" cy="1139825"/>
          </a:xfrm>
        </p:spPr>
        <p:txBody>
          <a:bodyPr/>
          <a:lstStyle/>
          <a:p>
            <a:pPr eaLnBrk="1" hangingPunct="1"/>
            <a:r>
              <a:rPr lang="en-US" smtClean="0">
                <a:ea typeface="ＭＳ Ｐゴシック" pitchFamily="34" charset="-128"/>
              </a:rPr>
              <a:t>Temporal Expression Examples</a:t>
            </a:r>
          </a:p>
        </p:txBody>
      </p:sp>
      <p:graphicFrame>
        <p:nvGraphicFramePr>
          <p:cNvPr id="90115" name="Group 3"/>
          <p:cNvGraphicFramePr>
            <a:graphicFrameLocks noGrp="1"/>
          </p:cNvGraphicFramePr>
          <p:nvPr>
            <p:ph idx="1"/>
          </p:nvPr>
        </p:nvGraphicFramePr>
        <p:xfrm>
          <a:off x="539750" y="981075"/>
          <a:ext cx="8229600" cy="4765675"/>
        </p:xfrm>
        <a:graphic>
          <a:graphicData uri="http://schemas.openxmlformats.org/drawingml/2006/table">
            <a:tbl>
              <a:tblPr/>
              <a:tblGrid>
                <a:gridCol w="4114800"/>
                <a:gridCol w="4114800"/>
              </a:tblGrid>
              <a:tr h="406454">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Expression</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Value in Timex Format</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32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December 8, 2012</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2012-12-08</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32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Friday</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2012-12-07</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32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today</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2012-12-08</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32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1993</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1993</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32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the 1990's</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199X</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32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midnight, December 8, 2012</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2012-12-08T00:00:00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32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5pm</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2012-12-08T17:00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32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the previous day</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2012-12-07</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32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last October</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2011-10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32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last autumn</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2011-FA</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32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last week</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2012-W48</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32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Thursday evening</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2012-12-06TEV</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32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three months ago</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2012:09</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4371" name="Rectangle 50"/>
          <p:cNvSpPr>
            <a:spLocks noChangeArrowheads="1"/>
          </p:cNvSpPr>
          <p:nvPr/>
        </p:nvSpPr>
        <p:spPr bwMode="auto">
          <a:xfrm>
            <a:off x="2411413" y="6021388"/>
            <a:ext cx="3313112" cy="287337"/>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sz="1900" b="1" i="1">
                <a:solidFill>
                  <a:srgbClr val="0000FF"/>
                </a:solidFill>
                <a:ea typeface="SimSun" pitchFamily="2" charset="-122"/>
              </a:rPr>
              <a:t>Reference Date = December 8, 2012</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6"/>
          <p:cNvSpPr>
            <a:spLocks noGrp="1" noChangeArrowheads="1"/>
          </p:cNvSpPr>
          <p:nvPr>
            <p:ph type="sldNum" sz="quarter" idx="12"/>
          </p:nvPr>
        </p:nvSpPr>
        <p:spPr>
          <a:ln>
            <a:miter lim="800000"/>
            <a:headEnd/>
            <a:tailEnd/>
          </a:ln>
        </p:spPr>
        <p:txBody>
          <a:bodyPr/>
          <a:lstStyle/>
          <a:p>
            <a:pPr>
              <a:defRPr/>
            </a:pPr>
            <a:fld id="{55388502-DB9A-469E-B37E-E7CED2EF5A2F}" type="slidenum">
              <a:rPr lang="en-US" smtClean="0"/>
              <a:pPr>
                <a:defRPr/>
              </a:pPr>
              <a:t>69</a:t>
            </a:fld>
            <a:endParaRPr lang="en-US" smtClean="0"/>
          </a:p>
        </p:txBody>
      </p:sp>
      <p:sp>
        <p:nvSpPr>
          <p:cNvPr id="186370"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8A2C33B1-79A3-4B7C-AF6E-58EF7F07FAF1}" type="slidenum">
              <a:rPr lang="en-US" sz="1200">
                <a:latin typeface="Garamond" pitchFamily="18" charset="0"/>
              </a:rPr>
              <a:pPr algn="r"/>
              <a:t>69</a:t>
            </a:fld>
            <a:endParaRPr lang="en-US" sz="1200">
              <a:latin typeface="Garamond" pitchFamily="18" charset="0"/>
            </a:endParaRPr>
          </a:p>
        </p:txBody>
      </p:sp>
      <p:sp>
        <p:nvSpPr>
          <p:cNvPr id="186371" name="Rectangle 2"/>
          <p:cNvSpPr>
            <a:spLocks noGrp="1" noChangeArrowheads="1"/>
          </p:cNvSpPr>
          <p:nvPr>
            <p:ph type="title"/>
          </p:nvPr>
        </p:nvSpPr>
        <p:spPr>
          <a:xfrm>
            <a:off x="890588" y="228600"/>
            <a:ext cx="8229600" cy="1066800"/>
          </a:xfrm>
        </p:spPr>
        <p:txBody>
          <a:bodyPr/>
          <a:lstStyle/>
          <a:p>
            <a:pPr eaLnBrk="1" hangingPunct="1"/>
            <a:r>
              <a:rPr lang="en-US" smtClean="0">
                <a:ea typeface="ＭＳ Ｐゴシック" pitchFamily="34" charset="-128"/>
              </a:rPr>
              <a:t>Timex Value  Attribute</a:t>
            </a:r>
          </a:p>
        </p:txBody>
      </p:sp>
      <p:sp>
        <p:nvSpPr>
          <p:cNvPr id="186372" name="Rectangle 3"/>
          <p:cNvSpPr>
            <a:spLocks noGrp="1" noChangeArrowheads="1"/>
          </p:cNvSpPr>
          <p:nvPr>
            <p:ph type="body" idx="1"/>
          </p:nvPr>
        </p:nvSpPr>
        <p:spPr/>
        <p:txBody>
          <a:bodyPr/>
          <a:lstStyle/>
          <a:p>
            <a:pPr eaLnBrk="1" hangingPunct="1">
              <a:buFont typeface="Wingdings" pitchFamily="2" charset="2"/>
              <a:buNone/>
            </a:pPr>
            <a:r>
              <a:rPr lang="en-US" sz="2100" smtClean="0">
                <a:ea typeface="ＭＳ Ｐゴシック" pitchFamily="34" charset="-128"/>
              </a:rPr>
              <a:t>the early 1990's	: </a:t>
            </a:r>
            <a:r>
              <a:rPr lang="en-US" sz="2100" smtClean="0">
                <a:latin typeface="Courier New" pitchFamily="49" charset="0"/>
                <a:ea typeface="ＭＳ Ｐゴシック" pitchFamily="34" charset="-128"/>
              </a:rPr>
              <a:t>value="199X" MOD="START"</a:t>
            </a:r>
          </a:p>
          <a:p>
            <a:pPr eaLnBrk="1" hangingPunct="1">
              <a:buFont typeface="Wingdings" pitchFamily="2" charset="2"/>
              <a:buNone/>
            </a:pPr>
            <a:r>
              <a:rPr lang="en-US" sz="2100" smtClean="0">
                <a:ea typeface="ＭＳ Ｐゴシック" pitchFamily="34" charset="-128"/>
              </a:rPr>
              <a:t>the past 10 years	: </a:t>
            </a:r>
            <a:r>
              <a:rPr lang="en-US" sz="2100" smtClean="0">
                <a:latin typeface="Courier New" pitchFamily="49" charset="0"/>
                <a:ea typeface="ＭＳ Ｐゴシック" pitchFamily="34" charset="-128"/>
              </a:rPr>
              <a:t>value="P10Y" anchor_val="2012"     			 anchor_dir="BEFORE"</a:t>
            </a:r>
          </a:p>
          <a:p>
            <a:pPr eaLnBrk="1" hangingPunct="1">
              <a:buFont typeface="Wingdings" pitchFamily="2" charset="2"/>
              <a:buNone/>
            </a:pPr>
            <a:r>
              <a:rPr lang="en-US" sz="2100" smtClean="0">
                <a:ea typeface="ＭＳ Ｐゴシック" pitchFamily="34" charset="-128"/>
              </a:rPr>
              <a:t>the next week	            : </a:t>
            </a:r>
            <a:r>
              <a:rPr lang="en-US" sz="2100" smtClean="0">
                <a:latin typeface="Courier New" pitchFamily="49" charset="0"/>
                <a:ea typeface="ＭＳ Ｐゴシック" pitchFamily="34" charset="-128"/>
              </a:rPr>
              <a:t>value="P1W" </a:t>
            </a:r>
          </a:p>
          <a:p>
            <a:pPr eaLnBrk="1" hangingPunct="1">
              <a:buFont typeface="Wingdings" pitchFamily="2" charset="2"/>
              <a:buNone/>
            </a:pPr>
            <a:r>
              <a:rPr lang="en-US" sz="2100" smtClean="0">
                <a:latin typeface="Courier New" pitchFamily="49" charset="0"/>
                <a:ea typeface="ＭＳ Ｐゴシック" pitchFamily="34" charset="-128"/>
              </a:rPr>
              <a:t>                  anchor_val="2012-W49"   </a:t>
            </a:r>
            <a:br>
              <a:rPr lang="en-US" sz="2100" smtClean="0">
                <a:latin typeface="Courier New" pitchFamily="49" charset="0"/>
                <a:ea typeface="ＭＳ Ｐゴシック" pitchFamily="34" charset="-128"/>
              </a:rPr>
            </a:br>
            <a:r>
              <a:rPr lang="en-US" sz="2100" smtClean="0">
                <a:latin typeface="Courier New" pitchFamily="49" charset="0"/>
                <a:ea typeface="ＭＳ Ｐゴシック" pitchFamily="34" charset="-128"/>
              </a:rPr>
              <a:t>                anchor_dir="AFTER"</a:t>
            </a:r>
          </a:p>
          <a:p>
            <a:pPr eaLnBrk="1" hangingPunct="1">
              <a:buFont typeface="Wingdings" pitchFamily="2" charset="2"/>
              <a:buNone/>
            </a:pPr>
            <a:r>
              <a:rPr lang="en-US" sz="2100" smtClean="0">
                <a:ea typeface="ＭＳ Ｐゴシック" pitchFamily="34" charset="-128"/>
              </a:rPr>
              <a:t>the previous day	: [ cf.  </a:t>
            </a:r>
            <a:r>
              <a:rPr lang="en-US" sz="2100" smtClean="0">
                <a:latin typeface="Courier New" pitchFamily="49" charset="0"/>
                <a:ea typeface="ＭＳ Ｐゴシック" pitchFamily="34" charset="-128"/>
              </a:rPr>
              <a:t>point</a:t>
            </a:r>
            <a:r>
              <a:rPr lang="en-US" sz="2100" smtClean="0">
                <a:ea typeface="ＭＳ Ｐゴシック" pitchFamily="34" charset="-128"/>
              </a:rPr>
              <a:t>  above ]</a:t>
            </a:r>
            <a:endParaRPr lang="en-US" sz="2100" smtClean="0">
              <a:latin typeface="Courier New" pitchFamily="49" charset="0"/>
              <a:ea typeface="ＭＳ Ｐゴシック" pitchFamily="34" charset="-128"/>
            </a:endParaRPr>
          </a:p>
          <a:p>
            <a:pPr eaLnBrk="1" hangingPunct="1">
              <a:buFont typeface="Wingdings" pitchFamily="2" charset="2"/>
              <a:buNone/>
            </a:pPr>
            <a:r>
              <a:rPr lang="en-US" sz="2100" smtClean="0">
                <a:ea typeface="ＭＳ Ｐゴシック" pitchFamily="34" charset="-128"/>
              </a:rPr>
              <a:t>recent			: </a:t>
            </a:r>
            <a:r>
              <a:rPr lang="en-US" sz="2100" smtClean="0">
                <a:latin typeface="Courier New" pitchFamily="49" charset="0"/>
                <a:ea typeface="ＭＳ Ｐゴシック" pitchFamily="34" charset="-128"/>
              </a:rPr>
              <a:t>value=</a:t>
            </a:r>
            <a:r>
              <a:rPr lang="ja-JP" altLang="en-US" sz="2100" smtClean="0">
                <a:latin typeface="Courier New" pitchFamily="49" charset="0"/>
                <a:ea typeface="ＭＳ Ｐゴシック" pitchFamily="34" charset="-128"/>
              </a:rPr>
              <a:t>“</a:t>
            </a:r>
            <a:r>
              <a:rPr lang="en-US" altLang="ja-JP" sz="2100" smtClean="0">
                <a:latin typeface="Courier New" pitchFamily="49" charset="0"/>
                <a:ea typeface="ＭＳ Ｐゴシック" pitchFamily="34" charset="-128"/>
              </a:rPr>
              <a:t>PAST_REF</a:t>
            </a:r>
            <a:r>
              <a:rPr lang="ja-JP" altLang="en-US" sz="2100" smtClean="0">
                <a:latin typeface="Courier New" pitchFamily="49" charset="0"/>
                <a:ea typeface="ＭＳ Ｐゴシック" pitchFamily="34" charset="-128"/>
              </a:rPr>
              <a:t>”</a:t>
            </a:r>
            <a:r>
              <a:rPr lang="en-US" altLang="ja-JP" sz="2100" smtClean="0">
                <a:latin typeface="Courier New" pitchFamily="49" charset="0"/>
                <a:ea typeface="ＭＳ Ｐゴシック" pitchFamily="34" charset="-128"/>
              </a:rPr>
              <a:t> 				       anchor_val=</a:t>
            </a:r>
            <a:r>
              <a:rPr lang="ja-JP" altLang="en-US" sz="2100" smtClean="0">
                <a:latin typeface="Courier New" pitchFamily="49" charset="0"/>
                <a:ea typeface="ＭＳ Ｐゴシック" pitchFamily="34" charset="-128"/>
              </a:rPr>
              <a:t>“</a:t>
            </a:r>
            <a:r>
              <a:rPr lang="en-US" altLang="ja-JP" sz="2100" smtClean="0">
                <a:latin typeface="Courier New" pitchFamily="49" charset="0"/>
                <a:ea typeface="ＭＳ Ｐゴシック" pitchFamily="34" charset="-128"/>
              </a:rPr>
              <a:t>2012-12-08T09:00</a:t>
            </a:r>
            <a:r>
              <a:rPr lang="ja-JP" altLang="en-US" sz="2100" smtClean="0">
                <a:latin typeface="Courier New" pitchFamily="49" charset="0"/>
                <a:ea typeface="ＭＳ Ｐゴシック" pitchFamily="34" charset="-128"/>
              </a:rPr>
              <a:t>”</a:t>
            </a:r>
            <a:r>
              <a:rPr lang="en-US" altLang="ja-JP" sz="2100" smtClean="0">
                <a:latin typeface="Courier New" pitchFamily="49" charset="0"/>
                <a:ea typeface="ＭＳ Ｐゴシック" pitchFamily="34" charset="-128"/>
              </a:rPr>
              <a:t> 			 anchor_dir=</a:t>
            </a:r>
            <a:r>
              <a:rPr lang="ja-JP" altLang="en-US" sz="2100" smtClean="0">
                <a:latin typeface="Courier New" pitchFamily="49" charset="0"/>
                <a:ea typeface="ＭＳ Ｐゴシック" pitchFamily="34" charset="-128"/>
              </a:rPr>
              <a:t>“</a:t>
            </a:r>
            <a:r>
              <a:rPr lang="en-US" altLang="ja-JP" sz="2100" smtClean="0">
                <a:latin typeface="Courier New" pitchFamily="49" charset="0"/>
                <a:ea typeface="ＭＳ Ｐゴシック" pitchFamily="34" charset="-128"/>
              </a:rPr>
              <a:t>BEFORE</a:t>
            </a:r>
            <a:r>
              <a:rPr lang="ja-JP" altLang="en-US" sz="2100" smtClean="0">
                <a:latin typeface="Courier New" pitchFamily="49" charset="0"/>
                <a:ea typeface="ＭＳ Ｐゴシック" pitchFamily="34" charset="-128"/>
              </a:rPr>
              <a:t>”</a:t>
            </a:r>
            <a:endParaRPr lang="en-US" altLang="ja-JP" sz="2100" smtClean="0">
              <a:latin typeface="Courier New" pitchFamily="49" charset="0"/>
              <a:ea typeface="ＭＳ Ｐゴシック" pitchFamily="34" charset="-128"/>
            </a:endParaRPr>
          </a:p>
          <a:p>
            <a:pPr eaLnBrk="1" hangingPunct="1">
              <a:buFont typeface="Wingdings" pitchFamily="2" charset="2"/>
              <a:buNone/>
            </a:pPr>
            <a:endParaRPr lang="en-US" sz="2100" smtClean="0">
              <a:ea typeface="ＭＳ Ｐゴシック" pitchFamily="34"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6"/>
          <p:cNvSpPr>
            <a:spLocks noGrp="1" noChangeArrowheads="1"/>
          </p:cNvSpPr>
          <p:nvPr>
            <p:ph type="sldNum" sz="quarter" idx="12"/>
          </p:nvPr>
        </p:nvSpPr>
        <p:spPr>
          <a:ln>
            <a:miter lim="800000"/>
            <a:headEnd/>
            <a:tailEnd/>
          </a:ln>
        </p:spPr>
        <p:txBody>
          <a:bodyPr/>
          <a:lstStyle/>
          <a:p>
            <a:pPr>
              <a:defRPr/>
            </a:pPr>
            <a:fld id="{560B3927-1152-4973-916D-53FF190C7392}" type="slidenum">
              <a:rPr lang="en-US" smtClean="0"/>
              <a:pPr>
                <a:defRPr/>
              </a:pPr>
              <a:t>7</a:t>
            </a:fld>
            <a:endParaRPr lang="en-US" smtClean="0"/>
          </a:p>
        </p:txBody>
      </p:sp>
      <p:sp>
        <p:nvSpPr>
          <p:cNvPr id="64514"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995B96F8-AF97-4DC0-AB82-8EB02DEE9C93}" type="slidenum">
              <a:rPr lang="en-US" sz="1200">
                <a:latin typeface="Garamond" pitchFamily="18" charset="0"/>
              </a:rPr>
              <a:pPr algn="r"/>
              <a:t>7</a:t>
            </a:fld>
            <a:endParaRPr lang="en-US" sz="1200">
              <a:latin typeface="Garamond" pitchFamily="18" charset="0"/>
            </a:endParaRPr>
          </a:p>
        </p:txBody>
      </p:sp>
      <p:sp>
        <p:nvSpPr>
          <p:cNvPr id="64515" name="Rectangle 2"/>
          <p:cNvSpPr>
            <a:spLocks noGrp="1" noChangeArrowheads="1"/>
          </p:cNvSpPr>
          <p:nvPr>
            <p:ph type="body" idx="1"/>
          </p:nvPr>
        </p:nvSpPr>
        <p:spPr>
          <a:xfrm>
            <a:off x="457200" y="1039813"/>
            <a:ext cx="8229600" cy="5184775"/>
          </a:xfrm>
        </p:spPr>
        <p:txBody>
          <a:bodyPr/>
          <a:lstStyle/>
          <a:p>
            <a:pPr eaLnBrk="1" hangingPunct="1"/>
            <a:r>
              <a:rPr lang="en-US" altLang="zh-CN" sz="2600" smtClean="0">
                <a:ea typeface="SimSun" pitchFamily="2" charset="-122"/>
              </a:rPr>
              <a:t>Many relations and events are temporally bounded</a:t>
            </a:r>
            <a:endParaRPr lang="en-US" altLang="zh-CN" sz="2400" smtClean="0">
              <a:ea typeface="SimSun" pitchFamily="2" charset="-122"/>
            </a:endParaRPr>
          </a:p>
          <a:p>
            <a:pPr lvl="1" eaLnBrk="1" hangingPunct="1"/>
            <a:r>
              <a:rPr lang="en-US" altLang="zh-CN" sz="2200" smtClean="0">
                <a:ea typeface="SimSun" pitchFamily="2" charset="-122"/>
              </a:rPr>
              <a:t>a person's place of residence or employer</a:t>
            </a:r>
          </a:p>
          <a:p>
            <a:pPr lvl="1" eaLnBrk="1" hangingPunct="1"/>
            <a:r>
              <a:rPr lang="en-US" altLang="zh-CN" sz="2200" smtClean="0">
                <a:ea typeface="SimSun" pitchFamily="2" charset="-122"/>
              </a:rPr>
              <a:t>an organization's members</a:t>
            </a:r>
          </a:p>
          <a:p>
            <a:pPr lvl="1" eaLnBrk="1" hangingPunct="1"/>
            <a:r>
              <a:rPr lang="en-US" altLang="zh-CN" sz="2200" smtClean="0">
                <a:ea typeface="SimSun" pitchFamily="2" charset="-122"/>
              </a:rPr>
              <a:t>the duration of a war between two countries</a:t>
            </a:r>
          </a:p>
          <a:p>
            <a:pPr lvl="1" eaLnBrk="1" hangingPunct="1"/>
            <a:r>
              <a:rPr lang="en-US" altLang="zh-CN" sz="2200" smtClean="0">
                <a:ea typeface="SimSun" pitchFamily="2" charset="-122"/>
              </a:rPr>
              <a:t>the precise time at which a plane landed</a:t>
            </a:r>
          </a:p>
          <a:p>
            <a:pPr lvl="1" eaLnBrk="1" hangingPunct="1"/>
            <a:r>
              <a:rPr lang="en-US" altLang="zh-CN" sz="2200" smtClean="0">
                <a:ea typeface="SimSun" pitchFamily="2" charset="-122"/>
              </a:rPr>
              <a:t>…</a:t>
            </a:r>
          </a:p>
          <a:p>
            <a:pPr eaLnBrk="1" hangingPunct="1"/>
            <a:r>
              <a:rPr lang="en-US" altLang="zh-CN" sz="2400" smtClean="0">
                <a:ea typeface="SimSun" pitchFamily="2" charset="-122"/>
              </a:rPr>
              <a:t>Temporal Information Distribution</a:t>
            </a:r>
          </a:p>
          <a:p>
            <a:pPr lvl="1" eaLnBrk="1" hangingPunct="1"/>
            <a:r>
              <a:rPr lang="en-US" altLang="zh-CN" sz="2200" smtClean="0">
                <a:ea typeface="SimSun" pitchFamily="2" charset="-122"/>
              </a:rPr>
              <a:t>One of every fifty lines of database application code involves a date or time value (Snodgrass,1998)</a:t>
            </a:r>
          </a:p>
          <a:p>
            <a:pPr lvl="1" eaLnBrk="1" hangingPunct="1"/>
            <a:r>
              <a:rPr lang="en-US" altLang="zh-CN" sz="2200" smtClean="0">
                <a:ea typeface="SimSun" pitchFamily="2" charset="-122"/>
              </a:rPr>
              <a:t>Each news document in PropBank (Kingsbury and Palmer, 2002) includes eight temporal arguments</a:t>
            </a:r>
          </a:p>
          <a:p>
            <a:pPr lvl="1" eaLnBrk="1" hangingPunct="1"/>
            <a:endParaRPr lang="en-US" altLang="zh-CN" sz="2000" smtClean="0">
              <a:ea typeface="SimSun" pitchFamily="2" charset="-122"/>
            </a:endParaRPr>
          </a:p>
        </p:txBody>
      </p:sp>
      <p:sp>
        <p:nvSpPr>
          <p:cNvPr id="64516" name="Rectangle 3"/>
          <p:cNvSpPr>
            <a:spLocks noGrp="1" noChangeArrowheads="1"/>
          </p:cNvSpPr>
          <p:nvPr>
            <p:ph type="title"/>
          </p:nvPr>
        </p:nvSpPr>
        <p:spPr>
          <a:xfrm>
            <a:off x="900113" y="242888"/>
            <a:ext cx="8101012" cy="1139825"/>
          </a:xfrm>
        </p:spPr>
        <p:txBody>
          <a:bodyPr/>
          <a:lstStyle/>
          <a:p>
            <a:pPr eaLnBrk="1" hangingPunct="1"/>
            <a:r>
              <a:rPr lang="en-US" sz="3400" smtClean="0">
                <a:ea typeface="ＭＳ Ｐゴシック" pitchFamily="34" charset="-128"/>
              </a:rPr>
              <a:t>Why Extracting Temporal Information?</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6"/>
          <p:cNvSpPr>
            <a:spLocks noGrp="1" noChangeArrowheads="1"/>
          </p:cNvSpPr>
          <p:nvPr>
            <p:ph type="sldNum" sz="quarter" idx="12"/>
          </p:nvPr>
        </p:nvSpPr>
        <p:spPr>
          <a:ln>
            <a:miter lim="800000"/>
            <a:headEnd/>
            <a:tailEnd/>
          </a:ln>
        </p:spPr>
        <p:txBody>
          <a:bodyPr/>
          <a:lstStyle/>
          <a:p>
            <a:pPr>
              <a:defRPr/>
            </a:pPr>
            <a:fld id="{141EF137-FC3B-4B43-8C52-24A30F5739E3}" type="slidenum">
              <a:rPr lang="en-US" smtClean="0"/>
              <a:pPr>
                <a:defRPr/>
              </a:pPr>
              <a:t>70</a:t>
            </a:fld>
            <a:endParaRPr lang="en-US" smtClean="0"/>
          </a:p>
        </p:txBody>
      </p:sp>
      <p:sp>
        <p:nvSpPr>
          <p:cNvPr id="188418"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FE157D9B-4B3D-4F8B-84D6-098E2DD6B42B}" type="slidenum">
              <a:rPr lang="en-US" sz="1200">
                <a:latin typeface="Garamond" pitchFamily="18" charset="0"/>
              </a:rPr>
              <a:pPr algn="r"/>
              <a:t>70</a:t>
            </a:fld>
            <a:endParaRPr lang="en-US" sz="1200">
              <a:latin typeface="Garamond" pitchFamily="18" charset="0"/>
            </a:endParaRPr>
          </a:p>
        </p:txBody>
      </p:sp>
      <p:sp>
        <p:nvSpPr>
          <p:cNvPr id="188419" name="Rectangle 2"/>
          <p:cNvSpPr>
            <a:spLocks noGrp="1" noChangeArrowheads="1"/>
          </p:cNvSpPr>
          <p:nvPr>
            <p:ph type="body" idx="1"/>
          </p:nvPr>
        </p:nvSpPr>
        <p:spPr>
          <a:xfrm>
            <a:off x="457200" y="1039813"/>
            <a:ext cx="8229600" cy="5184775"/>
          </a:xfrm>
        </p:spPr>
        <p:txBody>
          <a:bodyPr/>
          <a:lstStyle/>
          <a:p>
            <a:pPr eaLnBrk="1" hangingPunct="1"/>
            <a:r>
              <a:rPr lang="en-US" altLang="zh-CN" sz="2600" smtClean="0">
                <a:ea typeface="SimSun" pitchFamily="2" charset="-122"/>
              </a:rPr>
              <a:t>Rule-based (Strtotgen and Gertz, 2010; </a:t>
            </a:r>
            <a:r>
              <a:rPr lang="en-US" altLang="zh-CN" sz="2400" smtClean="0">
                <a:ea typeface="SimSun" pitchFamily="2" charset="-122"/>
              </a:rPr>
              <a:t>Chang and Manning, 2012; Do et al., 2012</a:t>
            </a:r>
            <a:r>
              <a:rPr lang="en-US" altLang="zh-CN" sz="2600" smtClean="0">
                <a:ea typeface="SimSun" pitchFamily="2" charset="-122"/>
              </a:rPr>
              <a:t>)</a:t>
            </a:r>
          </a:p>
          <a:p>
            <a:pPr eaLnBrk="1" hangingPunct="1"/>
            <a:endParaRPr lang="en-US" altLang="zh-CN" sz="2600" smtClean="0">
              <a:ea typeface="SimSun" pitchFamily="2" charset="-122"/>
            </a:endParaRPr>
          </a:p>
          <a:p>
            <a:pPr eaLnBrk="1" hangingPunct="1"/>
            <a:r>
              <a:rPr lang="en-US" altLang="zh-CN" sz="2600" smtClean="0">
                <a:ea typeface="SimSun" pitchFamily="2" charset="-122"/>
              </a:rPr>
              <a:t>Machine Learning</a:t>
            </a:r>
          </a:p>
          <a:p>
            <a:pPr lvl="1" eaLnBrk="1" hangingPunct="1"/>
            <a:r>
              <a:rPr lang="en-US" altLang="zh-CN" sz="2200" smtClean="0">
                <a:ea typeface="SimSun" pitchFamily="2" charset="-122"/>
              </a:rPr>
              <a:t>Risk Minimization Model (Boguraev and Ando, 2005)</a:t>
            </a:r>
          </a:p>
          <a:p>
            <a:pPr lvl="1" eaLnBrk="1" hangingPunct="1"/>
            <a:r>
              <a:rPr lang="en-US" altLang="zh-CN" sz="2200" smtClean="0">
                <a:ea typeface="SimSun" pitchFamily="2" charset="-122"/>
              </a:rPr>
              <a:t>Conditional Random Fields (Ahn et al., 2005; UzZaman and Allen, 2010)</a:t>
            </a:r>
          </a:p>
          <a:p>
            <a:pPr eaLnBrk="1" hangingPunct="1"/>
            <a:endParaRPr lang="en-US" altLang="zh-CN" sz="2600" smtClean="0">
              <a:ea typeface="SimSun" pitchFamily="2" charset="-122"/>
            </a:endParaRPr>
          </a:p>
          <a:p>
            <a:pPr eaLnBrk="1" hangingPunct="1"/>
            <a:r>
              <a:rPr lang="en-US" altLang="zh-CN" sz="2600" smtClean="0">
                <a:ea typeface="SimSun" pitchFamily="2" charset="-122"/>
              </a:rPr>
              <a:t>State-of-the-art: about 95% F-measure for extraction and 85% F-measure for normalization</a:t>
            </a:r>
          </a:p>
          <a:p>
            <a:pPr eaLnBrk="1" hangingPunct="1"/>
            <a:endParaRPr lang="en-US" altLang="zh-CN" sz="2600" smtClean="0">
              <a:ea typeface="SimSun" pitchFamily="2" charset="-122"/>
            </a:endParaRPr>
          </a:p>
        </p:txBody>
      </p:sp>
      <p:sp>
        <p:nvSpPr>
          <p:cNvPr id="188420" name="Rectangle 3"/>
          <p:cNvSpPr>
            <a:spLocks noGrp="1" noChangeArrowheads="1"/>
          </p:cNvSpPr>
          <p:nvPr>
            <p:ph type="title"/>
          </p:nvPr>
        </p:nvSpPr>
        <p:spPr>
          <a:xfrm>
            <a:off x="871538" y="188913"/>
            <a:ext cx="8101012" cy="1139825"/>
          </a:xfrm>
        </p:spPr>
        <p:txBody>
          <a:bodyPr/>
          <a:lstStyle/>
          <a:p>
            <a:pPr eaLnBrk="1" hangingPunct="1"/>
            <a:r>
              <a:rPr lang="en-US" altLang="zh-CN" sz="3800" smtClean="0">
                <a:ea typeface="SimSun" pitchFamily="2" charset="-122"/>
              </a:rPr>
              <a:t>Temporal Expression Extraction</a:t>
            </a:r>
            <a:r>
              <a:rPr lang="en-US" altLang="zh-CN" smtClean="0">
                <a:ea typeface="SimSun" pitchFamily="2" charset="-122"/>
              </a:rPr>
              <a:t> </a:t>
            </a:r>
            <a:endParaRPr lang="en-US" smtClean="0">
              <a:ea typeface="SimSun" pitchFamily="2" charset="-122"/>
            </a:endParaRP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6"/>
          <p:cNvSpPr>
            <a:spLocks noGrp="1" noChangeArrowheads="1"/>
          </p:cNvSpPr>
          <p:nvPr>
            <p:ph type="sldNum" sz="quarter" idx="12"/>
          </p:nvPr>
        </p:nvSpPr>
        <p:spPr>
          <a:ln>
            <a:miter lim="800000"/>
            <a:headEnd/>
            <a:tailEnd/>
          </a:ln>
        </p:spPr>
        <p:txBody>
          <a:bodyPr/>
          <a:lstStyle/>
          <a:p>
            <a:pPr>
              <a:defRPr/>
            </a:pPr>
            <a:fld id="{14A29170-0BF1-4BD0-B1D3-AC4C5F09C4F6}" type="slidenum">
              <a:rPr lang="en-US" smtClean="0"/>
              <a:pPr>
                <a:defRPr/>
              </a:pPr>
              <a:t>71</a:t>
            </a:fld>
            <a:endParaRPr lang="en-US" smtClean="0"/>
          </a:p>
        </p:txBody>
      </p:sp>
      <p:sp>
        <p:nvSpPr>
          <p:cNvPr id="190466" name="Slide Number Placeholder 4"/>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C3452074-CB44-4079-A8F9-52CF442FB608}" type="slidenum">
              <a:rPr lang="en-US" sz="1200">
                <a:latin typeface="Garamond" pitchFamily="18" charset="0"/>
              </a:rPr>
              <a:pPr algn="r"/>
              <a:t>71</a:t>
            </a:fld>
            <a:endParaRPr lang="en-US" sz="1200">
              <a:latin typeface="Garamond" pitchFamily="18" charset="0"/>
            </a:endParaRPr>
          </a:p>
        </p:txBody>
      </p:sp>
      <p:sp>
        <p:nvSpPr>
          <p:cNvPr id="190467" name="Rectangle 2"/>
          <p:cNvSpPr>
            <a:spLocks noGrp="1" noChangeArrowheads="1"/>
          </p:cNvSpPr>
          <p:nvPr>
            <p:ph type="title"/>
          </p:nvPr>
        </p:nvSpPr>
        <p:spPr>
          <a:xfrm>
            <a:off x="914400" y="177800"/>
            <a:ext cx="8229600" cy="1139825"/>
          </a:xfrm>
        </p:spPr>
        <p:txBody>
          <a:bodyPr/>
          <a:lstStyle/>
          <a:p>
            <a:pPr eaLnBrk="1" hangingPunct="1"/>
            <a:r>
              <a:rPr lang="en-US" sz="3400" smtClean="0">
                <a:ea typeface="ＭＳ Ｐゴシック" pitchFamily="34" charset="-128"/>
              </a:rPr>
              <a:t>A Grammar for Date Expressions </a:t>
            </a:r>
            <a:br>
              <a:rPr lang="en-US" sz="3400" smtClean="0">
                <a:ea typeface="ＭＳ Ｐゴシック" pitchFamily="34" charset="-128"/>
              </a:rPr>
            </a:br>
            <a:r>
              <a:rPr lang="en-US" altLang="zh-CN" sz="3400" smtClean="0">
                <a:ea typeface="SimSun" pitchFamily="2" charset="-122"/>
              </a:rPr>
              <a:t>(Boguraev and Ando, 2005)</a:t>
            </a:r>
            <a:r>
              <a:rPr lang="en-US" sz="3400" smtClean="0">
                <a:ea typeface="ＭＳ Ｐゴシック" pitchFamily="34" charset="-128"/>
              </a:rPr>
              <a:t/>
            </a:r>
            <a:br>
              <a:rPr lang="en-US" sz="3400" smtClean="0">
                <a:ea typeface="ＭＳ Ｐゴシック" pitchFamily="34" charset="-128"/>
              </a:rPr>
            </a:br>
            <a:endParaRPr lang="en-US" sz="3400" smtClean="0">
              <a:ea typeface="ＭＳ Ｐゴシック" pitchFamily="34" charset="-128"/>
            </a:endParaRPr>
          </a:p>
        </p:txBody>
      </p:sp>
      <p:sp>
        <p:nvSpPr>
          <p:cNvPr id="96259" name="Text Box 3"/>
          <p:cNvSpPr txBox="1">
            <a:spLocks noChangeArrowheads="1"/>
          </p:cNvSpPr>
          <p:nvPr/>
        </p:nvSpPr>
        <p:spPr bwMode="auto">
          <a:xfrm>
            <a:off x="611188" y="1989138"/>
            <a:ext cx="9144000" cy="3600450"/>
          </a:xfrm>
          <a:prstGeom prst="rect">
            <a:avLst/>
          </a:prstGeom>
          <a:noFill/>
          <a:ln>
            <a:noFill/>
          </a:ln>
          <a:effectLst>
            <a:outerShdw dist="53882" dir="2700000" algn="ctr" rotWithShape="0">
              <a:schemeClr val="bg1">
                <a:alpha val="74997"/>
              </a:schemeClr>
            </a:outerShdw>
          </a:effectLs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buClr>
                <a:srgbClr val="33CC33"/>
              </a:buClr>
              <a:buSzPct val="65000"/>
              <a:buFont typeface="Wingdings" pitchFamily="2" charset="2"/>
              <a:buNone/>
              <a:defRPr/>
            </a:pPr>
            <a:r>
              <a:rPr lang="en-US" dirty="0">
                <a:effectLst>
                  <a:outerShdw blurRad="38100" dist="38100" dir="2700000" algn="tl">
                    <a:srgbClr val="C0C0C0"/>
                  </a:outerShdw>
                </a:effectLst>
                <a:ea typeface="SimSun" pitchFamily="2" charset="-122"/>
                <a:cs typeface="+mn-cs"/>
              </a:rPr>
              <a:t>1to9  = [ 1 | 2 | 3 | 4 | 5 | 6 | 7 | 8 | 9 ]</a:t>
            </a:r>
            <a:br>
              <a:rPr lang="en-US" dirty="0">
                <a:effectLst>
                  <a:outerShdw blurRad="38100" dist="38100" dir="2700000" algn="tl">
                    <a:srgbClr val="C0C0C0"/>
                  </a:outerShdw>
                </a:effectLst>
                <a:ea typeface="SimSun" pitchFamily="2" charset="-122"/>
                <a:cs typeface="+mn-cs"/>
              </a:rPr>
            </a:br>
            <a:r>
              <a:rPr lang="en-US" dirty="0">
                <a:effectLst>
                  <a:outerShdw blurRad="38100" dist="38100" dir="2700000" algn="tl">
                    <a:srgbClr val="C0C0C0"/>
                  </a:outerShdw>
                </a:effectLst>
                <a:ea typeface="SimSun" pitchFamily="2" charset="-122"/>
                <a:cs typeface="+mn-cs"/>
              </a:rPr>
              <a:t>0to9  = [ %0 | 1to9 ]</a:t>
            </a:r>
            <a:br>
              <a:rPr lang="en-US" dirty="0">
                <a:effectLst>
                  <a:outerShdw blurRad="38100" dist="38100" dir="2700000" algn="tl">
                    <a:srgbClr val="C0C0C0"/>
                  </a:outerShdw>
                </a:effectLst>
                <a:ea typeface="SimSun" pitchFamily="2" charset="-122"/>
                <a:cs typeface="+mn-cs"/>
              </a:rPr>
            </a:br>
            <a:r>
              <a:rPr lang="en-US" dirty="0">
                <a:effectLst>
                  <a:outerShdw blurRad="38100" dist="38100" dir="2700000" algn="tl">
                    <a:srgbClr val="C0C0C0"/>
                  </a:outerShdw>
                </a:effectLst>
                <a:ea typeface="SimSun" pitchFamily="2" charset="-122"/>
                <a:cs typeface="+mn-cs"/>
              </a:rPr>
              <a:t>SP    = [ </a:t>
            </a:r>
            <a:r>
              <a:rPr lang="ja-JP" altLang="en-US" dirty="0">
                <a:effectLst>
                  <a:outerShdw blurRad="38100" dist="38100" dir="2700000" algn="tl">
                    <a:srgbClr val="C0C0C0"/>
                  </a:outerShdw>
                </a:effectLst>
                <a:ea typeface="SimSun" pitchFamily="2" charset="-122"/>
                <a:cs typeface="+mn-cs"/>
              </a:rPr>
              <a:t>“</a:t>
            </a:r>
            <a:r>
              <a:rPr lang="en-US" altLang="ja-JP" dirty="0">
                <a:effectLst>
                  <a:outerShdw blurRad="38100" dist="38100" dir="2700000" algn="tl">
                    <a:srgbClr val="C0C0C0"/>
                  </a:outerShdw>
                </a:effectLst>
                <a:ea typeface="SimSun" pitchFamily="2" charset="-122"/>
                <a:cs typeface="+mn-cs"/>
              </a:rPr>
              <a:t>, </a:t>
            </a:r>
            <a:r>
              <a:rPr lang="ja-JP" altLang="en-US" dirty="0">
                <a:effectLst>
                  <a:outerShdw blurRad="38100" dist="38100" dir="2700000" algn="tl">
                    <a:srgbClr val="C0C0C0"/>
                  </a:outerShdw>
                </a:effectLst>
                <a:ea typeface="SimSun" pitchFamily="2" charset="-122"/>
                <a:cs typeface="+mn-cs"/>
              </a:rPr>
              <a:t>“</a:t>
            </a:r>
            <a:r>
              <a:rPr lang="en-US" altLang="ja-JP" dirty="0">
                <a:effectLst>
                  <a:outerShdw blurRad="38100" dist="38100" dir="2700000" algn="tl">
                    <a:srgbClr val="C0C0C0"/>
                  </a:outerShdw>
                </a:effectLst>
                <a:ea typeface="SimSun" pitchFamily="2" charset="-122"/>
                <a:cs typeface="+mn-cs"/>
              </a:rPr>
              <a:t> ]</a:t>
            </a:r>
            <a:br>
              <a:rPr lang="en-US" altLang="ja-JP" dirty="0">
                <a:effectLst>
                  <a:outerShdw blurRad="38100" dist="38100" dir="2700000" algn="tl">
                    <a:srgbClr val="C0C0C0"/>
                  </a:outerShdw>
                </a:effectLst>
                <a:ea typeface="SimSun" pitchFamily="2" charset="-122"/>
                <a:cs typeface="+mn-cs"/>
              </a:rPr>
            </a:br>
            <a:r>
              <a:rPr lang="en-US" altLang="ja-JP" dirty="0">
                <a:effectLst>
                  <a:outerShdw blurRad="38100" dist="38100" dir="2700000" algn="tl">
                    <a:srgbClr val="C0C0C0"/>
                  </a:outerShdw>
                </a:effectLst>
                <a:ea typeface="SimSun" pitchFamily="2" charset="-122"/>
                <a:cs typeface="+mn-cs"/>
              </a:rPr>
              <a:t>Day   = [ Monday | Tuesday | ... | Sunday ]</a:t>
            </a:r>
            <a:br>
              <a:rPr lang="en-US" altLang="ja-JP" dirty="0">
                <a:effectLst>
                  <a:outerShdw blurRad="38100" dist="38100" dir="2700000" algn="tl">
                    <a:srgbClr val="C0C0C0"/>
                  </a:outerShdw>
                </a:effectLst>
                <a:ea typeface="SimSun" pitchFamily="2" charset="-122"/>
                <a:cs typeface="+mn-cs"/>
              </a:rPr>
            </a:br>
            <a:r>
              <a:rPr lang="en-US" altLang="ja-JP" dirty="0">
                <a:effectLst>
                  <a:outerShdw blurRad="38100" dist="38100" dir="2700000" algn="tl">
                    <a:srgbClr val="C0C0C0"/>
                  </a:outerShdw>
                </a:effectLst>
                <a:ea typeface="SimSun" pitchFamily="2" charset="-122"/>
                <a:cs typeface="+mn-cs"/>
              </a:rPr>
              <a:t>Month = [ January | February | ... | December ]</a:t>
            </a:r>
            <a:br>
              <a:rPr lang="en-US" altLang="ja-JP" dirty="0">
                <a:effectLst>
                  <a:outerShdw blurRad="38100" dist="38100" dir="2700000" algn="tl">
                    <a:srgbClr val="C0C0C0"/>
                  </a:outerShdw>
                </a:effectLst>
                <a:ea typeface="SimSun" pitchFamily="2" charset="-122"/>
                <a:cs typeface="+mn-cs"/>
              </a:rPr>
            </a:br>
            <a:r>
              <a:rPr lang="en-US" altLang="ja-JP" dirty="0">
                <a:effectLst>
                  <a:outerShdw blurRad="38100" dist="38100" dir="2700000" algn="tl">
                    <a:srgbClr val="C0C0C0"/>
                  </a:outerShdw>
                </a:effectLst>
                <a:ea typeface="SimSun" pitchFamily="2" charset="-122"/>
                <a:cs typeface="+mn-cs"/>
              </a:rPr>
              <a:t>Date  = [ 1to9 | [ 1 | 2 ] 0to9 | 3 [ %0 | 1 ] ]</a:t>
            </a:r>
            <a:br>
              <a:rPr lang="en-US" altLang="ja-JP" dirty="0">
                <a:effectLst>
                  <a:outerShdw blurRad="38100" dist="38100" dir="2700000" algn="tl">
                    <a:srgbClr val="C0C0C0"/>
                  </a:outerShdw>
                </a:effectLst>
                <a:ea typeface="SimSun" pitchFamily="2" charset="-122"/>
                <a:cs typeface="+mn-cs"/>
              </a:rPr>
            </a:br>
            <a:r>
              <a:rPr lang="en-US" altLang="ja-JP" dirty="0">
                <a:effectLst>
                  <a:outerShdw blurRad="38100" dist="38100" dir="2700000" algn="tl">
                    <a:srgbClr val="C0C0C0"/>
                  </a:outerShdw>
                </a:effectLst>
                <a:ea typeface="SimSun" pitchFamily="2" charset="-122"/>
                <a:cs typeface="+mn-cs"/>
              </a:rPr>
              <a:t>Year  = 1t09 ( 0t09 ( 0to9 </a:t>
            </a:r>
            <a:r>
              <a:rPr lang="en-US" altLang="ja-JP" dirty="0" err="1">
                <a:effectLst>
                  <a:outerShdw blurRad="38100" dist="38100" dir="2700000" algn="tl">
                    <a:srgbClr val="C0C0C0"/>
                  </a:outerShdw>
                </a:effectLst>
                <a:ea typeface="SimSun" pitchFamily="2" charset="-122"/>
                <a:cs typeface="+mn-cs"/>
              </a:rPr>
              <a:t>0to9</a:t>
            </a:r>
            <a:r>
              <a:rPr lang="en-US" altLang="ja-JP" dirty="0">
                <a:effectLst>
                  <a:outerShdw blurRad="38100" dist="38100" dir="2700000" algn="tl">
                    <a:srgbClr val="C0C0C0"/>
                  </a:outerShdw>
                </a:effectLst>
                <a:ea typeface="SimSun" pitchFamily="2" charset="-122"/>
                <a:cs typeface="+mn-cs"/>
              </a:rPr>
              <a:t> ) ) )</a:t>
            </a:r>
            <a:br>
              <a:rPr lang="en-US" altLang="ja-JP" dirty="0">
                <a:effectLst>
                  <a:outerShdw blurRad="38100" dist="38100" dir="2700000" algn="tl">
                    <a:srgbClr val="C0C0C0"/>
                  </a:outerShdw>
                </a:effectLst>
                <a:ea typeface="SimSun" pitchFamily="2" charset="-122"/>
                <a:cs typeface="+mn-cs"/>
              </a:rPr>
            </a:br>
            <a:r>
              <a:rPr lang="en-US" altLang="ja-JP" dirty="0">
                <a:effectLst>
                  <a:outerShdw blurRad="38100" dist="38100" dir="2700000" algn="tl">
                    <a:srgbClr val="C0C0C0"/>
                  </a:outerShdw>
                </a:effectLst>
                <a:ea typeface="SimSun" pitchFamily="2" charset="-122"/>
                <a:cs typeface="+mn-cs"/>
              </a:rPr>
              <a:t>Date Expression = </a:t>
            </a:r>
            <a:endParaRPr lang="en-US" altLang="ja-JP" dirty="0" smtClean="0">
              <a:effectLst>
                <a:outerShdw blurRad="38100" dist="38100" dir="2700000" algn="tl">
                  <a:srgbClr val="C0C0C0"/>
                </a:outerShdw>
              </a:effectLst>
              <a:ea typeface="SimSun" pitchFamily="2" charset="-122"/>
              <a:cs typeface="+mn-cs"/>
            </a:endParaRPr>
          </a:p>
          <a:p>
            <a:pPr eaLnBrk="1" hangingPunct="1">
              <a:spcBef>
                <a:spcPct val="50000"/>
              </a:spcBef>
              <a:buClr>
                <a:srgbClr val="33CC33"/>
              </a:buClr>
              <a:buSzPct val="65000"/>
              <a:buFont typeface="Wingdings" pitchFamily="2" charset="2"/>
              <a:buNone/>
              <a:defRPr/>
            </a:pPr>
            <a:r>
              <a:rPr lang="en-US" altLang="ja-JP" dirty="0">
                <a:effectLst>
                  <a:outerShdw blurRad="38100" dist="38100" dir="2700000" algn="tl">
                    <a:srgbClr val="C0C0C0"/>
                  </a:outerShdw>
                </a:effectLst>
                <a:ea typeface="SimSun" pitchFamily="2" charset="-122"/>
                <a:cs typeface="+mn-cs"/>
              </a:rPr>
              <a:t> </a:t>
            </a:r>
            <a:r>
              <a:rPr lang="en-US" altLang="ja-JP" dirty="0" smtClean="0">
                <a:effectLst>
                  <a:outerShdw blurRad="38100" dist="38100" dir="2700000" algn="tl">
                    <a:srgbClr val="C0C0C0"/>
                  </a:outerShdw>
                </a:effectLst>
                <a:ea typeface="SimSun" pitchFamily="2" charset="-122"/>
                <a:cs typeface="+mn-cs"/>
              </a:rPr>
              <a:t>                       Day </a:t>
            </a:r>
            <a:r>
              <a:rPr lang="en-US" altLang="ja-JP" dirty="0">
                <a:effectLst>
                  <a:outerShdw blurRad="38100" dist="38100" dir="2700000" algn="tl">
                    <a:srgbClr val="C0C0C0"/>
                  </a:outerShdw>
                </a:effectLst>
                <a:ea typeface="SimSun" pitchFamily="2" charset="-122"/>
                <a:cs typeface="+mn-cs"/>
              </a:rPr>
              <a:t>| ( Day </a:t>
            </a:r>
            <a:r>
              <a:rPr lang="en-US" altLang="ja-JP" dirty="0" err="1">
                <a:effectLst>
                  <a:outerShdw blurRad="38100" dist="38100" dir="2700000" algn="tl">
                    <a:srgbClr val="C0C0C0"/>
                  </a:outerShdw>
                </a:effectLst>
                <a:ea typeface="SimSun" pitchFamily="2" charset="-122"/>
                <a:cs typeface="+mn-cs"/>
              </a:rPr>
              <a:t>Sp</a:t>
            </a:r>
            <a:r>
              <a:rPr lang="en-US" altLang="ja-JP" dirty="0">
                <a:effectLst>
                  <a:outerShdw blurRad="38100" dist="38100" dir="2700000" algn="tl">
                    <a:srgbClr val="C0C0C0"/>
                  </a:outerShdw>
                </a:effectLst>
                <a:ea typeface="SimSun" pitchFamily="2" charset="-122"/>
                <a:cs typeface="+mn-cs"/>
              </a:rPr>
              <a:t> ) Month </a:t>
            </a:r>
            <a:r>
              <a:rPr lang="ja-JP" altLang="en-US" dirty="0" smtClean="0">
                <a:effectLst>
                  <a:outerShdw blurRad="38100" dist="38100" dir="2700000" algn="tl">
                    <a:srgbClr val="C0C0C0"/>
                  </a:outerShdw>
                </a:effectLst>
                <a:ea typeface="SimSun" pitchFamily="2" charset="-122"/>
                <a:cs typeface="+mn-cs"/>
              </a:rPr>
              <a:t>“</a:t>
            </a:r>
            <a:r>
              <a:rPr lang="en-US" altLang="ja-JP" dirty="0" smtClean="0">
                <a:effectLst>
                  <a:outerShdw blurRad="38100" dist="38100" dir="2700000" algn="tl">
                    <a:srgbClr val="C0C0C0"/>
                  </a:outerShdw>
                </a:effectLst>
                <a:ea typeface="SimSun" pitchFamily="2" charset="-122"/>
                <a:cs typeface="+mn-cs"/>
              </a:rPr>
              <a:t> </a:t>
            </a:r>
            <a:r>
              <a:rPr lang="ja-JP" altLang="en-US" dirty="0" smtClean="0">
                <a:effectLst>
                  <a:outerShdw blurRad="38100" dist="38100" dir="2700000" algn="tl">
                    <a:srgbClr val="C0C0C0"/>
                  </a:outerShdw>
                </a:effectLst>
                <a:ea typeface="SimSun" pitchFamily="2" charset="-122"/>
                <a:cs typeface="+mn-cs"/>
              </a:rPr>
              <a:t>“</a:t>
            </a:r>
            <a:r>
              <a:rPr lang="en-US" altLang="ja-JP" dirty="0" smtClean="0">
                <a:effectLst>
                  <a:outerShdw blurRad="38100" dist="38100" dir="2700000" algn="tl">
                    <a:srgbClr val="C0C0C0"/>
                  </a:outerShdw>
                </a:effectLst>
                <a:ea typeface="SimSun" pitchFamily="2" charset="-122"/>
                <a:cs typeface="+mn-cs"/>
              </a:rPr>
              <a:t> </a:t>
            </a:r>
            <a:r>
              <a:rPr lang="en-US" altLang="ja-JP" dirty="0">
                <a:effectLst>
                  <a:outerShdw blurRad="38100" dist="38100" dir="2700000" algn="tl">
                    <a:srgbClr val="C0C0C0"/>
                  </a:outerShdw>
                </a:effectLst>
                <a:ea typeface="SimSun" pitchFamily="2" charset="-122"/>
                <a:cs typeface="+mn-cs"/>
              </a:rPr>
              <a:t>Date ( SP Year )</a:t>
            </a:r>
            <a:endParaRPr lang="en-US" dirty="0">
              <a:effectLst>
                <a:outerShdw blurRad="38100" dist="38100" dir="2700000" algn="tl">
                  <a:srgbClr val="C0C0C0"/>
                </a:outerShdw>
              </a:effectLst>
              <a:ea typeface="SimSun" pitchFamily="2" charset="-122"/>
              <a:cs typeface="+mn-cs"/>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6"/>
          <p:cNvSpPr>
            <a:spLocks noGrp="1" noChangeArrowheads="1"/>
          </p:cNvSpPr>
          <p:nvPr>
            <p:ph type="sldNum" sz="quarter" idx="12"/>
          </p:nvPr>
        </p:nvSpPr>
        <p:spPr>
          <a:ln>
            <a:miter lim="800000"/>
            <a:headEnd/>
            <a:tailEnd/>
          </a:ln>
        </p:spPr>
        <p:txBody>
          <a:bodyPr/>
          <a:lstStyle/>
          <a:p>
            <a:pPr>
              <a:defRPr/>
            </a:pPr>
            <a:fld id="{0924909C-2ACA-4F5C-A96E-2C96C2A1B446}" type="slidenum">
              <a:rPr lang="en-US" smtClean="0"/>
              <a:pPr>
                <a:defRPr/>
              </a:pPr>
              <a:t>72</a:t>
            </a:fld>
            <a:endParaRPr lang="en-US" smtClean="0"/>
          </a:p>
        </p:txBody>
      </p:sp>
      <p:sp>
        <p:nvSpPr>
          <p:cNvPr id="191490"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BA79C111-4219-43CA-BBC2-81ABCB7857E8}" type="slidenum">
              <a:rPr lang="en-US" sz="1200">
                <a:latin typeface="Garamond" pitchFamily="18" charset="0"/>
              </a:rPr>
              <a:pPr algn="r"/>
              <a:t>72</a:t>
            </a:fld>
            <a:endParaRPr lang="en-US" sz="1200">
              <a:latin typeface="Garamond" pitchFamily="18" charset="0"/>
            </a:endParaRPr>
          </a:p>
        </p:txBody>
      </p:sp>
      <p:sp>
        <p:nvSpPr>
          <p:cNvPr id="191491" name="Rectangle 2"/>
          <p:cNvSpPr>
            <a:spLocks noGrp="1" noChangeArrowheads="1"/>
          </p:cNvSpPr>
          <p:nvPr>
            <p:ph type="body" idx="1"/>
          </p:nvPr>
        </p:nvSpPr>
        <p:spPr>
          <a:xfrm>
            <a:off x="468313" y="954088"/>
            <a:ext cx="8424862" cy="5184775"/>
          </a:xfrm>
        </p:spPr>
        <p:txBody>
          <a:bodyPr/>
          <a:lstStyle/>
          <a:p>
            <a:pPr eaLnBrk="1" hangingPunct="1">
              <a:lnSpc>
                <a:spcPct val="90000"/>
              </a:lnSpc>
            </a:pPr>
            <a:r>
              <a:rPr lang="en-US" altLang="zh-CN" sz="1900" smtClean="0">
                <a:ea typeface="SimSun" pitchFamily="2" charset="-122"/>
              </a:rPr>
              <a:t>Token Patterns</a:t>
            </a:r>
          </a:p>
          <a:p>
            <a:pPr lvl="1" eaLnBrk="1" hangingPunct="1">
              <a:lnSpc>
                <a:spcPct val="90000"/>
              </a:lnSpc>
            </a:pPr>
            <a:r>
              <a:rPr lang="en-US" altLang="zh-CN" sz="1800" smtClean="0">
                <a:ea typeface="SimSun" pitchFamily="2" charset="-122"/>
              </a:rPr>
              <a:t>“4 to 5 years”: </a:t>
            </a:r>
          </a:p>
          <a:p>
            <a:pPr lvl="1" eaLnBrk="1" hangingPunct="1">
              <a:lnSpc>
                <a:spcPct val="90000"/>
              </a:lnSpc>
              <a:buFont typeface="Wingdings" pitchFamily="2" charset="2"/>
              <a:buNone/>
            </a:pPr>
            <a:r>
              <a:rPr lang="en-US" altLang="zh-CN" sz="1800" smtClean="0">
                <a:ea typeface="SimSun" pitchFamily="2" charset="-122"/>
              </a:rPr>
              <a:t>     { ruleType: "tokens", </a:t>
            </a:r>
          </a:p>
          <a:p>
            <a:pPr lvl="1" eaLnBrk="1" hangingPunct="1">
              <a:lnSpc>
                <a:spcPct val="90000"/>
              </a:lnSpc>
              <a:buFont typeface="Wingdings" pitchFamily="2" charset="2"/>
              <a:buNone/>
            </a:pPr>
            <a:r>
              <a:rPr lang="en-US" altLang="zh-CN" sz="1800" smtClean="0">
                <a:ea typeface="SimSun" pitchFamily="2" charset="-122"/>
              </a:rPr>
              <a:t>       pattern: ( ($NUM) /to|-/ ($NUM) [ "-" ]? ($TEUNITS_NODE) ), </a:t>
            </a:r>
          </a:p>
          <a:p>
            <a:pPr lvl="1" eaLnBrk="1" hangingPunct="1">
              <a:lnSpc>
                <a:spcPct val="90000"/>
              </a:lnSpc>
              <a:buFont typeface="Wingdings" pitchFamily="2" charset="2"/>
              <a:buNone/>
            </a:pPr>
            <a:r>
              <a:rPr lang="en-US" altLang="zh-CN" sz="1800" smtClean="0">
                <a:ea typeface="SimSun" pitchFamily="2" charset="-122"/>
              </a:rPr>
              <a:t>       result: Duration( $1, $2, $3) }</a:t>
            </a:r>
          </a:p>
          <a:p>
            <a:pPr eaLnBrk="1" hangingPunct="1">
              <a:lnSpc>
                <a:spcPct val="90000"/>
              </a:lnSpc>
            </a:pPr>
            <a:r>
              <a:rPr lang="en-US" altLang="zh-CN" sz="1900" smtClean="0">
                <a:ea typeface="SimSun" pitchFamily="2" charset="-122"/>
              </a:rPr>
              <a:t>String Patterns</a:t>
            </a:r>
          </a:p>
          <a:p>
            <a:pPr lvl="1" eaLnBrk="1" hangingPunct="1">
              <a:lnSpc>
                <a:spcPct val="90000"/>
              </a:lnSpc>
            </a:pPr>
            <a:r>
              <a:rPr lang="en-US" altLang="zh-CN" sz="1800" smtClean="0">
                <a:ea typeface="SimSun" pitchFamily="2" charset="-122"/>
              </a:rPr>
              <a:t>“3-years”: </a:t>
            </a:r>
          </a:p>
          <a:p>
            <a:pPr lvl="1" eaLnBrk="1" hangingPunct="1">
              <a:lnSpc>
                <a:spcPct val="90000"/>
              </a:lnSpc>
              <a:buFont typeface="Wingdings" pitchFamily="2" charset="2"/>
              <a:buNone/>
            </a:pPr>
            <a:r>
              <a:rPr lang="en-US" altLang="zh-CN" sz="1800" smtClean="0">
                <a:ea typeface="SimSun" pitchFamily="2" charset="-122"/>
              </a:rPr>
              <a:t>     { ruleType: "text", </a:t>
            </a:r>
          </a:p>
          <a:p>
            <a:pPr lvl="1" eaLnBrk="1" hangingPunct="1">
              <a:lnSpc>
                <a:spcPct val="90000"/>
              </a:lnSpc>
              <a:buFont typeface="Wingdings" pitchFamily="2" charset="2"/>
              <a:buNone/>
            </a:pPr>
            <a:r>
              <a:rPr lang="en-US" altLang="zh-CN" sz="1800" smtClean="0">
                <a:ea typeface="SimSun" pitchFamily="2" charset="-122"/>
              </a:rPr>
              <a:t>       pattern: /(\d+)[-\s]($TEUnits)(s)?([-\s]old)?/ , </a:t>
            </a:r>
          </a:p>
          <a:p>
            <a:pPr lvl="1" eaLnBrk="1" hangingPunct="1">
              <a:lnSpc>
                <a:spcPct val="90000"/>
              </a:lnSpc>
              <a:buFont typeface="Wingdings" pitchFamily="2" charset="2"/>
              <a:buNone/>
            </a:pPr>
            <a:r>
              <a:rPr lang="en-US" altLang="zh-CN" sz="1800" smtClean="0">
                <a:ea typeface="SimSun" pitchFamily="2" charset="-122"/>
              </a:rPr>
              <a:t>       result: Duration($1, $2) }</a:t>
            </a:r>
          </a:p>
          <a:p>
            <a:pPr eaLnBrk="1" hangingPunct="1">
              <a:lnSpc>
                <a:spcPct val="90000"/>
              </a:lnSpc>
            </a:pPr>
            <a:r>
              <a:rPr lang="en-US" altLang="zh-CN" sz="1900" smtClean="0">
                <a:ea typeface="SimSun" pitchFamily="2" charset="-122"/>
              </a:rPr>
              <a:t>Time Patterns</a:t>
            </a:r>
          </a:p>
          <a:p>
            <a:pPr lvl="1" eaLnBrk="1" hangingPunct="1">
              <a:lnSpc>
                <a:spcPct val="90000"/>
              </a:lnSpc>
            </a:pPr>
            <a:r>
              <a:rPr lang="en-US" altLang="zh-CN" sz="1800" smtClean="0">
                <a:ea typeface="SimSun" pitchFamily="2" charset="-122"/>
              </a:rPr>
              <a:t>“Date at Time”:</a:t>
            </a:r>
          </a:p>
          <a:p>
            <a:pPr lvl="1" eaLnBrk="1" hangingPunct="1">
              <a:lnSpc>
                <a:spcPct val="90000"/>
              </a:lnSpc>
              <a:buFont typeface="Wingdings" pitchFamily="2" charset="2"/>
              <a:buNone/>
            </a:pPr>
            <a:r>
              <a:rPr lang="en-US" altLang="zh-CN" sz="1800" smtClean="0">
                <a:ea typeface="SimSun" pitchFamily="2" charset="-122"/>
              </a:rPr>
              <a:t>     { ruleType: "composite", </a:t>
            </a:r>
          </a:p>
          <a:p>
            <a:pPr lvl="1" eaLnBrk="1" hangingPunct="1">
              <a:lnSpc>
                <a:spcPct val="90000"/>
              </a:lnSpc>
              <a:buFont typeface="Wingdings" pitchFamily="2" charset="2"/>
              <a:buNone/>
            </a:pPr>
            <a:r>
              <a:rPr lang="en-US" altLang="zh-CN" sz="1800" smtClean="0">
                <a:ea typeface="SimSun" pitchFamily="2" charset="-122"/>
              </a:rPr>
              <a:t>       pattern: ( ( [ { temporal::IS_TIMEX_DATE } ] ) /at/ ( [ {   temporal::IS_TIMEX_TIME } ] ) ), </a:t>
            </a:r>
          </a:p>
          <a:p>
            <a:pPr lvl="1" eaLnBrk="1" hangingPunct="1">
              <a:lnSpc>
                <a:spcPct val="90000"/>
              </a:lnSpc>
              <a:buFont typeface="Wingdings" pitchFamily="2" charset="2"/>
              <a:buNone/>
            </a:pPr>
            <a:r>
              <a:rPr lang="en-US" altLang="zh-CN" sz="1800" smtClean="0">
                <a:ea typeface="SimSun" pitchFamily="2" charset="-122"/>
              </a:rPr>
              <a:t>      result: TemporalCompose(INTERSECT, $0[0].temporal, </a:t>
            </a:r>
          </a:p>
          <a:p>
            <a:pPr lvl="1" eaLnBrk="1" hangingPunct="1">
              <a:lnSpc>
                <a:spcPct val="90000"/>
              </a:lnSpc>
              <a:buFont typeface="Wingdings" pitchFamily="2" charset="2"/>
              <a:buNone/>
            </a:pPr>
            <a:r>
              <a:rPr lang="en-US" altLang="zh-CN" sz="1800" smtClean="0">
                <a:ea typeface="SimSun" pitchFamily="2" charset="-122"/>
              </a:rPr>
              <a:t>      $0[-1].temporal) }</a:t>
            </a:r>
          </a:p>
        </p:txBody>
      </p:sp>
      <p:sp>
        <p:nvSpPr>
          <p:cNvPr id="191492" name="Rectangle 3"/>
          <p:cNvSpPr>
            <a:spLocks noGrp="1" noChangeArrowheads="1"/>
          </p:cNvSpPr>
          <p:nvPr>
            <p:ph type="title"/>
          </p:nvPr>
        </p:nvSpPr>
        <p:spPr>
          <a:xfrm>
            <a:off x="957263" y="117475"/>
            <a:ext cx="8101012" cy="1139825"/>
          </a:xfrm>
        </p:spPr>
        <p:txBody>
          <a:bodyPr/>
          <a:lstStyle/>
          <a:p>
            <a:pPr eaLnBrk="1" hangingPunct="1"/>
            <a:r>
              <a:rPr lang="en-US" altLang="zh-CN" sz="3400" smtClean="0">
                <a:ea typeface="SimSun" pitchFamily="2" charset="-122"/>
              </a:rPr>
              <a:t>Example Rules (Chang and Manning, 2012)</a:t>
            </a:r>
            <a:r>
              <a:rPr lang="en-US" altLang="zh-CN" sz="4600" smtClean="0">
                <a:ea typeface="SimSun" pitchFamily="2" charset="-122"/>
              </a:rPr>
              <a:t> </a:t>
            </a:r>
            <a:endParaRPr lang="en-US" sz="4600" smtClean="0">
              <a:ea typeface="SimSun" pitchFamily="2" charset="-122"/>
            </a:endParaRP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6"/>
          <p:cNvSpPr>
            <a:spLocks noGrp="1" noChangeArrowheads="1"/>
          </p:cNvSpPr>
          <p:nvPr>
            <p:ph type="sldNum" sz="quarter" idx="12"/>
          </p:nvPr>
        </p:nvSpPr>
        <p:spPr>
          <a:ln>
            <a:miter lim="800000"/>
            <a:headEnd/>
            <a:tailEnd/>
          </a:ln>
        </p:spPr>
        <p:txBody>
          <a:bodyPr/>
          <a:lstStyle/>
          <a:p>
            <a:pPr>
              <a:defRPr/>
            </a:pPr>
            <a:fld id="{C9A55156-38BE-4903-AE7C-073CD339B48D}" type="slidenum">
              <a:rPr lang="en-US" smtClean="0"/>
              <a:pPr>
                <a:defRPr/>
              </a:pPr>
              <a:t>73</a:t>
            </a:fld>
            <a:endParaRPr lang="en-US" smtClean="0"/>
          </a:p>
        </p:txBody>
      </p:sp>
      <p:sp>
        <p:nvSpPr>
          <p:cNvPr id="193538" name="Slide Number Placeholder 6"/>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AD4F4BB2-E823-4044-8844-F928ED600009}" type="slidenum">
              <a:rPr lang="en-US" sz="1200">
                <a:latin typeface="Garamond" pitchFamily="18" charset="0"/>
              </a:rPr>
              <a:pPr algn="r"/>
              <a:t>73</a:t>
            </a:fld>
            <a:endParaRPr lang="en-US" sz="1200">
              <a:latin typeface="Garamond" pitchFamily="18" charset="0"/>
            </a:endParaRPr>
          </a:p>
        </p:txBody>
      </p:sp>
      <p:sp>
        <p:nvSpPr>
          <p:cNvPr id="193539" name="Rectangle 2"/>
          <p:cNvSpPr>
            <a:spLocks noGrp="1" noChangeArrowheads="1"/>
          </p:cNvSpPr>
          <p:nvPr>
            <p:ph type="title"/>
          </p:nvPr>
        </p:nvSpPr>
        <p:spPr>
          <a:xfrm>
            <a:off x="914400" y="249238"/>
            <a:ext cx="8229600" cy="1139825"/>
          </a:xfrm>
        </p:spPr>
        <p:txBody>
          <a:bodyPr/>
          <a:lstStyle/>
          <a:p>
            <a:pPr eaLnBrk="1" hangingPunct="1"/>
            <a:r>
              <a:rPr lang="en-US" sz="3400" smtClean="0">
                <a:ea typeface="ＭＳ Ｐゴシック" pitchFamily="34" charset="-128"/>
              </a:rPr>
              <a:t>Machine Learning: Sequential Labeling</a:t>
            </a:r>
          </a:p>
        </p:txBody>
      </p:sp>
      <p:sp>
        <p:nvSpPr>
          <p:cNvPr id="193540" name="Rectangle 3"/>
          <p:cNvSpPr>
            <a:spLocks noGrp="1" noChangeArrowheads="1"/>
          </p:cNvSpPr>
          <p:nvPr>
            <p:ph type="body" sz="half" idx="1"/>
          </p:nvPr>
        </p:nvSpPr>
        <p:spPr>
          <a:xfrm>
            <a:off x="563563" y="1171575"/>
            <a:ext cx="7970837" cy="1601788"/>
          </a:xfrm>
        </p:spPr>
        <p:txBody>
          <a:bodyPr/>
          <a:lstStyle/>
          <a:p>
            <a:pPr eaLnBrk="1" hangingPunct="1"/>
            <a:r>
              <a:rPr lang="en-US" sz="2200" smtClean="0">
                <a:ea typeface="ＭＳ Ｐゴシック" pitchFamily="34" charset="-128"/>
              </a:rPr>
              <a:t>Output tags:  B-Timex2, I-Timex2, O</a:t>
            </a:r>
          </a:p>
          <a:p>
            <a:pPr eaLnBrk="1" hangingPunct="1"/>
            <a:r>
              <a:rPr lang="en-US" sz="2200" smtClean="0">
                <a:ea typeface="ＭＳ Ｐゴシック" pitchFamily="34" charset="-128"/>
              </a:rPr>
              <a:t>IOB2 encoding (Sang &amp; Veenstra, 1999)</a:t>
            </a:r>
          </a:p>
          <a:p>
            <a:pPr eaLnBrk="1" hangingPunct="1"/>
            <a:r>
              <a:rPr lang="en-US" sz="2200" smtClean="0">
                <a:ea typeface="ＭＳ Ｐゴシック" pitchFamily="34" charset="-128"/>
              </a:rPr>
              <a:t>Lexical features include word, shape, is year, is date of week, is month, is number, is time, is day, is quarter, is punctuation, if belong to word-list like init-list7, follow-list8</a:t>
            </a:r>
          </a:p>
        </p:txBody>
      </p:sp>
      <p:graphicFrame>
        <p:nvGraphicFramePr>
          <p:cNvPr id="99332" name="Group 4"/>
          <p:cNvGraphicFramePr>
            <a:graphicFrameLocks noGrp="1"/>
          </p:cNvGraphicFramePr>
          <p:nvPr>
            <p:ph sz="half" idx="2"/>
          </p:nvPr>
        </p:nvGraphicFramePr>
        <p:xfrm>
          <a:off x="928688" y="3200400"/>
          <a:ext cx="7361237" cy="1052513"/>
        </p:xfrm>
        <a:graphic>
          <a:graphicData uri="http://schemas.openxmlformats.org/drawingml/2006/table">
            <a:tbl>
              <a:tblPr/>
              <a:tblGrid>
                <a:gridCol w="1636712"/>
                <a:gridCol w="925513"/>
                <a:gridCol w="627062"/>
                <a:gridCol w="1773238"/>
                <a:gridCol w="1416050"/>
                <a:gridCol w="982662"/>
              </a:tblGrid>
              <a:tr h="3048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O</a:t>
                      </a:r>
                    </a:p>
                  </a:txBody>
                  <a:tcPr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O</a:t>
                      </a:r>
                    </a:p>
                  </a:txBody>
                  <a:tcPr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O</a:t>
                      </a:r>
                    </a:p>
                  </a:txBody>
                  <a:tcPr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rgbClr val="FF3300"/>
                          </a:solidFill>
                          <a:effectLst/>
                          <a:latin typeface="Arial" pitchFamily="34" charset="0"/>
                          <a:cs typeface="Arial" pitchFamily="34" charset="0"/>
                        </a:rPr>
                        <a:t>B-Timex2</a:t>
                      </a:r>
                    </a:p>
                  </a:txBody>
                  <a:tcPr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rgbClr val="FF3300"/>
                          </a:solidFill>
                          <a:effectLst/>
                          <a:latin typeface="Arial" pitchFamily="34" charset="0"/>
                          <a:cs typeface="Arial" pitchFamily="34" charset="0"/>
                        </a:rPr>
                        <a:t>I-Timex2</a:t>
                      </a:r>
                    </a:p>
                  </a:txBody>
                  <a:tcPr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O</a:t>
                      </a:r>
                    </a:p>
                  </a:txBody>
                  <a:tcPr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a:t>
                      </a:r>
                    </a:p>
                  </a:txBody>
                  <a:tcPr marT="0" marB="0"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a:t>
                      </a:r>
                    </a:p>
                  </a:txBody>
                  <a:tcPr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a:t>
                      </a:r>
                    </a:p>
                  </a:txBody>
                  <a:tcPr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a:t>
                      </a:r>
                    </a:p>
                  </a:txBody>
                  <a:tcPr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a:t>
                      </a:r>
                    </a:p>
                  </a:txBody>
                  <a:tcPr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a:t>
                      </a:r>
                    </a:p>
                  </a:txBody>
                  <a:tcPr marT="0" marB="0"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44291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1" i="0" u="none" strike="noStrike" cap="none" normalizeH="0" baseline="0" smtClean="0">
                          <a:ln>
                            <a:noFill/>
                          </a:ln>
                          <a:solidFill>
                            <a:schemeClr val="tx1"/>
                          </a:solidFill>
                          <a:effectLst/>
                          <a:latin typeface="Arial" pitchFamily="34" charset="0"/>
                          <a:cs typeface="Arial" pitchFamily="34" charset="0"/>
                        </a:rPr>
                        <a:t>Elections</a:t>
                      </a:r>
                    </a:p>
                  </a:txBody>
                  <a:tcPr marT="0" marB="0"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1" i="0" u="none" strike="noStrike" cap="none" normalizeH="0" baseline="0" smtClean="0">
                          <a:ln>
                            <a:noFill/>
                          </a:ln>
                          <a:solidFill>
                            <a:schemeClr val="tx1"/>
                          </a:solidFill>
                          <a:effectLst/>
                          <a:latin typeface="Arial" pitchFamily="34" charset="0"/>
                          <a:cs typeface="Arial" pitchFamily="34" charset="0"/>
                        </a:rPr>
                        <a:t>are</a:t>
                      </a:r>
                    </a:p>
                  </a:txBody>
                  <a:tcPr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1" i="0" u="none" strike="noStrike" cap="none" normalizeH="0" baseline="0" smtClean="0">
                          <a:ln>
                            <a:noFill/>
                          </a:ln>
                          <a:solidFill>
                            <a:schemeClr val="tx1"/>
                          </a:solidFill>
                          <a:effectLst/>
                          <a:latin typeface="Arial" pitchFamily="34" charset="0"/>
                          <a:cs typeface="Arial" pitchFamily="34" charset="0"/>
                        </a:rPr>
                        <a:t>on</a:t>
                      </a:r>
                    </a:p>
                  </a:txBody>
                  <a:tcPr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1" i="0" u="none" strike="noStrike" cap="none" normalizeH="0" baseline="0" smtClean="0">
                          <a:ln>
                            <a:noFill/>
                          </a:ln>
                          <a:solidFill>
                            <a:schemeClr val="tx1"/>
                          </a:solidFill>
                          <a:effectLst/>
                          <a:latin typeface="Arial" pitchFamily="34" charset="0"/>
                          <a:cs typeface="Arial" pitchFamily="34" charset="0"/>
                        </a:rPr>
                        <a:t>November</a:t>
                      </a:r>
                    </a:p>
                  </a:txBody>
                  <a:tcPr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1" i="0" u="none" strike="noStrike" cap="none" normalizeH="0" baseline="0" smtClean="0">
                          <a:ln>
                            <a:noFill/>
                          </a:ln>
                          <a:solidFill>
                            <a:schemeClr val="tx1"/>
                          </a:solidFill>
                          <a:effectLst/>
                          <a:latin typeface="Arial" pitchFamily="34" charset="0"/>
                          <a:cs typeface="Arial" pitchFamily="34" charset="0"/>
                        </a:rPr>
                        <a:t>2</a:t>
                      </a:r>
                      <a:r>
                        <a:rPr kumimoji="0" lang="en-US" sz="2200" b="1" i="0" u="none" strike="noStrike" cap="none" normalizeH="0" baseline="30000" smtClean="0">
                          <a:ln>
                            <a:noFill/>
                          </a:ln>
                          <a:solidFill>
                            <a:schemeClr val="tx1"/>
                          </a:solidFill>
                          <a:effectLst/>
                          <a:latin typeface="Arial" pitchFamily="34" charset="0"/>
                          <a:cs typeface="Arial" pitchFamily="34" charset="0"/>
                        </a:rPr>
                        <a:t>nd</a:t>
                      </a:r>
                      <a:endParaRPr kumimoji="0" lang="en-US" sz="2200" b="1" i="0" u="none" strike="noStrike" cap="none" normalizeH="0" baseline="0" smtClean="0">
                        <a:ln>
                          <a:noFill/>
                        </a:ln>
                        <a:solidFill>
                          <a:schemeClr val="tx1"/>
                        </a:solidFill>
                        <a:effectLst/>
                        <a:latin typeface="Arial" pitchFamily="34" charset="0"/>
                        <a:cs typeface="Arial" pitchFamily="34" charset="0"/>
                      </a:endParaRPr>
                    </a:p>
                  </a:txBody>
                  <a:tcPr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smtClean="0">
                          <a:ln>
                            <a:noFill/>
                          </a:ln>
                          <a:solidFill>
                            <a:schemeClr val="tx1"/>
                          </a:solidFill>
                          <a:effectLst/>
                          <a:latin typeface="Arial" pitchFamily="34" charset="0"/>
                          <a:cs typeface="Arial" pitchFamily="34" charset="0"/>
                        </a:rPr>
                        <a:t>.</a:t>
                      </a:r>
                    </a:p>
                  </a:txBody>
                  <a:tcPr marT="0" marB="0"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3564" name="Text Box 27"/>
          <p:cNvSpPr txBox="1">
            <a:spLocks noChangeArrowheads="1"/>
          </p:cNvSpPr>
          <p:nvPr/>
        </p:nvSpPr>
        <p:spPr bwMode="auto">
          <a:xfrm>
            <a:off x="609600" y="4572000"/>
            <a:ext cx="7923213" cy="463550"/>
          </a:xfrm>
          <a:prstGeom prst="rect">
            <a:avLst/>
          </a:prstGeom>
          <a:noFill/>
          <a:ln w="6350">
            <a:solidFill>
              <a:schemeClr val="tx1"/>
            </a:solidFill>
            <a:miter lim="800000"/>
            <a:headEnd/>
            <a:tailEnd/>
          </a:ln>
        </p:spPr>
        <p:txBody>
          <a:bodyPr>
            <a:spAutoFit/>
          </a:bodyPr>
          <a:lstStyle/>
          <a:p>
            <a:pPr algn="ctr">
              <a:spcBef>
                <a:spcPct val="50000"/>
              </a:spcBef>
              <a:buClr>
                <a:schemeClr val="accent2"/>
              </a:buClr>
              <a:buFont typeface="Wingdings" pitchFamily="2" charset="2"/>
              <a:buNone/>
            </a:pPr>
            <a:r>
              <a:rPr lang="en-US" sz="2400">
                <a:ea typeface="SimSun" pitchFamily="2" charset="-122"/>
              </a:rPr>
              <a:t>Elections are on </a:t>
            </a:r>
            <a:r>
              <a:rPr lang="en-US" sz="2400">
                <a:solidFill>
                  <a:srgbClr val="FF9900"/>
                </a:solidFill>
                <a:latin typeface="Arial Narrow" pitchFamily="34" charset="0"/>
                <a:ea typeface="SimSun" pitchFamily="2" charset="-122"/>
              </a:rPr>
              <a:t>&lt;TIMEX2&gt;</a:t>
            </a:r>
            <a:r>
              <a:rPr lang="en-US" sz="2400">
                <a:ea typeface="SimSun" pitchFamily="2" charset="-122"/>
              </a:rPr>
              <a:t> November 2</a:t>
            </a:r>
            <a:r>
              <a:rPr lang="en-US" sz="2400" baseline="30000">
                <a:ea typeface="SimSun" pitchFamily="2" charset="-122"/>
              </a:rPr>
              <a:t>nd</a:t>
            </a:r>
            <a:r>
              <a:rPr lang="en-US" sz="2400">
                <a:ea typeface="SimSun" pitchFamily="2" charset="-122"/>
              </a:rPr>
              <a:t> </a:t>
            </a:r>
            <a:r>
              <a:rPr lang="en-US" sz="2400">
                <a:solidFill>
                  <a:srgbClr val="FF9900"/>
                </a:solidFill>
                <a:latin typeface="Arial Narrow" pitchFamily="34" charset="0"/>
                <a:ea typeface="SimSun" pitchFamily="2" charset="-122"/>
              </a:rPr>
              <a:t>&lt;/TIMEX2&gt;</a:t>
            </a:r>
            <a:r>
              <a:rPr lang="en-US" sz="2400">
                <a:ea typeface="SimSun" pitchFamily="2" charset="-122"/>
              </a:rPr>
              <a:t> .</a:t>
            </a:r>
          </a:p>
        </p:txBody>
      </p:sp>
      <p:sp>
        <p:nvSpPr>
          <p:cNvPr id="8" name="Rectangle 3"/>
          <p:cNvSpPr txBox="1">
            <a:spLocks noChangeArrowheads="1"/>
          </p:cNvSpPr>
          <p:nvPr/>
        </p:nvSpPr>
        <p:spPr bwMode="auto">
          <a:xfrm>
            <a:off x="533400" y="5103813"/>
            <a:ext cx="7970838" cy="1601787"/>
          </a:xfrm>
          <a:prstGeom prst="rect">
            <a:avLst/>
          </a:prstGeom>
          <a:noFill/>
          <a:ln w="9525">
            <a:noFill/>
            <a:miter lim="800000"/>
            <a:headEnd/>
            <a:tailEnd/>
          </a:ln>
        </p:spPr>
        <p:txBody>
          <a:bodyPr/>
          <a:lstStyle/>
          <a:p>
            <a:pPr marL="342900" indent="-342900">
              <a:spcBef>
                <a:spcPct val="20000"/>
              </a:spcBef>
              <a:buClr>
                <a:schemeClr val="accent1"/>
              </a:buClr>
              <a:buSzPct val="65000"/>
              <a:buFont typeface="Wingdings" pitchFamily="2" charset="2"/>
              <a:buChar char="n"/>
            </a:pPr>
            <a:r>
              <a:rPr lang="en-US" sz="2200"/>
              <a:t>Several other approaches have been attempted but, so far, the extraction step seems simple enough and rule based systems perform besetfollow-list8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6"/>
          <p:cNvSpPr>
            <a:spLocks noGrp="1" noChangeArrowheads="1"/>
          </p:cNvSpPr>
          <p:nvPr>
            <p:ph type="sldNum" sz="quarter" idx="12"/>
          </p:nvPr>
        </p:nvSpPr>
        <p:spPr>
          <a:ln>
            <a:miter lim="800000"/>
            <a:headEnd/>
            <a:tailEnd/>
          </a:ln>
        </p:spPr>
        <p:txBody>
          <a:bodyPr/>
          <a:lstStyle/>
          <a:p>
            <a:pPr>
              <a:defRPr/>
            </a:pPr>
            <a:fld id="{4560B93F-6174-49F5-AB74-EB610F44AC5D}" type="slidenum">
              <a:rPr lang="en-US" smtClean="0"/>
              <a:pPr>
                <a:defRPr/>
              </a:pPr>
              <a:t>74</a:t>
            </a:fld>
            <a:endParaRPr lang="en-US" smtClean="0"/>
          </a:p>
        </p:txBody>
      </p:sp>
      <p:sp>
        <p:nvSpPr>
          <p:cNvPr id="194562"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96A68174-EA40-4BF4-A708-878EFA979598}" type="slidenum">
              <a:rPr lang="en-US" sz="1200">
                <a:latin typeface="Garamond" pitchFamily="18" charset="0"/>
              </a:rPr>
              <a:pPr algn="r"/>
              <a:t>74</a:t>
            </a:fld>
            <a:endParaRPr lang="en-US" sz="1200">
              <a:latin typeface="Garamond" pitchFamily="18" charset="0"/>
            </a:endParaRPr>
          </a:p>
        </p:txBody>
      </p:sp>
      <p:sp>
        <p:nvSpPr>
          <p:cNvPr id="194563" name="Rectangle 2"/>
          <p:cNvSpPr>
            <a:spLocks noGrp="1" noChangeArrowheads="1"/>
          </p:cNvSpPr>
          <p:nvPr>
            <p:ph type="body" idx="1"/>
          </p:nvPr>
        </p:nvSpPr>
        <p:spPr>
          <a:xfrm>
            <a:off x="457200" y="1039813"/>
            <a:ext cx="8229600" cy="5184775"/>
          </a:xfrm>
        </p:spPr>
        <p:txBody>
          <a:bodyPr/>
          <a:lstStyle/>
          <a:p>
            <a:pPr eaLnBrk="1" hangingPunct="1">
              <a:lnSpc>
                <a:spcPct val="90000"/>
              </a:lnSpc>
            </a:pPr>
            <a:r>
              <a:rPr lang="en-US" altLang="zh-CN" sz="2100" smtClean="0">
                <a:ea typeface="SimSun" pitchFamily="2" charset="-122"/>
              </a:rPr>
              <a:t>Lexical lookup: mapping names to numbers, units to ISO values, etc.</a:t>
            </a:r>
          </a:p>
          <a:p>
            <a:pPr eaLnBrk="1" hangingPunct="1">
              <a:lnSpc>
                <a:spcPct val="90000"/>
              </a:lnSpc>
            </a:pPr>
            <a:endParaRPr lang="en-US" altLang="zh-CN" sz="1000" smtClean="0">
              <a:ea typeface="SimSun" pitchFamily="2" charset="-122"/>
            </a:endParaRPr>
          </a:p>
          <a:p>
            <a:pPr eaLnBrk="1" hangingPunct="1">
              <a:lnSpc>
                <a:spcPct val="90000"/>
              </a:lnSpc>
            </a:pPr>
            <a:r>
              <a:rPr lang="en-US" altLang="zh-CN" sz="2100" smtClean="0">
                <a:ea typeface="SimSun" pitchFamily="2" charset="-122"/>
              </a:rPr>
              <a:t>Context-independent composition: combining the values of the lexical tokens within a timex to produce a context-independent semantic representation</a:t>
            </a:r>
          </a:p>
          <a:p>
            <a:pPr eaLnBrk="1" hangingPunct="1">
              <a:lnSpc>
                <a:spcPct val="90000"/>
              </a:lnSpc>
            </a:pPr>
            <a:endParaRPr lang="en-US" altLang="zh-CN" sz="900" smtClean="0">
              <a:ea typeface="SimSun" pitchFamily="2" charset="-122"/>
            </a:endParaRPr>
          </a:p>
          <a:p>
            <a:pPr eaLnBrk="1" hangingPunct="1">
              <a:lnSpc>
                <a:spcPct val="90000"/>
              </a:lnSpc>
            </a:pPr>
            <a:r>
              <a:rPr lang="en-US" altLang="zh-CN" sz="2100" smtClean="0">
                <a:ea typeface="SimSun" pitchFamily="2" charset="-122"/>
              </a:rPr>
              <a:t>Context-dependent classification: determining whether a timex is a point or duration, looks forward or backward, makes specific or generic reference, etc.</a:t>
            </a:r>
          </a:p>
          <a:p>
            <a:pPr eaLnBrk="1" hangingPunct="1">
              <a:lnSpc>
                <a:spcPct val="90000"/>
              </a:lnSpc>
            </a:pPr>
            <a:endParaRPr lang="en-US" altLang="zh-CN" sz="1100" smtClean="0">
              <a:ea typeface="SimSun" pitchFamily="2" charset="-122"/>
            </a:endParaRPr>
          </a:p>
          <a:p>
            <a:pPr eaLnBrk="1" hangingPunct="1">
              <a:lnSpc>
                <a:spcPct val="90000"/>
              </a:lnSpc>
            </a:pPr>
            <a:r>
              <a:rPr lang="en-US" altLang="zh-CN" sz="2100" smtClean="0">
                <a:ea typeface="SimSun" pitchFamily="2" charset="-122"/>
              </a:rPr>
              <a:t>Reference time, or temporal focus, tracking: for anaphoric timexes, whose values must be computed with respect to a reference time</a:t>
            </a:r>
          </a:p>
          <a:p>
            <a:pPr eaLnBrk="1" hangingPunct="1">
              <a:lnSpc>
                <a:spcPct val="90000"/>
              </a:lnSpc>
            </a:pPr>
            <a:endParaRPr lang="en-US" altLang="zh-CN" sz="1100" smtClean="0">
              <a:ea typeface="SimSun" pitchFamily="2" charset="-122"/>
            </a:endParaRPr>
          </a:p>
          <a:p>
            <a:pPr eaLnBrk="1" hangingPunct="1">
              <a:lnSpc>
                <a:spcPct val="90000"/>
              </a:lnSpc>
            </a:pPr>
            <a:r>
              <a:rPr lang="en-US" altLang="zh-CN" sz="2100" smtClean="0">
                <a:ea typeface="SimSun" pitchFamily="2" charset="-122"/>
              </a:rPr>
              <a:t>Final computation: combining the results of all of these steps to produce a final normalized value</a:t>
            </a:r>
            <a:endParaRPr lang="en-US" altLang="zh-CN" sz="2000" smtClean="0">
              <a:ea typeface="SimSun" pitchFamily="2" charset="-122"/>
            </a:endParaRPr>
          </a:p>
        </p:txBody>
      </p:sp>
      <p:sp>
        <p:nvSpPr>
          <p:cNvPr id="194564" name="Rectangle 3"/>
          <p:cNvSpPr>
            <a:spLocks noGrp="1" noChangeArrowheads="1"/>
          </p:cNvSpPr>
          <p:nvPr>
            <p:ph type="title"/>
          </p:nvPr>
        </p:nvSpPr>
        <p:spPr>
          <a:xfrm>
            <a:off x="871538" y="260350"/>
            <a:ext cx="8101012" cy="1139825"/>
          </a:xfrm>
        </p:spPr>
        <p:txBody>
          <a:bodyPr/>
          <a:lstStyle/>
          <a:p>
            <a:pPr eaLnBrk="1" hangingPunct="1"/>
            <a:r>
              <a:rPr lang="en-US" altLang="zh-CN" sz="3400" smtClean="0">
                <a:ea typeface="SimSun" pitchFamily="2" charset="-122"/>
              </a:rPr>
              <a:t>Rule-based Normalization (Ahn et al., 2005)</a:t>
            </a:r>
            <a:endParaRPr lang="en-US" sz="3400" smtClean="0">
              <a:ea typeface="SimSun" pitchFamily="2" charset="-122"/>
            </a:endParaRP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6"/>
          <p:cNvSpPr>
            <a:spLocks noGrp="1" noChangeArrowheads="1"/>
          </p:cNvSpPr>
          <p:nvPr>
            <p:ph type="sldNum" sz="quarter" idx="12"/>
          </p:nvPr>
        </p:nvSpPr>
        <p:spPr>
          <a:ln>
            <a:miter lim="800000"/>
            <a:headEnd/>
            <a:tailEnd/>
          </a:ln>
        </p:spPr>
        <p:txBody>
          <a:bodyPr/>
          <a:lstStyle/>
          <a:p>
            <a:pPr>
              <a:defRPr/>
            </a:pPr>
            <a:fld id="{401C66DC-B1A1-4F7F-A8C5-9D297CC4DA6A}" type="slidenum">
              <a:rPr lang="en-US" smtClean="0"/>
              <a:pPr>
                <a:defRPr/>
              </a:pPr>
              <a:t>75</a:t>
            </a:fld>
            <a:endParaRPr lang="en-US" smtClean="0"/>
          </a:p>
        </p:txBody>
      </p:sp>
      <p:sp>
        <p:nvSpPr>
          <p:cNvPr id="196610"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BA2A45F2-8FB1-4A53-B77D-A3BF2DD49AD8}" type="slidenum">
              <a:rPr lang="en-US" sz="1200">
                <a:latin typeface="Garamond" pitchFamily="18" charset="0"/>
              </a:rPr>
              <a:pPr algn="r"/>
              <a:t>75</a:t>
            </a:fld>
            <a:endParaRPr lang="en-US" sz="1200">
              <a:latin typeface="Garamond" pitchFamily="18" charset="0"/>
            </a:endParaRPr>
          </a:p>
        </p:txBody>
      </p:sp>
      <p:sp>
        <p:nvSpPr>
          <p:cNvPr id="196611" name="Rectangle 2"/>
          <p:cNvSpPr>
            <a:spLocks noGrp="1" noChangeArrowheads="1"/>
          </p:cNvSpPr>
          <p:nvPr>
            <p:ph type="title"/>
          </p:nvPr>
        </p:nvSpPr>
        <p:spPr>
          <a:xfrm>
            <a:off x="957263" y="200025"/>
            <a:ext cx="8229600" cy="1139825"/>
          </a:xfrm>
        </p:spPr>
        <p:txBody>
          <a:bodyPr/>
          <a:lstStyle/>
          <a:p>
            <a:pPr eaLnBrk="1" hangingPunct="1"/>
            <a:r>
              <a:rPr lang="en-US" smtClean="0">
                <a:ea typeface="ＭＳ Ｐゴシック" pitchFamily="34" charset="-128"/>
              </a:rPr>
              <a:t>Rules for </a:t>
            </a:r>
            <a:r>
              <a:rPr lang="ja-JP" altLang="en-US" smtClean="0">
                <a:ea typeface="ＭＳ Ｐゴシック" pitchFamily="34" charset="-128"/>
              </a:rPr>
              <a:t>“</a:t>
            </a:r>
            <a:r>
              <a:rPr lang="en-US" altLang="ja-JP" smtClean="0">
                <a:ea typeface="ＭＳ Ｐゴシック" pitchFamily="34" charset="-128"/>
              </a:rPr>
              <a:t>today</a:t>
            </a:r>
            <a:r>
              <a:rPr lang="ja-JP" altLang="en-US" smtClean="0">
                <a:ea typeface="ＭＳ Ｐゴシック" pitchFamily="34" charset="-128"/>
              </a:rPr>
              <a:t>”</a:t>
            </a:r>
            <a:endParaRPr lang="en-US" smtClean="0">
              <a:ea typeface="ＭＳ Ｐゴシック" pitchFamily="34" charset="-128"/>
            </a:endParaRPr>
          </a:p>
        </p:txBody>
      </p:sp>
      <p:sp>
        <p:nvSpPr>
          <p:cNvPr id="196612" name="Rectangle 3"/>
          <p:cNvSpPr>
            <a:spLocks noGrp="1" noChangeArrowheads="1"/>
          </p:cNvSpPr>
          <p:nvPr>
            <p:ph type="body" idx="1"/>
          </p:nvPr>
        </p:nvSpPr>
        <p:spPr>
          <a:xfrm>
            <a:off x="468313" y="1125538"/>
            <a:ext cx="8229600" cy="4530725"/>
          </a:xfrm>
        </p:spPr>
        <p:txBody>
          <a:bodyPr/>
          <a:lstStyle/>
          <a:p>
            <a:pPr eaLnBrk="1" hangingPunct="1"/>
            <a:r>
              <a:rPr lang="ja-JP" altLang="en-US" sz="2600" smtClean="0">
                <a:ea typeface="ＭＳ Ｐゴシック" pitchFamily="34" charset="-128"/>
              </a:rPr>
              <a:t>“</a:t>
            </a:r>
            <a:r>
              <a:rPr lang="en-US" altLang="ja-JP" sz="2600" smtClean="0">
                <a:ea typeface="ＭＳ Ｐゴシック" pitchFamily="34" charset="-128"/>
              </a:rPr>
              <a:t>today</a:t>
            </a:r>
            <a:r>
              <a:rPr lang="ja-JP" altLang="en-US" sz="2600" smtClean="0">
                <a:ea typeface="ＭＳ Ｐゴシック" pitchFamily="34" charset="-128"/>
              </a:rPr>
              <a:t>”</a:t>
            </a:r>
            <a:r>
              <a:rPr lang="en-US" altLang="ja-JP" sz="2600" smtClean="0">
                <a:ea typeface="ＭＳ Ｐゴシック" pitchFamily="34" charset="-128"/>
              </a:rPr>
              <a:t> has a possessive inflection?</a:t>
            </a:r>
          </a:p>
          <a:p>
            <a:pPr eaLnBrk="1" hangingPunct="1"/>
            <a:r>
              <a:rPr lang="ja-JP" altLang="en-US" sz="2600" smtClean="0">
                <a:ea typeface="ＭＳ Ｐゴシック" pitchFamily="34" charset="-128"/>
              </a:rPr>
              <a:t>“</a:t>
            </a:r>
            <a:r>
              <a:rPr lang="en-US" altLang="ja-JP" sz="2600" smtClean="0">
                <a:ea typeface="ＭＳ Ｐゴシック" pitchFamily="34" charset="-128"/>
              </a:rPr>
              <a:t>today</a:t>
            </a:r>
            <a:r>
              <a:rPr lang="ja-JP" altLang="en-US" sz="2600" smtClean="0">
                <a:ea typeface="ＭＳ Ｐゴシック" pitchFamily="34" charset="-128"/>
              </a:rPr>
              <a:t>”</a:t>
            </a:r>
            <a:r>
              <a:rPr lang="en-US" altLang="ja-JP" sz="2600" smtClean="0">
                <a:ea typeface="ＭＳ Ｐゴシック" pitchFamily="34" charset="-128"/>
              </a:rPr>
              <a:t> is inside of a quotation?</a:t>
            </a:r>
          </a:p>
          <a:p>
            <a:pPr eaLnBrk="1" hangingPunct="1"/>
            <a:r>
              <a:rPr lang="ja-JP" altLang="en-US" sz="2600" smtClean="0">
                <a:ea typeface="ＭＳ Ｐゴシック" pitchFamily="34" charset="-128"/>
              </a:rPr>
              <a:t>“</a:t>
            </a:r>
            <a:r>
              <a:rPr lang="en-US" altLang="ja-JP" sz="2600" smtClean="0">
                <a:ea typeface="ＭＳ Ｐゴシック" pitchFamily="34" charset="-128"/>
              </a:rPr>
              <a:t>said</a:t>
            </a:r>
            <a:r>
              <a:rPr lang="ja-JP" altLang="en-US" sz="2600" smtClean="0">
                <a:ea typeface="ＭＳ Ｐゴシック" pitchFamily="34" charset="-128"/>
              </a:rPr>
              <a:t>”</a:t>
            </a:r>
            <a:r>
              <a:rPr lang="en-US" altLang="ja-JP" sz="2600" smtClean="0">
                <a:ea typeface="ＭＳ Ｐゴシック" pitchFamily="34" charset="-128"/>
              </a:rPr>
              <a:t>/</a:t>
            </a:r>
            <a:r>
              <a:rPr lang="ja-JP" altLang="en-US" sz="2600" smtClean="0">
                <a:ea typeface="ＭＳ Ｐゴシック" pitchFamily="34" charset="-128"/>
              </a:rPr>
              <a:t>”</a:t>
            </a:r>
            <a:r>
              <a:rPr lang="en-US" altLang="ja-JP" sz="2600" smtClean="0">
                <a:ea typeface="ＭＳ Ｐゴシック" pitchFamily="34" charset="-128"/>
              </a:rPr>
              <a:t>will</a:t>
            </a:r>
            <a:r>
              <a:rPr lang="ja-JP" altLang="en-US" sz="2600" smtClean="0">
                <a:ea typeface="ＭＳ Ｐゴシック" pitchFamily="34" charset="-128"/>
              </a:rPr>
              <a:t>”</a:t>
            </a:r>
            <a:r>
              <a:rPr lang="en-US" altLang="ja-JP" sz="2600" smtClean="0">
                <a:ea typeface="ＭＳ Ｐゴシック" pitchFamily="34" charset="-128"/>
              </a:rPr>
              <a:t>/</a:t>
            </a:r>
            <a:r>
              <a:rPr lang="ja-JP" altLang="en-US" sz="2600" smtClean="0">
                <a:ea typeface="ＭＳ Ｐゴシック" pitchFamily="34" charset="-128"/>
              </a:rPr>
              <a:t>”</a:t>
            </a:r>
            <a:r>
              <a:rPr lang="en-US" altLang="ja-JP" sz="2600" smtClean="0">
                <a:ea typeface="ＭＳ Ｐゴシック" pitchFamily="34" charset="-128"/>
              </a:rPr>
              <a:t>even</a:t>
            </a:r>
            <a:r>
              <a:rPr lang="ja-JP" altLang="en-US" sz="2600" smtClean="0">
                <a:ea typeface="ＭＳ Ｐゴシック" pitchFamily="34" charset="-128"/>
              </a:rPr>
              <a:t>”</a:t>
            </a:r>
            <a:r>
              <a:rPr lang="en-US" altLang="ja-JP" sz="2600" smtClean="0">
                <a:ea typeface="ＭＳ Ｐゴシック" pitchFamily="34" charset="-128"/>
              </a:rPr>
              <a:t>/</a:t>
            </a:r>
            <a:r>
              <a:rPr lang="ja-JP" altLang="en-US" sz="2600" smtClean="0">
                <a:ea typeface="ＭＳ Ｐゴシック" pitchFamily="34" charset="-128"/>
              </a:rPr>
              <a:t>”</a:t>
            </a:r>
            <a:r>
              <a:rPr lang="en-US" altLang="ja-JP" sz="2600" smtClean="0">
                <a:ea typeface="ＭＳ Ｐゴシック" pitchFamily="34" charset="-128"/>
              </a:rPr>
              <a:t>most</a:t>
            </a:r>
            <a:r>
              <a:rPr lang="ja-JP" altLang="en-US" sz="2600" smtClean="0">
                <a:ea typeface="ＭＳ Ｐゴシック" pitchFamily="34" charset="-128"/>
              </a:rPr>
              <a:t>”</a:t>
            </a:r>
            <a:r>
              <a:rPr lang="en-US" altLang="ja-JP" sz="2600" smtClean="0">
                <a:ea typeface="ＭＳ Ｐゴシック" pitchFamily="34" charset="-128"/>
              </a:rPr>
              <a:t>/… in sentence?</a:t>
            </a:r>
          </a:p>
          <a:p>
            <a:pPr eaLnBrk="1" hangingPunct="1"/>
            <a:r>
              <a:rPr lang="ja-JP" altLang="en-US" sz="2600" smtClean="0">
                <a:ea typeface="ＭＳ Ｐゴシック" pitchFamily="34" charset="-128"/>
              </a:rPr>
              <a:t>“</a:t>
            </a:r>
            <a:r>
              <a:rPr lang="en-US" altLang="ja-JP" sz="2600" smtClean="0">
                <a:ea typeface="ＭＳ Ｐゴシック" pitchFamily="34" charset="-128"/>
              </a:rPr>
              <a:t>year</a:t>
            </a:r>
            <a:r>
              <a:rPr lang="ja-JP" altLang="en-US" sz="2600" smtClean="0">
                <a:ea typeface="ＭＳ Ｐゴシック" pitchFamily="34" charset="-128"/>
              </a:rPr>
              <a:t>”</a:t>
            </a:r>
            <a:r>
              <a:rPr lang="en-US" altLang="ja-JP" sz="2600" smtClean="0">
                <a:ea typeface="ＭＳ Ｐゴシック" pitchFamily="34" charset="-128"/>
              </a:rPr>
              <a:t> in same sentence?</a:t>
            </a:r>
          </a:p>
          <a:p>
            <a:pPr eaLnBrk="1" hangingPunct="1"/>
            <a:r>
              <a:rPr lang="en-US" sz="2600" smtClean="0">
                <a:ea typeface="ＭＳ Ｐゴシック" pitchFamily="34" charset="-128"/>
              </a:rPr>
              <a:t>CCYY (4-digit year)/DOW in same sentence?</a:t>
            </a:r>
          </a:p>
          <a:p>
            <a:pPr eaLnBrk="1" hangingPunct="1"/>
            <a:r>
              <a:rPr lang="en-US" sz="2600" smtClean="0">
                <a:ea typeface="ＭＳ Ｐゴシック" pitchFamily="34" charset="-128"/>
              </a:rPr>
              <a:t>POS_</a:t>
            </a:r>
            <a:r>
              <a:rPr lang="en-US" sz="2600" baseline="-25000" smtClean="0">
                <a:ea typeface="ＭＳ Ｐゴシック" pitchFamily="34" charset="-128"/>
              </a:rPr>
              <a:t>before</a:t>
            </a:r>
            <a:r>
              <a:rPr lang="en-US" sz="2600" smtClean="0">
                <a:ea typeface="ＭＳ Ｐゴシック" pitchFamily="34" charset="-128"/>
              </a:rPr>
              <a:t> </a:t>
            </a:r>
            <a:r>
              <a:rPr lang="ja-JP" altLang="en-US" sz="2600" smtClean="0">
                <a:ea typeface="ＭＳ Ｐゴシック" pitchFamily="34" charset="-128"/>
              </a:rPr>
              <a:t>“</a:t>
            </a:r>
            <a:r>
              <a:rPr lang="en-US" altLang="ja-JP" sz="2600" smtClean="0">
                <a:ea typeface="ＭＳ Ｐゴシック" pitchFamily="34" charset="-128"/>
              </a:rPr>
              <a:t>today</a:t>
            </a:r>
            <a:r>
              <a:rPr lang="ja-JP" altLang="en-US" sz="2600" smtClean="0">
                <a:ea typeface="ＭＳ Ｐゴシック" pitchFamily="34" charset="-128"/>
              </a:rPr>
              <a:t>”</a:t>
            </a:r>
            <a:r>
              <a:rPr lang="en-US" altLang="ja-JP" sz="2600" smtClean="0">
                <a:ea typeface="ＭＳ Ｐゴシック" pitchFamily="34" charset="-128"/>
              </a:rPr>
              <a:t> POS_</a:t>
            </a:r>
            <a:r>
              <a:rPr lang="en-US" altLang="ja-JP" sz="2600" baseline="-25000" smtClean="0">
                <a:ea typeface="ＭＳ Ｐゴシック" pitchFamily="34" charset="-128"/>
              </a:rPr>
              <a:t>after</a:t>
            </a:r>
          </a:p>
          <a:p>
            <a:pPr eaLnBrk="1" hangingPunct="1"/>
            <a:r>
              <a:rPr lang="en-US" baseline="-25000" smtClean="0">
                <a:ea typeface="ＭＳ Ｐゴシック" pitchFamily="34" charset="-128"/>
              </a:rPr>
              <a:t>………</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3"/>
          <p:cNvSpPr>
            <a:spLocks noGrp="1" noChangeArrowheads="1"/>
          </p:cNvSpPr>
          <p:nvPr>
            <p:ph type="sldNum" sz="quarter" idx="12"/>
          </p:nvPr>
        </p:nvSpPr>
        <p:spPr>
          <a:xfrm>
            <a:off x="3124200" y="6248400"/>
            <a:ext cx="2895600" cy="457200"/>
          </a:xfrm>
          <a:noFill/>
          <a:ln>
            <a:miter lim="800000"/>
            <a:headEnd/>
            <a:tailEnd/>
          </a:ln>
        </p:spPr>
        <p:txBody>
          <a:bodyPr/>
          <a:lstStyle/>
          <a:p>
            <a:pPr algn="ctr"/>
            <a:fld id="{AE3E7D0E-C6D1-4A7D-988C-33F648638273}" type="slidenum">
              <a:rPr lang="en-US" altLang="zh-TW" smtClean="0">
                <a:ea typeface="Arial Unicode MS" pitchFamily="34" charset="-122"/>
                <a:cs typeface="Arial Unicode MS" pitchFamily="34" charset="-122"/>
              </a:rPr>
              <a:pPr algn="ctr"/>
              <a:t>76</a:t>
            </a:fld>
            <a:endParaRPr lang="en-US" altLang="zh-TW" smtClean="0">
              <a:ea typeface="Arial Unicode MS" pitchFamily="34" charset="-122"/>
              <a:cs typeface="Arial Unicode MS" pitchFamily="34" charset="-122"/>
            </a:endParaRPr>
          </a:p>
        </p:txBody>
      </p:sp>
      <p:sp>
        <p:nvSpPr>
          <p:cNvPr id="197634" name="Title 1"/>
          <p:cNvSpPr>
            <a:spLocks noGrp="1"/>
          </p:cNvSpPr>
          <p:nvPr>
            <p:ph type="title" idx="4294967295"/>
          </p:nvPr>
        </p:nvSpPr>
        <p:spPr>
          <a:xfrm>
            <a:off x="981075" y="314325"/>
            <a:ext cx="8763000" cy="533400"/>
          </a:xfrm>
        </p:spPr>
        <p:txBody>
          <a:bodyPr/>
          <a:lstStyle/>
          <a:p>
            <a:r>
              <a:rPr lang="en-US" sz="3000" smtClean="0">
                <a:ea typeface="ＭＳ Ｐゴシック" pitchFamily="34" charset="-128"/>
              </a:rPr>
              <a:t>An Extended Approach Extraction (Do et al., 2012)</a:t>
            </a:r>
          </a:p>
        </p:txBody>
      </p:sp>
      <p:sp>
        <p:nvSpPr>
          <p:cNvPr id="197635" name="Content Placeholder 2"/>
          <p:cNvSpPr>
            <a:spLocks noGrp="1"/>
          </p:cNvSpPr>
          <p:nvPr>
            <p:ph idx="4294967295"/>
          </p:nvPr>
        </p:nvSpPr>
        <p:spPr>
          <a:xfrm>
            <a:off x="457200" y="900113"/>
            <a:ext cx="8382000" cy="4419600"/>
          </a:xfrm>
        </p:spPr>
        <p:txBody>
          <a:bodyPr/>
          <a:lstStyle/>
          <a:p>
            <a:r>
              <a:rPr lang="en-US" sz="2000" smtClean="0">
                <a:ea typeface="ＭＳ Ｐゴシック" pitchFamily="34" charset="-128"/>
              </a:rPr>
              <a:t>Built on top of a state-of-the-art temporal expression extractor</a:t>
            </a:r>
            <a:r>
              <a:rPr lang="en-US" sz="2000" baseline="30000" smtClean="0">
                <a:solidFill>
                  <a:srgbClr val="0000FF"/>
                </a:solidFill>
                <a:ea typeface="ＭＳ Ｐゴシック" pitchFamily="34" charset="-128"/>
              </a:rPr>
              <a:t>1</a:t>
            </a:r>
            <a:r>
              <a:rPr lang="en-US" sz="2000" smtClean="0">
                <a:ea typeface="ＭＳ Ｐゴシック" pitchFamily="34" charset="-128"/>
              </a:rPr>
              <a:t> to extract </a:t>
            </a:r>
            <a:r>
              <a:rPr lang="en-US" sz="2000" i="1" smtClean="0">
                <a:solidFill>
                  <a:srgbClr val="FF0000"/>
                </a:solidFill>
                <a:ea typeface="ＭＳ Ｐゴシック" pitchFamily="34" charset="-128"/>
              </a:rPr>
              <a:t>basic expressions</a:t>
            </a:r>
            <a:r>
              <a:rPr lang="en-US" sz="2000" smtClean="0">
                <a:ea typeface="ＭＳ Ｐゴシック" pitchFamily="34" charset="-128"/>
              </a:rPr>
              <a:t>.</a:t>
            </a:r>
          </a:p>
          <a:p>
            <a:pPr lvl="1"/>
            <a:r>
              <a:rPr lang="en-US" sz="1800" smtClean="0"/>
              <a:t>For example: </a:t>
            </a:r>
            <a:r>
              <a:rPr lang="en-US" sz="1800" b="1" i="1" smtClean="0">
                <a:latin typeface="Book Antiqua" pitchFamily="18" charset="0"/>
              </a:rPr>
              <a:t>February 1947</a:t>
            </a:r>
            <a:endParaRPr lang="en-US" sz="1800" smtClean="0"/>
          </a:p>
          <a:p>
            <a:r>
              <a:rPr lang="en-US" sz="2000" smtClean="0">
                <a:ea typeface="ＭＳ Ｐゴシック" pitchFamily="34" charset="-128"/>
              </a:rPr>
              <a:t>Extends the basic extractor to capture </a:t>
            </a:r>
            <a:r>
              <a:rPr lang="en-US" sz="2000" i="1" smtClean="0">
                <a:solidFill>
                  <a:srgbClr val="FF0000"/>
                </a:solidFill>
                <a:ea typeface="ＭＳ Ｐゴシック" pitchFamily="34" charset="-128"/>
              </a:rPr>
              <a:t>complex expressions</a:t>
            </a:r>
            <a:r>
              <a:rPr lang="en-US" sz="2000" smtClean="0">
                <a:ea typeface="ＭＳ Ｐゴシック" pitchFamily="34" charset="-128"/>
              </a:rPr>
              <a:t> by using full syntactic parse tree.</a:t>
            </a:r>
          </a:p>
          <a:p>
            <a:pPr lvl="1"/>
            <a:r>
              <a:rPr lang="en-US" sz="1800" smtClean="0"/>
              <a:t>For example: </a:t>
            </a:r>
            <a:r>
              <a:rPr lang="en-US" sz="1800" b="1" i="1" smtClean="0">
                <a:solidFill>
                  <a:srgbClr val="0000FF"/>
                </a:solidFill>
                <a:latin typeface="Book Antiqua" pitchFamily="18" charset="0"/>
              </a:rPr>
              <a:t>since </a:t>
            </a:r>
            <a:r>
              <a:rPr lang="en-US" sz="1800" b="1" i="1" smtClean="0">
                <a:latin typeface="Book Antiqua" pitchFamily="18" charset="0"/>
              </a:rPr>
              <a:t>[…] February 1947</a:t>
            </a:r>
          </a:p>
          <a:p>
            <a:pPr lvl="1"/>
            <a:endParaRPr lang="en-US" sz="1800" b="1" i="1" smtClean="0">
              <a:latin typeface="Book Antiqua" pitchFamily="18" charset="0"/>
            </a:endParaRPr>
          </a:p>
          <a:p>
            <a:pPr lvl="1"/>
            <a:endParaRPr lang="en-US" sz="1800" b="1" i="1" smtClean="0">
              <a:latin typeface="Book Antiqua" pitchFamily="18" charset="0"/>
            </a:endParaRPr>
          </a:p>
          <a:p>
            <a:pPr lvl="1"/>
            <a:endParaRPr lang="en-US" sz="1800" b="1" i="1" smtClean="0">
              <a:latin typeface="Book Antiqua" pitchFamily="18" charset="0"/>
            </a:endParaRPr>
          </a:p>
          <a:p>
            <a:pPr lvl="1"/>
            <a:endParaRPr lang="en-US" sz="1800" b="1" i="1" smtClean="0">
              <a:latin typeface="Book Antiqua" pitchFamily="18" charset="0"/>
            </a:endParaRPr>
          </a:p>
          <a:p>
            <a:r>
              <a:rPr lang="en-US" sz="2000" smtClean="0">
                <a:ea typeface="ＭＳ Ｐゴシック" pitchFamily="34" charset="-128"/>
              </a:rPr>
              <a:t>Normalized to canonical </a:t>
            </a:r>
            <a:r>
              <a:rPr lang="en-US" sz="2000" i="1" smtClean="0">
                <a:solidFill>
                  <a:srgbClr val="FF0000"/>
                </a:solidFill>
                <a:ea typeface="ＭＳ Ｐゴシック" pitchFamily="34" charset="-128"/>
              </a:rPr>
              <a:t>absolute time intervals</a:t>
            </a:r>
            <a:r>
              <a:rPr lang="en-US" sz="2000" smtClean="0">
                <a:ea typeface="ＭＳ Ｐゴシック" pitchFamily="34" charset="-128"/>
              </a:rPr>
              <a:t> [</a:t>
            </a:r>
            <a:r>
              <a:rPr lang="en-US" sz="2000" i="1" smtClean="0">
                <a:ea typeface="ＭＳ Ｐゴシック" pitchFamily="34" charset="-128"/>
              </a:rPr>
              <a:t>start point</a:t>
            </a:r>
            <a:r>
              <a:rPr lang="en-US" sz="2000" smtClean="0">
                <a:ea typeface="ＭＳ Ｐゴシック" pitchFamily="34" charset="-128"/>
              </a:rPr>
              <a:t>, </a:t>
            </a:r>
            <a:r>
              <a:rPr lang="en-US" sz="2000" i="1" smtClean="0">
                <a:ea typeface="ＭＳ Ｐゴシック" pitchFamily="34" charset="-128"/>
              </a:rPr>
              <a:t>end point</a:t>
            </a:r>
            <a:r>
              <a:rPr lang="en-US" sz="2000" smtClean="0">
                <a:ea typeface="ＭＳ Ｐゴシック" pitchFamily="34" charset="-128"/>
              </a:rPr>
              <a:t>]</a:t>
            </a:r>
          </a:p>
          <a:p>
            <a:r>
              <a:rPr lang="en-US" sz="2000" smtClean="0">
                <a:ea typeface="ＭＳ Ｐゴシック" pitchFamily="34" charset="-128"/>
              </a:rPr>
              <a:t>Compared the normalized intervals by directly comparing their endpoints:</a:t>
            </a:r>
            <a:r>
              <a:rPr lang="en-US" sz="1800" smtClean="0">
                <a:ea typeface="ＭＳ Ｐゴシック" pitchFamily="34" charset="-128"/>
              </a:rPr>
              <a:t> </a:t>
            </a:r>
            <a:r>
              <a:rPr lang="en-US" sz="2000" i="1" smtClean="0">
                <a:latin typeface="Book Antiqua" pitchFamily="18" charset="0"/>
                <a:ea typeface="ＭＳ Ｐゴシック" pitchFamily="34" charset="-128"/>
              </a:rPr>
              <a:t>before, before-n-overlap, contain, equal, after, after-n-overlap</a:t>
            </a:r>
            <a:endParaRPr lang="en-US" sz="2000" smtClean="0">
              <a:ea typeface="ＭＳ Ｐゴシック" pitchFamily="34" charset="-128"/>
            </a:endParaRPr>
          </a:p>
        </p:txBody>
      </p:sp>
      <p:cxnSp>
        <p:nvCxnSpPr>
          <p:cNvPr id="197636" name="Straight Connector 5"/>
          <p:cNvCxnSpPr>
            <a:cxnSpLocks noChangeShapeType="1"/>
          </p:cNvCxnSpPr>
          <p:nvPr/>
        </p:nvCxnSpPr>
        <p:spPr bwMode="auto">
          <a:xfrm>
            <a:off x="457200" y="5400675"/>
            <a:ext cx="2362200" cy="1588"/>
          </a:xfrm>
          <a:prstGeom prst="line">
            <a:avLst/>
          </a:prstGeom>
          <a:noFill/>
          <a:ln w="9525">
            <a:solidFill>
              <a:schemeClr val="tx1"/>
            </a:solidFill>
            <a:round/>
            <a:headEnd/>
            <a:tailEnd/>
          </a:ln>
        </p:spPr>
      </p:cxnSp>
      <p:sp>
        <p:nvSpPr>
          <p:cNvPr id="197637" name="TextBox 6"/>
          <p:cNvSpPr txBox="1">
            <a:spLocks noChangeArrowheads="1"/>
          </p:cNvSpPr>
          <p:nvPr/>
        </p:nvSpPr>
        <p:spPr bwMode="auto">
          <a:xfrm>
            <a:off x="304800" y="5519738"/>
            <a:ext cx="8458200" cy="581025"/>
          </a:xfrm>
          <a:prstGeom prst="rect">
            <a:avLst/>
          </a:prstGeom>
          <a:noFill/>
          <a:ln w="9525">
            <a:noFill/>
            <a:miter lim="800000"/>
            <a:headEnd/>
            <a:tailEnd/>
          </a:ln>
        </p:spPr>
        <p:txBody>
          <a:bodyPr>
            <a:spAutoFit/>
          </a:bodyPr>
          <a:lstStyle/>
          <a:p>
            <a:r>
              <a:rPr lang="en-US" sz="1600" baseline="30000"/>
              <a:t>1</a:t>
            </a:r>
            <a:r>
              <a:rPr lang="en-US" sz="1600"/>
              <a:t> We used the </a:t>
            </a:r>
            <a:r>
              <a:rPr lang="en-US" sz="1600" b="1"/>
              <a:t>HeidelTime </a:t>
            </a:r>
            <a:r>
              <a:rPr lang="en-US" sz="1600"/>
              <a:t>package: </a:t>
            </a:r>
            <a:r>
              <a:rPr lang="en-US" sz="1600">
                <a:hlinkClick r:id="rId2"/>
              </a:rPr>
              <a:t>http://code.google.com/p/heideltime/</a:t>
            </a:r>
            <a:endParaRPr lang="en-US" sz="1600"/>
          </a:p>
          <a:p>
            <a:r>
              <a:rPr lang="en-US" sz="1600"/>
              <a:t>  This system achieved the best performance in the extraction task in TempEval-2 (2010)</a:t>
            </a:r>
          </a:p>
        </p:txBody>
      </p:sp>
      <p:pic>
        <p:nvPicPr>
          <p:cNvPr id="197638" name="Picture 7" descr="CharniakTree.pdf"/>
          <p:cNvPicPr>
            <a:picLocks noChangeAspect="1"/>
          </p:cNvPicPr>
          <p:nvPr/>
        </p:nvPicPr>
        <p:blipFill>
          <a:blip r:embed="rId3"/>
          <a:srcRect/>
          <a:stretch>
            <a:fillRect/>
          </a:stretch>
        </p:blipFill>
        <p:spPr bwMode="auto">
          <a:xfrm>
            <a:off x="1219200" y="3048000"/>
            <a:ext cx="6324600" cy="1223963"/>
          </a:xfrm>
          <a:prstGeom prst="rect">
            <a:avLst/>
          </a:prstGeom>
          <a:noFill/>
          <a:ln w="9525">
            <a:noFill/>
            <a:miter lim="800000"/>
            <a:headEnd/>
            <a:tailEnd/>
          </a:ln>
        </p:spPr>
      </p:pic>
      <p:sp>
        <p:nvSpPr>
          <p:cNvPr id="9" name="TextBox 8"/>
          <p:cNvSpPr txBox="1"/>
          <p:nvPr/>
        </p:nvSpPr>
        <p:spPr>
          <a:xfrm>
            <a:off x="5943600" y="2743200"/>
            <a:ext cx="2743200" cy="923925"/>
          </a:xfrm>
          <a:prstGeom prst="rect">
            <a:avLst/>
          </a:prstGeom>
          <a:solidFill>
            <a:schemeClr val="accent2">
              <a:lumMod val="20000"/>
              <a:lumOff val="80000"/>
            </a:schemeClr>
          </a:solidFill>
          <a:ln>
            <a:solidFill>
              <a:schemeClr val="tx1"/>
            </a:solidFill>
          </a:ln>
        </p:spPr>
        <p:txBody>
          <a:bodyPr>
            <a:spAutoFit/>
          </a:bodyPr>
          <a:lstStyle/>
          <a:p>
            <a:pPr algn="ctr">
              <a:defRPr/>
            </a:pPr>
            <a:r>
              <a:rPr lang="en-US" b="1" u="sng">
                <a:ea typeface="+mn-ea"/>
                <a:cs typeface="+mn-cs"/>
              </a:rPr>
              <a:t>Currently, we capture: </a:t>
            </a:r>
            <a:r>
              <a:rPr lang="en-US" b="1" i="1">
                <a:solidFill>
                  <a:srgbClr val="0000FF"/>
                </a:solidFill>
                <a:latin typeface="Book Antiqua"/>
                <a:ea typeface="Arial" charset="0"/>
                <a:cs typeface="Book Antiqua"/>
              </a:rPr>
              <a:t>since, between, before, after, from</a:t>
            </a:r>
          </a:p>
        </p:txBody>
      </p:sp>
    </p:spTree>
  </p:cSld>
  <p:clrMapOvr>
    <a:masterClrMapping/>
  </p:clrMapOvr>
  <p:transition spd="slow"/>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3"/>
          <p:cNvSpPr>
            <a:spLocks noGrp="1" noChangeArrowheads="1"/>
          </p:cNvSpPr>
          <p:nvPr>
            <p:ph type="sldNum" sz="quarter" idx="12"/>
          </p:nvPr>
        </p:nvSpPr>
        <p:spPr>
          <a:xfrm>
            <a:off x="3124200" y="6248400"/>
            <a:ext cx="2895600" cy="457200"/>
          </a:xfrm>
          <a:noFill/>
          <a:ln>
            <a:miter lim="800000"/>
            <a:headEnd/>
            <a:tailEnd/>
          </a:ln>
        </p:spPr>
        <p:txBody>
          <a:bodyPr/>
          <a:lstStyle/>
          <a:p>
            <a:pPr algn="ctr"/>
            <a:fld id="{4C835B42-97C6-48B0-89B0-71F41FC8EC43}" type="slidenum">
              <a:rPr lang="en-US" altLang="zh-TW" smtClean="0">
                <a:ea typeface="Arial Unicode MS" pitchFamily="34" charset="-122"/>
                <a:cs typeface="Arial Unicode MS" pitchFamily="34" charset="-122"/>
              </a:rPr>
              <a:pPr algn="ctr"/>
              <a:t>77</a:t>
            </a:fld>
            <a:endParaRPr lang="en-US" altLang="zh-TW" smtClean="0">
              <a:ea typeface="Arial Unicode MS" pitchFamily="34" charset="-122"/>
              <a:cs typeface="Arial Unicode MS" pitchFamily="34" charset="-122"/>
            </a:endParaRPr>
          </a:p>
        </p:txBody>
      </p:sp>
      <p:sp>
        <p:nvSpPr>
          <p:cNvPr id="198658" name="Title 1"/>
          <p:cNvSpPr txBox="1">
            <a:spLocks/>
          </p:cNvSpPr>
          <p:nvPr/>
        </p:nvSpPr>
        <p:spPr bwMode="auto">
          <a:xfrm>
            <a:off x="981075" y="314325"/>
            <a:ext cx="8763000" cy="533400"/>
          </a:xfrm>
          <a:prstGeom prst="rect">
            <a:avLst/>
          </a:prstGeom>
          <a:noFill/>
          <a:ln w="9525">
            <a:noFill/>
            <a:miter lim="800000"/>
            <a:headEnd/>
            <a:tailEnd/>
          </a:ln>
        </p:spPr>
        <p:txBody>
          <a:bodyPr anchor="ctr"/>
          <a:lstStyle/>
          <a:p>
            <a:pPr eaLnBrk="0" hangingPunct="0"/>
            <a:r>
              <a:rPr lang="en-US" sz="3000">
                <a:solidFill>
                  <a:srgbClr val="006600"/>
                </a:solidFill>
                <a:latin typeface="Garamond" pitchFamily="18" charset="0"/>
              </a:rPr>
              <a:t>An Extended Approach Extraction (Do et al., 2012)</a:t>
            </a:r>
          </a:p>
        </p:txBody>
      </p:sp>
      <p:pic>
        <p:nvPicPr>
          <p:cNvPr id="4" name="Picture 3" descr="Screen Shot 2012-11-24 at 12.35.08 PM.png"/>
          <p:cNvPicPr>
            <a:picLocks noChangeAspect="1"/>
          </p:cNvPicPr>
          <p:nvPr/>
        </p:nvPicPr>
        <p:blipFill>
          <a:blip r:embed="rId2"/>
          <a:srcRect/>
          <a:stretch>
            <a:fillRect/>
          </a:stretch>
        </p:blipFill>
        <p:spPr bwMode="auto">
          <a:xfrm>
            <a:off x="381000" y="1066800"/>
            <a:ext cx="7173913" cy="3886200"/>
          </a:xfrm>
          <a:prstGeom prst="rect">
            <a:avLst/>
          </a:prstGeom>
          <a:noFill/>
          <a:ln w="9525">
            <a:solidFill>
              <a:schemeClr val="tx1"/>
            </a:solidFill>
            <a:miter lim="800000"/>
            <a:headEnd/>
            <a:tailEnd/>
          </a:ln>
          <a:effectLst>
            <a:outerShdw blurRad="50800" dist="38100" dir="2700000" algn="tl" rotWithShape="0">
              <a:srgbClr val="808080">
                <a:alpha val="39999"/>
              </a:srgbClr>
            </a:outerShdw>
          </a:effectLst>
          <a:extLst/>
        </p:spPr>
      </p:pic>
      <p:pic>
        <p:nvPicPr>
          <p:cNvPr id="5" name="Picture 4" descr="Screen Shot 2012-11-24 at 12.35.38 PM.png"/>
          <p:cNvPicPr>
            <a:picLocks noChangeAspect="1"/>
          </p:cNvPicPr>
          <p:nvPr/>
        </p:nvPicPr>
        <p:blipFill>
          <a:blip r:embed="rId3"/>
          <a:srcRect/>
          <a:stretch>
            <a:fillRect/>
          </a:stretch>
        </p:blipFill>
        <p:spPr bwMode="auto">
          <a:xfrm>
            <a:off x="1676400" y="1263650"/>
            <a:ext cx="7239000" cy="4298950"/>
          </a:xfrm>
          <a:prstGeom prst="rect">
            <a:avLst/>
          </a:prstGeom>
          <a:noFill/>
          <a:ln w="9525">
            <a:solidFill>
              <a:srgbClr val="000000"/>
            </a:solidFill>
            <a:miter lim="800000"/>
            <a:headEnd/>
            <a:tailEnd/>
          </a:ln>
          <a:effectLst>
            <a:outerShdw blurRad="50800" dist="38100" dir="2700000" algn="tl" rotWithShape="0">
              <a:srgbClr val="808080">
                <a:alpha val="39999"/>
              </a:srgbClr>
            </a:outerShdw>
          </a:effectLst>
          <a:extLst/>
        </p:spPr>
      </p:pic>
      <p:sp>
        <p:nvSpPr>
          <p:cNvPr id="198661" name="TextBox 5"/>
          <p:cNvSpPr txBox="1">
            <a:spLocks noChangeArrowheads="1"/>
          </p:cNvSpPr>
          <p:nvPr/>
        </p:nvSpPr>
        <p:spPr bwMode="auto">
          <a:xfrm>
            <a:off x="381000" y="5638800"/>
            <a:ext cx="8077200" cy="369888"/>
          </a:xfrm>
          <a:prstGeom prst="rect">
            <a:avLst/>
          </a:prstGeom>
          <a:noFill/>
          <a:ln w="9525">
            <a:noFill/>
            <a:miter lim="800000"/>
            <a:headEnd/>
            <a:tailEnd/>
          </a:ln>
        </p:spPr>
        <p:txBody>
          <a:bodyPr>
            <a:spAutoFit/>
          </a:bodyPr>
          <a:lstStyle/>
          <a:p>
            <a:r>
              <a:rPr lang="en-US"/>
              <a:t>Demo URL: </a:t>
            </a:r>
            <a:r>
              <a:rPr lang="en-US">
                <a:hlinkClick r:id="rId4"/>
              </a:rPr>
              <a:t>http://cogcomp.cs.illinois.edu/demo/tempdemo</a:t>
            </a:r>
            <a:endParaRPr lang="en-US"/>
          </a:p>
        </p:txBody>
      </p:sp>
      <p:sp>
        <p:nvSpPr>
          <p:cNvPr id="2" name="Rectangle 1"/>
          <p:cNvSpPr/>
          <p:nvPr/>
        </p:nvSpPr>
        <p:spPr>
          <a:xfrm>
            <a:off x="1752600" y="3581400"/>
            <a:ext cx="1676400" cy="21431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4953000" y="3567113"/>
            <a:ext cx="1600200" cy="2286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7772400" y="3505200"/>
            <a:ext cx="990600" cy="381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 name="Straight Connector 5"/>
          <p:cNvCxnSpPr/>
          <p:nvPr/>
        </p:nvCxnSpPr>
        <p:spPr>
          <a:xfrm>
            <a:off x="6719888" y="1801813"/>
            <a:ext cx="84931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732588" y="1966913"/>
            <a:ext cx="153511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563938" y="2139950"/>
            <a:ext cx="153511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86100" y="2286000"/>
            <a:ext cx="66833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568950" y="3352800"/>
            <a:ext cx="15351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par>
                                <p:cTn id="14" presetID="22" presetClass="entr" presetSubtype="2"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right)">
                                      <p:cBhvr>
                                        <p:cTn id="16" dur="500"/>
                                        <p:tgtEl>
                                          <p:spTgt spid="16"/>
                                        </p:tgtEl>
                                      </p:cBhvr>
                                    </p:animEffect>
                                  </p:childTnLst>
                                </p:cTn>
                              </p:par>
                              <p:par>
                                <p:cTn id="17" presetID="22" presetClass="entr" presetSubtype="2"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par>
                                <p:cTn id="20" presetID="22" presetClass="entr" presetSubtype="2"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righ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right)">
                                      <p:cBhvr>
                                        <p:cTn id="27" dur="500"/>
                                        <p:tgtEl>
                                          <p:spTgt spid="2"/>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right)">
                                      <p:cBhvr>
                                        <p:cTn id="30" dur="500"/>
                                        <p:tgtEl>
                                          <p:spTgt spid="8"/>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right)">
                                      <p:cBhvr>
                                        <p:cTn id="33" dur="500"/>
                                        <p:tgtEl>
                                          <p:spTgt spid="9"/>
                                        </p:tgtEl>
                                      </p:cBhvr>
                                    </p:animEffect>
                                  </p:childTnLst>
                                </p:cTn>
                              </p:par>
                              <p:par>
                                <p:cTn id="34" presetID="22" presetClass="entr" presetSubtype="2"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right)">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3"/>
          <p:cNvSpPr>
            <a:spLocks noGrp="1" noChangeArrowheads="1"/>
          </p:cNvSpPr>
          <p:nvPr>
            <p:ph type="sldNum" sz="quarter" idx="11"/>
          </p:nvPr>
        </p:nvSpPr>
        <p:spPr>
          <a:noFill/>
        </p:spPr>
        <p:txBody>
          <a:bodyPr/>
          <a:lstStyle/>
          <a:p>
            <a:fld id="{780E4AED-1A65-4E62-8F3C-5C89E4B7751A}" type="slidenum">
              <a:rPr lang="en-US" altLang="zh-TW" smtClean="0">
                <a:ea typeface="Arial Unicode MS" pitchFamily="34" charset="-122"/>
                <a:cs typeface="Arial Unicode MS" pitchFamily="34" charset="-122"/>
              </a:rPr>
              <a:pPr/>
              <a:t>78</a:t>
            </a:fld>
            <a:endParaRPr lang="en-US" altLang="zh-TW" smtClean="0">
              <a:ea typeface="Arial Unicode MS" pitchFamily="34" charset="-122"/>
              <a:cs typeface="Arial Unicode MS" pitchFamily="34" charset="-122"/>
            </a:endParaRPr>
          </a:p>
        </p:txBody>
      </p:sp>
      <p:sp>
        <p:nvSpPr>
          <p:cNvPr id="199682" name="Title 1"/>
          <p:cNvSpPr>
            <a:spLocks noGrp="1"/>
          </p:cNvSpPr>
          <p:nvPr>
            <p:ph type="title" idx="4294967295"/>
          </p:nvPr>
        </p:nvSpPr>
        <p:spPr>
          <a:xfrm>
            <a:off x="1009650" y="300038"/>
            <a:ext cx="8229600" cy="533400"/>
          </a:xfrm>
        </p:spPr>
        <p:txBody>
          <a:bodyPr/>
          <a:lstStyle/>
          <a:p>
            <a:r>
              <a:rPr lang="en-US" smtClean="0">
                <a:ea typeface="ＭＳ Ｐゴシック" pitchFamily="34" charset="-128"/>
              </a:rPr>
              <a:t>Evaluation</a:t>
            </a:r>
          </a:p>
        </p:txBody>
      </p:sp>
      <p:graphicFrame>
        <p:nvGraphicFramePr>
          <p:cNvPr id="5" name="Content Placeholder 4"/>
          <p:cNvGraphicFramePr>
            <a:graphicFrameLocks noGrp="1"/>
          </p:cNvGraphicFramePr>
          <p:nvPr>
            <p:ph idx="4294967295"/>
          </p:nvPr>
        </p:nvGraphicFramePr>
        <p:xfrm>
          <a:off x="381000" y="3733800"/>
          <a:ext cx="4552950" cy="2268538"/>
        </p:xfrm>
        <a:graphic>
          <a:graphicData uri="http://schemas.openxmlformats.org/drawingml/2006/table">
            <a:tbl>
              <a:tblPr/>
              <a:tblGrid>
                <a:gridCol w="1148006"/>
                <a:gridCol w="746097"/>
                <a:gridCol w="953749"/>
                <a:gridCol w="617790"/>
                <a:gridCol w="558412"/>
                <a:gridCol w="528896"/>
              </a:tblGrid>
              <a:tr h="230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empus Sans ITC" charset="0"/>
                          <a:ea typeface="ＭＳ Ｐゴシック" charset="0"/>
                          <a:cs typeface="Arial" charset="0"/>
                        </a:rPr>
                        <a:t>Connective</a:t>
                      </a:r>
                    </a:p>
                  </a:txBody>
                  <a:tcPr marL="91434" marR="91434" marT="33496" marB="334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empus Sans ITC" charset="0"/>
                          <a:ea typeface="ＭＳ Ｐゴシック" charset="0"/>
                          <a:cs typeface="Arial" charset="0"/>
                        </a:rPr>
                        <a:t># sent.</a:t>
                      </a:r>
                    </a:p>
                  </a:txBody>
                  <a:tcPr marL="91434" marR="91434" marT="33496" marB="334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empus Sans ITC" charset="0"/>
                          <a:ea typeface="ＭＳ Ｐゴシック" charset="0"/>
                          <a:cs typeface="Arial" charset="0"/>
                        </a:rPr>
                        <a:t># appear.</a:t>
                      </a:r>
                    </a:p>
                  </a:txBody>
                  <a:tcPr marL="91434" marR="91434" marT="33496" marB="334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empus Sans ITC" charset="0"/>
                          <a:ea typeface="ＭＳ Ｐゴシック" charset="0"/>
                          <a:cs typeface="Arial" charset="0"/>
                        </a:rPr>
                        <a:t>Prec.</a:t>
                      </a:r>
                    </a:p>
                  </a:txBody>
                  <a:tcPr marL="91434" marR="91434" marT="33496" marB="334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empus Sans ITC" charset="0"/>
                          <a:ea typeface="ＭＳ Ｐゴシック" charset="0"/>
                          <a:cs typeface="Arial" charset="0"/>
                        </a:rPr>
                        <a:t>Rec.</a:t>
                      </a:r>
                    </a:p>
                  </a:txBody>
                  <a:tcPr marL="91434" marR="91434" marT="33496" marB="334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empus Sans ITC" charset="0"/>
                          <a:ea typeface="ＭＳ Ｐゴシック" charset="0"/>
                          <a:cs typeface="Arial" charset="0"/>
                        </a:rPr>
                        <a:t>F</a:t>
                      </a:r>
                      <a:r>
                        <a:rPr kumimoji="0" lang="en-US" sz="1200" b="1" i="0" u="none" strike="noStrike" cap="none" normalizeH="0" baseline="-25000">
                          <a:ln>
                            <a:noFill/>
                          </a:ln>
                          <a:solidFill>
                            <a:schemeClr val="tx1"/>
                          </a:solidFill>
                          <a:effectLst/>
                          <a:latin typeface="Tempus Sans ITC" charset="0"/>
                          <a:ea typeface="ＭＳ Ｐゴシック" charset="0"/>
                          <a:cs typeface="Arial" charset="0"/>
                        </a:rPr>
                        <a:t>1</a:t>
                      </a:r>
                    </a:p>
                  </a:txBody>
                  <a:tcPr marL="91434" marR="91434" marT="33496" marB="334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0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empus Sans ITC" charset="0"/>
                          <a:ea typeface="ＭＳ Ｐゴシック" charset="0"/>
                          <a:cs typeface="Arial" charset="0"/>
                        </a:rPr>
                        <a:t>since</a:t>
                      </a:r>
                    </a:p>
                  </a:txBody>
                  <a:tcPr marL="91434" marR="91434" marT="33496" marB="334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empus Sans ITC" charset="0"/>
                          <a:ea typeface="ＭＳ Ｐゴシック" charset="0"/>
                          <a:cs typeface="Arial" charset="0"/>
                        </a:rPr>
                        <a:t>31</a:t>
                      </a:r>
                    </a:p>
                  </a:txBody>
                  <a:tcPr marL="91434" marR="91434" marT="33496" marB="334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empus Sans ITC" charset="0"/>
                          <a:ea typeface="ＭＳ Ｐゴシック" charset="0"/>
                          <a:cs typeface="Arial" charset="0"/>
                        </a:rPr>
                        <a:t>31</a:t>
                      </a:r>
                    </a:p>
                  </a:txBody>
                  <a:tcPr marL="91434" marR="91434" marT="33496" marB="334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empus Sans ITC" charset="0"/>
                          <a:ea typeface="ＭＳ Ｐゴシック" charset="0"/>
                          <a:cs typeface="Arial" charset="0"/>
                        </a:rPr>
                        <a:t>1.0</a:t>
                      </a:r>
                    </a:p>
                  </a:txBody>
                  <a:tcPr marL="91434" marR="91434" marT="33496" marB="334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empus Sans ITC" charset="0"/>
                          <a:ea typeface="ＭＳ Ｐゴシック" charset="0"/>
                          <a:cs typeface="Arial" charset="0"/>
                        </a:rPr>
                        <a:t>1.0</a:t>
                      </a:r>
                    </a:p>
                  </a:txBody>
                  <a:tcPr marL="91434" marR="91434" marT="33496" marB="334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empus Sans ITC" charset="0"/>
                          <a:ea typeface="ＭＳ Ｐゴシック" charset="0"/>
                          <a:cs typeface="Arial" charset="0"/>
                        </a:rPr>
                        <a:t>1.0</a:t>
                      </a:r>
                    </a:p>
                  </a:txBody>
                  <a:tcPr marL="91434" marR="91434" marT="33496" marB="334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0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empus Sans ITC" charset="0"/>
                          <a:ea typeface="ＭＳ Ｐゴシック" charset="0"/>
                          <a:cs typeface="Arial" charset="0"/>
                        </a:rPr>
                        <a:t>between</a:t>
                      </a:r>
                    </a:p>
                  </a:txBody>
                  <a:tcPr marL="91434" marR="91434" marT="33496" marB="334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empus Sans ITC" charset="0"/>
                          <a:ea typeface="ＭＳ Ｐゴシック" charset="0"/>
                          <a:cs typeface="Arial" charset="0"/>
                        </a:rPr>
                        <a:t>32</a:t>
                      </a:r>
                    </a:p>
                  </a:txBody>
                  <a:tcPr marL="91434" marR="91434" marT="33496" marB="334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empus Sans ITC" charset="0"/>
                          <a:ea typeface="ＭＳ Ｐゴシック" charset="0"/>
                          <a:cs typeface="Arial" charset="0"/>
                        </a:rPr>
                        <a:t>33</a:t>
                      </a:r>
                    </a:p>
                  </a:txBody>
                  <a:tcPr marL="91434" marR="91434" marT="33496" marB="334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empus Sans ITC" charset="0"/>
                          <a:ea typeface="ＭＳ Ｐゴシック" charset="0"/>
                          <a:cs typeface="Arial" charset="0"/>
                        </a:rPr>
                        <a:t>1.0</a:t>
                      </a:r>
                    </a:p>
                  </a:txBody>
                  <a:tcPr marL="91434" marR="91434" marT="33496" marB="334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empus Sans ITC" charset="0"/>
                          <a:ea typeface="ＭＳ Ｐゴシック" charset="0"/>
                          <a:cs typeface="Arial" charset="0"/>
                        </a:rPr>
                        <a:t>1.0</a:t>
                      </a:r>
                    </a:p>
                  </a:txBody>
                  <a:tcPr marL="91434" marR="91434" marT="33496" marB="334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empus Sans ITC" charset="0"/>
                          <a:ea typeface="ＭＳ Ｐゴシック" charset="0"/>
                          <a:cs typeface="Arial" charset="0"/>
                        </a:rPr>
                        <a:t>1.0</a:t>
                      </a:r>
                    </a:p>
                  </a:txBody>
                  <a:tcPr marL="91434" marR="91434" marT="33496" marB="334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96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empus Sans ITC" charset="0"/>
                          <a:ea typeface="ＭＳ Ｐゴシック" charset="0"/>
                          <a:cs typeface="Arial" charset="0"/>
                        </a:rPr>
                        <a:t>from</a:t>
                      </a:r>
                    </a:p>
                  </a:txBody>
                  <a:tcPr marL="91434" marR="91434" marT="33496" marB="334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empus Sans ITC" charset="0"/>
                          <a:ea typeface="ＭＳ Ｐゴシック" charset="0"/>
                          <a:cs typeface="Arial" charset="0"/>
                        </a:rPr>
                        <a:t>340</a:t>
                      </a:r>
                    </a:p>
                  </a:txBody>
                  <a:tcPr marL="91434" marR="91434" marT="33496" marB="334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empus Sans ITC" charset="0"/>
                          <a:ea typeface="ＭＳ Ｐゴシック" charset="0"/>
                          <a:cs typeface="Arial" charset="0"/>
                        </a:rPr>
                        <a:t>366</a:t>
                      </a:r>
                    </a:p>
                  </a:txBody>
                  <a:tcPr marL="91434" marR="91434" marT="33496" marB="334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empus Sans ITC" charset="0"/>
                          <a:ea typeface="ＭＳ Ｐゴシック" charset="0"/>
                          <a:cs typeface="Arial" charset="0"/>
                        </a:rPr>
                        <a:t>0.8</a:t>
                      </a:r>
                    </a:p>
                  </a:txBody>
                  <a:tcPr marL="91434" marR="91434" marT="33496" marB="334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empus Sans ITC" charset="0"/>
                          <a:ea typeface="ＭＳ Ｐゴシック" charset="0"/>
                          <a:cs typeface="Arial" charset="0"/>
                        </a:rPr>
                        <a:t>1.0</a:t>
                      </a:r>
                    </a:p>
                  </a:txBody>
                  <a:tcPr marL="91434" marR="91434" marT="33496" marB="334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empus Sans ITC" charset="0"/>
                          <a:ea typeface="ＭＳ Ｐゴシック" charset="0"/>
                          <a:cs typeface="Arial" charset="0"/>
                        </a:rPr>
                        <a:t>0.89</a:t>
                      </a:r>
                    </a:p>
                  </a:txBody>
                  <a:tcPr marL="91434" marR="91434" marT="33496" marB="334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96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empus Sans ITC" charset="0"/>
                          <a:ea typeface="ＭＳ Ｐゴシック" charset="0"/>
                          <a:cs typeface="Arial" charset="0"/>
                        </a:rPr>
                        <a:t>before</a:t>
                      </a:r>
                    </a:p>
                  </a:txBody>
                  <a:tcPr marL="91434" marR="91434" marT="33496" marB="334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empus Sans ITC" charset="0"/>
                          <a:ea typeface="ＭＳ Ｐゴシック" charset="0"/>
                          <a:cs typeface="Arial" charset="0"/>
                        </a:rPr>
                        <a:t>33</a:t>
                      </a:r>
                    </a:p>
                  </a:txBody>
                  <a:tcPr marL="91434" marR="91434" marT="33496" marB="334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empus Sans ITC" charset="0"/>
                          <a:ea typeface="ＭＳ Ｐゴシック" charset="0"/>
                          <a:cs typeface="Arial" charset="0"/>
                        </a:rPr>
                        <a:t>33</a:t>
                      </a:r>
                    </a:p>
                  </a:txBody>
                  <a:tcPr marL="91434" marR="91434" marT="33496" marB="334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empus Sans ITC" charset="0"/>
                          <a:ea typeface="ＭＳ Ｐゴシック" charset="0"/>
                          <a:cs typeface="Arial" charset="0"/>
                        </a:rPr>
                        <a:t>0.8</a:t>
                      </a:r>
                    </a:p>
                  </a:txBody>
                  <a:tcPr marL="91434" marR="91434" marT="33496" marB="334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empus Sans ITC" charset="0"/>
                          <a:ea typeface="ＭＳ Ｐゴシック" charset="0"/>
                          <a:cs typeface="Arial" charset="0"/>
                        </a:rPr>
                        <a:t>1.0</a:t>
                      </a:r>
                    </a:p>
                  </a:txBody>
                  <a:tcPr marL="91434" marR="91434" marT="33496" marB="334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empus Sans ITC" charset="0"/>
                          <a:ea typeface="ＭＳ Ｐゴシック" charset="0"/>
                          <a:cs typeface="Arial" charset="0"/>
                        </a:rPr>
                        <a:t>0.89</a:t>
                      </a:r>
                    </a:p>
                  </a:txBody>
                  <a:tcPr marL="91434" marR="91434" marT="33496" marB="334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96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empus Sans ITC" charset="0"/>
                          <a:ea typeface="ＭＳ Ｐゴシック" charset="0"/>
                          <a:cs typeface="Arial" charset="0"/>
                        </a:rPr>
                        <a:t>after</a:t>
                      </a:r>
                    </a:p>
                  </a:txBody>
                  <a:tcPr marL="91434" marR="91434" marT="33496" marB="334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empus Sans ITC" charset="0"/>
                          <a:ea typeface="ＭＳ Ｐゴシック" charset="0"/>
                          <a:cs typeface="Arial" charset="0"/>
                        </a:rPr>
                        <a:t>78</a:t>
                      </a:r>
                    </a:p>
                  </a:txBody>
                  <a:tcPr marL="91434" marR="91434" marT="33496" marB="334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empus Sans ITC" charset="0"/>
                          <a:ea typeface="ＭＳ Ｐゴシック" charset="0"/>
                          <a:cs typeface="Arial" charset="0"/>
                        </a:rPr>
                        <a:t>81</a:t>
                      </a:r>
                    </a:p>
                  </a:txBody>
                  <a:tcPr marL="91434" marR="91434" marT="33496" marB="334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empus Sans ITC" charset="0"/>
                          <a:ea typeface="ＭＳ Ｐゴシック" charset="0"/>
                          <a:cs typeface="Arial" charset="0"/>
                        </a:rPr>
                        <a:t>0.72</a:t>
                      </a:r>
                    </a:p>
                  </a:txBody>
                  <a:tcPr marL="91434" marR="91434" marT="33496" marB="334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empus Sans ITC" charset="0"/>
                          <a:ea typeface="ＭＳ Ｐゴシック" charset="0"/>
                          <a:cs typeface="Arial" charset="0"/>
                        </a:rPr>
                        <a:t>1.0</a:t>
                      </a:r>
                    </a:p>
                  </a:txBody>
                  <a:tcPr marL="91434" marR="91434" marT="33496" marB="334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empus Sans ITC" charset="0"/>
                          <a:ea typeface="ＭＳ Ｐゴシック" charset="0"/>
                          <a:cs typeface="Arial" charset="0"/>
                        </a:rPr>
                        <a:t>0.84</a:t>
                      </a:r>
                    </a:p>
                  </a:txBody>
                  <a:tcPr marL="91434" marR="91434" marT="33496" marB="334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96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empus Sans ITC" charset="0"/>
                          <a:ea typeface="ＭＳ Ｐゴシック" charset="0"/>
                          <a:cs typeface="Arial" charset="0"/>
                        </a:rPr>
                        <a:t>Average</a:t>
                      </a:r>
                    </a:p>
                  </a:txBody>
                  <a:tcPr marL="91434" marR="91434" marT="33496" marB="334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empus Sans ITC" charset="0"/>
                        <a:ea typeface="ＭＳ Ｐゴシック" charset="0"/>
                        <a:cs typeface="Arial" charset="0"/>
                      </a:endParaRPr>
                    </a:p>
                  </a:txBody>
                  <a:tcPr marL="91434" marR="91434" marT="33496" marB="334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empus Sans ITC" charset="0"/>
                        <a:ea typeface="ＭＳ Ｐゴシック" charset="0"/>
                        <a:cs typeface="Arial" charset="0"/>
                      </a:endParaRPr>
                    </a:p>
                  </a:txBody>
                  <a:tcPr marL="91434" marR="91434" marT="33496" marB="334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empus Sans ITC" charset="0"/>
                          <a:ea typeface="ＭＳ Ｐゴシック" charset="0"/>
                          <a:cs typeface="Arial" charset="0"/>
                        </a:rPr>
                        <a:t>0.86</a:t>
                      </a:r>
                    </a:p>
                  </a:txBody>
                  <a:tcPr marL="91434" marR="91434" marT="33496" marB="334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empus Sans ITC" charset="0"/>
                          <a:ea typeface="ＭＳ Ｐゴシック" charset="0"/>
                          <a:cs typeface="Arial" charset="0"/>
                        </a:rPr>
                        <a:t>1.0</a:t>
                      </a:r>
                    </a:p>
                  </a:txBody>
                  <a:tcPr marL="91434" marR="91434" marT="33496" marB="334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empus Sans ITC" charset="0"/>
                          <a:ea typeface="ＭＳ Ｐゴシック" charset="0"/>
                          <a:cs typeface="Arial" charset="0"/>
                        </a:rPr>
                        <a:t>0.92</a:t>
                      </a:r>
                    </a:p>
                  </a:txBody>
                  <a:tcPr marL="91434" marR="91434" marT="33496" marB="334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07285" name="Group 85"/>
          <p:cNvGraphicFramePr>
            <a:graphicFrameLocks noGrp="1"/>
          </p:cNvGraphicFramePr>
          <p:nvPr/>
        </p:nvGraphicFramePr>
        <p:xfrm>
          <a:off x="5029200" y="3733800"/>
          <a:ext cx="3868738" cy="914400"/>
        </p:xfrm>
        <a:graphic>
          <a:graphicData uri="http://schemas.openxmlformats.org/drawingml/2006/table">
            <a:tbl>
              <a:tblPr/>
              <a:tblGrid>
                <a:gridCol w="1122621"/>
                <a:gridCol w="817837"/>
                <a:gridCol w="944830"/>
                <a:gridCol w="983449"/>
              </a:tblGrid>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empus Sans ITC" pitchFamily="82" charset="0"/>
                          <a:cs typeface="Arial" pitchFamily="34" charset="0"/>
                        </a:rPr>
                        <a:t>Module</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empus Sans ITC" pitchFamily="82" charset="0"/>
                          <a:cs typeface="Arial" pitchFamily="34" charset="0"/>
                        </a:rPr>
                        <a:t>Correct</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empus Sans ITC" pitchFamily="82" charset="0"/>
                          <a:cs typeface="Arial" pitchFamily="34" charset="0"/>
                        </a:rPr>
                        <a:t>Incorrect</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empus Sans ITC" pitchFamily="82" charset="0"/>
                          <a:cs typeface="Arial" pitchFamily="34" charset="0"/>
                        </a:rPr>
                        <a:t>Accuracy</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empus Sans ITC" pitchFamily="82" charset="0"/>
                          <a:cs typeface="Arial" pitchFamily="34" charset="0"/>
                        </a:rPr>
                        <a:t>Normalizer</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empus Sans ITC" pitchFamily="82" charset="0"/>
                          <a:cs typeface="Arial" pitchFamily="34" charset="0"/>
                        </a:rPr>
                        <a:t>191</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empus Sans ITC" pitchFamily="82" charset="0"/>
                          <a:cs typeface="Arial" pitchFamily="34" charset="0"/>
                        </a:rPr>
                        <a:t>16</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empus Sans ITC" pitchFamily="82" charset="0"/>
                          <a:cs typeface="Arial" pitchFamily="34" charset="0"/>
                        </a:rPr>
                        <a:t>0.92</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empus Sans ITC" pitchFamily="82" charset="0"/>
                          <a:cs typeface="Arial" pitchFamily="34" charset="0"/>
                        </a:rPr>
                        <a:t>Comparator</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empus Sans ITC" pitchFamily="82" charset="0"/>
                          <a:cs typeface="Arial" pitchFamily="34" charset="0"/>
                        </a:rPr>
                        <a:t>191</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empus Sans ITC" pitchFamily="82" charset="0"/>
                          <a:cs typeface="Arial" pitchFamily="34" charset="0"/>
                        </a:rPr>
                        <a:t>0</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empus Sans ITC" pitchFamily="82" charset="0"/>
                          <a:cs typeface="Arial" pitchFamily="34" charset="0"/>
                        </a:rPr>
                        <a:t>1.0</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9763" name="TextBox 6"/>
          <p:cNvSpPr txBox="1">
            <a:spLocks noChangeArrowheads="1"/>
          </p:cNvSpPr>
          <p:nvPr/>
        </p:nvSpPr>
        <p:spPr bwMode="auto">
          <a:xfrm>
            <a:off x="304800" y="2362200"/>
            <a:ext cx="8534400" cy="954088"/>
          </a:xfrm>
          <a:prstGeom prst="rect">
            <a:avLst/>
          </a:prstGeom>
          <a:noFill/>
          <a:ln w="9525">
            <a:noFill/>
            <a:miter lim="800000"/>
            <a:headEnd/>
            <a:tailEnd/>
          </a:ln>
        </p:spPr>
        <p:txBody>
          <a:bodyPr>
            <a:spAutoFit/>
          </a:bodyPr>
          <a:lstStyle/>
          <a:p>
            <a:r>
              <a:rPr lang="en-US" sz="1400" b="1">
                <a:solidFill>
                  <a:srgbClr val="FF0000"/>
                </a:solidFill>
              </a:rPr>
              <a:t>IllinoisTime</a:t>
            </a:r>
            <a:r>
              <a:rPr lang="en-US" sz="1400">
                <a:solidFill>
                  <a:srgbClr val="FF0000"/>
                </a:solidFill>
              </a:rPr>
              <a:t>: </a:t>
            </a:r>
            <a:r>
              <a:rPr lang="en-US" sz="1400" i="1"/>
              <a:t>A Robust Shallow Temporal Reasoning System</a:t>
            </a:r>
            <a:r>
              <a:rPr lang="en-US" sz="1400"/>
              <a:t>, [</a:t>
            </a:r>
            <a:r>
              <a:rPr lang="en-US" sz="1400">
                <a:solidFill>
                  <a:srgbClr val="FF0000"/>
                </a:solidFill>
              </a:rPr>
              <a:t>Ran Zhao, Quang Do and Dan Roth, NAACL</a:t>
            </a:r>
            <a:r>
              <a:rPr lang="en-US" altLang="en-US" sz="1400">
                <a:solidFill>
                  <a:srgbClr val="FF0000"/>
                </a:solidFill>
              </a:rPr>
              <a:t>’</a:t>
            </a:r>
            <a:r>
              <a:rPr lang="en-US" sz="1400">
                <a:solidFill>
                  <a:srgbClr val="FF0000"/>
                </a:solidFill>
              </a:rPr>
              <a:t>12 Demo]</a:t>
            </a:r>
          </a:p>
          <a:p>
            <a:pPr marL="1028700" lvl="1" indent="-285750">
              <a:buFont typeface="Arial" charset="0"/>
              <a:buChar char="•"/>
            </a:pPr>
            <a:r>
              <a:rPr lang="en-US" sz="1400"/>
              <a:t>486 sentences from 183 articles in TimeBank 1.2, which contain at least one of the five </a:t>
            </a:r>
            <a:r>
              <a:rPr lang="en-US" sz="1400">
                <a:solidFill>
                  <a:srgbClr val="FF0000"/>
                </a:solidFill>
              </a:rPr>
              <a:t>temporal connectives </a:t>
            </a:r>
            <a:r>
              <a:rPr lang="en-US" sz="1400" i="1"/>
              <a:t>since</a:t>
            </a:r>
            <a:r>
              <a:rPr lang="en-US" sz="1400"/>
              <a:t>, </a:t>
            </a:r>
            <a:r>
              <a:rPr lang="en-US" sz="1400" i="1"/>
              <a:t>between</a:t>
            </a:r>
            <a:r>
              <a:rPr lang="en-US" sz="1400"/>
              <a:t>, </a:t>
            </a:r>
            <a:r>
              <a:rPr lang="en-US" sz="1400" i="1"/>
              <a:t>from</a:t>
            </a:r>
            <a:r>
              <a:rPr lang="en-US" sz="1400"/>
              <a:t>, </a:t>
            </a:r>
            <a:r>
              <a:rPr lang="en-US" sz="1400" i="1"/>
              <a:t>before</a:t>
            </a:r>
            <a:r>
              <a:rPr lang="en-US" sz="1400"/>
              <a:t>, </a:t>
            </a:r>
            <a:r>
              <a:rPr lang="en-US" sz="1400" i="1"/>
              <a:t>after</a:t>
            </a:r>
          </a:p>
        </p:txBody>
      </p:sp>
      <p:sp>
        <p:nvSpPr>
          <p:cNvPr id="199764" name="TextBox 6"/>
          <p:cNvSpPr txBox="1">
            <a:spLocks noChangeArrowheads="1"/>
          </p:cNvSpPr>
          <p:nvPr/>
        </p:nvSpPr>
        <p:spPr bwMode="auto">
          <a:xfrm>
            <a:off x="304800" y="990600"/>
            <a:ext cx="8534400" cy="1384300"/>
          </a:xfrm>
          <a:prstGeom prst="rect">
            <a:avLst/>
          </a:prstGeom>
          <a:noFill/>
          <a:ln w="9525">
            <a:noFill/>
            <a:miter lim="800000"/>
            <a:headEnd/>
            <a:tailEnd/>
          </a:ln>
        </p:spPr>
        <p:txBody>
          <a:bodyPr>
            <a:spAutoFit/>
          </a:bodyPr>
          <a:lstStyle/>
          <a:p>
            <a:r>
              <a:rPr lang="en-US" sz="1400" b="1">
                <a:solidFill>
                  <a:srgbClr val="FF0000"/>
                </a:solidFill>
              </a:rPr>
              <a:t>HeidelTime</a:t>
            </a:r>
            <a:r>
              <a:rPr lang="en-US" sz="1400">
                <a:solidFill>
                  <a:srgbClr val="FF0000"/>
                </a:solidFill>
              </a:rPr>
              <a:t>: </a:t>
            </a:r>
            <a:r>
              <a:rPr lang="en-US" sz="1400" i="1"/>
              <a:t>High Qualitiy Rule-based Extraction and Normalization of Temporal Expressions</a:t>
            </a:r>
            <a:r>
              <a:rPr lang="en-US" sz="1400"/>
              <a:t>, </a:t>
            </a:r>
            <a:r>
              <a:rPr lang="en-US" sz="1400">
                <a:solidFill>
                  <a:srgbClr val="FF0000"/>
                </a:solidFill>
              </a:rPr>
              <a:t>[Jannik Strötgen and Michael Gertz: HeidelTime, SemEval</a:t>
            </a:r>
            <a:r>
              <a:rPr lang="en-US" altLang="en-US" sz="1400">
                <a:solidFill>
                  <a:srgbClr val="FF0000"/>
                </a:solidFill>
              </a:rPr>
              <a:t>’</a:t>
            </a:r>
            <a:r>
              <a:rPr lang="en-US" sz="1400">
                <a:solidFill>
                  <a:srgbClr val="FF0000"/>
                </a:solidFill>
              </a:rPr>
              <a:t>10]</a:t>
            </a:r>
          </a:p>
          <a:p>
            <a:pPr marL="1028700" lvl="1" indent="-285750">
              <a:buFont typeface="Arial" charset="0"/>
              <a:buChar char="•"/>
            </a:pPr>
            <a:r>
              <a:rPr lang="en-US" sz="1400"/>
              <a:t>Data: TempEval</a:t>
            </a:r>
            <a:r>
              <a:rPr lang="en-US" altLang="en-US" sz="1400"/>
              <a:t>’</a:t>
            </a:r>
            <a:r>
              <a:rPr lang="en-US" sz="1400"/>
              <a:t>10 data sets derived from TimeBank.</a:t>
            </a:r>
          </a:p>
          <a:p>
            <a:pPr marL="1028700" lvl="1" indent="-285750">
              <a:buFont typeface="Arial" charset="0"/>
              <a:buChar char="•"/>
            </a:pPr>
            <a:r>
              <a:rPr lang="en-US" sz="1400"/>
              <a:t>Precision: 90%</a:t>
            </a:r>
          </a:p>
          <a:p>
            <a:pPr marL="1028700" lvl="1" indent="-285750">
              <a:buFont typeface="Arial" charset="0"/>
              <a:buChar char="•"/>
            </a:pPr>
            <a:r>
              <a:rPr lang="en-US" sz="1400"/>
              <a:t>Recall: 82%</a:t>
            </a:r>
          </a:p>
          <a:p>
            <a:pPr marL="1028700" lvl="1" indent="-285750">
              <a:buFont typeface="Arial" charset="0"/>
              <a:buChar char="•"/>
            </a:pPr>
            <a:r>
              <a:rPr lang="en-US" sz="1400"/>
              <a:t>F</a:t>
            </a:r>
            <a:r>
              <a:rPr lang="en-US" sz="1400" baseline="-25000"/>
              <a:t>1</a:t>
            </a:r>
            <a:r>
              <a:rPr lang="en-US" sz="1400"/>
              <a:t>: 86%</a:t>
            </a:r>
          </a:p>
        </p:txBody>
      </p:sp>
      <p:sp>
        <p:nvSpPr>
          <p:cNvPr id="199765" name="TextBox 1"/>
          <p:cNvSpPr txBox="1">
            <a:spLocks noChangeArrowheads="1"/>
          </p:cNvSpPr>
          <p:nvPr/>
        </p:nvSpPr>
        <p:spPr bwMode="auto">
          <a:xfrm>
            <a:off x="304800" y="3352800"/>
            <a:ext cx="1828800" cy="307975"/>
          </a:xfrm>
          <a:prstGeom prst="rect">
            <a:avLst/>
          </a:prstGeom>
          <a:noFill/>
          <a:ln w="9525">
            <a:noFill/>
            <a:miter lim="800000"/>
            <a:headEnd/>
            <a:tailEnd/>
          </a:ln>
        </p:spPr>
        <p:txBody>
          <a:bodyPr>
            <a:spAutoFit/>
          </a:bodyPr>
          <a:lstStyle/>
          <a:p>
            <a:r>
              <a:rPr lang="en-US" sz="1400" b="1"/>
              <a:t>Extractor</a:t>
            </a:r>
          </a:p>
        </p:txBody>
      </p:sp>
      <p:sp>
        <p:nvSpPr>
          <p:cNvPr id="199766" name="TextBox 9"/>
          <p:cNvSpPr txBox="1">
            <a:spLocks noChangeArrowheads="1"/>
          </p:cNvSpPr>
          <p:nvPr/>
        </p:nvSpPr>
        <p:spPr bwMode="auto">
          <a:xfrm>
            <a:off x="4953000" y="3352800"/>
            <a:ext cx="3429000" cy="307975"/>
          </a:xfrm>
          <a:prstGeom prst="rect">
            <a:avLst/>
          </a:prstGeom>
          <a:noFill/>
          <a:ln w="9525">
            <a:noFill/>
            <a:miter lim="800000"/>
            <a:headEnd/>
            <a:tailEnd/>
          </a:ln>
        </p:spPr>
        <p:txBody>
          <a:bodyPr>
            <a:spAutoFit/>
          </a:bodyPr>
          <a:lstStyle/>
          <a:p>
            <a:r>
              <a:rPr lang="en-US" sz="1400" b="1"/>
              <a:t>Normalizer &amp; Comparator</a:t>
            </a:r>
          </a:p>
        </p:txBody>
      </p:sp>
    </p:spTree>
  </p:cSld>
  <p:clrMapOvr>
    <a:masterClrMapping/>
  </p:clrMapOvr>
  <p:transition spd="med"/>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6"/>
          <p:cNvSpPr>
            <a:spLocks noGrp="1" noChangeArrowheads="1"/>
          </p:cNvSpPr>
          <p:nvPr>
            <p:ph type="sldNum" sz="quarter" idx="12"/>
          </p:nvPr>
        </p:nvSpPr>
        <p:spPr>
          <a:ln>
            <a:miter lim="800000"/>
            <a:headEnd/>
            <a:tailEnd/>
          </a:ln>
        </p:spPr>
        <p:txBody>
          <a:bodyPr/>
          <a:lstStyle/>
          <a:p>
            <a:pPr>
              <a:defRPr/>
            </a:pPr>
            <a:fld id="{B5D69E08-C995-4E96-AC7C-7D1D07298B22}" type="slidenum">
              <a:rPr lang="en-US" smtClean="0"/>
              <a:pPr>
                <a:defRPr/>
              </a:pPr>
              <a:t>79</a:t>
            </a:fld>
            <a:endParaRPr lang="en-US" smtClean="0"/>
          </a:p>
        </p:txBody>
      </p:sp>
      <p:sp>
        <p:nvSpPr>
          <p:cNvPr id="200706"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1CB438C2-E5FD-4FE9-99E7-420197A68817}" type="slidenum">
              <a:rPr lang="en-US" sz="1200">
                <a:latin typeface="Garamond" pitchFamily="18" charset="0"/>
              </a:rPr>
              <a:pPr algn="r"/>
              <a:t>79</a:t>
            </a:fld>
            <a:endParaRPr lang="en-US" sz="1200">
              <a:latin typeface="Garamond" pitchFamily="18" charset="0"/>
            </a:endParaRPr>
          </a:p>
        </p:txBody>
      </p:sp>
      <p:sp>
        <p:nvSpPr>
          <p:cNvPr id="200707" name="Rectangle 2"/>
          <p:cNvSpPr>
            <a:spLocks noGrp="1" noChangeArrowheads="1"/>
          </p:cNvSpPr>
          <p:nvPr>
            <p:ph type="title" idx="4294967295"/>
          </p:nvPr>
        </p:nvSpPr>
        <p:spPr>
          <a:xfrm>
            <a:off x="914400" y="220663"/>
            <a:ext cx="8229600" cy="1139825"/>
          </a:xfrm>
        </p:spPr>
        <p:txBody>
          <a:bodyPr/>
          <a:lstStyle/>
          <a:p>
            <a:pPr eaLnBrk="1" hangingPunct="1"/>
            <a:r>
              <a:rPr lang="en-US" altLang="zh-CN" sz="3800" smtClean="0">
                <a:ea typeface="SimSun" pitchFamily="2" charset="-122"/>
              </a:rPr>
              <a:t>Outline</a:t>
            </a:r>
            <a:endParaRPr lang="en-US" altLang="zh-CN" smtClean="0">
              <a:ea typeface="SimSun" pitchFamily="2" charset="-122"/>
            </a:endParaRPr>
          </a:p>
        </p:txBody>
      </p:sp>
      <p:sp>
        <p:nvSpPr>
          <p:cNvPr id="200708" name="Rectangle 3"/>
          <p:cNvSpPr>
            <a:spLocks noGrp="1" noChangeArrowheads="1"/>
          </p:cNvSpPr>
          <p:nvPr>
            <p:ph type="body" idx="4294967295"/>
          </p:nvPr>
        </p:nvSpPr>
        <p:spPr>
          <a:xfrm>
            <a:off x="457200" y="1125538"/>
            <a:ext cx="7620000" cy="4525962"/>
          </a:xfrm>
        </p:spPr>
        <p:txBody>
          <a:bodyPr/>
          <a:lstStyle/>
          <a:p>
            <a:pPr marL="609600" indent="-609600" eaLnBrk="1" hangingPunct="1">
              <a:lnSpc>
                <a:spcPct val="80000"/>
              </a:lnSpc>
              <a:buSzTx/>
              <a:buFont typeface="Wingdings" pitchFamily="2" charset="2"/>
              <a:buAutoNum type="arabicPeriod"/>
            </a:pPr>
            <a:r>
              <a:rPr lang="en-US" altLang="zh-CN" sz="2200" smtClean="0">
                <a:solidFill>
                  <a:srgbClr val="B2B2B2"/>
                </a:solidFill>
                <a:ea typeface="SimSun" pitchFamily="2" charset="-122"/>
              </a:rPr>
              <a:t>Background: Motivations and Goals</a:t>
            </a:r>
          </a:p>
          <a:p>
            <a:pPr marL="609600" indent="-609600" eaLnBrk="1" hangingPunct="1">
              <a:lnSpc>
                <a:spcPct val="80000"/>
              </a:lnSpc>
              <a:buSzTx/>
              <a:buFont typeface="Wingdings" pitchFamily="2" charset="2"/>
              <a:buAutoNum type="arabicPeriod"/>
            </a:pPr>
            <a:r>
              <a:rPr lang="en-US" altLang="zh-CN" sz="2200" smtClean="0">
                <a:solidFill>
                  <a:srgbClr val="B2B2B2"/>
                </a:solidFill>
                <a:ea typeface="SimSun" pitchFamily="2" charset="-122"/>
              </a:rPr>
              <a:t>Temporal Information Representation Theories</a:t>
            </a:r>
          </a:p>
          <a:p>
            <a:pPr marL="609600" indent="-609600" eaLnBrk="1" hangingPunct="1">
              <a:lnSpc>
                <a:spcPct val="80000"/>
              </a:lnSpc>
              <a:buSzTx/>
              <a:buFont typeface="Wingdings" pitchFamily="2" charset="2"/>
              <a:buAutoNum type="arabicPeriod"/>
            </a:pPr>
            <a:r>
              <a:rPr lang="en-US" altLang="zh-CN" sz="2200" smtClean="0">
                <a:solidFill>
                  <a:srgbClr val="B2B2B2"/>
                </a:solidFill>
                <a:ea typeface="SimSun" pitchFamily="2" charset="-122"/>
              </a:rPr>
              <a:t>Temporal Expression Extraction and Normalization </a:t>
            </a:r>
          </a:p>
          <a:p>
            <a:pPr marL="609600" indent="-609600" eaLnBrk="1" hangingPunct="1">
              <a:lnSpc>
                <a:spcPct val="80000"/>
              </a:lnSpc>
              <a:buSzTx/>
              <a:buFont typeface="Wingdings" pitchFamily="2" charset="2"/>
              <a:buAutoNum type="arabicPeriod"/>
            </a:pPr>
            <a:r>
              <a:rPr lang="en-US" altLang="zh-CN" sz="2200" smtClean="0">
                <a:ea typeface="SimSun" pitchFamily="2" charset="-122"/>
              </a:rPr>
              <a:t>Temporal Slot Filling</a:t>
            </a:r>
          </a:p>
          <a:p>
            <a:pPr marL="609600" indent="-609600" eaLnBrk="1" hangingPunct="1">
              <a:lnSpc>
                <a:spcPct val="80000"/>
              </a:lnSpc>
              <a:buSzTx/>
              <a:buFont typeface="Wingdings" pitchFamily="2" charset="2"/>
              <a:buAutoNum type="arabicPeriod"/>
            </a:pPr>
            <a:endParaRPr lang="en-US" altLang="zh-CN" sz="2200" smtClean="0">
              <a:solidFill>
                <a:srgbClr val="B2B2B2"/>
              </a:solidFill>
              <a:ea typeface="SimSun" pitchFamily="2" charset="-122"/>
            </a:endParaRPr>
          </a:p>
          <a:p>
            <a:pPr marL="609600" indent="-609600" eaLnBrk="1" hangingPunct="1">
              <a:lnSpc>
                <a:spcPct val="80000"/>
              </a:lnSpc>
              <a:buSzTx/>
              <a:buFont typeface="Wingdings" pitchFamily="2" charset="2"/>
              <a:buAutoNum type="arabicPeriod"/>
            </a:pPr>
            <a:r>
              <a:rPr lang="en-US" altLang="zh-CN" sz="2200" smtClean="0">
                <a:solidFill>
                  <a:srgbClr val="B2B2B2"/>
                </a:solidFill>
                <a:ea typeface="SimSun" pitchFamily="2" charset="-122"/>
              </a:rPr>
              <a:t>Tea Break</a:t>
            </a:r>
          </a:p>
          <a:p>
            <a:pPr marL="609600" indent="-609600" eaLnBrk="1" hangingPunct="1">
              <a:lnSpc>
                <a:spcPct val="80000"/>
              </a:lnSpc>
              <a:buSzTx/>
              <a:buFont typeface="Wingdings" pitchFamily="2" charset="2"/>
              <a:buAutoNum type="arabicPeriod"/>
            </a:pPr>
            <a:endParaRPr lang="en-US" altLang="zh-CN" sz="2200" smtClean="0">
              <a:solidFill>
                <a:srgbClr val="B2B2B2"/>
              </a:solidFill>
              <a:ea typeface="SimSun" pitchFamily="2" charset="-122"/>
            </a:endParaRPr>
          </a:p>
          <a:p>
            <a:pPr marL="609600" indent="-609600" eaLnBrk="1" hangingPunct="1">
              <a:lnSpc>
                <a:spcPct val="80000"/>
              </a:lnSpc>
              <a:buSzTx/>
              <a:buFont typeface="Wingdings" pitchFamily="2" charset="2"/>
              <a:buAutoNum type="arabicPeriod"/>
            </a:pPr>
            <a:r>
              <a:rPr lang="en-US" altLang="zh-CN" sz="2200" smtClean="0">
                <a:solidFill>
                  <a:srgbClr val="B2B2B2"/>
                </a:solidFill>
                <a:ea typeface="SimSun" pitchFamily="2" charset="-122"/>
              </a:rPr>
              <a:t>Event Timelining and Temporal Reasoning</a:t>
            </a:r>
          </a:p>
          <a:p>
            <a:pPr marL="609600" indent="-609600" eaLnBrk="1" hangingPunct="1">
              <a:lnSpc>
                <a:spcPct val="80000"/>
              </a:lnSpc>
              <a:buSzTx/>
              <a:buFont typeface="Wingdings" pitchFamily="2" charset="2"/>
              <a:buAutoNum type="arabicPeriod"/>
            </a:pPr>
            <a:r>
              <a:rPr lang="en-US" altLang="zh-CN" sz="2200" smtClean="0">
                <a:solidFill>
                  <a:srgbClr val="B2B2B2"/>
                </a:solidFill>
                <a:ea typeface="SimSun" pitchFamily="2" charset="-122"/>
              </a:rPr>
              <a:t>Resources and Demos</a:t>
            </a:r>
          </a:p>
          <a:p>
            <a:pPr marL="609600" indent="-609600" eaLnBrk="1" hangingPunct="1">
              <a:lnSpc>
                <a:spcPct val="80000"/>
              </a:lnSpc>
              <a:buSzTx/>
              <a:buFont typeface="Wingdings" pitchFamily="2" charset="2"/>
              <a:buAutoNum type="arabicPeriod"/>
            </a:pPr>
            <a:r>
              <a:rPr lang="en-US" altLang="zh-CN" sz="2200" smtClean="0">
                <a:solidFill>
                  <a:srgbClr val="B2B2B2"/>
                </a:solidFill>
                <a:ea typeface="SimSun" pitchFamily="2" charset="-122"/>
              </a:rPr>
              <a:t>Conclusions</a:t>
            </a:r>
          </a:p>
        </p:txBody>
      </p:sp>
      <p:pic>
        <p:nvPicPr>
          <p:cNvPr id="200709" name="Picture 5"/>
          <p:cNvPicPr>
            <a:picLocks noChangeAspect="1" noChangeArrowheads="1"/>
          </p:cNvPicPr>
          <p:nvPr/>
        </p:nvPicPr>
        <p:blipFill>
          <a:blip r:embed="rId3"/>
          <a:srcRect/>
          <a:stretch>
            <a:fillRect/>
          </a:stretch>
        </p:blipFill>
        <p:spPr bwMode="auto">
          <a:xfrm>
            <a:off x="5181600" y="4495800"/>
            <a:ext cx="2089150" cy="1597025"/>
          </a:xfrm>
          <a:prstGeom prst="rect">
            <a:avLst/>
          </a:prstGeom>
          <a:noFill/>
          <a:ln w="9525">
            <a:noFill/>
            <a:miter lim="800000"/>
            <a:headEnd/>
            <a:tailEnd/>
          </a:ln>
        </p:spPr>
      </p:pic>
      <p:sp>
        <p:nvSpPr>
          <p:cNvPr id="200710" name="Line 5"/>
          <p:cNvSpPr>
            <a:spLocks noChangeShapeType="1"/>
          </p:cNvSpPr>
          <p:nvPr/>
        </p:nvSpPr>
        <p:spPr bwMode="auto">
          <a:xfrm>
            <a:off x="7848600" y="1219200"/>
            <a:ext cx="0" cy="3363913"/>
          </a:xfrm>
          <a:prstGeom prst="line">
            <a:avLst/>
          </a:prstGeom>
          <a:noFill/>
          <a:ln w="31750">
            <a:solidFill>
              <a:schemeClr val="accent2"/>
            </a:solidFill>
            <a:round/>
            <a:headEnd/>
            <a:tailEnd type="triangle" w="med" len="med"/>
          </a:ln>
        </p:spPr>
        <p:txBody>
          <a:bodyPr/>
          <a:lstStyle/>
          <a:p>
            <a:endParaRPr lang="en-US"/>
          </a:p>
        </p:txBody>
      </p:sp>
      <p:sp>
        <p:nvSpPr>
          <p:cNvPr id="200711" name="Rectangle 7"/>
          <p:cNvSpPr>
            <a:spLocks noChangeArrowheads="1"/>
          </p:cNvSpPr>
          <p:nvPr/>
        </p:nvSpPr>
        <p:spPr bwMode="auto">
          <a:xfrm>
            <a:off x="7848600" y="2224088"/>
            <a:ext cx="719138" cy="287337"/>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sz="1900" b="1">
                <a:solidFill>
                  <a:schemeClr val="tx2"/>
                </a:solidFill>
                <a:latin typeface="Comic Sans MS" pitchFamily="66" charset="0"/>
                <a:ea typeface="SimSun" pitchFamily="2" charset="-122"/>
              </a:rPr>
              <a:t>10:30</a:t>
            </a:r>
          </a:p>
        </p:txBody>
      </p:sp>
      <p:sp>
        <p:nvSpPr>
          <p:cNvPr id="200712" name="Rectangle 16"/>
          <p:cNvSpPr>
            <a:spLocks noChangeArrowheads="1"/>
          </p:cNvSpPr>
          <p:nvPr/>
        </p:nvSpPr>
        <p:spPr bwMode="auto">
          <a:xfrm>
            <a:off x="7842250" y="5189538"/>
            <a:ext cx="719138" cy="287337"/>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endParaRPr lang="en-US" sz="1900" b="1">
              <a:solidFill>
                <a:schemeClr val="tx2"/>
              </a:solidFill>
              <a:latin typeface="Comic Sans MS" pitchFamily="66" charset="0"/>
              <a:ea typeface="SimSun" pitchFamily="2"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6"/>
          <p:cNvSpPr>
            <a:spLocks noGrp="1" noChangeArrowheads="1"/>
          </p:cNvSpPr>
          <p:nvPr>
            <p:ph type="sldNum" sz="quarter" idx="12"/>
          </p:nvPr>
        </p:nvSpPr>
        <p:spPr>
          <a:ln>
            <a:miter lim="800000"/>
            <a:headEnd/>
            <a:tailEnd/>
          </a:ln>
        </p:spPr>
        <p:txBody>
          <a:bodyPr/>
          <a:lstStyle/>
          <a:p>
            <a:pPr>
              <a:defRPr/>
            </a:pPr>
            <a:fld id="{ACAD3E00-839A-4BCC-ACE4-940D74F65006}" type="slidenum">
              <a:rPr lang="en-US" smtClean="0"/>
              <a:pPr>
                <a:defRPr/>
              </a:pPr>
              <a:t>8</a:t>
            </a:fld>
            <a:endParaRPr lang="en-US" smtClean="0"/>
          </a:p>
        </p:txBody>
      </p:sp>
      <p:sp>
        <p:nvSpPr>
          <p:cNvPr id="66562"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109F7018-8490-4B1E-9FB8-6CCAC43C6373}" type="slidenum">
              <a:rPr lang="en-US" sz="1200">
                <a:latin typeface="Garamond" pitchFamily="18" charset="0"/>
              </a:rPr>
              <a:pPr algn="r"/>
              <a:t>8</a:t>
            </a:fld>
            <a:endParaRPr lang="en-US" sz="1200">
              <a:latin typeface="Garamond" pitchFamily="18" charset="0"/>
            </a:endParaRPr>
          </a:p>
        </p:txBody>
      </p:sp>
      <p:sp>
        <p:nvSpPr>
          <p:cNvPr id="66563" name="Rectangle 2"/>
          <p:cNvSpPr>
            <a:spLocks noGrp="1" noChangeArrowheads="1"/>
          </p:cNvSpPr>
          <p:nvPr>
            <p:ph type="title"/>
          </p:nvPr>
        </p:nvSpPr>
        <p:spPr>
          <a:xfrm>
            <a:off x="900113" y="271463"/>
            <a:ext cx="8101012" cy="1139825"/>
          </a:xfrm>
        </p:spPr>
        <p:txBody>
          <a:bodyPr/>
          <a:lstStyle/>
          <a:p>
            <a:pPr eaLnBrk="1" hangingPunct="1"/>
            <a:r>
              <a:rPr lang="en-US" sz="3400" smtClean="0">
                <a:ea typeface="ＭＳ Ｐゴシック" pitchFamily="34" charset="-128"/>
              </a:rPr>
              <a:t>Why Extracting Temporal Information?</a:t>
            </a:r>
          </a:p>
        </p:txBody>
      </p:sp>
      <p:sp>
        <p:nvSpPr>
          <p:cNvPr id="66564" name="Rectangle 3"/>
          <p:cNvSpPr>
            <a:spLocks noGrp="1" noChangeArrowheads="1"/>
          </p:cNvSpPr>
          <p:nvPr>
            <p:ph type="body" idx="1"/>
          </p:nvPr>
        </p:nvSpPr>
        <p:spPr>
          <a:xfrm>
            <a:off x="457200" y="1039813"/>
            <a:ext cx="8229600" cy="5184775"/>
          </a:xfrm>
        </p:spPr>
        <p:txBody>
          <a:bodyPr/>
          <a:lstStyle/>
          <a:p>
            <a:pPr eaLnBrk="1" hangingPunct="1"/>
            <a:r>
              <a:rPr lang="en-US" altLang="zh-CN" sz="2800" smtClean="0">
                <a:ea typeface="SimSun" pitchFamily="2" charset="-122"/>
              </a:rPr>
              <a:t>Important to many NLP applications</a:t>
            </a:r>
          </a:p>
          <a:p>
            <a:pPr lvl="1" eaLnBrk="1" hangingPunct="1"/>
            <a:r>
              <a:rPr lang="en-US" altLang="zh-CN" sz="2400" smtClean="0">
                <a:ea typeface="SimSun" pitchFamily="2" charset="-122"/>
              </a:rPr>
              <a:t>Textual inference (Baral et al., 2005)</a:t>
            </a:r>
          </a:p>
          <a:p>
            <a:pPr lvl="1" eaLnBrk="1" hangingPunct="1"/>
            <a:r>
              <a:rPr lang="en-US" altLang="zh-CN" sz="2400" smtClean="0">
                <a:ea typeface="SimSun" pitchFamily="2" charset="-122"/>
              </a:rPr>
              <a:t>Multi-document text summarization (Barzilay e al., 2002), </a:t>
            </a:r>
          </a:p>
          <a:p>
            <a:pPr lvl="1" eaLnBrk="1" hangingPunct="1"/>
            <a:r>
              <a:rPr lang="en-US" altLang="zh-CN" sz="2400" smtClean="0">
                <a:ea typeface="SimSun" pitchFamily="2" charset="-122"/>
              </a:rPr>
              <a:t>Temporal event tracking (e.g. Chambers et al., 2009; Ji and Chen, 2009)</a:t>
            </a:r>
          </a:p>
          <a:p>
            <a:pPr lvl="1" eaLnBrk="1" hangingPunct="1"/>
            <a:r>
              <a:rPr lang="en-US" altLang="zh-CN" sz="2400" smtClean="0">
                <a:ea typeface="SimSun" pitchFamily="2" charset="-122"/>
              </a:rPr>
              <a:t>Temporal grounding for semantic relations (Do et al., 2012)</a:t>
            </a:r>
          </a:p>
          <a:p>
            <a:pPr lvl="1" eaLnBrk="1" hangingPunct="1"/>
            <a:r>
              <a:rPr lang="en-US" altLang="zh-CN" sz="2400" smtClean="0">
                <a:ea typeface="SimSun" pitchFamily="2" charset="-122"/>
              </a:rPr>
              <a:t>Template based question answering (Ahn et al., 2006, Schockaert et al., 2006)</a:t>
            </a:r>
          </a:p>
          <a:p>
            <a:pPr lvl="1" eaLnBrk="1" hangingPunct="1"/>
            <a:r>
              <a:rPr lang="en-US" altLang="zh-CN" sz="2400" smtClean="0">
                <a:ea typeface="SimSun" pitchFamily="2" charset="-122"/>
              </a:rPr>
              <a:t>Knowledge Base Population (Ji et al., 2011)</a:t>
            </a:r>
          </a:p>
          <a:p>
            <a:pPr eaLnBrk="1" hangingPunct="1"/>
            <a:endParaRPr lang="en-US" altLang="zh-CN" sz="2800" smtClean="0">
              <a:ea typeface="SimSun" pitchFamily="2" charset="-122"/>
            </a:endParaRPr>
          </a:p>
          <a:p>
            <a:pPr eaLnBrk="1" hangingPunct="1"/>
            <a:endParaRPr lang="en-US" altLang="zh-CN" sz="2800" smtClean="0">
              <a:ea typeface="SimSun" pitchFamily="2" charset="-122"/>
            </a:endParaRPr>
          </a:p>
          <a:p>
            <a:pPr lvl="1" eaLnBrk="1" hangingPunct="1"/>
            <a:endParaRPr lang="en-US" altLang="zh-CN" sz="2400" smtClean="0">
              <a:ea typeface="SimSun" pitchFamily="2" charset="-122"/>
            </a:endParaRP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6"/>
          <p:cNvSpPr>
            <a:spLocks noGrp="1" noChangeArrowheads="1"/>
          </p:cNvSpPr>
          <p:nvPr>
            <p:ph type="sldNum" sz="quarter" idx="12"/>
          </p:nvPr>
        </p:nvSpPr>
        <p:spPr>
          <a:ln>
            <a:miter lim="800000"/>
            <a:headEnd/>
            <a:tailEnd/>
          </a:ln>
        </p:spPr>
        <p:txBody>
          <a:bodyPr/>
          <a:lstStyle/>
          <a:p>
            <a:pPr>
              <a:defRPr/>
            </a:pPr>
            <a:fld id="{89A8E1AA-AC30-45C4-AF98-28FA8CFC9EA1}" type="slidenum">
              <a:rPr lang="en-US" smtClean="0"/>
              <a:pPr>
                <a:defRPr/>
              </a:pPr>
              <a:t>80</a:t>
            </a:fld>
            <a:endParaRPr lang="en-US" smtClean="0"/>
          </a:p>
        </p:txBody>
      </p:sp>
      <p:sp>
        <p:nvSpPr>
          <p:cNvPr id="202754"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8A52A0BB-6BD4-4507-997B-670E3664BF86}" type="slidenum">
              <a:rPr lang="en-US" sz="1200">
                <a:latin typeface="Garamond" pitchFamily="18" charset="0"/>
              </a:rPr>
              <a:pPr algn="r"/>
              <a:t>80</a:t>
            </a:fld>
            <a:endParaRPr lang="en-US" sz="1200">
              <a:latin typeface="Garamond" pitchFamily="18" charset="0"/>
            </a:endParaRPr>
          </a:p>
        </p:txBody>
      </p:sp>
      <p:sp>
        <p:nvSpPr>
          <p:cNvPr id="202755" name="Rectangle 2"/>
          <p:cNvSpPr>
            <a:spLocks noGrp="1" noChangeArrowheads="1"/>
          </p:cNvSpPr>
          <p:nvPr>
            <p:ph type="body" idx="1"/>
          </p:nvPr>
        </p:nvSpPr>
        <p:spPr>
          <a:xfrm>
            <a:off x="468313" y="1628775"/>
            <a:ext cx="8229600" cy="4525963"/>
          </a:xfrm>
        </p:spPr>
        <p:txBody>
          <a:bodyPr/>
          <a:lstStyle/>
          <a:p>
            <a:pPr marL="609600" indent="-609600" eaLnBrk="1" hangingPunct="1"/>
            <a:r>
              <a:rPr lang="en-US" altLang="zh-CN" sz="3600" smtClean="0">
                <a:ea typeface="SimSun" pitchFamily="2" charset="-122"/>
              </a:rPr>
              <a:t>Temporal Slot Filling</a:t>
            </a:r>
          </a:p>
        </p:txBody>
      </p:sp>
      <p:pic>
        <p:nvPicPr>
          <p:cNvPr id="202756" name="Picture 3"/>
          <p:cNvPicPr>
            <a:picLocks noChangeAspect="1" noChangeArrowheads="1"/>
          </p:cNvPicPr>
          <p:nvPr/>
        </p:nvPicPr>
        <p:blipFill>
          <a:blip r:embed="rId3"/>
          <a:srcRect/>
          <a:stretch>
            <a:fillRect/>
          </a:stretch>
        </p:blipFill>
        <p:spPr bwMode="auto">
          <a:xfrm>
            <a:off x="5003800" y="3644900"/>
            <a:ext cx="3744913" cy="2490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6"/>
          <p:cNvSpPr>
            <a:spLocks noGrp="1" noChangeArrowheads="1"/>
          </p:cNvSpPr>
          <p:nvPr>
            <p:ph type="sldNum" sz="quarter" idx="12"/>
          </p:nvPr>
        </p:nvSpPr>
        <p:spPr>
          <a:ln>
            <a:miter lim="800000"/>
            <a:headEnd/>
            <a:tailEnd/>
          </a:ln>
        </p:spPr>
        <p:txBody>
          <a:bodyPr/>
          <a:lstStyle/>
          <a:p>
            <a:pPr>
              <a:defRPr/>
            </a:pPr>
            <a:fld id="{7F1B0FB5-D680-4028-8F3F-6DBB94CBA7E9}" type="slidenum">
              <a:rPr lang="en-US" smtClean="0"/>
              <a:pPr>
                <a:defRPr/>
              </a:pPr>
              <a:t>81</a:t>
            </a:fld>
            <a:endParaRPr lang="en-US" smtClean="0"/>
          </a:p>
        </p:txBody>
      </p:sp>
      <p:sp>
        <p:nvSpPr>
          <p:cNvPr id="204802"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66F89C8A-A45E-4633-AACF-8C88DA235283}" type="slidenum">
              <a:rPr lang="en-US" sz="1200">
                <a:latin typeface="Garamond" pitchFamily="18" charset="0"/>
              </a:rPr>
              <a:pPr algn="r"/>
              <a:t>81</a:t>
            </a:fld>
            <a:endParaRPr lang="en-US" sz="1200">
              <a:latin typeface="Garamond" pitchFamily="18" charset="0"/>
            </a:endParaRPr>
          </a:p>
        </p:txBody>
      </p:sp>
      <p:sp>
        <p:nvSpPr>
          <p:cNvPr id="204803" name="Rectangle 2"/>
          <p:cNvSpPr>
            <a:spLocks noGrp="1" noChangeArrowheads="1"/>
          </p:cNvSpPr>
          <p:nvPr>
            <p:ph type="body" idx="1"/>
          </p:nvPr>
        </p:nvSpPr>
        <p:spPr>
          <a:xfrm>
            <a:off x="457200" y="1039813"/>
            <a:ext cx="8229600" cy="5184775"/>
          </a:xfrm>
        </p:spPr>
        <p:txBody>
          <a:bodyPr/>
          <a:lstStyle/>
          <a:p>
            <a:pPr eaLnBrk="1" hangingPunct="1">
              <a:lnSpc>
                <a:spcPct val="90000"/>
              </a:lnSpc>
            </a:pPr>
            <a:r>
              <a:rPr lang="en-US" altLang="zh-CN" sz="2100" smtClean="0">
                <a:ea typeface="SimSun" pitchFamily="2" charset="-122"/>
              </a:rPr>
              <a:t>Task Definition</a:t>
            </a:r>
          </a:p>
          <a:p>
            <a:pPr eaLnBrk="1" hangingPunct="1">
              <a:lnSpc>
                <a:spcPct val="90000"/>
              </a:lnSpc>
            </a:pPr>
            <a:endParaRPr lang="en-US" altLang="zh-CN" sz="1200" smtClean="0">
              <a:ea typeface="SimSun" pitchFamily="2" charset="-122"/>
            </a:endParaRPr>
          </a:p>
          <a:p>
            <a:pPr eaLnBrk="1" hangingPunct="1">
              <a:lnSpc>
                <a:spcPct val="90000"/>
              </a:lnSpc>
            </a:pPr>
            <a:r>
              <a:rPr lang="en-US" altLang="zh-CN" sz="2100" smtClean="0">
                <a:ea typeface="SimSun" pitchFamily="2" charset="-122"/>
              </a:rPr>
              <a:t>Approach Overview</a:t>
            </a:r>
          </a:p>
          <a:p>
            <a:pPr eaLnBrk="1" hangingPunct="1">
              <a:lnSpc>
                <a:spcPct val="90000"/>
              </a:lnSpc>
            </a:pPr>
            <a:endParaRPr lang="en-US" altLang="zh-CN" sz="1200" smtClean="0">
              <a:ea typeface="SimSun" pitchFamily="2" charset="-122"/>
            </a:endParaRPr>
          </a:p>
          <a:p>
            <a:pPr eaLnBrk="1" hangingPunct="1">
              <a:lnSpc>
                <a:spcPct val="90000"/>
              </a:lnSpc>
            </a:pPr>
            <a:r>
              <a:rPr lang="en-US" altLang="zh-CN" sz="2100" smtClean="0">
                <a:ea typeface="SimSun" pitchFamily="2" charset="-122"/>
              </a:rPr>
              <a:t>Annotation Challenges and Solutions</a:t>
            </a:r>
          </a:p>
          <a:p>
            <a:pPr lvl="1" eaLnBrk="1" hangingPunct="1">
              <a:lnSpc>
                <a:spcPct val="90000"/>
              </a:lnSpc>
            </a:pPr>
            <a:r>
              <a:rPr lang="en-US" altLang="zh-CN" sz="2000" smtClean="0">
                <a:ea typeface="SimSun" pitchFamily="2" charset="-122"/>
              </a:rPr>
              <a:t>Distant Supervision and its Problems</a:t>
            </a:r>
          </a:p>
          <a:p>
            <a:pPr lvl="1" eaLnBrk="1" hangingPunct="1">
              <a:lnSpc>
                <a:spcPct val="90000"/>
              </a:lnSpc>
            </a:pPr>
            <a:r>
              <a:rPr lang="en-US" altLang="zh-CN" sz="2000" smtClean="0">
                <a:ea typeface="SimSun" pitchFamily="2" charset="-122"/>
              </a:rPr>
              <a:t>Multi-layer Annotations</a:t>
            </a:r>
          </a:p>
          <a:p>
            <a:pPr lvl="1" eaLnBrk="1" hangingPunct="1">
              <a:lnSpc>
                <a:spcPct val="90000"/>
              </a:lnSpc>
            </a:pPr>
            <a:r>
              <a:rPr lang="en-US" altLang="zh-CN" sz="2000" smtClean="0">
                <a:ea typeface="SimSun" pitchFamily="2" charset="-122"/>
              </a:rPr>
              <a:t>Global Time Discovery</a:t>
            </a:r>
          </a:p>
          <a:p>
            <a:pPr lvl="1" eaLnBrk="1" hangingPunct="1">
              <a:lnSpc>
                <a:spcPct val="90000"/>
              </a:lnSpc>
            </a:pPr>
            <a:r>
              <a:rPr lang="en-US" altLang="zh-CN" sz="2000" smtClean="0">
                <a:ea typeface="SimSun" pitchFamily="2" charset="-122"/>
              </a:rPr>
              <a:t>Feature Reduction and Instance Re-labeling</a:t>
            </a:r>
          </a:p>
          <a:p>
            <a:pPr lvl="1" eaLnBrk="1" hangingPunct="1">
              <a:lnSpc>
                <a:spcPct val="90000"/>
              </a:lnSpc>
            </a:pPr>
            <a:r>
              <a:rPr lang="en-US" altLang="zh-CN" sz="2000" smtClean="0">
                <a:ea typeface="SimSun" pitchFamily="2" charset="-122"/>
              </a:rPr>
              <a:t>Multi-instance Multi-class Learning</a:t>
            </a:r>
          </a:p>
          <a:p>
            <a:pPr lvl="1" eaLnBrk="1" hangingPunct="1">
              <a:lnSpc>
                <a:spcPct val="90000"/>
              </a:lnSpc>
            </a:pPr>
            <a:r>
              <a:rPr lang="en-US" altLang="zh-CN" sz="2000" smtClean="0">
                <a:ea typeface="SimSun" pitchFamily="2" charset="-122"/>
              </a:rPr>
              <a:t>Pattern Re-weighting</a:t>
            </a:r>
          </a:p>
          <a:p>
            <a:pPr eaLnBrk="1" hangingPunct="1">
              <a:lnSpc>
                <a:spcPct val="90000"/>
              </a:lnSpc>
            </a:pPr>
            <a:endParaRPr lang="en-US" altLang="zh-CN" sz="1200" smtClean="0">
              <a:ea typeface="SimSun" pitchFamily="2" charset="-122"/>
            </a:endParaRPr>
          </a:p>
          <a:p>
            <a:pPr eaLnBrk="1" hangingPunct="1">
              <a:lnSpc>
                <a:spcPct val="90000"/>
              </a:lnSpc>
            </a:pPr>
            <a:r>
              <a:rPr lang="en-US" altLang="zh-CN" sz="2100" smtClean="0">
                <a:ea typeface="SimSun" pitchFamily="2" charset="-122"/>
              </a:rPr>
              <a:t>Temporal Classification Challenges and Solutions</a:t>
            </a:r>
          </a:p>
          <a:p>
            <a:pPr lvl="1" eaLnBrk="1" hangingPunct="1">
              <a:lnSpc>
                <a:spcPct val="90000"/>
              </a:lnSpc>
            </a:pPr>
            <a:r>
              <a:rPr lang="en-US" altLang="zh-CN" sz="2000" smtClean="0">
                <a:ea typeface="SimSun" pitchFamily="2" charset="-122"/>
              </a:rPr>
              <a:t>Capturing Long Contexts</a:t>
            </a:r>
          </a:p>
          <a:p>
            <a:pPr lvl="1" eaLnBrk="1" hangingPunct="1">
              <a:lnSpc>
                <a:spcPct val="90000"/>
              </a:lnSpc>
            </a:pPr>
            <a:r>
              <a:rPr lang="en-US" altLang="zh-CN" sz="2000" smtClean="0">
                <a:ea typeface="SimSun" pitchFamily="2" charset="-122"/>
              </a:rPr>
              <a:t>Flat Approach</a:t>
            </a:r>
          </a:p>
          <a:p>
            <a:pPr lvl="1" eaLnBrk="1" hangingPunct="1">
              <a:lnSpc>
                <a:spcPct val="90000"/>
              </a:lnSpc>
            </a:pPr>
            <a:r>
              <a:rPr lang="en-US" altLang="zh-CN" sz="2000" smtClean="0">
                <a:ea typeface="SimSun" pitchFamily="2" charset="-122"/>
              </a:rPr>
              <a:t>Structured Approach</a:t>
            </a:r>
          </a:p>
        </p:txBody>
      </p:sp>
      <p:sp>
        <p:nvSpPr>
          <p:cNvPr id="204804" name="Rectangle 3"/>
          <p:cNvSpPr>
            <a:spLocks noGrp="1" noChangeArrowheads="1"/>
          </p:cNvSpPr>
          <p:nvPr>
            <p:ph type="title"/>
          </p:nvPr>
        </p:nvSpPr>
        <p:spPr>
          <a:xfrm>
            <a:off x="928688" y="188913"/>
            <a:ext cx="8101012" cy="1139825"/>
          </a:xfrm>
        </p:spPr>
        <p:txBody>
          <a:bodyPr/>
          <a:lstStyle/>
          <a:p>
            <a:pPr eaLnBrk="1" hangingPunct="1"/>
            <a:r>
              <a:rPr lang="en-US" sz="3800" smtClean="0">
                <a:ea typeface="ＭＳ Ｐゴシック" pitchFamily="34" charset="-128"/>
              </a:rPr>
              <a:t>Temporal Slot Filling</a:t>
            </a: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6"/>
          <p:cNvSpPr>
            <a:spLocks noGrp="1" noChangeArrowheads="1"/>
          </p:cNvSpPr>
          <p:nvPr>
            <p:ph type="sldNum" sz="quarter" idx="12"/>
          </p:nvPr>
        </p:nvSpPr>
        <p:spPr>
          <a:ln>
            <a:miter lim="800000"/>
            <a:headEnd/>
            <a:tailEnd/>
          </a:ln>
        </p:spPr>
        <p:txBody>
          <a:bodyPr/>
          <a:lstStyle/>
          <a:p>
            <a:pPr>
              <a:defRPr/>
            </a:pPr>
            <a:fld id="{FBBEF025-24F8-460D-8F8A-005A63F3CB31}" type="slidenum">
              <a:rPr lang="en-US" smtClean="0"/>
              <a:pPr>
                <a:defRPr/>
              </a:pPr>
              <a:t>82</a:t>
            </a:fld>
            <a:endParaRPr lang="en-US" smtClean="0"/>
          </a:p>
        </p:txBody>
      </p:sp>
      <p:sp>
        <p:nvSpPr>
          <p:cNvPr id="206850"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0233A268-41FD-4EC6-9A91-84351D5542D4}" type="slidenum">
              <a:rPr lang="en-US" sz="1200">
                <a:latin typeface="Garamond" pitchFamily="18" charset="0"/>
              </a:rPr>
              <a:pPr algn="r"/>
              <a:t>82</a:t>
            </a:fld>
            <a:endParaRPr lang="en-US" sz="1200">
              <a:latin typeface="Garamond" pitchFamily="18" charset="0"/>
            </a:endParaRPr>
          </a:p>
        </p:txBody>
      </p:sp>
      <p:sp>
        <p:nvSpPr>
          <p:cNvPr id="206851" name="Rectangle 3"/>
          <p:cNvSpPr>
            <a:spLocks noGrp="1" noChangeArrowheads="1"/>
          </p:cNvSpPr>
          <p:nvPr>
            <p:ph type="body" idx="4294967295"/>
          </p:nvPr>
        </p:nvSpPr>
        <p:spPr>
          <a:xfrm>
            <a:off x="468313" y="1196975"/>
            <a:ext cx="8142287" cy="5040313"/>
          </a:xfrm>
        </p:spPr>
        <p:txBody>
          <a:bodyPr/>
          <a:lstStyle/>
          <a:p>
            <a:pPr eaLnBrk="1" hangingPunct="1">
              <a:lnSpc>
                <a:spcPct val="90000"/>
              </a:lnSpc>
            </a:pPr>
            <a:r>
              <a:rPr lang="en-US" altLang="zh-CN" sz="2000" smtClean="0">
                <a:ea typeface="SimSun" pitchFamily="2" charset="-122"/>
              </a:rPr>
              <a:t>One of the initial goals for IE was to create a knowledge base (KB) from the entire input corpus, such as a profile or a series of activities about any entity, and allow further logical reasoning on the KB</a:t>
            </a:r>
          </a:p>
          <a:p>
            <a:pPr eaLnBrk="1" hangingPunct="1">
              <a:lnSpc>
                <a:spcPct val="90000"/>
              </a:lnSpc>
            </a:pPr>
            <a:endParaRPr lang="en-US" altLang="zh-CN" sz="2000" smtClean="0">
              <a:ea typeface="SimSun" pitchFamily="2" charset="-122"/>
            </a:endParaRPr>
          </a:p>
          <a:p>
            <a:pPr eaLnBrk="1" hangingPunct="1">
              <a:lnSpc>
                <a:spcPct val="90000"/>
              </a:lnSpc>
            </a:pPr>
            <a:r>
              <a:rPr lang="en-US" altLang="zh-CN" sz="2000" smtClean="0">
                <a:ea typeface="SimSun" pitchFamily="2" charset="-122"/>
              </a:rPr>
              <a:t>Such information may be scattered among a variety of sources (large-scale documents, languages, genres and data modalities)</a:t>
            </a:r>
          </a:p>
          <a:p>
            <a:pPr eaLnBrk="1" hangingPunct="1">
              <a:lnSpc>
                <a:spcPct val="90000"/>
              </a:lnSpc>
            </a:pPr>
            <a:endParaRPr lang="en-US" altLang="zh-CN" sz="2000" smtClean="0">
              <a:ea typeface="SimSun" pitchFamily="2" charset="-122"/>
            </a:endParaRPr>
          </a:p>
          <a:p>
            <a:pPr eaLnBrk="1" hangingPunct="1">
              <a:lnSpc>
                <a:spcPct val="90000"/>
              </a:lnSpc>
            </a:pPr>
            <a:r>
              <a:rPr lang="en-US" altLang="zh-CN" sz="2000" smtClean="0">
                <a:ea typeface="SimSun" pitchFamily="2" charset="-122"/>
              </a:rPr>
              <a:t>Problem: the KB constructed from a typical IE pipeline often contains lots of erroneous and conflicting facts</a:t>
            </a:r>
          </a:p>
          <a:p>
            <a:pPr marL="762000" lvl="1" indent="-304800" eaLnBrk="1" hangingPunct="1">
              <a:lnSpc>
                <a:spcPct val="90000"/>
              </a:lnSpc>
            </a:pPr>
            <a:r>
              <a:rPr lang="en-US" altLang="zh-CN" sz="1800" smtClean="0">
                <a:ea typeface="SimSun" pitchFamily="2" charset="-122"/>
              </a:rPr>
              <a:t>Single-document event extraction &lt; 70%; Cross-document slot filling &lt; 30%; worse for non-newswire genres, languages, multimedia data</a:t>
            </a:r>
          </a:p>
          <a:p>
            <a:pPr eaLnBrk="1" hangingPunct="1">
              <a:lnSpc>
                <a:spcPct val="90000"/>
              </a:lnSpc>
            </a:pPr>
            <a:endParaRPr lang="en-US" altLang="zh-CN" sz="2000" smtClean="0">
              <a:ea typeface="SimSun" pitchFamily="2" charset="-122"/>
            </a:endParaRPr>
          </a:p>
          <a:p>
            <a:pPr eaLnBrk="1" hangingPunct="1">
              <a:lnSpc>
                <a:spcPct val="90000"/>
              </a:lnSpc>
            </a:pPr>
            <a:r>
              <a:rPr lang="en-US" altLang="zh-CN" sz="2000" smtClean="0">
                <a:ea typeface="SimSun" pitchFamily="2" charset="-122"/>
              </a:rPr>
              <a:t>Improve Quality of IE: Identify topically-related documents and to integrate facts, possibly redundant, possibly complementary, possibly in conflict, coming from these documents</a:t>
            </a:r>
          </a:p>
        </p:txBody>
      </p:sp>
      <p:sp>
        <p:nvSpPr>
          <p:cNvPr id="206852" name="Rectangle 3"/>
          <p:cNvSpPr>
            <a:spLocks noChangeArrowheads="1"/>
          </p:cNvSpPr>
          <p:nvPr/>
        </p:nvSpPr>
        <p:spPr bwMode="auto">
          <a:xfrm>
            <a:off x="914400" y="260350"/>
            <a:ext cx="8229600" cy="1139825"/>
          </a:xfrm>
          <a:prstGeom prst="rect">
            <a:avLst/>
          </a:prstGeom>
          <a:noFill/>
          <a:ln w="9525">
            <a:noFill/>
            <a:miter lim="800000"/>
            <a:headEnd/>
            <a:tailEnd/>
          </a:ln>
        </p:spPr>
        <p:txBody>
          <a:bodyPr/>
          <a:lstStyle/>
          <a:p>
            <a:r>
              <a:rPr lang="en-US" altLang="zh-CN" sz="3000">
                <a:solidFill>
                  <a:schemeClr val="tx2"/>
                </a:solidFill>
                <a:latin typeface="Garamond" pitchFamily="18" charset="0"/>
                <a:ea typeface="SimSun" pitchFamily="2" charset="-122"/>
              </a:rPr>
              <a:t>Common Information Extraction (IE) Bottleneck</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6"/>
          <p:cNvSpPr>
            <a:spLocks noGrp="1" noChangeArrowheads="1"/>
          </p:cNvSpPr>
          <p:nvPr>
            <p:ph type="sldNum" sz="quarter" idx="12"/>
          </p:nvPr>
        </p:nvSpPr>
        <p:spPr>
          <a:ln>
            <a:miter lim="800000"/>
            <a:headEnd/>
            <a:tailEnd/>
          </a:ln>
        </p:spPr>
        <p:txBody>
          <a:bodyPr/>
          <a:lstStyle/>
          <a:p>
            <a:pPr>
              <a:defRPr/>
            </a:pPr>
            <a:fld id="{AA435C27-CFB3-43E3-B0F5-B1CF067E3C46}" type="slidenum">
              <a:rPr lang="en-US" smtClean="0"/>
              <a:pPr>
                <a:defRPr/>
              </a:pPr>
              <a:t>83</a:t>
            </a:fld>
            <a:endParaRPr lang="en-US" smtClean="0"/>
          </a:p>
        </p:txBody>
      </p:sp>
      <p:sp>
        <p:nvSpPr>
          <p:cNvPr id="219138"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86755814-C682-4024-B551-F8FFF4C2C0E9}" type="slidenum">
              <a:rPr lang="en-US" sz="1200">
                <a:latin typeface="Garamond" pitchFamily="18" charset="0"/>
              </a:rPr>
              <a:pPr algn="r"/>
              <a:t>83</a:t>
            </a:fld>
            <a:endParaRPr lang="en-US" sz="1200">
              <a:latin typeface="Garamond" pitchFamily="18" charset="0"/>
            </a:endParaRPr>
          </a:p>
        </p:txBody>
      </p:sp>
      <p:sp>
        <p:nvSpPr>
          <p:cNvPr id="219139" name="Rectangle 2"/>
          <p:cNvSpPr>
            <a:spLocks noGrp="1" noChangeArrowheads="1"/>
          </p:cNvSpPr>
          <p:nvPr>
            <p:ph type="title" idx="4294967295"/>
          </p:nvPr>
        </p:nvSpPr>
        <p:spPr>
          <a:xfrm>
            <a:off x="911225" y="231775"/>
            <a:ext cx="8229600" cy="1139825"/>
          </a:xfrm>
        </p:spPr>
        <p:txBody>
          <a:bodyPr/>
          <a:lstStyle/>
          <a:p>
            <a:pPr eaLnBrk="1" hangingPunct="1"/>
            <a:r>
              <a:rPr lang="en-US" altLang="zh-CN" sz="3800" smtClean="0">
                <a:ea typeface="SimSun" pitchFamily="2" charset="-122"/>
              </a:rPr>
              <a:t>Knowledge Base Population (KBP)</a:t>
            </a:r>
          </a:p>
        </p:txBody>
      </p:sp>
      <p:sp>
        <p:nvSpPr>
          <p:cNvPr id="219140" name="Rectangle 3"/>
          <p:cNvSpPr>
            <a:spLocks noGrp="1" noChangeArrowheads="1"/>
          </p:cNvSpPr>
          <p:nvPr>
            <p:ph type="body" idx="4294967295"/>
          </p:nvPr>
        </p:nvSpPr>
        <p:spPr>
          <a:xfrm>
            <a:off x="395288" y="836613"/>
            <a:ext cx="8424862" cy="5040312"/>
          </a:xfrm>
        </p:spPr>
        <p:txBody>
          <a:bodyPr/>
          <a:lstStyle/>
          <a:p>
            <a:pPr eaLnBrk="1" hangingPunct="1">
              <a:buFont typeface="Wingdings" pitchFamily="2" charset="2"/>
              <a:buNone/>
            </a:pPr>
            <a:endParaRPr lang="en-US" altLang="zh-CN" sz="900" smtClean="0">
              <a:ea typeface="SimSun" pitchFamily="2" charset="-122"/>
            </a:endParaRPr>
          </a:p>
          <a:p>
            <a:pPr eaLnBrk="1" hangingPunct="1"/>
            <a:r>
              <a:rPr lang="en-US" altLang="zh-CN" sz="2400" smtClean="0">
                <a:ea typeface="SimSun" pitchFamily="2" charset="-122"/>
              </a:rPr>
              <a:t>General Goal</a:t>
            </a:r>
          </a:p>
          <a:p>
            <a:pPr marL="762000" lvl="1" indent="-304800" eaLnBrk="1" hangingPunct="1"/>
            <a:r>
              <a:rPr lang="en-US" altLang="zh-CN" sz="2100" smtClean="0">
                <a:ea typeface="SimSun" pitchFamily="2" charset="-122"/>
              </a:rPr>
              <a:t>Promote research in discovering facts about entities to create and expand a knowledge source automatically</a:t>
            </a:r>
          </a:p>
          <a:p>
            <a:pPr marL="762000" lvl="1" indent="-304800" eaLnBrk="1" hangingPunct="1">
              <a:buFont typeface="Wingdings" pitchFamily="2" charset="2"/>
              <a:buNone/>
            </a:pPr>
            <a:endParaRPr lang="en-US" altLang="zh-CN" sz="700" smtClean="0">
              <a:ea typeface="SimSun" pitchFamily="2" charset="-122"/>
            </a:endParaRPr>
          </a:p>
          <a:p>
            <a:pPr eaLnBrk="1" hangingPunct="1"/>
            <a:r>
              <a:rPr lang="en-US" altLang="zh-CN" sz="2400" smtClean="0">
                <a:ea typeface="SimSun" pitchFamily="2" charset="-122"/>
              </a:rPr>
              <a:t>What’s New</a:t>
            </a:r>
          </a:p>
          <a:p>
            <a:pPr marL="762000" lvl="1" indent="-304800" eaLnBrk="1" hangingPunct="1"/>
            <a:r>
              <a:rPr lang="fr-FR" altLang="zh-CN" sz="2000" smtClean="0">
                <a:ea typeface="SimSun" pitchFamily="2" charset="-122"/>
              </a:rPr>
              <a:t>Extraction at large scale (&gt; 3 million documents)</a:t>
            </a:r>
            <a:endParaRPr lang="en-US" altLang="zh-CN" sz="2000" smtClean="0">
              <a:ea typeface="SimSun" pitchFamily="2" charset="-122"/>
            </a:endParaRPr>
          </a:p>
          <a:p>
            <a:pPr marL="762000" lvl="1" indent="-304800" eaLnBrk="1" hangingPunct="1"/>
            <a:r>
              <a:rPr lang="en-US" altLang="zh-CN" sz="2000" smtClean="0">
                <a:ea typeface="SimSun" pitchFamily="2" charset="-122"/>
              </a:rPr>
              <a:t>Using a representative collection (not selected for relevance)</a:t>
            </a:r>
          </a:p>
          <a:p>
            <a:pPr marL="762000" lvl="1" indent="-304800" eaLnBrk="1" hangingPunct="1"/>
            <a:r>
              <a:rPr lang="en-US" altLang="zh-CN" sz="2000" smtClean="0">
                <a:ea typeface="SimSun" pitchFamily="2" charset="-122"/>
              </a:rPr>
              <a:t>Cross-document entity resolution (extending the limited effort in ACE)</a:t>
            </a:r>
          </a:p>
          <a:p>
            <a:pPr marL="762000" lvl="1" indent="-304800" eaLnBrk="1" hangingPunct="1"/>
            <a:r>
              <a:rPr lang="en-US" altLang="zh-CN" sz="2000" smtClean="0">
                <a:ea typeface="SimSun" pitchFamily="2" charset="-122"/>
              </a:rPr>
              <a:t>Linking the facts in text to a knowledge base</a:t>
            </a:r>
          </a:p>
          <a:p>
            <a:pPr marL="762000" lvl="1" indent="-304800" eaLnBrk="1" hangingPunct="1"/>
            <a:r>
              <a:rPr lang="en-US" altLang="zh-CN" sz="2100" smtClean="0">
                <a:ea typeface="SimSun" pitchFamily="2" charset="-122"/>
              </a:rPr>
              <a:t>Support multi-lingual information fusion</a:t>
            </a:r>
          </a:p>
          <a:p>
            <a:pPr marL="762000" lvl="1" indent="-304800" eaLnBrk="1" hangingPunct="1"/>
            <a:r>
              <a:rPr lang="en-US" altLang="zh-CN" sz="2100" smtClean="0">
                <a:solidFill>
                  <a:srgbClr val="006600"/>
                </a:solidFill>
                <a:ea typeface="SimSun" pitchFamily="2" charset="-122"/>
              </a:rPr>
              <a:t>Capture temporal information – Temporal Slot Filling</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6"/>
          <p:cNvSpPr>
            <a:spLocks noGrp="1" noChangeArrowheads="1"/>
          </p:cNvSpPr>
          <p:nvPr>
            <p:ph type="sldNum" sz="quarter" idx="12"/>
          </p:nvPr>
        </p:nvSpPr>
        <p:spPr>
          <a:ln>
            <a:miter lim="800000"/>
            <a:headEnd/>
            <a:tailEnd/>
          </a:ln>
        </p:spPr>
        <p:txBody>
          <a:bodyPr/>
          <a:lstStyle/>
          <a:p>
            <a:pPr>
              <a:defRPr/>
            </a:pPr>
            <a:fld id="{2F6CC4A0-E693-4779-88E8-9C43B6E989C3}" type="slidenum">
              <a:rPr lang="en-US" smtClean="0"/>
              <a:pPr>
                <a:defRPr/>
              </a:pPr>
              <a:t>84</a:t>
            </a:fld>
            <a:endParaRPr lang="en-US" smtClean="0"/>
          </a:p>
        </p:txBody>
      </p:sp>
      <p:sp>
        <p:nvSpPr>
          <p:cNvPr id="210946" name="Rectangle 2"/>
          <p:cNvSpPr>
            <a:spLocks noGrp="1" noChangeArrowheads="1"/>
          </p:cNvSpPr>
          <p:nvPr>
            <p:ph type="title" idx="4294967295"/>
          </p:nvPr>
        </p:nvSpPr>
        <p:spPr>
          <a:xfrm>
            <a:off x="987425" y="231775"/>
            <a:ext cx="8229600" cy="1139825"/>
          </a:xfrm>
        </p:spPr>
        <p:txBody>
          <a:bodyPr/>
          <a:lstStyle/>
          <a:p>
            <a:r>
              <a:rPr lang="en-US" altLang="zh-CN" sz="3400" smtClean="0">
                <a:ea typeface="SimSun" pitchFamily="2" charset="-122"/>
              </a:rPr>
              <a:t>Entity Linking</a:t>
            </a:r>
          </a:p>
        </p:txBody>
      </p:sp>
      <p:pic>
        <p:nvPicPr>
          <p:cNvPr id="210947" name="Picture 6"/>
          <p:cNvPicPr>
            <a:picLocks noChangeAspect="1" noChangeArrowheads="1"/>
          </p:cNvPicPr>
          <p:nvPr/>
        </p:nvPicPr>
        <p:blipFill>
          <a:blip r:embed="rId3"/>
          <a:srcRect/>
          <a:stretch>
            <a:fillRect/>
          </a:stretch>
        </p:blipFill>
        <p:spPr bwMode="auto">
          <a:xfrm>
            <a:off x="395288" y="1484313"/>
            <a:ext cx="3384550" cy="2114550"/>
          </a:xfrm>
          <a:prstGeom prst="rect">
            <a:avLst/>
          </a:prstGeom>
          <a:noFill/>
          <a:ln w="9525">
            <a:noFill/>
            <a:miter lim="800000"/>
            <a:headEnd/>
            <a:tailEnd/>
          </a:ln>
        </p:spPr>
      </p:pic>
      <p:pic>
        <p:nvPicPr>
          <p:cNvPr id="1405959" name="Picture 7"/>
          <p:cNvPicPr>
            <a:picLocks noChangeAspect="1" noChangeArrowheads="1"/>
          </p:cNvPicPr>
          <p:nvPr/>
        </p:nvPicPr>
        <p:blipFill>
          <a:blip r:embed="rId4"/>
          <a:srcRect/>
          <a:stretch>
            <a:fillRect/>
          </a:stretch>
        </p:blipFill>
        <p:spPr bwMode="auto">
          <a:xfrm>
            <a:off x="4787900" y="1125538"/>
            <a:ext cx="3455988" cy="2336800"/>
          </a:xfrm>
          <a:prstGeom prst="rect">
            <a:avLst/>
          </a:prstGeom>
          <a:noFill/>
          <a:ln w="9525">
            <a:noFill/>
            <a:miter lim="800000"/>
            <a:headEnd/>
            <a:tailEnd/>
          </a:ln>
        </p:spPr>
      </p:pic>
      <p:pic>
        <p:nvPicPr>
          <p:cNvPr id="1405960" name="Picture 8"/>
          <p:cNvPicPr>
            <a:picLocks noChangeAspect="1" noChangeArrowheads="1"/>
          </p:cNvPicPr>
          <p:nvPr/>
        </p:nvPicPr>
        <p:blipFill>
          <a:blip r:embed="rId5"/>
          <a:srcRect/>
          <a:stretch>
            <a:fillRect/>
          </a:stretch>
        </p:blipFill>
        <p:spPr bwMode="auto">
          <a:xfrm>
            <a:off x="4787900" y="3644900"/>
            <a:ext cx="3384550" cy="2359025"/>
          </a:xfrm>
          <a:prstGeom prst="rect">
            <a:avLst/>
          </a:prstGeom>
          <a:noFill/>
          <a:ln w="9525">
            <a:noFill/>
            <a:miter lim="800000"/>
            <a:headEnd/>
            <a:tailEnd/>
          </a:ln>
        </p:spPr>
      </p:pic>
      <p:sp>
        <p:nvSpPr>
          <p:cNvPr id="1405961" name="Oval 9"/>
          <p:cNvSpPr>
            <a:spLocks noChangeArrowheads="1"/>
          </p:cNvSpPr>
          <p:nvPr/>
        </p:nvSpPr>
        <p:spPr bwMode="auto">
          <a:xfrm>
            <a:off x="971550" y="1341438"/>
            <a:ext cx="720725" cy="433387"/>
          </a:xfrm>
          <a:prstGeom prst="ellipse">
            <a:avLst/>
          </a:prstGeom>
          <a:noFill/>
          <a:ln w="38100">
            <a:solidFill>
              <a:srgbClr val="99CC00"/>
            </a:solidFill>
            <a:round/>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endParaRPr lang="en-US" sz="1100">
              <a:ea typeface="SimSun" pitchFamily="2" charset="-122"/>
            </a:endParaRPr>
          </a:p>
        </p:txBody>
      </p:sp>
      <p:sp>
        <p:nvSpPr>
          <p:cNvPr id="1405962" name="Oval 10"/>
          <p:cNvSpPr>
            <a:spLocks noChangeArrowheads="1"/>
          </p:cNvSpPr>
          <p:nvPr/>
        </p:nvSpPr>
        <p:spPr bwMode="auto">
          <a:xfrm>
            <a:off x="2484438" y="1758950"/>
            <a:ext cx="647700" cy="215900"/>
          </a:xfrm>
          <a:prstGeom prst="ellipse">
            <a:avLst/>
          </a:prstGeom>
          <a:noFill/>
          <a:ln w="38100">
            <a:solidFill>
              <a:srgbClr val="99CC00"/>
            </a:solidFill>
            <a:round/>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endParaRPr lang="en-US" sz="1100">
              <a:ea typeface="SimSun" pitchFamily="2" charset="-122"/>
            </a:endParaRPr>
          </a:p>
        </p:txBody>
      </p:sp>
      <p:sp>
        <p:nvSpPr>
          <p:cNvPr id="210952" name="Rectangle 11"/>
          <p:cNvSpPr>
            <a:spLocks noChangeArrowheads="1"/>
          </p:cNvSpPr>
          <p:nvPr/>
        </p:nvSpPr>
        <p:spPr bwMode="auto">
          <a:xfrm>
            <a:off x="0" y="3505200"/>
            <a:ext cx="2879725" cy="1223963"/>
          </a:xfrm>
          <a:prstGeom prst="rect">
            <a:avLst/>
          </a:prstGeom>
          <a:noFill/>
          <a:ln w="9525">
            <a:noFill/>
            <a:miter lim="800000"/>
            <a:headEnd/>
            <a:tailEnd/>
          </a:ln>
        </p:spPr>
        <p:txBody>
          <a:bodyPr wrap="none" anchor="ctr"/>
          <a:lstStyle/>
          <a:p>
            <a:pPr marL="342900" indent="-342900" eaLnBrk="0" hangingPunct="0">
              <a:lnSpc>
                <a:spcPct val="80000"/>
              </a:lnSpc>
              <a:spcBef>
                <a:spcPct val="20000"/>
              </a:spcBef>
              <a:buClr>
                <a:schemeClr val="accent1"/>
              </a:buClr>
              <a:buSzPct val="65000"/>
              <a:buFont typeface="Wingdings" pitchFamily="2" charset="2"/>
              <a:buNone/>
            </a:pPr>
            <a:r>
              <a:rPr lang="en-US" sz="1900" b="1">
                <a:ea typeface="SimSun" pitchFamily="2" charset="-122"/>
              </a:rPr>
              <a:t>Query = </a:t>
            </a:r>
            <a:r>
              <a:rPr lang="ja-JP" altLang="en-US" sz="1900" b="1">
                <a:ea typeface="SimSun" pitchFamily="2" charset="-122"/>
              </a:rPr>
              <a:t>“</a:t>
            </a:r>
            <a:r>
              <a:rPr lang="en-US" altLang="ja-JP" sz="1900" b="1">
                <a:ea typeface="SimSun" pitchFamily="2" charset="-122"/>
              </a:rPr>
              <a:t>James Parsons</a:t>
            </a:r>
            <a:r>
              <a:rPr lang="ja-JP" altLang="en-US" sz="1900" b="1">
                <a:ea typeface="SimSun" pitchFamily="2" charset="-122"/>
              </a:rPr>
              <a:t>”</a:t>
            </a:r>
            <a:endParaRPr lang="en-US" altLang="ja-JP" sz="1900" b="1">
              <a:ea typeface="SimSun" pitchFamily="2" charset="-122"/>
            </a:endParaRPr>
          </a:p>
          <a:p>
            <a:pPr marL="342900" indent="-342900" eaLnBrk="0" hangingPunct="0">
              <a:lnSpc>
                <a:spcPct val="80000"/>
              </a:lnSpc>
              <a:spcBef>
                <a:spcPct val="20000"/>
              </a:spcBef>
              <a:buClr>
                <a:schemeClr val="accent1"/>
              </a:buClr>
              <a:buSzPct val="65000"/>
              <a:buFont typeface="Wingdings" pitchFamily="2" charset="2"/>
              <a:buNone/>
            </a:pPr>
            <a:endParaRPr lang="en-US" sz="1900" b="1">
              <a:ea typeface="SimSun" pitchFamily="2" charset="-122"/>
            </a:endParaRPr>
          </a:p>
          <a:p>
            <a:pPr marL="342900" indent="-342900" eaLnBrk="0" hangingPunct="0">
              <a:lnSpc>
                <a:spcPct val="80000"/>
              </a:lnSpc>
              <a:spcBef>
                <a:spcPct val="20000"/>
              </a:spcBef>
              <a:buClr>
                <a:schemeClr val="accent1"/>
              </a:buClr>
              <a:buSzPct val="65000"/>
              <a:buFont typeface="Wingdings" pitchFamily="2" charset="2"/>
              <a:buNone/>
            </a:pPr>
            <a:endParaRPr lang="en-US" sz="1900" b="1">
              <a:ea typeface="SimSun" pitchFamily="2" charset="-122"/>
            </a:endParaRPr>
          </a:p>
        </p:txBody>
      </p:sp>
      <p:sp>
        <p:nvSpPr>
          <p:cNvPr id="1405964" name="AutoShape 12"/>
          <p:cNvSpPr>
            <a:spLocks noChangeArrowheads="1"/>
          </p:cNvSpPr>
          <p:nvPr/>
        </p:nvSpPr>
        <p:spPr bwMode="auto">
          <a:xfrm>
            <a:off x="3059113" y="1533525"/>
            <a:ext cx="2665412" cy="323850"/>
          </a:xfrm>
          <a:prstGeom prst="rightArrow">
            <a:avLst>
              <a:gd name="adj1" fmla="val 50000"/>
              <a:gd name="adj2" fmla="val 205760"/>
            </a:avLst>
          </a:prstGeom>
          <a:gradFill rotWithShape="1">
            <a:gsLst>
              <a:gs pos="0">
                <a:srgbClr val="9933FF"/>
              </a:gs>
              <a:gs pos="100000">
                <a:srgbClr val="471776"/>
              </a:gs>
            </a:gsLst>
            <a:lin ang="0" scaled="1"/>
          </a:gradFill>
          <a:ln w="9525">
            <a:solidFill>
              <a:schemeClr val="tx1"/>
            </a:solidFill>
            <a:miter lim="800000"/>
            <a:headEnd/>
            <a:tailEnd/>
          </a:ln>
        </p:spPr>
        <p:txBody>
          <a:bodyPr wrap="none" anchor="ctr"/>
          <a:lstStyle/>
          <a:p>
            <a:pPr algn="ctr" eaLnBrk="0" hangingPunct="0"/>
            <a:endParaRPr lang="en-US">
              <a:ea typeface="SimSun" pitchFamily="2" charset="-122"/>
            </a:endParaRPr>
          </a:p>
        </p:txBody>
      </p:sp>
      <p:sp>
        <p:nvSpPr>
          <p:cNvPr id="1405965" name="AutoShape 13"/>
          <p:cNvSpPr>
            <a:spLocks noChangeArrowheads="1"/>
          </p:cNvSpPr>
          <p:nvPr/>
        </p:nvSpPr>
        <p:spPr bwMode="auto">
          <a:xfrm rot="2299685">
            <a:off x="2700338" y="2852738"/>
            <a:ext cx="3240087" cy="323850"/>
          </a:xfrm>
          <a:prstGeom prst="rightArrow">
            <a:avLst>
              <a:gd name="adj1" fmla="val 50000"/>
              <a:gd name="adj2" fmla="val 250123"/>
            </a:avLst>
          </a:prstGeom>
          <a:gradFill rotWithShape="1">
            <a:gsLst>
              <a:gs pos="0">
                <a:srgbClr val="9933FF"/>
              </a:gs>
              <a:gs pos="100000">
                <a:srgbClr val="471776"/>
              </a:gs>
            </a:gsLst>
            <a:lin ang="0" scaled="1"/>
          </a:gradFill>
          <a:ln w="9525">
            <a:solidFill>
              <a:schemeClr val="tx1"/>
            </a:solidFill>
            <a:miter lim="800000"/>
            <a:headEnd/>
            <a:tailEnd/>
          </a:ln>
        </p:spPr>
        <p:txBody>
          <a:bodyPr wrap="none" anchor="ctr"/>
          <a:lstStyle/>
          <a:p>
            <a:pPr algn="ctr" eaLnBrk="0" hangingPunct="0"/>
            <a:endParaRPr lang="en-US">
              <a:ea typeface="SimSun" pitchFamily="2" charset="-122"/>
            </a:endParaRPr>
          </a:p>
        </p:txBody>
      </p:sp>
      <p:pic>
        <p:nvPicPr>
          <p:cNvPr id="1405966" name="Picture 14"/>
          <p:cNvPicPr>
            <a:picLocks noChangeAspect="1" noChangeArrowheads="1"/>
          </p:cNvPicPr>
          <p:nvPr/>
        </p:nvPicPr>
        <p:blipFill>
          <a:blip r:embed="rId6"/>
          <a:srcRect/>
          <a:stretch>
            <a:fillRect/>
          </a:stretch>
        </p:blipFill>
        <p:spPr bwMode="auto">
          <a:xfrm>
            <a:off x="3995738" y="1749425"/>
            <a:ext cx="720725" cy="720725"/>
          </a:xfrm>
          <a:prstGeom prst="rect">
            <a:avLst/>
          </a:prstGeom>
          <a:noFill/>
          <a:ln w="9525">
            <a:noFill/>
            <a:miter lim="800000"/>
            <a:headEnd/>
            <a:tailEnd/>
          </a:ln>
        </p:spPr>
      </p:pic>
      <p:pic>
        <p:nvPicPr>
          <p:cNvPr id="1405967" name="Picture 15"/>
          <p:cNvPicPr>
            <a:picLocks noChangeAspect="1" noChangeArrowheads="1"/>
          </p:cNvPicPr>
          <p:nvPr/>
        </p:nvPicPr>
        <p:blipFill>
          <a:blip r:embed="rId6"/>
          <a:srcRect/>
          <a:stretch>
            <a:fillRect/>
          </a:stretch>
        </p:blipFill>
        <p:spPr bwMode="auto">
          <a:xfrm>
            <a:off x="3851275" y="3141663"/>
            <a:ext cx="720725" cy="720725"/>
          </a:xfrm>
          <a:prstGeom prst="rect">
            <a:avLst/>
          </a:prstGeom>
          <a:noFill/>
          <a:ln w="9525">
            <a:noFill/>
            <a:miter lim="800000"/>
            <a:headEnd/>
            <a:tailEnd/>
          </a:ln>
        </p:spPr>
      </p:pic>
      <p:sp>
        <p:nvSpPr>
          <p:cNvPr id="1405974" name="AutoShape 22"/>
          <p:cNvSpPr>
            <a:spLocks noChangeArrowheads="1"/>
          </p:cNvSpPr>
          <p:nvPr/>
        </p:nvSpPr>
        <p:spPr bwMode="auto">
          <a:xfrm>
            <a:off x="3105150" y="1758950"/>
            <a:ext cx="2665413" cy="323850"/>
          </a:xfrm>
          <a:prstGeom prst="rightArrow">
            <a:avLst>
              <a:gd name="adj1" fmla="val 50000"/>
              <a:gd name="adj2" fmla="val 205760"/>
            </a:avLst>
          </a:prstGeom>
          <a:gradFill rotWithShape="1">
            <a:gsLst>
              <a:gs pos="0">
                <a:srgbClr val="9933FF"/>
              </a:gs>
              <a:gs pos="100000">
                <a:srgbClr val="471776"/>
              </a:gs>
            </a:gsLst>
            <a:lin ang="0" scaled="1"/>
          </a:gradFill>
          <a:ln w="9525">
            <a:solidFill>
              <a:schemeClr val="tx1"/>
            </a:solidFill>
            <a:miter lim="800000"/>
            <a:headEnd/>
            <a:tailEnd/>
          </a:ln>
        </p:spPr>
        <p:txBody>
          <a:bodyPr wrap="none" anchor="ctr"/>
          <a:lstStyle/>
          <a:p>
            <a:pPr algn="ctr" eaLnBrk="0" hangingPunct="0"/>
            <a:endParaRPr lang="en-US">
              <a:ea typeface="SimSun" pitchFamily="2" charset="-122"/>
            </a:endParaRPr>
          </a:p>
        </p:txBody>
      </p:sp>
      <p:pic>
        <p:nvPicPr>
          <p:cNvPr id="1405975" name="Picture 23"/>
          <p:cNvPicPr>
            <a:picLocks noChangeAspect="1" noChangeArrowheads="1"/>
          </p:cNvPicPr>
          <p:nvPr/>
        </p:nvPicPr>
        <p:blipFill>
          <a:blip r:embed="rId6"/>
          <a:srcRect/>
          <a:stretch>
            <a:fillRect/>
          </a:stretch>
        </p:blipFill>
        <p:spPr bwMode="auto">
          <a:xfrm>
            <a:off x="3851275" y="2060575"/>
            <a:ext cx="720725" cy="720725"/>
          </a:xfrm>
          <a:prstGeom prst="rect">
            <a:avLst/>
          </a:prstGeom>
          <a:noFill/>
          <a:ln w="9525">
            <a:noFill/>
            <a:miter lim="800000"/>
            <a:headEnd/>
            <a:tailEnd/>
          </a:ln>
        </p:spPr>
      </p:pic>
      <p:sp>
        <p:nvSpPr>
          <p:cNvPr id="210959" name="Rectangle 24"/>
          <p:cNvSpPr>
            <a:spLocks noChangeArrowheads="1"/>
          </p:cNvSpPr>
          <p:nvPr/>
        </p:nvSpPr>
        <p:spPr bwMode="auto">
          <a:xfrm>
            <a:off x="2627313" y="5949950"/>
            <a:ext cx="1152525" cy="574675"/>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endParaRPr lang="en-US" sz="1100">
              <a:ea typeface="SimSun" pitchFamily="2" charset="-122"/>
            </a:endParaRPr>
          </a:p>
        </p:txBody>
      </p:sp>
      <p:sp>
        <p:nvSpPr>
          <p:cNvPr id="1405977" name="Rectangle 25"/>
          <p:cNvSpPr>
            <a:spLocks noChangeArrowheads="1"/>
          </p:cNvSpPr>
          <p:nvPr/>
        </p:nvSpPr>
        <p:spPr bwMode="auto">
          <a:xfrm>
            <a:off x="5651500" y="1312863"/>
            <a:ext cx="2879725" cy="1223962"/>
          </a:xfrm>
          <a:prstGeom prst="rect">
            <a:avLst/>
          </a:prstGeom>
          <a:noFill/>
          <a:ln w="9525">
            <a:noFill/>
            <a:miter lim="800000"/>
            <a:headEnd/>
            <a:tailEnd/>
          </a:ln>
        </p:spPr>
        <p:txBody>
          <a:bodyPr wrap="none" anchor="ctr"/>
          <a:lstStyle/>
          <a:p>
            <a:pPr marL="342900" indent="-342900" eaLnBrk="0" hangingPunct="0">
              <a:lnSpc>
                <a:spcPct val="80000"/>
              </a:lnSpc>
              <a:spcBef>
                <a:spcPct val="20000"/>
              </a:spcBef>
              <a:buClr>
                <a:schemeClr val="accent1"/>
              </a:buClr>
              <a:buSzPct val="65000"/>
              <a:buFont typeface="Wingdings" pitchFamily="2" charset="2"/>
              <a:buNone/>
            </a:pPr>
            <a:r>
              <a:rPr lang="en-US" sz="3300" b="1">
                <a:solidFill>
                  <a:schemeClr val="accent2"/>
                </a:solidFill>
                <a:ea typeface="SimSun" pitchFamily="2" charset="-122"/>
              </a:rPr>
              <a:t>NIL</a:t>
            </a:r>
          </a:p>
        </p:txBody>
      </p:sp>
      <p:pic>
        <p:nvPicPr>
          <p:cNvPr id="1405978" name="Picture 26"/>
          <p:cNvPicPr>
            <a:picLocks noChangeAspect="1" noChangeArrowheads="1"/>
          </p:cNvPicPr>
          <p:nvPr/>
        </p:nvPicPr>
        <p:blipFill>
          <a:blip r:embed="rId7"/>
          <a:srcRect/>
          <a:stretch>
            <a:fillRect/>
          </a:stretch>
        </p:blipFill>
        <p:spPr bwMode="auto">
          <a:xfrm>
            <a:off x="5580063" y="2708275"/>
            <a:ext cx="2663825" cy="2570163"/>
          </a:xfrm>
          <a:prstGeom prst="rect">
            <a:avLst/>
          </a:prstGeom>
          <a:noFill/>
          <a:ln w="9525">
            <a:noFill/>
            <a:miter lim="800000"/>
            <a:headEnd/>
            <a:tailEnd/>
          </a:ln>
        </p:spPr>
      </p:pic>
      <p:pic>
        <p:nvPicPr>
          <p:cNvPr id="210962" name="Picture 18"/>
          <p:cNvPicPr>
            <a:picLocks noChangeAspect="1" noChangeArrowheads="1"/>
          </p:cNvPicPr>
          <p:nvPr/>
        </p:nvPicPr>
        <p:blipFill>
          <a:blip r:embed="rId8"/>
          <a:srcRect/>
          <a:stretch>
            <a:fillRect/>
          </a:stretch>
        </p:blipFill>
        <p:spPr bwMode="auto">
          <a:xfrm>
            <a:off x="685800" y="4114800"/>
            <a:ext cx="2667000" cy="2132013"/>
          </a:xfrm>
          <a:prstGeom prst="rect">
            <a:avLst/>
          </a:prstGeom>
          <a:noFill/>
          <a:ln w="9525">
            <a:noFill/>
            <a:miter lim="800000"/>
            <a:headEnd/>
            <a:tailEnd/>
          </a:ln>
        </p:spPr>
      </p:pic>
      <p:sp>
        <p:nvSpPr>
          <p:cNvPr id="210963" name="Rectangle 19"/>
          <p:cNvSpPr>
            <a:spLocks noChangeArrowheads="1"/>
          </p:cNvSpPr>
          <p:nvPr/>
        </p:nvSpPr>
        <p:spPr bwMode="auto">
          <a:xfrm>
            <a:off x="3962400" y="6096000"/>
            <a:ext cx="3352800" cy="457200"/>
          </a:xfrm>
          <a:prstGeom prst="rect">
            <a:avLst/>
          </a:prstGeom>
          <a:noFill/>
          <a:ln w="9525">
            <a:noFill/>
            <a:miter lim="800000"/>
            <a:headEnd/>
            <a:tailEnd/>
          </a:ln>
        </p:spPr>
        <p:txBody>
          <a:bodyPr wrap="none" anchor="ctr"/>
          <a:lstStyle/>
          <a:p>
            <a:pPr algn="ctr"/>
            <a:r>
              <a:rPr lang="en-US"/>
              <a:t>(Chen and Ji, EMNLP2011)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05961"/>
                                        </p:tgtEl>
                                        <p:attrNameLst>
                                          <p:attrName>style.visibility</p:attrName>
                                        </p:attrNameLst>
                                      </p:cBhvr>
                                      <p:to>
                                        <p:strVal val="visible"/>
                                      </p:to>
                                    </p:set>
                                    <p:animEffect transition="in" filter="blinds(horizontal)">
                                      <p:cBhvr>
                                        <p:cTn id="7" dur="500"/>
                                        <p:tgtEl>
                                          <p:spTgt spid="140596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05962"/>
                                        </p:tgtEl>
                                        <p:attrNameLst>
                                          <p:attrName>style.visibility</p:attrName>
                                        </p:attrNameLst>
                                      </p:cBhvr>
                                      <p:to>
                                        <p:strVal val="visible"/>
                                      </p:to>
                                    </p:set>
                                    <p:animEffect transition="in" filter="blinds(horizontal)">
                                      <p:cBhvr>
                                        <p:cTn id="10" dur="500"/>
                                        <p:tgtEl>
                                          <p:spTgt spid="140596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405964"/>
                                        </p:tgtEl>
                                        <p:attrNameLst>
                                          <p:attrName>style.visibility</p:attrName>
                                        </p:attrNameLst>
                                      </p:cBhvr>
                                      <p:to>
                                        <p:strVal val="visible"/>
                                      </p:to>
                                    </p:set>
                                    <p:animEffect transition="in" filter="blinds(horizontal)">
                                      <p:cBhvr>
                                        <p:cTn id="15" dur="500"/>
                                        <p:tgtEl>
                                          <p:spTgt spid="140596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405965"/>
                                        </p:tgtEl>
                                        <p:attrNameLst>
                                          <p:attrName>style.visibility</p:attrName>
                                        </p:attrNameLst>
                                      </p:cBhvr>
                                      <p:to>
                                        <p:strVal val="visible"/>
                                      </p:to>
                                    </p:set>
                                    <p:animEffect transition="in" filter="blinds(horizontal)">
                                      <p:cBhvr>
                                        <p:cTn id="18" dur="500"/>
                                        <p:tgtEl>
                                          <p:spTgt spid="1405965"/>
                                        </p:tgtEl>
                                      </p:cBhvr>
                                    </p:animEffect>
                                  </p:childTnLst>
                                </p:cTn>
                              </p:par>
                              <p:par>
                                <p:cTn id="19" presetID="3" presetClass="entr" presetSubtype="10" fill="hold" nodeType="withEffect">
                                  <p:stCondLst>
                                    <p:cond delay="0"/>
                                  </p:stCondLst>
                                  <p:childTnLst>
                                    <p:set>
                                      <p:cBhvr>
                                        <p:cTn id="20" dur="1" fill="hold">
                                          <p:stCondLst>
                                            <p:cond delay="0"/>
                                          </p:stCondLst>
                                        </p:cTn>
                                        <p:tgtEl>
                                          <p:spTgt spid="1405966"/>
                                        </p:tgtEl>
                                        <p:attrNameLst>
                                          <p:attrName>style.visibility</p:attrName>
                                        </p:attrNameLst>
                                      </p:cBhvr>
                                      <p:to>
                                        <p:strVal val="visible"/>
                                      </p:to>
                                    </p:set>
                                    <p:animEffect transition="in" filter="blinds(horizontal)">
                                      <p:cBhvr>
                                        <p:cTn id="21" dur="500"/>
                                        <p:tgtEl>
                                          <p:spTgt spid="1405966"/>
                                        </p:tgtEl>
                                      </p:cBhvr>
                                    </p:animEffect>
                                  </p:childTnLst>
                                </p:cTn>
                              </p:par>
                              <p:par>
                                <p:cTn id="22" presetID="3" presetClass="entr" presetSubtype="10" fill="hold" nodeType="withEffect">
                                  <p:stCondLst>
                                    <p:cond delay="0"/>
                                  </p:stCondLst>
                                  <p:childTnLst>
                                    <p:set>
                                      <p:cBhvr>
                                        <p:cTn id="23" dur="1" fill="hold">
                                          <p:stCondLst>
                                            <p:cond delay="0"/>
                                          </p:stCondLst>
                                        </p:cTn>
                                        <p:tgtEl>
                                          <p:spTgt spid="1405967"/>
                                        </p:tgtEl>
                                        <p:attrNameLst>
                                          <p:attrName>style.visibility</p:attrName>
                                        </p:attrNameLst>
                                      </p:cBhvr>
                                      <p:to>
                                        <p:strVal val="visible"/>
                                      </p:to>
                                    </p:set>
                                    <p:animEffect transition="in" filter="blinds(horizontal)">
                                      <p:cBhvr>
                                        <p:cTn id="24" dur="500"/>
                                        <p:tgtEl>
                                          <p:spTgt spid="140596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xit" presetSubtype="10" fill="hold" nodeType="clickEffect">
                                  <p:stCondLst>
                                    <p:cond delay="0"/>
                                  </p:stCondLst>
                                  <p:childTnLst>
                                    <p:animEffect transition="out" filter="blinds(horizontal)">
                                      <p:cBhvr>
                                        <p:cTn id="28" dur="500"/>
                                        <p:tgtEl>
                                          <p:spTgt spid="1405966"/>
                                        </p:tgtEl>
                                      </p:cBhvr>
                                    </p:animEffect>
                                    <p:set>
                                      <p:cBhvr>
                                        <p:cTn id="29" dur="1" fill="hold">
                                          <p:stCondLst>
                                            <p:cond delay="499"/>
                                          </p:stCondLst>
                                        </p:cTn>
                                        <p:tgtEl>
                                          <p:spTgt spid="1405966"/>
                                        </p:tgtEl>
                                        <p:attrNameLst>
                                          <p:attrName>style.visibility</p:attrName>
                                        </p:attrNameLst>
                                      </p:cBhvr>
                                      <p:to>
                                        <p:strVal val="hidden"/>
                                      </p:to>
                                    </p:set>
                                  </p:childTnLst>
                                </p:cTn>
                              </p:par>
                              <p:par>
                                <p:cTn id="30" presetID="3" presetClass="exit" presetSubtype="10" fill="hold" grpId="1" nodeType="withEffect">
                                  <p:stCondLst>
                                    <p:cond delay="0"/>
                                  </p:stCondLst>
                                  <p:childTnLst>
                                    <p:animEffect transition="out" filter="blinds(horizontal)">
                                      <p:cBhvr>
                                        <p:cTn id="31" dur="500"/>
                                        <p:tgtEl>
                                          <p:spTgt spid="1405964"/>
                                        </p:tgtEl>
                                      </p:cBhvr>
                                    </p:animEffect>
                                    <p:set>
                                      <p:cBhvr>
                                        <p:cTn id="32" dur="1" fill="hold">
                                          <p:stCondLst>
                                            <p:cond delay="499"/>
                                          </p:stCondLst>
                                        </p:cTn>
                                        <p:tgtEl>
                                          <p:spTgt spid="1405964"/>
                                        </p:tgtEl>
                                        <p:attrNameLst>
                                          <p:attrName>style.visibility</p:attrName>
                                        </p:attrNameLst>
                                      </p:cBhvr>
                                      <p:to>
                                        <p:strVal val="hidden"/>
                                      </p:to>
                                    </p:set>
                                  </p:childTnLst>
                                </p:cTn>
                              </p:par>
                              <p:par>
                                <p:cTn id="33" presetID="3" presetClass="exit" presetSubtype="10" fill="hold" grpId="1" nodeType="withEffect">
                                  <p:stCondLst>
                                    <p:cond delay="0"/>
                                  </p:stCondLst>
                                  <p:childTnLst>
                                    <p:animEffect transition="out" filter="blinds(horizontal)">
                                      <p:cBhvr>
                                        <p:cTn id="34" dur="500"/>
                                        <p:tgtEl>
                                          <p:spTgt spid="1405965"/>
                                        </p:tgtEl>
                                      </p:cBhvr>
                                    </p:animEffect>
                                    <p:set>
                                      <p:cBhvr>
                                        <p:cTn id="35" dur="1" fill="hold">
                                          <p:stCondLst>
                                            <p:cond delay="499"/>
                                          </p:stCondLst>
                                        </p:cTn>
                                        <p:tgtEl>
                                          <p:spTgt spid="1405965"/>
                                        </p:tgtEl>
                                        <p:attrNameLst>
                                          <p:attrName>style.visibility</p:attrName>
                                        </p:attrNameLst>
                                      </p:cBhvr>
                                      <p:to>
                                        <p:strVal val="hidden"/>
                                      </p:to>
                                    </p:set>
                                  </p:childTnLst>
                                </p:cTn>
                              </p:par>
                              <p:par>
                                <p:cTn id="36" presetID="3" presetClass="exit" presetSubtype="10" fill="hold" nodeType="withEffect">
                                  <p:stCondLst>
                                    <p:cond delay="0"/>
                                  </p:stCondLst>
                                  <p:childTnLst>
                                    <p:animEffect transition="out" filter="blinds(horizontal)">
                                      <p:cBhvr>
                                        <p:cTn id="37" dur="500"/>
                                        <p:tgtEl>
                                          <p:spTgt spid="1405967"/>
                                        </p:tgtEl>
                                      </p:cBhvr>
                                    </p:animEffect>
                                    <p:set>
                                      <p:cBhvr>
                                        <p:cTn id="38" dur="1" fill="hold">
                                          <p:stCondLst>
                                            <p:cond delay="499"/>
                                          </p:stCondLst>
                                        </p:cTn>
                                        <p:tgtEl>
                                          <p:spTgt spid="1405967"/>
                                        </p:tgtEl>
                                        <p:attrNameLst>
                                          <p:attrName>style.visibility</p:attrName>
                                        </p:attrNameLst>
                                      </p:cBhvr>
                                      <p:to>
                                        <p:strVal val="hidden"/>
                                      </p:to>
                                    </p:set>
                                  </p:childTnLst>
                                </p:cTn>
                              </p:par>
                              <p:par>
                                <p:cTn id="39" presetID="3" presetClass="exit" presetSubtype="10" fill="hold" nodeType="withEffect">
                                  <p:stCondLst>
                                    <p:cond delay="0"/>
                                  </p:stCondLst>
                                  <p:childTnLst>
                                    <p:animEffect transition="out" filter="blinds(horizontal)">
                                      <p:cBhvr>
                                        <p:cTn id="40" dur="500"/>
                                        <p:tgtEl>
                                          <p:spTgt spid="1405959"/>
                                        </p:tgtEl>
                                      </p:cBhvr>
                                    </p:animEffect>
                                    <p:set>
                                      <p:cBhvr>
                                        <p:cTn id="41" dur="1" fill="hold">
                                          <p:stCondLst>
                                            <p:cond delay="499"/>
                                          </p:stCondLst>
                                        </p:cTn>
                                        <p:tgtEl>
                                          <p:spTgt spid="1405959"/>
                                        </p:tgtEl>
                                        <p:attrNameLst>
                                          <p:attrName>style.visibility</p:attrName>
                                        </p:attrNameLst>
                                      </p:cBhvr>
                                      <p:to>
                                        <p:strVal val="hidden"/>
                                      </p:to>
                                    </p:set>
                                  </p:childTnLst>
                                </p:cTn>
                              </p:par>
                              <p:par>
                                <p:cTn id="42" presetID="3" presetClass="exit" presetSubtype="10" fill="hold" nodeType="withEffect">
                                  <p:stCondLst>
                                    <p:cond delay="0"/>
                                  </p:stCondLst>
                                  <p:childTnLst>
                                    <p:animEffect transition="out" filter="blinds(horizontal)">
                                      <p:cBhvr>
                                        <p:cTn id="43" dur="500"/>
                                        <p:tgtEl>
                                          <p:spTgt spid="1405960"/>
                                        </p:tgtEl>
                                      </p:cBhvr>
                                    </p:animEffect>
                                    <p:set>
                                      <p:cBhvr>
                                        <p:cTn id="44" dur="1" fill="hold">
                                          <p:stCondLst>
                                            <p:cond delay="499"/>
                                          </p:stCondLst>
                                        </p:cTn>
                                        <p:tgtEl>
                                          <p:spTgt spid="1405960"/>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405974"/>
                                        </p:tgtEl>
                                        <p:attrNameLst>
                                          <p:attrName>style.visibility</p:attrName>
                                        </p:attrNameLst>
                                      </p:cBhvr>
                                      <p:to>
                                        <p:strVal val="visible"/>
                                      </p:to>
                                    </p:set>
                                    <p:animEffect transition="in" filter="blinds(horizontal)">
                                      <p:cBhvr>
                                        <p:cTn id="49" dur="500"/>
                                        <p:tgtEl>
                                          <p:spTgt spid="1405974"/>
                                        </p:tgtEl>
                                      </p:cBhvr>
                                    </p:animEffect>
                                  </p:childTnLst>
                                </p:cTn>
                              </p:par>
                              <p:par>
                                <p:cTn id="50" presetID="3" presetClass="entr" presetSubtype="10" fill="hold" nodeType="withEffect">
                                  <p:stCondLst>
                                    <p:cond delay="0"/>
                                  </p:stCondLst>
                                  <p:childTnLst>
                                    <p:set>
                                      <p:cBhvr>
                                        <p:cTn id="51" dur="1" fill="hold">
                                          <p:stCondLst>
                                            <p:cond delay="0"/>
                                          </p:stCondLst>
                                        </p:cTn>
                                        <p:tgtEl>
                                          <p:spTgt spid="1405975"/>
                                        </p:tgtEl>
                                        <p:attrNameLst>
                                          <p:attrName>style.visibility</p:attrName>
                                        </p:attrNameLst>
                                      </p:cBhvr>
                                      <p:to>
                                        <p:strVal val="visible"/>
                                      </p:to>
                                    </p:set>
                                    <p:animEffect transition="in" filter="blinds(horizontal)">
                                      <p:cBhvr>
                                        <p:cTn id="52" dur="500"/>
                                        <p:tgtEl>
                                          <p:spTgt spid="1405975"/>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1405977"/>
                                        </p:tgtEl>
                                        <p:attrNameLst>
                                          <p:attrName>style.visibility</p:attrName>
                                        </p:attrNameLst>
                                      </p:cBhvr>
                                      <p:to>
                                        <p:strVal val="visible"/>
                                      </p:to>
                                    </p:set>
                                    <p:animEffect transition="in" filter="blinds(horizontal)">
                                      <p:cBhvr>
                                        <p:cTn id="55" dur="500"/>
                                        <p:tgtEl>
                                          <p:spTgt spid="1405977"/>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3" presetClass="entr" presetSubtype="10" fill="hold" nodeType="clickEffect">
                                  <p:stCondLst>
                                    <p:cond delay="0"/>
                                  </p:stCondLst>
                                  <p:childTnLst>
                                    <p:set>
                                      <p:cBhvr>
                                        <p:cTn id="59" dur="1" fill="hold">
                                          <p:stCondLst>
                                            <p:cond delay="0"/>
                                          </p:stCondLst>
                                        </p:cTn>
                                        <p:tgtEl>
                                          <p:spTgt spid="1405978"/>
                                        </p:tgtEl>
                                        <p:attrNameLst>
                                          <p:attrName>style.visibility</p:attrName>
                                        </p:attrNameLst>
                                      </p:cBhvr>
                                      <p:to>
                                        <p:strVal val="visible"/>
                                      </p:to>
                                    </p:set>
                                    <p:animEffect transition="in" filter="blinds(horizontal)">
                                      <p:cBhvr>
                                        <p:cTn id="60" dur="500"/>
                                        <p:tgtEl>
                                          <p:spTgt spid="14059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5961" grpId="0" animBg="1"/>
      <p:bldP spid="1405962" grpId="0" animBg="1"/>
      <p:bldP spid="1405964" grpId="0" animBg="1"/>
      <p:bldP spid="1405964" grpId="1" animBg="1"/>
      <p:bldP spid="1405965" grpId="0" animBg="1"/>
      <p:bldP spid="1405965" grpId="1" animBg="1"/>
      <p:bldP spid="1405974" grpId="0" animBg="1"/>
      <p:bldP spid="1405977"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6"/>
          <p:cNvSpPr>
            <a:spLocks noGrp="1" noChangeArrowheads="1"/>
          </p:cNvSpPr>
          <p:nvPr>
            <p:ph type="sldNum" sz="quarter" idx="12"/>
          </p:nvPr>
        </p:nvSpPr>
        <p:spPr>
          <a:ln>
            <a:miter lim="800000"/>
            <a:headEnd/>
            <a:tailEnd/>
          </a:ln>
        </p:spPr>
        <p:txBody>
          <a:bodyPr/>
          <a:lstStyle/>
          <a:p>
            <a:pPr>
              <a:defRPr/>
            </a:pPr>
            <a:fld id="{6B239ED1-3ED6-4DDA-A9F8-C22CE3E57997}" type="slidenum">
              <a:rPr lang="en-US" smtClean="0"/>
              <a:pPr>
                <a:defRPr/>
              </a:pPr>
              <a:t>85</a:t>
            </a:fld>
            <a:endParaRPr lang="en-US" smtClean="0"/>
          </a:p>
        </p:txBody>
      </p:sp>
      <p:sp>
        <p:nvSpPr>
          <p:cNvPr id="212994" name="Rectangle 2"/>
          <p:cNvSpPr>
            <a:spLocks noGrp="1" noChangeArrowheads="1"/>
          </p:cNvSpPr>
          <p:nvPr>
            <p:ph type="title" idx="4294967295"/>
          </p:nvPr>
        </p:nvSpPr>
        <p:spPr>
          <a:xfrm>
            <a:off x="987425" y="231775"/>
            <a:ext cx="8229600" cy="1139825"/>
          </a:xfrm>
        </p:spPr>
        <p:txBody>
          <a:bodyPr/>
          <a:lstStyle/>
          <a:p>
            <a:r>
              <a:rPr lang="en-US" altLang="zh-CN" sz="3800" smtClean="0">
                <a:ea typeface="SimSun" pitchFamily="2" charset="-122"/>
              </a:rPr>
              <a:t>Slot Filling</a:t>
            </a:r>
          </a:p>
        </p:txBody>
      </p:sp>
      <p:pic>
        <p:nvPicPr>
          <p:cNvPr id="212995" name="Picture 5"/>
          <p:cNvPicPr>
            <a:picLocks noChangeAspect="1" noChangeArrowheads="1"/>
          </p:cNvPicPr>
          <p:nvPr/>
        </p:nvPicPr>
        <p:blipFill>
          <a:blip r:embed="rId3"/>
          <a:srcRect/>
          <a:stretch>
            <a:fillRect/>
          </a:stretch>
        </p:blipFill>
        <p:spPr bwMode="auto">
          <a:xfrm>
            <a:off x="0" y="836613"/>
            <a:ext cx="6696075" cy="4038600"/>
          </a:xfrm>
          <a:prstGeom prst="rect">
            <a:avLst/>
          </a:prstGeom>
          <a:noFill/>
          <a:ln w="9525">
            <a:noFill/>
            <a:miter lim="800000"/>
            <a:headEnd/>
            <a:tailEnd/>
          </a:ln>
        </p:spPr>
      </p:pic>
      <p:sp>
        <p:nvSpPr>
          <p:cNvPr id="212996" name="Rectangle 6"/>
          <p:cNvSpPr>
            <a:spLocks noChangeArrowheads="1"/>
          </p:cNvSpPr>
          <p:nvPr/>
        </p:nvSpPr>
        <p:spPr bwMode="auto">
          <a:xfrm>
            <a:off x="1331913" y="4221163"/>
            <a:ext cx="5256212" cy="287337"/>
          </a:xfrm>
          <a:prstGeom prst="rect">
            <a:avLst/>
          </a:prstGeom>
          <a:noFill/>
          <a:ln w="28575">
            <a:solidFill>
              <a:srgbClr val="99CC00"/>
            </a:solid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endParaRPr lang="en-US" sz="1100">
              <a:ea typeface="SimSun" pitchFamily="2" charset="-122"/>
            </a:endParaRPr>
          </a:p>
        </p:txBody>
      </p:sp>
      <p:pic>
        <p:nvPicPr>
          <p:cNvPr id="212997" name="Picture 7"/>
          <p:cNvPicPr>
            <a:picLocks noChangeAspect="1" noChangeArrowheads="1"/>
          </p:cNvPicPr>
          <p:nvPr/>
        </p:nvPicPr>
        <p:blipFill>
          <a:blip r:embed="rId4"/>
          <a:srcRect/>
          <a:stretch>
            <a:fillRect/>
          </a:stretch>
        </p:blipFill>
        <p:spPr bwMode="auto">
          <a:xfrm>
            <a:off x="6753225" y="765175"/>
            <a:ext cx="2390775" cy="5038725"/>
          </a:xfrm>
          <a:prstGeom prst="rect">
            <a:avLst/>
          </a:prstGeom>
          <a:noFill/>
          <a:ln w="9525">
            <a:noFill/>
            <a:miter lim="800000"/>
            <a:headEnd/>
            <a:tailEnd/>
          </a:ln>
        </p:spPr>
      </p:pic>
      <p:sp>
        <p:nvSpPr>
          <p:cNvPr id="1410056" name="Rectangle 8"/>
          <p:cNvSpPr>
            <a:spLocks noChangeArrowheads="1"/>
          </p:cNvSpPr>
          <p:nvPr/>
        </p:nvSpPr>
        <p:spPr bwMode="auto">
          <a:xfrm>
            <a:off x="2124075" y="4133850"/>
            <a:ext cx="3313113" cy="433388"/>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sz="1500" b="1">
                <a:ea typeface="SimSun" pitchFamily="2" charset="-122"/>
              </a:rPr>
              <a:t>School Attended: University of Houston</a:t>
            </a:r>
          </a:p>
        </p:txBody>
      </p:sp>
      <p:sp>
        <p:nvSpPr>
          <p:cNvPr id="212999" name="Rectangle 10"/>
          <p:cNvSpPr>
            <a:spLocks noChangeArrowheads="1"/>
          </p:cNvSpPr>
          <p:nvPr/>
        </p:nvSpPr>
        <p:spPr bwMode="auto">
          <a:xfrm>
            <a:off x="2771775" y="1341438"/>
            <a:ext cx="3240088" cy="2374900"/>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endParaRPr lang="en-US" sz="1100">
              <a:ea typeface="SimSun"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410056"/>
                                        </p:tgtEl>
                                        <p:attrNameLst>
                                          <p:attrName>style.visibility</p:attrName>
                                        </p:attrNameLst>
                                      </p:cBhvr>
                                      <p:to>
                                        <p:strVal val="visible"/>
                                      </p:to>
                                    </p:set>
                                    <p:animEffect transition="in" filter="blinds(horizontal)">
                                      <p:cBhvr>
                                        <p:cTn id="7" dur="500"/>
                                        <p:tgtEl>
                                          <p:spTgt spid="14100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9" presetClass="path" presetSubtype="0" accel="50000" decel="50000" fill="hold" grpId="0" nodeType="clickEffect">
                                  <p:stCondLst>
                                    <p:cond delay="0"/>
                                  </p:stCondLst>
                                  <p:childTnLst>
                                    <p:animMotion origin="layout" path="M 1.94444E-6 3.98844E-6 L 0.38594 0.22242 " pathEditMode="relative" rAng="0" ptsTypes="AA">
                                      <p:cBhvr>
                                        <p:cTn id="11" dur="2000" fill="hold"/>
                                        <p:tgtEl>
                                          <p:spTgt spid="1410056"/>
                                        </p:tgtEl>
                                        <p:attrNameLst>
                                          <p:attrName>ppt_x</p:attrName>
                                          <p:attrName>ppt_y</p:attrName>
                                        </p:attrNameLst>
                                      </p:cBhvr>
                                      <p:rCtr x="19288" y="111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0056" grpId="0"/>
      <p:bldP spid="1410056" grpId="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6"/>
          <p:cNvSpPr>
            <a:spLocks noGrp="1" noChangeArrowheads="1"/>
          </p:cNvSpPr>
          <p:nvPr>
            <p:ph type="sldNum" sz="quarter" idx="12"/>
          </p:nvPr>
        </p:nvSpPr>
        <p:spPr>
          <a:ln>
            <a:miter lim="800000"/>
            <a:headEnd/>
            <a:tailEnd/>
          </a:ln>
        </p:spPr>
        <p:txBody>
          <a:bodyPr/>
          <a:lstStyle/>
          <a:p>
            <a:pPr>
              <a:defRPr/>
            </a:pPr>
            <a:fld id="{55BDA8C6-CBDA-4ED1-9FFA-8360E24A83CA}" type="slidenum">
              <a:rPr lang="en-US" smtClean="0"/>
              <a:pPr>
                <a:defRPr/>
              </a:pPr>
              <a:t>86</a:t>
            </a:fld>
            <a:endParaRPr lang="en-US" smtClean="0"/>
          </a:p>
        </p:txBody>
      </p:sp>
      <p:sp>
        <p:nvSpPr>
          <p:cNvPr id="215042"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AC1D0E9B-2B72-48ED-96B2-3BDD8ECAFCDD}" type="slidenum">
              <a:rPr lang="en-US" sz="1200">
                <a:latin typeface="Garamond" pitchFamily="18" charset="0"/>
              </a:rPr>
              <a:pPr algn="r"/>
              <a:t>86</a:t>
            </a:fld>
            <a:endParaRPr lang="en-US" sz="1200">
              <a:latin typeface="Garamond" pitchFamily="18" charset="0"/>
            </a:endParaRPr>
          </a:p>
        </p:txBody>
      </p:sp>
      <p:sp>
        <p:nvSpPr>
          <p:cNvPr id="215043" name="Rectangle 2"/>
          <p:cNvSpPr>
            <a:spLocks noGrp="1" noChangeArrowheads="1"/>
          </p:cNvSpPr>
          <p:nvPr>
            <p:ph type="title" idx="4294967295"/>
          </p:nvPr>
        </p:nvSpPr>
        <p:spPr>
          <a:xfrm>
            <a:off x="914400" y="220663"/>
            <a:ext cx="8229600" cy="1139825"/>
          </a:xfrm>
        </p:spPr>
        <p:txBody>
          <a:bodyPr/>
          <a:lstStyle/>
          <a:p>
            <a:pPr eaLnBrk="1" hangingPunct="1"/>
            <a:r>
              <a:rPr lang="en-US" altLang="zh-CN" sz="3800" b="1" smtClean="0">
                <a:solidFill>
                  <a:srgbClr val="0000FF"/>
                </a:solidFill>
                <a:ea typeface="SimSun" pitchFamily="2" charset="-122"/>
              </a:rPr>
              <a:t>Time-intensive</a:t>
            </a:r>
            <a:r>
              <a:rPr lang="en-US" altLang="zh-CN" sz="3800" smtClean="0">
                <a:ea typeface="SimSun" pitchFamily="2" charset="-122"/>
              </a:rPr>
              <a:t> Slot Types</a:t>
            </a:r>
          </a:p>
        </p:txBody>
      </p:sp>
      <p:graphicFrame>
        <p:nvGraphicFramePr>
          <p:cNvPr id="115715" name="Group 3"/>
          <p:cNvGraphicFramePr>
            <a:graphicFrameLocks noGrp="1"/>
          </p:cNvGraphicFramePr>
          <p:nvPr>
            <p:ph idx="4294967295"/>
          </p:nvPr>
        </p:nvGraphicFramePr>
        <p:xfrm>
          <a:off x="238125" y="981075"/>
          <a:ext cx="8748713" cy="5078413"/>
        </p:xfrm>
        <a:graphic>
          <a:graphicData uri="http://schemas.openxmlformats.org/drawingml/2006/table">
            <a:tbl>
              <a:tblPr/>
              <a:tblGrid>
                <a:gridCol w="3490913"/>
                <a:gridCol w="1857375"/>
                <a:gridCol w="3400425"/>
              </a:tblGrid>
              <a:tr h="298730">
                <a:tc gridSpan="2">
                  <a:txBody>
                    <a:bodyPr/>
                    <a:lstStyle/>
                    <a:p>
                      <a:pPr marL="342900" marR="0" lvl="0" indent="-342900" algn="ctr"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7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Person</a:t>
                      </a:r>
                      <a:endParaRPr kumimoji="0" lang="en-US"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33"/>
                    </a:solidFill>
                  </a:tcPr>
                </a:tc>
                <a:tc hMerge="1">
                  <a:txBody>
                    <a:bodyPr/>
                    <a:lstStyle/>
                    <a:p>
                      <a:endParaRPr lang="en-US"/>
                    </a:p>
                  </a:txBody>
                  <a:tcPr/>
                </a:tc>
                <a:tc>
                  <a:txBody>
                    <a:bodyPr/>
                    <a:lstStyle/>
                    <a:p>
                      <a:pPr marL="342900" marR="0" lvl="0" indent="-342900" algn="ctr"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7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Organization</a:t>
                      </a:r>
                      <a:endParaRPr kumimoji="0" lang="en-US"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33"/>
                    </a:solidFill>
                  </a:tcPr>
                </a:tc>
              </a:tr>
              <a:tr h="298730">
                <a:tc>
                  <a:txBody>
                    <a:bodyPr/>
                    <a:lstStyle/>
                    <a:p>
                      <a:pPr marL="342900" marR="0" lvl="0" indent="-342900" algn="l"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7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per:alternate_names</a:t>
                      </a:r>
                      <a:endParaRPr kumimoji="0" lang="en-US"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700" b="1" i="0" u="none" strike="noStrike" cap="none" normalizeH="0" baseline="0" smtClean="0">
                          <a:ln>
                            <a:noFill/>
                          </a:ln>
                          <a:solidFill>
                            <a:srgbClr val="0000FF"/>
                          </a:solidFill>
                          <a:effectLst/>
                          <a:latin typeface="Times New Roman" pitchFamily="18" charset="0"/>
                          <a:ea typeface="宋体" pitchFamily="2" charset="-122"/>
                          <a:cs typeface="Times New Roman" pitchFamily="18" charset="0"/>
                        </a:rPr>
                        <a:t>per:title</a:t>
                      </a:r>
                    </a:p>
                  </a:txBody>
                  <a:tcPr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7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org:alternate_names</a:t>
                      </a:r>
                      <a:endParaRPr kumimoji="0" lang="en-US"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8730">
                <a:tc>
                  <a:txBody>
                    <a:bodyPr/>
                    <a:lstStyle/>
                    <a:p>
                      <a:pPr marL="342900" marR="0" lvl="0" indent="-342900" algn="l"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7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per:date_of_birth</a:t>
                      </a:r>
                      <a:endParaRPr kumimoji="0" lang="en-US"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7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per:member_of</a:t>
                      </a:r>
                      <a:endParaRPr kumimoji="0" lang="en-US"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7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org:political/religious_affiliation</a:t>
                      </a:r>
                      <a:endParaRPr kumimoji="0" lang="en-US"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8730">
                <a:tc>
                  <a:txBody>
                    <a:bodyPr/>
                    <a:lstStyle/>
                    <a:p>
                      <a:pPr marL="342900" marR="0" lvl="0" indent="-342900" algn="l"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7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per:age</a:t>
                      </a:r>
                      <a:endParaRPr kumimoji="0" lang="en-US"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700" b="1" i="0" u="none" strike="noStrike" cap="none" normalizeH="0" baseline="0" smtClean="0">
                          <a:ln>
                            <a:noFill/>
                          </a:ln>
                          <a:solidFill>
                            <a:srgbClr val="0000FF"/>
                          </a:solidFill>
                          <a:effectLst/>
                          <a:latin typeface="Times New Roman" pitchFamily="18" charset="0"/>
                          <a:ea typeface="宋体" pitchFamily="2" charset="-122"/>
                          <a:cs typeface="Times New Roman" pitchFamily="18" charset="0"/>
                        </a:rPr>
                        <a:t>per:employee_of</a:t>
                      </a:r>
                      <a:endParaRPr kumimoji="0" lang="en-US" sz="1700" b="1" i="0" u="none" strike="noStrike" cap="none" normalizeH="0" baseline="0" smtClean="0">
                        <a:ln>
                          <a:noFill/>
                        </a:ln>
                        <a:solidFill>
                          <a:srgbClr val="0000FF"/>
                        </a:solidFill>
                        <a:effectLst/>
                        <a:latin typeface="Arial" pitchFamily="34" charset="0"/>
                        <a:ea typeface="宋体" pitchFamily="2" charset="-122"/>
                        <a:cs typeface="Times New Roman" pitchFamily="18" charset="0"/>
                      </a:endParaRPr>
                    </a:p>
                  </a:txBody>
                  <a:tcPr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700" b="1" i="0" u="none" strike="noStrike" cap="none" normalizeH="0" baseline="0" smtClean="0">
                          <a:ln>
                            <a:noFill/>
                          </a:ln>
                          <a:solidFill>
                            <a:srgbClr val="0000FF"/>
                          </a:solidFill>
                          <a:effectLst/>
                          <a:latin typeface="Times New Roman" pitchFamily="18" charset="0"/>
                          <a:ea typeface="宋体" pitchFamily="2" charset="-122"/>
                          <a:cs typeface="Times New Roman" pitchFamily="18" charset="0"/>
                        </a:rPr>
                        <a:t>org:top_members/employees</a:t>
                      </a:r>
                      <a:endParaRPr kumimoji="0" lang="en-US" sz="1700" b="1" i="0" u="none" strike="noStrike" cap="none" normalizeH="0" baseline="0" smtClean="0">
                        <a:ln>
                          <a:noFill/>
                        </a:ln>
                        <a:solidFill>
                          <a:srgbClr val="0000FF"/>
                        </a:solidFill>
                        <a:effectLst/>
                        <a:latin typeface="Arial" pitchFamily="34" charset="0"/>
                        <a:ea typeface="宋体" pitchFamily="2" charset="-122"/>
                        <a:cs typeface="Times New Roman" pitchFamily="18" charset="0"/>
                      </a:endParaRPr>
                    </a:p>
                  </a:txBody>
                  <a:tcPr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8730">
                <a:tc>
                  <a:txBody>
                    <a:bodyPr/>
                    <a:lstStyle/>
                    <a:p>
                      <a:pPr marL="342900" marR="0" lvl="0" indent="-342900" algn="l"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per:country_of_birth</a:t>
                      </a:r>
                      <a:endPar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7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per:religion</a:t>
                      </a:r>
                      <a:endParaRPr kumimoji="0" lang="en-US"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7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org:number_of_employees/members</a:t>
                      </a:r>
                      <a:endParaRPr kumimoji="0" lang="en-US"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8730">
                <a:tc>
                  <a:txBody>
                    <a:bodyPr/>
                    <a:lstStyle/>
                    <a:p>
                      <a:pPr marL="342900" marR="0" lvl="0" indent="-342900" algn="l"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per:stateorprovince_of_birth</a:t>
                      </a:r>
                      <a:endPar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700" b="1" i="0" u="none" strike="noStrike" cap="none" normalizeH="0" baseline="0" smtClean="0">
                          <a:ln>
                            <a:noFill/>
                          </a:ln>
                          <a:solidFill>
                            <a:srgbClr val="0000FF"/>
                          </a:solidFill>
                          <a:effectLst/>
                          <a:latin typeface="Times New Roman" pitchFamily="18" charset="0"/>
                          <a:ea typeface="宋体" pitchFamily="2" charset="-122"/>
                          <a:cs typeface="Times New Roman" pitchFamily="18" charset="0"/>
                        </a:rPr>
                        <a:t>per:spouse</a:t>
                      </a:r>
                      <a:endParaRPr kumimoji="0" lang="en-US" sz="1700" b="1" i="0" u="none" strike="noStrike" cap="none" normalizeH="0" baseline="0" smtClean="0">
                        <a:ln>
                          <a:noFill/>
                        </a:ln>
                        <a:solidFill>
                          <a:srgbClr val="0000FF"/>
                        </a:solidFill>
                        <a:effectLst/>
                        <a:latin typeface="Arial" pitchFamily="34" charset="0"/>
                        <a:ea typeface="宋体" pitchFamily="2" charset="-122"/>
                        <a:cs typeface="Times New Roman" pitchFamily="18" charset="0"/>
                      </a:endParaRPr>
                    </a:p>
                  </a:txBody>
                  <a:tcPr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7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org:members</a:t>
                      </a:r>
                      <a:endParaRPr kumimoji="0" lang="en-US"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8730">
                <a:tc>
                  <a:txBody>
                    <a:bodyPr/>
                    <a:lstStyle/>
                    <a:p>
                      <a:pPr marL="342900" marR="0" lvl="0" indent="-342900" algn="l"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7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per:</a:t>
                      </a:r>
                      <a:r>
                        <a:rPr kumimoji="0" lang="en-US" altLang="zh-CN" sz="17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city_of_birth</a:t>
                      </a:r>
                      <a:endPar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7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per:children</a:t>
                      </a:r>
                      <a:endParaRPr kumimoji="0" lang="en-US"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7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org:member_of</a:t>
                      </a:r>
                      <a:endParaRPr kumimoji="0" lang="en-US"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8730">
                <a:tc>
                  <a:txBody>
                    <a:bodyPr/>
                    <a:lstStyle/>
                    <a:p>
                      <a:pPr marL="342900" marR="0" lvl="0" indent="-342900" algn="l"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7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per:origin</a:t>
                      </a:r>
                      <a:endParaRPr kumimoji="0" lang="en-US"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7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per:parents</a:t>
                      </a:r>
                      <a:endParaRPr kumimoji="0" lang="en-US"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7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org:subsidiaries</a:t>
                      </a:r>
                      <a:endParaRPr kumimoji="0" lang="en-US"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8730">
                <a:tc>
                  <a:txBody>
                    <a:bodyPr/>
                    <a:lstStyle/>
                    <a:p>
                      <a:pPr marL="342900" marR="0" lvl="0" indent="-342900" algn="l"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7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per:date_of_death</a:t>
                      </a:r>
                      <a:endParaRPr kumimoji="0" lang="en-US"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7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per:siblings</a:t>
                      </a:r>
                      <a:endParaRPr kumimoji="0" lang="en-US"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7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org:parents</a:t>
                      </a:r>
                      <a:endParaRPr kumimoji="0" lang="en-US"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8730">
                <a:tc>
                  <a:txBody>
                    <a:bodyPr/>
                    <a:lstStyle/>
                    <a:p>
                      <a:pPr marL="342900" marR="0" lvl="0" indent="-342900" algn="l"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per:country_of_death</a:t>
                      </a:r>
                      <a:endPar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7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per:other_family</a:t>
                      </a:r>
                      <a:endParaRPr kumimoji="0" lang="en-US"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7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org:founded_by</a:t>
                      </a:r>
                      <a:endParaRPr kumimoji="0" lang="en-US"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8730">
                <a:tc>
                  <a:txBody>
                    <a:bodyPr/>
                    <a:lstStyle/>
                    <a:p>
                      <a:pPr marL="342900" marR="0" lvl="0" indent="-342900" algn="l"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per:stateorprovince_of_death </a:t>
                      </a:r>
                      <a:endPar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7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per:charges</a:t>
                      </a:r>
                      <a:endParaRPr kumimoji="0" lang="en-US"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7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org:founded</a:t>
                      </a:r>
                      <a:endParaRPr kumimoji="0" lang="en-US"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8730">
                <a:tc>
                  <a:txBody>
                    <a:bodyPr/>
                    <a:lstStyle/>
                    <a:p>
                      <a:pPr marL="342900" marR="0" lvl="0" indent="-342900" algn="l"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7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per:</a:t>
                      </a:r>
                      <a:r>
                        <a:rPr kumimoji="0" lang="en-US" altLang="zh-CN" sz="17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city_of_death</a:t>
                      </a:r>
                      <a:endPar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endParaRPr kumimoji="0" lang="en-US" sz="1700" b="0" i="0" u="none" strike="noStrike" cap="none" normalizeH="0" baseline="0" smtClean="0">
                        <a:ln>
                          <a:noFill/>
                        </a:ln>
                        <a:solidFill>
                          <a:schemeClr val="tx1"/>
                        </a:solidFill>
                        <a:effectLst/>
                        <a:latin typeface="Arial" pitchFamily="34" charset="0"/>
                        <a:ea typeface="宋体" pitchFamily="2" charset="-122"/>
                        <a:cs typeface="Arial" pitchFamily="34" charset="0"/>
                      </a:endParaRPr>
                    </a:p>
                  </a:txBody>
                  <a:tcPr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7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org:dissolved</a:t>
                      </a:r>
                      <a:endParaRPr kumimoji="0" lang="en-US"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8730">
                <a:tc>
                  <a:txBody>
                    <a:bodyPr/>
                    <a:lstStyle/>
                    <a:p>
                      <a:pPr marL="342900" marR="0" lvl="0" indent="-342900" algn="l"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7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per:cause_of_death</a:t>
                      </a:r>
                      <a:endParaRPr kumimoji="0" lang="en-US"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endParaRPr kumimoji="0" lang="en-US" altLang="zh-CN" sz="1700" b="0" i="0" u="none" strike="noStrike" cap="none" normalizeH="0" baseline="0" smtClean="0">
                        <a:ln>
                          <a:noFill/>
                        </a:ln>
                        <a:solidFill>
                          <a:schemeClr val="tx1"/>
                        </a:solidFill>
                        <a:effectLst/>
                        <a:latin typeface="Arial" pitchFamily="34" charset="0"/>
                        <a:ea typeface="宋体" pitchFamily="2" charset="-122"/>
                        <a:cs typeface="Arial" pitchFamily="34" charset="0"/>
                      </a:endParaRPr>
                    </a:p>
                  </a:txBody>
                  <a:tcPr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org:country_of_headquarters</a:t>
                      </a:r>
                      <a:endPar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8730">
                <a:tc>
                  <a:txBody>
                    <a:bodyPr/>
                    <a:lstStyle/>
                    <a:p>
                      <a:pPr marL="342900" marR="0" lvl="0" indent="-342900" algn="l"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altLang="zh-CN" sz="1700" b="1" i="0" u="none" strike="noStrike" cap="none" normalizeH="0" baseline="0" smtClean="0">
                          <a:ln>
                            <a:noFill/>
                          </a:ln>
                          <a:solidFill>
                            <a:srgbClr val="0000FF"/>
                          </a:solidFill>
                          <a:effectLst/>
                          <a:latin typeface="Times New Roman" pitchFamily="18" charset="0"/>
                          <a:ea typeface="宋体" pitchFamily="2" charset="-122"/>
                          <a:cs typeface="Times New Roman" pitchFamily="18" charset="0"/>
                        </a:rPr>
                        <a:t>per:countries_of_residence</a:t>
                      </a:r>
                      <a:endParaRPr kumimoji="0" lang="en-US" altLang="zh-CN" sz="1700" b="1" i="0" u="none" strike="noStrike" cap="none" normalizeH="0" baseline="0" smtClean="0">
                        <a:ln>
                          <a:noFill/>
                        </a:ln>
                        <a:solidFill>
                          <a:srgbClr val="0000FF"/>
                        </a:solidFill>
                        <a:effectLst/>
                        <a:latin typeface="Arial" pitchFamily="34" charset="0"/>
                        <a:ea typeface="宋体" pitchFamily="2" charset="-122"/>
                        <a:cs typeface="Times New Roman" pitchFamily="18" charset="0"/>
                      </a:endParaRPr>
                    </a:p>
                  </a:txBody>
                  <a:tcPr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endParaRPr kumimoji="0" lang="en-US" altLang="zh-CN" sz="1700" b="0" i="0" u="none" strike="noStrike" cap="none" normalizeH="0" baseline="0" smtClean="0">
                        <a:ln>
                          <a:noFill/>
                        </a:ln>
                        <a:solidFill>
                          <a:schemeClr val="tx1"/>
                        </a:solidFill>
                        <a:effectLst/>
                        <a:latin typeface="Arial" pitchFamily="34" charset="0"/>
                        <a:ea typeface="宋体" pitchFamily="2" charset="-122"/>
                        <a:cs typeface="Arial" pitchFamily="34" charset="0"/>
                      </a:endParaRPr>
                    </a:p>
                  </a:txBody>
                  <a:tcPr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org:stateorprovince_of_headquarters </a:t>
                      </a:r>
                      <a:endPar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8730">
                <a:tc>
                  <a:txBody>
                    <a:bodyPr/>
                    <a:lstStyle/>
                    <a:p>
                      <a:pPr marL="342900" marR="0" lvl="0" indent="-342900" algn="l"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altLang="zh-CN" sz="1700" b="1" i="0" u="none" strike="noStrike" cap="none" normalizeH="0" baseline="0" smtClean="0">
                          <a:ln>
                            <a:noFill/>
                          </a:ln>
                          <a:solidFill>
                            <a:srgbClr val="0000FF"/>
                          </a:solidFill>
                          <a:effectLst/>
                          <a:latin typeface="Times New Roman" pitchFamily="18" charset="0"/>
                          <a:ea typeface="宋体" pitchFamily="2" charset="-122"/>
                          <a:cs typeface="Times New Roman" pitchFamily="18" charset="0"/>
                        </a:rPr>
                        <a:t>per:stateorprovinces_of_residence</a:t>
                      </a:r>
                      <a:endParaRPr kumimoji="0" lang="en-US" altLang="zh-CN" sz="1700" b="1" i="0" u="none" strike="noStrike" cap="none" normalizeH="0" baseline="0" smtClean="0">
                        <a:ln>
                          <a:noFill/>
                        </a:ln>
                        <a:solidFill>
                          <a:srgbClr val="0000FF"/>
                        </a:solidFill>
                        <a:effectLst/>
                        <a:latin typeface="Arial" pitchFamily="34" charset="0"/>
                        <a:ea typeface="宋体" pitchFamily="2" charset="-122"/>
                        <a:cs typeface="Times New Roman" pitchFamily="18" charset="0"/>
                      </a:endParaRPr>
                    </a:p>
                  </a:txBody>
                  <a:tcPr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endParaRPr kumimoji="0" lang="en-US" altLang="zh-CN" sz="1700" b="0" i="0" u="none" strike="noStrike" cap="none" normalizeH="0" baseline="0" smtClean="0">
                        <a:ln>
                          <a:noFill/>
                        </a:ln>
                        <a:solidFill>
                          <a:schemeClr val="tx1"/>
                        </a:solidFill>
                        <a:effectLst/>
                        <a:latin typeface="Arial" pitchFamily="34" charset="0"/>
                        <a:ea typeface="宋体" pitchFamily="2" charset="-122"/>
                        <a:cs typeface="Arial" pitchFamily="34" charset="0"/>
                      </a:endParaRPr>
                    </a:p>
                  </a:txBody>
                  <a:tcPr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7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org:</a:t>
                      </a:r>
                      <a:r>
                        <a:rPr kumimoji="0" lang="en-US" altLang="zh-CN" sz="17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city_of_headquarters</a:t>
                      </a:r>
                      <a:endPar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8730">
                <a:tc>
                  <a:txBody>
                    <a:bodyPr/>
                    <a:lstStyle/>
                    <a:p>
                      <a:pPr marL="342900" marR="0" lvl="0" indent="-342900" algn="l"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700" b="1" i="0" u="none" strike="noStrike" cap="none" normalizeH="0" baseline="0" smtClean="0">
                          <a:ln>
                            <a:noFill/>
                          </a:ln>
                          <a:solidFill>
                            <a:srgbClr val="0000FF"/>
                          </a:solidFill>
                          <a:effectLst/>
                          <a:latin typeface="Times New Roman" pitchFamily="18" charset="0"/>
                          <a:ea typeface="宋体" pitchFamily="2" charset="-122"/>
                          <a:cs typeface="Times New Roman" pitchFamily="18" charset="0"/>
                        </a:rPr>
                        <a:t>per:</a:t>
                      </a:r>
                      <a:r>
                        <a:rPr kumimoji="0" lang="en-US" altLang="zh-CN" sz="1700" b="1" i="0" u="none" strike="noStrike" cap="none" normalizeH="0" baseline="0" smtClean="0">
                          <a:ln>
                            <a:noFill/>
                          </a:ln>
                          <a:solidFill>
                            <a:srgbClr val="0000FF"/>
                          </a:solidFill>
                          <a:effectLst/>
                          <a:latin typeface="Times New Roman" pitchFamily="18" charset="0"/>
                          <a:ea typeface="宋体" pitchFamily="2" charset="-122"/>
                          <a:cs typeface="Times New Roman" pitchFamily="18" charset="0"/>
                        </a:rPr>
                        <a:t>cities_of_residence</a:t>
                      </a:r>
                      <a:endParaRPr kumimoji="0" lang="en-US" altLang="zh-CN" sz="1700" b="1" i="0" u="none" strike="noStrike" cap="none" normalizeH="0" baseline="0" smtClean="0">
                        <a:ln>
                          <a:noFill/>
                        </a:ln>
                        <a:solidFill>
                          <a:srgbClr val="0000FF"/>
                        </a:solidFill>
                        <a:effectLst/>
                        <a:latin typeface="Arial" pitchFamily="34" charset="0"/>
                        <a:ea typeface="宋体" pitchFamily="2" charset="-122"/>
                        <a:cs typeface="Times New Roman" pitchFamily="18" charset="0"/>
                      </a:endParaRPr>
                    </a:p>
                  </a:txBody>
                  <a:tcPr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endParaRPr kumimoji="0" lang="en-US" sz="1700" b="0" i="0" u="none" strike="noStrike" cap="none" normalizeH="0" baseline="0" smtClean="0">
                        <a:ln>
                          <a:noFill/>
                        </a:ln>
                        <a:solidFill>
                          <a:schemeClr val="tx1"/>
                        </a:solidFill>
                        <a:effectLst/>
                        <a:latin typeface="Arial" pitchFamily="34" charset="0"/>
                        <a:ea typeface="宋体" pitchFamily="2" charset="-122"/>
                        <a:cs typeface="Arial" pitchFamily="34" charset="0"/>
                      </a:endParaRPr>
                    </a:p>
                  </a:txBody>
                  <a:tcPr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7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org:shareholders</a:t>
                      </a:r>
                      <a:endParaRPr kumimoji="0" lang="en-US"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8730">
                <a:tc>
                  <a:txBody>
                    <a:bodyPr/>
                    <a:lstStyle/>
                    <a:p>
                      <a:pPr marL="342900" marR="0" lvl="0" indent="-342900" algn="l"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7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per:schools_attended</a:t>
                      </a:r>
                      <a:endParaRPr kumimoji="0" lang="en-US"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endParaRPr kumimoji="0" lang="en-US" sz="1700" b="0" i="0" u="none" strike="noStrike" cap="none" normalizeH="0" baseline="0" smtClean="0">
                        <a:ln>
                          <a:noFill/>
                        </a:ln>
                        <a:solidFill>
                          <a:schemeClr val="tx1"/>
                        </a:solidFill>
                        <a:effectLst/>
                        <a:latin typeface="Arial" pitchFamily="34" charset="0"/>
                        <a:ea typeface="宋体" pitchFamily="2" charset="-122"/>
                        <a:cs typeface="Arial" pitchFamily="34" charset="0"/>
                      </a:endParaRPr>
                    </a:p>
                  </a:txBody>
                  <a:tcPr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r>
                        <a:rPr kumimoji="0" lang="en-US" sz="17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org:website</a:t>
                      </a:r>
                      <a:endParaRPr kumimoji="0" lang="en-US"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6"/>
          <p:cNvSpPr>
            <a:spLocks noGrp="1" noChangeArrowheads="1"/>
          </p:cNvSpPr>
          <p:nvPr>
            <p:ph type="sldNum" sz="quarter" idx="12"/>
          </p:nvPr>
        </p:nvSpPr>
        <p:spPr>
          <a:ln>
            <a:miter lim="800000"/>
            <a:headEnd/>
            <a:tailEnd/>
          </a:ln>
        </p:spPr>
        <p:txBody>
          <a:bodyPr/>
          <a:lstStyle/>
          <a:p>
            <a:pPr>
              <a:defRPr/>
            </a:pPr>
            <a:fld id="{2CB49618-41EB-49E1-81ED-11021CD4B09B}" type="slidenum">
              <a:rPr lang="en-US" smtClean="0"/>
              <a:pPr>
                <a:defRPr/>
              </a:pPr>
              <a:t>87</a:t>
            </a:fld>
            <a:endParaRPr lang="en-US" smtClean="0"/>
          </a:p>
        </p:txBody>
      </p:sp>
      <p:sp>
        <p:nvSpPr>
          <p:cNvPr id="217090" name="Content Placeholder 2"/>
          <p:cNvSpPr>
            <a:spLocks noGrp="1"/>
          </p:cNvSpPr>
          <p:nvPr>
            <p:ph idx="4294967295"/>
          </p:nvPr>
        </p:nvSpPr>
        <p:spPr>
          <a:xfrm>
            <a:off x="381000" y="1033463"/>
            <a:ext cx="8763000" cy="2232025"/>
          </a:xfrm>
        </p:spPr>
        <p:txBody>
          <a:bodyPr/>
          <a:lstStyle/>
          <a:p>
            <a:pPr eaLnBrk="1" hangingPunct="1"/>
            <a:r>
              <a:rPr lang="en-US" altLang="zh-CN" sz="2100" smtClean="0">
                <a:ea typeface="SimSun" pitchFamily="2" charset="-122"/>
              </a:rPr>
              <a:t>Given a query entity, a knowledge base (KB) and a source corpus, a system must return slot fills and temporal information must be gathered across the entire corpus</a:t>
            </a:r>
          </a:p>
          <a:p>
            <a:pPr eaLnBrk="1" hangingPunct="1"/>
            <a:r>
              <a:rPr lang="en-US" altLang="zh-CN" sz="2100" smtClean="0">
                <a:ea typeface="SimSun" pitchFamily="2" charset="-122"/>
              </a:rPr>
              <a:t>Query Example</a:t>
            </a:r>
          </a:p>
          <a:p>
            <a:pPr lvl="1">
              <a:buFont typeface="Wingdings" pitchFamily="2" charset="2"/>
              <a:buNone/>
            </a:pPr>
            <a:r>
              <a:rPr lang="en-US" sz="1600" smtClean="0"/>
              <a:t>&lt;query id="SFT201"&gt;      </a:t>
            </a:r>
          </a:p>
          <a:p>
            <a:pPr lvl="1">
              <a:buFont typeface="Wingdings" pitchFamily="2" charset="2"/>
              <a:buNone/>
            </a:pPr>
            <a:r>
              <a:rPr lang="en-US" sz="1600" smtClean="0"/>
              <a:t>     &lt;name&gt;Angela Merkel&lt;/name&gt;      </a:t>
            </a:r>
          </a:p>
          <a:p>
            <a:pPr lvl="1">
              <a:buFont typeface="Wingdings" pitchFamily="2" charset="2"/>
              <a:buNone/>
            </a:pPr>
            <a:r>
              <a:rPr lang="en-US" sz="1600" smtClean="0"/>
              <a:t>     &lt;docid&gt;NYT_ENG_20071015.0123.LDC2009T13&lt;/docid&gt;      </a:t>
            </a:r>
          </a:p>
          <a:p>
            <a:pPr lvl="1">
              <a:buFont typeface="Wingdings" pitchFamily="2" charset="2"/>
              <a:buNone/>
            </a:pPr>
            <a:r>
              <a:rPr lang="en-US" sz="1600" smtClean="0"/>
              <a:t>     &lt;enttype&gt;PER&lt;/enttype&gt;      </a:t>
            </a:r>
          </a:p>
          <a:p>
            <a:pPr lvl="1">
              <a:buFont typeface="Wingdings" pitchFamily="2" charset="2"/>
              <a:buNone/>
            </a:pPr>
            <a:r>
              <a:rPr lang="en-US" sz="1600" smtClean="0"/>
              <a:t>     &lt;nodeid&gt;E0288830&lt;/nodeid&gt;   </a:t>
            </a:r>
          </a:p>
          <a:p>
            <a:pPr lvl="1">
              <a:buFont typeface="Wingdings" pitchFamily="2" charset="2"/>
              <a:buNone/>
            </a:pPr>
            <a:r>
              <a:rPr lang="en-US" sz="1600" smtClean="0"/>
              <a:t>&lt;/query&gt;</a:t>
            </a:r>
            <a:endParaRPr lang="en-US" altLang="zh-CN" sz="1100" smtClean="0">
              <a:ea typeface="SimSun" pitchFamily="2" charset="-122"/>
            </a:endParaRPr>
          </a:p>
          <a:p>
            <a:pPr eaLnBrk="1" hangingPunct="1"/>
            <a:r>
              <a:rPr lang="en-US" altLang="zh-CN" sz="2100" smtClean="0">
                <a:ea typeface="SimSun" pitchFamily="2" charset="-122"/>
              </a:rPr>
              <a:t>Output Example</a:t>
            </a:r>
          </a:p>
          <a:p>
            <a:pPr lvl="1">
              <a:buFont typeface="Wingdings" pitchFamily="2" charset="2"/>
              <a:buNone/>
            </a:pPr>
            <a:r>
              <a:rPr lang="en-US" altLang="zh-CN" sz="1400" smtClean="0">
                <a:ea typeface="SimSun" pitchFamily="2" charset="-122"/>
              </a:rPr>
              <a:t>SFT201 per:countries_of_residence	T2 20051231 AFP_ENG_20081022.0383 Germany</a:t>
            </a:r>
          </a:p>
          <a:p>
            <a:pPr lvl="1">
              <a:buFont typeface="Wingdings" pitchFamily="2" charset="2"/>
              <a:buNone/>
            </a:pPr>
            <a:r>
              <a:rPr lang="en-US" altLang="zh-CN" sz="1400" smtClean="0">
                <a:ea typeface="SimSun" pitchFamily="2" charset="-122"/>
              </a:rPr>
              <a:t>SFT201 per:countries_of_residence	T3 20081022 AFP_ENG_20081022.0383 Germany</a:t>
            </a:r>
          </a:p>
          <a:p>
            <a:pPr lvl="1">
              <a:buFont typeface="Wingdings" pitchFamily="2" charset="2"/>
              <a:buNone/>
            </a:pPr>
            <a:r>
              <a:rPr lang="en-US" altLang="zh-CN" sz="1400" smtClean="0">
                <a:ea typeface="SimSun" pitchFamily="2" charset="-122"/>
              </a:rPr>
              <a:t>SFT201 per:spouse T1 19980101 APW_ENG_20051122.0372.LDC2007T07	Joachim Sauer</a:t>
            </a:r>
          </a:p>
          <a:p>
            <a:pPr lvl="1">
              <a:buFont typeface="Wingdings" pitchFamily="2" charset="2"/>
              <a:buNone/>
            </a:pPr>
            <a:r>
              <a:rPr lang="en-US" altLang="zh-CN" sz="1400" smtClean="0">
                <a:ea typeface="SimSun" pitchFamily="2" charset="-122"/>
              </a:rPr>
              <a:t>SFT201 per:spouse T2 19981231 APW_ENG_20051122.0372.LDC2007T07	Joachim Sauer</a:t>
            </a:r>
          </a:p>
          <a:p>
            <a:pPr lvl="1">
              <a:buFont typeface="Wingdings" pitchFamily="2" charset="2"/>
              <a:buNone/>
            </a:pPr>
            <a:r>
              <a:rPr lang="en-US" altLang="zh-CN" sz="1400" smtClean="0">
                <a:ea typeface="SimSun" pitchFamily="2" charset="-122"/>
              </a:rPr>
              <a:t>SFT201 per:spouse T3 20051122 APW_ENG_20051122.0372.LDC2007T07	Joachim Sauer</a:t>
            </a:r>
          </a:p>
          <a:p>
            <a:pPr eaLnBrk="1" hangingPunct="1"/>
            <a:endParaRPr lang="en-US" altLang="zh-CN" sz="800" smtClean="0">
              <a:ea typeface="SimSun" pitchFamily="2" charset="-122"/>
            </a:endParaRPr>
          </a:p>
        </p:txBody>
      </p:sp>
      <p:sp>
        <p:nvSpPr>
          <p:cNvPr id="217091"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15B76761-7AFB-4D96-881F-6DD9CE19C0B8}" type="slidenum">
              <a:rPr lang="en-US" sz="1200">
                <a:latin typeface="Garamond" pitchFamily="18" charset="0"/>
              </a:rPr>
              <a:pPr algn="r"/>
              <a:t>87</a:t>
            </a:fld>
            <a:endParaRPr lang="en-US" sz="1200">
              <a:latin typeface="Garamond" pitchFamily="18" charset="0"/>
            </a:endParaRPr>
          </a:p>
        </p:txBody>
      </p:sp>
      <p:sp>
        <p:nvSpPr>
          <p:cNvPr id="217092" name="Title 1"/>
          <p:cNvSpPr>
            <a:spLocks/>
          </p:cNvSpPr>
          <p:nvPr/>
        </p:nvSpPr>
        <p:spPr bwMode="auto">
          <a:xfrm>
            <a:off x="914400" y="188913"/>
            <a:ext cx="8229600" cy="1139825"/>
          </a:xfrm>
          <a:prstGeom prst="rect">
            <a:avLst/>
          </a:prstGeom>
          <a:noFill/>
          <a:ln w="9525">
            <a:noFill/>
            <a:miter lim="800000"/>
            <a:headEnd/>
            <a:tailEnd/>
          </a:ln>
        </p:spPr>
        <p:txBody>
          <a:bodyPr/>
          <a:lstStyle/>
          <a:p>
            <a:pPr eaLnBrk="0" hangingPunct="0"/>
            <a:r>
              <a:rPr lang="en-US" altLang="zh-CN" sz="3600">
                <a:solidFill>
                  <a:schemeClr val="tx2"/>
                </a:solidFill>
                <a:latin typeface="Garamond" pitchFamily="18" charset="0"/>
                <a:ea typeface="SimSun" pitchFamily="2" charset="-122"/>
              </a:rPr>
              <a:t>Temporal Slot Filling (TSF)</a:t>
            </a:r>
            <a:endParaRPr lang="en-US" sz="3600">
              <a:solidFill>
                <a:schemeClr val="tx2"/>
              </a:solidFill>
              <a:latin typeface="Garamond" pitchFamily="18" charset="0"/>
              <a:ea typeface="SimSun" pitchFamily="2" charset="-122"/>
            </a:endParaRP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011" name="Rectangle 6"/>
          <p:cNvSpPr>
            <a:spLocks noGrp="1" noChangeArrowheads="1"/>
          </p:cNvSpPr>
          <p:nvPr>
            <p:ph type="sldNum" sz="quarter" idx="12"/>
          </p:nvPr>
        </p:nvSpPr>
        <p:spPr>
          <a:ln>
            <a:miter lim="800000"/>
            <a:headEnd/>
            <a:tailEnd/>
          </a:ln>
        </p:spPr>
        <p:txBody>
          <a:bodyPr/>
          <a:lstStyle/>
          <a:p>
            <a:pPr>
              <a:defRPr/>
            </a:pPr>
            <a:fld id="{89482CD4-52A3-4B60-89C9-00A10588C544}" type="slidenum">
              <a:rPr lang="en-US" smtClean="0"/>
              <a:pPr>
                <a:defRPr/>
              </a:pPr>
              <a:t>88</a:t>
            </a:fld>
            <a:endParaRPr lang="en-US" smtClean="0"/>
          </a:p>
        </p:txBody>
      </p:sp>
      <p:sp>
        <p:nvSpPr>
          <p:cNvPr id="209012"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2BF22B9E-6991-46CD-903E-733707298468}" type="slidenum">
              <a:rPr lang="en-US" sz="1200">
                <a:latin typeface="Garamond" pitchFamily="18" charset="0"/>
              </a:rPr>
              <a:pPr algn="r"/>
              <a:t>88</a:t>
            </a:fld>
            <a:endParaRPr lang="en-US" sz="1200">
              <a:latin typeface="Garamond" pitchFamily="18" charset="0"/>
            </a:endParaRPr>
          </a:p>
        </p:txBody>
      </p:sp>
      <p:sp>
        <p:nvSpPr>
          <p:cNvPr id="209013" name="Content Placeholder 2"/>
          <p:cNvSpPr>
            <a:spLocks noGrp="1"/>
          </p:cNvSpPr>
          <p:nvPr>
            <p:ph idx="4294967295"/>
          </p:nvPr>
        </p:nvSpPr>
        <p:spPr>
          <a:xfrm>
            <a:off x="395288" y="908050"/>
            <a:ext cx="8748712" cy="2232025"/>
          </a:xfrm>
        </p:spPr>
        <p:txBody>
          <a:bodyPr/>
          <a:lstStyle/>
          <a:p>
            <a:pPr eaLnBrk="1" hangingPunct="1"/>
            <a:r>
              <a:rPr lang="en-US" sz="2200" smtClean="0">
                <a:ea typeface="ＭＳ Ｐゴシック" pitchFamily="34" charset="-128"/>
              </a:rPr>
              <a:t>Temporal Quality</a:t>
            </a:r>
          </a:p>
          <a:p>
            <a:pPr lvl="1" eaLnBrk="1" hangingPunct="1"/>
            <a:r>
              <a:rPr lang="en-US" sz="1600" smtClean="0"/>
              <a:t>Let </a:t>
            </a:r>
            <a:r>
              <a:rPr lang="en-US" sz="1600" i="1" smtClean="0"/>
              <a:t>&lt;t</a:t>
            </a:r>
            <a:r>
              <a:rPr lang="en-US" sz="1600" i="1" baseline="-25000" smtClean="0"/>
              <a:t>1</a:t>
            </a:r>
            <a:r>
              <a:rPr lang="en-US" sz="1600" i="1" smtClean="0"/>
              <a:t>, t</a:t>
            </a:r>
            <a:r>
              <a:rPr lang="en-US" sz="1600" i="1" baseline="-25000" smtClean="0"/>
              <a:t>2</a:t>
            </a:r>
            <a:r>
              <a:rPr lang="en-US" sz="1600" i="1" smtClean="0"/>
              <a:t>, t</a:t>
            </a:r>
            <a:r>
              <a:rPr lang="en-US" sz="1600" i="1" baseline="-25000" smtClean="0"/>
              <a:t>3</a:t>
            </a:r>
            <a:r>
              <a:rPr lang="en-US" sz="1600" i="1" smtClean="0"/>
              <a:t>, t</a:t>
            </a:r>
            <a:r>
              <a:rPr lang="en-US" sz="1600" i="1" baseline="-25000" smtClean="0"/>
              <a:t>4</a:t>
            </a:r>
            <a:r>
              <a:rPr lang="en-US" sz="1600" i="1" smtClean="0"/>
              <a:t>&gt;</a:t>
            </a:r>
            <a:r>
              <a:rPr lang="en-US" sz="1600" smtClean="0"/>
              <a:t> be system output, </a:t>
            </a:r>
            <a:r>
              <a:rPr lang="en-US" sz="1600" i="1" smtClean="0"/>
              <a:t>&lt;g</a:t>
            </a:r>
            <a:r>
              <a:rPr lang="en-US" sz="1600" i="1" baseline="-25000" smtClean="0"/>
              <a:t>1</a:t>
            </a:r>
            <a:r>
              <a:rPr lang="en-US" sz="1600" i="1" smtClean="0"/>
              <a:t>, g</a:t>
            </a:r>
            <a:r>
              <a:rPr lang="en-US" sz="1600" i="1" baseline="-25000" smtClean="0"/>
              <a:t>2</a:t>
            </a:r>
            <a:r>
              <a:rPr lang="en-US" sz="1600" i="1" smtClean="0"/>
              <a:t>, g</a:t>
            </a:r>
            <a:r>
              <a:rPr lang="en-US" sz="1600" i="1" baseline="-25000" smtClean="0"/>
              <a:t>3</a:t>
            </a:r>
            <a:r>
              <a:rPr lang="en-US" sz="1600" i="1" smtClean="0"/>
              <a:t>, g</a:t>
            </a:r>
            <a:r>
              <a:rPr lang="en-US" sz="1600" i="1" baseline="-25000" smtClean="0"/>
              <a:t>4</a:t>
            </a:r>
            <a:r>
              <a:rPr lang="en-US" sz="1600" i="1" smtClean="0"/>
              <a:t>&gt;</a:t>
            </a:r>
            <a:r>
              <a:rPr lang="en-US" sz="1600" smtClean="0"/>
              <a:t> be gold standard</a:t>
            </a:r>
          </a:p>
          <a:p>
            <a:pPr eaLnBrk="1" hangingPunct="1"/>
            <a:endParaRPr lang="en-US" sz="1800" smtClean="0">
              <a:ea typeface="ＭＳ Ｐゴシック" pitchFamily="34" charset="-128"/>
            </a:endParaRPr>
          </a:p>
          <a:p>
            <a:pPr eaLnBrk="1" hangingPunct="1"/>
            <a:endParaRPr lang="en-US" sz="1800" smtClean="0">
              <a:ea typeface="ＭＳ Ｐゴシック" pitchFamily="34" charset="-128"/>
            </a:endParaRPr>
          </a:p>
          <a:p>
            <a:pPr eaLnBrk="1" hangingPunct="1"/>
            <a:endParaRPr lang="en-US" sz="1800" smtClean="0">
              <a:ea typeface="ＭＳ Ｐゴシック" pitchFamily="34" charset="-128"/>
            </a:endParaRPr>
          </a:p>
          <a:p>
            <a:pPr lvl="1" eaLnBrk="1" hangingPunct="1"/>
            <a:r>
              <a:rPr lang="en-US" sz="1600" smtClean="0"/>
              <a:t>An error of </a:t>
            </a:r>
            <a:r>
              <a:rPr lang="en-US" sz="1600" i="1" smtClean="0"/>
              <a:t>c </a:t>
            </a:r>
            <a:r>
              <a:rPr lang="en-US" sz="1600" smtClean="0"/>
              <a:t>time units produces a 0.5 score; scores produced with c = 1 year</a:t>
            </a:r>
          </a:p>
          <a:p>
            <a:pPr lvl="1" eaLnBrk="1" hangingPunct="1"/>
            <a:r>
              <a:rPr lang="en-US" sz="1600" smtClean="0"/>
              <a:t>Each element in tuple is scored independently</a:t>
            </a:r>
          </a:p>
          <a:p>
            <a:pPr lvl="1" eaLnBrk="1" hangingPunct="1"/>
            <a:r>
              <a:rPr lang="en-US" sz="1600" smtClean="0"/>
              <a:t>For temporal SF task, a correct slot fill with temporal information </a:t>
            </a:r>
            <a:r>
              <a:rPr lang="en-US" sz="1600" b="1" i="1" smtClean="0"/>
              <a:t>t</a:t>
            </a:r>
            <a:r>
              <a:rPr lang="en-US" sz="1600" smtClean="0"/>
              <a:t> gets credit Q(S) (instead of 1)</a:t>
            </a:r>
          </a:p>
          <a:p>
            <a:pPr eaLnBrk="1" hangingPunct="1"/>
            <a:r>
              <a:rPr lang="en-US" sz="2400" smtClean="0">
                <a:ea typeface="ＭＳ Ｐゴシック" pitchFamily="34" charset="-128"/>
              </a:rPr>
              <a:t>Overall Metric</a:t>
            </a:r>
          </a:p>
          <a:p>
            <a:pPr eaLnBrk="1" hangingPunct="1"/>
            <a:endParaRPr lang="en-US" sz="2400" smtClean="0">
              <a:ea typeface="ＭＳ Ｐゴシック" pitchFamily="34" charset="-128"/>
            </a:endParaRPr>
          </a:p>
          <a:p>
            <a:pPr eaLnBrk="1" hangingPunct="1"/>
            <a:endParaRPr lang="en-US" sz="2400" smtClean="0">
              <a:ea typeface="ＭＳ Ｐゴシック" pitchFamily="34" charset="-128"/>
            </a:endParaRPr>
          </a:p>
          <a:p>
            <a:pPr lvl="1" eaLnBrk="1" hangingPunct="1"/>
            <a:r>
              <a:rPr lang="en-US" sz="1600" i="1" smtClean="0"/>
              <a:t>M</a:t>
            </a:r>
            <a:r>
              <a:rPr lang="en-US" sz="1600" smtClean="0"/>
              <a:t>: the number of system output tuples</a:t>
            </a:r>
          </a:p>
          <a:p>
            <a:pPr lvl="1" eaLnBrk="1" hangingPunct="1"/>
            <a:r>
              <a:rPr lang="en-US" sz="1600" i="1" smtClean="0"/>
              <a:t>N</a:t>
            </a:r>
            <a:r>
              <a:rPr lang="en-US" sz="1600" smtClean="0"/>
              <a:t>: the number of gold standard tuples</a:t>
            </a:r>
          </a:p>
          <a:p>
            <a:pPr lvl="1" eaLnBrk="1" hangingPunct="1"/>
            <a:r>
              <a:rPr lang="en-US" sz="1600" smtClean="0"/>
              <a:t>C(S): the number of instances that have correct slot fills</a:t>
            </a:r>
            <a:endParaRPr lang="en-US" sz="1800" smtClean="0"/>
          </a:p>
          <a:p>
            <a:pPr eaLnBrk="1" hangingPunct="1"/>
            <a:endParaRPr lang="en-US" sz="2400" smtClean="0">
              <a:ea typeface="ＭＳ Ｐゴシック" pitchFamily="34" charset="-128"/>
            </a:endParaRPr>
          </a:p>
        </p:txBody>
      </p:sp>
      <p:sp>
        <p:nvSpPr>
          <p:cNvPr id="209014" name="Title 1"/>
          <p:cNvSpPr>
            <a:spLocks/>
          </p:cNvSpPr>
          <p:nvPr/>
        </p:nvSpPr>
        <p:spPr bwMode="auto">
          <a:xfrm>
            <a:off x="914400" y="188913"/>
            <a:ext cx="8229600" cy="1139825"/>
          </a:xfrm>
          <a:prstGeom prst="rect">
            <a:avLst/>
          </a:prstGeom>
          <a:noFill/>
          <a:ln w="9525">
            <a:noFill/>
            <a:miter lim="800000"/>
            <a:headEnd/>
            <a:tailEnd/>
          </a:ln>
        </p:spPr>
        <p:txBody>
          <a:bodyPr/>
          <a:lstStyle/>
          <a:p>
            <a:pPr eaLnBrk="0" hangingPunct="0"/>
            <a:r>
              <a:rPr lang="en-US" altLang="zh-CN" sz="3600">
                <a:solidFill>
                  <a:schemeClr val="tx2"/>
                </a:solidFill>
                <a:latin typeface="Garamond" pitchFamily="18" charset="0"/>
                <a:ea typeface="SimSun" pitchFamily="2" charset="-122"/>
              </a:rPr>
              <a:t>Scoring Metric</a:t>
            </a:r>
            <a:endParaRPr lang="en-US" sz="3600">
              <a:solidFill>
                <a:schemeClr val="tx2"/>
              </a:solidFill>
              <a:latin typeface="Garamond" pitchFamily="18" charset="0"/>
              <a:ea typeface="SimSun" pitchFamily="2" charset="-122"/>
            </a:endParaRPr>
          </a:p>
        </p:txBody>
      </p:sp>
      <p:graphicFrame>
        <p:nvGraphicFramePr>
          <p:cNvPr id="209008" name="Object 112"/>
          <p:cNvGraphicFramePr>
            <a:graphicFrameLocks noChangeAspect="1"/>
          </p:cNvGraphicFramePr>
          <p:nvPr/>
        </p:nvGraphicFramePr>
        <p:xfrm>
          <a:off x="1219200" y="1657350"/>
          <a:ext cx="3097213" cy="908050"/>
        </p:xfrm>
        <a:graphic>
          <a:graphicData uri="http://schemas.openxmlformats.org/presentationml/2006/ole">
            <mc:AlternateContent xmlns:mc="http://schemas.openxmlformats.org/markup-compatibility/2006">
              <mc:Choice xmlns:v="urn:schemas-microsoft-com:vml" Requires="v">
                <p:oleObj spid="_x0000_s209011" name="Equation" r:id="rId3" imgW="1473200" imgH="431800" progId="Equation.DSMT4">
                  <p:embed/>
                </p:oleObj>
              </mc:Choice>
              <mc:Fallback>
                <p:oleObj name="Equation" r:id="rId3" imgW="1473200" imgH="431800" progId="Equation.DSMT4">
                  <p:embed/>
                  <p:pic>
                    <p:nvPicPr>
                      <p:cNvPr id="0" name="Picture 1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657350"/>
                        <a:ext cx="3097213" cy="90805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209009" name="Object 113"/>
          <p:cNvGraphicFramePr>
            <a:graphicFrameLocks noChangeAspect="1"/>
          </p:cNvGraphicFramePr>
          <p:nvPr/>
        </p:nvGraphicFramePr>
        <p:xfrm>
          <a:off x="1066800" y="4191000"/>
          <a:ext cx="2362200" cy="895350"/>
        </p:xfrm>
        <a:graphic>
          <a:graphicData uri="http://schemas.openxmlformats.org/presentationml/2006/ole">
            <mc:AlternateContent xmlns:mc="http://schemas.openxmlformats.org/markup-compatibility/2006">
              <mc:Choice xmlns:v="urn:schemas-microsoft-com:vml" Requires="v">
                <p:oleObj spid="_x0000_s209012" name="Equation" r:id="rId5" imgW="1206500" imgH="457200" progId="Equation.DSMT4">
                  <p:embed/>
                </p:oleObj>
              </mc:Choice>
              <mc:Fallback>
                <p:oleObj name="Equation" r:id="rId5" imgW="1206500" imgH="457200" progId="Equation.DSMT4">
                  <p:embed/>
                  <p:pic>
                    <p:nvPicPr>
                      <p:cNvPr id="0" name="Picture 1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4191000"/>
                        <a:ext cx="2362200" cy="89535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209010" name="Object 114"/>
          <p:cNvGraphicFramePr>
            <a:graphicFrameLocks noChangeAspect="1"/>
          </p:cNvGraphicFramePr>
          <p:nvPr/>
        </p:nvGraphicFramePr>
        <p:xfrm>
          <a:off x="3733800" y="4191000"/>
          <a:ext cx="2362200" cy="895350"/>
        </p:xfrm>
        <a:graphic>
          <a:graphicData uri="http://schemas.openxmlformats.org/presentationml/2006/ole">
            <mc:AlternateContent xmlns:mc="http://schemas.openxmlformats.org/markup-compatibility/2006">
              <mc:Choice xmlns:v="urn:schemas-microsoft-com:vml" Requires="v">
                <p:oleObj spid="_x0000_s209013" name="Equation" r:id="rId7" imgW="1206500" imgH="457200" progId="Equation.DSMT4">
                  <p:embed/>
                </p:oleObj>
              </mc:Choice>
              <mc:Fallback>
                <p:oleObj name="Equation" r:id="rId7" imgW="1206500" imgH="457200" progId="Equation.DSMT4">
                  <p:embed/>
                  <p:pic>
                    <p:nvPicPr>
                      <p:cNvPr id="0" name="Picture 1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33800" y="4191000"/>
                        <a:ext cx="2362200" cy="89535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326" name="Rectangle 6"/>
          <p:cNvSpPr>
            <a:spLocks noGrp="1" noChangeArrowheads="1"/>
          </p:cNvSpPr>
          <p:nvPr>
            <p:ph type="sldNum" sz="quarter" idx="12"/>
          </p:nvPr>
        </p:nvSpPr>
        <p:spPr>
          <a:ln>
            <a:miter lim="800000"/>
            <a:headEnd/>
            <a:tailEnd/>
          </a:ln>
        </p:spPr>
        <p:txBody>
          <a:bodyPr/>
          <a:lstStyle/>
          <a:p>
            <a:pPr>
              <a:defRPr/>
            </a:pPr>
            <a:fld id="{E4AC2E2F-2A92-472C-B523-102C0A0F8E3D}" type="slidenum">
              <a:rPr lang="en-US" smtClean="0"/>
              <a:pPr>
                <a:defRPr/>
              </a:pPr>
              <a:t>89</a:t>
            </a:fld>
            <a:endParaRPr lang="en-US" smtClean="0"/>
          </a:p>
        </p:txBody>
      </p:sp>
      <p:sp>
        <p:nvSpPr>
          <p:cNvPr id="210327" name="Content Placeholder 2"/>
          <p:cNvSpPr>
            <a:spLocks/>
          </p:cNvSpPr>
          <p:nvPr/>
        </p:nvSpPr>
        <p:spPr bwMode="auto">
          <a:xfrm>
            <a:off x="395288" y="908050"/>
            <a:ext cx="8229600" cy="2232025"/>
          </a:xfrm>
          <a:prstGeom prst="rect">
            <a:avLst/>
          </a:prstGeom>
          <a:noFill/>
          <a:ln w="9525">
            <a:noFill/>
            <a:miter lim="800000"/>
            <a:headEnd/>
            <a:tailEnd/>
          </a:ln>
        </p:spPr>
        <p:txBody>
          <a:bodyPr/>
          <a:lstStyle/>
          <a:p>
            <a:pPr marL="342900" indent="-342900" eaLnBrk="0" hangingPunct="0">
              <a:spcBef>
                <a:spcPct val="20000"/>
              </a:spcBef>
              <a:buClr>
                <a:schemeClr val="accent1"/>
              </a:buClr>
              <a:buSzPct val="65000"/>
              <a:buFont typeface="Wingdings" pitchFamily="2" charset="2"/>
              <a:buChar char="n"/>
            </a:pPr>
            <a:r>
              <a:rPr lang="en-US" sz="2200"/>
              <a:t>Parameterization Constraint</a:t>
            </a:r>
          </a:p>
          <a:p>
            <a:pPr marL="669925" lvl="1" indent="-325438" eaLnBrk="0" hangingPunct="0">
              <a:spcBef>
                <a:spcPct val="20000"/>
              </a:spcBef>
              <a:buClr>
                <a:schemeClr val="accent2"/>
              </a:buClr>
              <a:buSzPct val="60000"/>
              <a:buFont typeface="Wingdings" pitchFamily="2" charset="2"/>
              <a:buChar char="q"/>
            </a:pPr>
            <a:r>
              <a:rPr lang="en-US" sz="2000">
                <a:ea typeface="SimSun" pitchFamily="2" charset="-122"/>
              </a:rPr>
              <a:t>A parameter should determine if a certain amount of </a:t>
            </a:r>
            <a:r>
              <a:rPr lang="en-US" sz="2000" i="1">
                <a:ea typeface="SimSun" pitchFamily="2" charset="-122"/>
              </a:rPr>
              <a:t>vagueness</a:t>
            </a:r>
            <a:r>
              <a:rPr lang="en-US" sz="2000">
                <a:ea typeface="SimSun" pitchFamily="2" charset="-122"/>
              </a:rPr>
              <a:t> is worse/better than a certain amount of </a:t>
            </a:r>
            <a:r>
              <a:rPr lang="en-US" sz="2000" i="1">
                <a:ea typeface="SimSun" pitchFamily="2" charset="-122"/>
              </a:rPr>
              <a:t>over-constraining</a:t>
            </a:r>
          </a:p>
          <a:p>
            <a:pPr marL="669925" lvl="1" indent="-325438" eaLnBrk="0" hangingPunct="0">
              <a:spcBef>
                <a:spcPct val="20000"/>
              </a:spcBef>
              <a:buClr>
                <a:schemeClr val="accent2"/>
              </a:buClr>
              <a:buSzPct val="60000"/>
              <a:buFont typeface="Wingdings" pitchFamily="2" charset="2"/>
              <a:buChar char="q"/>
            </a:pPr>
            <a:endParaRPr lang="en-US" sz="2000" i="1">
              <a:ea typeface="SimSun" pitchFamily="2" charset="-122"/>
            </a:endParaRPr>
          </a:p>
          <a:p>
            <a:pPr marL="669925" lvl="1" indent="-325438" eaLnBrk="0" hangingPunct="0">
              <a:spcBef>
                <a:spcPct val="20000"/>
              </a:spcBef>
              <a:buClr>
                <a:schemeClr val="accent2"/>
              </a:buClr>
              <a:buSzPct val="60000"/>
              <a:buFont typeface="Wingdings" pitchFamily="2" charset="2"/>
              <a:buChar char="q"/>
            </a:pPr>
            <a:endParaRPr lang="en-US" sz="2000" i="1">
              <a:ea typeface="SimSun" pitchFamily="2" charset="-122"/>
            </a:endParaRPr>
          </a:p>
          <a:p>
            <a:pPr marL="669925" lvl="1" indent="-325438" eaLnBrk="0" hangingPunct="0">
              <a:spcBef>
                <a:spcPct val="20000"/>
              </a:spcBef>
              <a:buClr>
                <a:schemeClr val="accent2"/>
              </a:buClr>
              <a:buSzPct val="60000"/>
              <a:buFont typeface="Wingdings" pitchFamily="2" charset="2"/>
              <a:buChar char="q"/>
            </a:pPr>
            <a:endParaRPr lang="en-US" sz="2000" i="1">
              <a:ea typeface="SimSun" pitchFamily="2" charset="-122"/>
            </a:endParaRPr>
          </a:p>
          <a:p>
            <a:pPr marL="342900" indent="-342900" eaLnBrk="0" hangingPunct="0">
              <a:spcBef>
                <a:spcPct val="20000"/>
              </a:spcBef>
              <a:buClr>
                <a:schemeClr val="accent1"/>
              </a:buClr>
              <a:buSzPct val="65000"/>
              <a:buFont typeface="Wingdings" pitchFamily="2" charset="2"/>
              <a:buChar char="n"/>
            </a:pPr>
            <a:endParaRPr lang="en-US" sz="2400">
              <a:ea typeface="SimSun" pitchFamily="2" charset="-122"/>
            </a:endParaRPr>
          </a:p>
          <a:p>
            <a:pPr marL="342900" indent="-342900" eaLnBrk="0" hangingPunct="0">
              <a:spcBef>
                <a:spcPct val="20000"/>
              </a:spcBef>
              <a:buClr>
                <a:schemeClr val="accent1"/>
              </a:buClr>
              <a:buSzPct val="65000"/>
              <a:buFont typeface="Wingdings" pitchFamily="2" charset="2"/>
              <a:buChar char="n"/>
            </a:pPr>
            <a:r>
              <a:rPr lang="en-US" sz="2400">
                <a:ea typeface="SimSun" pitchFamily="2" charset="-122"/>
              </a:rPr>
              <a:t>If           :  </a:t>
            </a:r>
          </a:p>
          <a:p>
            <a:pPr marL="342900" indent="-342900" eaLnBrk="0" hangingPunct="0">
              <a:spcBef>
                <a:spcPct val="20000"/>
              </a:spcBef>
              <a:buClr>
                <a:schemeClr val="accent1"/>
              </a:buClr>
              <a:buSzPct val="65000"/>
              <a:buFont typeface="Wingdings" pitchFamily="2" charset="2"/>
              <a:buChar char="n"/>
            </a:pPr>
            <a:endParaRPr lang="en-US" sz="2400">
              <a:ea typeface="SimSun" pitchFamily="2" charset="-122"/>
            </a:endParaRPr>
          </a:p>
          <a:p>
            <a:pPr marL="342900" indent="-342900" eaLnBrk="0" hangingPunct="0">
              <a:spcBef>
                <a:spcPct val="20000"/>
              </a:spcBef>
              <a:buClr>
                <a:schemeClr val="accent1"/>
              </a:buClr>
              <a:buSzPct val="65000"/>
              <a:buFont typeface="Wingdings" pitchFamily="2" charset="2"/>
              <a:buChar char="n"/>
            </a:pPr>
            <a:endParaRPr lang="en-US" sz="2400">
              <a:ea typeface="SimSun" pitchFamily="2" charset="-122"/>
            </a:endParaRPr>
          </a:p>
          <a:p>
            <a:pPr marL="342900" indent="-342900" eaLnBrk="0" hangingPunct="0">
              <a:spcBef>
                <a:spcPct val="20000"/>
              </a:spcBef>
              <a:buClr>
                <a:schemeClr val="accent1"/>
              </a:buClr>
              <a:buSzPct val="65000"/>
              <a:buFont typeface="Wingdings" pitchFamily="2" charset="2"/>
              <a:buChar char="n"/>
            </a:pPr>
            <a:r>
              <a:rPr lang="en-US" sz="2400">
                <a:ea typeface="SimSun" pitchFamily="2" charset="-122"/>
              </a:rPr>
              <a:t>If            : </a:t>
            </a:r>
          </a:p>
          <a:p>
            <a:pPr marL="669925" lvl="1" indent="-325438" eaLnBrk="0" hangingPunct="0">
              <a:spcBef>
                <a:spcPct val="20000"/>
              </a:spcBef>
              <a:buClr>
                <a:schemeClr val="accent2"/>
              </a:buClr>
              <a:buSzPct val="60000"/>
              <a:buFont typeface="Wingdings" pitchFamily="2" charset="2"/>
              <a:buChar char="q"/>
            </a:pPr>
            <a:endParaRPr lang="en-US" sz="2000" i="1">
              <a:ea typeface="SimSun" pitchFamily="2" charset="-122"/>
            </a:endParaRPr>
          </a:p>
          <a:p>
            <a:pPr marL="342900" indent="-342900" eaLnBrk="0" hangingPunct="0">
              <a:spcBef>
                <a:spcPct val="20000"/>
              </a:spcBef>
              <a:buClr>
                <a:schemeClr val="accent1"/>
              </a:buClr>
              <a:buSzPct val="65000"/>
              <a:buFont typeface="Wingdings" pitchFamily="2" charset="2"/>
              <a:buNone/>
            </a:pPr>
            <a:endParaRPr lang="en-US" sz="2400" i="1">
              <a:ea typeface="SimSun" pitchFamily="2" charset="-122"/>
            </a:endParaRPr>
          </a:p>
          <a:p>
            <a:pPr marL="669925" lvl="1" indent="-325438" eaLnBrk="0" hangingPunct="0">
              <a:spcBef>
                <a:spcPct val="20000"/>
              </a:spcBef>
              <a:buClr>
                <a:schemeClr val="accent2"/>
              </a:buClr>
              <a:buSzPct val="60000"/>
              <a:buFont typeface="Wingdings" pitchFamily="2" charset="2"/>
              <a:buChar char="q"/>
            </a:pPr>
            <a:endParaRPr lang="en-US" sz="2000">
              <a:ea typeface="SimSun" pitchFamily="2" charset="-122"/>
            </a:endParaRPr>
          </a:p>
          <a:p>
            <a:pPr marL="669925" lvl="1" indent="-325438" eaLnBrk="0" hangingPunct="0">
              <a:spcBef>
                <a:spcPct val="20000"/>
              </a:spcBef>
              <a:buClr>
                <a:schemeClr val="accent2"/>
              </a:buClr>
              <a:buSzPct val="60000"/>
              <a:buFont typeface="Wingdings" pitchFamily="2" charset="2"/>
              <a:buChar char="q"/>
            </a:pPr>
            <a:endParaRPr lang="en-US" sz="2000">
              <a:ea typeface="SimSun" pitchFamily="2" charset="-122"/>
            </a:endParaRPr>
          </a:p>
        </p:txBody>
      </p:sp>
      <p:sp>
        <p:nvSpPr>
          <p:cNvPr id="210328" name="Content Placeholder 2"/>
          <p:cNvSpPr>
            <a:spLocks noGrp="1"/>
          </p:cNvSpPr>
          <p:nvPr>
            <p:ph idx="4294967295"/>
          </p:nvPr>
        </p:nvSpPr>
        <p:spPr>
          <a:xfrm>
            <a:off x="395288" y="908050"/>
            <a:ext cx="8229600" cy="2232025"/>
          </a:xfrm>
        </p:spPr>
        <p:txBody>
          <a:bodyPr/>
          <a:lstStyle/>
          <a:p>
            <a:r>
              <a:rPr lang="en-US" sz="2200" smtClean="0">
                <a:ea typeface="ＭＳ Ｐゴシック" pitchFamily="34" charset="-128"/>
              </a:rPr>
              <a:t>Parameterization Constraint</a:t>
            </a:r>
          </a:p>
          <a:p>
            <a:pPr lvl="1"/>
            <a:r>
              <a:rPr lang="en-US" sz="2000" smtClean="0"/>
              <a:t>A parameter should determine if a certain amount of </a:t>
            </a:r>
            <a:r>
              <a:rPr lang="en-US" sz="2000" i="1" smtClean="0"/>
              <a:t>vagueness</a:t>
            </a:r>
            <a:r>
              <a:rPr lang="en-US" sz="2000" smtClean="0"/>
              <a:t> is worse/better than a certain amount of </a:t>
            </a:r>
            <a:r>
              <a:rPr lang="en-US" sz="2000" i="1" smtClean="0"/>
              <a:t>over-constraining</a:t>
            </a:r>
          </a:p>
          <a:p>
            <a:pPr lvl="1"/>
            <a:endParaRPr lang="en-US" sz="2000" i="1" smtClean="0"/>
          </a:p>
          <a:p>
            <a:pPr lvl="1"/>
            <a:endParaRPr lang="en-US" sz="2000" i="1" smtClean="0"/>
          </a:p>
          <a:p>
            <a:pPr lvl="1"/>
            <a:endParaRPr lang="en-US" sz="2000" i="1" smtClean="0"/>
          </a:p>
          <a:p>
            <a:endParaRPr lang="en-US" sz="2400" smtClean="0">
              <a:ea typeface="ＭＳ Ｐゴシック" pitchFamily="34" charset="-128"/>
            </a:endParaRPr>
          </a:p>
          <a:p>
            <a:r>
              <a:rPr lang="en-US" sz="2400" smtClean="0">
                <a:ea typeface="ＭＳ Ｐゴシック" pitchFamily="34" charset="-128"/>
              </a:rPr>
              <a:t>If           :  </a:t>
            </a:r>
          </a:p>
          <a:p>
            <a:endParaRPr lang="en-US" sz="2400" smtClean="0">
              <a:ea typeface="ＭＳ Ｐゴシック" pitchFamily="34" charset="-128"/>
            </a:endParaRPr>
          </a:p>
          <a:p>
            <a:endParaRPr lang="en-US" sz="2400" smtClean="0">
              <a:ea typeface="ＭＳ Ｐゴシック" pitchFamily="34" charset="-128"/>
            </a:endParaRPr>
          </a:p>
          <a:p>
            <a:r>
              <a:rPr lang="en-US" sz="2400" smtClean="0">
                <a:ea typeface="ＭＳ Ｐゴシック" pitchFamily="34" charset="-128"/>
              </a:rPr>
              <a:t>If            : </a:t>
            </a:r>
          </a:p>
          <a:p>
            <a:pPr lvl="1"/>
            <a:endParaRPr lang="en-US" sz="2000" i="1" smtClean="0"/>
          </a:p>
          <a:p>
            <a:pPr>
              <a:buFont typeface="Wingdings" pitchFamily="2" charset="2"/>
              <a:buNone/>
            </a:pPr>
            <a:endParaRPr lang="en-US" sz="2400" i="1" smtClean="0">
              <a:ea typeface="ＭＳ Ｐゴシック" pitchFamily="34" charset="-128"/>
            </a:endParaRPr>
          </a:p>
          <a:p>
            <a:pPr lvl="1"/>
            <a:endParaRPr lang="en-US" sz="2000" smtClean="0"/>
          </a:p>
          <a:p>
            <a:pPr lvl="1"/>
            <a:endParaRPr lang="en-US" sz="2000" smtClean="0"/>
          </a:p>
        </p:txBody>
      </p:sp>
      <p:sp>
        <p:nvSpPr>
          <p:cNvPr id="210329" name="Title 1"/>
          <p:cNvSpPr>
            <a:spLocks/>
          </p:cNvSpPr>
          <p:nvPr/>
        </p:nvSpPr>
        <p:spPr bwMode="auto">
          <a:xfrm>
            <a:off x="914400" y="188913"/>
            <a:ext cx="8229600" cy="1139825"/>
          </a:xfrm>
          <a:prstGeom prst="rect">
            <a:avLst/>
          </a:prstGeom>
          <a:noFill/>
          <a:ln w="9525">
            <a:noFill/>
            <a:miter lim="800000"/>
            <a:headEnd/>
            <a:tailEnd/>
          </a:ln>
        </p:spPr>
        <p:txBody>
          <a:bodyPr/>
          <a:lstStyle/>
          <a:p>
            <a:pPr eaLnBrk="0" hangingPunct="0"/>
            <a:r>
              <a:rPr lang="en-US" altLang="zh-CN" sz="2800">
                <a:solidFill>
                  <a:schemeClr val="tx2"/>
                </a:solidFill>
                <a:latin typeface="Garamond" pitchFamily="18" charset="0"/>
                <a:ea typeface="SimSun" pitchFamily="2" charset="-122"/>
              </a:rPr>
              <a:t>Evaluation Metric and Formal Constraints (Cont’)</a:t>
            </a:r>
            <a:endParaRPr lang="en-US" sz="2800">
              <a:solidFill>
                <a:schemeClr val="tx2"/>
              </a:solidFill>
              <a:latin typeface="Garamond" pitchFamily="18" charset="0"/>
            </a:endParaRPr>
          </a:p>
        </p:txBody>
      </p:sp>
      <p:graphicFrame>
        <p:nvGraphicFramePr>
          <p:cNvPr id="210316" name="Object 396"/>
          <p:cNvGraphicFramePr>
            <a:graphicFrameLocks noChangeAspect="1"/>
          </p:cNvGraphicFramePr>
          <p:nvPr/>
        </p:nvGraphicFramePr>
        <p:xfrm>
          <a:off x="1187450" y="2133600"/>
          <a:ext cx="6769100" cy="1036638"/>
        </p:xfrm>
        <a:graphic>
          <a:graphicData uri="http://schemas.openxmlformats.org/presentationml/2006/ole">
            <mc:AlternateContent xmlns:mc="http://schemas.openxmlformats.org/markup-compatibility/2006">
              <mc:Choice xmlns:v="urn:schemas-microsoft-com:vml" Requires="v">
                <p:oleObj spid="_x0000_s210326" name="Equation" r:id="rId3" imgW="3314700" imgH="508000" progId="Equation.DSMT4">
                  <p:embed/>
                </p:oleObj>
              </mc:Choice>
              <mc:Fallback>
                <p:oleObj name="Equation" r:id="rId3" imgW="3314700" imgH="508000" progId="Equation.DSMT4">
                  <p:embed/>
                  <p:pic>
                    <p:nvPicPr>
                      <p:cNvPr id="0" name="Picture 39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2133600"/>
                        <a:ext cx="6769100" cy="1036638"/>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210317" name="Object 397"/>
          <p:cNvGraphicFramePr>
            <a:graphicFrameLocks noChangeAspect="1"/>
          </p:cNvGraphicFramePr>
          <p:nvPr/>
        </p:nvGraphicFramePr>
        <p:xfrm>
          <a:off x="1042988" y="3573463"/>
          <a:ext cx="863600" cy="455612"/>
        </p:xfrm>
        <a:graphic>
          <a:graphicData uri="http://schemas.openxmlformats.org/presentationml/2006/ole">
            <mc:AlternateContent xmlns:mc="http://schemas.openxmlformats.org/markup-compatibility/2006">
              <mc:Choice xmlns:v="urn:schemas-microsoft-com:vml" Requires="v">
                <p:oleObj spid="_x0000_s210327" name="Equation" r:id="rId5" imgW="457200" imgH="241300" progId="Equation.DSMT4">
                  <p:embed/>
                </p:oleObj>
              </mc:Choice>
              <mc:Fallback>
                <p:oleObj name="Equation" r:id="rId5" imgW="457200" imgH="241300" progId="Equation.DSMT4">
                  <p:embed/>
                  <p:pic>
                    <p:nvPicPr>
                      <p:cNvPr id="0" name="Picture 39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2988" y="3573463"/>
                        <a:ext cx="863600" cy="455612"/>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210318" name="Object 398"/>
          <p:cNvGraphicFramePr>
            <a:graphicFrameLocks noChangeAspect="1"/>
          </p:cNvGraphicFramePr>
          <p:nvPr/>
        </p:nvGraphicFramePr>
        <p:xfrm>
          <a:off x="1042988" y="4848225"/>
          <a:ext cx="958850" cy="455613"/>
        </p:xfrm>
        <a:graphic>
          <a:graphicData uri="http://schemas.openxmlformats.org/presentationml/2006/ole">
            <mc:AlternateContent xmlns:mc="http://schemas.openxmlformats.org/markup-compatibility/2006">
              <mc:Choice xmlns:v="urn:schemas-microsoft-com:vml" Requires="v">
                <p:oleObj spid="_x0000_s210328" name="Equation" r:id="rId7" imgW="508000" imgH="241300" progId="Equation.DSMT4">
                  <p:embed/>
                </p:oleObj>
              </mc:Choice>
              <mc:Fallback>
                <p:oleObj name="Equation" r:id="rId7" imgW="508000" imgH="241300" progId="Equation.DSMT4">
                  <p:embed/>
                  <p:pic>
                    <p:nvPicPr>
                      <p:cNvPr id="0" name="Picture 39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2988" y="4848225"/>
                        <a:ext cx="958850" cy="455613"/>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210319" name="Object 399"/>
          <p:cNvGraphicFramePr>
            <a:graphicFrameLocks noChangeAspect="1"/>
          </p:cNvGraphicFramePr>
          <p:nvPr/>
        </p:nvGraphicFramePr>
        <p:xfrm>
          <a:off x="4114800" y="1905000"/>
          <a:ext cx="914400" cy="198438"/>
        </p:xfrm>
        <a:graphic>
          <a:graphicData uri="http://schemas.openxmlformats.org/presentationml/2006/ole">
            <mc:AlternateContent xmlns:mc="http://schemas.openxmlformats.org/markup-compatibility/2006">
              <mc:Choice xmlns:v="urn:schemas-microsoft-com:vml" Requires="v">
                <p:oleObj spid="_x0000_s210329" name="Equation" r:id="rId9" imgW="435285" imgH="677109" progId="Equation.DSMT4">
                  <p:embed/>
                </p:oleObj>
              </mc:Choice>
              <mc:Fallback>
                <p:oleObj name="Equation" r:id="rId9" imgW="435285" imgH="677109" progId="Equation.DSMT4">
                  <p:embed/>
                  <p:pic>
                    <p:nvPicPr>
                      <p:cNvPr id="0" name="Picture 39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14800" y="1905000"/>
                        <a:ext cx="914400" cy="198438"/>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210320" name="Object 400"/>
          <p:cNvGraphicFramePr>
            <a:graphicFrameLocks noChangeAspect="1"/>
          </p:cNvGraphicFramePr>
          <p:nvPr/>
        </p:nvGraphicFramePr>
        <p:xfrm>
          <a:off x="2149475" y="3357563"/>
          <a:ext cx="3470275" cy="908050"/>
        </p:xfrm>
        <a:graphic>
          <a:graphicData uri="http://schemas.openxmlformats.org/presentationml/2006/ole">
            <mc:AlternateContent xmlns:mc="http://schemas.openxmlformats.org/markup-compatibility/2006">
              <mc:Choice xmlns:v="urn:schemas-microsoft-com:vml" Requires="v">
                <p:oleObj spid="_x0000_s210330" name="Equation" r:id="rId11" imgW="1651000" imgH="431800" progId="Equation.DSMT4">
                  <p:embed/>
                </p:oleObj>
              </mc:Choice>
              <mc:Fallback>
                <p:oleObj name="Equation" r:id="rId11" imgW="1651000" imgH="431800" progId="Equation.DSMT4">
                  <p:embed/>
                  <p:pic>
                    <p:nvPicPr>
                      <p:cNvPr id="0" name="Picture 40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49475" y="3357563"/>
                        <a:ext cx="3470275" cy="90805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210321" name="Object 401"/>
          <p:cNvGraphicFramePr>
            <a:graphicFrameLocks noChangeAspect="1"/>
          </p:cNvGraphicFramePr>
          <p:nvPr/>
        </p:nvGraphicFramePr>
        <p:xfrm>
          <a:off x="2195513" y="4557713"/>
          <a:ext cx="3470275" cy="987425"/>
        </p:xfrm>
        <a:graphic>
          <a:graphicData uri="http://schemas.openxmlformats.org/presentationml/2006/ole">
            <mc:AlternateContent xmlns:mc="http://schemas.openxmlformats.org/markup-compatibility/2006">
              <mc:Choice xmlns:v="urn:schemas-microsoft-com:vml" Requires="v">
                <p:oleObj spid="_x0000_s210331" name="Equation" r:id="rId13" imgW="1651000" imgH="469900" progId="Equation.DSMT4">
                  <p:embed/>
                </p:oleObj>
              </mc:Choice>
              <mc:Fallback>
                <p:oleObj name="Equation" r:id="rId13" imgW="1651000" imgH="469900" progId="Equation.DSMT4">
                  <p:embed/>
                  <p:pic>
                    <p:nvPicPr>
                      <p:cNvPr id="0" name="Picture 40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95513" y="4557713"/>
                        <a:ext cx="3470275" cy="987425"/>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10330" name="Rectangle 48"/>
          <p:cNvSpPr>
            <a:spLocks noChangeArrowheads="1"/>
          </p:cNvSpPr>
          <p:nvPr/>
        </p:nvSpPr>
        <p:spPr bwMode="auto">
          <a:xfrm>
            <a:off x="6588125" y="3213100"/>
            <a:ext cx="360363" cy="287338"/>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endParaRPr lang="en-US" sz="1100">
              <a:ea typeface="SimSun" pitchFamily="2" charset="-122"/>
            </a:endParaRPr>
          </a:p>
        </p:txBody>
      </p:sp>
      <p:sp>
        <p:nvSpPr>
          <p:cNvPr id="210331" name="Rectangle 49"/>
          <p:cNvSpPr>
            <a:spLocks noChangeArrowheads="1"/>
          </p:cNvSpPr>
          <p:nvPr/>
        </p:nvSpPr>
        <p:spPr bwMode="auto">
          <a:xfrm>
            <a:off x="6372225" y="2997200"/>
            <a:ext cx="574675" cy="287338"/>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i="1">
                <a:ea typeface="SimSun" pitchFamily="2" charset="-122"/>
              </a:rPr>
              <a:t>g</a:t>
            </a:r>
            <a:r>
              <a:rPr lang="en-US" i="1" baseline="-25000">
                <a:ea typeface="SimSun" pitchFamily="2" charset="-122"/>
              </a:rPr>
              <a:t>1</a:t>
            </a:r>
          </a:p>
        </p:txBody>
      </p:sp>
      <p:sp>
        <p:nvSpPr>
          <p:cNvPr id="210332" name="Rectangle 50"/>
          <p:cNvSpPr>
            <a:spLocks noChangeArrowheads="1"/>
          </p:cNvSpPr>
          <p:nvPr/>
        </p:nvSpPr>
        <p:spPr bwMode="auto">
          <a:xfrm>
            <a:off x="6804025" y="2997200"/>
            <a:ext cx="574675" cy="287338"/>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i="1">
                <a:ea typeface="SimSun" pitchFamily="2" charset="-122"/>
              </a:rPr>
              <a:t>g</a:t>
            </a:r>
            <a:r>
              <a:rPr lang="en-US" i="1" baseline="-25000">
                <a:ea typeface="SimSun" pitchFamily="2" charset="-122"/>
              </a:rPr>
              <a:t>2</a:t>
            </a:r>
          </a:p>
        </p:txBody>
      </p:sp>
      <p:sp>
        <p:nvSpPr>
          <p:cNvPr id="210333" name="Rectangle 52"/>
          <p:cNvSpPr>
            <a:spLocks noChangeArrowheads="1"/>
          </p:cNvSpPr>
          <p:nvPr/>
        </p:nvSpPr>
        <p:spPr bwMode="auto">
          <a:xfrm>
            <a:off x="7667625" y="2997200"/>
            <a:ext cx="574675" cy="287338"/>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i="1">
                <a:ea typeface="SimSun" pitchFamily="2" charset="-122"/>
              </a:rPr>
              <a:t>g</a:t>
            </a:r>
            <a:r>
              <a:rPr lang="en-US" i="1" baseline="-25000">
                <a:ea typeface="SimSun" pitchFamily="2" charset="-122"/>
              </a:rPr>
              <a:t>3</a:t>
            </a:r>
          </a:p>
        </p:txBody>
      </p:sp>
      <p:sp>
        <p:nvSpPr>
          <p:cNvPr id="210334" name="Rectangle 53"/>
          <p:cNvSpPr>
            <a:spLocks noChangeArrowheads="1"/>
          </p:cNvSpPr>
          <p:nvPr/>
        </p:nvSpPr>
        <p:spPr bwMode="auto">
          <a:xfrm>
            <a:off x="8115300" y="3011488"/>
            <a:ext cx="574675" cy="287337"/>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i="1">
                <a:ea typeface="SimSun" pitchFamily="2" charset="-122"/>
              </a:rPr>
              <a:t>g</a:t>
            </a:r>
            <a:r>
              <a:rPr lang="en-US" i="1" baseline="-25000">
                <a:ea typeface="SimSun" pitchFamily="2" charset="-122"/>
              </a:rPr>
              <a:t>4</a:t>
            </a:r>
          </a:p>
        </p:txBody>
      </p:sp>
      <p:graphicFrame>
        <p:nvGraphicFramePr>
          <p:cNvPr id="210322" name="Object 402"/>
          <p:cNvGraphicFramePr>
            <a:graphicFrameLocks noChangeAspect="1"/>
          </p:cNvGraphicFramePr>
          <p:nvPr/>
        </p:nvGraphicFramePr>
        <p:xfrm>
          <a:off x="1187450" y="2133600"/>
          <a:ext cx="6769100" cy="1036638"/>
        </p:xfrm>
        <a:graphic>
          <a:graphicData uri="http://schemas.openxmlformats.org/presentationml/2006/ole">
            <mc:AlternateContent xmlns:mc="http://schemas.openxmlformats.org/markup-compatibility/2006">
              <mc:Choice xmlns:v="urn:schemas-microsoft-com:vml" Requires="v">
                <p:oleObj spid="_x0000_s210332" name="Equation" r:id="rId15" imgW="3314700" imgH="508000" progId="Equation.DSMT4">
                  <p:embed/>
                </p:oleObj>
              </mc:Choice>
              <mc:Fallback>
                <p:oleObj name="Equation" r:id="rId15" imgW="3314700" imgH="508000" progId="Equation.DSMT4">
                  <p:embed/>
                  <p:pic>
                    <p:nvPicPr>
                      <p:cNvPr id="0" name="Picture 4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2133600"/>
                        <a:ext cx="6769100" cy="1036638"/>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210323" name="Object 403"/>
          <p:cNvGraphicFramePr>
            <a:graphicFrameLocks noChangeAspect="1"/>
          </p:cNvGraphicFramePr>
          <p:nvPr/>
        </p:nvGraphicFramePr>
        <p:xfrm>
          <a:off x="4114800" y="1905000"/>
          <a:ext cx="914400" cy="198438"/>
        </p:xfrm>
        <a:graphic>
          <a:graphicData uri="http://schemas.openxmlformats.org/presentationml/2006/ole">
            <mc:AlternateContent xmlns:mc="http://schemas.openxmlformats.org/markup-compatibility/2006">
              <mc:Choice xmlns:v="urn:schemas-microsoft-com:vml" Requires="v">
                <p:oleObj spid="_x0000_s210333" name="Equation" r:id="rId16" imgW="435285" imgH="677109" progId="Equation.DSMT4">
                  <p:embed/>
                </p:oleObj>
              </mc:Choice>
              <mc:Fallback>
                <p:oleObj name="Equation" r:id="rId16" imgW="435285" imgH="677109" progId="Equation.DSMT4">
                  <p:embed/>
                  <p:pic>
                    <p:nvPicPr>
                      <p:cNvPr id="0" name="Picture 40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14800" y="1905000"/>
                        <a:ext cx="914400" cy="198438"/>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08667" name="Group 123"/>
          <p:cNvGraphicFramePr>
            <a:graphicFrameLocks noGrp="1"/>
          </p:cNvGraphicFramePr>
          <p:nvPr/>
        </p:nvGraphicFramePr>
        <p:xfrm>
          <a:off x="6591300" y="3287713"/>
          <a:ext cx="1871663" cy="287337"/>
        </p:xfrm>
        <a:graphic>
          <a:graphicData uri="http://schemas.openxmlformats.org/drawingml/2006/table">
            <a:tbl>
              <a:tblPr/>
              <a:tblGrid>
                <a:gridCol w="504825"/>
                <a:gridCol w="917575"/>
                <a:gridCol w="449262"/>
              </a:tblGrid>
              <a:tr h="287337">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charset="2"/>
                        <a:buNone/>
                        <a:tabLst/>
                      </a:pPr>
                      <a:endParaRPr kumimoji="0" lang="en-US" sz="1100" b="0" i="0" u="none" strike="noStrike" cap="none" normalizeH="0" baseline="0">
                        <a:ln>
                          <a:noFill/>
                        </a:ln>
                        <a:solidFill>
                          <a:schemeClr val="tx1"/>
                        </a:solidFill>
                        <a:effectLst/>
                        <a:latin typeface="Arial" charset="0"/>
                        <a:ea typeface="MS PGothic" pitchFamily="34" charset="-128"/>
                        <a:cs typeface="MS PGothic"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solidFill>
                      <a:srgbClr val="D5FF5D"/>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charset="2"/>
                        <a:buNone/>
                        <a:tabLst/>
                      </a:pPr>
                      <a:endParaRPr kumimoji="0" lang="en-US" sz="1100" b="0" i="0" u="none" strike="noStrike" cap="none" normalizeH="0" baseline="0">
                        <a:ln>
                          <a:noFill/>
                        </a:ln>
                        <a:solidFill>
                          <a:schemeClr val="tx1"/>
                        </a:solidFill>
                        <a:effectLst/>
                        <a:latin typeface="Arial" charset="0"/>
                        <a:ea typeface="MS PGothic" pitchFamily="34" charset="-128"/>
                        <a:cs typeface="MS PGothic"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solidFill>
                      <a:srgbClr val="99CC00"/>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charset="2"/>
                        <a:buNone/>
                        <a:tabLst/>
                      </a:pPr>
                      <a:endParaRPr kumimoji="0" lang="en-US" sz="1100" b="0" i="0" u="none" strike="noStrike" cap="none" normalizeH="0" baseline="0">
                        <a:ln>
                          <a:noFill/>
                        </a:ln>
                        <a:solidFill>
                          <a:schemeClr val="tx1"/>
                        </a:solidFill>
                        <a:effectLst/>
                        <a:latin typeface="Arial" charset="0"/>
                        <a:ea typeface="MS PGothic" pitchFamily="34" charset="-128"/>
                        <a:cs typeface="MS PGothic"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cap="flat">
                      <a:noFill/>
                    </a:lnB>
                    <a:lnTlToBr>
                      <a:noFill/>
                    </a:lnTlToBr>
                    <a:lnBlToTr>
                      <a:noFill/>
                    </a:lnBlToTr>
                    <a:solidFill>
                      <a:srgbClr val="D5FF5D"/>
                    </a:solidFill>
                  </a:tcPr>
                </a:tc>
              </a:tr>
            </a:tbl>
          </a:graphicData>
        </a:graphic>
      </p:graphicFrame>
      <p:graphicFrame>
        <p:nvGraphicFramePr>
          <p:cNvPr id="210324" name="Object 404"/>
          <p:cNvGraphicFramePr>
            <a:graphicFrameLocks noChangeAspect="1"/>
          </p:cNvGraphicFramePr>
          <p:nvPr/>
        </p:nvGraphicFramePr>
        <p:xfrm>
          <a:off x="4102100" y="2514600"/>
          <a:ext cx="914400" cy="198438"/>
        </p:xfrm>
        <a:graphic>
          <a:graphicData uri="http://schemas.openxmlformats.org/presentationml/2006/ole">
            <mc:AlternateContent xmlns:mc="http://schemas.openxmlformats.org/markup-compatibility/2006">
              <mc:Choice xmlns:v="urn:schemas-microsoft-com:vml" Requires="v">
                <p:oleObj spid="_x0000_s210334" name="Equation" r:id="rId17" imgW="435285" imgH="677109" progId="Equation.DSMT4">
                  <p:embed/>
                </p:oleObj>
              </mc:Choice>
              <mc:Fallback>
                <p:oleObj name="Equation" r:id="rId17" imgW="435285" imgH="677109" progId="Equation.DSMT4">
                  <p:embed/>
                  <p:pic>
                    <p:nvPicPr>
                      <p:cNvPr id="0" name="Picture 40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02100" y="2514600"/>
                        <a:ext cx="914400" cy="198438"/>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08669" name="Group 125"/>
          <p:cNvGraphicFramePr>
            <a:graphicFrameLocks noGrp="1"/>
          </p:cNvGraphicFramePr>
          <p:nvPr/>
        </p:nvGraphicFramePr>
        <p:xfrm>
          <a:off x="6372225" y="5084763"/>
          <a:ext cx="2303463" cy="258762"/>
        </p:xfrm>
        <a:graphic>
          <a:graphicData uri="http://schemas.openxmlformats.org/drawingml/2006/table">
            <a:tbl>
              <a:tblPr/>
              <a:tblGrid>
                <a:gridCol w="936625"/>
                <a:gridCol w="358775"/>
                <a:gridCol w="1008063"/>
              </a:tblGrid>
              <a:tr h="258762">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charset="2"/>
                        <a:buNone/>
                        <a:tabLst/>
                      </a:pPr>
                      <a:endParaRPr kumimoji="0" lang="en-US" sz="1100" b="0" i="0" u="none" strike="noStrike" cap="none" normalizeH="0" baseline="0">
                        <a:ln>
                          <a:noFill/>
                        </a:ln>
                        <a:solidFill>
                          <a:schemeClr val="tx1"/>
                        </a:solidFill>
                        <a:effectLst/>
                        <a:latin typeface="Arial" charset="0"/>
                        <a:ea typeface="MS PGothic" pitchFamily="34" charset="-128"/>
                        <a:cs typeface="MS PGothic" pitchFamily="34" charset="-128"/>
                      </a:endParaRPr>
                    </a:p>
                  </a:txBody>
                  <a:tcPr marT="45604" marB="456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solidFill>
                      <a:srgbClr val="D5FF5D"/>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charset="2"/>
                        <a:buNone/>
                        <a:tabLst/>
                      </a:pPr>
                      <a:endParaRPr kumimoji="0" lang="en-US" sz="1100" b="0" i="0" u="none" strike="noStrike" cap="none" normalizeH="0" baseline="0">
                        <a:ln>
                          <a:noFill/>
                        </a:ln>
                        <a:solidFill>
                          <a:schemeClr val="tx1"/>
                        </a:solidFill>
                        <a:effectLst/>
                        <a:latin typeface="Arial" charset="0"/>
                        <a:ea typeface="MS PGothic" pitchFamily="34" charset="-128"/>
                        <a:cs typeface="MS PGothic" pitchFamily="34" charset="-128"/>
                      </a:endParaRPr>
                    </a:p>
                  </a:txBody>
                  <a:tcPr marT="45604" marB="456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solidFill>
                      <a:srgbClr val="99CC00"/>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charset="2"/>
                        <a:buNone/>
                        <a:tabLst/>
                      </a:pPr>
                      <a:endParaRPr kumimoji="0" lang="en-US" sz="1100" b="0" i="0" u="none" strike="noStrike" cap="none" normalizeH="0" baseline="0">
                        <a:ln>
                          <a:noFill/>
                        </a:ln>
                        <a:solidFill>
                          <a:schemeClr val="tx1"/>
                        </a:solidFill>
                        <a:effectLst/>
                        <a:latin typeface="Arial" charset="0"/>
                        <a:ea typeface="MS PGothic" pitchFamily="34" charset="-128"/>
                        <a:cs typeface="MS PGothic" pitchFamily="34" charset="-128"/>
                      </a:endParaRPr>
                    </a:p>
                  </a:txBody>
                  <a:tcPr marT="45604" marB="456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cap="flat">
                      <a:noFill/>
                    </a:lnB>
                    <a:lnTlToBr>
                      <a:noFill/>
                    </a:lnTlToBr>
                    <a:lnBlToTr>
                      <a:noFill/>
                    </a:lnBlToTr>
                    <a:solidFill>
                      <a:srgbClr val="D5FF5D"/>
                    </a:solidFill>
                  </a:tcPr>
                </a:tc>
              </a:tr>
            </a:tbl>
          </a:graphicData>
        </a:graphic>
      </p:graphicFrame>
      <p:sp>
        <p:nvSpPr>
          <p:cNvPr id="210351" name="Rectangle 91"/>
          <p:cNvSpPr>
            <a:spLocks noChangeArrowheads="1"/>
          </p:cNvSpPr>
          <p:nvPr/>
        </p:nvSpPr>
        <p:spPr bwMode="auto">
          <a:xfrm>
            <a:off x="6575425" y="3822700"/>
            <a:ext cx="360363" cy="287338"/>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endParaRPr lang="en-US" sz="1100">
              <a:ea typeface="SimSun" pitchFamily="2" charset="-122"/>
            </a:endParaRPr>
          </a:p>
        </p:txBody>
      </p:sp>
      <p:sp>
        <p:nvSpPr>
          <p:cNvPr id="210352" name="Rectangle 92"/>
          <p:cNvSpPr>
            <a:spLocks noChangeArrowheads="1"/>
          </p:cNvSpPr>
          <p:nvPr/>
        </p:nvSpPr>
        <p:spPr bwMode="auto">
          <a:xfrm>
            <a:off x="6399213" y="3716338"/>
            <a:ext cx="574675" cy="287337"/>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i="1">
                <a:ea typeface="SimSun" pitchFamily="2" charset="-122"/>
              </a:rPr>
              <a:t>t</a:t>
            </a:r>
            <a:r>
              <a:rPr lang="en-US" i="1" baseline="-25000">
                <a:ea typeface="SimSun" pitchFamily="2" charset="-122"/>
              </a:rPr>
              <a:t>1</a:t>
            </a:r>
          </a:p>
        </p:txBody>
      </p:sp>
      <p:sp>
        <p:nvSpPr>
          <p:cNvPr id="210353" name="Rectangle 93"/>
          <p:cNvSpPr>
            <a:spLocks noChangeArrowheads="1"/>
          </p:cNvSpPr>
          <p:nvPr/>
        </p:nvSpPr>
        <p:spPr bwMode="auto">
          <a:xfrm>
            <a:off x="6659563" y="3702050"/>
            <a:ext cx="574675" cy="287338"/>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i="1">
                <a:ea typeface="SimSun" pitchFamily="2" charset="-122"/>
              </a:rPr>
              <a:t>t</a:t>
            </a:r>
            <a:r>
              <a:rPr lang="en-US" i="1" baseline="-25000">
                <a:ea typeface="SimSun" pitchFamily="2" charset="-122"/>
              </a:rPr>
              <a:t>2</a:t>
            </a:r>
          </a:p>
        </p:txBody>
      </p:sp>
      <p:sp>
        <p:nvSpPr>
          <p:cNvPr id="210354" name="Rectangle 94"/>
          <p:cNvSpPr>
            <a:spLocks noChangeArrowheads="1"/>
          </p:cNvSpPr>
          <p:nvPr/>
        </p:nvSpPr>
        <p:spPr bwMode="auto">
          <a:xfrm>
            <a:off x="7767638" y="3716338"/>
            <a:ext cx="574675" cy="287337"/>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i="1">
                <a:ea typeface="SimSun" pitchFamily="2" charset="-122"/>
              </a:rPr>
              <a:t>t</a:t>
            </a:r>
            <a:r>
              <a:rPr lang="en-US" i="1" baseline="-25000">
                <a:ea typeface="SimSun" pitchFamily="2" charset="-122"/>
              </a:rPr>
              <a:t>3</a:t>
            </a:r>
          </a:p>
        </p:txBody>
      </p:sp>
      <p:sp>
        <p:nvSpPr>
          <p:cNvPr id="210355" name="Rectangle 95"/>
          <p:cNvSpPr>
            <a:spLocks noChangeArrowheads="1"/>
          </p:cNvSpPr>
          <p:nvPr/>
        </p:nvSpPr>
        <p:spPr bwMode="auto">
          <a:xfrm>
            <a:off x="8027988" y="3716338"/>
            <a:ext cx="574675" cy="287337"/>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i="1">
                <a:ea typeface="SimSun" pitchFamily="2" charset="-122"/>
              </a:rPr>
              <a:t>t</a:t>
            </a:r>
            <a:r>
              <a:rPr lang="en-US" i="1" baseline="-25000">
                <a:ea typeface="SimSun" pitchFamily="2" charset="-122"/>
              </a:rPr>
              <a:t>4</a:t>
            </a:r>
          </a:p>
        </p:txBody>
      </p:sp>
      <p:graphicFrame>
        <p:nvGraphicFramePr>
          <p:cNvPr id="210325" name="Object 405"/>
          <p:cNvGraphicFramePr>
            <a:graphicFrameLocks noChangeAspect="1"/>
          </p:cNvGraphicFramePr>
          <p:nvPr/>
        </p:nvGraphicFramePr>
        <p:xfrm>
          <a:off x="4102100" y="3352800"/>
          <a:ext cx="914400" cy="198438"/>
        </p:xfrm>
        <a:graphic>
          <a:graphicData uri="http://schemas.openxmlformats.org/presentationml/2006/ole">
            <mc:AlternateContent xmlns:mc="http://schemas.openxmlformats.org/markup-compatibility/2006">
              <mc:Choice xmlns:v="urn:schemas-microsoft-com:vml" Requires="v">
                <p:oleObj spid="_x0000_s210335" name="Equation" r:id="rId18" imgW="435285" imgH="677109" progId="Equation.DSMT4">
                  <p:embed/>
                </p:oleObj>
              </mc:Choice>
              <mc:Fallback>
                <p:oleObj name="Equation" r:id="rId18" imgW="435285" imgH="677109" progId="Equation.DSMT4">
                  <p:embed/>
                  <p:pic>
                    <p:nvPicPr>
                      <p:cNvPr id="0" name="Picture 40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02100" y="3352800"/>
                        <a:ext cx="914400" cy="198438"/>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08674" name="Group 130"/>
          <p:cNvGraphicFramePr>
            <a:graphicFrameLocks noGrp="1"/>
          </p:cNvGraphicFramePr>
          <p:nvPr/>
        </p:nvGraphicFramePr>
        <p:xfrm>
          <a:off x="6688138" y="4005263"/>
          <a:ext cx="1609725" cy="279400"/>
        </p:xfrm>
        <a:graphic>
          <a:graphicData uri="http://schemas.openxmlformats.org/drawingml/2006/table">
            <a:tbl>
              <a:tblPr/>
              <a:tblGrid>
                <a:gridCol w="208244"/>
                <a:gridCol w="1185625"/>
                <a:gridCol w="215856"/>
              </a:tblGrid>
              <a:tr h="279400">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charset="2"/>
                        <a:buNone/>
                        <a:tabLst/>
                      </a:pPr>
                      <a:endParaRPr kumimoji="0" lang="en-US" sz="1100" b="0" i="0" u="none" strike="noStrike" cap="none" normalizeH="0" baseline="0">
                        <a:ln>
                          <a:noFill/>
                        </a:ln>
                        <a:solidFill>
                          <a:schemeClr val="tx1"/>
                        </a:solidFill>
                        <a:effectLst/>
                        <a:latin typeface="Arial" charset="0"/>
                        <a:ea typeface="MS PGothic" pitchFamily="34" charset="-128"/>
                        <a:cs typeface="MS PGothic" pitchFamily="34" charset="-128"/>
                      </a:endParaRPr>
                    </a:p>
                  </a:txBody>
                  <a:tcPr marL="91422" marR="914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solidFill>
                      <a:srgbClr val="D5FF5D"/>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charset="2"/>
                        <a:buNone/>
                        <a:tabLst/>
                      </a:pPr>
                      <a:endParaRPr kumimoji="0" lang="en-US" sz="1100" b="0" i="0" u="none" strike="noStrike" cap="none" normalizeH="0" baseline="0">
                        <a:ln>
                          <a:noFill/>
                        </a:ln>
                        <a:solidFill>
                          <a:schemeClr val="tx1"/>
                        </a:solidFill>
                        <a:effectLst/>
                        <a:latin typeface="Arial" charset="0"/>
                        <a:ea typeface="MS PGothic" pitchFamily="34" charset="-128"/>
                        <a:cs typeface="MS PGothic" pitchFamily="34" charset="-128"/>
                      </a:endParaRPr>
                    </a:p>
                  </a:txBody>
                  <a:tcPr marL="91422" marR="914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solidFill>
                      <a:srgbClr val="99CC00"/>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charset="2"/>
                        <a:buNone/>
                        <a:tabLst/>
                      </a:pPr>
                      <a:endParaRPr kumimoji="0" lang="en-US" sz="1100" b="0" i="0" u="none" strike="noStrike" cap="none" normalizeH="0" baseline="0">
                        <a:ln>
                          <a:noFill/>
                        </a:ln>
                        <a:solidFill>
                          <a:schemeClr val="tx1"/>
                        </a:solidFill>
                        <a:effectLst/>
                        <a:latin typeface="Arial" charset="0"/>
                        <a:ea typeface="MS PGothic" pitchFamily="34" charset="-128"/>
                        <a:cs typeface="MS PGothic" pitchFamily="34" charset="-128"/>
                      </a:endParaRPr>
                    </a:p>
                  </a:txBody>
                  <a:tcPr marL="91422" marR="914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cap="flat">
                      <a:noFill/>
                    </a:lnB>
                    <a:lnTlToBr>
                      <a:noFill/>
                    </a:lnTlToBr>
                    <a:lnBlToTr>
                      <a:noFill/>
                    </a:lnBlToTr>
                    <a:solidFill>
                      <a:srgbClr val="D5FF5D"/>
                    </a:solidFill>
                  </a:tcPr>
                </a:tc>
              </a:tr>
            </a:tbl>
          </a:graphicData>
        </a:graphic>
      </p:graphicFrame>
      <p:sp>
        <p:nvSpPr>
          <p:cNvPr id="210364" name="Rectangle 111"/>
          <p:cNvSpPr>
            <a:spLocks noChangeArrowheads="1"/>
          </p:cNvSpPr>
          <p:nvPr/>
        </p:nvSpPr>
        <p:spPr bwMode="auto">
          <a:xfrm>
            <a:off x="6575425" y="4660900"/>
            <a:ext cx="360363" cy="287338"/>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endParaRPr lang="en-US" sz="1100">
              <a:ea typeface="SimSun" pitchFamily="2" charset="-122"/>
            </a:endParaRPr>
          </a:p>
        </p:txBody>
      </p:sp>
      <p:sp>
        <p:nvSpPr>
          <p:cNvPr id="210365" name="Rectangle 112"/>
          <p:cNvSpPr>
            <a:spLocks noChangeArrowheads="1"/>
          </p:cNvSpPr>
          <p:nvPr/>
        </p:nvSpPr>
        <p:spPr bwMode="auto">
          <a:xfrm>
            <a:off x="6113463" y="4810125"/>
            <a:ext cx="574675" cy="287338"/>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i="1">
                <a:ea typeface="SimSun" pitchFamily="2" charset="-122"/>
              </a:rPr>
              <a:t>t</a:t>
            </a:r>
            <a:r>
              <a:rPr lang="en-US" i="1" baseline="-25000">
                <a:ea typeface="SimSun" pitchFamily="2" charset="-122"/>
              </a:rPr>
              <a:t>1</a:t>
            </a:r>
          </a:p>
        </p:txBody>
      </p:sp>
      <p:sp>
        <p:nvSpPr>
          <p:cNvPr id="210366" name="Rectangle 113"/>
          <p:cNvSpPr>
            <a:spLocks noChangeArrowheads="1"/>
          </p:cNvSpPr>
          <p:nvPr/>
        </p:nvSpPr>
        <p:spPr bwMode="auto">
          <a:xfrm>
            <a:off x="7005638" y="4783138"/>
            <a:ext cx="574675" cy="287337"/>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i="1">
                <a:ea typeface="SimSun" pitchFamily="2" charset="-122"/>
              </a:rPr>
              <a:t>t</a:t>
            </a:r>
            <a:r>
              <a:rPr lang="en-US" i="1" baseline="-25000">
                <a:ea typeface="SimSun" pitchFamily="2" charset="-122"/>
              </a:rPr>
              <a:t>2</a:t>
            </a:r>
          </a:p>
        </p:txBody>
      </p:sp>
      <p:sp>
        <p:nvSpPr>
          <p:cNvPr id="210367" name="Rectangle 114"/>
          <p:cNvSpPr>
            <a:spLocks noChangeArrowheads="1"/>
          </p:cNvSpPr>
          <p:nvPr/>
        </p:nvSpPr>
        <p:spPr bwMode="auto">
          <a:xfrm>
            <a:off x="7378700" y="4802188"/>
            <a:ext cx="574675" cy="287337"/>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i="1">
                <a:ea typeface="SimSun" pitchFamily="2" charset="-122"/>
              </a:rPr>
              <a:t>t</a:t>
            </a:r>
            <a:r>
              <a:rPr lang="en-US" i="1" baseline="-25000">
                <a:ea typeface="SimSun" pitchFamily="2" charset="-122"/>
              </a:rPr>
              <a:t>3</a:t>
            </a:r>
          </a:p>
        </p:txBody>
      </p:sp>
      <p:sp>
        <p:nvSpPr>
          <p:cNvPr id="210368" name="Rectangle 115"/>
          <p:cNvSpPr>
            <a:spLocks noChangeArrowheads="1"/>
          </p:cNvSpPr>
          <p:nvPr/>
        </p:nvSpPr>
        <p:spPr bwMode="auto">
          <a:xfrm>
            <a:off x="8358188" y="4810125"/>
            <a:ext cx="574675" cy="287338"/>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i="1">
                <a:ea typeface="SimSun" pitchFamily="2" charset="-122"/>
              </a:rPr>
              <a:t>t</a:t>
            </a:r>
            <a:r>
              <a:rPr lang="en-US" i="1" baseline="-25000">
                <a:ea typeface="SimSun" pitchFamily="2" charset="-122"/>
              </a:rPr>
              <a:t>4</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6"/>
          <p:cNvSpPr>
            <a:spLocks noGrp="1" noChangeArrowheads="1"/>
          </p:cNvSpPr>
          <p:nvPr>
            <p:ph type="sldNum" sz="quarter" idx="12"/>
          </p:nvPr>
        </p:nvSpPr>
        <p:spPr>
          <a:ln>
            <a:miter lim="800000"/>
            <a:headEnd/>
            <a:tailEnd/>
          </a:ln>
        </p:spPr>
        <p:txBody>
          <a:bodyPr/>
          <a:lstStyle/>
          <a:p>
            <a:pPr>
              <a:defRPr/>
            </a:pPr>
            <a:fld id="{36010EAF-5BF0-4664-9C82-C03D3362431D}" type="slidenum">
              <a:rPr lang="en-US" smtClean="0"/>
              <a:pPr>
                <a:defRPr/>
              </a:pPr>
              <a:t>9</a:t>
            </a:fld>
            <a:endParaRPr lang="en-US" smtClean="0"/>
          </a:p>
        </p:txBody>
      </p:sp>
      <p:sp>
        <p:nvSpPr>
          <p:cNvPr id="68610"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3DE57800-C757-43BF-8DFD-20A2DB1C3BCE}" type="slidenum">
              <a:rPr lang="en-US" sz="1200">
                <a:latin typeface="Garamond" pitchFamily="18" charset="0"/>
              </a:rPr>
              <a:pPr algn="r"/>
              <a:t>9</a:t>
            </a:fld>
            <a:endParaRPr lang="en-US" sz="1200">
              <a:latin typeface="Garamond" pitchFamily="18" charset="0"/>
            </a:endParaRPr>
          </a:p>
        </p:txBody>
      </p:sp>
      <p:sp>
        <p:nvSpPr>
          <p:cNvPr id="68611" name="Rectangle 2"/>
          <p:cNvSpPr>
            <a:spLocks noGrp="1" noChangeArrowheads="1"/>
          </p:cNvSpPr>
          <p:nvPr>
            <p:ph type="title" idx="4294967295"/>
          </p:nvPr>
        </p:nvSpPr>
        <p:spPr>
          <a:xfrm>
            <a:off x="914400" y="220663"/>
            <a:ext cx="8229600" cy="1139825"/>
          </a:xfrm>
        </p:spPr>
        <p:txBody>
          <a:bodyPr/>
          <a:lstStyle/>
          <a:p>
            <a:pPr eaLnBrk="1" hangingPunct="1"/>
            <a:r>
              <a:rPr lang="en-US" altLang="zh-CN" sz="3800" smtClean="0">
                <a:ea typeface="SimSun" pitchFamily="2" charset="-122"/>
              </a:rPr>
              <a:t>Outline</a:t>
            </a:r>
            <a:endParaRPr lang="en-US" altLang="zh-CN" smtClean="0">
              <a:ea typeface="SimSun" pitchFamily="2" charset="-122"/>
            </a:endParaRPr>
          </a:p>
        </p:txBody>
      </p:sp>
      <p:sp>
        <p:nvSpPr>
          <p:cNvPr id="68612" name="Rectangle 3"/>
          <p:cNvSpPr>
            <a:spLocks noGrp="1" noChangeArrowheads="1"/>
          </p:cNvSpPr>
          <p:nvPr>
            <p:ph type="body" idx="4294967295"/>
          </p:nvPr>
        </p:nvSpPr>
        <p:spPr>
          <a:xfrm>
            <a:off x="457200" y="1125538"/>
            <a:ext cx="7620000" cy="4525962"/>
          </a:xfrm>
        </p:spPr>
        <p:txBody>
          <a:bodyPr/>
          <a:lstStyle/>
          <a:p>
            <a:pPr marL="609600" indent="-609600" eaLnBrk="1" hangingPunct="1">
              <a:lnSpc>
                <a:spcPct val="80000"/>
              </a:lnSpc>
              <a:buSzTx/>
              <a:buFont typeface="Wingdings" pitchFamily="2" charset="2"/>
              <a:buAutoNum type="arabicPeriod"/>
            </a:pPr>
            <a:r>
              <a:rPr lang="en-US" altLang="zh-CN" sz="2200" smtClean="0">
                <a:solidFill>
                  <a:srgbClr val="B2B2B2"/>
                </a:solidFill>
                <a:ea typeface="SimSun" pitchFamily="2" charset="-122"/>
              </a:rPr>
              <a:t>Background: Motivations and Goals</a:t>
            </a:r>
          </a:p>
          <a:p>
            <a:pPr marL="609600" indent="-609600" eaLnBrk="1" hangingPunct="1">
              <a:lnSpc>
                <a:spcPct val="80000"/>
              </a:lnSpc>
              <a:buSzTx/>
              <a:buFont typeface="Wingdings" pitchFamily="2" charset="2"/>
              <a:buAutoNum type="arabicPeriod"/>
            </a:pPr>
            <a:r>
              <a:rPr lang="en-US" altLang="zh-CN" sz="2200" smtClean="0">
                <a:ea typeface="SimSun" pitchFamily="2" charset="-122"/>
              </a:rPr>
              <a:t>Temporal Information Representation Theories</a:t>
            </a:r>
          </a:p>
          <a:p>
            <a:pPr marL="609600" indent="-609600" eaLnBrk="1" hangingPunct="1">
              <a:lnSpc>
                <a:spcPct val="80000"/>
              </a:lnSpc>
              <a:buSzTx/>
              <a:buFont typeface="Wingdings" pitchFamily="2" charset="2"/>
              <a:buAutoNum type="arabicPeriod"/>
            </a:pPr>
            <a:r>
              <a:rPr lang="en-US" altLang="zh-CN" sz="2200" smtClean="0">
                <a:solidFill>
                  <a:srgbClr val="B2B2B2"/>
                </a:solidFill>
                <a:ea typeface="SimSun" pitchFamily="2" charset="-122"/>
              </a:rPr>
              <a:t>Temporal Expression Extraction and Normalization </a:t>
            </a:r>
          </a:p>
          <a:p>
            <a:pPr marL="609600" indent="-609600" eaLnBrk="1" hangingPunct="1">
              <a:lnSpc>
                <a:spcPct val="80000"/>
              </a:lnSpc>
              <a:buSzTx/>
              <a:buFont typeface="Wingdings" pitchFamily="2" charset="2"/>
              <a:buAutoNum type="arabicPeriod"/>
            </a:pPr>
            <a:r>
              <a:rPr lang="en-US" altLang="zh-CN" sz="2200" smtClean="0">
                <a:solidFill>
                  <a:srgbClr val="B2B2B2"/>
                </a:solidFill>
                <a:ea typeface="SimSun" pitchFamily="2" charset="-122"/>
              </a:rPr>
              <a:t>Temporal Slot Filling</a:t>
            </a:r>
          </a:p>
          <a:p>
            <a:pPr marL="609600" indent="-609600" eaLnBrk="1" hangingPunct="1">
              <a:lnSpc>
                <a:spcPct val="80000"/>
              </a:lnSpc>
              <a:buSzTx/>
              <a:buFont typeface="Wingdings" pitchFamily="2" charset="2"/>
              <a:buAutoNum type="arabicPeriod"/>
            </a:pPr>
            <a:endParaRPr lang="en-US" altLang="zh-CN" sz="2200" smtClean="0">
              <a:solidFill>
                <a:srgbClr val="B2B2B2"/>
              </a:solidFill>
              <a:ea typeface="SimSun" pitchFamily="2" charset="-122"/>
            </a:endParaRPr>
          </a:p>
          <a:p>
            <a:pPr marL="609600" indent="-609600" eaLnBrk="1" hangingPunct="1">
              <a:lnSpc>
                <a:spcPct val="80000"/>
              </a:lnSpc>
              <a:buSzTx/>
              <a:buFont typeface="Wingdings" pitchFamily="2" charset="2"/>
              <a:buAutoNum type="arabicPeriod"/>
            </a:pPr>
            <a:r>
              <a:rPr lang="en-US" altLang="zh-CN" sz="2200" smtClean="0">
                <a:solidFill>
                  <a:srgbClr val="B2B2B2"/>
                </a:solidFill>
                <a:ea typeface="SimSun" pitchFamily="2" charset="-122"/>
              </a:rPr>
              <a:t>Tea Break</a:t>
            </a:r>
          </a:p>
          <a:p>
            <a:pPr marL="609600" indent="-609600" eaLnBrk="1" hangingPunct="1">
              <a:lnSpc>
                <a:spcPct val="80000"/>
              </a:lnSpc>
              <a:buSzTx/>
              <a:buFont typeface="Wingdings" pitchFamily="2" charset="2"/>
              <a:buAutoNum type="arabicPeriod"/>
            </a:pPr>
            <a:endParaRPr lang="en-US" altLang="zh-CN" sz="2200" smtClean="0">
              <a:solidFill>
                <a:srgbClr val="B2B2B2"/>
              </a:solidFill>
              <a:ea typeface="SimSun" pitchFamily="2" charset="-122"/>
            </a:endParaRPr>
          </a:p>
          <a:p>
            <a:pPr marL="609600" indent="-609600" eaLnBrk="1" hangingPunct="1">
              <a:lnSpc>
                <a:spcPct val="80000"/>
              </a:lnSpc>
              <a:buSzTx/>
              <a:buFont typeface="Wingdings" pitchFamily="2" charset="2"/>
              <a:buAutoNum type="arabicPeriod"/>
            </a:pPr>
            <a:r>
              <a:rPr lang="en-US" altLang="zh-CN" sz="2200" smtClean="0">
                <a:solidFill>
                  <a:srgbClr val="B2B2B2"/>
                </a:solidFill>
                <a:ea typeface="SimSun" pitchFamily="2" charset="-122"/>
              </a:rPr>
              <a:t>Event Timelining and Temporal Reasoning</a:t>
            </a:r>
          </a:p>
          <a:p>
            <a:pPr marL="609600" indent="-609600" eaLnBrk="1" hangingPunct="1">
              <a:lnSpc>
                <a:spcPct val="80000"/>
              </a:lnSpc>
              <a:buSzTx/>
              <a:buFont typeface="Wingdings" pitchFamily="2" charset="2"/>
              <a:buAutoNum type="arabicPeriod"/>
            </a:pPr>
            <a:r>
              <a:rPr lang="en-US" altLang="zh-CN" sz="2200" smtClean="0">
                <a:solidFill>
                  <a:srgbClr val="B2B2B2"/>
                </a:solidFill>
                <a:ea typeface="SimSun" pitchFamily="2" charset="-122"/>
              </a:rPr>
              <a:t>Resources and Demos</a:t>
            </a:r>
          </a:p>
          <a:p>
            <a:pPr marL="609600" indent="-609600" eaLnBrk="1" hangingPunct="1">
              <a:lnSpc>
                <a:spcPct val="80000"/>
              </a:lnSpc>
              <a:buSzTx/>
              <a:buFont typeface="Wingdings" pitchFamily="2" charset="2"/>
              <a:buAutoNum type="arabicPeriod"/>
            </a:pPr>
            <a:r>
              <a:rPr lang="en-US" altLang="zh-CN" sz="2200" smtClean="0">
                <a:solidFill>
                  <a:srgbClr val="B2B2B2"/>
                </a:solidFill>
                <a:ea typeface="SimSun" pitchFamily="2" charset="-122"/>
              </a:rPr>
              <a:t>Conclusions</a:t>
            </a:r>
          </a:p>
        </p:txBody>
      </p:sp>
      <p:pic>
        <p:nvPicPr>
          <p:cNvPr id="68613" name="Picture 5"/>
          <p:cNvPicPr>
            <a:picLocks noChangeAspect="1" noChangeArrowheads="1"/>
          </p:cNvPicPr>
          <p:nvPr/>
        </p:nvPicPr>
        <p:blipFill>
          <a:blip r:embed="rId3"/>
          <a:srcRect/>
          <a:stretch>
            <a:fillRect/>
          </a:stretch>
        </p:blipFill>
        <p:spPr bwMode="auto">
          <a:xfrm>
            <a:off x="5181600" y="4495800"/>
            <a:ext cx="2089150" cy="1597025"/>
          </a:xfrm>
          <a:prstGeom prst="rect">
            <a:avLst/>
          </a:prstGeom>
          <a:noFill/>
          <a:ln w="9525">
            <a:noFill/>
            <a:miter lim="800000"/>
            <a:headEnd/>
            <a:tailEnd/>
          </a:ln>
        </p:spPr>
      </p:pic>
      <p:sp>
        <p:nvSpPr>
          <p:cNvPr id="68614" name="Line 5"/>
          <p:cNvSpPr>
            <a:spLocks noChangeShapeType="1"/>
          </p:cNvSpPr>
          <p:nvPr/>
        </p:nvSpPr>
        <p:spPr bwMode="auto">
          <a:xfrm>
            <a:off x="7848600" y="1219200"/>
            <a:ext cx="0" cy="3363913"/>
          </a:xfrm>
          <a:prstGeom prst="line">
            <a:avLst/>
          </a:prstGeom>
          <a:noFill/>
          <a:ln w="31750">
            <a:solidFill>
              <a:schemeClr val="accent2"/>
            </a:solidFill>
            <a:round/>
            <a:headEnd/>
            <a:tailEnd type="triangle" w="med" len="med"/>
          </a:ln>
        </p:spPr>
        <p:txBody>
          <a:bodyPr/>
          <a:lstStyle/>
          <a:p>
            <a:endParaRPr lang="en-US"/>
          </a:p>
        </p:txBody>
      </p:sp>
      <p:sp>
        <p:nvSpPr>
          <p:cNvPr id="68615" name="Rectangle 7"/>
          <p:cNvSpPr>
            <a:spLocks noChangeArrowheads="1"/>
          </p:cNvSpPr>
          <p:nvPr/>
        </p:nvSpPr>
        <p:spPr bwMode="auto">
          <a:xfrm>
            <a:off x="7848600" y="1524000"/>
            <a:ext cx="719138" cy="287338"/>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sz="1900" b="1">
                <a:solidFill>
                  <a:schemeClr val="tx2"/>
                </a:solidFill>
                <a:latin typeface="Comic Sans MS" pitchFamily="66" charset="0"/>
                <a:ea typeface="SimSun" pitchFamily="2" charset="-122"/>
              </a:rPr>
              <a:t>9:35</a:t>
            </a:r>
          </a:p>
        </p:txBody>
      </p:sp>
      <p:sp>
        <p:nvSpPr>
          <p:cNvPr id="68616" name="Rectangle 16"/>
          <p:cNvSpPr>
            <a:spLocks noChangeArrowheads="1"/>
          </p:cNvSpPr>
          <p:nvPr/>
        </p:nvSpPr>
        <p:spPr bwMode="auto">
          <a:xfrm>
            <a:off x="7842250" y="5189538"/>
            <a:ext cx="719138" cy="287337"/>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endParaRPr lang="en-US" sz="1900" b="1">
              <a:solidFill>
                <a:schemeClr val="tx2"/>
              </a:solidFill>
              <a:latin typeface="Comic Sans MS" pitchFamily="66" charset="0"/>
              <a:ea typeface="SimSun" pitchFamily="2" charset="-122"/>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6"/>
          <p:cNvSpPr>
            <a:spLocks noGrp="1" noChangeArrowheads="1"/>
          </p:cNvSpPr>
          <p:nvPr>
            <p:ph type="sldNum" sz="quarter" idx="12"/>
          </p:nvPr>
        </p:nvSpPr>
        <p:spPr>
          <a:ln>
            <a:miter lim="800000"/>
            <a:headEnd/>
            <a:tailEnd/>
          </a:ln>
        </p:spPr>
        <p:txBody>
          <a:bodyPr/>
          <a:lstStyle/>
          <a:p>
            <a:pPr>
              <a:defRPr/>
            </a:pPr>
            <a:fld id="{42C9F99A-1283-4F3D-9CF4-BB03ED245208}" type="slidenum">
              <a:rPr lang="en-US" smtClean="0"/>
              <a:pPr>
                <a:defRPr/>
              </a:pPr>
              <a:t>90</a:t>
            </a:fld>
            <a:endParaRPr lang="en-US" smtClean="0"/>
          </a:p>
        </p:txBody>
      </p:sp>
      <p:sp>
        <p:nvSpPr>
          <p:cNvPr id="222210" name="Title 1"/>
          <p:cNvSpPr>
            <a:spLocks/>
          </p:cNvSpPr>
          <p:nvPr/>
        </p:nvSpPr>
        <p:spPr bwMode="auto">
          <a:xfrm>
            <a:off x="914400" y="188913"/>
            <a:ext cx="8229600" cy="719137"/>
          </a:xfrm>
          <a:prstGeom prst="rect">
            <a:avLst/>
          </a:prstGeom>
          <a:noFill/>
          <a:ln w="9525">
            <a:noFill/>
            <a:miter lim="800000"/>
            <a:headEnd/>
            <a:tailEnd/>
          </a:ln>
        </p:spPr>
        <p:txBody>
          <a:bodyPr/>
          <a:lstStyle/>
          <a:p>
            <a:pPr eaLnBrk="0" hangingPunct="0"/>
            <a:r>
              <a:rPr lang="en-US" altLang="zh-CN" sz="3200">
                <a:solidFill>
                  <a:schemeClr val="tx2"/>
                </a:solidFill>
                <a:latin typeface="Garamond" pitchFamily="18" charset="0"/>
                <a:ea typeface="SimSun" pitchFamily="2" charset="-122"/>
              </a:rPr>
              <a:t>Evaluation Examples</a:t>
            </a:r>
            <a:endParaRPr lang="en-US" sz="3200">
              <a:solidFill>
                <a:schemeClr val="tx2"/>
              </a:solidFill>
              <a:latin typeface="Garamond" pitchFamily="18" charset="0"/>
            </a:endParaRPr>
          </a:p>
        </p:txBody>
      </p:sp>
      <p:sp>
        <p:nvSpPr>
          <p:cNvPr id="222211" name="Line 70"/>
          <p:cNvSpPr>
            <a:spLocks noChangeShapeType="1"/>
          </p:cNvSpPr>
          <p:nvPr/>
        </p:nvSpPr>
        <p:spPr bwMode="auto">
          <a:xfrm>
            <a:off x="395288" y="5746750"/>
            <a:ext cx="8137525" cy="0"/>
          </a:xfrm>
          <a:prstGeom prst="line">
            <a:avLst/>
          </a:prstGeom>
          <a:noFill/>
          <a:ln w="38100">
            <a:solidFill>
              <a:srgbClr val="99CC00"/>
            </a:solidFill>
            <a:round/>
            <a:headEnd/>
            <a:tailEnd type="triangle" w="med" len="med"/>
          </a:ln>
        </p:spPr>
        <p:txBody>
          <a:bodyPr/>
          <a:lstStyle/>
          <a:p>
            <a:endParaRPr lang="en-US"/>
          </a:p>
        </p:txBody>
      </p:sp>
      <p:graphicFrame>
        <p:nvGraphicFramePr>
          <p:cNvPr id="109797" name="Group 229"/>
          <p:cNvGraphicFramePr>
            <a:graphicFrameLocks noGrp="1"/>
          </p:cNvGraphicFramePr>
          <p:nvPr/>
        </p:nvGraphicFramePr>
        <p:xfrm>
          <a:off x="1649413" y="5395913"/>
          <a:ext cx="3657600" cy="358775"/>
        </p:xfrm>
        <a:graphic>
          <a:graphicData uri="http://schemas.openxmlformats.org/drawingml/2006/table">
            <a:tbl>
              <a:tblPr/>
              <a:tblGrid>
                <a:gridCol w="1219200"/>
                <a:gridCol w="1219200"/>
                <a:gridCol w="1219200"/>
              </a:tblGrid>
              <a:tr h="3587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charset="2"/>
                        <a:buNone/>
                        <a:tabLst/>
                      </a:pPr>
                      <a:endParaRPr kumimoji="0" lang="en-US" sz="1200" b="0" i="0" u="none" strike="noStrike" cap="none" normalizeH="0" baseline="0">
                        <a:ln>
                          <a:noFill/>
                        </a:ln>
                        <a:solidFill>
                          <a:schemeClr val="tx1"/>
                        </a:solidFill>
                        <a:effectLst/>
                        <a:latin typeface="Arial" charset="0"/>
                        <a:ea typeface="MS PGothic" pitchFamily="34" charset="-128"/>
                        <a:cs typeface="MS PGothic"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solidFill>
                      <a:srgbClr val="D5FF5D"/>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charset="2"/>
                        <a:buNone/>
                        <a:tabLst/>
                      </a:pPr>
                      <a:endParaRPr kumimoji="0" lang="en-US" sz="1200" b="0" i="0" u="none" strike="noStrike" cap="none" normalizeH="0" baseline="0">
                        <a:ln>
                          <a:noFill/>
                        </a:ln>
                        <a:solidFill>
                          <a:schemeClr val="tx1"/>
                        </a:solidFill>
                        <a:effectLst/>
                        <a:latin typeface="Arial" charset="0"/>
                        <a:ea typeface="MS PGothic" pitchFamily="34" charset="-128"/>
                        <a:cs typeface="MS PGothic"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solidFill>
                      <a:srgbClr val="99CC00"/>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charset="2"/>
                        <a:buNone/>
                        <a:tabLst/>
                      </a:pPr>
                      <a:endParaRPr kumimoji="0" lang="en-US" sz="1200" b="0" i="0" u="none" strike="noStrike" cap="none" normalizeH="0" baseline="0">
                        <a:ln>
                          <a:noFill/>
                        </a:ln>
                        <a:solidFill>
                          <a:schemeClr val="tx1"/>
                        </a:solidFill>
                        <a:effectLst/>
                        <a:latin typeface="Arial" charset="0"/>
                        <a:ea typeface="MS PGothic" pitchFamily="34" charset="-128"/>
                        <a:cs typeface="MS PGothic"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cap="flat">
                      <a:noFill/>
                    </a:lnB>
                    <a:lnTlToBr>
                      <a:noFill/>
                    </a:lnTlToBr>
                    <a:lnBlToTr>
                      <a:noFill/>
                    </a:lnBlToTr>
                    <a:solidFill>
                      <a:srgbClr val="D5FF5D"/>
                    </a:solidFill>
                  </a:tcPr>
                </a:tc>
              </a:tr>
            </a:tbl>
          </a:graphicData>
        </a:graphic>
      </p:graphicFrame>
      <p:sp>
        <p:nvSpPr>
          <p:cNvPr id="222220" name="Rectangle 99"/>
          <p:cNvSpPr>
            <a:spLocks noChangeArrowheads="1"/>
          </p:cNvSpPr>
          <p:nvPr/>
        </p:nvSpPr>
        <p:spPr bwMode="auto">
          <a:xfrm>
            <a:off x="323850" y="5805488"/>
            <a:ext cx="503238" cy="287337"/>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sz="1600" b="1">
                <a:ea typeface="SimSun" pitchFamily="2" charset="-122"/>
              </a:rPr>
              <a:t>1940</a:t>
            </a:r>
          </a:p>
        </p:txBody>
      </p:sp>
      <p:sp>
        <p:nvSpPr>
          <p:cNvPr id="222221" name="Rectangle 100"/>
          <p:cNvSpPr>
            <a:spLocks noChangeArrowheads="1"/>
          </p:cNvSpPr>
          <p:nvPr/>
        </p:nvSpPr>
        <p:spPr bwMode="auto">
          <a:xfrm>
            <a:off x="844550" y="5805488"/>
            <a:ext cx="503238" cy="287337"/>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sz="1600" b="1">
                <a:ea typeface="SimSun" pitchFamily="2" charset="-122"/>
              </a:rPr>
              <a:t>1945</a:t>
            </a:r>
          </a:p>
        </p:txBody>
      </p:sp>
      <p:sp>
        <p:nvSpPr>
          <p:cNvPr id="222222" name="Rectangle 101"/>
          <p:cNvSpPr>
            <a:spLocks noChangeArrowheads="1"/>
          </p:cNvSpPr>
          <p:nvPr/>
        </p:nvSpPr>
        <p:spPr bwMode="auto">
          <a:xfrm>
            <a:off x="1403350" y="5805488"/>
            <a:ext cx="503238" cy="287337"/>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sz="1600" b="1">
                <a:ea typeface="SimSun" pitchFamily="2" charset="-122"/>
              </a:rPr>
              <a:t>1950</a:t>
            </a:r>
          </a:p>
        </p:txBody>
      </p:sp>
      <p:sp>
        <p:nvSpPr>
          <p:cNvPr id="222223" name="Rectangle 102"/>
          <p:cNvSpPr>
            <a:spLocks noChangeArrowheads="1"/>
          </p:cNvSpPr>
          <p:nvPr/>
        </p:nvSpPr>
        <p:spPr bwMode="auto">
          <a:xfrm>
            <a:off x="1979613" y="5805488"/>
            <a:ext cx="503237" cy="287337"/>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sz="1600" b="1">
                <a:ea typeface="SimSun" pitchFamily="2" charset="-122"/>
              </a:rPr>
              <a:t>1955</a:t>
            </a:r>
          </a:p>
        </p:txBody>
      </p:sp>
      <p:sp>
        <p:nvSpPr>
          <p:cNvPr id="222224" name="Rectangle 103"/>
          <p:cNvSpPr>
            <a:spLocks noChangeArrowheads="1"/>
          </p:cNvSpPr>
          <p:nvPr/>
        </p:nvSpPr>
        <p:spPr bwMode="auto">
          <a:xfrm>
            <a:off x="2614613" y="5800725"/>
            <a:ext cx="503237" cy="287338"/>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sz="1600" b="1">
                <a:ea typeface="SimSun" pitchFamily="2" charset="-122"/>
              </a:rPr>
              <a:t>1960</a:t>
            </a:r>
          </a:p>
        </p:txBody>
      </p:sp>
      <p:sp>
        <p:nvSpPr>
          <p:cNvPr id="222225" name="Rectangle 104"/>
          <p:cNvSpPr>
            <a:spLocks noChangeArrowheads="1"/>
          </p:cNvSpPr>
          <p:nvPr/>
        </p:nvSpPr>
        <p:spPr bwMode="auto">
          <a:xfrm>
            <a:off x="3276600" y="5805488"/>
            <a:ext cx="503238" cy="287337"/>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sz="1600" b="1">
                <a:ea typeface="SimSun" pitchFamily="2" charset="-122"/>
              </a:rPr>
              <a:t>1965</a:t>
            </a:r>
          </a:p>
        </p:txBody>
      </p:sp>
      <p:sp>
        <p:nvSpPr>
          <p:cNvPr id="222226" name="Rectangle 105"/>
          <p:cNvSpPr>
            <a:spLocks noChangeArrowheads="1"/>
          </p:cNvSpPr>
          <p:nvPr/>
        </p:nvSpPr>
        <p:spPr bwMode="auto">
          <a:xfrm>
            <a:off x="3851275" y="5805488"/>
            <a:ext cx="503238" cy="287337"/>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sz="1600" b="1">
                <a:ea typeface="SimSun" pitchFamily="2" charset="-122"/>
              </a:rPr>
              <a:t>1970</a:t>
            </a:r>
          </a:p>
        </p:txBody>
      </p:sp>
      <p:sp>
        <p:nvSpPr>
          <p:cNvPr id="222227" name="Rectangle 106"/>
          <p:cNvSpPr>
            <a:spLocks noChangeArrowheads="1"/>
          </p:cNvSpPr>
          <p:nvPr/>
        </p:nvSpPr>
        <p:spPr bwMode="auto">
          <a:xfrm>
            <a:off x="4483100" y="5805488"/>
            <a:ext cx="503238" cy="287337"/>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sz="1600" b="1">
                <a:ea typeface="SimSun" pitchFamily="2" charset="-122"/>
              </a:rPr>
              <a:t>1975</a:t>
            </a:r>
          </a:p>
        </p:txBody>
      </p:sp>
      <p:sp>
        <p:nvSpPr>
          <p:cNvPr id="222228" name="Rectangle 107"/>
          <p:cNvSpPr>
            <a:spLocks noChangeArrowheads="1"/>
          </p:cNvSpPr>
          <p:nvPr/>
        </p:nvSpPr>
        <p:spPr bwMode="auto">
          <a:xfrm>
            <a:off x="5135563" y="5810250"/>
            <a:ext cx="503237" cy="287338"/>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sz="1600" b="1">
                <a:ea typeface="SimSun" pitchFamily="2" charset="-122"/>
              </a:rPr>
              <a:t>1980</a:t>
            </a:r>
          </a:p>
        </p:txBody>
      </p:sp>
      <p:sp>
        <p:nvSpPr>
          <p:cNvPr id="222229" name="Rectangle 108"/>
          <p:cNvSpPr>
            <a:spLocks noChangeArrowheads="1"/>
          </p:cNvSpPr>
          <p:nvPr/>
        </p:nvSpPr>
        <p:spPr bwMode="auto">
          <a:xfrm>
            <a:off x="5724525" y="5805488"/>
            <a:ext cx="503238" cy="287337"/>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sz="1600" b="1">
                <a:ea typeface="SimSun" pitchFamily="2" charset="-122"/>
              </a:rPr>
              <a:t>1985</a:t>
            </a:r>
          </a:p>
        </p:txBody>
      </p:sp>
      <p:sp>
        <p:nvSpPr>
          <p:cNvPr id="222230" name="Rectangle 109"/>
          <p:cNvSpPr>
            <a:spLocks noChangeArrowheads="1"/>
          </p:cNvSpPr>
          <p:nvPr/>
        </p:nvSpPr>
        <p:spPr bwMode="auto">
          <a:xfrm>
            <a:off x="6227763" y="5805488"/>
            <a:ext cx="503237" cy="287337"/>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sz="1600" b="1">
                <a:ea typeface="SimSun" pitchFamily="2" charset="-122"/>
              </a:rPr>
              <a:t>1990</a:t>
            </a:r>
          </a:p>
        </p:txBody>
      </p:sp>
      <p:graphicFrame>
        <p:nvGraphicFramePr>
          <p:cNvPr id="109842" name="Group 274"/>
          <p:cNvGraphicFramePr>
            <a:graphicFrameLocks noGrp="1"/>
          </p:cNvGraphicFramePr>
          <p:nvPr/>
        </p:nvGraphicFramePr>
        <p:xfrm>
          <a:off x="1039813" y="3971925"/>
          <a:ext cx="4876800" cy="358775"/>
        </p:xfrm>
        <a:graphic>
          <a:graphicData uri="http://schemas.openxmlformats.org/drawingml/2006/table">
            <a:tbl>
              <a:tblPr/>
              <a:tblGrid>
                <a:gridCol w="1219200"/>
                <a:gridCol w="2438400"/>
                <a:gridCol w="1219200"/>
              </a:tblGrid>
              <a:tr h="3587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charset="2"/>
                        <a:buNone/>
                        <a:tabLst/>
                      </a:pPr>
                      <a:endParaRPr kumimoji="0" lang="en-US" sz="1200" b="0" i="0" u="none" strike="noStrike" cap="none" normalizeH="0" baseline="0">
                        <a:ln>
                          <a:noFill/>
                        </a:ln>
                        <a:solidFill>
                          <a:schemeClr val="tx1"/>
                        </a:solidFill>
                        <a:effectLst/>
                        <a:latin typeface="Arial" charset="0"/>
                        <a:ea typeface="MS PGothic" pitchFamily="34" charset="-128"/>
                        <a:cs typeface="MS PGothic"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solidFill>
                      <a:srgbClr val="D5FF5D"/>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charset="2"/>
                        <a:buNone/>
                        <a:tabLst/>
                      </a:pPr>
                      <a:endParaRPr kumimoji="0" lang="en-US" sz="1200" b="0" i="0" u="none" strike="noStrike" cap="none" normalizeH="0" baseline="0">
                        <a:ln>
                          <a:noFill/>
                        </a:ln>
                        <a:solidFill>
                          <a:schemeClr val="tx1"/>
                        </a:solidFill>
                        <a:effectLst/>
                        <a:latin typeface="Arial" charset="0"/>
                        <a:ea typeface="MS PGothic" pitchFamily="34" charset="-128"/>
                        <a:cs typeface="MS PGothic"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solidFill>
                      <a:srgbClr val="99CC00"/>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charset="2"/>
                        <a:buNone/>
                        <a:tabLst/>
                      </a:pPr>
                      <a:endParaRPr kumimoji="0" lang="en-US" sz="1200" b="0" i="0" u="none" strike="noStrike" cap="none" normalizeH="0" baseline="0">
                        <a:ln>
                          <a:noFill/>
                        </a:ln>
                        <a:solidFill>
                          <a:schemeClr val="tx1"/>
                        </a:solidFill>
                        <a:effectLst/>
                        <a:latin typeface="Arial" charset="0"/>
                        <a:ea typeface="MS PGothic" pitchFamily="34" charset="-128"/>
                        <a:cs typeface="MS PGothic"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cap="flat">
                      <a:noFill/>
                    </a:lnB>
                    <a:lnTlToBr>
                      <a:noFill/>
                    </a:lnTlToBr>
                    <a:lnBlToTr>
                      <a:noFill/>
                    </a:lnBlToTr>
                    <a:solidFill>
                      <a:srgbClr val="D5FF5D"/>
                    </a:solidFill>
                  </a:tcPr>
                </a:tc>
              </a:tr>
            </a:tbl>
          </a:graphicData>
        </a:graphic>
      </p:graphicFrame>
      <p:graphicFrame>
        <p:nvGraphicFramePr>
          <p:cNvPr id="109837" name="Group 269"/>
          <p:cNvGraphicFramePr>
            <a:graphicFrameLocks noGrp="1"/>
          </p:cNvGraphicFramePr>
          <p:nvPr/>
        </p:nvGraphicFramePr>
        <p:xfrm>
          <a:off x="468313" y="3198813"/>
          <a:ext cx="6096000" cy="358775"/>
        </p:xfrm>
        <a:graphic>
          <a:graphicData uri="http://schemas.openxmlformats.org/drawingml/2006/table">
            <a:tbl>
              <a:tblPr/>
              <a:tblGrid>
                <a:gridCol w="1219200"/>
                <a:gridCol w="3657600"/>
                <a:gridCol w="1219200"/>
              </a:tblGrid>
              <a:tr h="3587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charset="2"/>
                        <a:buNone/>
                        <a:tabLst/>
                      </a:pPr>
                      <a:endParaRPr kumimoji="0" lang="en-US" sz="1200" b="0" i="0" u="none" strike="noStrike" cap="none" normalizeH="0" baseline="0">
                        <a:ln>
                          <a:noFill/>
                        </a:ln>
                        <a:solidFill>
                          <a:schemeClr val="tx1"/>
                        </a:solidFill>
                        <a:effectLst/>
                        <a:latin typeface="Arial" charset="0"/>
                        <a:ea typeface="MS PGothic" pitchFamily="34" charset="-128"/>
                        <a:cs typeface="MS PGothic"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solidFill>
                      <a:srgbClr val="D5FF5D"/>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charset="2"/>
                        <a:buNone/>
                        <a:tabLst/>
                      </a:pPr>
                      <a:endParaRPr kumimoji="0" lang="en-US" sz="1200" b="0" i="0" u="none" strike="noStrike" cap="none" normalizeH="0" baseline="0">
                        <a:ln>
                          <a:noFill/>
                        </a:ln>
                        <a:solidFill>
                          <a:schemeClr val="tx1"/>
                        </a:solidFill>
                        <a:effectLst/>
                        <a:latin typeface="Arial" charset="0"/>
                        <a:ea typeface="MS PGothic" pitchFamily="34" charset="-128"/>
                        <a:cs typeface="MS PGothic"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solidFill>
                      <a:srgbClr val="99CC00"/>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charset="2"/>
                        <a:buNone/>
                        <a:tabLst/>
                      </a:pPr>
                      <a:endParaRPr kumimoji="0" lang="en-US" sz="1200" b="0" i="0" u="none" strike="noStrike" cap="none" normalizeH="0" baseline="0">
                        <a:ln>
                          <a:noFill/>
                        </a:ln>
                        <a:solidFill>
                          <a:schemeClr val="tx1"/>
                        </a:solidFill>
                        <a:effectLst/>
                        <a:latin typeface="Arial" charset="0"/>
                        <a:ea typeface="MS PGothic" pitchFamily="34" charset="-128"/>
                        <a:cs typeface="MS PGothic"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cap="flat">
                      <a:noFill/>
                    </a:lnB>
                    <a:lnTlToBr>
                      <a:noFill/>
                    </a:lnTlToBr>
                    <a:lnBlToTr>
                      <a:noFill/>
                    </a:lnBlToTr>
                    <a:solidFill>
                      <a:srgbClr val="D5FF5D"/>
                    </a:solidFill>
                  </a:tcPr>
                </a:tc>
              </a:tr>
            </a:tbl>
          </a:graphicData>
        </a:graphic>
      </p:graphicFrame>
      <p:sp>
        <p:nvSpPr>
          <p:cNvPr id="222247" name="Rectangle 207"/>
          <p:cNvSpPr>
            <a:spLocks noChangeArrowheads="1"/>
          </p:cNvSpPr>
          <p:nvPr/>
        </p:nvSpPr>
        <p:spPr bwMode="auto">
          <a:xfrm>
            <a:off x="6516688" y="5414963"/>
            <a:ext cx="792162" cy="360362"/>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sz="2000" i="1">
                <a:ea typeface="SimSun" pitchFamily="2" charset="-122"/>
              </a:rPr>
              <a:t>S</a:t>
            </a:r>
            <a:r>
              <a:rPr lang="en-US" sz="2000" i="1" baseline="-25000">
                <a:ea typeface="SimSun" pitchFamily="2" charset="-122"/>
              </a:rPr>
              <a:t>g</a:t>
            </a:r>
          </a:p>
        </p:txBody>
      </p:sp>
      <p:sp>
        <p:nvSpPr>
          <p:cNvPr id="222248" name="Rectangle 208"/>
          <p:cNvSpPr>
            <a:spLocks noChangeArrowheads="1"/>
          </p:cNvSpPr>
          <p:nvPr/>
        </p:nvSpPr>
        <p:spPr bwMode="auto">
          <a:xfrm>
            <a:off x="6469063" y="4656138"/>
            <a:ext cx="792162" cy="360362"/>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sz="2000" i="1">
                <a:ea typeface="SimSun" pitchFamily="2" charset="-122"/>
              </a:rPr>
              <a:t>S</a:t>
            </a:r>
            <a:endParaRPr lang="en-US" sz="2000" i="1" baseline="-25000">
              <a:ea typeface="SimSun" pitchFamily="2" charset="-122"/>
            </a:endParaRPr>
          </a:p>
        </p:txBody>
      </p:sp>
      <p:sp>
        <p:nvSpPr>
          <p:cNvPr id="109778" name="Rectangle 210"/>
          <p:cNvSpPr>
            <a:spLocks noChangeArrowheads="1"/>
          </p:cNvSpPr>
          <p:nvPr/>
        </p:nvSpPr>
        <p:spPr bwMode="auto">
          <a:xfrm>
            <a:off x="6473825" y="3155950"/>
            <a:ext cx="792163" cy="360363"/>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sz="2000" i="1">
                <a:ea typeface="SimSun" pitchFamily="2" charset="-122"/>
              </a:rPr>
              <a:t>S</a:t>
            </a:r>
            <a:endParaRPr lang="en-US" sz="2000" i="1" baseline="-25000">
              <a:ea typeface="SimSun" pitchFamily="2" charset="-122"/>
            </a:endParaRPr>
          </a:p>
        </p:txBody>
      </p:sp>
      <p:sp>
        <p:nvSpPr>
          <p:cNvPr id="109779" name="Rectangle 211"/>
          <p:cNvSpPr>
            <a:spLocks noChangeArrowheads="1"/>
          </p:cNvSpPr>
          <p:nvPr/>
        </p:nvSpPr>
        <p:spPr bwMode="auto">
          <a:xfrm>
            <a:off x="6443663" y="1557338"/>
            <a:ext cx="792162" cy="360362"/>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sz="2000" i="1">
                <a:ea typeface="SimSun" pitchFamily="2" charset="-122"/>
              </a:rPr>
              <a:t>S</a:t>
            </a:r>
            <a:endParaRPr lang="en-US" sz="2000" i="1" baseline="-25000">
              <a:ea typeface="SimSun" pitchFamily="2" charset="-122"/>
            </a:endParaRPr>
          </a:p>
        </p:txBody>
      </p:sp>
      <p:graphicFrame>
        <p:nvGraphicFramePr>
          <p:cNvPr id="109798" name="Group 230"/>
          <p:cNvGraphicFramePr>
            <a:graphicFrameLocks noGrp="1"/>
          </p:cNvGraphicFramePr>
          <p:nvPr/>
        </p:nvGraphicFramePr>
        <p:xfrm>
          <a:off x="1636713" y="4679950"/>
          <a:ext cx="3657600" cy="358775"/>
        </p:xfrm>
        <a:graphic>
          <a:graphicData uri="http://schemas.openxmlformats.org/drawingml/2006/table">
            <a:tbl>
              <a:tblPr/>
              <a:tblGrid>
                <a:gridCol w="1219200"/>
                <a:gridCol w="1219200"/>
                <a:gridCol w="1219200"/>
              </a:tblGrid>
              <a:tr h="3587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charset="2"/>
                        <a:buNone/>
                        <a:tabLst/>
                      </a:pPr>
                      <a:endParaRPr kumimoji="0" lang="en-US" sz="1200" b="0" i="0" u="none" strike="noStrike" cap="none" normalizeH="0" baseline="0">
                        <a:ln>
                          <a:noFill/>
                        </a:ln>
                        <a:solidFill>
                          <a:schemeClr val="tx1"/>
                        </a:solidFill>
                        <a:effectLst/>
                        <a:latin typeface="Arial" charset="0"/>
                        <a:ea typeface="MS PGothic" pitchFamily="34" charset="-128"/>
                        <a:cs typeface="MS PGothic"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solidFill>
                      <a:srgbClr val="D5FF5D"/>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charset="2"/>
                        <a:buNone/>
                        <a:tabLst/>
                      </a:pPr>
                      <a:endParaRPr kumimoji="0" lang="en-US" sz="1200" b="0" i="0" u="none" strike="noStrike" cap="none" normalizeH="0" baseline="0">
                        <a:ln>
                          <a:noFill/>
                        </a:ln>
                        <a:solidFill>
                          <a:schemeClr val="tx1"/>
                        </a:solidFill>
                        <a:effectLst/>
                        <a:latin typeface="Arial" charset="0"/>
                        <a:ea typeface="MS PGothic" pitchFamily="34" charset="-128"/>
                        <a:cs typeface="MS PGothic"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solidFill>
                      <a:srgbClr val="99CC00"/>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charset="2"/>
                        <a:buNone/>
                        <a:tabLst/>
                      </a:pPr>
                      <a:endParaRPr kumimoji="0" lang="en-US" sz="1200" b="0" i="0" u="none" strike="noStrike" cap="none" normalizeH="0" baseline="0">
                        <a:ln>
                          <a:noFill/>
                        </a:ln>
                        <a:solidFill>
                          <a:schemeClr val="tx1"/>
                        </a:solidFill>
                        <a:effectLst/>
                        <a:latin typeface="Arial" charset="0"/>
                        <a:ea typeface="MS PGothic" pitchFamily="34" charset="-128"/>
                        <a:cs typeface="MS PGothic"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cap="flat">
                      <a:noFill/>
                    </a:lnB>
                    <a:lnTlToBr>
                      <a:noFill/>
                    </a:lnTlToBr>
                    <a:lnBlToTr>
                      <a:noFill/>
                    </a:lnBlToTr>
                    <a:solidFill>
                      <a:srgbClr val="D5FF5D"/>
                    </a:solidFill>
                  </a:tcPr>
                </a:tc>
              </a:tr>
            </a:tbl>
          </a:graphicData>
        </a:graphic>
      </p:graphicFrame>
      <p:sp>
        <p:nvSpPr>
          <p:cNvPr id="222259" name="Rectangle 244"/>
          <p:cNvSpPr>
            <a:spLocks noChangeArrowheads="1"/>
          </p:cNvSpPr>
          <p:nvPr/>
        </p:nvSpPr>
        <p:spPr bwMode="auto">
          <a:xfrm>
            <a:off x="7194550" y="4659313"/>
            <a:ext cx="792163" cy="360362"/>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sz="2000" i="1">
                <a:ea typeface="SimSun" pitchFamily="2" charset="-122"/>
              </a:rPr>
              <a:t>Q=1</a:t>
            </a:r>
            <a:endParaRPr lang="en-US" sz="2000" i="1" baseline="-25000">
              <a:ea typeface="SimSun" pitchFamily="2" charset="-122"/>
            </a:endParaRPr>
          </a:p>
        </p:txBody>
      </p:sp>
      <p:sp>
        <p:nvSpPr>
          <p:cNvPr id="109823" name="Rectangle 255"/>
          <p:cNvSpPr>
            <a:spLocks noChangeArrowheads="1"/>
          </p:cNvSpPr>
          <p:nvPr/>
        </p:nvSpPr>
        <p:spPr bwMode="auto">
          <a:xfrm>
            <a:off x="7235825" y="3141663"/>
            <a:ext cx="792163" cy="360362"/>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sz="2000" i="1">
                <a:ea typeface="SimSun" pitchFamily="2" charset="-122"/>
              </a:rPr>
              <a:t>Q=0.33</a:t>
            </a:r>
            <a:endParaRPr lang="en-US" sz="2000" i="1" baseline="-25000">
              <a:ea typeface="SimSun" pitchFamily="2" charset="-122"/>
            </a:endParaRPr>
          </a:p>
        </p:txBody>
      </p:sp>
      <p:sp>
        <p:nvSpPr>
          <p:cNvPr id="109843" name="Line 275"/>
          <p:cNvSpPr>
            <a:spLocks noChangeShapeType="1"/>
          </p:cNvSpPr>
          <p:nvPr/>
        </p:nvSpPr>
        <p:spPr bwMode="auto">
          <a:xfrm>
            <a:off x="4140200" y="1557338"/>
            <a:ext cx="0" cy="360362"/>
          </a:xfrm>
          <a:prstGeom prst="line">
            <a:avLst/>
          </a:prstGeom>
          <a:noFill/>
          <a:ln w="9525">
            <a:solidFill>
              <a:schemeClr val="tx1"/>
            </a:solidFill>
            <a:round/>
            <a:headEnd/>
            <a:tailEnd/>
          </a:ln>
        </p:spPr>
        <p:txBody>
          <a:bodyPr/>
          <a:lstStyle/>
          <a:p>
            <a:endParaRPr lang="en-US"/>
          </a:p>
        </p:txBody>
      </p:sp>
      <p:sp>
        <p:nvSpPr>
          <p:cNvPr id="222262" name="Rectangle 276"/>
          <p:cNvSpPr>
            <a:spLocks noChangeArrowheads="1"/>
          </p:cNvSpPr>
          <p:nvPr/>
        </p:nvSpPr>
        <p:spPr bwMode="auto">
          <a:xfrm>
            <a:off x="1419225" y="5084763"/>
            <a:ext cx="574675" cy="287337"/>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i="1">
                <a:ea typeface="SimSun" pitchFamily="2" charset="-122"/>
              </a:rPr>
              <a:t>g</a:t>
            </a:r>
            <a:r>
              <a:rPr lang="en-US" i="1" baseline="-25000">
                <a:ea typeface="SimSun" pitchFamily="2" charset="-122"/>
              </a:rPr>
              <a:t>1</a:t>
            </a:r>
          </a:p>
        </p:txBody>
      </p:sp>
      <p:sp>
        <p:nvSpPr>
          <p:cNvPr id="222263" name="Rectangle 277"/>
          <p:cNvSpPr>
            <a:spLocks noChangeArrowheads="1"/>
          </p:cNvSpPr>
          <p:nvPr/>
        </p:nvSpPr>
        <p:spPr bwMode="auto">
          <a:xfrm>
            <a:off x="2627313" y="5106988"/>
            <a:ext cx="574675" cy="287337"/>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i="1">
                <a:ea typeface="SimSun" pitchFamily="2" charset="-122"/>
              </a:rPr>
              <a:t>g</a:t>
            </a:r>
            <a:r>
              <a:rPr lang="en-US" i="1" baseline="-25000">
                <a:ea typeface="SimSun" pitchFamily="2" charset="-122"/>
              </a:rPr>
              <a:t>2</a:t>
            </a:r>
          </a:p>
        </p:txBody>
      </p:sp>
      <p:sp>
        <p:nvSpPr>
          <p:cNvPr id="222264" name="Rectangle 278"/>
          <p:cNvSpPr>
            <a:spLocks noChangeArrowheads="1"/>
          </p:cNvSpPr>
          <p:nvPr/>
        </p:nvSpPr>
        <p:spPr bwMode="auto">
          <a:xfrm>
            <a:off x="3794125" y="5132388"/>
            <a:ext cx="574675" cy="287337"/>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i="1">
                <a:ea typeface="SimSun" pitchFamily="2" charset="-122"/>
              </a:rPr>
              <a:t>g</a:t>
            </a:r>
            <a:r>
              <a:rPr lang="en-US" i="1" baseline="-25000">
                <a:ea typeface="SimSun" pitchFamily="2" charset="-122"/>
              </a:rPr>
              <a:t>3</a:t>
            </a:r>
          </a:p>
        </p:txBody>
      </p:sp>
      <p:sp>
        <p:nvSpPr>
          <p:cNvPr id="222265" name="Rectangle 279"/>
          <p:cNvSpPr>
            <a:spLocks noChangeArrowheads="1"/>
          </p:cNvSpPr>
          <p:nvPr/>
        </p:nvSpPr>
        <p:spPr bwMode="auto">
          <a:xfrm>
            <a:off x="5003800" y="5132388"/>
            <a:ext cx="574675" cy="287337"/>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i="1">
                <a:ea typeface="SimSun" pitchFamily="2" charset="-122"/>
              </a:rPr>
              <a:t>g</a:t>
            </a:r>
            <a:r>
              <a:rPr lang="en-US" i="1" baseline="-25000">
                <a:ea typeface="SimSun" pitchFamily="2" charset="-122"/>
              </a:rPr>
              <a:t>4</a:t>
            </a:r>
          </a:p>
        </p:txBody>
      </p:sp>
      <p:sp>
        <p:nvSpPr>
          <p:cNvPr id="222266" name="Rectangle 280"/>
          <p:cNvSpPr>
            <a:spLocks noChangeArrowheads="1"/>
          </p:cNvSpPr>
          <p:nvPr/>
        </p:nvSpPr>
        <p:spPr bwMode="auto">
          <a:xfrm>
            <a:off x="4992688" y="4422775"/>
            <a:ext cx="574675" cy="287338"/>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i="1">
                <a:ea typeface="SimSun" pitchFamily="2" charset="-122"/>
              </a:rPr>
              <a:t>t</a:t>
            </a:r>
            <a:r>
              <a:rPr lang="en-US" i="1" baseline="-25000">
                <a:ea typeface="SimSun" pitchFamily="2" charset="-122"/>
              </a:rPr>
              <a:t>4</a:t>
            </a:r>
          </a:p>
        </p:txBody>
      </p:sp>
      <p:sp>
        <p:nvSpPr>
          <p:cNvPr id="222267" name="Rectangle 281"/>
          <p:cNvSpPr>
            <a:spLocks noChangeArrowheads="1"/>
          </p:cNvSpPr>
          <p:nvPr/>
        </p:nvSpPr>
        <p:spPr bwMode="auto">
          <a:xfrm>
            <a:off x="3779838" y="4391025"/>
            <a:ext cx="574675" cy="287338"/>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i="1">
                <a:ea typeface="SimSun" pitchFamily="2" charset="-122"/>
              </a:rPr>
              <a:t>t</a:t>
            </a:r>
            <a:r>
              <a:rPr lang="en-US" i="1" baseline="-25000">
                <a:ea typeface="SimSun" pitchFamily="2" charset="-122"/>
              </a:rPr>
              <a:t>3</a:t>
            </a:r>
          </a:p>
        </p:txBody>
      </p:sp>
      <p:sp>
        <p:nvSpPr>
          <p:cNvPr id="222268" name="Rectangle 282"/>
          <p:cNvSpPr>
            <a:spLocks noChangeArrowheads="1"/>
          </p:cNvSpPr>
          <p:nvPr/>
        </p:nvSpPr>
        <p:spPr bwMode="auto">
          <a:xfrm>
            <a:off x="2589213" y="4392613"/>
            <a:ext cx="574675" cy="287337"/>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i="1">
                <a:ea typeface="SimSun" pitchFamily="2" charset="-122"/>
              </a:rPr>
              <a:t>t</a:t>
            </a:r>
            <a:r>
              <a:rPr lang="en-US" i="1" baseline="-25000">
                <a:ea typeface="SimSun" pitchFamily="2" charset="-122"/>
              </a:rPr>
              <a:t>2</a:t>
            </a:r>
          </a:p>
        </p:txBody>
      </p:sp>
      <p:sp>
        <p:nvSpPr>
          <p:cNvPr id="222269" name="Rectangle 283"/>
          <p:cNvSpPr>
            <a:spLocks noChangeArrowheads="1"/>
          </p:cNvSpPr>
          <p:nvPr/>
        </p:nvSpPr>
        <p:spPr bwMode="auto">
          <a:xfrm>
            <a:off x="1360488" y="4395788"/>
            <a:ext cx="574675" cy="287337"/>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i="1">
                <a:ea typeface="SimSun" pitchFamily="2" charset="-122"/>
              </a:rPr>
              <a:t>t</a:t>
            </a:r>
            <a:r>
              <a:rPr lang="en-US" i="1" baseline="-25000">
                <a:ea typeface="SimSun" pitchFamily="2" charset="-122"/>
              </a:rPr>
              <a:t>1</a:t>
            </a:r>
          </a:p>
        </p:txBody>
      </p:sp>
      <p:sp>
        <p:nvSpPr>
          <p:cNvPr id="109854" name="Rectangle 286"/>
          <p:cNvSpPr>
            <a:spLocks noChangeArrowheads="1"/>
          </p:cNvSpPr>
          <p:nvPr/>
        </p:nvSpPr>
        <p:spPr bwMode="auto">
          <a:xfrm>
            <a:off x="5076825" y="2881313"/>
            <a:ext cx="574675" cy="287337"/>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i="1">
                <a:ea typeface="SimSun" pitchFamily="2" charset="-122"/>
              </a:rPr>
              <a:t>t</a:t>
            </a:r>
            <a:r>
              <a:rPr lang="en-US" i="1" baseline="-25000">
                <a:ea typeface="SimSun" pitchFamily="2" charset="-122"/>
              </a:rPr>
              <a:t>3</a:t>
            </a:r>
          </a:p>
        </p:txBody>
      </p:sp>
      <p:sp>
        <p:nvSpPr>
          <p:cNvPr id="109855" name="Rectangle 287"/>
          <p:cNvSpPr>
            <a:spLocks noChangeArrowheads="1"/>
          </p:cNvSpPr>
          <p:nvPr/>
        </p:nvSpPr>
        <p:spPr bwMode="auto">
          <a:xfrm>
            <a:off x="1403350" y="2909888"/>
            <a:ext cx="574675" cy="287337"/>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i="1">
                <a:ea typeface="SimSun" pitchFamily="2" charset="-122"/>
              </a:rPr>
              <a:t>t</a:t>
            </a:r>
            <a:r>
              <a:rPr lang="en-US" i="1" baseline="-25000">
                <a:ea typeface="SimSun" pitchFamily="2" charset="-122"/>
              </a:rPr>
              <a:t>2</a:t>
            </a:r>
          </a:p>
        </p:txBody>
      </p:sp>
      <p:sp>
        <p:nvSpPr>
          <p:cNvPr id="109856" name="Rectangle 288"/>
          <p:cNvSpPr>
            <a:spLocks noChangeArrowheads="1"/>
          </p:cNvSpPr>
          <p:nvPr/>
        </p:nvSpPr>
        <p:spPr bwMode="auto">
          <a:xfrm>
            <a:off x="250825" y="2895600"/>
            <a:ext cx="574675" cy="287338"/>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i="1">
                <a:ea typeface="SimSun" pitchFamily="2" charset="-122"/>
              </a:rPr>
              <a:t>t</a:t>
            </a:r>
            <a:r>
              <a:rPr lang="en-US" i="1" baseline="-25000">
                <a:ea typeface="SimSun" pitchFamily="2" charset="-122"/>
              </a:rPr>
              <a:t>1</a:t>
            </a:r>
          </a:p>
        </p:txBody>
      </p:sp>
      <p:sp>
        <p:nvSpPr>
          <p:cNvPr id="109857" name="Rectangle 289"/>
          <p:cNvSpPr>
            <a:spLocks noChangeArrowheads="1"/>
          </p:cNvSpPr>
          <p:nvPr/>
        </p:nvSpPr>
        <p:spPr bwMode="auto">
          <a:xfrm>
            <a:off x="5589588" y="3697288"/>
            <a:ext cx="574675" cy="287337"/>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i="1">
                <a:ea typeface="SimSun" pitchFamily="2" charset="-122"/>
              </a:rPr>
              <a:t>t</a:t>
            </a:r>
            <a:r>
              <a:rPr lang="en-US" i="1" baseline="-25000">
                <a:ea typeface="SimSun" pitchFamily="2" charset="-122"/>
              </a:rPr>
              <a:t>4</a:t>
            </a:r>
          </a:p>
        </p:txBody>
      </p:sp>
      <p:sp>
        <p:nvSpPr>
          <p:cNvPr id="109858" name="Rectangle 290"/>
          <p:cNvSpPr>
            <a:spLocks noChangeArrowheads="1"/>
          </p:cNvSpPr>
          <p:nvPr/>
        </p:nvSpPr>
        <p:spPr bwMode="auto">
          <a:xfrm>
            <a:off x="4394200" y="3683000"/>
            <a:ext cx="574675" cy="287338"/>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i="1">
                <a:ea typeface="SimSun" pitchFamily="2" charset="-122"/>
              </a:rPr>
              <a:t>t</a:t>
            </a:r>
            <a:r>
              <a:rPr lang="en-US" i="1" baseline="-25000">
                <a:ea typeface="SimSun" pitchFamily="2" charset="-122"/>
              </a:rPr>
              <a:t>3</a:t>
            </a:r>
          </a:p>
        </p:txBody>
      </p:sp>
      <p:sp>
        <p:nvSpPr>
          <p:cNvPr id="109859" name="Rectangle 291"/>
          <p:cNvSpPr>
            <a:spLocks noChangeArrowheads="1"/>
          </p:cNvSpPr>
          <p:nvPr/>
        </p:nvSpPr>
        <p:spPr bwMode="auto">
          <a:xfrm>
            <a:off x="1974850" y="3684588"/>
            <a:ext cx="574675" cy="287337"/>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i="1">
                <a:ea typeface="SimSun" pitchFamily="2" charset="-122"/>
              </a:rPr>
              <a:t>t</a:t>
            </a:r>
            <a:r>
              <a:rPr lang="en-US" i="1" baseline="-25000">
                <a:ea typeface="SimSun" pitchFamily="2" charset="-122"/>
              </a:rPr>
              <a:t>2</a:t>
            </a:r>
          </a:p>
        </p:txBody>
      </p:sp>
      <p:sp>
        <p:nvSpPr>
          <p:cNvPr id="109860" name="Rectangle 292"/>
          <p:cNvSpPr>
            <a:spLocks noChangeArrowheads="1"/>
          </p:cNvSpPr>
          <p:nvPr/>
        </p:nvSpPr>
        <p:spPr bwMode="auto">
          <a:xfrm>
            <a:off x="784225" y="3684588"/>
            <a:ext cx="574675" cy="287337"/>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i="1">
                <a:ea typeface="SimSun" pitchFamily="2" charset="-122"/>
              </a:rPr>
              <a:t>t</a:t>
            </a:r>
            <a:r>
              <a:rPr lang="en-US" i="1" baseline="-25000">
                <a:ea typeface="SimSun" pitchFamily="2" charset="-122"/>
              </a:rPr>
              <a:t>1</a:t>
            </a:r>
          </a:p>
        </p:txBody>
      </p:sp>
      <p:sp>
        <p:nvSpPr>
          <p:cNvPr id="109861" name="Rectangle 293"/>
          <p:cNvSpPr>
            <a:spLocks noChangeArrowheads="1"/>
          </p:cNvSpPr>
          <p:nvPr/>
        </p:nvSpPr>
        <p:spPr bwMode="auto">
          <a:xfrm>
            <a:off x="6242050" y="2924175"/>
            <a:ext cx="574675" cy="287338"/>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i="1">
                <a:ea typeface="SimSun" pitchFamily="2" charset="-122"/>
              </a:rPr>
              <a:t>t</a:t>
            </a:r>
            <a:r>
              <a:rPr lang="en-US" i="1" baseline="-25000">
                <a:ea typeface="SimSun" pitchFamily="2" charset="-122"/>
              </a:rPr>
              <a:t>4</a:t>
            </a:r>
          </a:p>
        </p:txBody>
      </p:sp>
      <p:sp>
        <p:nvSpPr>
          <p:cNvPr id="109862" name="Rectangle 294"/>
          <p:cNvSpPr>
            <a:spLocks noChangeArrowheads="1"/>
          </p:cNvSpPr>
          <p:nvPr/>
        </p:nvSpPr>
        <p:spPr bwMode="auto">
          <a:xfrm>
            <a:off x="3851275" y="1311275"/>
            <a:ext cx="574675" cy="287338"/>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i="1">
                <a:ea typeface="SimSun" pitchFamily="2" charset="-122"/>
              </a:rPr>
              <a:t>t</a:t>
            </a:r>
            <a:r>
              <a:rPr lang="en-US" i="1" baseline="-25000">
                <a:ea typeface="SimSun" pitchFamily="2" charset="-122"/>
              </a:rPr>
              <a:t>3</a:t>
            </a:r>
          </a:p>
        </p:txBody>
      </p:sp>
      <p:sp>
        <p:nvSpPr>
          <p:cNvPr id="109863" name="Rectangle 295"/>
          <p:cNvSpPr>
            <a:spLocks noChangeArrowheads="1"/>
          </p:cNvSpPr>
          <p:nvPr/>
        </p:nvSpPr>
        <p:spPr bwMode="auto">
          <a:xfrm>
            <a:off x="7178675" y="1557338"/>
            <a:ext cx="792163" cy="360362"/>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sz="2000" i="1">
                <a:ea typeface="SimSun" pitchFamily="2" charset="-122"/>
              </a:rPr>
              <a:t>Q=0.25</a:t>
            </a:r>
            <a:endParaRPr lang="en-US" sz="2000" i="1" baseline="-25000">
              <a:ea typeface="SimSun" pitchFamily="2" charset="-122"/>
            </a:endParaRPr>
          </a:p>
        </p:txBody>
      </p:sp>
      <p:sp>
        <p:nvSpPr>
          <p:cNvPr id="109864" name="Rectangle 296"/>
          <p:cNvSpPr>
            <a:spLocks noChangeArrowheads="1"/>
          </p:cNvSpPr>
          <p:nvPr/>
        </p:nvSpPr>
        <p:spPr bwMode="auto">
          <a:xfrm>
            <a:off x="6443663" y="3957638"/>
            <a:ext cx="792162" cy="360362"/>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sz="2000" i="1">
                <a:ea typeface="SimSun" pitchFamily="2" charset="-122"/>
              </a:rPr>
              <a:t>S</a:t>
            </a:r>
            <a:endParaRPr lang="en-US" sz="2000" i="1" baseline="-25000">
              <a:ea typeface="SimSun" pitchFamily="2" charset="-122"/>
            </a:endParaRPr>
          </a:p>
        </p:txBody>
      </p:sp>
      <p:sp>
        <p:nvSpPr>
          <p:cNvPr id="109865" name="Rectangle 297"/>
          <p:cNvSpPr>
            <a:spLocks noChangeArrowheads="1"/>
          </p:cNvSpPr>
          <p:nvPr/>
        </p:nvSpPr>
        <p:spPr bwMode="auto">
          <a:xfrm>
            <a:off x="7185025" y="3940175"/>
            <a:ext cx="792163" cy="360363"/>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sz="2000" i="1">
                <a:ea typeface="SimSun" pitchFamily="2" charset="-122"/>
              </a:rPr>
              <a:t>Q=0.5</a:t>
            </a:r>
            <a:endParaRPr lang="en-US" sz="2000" i="1" baseline="-25000">
              <a:ea typeface="SimSun" pitchFamily="2" charset="-122"/>
            </a:endParaRPr>
          </a:p>
        </p:txBody>
      </p:sp>
      <p:sp>
        <p:nvSpPr>
          <p:cNvPr id="98" name="TextBox 97"/>
          <p:cNvSpPr txBox="1">
            <a:spLocks noChangeArrowheads="1"/>
          </p:cNvSpPr>
          <p:nvPr/>
        </p:nvSpPr>
        <p:spPr bwMode="auto">
          <a:xfrm>
            <a:off x="457200" y="914400"/>
            <a:ext cx="3124200" cy="541338"/>
          </a:xfrm>
          <a:prstGeom prst="rect">
            <a:avLst/>
          </a:prstGeom>
          <a:gradFill rotWithShape="1">
            <a:gsLst>
              <a:gs pos="0">
                <a:srgbClr val="EBF6EA"/>
              </a:gs>
              <a:gs pos="64999">
                <a:srgbClr val="CAE5C7"/>
              </a:gs>
              <a:gs pos="100000">
                <a:srgbClr val="B3DCAF"/>
              </a:gs>
            </a:gsLst>
            <a:lin ang="5400000" scaled="1"/>
          </a:gradFill>
          <a:ln w="9525">
            <a:solidFill>
              <a:srgbClr val="38802C"/>
            </a:solidFill>
            <a:miter lim="800000"/>
            <a:headEnd/>
            <a:tailEnd/>
          </a:ln>
          <a:effectLst>
            <a:outerShdw blurRad="40000" dist="20000" dir="5400000" rotWithShape="0">
              <a:srgbClr val="808080">
                <a:alpha val="37999"/>
              </a:srgbClr>
            </a:outerShdw>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80000"/>
              </a:lnSpc>
              <a:spcBef>
                <a:spcPct val="20000"/>
              </a:spcBef>
              <a:buClr>
                <a:schemeClr val="accent1"/>
              </a:buClr>
              <a:buSzPct val="65000"/>
              <a:buFont typeface="Wingdings" charset="0"/>
              <a:buNone/>
              <a:defRPr/>
            </a:pPr>
            <a:r>
              <a:rPr lang="en-US" sz="1600" b="1" smtClean="0">
                <a:solidFill>
                  <a:srgbClr val="000000"/>
                </a:solidFill>
                <a:ea typeface="宋体" charset="0"/>
                <a:cs typeface="宋体" charset="0"/>
              </a:rPr>
              <a:t>Infinite = 10000   -Infinite = 0</a:t>
            </a:r>
          </a:p>
          <a:p>
            <a:pPr algn="ctr">
              <a:lnSpc>
                <a:spcPct val="80000"/>
              </a:lnSpc>
              <a:spcBef>
                <a:spcPct val="20000"/>
              </a:spcBef>
              <a:buClr>
                <a:schemeClr val="accent1"/>
              </a:buClr>
              <a:buSzPct val="65000"/>
              <a:buFont typeface="Wingdings" charset="0"/>
              <a:buNone/>
              <a:defRPr/>
            </a:pPr>
            <a:r>
              <a:rPr lang="en-US" sz="1600" b="1" smtClean="0">
                <a:solidFill>
                  <a:srgbClr val="000000"/>
                </a:solidFill>
                <a:ea typeface="宋体" charset="0"/>
                <a:cs typeface="宋体" charset="0"/>
              </a:rPr>
              <a:t>C</a:t>
            </a:r>
            <a:r>
              <a:rPr lang="en-US" sz="1600" b="1" baseline="-25000" smtClean="0">
                <a:solidFill>
                  <a:srgbClr val="000000"/>
                </a:solidFill>
                <a:ea typeface="宋体" charset="0"/>
                <a:cs typeface="宋体" charset="0"/>
              </a:rPr>
              <a:t>cons</a:t>
            </a:r>
            <a:r>
              <a:rPr lang="en-US" sz="1600" b="1" smtClean="0">
                <a:solidFill>
                  <a:srgbClr val="000000"/>
                </a:solidFill>
                <a:ea typeface="宋体" charset="0"/>
                <a:cs typeface="宋体" charset="0"/>
              </a:rPr>
              <a:t> = C</a:t>
            </a:r>
            <a:r>
              <a:rPr lang="en-US" sz="1600" b="1" baseline="-25000" smtClean="0">
                <a:solidFill>
                  <a:srgbClr val="000000"/>
                </a:solidFill>
                <a:ea typeface="宋体" charset="0"/>
                <a:cs typeface="宋体" charset="0"/>
              </a:rPr>
              <a:t>vag</a:t>
            </a:r>
            <a:r>
              <a:rPr lang="en-US" sz="1600" b="1" smtClean="0">
                <a:solidFill>
                  <a:srgbClr val="000000"/>
                </a:solidFill>
                <a:ea typeface="宋体" charset="0"/>
                <a:cs typeface="宋体" charset="0"/>
              </a:rPr>
              <a:t> = 5</a:t>
            </a:r>
          </a:p>
        </p:txBody>
      </p:sp>
      <p:graphicFrame>
        <p:nvGraphicFramePr>
          <p:cNvPr id="499787" name="Group 75"/>
          <p:cNvGraphicFramePr>
            <a:graphicFrameLocks noGrp="1"/>
          </p:cNvGraphicFramePr>
          <p:nvPr/>
        </p:nvGraphicFramePr>
        <p:xfrm>
          <a:off x="2298700" y="2392363"/>
          <a:ext cx="2344738" cy="358775"/>
        </p:xfrm>
        <a:graphic>
          <a:graphicData uri="http://schemas.openxmlformats.org/drawingml/2006/table">
            <a:tbl>
              <a:tblPr/>
              <a:tblGrid>
                <a:gridCol w="833438"/>
                <a:gridCol w="650875"/>
                <a:gridCol w="860425"/>
              </a:tblGrid>
              <a:tr h="3587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charset="0"/>
                        <a:buNone/>
                        <a:tabLst/>
                      </a:pPr>
                      <a:endParaRPr kumimoji="0" lang="en-US" sz="12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D5FF5D"/>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charset="0"/>
                        <a:buNone/>
                        <a:tabLst/>
                      </a:pPr>
                      <a:endParaRPr kumimoji="0" lang="en-US" sz="12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99CC00"/>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charset="0"/>
                        <a:buNone/>
                        <a:tabLst/>
                      </a:pPr>
                      <a:endParaRPr kumimoji="0" lang="en-US" sz="12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solidFill>
                      <a:srgbClr val="D5FF5D"/>
                    </a:solidFill>
                  </a:tcPr>
                </a:tc>
              </a:tr>
            </a:tbl>
          </a:graphicData>
        </a:graphic>
      </p:graphicFrame>
      <p:sp>
        <p:nvSpPr>
          <p:cNvPr id="2" name="Rectangle 211"/>
          <p:cNvSpPr>
            <a:spLocks noChangeArrowheads="1"/>
          </p:cNvSpPr>
          <p:nvPr/>
        </p:nvSpPr>
        <p:spPr bwMode="auto">
          <a:xfrm>
            <a:off x="6457950" y="2349500"/>
            <a:ext cx="792163" cy="360363"/>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sz="2000" i="1">
                <a:ea typeface="SimSun" pitchFamily="2" charset="-122"/>
              </a:rPr>
              <a:t>S</a:t>
            </a:r>
            <a:endParaRPr lang="en-US" sz="2000" i="1" baseline="-25000">
              <a:ea typeface="SimSun" pitchFamily="2" charset="-122"/>
            </a:endParaRPr>
          </a:p>
        </p:txBody>
      </p:sp>
      <p:sp>
        <p:nvSpPr>
          <p:cNvPr id="3" name="Rectangle 295"/>
          <p:cNvSpPr>
            <a:spLocks noChangeArrowheads="1"/>
          </p:cNvSpPr>
          <p:nvPr/>
        </p:nvSpPr>
        <p:spPr bwMode="auto">
          <a:xfrm>
            <a:off x="7221538" y="2349500"/>
            <a:ext cx="792162" cy="360363"/>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sz="2000" i="1">
                <a:ea typeface="SimSun" pitchFamily="2" charset="-122"/>
              </a:rPr>
              <a:t>Q=0.61</a:t>
            </a:r>
            <a:endParaRPr lang="en-US" sz="2000" i="1" baseline="-25000">
              <a:ea typeface="SimSun" pitchFamily="2" charset="-122"/>
            </a:endParaRPr>
          </a:p>
        </p:txBody>
      </p:sp>
      <p:sp>
        <p:nvSpPr>
          <p:cNvPr id="4" name="Rectangle 288"/>
          <p:cNvSpPr>
            <a:spLocks noChangeArrowheads="1"/>
          </p:cNvSpPr>
          <p:nvPr/>
        </p:nvSpPr>
        <p:spPr bwMode="auto">
          <a:xfrm>
            <a:off x="2036763" y="2119313"/>
            <a:ext cx="574675" cy="287337"/>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i="1">
                <a:ea typeface="SimSun" pitchFamily="2" charset="-122"/>
              </a:rPr>
              <a:t>t</a:t>
            </a:r>
            <a:r>
              <a:rPr lang="en-US" i="1" baseline="-25000">
                <a:ea typeface="SimSun" pitchFamily="2" charset="-122"/>
              </a:rPr>
              <a:t>1</a:t>
            </a:r>
          </a:p>
        </p:txBody>
      </p:sp>
      <p:sp>
        <p:nvSpPr>
          <p:cNvPr id="5" name="Rectangle 287"/>
          <p:cNvSpPr>
            <a:spLocks noChangeArrowheads="1"/>
          </p:cNvSpPr>
          <p:nvPr/>
        </p:nvSpPr>
        <p:spPr bwMode="auto">
          <a:xfrm>
            <a:off x="2843213" y="2119313"/>
            <a:ext cx="574675" cy="287337"/>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i="1">
                <a:ea typeface="SimSun" pitchFamily="2" charset="-122"/>
              </a:rPr>
              <a:t>t</a:t>
            </a:r>
            <a:r>
              <a:rPr lang="en-US" i="1" baseline="-25000">
                <a:ea typeface="SimSun" pitchFamily="2" charset="-122"/>
              </a:rPr>
              <a:t>2</a:t>
            </a:r>
          </a:p>
        </p:txBody>
      </p:sp>
      <p:sp>
        <p:nvSpPr>
          <p:cNvPr id="6" name="Rectangle 286"/>
          <p:cNvSpPr>
            <a:spLocks noChangeArrowheads="1"/>
          </p:cNvSpPr>
          <p:nvPr/>
        </p:nvSpPr>
        <p:spPr bwMode="auto">
          <a:xfrm>
            <a:off x="3492500" y="2105025"/>
            <a:ext cx="574675" cy="287338"/>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i="1">
                <a:ea typeface="SimSun" pitchFamily="2" charset="-122"/>
              </a:rPr>
              <a:t>t</a:t>
            </a:r>
            <a:r>
              <a:rPr lang="en-US" i="1" baseline="-25000">
                <a:ea typeface="SimSun" pitchFamily="2" charset="-122"/>
              </a:rPr>
              <a:t>3</a:t>
            </a:r>
          </a:p>
        </p:txBody>
      </p:sp>
      <p:sp>
        <p:nvSpPr>
          <p:cNvPr id="7" name="Rectangle 293"/>
          <p:cNvSpPr>
            <a:spLocks noChangeArrowheads="1"/>
          </p:cNvSpPr>
          <p:nvPr/>
        </p:nvSpPr>
        <p:spPr bwMode="auto">
          <a:xfrm>
            <a:off x="4325938" y="2133600"/>
            <a:ext cx="574675" cy="287338"/>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i="1">
                <a:ea typeface="SimSun" pitchFamily="2" charset="-122"/>
              </a:rPr>
              <a:t>t</a:t>
            </a:r>
            <a:r>
              <a:rPr lang="en-US" i="1" baseline="-25000">
                <a:ea typeface="SimSun" pitchFamily="2" charset="-122"/>
              </a:rPr>
              <a:t>4</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9842"/>
                                        </p:tgtEl>
                                        <p:attrNameLst>
                                          <p:attrName>style.visibility</p:attrName>
                                        </p:attrNameLst>
                                      </p:cBhvr>
                                      <p:to>
                                        <p:strVal val="visible"/>
                                      </p:to>
                                    </p:set>
                                    <p:animEffect transition="in" filter="blinds(horizontal)">
                                      <p:cBhvr>
                                        <p:cTn id="7" dur="500"/>
                                        <p:tgtEl>
                                          <p:spTgt spid="10984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9864"/>
                                        </p:tgtEl>
                                        <p:attrNameLst>
                                          <p:attrName>style.visibility</p:attrName>
                                        </p:attrNameLst>
                                      </p:cBhvr>
                                      <p:to>
                                        <p:strVal val="visible"/>
                                      </p:to>
                                    </p:set>
                                    <p:animEffect transition="in" filter="blinds(horizontal)">
                                      <p:cBhvr>
                                        <p:cTn id="10" dur="500"/>
                                        <p:tgtEl>
                                          <p:spTgt spid="10986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9860"/>
                                        </p:tgtEl>
                                        <p:attrNameLst>
                                          <p:attrName>style.visibility</p:attrName>
                                        </p:attrNameLst>
                                      </p:cBhvr>
                                      <p:to>
                                        <p:strVal val="visible"/>
                                      </p:to>
                                    </p:set>
                                    <p:animEffect transition="in" filter="blinds(horizontal)">
                                      <p:cBhvr>
                                        <p:cTn id="13" dur="500"/>
                                        <p:tgtEl>
                                          <p:spTgt spid="10986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09859"/>
                                        </p:tgtEl>
                                        <p:attrNameLst>
                                          <p:attrName>style.visibility</p:attrName>
                                        </p:attrNameLst>
                                      </p:cBhvr>
                                      <p:to>
                                        <p:strVal val="visible"/>
                                      </p:to>
                                    </p:set>
                                    <p:animEffect transition="in" filter="blinds(horizontal)">
                                      <p:cBhvr>
                                        <p:cTn id="16" dur="500"/>
                                        <p:tgtEl>
                                          <p:spTgt spid="109859"/>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09858"/>
                                        </p:tgtEl>
                                        <p:attrNameLst>
                                          <p:attrName>style.visibility</p:attrName>
                                        </p:attrNameLst>
                                      </p:cBhvr>
                                      <p:to>
                                        <p:strVal val="visible"/>
                                      </p:to>
                                    </p:set>
                                    <p:animEffect transition="in" filter="blinds(horizontal)">
                                      <p:cBhvr>
                                        <p:cTn id="19" dur="500"/>
                                        <p:tgtEl>
                                          <p:spTgt spid="10985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09857"/>
                                        </p:tgtEl>
                                        <p:attrNameLst>
                                          <p:attrName>style.visibility</p:attrName>
                                        </p:attrNameLst>
                                      </p:cBhvr>
                                      <p:to>
                                        <p:strVal val="visible"/>
                                      </p:to>
                                    </p:set>
                                    <p:animEffect transition="in" filter="blinds(horizontal)">
                                      <p:cBhvr>
                                        <p:cTn id="22" dur="500"/>
                                        <p:tgtEl>
                                          <p:spTgt spid="10985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9865"/>
                                        </p:tgtEl>
                                        <p:attrNameLst>
                                          <p:attrName>style.visibility</p:attrName>
                                        </p:attrNameLst>
                                      </p:cBhvr>
                                      <p:to>
                                        <p:strVal val="visible"/>
                                      </p:to>
                                    </p:set>
                                    <p:animEffect transition="in" filter="blinds(horizontal)">
                                      <p:cBhvr>
                                        <p:cTn id="27" dur="500"/>
                                        <p:tgtEl>
                                          <p:spTgt spid="10986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09837"/>
                                        </p:tgtEl>
                                        <p:attrNameLst>
                                          <p:attrName>style.visibility</p:attrName>
                                        </p:attrNameLst>
                                      </p:cBhvr>
                                      <p:to>
                                        <p:strVal val="visible"/>
                                      </p:to>
                                    </p:set>
                                    <p:animEffect transition="in" filter="blinds(horizontal)">
                                      <p:cBhvr>
                                        <p:cTn id="32" dur="500"/>
                                        <p:tgtEl>
                                          <p:spTgt spid="109837"/>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09861"/>
                                        </p:tgtEl>
                                        <p:attrNameLst>
                                          <p:attrName>style.visibility</p:attrName>
                                        </p:attrNameLst>
                                      </p:cBhvr>
                                      <p:to>
                                        <p:strVal val="visible"/>
                                      </p:to>
                                    </p:set>
                                    <p:animEffect transition="in" filter="blinds(horizontal)">
                                      <p:cBhvr>
                                        <p:cTn id="35" dur="500"/>
                                        <p:tgtEl>
                                          <p:spTgt spid="109861"/>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09778"/>
                                        </p:tgtEl>
                                        <p:attrNameLst>
                                          <p:attrName>style.visibility</p:attrName>
                                        </p:attrNameLst>
                                      </p:cBhvr>
                                      <p:to>
                                        <p:strVal val="visible"/>
                                      </p:to>
                                    </p:set>
                                    <p:animEffect transition="in" filter="blinds(horizontal)">
                                      <p:cBhvr>
                                        <p:cTn id="38" dur="500"/>
                                        <p:tgtEl>
                                          <p:spTgt spid="109778"/>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09854"/>
                                        </p:tgtEl>
                                        <p:attrNameLst>
                                          <p:attrName>style.visibility</p:attrName>
                                        </p:attrNameLst>
                                      </p:cBhvr>
                                      <p:to>
                                        <p:strVal val="visible"/>
                                      </p:to>
                                    </p:set>
                                    <p:animEffect transition="in" filter="blinds(horizontal)">
                                      <p:cBhvr>
                                        <p:cTn id="41" dur="500"/>
                                        <p:tgtEl>
                                          <p:spTgt spid="109854"/>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09855"/>
                                        </p:tgtEl>
                                        <p:attrNameLst>
                                          <p:attrName>style.visibility</p:attrName>
                                        </p:attrNameLst>
                                      </p:cBhvr>
                                      <p:to>
                                        <p:strVal val="visible"/>
                                      </p:to>
                                    </p:set>
                                    <p:animEffect transition="in" filter="blinds(horizontal)">
                                      <p:cBhvr>
                                        <p:cTn id="44" dur="500"/>
                                        <p:tgtEl>
                                          <p:spTgt spid="109855"/>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09856"/>
                                        </p:tgtEl>
                                        <p:attrNameLst>
                                          <p:attrName>style.visibility</p:attrName>
                                        </p:attrNameLst>
                                      </p:cBhvr>
                                      <p:to>
                                        <p:strVal val="visible"/>
                                      </p:to>
                                    </p:set>
                                    <p:animEffect transition="in" filter="blinds(horizontal)">
                                      <p:cBhvr>
                                        <p:cTn id="47" dur="500"/>
                                        <p:tgtEl>
                                          <p:spTgt spid="10985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09823"/>
                                        </p:tgtEl>
                                        <p:attrNameLst>
                                          <p:attrName>style.visibility</p:attrName>
                                        </p:attrNameLst>
                                      </p:cBhvr>
                                      <p:to>
                                        <p:strVal val="visible"/>
                                      </p:to>
                                    </p:set>
                                    <p:animEffect transition="in" filter="blinds(horizontal)">
                                      <p:cBhvr>
                                        <p:cTn id="52" dur="500"/>
                                        <p:tgtEl>
                                          <p:spTgt spid="10982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blinds(horizontal)">
                                      <p:cBhvr>
                                        <p:cTn id="57" dur="500"/>
                                        <p:tgtEl>
                                          <p:spTgt spid="2"/>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blinds(horizontal)">
                                      <p:cBhvr>
                                        <p:cTn id="60" dur="500"/>
                                        <p:tgtEl>
                                          <p:spTgt spid="4"/>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blinds(horizontal)">
                                      <p:cBhvr>
                                        <p:cTn id="63" dur="500"/>
                                        <p:tgtEl>
                                          <p:spTgt spid="5"/>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blinds(horizontal)">
                                      <p:cBhvr>
                                        <p:cTn id="66" dur="500"/>
                                        <p:tgtEl>
                                          <p:spTgt spid="6"/>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blinds(horizontal)">
                                      <p:cBhvr>
                                        <p:cTn id="69" dur="500"/>
                                        <p:tgtEl>
                                          <p:spTgt spid="7"/>
                                        </p:tgtEl>
                                      </p:cBhvr>
                                    </p:animEffect>
                                  </p:childTnLst>
                                </p:cTn>
                              </p:par>
                              <p:par>
                                <p:cTn id="70" presetID="3" presetClass="entr" presetSubtype="10" fill="hold" nodeType="withEffect">
                                  <p:stCondLst>
                                    <p:cond delay="0"/>
                                  </p:stCondLst>
                                  <p:childTnLst>
                                    <p:set>
                                      <p:cBhvr>
                                        <p:cTn id="71" dur="1" fill="hold">
                                          <p:stCondLst>
                                            <p:cond delay="0"/>
                                          </p:stCondLst>
                                        </p:cTn>
                                        <p:tgtEl>
                                          <p:spTgt spid="499787"/>
                                        </p:tgtEl>
                                        <p:attrNameLst>
                                          <p:attrName>style.visibility</p:attrName>
                                        </p:attrNameLst>
                                      </p:cBhvr>
                                      <p:to>
                                        <p:strVal val="visible"/>
                                      </p:to>
                                    </p:set>
                                    <p:animEffect transition="in" filter="blinds(horizontal)">
                                      <p:cBhvr>
                                        <p:cTn id="72" dur="500"/>
                                        <p:tgtEl>
                                          <p:spTgt spid="499787"/>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3"/>
                                        </p:tgtEl>
                                        <p:attrNameLst>
                                          <p:attrName>style.visibility</p:attrName>
                                        </p:attrNameLst>
                                      </p:cBhvr>
                                      <p:to>
                                        <p:strVal val="visible"/>
                                      </p:to>
                                    </p:set>
                                    <p:animEffect transition="in" filter="blinds(horizontal)">
                                      <p:cBhvr>
                                        <p:cTn id="77" dur="500"/>
                                        <p:tgtEl>
                                          <p:spTgt spid="3"/>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109843"/>
                                        </p:tgtEl>
                                        <p:attrNameLst>
                                          <p:attrName>style.visibility</p:attrName>
                                        </p:attrNameLst>
                                      </p:cBhvr>
                                      <p:to>
                                        <p:strVal val="visible"/>
                                      </p:to>
                                    </p:set>
                                    <p:animEffect transition="in" filter="blinds(horizontal)">
                                      <p:cBhvr>
                                        <p:cTn id="82" dur="500"/>
                                        <p:tgtEl>
                                          <p:spTgt spid="109843"/>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109779"/>
                                        </p:tgtEl>
                                        <p:attrNameLst>
                                          <p:attrName>style.visibility</p:attrName>
                                        </p:attrNameLst>
                                      </p:cBhvr>
                                      <p:to>
                                        <p:strVal val="visible"/>
                                      </p:to>
                                    </p:set>
                                    <p:animEffect transition="in" filter="blinds(horizontal)">
                                      <p:cBhvr>
                                        <p:cTn id="85" dur="500"/>
                                        <p:tgtEl>
                                          <p:spTgt spid="109779"/>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109863"/>
                                        </p:tgtEl>
                                        <p:attrNameLst>
                                          <p:attrName>style.visibility</p:attrName>
                                        </p:attrNameLst>
                                      </p:cBhvr>
                                      <p:to>
                                        <p:strVal val="visible"/>
                                      </p:to>
                                    </p:set>
                                    <p:animEffect transition="in" filter="blinds(horizontal)">
                                      <p:cBhvr>
                                        <p:cTn id="90" dur="500"/>
                                        <p:tgtEl>
                                          <p:spTgt spid="109863"/>
                                        </p:tgtEl>
                                      </p:cBhvr>
                                    </p:animEffect>
                                  </p:childTnLst>
                                </p:cTn>
                              </p:par>
                              <p:par>
                                <p:cTn id="91" presetID="3" presetClass="entr" presetSubtype="10" fill="hold" grpId="0" nodeType="withEffect">
                                  <p:stCondLst>
                                    <p:cond delay="0"/>
                                  </p:stCondLst>
                                  <p:childTnLst>
                                    <p:set>
                                      <p:cBhvr>
                                        <p:cTn id="92" dur="1" fill="hold">
                                          <p:stCondLst>
                                            <p:cond delay="0"/>
                                          </p:stCondLst>
                                        </p:cTn>
                                        <p:tgtEl>
                                          <p:spTgt spid="109862"/>
                                        </p:tgtEl>
                                        <p:attrNameLst>
                                          <p:attrName>style.visibility</p:attrName>
                                        </p:attrNameLst>
                                      </p:cBhvr>
                                      <p:to>
                                        <p:strVal val="visible"/>
                                      </p:to>
                                    </p:set>
                                    <p:animEffect transition="in" filter="blinds(horizontal)">
                                      <p:cBhvr>
                                        <p:cTn id="93" dur="500"/>
                                        <p:tgtEl>
                                          <p:spTgt spid="1098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778" grpId="0"/>
      <p:bldP spid="109779" grpId="0"/>
      <p:bldP spid="109823" grpId="0"/>
      <p:bldP spid="109843" grpId="0" animBg="1"/>
      <p:bldP spid="109854" grpId="0"/>
      <p:bldP spid="109855" grpId="0"/>
      <p:bldP spid="109856" grpId="0"/>
      <p:bldP spid="109857" grpId="0"/>
      <p:bldP spid="109858" grpId="0"/>
      <p:bldP spid="109859" grpId="0"/>
      <p:bldP spid="109860" grpId="0"/>
      <p:bldP spid="109861" grpId="0"/>
      <p:bldP spid="109862" grpId="0"/>
      <p:bldP spid="109863" grpId="0"/>
      <p:bldP spid="109864" grpId="0"/>
      <p:bldP spid="109865" grpId="0"/>
      <p:bldP spid="2" grpId="0"/>
      <p:bldP spid="3" grpId="0"/>
      <p:bldP spid="4" grpId="0"/>
      <p:bldP spid="5" grpId="0"/>
      <p:bldP spid="6" grpId="0"/>
      <p:bldP spid="7"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6"/>
          <p:cNvSpPr>
            <a:spLocks noGrp="1" noChangeArrowheads="1"/>
          </p:cNvSpPr>
          <p:nvPr>
            <p:ph type="sldNum" sz="quarter" idx="12"/>
          </p:nvPr>
        </p:nvSpPr>
        <p:spPr>
          <a:ln>
            <a:miter lim="800000"/>
            <a:headEnd/>
            <a:tailEnd/>
          </a:ln>
        </p:spPr>
        <p:txBody>
          <a:bodyPr/>
          <a:lstStyle/>
          <a:p>
            <a:pPr>
              <a:defRPr/>
            </a:pPr>
            <a:fld id="{FFDAD99E-C5E4-4253-9E69-42676ECE5849}" type="slidenum">
              <a:rPr lang="en-US" smtClean="0"/>
              <a:pPr>
                <a:defRPr/>
              </a:pPr>
              <a:t>91</a:t>
            </a:fld>
            <a:endParaRPr lang="en-US" smtClean="0"/>
          </a:p>
        </p:txBody>
      </p:sp>
      <p:sp>
        <p:nvSpPr>
          <p:cNvPr id="223234" name="Title 1"/>
          <p:cNvSpPr>
            <a:spLocks/>
          </p:cNvSpPr>
          <p:nvPr/>
        </p:nvSpPr>
        <p:spPr bwMode="auto">
          <a:xfrm>
            <a:off x="914400" y="188913"/>
            <a:ext cx="8229600" cy="1139825"/>
          </a:xfrm>
          <a:prstGeom prst="rect">
            <a:avLst/>
          </a:prstGeom>
          <a:noFill/>
          <a:ln w="9525">
            <a:noFill/>
            <a:miter lim="800000"/>
            <a:headEnd/>
            <a:tailEnd/>
          </a:ln>
        </p:spPr>
        <p:txBody>
          <a:bodyPr/>
          <a:lstStyle/>
          <a:p>
            <a:pPr eaLnBrk="0" hangingPunct="0"/>
            <a:r>
              <a:rPr lang="en-US" altLang="zh-CN" sz="3200">
                <a:solidFill>
                  <a:schemeClr val="tx2"/>
                </a:solidFill>
                <a:latin typeface="Garamond" pitchFamily="18" charset="0"/>
                <a:ea typeface="SimSun" pitchFamily="2" charset="-122"/>
              </a:rPr>
              <a:t>Evaluation Examples</a:t>
            </a:r>
            <a:endParaRPr lang="en-US" sz="3200">
              <a:solidFill>
                <a:schemeClr val="tx2"/>
              </a:solidFill>
              <a:latin typeface="Garamond" pitchFamily="18" charset="0"/>
            </a:endParaRPr>
          </a:p>
        </p:txBody>
      </p:sp>
      <p:sp>
        <p:nvSpPr>
          <p:cNvPr id="223235" name="Line 3"/>
          <p:cNvSpPr>
            <a:spLocks noChangeShapeType="1"/>
          </p:cNvSpPr>
          <p:nvPr/>
        </p:nvSpPr>
        <p:spPr bwMode="auto">
          <a:xfrm>
            <a:off x="395288" y="4292600"/>
            <a:ext cx="8137525" cy="0"/>
          </a:xfrm>
          <a:prstGeom prst="line">
            <a:avLst/>
          </a:prstGeom>
          <a:noFill/>
          <a:ln w="38100">
            <a:solidFill>
              <a:srgbClr val="99CC00"/>
            </a:solidFill>
            <a:round/>
            <a:headEnd/>
            <a:tailEnd type="triangle" w="med" len="med"/>
          </a:ln>
        </p:spPr>
        <p:txBody>
          <a:bodyPr/>
          <a:lstStyle/>
          <a:p>
            <a:endParaRPr lang="en-US"/>
          </a:p>
        </p:txBody>
      </p:sp>
      <p:graphicFrame>
        <p:nvGraphicFramePr>
          <p:cNvPr id="114787" name="Group 99"/>
          <p:cNvGraphicFramePr>
            <a:graphicFrameLocks noGrp="1"/>
          </p:cNvGraphicFramePr>
          <p:nvPr/>
        </p:nvGraphicFramePr>
        <p:xfrm>
          <a:off x="2847975" y="3860800"/>
          <a:ext cx="1219200" cy="358775"/>
        </p:xfrm>
        <a:graphic>
          <a:graphicData uri="http://schemas.openxmlformats.org/drawingml/2006/table">
            <a:tbl>
              <a:tblPr/>
              <a:tblGrid>
                <a:gridCol w="1219200"/>
              </a:tblGrid>
              <a:tr h="3587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charset="2"/>
                        <a:buNone/>
                        <a:tabLst/>
                      </a:pPr>
                      <a:endParaRPr kumimoji="0" lang="en-US" sz="1200" b="0" i="0" u="none" strike="noStrike" cap="none" normalizeH="0" baseline="0">
                        <a:ln>
                          <a:noFill/>
                        </a:ln>
                        <a:solidFill>
                          <a:schemeClr val="tx1"/>
                        </a:solidFill>
                        <a:effectLst/>
                        <a:latin typeface="Arial" charset="0"/>
                        <a:ea typeface="MS PGothic" pitchFamily="34" charset="-128"/>
                        <a:cs typeface="MS PGothic" pitchFamily="34" charset="-128"/>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cap="flat">
                      <a:noFill/>
                    </a:lnB>
                    <a:lnTlToBr>
                      <a:noFill/>
                    </a:lnTlToBr>
                    <a:lnBlToTr>
                      <a:noFill/>
                    </a:lnBlToTr>
                    <a:solidFill>
                      <a:srgbClr val="99CC00"/>
                    </a:solidFill>
                  </a:tcPr>
                </a:tc>
              </a:tr>
            </a:tbl>
          </a:graphicData>
        </a:graphic>
      </p:graphicFrame>
      <p:sp>
        <p:nvSpPr>
          <p:cNvPr id="223240" name="Rectangle 18"/>
          <p:cNvSpPr>
            <a:spLocks noChangeArrowheads="1"/>
          </p:cNvSpPr>
          <p:nvPr/>
        </p:nvSpPr>
        <p:spPr bwMode="auto">
          <a:xfrm>
            <a:off x="323850" y="4437063"/>
            <a:ext cx="503238" cy="287337"/>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sz="1600" b="1">
                <a:ea typeface="SimSun" pitchFamily="2" charset="-122"/>
              </a:rPr>
              <a:t>1940</a:t>
            </a:r>
          </a:p>
        </p:txBody>
      </p:sp>
      <p:sp>
        <p:nvSpPr>
          <p:cNvPr id="223241" name="Rectangle 19"/>
          <p:cNvSpPr>
            <a:spLocks noChangeArrowheads="1"/>
          </p:cNvSpPr>
          <p:nvPr/>
        </p:nvSpPr>
        <p:spPr bwMode="auto">
          <a:xfrm>
            <a:off x="844550" y="4437063"/>
            <a:ext cx="503238" cy="287337"/>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sz="1600" b="1">
                <a:ea typeface="SimSun" pitchFamily="2" charset="-122"/>
              </a:rPr>
              <a:t>1945</a:t>
            </a:r>
          </a:p>
        </p:txBody>
      </p:sp>
      <p:sp>
        <p:nvSpPr>
          <p:cNvPr id="223242" name="Rectangle 20"/>
          <p:cNvSpPr>
            <a:spLocks noChangeArrowheads="1"/>
          </p:cNvSpPr>
          <p:nvPr/>
        </p:nvSpPr>
        <p:spPr bwMode="auto">
          <a:xfrm>
            <a:off x="1403350" y="4437063"/>
            <a:ext cx="503238" cy="287337"/>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sz="1600" b="1">
                <a:ea typeface="SimSun" pitchFamily="2" charset="-122"/>
              </a:rPr>
              <a:t>1950</a:t>
            </a:r>
          </a:p>
        </p:txBody>
      </p:sp>
      <p:sp>
        <p:nvSpPr>
          <p:cNvPr id="223243" name="Rectangle 21"/>
          <p:cNvSpPr>
            <a:spLocks noChangeArrowheads="1"/>
          </p:cNvSpPr>
          <p:nvPr/>
        </p:nvSpPr>
        <p:spPr bwMode="auto">
          <a:xfrm>
            <a:off x="1979613" y="4437063"/>
            <a:ext cx="503237" cy="287337"/>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sz="1600" b="1">
                <a:ea typeface="SimSun" pitchFamily="2" charset="-122"/>
              </a:rPr>
              <a:t>1955</a:t>
            </a:r>
          </a:p>
        </p:txBody>
      </p:sp>
      <p:sp>
        <p:nvSpPr>
          <p:cNvPr id="223244" name="Rectangle 22"/>
          <p:cNvSpPr>
            <a:spLocks noChangeArrowheads="1"/>
          </p:cNvSpPr>
          <p:nvPr/>
        </p:nvSpPr>
        <p:spPr bwMode="auto">
          <a:xfrm>
            <a:off x="2614613" y="4432300"/>
            <a:ext cx="503237" cy="287338"/>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sz="1600" b="1">
                <a:ea typeface="SimSun" pitchFamily="2" charset="-122"/>
              </a:rPr>
              <a:t>1960</a:t>
            </a:r>
          </a:p>
        </p:txBody>
      </p:sp>
      <p:sp>
        <p:nvSpPr>
          <p:cNvPr id="223245" name="Rectangle 23"/>
          <p:cNvSpPr>
            <a:spLocks noChangeArrowheads="1"/>
          </p:cNvSpPr>
          <p:nvPr/>
        </p:nvSpPr>
        <p:spPr bwMode="auto">
          <a:xfrm>
            <a:off x="3276600" y="4437063"/>
            <a:ext cx="503238" cy="287337"/>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sz="1600" b="1">
                <a:ea typeface="SimSun" pitchFamily="2" charset="-122"/>
              </a:rPr>
              <a:t>1965</a:t>
            </a:r>
          </a:p>
        </p:txBody>
      </p:sp>
      <p:sp>
        <p:nvSpPr>
          <p:cNvPr id="223246" name="Rectangle 24"/>
          <p:cNvSpPr>
            <a:spLocks noChangeArrowheads="1"/>
          </p:cNvSpPr>
          <p:nvPr/>
        </p:nvSpPr>
        <p:spPr bwMode="auto">
          <a:xfrm>
            <a:off x="3851275" y="4437063"/>
            <a:ext cx="503238" cy="287337"/>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sz="1600" b="1">
                <a:ea typeface="SimSun" pitchFamily="2" charset="-122"/>
              </a:rPr>
              <a:t>1970</a:t>
            </a:r>
          </a:p>
        </p:txBody>
      </p:sp>
      <p:sp>
        <p:nvSpPr>
          <p:cNvPr id="223247" name="Rectangle 25"/>
          <p:cNvSpPr>
            <a:spLocks noChangeArrowheads="1"/>
          </p:cNvSpPr>
          <p:nvPr/>
        </p:nvSpPr>
        <p:spPr bwMode="auto">
          <a:xfrm>
            <a:off x="4483100" y="4437063"/>
            <a:ext cx="503238" cy="287337"/>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sz="1600" b="1">
                <a:ea typeface="SimSun" pitchFamily="2" charset="-122"/>
              </a:rPr>
              <a:t>1975</a:t>
            </a:r>
          </a:p>
        </p:txBody>
      </p:sp>
      <p:sp>
        <p:nvSpPr>
          <p:cNvPr id="223248" name="Rectangle 26"/>
          <p:cNvSpPr>
            <a:spLocks noChangeArrowheads="1"/>
          </p:cNvSpPr>
          <p:nvPr/>
        </p:nvSpPr>
        <p:spPr bwMode="auto">
          <a:xfrm>
            <a:off x="5135563" y="4441825"/>
            <a:ext cx="503237" cy="287338"/>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sz="1600" b="1">
                <a:ea typeface="SimSun" pitchFamily="2" charset="-122"/>
              </a:rPr>
              <a:t>1980</a:t>
            </a:r>
          </a:p>
        </p:txBody>
      </p:sp>
      <p:sp>
        <p:nvSpPr>
          <p:cNvPr id="223249" name="Rectangle 27"/>
          <p:cNvSpPr>
            <a:spLocks noChangeArrowheads="1"/>
          </p:cNvSpPr>
          <p:nvPr/>
        </p:nvSpPr>
        <p:spPr bwMode="auto">
          <a:xfrm>
            <a:off x="5724525" y="4437063"/>
            <a:ext cx="503238" cy="287337"/>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sz="1600" b="1">
                <a:ea typeface="SimSun" pitchFamily="2" charset="-122"/>
              </a:rPr>
              <a:t>1985</a:t>
            </a:r>
          </a:p>
        </p:txBody>
      </p:sp>
      <p:sp>
        <p:nvSpPr>
          <p:cNvPr id="223250" name="Rectangle 28"/>
          <p:cNvSpPr>
            <a:spLocks noChangeArrowheads="1"/>
          </p:cNvSpPr>
          <p:nvPr/>
        </p:nvSpPr>
        <p:spPr bwMode="auto">
          <a:xfrm>
            <a:off x="6249988" y="4437063"/>
            <a:ext cx="503237" cy="287337"/>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sz="1600" b="1">
                <a:ea typeface="SimSun" pitchFamily="2" charset="-122"/>
              </a:rPr>
              <a:t>1990</a:t>
            </a:r>
          </a:p>
        </p:txBody>
      </p:sp>
      <p:graphicFrame>
        <p:nvGraphicFramePr>
          <p:cNvPr id="114798" name="Group 110"/>
          <p:cNvGraphicFramePr>
            <a:graphicFrameLocks noGrp="1"/>
          </p:cNvGraphicFramePr>
          <p:nvPr/>
        </p:nvGraphicFramePr>
        <p:xfrm>
          <a:off x="1619250" y="2060575"/>
          <a:ext cx="3600450" cy="358775"/>
        </p:xfrm>
        <a:graphic>
          <a:graphicData uri="http://schemas.openxmlformats.org/drawingml/2006/table">
            <a:tbl>
              <a:tblPr/>
              <a:tblGrid>
                <a:gridCol w="1223963"/>
                <a:gridCol w="1223962"/>
                <a:gridCol w="1152525"/>
              </a:tblGrid>
              <a:tr h="3587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charset="2"/>
                        <a:buNone/>
                        <a:tabLst/>
                      </a:pPr>
                      <a:endParaRPr kumimoji="0" lang="en-US" sz="1200" b="0" i="0" u="none" strike="noStrike" cap="none" normalizeH="0" baseline="0">
                        <a:ln>
                          <a:noFill/>
                        </a:ln>
                        <a:solidFill>
                          <a:schemeClr val="tx1"/>
                        </a:solidFill>
                        <a:effectLst/>
                        <a:latin typeface="Arial" charset="0"/>
                        <a:ea typeface="MS PGothic" pitchFamily="34" charset="-128"/>
                        <a:cs typeface="MS PGothic"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solidFill>
                      <a:srgbClr val="D5FF5D"/>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charset="2"/>
                        <a:buNone/>
                        <a:tabLst/>
                      </a:pPr>
                      <a:endParaRPr kumimoji="0" lang="en-US" sz="1200" b="0" i="0" u="none" strike="noStrike" cap="none" normalizeH="0" baseline="0">
                        <a:ln>
                          <a:noFill/>
                        </a:ln>
                        <a:solidFill>
                          <a:schemeClr val="tx1"/>
                        </a:solidFill>
                        <a:effectLst/>
                        <a:latin typeface="Arial" charset="0"/>
                        <a:ea typeface="MS PGothic" pitchFamily="34" charset="-128"/>
                        <a:cs typeface="MS PGothic"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solidFill>
                      <a:srgbClr val="99CC00"/>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charset="2"/>
                        <a:buNone/>
                        <a:tabLst/>
                      </a:pPr>
                      <a:endParaRPr kumimoji="0" lang="en-US" sz="1200" b="0" i="0" u="none" strike="noStrike" cap="none" normalizeH="0" baseline="0">
                        <a:ln>
                          <a:noFill/>
                        </a:ln>
                        <a:solidFill>
                          <a:schemeClr val="tx1"/>
                        </a:solidFill>
                        <a:effectLst/>
                        <a:latin typeface="Arial" charset="0"/>
                        <a:ea typeface="MS PGothic" pitchFamily="34" charset="-128"/>
                        <a:cs typeface="MS PGothic"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cap="flat">
                      <a:noFill/>
                    </a:lnB>
                    <a:lnTlToBr>
                      <a:noFill/>
                    </a:lnTlToBr>
                    <a:lnBlToTr>
                      <a:noFill/>
                    </a:lnBlToTr>
                    <a:solidFill>
                      <a:srgbClr val="D5FF5D"/>
                    </a:solidFill>
                  </a:tcPr>
                </a:tc>
              </a:tr>
            </a:tbl>
          </a:graphicData>
        </a:graphic>
      </p:graphicFrame>
      <p:sp>
        <p:nvSpPr>
          <p:cNvPr id="223259" name="Rectangle 57"/>
          <p:cNvSpPr>
            <a:spLocks noChangeArrowheads="1"/>
          </p:cNvSpPr>
          <p:nvPr/>
        </p:nvSpPr>
        <p:spPr bwMode="auto">
          <a:xfrm>
            <a:off x="6516688" y="3860800"/>
            <a:ext cx="792162" cy="360363"/>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sz="2000" i="1">
                <a:ea typeface="SimSun" pitchFamily="2" charset="-122"/>
              </a:rPr>
              <a:t>S</a:t>
            </a:r>
            <a:r>
              <a:rPr lang="en-US" sz="2000" i="1" baseline="-25000">
                <a:ea typeface="SimSun" pitchFamily="2" charset="-122"/>
              </a:rPr>
              <a:t>g</a:t>
            </a:r>
          </a:p>
        </p:txBody>
      </p:sp>
      <p:sp>
        <p:nvSpPr>
          <p:cNvPr id="223260" name="Rectangle 58"/>
          <p:cNvSpPr>
            <a:spLocks noChangeArrowheads="1"/>
          </p:cNvSpPr>
          <p:nvPr/>
        </p:nvSpPr>
        <p:spPr bwMode="auto">
          <a:xfrm>
            <a:off x="6469063" y="3030538"/>
            <a:ext cx="792162" cy="360362"/>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sz="2000" i="1">
                <a:ea typeface="SimSun" pitchFamily="2" charset="-122"/>
              </a:rPr>
              <a:t>S</a:t>
            </a:r>
            <a:endParaRPr lang="en-US" sz="2000" i="1" baseline="-25000">
              <a:ea typeface="SimSun" pitchFamily="2" charset="-122"/>
            </a:endParaRPr>
          </a:p>
        </p:txBody>
      </p:sp>
      <p:sp>
        <p:nvSpPr>
          <p:cNvPr id="114747" name="Rectangle 59"/>
          <p:cNvSpPr>
            <a:spLocks noChangeArrowheads="1"/>
          </p:cNvSpPr>
          <p:nvPr/>
        </p:nvSpPr>
        <p:spPr bwMode="auto">
          <a:xfrm>
            <a:off x="6443663" y="2132013"/>
            <a:ext cx="792162" cy="360362"/>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sz="2000" i="1">
                <a:ea typeface="SimSun" pitchFamily="2" charset="-122"/>
              </a:rPr>
              <a:t>S</a:t>
            </a:r>
            <a:endParaRPr lang="en-US" sz="2000" i="1" baseline="-25000">
              <a:ea typeface="SimSun" pitchFamily="2" charset="-122"/>
            </a:endParaRPr>
          </a:p>
        </p:txBody>
      </p:sp>
      <p:sp>
        <p:nvSpPr>
          <p:cNvPr id="223262" name="Rectangle 76"/>
          <p:cNvSpPr>
            <a:spLocks noChangeArrowheads="1"/>
          </p:cNvSpPr>
          <p:nvPr/>
        </p:nvSpPr>
        <p:spPr bwMode="auto">
          <a:xfrm>
            <a:off x="7194550" y="3048000"/>
            <a:ext cx="792163" cy="360363"/>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sz="2000" i="1">
                <a:ea typeface="SimSun" pitchFamily="2" charset="-122"/>
              </a:rPr>
              <a:t>Q=1</a:t>
            </a:r>
            <a:endParaRPr lang="en-US" sz="2000" i="1" baseline="-25000">
              <a:ea typeface="SimSun" pitchFamily="2" charset="-122"/>
            </a:endParaRPr>
          </a:p>
        </p:txBody>
      </p:sp>
      <p:sp>
        <p:nvSpPr>
          <p:cNvPr id="114765" name="Rectangle 77"/>
          <p:cNvSpPr>
            <a:spLocks noChangeArrowheads="1"/>
          </p:cNvSpPr>
          <p:nvPr/>
        </p:nvSpPr>
        <p:spPr bwMode="auto">
          <a:xfrm>
            <a:off x="7235825" y="2136775"/>
            <a:ext cx="792163" cy="360363"/>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sz="2000" i="1">
                <a:ea typeface="SimSun" pitchFamily="2" charset="-122"/>
              </a:rPr>
              <a:t>Q=0.5</a:t>
            </a:r>
            <a:endParaRPr lang="en-US" sz="2000" i="1" baseline="-25000">
              <a:ea typeface="SimSun" pitchFamily="2" charset="-122"/>
            </a:endParaRPr>
          </a:p>
        </p:txBody>
      </p:sp>
      <p:sp>
        <p:nvSpPr>
          <p:cNvPr id="223264" name="Rectangle 81"/>
          <p:cNvSpPr>
            <a:spLocks noChangeArrowheads="1"/>
          </p:cNvSpPr>
          <p:nvPr/>
        </p:nvSpPr>
        <p:spPr bwMode="auto">
          <a:xfrm>
            <a:off x="2627313" y="3581400"/>
            <a:ext cx="574675" cy="287338"/>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i="1">
                <a:ea typeface="SimSun" pitchFamily="2" charset="-122"/>
              </a:rPr>
              <a:t>g</a:t>
            </a:r>
            <a:r>
              <a:rPr lang="en-US" i="1" baseline="-25000">
                <a:ea typeface="SimSun" pitchFamily="2" charset="-122"/>
              </a:rPr>
              <a:t>2</a:t>
            </a:r>
          </a:p>
        </p:txBody>
      </p:sp>
      <p:sp>
        <p:nvSpPr>
          <p:cNvPr id="223265" name="Rectangle 82"/>
          <p:cNvSpPr>
            <a:spLocks noChangeArrowheads="1"/>
          </p:cNvSpPr>
          <p:nvPr/>
        </p:nvSpPr>
        <p:spPr bwMode="auto">
          <a:xfrm>
            <a:off x="3779838" y="3606800"/>
            <a:ext cx="574675" cy="287338"/>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i="1">
                <a:ea typeface="SimSun" pitchFamily="2" charset="-122"/>
              </a:rPr>
              <a:t>g</a:t>
            </a:r>
            <a:r>
              <a:rPr lang="en-US" i="1" baseline="-25000">
                <a:ea typeface="SimSun" pitchFamily="2" charset="-122"/>
              </a:rPr>
              <a:t>3</a:t>
            </a:r>
          </a:p>
        </p:txBody>
      </p:sp>
      <p:sp>
        <p:nvSpPr>
          <p:cNvPr id="223266" name="Rectangle 85"/>
          <p:cNvSpPr>
            <a:spLocks noChangeArrowheads="1"/>
          </p:cNvSpPr>
          <p:nvPr/>
        </p:nvSpPr>
        <p:spPr bwMode="auto">
          <a:xfrm>
            <a:off x="3779838" y="2708275"/>
            <a:ext cx="574675" cy="287338"/>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i="1">
                <a:ea typeface="SimSun" pitchFamily="2" charset="-122"/>
              </a:rPr>
              <a:t>t</a:t>
            </a:r>
            <a:r>
              <a:rPr lang="en-US" i="1" baseline="-25000">
                <a:ea typeface="SimSun" pitchFamily="2" charset="-122"/>
              </a:rPr>
              <a:t>3</a:t>
            </a:r>
          </a:p>
        </p:txBody>
      </p:sp>
      <p:sp>
        <p:nvSpPr>
          <p:cNvPr id="223267" name="Rectangle 86"/>
          <p:cNvSpPr>
            <a:spLocks noChangeArrowheads="1"/>
          </p:cNvSpPr>
          <p:nvPr/>
        </p:nvSpPr>
        <p:spPr bwMode="auto">
          <a:xfrm>
            <a:off x="2589213" y="2695575"/>
            <a:ext cx="574675" cy="287338"/>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i="1">
                <a:ea typeface="SimSun" pitchFamily="2" charset="-122"/>
              </a:rPr>
              <a:t>t</a:t>
            </a:r>
            <a:r>
              <a:rPr lang="en-US" i="1" baseline="-25000">
                <a:ea typeface="SimSun" pitchFamily="2" charset="-122"/>
              </a:rPr>
              <a:t>2</a:t>
            </a:r>
          </a:p>
        </p:txBody>
      </p:sp>
      <p:sp>
        <p:nvSpPr>
          <p:cNvPr id="114779" name="Rectangle 91"/>
          <p:cNvSpPr>
            <a:spLocks noChangeArrowheads="1"/>
          </p:cNvSpPr>
          <p:nvPr/>
        </p:nvSpPr>
        <p:spPr bwMode="auto">
          <a:xfrm>
            <a:off x="4859338" y="1773238"/>
            <a:ext cx="574675" cy="287337"/>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i="1">
                <a:ea typeface="SimSun" pitchFamily="2" charset="-122"/>
              </a:rPr>
              <a:t>t</a:t>
            </a:r>
            <a:r>
              <a:rPr lang="en-US" i="1" baseline="-25000">
                <a:ea typeface="SimSun" pitchFamily="2" charset="-122"/>
              </a:rPr>
              <a:t>4</a:t>
            </a:r>
          </a:p>
        </p:txBody>
      </p:sp>
      <p:sp>
        <p:nvSpPr>
          <p:cNvPr id="114780" name="Rectangle 92"/>
          <p:cNvSpPr>
            <a:spLocks noChangeArrowheads="1"/>
          </p:cNvSpPr>
          <p:nvPr/>
        </p:nvSpPr>
        <p:spPr bwMode="auto">
          <a:xfrm>
            <a:off x="3749675" y="1773238"/>
            <a:ext cx="574675" cy="287337"/>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i="1">
                <a:ea typeface="SimSun" pitchFamily="2" charset="-122"/>
              </a:rPr>
              <a:t>t</a:t>
            </a:r>
            <a:r>
              <a:rPr lang="en-US" i="1" baseline="-25000">
                <a:ea typeface="SimSun" pitchFamily="2" charset="-122"/>
              </a:rPr>
              <a:t>3</a:t>
            </a:r>
          </a:p>
        </p:txBody>
      </p:sp>
      <p:sp>
        <p:nvSpPr>
          <p:cNvPr id="114781" name="Rectangle 93"/>
          <p:cNvSpPr>
            <a:spLocks noChangeArrowheads="1"/>
          </p:cNvSpPr>
          <p:nvPr/>
        </p:nvSpPr>
        <p:spPr bwMode="auto">
          <a:xfrm>
            <a:off x="2522538" y="1776413"/>
            <a:ext cx="574675" cy="287337"/>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i="1">
                <a:ea typeface="SimSun" pitchFamily="2" charset="-122"/>
              </a:rPr>
              <a:t>t</a:t>
            </a:r>
            <a:r>
              <a:rPr lang="en-US" i="1" baseline="-25000">
                <a:ea typeface="SimSun" pitchFamily="2" charset="-122"/>
              </a:rPr>
              <a:t>2</a:t>
            </a:r>
          </a:p>
        </p:txBody>
      </p:sp>
      <p:sp>
        <p:nvSpPr>
          <p:cNvPr id="114782" name="Rectangle 94"/>
          <p:cNvSpPr>
            <a:spLocks noChangeArrowheads="1"/>
          </p:cNvSpPr>
          <p:nvPr/>
        </p:nvSpPr>
        <p:spPr bwMode="auto">
          <a:xfrm>
            <a:off x="1331913" y="1773238"/>
            <a:ext cx="574675" cy="287337"/>
          </a:xfrm>
          <a:prstGeom prst="rect">
            <a:avLst/>
          </a:prstGeom>
          <a:noFill/>
          <a:ln w="9525">
            <a:noFill/>
            <a:miter lim="800000"/>
            <a:headEnd/>
            <a:tailEnd/>
          </a:ln>
        </p:spPr>
        <p:txBody>
          <a:bodyPr wrap="none" anchor="ctr"/>
          <a:lstStyle/>
          <a:p>
            <a:pPr marL="342900" indent="-342900" algn="ctr" eaLnBrk="0" hangingPunct="0">
              <a:lnSpc>
                <a:spcPct val="80000"/>
              </a:lnSpc>
              <a:spcBef>
                <a:spcPct val="20000"/>
              </a:spcBef>
              <a:buClr>
                <a:schemeClr val="accent1"/>
              </a:buClr>
              <a:buSzPct val="65000"/>
              <a:buFont typeface="Wingdings" pitchFamily="2" charset="2"/>
              <a:buNone/>
            </a:pPr>
            <a:r>
              <a:rPr lang="en-US" i="1">
                <a:ea typeface="SimSun" pitchFamily="2" charset="-122"/>
              </a:rPr>
              <a:t>t</a:t>
            </a:r>
            <a:r>
              <a:rPr lang="en-US" i="1" baseline="-25000">
                <a:ea typeface="SimSun" pitchFamily="2" charset="-122"/>
              </a:rPr>
              <a:t>1</a:t>
            </a:r>
          </a:p>
        </p:txBody>
      </p:sp>
      <p:graphicFrame>
        <p:nvGraphicFramePr>
          <p:cNvPr id="114788" name="Group 100"/>
          <p:cNvGraphicFramePr>
            <a:graphicFrameLocks noGrp="1"/>
          </p:cNvGraphicFramePr>
          <p:nvPr/>
        </p:nvGraphicFramePr>
        <p:xfrm>
          <a:off x="2847975" y="3068638"/>
          <a:ext cx="1219200" cy="358775"/>
        </p:xfrm>
        <a:graphic>
          <a:graphicData uri="http://schemas.openxmlformats.org/drawingml/2006/table">
            <a:tbl>
              <a:tblPr/>
              <a:tblGrid>
                <a:gridCol w="1219200"/>
              </a:tblGrid>
              <a:tr h="3587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charset="2"/>
                        <a:buNone/>
                        <a:tabLst/>
                      </a:pPr>
                      <a:endParaRPr kumimoji="0" lang="en-US" sz="1200" b="0" i="0" u="none" strike="noStrike" cap="none" normalizeH="0" baseline="0">
                        <a:ln>
                          <a:noFill/>
                        </a:ln>
                        <a:solidFill>
                          <a:schemeClr val="tx1"/>
                        </a:solidFill>
                        <a:effectLst/>
                        <a:latin typeface="Arial" charset="0"/>
                        <a:ea typeface="MS PGothic" pitchFamily="34" charset="-128"/>
                        <a:cs typeface="MS PGothic" pitchFamily="34" charset="-128"/>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cap="flat">
                      <a:noFill/>
                    </a:lnB>
                    <a:lnTlToBr>
                      <a:noFill/>
                    </a:lnTlToBr>
                    <a:lnBlToTr>
                      <a:noFill/>
                    </a:lnBlToTr>
                    <a:solidFill>
                      <a:srgbClr val="99CC00"/>
                    </a:solidFill>
                  </a:tcPr>
                </a:tc>
              </a:tr>
            </a:tbl>
          </a:graphicData>
        </a:graphic>
      </p:graphicFrame>
      <p:sp>
        <p:nvSpPr>
          <p:cNvPr id="54" name="TextBox 53"/>
          <p:cNvSpPr txBox="1">
            <a:spLocks noChangeArrowheads="1"/>
          </p:cNvSpPr>
          <p:nvPr/>
        </p:nvSpPr>
        <p:spPr bwMode="auto">
          <a:xfrm>
            <a:off x="457200" y="1143000"/>
            <a:ext cx="3124200" cy="544513"/>
          </a:xfrm>
          <a:prstGeom prst="rect">
            <a:avLst/>
          </a:prstGeom>
          <a:gradFill rotWithShape="1">
            <a:gsLst>
              <a:gs pos="0">
                <a:srgbClr val="EBF6EA"/>
              </a:gs>
              <a:gs pos="64999">
                <a:srgbClr val="CAE5C7"/>
              </a:gs>
              <a:gs pos="100000">
                <a:srgbClr val="B3DCAF"/>
              </a:gs>
            </a:gsLst>
            <a:lin ang="5400000" scaled="1"/>
          </a:gradFill>
          <a:ln w="9525">
            <a:solidFill>
              <a:srgbClr val="38802C"/>
            </a:solidFill>
            <a:miter lim="800000"/>
            <a:headEnd/>
            <a:tailEnd/>
          </a:ln>
          <a:effectLst>
            <a:outerShdw blurRad="40000" dist="20000" dir="5400000" rotWithShape="0">
              <a:srgbClr val="808080">
                <a:alpha val="37999"/>
              </a:srgbClr>
            </a:outerShdw>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80000"/>
              </a:lnSpc>
              <a:spcBef>
                <a:spcPct val="20000"/>
              </a:spcBef>
              <a:buClr>
                <a:schemeClr val="accent1"/>
              </a:buClr>
              <a:buSzPct val="65000"/>
              <a:buFont typeface="Wingdings" charset="0"/>
              <a:buNone/>
              <a:defRPr/>
            </a:pPr>
            <a:r>
              <a:rPr lang="en-US" sz="1600" b="1" smtClean="0">
                <a:solidFill>
                  <a:srgbClr val="000000"/>
                </a:solidFill>
                <a:ea typeface="宋体" charset="0"/>
                <a:cs typeface="宋体" charset="0"/>
              </a:rPr>
              <a:t>Infinite = 10000   -Infinite = 0</a:t>
            </a:r>
          </a:p>
          <a:p>
            <a:pPr algn="ctr">
              <a:lnSpc>
                <a:spcPct val="80000"/>
              </a:lnSpc>
              <a:spcBef>
                <a:spcPct val="20000"/>
              </a:spcBef>
              <a:buClr>
                <a:schemeClr val="accent1"/>
              </a:buClr>
              <a:buSzPct val="65000"/>
              <a:buFont typeface="Wingdings" charset="0"/>
              <a:buNone/>
              <a:defRPr/>
            </a:pPr>
            <a:r>
              <a:rPr lang="en-US" sz="1600" b="1" smtClean="0">
                <a:solidFill>
                  <a:srgbClr val="000000"/>
                </a:solidFill>
                <a:ea typeface="宋体" charset="0"/>
                <a:cs typeface="宋体" charset="0"/>
              </a:rPr>
              <a:t>C</a:t>
            </a:r>
            <a:r>
              <a:rPr lang="en-US" sz="1600" b="1" baseline="-25000" smtClean="0">
                <a:solidFill>
                  <a:srgbClr val="000000"/>
                </a:solidFill>
                <a:ea typeface="宋体" charset="0"/>
                <a:cs typeface="宋体" charset="0"/>
              </a:rPr>
              <a:t>cons</a:t>
            </a:r>
            <a:r>
              <a:rPr lang="en-US" sz="1600" b="1" smtClean="0">
                <a:solidFill>
                  <a:srgbClr val="000000"/>
                </a:solidFill>
                <a:ea typeface="宋体" charset="0"/>
                <a:cs typeface="宋体" charset="0"/>
              </a:rPr>
              <a:t> = C</a:t>
            </a:r>
            <a:r>
              <a:rPr lang="en-US" sz="1600" b="1" baseline="-25000" smtClean="0">
                <a:solidFill>
                  <a:srgbClr val="000000"/>
                </a:solidFill>
                <a:ea typeface="宋体" charset="0"/>
                <a:cs typeface="宋体" charset="0"/>
              </a:rPr>
              <a:t>vag</a:t>
            </a:r>
            <a:r>
              <a:rPr lang="en-US" sz="1600" b="1" smtClean="0">
                <a:solidFill>
                  <a:srgbClr val="000000"/>
                </a:solidFill>
                <a:ea typeface="宋体" charset="0"/>
                <a:cs typeface="宋体" charset="0"/>
              </a:rPr>
              <a:t> = 5</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4798"/>
                                        </p:tgtEl>
                                        <p:attrNameLst>
                                          <p:attrName>style.visibility</p:attrName>
                                        </p:attrNameLst>
                                      </p:cBhvr>
                                      <p:to>
                                        <p:strVal val="visible"/>
                                      </p:to>
                                    </p:set>
                                    <p:animEffect transition="in" filter="blinds(horizontal)">
                                      <p:cBhvr>
                                        <p:cTn id="7" dur="500"/>
                                        <p:tgtEl>
                                          <p:spTgt spid="11479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4765"/>
                                        </p:tgtEl>
                                        <p:attrNameLst>
                                          <p:attrName>style.visibility</p:attrName>
                                        </p:attrNameLst>
                                      </p:cBhvr>
                                      <p:to>
                                        <p:strVal val="visible"/>
                                      </p:to>
                                    </p:set>
                                    <p:animEffect transition="in" filter="blinds(horizontal)">
                                      <p:cBhvr>
                                        <p:cTn id="10" dur="500"/>
                                        <p:tgtEl>
                                          <p:spTgt spid="11476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4747"/>
                                        </p:tgtEl>
                                        <p:attrNameLst>
                                          <p:attrName>style.visibility</p:attrName>
                                        </p:attrNameLst>
                                      </p:cBhvr>
                                      <p:to>
                                        <p:strVal val="visible"/>
                                      </p:to>
                                    </p:set>
                                    <p:animEffect transition="in" filter="blinds(horizontal)">
                                      <p:cBhvr>
                                        <p:cTn id="13" dur="500"/>
                                        <p:tgtEl>
                                          <p:spTgt spid="11474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14782"/>
                                        </p:tgtEl>
                                        <p:attrNameLst>
                                          <p:attrName>style.visibility</p:attrName>
                                        </p:attrNameLst>
                                      </p:cBhvr>
                                      <p:to>
                                        <p:strVal val="visible"/>
                                      </p:to>
                                    </p:set>
                                    <p:animEffect transition="in" filter="blinds(horizontal)">
                                      <p:cBhvr>
                                        <p:cTn id="16" dur="500"/>
                                        <p:tgtEl>
                                          <p:spTgt spid="114782"/>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14781"/>
                                        </p:tgtEl>
                                        <p:attrNameLst>
                                          <p:attrName>style.visibility</p:attrName>
                                        </p:attrNameLst>
                                      </p:cBhvr>
                                      <p:to>
                                        <p:strVal val="visible"/>
                                      </p:to>
                                    </p:set>
                                    <p:animEffect transition="in" filter="blinds(horizontal)">
                                      <p:cBhvr>
                                        <p:cTn id="19" dur="500"/>
                                        <p:tgtEl>
                                          <p:spTgt spid="114781"/>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14780"/>
                                        </p:tgtEl>
                                        <p:attrNameLst>
                                          <p:attrName>style.visibility</p:attrName>
                                        </p:attrNameLst>
                                      </p:cBhvr>
                                      <p:to>
                                        <p:strVal val="visible"/>
                                      </p:to>
                                    </p:set>
                                    <p:animEffect transition="in" filter="blinds(horizontal)">
                                      <p:cBhvr>
                                        <p:cTn id="22" dur="500"/>
                                        <p:tgtEl>
                                          <p:spTgt spid="114780"/>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14779"/>
                                        </p:tgtEl>
                                        <p:attrNameLst>
                                          <p:attrName>style.visibility</p:attrName>
                                        </p:attrNameLst>
                                      </p:cBhvr>
                                      <p:to>
                                        <p:strVal val="visible"/>
                                      </p:to>
                                    </p:set>
                                    <p:animEffect transition="in" filter="blinds(horizontal)">
                                      <p:cBhvr>
                                        <p:cTn id="25" dur="500"/>
                                        <p:tgtEl>
                                          <p:spTgt spid="114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747" grpId="0"/>
      <p:bldP spid="114765" grpId="0"/>
      <p:bldP spid="114779" grpId="0"/>
      <p:bldP spid="114780" grpId="0"/>
      <p:bldP spid="114781" grpId="0"/>
      <p:bldP spid="114782"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6"/>
          <p:cNvSpPr>
            <a:spLocks noGrp="1" noChangeArrowheads="1"/>
          </p:cNvSpPr>
          <p:nvPr>
            <p:ph type="sldNum" sz="quarter" idx="12"/>
          </p:nvPr>
        </p:nvSpPr>
        <p:spPr>
          <a:ln>
            <a:miter lim="800000"/>
            <a:headEnd/>
            <a:tailEnd/>
          </a:ln>
        </p:spPr>
        <p:txBody>
          <a:bodyPr/>
          <a:lstStyle/>
          <a:p>
            <a:pPr>
              <a:defRPr/>
            </a:pPr>
            <a:fld id="{BCAC0254-E7FB-4C77-BE81-5ADBAA8DF9D0}" type="slidenum">
              <a:rPr lang="en-US" smtClean="0"/>
              <a:pPr>
                <a:defRPr/>
              </a:pPr>
              <a:t>92</a:t>
            </a:fld>
            <a:endParaRPr lang="en-US" smtClean="0"/>
          </a:p>
        </p:txBody>
      </p:sp>
      <p:sp>
        <p:nvSpPr>
          <p:cNvPr id="236546" name="Content Placeholder 2"/>
          <p:cNvSpPr>
            <a:spLocks noGrp="1"/>
          </p:cNvSpPr>
          <p:nvPr>
            <p:ph idx="4294967295"/>
          </p:nvPr>
        </p:nvSpPr>
        <p:spPr>
          <a:xfrm>
            <a:off x="395288" y="4292600"/>
            <a:ext cx="8229600" cy="503238"/>
          </a:xfrm>
        </p:spPr>
        <p:txBody>
          <a:bodyPr/>
          <a:lstStyle/>
          <a:p>
            <a:r>
              <a:rPr lang="en-US" sz="1800" smtClean="0">
                <a:ea typeface="ＭＳ Ｐゴシック" pitchFamily="34" charset="-128"/>
              </a:rPr>
              <a:t>Randomly generate 100 gold standard tuples</a:t>
            </a:r>
          </a:p>
          <a:p>
            <a:r>
              <a:rPr lang="en-US" sz="1800" smtClean="0">
                <a:ea typeface="ＭＳ Ｐゴシック" pitchFamily="34" charset="-128"/>
              </a:rPr>
              <a:t>Randomly generate </a:t>
            </a:r>
            <a:r>
              <a:rPr lang="en-US" sz="1800" i="1" smtClean="0">
                <a:solidFill>
                  <a:srgbClr val="FF3300"/>
                </a:solidFill>
                <a:ea typeface="ＭＳ Ｐゴシック" pitchFamily="34" charset="-128"/>
              </a:rPr>
              <a:t>Over-cons</a:t>
            </a:r>
            <a:r>
              <a:rPr lang="en-US" sz="1800" smtClean="0">
                <a:ea typeface="ＭＳ Ｐゴシック" pitchFamily="34" charset="-128"/>
              </a:rPr>
              <a:t> tuple and </a:t>
            </a:r>
            <a:r>
              <a:rPr lang="en-US" sz="1800" smtClean="0">
                <a:solidFill>
                  <a:srgbClr val="FF3300"/>
                </a:solidFill>
                <a:ea typeface="ＭＳ Ｐゴシック" pitchFamily="34" charset="-128"/>
              </a:rPr>
              <a:t>Vague</a:t>
            </a:r>
            <a:r>
              <a:rPr lang="en-US" sz="1800" smtClean="0">
                <a:ea typeface="ＭＳ Ｐゴシック" pitchFamily="34" charset="-128"/>
              </a:rPr>
              <a:t> tuple for each gold standard tuple by adding the same offsets to each element</a:t>
            </a:r>
          </a:p>
          <a:p>
            <a:r>
              <a:rPr lang="en-US" sz="1800" smtClean="0">
                <a:ea typeface="ＭＳ Ｐゴシック" pitchFamily="34" charset="-128"/>
              </a:rPr>
              <a:t>Our metric is able to differentiate </a:t>
            </a:r>
            <a:r>
              <a:rPr lang="en-US" sz="1800" i="1" smtClean="0">
                <a:solidFill>
                  <a:srgbClr val="FF3300"/>
                </a:solidFill>
                <a:ea typeface="ＭＳ Ｐゴシック" pitchFamily="34" charset="-128"/>
              </a:rPr>
              <a:t>Over-cons </a:t>
            </a:r>
            <a:r>
              <a:rPr lang="en-US" sz="1800" smtClean="0">
                <a:ea typeface="ＭＳ Ｐゴシック" pitchFamily="34" charset="-128"/>
              </a:rPr>
              <a:t>and</a:t>
            </a:r>
            <a:r>
              <a:rPr lang="en-US" sz="1800" i="1" smtClean="0">
                <a:solidFill>
                  <a:srgbClr val="FF3300"/>
                </a:solidFill>
                <a:ea typeface="ＭＳ Ｐゴシック" pitchFamily="34" charset="-128"/>
              </a:rPr>
              <a:t> </a:t>
            </a:r>
            <a:r>
              <a:rPr lang="en-US" sz="1800" smtClean="0">
                <a:solidFill>
                  <a:srgbClr val="FF3300"/>
                </a:solidFill>
                <a:ea typeface="ＭＳ Ｐゴシック" pitchFamily="34" charset="-128"/>
              </a:rPr>
              <a:t>Vagueness </a:t>
            </a:r>
            <a:r>
              <a:rPr lang="en-US" sz="1800" smtClean="0">
                <a:ea typeface="ＭＳ Ｐゴシック" pitchFamily="34" charset="-128"/>
              </a:rPr>
              <a:t>by using different </a:t>
            </a:r>
            <a:r>
              <a:rPr lang="en-US" sz="1800" b="1" smtClean="0">
                <a:solidFill>
                  <a:srgbClr val="FF3300"/>
                </a:solidFill>
                <a:ea typeface="ＭＳ Ｐゴシック" pitchFamily="34" charset="-128"/>
              </a:rPr>
              <a:t>C</a:t>
            </a:r>
            <a:r>
              <a:rPr lang="en-US" sz="1800" b="1" i="1" baseline="-25000" smtClean="0">
                <a:solidFill>
                  <a:srgbClr val="FF3300"/>
                </a:solidFill>
                <a:ea typeface="ＭＳ Ｐゴシック" pitchFamily="34" charset="-128"/>
              </a:rPr>
              <a:t>cons</a:t>
            </a:r>
            <a:r>
              <a:rPr lang="en-US" sz="1800" i="1" smtClean="0">
                <a:ea typeface="ＭＳ Ｐゴシック" pitchFamily="34" charset="-128"/>
              </a:rPr>
              <a:t> </a:t>
            </a:r>
            <a:r>
              <a:rPr lang="en-US" sz="1800" smtClean="0">
                <a:ea typeface="ＭＳ Ｐゴシック" pitchFamily="34" charset="-128"/>
              </a:rPr>
              <a:t>and </a:t>
            </a:r>
            <a:r>
              <a:rPr lang="en-US" sz="1800" b="1" smtClean="0">
                <a:solidFill>
                  <a:srgbClr val="FF3300"/>
                </a:solidFill>
                <a:ea typeface="ＭＳ Ｐゴシック" pitchFamily="34" charset="-128"/>
              </a:rPr>
              <a:t>C</a:t>
            </a:r>
            <a:r>
              <a:rPr lang="en-US" sz="1800" b="1" i="1" baseline="-25000" smtClean="0">
                <a:solidFill>
                  <a:srgbClr val="FF3300"/>
                </a:solidFill>
                <a:ea typeface="ＭＳ Ｐゴシック" pitchFamily="34" charset="-128"/>
              </a:rPr>
              <a:t>vag</a:t>
            </a:r>
          </a:p>
        </p:txBody>
      </p:sp>
      <p:sp>
        <p:nvSpPr>
          <p:cNvPr id="236547" name="Title 1"/>
          <p:cNvSpPr>
            <a:spLocks/>
          </p:cNvSpPr>
          <p:nvPr/>
        </p:nvSpPr>
        <p:spPr bwMode="auto">
          <a:xfrm>
            <a:off x="914400" y="188913"/>
            <a:ext cx="8229600" cy="1139825"/>
          </a:xfrm>
          <a:prstGeom prst="rect">
            <a:avLst/>
          </a:prstGeom>
          <a:noFill/>
          <a:ln w="9525">
            <a:noFill/>
            <a:miter lim="800000"/>
            <a:headEnd/>
            <a:tailEnd/>
          </a:ln>
        </p:spPr>
        <p:txBody>
          <a:bodyPr/>
          <a:lstStyle/>
          <a:p>
            <a:pPr eaLnBrk="0" hangingPunct="0"/>
            <a:r>
              <a:rPr lang="en-US" altLang="zh-CN" sz="3200">
                <a:solidFill>
                  <a:schemeClr val="tx2"/>
                </a:solidFill>
                <a:latin typeface="Garamond" pitchFamily="18" charset="0"/>
                <a:ea typeface="SimSun" pitchFamily="2" charset="-122"/>
              </a:rPr>
              <a:t>Parameterization</a:t>
            </a:r>
            <a:endParaRPr lang="en-US" sz="3200">
              <a:solidFill>
                <a:schemeClr val="tx2"/>
              </a:solidFill>
              <a:latin typeface="Garamond" pitchFamily="18" charset="0"/>
            </a:endParaRPr>
          </a:p>
        </p:txBody>
      </p:sp>
      <p:pic>
        <p:nvPicPr>
          <p:cNvPr id="236548" name="Picture 4"/>
          <p:cNvPicPr>
            <a:picLocks noChangeAspect="1" noChangeArrowheads="1"/>
          </p:cNvPicPr>
          <p:nvPr/>
        </p:nvPicPr>
        <p:blipFill>
          <a:blip r:embed="rId2"/>
          <a:srcRect/>
          <a:stretch>
            <a:fillRect/>
          </a:stretch>
        </p:blipFill>
        <p:spPr bwMode="auto">
          <a:xfrm>
            <a:off x="1692275" y="765175"/>
            <a:ext cx="5437188" cy="35147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6"/>
          <p:cNvSpPr>
            <a:spLocks noGrp="1" noChangeArrowheads="1"/>
          </p:cNvSpPr>
          <p:nvPr>
            <p:ph type="sldNum" sz="quarter" idx="12"/>
          </p:nvPr>
        </p:nvSpPr>
        <p:spPr>
          <a:ln>
            <a:miter lim="800000"/>
            <a:headEnd/>
            <a:tailEnd/>
          </a:ln>
        </p:spPr>
        <p:txBody>
          <a:bodyPr/>
          <a:lstStyle/>
          <a:p>
            <a:pPr>
              <a:defRPr/>
            </a:pPr>
            <a:fld id="{A1B70B0F-9285-47FE-A376-AB68CB6E9BAC}" type="slidenum">
              <a:rPr lang="en-US" smtClean="0"/>
              <a:pPr>
                <a:defRPr/>
              </a:pPr>
              <a:t>93</a:t>
            </a:fld>
            <a:endParaRPr lang="en-US" smtClean="0"/>
          </a:p>
        </p:txBody>
      </p:sp>
      <p:sp>
        <p:nvSpPr>
          <p:cNvPr id="225282"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874E17CE-2F24-412D-B0CA-D94DA6D0DB27}" type="slidenum">
              <a:rPr lang="en-US" sz="1200">
                <a:latin typeface="Garamond" pitchFamily="18" charset="0"/>
              </a:rPr>
              <a:pPr algn="r"/>
              <a:t>93</a:t>
            </a:fld>
            <a:endParaRPr lang="en-US" sz="1200">
              <a:latin typeface="Garamond" pitchFamily="18" charset="0"/>
            </a:endParaRPr>
          </a:p>
        </p:txBody>
      </p:sp>
      <p:sp>
        <p:nvSpPr>
          <p:cNvPr id="225283" name="Rectangle 68"/>
          <p:cNvSpPr>
            <a:spLocks noChangeArrowheads="1"/>
          </p:cNvSpPr>
          <p:nvPr/>
        </p:nvSpPr>
        <p:spPr bwMode="auto">
          <a:xfrm>
            <a:off x="4298950" y="3917950"/>
            <a:ext cx="2819400" cy="914400"/>
          </a:xfrm>
          <a:prstGeom prst="rect">
            <a:avLst/>
          </a:prstGeom>
          <a:solidFill>
            <a:srgbClr val="C8FCD8"/>
          </a:solidFill>
          <a:ln w="9525">
            <a:solidFill>
              <a:srgbClr val="000000"/>
            </a:solidFill>
            <a:prstDash val="dash"/>
            <a:miter lim="800000"/>
            <a:headEnd/>
            <a:tailEnd/>
          </a:ln>
        </p:spPr>
        <p:txBody>
          <a:bodyPr/>
          <a:lstStyle/>
          <a:p>
            <a:pPr marL="342900" indent="-342900" eaLnBrk="0" hangingPunct="0">
              <a:lnSpc>
                <a:spcPct val="80000"/>
              </a:lnSpc>
              <a:spcBef>
                <a:spcPct val="20000"/>
              </a:spcBef>
              <a:buClr>
                <a:schemeClr val="accent1"/>
              </a:buClr>
              <a:buSzPct val="65000"/>
              <a:buFont typeface="Wingdings" pitchFamily="2" charset="2"/>
              <a:buNone/>
            </a:pPr>
            <a:endParaRPr lang="en-US" sz="1100">
              <a:ea typeface="SimSun" pitchFamily="2" charset="-122"/>
            </a:endParaRPr>
          </a:p>
        </p:txBody>
      </p:sp>
      <p:sp>
        <p:nvSpPr>
          <p:cNvPr id="225284" name="Rectangle 2"/>
          <p:cNvSpPr>
            <a:spLocks noChangeArrowheads="1"/>
          </p:cNvSpPr>
          <p:nvPr/>
        </p:nvSpPr>
        <p:spPr bwMode="auto">
          <a:xfrm>
            <a:off x="925513" y="146050"/>
            <a:ext cx="8229600" cy="1139825"/>
          </a:xfrm>
          <a:prstGeom prst="rect">
            <a:avLst/>
          </a:prstGeom>
          <a:noFill/>
          <a:ln w="9525">
            <a:noFill/>
            <a:miter lim="800000"/>
            <a:headEnd/>
            <a:tailEnd/>
          </a:ln>
        </p:spPr>
        <p:txBody>
          <a:bodyPr/>
          <a:lstStyle/>
          <a:p>
            <a:pPr eaLnBrk="0" hangingPunct="0"/>
            <a:r>
              <a:rPr lang="en-US" altLang="zh-TW" sz="3400">
                <a:solidFill>
                  <a:schemeClr val="tx2"/>
                </a:solidFill>
                <a:latin typeface="Garamond" pitchFamily="18" charset="0"/>
                <a:ea typeface="SimSun" pitchFamily="2" charset="-122"/>
              </a:rPr>
              <a:t>Approach </a:t>
            </a:r>
          </a:p>
          <a:p>
            <a:pPr eaLnBrk="0" hangingPunct="0"/>
            <a:r>
              <a:rPr lang="en-US" altLang="zh-TW" sz="3400">
                <a:solidFill>
                  <a:schemeClr val="tx2"/>
                </a:solidFill>
                <a:latin typeface="Garamond" pitchFamily="18" charset="0"/>
                <a:ea typeface="SimSun" pitchFamily="2" charset="-122"/>
              </a:rPr>
              <a:t>Overview</a:t>
            </a:r>
          </a:p>
          <a:p>
            <a:pPr eaLnBrk="0" hangingPunct="0"/>
            <a:r>
              <a:rPr lang="en-US" sz="3000">
                <a:solidFill>
                  <a:schemeClr val="tx2"/>
                </a:solidFill>
                <a:latin typeface="Garamond" pitchFamily="18" charset="0"/>
                <a:ea typeface="SimSun" pitchFamily="2" charset="-122"/>
              </a:rPr>
              <a:t>(Li et al., 2011; </a:t>
            </a:r>
          </a:p>
          <a:p>
            <a:pPr eaLnBrk="0" hangingPunct="0"/>
            <a:r>
              <a:rPr lang="en-US" sz="3000">
                <a:solidFill>
                  <a:schemeClr val="tx2"/>
                </a:solidFill>
                <a:latin typeface="Garamond" pitchFamily="18" charset="0"/>
                <a:ea typeface="SimSun" pitchFamily="2" charset="-122"/>
              </a:rPr>
              <a:t>Artiles et al., 2011)</a:t>
            </a:r>
            <a:endParaRPr lang="en-US" altLang="zh-CN" sz="3000">
              <a:solidFill>
                <a:schemeClr val="tx2"/>
              </a:solidFill>
              <a:latin typeface="Garamond" pitchFamily="18" charset="0"/>
              <a:ea typeface="SimSun" pitchFamily="2" charset="-122"/>
            </a:endParaRPr>
          </a:p>
        </p:txBody>
      </p:sp>
      <p:sp>
        <p:nvSpPr>
          <p:cNvPr id="225285" name="Rectangle 4"/>
          <p:cNvSpPr>
            <a:spLocks noChangeArrowheads="1"/>
          </p:cNvSpPr>
          <p:nvPr/>
        </p:nvSpPr>
        <p:spPr bwMode="auto">
          <a:xfrm>
            <a:off x="8915400" y="844550"/>
            <a:ext cx="184150" cy="227013"/>
          </a:xfrm>
          <a:prstGeom prst="rect">
            <a:avLst/>
          </a:prstGeom>
          <a:noFill/>
          <a:ln w="9525">
            <a:noFill/>
            <a:miter lim="800000"/>
            <a:headEnd/>
            <a:tailEnd/>
          </a:ln>
        </p:spPr>
        <p:txBody>
          <a:bodyPr wrap="none" anchor="ctr">
            <a:spAutoFit/>
          </a:bodyPr>
          <a:lstStyle/>
          <a:p>
            <a:pPr marL="342900" indent="-342900" algn="ctr" eaLnBrk="0" hangingPunct="0">
              <a:lnSpc>
                <a:spcPct val="80000"/>
              </a:lnSpc>
              <a:spcBef>
                <a:spcPct val="20000"/>
              </a:spcBef>
              <a:buClr>
                <a:schemeClr val="accent1"/>
              </a:buClr>
              <a:buSzPct val="65000"/>
              <a:buFont typeface="Wingdings" pitchFamily="2" charset="2"/>
              <a:buNone/>
            </a:pPr>
            <a:endParaRPr lang="en-US" sz="1100">
              <a:ea typeface="SimSun" pitchFamily="2" charset="-122"/>
            </a:endParaRPr>
          </a:p>
        </p:txBody>
      </p:sp>
      <p:sp>
        <p:nvSpPr>
          <p:cNvPr id="225286" name="Rectangle 77"/>
          <p:cNvSpPr>
            <a:spLocks noChangeArrowheads="1"/>
          </p:cNvSpPr>
          <p:nvPr/>
        </p:nvSpPr>
        <p:spPr bwMode="auto">
          <a:xfrm>
            <a:off x="4419600" y="4184650"/>
            <a:ext cx="1736725" cy="615950"/>
          </a:xfrm>
          <a:prstGeom prst="rect">
            <a:avLst/>
          </a:prstGeom>
          <a:noFill/>
          <a:ln w="9525">
            <a:solidFill>
              <a:srgbClr val="000000"/>
            </a:solidFill>
            <a:prstDash val="dash"/>
            <a:miter lim="800000"/>
            <a:headEnd/>
            <a:tailEnd/>
          </a:ln>
        </p:spPr>
        <p:txBody>
          <a:bodyPr/>
          <a:lstStyle/>
          <a:p>
            <a:pPr algn="ctr" eaLnBrk="0" hangingPunct="0">
              <a:lnSpc>
                <a:spcPct val="80000"/>
              </a:lnSpc>
              <a:spcBef>
                <a:spcPct val="20000"/>
              </a:spcBef>
              <a:buClr>
                <a:schemeClr val="accent1"/>
              </a:buClr>
              <a:buSzPct val="65000"/>
              <a:buFont typeface="Wingdings" pitchFamily="2" charset="2"/>
              <a:buNone/>
            </a:pPr>
            <a:r>
              <a:rPr lang="en-GB" sz="1400">
                <a:latin typeface="Times New Roman" pitchFamily="18" charset="0"/>
                <a:ea typeface="SimSun" pitchFamily="2" charset="-122"/>
              </a:rPr>
              <a:t>(Distant Learning)</a:t>
            </a:r>
            <a:endParaRPr lang="en-GB" sz="1400">
              <a:ea typeface="SimSun" pitchFamily="2" charset="-122"/>
            </a:endParaRPr>
          </a:p>
        </p:txBody>
      </p:sp>
      <p:sp>
        <p:nvSpPr>
          <p:cNvPr id="225287" name="Oval 76"/>
          <p:cNvSpPr>
            <a:spLocks noChangeArrowheads="1"/>
          </p:cNvSpPr>
          <p:nvPr/>
        </p:nvSpPr>
        <p:spPr bwMode="auto">
          <a:xfrm>
            <a:off x="4267200" y="238125"/>
            <a:ext cx="665163" cy="342900"/>
          </a:xfrm>
          <a:prstGeom prst="ellipse">
            <a:avLst/>
          </a:prstGeom>
          <a:solidFill>
            <a:srgbClr val="FFFFFF"/>
          </a:solidFill>
          <a:ln w="9525">
            <a:solidFill>
              <a:srgbClr val="000000"/>
            </a:solidFill>
            <a:round/>
            <a:headEnd/>
            <a:tailEnd/>
          </a:ln>
        </p:spPr>
        <p:txBody>
          <a:bodyPr lIns="0" rIns="0"/>
          <a:lstStyle/>
          <a:p>
            <a:pPr eaLnBrk="0" hangingPunct="0">
              <a:lnSpc>
                <a:spcPct val="80000"/>
              </a:lnSpc>
              <a:spcBef>
                <a:spcPct val="20000"/>
              </a:spcBef>
              <a:buClr>
                <a:schemeClr val="accent1"/>
              </a:buClr>
              <a:buSzPct val="65000"/>
              <a:buFont typeface="Wingdings" pitchFamily="2" charset="2"/>
              <a:buNone/>
            </a:pPr>
            <a:r>
              <a:rPr lang="en-GB" sz="1400">
                <a:latin typeface="Times New Roman" pitchFamily="18" charset="0"/>
                <a:ea typeface="SimSun" pitchFamily="2" charset="-122"/>
              </a:rPr>
              <a:t>Query</a:t>
            </a:r>
            <a:endParaRPr lang="en-GB" sz="1400">
              <a:ea typeface="SimSun" pitchFamily="2" charset="-122"/>
            </a:endParaRPr>
          </a:p>
        </p:txBody>
      </p:sp>
      <p:sp>
        <p:nvSpPr>
          <p:cNvPr id="225288" name="AutoShape 75"/>
          <p:cNvSpPr>
            <a:spLocks noChangeArrowheads="1"/>
          </p:cNvSpPr>
          <p:nvPr/>
        </p:nvSpPr>
        <p:spPr bwMode="auto">
          <a:xfrm>
            <a:off x="6772275" y="247650"/>
            <a:ext cx="1457325" cy="298450"/>
          </a:xfrm>
          <a:prstGeom prst="can">
            <a:avLst>
              <a:gd name="adj" fmla="val 25000"/>
            </a:avLst>
          </a:prstGeom>
          <a:solidFill>
            <a:srgbClr val="FFFFFF"/>
          </a:solidFill>
          <a:ln w="9525">
            <a:solidFill>
              <a:srgbClr val="000000"/>
            </a:solidFill>
            <a:round/>
            <a:headEnd/>
            <a:tailEnd/>
          </a:ln>
        </p:spPr>
        <p:txBody>
          <a:bodyPr lIns="0" tIns="0" rIns="0" bIns="0"/>
          <a:lstStyle/>
          <a:p>
            <a:pPr algn="ctr" eaLnBrk="0" hangingPunct="0">
              <a:lnSpc>
                <a:spcPct val="80000"/>
              </a:lnSpc>
              <a:spcBef>
                <a:spcPct val="20000"/>
              </a:spcBef>
              <a:buClr>
                <a:schemeClr val="accent1"/>
              </a:buClr>
              <a:buSzPct val="65000"/>
              <a:buFont typeface="Wingdings" pitchFamily="2" charset="2"/>
              <a:buNone/>
            </a:pPr>
            <a:r>
              <a:rPr lang="en-GB" sz="1400">
                <a:latin typeface="Times New Roman" pitchFamily="18" charset="0"/>
                <a:ea typeface="SimSun" pitchFamily="2" charset="-122"/>
              </a:rPr>
              <a:t>Source Collection</a:t>
            </a:r>
            <a:endParaRPr lang="en-GB" sz="1400">
              <a:ea typeface="SimSun" pitchFamily="2" charset="-122"/>
            </a:endParaRPr>
          </a:p>
        </p:txBody>
      </p:sp>
      <p:sp>
        <p:nvSpPr>
          <p:cNvPr id="225289" name="Line 74"/>
          <p:cNvSpPr>
            <a:spLocks noChangeShapeType="1"/>
          </p:cNvSpPr>
          <p:nvPr/>
        </p:nvSpPr>
        <p:spPr bwMode="auto">
          <a:xfrm>
            <a:off x="5710238" y="504825"/>
            <a:ext cx="0" cy="182563"/>
          </a:xfrm>
          <a:prstGeom prst="line">
            <a:avLst/>
          </a:prstGeom>
          <a:noFill/>
          <a:ln w="9525">
            <a:solidFill>
              <a:srgbClr val="000000"/>
            </a:solidFill>
            <a:round/>
            <a:headEnd/>
            <a:tailEnd type="triangle" w="med" len="med"/>
          </a:ln>
        </p:spPr>
        <p:txBody>
          <a:bodyPr/>
          <a:lstStyle/>
          <a:p>
            <a:endParaRPr lang="en-US"/>
          </a:p>
        </p:txBody>
      </p:sp>
      <p:sp>
        <p:nvSpPr>
          <p:cNvPr id="225290" name="AutoShape 73"/>
          <p:cNvSpPr>
            <a:spLocks noChangeArrowheads="1"/>
          </p:cNvSpPr>
          <p:nvPr/>
        </p:nvSpPr>
        <p:spPr bwMode="auto">
          <a:xfrm>
            <a:off x="5121275" y="263525"/>
            <a:ext cx="1584325" cy="282575"/>
          </a:xfrm>
          <a:prstGeom prst="roundRect">
            <a:avLst>
              <a:gd name="adj" fmla="val 16667"/>
            </a:avLst>
          </a:prstGeom>
          <a:solidFill>
            <a:srgbClr val="FFFFFF"/>
          </a:solidFill>
          <a:ln w="9525">
            <a:solidFill>
              <a:srgbClr val="000000"/>
            </a:solidFill>
            <a:round/>
            <a:headEnd/>
            <a:tailEnd/>
          </a:ln>
        </p:spPr>
        <p:txBody>
          <a:bodyPr lIns="0" rIns="0"/>
          <a:lstStyle/>
          <a:p>
            <a:pPr algn="ctr" eaLnBrk="0" hangingPunct="0">
              <a:lnSpc>
                <a:spcPct val="80000"/>
              </a:lnSpc>
              <a:spcBef>
                <a:spcPct val="20000"/>
              </a:spcBef>
              <a:buClr>
                <a:schemeClr val="accent1"/>
              </a:buClr>
              <a:buSzPct val="65000"/>
              <a:buFont typeface="Wingdings" pitchFamily="2" charset="2"/>
              <a:buNone/>
            </a:pPr>
            <a:r>
              <a:rPr lang="en-GB" sz="1400">
                <a:latin typeface="Times New Roman" pitchFamily="18" charset="0"/>
                <a:ea typeface="SimSun" pitchFamily="2" charset="-122"/>
              </a:rPr>
              <a:t>Regular Slot Filling</a:t>
            </a:r>
            <a:endParaRPr lang="en-GB" sz="1400">
              <a:ea typeface="SimSun" pitchFamily="2" charset="-122"/>
            </a:endParaRPr>
          </a:p>
        </p:txBody>
      </p:sp>
      <p:sp>
        <p:nvSpPr>
          <p:cNvPr id="225291" name="Rectangle 72"/>
          <p:cNvSpPr>
            <a:spLocks noChangeArrowheads="1"/>
          </p:cNvSpPr>
          <p:nvPr/>
        </p:nvSpPr>
        <p:spPr bwMode="auto">
          <a:xfrm>
            <a:off x="7239000" y="1079500"/>
            <a:ext cx="1200150" cy="431800"/>
          </a:xfrm>
          <a:prstGeom prst="rect">
            <a:avLst/>
          </a:prstGeom>
          <a:noFill/>
          <a:ln w="9525">
            <a:noFill/>
            <a:miter lim="800000"/>
            <a:headEnd/>
            <a:tailEnd/>
          </a:ln>
        </p:spPr>
        <p:txBody>
          <a:bodyPr/>
          <a:lstStyle/>
          <a:p>
            <a:pPr eaLnBrk="0" hangingPunct="0">
              <a:lnSpc>
                <a:spcPct val="80000"/>
              </a:lnSpc>
              <a:spcBef>
                <a:spcPct val="20000"/>
              </a:spcBef>
              <a:buClr>
                <a:schemeClr val="accent1"/>
              </a:buClr>
              <a:buSzPct val="65000"/>
              <a:buFont typeface="Wingdings" pitchFamily="2" charset="2"/>
              <a:buNone/>
            </a:pPr>
            <a:r>
              <a:rPr lang="en-GB" sz="1400" i="1">
                <a:latin typeface="Times New Roman" pitchFamily="18" charset="0"/>
                <a:ea typeface="SimSun" pitchFamily="2" charset="-122"/>
              </a:rPr>
              <a:t>Document </a:t>
            </a:r>
            <a:endParaRPr lang="en-GB" sz="1400">
              <a:ea typeface="SimSun" pitchFamily="2" charset="-122"/>
            </a:endParaRPr>
          </a:p>
          <a:p>
            <a:pPr eaLnBrk="0" hangingPunct="0"/>
            <a:r>
              <a:rPr lang="en-GB" sz="1400" i="1">
                <a:latin typeface="Times New Roman" pitchFamily="18" charset="0"/>
                <a:ea typeface="SimSun" pitchFamily="2" charset="-122"/>
              </a:rPr>
              <a:t>Level</a:t>
            </a:r>
            <a:endParaRPr lang="en-GB" sz="1400">
              <a:ea typeface="SimSun" pitchFamily="2" charset="-122"/>
            </a:endParaRPr>
          </a:p>
        </p:txBody>
      </p:sp>
      <p:sp>
        <p:nvSpPr>
          <p:cNvPr id="225292" name="AutoShape 71"/>
          <p:cNvSpPr>
            <a:spLocks noChangeArrowheads="1"/>
          </p:cNvSpPr>
          <p:nvPr/>
        </p:nvSpPr>
        <p:spPr bwMode="auto">
          <a:xfrm>
            <a:off x="4240213" y="1192213"/>
            <a:ext cx="2922587" cy="268287"/>
          </a:xfrm>
          <a:prstGeom prst="roundRect">
            <a:avLst>
              <a:gd name="adj" fmla="val 16667"/>
            </a:avLst>
          </a:prstGeom>
          <a:solidFill>
            <a:srgbClr val="FFFFFF"/>
          </a:solidFill>
          <a:ln w="9525">
            <a:solidFill>
              <a:srgbClr val="000000"/>
            </a:solidFill>
            <a:round/>
            <a:headEnd/>
            <a:tailEnd/>
          </a:ln>
        </p:spPr>
        <p:txBody>
          <a:bodyPr/>
          <a:lstStyle/>
          <a:p>
            <a:pPr algn="ctr" eaLnBrk="0" hangingPunct="0">
              <a:lnSpc>
                <a:spcPct val="80000"/>
              </a:lnSpc>
              <a:spcBef>
                <a:spcPct val="20000"/>
              </a:spcBef>
              <a:buClr>
                <a:schemeClr val="accent1"/>
              </a:buClr>
              <a:buSzPct val="65000"/>
              <a:buFont typeface="Wingdings" pitchFamily="2" charset="2"/>
              <a:buNone/>
            </a:pPr>
            <a:r>
              <a:rPr lang="en-GB" sz="1400">
                <a:latin typeface="Times New Roman" pitchFamily="18" charset="0"/>
                <a:ea typeface="SimSun" pitchFamily="2" charset="-122"/>
              </a:rPr>
              <a:t>Document Retrieval</a:t>
            </a:r>
            <a:endParaRPr lang="en-GB" sz="1400">
              <a:ea typeface="SimSun" pitchFamily="2" charset="-122"/>
            </a:endParaRPr>
          </a:p>
        </p:txBody>
      </p:sp>
      <p:sp>
        <p:nvSpPr>
          <p:cNvPr id="225293" name="Rectangle 70"/>
          <p:cNvSpPr>
            <a:spLocks noChangeArrowheads="1"/>
          </p:cNvSpPr>
          <p:nvPr/>
        </p:nvSpPr>
        <p:spPr bwMode="auto">
          <a:xfrm>
            <a:off x="6934200" y="2908300"/>
            <a:ext cx="1676400" cy="571500"/>
          </a:xfrm>
          <a:prstGeom prst="rect">
            <a:avLst/>
          </a:prstGeom>
          <a:noFill/>
          <a:ln w="9525">
            <a:noFill/>
            <a:miter lim="800000"/>
            <a:headEnd/>
            <a:tailEnd/>
          </a:ln>
        </p:spPr>
        <p:txBody>
          <a:bodyPr/>
          <a:lstStyle/>
          <a:p>
            <a:pPr eaLnBrk="0" hangingPunct="0">
              <a:lnSpc>
                <a:spcPct val="80000"/>
              </a:lnSpc>
              <a:spcBef>
                <a:spcPct val="20000"/>
              </a:spcBef>
              <a:buClr>
                <a:schemeClr val="accent1"/>
              </a:buClr>
              <a:buSzPct val="65000"/>
              <a:buFont typeface="Wingdings" pitchFamily="2" charset="2"/>
              <a:buNone/>
            </a:pPr>
            <a:r>
              <a:rPr lang="en-GB" sz="1400" i="1">
                <a:latin typeface="Times New Roman" pitchFamily="18" charset="0"/>
                <a:ea typeface="SimSun" pitchFamily="2" charset="-122"/>
              </a:rPr>
              <a:t>Sentence/Passage </a:t>
            </a:r>
            <a:endParaRPr lang="en-GB" sz="1400">
              <a:ea typeface="SimSun" pitchFamily="2" charset="-122"/>
            </a:endParaRPr>
          </a:p>
          <a:p>
            <a:pPr eaLnBrk="0" hangingPunct="0"/>
            <a:r>
              <a:rPr lang="en-GB" sz="1400" i="1">
                <a:latin typeface="Times New Roman" pitchFamily="18" charset="0"/>
                <a:ea typeface="SimSun" pitchFamily="2" charset="-122"/>
              </a:rPr>
              <a:t>Level</a:t>
            </a:r>
            <a:endParaRPr lang="en-GB" sz="1400">
              <a:ea typeface="SimSun" pitchFamily="2" charset="-122"/>
            </a:endParaRPr>
          </a:p>
        </p:txBody>
      </p:sp>
      <p:sp>
        <p:nvSpPr>
          <p:cNvPr id="225294" name="Line 69"/>
          <p:cNvSpPr>
            <a:spLocks noChangeShapeType="1"/>
          </p:cNvSpPr>
          <p:nvPr/>
        </p:nvSpPr>
        <p:spPr bwMode="auto">
          <a:xfrm>
            <a:off x="5702300" y="1438275"/>
            <a:ext cx="0" cy="184150"/>
          </a:xfrm>
          <a:prstGeom prst="line">
            <a:avLst/>
          </a:prstGeom>
          <a:noFill/>
          <a:ln w="9525">
            <a:solidFill>
              <a:srgbClr val="000000"/>
            </a:solidFill>
            <a:round/>
            <a:headEnd/>
            <a:tailEnd type="triangle" w="med" len="med"/>
          </a:ln>
        </p:spPr>
        <p:txBody>
          <a:bodyPr/>
          <a:lstStyle/>
          <a:p>
            <a:endParaRPr lang="en-US"/>
          </a:p>
        </p:txBody>
      </p:sp>
      <p:sp>
        <p:nvSpPr>
          <p:cNvPr id="225295" name="AutoShape 67"/>
          <p:cNvSpPr>
            <a:spLocks noChangeArrowheads="1"/>
          </p:cNvSpPr>
          <p:nvPr/>
        </p:nvSpPr>
        <p:spPr bwMode="auto">
          <a:xfrm>
            <a:off x="4498975" y="4448175"/>
            <a:ext cx="762000" cy="228600"/>
          </a:xfrm>
          <a:prstGeom prst="roundRect">
            <a:avLst>
              <a:gd name="adj" fmla="val 16667"/>
            </a:avLst>
          </a:prstGeom>
          <a:solidFill>
            <a:srgbClr val="FFFFFF"/>
          </a:solidFill>
          <a:ln w="9525">
            <a:solidFill>
              <a:srgbClr val="000000"/>
            </a:solidFill>
            <a:round/>
            <a:headEnd/>
            <a:tailEnd/>
          </a:ln>
        </p:spPr>
        <p:txBody>
          <a:bodyPr/>
          <a:lstStyle/>
          <a:p>
            <a:pPr algn="ctr" eaLnBrk="0" hangingPunct="0">
              <a:lnSpc>
                <a:spcPct val="80000"/>
              </a:lnSpc>
              <a:spcBef>
                <a:spcPct val="20000"/>
              </a:spcBef>
              <a:buClr>
                <a:schemeClr val="accent1"/>
              </a:buClr>
              <a:buSzPct val="65000"/>
              <a:buFont typeface="Wingdings" pitchFamily="2" charset="2"/>
              <a:buNone/>
            </a:pPr>
            <a:r>
              <a:rPr lang="en-GB" sz="1400">
                <a:latin typeface="Times New Roman" pitchFamily="18" charset="0"/>
                <a:ea typeface="SimSun" pitchFamily="2" charset="-122"/>
              </a:rPr>
              <a:t>Pattern</a:t>
            </a:r>
            <a:endParaRPr lang="en-GB" sz="1400">
              <a:ea typeface="SimSun" pitchFamily="2" charset="-122"/>
            </a:endParaRPr>
          </a:p>
        </p:txBody>
      </p:sp>
      <p:sp>
        <p:nvSpPr>
          <p:cNvPr id="225296" name="Rectangle 66"/>
          <p:cNvSpPr>
            <a:spLocks noChangeArrowheads="1"/>
          </p:cNvSpPr>
          <p:nvPr/>
        </p:nvSpPr>
        <p:spPr bwMode="auto">
          <a:xfrm>
            <a:off x="7150100" y="4084638"/>
            <a:ext cx="1809750" cy="579437"/>
          </a:xfrm>
          <a:prstGeom prst="rect">
            <a:avLst/>
          </a:prstGeom>
          <a:noFill/>
          <a:ln w="9525">
            <a:noFill/>
            <a:miter lim="800000"/>
            <a:headEnd/>
            <a:tailEnd/>
          </a:ln>
        </p:spPr>
        <p:txBody>
          <a:bodyPr/>
          <a:lstStyle/>
          <a:p>
            <a:pPr eaLnBrk="0" hangingPunct="0">
              <a:lnSpc>
                <a:spcPct val="80000"/>
              </a:lnSpc>
              <a:spcBef>
                <a:spcPct val="20000"/>
              </a:spcBef>
              <a:buClr>
                <a:schemeClr val="accent1"/>
              </a:buClr>
              <a:buSzPct val="65000"/>
              <a:buFont typeface="Wingdings" pitchFamily="2" charset="2"/>
              <a:buNone/>
            </a:pPr>
            <a:r>
              <a:rPr lang="en-GB" sz="1400" i="1">
                <a:latin typeface="Times New Roman" pitchFamily="18" charset="0"/>
                <a:ea typeface="SimSun" pitchFamily="2" charset="-122"/>
              </a:rPr>
              <a:t>Time Expression</a:t>
            </a:r>
            <a:endParaRPr lang="en-GB" sz="1400">
              <a:ea typeface="SimSun" pitchFamily="2" charset="-122"/>
            </a:endParaRPr>
          </a:p>
          <a:p>
            <a:pPr eaLnBrk="0" hangingPunct="0"/>
            <a:r>
              <a:rPr lang="en-GB" sz="1400" i="1">
                <a:latin typeface="Times New Roman" pitchFamily="18" charset="0"/>
                <a:ea typeface="SimSun" pitchFamily="2" charset="-122"/>
              </a:rPr>
              <a:t>Level</a:t>
            </a:r>
            <a:endParaRPr lang="en-GB" sz="1400">
              <a:ea typeface="SimSun" pitchFamily="2" charset="-122"/>
            </a:endParaRPr>
          </a:p>
        </p:txBody>
      </p:sp>
      <p:sp>
        <p:nvSpPr>
          <p:cNvPr id="225297" name="AutoShape 65"/>
          <p:cNvSpPr>
            <a:spLocks noChangeArrowheads="1"/>
          </p:cNvSpPr>
          <p:nvPr/>
        </p:nvSpPr>
        <p:spPr bwMode="auto">
          <a:xfrm>
            <a:off x="5334000" y="4416425"/>
            <a:ext cx="720725" cy="298450"/>
          </a:xfrm>
          <a:prstGeom prst="roundRect">
            <a:avLst>
              <a:gd name="adj" fmla="val 16667"/>
            </a:avLst>
          </a:prstGeom>
          <a:solidFill>
            <a:srgbClr val="FFFFFF"/>
          </a:solidFill>
          <a:ln w="9525">
            <a:solidFill>
              <a:srgbClr val="000000"/>
            </a:solidFill>
            <a:round/>
            <a:headEnd/>
            <a:tailEnd/>
          </a:ln>
        </p:spPr>
        <p:txBody>
          <a:bodyPr lIns="0" rIns="0"/>
          <a:lstStyle/>
          <a:p>
            <a:pPr algn="ctr" eaLnBrk="0" hangingPunct="0">
              <a:lnSpc>
                <a:spcPct val="80000"/>
              </a:lnSpc>
              <a:spcBef>
                <a:spcPct val="20000"/>
              </a:spcBef>
              <a:buClr>
                <a:schemeClr val="accent1"/>
              </a:buClr>
              <a:buSzPct val="65000"/>
              <a:buFont typeface="Wingdings" pitchFamily="2" charset="2"/>
              <a:buNone/>
            </a:pPr>
            <a:r>
              <a:rPr lang="en-GB" sz="1400">
                <a:latin typeface="Times New Roman" pitchFamily="18" charset="0"/>
                <a:ea typeface="SimSun" pitchFamily="2" charset="-122"/>
              </a:rPr>
              <a:t>Classifier</a:t>
            </a:r>
            <a:endParaRPr lang="en-GB" sz="1400">
              <a:ea typeface="SimSun" pitchFamily="2" charset="-122"/>
            </a:endParaRPr>
          </a:p>
        </p:txBody>
      </p:sp>
      <p:sp>
        <p:nvSpPr>
          <p:cNvPr id="225298" name="AutoShape 64"/>
          <p:cNvSpPr>
            <a:spLocks noChangeArrowheads="1"/>
          </p:cNvSpPr>
          <p:nvPr/>
        </p:nvSpPr>
        <p:spPr bwMode="auto">
          <a:xfrm>
            <a:off x="2546350" y="4098925"/>
            <a:ext cx="1371600" cy="685800"/>
          </a:xfrm>
          <a:prstGeom prst="can">
            <a:avLst>
              <a:gd name="adj" fmla="val 25000"/>
            </a:avLst>
          </a:prstGeom>
          <a:solidFill>
            <a:srgbClr val="FFFFFF"/>
          </a:solidFill>
          <a:ln w="9525">
            <a:solidFill>
              <a:srgbClr val="000000"/>
            </a:solidFill>
            <a:round/>
            <a:headEnd/>
            <a:tailEnd/>
          </a:ln>
        </p:spPr>
        <p:txBody>
          <a:bodyPr lIns="0" tIns="0" rIns="0" bIns="0"/>
          <a:lstStyle/>
          <a:p>
            <a:pPr algn="ctr" eaLnBrk="0" hangingPunct="0">
              <a:lnSpc>
                <a:spcPct val="80000"/>
              </a:lnSpc>
              <a:spcBef>
                <a:spcPct val="20000"/>
              </a:spcBef>
              <a:buClr>
                <a:schemeClr val="accent1"/>
              </a:buClr>
              <a:buSzPct val="65000"/>
              <a:buFont typeface="Wingdings" pitchFamily="2" charset="2"/>
              <a:buNone/>
            </a:pPr>
            <a:r>
              <a:rPr lang="en-GB" sz="1400">
                <a:latin typeface="Times New Roman" pitchFamily="18" charset="0"/>
                <a:ea typeface="SimSun" pitchFamily="2" charset="-122"/>
              </a:rPr>
              <a:t>Training Data/</a:t>
            </a:r>
            <a:endParaRPr lang="en-GB" sz="1400">
              <a:ea typeface="SimSun" pitchFamily="2" charset="-122"/>
            </a:endParaRPr>
          </a:p>
          <a:p>
            <a:pPr algn="ctr" eaLnBrk="0" hangingPunct="0"/>
            <a:r>
              <a:rPr lang="en-GB" sz="1400">
                <a:latin typeface="Times New Roman" pitchFamily="18" charset="0"/>
                <a:ea typeface="SimSun" pitchFamily="2" charset="-122"/>
              </a:rPr>
              <a:t>External KB</a:t>
            </a:r>
            <a:endParaRPr lang="en-GB" sz="1400">
              <a:ea typeface="SimSun" pitchFamily="2" charset="-122"/>
            </a:endParaRPr>
          </a:p>
        </p:txBody>
      </p:sp>
      <p:sp>
        <p:nvSpPr>
          <p:cNvPr id="225299" name="Line 63"/>
          <p:cNvSpPr>
            <a:spLocks noChangeShapeType="1"/>
          </p:cNvSpPr>
          <p:nvPr/>
        </p:nvSpPr>
        <p:spPr bwMode="auto">
          <a:xfrm>
            <a:off x="5715000" y="3213100"/>
            <a:ext cx="0" cy="184150"/>
          </a:xfrm>
          <a:prstGeom prst="line">
            <a:avLst/>
          </a:prstGeom>
          <a:noFill/>
          <a:ln w="9525">
            <a:solidFill>
              <a:srgbClr val="000000"/>
            </a:solidFill>
            <a:round/>
            <a:headEnd/>
            <a:tailEnd type="triangle" w="med" len="med"/>
          </a:ln>
        </p:spPr>
        <p:txBody>
          <a:bodyPr/>
          <a:lstStyle/>
          <a:p>
            <a:endParaRPr lang="en-US"/>
          </a:p>
        </p:txBody>
      </p:sp>
      <p:sp>
        <p:nvSpPr>
          <p:cNvPr id="225300" name="AutoShape 62"/>
          <p:cNvSpPr>
            <a:spLocks noChangeArrowheads="1"/>
          </p:cNvSpPr>
          <p:nvPr/>
        </p:nvSpPr>
        <p:spPr bwMode="auto">
          <a:xfrm rot="10800000" flipV="1">
            <a:off x="6324600" y="4318000"/>
            <a:ext cx="685800" cy="228600"/>
          </a:xfrm>
          <a:prstGeom prst="roundRect">
            <a:avLst>
              <a:gd name="adj" fmla="val 16667"/>
            </a:avLst>
          </a:prstGeom>
          <a:solidFill>
            <a:srgbClr val="FFFFFF"/>
          </a:solidFill>
          <a:ln w="9525">
            <a:solidFill>
              <a:srgbClr val="000000"/>
            </a:solidFill>
            <a:round/>
            <a:headEnd/>
            <a:tailEnd/>
          </a:ln>
        </p:spPr>
        <p:txBody>
          <a:bodyPr lIns="45720" rIns="45720"/>
          <a:lstStyle/>
          <a:p>
            <a:pPr eaLnBrk="0" hangingPunct="0">
              <a:lnSpc>
                <a:spcPct val="80000"/>
              </a:lnSpc>
              <a:spcBef>
                <a:spcPct val="20000"/>
              </a:spcBef>
              <a:buClr>
                <a:schemeClr val="accent1"/>
              </a:buClr>
              <a:buSzPct val="65000"/>
              <a:buFont typeface="Wingdings" pitchFamily="2" charset="2"/>
              <a:buNone/>
            </a:pPr>
            <a:r>
              <a:rPr lang="en-GB" sz="1400">
                <a:latin typeface="Times New Roman" pitchFamily="18" charset="0"/>
                <a:ea typeface="SimSun" pitchFamily="2" charset="-122"/>
              </a:rPr>
              <a:t>Rules</a:t>
            </a:r>
            <a:endParaRPr lang="en-GB" sz="1400">
              <a:ea typeface="SimSun" pitchFamily="2" charset="-122"/>
            </a:endParaRPr>
          </a:p>
        </p:txBody>
      </p:sp>
      <p:sp>
        <p:nvSpPr>
          <p:cNvPr id="225301" name="Oval 61"/>
          <p:cNvSpPr>
            <a:spLocks noChangeArrowheads="1"/>
          </p:cNvSpPr>
          <p:nvPr/>
        </p:nvSpPr>
        <p:spPr bwMode="auto">
          <a:xfrm>
            <a:off x="4711700" y="5829300"/>
            <a:ext cx="1993900" cy="342900"/>
          </a:xfrm>
          <a:prstGeom prst="ellipse">
            <a:avLst/>
          </a:prstGeom>
          <a:solidFill>
            <a:srgbClr val="FFFFFF"/>
          </a:solidFill>
          <a:ln w="9525">
            <a:solidFill>
              <a:srgbClr val="000000"/>
            </a:solidFill>
            <a:round/>
            <a:headEnd/>
            <a:tailEnd/>
          </a:ln>
        </p:spPr>
        <p:txBody>
          <a:bodyPr lIns="45720" rIns="45720"/>
          <a:lstStyle/>
          <a:p>
            <a:pPr algn="ctr" eaLnBrk="0" hangingPunct="0">
              <a:lnSpc>
                <a:spcPct val="80000"/>
              </a:lnSpc>
              <a:spcBef>
                <a:spcPct val="20000"/>
              </a:spcBef>
              <a:buClr>
                <a:schemeClr val="accent1"/>
              </a:buClr>
              <a:buSzPct val="65000"/>
              <a:buFont typeface="Wingdings" pitchFamily="2" charset="2"/>
              <a:buNone/>
            </a:pPr>
            <a:r>
              <a:rPr lang="en-GB" sz="1400">
                <a:latin typeface="Times New Roman" pitchFamily="18" charset="0"/>
                <a:ea typeface="SimSun" pitchFamily="2" charset="-122"/>
              </a:rPr>
              <a:t>Temporal Tuples</a:t>
            </a:r>
            <a:endParaRPr lang="en-GB" sz="1400">
              <a:ea typeface="SimSun" pitchFamily="2" charset="-122"/>
            </a:endParaRPr>
          </a:p>
        </p:txBody>
      </p:sp>
      <p:sp>
        <p:nvSpPr>
          <p:cNvPr id="225302" name="Oval 60"/>
          <p:cNvSpPr>
            <a:spLocks noChangeArrowheads="1"/>
          </p:cNvSpPr>
          <p:nvPr/>
        </p:nvSpPr>
        <p:spPr bwMode="auto">
          <a:xfrm>
            <a:off x="5208588" y="676275"/>
            <a:ext cx="1033462" cy="342900"/>
          </a:xfrm>
          <a:prstGeom prst="ellipse">
            <a:avLst/>
          </a:prstGeom>
          <a:solidFill>
            <a:srgbClr val="FFFFFF"/>
          </a:solidFill>
          <a:ln w="9525">
            <a:solidFill>
              <a:srgbClr val="000000"/>
            </a:solidFill>
            <a:round/>
            <a:headEnd/>
            <a:tailEnd/>
          </a:ln>
        </p:spPr>
        <p:txBody>
          <a:bodyPr lIns="0" rIns="0"/>
          <a:lstStyle/>
          <a:p>
            <a:pPr eaLnBrk="0" hangingPunct="0">
              <a:lnSpc>
                <a:spcPct val="80000"/>
              </a:lnSpc>
              <a:spcBef>
                <a:spcPct val="20000"/>
              </a:spcBef>
              <a:buClr>
                <a:schemeClr val="accent1"/>
              </a:buClr>
              <a:buSzPct val="65000"/>
              <a:buFont typeface="Wingdings" pitchFamily="2" charset="2"/>
              <a:buNone/>
            </a:pPr>
            <a:r>
              <a:rPr lang="en-GB" sz="1400">
                <a:latin typeface="Times New Roman" pitchFamily="18" charset="0"/>
                <a:ea typeface="SimSun" pitchFamily="2" charset="-122"/>
              </a:rPr>
              <a:t>Slot Fills</a:t>
            </a:r>
            <a:endParaRPr lang="en-GB" sz="1400">
              <a:ea typeface="SimSun" pitchFamily="2" charset="-122"/>
            </a:endParaRPr>
          </a:p>
        </p:txBody>
      </p:sp>
      <p:sp>
        <p:nvSpPr>
          <p:cNvPr id="225303" name="Line 59"/>
          <p:cNvSpPr>
            <a:spLocks noChangeShapeType="1"/>
          </p:cNvSpPr>
          <p:nvPr/>
        </p:nvSpPr>
        <p:spPr bwMode="auto">
          <a:xfrm>
            <a:off x="4735513" y="557213"/>
            <a:ext cx="0" cy="658812"/>
          </a:xfrm>
          <a:prstGeom prst="line">
            <a:avLst/>
          </a:prstGeom>
          <a:noFill/>
          <a:ln w="9525">
            <a:solidFill>
              <a:srgbClr val="000000"/>
            </a:solidFill>
            <a:round/>
            <a:headEnd/>
            <a:tailEnd type="triangle" w="med" len="med"/>
          </a:ln>
        </p:spPr>
        <p:txBody>
          <a:bodyPr/>
          <a:lstStyle/>
          <a:p>
            <a:endParaRPr lang="en-US"/>
          </a:p>
        </p:txBody>
      </p:sp>
      <p:sp>
        <p:nvSpPr>
          <p:cNvPr id="225304" name="Line 58"/>
          <p:cNvSpPr>
            <a:spLocks noChangeShapeType="1"/>
          </p:cNvSpPr>
          <p:nvPr/>
        </p:nvSpPr>
        <p:spPr bwMode="auto">
          <a:xfrm>
            <a:off x="4946650" y="398463"/>
            <a:ext cx="182563" cy="0"/>
          </a:xfrm>
          <a:prstGeom prst="line">
            <a:avLst/>
          </a:prstGeom>
          <a:noFill/>
          <a:ln w="9525">
            <a:solidFill>
              <a:srgbClr val="000000"/>
            </a:solidFill>
            <a:round/>
            <a:headEnd/>
            <a:tailEnd type="triangle" w="med" len="med"/>
          </a:ln>
        </p:spPr>
        <p:txBody>
          <a:bodyPr/>
          <a:lstStyle/>
          <a:p>
            <a:endParaRPr lang="en-US"/>
          </a:p>
        </p:txBody>
      </p:sp>
      <p:sp>
        <p:nvSpPr>
          <p:cNvPr id="225305" name="Line 57"/>
          <p:cNvSpPr>
            <a:spLocks noChangeShapeType="1"/>
          </p:cNvSpPr>
          <p:nvPr/>
        </p:nvSpPr>
        <p:spPr bwMode="auto">
          <a:xfrm>
            <a:off x="7086600" y="546100"/>
            <a:ext cx="0" cy="666750"/>
          </a:xfrm>
          <a:prstGeom prst="line">
            <a:avLst/>
          </a:prstGeom>
          <a:noFill/>
          <a:ln w="9525">
            <a:solidFill>
              <a:srgbClr val="000000"/>
            </a:solidFill>
            <a:round/>
            <a:headEnd/>
            <a:tailEnd type="triangle" w="med" len="med"/>
          </a:ln>
        </p:spPr>
        <p:txBody>
          <a:bodyPr/>
          <a:lstStyle/>
          <a:p>
            <a:endParaRPr lang="en-US"/>
          </a:p>
        </p:txBody>
      </p:sp>
      <p:sp>
        <p:nvSpPr>
          <p:cNvPr id="225306" name="Line 56"/>
          <p:cNvSpPr>
            <a:spLocks noChangeShapeType="1"/>
          </p:cNvSpPr>
          <p:nvPr/>
        </p:nvSpPr>
        <p:spPr bwMode="auto">
          <a:xfrm>
            <a:off x="5710238" y="1019175"/>
            <a:ext cx="0" cy="182563"/>
          </a:xfrm>
          <a:prstGeom prst="line">
            <a:avLst/>
          </a:prstGeom>
          <a:noFill/>
          <a:ln w="9525">
            <a:solidFill>
              <a:srgbClr val="000000"/>
            </a:solidFill>
            <a:round/>
            <a:headEnd/>
            <a:tailEnd type="triangle" w="med" len="med"/>
          </a:ln>
        </p:spPr>
        <p:txBody>
          <a:bodyPr/>
          <a:lstStyle/>
          <a:p>
            <a:endParaRPr lang="en-US"/>
          </a:p>
        </p:txBody>
      </p:sp>
      <p:sp>
        <p:nvSpPr>
          <p:cNvPr id="225307" name="AutoShape 55"/>
          <p:cNvSpPr>
            <a:spLocks noChangeArrowheads="1"/>
          </p:cNvSpPr>
          <p:nvPr/>
        </p:nvSpPr>
        <p:spPr bwMode="auto">
          <a:xfrm>
            <a:off x="3733800" y="2536825"/>
            <a:ext cx="1914525" cy="220663"/>
          </a:xfrm>
          <a:prstGeom prst="roundRect">
            <a:avLst>
              <a:gd name="adj" fmla="val 16667"/>
            </a:avLst>
          </a:prstGeom>
          <a:solidFill>
            <a:srgbClr val="FFFFFF"/>
          </a:solidFill>
          <a:ln w="9525">
            <a:solidFill>
              <a:srgbClr val="000000"/>
            </a:solidFill>
            <a:round/>
            <a:headEnd/>
            <a:tailEnd/>
          </a:ln>
        </p:spPr>
        <p:txBody>
          <a:bodyPr tIns="0" bIns="0"/>
          <a:lstStyle/>
          <a:p>
            <a:pPr algn="ctr" eaLnBrk="0" hangingPunct="0">
              <a:lnSpc>
                <a:spcPct val="80000"/>
              </a:lnSpc>
              <a:spcBef>
                <a:spcPct val="20000"/>
              </a:spcBef>
              <a:buClr>
                <a:schemeClr val="accent1"/>
              </a:buClr>
              <a:buSzPct val="65000"/>
              <a:buFont typeface="Wingdings" pitchFamily="2" charset="2"/>
              <a:buNone/>
            </a:pPr>
            <a:r>
              <a:rPr lang="en-GB" sz="1400">
                <a:latin typeface="Times New Roman" pitchFamily="18" charset="0"/>
                <a:ea typeface="SimSun" pitchFamily="2" charset="-122"/>
              </a:rPr>
              <a:t>Coreference Resolution</a:t>
            </a:r>
            <a:endParaRPr lang="en-GB" sz="1400">
              <a:ea typeface="SimSun" pitchFamily="2" charset="-122"/>
            </a:endParaRPr>
          </a:p>
        </p:txBody>
      </p:sp>
      <p:sp>
        <p:nvSpPr>
          <p:cNvPr id="225308" name="Oval 54"/>
          <p:cNvSpPr>
            <a:spLocks noChangeArrowheads="1"/>
          </p:cNvSpPr>
          <p:nvPr/>
        </p:nvSpPr>
        <p:spPr bwMode="auto">
          <a:xfrm>
            <a:off x="3917950" y="3413125"/>
            <a:ext cx="3581400" cy="304800"/>
          </a:xfrm>
          <a:prstGeom prst="ellipse">
            <a:avLst/>
          </a:prstGeom>
          <a:solidFill>
            <a:srgbClr val="FFFFFF"/>
          </a:solidFill>
          <a:ln w="9525">
            <a:solidFill>
              <a:srgbClr val="000000"/>
            </a:solidFill>
            <a:round/>
            <a:headEnd/>
            <a:tailEnd/>
          </a:ln>
        </p:spPr>
        <p:txBody>
          <a:bodyPr lIns="0" rIns="0"/>
          <a:lstStyle/>
          <a:p>
            <a:pPr algn="ctr" eaLnBrk="0" hangingPunct="0">
              <a:lnSpc>
                <a:spcPct val="80000"/>
              </a:lnSpc>
              <a:spcBef>
                <a:spcPct val="20000"/>
              </a:spcBef>
              <a:buClr>
                <a:schemeClr val="accent1"/>
              </a:buClr>
              <a:buSzPct val="65000"/>
              <a:buFont typeface="Wingdings" pitchFamily="2" charset="2"/>
              <a:buNone/>
            </a:pPr>
            <a:r>
              <a:rPr lang="en-GB" sz="1400">
                <a:latin typeface="Times New Roman" pitchFamily="18" charset="0"/>
                <a:ea typeface="SimSun" pitchFamily="2" charset="-122"/>
              </a:rPr>
              <a:t>Time-Rich Relevant Sentences</a:t>
            </a:r>
            <a:endParaRPr lang="en-GB" sz="1400">
              <a:ea typeface="SimSun" pitchFamily="2" charset="-122"/>
            </a:endParaRPr>
          </a:p>
        </p:txBody>
      </p:sp>
      <p:sp>
        <p:nvSpPr>
          <p:cNvPr id="225309" name="Rectangle 53"/>
          <p:cNvSpPr>
            <a:spLocks noChangeArrowheads="1"/>
          </p:cNvSpPr>
          <p:nvPr/>
        </p:nvSpPr>
        <p:spPr bwMode="auto">
          <a:xfrm>
            <a:off x="3505200" y="2070100"/>
            <a:ext cx="4343400" cy="762000"/>
          </a:xfrm>
          <a:prstGeom prst="rect">
            <a:avLst/>
          </a:prstGeom>
          <a:noFill/>
          <a:ln w="9525">
            <a:solidFill>
              <a:srgbClr val="000000"/>
            </a:solidFill>
            <a:prstDash val="dash"/>
            <a:miter lim="800000"/>
            <a:headEnd/>
            <a:tailEnd/>
          </a:ln>
        </p:spPr>
        <p:txBody>
          <a:bodyPr/>
          <a:lstStyle/>
          <a:p>
            <a:pPr marL="342900" indent="-342900" eaLnBrk="0" hangingPunct="0">
              <a:lnSpc>
                <a:spcPct val="80000"/>
              </a:lnSpc>
              <a:spcBef>
                <a:spcPct val="20000"/>
              </a:spcBef>
              <a:buClr>
                <a:schemeClr val="accent1"/>
              </a:buClr>
              <a:buSzPct val="65000"/>
              <a:buFont typeface="Wingdings" pitchFamily="2" charset="2"/>
              <a:buNone/>
            </a:pPr>
            <a:endParaRPr lang="en-US" sz="1100">
              <a:ea typeface="SimSun" pitchFamily="2" charset="-122"/>
            </a:endParaRPr>
          </a:p>
        </p:txBody>
      </p:sp>
      <p:sp>
        <p:nvSpPr>
          <p:cNvPr id="225310" name="AutoShape 52"/>
          <p:cNvSpPr>
            <a:spLocks noChangeArrowheads="1"/>
          </p:cNvSpPr>
          <p:nvPr/>
        </p:nvSpPr>
        <p:spPr bwMode="auto">
          <a:xfrm>
            <a:off x="5791200" y="2222500"/>
            <a:ext cx="1543050" cy="228600"/>
          </a:xfrm>
          <a:prstGeom prst="roundRect">
            <a:avLst>
              <a:gd name="adj" fmla="val 16667"/>
            </a:avLst>
          </a:prstGeom>
          <a:solidFill>
            <a:srgbClr val="FFFFFF"/>
          </a:solidFill>
          <a:ln w="9525">
            <a:solidFill>
              <a:srgbClr val="000000"/>
            </a:solidFill>
            <a:round/>
            <a:headEnd/>
            <a:tailEnd/>
          </a:ln>
        </p:spPr>
        <p:txBody>
          <a:bodyPr tIns="0" bIns="0"/>
          <a:lstStyle/>
          <a:p>
            <a:pPr algn="ctr" eaLnBrk="0" hangingPunct="0">
              <a:lnSpc>
                <a:spcPct val="80000"/>
              </a:lnSpc>
              <a:spcBef>
                <a:spcPct val="20000"/>
              </a:spcBef>
              <a:buClr>
                <a:schemeClr val="accent1"/>
              </a:buClr>
              <a:buSzPct val="65000"/>
              <a:buFont typeface="Wingdings" pitchFamily="2" charset="2"/>
              <a:buNone/>
            </a:pPr>
            <a:r>
              <a:rPr lang="en-GB" sz="1400">
                <a:latin typeface="Times New Roman" pitchFamily="18" charset="0"/>
                <a:ea typeface="SimSun" pitchFamily="2" charset="-122"/>
              </a:rPr>
              <a:t>TIMEX/TimeML</a:t>
            </a:r>
            <a:endParaRPr lang="en-GB" sz="1400">
              <a:ea typeface="SimSun" pitchFamily="2" charset="-122"/>
            </a:endParaRPr>
          </a:p>
        </p:txBody>
      </p:sp>
      <p:sp>
        <p:nvSpPr>
          <p:cNvPr id="225311" name="AutoShape 51"/>
          <p:cNvSpPr>
            <a:spLocks noChangeArrowheads="1"/>
          </p:cNvSpPr>
          <p:nvPr/>
        </p:nvSpPr>
        <p:spPr bwMode="auto">
          <a:xfrm>
            <a:off x="4114800" y="2222500"/>
            <a:ext cx="1428750" cy="228600"/>
          </a:xfrm>
          <a:prstGeom prst="roundRect">
            <a:avLst>
              <a:gd name="adj" fmla="val 16667"/>
            </a:avLst>
          </a:prstGeom>
          <a:solidFill>
            <a:srgbClr val="FFFFFF"/>
          </a:solidFill>
          <a:ln w="9525">
            <a:solidFill>
              <a:srgbClr val="000000"/>
            </a:solidFill>
            <a:round/>
            <a:headEnd/>
            <a:tailEnd/>
          </a:ln>
        </p:spPr>
        <p:txBody>
          <a:bodyPr tIns="0" bIns="0"/>
          <a:lstStyle/>
          <a:p>
            <a:pPr algn="ctr" eaLnBrk="0" hangingPunct="0">
              <a:lnSpc>
                <a:spcPct val="80000"/>
              </a:lnSpc>
              <a:spcBef>
                <a:spcPct val="20000"/>
              </a:spcBef>
              <a:buClr>
                <a:schemeClr val="accent1"/>
              </a:buClr>
              <a:buSzPct val="65000"/>
              <a:buFont typeface="Wingdings" pitchFamily="2" charset="2"/>
              <a:buNone/>
            </a:pPr>
            <a:r>
              <a:rPr lang="en-GB" sz="1400">
                <a:latin typeface="Times New Roman" pitchFamily="18" charset="0"/>
                <a:ea typeface="SimSun" pitchFamily="2" charset="-122"/>
              </a:rPr>
              <a:t>Name Tagging</a:t>
            </a:r>
            <a:endParaRPr lang="en-GB" sz="1400">
              <a:ea typeface="SimSun" pitchFamily="2" charset="-122"/>
            </a:endParaRPr>
          </a:p>
        </p:txBody>
      </p:sp>
      <p:sp>
        <p:nvSpPr>
          <p:cNvPr id="225312" name="AutoShape 50"/>
          <p:cNvSpPr>
            <a:spLocks noChangeArrowheads="1"/>
          </p:cNvSpPr>
          <p:nvPr/>
        </p:nvSpPr>
        <p:spPr bwMode="auto">
          <a:xfrm>
            <a:off x="5794375" y="2520950"/>
            <a:ext cx="1882775" cy="230188"/>
          </a:xfrm>
          <a:prstGeom prst="roundRect">
            <a:avLst>
              <a:gd name="adj" fmla="val 16667"/>
            </a:avLst>
          </a:prstGeom>
          <a:solidFill>
            <a:srgbClr val="FFFFFF"/>
          </a:solidFill>
          <a:ln w="9525">
            <a:solidFill>
              <a:srgbClr val="000000"/>
            </a:solidFill>
            <a:round/>
            <a:headEnd/>
            <a:tailEnd/>
          </a:ln>
        </p:spPr>
        <p:txBody>
          <a:bodyPr tIns="0" bIns="0"/>
          <a:lstStyle/>
          <a:p>
            <a:pPr algn="ctr" eaLnBrk="0" hangingPunct="0">
              <a:lnSpc>
                <a:spcPct val="80000"/>
              </a:lnSpc>
              <a:spcBef>
                <a:spcPct val="20000"/>
              </a:spcBef>
              <a:buClr>
                <a:schemeClr val="accent1"/>
              </a:buClr>
              <a:buSzPct val="65000"/>
              <a:buFont typeface="Wingdings" pitchFamily="2" charset="2"/>
              <a:buNone/>
            </a:pPr>
            <a:r>
              <a:rPr lang="en-GB" sz="1400">
                <a:latin typeface="Times New Roman" pitchFamily="18" charset="0"/>
                <a:ea typeface="SimSun" pitchFamily="2" charset="-122"/>
              </a:rPr>
              <a:t>Dependency Parsing</a:t>
            </a:r>
            <a:endParaRPr lang="en-GB" sz="1400">
              <a:ea typeface="SimSun" pitchFamily="2" charset="-122"/>
            </a:endParaRPr>
          </a:p>
        </p:txBody>
      </p:sp>
      <p:sp>
        <p:nvSpPr>
          <p:cNvPr id="225313" name="Rectangle 49"/>
          <p:cNvSpPr>
            <a:spLocks noChangeArrowheads="1"/>
          </p:cNvSpPr>
          <p:nvPr/>
        </p:nvSpPr>
        <p:spPr bwMode="auto">
          <a:xfrm>
            <a:off x="4724400" y="1993900"/>
            <a:ext cx="2057400" cy="431800"/>
          </a:xfrm>
          <a:prstGeom prst="rect">
            <a:avLst/>
          </a:prstGeom>
          <a:noFill/>
          <a:ln w="9525">
            <a:noFill/>
            <a:miter lim="800000"/>
            <a:headEnd/>
            <a:tailEnd/>
          </a:ln>
        </p:spPr>
        <p:txBody>
          <a:bodyPr/>
          <a:lstStyle/>
          <a:p>
            <a:pPr eaLnBrk="0" hangingPunct="0">
              <a:lnSpc>
                <a:spcPct val="80000"/>
              </a:lnSpc>
              <a:spcBef>
                <a:spcPct val="20000"/>
              </a:spcBef>
              <a:buClr>
                <a:schemeClr val="accent1"/>
              </a:buClr>
              <a:buSzPct val="65000"/>
              <a:buFont typeface="Wingdings" pitchFamily="2" charset="2"/>
              <a:buNone/>
            </a:pPr>
            <a:r>
              <a:rPr lang="en-GB" sz="1400" i="1">
                <a:latin typeface="Times New Roman" pitchFamily="18" charset="0"/>
                <a:ea typeface="SimSun" pitchFamily="2" charset="-122"/>
              </a:rPr>
              <a:t>Document Annotation</a:t>
            </a:r>
            <a:endParaRPr lang="en-GB" sz="1400">
              <a:ea typeface="SimSun" pitchFamily="2" charset="-122"/>
            </a:endParaRPr>
          </a:p>
        </p:txBody>
      </p:sp>
      <p:sp>
        <p:nvSpPr>
          <p:cNvPr id="225314" name="AutoShape 48"/>
          <p:cNvSpPr>
            <a:spLocks noChangeArrowheads="1"/>
          </p:cNvSpPr>
          <p:nvPr/>
        </p:nvSpPr>
        <p:spPr bwMode="auto">
          <a:xfrm>
            <a:off x="4619625" y="2981325"/>
            <a:ext cx="2171700" cy="247650"/>
          </a:xfrm>
          <a:prstGeom prst="roundRect">
            <a:avLst>
              <a:gd name="adj" fmla="val 16667"/>
            </a:avLst>
          </a:prstGeom>
          <a:solidFill>
            <a:srgbClr val="FFFFFF"/>
          </a:solidFill>
          <a:ln w="9525">
            <a:solidFill>
              <a:srgbClr val="000000"/>
            </a:solidFill>
            <a:round/>
            <a:headEnd/>
            <a:tailEnd/>
          </a:ln>
        </p:spPr>
        <p:txBody>
          <a:bodyPr/>
          <a:lstStyle/>
          <a:p>
            <a:pPr algn="ctr" eaLnBrk="0" hangingPunct="0">
              <a:lnSpc>
                <a:spcPct val="80000"/>
              </a:lnSpc>
              <a:spcBef>
                <a:spcPct val="20000"/>
              </a:spcBef>
              <a:buClr>
                <a:schemeClr val="accent1"/>
              </a:buClr>
              <a:buSzPct val="65000"/>
              <a:buFont typeface="Wingdings" pitchFamily="2" charset="2"/>
              <a:buNone/>
            </a:pPr>
            <a:r>
              <a:rPr lang="en-GB" sz="1400">
                <a:latin typeface="Times New Roman" pitchFamily="18" charset="0"/>
                <a:ea typeface="SimSun" pitchFamily="2" charset="-122"/>
              </a:rPr>
              <a:t>Sentence Retrieval</a:t>
            </a:r>
            <a:endParaRPr lang="en-GB" sz="1400">
              <a:ea typeface="SimSun" pitchFamily="2" charset="-122"/>
            </a:endParaRPr>
          </a:p>
        </p:txBody>
      </p:sp>
      <p:sp>
        <p:nvSpPr>
          <p:cNvPr id="225315" name="Line 47"/>
          <p:cNvSpPr>
            <a:spLocks noChangeShapeType="1"/>
          </p:cNvSpPr>
          <p:nvPr/>
        </p:nvSpPr>
        <p:spPr bwMode="auto">
          <a:xfrm>
            <a:off x="5702300" y="1885950"/>
            <a:ext cx="0" cy="182563"/>
          </a:xfrm>
          <a:prstGeom prst="line">
            <a:avLst/>
          </a:prstGeom>
          <a:noFill/>
          <a:ln w="9525">
            <a:solidFill>
              <a:srgbClr val="000000"/>
            </a:solidFill>
            <a:round/>
            <a:headEnd/>
            <a:tailEnd type="triangle" w="med" len="med"/>
          </a:ln>
        </p:spPr>
        <p:txBody>
          <a:bodyPr/>
          <a:lstStyle/>
          <a:p>
            <a:endParaRPr lang="en-US"/>
          </a:p>
        </p:txBody>
      </p:sp>
      <p:sp>
        <p:nvSpPr>
          <p:cNvPr id="225316" name="Line 46"/>
          <p:cNvSpPr>
            <a:spLocks noChangeShapeType="1"/>
          </p:cNvSpPr>
          <p:nvPr/>
        </p:nvSpPr>
        <p:spPr bwMode="auto">
          <a:xfrm>
            <a:off x="5715000" y="2819400"/>
            <a:ext cx="0" cy="182563"/>
          </a:xfrm>
          <a:prstGeom prst="line">
            <a:avLst/>
          </a:prstGeom>
          <a:noFill/>
          <a:ln w="9525">
            <a:solidFill>
              <a:srgbClr val="000000"/>
            </a:solidFill>
            <a:round/>
            <a:headEnd/>
            <a:tailEnd type="triangle" w="med" len="med"/>
          </a:ln>
        </p:spPr>
        <p:txBody>
          <a:bodyPr/>
          <a:lstStyle/>
          <a:p>
            <a:endParaRPr lang="en-US"/>
          </a:p>
        </p:txBody>
      </p:sp>
      <p:sp>
        <p:nvSpPr>
          <p:cNvPr id="225317" name="Oval 45"/>
          <p:cNvSpPr>
            <a:spLocks noChangeArrowheads="1"/>
          </p:cNvSpPr>
          <p:nvPr/>
        </p:nvSpPr>
        <p:spPr bwMode="auto">
          <a:xfrm>
            <a:off x="4568825" y="1603375"/>
            <a:ext cx="2241550" cy="298450"/>
          </a:xfrm>
          <a:prstGeom prst="ellipse">
            <a:avLst/>
          </a:prstGeom>
          <a:solidFill>
            <a:srgbClr val="FFFFFF"/>
          </a:solidFill>
          <a:ln w="9525">
            <a:solidFill>
              <a:srgbClr val="000000"/>
            </a:solidFill>
            <a:round/>
            <a:headEnd/>
            <a:tailEnd/>
          </a:ln>
        </p:spPr>
        <p:txBody>
          <a:bodyPr lIns="45720" rIns="45720"/>
          <a:lstStyle/>
          <a:p>
            <a:pPr algn="ctr" eaLnBrk="0" hangingPunct="0">
              <a:lnSpc>
                <a:spcPct val="80000"/>
              </a:lnSpc>
              <a:spcBef>
                <a:spcPct val="20000"/>
              </a:spcBef>
              <a:buClr>
                <a:schemeClr val="accent1"/>
              </a:buClr>
              <a:buSzPct val="65000"/>
              <a:buFont typeface="Wingdings" pitchFamily="2" charset="2"/>
              <a:buNone/>
            </a:pPr>
            <a:r>
              <a:rPr lang="en-GB" sz="1400">
                <a:latin typeface="Times New Roman" pitchFamily="18" charset="0"/>
                <a:ea typeface="SimSun" pitchFamily="2" charset="-122"/>
              </a:rPr>
              <a:t>Relevant Documents</a:t>
            </a:r>
            <a:endParaRPr lang="en-GB" sz="1400">
              <a:ea typeface="SimSun" pitchFamily="2" charset="-122"/>
            </a:endParaRPr>
          </a:p>
        </p:txBody>
      </p:sp>
      <p:sp>
        <p:nvSpPr>
          <p:cNvPr id="225318" name="Line 44"/>
          <p:cNvSpPr>
            <a:spLocks noChangeShapeType="1"/>
          </p:cNvSpPr>
          <p:nvPr/>
        </p:nvSpPr>
        <p:spPr bwMode="auto">
          <a:xfrm>
            <a:off x="5715000" y="3724275"/>
            <a:ext cx="0" cy="182563"/>
          </a:xfrm>
          <a:prstGeom prst="line">
            <a:avLst/>
          </a:prstGeom>
          <a:noFill/>
          <a:ln w="9525">
            <a:solidFill>
              <a:srgbClr val="000000"/>
            </a:solidFill>
            <a:round/>
            <a:headEnd/>
            <a:tailEnd type="triangle" w="med" len="med"/>
          </a:ln>
        </p:spPr>
        <p:txBody>
          <a:bodyPr/>
          <a:lstStyle/>
          <a:p>
            <a:endParaRPr lang="en-US"/>
          </a:p>
        </p:txBody>
      </p:sp>
      <p:sp>
        <p:nvSpPr>
          <p:cNvPr id="225319" name="Rectangle 43"/>
          <p:cNvSpPr>
            <a:spLocks noChangeArrowheads="1"/>
          </p:cNvSpPr>
          <p:nvPr/>
        </p:nvSpPr>
        <p:spPr bwMode="auto">
          <a:xfrm>
            <a:off x="4800600" y="3886200"/>
            <a:ext cx="2114550" cy="431800"/>
          </a:xfrm>
          <a:prstGeom prst="rect">
            <a:avLst/>
          </a:prstGeom>
          <a:noFill/>
          <a:ln w="9525">
            <a:noFill/>
            <a:miter lim="800000"/>
            <a:headEnd/>
            <a:tailEnd/>
          </a:ln>
        </p:spPr>
        <p:txBody>
          <a:bodyPr/>
          <a:lstStyle/>
          <a:p>
            <a:pPr eaLnBrk="0" hangingPunct="0">
              <a:lnSpc>
                <a:spcPct val="80000"/>
              </a:lnSpc>
              <a:spcBef>
                <a:spcPct val="20000"/>
              </a:spcBef>
              <a:buClr>
                <a:schemeClr val="accent1"/>
              </a:buClr>
              <a:buSzPct val="65000"/>
              <a:buFont typeface="Wingdings" pitchFamily="2" charset="2"/>
              <a:buNone/>
            </a:pPr>
            <a:r>
              <a:rPr lang="en-GB" sz="1400" i="1">
                <a:latin typeface="Times New Roman" pitchFamily="18" charset="0"/>
                <a:ea typeface="SimSun" pitchFamily="2" charset="-122"/>
              </a:rPr>
              <a:t>Temporal Classification</a:t>
            </a:r>
            <a:endParaRPr lang="en-GB" sz="1400">
              <a:ea typeface="SimSun" pitchFamily="2" charset="-122"/>
            </a:endParaRPr>
          </a:p>
        </p:txBody>
      </p:sp>
      <p:sp>
        <p:nvSpPr>
          <p:cNvPr id="225320" name="Line 42"/>
          <p:cNvSpPr>
            <a:spLocks noChangeShapeType="1"/>
          </p:cNvSpPr>
          <p:nvPr/>
        </p:nvSpPr>
        <p:spPr bwMode="auto">
          <a:xfrm>
            <a:off x="5715000" y="4829175"/>
            <a:ext cx="0" cy="182563"/>
          </a:xfrm>
          <a:prstGeom prst="line">
            <a:avLst/>
          </a:prstGeom>
          <a:noFill/>
          <a:ln w="9525">
            <a:solidFill>
              <a:srgbClr val="000000"/>
            </a:solidFill>
            <a:round/>
            <a:headEnd/>
            <a:tailEnd type="triangle" w="med" len="med"/>
          </a:ln>
        </p:spPr>
        <p:txBody>
          <a:bodyPr/>
          <a:lstStyle/>
          <a:p>
            <a:endParaRPr lang="en-US"/>
          </a:p>
        </p:txBody>
      </p:sp>
      <p:sp>
        <p:nvSpPr>
          <p:cNvPr id="225321" name="Rectangle 41"/>
          <p:cNvSpPr>
            <a:spLocks noChangeArrowheads="1"/>
          </p:cNvSpPr>
          <p:nvPr/>
        </p:nvSpPr>
        <p:spPr bwMode="auto">
          <a:xfrm>
            <a:off x="4343400" y="5029200"/>
            <a:ext cx="2668588" cy="633413"/>
          </a:xfrm>
          <a:prstGeom prst="rect">
            <a:avLst/>
          </a:prstGeom>
          <a:solidFill>
            <a:srgbClr val="CDCFFB"/>
          </a:solidFill>
          <a:ln w="9525">
            <a:solidFill>
              <a:srgbClr val="000000"/>
            </a:solidFill>
            <a:prstDash val="dash"/>
            <a:miter lim="800000"/>
            <a:headEnd/>
            <a:tailEnd/>
          </a:ln>
        </p:spPr>
        <p:txBody>
          <a:bodyPr/>
          <a:lstStyle/>
          <a:p>
            <a:pPr marL="342900" indent="-342900" eaLnBrk="0" hangingPunct="0">
              <a:lnSpc>
                <a:spcPct val="80000"/>
              </a:lnSpc>
              <a:spcBef>
                <a:spcPct val="20000"/>
              </a:spcBef>
              <a:buClr>
                <a:schemeClr val="accent1"/>
              </a:buClr>
              <a:buSzPct val="65000"/>
              <a:buFont typeface="Wingdings" pitchFamily="2" charset="2"/>
              <a:buNone/>
            </a:pPr>
            <a:endParaRPr lang="en-US" sz="1100">
              <a:ea typeface="SimSun" pitchFamily="2" charset="-122"/>
            </a:endParaRPr>
          </a:p>
        </p:txBody>
      </p:sp>
      <p:sp>
        <p:nvSpPr>
          <p:cNvPr id="225322" name="Rectangle 40"/>
          <p:cNvSpPr>
            <a:spLocks noChangeArrowheads="1"/>
          </p:cNvSpPr>
          <p:nvPr/>
        </p:nvSpPr>
        <p:spPr bwMode="auto">
          <a:xfrm>
            <a:off x="4800600" y="5013325"/>
            <a:ext cx="1905000" cy="431800"/>
          </a:xfrm>
          <a:prstGeom prst="rect">
            <a:avLst/>
          </a:prstGeom>
          <a:noFill/>
          <a:ln w="9525">
            <a:noFill/>
            <a:miter lim="800000"/>
            <a:headEnd/>
            <a:tailEnd/>
          </a:ln>
        </p:spPr>
        <p:txBody>
          <a:bodyPr/>
          <a:lstStyle/>
          <a:p>
            <a:pPr eaLnBrk="0" hangingPunct="0">
              <a:lnSpc>
                <a:spcPct val="80000"/>
              </a:lnSpc>
              <a:spcBef>
                <a:spcPct val="20000"/>
              </a:spcBef>
              <a:buClr>
                <a:schemeClr val="accent1"/>
              </a:buClr>
              <a:buSzPct val="65000"/>
              <a:buFont typeface="Wingdings" pitchFamily="2" charset="2"/>
              <a:buNone/>
            </a:pPr>
            <a:r>
              <a:rPr lang="en-GB" sz="1400" i="1">
                <a:latin typeface="Times New Roman" pitchFamily="18" charset="0"/>
                <a:ea typeface="SimSun" pitchFamily="2" charset="-122"/>
              </a:rPr>
              <a:t>Temporal Aggregation</a:t>
            </a:r>
            <a:endParaRPr lang="en-GB" sz="1400">
              <a:ea typeface="SimSun" pitchFamily="2" charset="-122"/>
            </a:endParaRPr>
          </a:p>
        </p:txBody>
      </p:sp>
      <p:sp>
        <p:nvSpPr>
          <p:cNvPr id="225323" name="AutoShape 38"/>
          <p:cNvSpPr>
            <a:spLocks noChangeArrowheads="1"/>
          </p:cNvSpPr>
          <p:nvPr/>
        </p:nvSpPr>
        <p:spPr bwMode="auto">
          <a:xfrm>
            <a:off x="4406900" y="5273675"/>
            <a:ext cx="1719263" cy="279400"/>
          </a:xfrm>
          <a:prstGeom prst="roundRect">
            <a:avLst>
              <a:gd name="adj" fmla="val 16667"/>
            </a:avLst>
          </a:prstGeom>
          <a:solidFill>
            <a:srgbClr val="FFFFFF"/>
          </a:solidFill>
          <a:ln w="9525">
            <a:solidFill>
              <a:srgbClr val="000000"/>
            </a:solidFill>
            <a:round/>
            <a:headEnd/>
            <a:tailEnd/>
          </a:ln>
        </p:spPr>
        <p:txBody>
          <a:bodyPr lIns="0" rIns="0"/>
          <a:lstStyle/>
          <a:p>
            <a:pPr algn="ctr" eaLnBrk="0" hangingPunct="0">
              <a:lnSpc>
                <a:spcPct val="80000"/>
              </a:lnSpc>
              <a:spcBef>
                <a:spcPct val="20000"/>
              </a:spcBef>
              <a:buClr>
                <a:schemeClr val="accent1"/>
              </a:buClr>
              <a:buSzPct val="65000"/>
              <a:buFont typeface="Wingdings" pitchFamily="2" charset="2"/>
              <a:buNone/>
            </a:pPr>
            <a:r>
              <a:rPr lang="en-GB" sz="1400">
                <a:latin typeface="Times New Roman" pitchFamily="18" charset="0"/>
                <a:ea typeface="SimSun" pitchFamily="2" charset="-122"/>
              </a:rPr>
              <a:t>Temporal Reasoning</a:t>
            </a:r>
            <a:endParaRPr lang="en-GB" sz="1400">
              <a:ea typeface="SimSun" pitchFamily="2" charset="-122"/>
            </a:endParaRPr>
          </a:p>
        </p:txBody>
      </p:sp>
      <p:sp>
        <p:nvSpPr>
          <p:cNvPr id="225324" name="Rectangle 37"/>
          <p:cNvSpPr>
            <a:spLocks noChangeArrowheads="1"/>
          </p:cNvSpPr>
          <p:nvPr/>
        </p:nvSpPr>
        <p:spPr bwMode="auto">
          <a:xfrm>
            <a:off x="7086600" y="5026025"/>
            <a:ext cx="1600200" cy="579438"/>
          </a:xfrm>
          <a:prstGeom prst="rect">
            <a:avLst/>
          </a:prstGeom>
          <a:noFill/>
          <a:ln w="9525">
            <a:noFill/>
            <a:miter lim="800000"/>
            <a:headEnd/>
            <a:tailEnd/>
          </a:ln>
        </p:spPr>
        <p:txBody>
          <a:bodyPr/>
          <a:lstStyle/>
          <a:p>
            <a:pPr eaLnBrk="0" hangingPunct="0">
              <a:lnSpc>
                <a:spcPct val="80000"/>
              </a:lnSpc>
              <a:spcBef>
                <a:spcPct val="20000"/>
              </a:spcBef>
              <a:buClr>
                <a:schemeClr val="accent1"/>
              </a:buClr>
              <a:buSzPct val="65000"/>
              <a:buFont typeface="Wingdings" pitchFamily="2" charset="2"/>
              <a:buNone/>
            </a:pPr>
            <a:r>
              <a:rPr lang="en-GB" sz="1400" i="1">
                <a:latin typeface="Times New Roman" pitchFamily="18" charset="0"/>
                <a:ea typeface="SimSun" pitchFamily="2" charset="-122"/>
              </a:rPr>
              <a:t>Temporal Tuple</a:t>
            </a:r>
            <a:endParaRPr lang="en-GB" sz="1400">
              <a:ea typeface="SimSun" pitchFamily="2" charset="-122"/>
            </a:endParaRPr>
          </a:p>
          <a:p>
            <a:pPr eaLnBrk="0" hangingPunct="0"/>
            <a:r>
              <a:rPr lang="en-GB" sz="1400" i="1">
                <a:latin typeface="Times New Roman" pitchFamily="18" charset="0"/>
                <a:ea typeface="SimSun" pitchFamily="2" charset="-122"/>
              </a:rPr>
              <a:t>Level</a:t>
            </a:r>
            <a:endParaRPr lang="en-GB" sz="1400">
              <a:ea typeface="SimSun" pitchFamily="2" charset="-122"/>
            </a:endParaRPr>
          </a:p>
        </p:txBody>
      </p:sp>
      <p:sp>
        <p:nvSpPr>
          <p:cNvPr id="225325" name="Line 36"/>
          <p:cNvSpPr>
            <a:spLocks noChangeShapeType="1"/>
          </p:cNvSpPr>
          <p:nvPr/>
        </p:nvSpPr>
        <p:spPr bwMode="auto">
          <a:xfrm>
            <a:off x="5715000" y="5651500"/>
            <a:ext cx="0" cy="182563"/>
          </a:xfrm>
          <a:prstGeom prst="line">
            <a:avLst/>
          </a:prstGeom>
          <a:noFill/>
          <a:ln w="9525">
            <a:solidFill>
              <a:srgbClr val="000000"/>
            </a:solidFill>
            <a:round/>
            <a:headEnd/>
            <a:tailEnd type="triangle" w="med" len="med"/>
          </a:ln>
        </p:spPr>
        <p:txBody>
          <a:bodyPr/>
          <a:lstStyle/>
          <a:p>
            <a:endParaRPr lang="en-US"/>
          </a:p>
        </p:txBody>
      </p:sp>
      <p:sp>
        <p:nvSpPr>
          <p:cNvPr id="225326" name="Rectangle 78"/>
          <p:cNvSpPr>
            <a:spLocks noChangeArrowheads="1"/>
          </p:cNvSpPr>
          <p:nvPr/>
        </p:nvSpPr>
        <p:spPr bwMode="auto">
          <a:xfrm>
            <a:off x="4578350" y="39688"/>
            <a:ext cx="184150" cy="227012"/>
          </a:xfrm>
          <a:prstGeom prst="rect">
            <a:avLst/>
          </a:prstGeom>
          <a:noFill/>
          <a:ln w="9525">
            <a:noFill/>
            <a:miter lim="800000"/>
            <a:headEnd/>
            <a:tailEnd/>
          </a:ln>
        </p:spPr>
        <p:txBody>
          <a:bodyPr wrap="none" anchor="ctr">
            <a:spAutoFit/>
          </a:bodyPr>
          <a:lstStyle/>
          <a:p>
            <a:pPr eaLnBrk="0" hangingPunct="0">
              <a:lnSpc>
                <a:spcPct val="80000"/>
              </a:lnSpc>
              <a:spcBef>
                <a:spcPct val="20000"/>
              </a:spcBef>
              <a:buClr>
                <a:schemeClr val="accent1"/>
              </a:buClr>
              <a:buSzPct val="65000"/>
              <a:buFont typeface="Wingdings" pitchFamily="2" charset="2"/>
              <a:buNone/>
            </a:pPr>
            <a:endParaRPr lang="en-US" sz="1100">
              <a:ea typeface="SimSun" pitchFamily="2" charset="-122"/>
            </a:endParaRPr>
          </a:p>
        </p:txBody>
      </p:sp>
      <p:sp>
        <p:nvSpPr>
          <p:cNvPr id="225327" name="Rectangle 106"/>
          <p:cNvSpPr>
            <a:spLocks noChangeArrowheads="1"/>
          </p:cNvSpPr>
          <p:nvPr/>
        </p:nvSpPr>
        <p:spPr bwMode="auto">
          <a:xfrm>
            <a:off x="4578350" y="39688"/>
            <a:ext cx="184150" cy="227012"/>
          </a:xfrm>
          <a:prstGeom prst="rect">
            <a:avLst/>
          </a:prstGeom>
          <a:noFill/>
          <a:ln w="9525">
            <a:noFill/>
            <a:miter lim="800000"/>
            <a:headEnd/>
            <a:tailEnd/>
          </a:ln>
        </p:spPr>
        <p:txBody>
          <a:bodyPr wrap="none" anchor="ctr">
            <a:spAutoFit/>
          </a:bodyPr>
          <a:lstStyle/>
          <a:p>
            <a:pPr eaLnBrk="0" hangingPunct="0">
              <a:lnSpc>
                <a:spcPct val="80000"/>
              </a:lnSpc>
              <a:spcBef>
                <a:spcPct val="20000"/>
              </a:spcBef>
              <a:buClr>
                <a:schemeClr val="accent1"/>
              </a:buClr>
              <a:buSzPct val="65000"/>
              <a:buFont typeface="Wingdings" pitchFamily="2" charset="2"/>
              <a:buNone/>
            </a:pPr>
            <a:endParaRPr lang="en-US" sz="1100">
              <a:ea typeface="SimSun" pitchFamily="2" charset="-122"/>
            </a:endParaRPr>
          </a:p>
        </p:txBody>
      </p:sp>
      <p:sp>
        <p:nvSpPr>
          <p:cNvPr id="225328" name="Line 47"/>
          <p:cNvSpPr>
            <a:spLocks noChangeShapeType="1"/>
          </p:cNvSpPr>
          <p:nvPr/>
        </p:nvSpPr>
        <p:spPr bwMode="auto">
          <a:xfrm>
            <a:off x="3927475" y="4441825"/>
            <a:ext cx="533400" cy="0"/>
          </a:xfrm>
          <a:prstGeom prst="line">
            <a:avLst/>
          </a:prstGeom>
          <a:noFill/>
          <a:ln w="9525">
            <a:solidFill>
              <a:schemeClr val="tx1"/>
            </a:solidFill>
            <a:round/>
            <a:headEnd/>
            <a:tailEnd type="triangle" w="med" len="med"/>
          </a:ln>
        </p:spPr>
        <p:txBody>
          <a:bodyPr/>
          <a:lstStyle/>
          <a:p>
            <a:endParaRPr lang="en-US"/>
          </a:p>
        </p:txBody>
      </p:sp>
      <p:sp>
        <p:nvSpPr>
          <p:cNvPr id="225329" name="AutoShape 62"/>
          <p:cNvSpPr>
            <a:spLocks noChangeArrowheads="1"/>
          </p:cNvSpPr>
          <p:nvPr/>
        </p:nvSpPr>
        <p:spPr bwMode="auto">
          <a:xfrm rot="10800000" flipV="1">
            <a:off x="6219825" y="5273675"/>
            <a:ext cx="685800" cy="228600"/>
          </a:xfrm>
          <a:prstGeom prst="roundRect">
            <a:avLst>
              <a:gd name="adj" fmla="val 16667"/>
            </a:avLst>
          </a:prstGeom>
          <a:solidFill>
            <a:srgbClr val="FFFFFF"/>
          </a:solidFill>
          <a:ln w="9525">
            <a:solidFill>
              <a:srgbClr val="000000"/>
            </a:solidFill>
            <a:round/>
            <a:headEnd/>
            <a:tailEnd/>
          </a:ln>
        </p:spPr>
        <p:txBody>
          <a:bodyPr lIns="45720" rIns="45720"/>
          <a:lstStyle/>
          <a:p>
            <a:pPr eaLnBrk="0" hangingPunct="0">
              <a:lnSpc>
                <a:spcPct val="80000"/>
              </a:lnSpc>
              <a:spcBef>
                <a:spcPct val="20000"/>
              </a:spcBef>
              <a:buClr>
                <a:schemeClr val="accent1"/>
              </a:buClr>
              <a:buSzPct val="65000"/>
              <a:buFont typeface="Wingdings" pitchFamily="2" charset="2"/>
              <a:buNone/>
            </a:pPr>
            <a:r>
              <a:rPr lang="en-GB" sz="1400">
                <a:latin typeface="Times New Roman" pitchFamily="18" charset="0"/>
                <a:ea typeface="SimSun" pitchFamily="2" charset="-122"/>
              </a:rPr>
              <a:t>Rules</a:t>
            </a:r>
            <a:endParaRPr lang="en-GB" sz="1400">
              <a:ea typeface="SimSun" pitchFamily="2" charset="-122"/>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Rectangle 6"/>
          <p:cNvSpPr>
            <a:spLocks noGrp="1" noChangeArrowheads="1"/>
          </p:cNvSpPr>
          <p:nvPr>
            <p:ph type="sldNum" sz="quarter" idx="12"/>
          </p:nvPr>
        </p:nvSpPr>
        <p:spPr>
          <a:ln>
            <a:miter lim="800000"/>
            <a:headEnd/>
            <a:tailEnd/>
          </a:ln>
        </p:spPr>
        <p:txBody>
          <a:bodyPr/>
          <a:lstStyle/>
          <a:p>
            <a:pPr>
              <a:defRPr/>
            </a:pPr>
            <a:fld id="{ABC6B738-61BC-471C-9E93-B4E7FE830CD9}" type="slidenum">
              <a:rPr lang="en-US" smtClean="0"/>
              <a:pPr>
                <a:defRPr/>
              </a:pPr>
              <a:t>94</a:t>
            </a:fld>
            <a:endParaRPr lang="en-US" smtClean="0"/>
          </a:p>
        </p:txBody>
      </p:sp>
      <p:sp>
        <p:nvSpPr>
          <p:cNvPr id="227330"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4AB5A5F0-E097-468C-BA4E-D475E5CE27F5}" type="slidenum">
              <a:rPr lang="en-US" sz="1200">
                <a:latin typeface="Garamond" pitchFamily="18" charset="0"/>
              </a:rPr>
              <a:pPr algn="r"/>
              <a:t>94</a:t>
            </a:fld>
            <a:endParaRPr lang="en-US" sz="1200">
              <a:latin typeface="Garamond" pitchFamily="18" charset="0"/>
            </a:endParaRPr>
          </a:p>
        </p:txBody>
      </p:sp>
      <p:sp>
        <p:nvSpPr>
          <p:cNvPr id="227331" name="Rectangle 2"/>
          <p:cNvSpPr>
            <a:spLocks noGrp="1" noChangeArrowheads="1"/>
          </p:cNvSpPr>
          <p:nvPr>
            <p:ph type="title" idx="4294967295"/>
          </p:nvPr>
        </p:nvSpPr>
        <p:spPr>
          <a:xfrm>
            <a:off x="971550" y="-14288"/>
            <a:ext cx="8229600" cy="1139826"/>
          </a:xfrm>
        </p:spPr>
        <p:txBody>
          <a:bodyPr anchor="ctr"/>
          <a:lstStyle/>
          <a:p>
            <a:pPr eaLnBrk="1" hangingPunct="1"/>
            <a:r>
              <a:rPr lang="en-US" altLang="zh-CN" sz="3800" smtClean="0">
                <a:ea typeface="SimSun" pitchFamily="2" charset="-122"/>
              </a:rPr>
              <a:t>Regular Slot Filling</a:t>
            </a:r>
            <a:r>
              <a:rPr lang="en-US" altLang="zh-CN" sz="3500" smtClean="0">
                <a:ea typeface="SimSun" pitchFamily="2" charset="-122"/>
              </a:rPr>
              <a:t> </a:t>
            </a:r>
          </a:p>
        </p:txBody>
      </p:sp>
      <p:sp>
        <p:nvSpPr>
          <p:cNvPr id="227332" name="Rectangle 3"/>
          <p:cNvSpPr>
            <a:spLocks noGrp="1" noChangeArrowheads="1"/>
          </p:cNvSpPr>
          <p:nvPr>
            <p:ph idx="4294967295"/>
          </p:nvPr>
        </p:nvSpPr>
        <p:spPr>
          <a:xfrm>
            <a:off x="323850" y="1096963"/>
            <a:ext cx="8424863" cy="5286375"/>
          </a:xfrm>
        </p:spPr>
        <p:txBody>
          <a:bodyPr/>
          <a:lstStyle/>
          <a:p>
            <a:pPr marL="571500" indent="-571500" eaLnBrk="1" hangingPunct="1">
              <a:lnSpc>
                <a:spcPct val="80000"/>
              </a:lnSpc>
            </a:pPr>
            <a:r>
              <a:rPr lang="en-US" altLang="zh-CN" sz="2700" smtClean="0">
                <a:ea typeface="SimSun" pitchFamily="2" charset="-122"/>
              </a:rPr>
              <a:t>(Chen et al., 2010; Tamang and Ji, 2011)</a:t>
            </a:r>
            <a:endParaRPr lang="en-US" altLang="zh-CN" sz="2600" smtClean="0">
              <a:ea typeface="SimSun" pitchFamily="2" charset="-122"/>
            </a:endParaRPr>
          </a:p>
          <a:p>
            <a:pPr marL="571500" indent="-571500" eaLnBrk="1" hangingPunct="1">
              <a:lnSpc>
                <a:spcPct val="80000"/>
              </a:lnSpc>
            </a:pPr>
            <a:r>
              <a:rPr lang="en-US" altLang="zh-CN" sz="2600" smtClean="0">
                <a:ea typeface="SimSun" pitchFamily="2" charset="-122"/>
              </a:rPr>
              <a:t>Query expansion based on templates and Wikipedia links</a:t>
            </a:r>
          </a:p>
          <a:p>
            <a:pPr marL="571500" indent="-571500" eaLnBrk="1" hangingPunct="1">
              <a:lnSpc>
                <a:spcPct val="80000"/>
              </a:lnSpc>
            </a:pPr>
            <a:r>
              <a:rPr lang="en-US" altLang="zh-CN" sz="2600" smtClean="0">
                <a:ea typeface="SimSun" pitchFamily="2" charset="-122"/>
              </a:rPr>
              <a:t>Pattern Learning</a:t>
            </a:r>
          </a:p>
          <a:p>
            <a:pPr marL="952500" lvl="1" indent="-495300" eaLnBrk="1" hangingPunct="1">
              <a:lnSpc>
                <a:spcPct val="80000"/>
              </a:lnSpc>
            </a:pPr>
            <a:r>
              <a:rPr lang="en-US" altLang="zh-CN" sz="2200" smtClean="0">
                <a:ea typeface="SimSun" pitchFamily="2" charset="-122"/>
              </a:rPr>
              <a:t>Selection of query-answer pairs from Wikipedia Infobox</a:t>
            </a:r>
          </a:p>
          <a:p>
            <a:pPr marL="1143000" lvl="2" indent="-228600" eaLnBrk="1" hangingPunct="1">
              <a:lnSpc>
                <a:spcPct val="80000"/>
              </a:lnSpc>
            </a:pPr>
            <a:r>
              <a:rPr lang="en-US" altLang="zh-CN" sz="2000" smtClean="0">
                <a:ea typeface="SimSun" pitchFamily="2" charset="-122"/>
              </a:rPr>
              <a:t>split into two sets</a:t>
            </a:r>
            <a:endParaRPr lang="en-US" altLang="zh-CN" sz="2000" b="1" smtClean="0">
              <a:ea typeface="SimSun" pitchFamily="2" charset="-122"/>
            </a:endParaRPr>
          </a:p>
          <a:p>
            <a:pPr marL="952500" lvl="1" indent="-495300" eaLnBrk="1" hangingPunct="1">
              <a:lnSpc>
                <a:spcPct val="80000"/>
              </a:lnSpc>
            </a:pPr>
            <a:r>
              <a:rPr lang="en-US" altLang="zh-CN" sz="2200" smtClean="0">
                <a:ea typeface="SimSun" pitchFamily="2" charset="-122"/>
              </a:rPr>
              <a:t>Pattern extraction</a:t>
            </a:r>
          </a:p>
          <a:p>
            <a:pPr marL="1143000" lvl="2" indent="-228600" eaLnBrk="1" hangingPunct="1">
              <a:lnSpc>
                <a:spcPct val="80000"/>
              </a:lnSpc>
            </a:pPr>
            <a:r>
              <a:rPr lang="en-US" altLang="zh-CN" sz="2000" smtClean="0">
                <a:ea typeface="SimSun" pitchFamily="2" charset="-122"/>
              </a:rPr>
              <a:t>For each {</a:t>
            </a:r>
            <a:r>
              <a:rPr lang="en-US" altLang="zh-CN" sz="2000" i="1" smtClean="0">
                <a:ea typeface="SimSun" pitchFamily="2" charset="-122"/>
              </a:rPr>
              <a:t>q,a}</a:t>
            </a:r>
            <a:r>
              <a:rPr lang="en-US" altLang="zh-CN" sz="2000" smtClean="0">
                <a:ea typeface="SimSun" pitchFamily="2" charset="-122"/>
              </a:rPr>
              <a:t> pair, generalize patterns by entity tagging and regular expressions  e.g. </a:t>
            </a:r>
            <a:r>
              <a:rPr lang="en-US" altLang="zh-CN" sz="2000" i="1" smtClean="0">
                <a:ea typeface="SimSun" pitchFamily="2" charset="-122"/>
              </a:rPr>
              <a:t>&lt;q&gt;</a:t>
            </a:r>
            <a:r>
              <a:rPr lang="en-US" altLang="zh-CN" sz="2000" smtClean="0">
                <a:ea typeface="SimSun" pitchFamily="2" charset="-122"/>
              </a:rPr>
              <a:t> died at the age of </a:t>
            </a:r>
            <a:r>
              <a:rPr lang="en-US" altLang="zh-CN" sz="2000" i="1" smtClean="0">
                <a:ea typeface="SimSun" pitchFamily="2" charset="-122"/>
              </a:rPr>
              <a:t>&lt;a&gt;</a:t>
            </a:r>
            <a:endParaRPr lang="en-US" altLang="zh-CN" sz="2000" smtClean="0">
              <a:ea typeface="SimSun" pitchFamily="2" charset="-122"/>
            </a:endParaRPr>
          </a:p>
          <a:p>
            <a:pPr marL="952500" lvl="1" indent="-495300" eaLnBrk="1" hangingPunct="1">
              <a:lnSpc>
                <a:spcPct val="80000"/>
              </a:lnSpc>
            </a:pPr>
            <a:r>
              <a:rPr lang="en-US" altLang="zh-CN" sz="2200" smtClean="0">
                <a:ea typeface="SimSun" pitchFamily="2" charset="-122"/>
              </a:rPr>
              <a:t>Pattern assessment</a:t>
            </a:r>
          </a:p>
          <a:p>
            <a:pPr marL="1143000" lvl="2" indent="-228600" eaLnBrk="1" hangingPunct="1">
              <a:lnSpc>
                <a:spcPct val="80000"/>
              </a:lnSpc>
            </a:pPr>
            <a:r>
              <a:rPr lang="en-US" altLang="zh-CN" sz="2000" smtClean="0">
                <a:ea typeface="SimSun" pitchFamily="2" charset="-122"/>
              </a:rPr>
              <a:t>Evaluate and filter based on matching rate</a:t>
            </a:r>
          </a:p>
          <a:p>
            <a:pPr marL="952500" lvl="1" indent="-495300" eaLnBrk="1" hangingPunct="1">
              <a:lnSpc>
                <a:spcPct val="80000"/>
              </a:lnSpc>
            </a:pPr>
            <a:r>
              <a:rPr lang="en-US" altLang="zh-CN" sz="2200" smtClean="0">
                <a:ea typeface="SimSun" pitchFamily="2" charset="-122"/>
              </a:rPr>
              <a:t>Pattern matching </a:t>
            </a:r>
          </a:p>
          <a:p>
            <a:pPr marL="1143000" lvl="2" indent="-228600" eaLnBrk="1" hangingPunct="1">
              <a:lnSpc>
                <a:spcPct val="80000"/>
              </a:lnSpc>
            </a:pPr>
            <a:r>
              <a:rPr lang="en-US" altLang="zh-CN" sz="2000" smtClean="0">
                <a:ea typeface="SimSun" pitchFamily="2" charset="-122"/>
              </a:rPr>
              <a:t>Combine with coreference resolution</a:t>
            </a:r>
          </a:p>
          <a:p>
            <a:pPr marL="952500" lvl="1" indent="-495300" eaLnBrk="1" hangingPunct="1">
              <a:lnSpc>
                <a:spcPct val="80000"/>
              </a:lnSpc>
            </a:pPr>
            <a:r>
              <a:rPr lang="en-US" altLang="zh-CN" sz="2200" smtClean="0">
                <a:ea typeface="SimSun" pitchFamily="2" charset="-122"/>
              </a:rPr>
              <a:t>Answer filtering based on entity type checking, dictionary checking and dependency parsing constraint filtering</a:t>
            </a:r>
          </a:p>
          <a:p>
            <a:pPr marL="952500" lvl="1" indent="-495300" eaLnBrk="1" hangingPunct="1">
              <a:lnSpc>
                <a:spcPct val="80000"/>
              </a:lnSpc>
            </a:pPr>
            <a:endParaRPr lang="en-US" altLang="zh-CN" sz="2200" smtClean="0">
              <a:ea typeface="SimSun" pitchFamily="2" charset="-122"/>
            </a:endParaRPr>
          </a:p>
        </p:txBody>
      </p:sp>
      <p:sp>
        <p:nvSpPr>
          <p:cNvPr id="227333" name="Slide Number Placeholder 3"/>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eaLnBrk="0" hangingPunct="0">
              <a:lnSpc>
                <a:spcPct val="80000"/>
              </a:lnSpc>
              <a:spcBef>
                <a:spcPct val="20000"/>
              </a:spcBef>
              <a:buClr>
                <a:schemeClr val="accent1"/>
              </a:buClr>
              <a:buSzPct val="65000"/>
              <a:buFont typeface="Wingdings" pitchFamily="2" charset="2"/>
              <a:buNone/>
            </a:pPr>
            <a:endParaRPr lang="en-GB" sz="1200">
              <a:solidFill>
                <a:srgbClr val="898989"/>
              </a:solidFill>
              <a:ea typeface="SimSun" pitchFamily="2" charset="-122"/>
            </a:endParaRP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56" name="Rectangle 6"/>
          <p:cNvSpPr>
            <a:spLocks noGrp="1" noChangeArrowheads="1"/>
          </p:cNvSpPr>
          <p:nvPr>
            <p:ph type="sldNum" sz="quarter" idx="12"/>
          </p:nvPr>
        </p:nvSpPr>
        <p:spPr>
          <a:ln>
            <a:miter lim="800000"/>
            <a:headEnd/>
            <a:tailEnd/>
          </a:ln>
        </p:spPr>
        <p:txBody>
          <a:bodyPr/>
          <a:lstStyle/>
          <a:p>
            <a:pPr>
              <a:defRPr/>
            </a:pPr>
            <a:fld id="{E176534E-1298-422C-8324-7B6888DCB5AA}" type="slidenum">
              <a:rPr lang="en-US" smtClean="0"/>
              <a:pPr>
                <a:defRPr/>
              </a:pPr>
              <a:t>95</a:t>
            </a:fld>
            <a:endParaRPr lang="en-US" smtClean="0"/>
          </a:p>
        </p:txBody>
      </p:sp>
      <p:sp>
        <p:nvSpPr>
          <p:cNvPr id="218157"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7F829CEB-D34A-433F-86E8-EF9DE1D7D31B}" type="slidenum">
              <a:rPr lang="en-US" sz="1200">
                <a:latin typeface="Garamond" pitchFamily="18" charset="0"/>
              </a:rPr>
              <a:pPr algn="r"/>
              <a:t>95</a:t>
            </a:fld>
            <a:endParaRPr lang="en-US" sz="1200">
              <a:latin typeface="Garamond" pitchFamily="18" charset="0"/>
            </a:endParaRPr>
          </a:p>
        </p:txBody>
      </p:sp>
      <p:sp>
        <p:nvSpPr>
          <p:cNvPr id="218158" name="Rectangle 3"/>
          <p:cNvSpPr>
            <a:spLocks noGrp="1" noChangeArrowheads="1"/>
          </p:cNvSpPr>
          <p:nvPr>
            <p:ph idx="4294967295"/>
          </p:nvPr>
        </p:nvSpPr>
        <p:spPr>
          <a:xfrm>
            <a:off x="468313" y="1182688"/>
            <a:ext cx="8424862" cy="4879975"/>
          </a:xfrm>
        </p:spPr>
        <p:txBody>
          <a:bodyPr/>
          <a:lstStyle/>
          <a:p>
            <a:pPr marL="571500" indent="-571500" eaLnBrk="1" hangingPunct="1"/>
            <a:r>
              <a:rPr lang="en-US" altLang="zh-CN" sz="2600" smtClean="0">
                <a:ea typeface="SimSun" pitchFamily="2" charset="-122"/>
              </a:rPr>
              <a:t>Automatic Content Extraction (ACE) Information Extraction</a:t>
            </a:r>
          </a:p>
          <a:p>
            <a:pPr marL="952500" lvl="1" indent="-495300" eaLnBrk="1" hangingPunct="1"/>
            <a:r>
              <a:rPr lang="en-US" altLang="zh-CN" sz="2200" smtClean="0">
                <a:ea typeface="SimSun" pitchFamily="2" charset="-122"/>
              </a:rPr>
              <a:t>Apply ACE Cross-document IE (Ji et al., 2009)</a:t>
            </a:r>
          </a:p>
          <a:p>
            <a:pPr marL="952500" lvl="1" indent="-495300" eaLnBrk="1" hangingPunct="1"/>
            <a:r>
              <a:rPr lang="en-US" altLang="zh-CN" sz="2200" smtClean="0">
                <a:ea typeface="SimSun" pitchFamily="2" charset="-122"/>
              </a:rPr>
              <a:t>Mapping ACE to KBP</a:t>
            </a:r>
          </a:p>
          <a:p>
            <a:pPr marL="571500" indent="-571500" eaLnBrk="1" hangingPunct="1"/>
            <a:r>
              <a:rPr lang="en-US" altLang="zh-CN" sz="2600" smtClean="0">
                <a:ea typeface="SimSun" pitchFamily="2" charset="-122"/>
              </a:rPr>
              <a:t>Question Answering</a:t>
            </a:r>
          </a:p>
          <a:p>
            <a:pPr marL="952500" lvl="1" indent="-495300" eaLnBrk="1" hangingPunct="1"/>
            <a:r>
              <a:rPr lang="en-US" altLang="zh-CN" sz="2200" smtClean="0">
                <a:ea typeface="SimSun" pitchFamily="2" charset="-122"/>
              </a:rPr>
              <a:t>Apply open domain QA system, OpenEphyra (Schlaefer et al., 2007)</a:t>
            </a:r>
          </a:p>
          <a:p>
            <a:pPr marL="952500" lvl="1" indent="-495300" eaLnBrk="1" hangingPunct="1"/>
            <a:r>
              <a:rPr lang="en-US" altLang="zh-CN" sz="2200" smtClean="0">
                <a:ea typeface="SimSun" pitchFamily="2" charset="-122"/>
              </a:rPr>
              <a:t>Relevance metric related to PMI and CCP</a:t>
            </a:r>
          </a:p>
          <a:p>
            <a:pPr marL="1600200" lvl="3" indent="-228600" eaLnBrk="1" hangingPunct="1">
              <a:buFont typeface="Wingdings" pitchFamily="2" charset="2"/>
              <a:buNone/>
            </a:pPr>
            <a:r>
              <a:rPr lang="en-US" altLang="zh-CN" sz="1800" i="1" smtClean="0">
                <a:ea typeface="SimSun" pitchFamily="2" charset="-122"/>
              </a:rPr>
              <a:t>P (q, a) = P (q NEAR a): NEAR </a:t>
            </a:r>
            <a:r>
              <a:rPr lang="en-US" altLang="zh-CN" sz="1800" smtClean="0">
                <a:ea typeface="SimSun" pitchFamily="2" charset="-122"/>
              </a:rPr>
              <a:t>within the same sentence boundary</a:t>
            </a:r>
          </a:p>
          <a:p>
            <a:pPr marL="1143000" lvl="2" indent="-228600" eaLnBrk="1" hangingPunct="1"/>
            <a:endParaRPr lang="en-US" altLang="zh-CN" sz="1800" smtClean="0">
              <a:ea typeface="SimSun" pitchFamily="2" charset="-122"/>
            </a:endParaRPr>
          </a:p>
          <a:p>
            <a:pPr marL="1143000" lvl="2" indent="-228600" eaLnBrk="1" hangingPunct="1"/>
            <a:endParaRPr lang="en-US" altLang="zh-CN" sz="1800" smtClean="0">
              <a:ea typeface="SimSun" pitchFamily="2" charset="-122"/>
            </a:endParaRPr>
          </a:p>
          <a:p>
            <a:pPr marL="952500" lvl="1" indent="-495300" eaLnBrk="1" hangingPunct="1"/>
            <a:r>
              <a:rPr lang="en-US" altLang="zh-CN" sz="2200" smtClean="0">
                <a:ea typeface="SimSun" pitchFamily="2" charset="-122"/>
              </a:rPr>
              <a:t>Heuristic rules for Answer Filtering</a:t>
            </a:r>
            <a:endParaRPr lang="en-US" altLang="zh-CN" sz="2000" smtClean="0">
              <a:ea typeface="SimSun" pitchFamily="2" charset="-122"/>
            </a:endParaRPr>
          </a:p>
          <a:p>
            <a:pPr marL="1143000" lvl="2" indent="-228600" eaLnBrk="1" hangingPunct="1">
              <a:buFont typeface="Wingdings" pitchFamily="2" charset="2"/>
              <a:buNone/>
            </a:pPr>
            <a:endParaRPr lang="en-US" altLang="zh-CN" sz="1800" smtClean="0">
              <a:ea typeface="SimSun" pitchFamily="2" charset="-122"/>
            </a:endParaRPr>
          </a:p>
        </p:txBody>
      </p:sp>
      <p:graphicFrame>
        <p:nvGraphicFramePr>
          <p:cNvPr id="218155" name="Object 43"/>
          <p:cNvGraphicFramePr>
            <a:graphicFrameLocks noChangeAspect="1"/>
          </p:cNvGraphicFramePr>
          <p:nvPr/>
        </p:nvGraphicFramePr>
        <p:xfrm>
          <a:off x="1806575" y="4781550"/>
          <a:ext cx="5327650" cy="806450"/>
        </p:xfrm>
        <a:graphic>
          <a:graphicData uri="http://schemas.openxmlformats.org/presentationml/2006/ole">
            <mc:AlternateContent xmlns:mc="http://schemas.openxmlformats.org/markup-compatibility/2006">
              <mc:Choice xmlns:v="urn:schemas-microsoft-com:vml" Requires="v">
                <p:oleObj spid="_x0000_s218156" name="Equation" r:id="rId4" imgW="2768600" imgH="419100" progId="Equation.3">
                  <p:embed/>
                </p:oleObj>
              </mc:Choice>
              <mc:Fallback>
                <p:oleObj name="Equation" r:id="rId4" imgW="2768600" imgH="419100" progId="Equation.3">
                  <p:embed/>
                  <p:pic>
                    <p:nvPicPr>
                      <p:cNvPr id="0" name="Picture 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6575" y="4781550"/>
                        <a:ext cx="5327650" cy="80645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18159"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eaLnBrk="0" hangingPunct="0">
              <a:lnSpc>
                <a:spcPct val="80000"/>
              </a:lnSpc>
              <a:spcBef>
                <a:spcPct val="20000"/>
              </a:spcBef>
              <a:buClr>
                <a:schemeClr val="accent1"/>
              </a:buClr>
              <a:buSzPct val="65000"/>
              <a:buFont typeface="Wingdings" pitchFamily="2" charset="2"/>
              <a:buNone/>
            </a:pPr>
            <a:endParaRPr lang="en-GB" sz="1200">
              <a:solidFill>
                <a:srgbClr val="898989"/>
              </a:solidFill>
              <a:ea typeface="SimSun" pitchFamily="2" charset="-122"/>
            </a:endParaRPr>
          </a:p>
        </p:txBody>
      </p:sp>
      <p:sp>
        <p:nvSpPr>
          <p:cNvPr id="218160" name="Rectangle 2"/>
          <p:cNvSpPr>
            <a:spLocks noChangeArrowheads="1"/>
          </p:cNvSpPr>
          <p:nvPr/>
        </p:nvSpPr>
        <p:spPr bwMode="auto">
          <a:xfrm>
            <a:off x="1001713" y="261938"/>
            <a:ext cx="8229600" cy="1139825"/>
          </a:xfrm>
          <a:prstGeom prst="rect">
            <a:avLst/>
          </a:prstGeom>
          <a:noFill/>
          <a:ln w="9525">
            <a:noFill/>
            <a:miter lim="800000"/>
            <a:headEnd/>
            <a:tailEnd/>
          </a:ln>
        </p:spPr>
        <p:txBody>
          <a:bodyPr/>
          <a:lstStyle/>
          <a:p>
            <a:r>
              <a:rPr lang="en-US" altLang="zh-CN" sz="3800">
                <a:solidFill>
                  <a:schemeClr val="tx2"/>
                </a:solidFill>
                <a:latin typeface="Garamond" pitchFamily="18" charset="0"/>
                <a:ea typeface="SimSun" pitchFamily="2" charset="-122"/>
              </a:rPr>
              <a:t>Regular Slot Filling (Cont’)</a:t>
            </a:r>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6"/>
          <p:cNvSpPr>
            <a:spLocks noGrp="1" noChangeArrowheads="1"/>
          </p:cNvSpPr>
          <p:nvPr>
            <p:ph type="sldNum" sz="quarter" idx="12"/>
          </p:nvPr>
        </p:nvSpPr>
        <p:spPr>
          <a:ln>
            <a:miter lim="800000"/>
            <a:headEnd/>
            <a:tailEnd/>
          </a:ln>
        </p:spPr>
        <p:txBody>
          <a:bodyPr/>
          <a:lstStyle/>
          <a:p>
            <a:pPr>
              <a:defRPr/>
            </a:pPr>
            <a:fld id="{DF8A1B56-B185-4B22-B576-364D9F58D234}" type="slidenum">
              <a:rPr lang="en-US" smtClean="0"/>
              <a:pPr>
                <a:defRPr/>
              </a:pPr>
              <a:t>96</a:t>
            </a:fld>
            <a:endParaRPr lang="en-US" smtClean="0"/>
          </a:p>
        </p:txBody>
      </p:sp>
      <p:sp>
        <p:nvSpPr>
          <p:cNvPr id="231426"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EC248B1D-A28B-464F-ABA1-B4281850313F}" type="slidenum">
              <a:rPr lang="en-US" sz="1200">
                <a:latin typeface="Garamond" pitchFamily="18" charset="0"/>
              </a:rPr>
              <a:pPr algn="r"/>
              <a:t>96</a:t>
            </a:fld>
            <a:endParaRPr lang="en-US" sz="1200">
              <a:latin typeface="Garamond" pitchFamily="18" charset="0"/>
            </a:endParaRPr>
          </a:p>
        </p:txBody>
      </p:sp>
      <p:sp>
        <p:nvSpPr>
          <p:cNvPr id="231427" name="Rectangle 3"/>
          <p:cNvSpPr>
            <a:spLocks noGrp="1" noChangeArrowheads="1"/>
          </p:cNvSpPr>
          <p:nvPr>
            <p:ph idx="4294967295"/>
          </p:nvPr>
        </p:nvSpPr>
        <p:spPr>
          <a:xfrm>
            <a:off x="261938" y="950913"/>
            <a:ext cx="8424862" cy="5040312"/>
          </a:xfrm>
        </p:spPr>
        <p:txBody>
          <a:bodyPr/>
          <a:lstStyle/>
          <a:p>
            <a:pPr marL="571500" indent="-571500" eaLnBrk="1" hangingPunct="1"/>
            <a:r>
              <a:rPr lang="en-US" altLang="zh-CN" sz="2000" smtClean="0">
                <a:ea typeface="SimSun" pitchFamily="2" charset="-122"/>
              </a:rPr>
              <a:t>Maximum Entropy (MaxEnt) based supervised re-ranking model to re-rank candidate answers for the same slot</a:t>
            </a:r>
          </a:p>
          <a:p>
            <a:pPr marL="571500" indent="-571500" eaLnBrk="1" hangingPunct="1"/>
            <a:r>
              <a:rPr lang="en-US" altLang="zh-CN" sz="2000" smtClean="0">
                <a:ea typeface="SimSun" pitchFamily="2" charset="-122"/>
              </a:rPr>
              <a:t>Low-Transparency Features</a:t>
            </a:r>
          </a:p>
          <a:p>
            <a:pPr marL="952500" lvl="1" indent="-495300" eaLnBrk="1" hangingPunct="1"/>
            <a:r>
              <a:rPr lang="en-US" altLang="zh-CN" sz="1600" smtClean="0">
                <a:ea typeface="SimSun" pitchFamily="2" charset="-122"/>
              </a:rPr>
              <a:t>System and Slot Type: identifies the system of origin and the slot type</a:t>
            </a:r>
          </a:p>
          <a:p>
            <a:pPr marL="952500" lvl="1" indent="-495300" eaLnBrk="1" hangingPunct="1"/>
            <a:r>
              <a:rPr lang="en-US" altLang="zh-CN" sz="1600" smtClean="0">
                <a:ea typeface="SimSun" pitchFamily="2" charset="-122"/>
              </a:rPr>
              <a:t>Number of Tokens and Slot Type: the number of tokens in the answer by the slot type</a:t>
            </a:r>
          </a:p>
          <a:p>
            <a:pPr marL="952500" lvl="1" indent="-495300" eaLnBrk="1" hangingPunct="1"/>
            <a:r>
              <a:rPr lang="en-US" altLang="zh-CN" sz="1600" smtClean="0">
                <a:ea typeface="SimSun" pitchFamily="2" charset="-122"/>
              </a:rPr>
              <a:t>Answer Frequency</a:t>
            </a:r>
          </a:p>
          <a:p>
            <a:pPr marL="571500" indent="-571500" eaLnBrk="1" hangingPunct="1"/>
            <a:r>
              <a:rPr lang="en-US" altLang="zh-CN" sz="2000" smtClean="0">
                <a:ea typeface="SimSun" pitchFamily="2" charset="-122"/>
              </a:rPr>
              <a:t>High-Transparency Features</a:t>
            </a:r>
          </a:p>
          <a:p>
            <a:pPr marL="952500" lvl="1" indent="-495300" eaLnBrk="1" hangingPunct="1"/>
            <a:r>
              <a:rPr lang="en-US" altLang="zh-CN" sz="1600" smtClean="0">
                <a:ea typeface="SimSun" pitchFamily="2" charset="-122"/>
              </a:rPr>
              <a:t>Answer Name Type: the name type of the candidate answer</a:t>
            </a:r>
          </a:p>
          <a:p>
            <a:pPr marL="952500" lvl="1" indent="-495300" eaLnBrk="1" hangingPunct="1"/>
            <a:r>
              <a:rPr lang="en-US" altLang="zh-CN" sz="1600" smtClean="0">
                <a:ea typeface="SimSun" pitchFamily="2" charset="-122"/>
              </a:rPr>
              <a:t>Dependence Parse and its length</a:t>
            </a:r>
          </a:p>
          <a:p>
            <a:pPr marL="952500" lvl="1" indent="-495300" eaLnBrk="1" hangingPunct="1"/>
            <a:r>
              <a:rPr lang="en-US" altLang="zh-CN" sz="1600" smtClean="0">
                <a:ea typeface="SimSun" pitchFamily="2" charset="-122"/>
              </a:rPr>
              <a:t>Trigger Words: if a slot type related trigger word is in the system provided context sentence</a:t>
            </a:r>
          </a:p>
          <a:p>
            <a:pPr marL="952500" lvl="1" indent="-495300" eaLnBrk="1" hangingPunct="1"/>
            <a:r>
              <a:rPr lang="en-US" altLang="zh-CN" sz="1600" smtClean="0">
                <a:ea typeface="SimSun" pitchFamily="2" charset="-122"/>
              </a:rPr>
              <a:t>Comma Delimited List: if the context sentence is a long comma delimited list</a:t>
            </a:r>
          </a:p>
          <a:p>
            <a:pPr marL="952500" lvl="1" indent="-495300" eaLnBrk="1" hangingPunct="1"/>
            <a:r>
              <a:rPr lang="en-US" altLang="zh-CN" sz="1600" smtClean="0">
                <a:ea typeface="SimSun" pitchFamily="2" charset="-122"/>
              </a:rPr>
              <a:t>Query Subset of Answer: if the query is a subset of the answer</a:t>
            </a:r>
          </a:p>
          <a:p>
            <a:pPr marL="952500" lvl="1" indent="-495300" eaLnBrk="1" hangingPunct="1"/>
            <a:r>
              <a:rPr lang="en-US" altLang="zh-CN" sz="1600" smtClean="0">
                <a:ea typeface="SimSun" pitchFamily="2" charset="-122"/>
              </a:rPr>
              <a:t>Invalid Answer: if an answer is listed in set of predefined invalid answers (e.g., \the" or \city")</a:t>
            </a:r>
          </a:p>
          <a:p>
            <a:pPr marL="952500" lvl="1" indent="-495300" eaLnBrk="1" hangingPunct="1"/>
            <a:r>
              <a:rPr lang="en-US" altLang="zh-CN" sz="1600" smtClean="0">
                <a:ea typeface="SimSun" pitchFamily="2" charset="-122"/>
              </a:rPr>
              <a:t>Date/Age/Number Validation</a:t>
            </a:r>
          </a:p>
          <a:p>
            <a:pPr marL="952500" lvl="1" indent="-495300" eaLnBrk="1" hangingPunct="1"/>
            <a:r>
              <a:rPr lang="en-US" altLang="zh-CN" sz="1600" smtClean="0">
                <a:ea typeface="SimSun" pitchFamily="2" charset="-122"/>
              </a:rPr>
              <a:t>Country, City, Nationality and Title Validation with gazetteer</a:t>
            </a:r>
          </a:p>
          <a:p>
            <a:pPr marL="952500" lvl="1" indent="-495300" eaLnBrk="1" hangingPunct="1"/>
            <a:r>
              <a:rPr lang="en-US" altLang="zh-CN" sz="1600" smtClean="0">
                <a:ea typeface="SimSun" pitchFamily="2" charset="-122"/>
              </a:rPr>
              <a:t>…</a:t>
            </a:r>
          </a:p>
          <a:p>
            <a:pPr marL="571500" indent="-571500" eaLnBrk="1" hangingPunct="1"/>
            <a:endParaRPr lang="en-US" altLang="zh-CN" sz="1600" smtClean="0">
              <a:ea typeface="SimSun" pitchFamily="2" charset="-122"/>
            </a:endParaRPr>
          </a:p>
        </p:txBody>
      </p:sp>
      <p:sp>
        <p:nvSpPr>
          <p:cNvPr id="231428" name="Rectangle 2"/>
          <p:cNvSpPr>
            <a:spLocks noChangeArrowheads="1"/>
          </p:cNvSpPr>
          <p:nvPr/>
        </p:nvSpPr>
        <p:spPr bwMode="auto">
          <a:xfrm>
            <a:off x="1001713" y="261938"/>
            <a:ext cx="8229600" cy="1139825"/>
          </a:xfrm>
          <a:prstGeom prst="rect">
            <a:avLst/>
          </a:prstGeom>
          <a:noFill/>
          <a:ln w="9525">
            <a:noFill/>
            <a:miter lim="800000"/>
            <a:headEnd/>
            <a:tailEnd/>
          </a:ln>
        </p:spPr>
        <p:txBody>
          <a:bodyPr/>
          <a:lstStyle/>
          <a:p>
            <a:r>
              <a:rPr lang="en-US" altLang="zh-CN" sz="3800">
                <a:solidFill>
                  <a:schemeClr val="tx2"/>
                </a:solidFill>
                <a:latin typeface="Garamond" pitchFamily="18" charset="0"/>
                <a:ea typeface="SimSun" pitchFamily="2" charset="-122"/>
              </a:rPr>
              <a:t>Regular Slot Filling (Cont’)</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3473" name="Rectangle 6"/>
          <p:cNvSpPr>
            <a:spLocks noGrp="1" noChangeArrowheads="1"/>
          </p:cNvSpPr>
          <p:nvPr>
            <p:ph type="sldNum" sz="quarter" idx="12"/>
          </p:nvPr>
        </p:nvSpPr>
        <p:spPr>
          <a:ln>
            <a:miter lim="800000"/>
            <a:headEnd/>
            <a:tailEnd/>
          </a:ln>
        </p:spPr>
        <p:txBody>
          <a:bodyPr/>
          <a:lstStyle/>
          <a:p>
            <a:pPr>
              <a:defRPr/>
            </a:pPr>
            <a:fld id="{72B1F955-D746-412D-999C-A4ABE1BDAF2D}" type="slidenum">
              <a:rPr lang="en-US" smtClean="0"/>
              <a:pPr>
                <a:defRPr/>
              </a:pPr>
              <a:t>97</a:t>
            </a:fld>
            <a:endParaRPr lang="en-US" smtClean="0"/>
          </a:p>
        </p:txBody>
      </p:sp>
      <p:sp>
        <p:nvSpPr>
          <p:cNvPr id="233474"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9C5ECE10-556B-461A-9641-5833B9AB352B}" type="slidenum">
              <a:rPr lang="en-US" sz="1200">
                <a:latin typeface="Garamond" pitchFamily="18" charset="0"/>
              </a:rPr>
              <a:pPr algn="r"/>
              <a:t>97</a:t>
            </a:fld>
            <a:endParaRPr lang="en-US" sz="1200">
              <a:latin typeface="Garamond" pitchFamily="18" charset="0"/>
            </a:endParaRPr>
          </a:p>
        </p:txBody>
      </p:sp>
      <p:sp>
        <p:nvSpPr>
          <p:cNvPr id="233475" name="Title 34"/>
          <p:cNvSpPr>
            <a:spLocks noGrp="1"/>
          </p:cNvSpPr>
          <p:nvPr>
            <p:ph type="title" idx="4294967295"/>
          </p:nvPr>
        </p:nvSpPr>
        <p:spPr>
          <a:xfrm>
            <a:off x="914400" y="-214313"/>
            <a:ext cx="8229600" cy="1139826"/>
          </a:xfrm>
        </p:spPr>
        <p:txBody>
          <a:bodyPr anchor="b"/>
          <a:lstStyle/>
          <a:p>
            <a:pPr eaLnBrk="1" hangingPunct="1"/>
            <a:r>
              <a:rPr lang="en-US" sz="3800" smtClean="0">
                <a:ea typeface="SimSun" pitchFamily="2" charset="-122"/>
              </a:rPr>
              <a:t>Temporal Classification</a:t>
            </a:r>
            <a:endParaRPr lang="en-US" sz="3800" smtClean="0">
              <a:ea typeface="ＭＳ Ｐゴシック" pitchFamily="34" charset="-128"/>
            </a:endParaRPr>
          </a:p>
        </p:txBody>
      </p:sp>
      <p:sp>
        <p:nvSpPr>
          <p:cNvPr id="233476" name="Rectangle 3"/>
          <p:cNvSpPr>
            <a:spLocks noGrp="1" noChangeArrowheads="1"/>
          </p:cNvSpPr>
          <p:nvPr>
            <p:ph sz="quarter" idx="4294967295"/>
          </p:nvPr>
        </p:nvSpPr>
        <p:spPr>
          <a:xfrm>
            <a:off x="457200" y="1219200"/>
            <a:ext cx="7931150" cy="4937125"/>
          </a:xfrm>
        </p:spPr>
        <p:txBody>
          <a:bodyPr/>
          <a:lstStyle/>
          <a:p>
            <a:pPr marL="273050" indent="-273050" eaLnBrk="1" hangingPunct="1">
              <a:lnSpc>
                <a:spcPct val="80000"/>
              </a:lnSpc>
            </a:pPr>
            <a:r>
              <a:rPr lang="en-US" sz="1900" i="1" smtClean="0">
                <a:ea typeface="PMingLiU" pitchFamily="18" charset="-120"/>
              </a:rPr>
              <a:t>In </a:t>
            </a:r>
            <a:r>
              <a:rPr lang="en-US" sz="1900" b="1" i="1" smtClean="0">
                <a:solidFill>
                  <a:srgbClr val="FF3300"/>
                </a:solidFill>
                <a:ea typeface="PMingLiU" pitchFamily="18" charset="-120"/>
              </a:rPr>
              <a:t>1975</a:t>
            </a:r>
            <a:r>
              <a:rPr lang="en-US" sz="1900" i="1" smtClean="0">
                <a:ea typeface="PMingLiU" pitchFamily="18" charset="-120"/>
              </a:rPr>
              <a:t>, after being fired from Columbia amid allegations that he used company funds to pay for his son's bar mitzvah, </a:t>
            </a:r>
            <a:r>
              <a:rPr lang="en-US" sz="1900" b="1" i="1" smtClean="0">
                <a:solidFill>
                  <a:srgbClr val="FF3300"/>
                </a:solidFill>
                <a:ea typeface="PMingLiU" pitchFamily="18" charset="-120"/>
              </a:rPr>
              <a:t>Davis</a:t>
            </a:r>
            <a:r>
              <a:rPr lang="en-US" sz="1900" i="1" smtClean="0">
                <a:ea typeface="PMingLiU" pitchFamily="18" charset="-120"/>
              </a:rPr>
              <a:t> founded </a:t>
            </a:r>
            <a:r>
              <a:rPr lang="en-US" sz="1900" b="1" i="1" smtClean="0">
                <a:solidFill>
                  <a:srgbClr val="FF3300"/>
                </a:solidFill>
                <a:ea typeface="PMingLiU" pitchFamily="18" charset="-120"/>
              </a:rPr>
              <a:t>Arista</a:t>
            </a:r>
            <a:endParaRPr lang="en-US" sz="1900" i="1" smtClean="0">
              <a:ea typeface="ＭＳ Ｐゴシック" pitchFamily="34" charset="-128"/>
            </a:endParaRPr>
          </a:p>
          <a:p>
            <a:pPr marL="547688" lvl="1" indent="-273050" eaLnBrk="1" hangingPunct="1">
              <a:lnSpc>
                <a:spcPct val="80000"/>
              </a:lnSpc>
            </a:pPr>
            <a:r>
              <a:rPr lang="en-US" sz="2000" smtClean="0"/>
              <a:t>Is </a:t>
            </a:r>
            <a:r>
              <a:rPr lang="ja-JP" altLang="en-US" sz="2000" smtClean="0"/>
              <a:t>‘</a:t>
            </a:r>
            <a:r>
              <a:rPr lang="en-US" altLang="ja-JP" sz="2000" smtClean="0"/>
              <a:t>1975</a:t>
            </a:r>
            <a:r>
              <a:rPr lang="ja-JP" altLang="en-US" sz="2000" smtClean="0"/>
              <a:t>’</a:t>
            </a:r>
            <a:r>
              <a:rPr lang="en-US" altLang="ja-JP" sz="2000" smtClean="0"/>
              <a:t> related to the employee_of relation between Davis and Arista?</a:t>
            </a:r>
          </a:p>
          <a:p>
            <a:pPr marL="547688" lvl="1" indent="-273050" eaLnBrk="1" hangingPunct="1">
              <a:lnSpc>
                <a:spcPct val="80000"/>
              </a:lnSpc>
            </a:pPr>
            <a:r>
              <a:rPr lang="en-US" sz="2000" smtClean="0"/>
              <a:t>If so, does it indicate START, END, HOLDS… ?</a:t>
            </a:r>
          </a:p>
          <a:p>
            <a:pPr marL="547688" lvl="1" indent="-273050" eaLnBrk="1" hangingPunct="1">
              <a:lnSpc>
                <a:spcPct val="80000"/>
              </a:lnSpc>
            </a:pPr>
            <a:endParaRPr lang="en-US" sz="1300" smtClean="0"/>
          </a:p>
          <a:p>
            <a:pPr marL="273050" indent="-273050" eaLnBrk="1" hangingPunct="1">
              <a:lnSpc>
                <a:spcPct val="80000"/>
              </a:lnSpc>
            </a:pPr>
            <a:r>
              <a:rPr lang="en-US" sz="1900" smtClean="0">
                <a:ea typeface="ＭＳ Ｐゴシック" pitchFamily="34" charset="-128"/>
              </a:rPr>
              <a:t>Each classification instance represents a temporal expression in the context of the entity and slot value.</a:t>
            </a:r>
            <a:br>
              <a:rPr lang="en-US" sz="1900" smtClean="0">
                <a:ea typeface="ＭＳ Ｐゴシック" pitchFamily="34" charset="-128"/>
              </a:rPr>
            </a:br>
            <a:endParaRPr lang="en-US" sz="1900" smtClean="0">
              <a:ea typeface="ＭＳ Ｐゴシック" pitchFamily="34" charset="-128"/>
            </a:endParaRPr>
          </a:p>
          <a:p>
            <a:pPr marL="273050" indent="-273050" eaLnBrk="1" hangingPunct="1">
              <a:lnSpc>
                <a:spcPct val="80000"/>
              </a:lnSpc>
            </a:pPr>
            <a:r>
              <a:rPr lang="en-US" sz="1900" smtClean="0">
                <a:ea typeface="ＭＳ Ｐゴシック" pitchFamily="34" charset="-128"/>
              </a:rPr>
              <a:t>We consider the following classes</a:t>
            </a:r>
          </a:p>
          <a:p>
            <a:pPr marL="547688" lvl="1" indent="-273050" eaLnBrk="1" hangingPunct="1">
              <a:lnSpc>
                <a:spcPct val="80000"/>
              </a:lnSpc>
              <a:spcAft>
                <a:spcPts val="600"/>
              </a:spcAft>
            </a:pPr>
            <a:r>
              <a:rPr lang="en-US" sz="1700" smtClean="0">
                <a:ea typeface="PMingLiU" pitchFamily="18" charset="-120"/>
              </a:rPr>
              <a:t>START	</a:t>
            </a:r>
            <a:r>
              <a:rPr lang="en-US" sz="1500" i="1" smtClean="0">
                <a:solidFill>
                  <a:srgbClr val="0350FB"/>
                </a:solidFill>
                <a:ea typeface="PMingLiU" pitchFamily="18" charset="-120"/>
              </a:rPr>
              <a:t>Rob </a:t>
            </a:r>
            <a:r>
              <a:rPr lang="en-US" sz="1500" i="1" smtClean="0">
                <a:ea typeface="PMingLiU" pitchFamily="18" charset="-120"/>
              </a:rPr>
              <a:t>joined </a:t>
            </a:r>
            <a:r>
              <a:rPr lang="en-US" sz="1500" i="1" smtClean="0">
                <a:solidFill>
                  <a:srgbClr val="0350FB"/>
                </a:solidFill>
                <a:ea typeface="PMingLiU" pitchFamily="18" charset="-120"/>
              </a:rPr>
              <a:t>Microsoft </a:t>
            </a:r>
            <a:r>
              <a:rPr lang="en-US" sz="1500" i="1" smtClean="0">
                <a:solidFill>
                  <a:srgbClr val="000000"/>
                </a:solidFill>
                <a:ea typeface="PMingLiU" pitchFamily="18" charset="-120"/>
              </a:rPr>
              <a:t>in </a:t>
            </a:r>
            <a:r>
              <a:rPr lang="en-US" sz="1500" i="1" smtClean="0">
                <a:solidFill>
                  <a:srgbClr val="0350FB"/>
                </a:solidFill>
                <a:ea typeface="PMingLiU" pitchFamily="18" charset="-120"/>
              </a:rPr>
              <a:t>1999.</a:t>
            </a:r>
            <a:endParaRPr lang="en-US" sz="1500" smtClean="0">
              <a:solidFill>
                <a:srgbClr val="0350FB"/>
              </a:solidFill>
              <a:ea typeface="PMingLiU" pitchFamily="18" charset="-120"/>
            </a:endParaRPr>
          </a:p>
          <a:p>
            <a:pPr marL="547688" lvl="1" indent="-273050" eaLnBrk="1" hangingPunct="1">
              <a:lnSpc>
                <a:spcPct val="80000"/>
              </a:lnSpc>
              <a:spcAft>
                <a:spcPts val="600"/>
              </a:spcAft>
            </a:pPr>
            <a:r>
              <a:rPr lang="en-US" sz="1700" smtClean="0">
                <a:ea typeface="PMingLiU" pitchFamily="18" charset="-120"/>
              </a:rPr>
              <a:t>END	</a:t>
            </a:r>
            <a:r>
              <a:rPr lang="en-US" sz="1500" i="1" smtClean="0">
                <a:solidFill>
                  <a:srgbClr val="0350FB"/>
                </a:solidFill>
                <a:ea typeface="PMingLiU" pitchFamily="18" charset="-120"/>
              </a:rPr>
              <a:t>Rob </a:t>
            </a:r>
            <a:r>
              <a:rPr lang="en-US" sz="1500" i="1" smtClean="0">
                <a:solidFill>
                  <a:srgbClr val="000000"/>
                </a:solidFill>
                <a:ea typeface="PMingLiU" pitchFamily="18" charset="-120"/>
              </a:rPr>
              <a:t>left </a:t>
            </a:r>
            <a:r>
              <a:rPr lang="en-US" sz="1500" i="1" smtClean="0">
                <a:solidFill>
                  <a:srgbClr val="0350FB"/>
                </a:solidFill>
                <a:ea typeface="PMingLiU" pitchFamily="18" charset="-120"/>
              </a:rPr>
              <a:t>Microsoft </a:t>
            </a:r>
            <a:r>
              <a:rPr lang="en-US" sz="1500" i="1" smtClean="0">
                <a:solidFill>
                  <a:srgbClr val="000000"/>
                </a:solidFill>
                <a:ea typeface="PMingLiU" pitchFamily="18" charset="-120"/>
              </a:rPr>
              <a:t>in </a:t>
            </a:r>
            <a:r>
              <a:rPr lang="en-US" sz="1500" i="1" smtClean="0">
                <a:solidFill>
                  <a:srgbClr val="0350FB"/>
                </a:solidFill>
                <a:ea typeface="PMingLiU" pitchFamily="18" charset="-120"/>
              </a:rPr>
              <a:t>1999.</a:t>
            </a:r>
            <a:endParaRPr lang="en-US" sz="1500" smtClean="0">
              <a:ea typeface="PMingLiU" pitchFamily="18" charset="-120"/>
            </a:endParaRPr>
          </a:p>
          <a:p>
            <a:pPr marL="547688" lvl="1" indent="-273050" eaLnBrk="1" hangingPunct="1">
              <a:lnSpc>
                <a:spcPct val="80000"/>
              </a:lnSpc>
              <a:spcAft>
                <a:spcPts val="600"/>
              </a:spcAft>
            </a:pPr>
            <a:r>
              <a:rPr lang="en-US" sz="1700" smtClean="0">
                <a:ea typeface="PMingLiU" pitchFamily="18" charset="-120"/>
              </a:rPr>
              <a:t>HOLDS	</a:t>
            </a:r>
            <a:r>
              <a:rPr lang="en-US" sz="1500" i="1" smtClean="0">
                <a:solidFill>
                  <a:srgbClr val="000000"/>
                </a:solidFill>
                <a:ea typeface="PMingLiU" pitchFamily="18" charset="-120"/>
              </a:rPr>
              <a:t>In </a:t>
            </a:r>
            <a:r>
              <a:rPr lang="en-US" sz="1500" i="1" smtClean="0">
                <a:solidFill>
                  <a:srgbClr val="0350FB"/>
                </a:solidFill>
                <a:ea typeface="PMingLiU" pitchFamily="18" charset="-120"/>
              </a:rPr>
              <a:t>1999 Rob </a:t>
            </a:r>
            <a:r>
              <a:rPr lang="en-US" sz="1500" i="1" smtClean="0">
                <a:solidFill>
                  <a:srgbClr val="000000"/>
                </a:solidFill>
                <a:ea typeface="PMingLiU" pitchFamily="18" charset="-120"/>
              </a:rPr>
              <a:t>was still working for </a:t>
            </a:r>
            <a:r>
              <a:rPr lang="en-US" sz="1500" i="1" smtClean="0">
                <a:solidFill>
                  <a:srgbClr val="0350FB"/>
                </a:solidFill>
                <a:ea typeface="PMingLiU" pitchFamily="18" charset="-120"/>
              </a:rPr>
              <a:t>Microsoft.</a:t>
            </a:r>
          </a:p>
          <a:p>
            <a:pPr marL="547688" lvl="1" indent="-273050" eaLnBrk="1" hangingPunct="1">
              <a:lnSpc>
                <a:spcPct val="80000"/>
              </a:lnSpc>
              <a:spcAft>
                <a:spcPts val="600"/>
              </a:spcAft>
            </a:pPr>
            <a:r>
              <a:rPr lang="en-US" sz="1700" smtClean="0">
                <a:ea typeface="PMingLiU" pitchFamily="18" charset="-120"/>
              </a:rPr>
              <a:t>RANGE	</a:t>
            </a:r>
            <a:r>
              <a:rPr lang="en-US" sz="1500" i="1" smtClean="0">
                <a:solidFill>
                  <a:srgbClr val="0350FB"/>
                </a:solidFill>
                <a:ea typeface="PMingLiU" pitchFamily="18" charset="-120"/>
              </a:rPr>
              <a:t>Rob </a:t>
            </a:r>
            <a:r>
              <a:rPr lang="en-US" sz="1500" i="1" smtClean="0">
                <a:solidFill>
                  <a:srgbClr val="000000"/>
                </a:solidFill>
                <a:ea typeface="PMingLiU" pitchFamily="18" charset="-120"/>
              </a:rPr>
              <a:t>has worked for </a:t>
            </a:r>
            <a:r>
              <a:rPr lang="en-US" sz="1500" i="1" smtClean="0">
                <a:solidFill>
                  <a:srgbClr val="0350FB"/>
                </a:solidFill>
                <a:ea typeface="PMingLiU" pitchFamily="18" charset="-120"/>
              </a:rPr>
              <a:t>Microsoft </a:t>
            </a:r>
            <a:r>
              <a:rPr lang="en-US" sz="1500" i="1" smtClean="0">
                <a:solidFill>
                  <a:srgbClr val="000000"/>
                </a:solidFill>
                <a:ea typeface="PMingLiU" pitchFamily="18" charset="-120"/>
              </a:rPr>
              <a:t>for </a:t>
            </a:r>
            <a:r>
              <a:rPr lang="en-US" sz="1500" i="1" smtClean="0">
                <a:solidFill>
                  <a:srgbClr val="0350FB"/>
                </a:solidFill>
                <a:ea typeface="PMingLiU" pitchFamily="18" charset="-120"/>
              </a:rPr>
              <a:t>the last ten years.</a:t>
            </a:r>
          </a:p>
          <a:p>
            <a:pPr marL="547688" lvl="1" indent="-273050" eaLnBrk="1" hangingPunct="1">
              <a:lnSpc>
                <a:spcPct val="80000"/>
              </a:lnSpc>
              <a:spcAft>
                <a:spcPts val="600"/>
              </a:spcAft>
            </a:pPr>
            <a:r>
              <a:rPr lang="en-US" sz="1700" smtClean="0">
                <a:ea typeface="PMingLiU" pitchFamily="18" charset="-120"/>
              </a:rPr>
              <a:t>NONE	</a:t>
            </a:r>
            <a:r>
              <a:rPr lang="en-US" sz="1500" i="1" smtClean="0">
                <a:solidFill>
                  <a:srgbClr val="0350FB"/>
                </a:solidFill>
                <a:ea typeface="PMingLiU" pitchFamily="18" charset="-120"/>
              </a:rPr>
              <a:t>Last Sunday Rob</a:t>
            </a:r>
            <a:r>
              <a:rPr lang="ja-JP" altLang="en-US" sz="1500" i="1" smtClean="0">
                <a:solidFill>
                  <a:srgbClr val="0350FB"/>
                </a:solidFill>
                <a:ea typeface="PMingLiU" pitchFamily="18" charset="-120"/>
              </a:rPr>
              <a:t>’</a:t>
            </a:r>
            <a:r>
              <a:rPr lang="en-US" altLang="ja-JP" sz="1500" i="1" smtClean="0">
                <a:solidFill>
                  <a:srgbClr val="000000"/>
                </a:solidFill>
                <a:ea typeface="PMingLiU" pitchFamily="18" charset="-120"/>
              </a:rPr>
              <a:t>s friend joined</a:t>
            </a:r>
            <a:r>
              <a:rPr lang="en-US" altLang="ja-JP" sz="1500" i="1" smtClean="0">
                <a:solidFill>
                  <a:srgbClr val="0350FB"/>
                </a:solidFill>
                <a:ea typeface="PMingLiU" pitchFamily="18" charset="-120"/>
              </a:rPr>
              <a:t> Microsoft.</a:t>
            </a:r>
            <a:endParaRPr lang="en-US" altLang="ja-JP" sz="1500" smtClean="0"/>
          </a:p>
          <a:p>
            <a:pPr marL="547688" lvl="1" indent="-273050" eaLnBrk="1" hangingPunct="1">
              <a:lnSpc>
                <a:spcPct val="80000"/>
              </a:lnSpc>
              <a:buFont typeface="Wingdings" pitchFamily="2" charset="2"/>
              <a:buNone/>
            </a:pPr>
            <a:endParaRPr lang="en-US" sz="1500" smtClean="0"/>
          </a:p>
          <a:p>
            <a:pPr marL="273050" indent="-273050" eaLnBrk="1" hangingPunct="1">
              <a:lnSpc>
                <a:spcPct val="80000"/>
              </a:lnSpc>
              <a:buFont typeface="Wingdings" pitchFamily="2" charset="2"/>
              <a:buNone/>
            </a:pPr>
            <a:endParaRPr lang="en-US" sz="1500" smtClean="0">
              <a:ea typeface="ＭＳ Ｐゴシック" pitchFamily="34" charset="-128"/>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4333" name="Title 34"/>
          <p:cNvSpPr>
            <a:spLocks noGrp="1"/>
          </p:cNvSpPr>
          <p:nvPr>
            <p:ph type="title" idx="4294967295"/>
          </p:nvPr>
        </p:nvSpPr>
        <p:spPr>
          <a:xfrm>
            <a:off x="914400" y="-257175"/>
            <a:ext cx="8229600" cy="1139825"/>
          </a:xfrm>
        </p:spPr>
        <p:txBody>
          <a:bodyPr anchor="b"/>
          <a:lstStyle/>
          <a:p>
            <a:pPr eaLnBrk="1" hangingPunct="1"/>
            <a:r>
              <a:rPr lang="en-US" sz="3800" smtClean="0">
                <a:ea typeface="SimSun" pitchFamily="2" charset="-122"/>
              </a:rPr>
              <a:t>Temporal Aggregation</a:t>
            </a:r>
            <a:endParaRPr lang="en-US" sz="3800" smtClean="0">
              <a:ea typeface="ＭＳ Ｐゴシック" pitchFamily="34" charset="-128"/>
            </a:endParaRPr>
          </a:p>
        </p:txBody>
      </p:sp>
      <p:sp>
        <p:nvSpPr>
          <p:cNvPr id="224334" name="Rectangle 3"/>
          <p:cNvSpPr>
            <a:spLocks noGrp="1" noChangeArrowheads="1"/>
          </p:cNvSpPr>
          <p:nvPr>
            <p:ph sz="quarter" idx="4294967295"/>
          </p:nvPr>
        </p:nvSpPr>
        <p:spPr>
          <a:xfrm>
            <a:off x="468313" y="974725"/>
            <a:ext cx="8675687" cy="5137150"/>
          </a:xfrm>
        </p:spPr>
        <p:txBody>
          <a:bodyPr/>
          <a:lstStyle/>
          <a:p>
            <a:pPr marL="273050" indent="-273050" eaLnBrk="1" hangingPunct="1">
              <a:lnSpc>
                <a:spcPct val="90000"/>
              </a:lnSpc>
            </a:pPr>
            <a:r>
              <a:rPr lang="en-US" sz="2100" smtClean="0">
                <a:solidFill>
                  <a:srgbClr val="000000"/>
                </a:solidFill>
                <a:ea typeface="PMingLiU" pitchFamily="18" charset="-120"/>
              </a:rPr>
              <a:t>What is the best way to combine a set of classified temporal expressions in a 4-tuple?</a:t>
            </a:r>
          </a:p>
          <a:p>
            <a:pPr marL="547688" lvl="1" indent="-273050" eaLnBrk="1" hangingPunct="1">
              <a:lnSpc>
                <a:spcPct val="90000"/>
              </a:lnSpc>
            </a:pPr>
            <a:r>
              <a:rPr lang="en-US" sz="2000" smtClean="0"/>
              <a:t>Individual classifications can be in conflict</a:t>
            </a:r>
          </a:p>
          <a:p>
            <a:pPr marL="547688" lvl="1" indent="-273050" eaLnBrk="1" hangingPunct="1">
              <a:lnSpc>
                <a:spcPct val="90000"/>
              </a:lnSpc>
            </a:pPr>
            <a:r>
              <a:rPr lang="en-US" sz="2000" smtClean="0"/>
              <a:t>Temporal classifier makes mistakes</a:t>
            </a:r>
          </a:p>
          <a:p>
            <a:pPr marL="273050" indent="-273050" eaLnBrk="1" hangingPunct="1">
              <a:lnSpc>
                <a:spcPct val="90000"/>
              </a:lnSpc>
            </a:pPr>
            <a:r>
              <a:rPr lang="en-US" sz="2100" smtClean="0">
                <a:ea typeface="ＭＳ Ｐゴシック" pitchFamily="34" charset="-128"/>
              </a:rPr>
              <a:t>A temporal expression is normalized, classified and mapped to a 4-tuple</a:t>
            </a:r>
          </a:p>
          <a:p>
            <a:pPr marL="547688" lvl="1" indent="-273050" eaLnBrk="1" hangingPunct="1">
              <a:lnSpc>
                <a:spcPct val="90000"/>
              </a:lnSpc>
              <a:spcAft>
                <a:spcPts val="600"/>
              </a:spcAft>
            </a:pPr>
            <a:r>
              <a:rPr lang="en-US" sz="1500" smtClean="0">
                <a:ea typeface="PMingLiU" pitchFamily="18" charset="-120"/>
              </a:rPr>
              <a:t>START	</a:t>
            </a:r>
            <a:r>
              <a:rPr lang="en-US" sz="1500" smtClean="0">
                <a:latin typeface="Courier"/>
                <a:ea typeface="PMingLiU" pitchFamily="18" charset="-120"/>
              </a:rPr>
              <a:t>&lt;T</a:t>
            </a:r>
            <a:r>
              <a:rPr lang="en-US" sz="1500" baseline="-25000" smtClean="0">
                <a:latin typeface="Courier"/>
                <a:ea typeface="PMingLiU" pitchFamily="18" charset="-120"/>
              </a:rPr>
              <a:t>a</a:t>
            </a:r>
            <a:r>
              <a:rPr lang="en-US" sz="1500" smtClean="0">
                <a:latin typeface="Courier"/>
                <a:ea typeface="PMingLiU" pitchFamily="18" charset="-120"/>
              </a:rPr>
              <a:t>, T</a:t>
            </a:r>
            <a:r>
              <a:rPr lang="en-US" sz="1500" baseline="-25000" smtClean="0">
                <a:latin typeface="Courier"/>
                <a:ea typeface="PMingLiU" pitchFamily="18" charset="-120"/>
              </a:rPr>
              <a:t>b</a:t>
            </a:r>
            <a:r>
              <a:rPr lang="en-US" sz="1500" smtClean="0">
                <a:latin typeface="Courier"/>
                <a:ea typeface="PMingLiU" pitchFamily="18" charset="-120"/>
              </a:rPr>
              <a:t>, T</a:t>
            </a:r>
            <a:r>
              <a:rPr lang="en-US" sz="1500" baseline="-25000" smtClean="0">
                <a:latin typeface="Courier"/>
                <a:ea typeface="PMingLiU" pitchFamily="18" charset="-120"/>
              </a:rPr>
              <a:t>a</a:t>
            </a:r>
            <a:r>
              <a:rPr lang="en-US" sz="1500" smtClean="0">
                <a:latin typeface="Courier"/>
                <a:ea typeface="PMingLiU" pitchFamily="18" charset="-120"/>
              </a:rPr>
              <a:t>, +INF&gt;</a:t>
            </a:r>
            <a:endParaRPr lang="en-US" sz="1500" smtClean="0">
              <a:solidFill>
                <a:srgbClr val="0350FB"/>
              </a:solidFill>
              <a:latin typeface="Courier"/>
              <a:ea typeface="PMingLiU" pitchFamily="18" charset="-120"/>
            </a:endParaRPr>
          </a:p>
          <a:p>
            <a:pPr marL="547688" lvl="1" indent="-273050" eaLnBrk="1" hangingPunct="1">
              <a:lnSpc>
                <a:spcPct val="90000"/>
              </a:lnSpc>
              <a:spcAft>
                <a:spcPts val="600"/>
              </a:spcAft>
            </a:pPr>
            <a:r>
              <a:rPr lang="en-US" sz="1500" smtClean="0">
                <a:ea typeface="PMingLiU" pitchFamily="18" charset="-120"/>
              </a:rPr>
              <a:t>END	</a:t>
            </a:r>
            <a:r>
              <a:rPr lang="en-US" sz="1500" smtClean="0">
                <a:latin typeface="Courier"/>
                <a:ea typeface="PMingLiU" pitchFamily="18" charset="-120"/>
              </a:rPr>
              <a:t>&lt;-INF, T</a:t>
            </a:r>
            <a:r>
              <a:rPr lang="en-US" sz="1500" baseline="-25000" smtClean="0">
                <a:latin typeface="Courier"/>
                <a:ea typeface="PMingLiU" pitchFamily="18" charset="-120"/>
              </a:rPr>
              <a:t>b</a:t>
            </a:r>
            <a:r>
              <a:rPr lang="en-US" sz="1500" smtClean="0">
                <a:latin typeface="Courier"/>
                <a:ea typeface="PMingLiU" pitchFamily="18" charset="-120"/>
              </a:rPr>
              <a:t>, T</a:t>
            </a:r>
            <a:r>
              <a:rPr lang="en-US" sz="1500" baseline="-25000" smtClean="0">
                <a:latin typeface="Courier"/>
                <a:ea typeface="PMingLiU" pitchFamily="18" charset="-120"/>
              </a:rPr>
              <a:t>a</a:t>
            </a:r>
            <a:r>
              <a:rPr lang="en-US" sz="1500" smtClean="0">
                <a:latin typeface="Courier"/>
                <a:ea typeface="PMingLiU" pitchFamily="18" charset="-120"/>
              </a:rPr>
              <a:t>, T</a:t>
            </a:r>
            <a:r>
              <a:rPr lang="en-US" sz="1500" baseline="-25000" smtClean="0">
                <a:latin typeface="Courier"/>
                <a:ea typeface="PMingLiU" pitchFamily="18" charset="-120"/>
              </a:rPr>
              <a:t>b</a:t>
            </a:r>
            <a:r>
              <a:rPr lang="en-US" sz="1500" smtClean="0">
                <a:latin typeface="Courier"/>
                <a:ea typeface="PMingLiU" pitchFamily="18" charset="-120"/>
              </a:rPr>
              <a:t>&gt;</a:t>
            </a:r>
          </a:p>
          <a:p>
            <a:pPr marL="547688" lvl="1" indent="-273050" eaLnBrk="1" hangingPunct="1">
              <a:lnSpc>
                <a:spcPct val="90000"/>
              </a:lnSpc>
              <a:spcAft>
                <a:spcPts val="600"/>
              </a:spcAft>
            </a:pPr>
            <a:r>
              <a:rPr lang="en-US" sz="1500" smtClean="0">
                <a:ea typeface="PMingLiU" pitchFamily="18" charset="-120"/>
              </a:rPr>
              <a:t>HOLDS	</a:t>
            </a:r>
            <a:r>
              <a:rPr lang="en-US" sz="1500" smtClean="0">
                <a:latin typeface="Courier"/>
                <a:ea typeface="PMingLiU" pitchFamily="18" charset="-120"/>
              </a:rPr>
              <a:t>&lt;-INF, T</a:t>
            </a:r>
            <a:r>
              <a:rPr lang="en-US" sz="1500" baseline="-25000" smtClean="0">
                <a:latin typeface="Courier"/>
                <a:ea typeface="PMingLiU" pitchFamily="18" charset="-120"/>
              </a:rPr>
              <a:t>a</a:t>
            </a:r>
            <a:r>
              <a:rPr lang="en-US" sz="1500" smtClean="0">
                <a:latin typeface="Courier"/>
                <a:ea typeface="PMingLiU" pitchFamily="18" charset="-120"/>
              </a:rPr>
              <a:t>, T</a:t>
            </a:r>
            <a:r>
              <a:rPr lang="en-US" sz="1500" baseline="-25000" smtClean="0">
                <a:latin typeface="Courier"/>
                <a:ea typeface="PMingLiU" pitchFamily="18" charset="-120"/>
              </a:rPr>
              <a:t>b</a:t>
            </a:r>
            <a:r>
              <a:rPr lang="en-US" sz="1500" smtClean="0">
                <a:latin typeface="Courier"/>
                <a:ea typeface="PMingLiU" pitchFamily="18" charset="-120"/>
              </a:rPr>
              <a:t>, +INF&gt;</a:t>
            </a:r>
            <a:endParaRPr lang="en-US" sz="1500" i="1" smtClean="0">
              <a:solidFill>
                <a:srgbClr val="0350FB"/>
              </a:solidFill>
              <a:latin typeface="Courier"/>
              <a:ea typeface="PMingLiU" pitchFamily="18" charset="-120"/>
            </a:endParaRPr>
          </a:p>
          <a:p>
            <a:pPr marL="547688" lvl="1" indent="-273050" eaLnBrk="1" hangingPunct="1">
              <a:lnSpc>
                <a:spcPct val="90000"/>
              </a:lnSpc>
              <a:spcAft>
                <a:spcPts val="600"/>
              </a:spcAft>
            </a:pPr>
            <a:r>
              <a:rPr lang="en-US" sz="1500" smtClean="0">
                <a:ea typeface="PMingLiU" pitchFamily="18" charset="-120"/>
              </a:rPr>
              <a:t>RANGE	</a:t>
            </a:r>
            <a:r>
              <a:rPr lang="en-US" sz="1500" smtClean="0">
                <a:latin typeface="Courier"/>
                <a:ea typeface="PMingLiU" pitchFamily="18" charset="-120"/>
              </a:rPr>
              <a:t>&lt;T</a:t>
            </a:r>
            <a:r>
              <a:rPr lang="en-US" sz="1500" baseline="-25000" smtClean="0">
                <a:latin typeface="Courier"/>
                <a:ea typeface="PMingLiU" pitchFamily="18" charset="-120"/>
              </a:rPr>
              <a:t>a</a:t>
            </a:r>
            <a:r>
              <a:rPr lang="en-US" sz="1500" smtClean="0">
                <a:latin typeface="Courier"/>
                <a:ea typeface="PMingLiU" pitchFamily="18" charset="-120"/>
              </a:rPr>
              <a:t>, T</a:t>
            </a:r>
            <a:r>
              <a:rPr lang="en-US" sz="1500" baseline="-25000" smtClean="0">
                <a:latin typeface="Courier"/>
                <a:ea typeface="PMingLiU" pitchFamily="18" charset="-120"/>
              </a:rPr>
              <a:t>b</a:t>
            </a:r>
            <a:r>
              <a:rPr lang="en-US" sz="1500" smtClean="0">
                <a:latin typeface="Courier"/>
                <a:ea typeface="PMingLiU" pitchFamily="18" charset="-120"/>
              </a:rPr>
              <a:t>, T</a:t>
            </a:r>
            <a:r>
              <a:rPr lang="en-US" sz="1500" baseline="-25000" smtClean="0">
                <a:latin typeface="Courier"/>
                <a:ea typeface="PMingLiU" pitchFamily="18" charset="-120"/>
              </a:rPr>
              <a:t>a</a:t>
            </a:r>
            <a:r>
              <a:rPr lang="en-US" sz="1500" smtClean="0">
                <a:latin typeface="Courier"/>
                <a:ea typeface="PMingLiU" pitchFamily="18" charset="-120"/>
              </a:rPr>
              <a:t>, T</a:t>
            </a:r>
            <a:r>
              <a:rPr lang="en-US" sz="1500" baseline="-25000" smtClean="0">
                <a:latin typeface="Courier"/>
                <a:ea typeface="PMingLiU" pitchFamily="18" charset="-120"/>
              </a:rPr>
              <a:t>b</a:t>
            </a:r>
            <a:r>
              <a:rPr lang="en-US" sz="1500" smtClean="0">
                <a:latin typeface="Courier"/>
                <a:ea typeface="PMingLiU" pitchFamily="18" charset="-120"/>
              </a:rPr>
              <a:t>&gt;</a:t>
            </a:r>
            <a:endParaRPr lang="en-US" sz="1500" i="1" smtClean="0">
              <a:solidFill>
                <a:srgbClr val="0350FB"/>
              </a:solidFill>
              <a:latin typeface="Courier"/>
              <a:ea typeface="PMingLiU" pitchFamily="18" charset="-120"/>
            </a:endParaRPr>
          </a:p>
          <a:p>
            <a:pPr marL="547688" lvl="1" indent="-273050" eaLnBrk="1" hangingPunct="1">
              <a:lnSpc>
                <a:spcPct val="90000"/>
              </a:lnSpc>
              <a:spcAft>
                <a:spcPts val="600"/>
              </a:spcAft>
            </a:pPr>
            <a:r>
              <a:rPr lang="en-US" sz="1500" smtClean="0">
                <a:ea typeface="PMingLiU" pitchFamily="18" charset="-120"/>
              </a:rPr>
              <a:t>NONE	</a:t>
            </a:r>
            <a:r>
              <a:rPr lang="en-US" sz="1500" smtClean="0">
                <a:latin typeface="Courier"/>
                <a:ea typeface="PMingLiU" pitchFamily="18" charset="-120"/>
              </a:rPr>
              <a:t>&lt;-INF, INF, -INF, INF&gt;</a:t>
            </a:r>
          </a:p>
          <a:p>
            <a:pPr marL="273050" indent="-273050" eaLnBrk="1" hangingPunct="1">
              <a:lnSpc>
                <a:spcPct val="90000"/>
              </a:lnSpc>
              <a:spcAft>
                <a:spcPts val="600"/>
              </a:spcAft>
            </a:pPr>
            <a:r>
              <a:rPr lang="en-US" sz="2100" smtClean="0">
                <a:solidFill>
                  <a:srgbClr val="000000"/>
                </a:solidFill>
                <a:ea typeface="PMingLiU" pitchFamily="18" charset="-120"/>
              </a:rPr>
              <a:t>Iterative aggregation (Li et al., 2012)</a:t>
            </a:r>
          </a:p>
          <a:p>
            <a:pPr marL="273050" indent="-273050" eaLnBrk="1" hangingPunct="1">
              <a:lnSpc>
                <a:spcPct val="90000"/>
              </a:lnSpc>
              <a:spcAft>
                <a:spcPts val="600"/>
              </a:spcAft>
            </a:pPr>
            <a:endParaRPr lang="en-US" sz="2100" smtClean="0">
              <a:solidFill>
                <a:srgbClr val="000000"/>
              </a:solidFill>
              <a:ea typeface="PMingLiU" pitchFamily="18" charset="-120"/>
            </a:endParaRPr>
          </a:p>
          <a:p>
            <a:pPr marL="273050" indent="-273050" eaLnBrk="1" hangingPunct="1">
              <a:lnSpc>
                <a:spcPct val="90000"/>
              </a:lnSpc>
              <a:spcAft>
                <a:spcPts val="600"/>
              </a:spcAft>
            </a:pPr>
            <a:r>
              <a:rPr lang="en-US" sz="2100" smtClean="0">
                <a:solidFill>
                  <a:srgbClr val="000000"/>
                </a:solidFill>
                <a:ea typeface="PMingLiU" pitchFamily="18" charset="-120"/>
              </a:rPr>
              <a:t>Aggregation with global constraints (McClosky and Manning, 2012)</a:t>
            </a:r>
          </a:p>
          <a:p>
            <a:pPr marL="547688" lvl="1" indent="-273050" eaLnBrk="1" hangingPunct="1">
              <a:lnSpc>
                <a:spcPct val="90000"/>
              </a:lnSpc>
            </a:pPr>
            <a:endParaRPr lang="en-US" sz="1500" smtClean="0">
              <a:solidFill>
                <a:srgbClr val="000000"/>
              </a:solidFill>
            </a:endParaRPr>
          </a:p>
        </p:txBody>
      </p:sp>
      <p:graphicFrame>
        <p:nvGraphicFramePr>
          <p:cNvPr id="224331" name="Object 75"/>
          <p:cNvGraphicFramePr>
            <a:graphicFrameLocks noChangeAspect="1"/>
          </p:cNvGraphicFramePr>
          <p:nvPr/>
        </p:nvGraphicFramePr>
        <p:xfrm>
          <a:off x="4114800" y="1816100"/>
          <a:ext cx="914400" cy="198438"/>
        </p:xfrm>
        <a:graphic>
          <a:graphicData uri="http://schemas.openxmlformats.org/presentationml/2006/ole">
            <mc:AlternateContent xmlns:mc="http://schemas.openxmlformats.org/markup-compatibility/2006">
              <mc:Choice xmlns:v="urn:schemas-microsoft-com:vml" Requires="v">
                <p:oleObj spid="_x0000_s224333" name="Equation" r:id="rId4" imgW="435285" imgH="677109" progId="Equation.DSMT4">
                  <p:embed/>
                </p:oleObj>
              </mc:Choice>
              <mc:Fallback>
                <p:oleObj name="Equation" r:id="rId4" imgW="435285" imgH="677109" progId="Equation.DSMT4">
                  <p:embed/>
                  <p:pic>
                    <p:nvPicPr>
                      <p:cNvPr id="0" name="Picture 7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1816100"/>
                        <a:ext cx="914400" cy="198438"/>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224332" name="Object 76"/>
          <p:cNvGraphicFramePr>
            <a:graphicFrameLocks noChangeAspect="1"/>
          </p:cNvGraphicFramePr>
          <p:nvPr/>
        </p:nvGraphicFramePr>
        <p:xfrm>
          <a:off x="914400" y="4911725"/>
          <a:ext cx="6934200" cy="500063"/>
        </p:xfrm>
        <a:graphic>
          <a:graphicData uri="http://schemas.openxmlformats.org/presentationml/2006/ole">
            <mc:AlternateContent xmlns:mc="http://schemas.openxmlformats.org/markup-compatibility/2006">
              <mc:Choice xmlns:v="urn:schemas-microsoft-com:vml" Requires="v">
                <p:oleObj spid="_x0000_s224334" name="Equation" r:id="rId6" imgW="3352800" imgH="241300" progId="Equation.DSMT4">
                  <p:embed/>
                </p:oleObj>
              </mc:Choice>
              <mc:Fallback>
                <p:oleObj name="Equation" r:id="rId6" imgW="3352800" imgH="241300" progId="Equation.DSMT4">
                  <p:embed/>
                  <p:pic>
                    <p:nvPicPr>
                      <p:cNvPr id="0" name="Picture 7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4911725"/>
                        <a:ext cx="6934200" cy="500063"/>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48" name="Rectangle 6"/>
          <p:cNvSpPr>
            <a:spLocks noGrp="1" noChangeArrowheads="1"/>
          </p:cNvSpPr>
          <p:nvPr>
            <p:ph type="sldNum" sz="quarter" idx="12"/>
          </p:nvPr>
        </p:nvSpPr>
        <p:spPr>
          <a:ln>
            <a:miter lim="800000"/>
            <a:headEnd/>
            <a:tailEnd/>
          </a:ln>
        </p:spPr>
        <p:txBody>
          <a:bodyPr/>
          <a:lstStyle/>
          <a:p>
            <a:pPr>
              <a:defRPr/>
            </a:pPr>
            <a:fld id="{2A4D414C-E4BF-4344-A691-3FDE54668033}" type="slidenum">
              <a:rPr lang="en-US" smtClean="0"/>
              <a:pPr>
                <a:defRPr/>
              </a:pPr>
              <a:t>99</a:t>
            </a:fld>
            <a:endParaRPr lang="en-US" smtClean="0"/>
          </a:p>
        </p:txBody>
      </p:sp>
      <p:sp>
        <p:nvSpPr>
          <p:cNvPr id="226349" name="Slide Number Placeholder 6"/>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59660E96-AE29-4EBD-A568-484EC95B2693}" type="slidenum">
              <a:rPr lang="en-US" sz="1200">
                <a:latin typeface="Garamond" pitchFamily="18" charset="0"/>
              </a:rPr>
              <a:pPr algn="r"/>
              <a:t>99</a:t>
            </a:fld>
            <a:endParaRPr lang="en-US" sz="1200">
              <a:latin typeface="Garamond" pitchFamily="18" charset="0"/>
            </a:endParaRPr>
          </a:p>
        </p:txBody>
      </p:sp>
      <p:sp>
        <p:nvSpPr>
          <p:cNvPr id="226350" name="Rectangle 2"/>
          <p:cNvSpPr>
            <a:spLocks noGrp="1" noChangeArrowheads="1"/>
          </p:cNvSpPr>
          <p:nvPr>
            <p:ph type="title"/>
          </p:nvPr>
        </p:nvSpPr>
        <p:spPr>
          <a:xfrm>
            <a:off x="914400" y="249238"/>
            <a:ext cx="8229600" cy="1139825"/>
          </a:xfrm>
        </p:spPr>
        <p:txBody>
          <a:bodyPr/>
          <a:lstStyle/>
          <a:p>
            <a:pPr eaLnBrk="1" hangingPunct="1"/>
            <a:r>
              <a:rPr lang="en-US" sz="3800" smtClean="0">
                <a:ea typeface="ＭＳ Ｐゴシック" pitchFamily="34" charset="-128"/>
              </a:rPr>
              <a:t>Annotation Challenges</a:t>
            </a:r>
          </a:p>
        </p:txBody>
      </p:sp>
      <p:sp>
        <p:nvSpPr>
          <p:cNvPr id="226351" name="Rectangle 3"/>
          <p:cNvSpPr>
            <a:spLocks noGrp="1" noChangeArrowheads="1"/>
          </p:cNvSpPr>
          <p:nvPr>
            <p:ph type="body" sz="half" idx="1"/>
          </p:nvPr>
        </p:nvSpPr>
        <p:spPr/>
        <p:txBody>
          <a:bodyPr/>
          <a:lstStyle/>
          <a:p>
            <a:pPr eaLnBrk="1" hangingPunct="1"/>
            <a:endParaRPr lang="en-US" altLang="zh-CN" sz="2600" smtClean="0">
              <a:ea typeface="SimSun" pitchFamily="2" charset="-122"/>
            </a:endParaRPr>
          </a:p>
          <a:p>
            <a:pPr eaLnBrk="1" hangingPunct="1"/>
            <a:endParaRPr lang="en-US" altLang="zh-CN" sz="2400" smtClean="0">
              <a:ea typeface="SimSun" pitchFamily="2" charset="-122"/>
            </a:endParaRPr>
          </a:p>
          <a:p>
            <a:pPr eaLnBrk="1" hangingPunct="1"/>
            <a:endParaRPr lang="en-US" altLang="zh-CN" sz="2400" smtClean="0">
              <a:ea typeface="SimSun" pitchFamily="2" charset="-122"/>
            </a:endParaRPr>
          </a:p>
          <a:p>
            <a:pPr lvl="1" eaLnBrk="1" hangingPunct="1"/>
            <a:endParaRPr lang="en-US" altLang="zh-CN" sz="1800" smtClean="0">
              <a:ea typeface="SimSun" pitchFamily="2" charset="-122"/>
            </a:endParaRPr>
          </a:p>
        </p:txBody>
      </p:sp>
      <p:sp>
        <p:nvSpPr>
          <p:cNvPr id="226352" name="Rectangle 3"/>
          <p:cNvSpPr>
            <a:spLocks noChangeArrowheads="1"/>
          </p:cNvSpPr>
          <p:nvPr/>
        </p:nvSpPr>
        <p:spPr bwMode="auto">
          <a:xfrm>
            <a:off x="395288" y="1052513"/>
            <a:ext cx="8748712" cy="5040312"/>
          </a:xfrm>
          <a:prstGeom prst="rect">
            <a:avLst/>
          </a:prstGeom>
          <a:noFill/>
          <a:ln w="9525">
            <a:noFill/>
            <a:miter lim="800000"/>
            <a:headEnd/>
            <a:tailEnd/>
          </a:ln>
        </p:spPr>
        <p:txBody>
          <a:bodyPr/>
          <a:lstStyle/>
          <a:p>
            <a:pPr marL="342900" indent="-342900">
              <a:lnSpc>
                <a:spcPct val="90000"/>
              </a:lnSpc>
              <a:spcBef>
                <a:spcPct val="20000"/>
              </a:spcBef>
              <a:buClr>
                <a:schemeClr val="accent1"/>
              </a:buClr>
              <a:buSzPct val="65000"/>
              <a:buFont typeface="Wingdings" pitchFamily="2" charset="2"/>
              <a:buChar char="n"/>
            </a:pPr>
            <a:r>
              <a:rPr lang="en-US" altLang="zh-CN" sz="2400">
                <a:ea typeface="SimSun" pitchFamily="2" charset="-122"/>
              </a:rPr>
              <a:t>Manually annotated data is not enough (1,172 instances </a:t>
            </a:r>
          </a:p>
          <a:p>
            <a:pPr marL="342900" indent="-342900">
              <a:lnSpc>
                <a:spcPct val="90000"/>
              </a:lnSpc>
              <a:spcBef>
                <a:spcPct val="20000"/>
              </a:spcBef>
              <a:buClr>
                <a:schemeClr val="accent1"/>
              </a:buClr>
              <a:buSzPct val="65000"/>
              <a:buFont typeface="Wingdings" pitchFamily="2" charset="2"/>
              <a:buNone/>
            </a:pPr>
            <a:r>
              <a:rPr lang="en-US" altLang="zh-CN" sz="2400">
                <a:ea typeface="SimSun" pitchFamily="2" charset="-122"/>
              </a:rPr>
              <a:t>    for 8 slot types)</a:t>
            </a:r>
          </a:p>
          <a:p>
            <a:pPr marL="342900" indent="-342900">
              <a:lnSpc>
                <a:spcPct val="90000"/>
              </a:lnSpc>
              <a:spcBef>
                <a:spcPct val="20000"/>
              </a:spcBef>
              <a:buClr>
                <a:schemeClr val="accent1"/>
              </a:buClr>
              <a:buSzPct val="65000"/>
              <a:buFont typeface="Wingdings" pitchFamily="2" charset="2"/>
              <a:buChar char="n"/>
            </a:pPr>
            <a:endParaRPr lang="en-US" altLang="zh-CN" sz="2400">
              <a:ea typeface="SimSun" pitchFamily="2" charset="-122"/>
            </a:endParaRPr>
          </a:p>
          <a:p>
            <a:pPr marL="342900" indent="-342900">
              <a:lnSpc>
                <a:spcPct val="90000"/>
              </a:lnSpc>
              <a:spcBef>
                <a:spcPct val="20000"/>
              </a:spcBef>
              <a:buClr>
                <a:schemeClr val="accent1"/>
              </a:buClr>
              <a:buSzPct val="65000"/>
              <a:buFont typeface="Wingdings" pitchFamily="2" charset="2"/>
              <a:buChar char="n"/>
            </a:pPr>
            <a:endParaRPr lang="en-US" altLang="zh-CN" sz="2400">
              <a:ea typeface="SimSun" pitchFamily="2" charset="-122"/>
            </a:endParaRPr>
          </a:p>
          <a:p>
            <a:pPr marL="342900" indent="-342900">
              <a:lnSpc>
                <a:spcPct val="90000"/>
              </a:lnSpc>
              <a:spcBef>
                <a:spcPct val="20000"/>
              </a:spcBef>
              <a:buClr>
                <a:schemeClr val="accent1"/>
              </a:buClr>
              <a:buSzPct val="65000"/>
              <a:buFont typeface="Wingdings" pitchFamily="2" charset="2"/>
              <a:buChar char="n"/>
            </a:pPr>
            <a:endParaRPr lang="en-US" altLang="zh-CN" sz="2400">
              <a:ea typeface="SimSun" pitchFamily="2" charset="-122"/>
            </a:endParaRPr>
          </a:p>
          <a:p>
            <a:pPr marL="342900" indent="-342900">
              <a:lnSpc>
                <a:spcPct val="90000"/>
              </a:lnSpc>
              <a:spcBef>
                <a:spcPct val="20000"/>
              </a:spcBef>
              <a:buClr>
                <a:schemeClr val="accent1"/>
              </a:buClr>
              <a:buSzPct val="65000"/>
              <a:buFont typeface="Wingdings" pitchFamily="2" charset="2"/>
              <a:buChar char="n"/>
            </a:pPr>
            <a:endParaRPr lang="en-US" altLang="zh-CN" sz="2400">
              <a:ea typeface="SimSun" pitchFamily="2" charset="-122"/>
            </a:endParaRPr>
          </a:p>
          <a:p>
            <a:pPr marL="342900" indent="-342900">
              <a:lnSpc>
                <a:spcPct val="90000"/>
              </a:lnSpc>
              <a:spcBef>
                <a:spcPct val="20000"/>
              </a:spcBef>
              <a:buClr>
                <a:schemeClr val="accent1"/>
              </a:buClr>
              <a:buSzPct val="65000"/>
              <a:buFont typeface="Wingdings" pitchFamily="2" charset="2"/>
              <a:buChar char="n"/>
            </a:pPr>
            <a:endParaRPr lang="en-US" altLang="zh-CN">
              <a:ea typeface="SimSun" pitchFamily="2" charset="-122"/>
            </a:endParaRPr>
          </a:p>
          <a:p>
            <a:pPr marL="342900" indent="-342900">
              <a:lnSpc>
                <a:spcPct val="90000"/>
              </a:lnSpc>
              <a:spcBef>
                <a:spcPct val="20000"/>
              </a:spcBef>
              <a:buClr>
                <a:schemeClr val="accent1"/>
              </a:buClr>
              <a:buSzPct val="65000"/>
              <a:buFont typeface="Wingdings" pitchFamily="2" charset="2"/>
              <a:buChar char="n"/>
            </a:pPr>
            <a:r>
              <a:rPr lang="en-US" altLang="zh-CN" sz="2400">
                <a:ea typeface="SimSun" pitchFamily="2" charset="-122"/>
              </a:rPr>
              <a:t>Moderate inter-annotator agreement (pairwise Cohen's Kappa of 0.57)</a:t>
            </a:r>
          </a:p>
          <a:p>
            <a:pPr marL="342900" indent="-342900">
              <a:lnSpc>
                <a:spcPct val="90000"/>
              </a:lnSpc>
              <a:spcBef>
                <a:spcPct val="20000"/>
              </a:spcBef>
              <a:buClr>
                <a:schemeClr val="accent1"/>
              </a:buClr>
              <a:buSzPct val="65000"/>
              <a:buFont typeface="Wingdings" pitchFamily="2" charset="2"/>
              <a:buChar char="n"/>
            </a:pPr>
            <a:r>
              <a:rPr lang="en-US" altLang="zh-CN" sz="2400">
                <a:ea typeface="SimSun" pitchFamily="2" charset="-122"/>
              </a:rPr>
              <a:t>Many simple but useless sentences/patterns:</a:t>
            </a:r>
          </a:p>
          <a:p>
            <a:pPr marL="762000" lvl="1" indent="-304800">
              <a:lnSpc>
                <a:spcPct val="90000"/>
              </a:lnSpc>
              <a:spcBef>
                <a:spcPct val="20000"/>
              </a:spcBef>
              <a:buClr>
                <a:schemeClr val="accent2"/>
              </a:buClr>
              <a:buSzPct val="60000"/>
              <a:buFont typeface="Wingdings" pitchFamily="2" charset="2"/>
              <a:buChar char="q"/>
            </a:pPr>
            <a:r>
              <a:rPr lang="en-US" altLang="zh-CN" sz="2000">
                <a:ea typeface="SimSun" pitchFamily="2" charset="-122"/>
              </a:rPr>
              <a:t>``Tom LaSorda, president and CEO, Sept. 2005-Aug. 2007</a:t>
            </a:r>
          </a:p>
          <a:p>
            <a:pPr marL="762000" lvl="1" indent="-304800">
              <a:lnSpc>
                <a:spcPct val="90000"/>
              </a:lnSpc>
              <a:spcBef>
                <a:spcPct val="20000"/>
              </a:spcBef>
              <a:buClr>
                <a:schemeClr val="accent2"/>
              </a:buClr>
              <a:buSzPct val="60000"/>
              <a:buFont typeface="Wingdings" pitchFamily="2" charset="2"/>
              <a:buChar char="q"/>
            </a:pPr>
            <a:r>
              <a:rPr lang="en-US" altLang="zh-CN" sz="2000">
                <a:ea typeface="SimSun" pitchFamily="2" charset="-122"/>
              </a:rPr>
              <a:t>  Dieter Zetsche, president and CEO, Nov. 2000- Sept. 2005</a:t>
            </a:r>
          </a:p>
          <a:p>
            <a:pPr marL="762000" lvl="1" indent="-304800">
              <a:lnSpc>
                <a:spcPct val="90000"/>
              </a:lnSpc>
              <a:spcBef>
                <a:spcPct val="20000"/>
              </a:spcBef>
              <a:buClr>
                <a:schemeClr val="accent2"/>
              </a:buClr>
              <a:buSzPct val="60000"/>
              <a:buFont typeface="Wingdings" pitchFamily="2" charset="2"/>
              <a:buChar char="q"/>
            </a:pPr>
            <a:r>
              <a:rPr lang="en-US" altLang="zh-CN" sz="2000">
                <a:ea typeface="SimSun" pitchFamily="2" charset="-122"/>
              </a:rPr>
              <a:t>   …</a:t>
            </a:r>
          </a:p>
          <a:p>
            <a:pPr marL="762000" lvl="1" indent="-304800">
              <a:lnSpc>
                <a:spcPct val="90000"/>
              </a:lnSpc>
              <a:spcBef>
                <a:spcPct val="20000"/>
              </a:spcBef>
              <a:buClr>
                <a:schemeClr val="accent2"/>
              </a:buClr>
              <a:buSzPct val="60000"/>
              <a:buFont typeface="Wingdings" pitchFamily="2" charset="2"/>
              <a:buChar char="q"/>
            </a:pPr>
            <a:r>
              <a:rPr lang="en-US" altLang="zh-CN" sz="2000">
                <a:ea typeface="SimSun" pitchFamily="2" charset="-122"/>
              </a:rPr>
              <a:t>  Eugene A. Cafiero, president, Oct. 1975-Nov. 1978”</a:t>
            </a:r>
          </a:p>
        </p:txBody>
      </p:sp>
      <p:graphicFrame>
        <p:nvGraphicFramePr>
          <p:cNvPr id="226347" name="Object 43"/>
          <p:cNvGraphicFramePr>
            <a:graphicFrameLocks noGrp="1" noChangeAspect="1"/>
          </p:cNvGraphicFramePr>
          <p:nvPr>
            <p:ph sz="half" idx="2"/>
          </p:nvPr>
        </p:nvGraphicFramePr>
        <p:xfrm>
          <a:off x="827088" y="1989138"/>
          <a:ext cx="5905500" cy="1593850"/>
        </p:xfrm>
        <a:graphic>
          <a:graphicData uri="http://schemas.openxmlformats.org/presentationml/2006/ole">
            <mc:AlternateContent xmlns:mc="http://schemas.openxmlformats.org/markup-compatibility/2006">
              <mc:Choice xmlns:v="urn:schemas-microsoft-com:vml" Requires="v">
                <p:oleObj spid="_x0000_s226348" name="Document" r:id="rId4" imgW="6210071" imgH="1676338" progId="Word.Document.8">
                  <p:embed/>
                </p:oleObj>
              </mc:Choice>
              <mc:Fallback>
                <p:oleObj name="Document" r:id="rId4" imgW="6210071" imgH="1676338" progId="Word.Document.8">
                  <p:embed/>
                  <p:pic>
                    <p:nvPicPr>
                      <p:cNvPr id="0" name="Picture 4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1989138"/>
                        <a:ext cx="5905500" cy="159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 \forall y \in \mathcal{Y}, \; \sum_{i=0}^{n-1} 1_{\{y_i=y\}} \leq 1 \]&#10;\end{document}&#10;"/>
  <p:tag name="FILENAME" val="TP_tmp"/>
  <p:tag name="FORMAT" val="png16m"/>
  <p:tag name="RES" val="4800"/>
  <p:tag name="BLEND" val="0"/>
  <p:tag name="TRANSPARENT" val="1"/>
  <p:tag name="TBUG" val="0"/>
  <p:tag name="ALLOWFS" val="0"/>
  <p:tag name="ORIGWIDTH" val="104"/>
  <p:tag name="PICTUREFILESIZE" val="76843"/>
</p:tagLst>
</file>

<file path=ppt/tags/tag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 \forall y \in \mathcal{Y}_R, \; \sum_{i=0}^{n-1} 1_{\{y_i=y=\mbox{\footnotesize{``R-Ax''}}\}} \leq \sum_{i=0}^{n-1} 1_{\{y_i=\mbox{\footnotesize{``Ax''}}\}} \]&#10;\end{document}&#10;"/>
  <p:tag name="FILENAME" val="TP_tmp"/>
  <p:tag name="FORMAT" val="png16m"/>
  <p:tag name="RES" val="4800"/>
  <p:tag name="BLEND" val="0"/>
  <p:tag name="TRANSPARENT" val="1"/>
  <p:tag name="TBUG" val="0"/>
  <p:tag name="ALLOWFS" val="0"/>
  <p:tag name="ORIGWIDTH" val="202"/>
  <p:tag name="PICTUREFILESIZE" val="143017"/>
</p:tagLst>
</file>

<file path=ppt/tags/tag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 \forall j,y \in \mathcal{Y}_C, \; 1_{\{y_j=y=\mbox{\footnotesize{``C-Ax''}}\}} \leq \sum_{i=0}^j 1_{\{y_i=\mbox{\footnotesize{``Ax''}}\}} \]&#10;\end{document}&#10;"/>
  <p:tag name="FILENAME" val="TP_tmp"/>
  <p:tag name="FORMAT" val="png16m"/>
  <p:tag name="RES" val="4800"/>
  <p:tag name="BLEND" val="0"/>
  <p:tag name="TRANSPARENT" val="1"/>
  <p:tag name="TBUG" val="0"/>
  <p:tag name="ALLOWFS" val="0"/>
  <p:tag name="ORIGWIDTH" val="194"/>
  <p:tag name="PICTUREFILESIZE" val="138661"/>
</p:tagLst>
</file>

<file path=ppt/tags/tag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begin{document}&#10;\begin{align*}&#10;\mathop{\mathrm{maximize}} \;\; &amp; \sum_{i=0}^{n-1} \sum_{y \in \mathcal{Y}} \lambda_{\mathbf{x}_i,y} 1_{\{y_i=y\}} \\&#10;\mathrm{where} \;\;\;\;\;\;\;\: &amp; \lambda_{\mathbf{x},y} = \lambda \cdot F(\mathbf{x},y) = \lambda_y \cdot F(\mathbf{x}) \\&#10;\mathrm{subject}\; \mathrm{to} \;\: &amp; \\&#10;\end{align*}&#10;\end{document}&#10;"/>
  <p:tag name="FILENAME" val="TP_tmp"/>
  <p:tag name="FORMAT" val="png16m"/>
  <p:tag name="RES" val="4800"/>
  <p:tag name="BLEND" val="0"/>
  <p:tag name="TRANSPARENT" val="1"/>
  <p:tag name="TBUG" val="0"/>
  <p:tag name="ALLOWFS" val="0"/>
  <p:tag name="ORIGWIDTH" val="176"/>
  <p:tag name="PICTUREFILESIZE" val="251399"/>
</p:tagLst>
</file>

<file path=ppt/tags/tag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begin{document}&#10;\begin{align*}&#10;\forall i, \; \sum_{y \in \mathcal{Y}} 1_{\{y_i=y\}} &amp;= 1 \\&#10;\forall y \in \mathcal{Y}, \; \sum_{i=0}^{n-1} 1_{\{y_i=y\}} &amp;\leq 1 \\&#10;\forall y \in \mathcal{Y}_R, \; \sum_{i=0}^{n-1} 1_{\{y_i=y=\mbox{\footnotesize{``R-Ax''}}\}} &amp;\leq \sum_{i=0}^{n-1} 1_{\{y_i=\mbox{\footnotesize{``Ax''}}\}} \\&#10;\forall j,y \in \mathcal{Y}_C, \; 1_{\{y_j=y=\mbox{\footnotesize{``C-Ax''}}\}} &amp;\leq \sum_{i=0}^j 1_{\{y_i=\mbox{\footnotesize{``Ax''}}\}} \\&#10;\end{align*}&#10;\end{document}&#10;"/>
  <p:tag name="FILENAME" val="TP_tmp"/>
  <p:tag name="FORMAT" val="png16m"/>
  <p:tag name="RES" val="4800"/>
  <p:tag name="BLEND" val="0"/>
  <p:tag name="TRANSPARENT" val="1"/>
  <p:tag name="TBUG" val="0"/>
  <p:tag name="ALLOWFS" val="0"/>
  <p:tag name="ORIGWIDTH" val="202"/>
  <p:tag name="PICTUREFILESIZE" val="536681"/>
</p:tagLst>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gcomp">
  <a:themeElements>
    <a:clrScheme name="cogcomp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fontScheme name="cogcomp">
      <a:majorFont>
        <a:latin typeface="Garamond"/>
        <a:ea typeface=""/>
        <a:cs typeface="Arial"/>
      </a:majorFont>
      <a:minorFont>
        <a:latin typeface="Tempus Sans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gcomp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cogcomp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cogcomp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cogcomp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cogcomp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cogcomp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cogcomp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cogcomp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cogcomp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cogcomp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cogcomp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cogcomp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vasin_CCG">
  <a:themeElements>
    <a:clrScheme name="3_vasin_CCG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fontScheme name="3_vasin_CCG">
      <a:majorFont>
        <a:latin typeface="Garamond"/>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vasin_CCG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3_vasin_CCG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3_vasin_CCG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3_vasin_CCG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3_vasin_CCG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vasin_CCG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3_vasin_CCG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3_vasin_CCG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3_vasin_CCG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3_vasin_CCG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3_vasin_CCG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3_vasin_CCG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vasin_CCG">
  <a:themeElements>
    <a:clrScheme name="2_vasin_CCG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fontScheme name="2_vasin_CCG">
      <a:majorFont>
        <a:latin typeface="Garamond"/>
        <a:ea typeface=""/>
        <a:cs typeface="Arial"/>
      </a:majorFont>
      <a:minorFont>
        <a:latin typeface="Calibri"/>
        <a:ea typeface=""/>
        <a:cs typeface="Calibr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vasin_CCG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2_vasin_CCG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2_vasin_CCG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2_vasin_CCG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2_vasin_CCG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2_vasin_CCG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2_vasin_CCG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2_vasin_CCG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2_vasin_CCG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2_vasin_CCG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2_vasin_CCG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2_vasin_CCG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4318</TotalTime>
  <Words>28473</Words>
  <Application>Microsoft Office PowerPoint</Application>
  <PresentationFormat>On-screen Show (4:3)</PresentationFormat>
  <Paragraphs>4699</Paragraphs>
  <Slides>213</Slides>
  <Notes>171</Notes>
  <HiddenSlides>0</HiddenSlides>
  <MMClips>0</MMClips>
  <ScaleCrop>false</ScaleCrop>
  <HeadingPairs>
    <vt:vector size="6" baseType="variant">
      <vt:variant>
        <vt:lpstr>Theme</vt:lpstr>
      </vt:variant>
      <vt:variant>
        <vt:i4>4</vt:i4>
      </vt:variant>
      <vt:variant>
        <vt:lpstr>Embedded OLE Servers</vt:lpstr>
      </vt:variant>
      <vt:variant>
        <vt:i4>2</vt:i4>
      </vt:variant>
      <vt:variant>
        <vt:lpstr>Slide Titles</vt:lpstr>
      </vt:variant>
      <vt:variant>
        <vt:i4>213</vt:i4>
      </vt:variant>
    </vt:vector>
  </HeadingPairs>
  <TitlesOfParts>
    <vt:vector size="219" baseType="lpstr">
      <vt:lpstr>Edge</vt:lpstr>
      <vt:lpstr>cogcomp</vt:lpstr>
      <vt:lpstr>3_vasin_CCG</vt:lpstr>
      <vt:lpstr>2_vasin_CCG</vt:lpstr>
      <vt:lpstr>Equation</vt:lpstr>
      <vt:lpstr>Document</vt:lpstr>
      <vt:lpstr>PowerPoint Presentation</vt:lpstr>
      <vt:lpstr>PowerPoint Presentation</vt:lpstr>
      <vt:lpstr>PowerPoint Presentation</vt:lpstr>
      <vt:lpstr>PowerPoint Presentation</vt:lpstr>
      <vt:lpstr>Outline</vt:lpstr>
      <vt:lpstr>PowerPoint Presentation</vt:lpstr>
      <vt:lpstr>Why Extracting Temporal Information?</vt:lpstr>
      <vt:lpstr>Why Extracting Temporal Information?</vt:lpstr>
      <vt:lpstr>Outline</vt:lpstr>
      <vt:lpstr>PowerPoint Presentation</vt:lpstr>
      <vt:lpstr>Temporal Information Representation Theories</vt:lpstr>
      <vt:lpstr>Temporal information</vt:lpstr>
      <vt:lpstr>Time expressions in language</vt:lpstr>
      <vt:lpstr>Under-specification and granularity</vt:lpstr>
      <vt:lpstr>Granularity during composition</vt:lpstr>
      <vt:lpstr>Event structure &amp; classification</vt:lpstr>
      <vt:lpstr>Granularity during anchoring</vt:lpstr>
      <vt:lpstr>What is an event?</vt:lpstr>
      <vt:lpstr>Types of eventualities</vt:lpstr>
      <vt:lpstr>Inter-eventuality relations</vt:lpstr>
      <vt:lpstr>Aspectual coercion</vt:lpstr>
      <vt:lpstr>Aspectual coercion</vt:lpstr>
      <vt:lpstr>PowerPoint Presentation</vt:lpstr>
      <vt:lpstr>Ordering of events in time</vt:lpstr>
      <vt:lpstr>Ordering events in time</vt:lpstr>
      <vt:lpstr>Ordering events in a discourse</vt:lpstr>
      <vt:lpstr>Ordering events in discourse</vt:lpstr>
      <vt:lpstr>Grounding eventualities in time</vt:lpstr>
      <vt:lpstr>Role of knowledge</vt:lpstr>
      <vt:lpstr>Linguistic knowledge</vt:lpstr>
      <vt:lpstr>PowerPoint Presentation</vt:lpstr>
      <vt:lpstr>PowerPoint Presentation</vt:lpstr>
      <vt:lpstr>Commonsense Knowledge</vt:lpstr>
      <vt:lpstr>Temporal representation formalisms</vt:lpstr>
      <vt:lpstr>Temporal relations – motivation (Pustejovsky et al., 2005)</vt:lpstr>
      <vt:lpstr>Allen interval relations (Allen, 1983)</vt:lpstr>
      <vt:lpstr>Allen interval relations (Allen, 1983)</vt:lpstr>
      <vt:lpstr>Propagation (Allen, 1983)</vt:lpstr>
      <vt:lpstr>Propagation (Allen, 1983)</vt:lpstr>
      <vt:lpstr>Potential to augment IE?</vt:lpstr>
      <vt:lpstr>TimeML: mark-up language for time (Pustejovsky et al., 2005)</vt:lpstr>
      <vt:lpstr>TimeML : problems addressed</vt:lpstr>
      <vt:lpstr>Time ML example</vt:lpstr>
      <vt:lpstr>Time ML annotation</vt:lpstr>
      <vt:lpstr>Time ML annotation</vt:lpstr>
      <vt:lpstr>Time ML annotation</vt:lpstr>
      <vt:lpstr>Tempeval</vt:lpstr>
      <vt:lpstr>Time ML annotation</vt:lpstr>
      <vt:lpstr>PowerPoint Presentation</vt:lpstr>
      <vt:lpstr>Temporal closure (Verhagen, 2005)</vt:lpstr>
      <vt:lpstr>Temporal closure</vt:lpstr>
      <vt:lpstr>Fuzzy intervals and reasoning (Schockaert et al., 2008)</vt:lpstr>
      <vt:lpstr>“Long Before”</vt:lpstr>
      <vt:lpstr>“Long Before”</vt:lpstr>
      <vt:lpstr>“Long Before”</vt:lpstr>
      <vt:lpstr>“Long Before”</vt:lpstr>
      <vt:lpstr>“Long Before”</vt:lpstr>
      <vt:lpstr>Fuzzy time periods</vt:lpstr>
      <vt:lpstr>4-tuple representation (Ji et al., 2011)</vt:lpstr>
      <vt:lpstr>Time ML annotation</vt:lpstr>
      <vt:lpstr>Limitations of TimeML</vt:lpstr>
      <vt:lpstr>An Interval based  Representation  (Do et al., 2012)</vt:lpstr>
      <vt:lpstr>Timeline Relation Representation &amp; Mapping</vt:lpstr>
      <vt:lpstr>A Calculus for Interval Representation </vt:lpstr>
      <vt:lpstr>Interval Representation: Summary</vt:lpstr>
      <vt:lpstr>Outline</vt:lpstr>
      <vt:lpstr>PowerPoint Presentation</vt:lpstr>
      <vt:lpstr>Temporal Expression Examples</vt:lpstr>
      <vt:lpstr>Timex Value  Attribute</vt:lpstr>
      <vt:lpstr>Temporal Expression Extraction </vt:lpstr>
      <vt:lpstr>A Grammar for Date Expressions  (Boguraev and Ando, 2005) </vt:lpstr>
      <vt:lpstr>Example Rules (Chang and Manning, 2012) </vt:lpstr>
      <vt:lpstr>Machine Learning: Sequential Labeling</vt:lpstr>
      <vt:lpstr>Rule-based Normalization (Ahn et al., 2005)</vt:lpstr>
      <vt:lpstr>Rules for “today”</vt:lpstr>
      <vt:lpstr>An Extended Approach Extraction (Do et al., 2012)</vt:lpstr>
      <vt:lpstr>PowerPoint Presentation</vt:lpstr>
      <vt:lpstr>Evaluation</vt:lpstr>
      <vt:lpstr>Outline</vt:lpstr>
      <vt:lpstr>PowerPoint Presentation</vt:lpstr>
      <vt:lpstr>Temporal Slot Filling</vt:lpstr>
      <vt:lpstr>PowerPoint Presentation</vt:lpstr>
      <vt:lpstr>Knowledge Base Population (KBP)</vt:lpstr>
      <vt:lpstr>Entity Linking</vt:lpstr>
      <vt:lpstr>Slot Filling</vt:lpstr>
      <vt:lpstr>Time-intensive Slot Types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Regular Slot Filling </vt:lpstr>
      <vt:lpstr>PowerPoint Presentation</vt:lpstr>
      <vt:lpstr>PowerPoint Presentation</vt:lpstr>
      <vt:lpstr>Temporal Classification</vt:lpstr>
      <vt:lpstr>Temporal Aggregation</vt:lpstr>
      <vt:lpstr>Annotation Challenges</vt:lpstr>
      <vt:lpstr>Annotation Challenges (Cont’)</vt:lpstr>
      <vt:lpstr>Solution: Distant Supervision (Mintz et al., 2009)</vt:lpstr>
      <vt:lpstr>Distant Supervision Results</vt:lpstr>
      <vt:lpstr>Advantages of Distant Supervision</vt:lpstr>
      <vt:lpstr>More Annotation Challenges</vt:lpstr>
      <vt:lpstr>Wrong Assumptions</vt:lpstr>
      <vt:lpstr>Solutions 1: Multi-layer Annotations (Artiles et al., 2011) </vt:lpstr>
      <vt:lpstr>Solution 2: Global Time Discovery</vt:lpstr>
      <vt:lpstr>Observations about Events in News</vt:lpstr>
      <vt:lpstr>Background Knowledge Reasoning </vt:lpstr>
      <vt:lpstr>Time Propagation between Events</vt:lpstr>
      <vt:lpstr>Inference Rules</vt:lpstr>
      <vt:lpstr>Solutions 3: Feature Reduction and Instance Re-labeling (Tamang and Ji, 2012)</vt:lpstr>
      <vt:lpstr>Solutions 4: Multi-instance Multi-label Learning (Surdeanu et al., 2012)</vt:lpstr>
      <vt:lpstr>Solutions 5: Pattern Re-weighting  (Takamatsu et al., 2012)</vt:lpstr>
      <vt:lpstr>Temporal Classification Challenges</vt:lpstr>
      <vt:lpstr>Structured Representation Approach</vt:lpstr>
      <vt:lpstr>Structured Representation Approach</vt:lpstr>
      <vt:lpstr>Flat Representation Approach</vt:lpstr>
      <vt:lpstr>Evaluation Data Set</vt:lpstr>
      <vt:lpstr>Overall Performance</vt:lpstr>
      <vt:lpstr>Comparison on Classification Approaches</vt:lpstr>
      <vt:lpstr>Flat works but Structured doesn’t</vt:lpstr>
      <vt:lpstr>Structured works but Flat doesn’t</vt:lpstr>
      <vt:lpstr>Re-labeling Results</vt:lpstr>
      <vt:lpstr>PowerPoint Presentation</vt:lpstr>
      <vt:lpstr>Capture Implicit and Wide Context</vt:lpstr>
      <vt:lpstr>PowerPoint Presentation</vt:lpstr>
      <vt:lpstr>Long-tail distribution of patterns</vt:lpstr>
      <vt:lpstr>Toward Temporal Reasoning</vt:lpstr>
      <vt:lpstr>PowerPoint Presentation</vt:lpstr>
      <vt:lpstr>Learning Temporal Constraints among Relations (Talukdar et al., 2012)</vt:lpstr>
      <vt:lpstr>Joint Inference for TSF (Talukdar et al., 2012)</vt:lpstr>
      <vt:lpstr>Outline</vt:lpstr>
      <vt:lpstr>Outline</vt:lpstr>
      <vt:lpstr>PowerPoint Presentation</vt:lpstr>
      <vt:lpstr>An Example</vt:lpstr>
      <vt:lpstr>Event Timeline Construction</vt:lpstr>
      <vt:lpstr>Event Timeline Construction</vt:lpstr>
      <vt:lpstr>Event Timeline Construction</vt:lpstr>
      <vt:lpstr>Event Timeline Construction</vt:lpstr>
      <vt:lpstr>Event Timeline Construction</vt:lpstr>
      <vt:lpstr>Towards Time Line Construction</vt:lpstr>
      <vt:lpstr>An Overview of the Time Lining Approach</vt:lpstr>
      <vt:lpstr>Interval Based Event Timeline Construction</vt:lpstr>
      <vt:lpstr>Interval Based Event Timeline Construction</vt:lpstr>
      <vt:lpstr>Interval Based Event Timeline Construction</vt:lpstr>
      <vt:lpstr>Interval Based Event Timeline Construction</vt:lpstr>
      <vt:lpstr>Interval Based Event Timeline Construction</vt:lpstr>
      <vt:lpstr>Interval Based Event Timeline Construction</vt:lpstr>
      <vt:lpstr>Interval Based Event Timeline Construction</vt:lpstr>
      <vt:lpstr>Global Inference for Timeline construction</vt:lpstr>
      <vt:lpstr>Background Knowledge for Timeline</vt:lpstr>
      <vt:lpstr>Detour: How to “Put Things Together”</vt:lpstr>
      <vt:lpstr>Inference with General Constraint Structure [Roth&amp;Yih’04,07] Recognizing Entities and Relations </vt:lpstr>
      <vt:lpstr>Constrained Conditional Models</vt:lpstr>
      <vt:lpstr>Examples: CCM Formulations</vt:lpstr>
      <vt:lpstr>Semantic Role Labeling </vt:lpstr>
      <vt:lpstr>Algorithmic Approach</vt:lpstr>
      <vt:lpstr>Semantic Role Labeling (SRL)</vt:lpstr>
      <vt:lpstr>Semantic Role Labeling (SRL)</vt:lpstr>
      <vt:lpstr>Semantic Role Labeling (SRL)</vt:lpstr>
      <vt:lpstr>PowerPoint Presentation</vt:lpstr>
      <vt:lpstr>SRL: Posing the Problem</vt:lpstr>
      <vt:lpstr>Constrained Conditional Models —A Summary</vt:lpstr>
      <vt:lpstr>Interval Based Event Timeline Construction</vt:lpstr>
      <vt:lpstr>Interval Based Event Timeline Construction</vt:lpstr>
      <vt:lpstr>Interval Based Event Timeline Construction</vt:lpstr>
      <vt:lpstr>Interval Based Event Timeline Construction</vt:lpstr>
      <vt:lpstr>Interval Based Event Timeline Construction</vt:lpstr>
      <vt:lpstr>Interval Based Event Timeline Construction</vt:lpstr>
      <vt:lpstr>Global Inference for Timeline construction</vt:lpstr>
      <vt:lpstr>Background Knowledge for Timeline</vt:lpstr>
      <vt:lpstr>A Joint Timeline Model</vt:lpstr>
      <vt:lpstr>A Joint Timeline Model</vt:lpstr>
      <vt:lpstr>Features of the Temporal Classifiers</vt:lpstr>
      <vt:lpstr>The Joint Inference Model</vt:lpstr>
      <vt:lpstr>Temporal Constraints</vt:lpstr>
      <vt:lpstr>Knowledge from Event-Coreference</vt:lpstr>
      <vt:lpstr>Knowledge from Event-Coreference</vt:lpstr>
      <vt:lpstr>Experiments: Data</vt:lpstr>
      <vt:lpstr>Experiments: Results</vt:lpstr>
      <vt:lpstr>Outline</vt:lpstr>
      <vt:lpstr>PowerPoint Presentation</vt:lpstr>
      <vt:lpstr>PowerPoint Presentation</vt:lpstr>
      <vt:lpstr>Resources</vt:lpstr>
      <vt:lpstr>Related Resources</vt:lpstr>
      <vt:lpstr>Outline</vt:lpstr>
      <vt:lpstr>PowerPoint Presentation</vt:lpstr>
      <vt:lpstr>Other Related Work</vt:lpstr>
      <vt:lpstr>Conclusions</vt:lpstr>
      <vt:lpstr>References</vt:lpstr>
      <vt:lpstr>References (Cont’)</vt:lpstr>
      <vt:lpstr>References (Cont’)</vt:lpstr>
      <vt:lpstr>PowerPoint Presentation</vt:lpstr>
      <vt:lpstr>PowerPoint Presentation</vt:lpstr>
      <vt:lpstr>PowerPoint Presentation</vt:lpstr>
      <vt:lpstr>PowerPoint Presentation</vt:lpstr>
      <vt:lpstr>A Vision (Ji et al., 2009)</vt:lpstr>
      <vt:lpstr>Evaluation Metrics</vt:lpstr>
      <vt:lpstr>Cross-document Temporal Event Tracking</vt:lpstr>
      <vt:lpstr>Baseline Single-document IE System</vt:lpstr>
      <vt:lpstr>What’s New: Research Challenges Overview</vt:lpstr>
      <vt:lpstr>Centroid Entity Detection</vt:lpstr>
      <vt:lpstr>Cross-document Argument Refinement</vt:lpstr>
      <vt:lpstr>PowerPoint Presentation</vt:lpstr>
      <vt:lpstr>Spectral Graph Clustering</vt:lpstr>
      <vt:lpstr>Spectral Graph Clustering</vt:lpstr>
      <vt:lpstr>Experiments: Data</vt:lpstr>
      <vt:lpstr>Centroid Entity Detection Performance</vt:lpstr>
      <vt:lpstr>Browsing Cost</vt:lpstr>
      <vt:lpstr>Temporal Correlation</vt:lpstr>
      <vt:lpstr>KBP Setup</vt:lpstr>
      <vt:lpstr>PowerPoint Presentation</vt:lpstr>
    </vt:vector>
  </TitlesOfParts>
  <Company>CS DEPT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 Computer</dc:creator>
  <cp:lastModifiedBy>Roth, Dan</cp:lastModifiedBy>
  <cp:revision>310</cp:revision>
  <dcterms:created xsi:type="dcterms:W3CDTF">2012-10-08T01:06:05Z</dcterms:created>
  <dcterms:modified xsi:type="dcterms:W3CDTF">2012-12-08T23:10:09Z</dcterms:modified>
</cp:coreProperties>
</file>