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handoutMasterIdLst>
    <p:handoutMasterId r:id="rId51"/>
  </p:handoutMasterIdLst>
  <p:sldIdLst>
    <p:sldId id="886" r:id="rId4"/>
    <p:sldId id="1114" r:id="rId5"/>
    <p:sldId id="933" r:id="rId6"/>
    <p:sldId id="1035" r:id="rId7"/>
    <p:sldId id="1089" r:id="rId8"/>
    <p:sldId id="1086" r:id="rId9"/>
    <p:sldId id="1038" r:id="rId10"/>
    <p:sldId id="1040" r:id="rId11"/>
    <p:sldId id="1041" r:id="rId12"/>
    <p:sldId id="1043" r:id="rId13"/>
    <p:sldId id="1044" r:id="rId14"/>
    <p:sldId id="1045" r:id="rId15"/>
    <p:sldId id="1046" r:id="rId16"/>
    <p:sldId id="1047" r:id="rId17"/>
    <p:sldId id="1049" r:id="rId18"/>
    <p:sldId id="1050" r:id="rId19"/>
    <p:sldId id="1053" r:id="rId20"/>
    <p:sldId id="1085" r:id="rId21"/>
    <p:sldId id="1072" r:id="rId22"/>
    <p:sldId id="1087" r:id="rId23"/>
    <p:sldId id="1111" r:id="rId24"/>
    <p:sldId id="1112" r:id="rId25"/>
    <p:sldId id="1113" r:id="rId26"/>
    <p:sldId id="1108" r:id="rId27"/>
    <p:sldId id="1091" r:id="rId28"/>
    <p:sldId id="1069" r:id="rId29"/>
    <p:sldId id="1080" r:id="rId30"/>
    <p:sldId id="1083" r:id="rId31"/>
    <p:sldId id="1076" r:id="rId32"/>
    <p:sldId id="1081" r:id="rId33"/>
    <p:sldId id="1082" r:id="rId34"/>
    <p:sldId id="1088" r:id="rId35"/>
    <p:sldId id="1106" r:id="rId36"/>
    <p:sldId id="1092" r:id="rId37"/>
    <p:sldId id="1093" r:id="rId38"/>
    <p:sldId id="1094" r:id="rId39"/>
    <p:sldId id="1095" r:id="rId40"/>
    <p:sldId id="1096" r:id="rId41"/>
    <p:sldId id="1097" r:id="rId42"/>
    <p:sldId id="1098" r:id="rId43"/>
    <p:sldId id="1099" r:id="rId44"/>
    <p:sldId id="1100" r:id="rId45"/>
    <p:sldId id="1104" r:id="rId46"/>
    <p:sldId id="1105" r:id="rId47"/>
    <p:sldId id="1062" r:id="rId48"/>
    <p:sldId id="1090" r:id="rId4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00099"/>
    <a:srgbClr val="339933"/>
    <a:srgbClr val="FFFFCC"/>
    <a:srgbClr val="CC6600"/>
    <a:srgbClr val="FFCC99"/>
    <a:srgbClr val="FF99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9" autoAdjust="0"/>
    <p:restoredTop sz="93896" autoAdjust="0"/>
  </p:normalViewPr>
  <p:slideViewPr>
    <p:cSldViewPr>
      <p:cViewPr varScale="1">
        <p:scale>
          <a:sx n="138" d="100"/>
          <a:sy n="138" d="100"/>
        </p:scale>
        <p:origin x="4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antinos\Google%20Drive\---%20WORK%20---\Misc%20Talks\---JOBS%202018---\StreamQRE-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9D-4E77-BC45-D88BDC9ADD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9D-4E77-BC45-D88BDC9ADD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9D-4E77-BC45-D88BDC9ADD8D}"/>
              </c:ext>
            </c:extLst>
          </c:dPt>
          <c:errBars>
            <c:errBarType val="both"/>
            <c:errValType val="cust"/>
            <c:noEndCap val="0"/>
            <c:plus>
              <c:numRef>
                <c:f>'Y1'!$G$5:$J$5</c:f>
                <c:numCache>
                  <c:formatCode>General</c:formatCode>
                  <c:ptCount val="4"/>
                  <c:pt idx="0">
                    <c:v>466655.36786790192</c:v>
                  </c:pt>
                  <c:pt idx="1">
                    <c:v>110663.30858620466</c:v>
                  </c:pt>
                  <c:pt idx="2">
                    <c:v>56720.284412053552</c:v>
                  </c:pt>
                  <c:pt idx="3">
                    <c:v>128372.17038987526</c:v>
                  </c:pt>
                </c:numCache>
              </c:numRef>
            </c:plus>
            <c:minus>
              <c:numRef>
                <c:f>'Y1'!$G$5:$J$5</c:f>
                <c:numCache>
                  <c:formatCode>General</c:formatCode>
                  <c:ptCount val="4"/>
                  <c:pt idx="0">
                    <c:v>466655.36786790192</c:v>
                  </c:pt>
                  <c:pt idx="1">
                    <c:v>110663.30858620466</c:v>
                  </c:pt>
                  <c:pt idx="2">
                    <c:v>56720.284412053552</c:v>
                  </c:pt>
                  <c:pt idx="3">
                    <c:v>128372.17038987526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'Y1'!$G$2:$J$2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'Y1'!$G$4:$J$4</c:f>
              <c:numCache>
                <c:formatCode>General</c:formatCode>
                <c:ptCount val="4"/>
                <c:pt idx="0">
                  <c:v>24782681.050000001</c:v>
                </c:pt>
                <c:pt idx="1">
                  <c:v>10893577.369999999</c:v>
                </c:pt>
                <c:pt idx="2">
                  <c:v>3999837.44</c:v>
                </c:pt>
                <c:pt idx="3">
                  <c:v>1406585.67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9D-4E77-BC45-D88BDC9AD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7349800"/>
        <c:axId val="357351368"/>
      </c:barChart>
      <c:catAx>
        <c:axId val="357349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351368"/>
        <c:crosses val="autoZero"/>
        <c:auto val="1"/>
        <c:lblAlgn val="ctr"/>
        <c:lblOffset val="100"/>
        <c:noMultiLvlLbl val="0"/>
      </c:catAx>
      <c:valAx>
        <c:axId val="357351368"/>
        <c:scaling>
          <c:orientation val="minMax"/>
          <c:max val="26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34980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17-4274-8E24-E1243F1761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17-4274-8E24-E1243F1761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17-4274-8E24-E1243F1761CB}"/>
              </c:ext>
            </c:extLst>
          </c:dPt>
          <c:errBars>
            <c:errBarType val="both"/>
            <c:errValType val="cust"/>
            <c:noEndCap val="0"/>
            <c:plus>
              <c:numRef>
                <c:f>'Y2'!$G$5:$J$5</c:f>
                <c:numCache>
                  <c:formatCode>General</c:formatCode>
                  <c:ptCount val="4"/>
                  <c:pt idx="0">
                    <c:v>34845.625180678326</c:v>
                  </c:pt>
                  <c:pt idx="1">
                    <c:v>9834.4032807735148</c:v>
                  </c:pt>
                  <c:pt idx="2">
                    <c:v>3484.6664478146618</c:v>
                  </c:pt>
                  <c:pt idx="3">
                    <c:v>4951.443198449796</c:v>
                  </c:pt>
                </c:numCache>
              </c:numRef>
            </c:plus>
            <c:minus>
              <c:numRef>
                <c:f>'Y2'!$G$5:$J$5</c:f>
                <c:numCache>
                  <c:formatCode>General</c:formatCode>
                  <c:ptCount val="4"/>
                  <c:pt idx="0">
                    <c:v>34845.625180678326</c:v>
                  </c:pt>
                  <c:pt idx="1">
                    <c:v>9834.4032807735148</c:v>
                  </c:pt>
                  <c:pt idx="2">
                    <c:v>3484.6664478146618</c:v>
                  </c:pt>
                  <c:pt idx="3">
                    <c:v>4951.443198449796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'Y2'!$G$2:$J$2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'Y2'!$G$4:$J$4</c:f>
              <c:numCache>
                <c:formatCode>General</c:formatCode>
                <c:ptCount val="4"/>
                <c:pt idx="0">
                  <c:v>1453287.3</c:v>
                </c:pt>
                <c:pt idx="1">
                  <c:v>399251.3</c:v>
                </c:pt>
                <c:pt idx="2">
                  <c:v>217103.5</c:v>
                </c:pt>
                <c:pt idx="3">
                  <c:v>148692.5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17-4274-8E24-E1243F176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7347840"/>
        <c:axId val="358471936"/>
      </c:barChart>
      <c:catAx>
        <c:axId val="357347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71936"/>
        <c:crosses val="autoZero"/>
        <c:auto val="1"/>
        <c:lblAlgn val="ctr"/>
        <c:lblOffset val="100"/>
        <c:noMultiLvlLbl val="0"/>
      </c:catAx>
      <c:valAx>
        <c:axId val="358471936"/>
        <c:scaling>
          <c:orientation val="minMax"/>
          <c:max val="15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347840"/>
        <c:crosses val="autoZero"/>
        <c:crossBetween val="between"/>
        <c:majorUnit val="2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AF-42B0-9450-16850A05D6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AF-42B0-9450-16850A05D6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AF-42B0-9450-16850A05D670}"/>
              </c:ext>
            </c:extLst>
          </c:dPt>
          <c:errBars>
            <c:errBarType val="both"/>
            <c:errValType val="cust"/>
            <c:noEndCap val="0"/>
            <c:plus>
              <c:numRef>
                <c:f>'N1'!$G$5:$J$5</c:f>
                <c:numCache>
                  <c:formatCode>General</c:formatCode>
                  <c:ptCount val="4"/>
                  <c:pt idx="0">
                    <c:v>11519601.897617193</c:v>
                  </c:pt>
                  <c:pt idx="1">
                    <c:v>367847.2027385229</c:v>
                  </c:pt>
                  <c:pt idx="2">
                    <c:v>129092.9775268879</c:v>
                  </c:pt>
                  <c:pt idx="3">
                    <c:v>204146.81725541339</c:v>
                  </c:pt>
                </c:numCache>
              </c:numRef>
            </c:plus>
            <c:minus>
              <c:numRef>
                <c:f>'N1'!$G$5:$J$5</c:f>
                <c:numCache>
                  <c:formatCode>General</c:formatCode>
                  <c:ptCount val="4"/>
                  <c:pt idx="0">
                    <c:v>11519601.897617193</c:v>
                  </c:pt>
                  <c:pt idx="1">
                    <c:v>367847.2027385229</c:v>
                  </c:pt>
                  <c:pt idx="2">
                    <c:v>129092.9775268879</c:v>
                  </c:pt>
                  <c:pt idx="3">
                    <c:v>204146.81725541339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'N1'!$G$2:$J$2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'N1'!$G$4:$J$4</c:f>
              <c:numCache>
                <c:formatCode>General</c:formatCode>
                <c:ptCount val="4"/>
                <c:pt idx="0">
                  <c:v>278014272.14999998</c:v>
                </c:pt>
                <c:pt idx="1">
                  <c:v>64674064.640000001</c:v>
                </c:pt>
                <c:pt idx="2">
                  <c:v>3645120.9</c:v>
                </c:pt>
                <c:pt idx="3">
                  <c:v>1965409.8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AF-42B0-9450-16850A05D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8472720"/>
        <c:axId val="358473112"/>
      </c:barChart>
      <c:catAx>
        <c:axId val="358472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73112"/>
        <c:crosses val="autoZero"/>
        <c:auto val="1"/>
        <c:lblAlgn val="ctr"/>
        <c:lblOffset val="100"/>
        <c:noMultiLvlLbl val="0"/>
      </c:catAx>
      <c:valAx>
        <c:axId val="358473112"/>
        <c:scaling>
          <c:orientation val="minMax"/>
          <c:max val="3000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727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BD-4CED-B084-8F0B89E764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BD-4CED-B084-8F0B89E764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BD-4CED-B084-8F0B89E764A2}"/>
              </c:ext>
            </c:extLst>
          </c:dPt>
          <c:errBars>
            <c:errBarType val="both"/>
            <c:errValType val="cust"/>
            <c:noEndCap val="0"/>
            <c:plus>
              <c:numRef>
                <c:f>'N2'!$G$5:$J$5</c:f>
                <c:numCache>
                  <c:formatCode>General</c:formatCode>
                  <c:ptCount val="4"/>
                  <c:pt idx="0">
                    <c:v>1758560.5964423048</c:v>
                  </c:pt>
                  <c:pt idx="1">
                    <c:v>432863.70426328242</c:v>
                  </c:pt>
                  <c:pt idx="2">
                    <c:v>15093.795831935769</c:v>
                  </c:pt>
                  <c:pt idx="3">
                    <c:v>3066.3926162133371</c:v>
                  </c:pt>
                </c:numCache>
              </c:numRef>
            </c:plus>
            <c:minus>
              <c:numRef>
                <c:f>'N2'!$G$5:$J$5</c:f>
                <c:numCache>
                  <c:formatCode>General</c:formatCode>
                  <c:ptCount val="4"/>
                  <c:pt idx="0">
                    <c:v>1758560.5964423048</c:v>
                  </c:pt>
                  <c:pt idx="1">
                    <c:v>432863.70426328242</c:v>
                  </c:pt>
                  <c:pt idx="2">
                    <c:v>15093.795831935769</c:v>
                  </c:pt>
                  <c:pt idx="3">
                    <c:v>3066.3926162133371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'N2'!$G$2:$J$2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'N2'!$G$4:$J$4</c:f>
              <c:numCache>
                <c:formatCode>General</c:formatCode>
                <c:ptCount val="4"/>
                <c:pt idx="0">
                  <c:v>15095811.939999999</c:v>
                </c:pt>
                <c:pt idx="1">
                  <c:v>7290835.0700000003</c:v>
                </c:pt>
                <c:pt idx="2">
                  <c:v>701006.1</c:v>
                </c:pt>
                <c:pt idx="3">
                  <c:v>355891.4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BD-4CED-B084-8F0B89E76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8466448"/>
        <c:axId val="358469584"/>
      </c:barChart>
      <c:catAx>
        <c:axId val="35846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69584"/>
        <c:crosses val="autoZero"/>
        <c:auto val="1"/>
        <c:lblAlgn val="ctr"/>
        <c:lblOffset val="100"/>
        <c:noMultiLvlLbl val="0"/>
      </c:catAx>
      <c:valAx>
        <c:axId val="358469584"/>
        <c:scaling>
          <c:orientation val="minMax"/>
          <c:max val="17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6644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10-4CE9-9D76-BF3AD4A063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10-4CE9-9D76-BF3AD4A063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10-4CE9-9D76-BF3AD4A063BA}"/>
              </c:ext>
            </c:extLst>
          </c:dPt>
          <c:errBars>
            <c:errBarType val="both"/>
            <c:errValType val="cust"/>
            <c:noEndCap val="0"/>
            <c:plus>
              <c:numRef>
                <c:f>'N3'!$G$5:$J$5</c:f>
                <c:numCache>
                  <c:formatCode>General</c:formatCode>
                  <c:ptCount val="4"/>
                  <c:pt idx="0">
                    <c:v>1610869.7291667559</c:v>
                  </c:pt>
                  <c:pt idx="1">
                    <c:v>405741.11289880978</c:v>
                  </c:pt>
                  <c:pt idx="2">
                    <c:v>25034.439729413887</c:v>
                  </c:pt>
                  <c:pt idx="3">
                    <c:v>4781.4991520875692</c:v>
                  </c:pt>
                </c:numCache>
              </c:numRef>
            </c:plus>
            <c:minus>
              <c:numRef>
                <c:f>'N3'!$G$5:$J$5</c:f>
                <c:numCache>
                  <c:formatCode>General</c:formatCode>
                  <c:ptCount val="4"/>
                  <c:pt idx="0">
                    <c:v>1610869.7291667559</c:v>
                  </c:pt>
                  <c:pt idx="1">
                    <c:v>405741.11289880978</c:v>
                  </c:pt>
                  <c:pt idx="2">
                    <c:v>25034.439729413887</c:v>
                  </c:pt>
                  <c:pt idx="3">
                    <c:v>4781.4991520875692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'N3'!$G$2:$J$2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'N3'!$G$4:$J$4</c:f>
              <c:numCache>
                <c:formatCode>General</c:formatCode>
                <c:ptCount val="4"/>
                <c:pt idx="0">
                  <c:v>14598873.41</c:v>
                </c:pt>
                <c:pt idx="1">
                  <c:v>7030373.6699999999</c:v>
                </c:pt>
                <c:pt idx="2">
                  <c:v>698048.6</c:v>
                </c:pt>
                <c:pt idx="3">
                  <c:v>348479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10-4CE9-9D76-BF3AD4A06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8473896"/>
        <c:axId val="358470760"/>
      </c:barChart>
      <c:catAx>
        <c:axId val="358473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70760"/>
        <c:crosses val="autoZero"/>
        <c:auto val="1"/>
        <c:lblAlgn val="ctr"/>
        <c:lblOffset val="100"/>
        <c:noMultiLvlLbl val="0"/>
      </c:catAx>
      <c:valAx>
        <c:axId val="358470760"/>
        <c:scaling>
          <c:orientation val="minMax"/>
          <c:max val="17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7389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4-4E1B-998E-014E1604CF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4-4E1B-998E-014E1604CF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4-4E1B-998E-014E1604CFED}"/>
              </c:ext>
            </c:extLst>
          </c:dPt>
          <c:errBars>
            <c:errBarType val="both"/>
            <c:errValType val="cust"/>
            <c:noEndCap val="0"/>
            <c:plus>
              <c:numRef>
                <c:f>'N4'!$G$5:$J$5</c:f>
                <c:numCache>
                  <c:formatCode>General</c:formatCode>
                  <c:ptCount val="4"/>
                  <c:pt idx="0">
                    <c:v>1083235.8157877</c:v>
                  </c:pt>
                  <c:pt idx="1">
                    <c:v>255849.55209315926</c:v>
                  </c:pt>
                  <c:pt idx="2">
                    <c:v>18531.326394497344</c:v>
                  </c:pt>
                  <c:pt idx="3">
                    <c:v>7106.7320623519081</c:v>
                  </c:pt>
                </c:numCache>
              </c:numRef>
            </c:plus>
            <c:minus>
              <c:numRef>
                <c:f>'N4'!$G$5:$J$5</c:f>
                <c:numCache>
                  <c:formatCode>General</c:formatCode>
                  <c:ptCount val="4"/>
                  <c:pt idx="0">
                    <c:v>1083235.8157877</c:v>
                  </c:pt>
                  <c:pt idx="1">
                    <c:v>255849.55209315926</c:v>
                  </c:pt>
                  <c:pt idx="2">
                    <c:v>18531.326394497344</c:v>
                  </c:pt>
                  <c:pt idx="3">
                    <c:v>7106.7320623519081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'N4'!$G$2:$J$2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'N4'!$G$4:$J$4</c:f>
              <c:numCache>
                <c:formatCode>General</c:formatCode>
                <c:ptCount val="4"/>
                <c:pt idx="0">
                  <c:v>11282442.779999999</c:v>
                </c:pt>
                <c:pt idx="1">
                  <c:v>5584068.0499999998</c:v>
                </c:pt>
                <c:pt idx="2">
                  <c:v>422730.8</c:v>
                </c:pt>
                <c:pt idx="3">
                  <c:v>324559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C4-4E1B-998E-014E1604C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8472328"/>
        <c:axId val="358471544"/>
      </c:barChart>
      <c:catAx>
        <c:axId val="358472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71544"/>
        <c:crosses val="autoZero"/>
        <c:auto val="1"/>
        <c:lblAlgn val="ctr"/>
        <c:lblOffset val="100"/>
        <c:noMultiLvlLbl val="0"/>
      </c:catAx>
      <c:valAx>
        <c:axId val="358471544"/>
        <c:scaling>
          <c:orientation val="minMax"/>
          <c:max val="13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72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13-41B1-8EE2-18C5C67FEC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13-41B1-8EE2-18C5C67FEC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13-41B1-8EE2-18C5C67FECE4}"/>
              </c:ext>
            </c:extLst>
          </c:dPt>
          <c:errBars>
            <c:errBarType val="both"/>
            <c:errValType val="cust"/>
            <c:noEndCap val="0"/>
            <c:plus>
              <c:numRef>
                <c:f>'N5'!$G$5:$J$5</c:f>
                <c:numCache>
                  <c:formatCode>General</c:formatCode>
                  <c:ptCount val="4"/>
                  <c:pt idx="0">
                    <c:v>727026.20809461875</c:v>
                  </c:pt>
                  <c:pt idx="1">
                    <c:v>278508.55469426134</c:v>
                  </c:pt>
                  <c:pt idx="2">
                    <c:v>9317.6477696678357</c:v>
                  </c:pt>
                  <c:pt idx="3">
                    <c:v>4614.2833406147429</c:v>
                  </c:pt>
                </c:numCache>
              </c:numRef>
            </c:plus>
            <c:minus>
              <c:numRef>
                <c:f>'N5'!$G$5:$J$5</c:f>
                <c:numCache>
                  <c:formatCode>General</c:formatCode>
                  <c:ptCount val="4"/>
                  <c:pt idx="0">
                    <c:v>727026.20809461875</c:v>
                  </c:pt>
                  <c:pt idx="1">
                    <c:v>278508.55469426134</c:v>
                  </c:pt>
                  <c:pt idx="2">
                    <c:v>9317.6477696678357</c:v>
                  </c:pt>
                  <c:pt idx="3">
                    <c:v>4614.2833406147429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'N5'!$G$2:$J$2</c:f>
              <c:strCache>
                <c:ptCount val="4"/>
                <c:pt idx="0">
                  <c:v>Q</c:v>
                </c:pt>
                <c:pt idx="1">
                  <c:v>R</c:v>
                </c:pt>
                <c:pt idx="2">
                  <c:v>E</c:v>
                </c:pt>
                <c:pt idx="3">
                  <c:v>F</c:v>
                </c:pt>
              </c:strCache>
            </c:strRef>
          </c:cat>
          <c:val>
            <c:numRef>
              <c:f>'N5'!$G$4:$J$4</c:f>
              <c:numCache>
                <c:formatCode>General</c:formatCode>
                <c:ptCount val="4"/>
                <c:pt idx="0">
                  <c:v>9387012.6199999992</c:v>
                </c:pt>
                <c:pt idx="1">
                  <c:v>3658036.15</c:v>
                </c:pt>
                <c:pt idx="2">
                  <c:v>510200.2</c:v>
                </c:pt>
                <c:pt idx="3">
                  <c:v>286020.59999999998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13-41B1-8EE2-18C5C67FE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58467624"/>
        <c:axId val="358468016"/>
      </c:barChart>
      <c:catAx>
        <c:axId val="358467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68016"/>
        <c:crosses val="autoZero"/>
        <c:auto val="1"/>
        <c:lblAlgn val="ctr"/>
        <c:lblOffset val="100"/>
        <c:noMultiLvlLbl val="0"/>
      </c:catAx>
      <c:valAx>
        <c:axId val="358468016"/>
        <c:scaling>
          <c:orientation val="minMax"/>
          <c:max val="11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676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81" cy="466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l" defTabSz="92853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369" y="0"/>
            <a:ext cx="2945481" cy="466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853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790"/>
            <a:ext cx="2945481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l" defTabSz="92853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369" y="8855790"/>
            <a:ext cx="2945481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853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D3A13C-1842-49FE-BB95-C297C9E80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81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l" defTabSz="928538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369" y="0"/>
            <a:ext cx="2945481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8538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8500"/>
            <a:ext cx="4659313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25" y="4427089"/>
            <a:ext cx="5060999" cy="419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790"/>
            <a:ext cx="294548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l" defTabSz="928538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369" y="8855790"/>
            <a:ext cx="294548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8538" eaLnBrk="0" hangingPunct="0">
              <a:defRPr b="1"/>
            </a:lvl1pPr>
          </a:lstStyle>
          <a:p>
            <a:pPr>
              <a:defRPr/>
            </a:pPr>
            <a:fld id="{D931870A-3EB7-4E90-A9E1-DFA44C87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19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01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12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608609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13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13822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14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51142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15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088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16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82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4117189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18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85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19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459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22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36243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981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31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764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D08E-7A07-480E-90FB-23B1E2BEA9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1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069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26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627187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187323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641107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C6A50-E1C0-4449-AE9B-E10813FCA8C8}" type="slidenum">
              <a:rPr lang="en-US" smtClean="0">
                <a:solidFill>
                  <a:srgbClr val="3333CC"/>
                </a:solidFill>
              </a:rPr>
              <a:pPr/>
              <a:t>30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545322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C6A50-E1C0-4449-AE9B-E10813FCA8C8}" type="slidenum">
              <a:rPr lang="en-US" smtClean="0">
                <a:solidFill>
                  <a:srgbClr val="3333CC"/>
                </a:solidFill>
              </a:rPr>
              <a:pPr/>
              <a:t>31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31512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641714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>
                <a:solidFill>
                  <a:srgbClr val="3333CC"/>
                </a:solidFill>
              </a:rPr>
              <a:pPr/>
              <a:t>32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828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D08E-7A07-480E-90FB-23B1E2BEA9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0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34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808775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35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4078303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36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671096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801862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615430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39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9711202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40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033544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41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82717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5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4550943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42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295331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43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40170149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44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4989297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45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335932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46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21" y="4343400"/>
            <a:ext cx="5385767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242828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6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30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06254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144101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9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406464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10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  <p:extLst>
      <p:ext uri="{BB962C8B-B14F-4D97-AF65-F5344CB8AC3E}">
        <p14:creationId xmlns:p14="http://schemas.microsoft.com/office/powerpoint/2010/main" val="380338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06FC-5691-473D-8761-984E0928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FFD5-DF10-4418-91B9-0D8845ED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2B65-3370-41DE-8FC2-82578F67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CBE6F-BA57-4EFC-A178-3C258FDE6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D50460-92DF-4316-9F42-1424F3220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44B0B-AB38-48E0-9205-B230ADE9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CFD717-B617-4F77-BAFC-192E0334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9FDF-86BE-4048-84D9-A2EE43DF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9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8061C7-EEF4-4113-801A-969F90E3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DC1E8-6F2B-4887-8CE9-79C066072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9038"/>
            <a:ext cx="7886700" cy="507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A08329-A1C0-4FA6-950D-665CAE69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B3B35C-3DFC-4461-A7E6-3085218E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56D084-DFBC-4324-864E-E05512DE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8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08D1A-953F-4A94-A039-D4123FE2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CD77D9-B46F-4260-9B4E-B6ADA30B1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BA2275-802B-423C-9E4E-595621A8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43A57-8644-465E-8808-F2E88AAC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418DB-64E9-4957-B178-BC3195FE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8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1105-B709-4681-81A1-18C2C16D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A0E380-E28C-4023-AB8B-8E22B3F98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DF58FA-A776-4CCF-BE2C-59FEB6C20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8FD924-8013-40AF-B8A1-BF27D3F7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A33C07-2324-4226-9294-29670391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9C76FF-97F9-40D9-99DF-AD55688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5003C-A6C1-4B24-9BB3-7E5EDA17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68D81-FF8F-49C1-A5E6-46E21FBF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95E716-6B9C-440F-BD08-ECAEF79B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7076D1-8EDF-449F-9656-5806919E4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1382C2-D735-4161-9322-672126A0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659B9D-C895-4771-BAF0-7FBB8016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D7F053-AB21-4A2B-A238-1FAFF4D3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C069E8-0C0A-45E6-9B1F-A45A3E4B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42604-8FA0-46B5-BE18-7BF8A3A6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0490D3-2AB2-47CA-AE4A-9B375BEC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A54F17-156F-4AE8-8C62-7040425E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1F4D3F-AF4F-4A33-9012-1D1655FC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75F28F-1A49-4FBD-A9A0-EC154A53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57DD94-59A4-48F7-B642-570A8C85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23A78A-8F8D-4C13-A37B-1E904272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0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DCEC6-BD01-4077-A485-4F950F4D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8FFBDC-602B-4C96-905A-4107405E8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05BB72-47E7-4600-924C-88F40B72A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F43882-D2BA-4568-ABF5-3E8D6AD6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8763BC-EFE0-4E11-BF0F-2F2223E3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3D212F-6E88-476A-8425-CA0EEEEE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1240-B0C4-4C94-9B86-885CA82F3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81F45-6C5B-4913-97FF-A0FC6793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302959-F4B5-42C4-995E-B3A81015D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A9E3BD-043E-45D6-B6F5-9B714B50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140B51-072A-45EC-AA21-EE7B41C9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0334DB-A5CF-4638-B957-21721CF3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46D196-14B8-4D26-8195-A217EE18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73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ECC46-EA36-4D1C-A2A3-6D80DCEF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150D7E-8881-445D-BE45-AB76FD929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2C0C6-2F1F-4ABD-8B71-246B3501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7CCEF-25E1-46CB-84B7-89A8AA81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09C1B-DD98-426D-B264-5B764B84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2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922D7C-53A8-4E31-8CE9-189A3FD36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0F5B59-832A-4B31-A8C9-EB2B1CD5D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8C038C-D7DA-4B2C-BE0D-FE11AF36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5E880D-D977-4B13-8310-6A7DE966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E17B72-24D1-49DF-9DB9-E43E1C3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10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C84A-0BDF-42AC-AF03-46CBB6F84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31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503"/>
            <a:ext cx="7886700" cy="5486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3531"/>
            <a:ext cx="7886700" cy="5183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76D-661E-4F00-9A5E-31488A7106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62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DF5-8DD1-4152-8E5D-3322677843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6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64552"/>
            <a:ext cx="3886200" cy="53124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4552"/>
            <a:ext cx="3886200" cy="5312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E921-EC02-4591-908F-761514E579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0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2F1-EF11-4D17-AF18-27DF0E9FC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95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8CF2-FD65-4369-ACC9-58DBE88C7B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7D9-C9A8-4D25-9FB8-734C0E72E4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6D63-F031-46C5-A8EB-17541A3E9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0F3-F814-4DF0-850B-0842D17848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2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7FE-B037-46EF-9E2F-2CC012A2D9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21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F29B-7409-4D66-900F-73674C3F3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52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C08C-FE9A-483F-BBA2-4B14C4260F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3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B156-67DB-4089-8B7B-DDE00FC62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068D-0C39-45BB-923F-C46F7190E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0D66-F6EC-4012-BD25-84363A6A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ED1-5395-4C5A-8C11-D0767208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E1C1-61F1-4B17-8BED-44876866B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396CF-412A-42F8-811D-D95F04D5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CD9342-2C7E-4A5E-896A-BB9170162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5E65F9-9A95-4646-A0EF-6D7F1BA6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E4E0D7-2236-4A8B-A57B-12EEC7D0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33EC2F-36F0-4F7C-8229-74E29CD76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F7F1D5-A640-459E-8DD6-D94740F10C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tamaran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5/17/2018</a:t>
            </a:fld>
            <a:endParaRPr lang="en-US">
              <a:solidFill>
                <a:prstClr val="black">
                  <a:tint val="75000"/>
                </a:prstClr>
              </a:solidFill>
              <a:latin typeface="Catamaran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1301B8-ABFF-478C-A93F-47F0CD36B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tamaran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8346D-675F-4C9B-8F42-E518E2855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81347F-E60B-425F-B3AE-901388F9B2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tamaran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tamaran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0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70438"/>
            <a:ext cx="7886700" cy="530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993D2F-1F94-4A82-A1D5-A9957FE9E21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tamaran Light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5/17/2018</a:t>
            </a:fld>
            <a:endParaRPr lang="en-US">
              <a:solidFill>
                <a:prstClr val="black">
                  <a:tint val="75000"/>
                </a:prstClr>
              </a:solidFill>
              <a:latin typeface="Catamaran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tamaran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tamaran Light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tamaran Light"/>
            </a:endParaRPr>
          </a:p>
        </p:txBody>
      </p:sp>
    </p:spTree>
    <p:extLst>
      <p:ext uri="{BB962C8B-B14F-4D97-AF65-F5344CB8AC3E}">
        <p14:creationId xmlns:p14="http://schemas.microsoft.com/office/powerpoint/2010/main" val="975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1600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Programming Abstractions for </a:t>
            </a:r>
            <a:r>
              <a:rPr lang="en-US" sz="3200" b="1" smtClean="0">
                <a:solidFill>
                  <a:srgbClr val="C00000"/>
                </a:solidFill>
              </a:rPr>
              <a:t>Data Stream Processing </a:t>
            </a:r>
            <a:r>
              <a:rPr lang="en-US" sz="3200" b="1" dirty="0" smtClean="0">
                <a:solidFill>
                  <a:srgbClr val="C00000"/>
                </a:solidFill>
              </a:rPr>
              <a:t>Systems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Rajeev Alur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University of P</a:t>
            </a:r>
            <a:r>
              <a:rPr lang="en-US" sz="2800" b="1" dirty="0" smtClean="0">
                <a:solidFill>
                  <a:srgbClr val="006600"/>
                </a:solidFill>
              </a:rPr>
              <a:t>ennsylvania</a:t>
            </a:r>
          </a:p>
          <a:p>
            <a:pPr marL="342900" indent="-342900" algn="ctr" defTabSz="762000" eaLnBrk="0" hangingPunct="0">
              <a:spcBef>
                <a:spcPct val="20000"/>
              </a:spcBef>
            </a:pPr>
            <a:endParaRPr lang="en-US" sz="2800" b="1" dirty="0" smtClean="0">
              <a:solidFill>
                <a:srgbClr val="006600"/>
              </a:solidFill>
            </a:endParaRPr>
          </a:p>
          <a:p>
            <a:pPr marL="342900" indent="-342900" algn="ctr" defTabSz="762000" eaLnBrk="0" hangingPunct="0">
              <a:spcBef>
                <a:spcPct val="20000"/>
              </a:spcBef>
            </a:pPr>
            <a:endParaRPr lang="en-US" sz="2800" b="1" dirty="0" smtClean="0">
              <a:solidFill>
                <a:srgbClr val="006600"/>
              </a:solidFill>
            </a:endParaRPr>
          </a:p>
          <a:p>
            <a:pPr marL="342900" indent="-342900" algn="ctr" defTabSz="762000" eaLnBrk="0" hangingPunct="0">
              <a:spcBef>
                <a:spcPct val="20000"/>
              </a:spcBef>
            </a:pP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7387"/>
            <a:ext cx="1962150" cy="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052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Design Goals for Policy Language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90950" y="4007524"/>
            <a:ext cx="23241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code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10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1143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557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367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796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225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781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060700" y="414676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400800" y="414676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7415" y="363819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6647" y="403830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33800" y="2133600"/>
            <a:ext cx="23241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spec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4604266" y="3213258"/>
            <a:ext cx="697468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6733" y="310479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Policy compiler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1976774"/>
            <a:ext cx="1066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 bwMode="auto">
          <a:xfrm>
            <a:off x="2724150" y="227284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57200" y="5041900"/>
            <a:ext cx="7912100" cy="1447800"/>
          </a:xfrm>
          <a:prstGeom prst="wedgeRoundRectCallout">
            <a:avLst>
              <a:gd name="adj1" fmla="val 8943"/>
              <a:gd name="adj2" fmla="val -90124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Efficiency critical: Key parameters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	1. Time to process each packet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	2. State that needs to maintained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Ideally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both should be </a:t>
            </a:r>
            <a:r>
              <a:rPr lang="en-US" sz="1800" dirty="0" smtClean="0">
                <a:solidFill>
                  <a:schemeClr val="tx1"/>
                </a:solidFill>
              </a:rPr>
              <a:t>constant or logarithmic in length of data stream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590800" y="1143000"/>
            <a:ext cx="6470650" cy="703696"/>
          </a:xfrm>
          <a:prstGeom prst="wedgeRoundRectCallout">
            <a:avLst>
              <a:gd name="adj1" fmla="val -17606"/>
              <a:gd name="adj2" fmla="val 90107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Programming abstractions for processing data stream ??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767820" y="2662650"/>
            <a:ext cx="3235325" cy="1160207"/>
          </a:xfrm>
          <a:prstGeom prst="wedgeRoundRectCallout">
            <a:avLst>
              <a:gd name="adj1" fmla="val -40529"/>
              <a:gd name="adj2" fmla="val -80402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Theoretical foundations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Expressiveness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Optimization</a:t>
            </a:r>
          </a:p>
        </p:txBody>
      </p:sp>
    </p:spTree>
    <p:extLst>
      <p:ext uri="{BB962C8B-B14F-4D97-AF65-F5344CB8AC3E}">
        <p14:creationId xmlns:p14="http://schemas.microsoft.com/office/powerpoint/2010/main" val="398228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7" grpId="0" animBg="1"/>
      <p:bldP spid="7" grpId="0"/>
      <p:bldP spid="19" grpId="0"/>
      <p:bldP spid="20" grpId="0" animBg="1"/>
      <p:bldP spid="21" grpId="0"/>
      <p:bldP spid="6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Do We Need A New Policy Language ?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4495800" cy="3581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State-based Languages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Regular expressions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Temporal logics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Dataflow/synchronous languages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Application: Runtime monitoring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Quantitative extension: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Weighted automata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95800" y="1943100"/>
            <a:ext cx="4572000" cy="3505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Relational languages </a:t>
            </a: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SQL + Continuous queries 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Regular expressions +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 time windows to select events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Industrial-strength implementations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IBM Streams Processing Language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MSR </a:t>
            </a:r>
            <a:r>
              <a:rPr lang="en-US" sz="2000" dirty="0" err="1" smtClean="0">
                <a:solidFill>
                  <a:srgbClr val="006600"/>
                </a:solidFill>
              </a:rPr>
              <a:t>StreamInsight</a:t>
            </a:r>
            <a:r>
              <a:rPr lang="en-US" sz="2000" dirty="0" smtClean="0">
                <a:solidFill>
                  <a:srgbClr val="006600"/>
                </a:solidFill>
              </a:rPr>
              <a:t> / CEDR</a:t>
            </a:r>
          </a:p>
        </p:txBody>
      </p:sp>
    </p:spTree>
    <p:extLst>
      <p:ext uri="{BB962C8B-B14F-4D97-AF65-F5344CB8AC3E}">
        <p14:creationId xmlns:p14="http://schemas.microsoft.com/office/powerpoint/2010/main" val="19288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Illustrative Example: Patient Monitoring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12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1600200"/>
            <a:ext cx="8801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Data items: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Begin episode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Measurement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End episode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End of 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5550" y="2401790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145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8458200" y="418951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2400" y="5029200"/>
            <a:ext cx="880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Output every day, maximum over episodes during that day,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average measurement during the episode</a:t>
            </a:r>
          </a:p>
        </p:txBody>
      </p:sp>
      <p:sp>
        <p:nvSpPr>
          <p:cNvPr id="2" name="7-Point Star 1"/>
          <p:cNvSpPr/>
          <p:nvPr/>
        </p:nvSpPr>
        <p:spPr bwMode="auto">
          <a:xfrm>
            <a:off x="2609850" y="3124200"/>
            <a:ext cx="304800" cy="228600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2647950" y="205740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 flipV="1">
            <a:off x="2647950" y="281940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7-Point Star 33"/>
          <p:cNvSpPr/>
          <p:nvPr/>
        </p:nvSpPr>
        <p:spPr bwMode="auto">
          <a:xfrm>
            <a:off x="304800" y="407521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>
            <a:off x="725714" y="407521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9457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145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56014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152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579914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141</a:t>
            </a:r>
            <a:endParaRPr lang="en-US" sz="1400" dirty="0"/>
          </a:p>
        </p:txBody>
      </p:sp>
      <p:sp>
        <p:nvSpPr>
          <p:cNvPr id="39" name="Up Arrow 38"/>
          <p:cNvSpPr/>
          <p:nvPr/>
        </p:nvSpPr>
        <p:spPr bwMode="auto">
          <a:xfrm flipV="1">
            <a:off x="3189514" y="407521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3496128" y="407521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69871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626428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146</a:t>
            </a:r>
            <a:endParaRPr lang="en-US" sz="1400" dirty="0"/>
          </a:p>
        </p:txBody>
      </p:sp>
      <p:sp>
        <p:nvSpPr>
          <p:cNvPr id="44" name="Up Arrow 43"/>
          <p:cNvSpPr/>
          <p:nvPr/>
        </p:nvSpPr>
        <p:spPr bwMode="auto">
          <a:xfrm flipV="1">
            <a:off x="5268685" y="407521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7-Point Star 44"/>
          <p:cNvSpPr/>
          <p:nvPr/>
        </p:nvSpPr>
        <p:spPr bwMode="auto">
          <a:xfrm>
            <a:off x="5604328" y="407521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Up Arrow 45"/>
          <p:cNvSpPr/>
          <p:nvPr/>
        </p:nvSpPr>
        <p:spPr bwMode="auto">
          <a:xfrm>
            <a:off x="5999842" y="407521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3585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160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130142" y="4035622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138</a:t>
            </a:r>
            <a:endParaRPr lang="en-US" sz="1400" dirty="0"/>
          </a:p>
        </p:txBody>
      </p:sp>
      <p:sp>
        <p:nvSpPr>
          <p:cNvPr id="49" name="Up Arrow 48"/>
          <p:cNvSpPr/>
          <p:nvPr/>
        </p:nvSpPr>
        <p:spPr bwMode="auto">
          <a:xfrm flipV="1">
            <a:off x="7772399" y="4075210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7-Point Star 49"/>
          <p:cNvSpPr/>
          <p:nvPr/>
        </p:nvSpPr>
        <p:spPr bwMode="auto">
          <a:xfrm>
            <a:off x="8108042" y="407521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3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Regular Hierarchical Structure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13</a:t>
            </a:fld>
            <a:endParaRPr lang="en-US" b="1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8371114" y="2272393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38792" y="5300920"/>
            <a:ext cx="52314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Regular expressions is a natural match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But need a quantitative extension !</a:t>
            </a:r>
          </a:p>
        </p:txBody>
      </p:sp>
      <p:sp>
        <p:nvSpPr>
          <p:cNvPr id="34" name="7-Point Star 33"/>
          <p:cNvSpPr/>
          <p:nvPr/>
        </p:nvSpPr>
        <p:spPr bwMode="auto">
          <a:xfrm>
            <a:off x="217714" y="2158093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>
            <a:off x="638628" y="2158093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2371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145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768928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152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492828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141</a:t>
            </a:r>
            <a:endParaRPr lang="en-US" sz="1400" dirty="0"/>
          </a:p>
        </p:txBody>
      </p:sp>
      <p:sp>
        <p:nvSpPr>
          <p:cNvPr id="39" name="Up Arrow 38"/>
          <p:cNvSpPr/>
          <p:nvPr/>
        </p:nvSpPr>
        <p:spPr bwMode="auto">
          <a:xfrm flipV="1">
            <a:off x="3102428" y="2158093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3409042" y="2158093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82785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539342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146</a:t>
            </a:r>
            <a:endParaRPr lang="en-US" sz="1400" dirty="0"/>
          </a:p>
        </p:txBody>
      </p:sp>
      <p:sp>
        <p:nvSpPr>
          <p:cNvPr id="44" name="Up Arrow 43"/>
          <p:cNvSpPr/>
          <p:nvPr/>
        </p:nvSpPr>
        <p:spPr bwMode="auto">
          <a:xfrm flipV="1">
            <a:off x="5181599" y="2158093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7-Point Star 44"/>
          <p:cNvSpPr/>
          <p:nvPr/>
        </p:nvSpPr>
        <p:spPr bwMode="auto">
          <a:xfrm>
            <a:off x="5517242" y="2158093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Up Arrow 45"/>
          <p:cNvSpPr/>
          <p:nvPr/>
        </p:nvSpPr>
        <p:spPr bwMode="auto">
          <a:xfrm>
            <a:off x="5912756" y="2158093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6499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160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043056" y="2118505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138</a:t>
            </a:r>
            <a:endParaRPr lang="en-US" sz="1400" dirty="0"/>
          </a:p>
        </p:txBody>
      </p:sp>
      <p:sp>
        <p:nvSpPr>
          <p:cNvPr id="49" name="Up Arrow 48"/>
          <p:cNvSpPr/>
          <p:nvPr/>
        </p:nvSpPr>
        <p:spPr bwMode="auto">
          <a:xfrm flipV="1">
            <a:off x="7685313" y="2158093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7-Point Star 49"/>
          <p:cNvSpPr/>
          <p:nvPr/>
        </p:nvSpPr>
        <p:spPr bwMode="auto">
          <a:xfrm>
            <a:off x="8020956" y="2158093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12370" y="2602241"/>
            <a:ext cx="2013858" cy="667145"/>
            <a:chOff x="457200" y="2895599"/>
            <a:chExt cx="1219200" cy="667145"/>
          </a:xfrm>
        </p:grpSpPr>
        <p:sp>
          <p:nvSpPr>
            <p:cNvPr id="28" name="TextBox 27"/>
            <p:cNvSpPr txBox="1"/>
            <p:nvPr/>
          </p:nvSpPr>
          <p:spPr>
            <a:xfrm>
              <a:off x="925489" y="3224190"/>
              <a:ext cx="325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   *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Left Brace 28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0120" y="3167033"/>
            <a:ext cx="2491015" cy="719555"/>
            <a:chOff x="457200" y="2895599"/>
            <a:chExt cx="1219200" cy="719555"/>
          </a:xfrm>
        </p:grpSpPr>
        <p:sp>
          <p:nvSpPr>
            <p:cNvPr id="33" name="TextBox 32"/>
            <p:cNvSpPr txBox="1"/>
            <p:nvPr/>
          </p:nvSpPr>
          <p:spPr>
            <a:xfrm>
              <a:off x="570870" y="3276600"/>
              <a:ext cx="9918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Episode =     . 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    *.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3427" y="3163840"/>
            <a:ext cx="1886857" cy="719555"/>
            <a:chOff x="457200" y="2895599"/>
            <a:chExt cx="1219200" cy="719555"/>
          </a:xfrm>
        </p:grpSpPr>
        <p:sp>
          <p:nvSpPr>
            <p:cNvPr id="52" name="TextBox 51"/>
            <p:cNvSpPr txBox="1"/>
            <p:nvPr/>
          </p:nvSpPr>
          <p:spPr>
            <a:xfrm>
              <a:off x="750262" y="3276600"/>
              <a:ext cx="633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Episode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Left Brace 52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5770" y="4102137"/>
            <a:ext cx="5058230" cy="719555"/>
            <a:chOff x="457200" y="2895599"/>
            <a:chExt cx="1219200" cy="719555"/>
          </a:xfrm>
        </p:grpSpPr>
        <p:sp>
          <p:nvSpPr>
            <p:cNvPr id="55" name="TextBox 54"/>
            <p:cNvSpPr txBox="1"/>
            <p:nvPr/>
          </p:nvSpPr>
          <p:spPr>
            <a:xfrm>
              <a:off x="829331" y="3276600"/>
              <a:ext cx="474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Day =     . Episode*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Left Brace 55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88213" y="4098124"/>
            <a:ext cx="2360387" cy="719555"/>
            <a:chOff x="457200" y="2895599"/>
            <a:chExt cx="1219200" cy="719555"/>
          </a:xfrm>
        </p:grpSpPr>
        <p:sp>
          <p:nvSpPr>
            <p:cNvPr id="58" name="TextBox 57"/>
            <p:cNvSpPr txBox="1"/>
            <p:nvPr/>
          </p:nvSpPr>
          <p:spPr>
            <a:xfrm>
              <a:off x="910222" y="3276600"/>
              <a:ext cx="313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Day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Left Brace 58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768928" y="3010020"/>
            <a:ext cx="266360" cy="19660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61" name="Up Arrow 60"/>
          <p:cNvSpPr/>
          <p:nvPr/>
        </p:nvSpPr>
        <p:spPr bwMode="auto">
          <a:xfrm>
            <a:off x="2048065" y="3587785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54352" y="3603784"/>
            <a:ext cx="266360" cy="19660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63" name="Up Arrow 62"/>
          <p:cNvSpPr/>
          <p:nvPr/>
        </p:nvSpPr>
        <p:spPr bwMode="auto">
          <a:xfrm flipV="1">
            <a:off x="2936159" y="3587785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7-Point Star 63"/>
          <p:cNvSpPr/>
          <p:nvPr/>
        </p:nvSpPr>
        <p:spPr bwMode="auto">
          <a:xfrm>
            <a:off x="2481208" y="4564190"/>
            <a:ext cx="212648" cy="189539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85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Quantitative Iteration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14</a:t>
            </a:fld>
            <a:endParaRPr lang="en-US" b="1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23371" y="4524709"/>
            <a:ext cx="8991600" cy="140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Atomic function M  maps an item, if it is a measurement, to its value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Function f maps a sequence of measurements to its average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Function Episode maps an episode to average measurement within it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Function h maps a sequence of episodes to the maximum episode value</a:t>
            </a:r>
          </a:p>
        </p:txBody>
      </p:sp>
      <p:sp>
        <p:nvSpPr>
          <p:cNvPr id="34" name="7-Point Star 33"/>
          <p:cNvSpPr/>
          <p:nvPr/>
        </p:nvSpPr>
        <p:spPr bwMode="auto">
          <a:xfrm>
            <a:off x="1839688" y="1432652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>
            <a:off x="2260602" y="1432652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4345" y="1393064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145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390902" y="1393064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152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114802" y="1393064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141</a:t>
            </a:r>
            <a:endParaRPr lang="en-US" sz="1400" dirty="0"/>
          </a:p>
        </p:txBody>
      </p:sp>
      <p:sp>
        <p:nvSpPr>
          <p:cNvPr id="39" name="Up Arrow 38"/>
          <p:cNvSpPr/>
          <p:nvPr/>
        </p:nvSpPr>
        <p:spPr bwMode="auto">
          <a:xfrm flipV="1">
            <a:off x="4724402" y="1432652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5031016" y="1432652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4759" y="1393064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161316" y="1393064"/>
            <a:ext cx="5334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146</a:t>
            </a:r>
            <a:endParaRPr lang="en-US" sz="1400" dirty="0"/>
          </a:p>
        </p:txBody>
      </p:sp>
      <p:sp>
        <p:nvSpPr>
          <p:cNvPr id="44" name="Up Arrow 43"/>
          <p:cNvSpPr/>
          <p:nvPr/>
        </p:nvSpPr>
        <p:spPr bwMode="auto">
          <a:xfrm flipV="1">
            <a:off x="6803573" y="1432652"/>
            <a:ext cx="228600" cy="228600"/>
          </a:xfrm>
          <a:prstGeom prst="up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7-Point Star 44"/>
          <p:cNvSpPr/>
          <p:nvPr/>
        </p:nvSpPr>
        <p:spPr bwMode="auto">
          <a:xfrm>
            <a:off x="7139216" y="1432652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79106" y="1876800"/>
            <a:ext cx="2194832" cy="667145"/>
            <a:chOff x="423759" y="2895599"/>
            <a:chExt cx="1328763" cy="667145"/>
          </a:xfrm>
        </p:grpSpPr>
        <p:sp>
          <p:nvSpPr>
            <p:cNvPr id="28" name="TextBox 27"/>
            <p:cNvSpPr txBox="1"/>
            <p:nvPr/>
          </p:nvSpPr>
          <p:spPr>
            <a:xfrm>
              <a:off x="423759" y="3224190"/>
              <a:ext cx="1328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 f =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iter</a:t>
              </a:r>
              <a:r>
                <a:rPr lang="en-US" sz="1600" dirty="0" smtClean="0">
                  <a:solidFill>
                    <a:schemeClr val="tx1"/>
                  </a:solidFill>
                </a:rPr>
                <a:t>(M, average)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Left Brace 28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2062" y="2441592"/>
            <a:ext cx="2751074" cy="719555"/>
            <a:chOff x="393557" y="2895599"/>
            <a:chExt cx="1346483" cy="719555"/>
          </a:xfrm>
        </p:grpSpPr>
        <p:sp>
          <p:nvSpPr>
            <p:cNvPr id="33" name="TextBox 32"/>
            <p:cNvSpPr txBox="1"/>
            <p:nvPr/>
          </p:nvSpPr>
          <p:spPr>
            <a:xfrm>
              <a:off x="393557" y="3276600"/>
              <a:ext cx="1346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Episode : </a:t>
              </a:r>
              <a:r>
                <a:rPr lang="en-US" sz="16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average M value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Left Brace 52"/>
          <p:cNvSpPr/>
          <p:nvPr/>
        </p:nvSpPr>
        <p:spPr bwMode="auto">
          <a:xfrm rot="5400000" flipH="1">
            <a:off x="5874518" y="1669282"/>
            <a:ext cx="348621" cy="1886857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307775" y="3376697"/>
            <a:ext cx="4648199" cy="719554"/>
            <a:chOff x="556031" y="2895600"/>
            <a:chExt cx="1120369" cy="719554"/>
          </a:xfrm>
        </p:grpSpPr>
        <p:sp>
          <p:nvSpPr>
            <p:cNvPr id="55" name="TextBox 54"/>
            <p:cNvSpPr txBox="1"/>
            <p:nvPr/>
          </p:nvSpPr>
          <p:spPr>
            <a:xfrm>
              <a:off x="776977" y="3276600"/>
              <a:ext cx="579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 =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iter</a:t>
              </a:r>
              <a:r>
                <a:rPr lang="en-US" sz="1600" dirty="0" smtClean="0">
                  <a:solidFill>
                    <a:schemeClr val="tx1"/>
                  </a:solidFill>
                </a:rPr>
                <a:t> (Episode, max)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Left Brace 55"/>
            <p:cNvSpPr/>
            <p:nvPr/>
          </p:nvSpPr>
          <p:spPr bwMode="auto">
            <a:xfrm rot="5400000" flipH="1">
              <a:off x="941905" y="2509726"/>
              <a:ext cx="348621" cy="1120369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020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Quantitative Regular Expressions Summary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Each QRE f maps a sequence of data items to a cost value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rate(f) specifies when f produces outputs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	given by symbolic regular expression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Core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combinators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: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Atomic QRE: p(d) 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 f(d)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Quantitative concatenation: split(f, g, op)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Quantitative iteration: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iter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(f, c, op)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Choice: f else g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Output composition</a:t>
            </a:r>
            <a:r>
              <a:rPr lang="en-US" sz="2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: op(f</a:t>
            </a:r>
            <a:r>
              <a:rPr lang="en-US" sz="2000" baseline="-25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, … </a:t>
            </a:r>
            <a:r>
              <a:rPr lang="en-US" sz="2000" dirty="0" err="1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f</a:t>
            </a:r>
            <a:r>
              <a:rPr lang="en-US" sz="2000" baseline="-25000" dirty="0" err="1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)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  <a:sym typeface="Wingdings" panose="05000000000000000000" pitchFamily="2" charset="2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anose="05000000000000000000" pitchFamily="2" charset="2"/>
              </a:rPr>
              <a:t>Type checking rules check compatibility of rates (decidable!)</a:t>
            </a: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791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Quantitative Iteration: </a:t>
            </a:r>
            <a:r>
              <a:rPr lang="en-US" sz="2800" dirty="0" err="1" smtClean="0">
                <a:solidFill>
                  <a:srgbClr val="C00000"/>
                </a:solidFill>
              </a:rPr>
              <a:t>iter</a:t>
            </a:r>
            <a:r>
              <a:rPr lang="en-US" sz="2800" dirty="0" smtClean="0">
                <a:solidFill>
                  <a:srgbClr val="C00000"/>
                </a:solidFill>
              </a:rPr>
              <a:t>(f, c, op)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f is a QRE with rate r, c is a constant, and op is a binary operation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16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588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017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446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241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670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226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072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501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930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486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296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725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5154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71029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2520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949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9378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2934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6744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173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3602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715828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16200000" flipH="1" flipV="1">
            <a:off x="1263650" y="1622877"/>
            <a:ext cx="228600" cy="16383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543" y="196221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matches 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Left Brace 30"/>
          <p:cNvSpPr/>
          <p:nvPr/>
        </p:nvSpPr>
        <p:spPr bwMode="auto">
          <a:xfrm rot="16200000" flipH="1" flipV="1">
            <a:off x="3405868" y="1273172"/>
            <a:ext cx="205011" cy="233771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Left Brace 31"/>
          <p:cNvSpPr/>
          <p:nvPr/>
        </p:nvSpPr>
        <p:spPr bwMode="auto">
          <a:xfrm rot="16200000" flipH="1" flipV="1">
            <a:off x="5178427" y="1975303"/>
            <a:ext cx="197754" cy="93345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Left Brace 32"/>
          <p:cNvSpPr/>
          <p:nvPr/>
        </p:nvSpPr>
        <p:spPr bwMode="auto">
          <a:xfrm rot="16200000" flipH="1" flipV="1">
            <a:off x="7289799" y="905328"/>
            <a:ext cx="235857" cy="307339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196221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matches 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5501" y="196221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matches 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196221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matches 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5400000" flipH="1">
            <a:off x="1263651" y="2274136"/>
            <a:ext cx="228600" cy="16383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3593" y="322292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1327509" y="3792729"/>
            <a:ext cx="185307" cy="2213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2254" y="4264691"/>
            <a:ext cx="64654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</a:t>
            </a:r>
            <a:endParaRPr lang="en-US" sz="1800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2158405" y="4346860"/>
            <a:ext cx="342900" cy="2049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67169" y="4346860"/>
            <a:ext cx="342900" cy="2049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23" y="4249302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 bwMode="auto">
          <a:xfrm>
            <a:off x="3433301" y="3792729"/>
            <a:ext cx="185307" cy="2213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18046" y="4264691"/>
            <a:ext cx="64654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</a:t>
            </a:r>
            <a:endParaRPr lang="en-US" sz="1800" dirty="0"/>
          </a:p>
        </p:txBody>
      </p:sp>
      <p:sp>
        <p:nvSpPr>
          <p:cNvPr id="46" name="Right Arrow 45"/>
          <p:cNvSpPr/>
          <p:nvPr/>
        </p:nvSpPr>
        <p:spPr bwMode="auto">
          <a:xfrm>
            <a:off x="4264197" y="4346860"/>
            <a:ext cx="342900" cy="2049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Left Brace 46"/>
          <p:cNvSpPr/>
          <p:nvPr/>
        </p:nvSpPr>
        <p:spPr bwMode="auto">
          <a:xfrm rot="5400000" flipH="1">
            <a:off x="3430973" y="1943936"/>
            <a:ext cx="193810" cy="22987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 flipH="1">
            <a:off x="5199666" y="2626561"/>
            <a:ext cx="155275" cy="93345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5400000" flipH="1">
            <a:off x="7290525" y="1586395"/>
            <a:ext cx="294019" cy="301378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2958" y="322292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19932" y="322292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65192" y="322292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3" name="Down Arrow 52"/>
          <p:cNvSpPr/>
          <p:nvPr/>
        </p:nvSpPr>
        <p:spPr bwMode="auto">
          <a:xfrm>
            <a:off x="5192303" y="3792729"/>
            <a:ext cx="185307" cy="2213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77048" y="4264691"/>
            <a:ext cx="64654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</a:t>
            </a:r>
            <a:endParaRPr lang="en-US" sz="1800" dirty="0"/>
          </a:p>
        </p:txBody>
      </p:sp>
      <p:sp>
        <p:nvSpPr>
          <p:cNvPr id="55" name="Right Arrow 54"/>
          <p:cNvSpPr/>
          <p:nvPr/>
        </p:nvSpPr>
        <p:spPr bwMode="auto">
          <a:xfrm>
            <a:off x="6144404" y="4346860"/>
            <a:ext cx="342900" cy="2049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>
            <a:off x="7376967" y="3792729"/>
            <a:ext cx="185307" cy="2213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61712" y="4264691"/>
            <a:ext cx="64654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</a:t>
            </a:r>
            <a:endParaRPr lang="en-US" sz="1800" dirty="0"/>
          </a:p>
        </p:txBody>
      </p:sp>
      <p:sp>
        <p:nvSpPr>
          <p:cNvPr id="58" name="Right Arrow 57"/>
          <p:cNvSpPr/>
          <p:nvPr/>
        </p:nvSpPr>
        <p:spPr bwMode="auto">
          <a:xfrm>
            <a:off x="8207863" y="4346860"/>
            <a:ext cx="342900" cy="2049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-9071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35000"/>
              </a:spcBef>
              <a:buFontTx/>
              <a:buNone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kern="0" dirty="0" smtClean="0">
                <a:solidFill>
                  <a:srgbClr val="006600"/>
                </a:solidFill>
                <a:ea typeface="Gulim" pitchFamily="34" charset="-127"/>
              </a:rPr>
              <a:t>Special case: op is set-aggregator (apply op to “set” of returned values)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n-US" sz="2000" kern="0" dirty="0" smtClean="0">
                <a:solidFill>
                  <a:srgbClr val="006600"/>
                </a:solidFill>
                <a:ea typeface="Gulim" pitchFamily="34" charset="-127"/>
              </a:rPr>
              <a:t>	max, min, sum, average, standard deviation …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kern="0" dirty="0" smtClean="0">
                <a:solidFill>
                  <a:srgbClr val="006600"/>
                </a:solidFill>
                <a:ea typeface="Gulim" pitchFamily="34" charset="-127"/>
              </a:rPr>
              <a:t>Order dependent: Linear interpolation, Discounted sum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Tx/>
              <a:buNone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Tx/>
              <a:buNone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Tx/>
              <a:buNone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Tx/>
              <a:buNone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Tx/>
              <a:buNone/>
            </a:pPr>
            <a:endParaRPr lang="en-US" sz="2000" kern="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197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/>
      <p:bldP spid="2" grpId="0" animBg="1"/>
      <p:bldP spid="40" grpId="0" animBg="1"/>
      <p:bldP spid="3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QRE Compilation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05200" y="3124200"/>
            <a:ext cx="3200400" cy="187743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state s  = initialize;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for each packet p {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s = update (s, p);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output d = decide (s)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}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1778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07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763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573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431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987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781300" y="39624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934200" y="39624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015" y="342751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0047" y="38420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23241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QRE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4470916" y="2558534"/>
            <a:ext cx="697468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3383" y="2450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QRE compiler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1210349"/>
            <a:ext cx="1066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 bwMode="auto">
          <a:xfrm>
            <a:off x="2647950" y="1675486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52400" y="5410200"/>
            <a:ext cx="8548542" cy="1054100"/>
          </a:xfrm>
          <a:prstGeom prst="wedgeRoundRectCallout">
            <a:avLst>
              <a:gd name="adj1" fmla="val 12432"/>
              <a:gd name="adj2" fmla="val -87741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Guarantee: Data complexity: O(1) space and O(1) per item processing time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   Cost model: O(1) space for data values and O(1) time for data operations</a:t>
            </a:r>
          </a:p>
        </p:txBody>
      </p:sp>
    </p:spTree>
    <p:extLst>
      <p:ext uri="{BB962C8B-B14F-4D97-AF65-F5344CB8AC3E}">
        <p14:creationId xmlns:p14="http://schemas.microsoft.com/office/powerpoint/2010/main" val="84957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7" grpId="0" animBg="1"/>
      <p:bldP spid="7" grpId="0"/>
      <p:bldP spid="19" grpId="0"/>
      <p:bldP spid="20" grpId="0" animBg="1"/>
      <p:bldP spid="21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smtClean="0">
                <a:solidFill>
                  <a:srgbClr val="C00000"/>
                </a:solidFill>
              </a:rPr>
              <a:t>Expressiveness of QREs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49530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Is expressiveness of QREs too limited?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Why not allow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all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streaming algorithms?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split(f, g, op)(w) = op (f(u), g(v))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if w can be split uniquely as w =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u.v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such that f(u) and g(v) are defined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Streaming algorithms are not closed under split: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f and g may be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streamable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but not split(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f,g,op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QREs are closed under split !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33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smtClean="0">
                <a:solidFill>
                  <a:srgbClr val="C00000"/>
                </a:solidFill>
              </a:rPr>
              <a:t>Expressiveness of QREs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12192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Do we have enough operators?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Is expressiveness of QREs robust?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19</a:t>
            </a:fld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48000"/>
            <a:ext cx="4572000" cy="259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Regular languages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Regular expressions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Deterministic finite automata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Monadic second-order logic MSO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Beautiful  well-understood theory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8200" y="2819400"/>
            <a:ext cx="4495800" cy="3505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6600"/>
                </a:solidFill>
              </a:rPr>
              <a:t>Streamable</a:t>
            </a:r>
            <a:r>
              <a:rPr lang="en-US" sz="2000" dirty="0" smtClean="0">
                <a:solidFill>
                  <a:srgbClr val="006600"/>
                </a:solidFill>
              </a:rPr>
              <a:t> regular functions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parameterized by cost operations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Quantitative regular expressions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Cost register automata (CRA)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MSO-definable string to term 	transformations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Emerging theory</a:t>
            </a:r>
          </a:p>
        </p:txBody>
      </p:sp>
    </p:spTree>
    <p:extLst>
      <p:ext uri="{BB962C8B-B14F-4D97-AF65-F5344CB8AC3E}">
        <p14:creationId xmlns:p14="http://schemas.microsoft.com/office/powerpoint/2010/main" val="283099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Formal Methods for Systems Design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70164" y="2971800"/>
            <a:ext cx="7840436" cy="1377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Goals: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Correctness: Does the system meet its specification?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Predictability: Worst-case resource usage guarantees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70164" y="1323975"/>
            <a:ext cx="7840436" cy="1377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Solutions: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Methodology: Type systems, model-based design, synthesis …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Tools: Static analysis, model checking, proof assistants, …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70164" y="4740274"/>
            <a:ext cx="7840436" cy="1889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Application domains: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Hardware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Systems software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Safety-critical embedded control systems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Network protocols and security policies …</a:t>
            </a:r>
          </a:p>
        </p:txBody>
      </p:sp>
    </p:spTree>
    <p:extLst>
      <p:ext uri="{BB962C8B-B14F-4D97-AF65-F5344CB8AC3E}">
        <p14:creationId xmlns:p14="http://schemas.microsoft.com/office/powerpoint/2010/main" val="295787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Talk Roadmap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181600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Quantitative Regular Expressions (QRE)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C00000"/>
                </a:solidFill>
                <a:ea typeface="Gulim" pitchFamily="34" charset="-127"/>
              </a:rPr>
              <a:t>StreamQRE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: Implementation and Evaluation [PLDI 2017]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Can theory of QREs lead to a practical implementation?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>
              <a:solidFill>
                <a:srgbClr val="C00000"/>
              </a:solidFill>
              <a:ea typeface="Gulim" pitchFamily="34" charset="-127"/>
            </a:endParaRP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     	</a:t>
            </a:r>
            <a:r>
              <a:rPr lang="en-US" sz="2000" dirty="0" err="1" smtClean="0">
                <a:solidFill>
                  <a:srgbClr val="C00000"/>
                </a:solidFill>
                <a:ea typeface="Gulim" pitchFamily="34" charset="-127"/>
              </a:rPr>
              <a:t>NetQRE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: </a:t>
            </a: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mplementation for SDN controller 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[SIGCOMM 2017]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Specifying Arrhythmia Detection 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Interfaces for Distributed Stream Processing Systems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34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Can QREs lead to a practical system ?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21</a:t>
            </a:fld>
            <a:endParaRPr lang="en-US" b="1" dirty="0"/>
          </a:p>
        </p:txBody>
      </p:sp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xmlns="" id="{89F63099-A645-4F32-A62C-F81E158C1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76" y="4081871"/>
            <a:ext cx="1017770" cy="1017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751002D-2066-4717-8C60-7472D3E09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9" y="2860343"/>
            <a:ext cx="3895953" cy="917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CA82D3-C80B-4498-900F-D2E418F7950A}"/>
              </a:ext>
            </a:extLst>
          </p:cNvPr>
          <p:cNvSpPr txBox="1"/>
          <p:nvPr/>
        </p:nvSpPr>
        <p:spPr>
          <a:xfrm>
            <a:off x="2102119" y="3745139"/>
            <a:ext cx="186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tamaran Light"/>
              </a:rPr>
              <a:t>developed 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32B072-7013-4346-BA23-69FCDDF559FB}"/>
              </a:ext>
            </a:extLst>
          </p:cNvPr>
          <p:cNvSpPr txBox="1"/>
          <p:nvPr/>
        </p:nvSpPr>
        <p:spPr>
          <a:xfrm>
            <a:off x="5271804" y="1766127"/>
            <a:ext cx="276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tamaran Light"/>
              </a:rPr>
              <a:t>Esper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F59B40-C4FA-4405-93FB-28B8CA08EACD}"/>
              </a:ext>
            </a:extLst>
          </p:cNvPr>
          <p:cNvSpPr txBox="1"/>
          <p:nvPr/>
        </p:nvSpPr>
        <p:spPr>
          <a:xfrm>
            <a:off x="5932980" y="2231144"/>
            <a:ext cx="144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tamaran Light"/>
              </a:rPr>
              <a:t>by</a:t>
            </a:r>
          </a:p>
        </p:txBody>
      </p:sp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F53AD38F-26C6-4D16-864B-2FFE6A58C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1" y="2481726"/>
            <a:ext cx="2466975" cy="6000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664E4F-D223-4EFC-990E-B551861353CD}"/>
              </a:ext>
            </a:extLst>
          </p:cNvPr>
          <p:cNvSpPr txBox="1"/>
          <p:nvPr/>
        </p:nvSpPr>
        <p:spPr>
          <a:xfrm>
            <a:off x="5326943" y="3587992"/>
            <a:ext cx="276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tamaran Light"/>
              </a:rPr>
              <a:t>Apache </a:t>
            </a:r>
            <a:r>
              <a:rPr lang="en-US" sz="3200" dirty="0" err="1">
                <a:solidFill>
                  <a:prstClr val="black"/>
                </a:solidFill>
                <a:latin typeface="Catamaran Light"/>
              </a:rPr>
              <a:t>Flink</a:t>
            </a:r>
            <a:endParaRPr lang="en-US" sz="3200" dirty="0">
              <a:solidFill>
                <a:prstClr val="black"/>
              </a:solidFill>
              <a:latin typeface="Catamaran Light"/>
            </a:endParaRPr>
          </a:p>
        </p:txBody>
      </p:sp>
      <p:pic>
        <p:nvPicPr>
          <p:cNvPr id="25" name="Graphic 17">
            <a:extLst>
              <a:ext uri="{FF2B5EF4-FFF2-40B4-BE49-F238E27FC236}">
                <a16:creationId xmlns:a16="http://schemas.microsoft.com/office/drawing/2014/main" xmlns="" id="{8FEEF1E0-AE1B-4DF6-A356-D0A5458C0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06676" y="4167636"/>
            <a:ext cx="1822534" cy="9390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D1FD9DB-6787-4197-87EC-E556D108759E}"/>
              </a:ext>
            </a:extLst>
          </p:cNvPr>
          <p:cNvSpPr/>
          <p:nvPr/>
        </p:nvSpPr>
        <p:spPr>
          <a:xfrm>
            <a:off x="5125158" y="1697251"/>
            <a:ext cx="3062080" cy="14753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tamaran Ligh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2CB94C-336A-4A04-BB08-2DBB6E145471}"/>
              </a:ext>
            </a:extLst>
          </p:cNvPr>
          <p:cNvSpPr/>
          <p:nvPr/>
        </p:nvSpPr>
        <p:spPr>
          <a:xfrm>
            <a:off x="5125158" y="3429000"/>
            <a:ext cx="3066342" cy="178731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tamaran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A84D9E8-C61E-4FFF-94BF-FCBC0B1F1ED1}"/>
              </a:ext>
            </a:extLst>
          </p:cNvPr>
          <p:cNvSpPr/>
          <p:nvPr/>
        </p:nvSpPr>
        <p:spPr>
          <a:xfrm>
            <a:off x="1116577" y="2828198"/>
            <a:ext cx="3728251" cy="23865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tamaran Ligh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39680BA-82D8-4FD3-A19D-3C658DB34A76}"/>
              </a:ext>
            </a:extLst>
          </p:cNvPr>
          <p:cNvSpPr/>
          <p:nvPr/>
        </p:nvSpPr>
        <p:spPr>
          <a:xfrm>
            <a:off x="1112236" y="1698218"/>
            <a:ext cx="3728250" cy="97232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amaran Light"/>
                <a:ea typeface="+mn-ea"/>
                <a:cs typeface="+mn-cs"/>
              </a:rPr>
              <a:t>StreamQRE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amaran Light"/>
                <a:ea typeface="+mn-ea"/>
                <a:cs typeface="+mn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amaran Light"/>
                <a:ea typeface="+mn-ea"/>
                <a:cs typeface="+mn-cs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amaran Light"/>
                <a:ea typeface="+mn-ea"/>
                <a:cs typeface="+mn-cs"/>
              </a:rPr>
              <a:t>Java library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xmlns="" id="{A87939D7-A714-45AB-8E5F-A90B0832FFF8}"/>
              </a:ext>
            </a:extLst>
          </p:cNvPr>
          <p:cNvSpPr txBox="1">
            <a:spLocks/>
          </p:cNvSpPr>
          <p:nvPr/>
        </p:nvSpPr>
        <p:spPr>
          <a:xfrm>
            <a:off x="717553" y="5471156"/>
            <a:ext cx="7886700" cy="917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Popular and actively maintained engines with Java implementation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Rich high-level APIs for 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130025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StreamQRE</a:t>
            </a:r>
            <a:r>
              <a:rPr lang="en-US" sz="2800" dirty="0" smtClean="0">
                <a:solidFill>
                  <a:srgbClr val="C00000"/>
                </a:solidFill>
              </a:rPr>
              <a:t>: A Java Library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220200" cy="56261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Base atomic operations and iterators written by user in Java</a:t>
            </a: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QRE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combinators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:</a:t>
            </a: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Split</a:t>
            </a: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  <a:ea typeface="Gulim" pitchFamily="34" charset="-127"/>
              </a:rPr>
              <a:t>Iter</a:t>
            </a:r>
            <a:endParaRPr lang="en-US" sz="1800" dirty="0" smtClean="0">
              <a:solidFill>
                <a:srgbClr val="006600"/>
              </a:solidFill>
              <a:ea typeface="Gulim" pitchFamily="34" charset="-127"/>
            </a:endParaRP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Choice</a:t>
            </a: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Combine</a:t>
            </a:r>
            <a:endParaRPr lang="en-US" sz="18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Two additional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combinators</a:t>
            </a: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Map-collect for partitioning by keys</a:t>
            </a: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Streaming composition: f &gt;&gt; g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Users</a:t>
            </a: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Students in </a:t>
            </a:r>
            <a:r>
              <a:rPr lang="en-US" sz="1800" dirty="0" err="1" smtClean="0">
                <a:solidFill>
                  <a:srgbClr val="006600"/>
                </a:solidFill>
                <a:ea typeface="Gulim" pitchFamily="34" charset="-127"/>
              </a:rPr>
              <a:t>Marktoberdorf</a:t>
            </a: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 summer school</a:t>
            </a:r>
          </a:p>
          <a:p>
            <a:pPr lvl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6600"/>
                </a:solidFill>
                <a:ea typeface="Gulim" pitchFamily="34" charset="-127"/>
              </a:rPr>
              <a:t>CPS group at Penn</a:t>
            </a:r>
            <a:endParaRPr lang="en-US" sz="18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	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22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Key-based Partitioning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stream contains events for both </a:t>
            </a:r>
            <a:r>
              <a:rPr lang="en-US" sz="2000" dirty="0" smtClean="0">
                <a:solidFill>
                  <a:srgbClr val="00B050"/>
                </a:solidFill>
                <a:ea typeface="Gulim" pitchFamily="34" charset="-127"/>
              </a:rPr>
              <a:t>Alice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Bob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we want to compute for each patient, whether the daily summary (max over episodes, average measurement during episode) exceeds a threshold value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QRE f maps stream of single-patient events to daily summary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Modular programming: Partition input stream into multiple streams, one for each patient identifier, and apply f to each</a:t>
            </a:r>
            <a:endParaRPr lang="en-US" sz="2000" dirty="0" smtClean="0">
              <a:solidFill>
                <a:srgbClr val="FF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Challenge: How to synchronize outputs of different partitions?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811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6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25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035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464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893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44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5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3688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117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673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483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912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1341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4897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7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FCFEA3-CE49-4A75-9EFB-F91F262E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44F5ABC-6161-4FE2-848B-288A29991A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25308" y="832835"/>
          <a:ext cx="1644397" cy="218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978ED72F-892A-4FB3-B529-33C0CE4CA38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86864" y="822495"/>
          <a:ext cx="164592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CDC05279-A133-4BF4-864D-036A804CA3D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2280" y="4102027"/>
          <a:ext cx="1643380" cy="216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D167528C-9433-4B3E-9A1E-81301250904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5660" y="4064642"/>
          <a:ext cx="1647008" cy="220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ECE34DC4-7D91-457D-A8A6-158FB50257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49040" y="4075528"/>
          <a:ext cx="164592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3331A2C0-F0B5-4879-A67F-EC95E381799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94960" y="4090767"/>
          <a:ext cx="1644397" cy="217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91A7F964-9A4A-4EF1-9FFA-6339D86293D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35729" y="4075528"/>
          <a:ext cx="164592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62FC0F9-F9C2-40DA-9CD1-28FA7FA7BC24}"/>
              </a:ext>
            </a:extLst>
          </p:cNvPr>
          <p:cNvSpPr/>
          <p:nvPr/>
        </p:nvSpPr>
        <p:spPr>
          <a:xfrm>
            <a:off x="462280" y="1049061"/>
            <a:ext cx="1600200" cy="36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StreamQRE</a:t>
            </a:r>
            <a:endParaRPr lang="en-US" sz="19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BA74213-FE1E-4F16-A96A-044805129ACD}"/>
              </a:ext>
            </a:extLst>
          </p:cNvPr>
          <p:cNvSpPr/>
          <p:nvPr/>
        </p:nvSpPr>
        <p:spPr>
          <a:xfrm>
            <a:off x="452936" y="1530077"/>
            <a:ext cx="1600200" cy="36134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ReactiveX</a:t>
            </a:r>
            <a:endParaRPr lang="en-US" sz="19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F010140-762E-48F1-BCDA-A3B1008563B7}"/>
              </a:ext>
            </a:extLst>
          </p:cNvPr>
          <p:cNvSpPr/>
          <p:nvPr/>
        </p:nvSpPr>
        <p:spPr>
          <a:xfrm>
            <a:off x="462280" y="2497058"/>
            <a:ext cx="1600200" cy="35838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Flink</a:t>
            </a:r>
            <a:endParaRPr lang="en-US" sz="19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95C4844-A1B3-42A1-A1B7-1DE588BF1D98}"/>
              </a:ext>
            </a:extLst>
          </p:cNvPr>
          <p:cNvSpPr/>
          <p:nvPr/>
        </p:nvSpPr>
        <p:spPr>
          <a:xfrm>
            <a:off x="443592" y="2011093"/>
            <a:ext cx="1618888" cy="35838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Esper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xmlns="" id="{F0E5CF88-934D-4B11-B026-8CDA9AF03911}"/>
              </a:ext>
            </a:extLst>
          </p:cNvPr>
          <p:cNvSpPr/>
          <p:nvPr/>
        </p:nvSpPr>
        <p:spPr>
          <a:xfrm>
            <a:off x="4282495" y="1036668"/>
            <a:ext cx="254308" cy="1849301"/>
          </a:xfrm>
          <a:prstGeom prst="leftBrace">
            <a:avLst>
              <a:gd name="adj1" fmla="val 6826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AD3DB3-7216-4A84-AC78-F03D71C9E9F6}"/>
              </a:ext>
            </a:extLst>
          </p:cNvPr>
          <p:cNvSpPr txBox="1"/>
          <p:nvPr/>
        </p:nvSpPr>
        <p:spPr>
          <a:xfrm>
            <a:off x="2368265" y="1135034"/>
            <a:ext cx="20810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Yahoo Streaming Benchmark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Catamaran Light"/>
              </a:rPr>
              <a:t>web clickstream analysis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xmlns="" id="{30807145-CE04-4D22-8580-E62083E63194}"/>
              </a:ext>
            </a:extLst>
          </p:cNvPr>
          <p:cNvSpPr/>
          <p:nvPr/>
        </p:nvSpPr>
        <p:spPr>
          <a:xfrm rot="5400000">
            <a:off x="4355120" y="96425"/>
            <a:ext cx="253782" cy="8039461"/>
          </a:xfrm>
          <a:prstGeom prst="leftBrace">
            <a:avLst>
              <a:gd name="adj1" fmla="val 10508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96EC61-025D-4406-B1D2-B7688BB86E48}"/>
              </a:ext>
            </a:extLst>
          </p:cNvPr>
          <p:cNvSpPr txBox="1"/>
          <p:nvPr/>
        </p:nvSpPr>
        <p:spPr>
          <a:xfrm>
            <a:off x="826260" y="3262686"/>
            <a:ext cx="731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NEXMark</a:t>
            </a:r>
            <a:r>
              <a:rPr lang="en-US" sz="2100" b="1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 Benchmark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prstClr val="black"/>
                </a:solidFill>
                <a:latin typeface="Catamaran Light"/>
              </a:rPr>
              <a:t>real-time analytics for business event streams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EAD0D3-79DC-408D-A72A-1A57244DB675}"/>
              </a:ext>
            </a:extLst>
          </p:cNvPr>
          <p:cNvSpPr txBox="1"/>
          <p:nvPr/>
        </p:nvSpPr>
        <p:spPr>
          <a:xfrm rot="16200000">
            <a:off x="3722335" y="1715615"/>
            <a:ext cx="244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throughput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(million </a:t>
            </a:r>
            <a:r>
              <a:rPr lang="en-US" sz="1400" dirty="0" smtClean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events/sec</a:t>
            </a:r>
            <a:r>
              <a:rPr lang="en-US" sz="14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)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595810" y="1444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Comic Sans MS"/>
              </a:rPr>
              <a:t>Experimental Evaluation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59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P spid="31" grpId="0" animBg="1"/>
      <p:bldP spid="32" grpId="0"/>
      <p:bldP spid="33" grpId="0" animBg="1"/>
      <p:bldP spid="3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Talk Roadmap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Quantitative Regular Expressions (QRE)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err="1" smtClean="0">
                <a:solidFill>
                  <a:srgbClr val="006600"/>
                </a:solidFill>
                <a:ea typeface="Gulim" pitchFamily="34" charset="-127"/>
              </a:rPr>
              <a:t>StreamQRE</a:t>
            </a: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: Implementation and Evaluation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 Specifying Arrhythmia Detection [Proc. IEEE, To appear]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What good is a high-level query language for?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Interfaces for Distributed Stream Processing Systems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8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400800" cy="11557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Specifying Arrhythmia Detection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26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3809999"/>
            <a:ext cx="8991600" cy="283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Specification of detection policy: logical query over digitized signal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 Implementation: control algorithm in pacemaker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Key resource constraint: battery life, so need optimized code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Goal of case study: Methodology for estimating resource usage of 	alternative diagnosis policies at design time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pic>
        <p:nvPicPr>
          <p:cNvPr id="37" name="Picture 7" descr="115082914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66900"/>
            <a:ext cx="1103239" cy="127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AutoShape 2" descr="data:image/png;base64,iVBORw0KGgoAAAANSUhEUgAAAXAAAACJCAMAAAACLZNoAAAApVBMVEX////9/f/7+//4+P/29v9aWv9UVP/5+f/z8//p6f9RUf9NTf9lZf/u7v/m5v9HR//T0//Ly/+7u//c3P/Hx//h4f/Q0P+/v//Z2f9dXf9gYP+1tf9paf93d/+Bgf9iYv+iov+Ojv+qqv97e/+Ghv+vr/9wcP+Wlv+bm/8AAP9DQ/+mpv/Dw/9tbf9KSv+Tk/8gIP86Ov8zM/+Li/8rK/8ZGf8vL/912BHeAAAN7klEQVR4nO1d63qiShbdiBBA7ggiCAKKIt5iTPf7P9pUFXYnfSbYZ2ZylszXWT86l06yYVHs2vci+sIXvvCFL3zhC1/4whf+nyE9+gL+MNjl6NGX8Gch3DWPvoQ/C+Hr/NGX8EhYcImBYcBlDghX+PvtriZokU2EltgLXX1Gi/QaRQOL3DzbYIm90M1X9N1PCzMGi8x2aIm90M2XACxytl/NwCKzFi2xF7bpeGCR/j73wSIztQBL7IVtLlOwyHS/RovcLHKwxF7Y5qoAi6yrsgKLXOQmWGIv7OX2DBZZVec9WKS5VcESexEm6RossqiaAiwyqU9gib0IE3cFFllUBdrZmqfDIXxum+DgXVPvt1iJpBwcsMRehImdjLEiz3VdYiWS6g2IcH0OdjXLOr1iJZLqDkalBEtdAQcMr6mP3qeNAB4v60Ngwglfpwe0GzKxBxMRDkxL1bEi89RDG0YTS30Ci+xDsIATvvIjOOEyPCLch/hoqeBYcebHGVYiTaQ5eFX1It5YaogVuZmFG6xEmlACvslexBsNTfhxZuMJX6Kj/n2IM00BE744WAusRMkg08WK7AUnHPzwzcMYHCyVDVqg0yx9iFfjOTjft5xKc2y1m2bQZgqV2I84lxMw4XOPFKxVbBmUDSWp6eZPSzDhikcqNl6mG7RCZ/X64K5H6P1EjcjAuiG2SnkNldgP9yot0IS7zNWGSgxVWqPTqH1wS2kDrgMzYjThgUplAZXYj+hMGZjwCSMc62jHCm2HUiLtbWkFNlEnAU2w4Rt3Tg26NqEP04ZyMOGnkCZY5zZKaI/O6vVhVtAaTbiNJtwzqUInmfrg76kEE+7YZGCjCVOT0qHUuqV72oK9XkcnFetrHRbko3Mefaj31KAJt0jBEj7b0AGd8+hDVdEeXDzsaKRgfS0/Iw8dgu/DvqIaHGY4jWmOJTxdkXuESuxHUVEK9npPMi2xvla9ohic8+jFtqa0wIqcSGSCCc8pHEqB+JkRDvZ6DULnX5gRri+hEvtxTcnHer1PjPAjlvD9lbShdD/njHBsaaWmEm2whBdnGg2lBWLlE7i00mK3nmFN/2bLFNlAhoZsfJphvV6dEb4CE94I22gQOM5ohnXCbEZ4foCK3BbC3RoEzAMdsE5YqBCtsYTzrrl2IIQnU5pifYKAEX7FEs77Qlv8nJIPoXg8eIlEzAy0Ekx4zQgfSPmsGpGXQCW6TNwZW5Zz9YdD+MQlD+sTROyFarCE8y2jHcjElFNMkQKV6DHCCyzhPGvbDqRA3AkowjphfI8Gh+Bzl93oQAhnD97FEn44ElXYEPwqECtrEGCqLca21M2Y2Z9iK/0ypr9PQyFcpxjbNOozx9bH5jyOltisBgHmD8TYtuh0JaphgBiZmiiwGwSYxxtgCa9yRjg05yEnjHBjIE0+jkwBdtLC/soIh87v0HhXrDoQwk8ShVjCizOzVKCVfoJwZRjDOSVmoYQtVCTPBhygSSZLHQ7hPN9lYwk/F4xwaJJJ54Qnw+gbtJhbr2MJL/eMcGiSSec9XMthEG7jCb8yp2cKLa20OeHmMBo1gzlb5VjC+VjOKTSrF3LCF8MgPF7+PcI/MfKTz4i83xL+mdGtUJWJNticRx+iBds4f28Wnl8/T+nyjP1va1mb3eHzyhoChRGe3SccNUpwevwt4dKIUlVTPm3JZWz38n6TRq2Vmfp5KiDmnea/6f2umO/rAvqjeehOvu/ay6ecB1zUz8p6Z26X9bkDz7Fpquqf1a4dJ2z93p9Z7hnJunw57e8t9OZ/SEP/zO/xToyn+9HCw2nLNLi0+SzXeBMwwu+WVnoiWdC0Z/N8T68EfzdL6fLZo/dnlj/HtFVIX7d3gjxmG2nvrmd0qyzqPoRvT2NsvVdQvpDbZrddkPcaje7Gw8PX7kfrltnP4/T9GIjR+UcEThbBZu32EsjeX9+G9zbw0RZ9fP2wWqFuRzqN2zIr+uxnvxXDugTt2+Rt/Y7ZN6xfLsBdMALW9wgfM/9vxBVK+HJ7ikK7aNOOTan7EDgvjk5awAiJYjspNb4aJw5Tj2F52TxZ6UJ05yW711cubLb43lTfE8cnuVzNXjoaRTed+n4d/VoRJgft7YbHs41iPidO4oorYfc6Uo5tZG2UmGT15UUi3XFOPr/TzOhmqEnxqiyarTYKX9YWH6IhbBPTEp2qvdCdt+2tVWct22Hiqrsuex+HOh1eDHZN8cROM7LmxoX9Pac6Tc2N/cR/SHlOq4sTRbIVhIG4s+jIPpT3CG9+er6pqXvs4e2fC/bFZsd/yVorz5cDX1t6OL3om+RS+Rdz165af2tEJF3X1Bbh89zIZ0XiWkW79w9ORdNT7TZFQMHkcN1Y5JsxvzoeuiOlI9niVNa/jDrQVuqbHn06VB5ph+8ue66ZsZ4qGbntpUqN9WRvlblfnkeputTIndA69wK/Xk32SnPNzaNTXb5FulnycjOJj7p1b3lrvbL++ojHSvH2hR+S7ITTl1MzW6zz2fNkMTcyI/YunvxcSZbSnDI6nyldULrLmva4Cg5rNVyvrXTlmCfz9CwSHVHGCD/fITy6vF3DwlgnzcGYtlP2bf/lQL6xrdN6ftt11t8zSf5m2E9eSLPLSrzwG4e9ILqtSzQ+v0xy/o6Mn1ftjxST6/BRnFL2MmerVHRE34bP+q/HoEkObSjxdSGRVzFr4t83ikN7nBzIqncFu0qbvSiWz5aE7KgX9rl8bucnn0arb5dFXmjE/7I3LeTAd9qcig1/L9j7HXdp1KdsnoS0nZvZ21M2/1qtXraXIMh3/rR4nmqyZs3Yz8bPFx7gPS/tJ/bixGyRj7wxxXnOXonbFeumLluWKHATcym3t5Wj6360OP2yIaUv79SWbJG1YAs3vTRORPbzUu3U5Y9HwrlxbyUX8k1XR28lGNFNy0bVO+aEfpKpKKnr+V92/3edzebZmHxHNfY6nZzvqnP5aKeUGjHg3vzVGZK6M6/G/vTM//7HJpbjMnUpCBfvOtMJ1be0Nf39QvFGls1+e9kTR2RGovxOMcvCaOzuN9u9vYXaX2pkjYIJ8rgT0XQ/VLOF4NTTU/x2fZ7zofkxO/FvB5+YDAyZpVcW7BNTbBRaYpPMLkMKg/jcZt/3oRX3JF7Fjf43ZuJiRpox4qeDCcKX7NWYGjNGklS3pnFZGMfiP/dAojsD0P2WvTAe19BFRzg37xmROd/qqOLLUH/psb8+vXJIVy268gfYrdXw/bRQq/hsaQLbPVmTn4Q/Oe9fg3Vo9z3g3+DeAC2Z2bwe11JdZYb+0wRulMNEWUz8I+6IHy3Rac3rFTrCp4CkwPTMCGdch/wf8hF10hOdT8xgukRUZtRvYcps0shy8a3BnQ8gZXbnDiyEokccrhMeR/ob4ZADq1S3qxHoulHzt4CBLLwYaIlnOe0iDEehxFpAHYGtWjbnWvwjlMs/jo3fcT3jO70+AR+/8Cu2VTc/8cjTffIJ0HVkKfob4TGkz4ntUkJ9Hwq6OfmPQ3XtuBZNfCkiCTM2baFNhF7B5NnqbWegTLnhvn3sMD22aQn1LZr4VoiC1qdNKAwUnWuTBlLR6a47n0eYKpPHpu4jpTNQeGxeniDa6qRVGHAnU6hvE5LWtReS8Oq9kt/kQ1U406RkcuueWwsupqKzdGMeRrGY9yOdIBXblqJdBeFrkNq8A21CCXdfuW2YYmqhmgPvqRLupoSZFmmpOs+iCsKLR8/SM7pAYZ52iS8AioqnrUVARcJM/B0vQ2Hv84DK+dHTItXO02XuJmoA7b5xeRBDZoSLsOE/DykLRIUEDxk+fACtEon8MTNVR6Ah4vU14v48J9sCtYduPTFhiwfFHz7TOqnFCi/39AQ6l8BfidCdNJcJddRJXRh8d4420uNrUxZbkXk5F+wdxzR5HTbC46OlRjGI8DRX+e7MCX/4QRBZJm5629DYwPSNesleRKwWFqHOBzuYicjSLCRKHt1YlSvCu2444ZiwWax2bfZHGzamZeqIVcVT98qju5HLi7CTmjNpKmbYQnjqhmdvQkKdxey9ileJx60+rZjpv0UjygB4clNTME6v1Xb25yaADZiOvglB8XJEDz9Us9qJ5caHni0xccsnZy70aBaL1hME3G/iNY6TkYyty/4A/k4sNz7WDzUVaNIdJplFovUEAW8nHnE8H4EL4T/A9CLuvl5TgArrGEsRlWSaHOX2xYX4ECgjcKvHB7gVXaR5V7qBwKkTtJrC3L6brmSEg9v1PsAtxZWucLMLy85QyGe0wc5MCdQRuMe9H35GsJPmb4ZZ7tMR23QTqiN3KCdRzzIqoL3YoiYDPNKaEe5hRx/147CBmQw/sK5pjvWzbXUEHl/Xj+kRHim+Vmg/mxE+G8qxBN4CHiku9wQKJvwAI3wwJ51EJi3AkWKmwgxsTY6ujlDRm98iXhL6bPttgw5s6OpTDbYMesEIR4d1mq2MndJClvpUFViRvbATHU14cf4b/c+fCk74UE6NlVS4wbQvdbDbpyly8eiU5k9MGvTRcFUZgN0+TdHKYQwFYjCO6IKN+gqeWk7juXUcyCQ9IqVFP/t67YNfqnFizwcyfpbI3KGHa6d5DS47k81QGcgIcaLsGZ1d9VfgidY0WgTLR+eQf2K7R0ucbUqwQpWO7lA8+/uNjv8MDvMMrVAzVNZ6kPAmC3RRTukUYIlDQnQx0TtYvRuM3/MAuK9H9A7mDuVk+4cg/pahz0Yb4XeqASHYPbrd5g/DaPfo7o8/Dd5gvL4vfOELHP8CaBH1m7oecDMAAAAASUVORK5CYII="/>
          <p:cNvSpPr>
            <a:spLocks noChangeAspect="1" noChangeArrowheads="1"/>
          </p:cNvSpPr>
          <p:nvPr/>
        </p:nvSpPr>
        <p:spPr bwMode="auto">
          <a:xfrm>
            <a:off x="155575" y="-876300"/>
            <a:ext cx="49053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20" name="Picture 4" descr="http://www.swharden.com/blog/images/diy_ec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38527"/>
            <a:ext cx="3048000" cy="1136342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4" name="Right Arrow 43"/>
          <p:cNvSpPr/>
          <p:nvPr/>
        </p:nvSpPr>
        <p:spPr bwMode="auto">
          <a:xfrm>
            <a:off x="5867400" y="243049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0" y="1676400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Clinical diagnosis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 pacing stimulus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3810000" y="243049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28600"/>
            <a:ext cx="1633625" cy="128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35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132390"/>
            <a:ext cx="8458200" cy="11557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Monitoring Heart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27</a:t>
            </a:fld>
            <a:endParaRPr lang="en-US" b="1"/>
          </a:p>
        </p:txBody>
      </p:sp>
      <p:sp>
        <p:nvSpPr>
          <p:cNvPr id="111618" name="AutoShape 2" descr="data:image/png;base64,iVBORw0KGgoAAAANSUhEUgAAAXAAAACJCAMAAAACLZNoAAAApVBMVEX////9/f/7+//4+P/29v9aWv9UVP/5+f/z8//p6f9RUf9NTf9lZf/u7v/m5v9HR//T0//Ly/+7u//c3P/Hx//h4f/Q0P+/v//Z2f9dXf9gYP+1tf9paf93d/+Bgf9iYv+iov+Ojv+qqv97e/+Ghv+vr/9wcP+Wlv+bm/8AAP9DQ/+mpv/Dw/9tbf9KSv+Tk/8gIP86Ov8zM/+Li/8rK/8ZGf8vL/912BHeAAAN7klEQVR4nO1d63qiShbdiBBA7ggiCAKKIt5iTPf7P9pUFXYnfSbYZ2ZylszXWT86l06yYVHs2vci+sIXvvCFL3zhC1/4whf+nyE9+gL+MNjl6NGX8Gch3DWPvoQ/C+Hr/NGX8EhYcImBYcBlDghX+PvtriZokU2EltgLXX1Gi/QaRQOL3DzbYIm90M1X9N1PCzMGi8x2aIm90M2XACxytl/NwCKzFi2xF7bpeGCR/j73wSIztQBL7IVtLlOwyHS/RovcLHKwxF7Y5qoAi6yrsgKLXOQmWGIv7OX2DBZZVec9WKS5VcESexEm6RossqiaAiwyqU9gib0IE3cFFllUBdrZmqfDIXxum+DgXVPvt1iJpBwcsMRehImdjLEiz3VdYiWS6g2IcH0OdjXLOr1iJZLqDkalBEtdAQcMr6mP3qeNAB4v60Ngwglfpwe0GzKxBxMRDkxL1bEi89RDG0YTS30Ci+xDsIATvvIjOOEyPCLch/hoqeBYcebHGVYiTaQ5eFX1It5YaogVuZmFG6xEmlACvslexBsNTfhxZuMJX6Kj/n2IM00BE744WAusRMkg08WK7AUnHPzwzcMYHCyVDVqg0yx9iFfjOTjft5xKc2y1m2bQZgqV2I84lxMw4XOPFKxVbBmUDSWp6eZPSzDhikcqNl6mG7RCZ/X64K5H6P1EjcjAuiG2SnkNldgP9yot0IS7zNWGSgxVWqPTqH1wS2kDrgMzYjThgUplAZXYj+hMGZjwCSMc62jHCm2HUiLtbWkFNlEnAU2w4Rt3Tg26NqEP04ZyMOGnkCZY5zZKaI/O6vVhVtAaTbiNJtwzqUInmfrg76kEE+7YZGCjCVOT0qHUuqV72oK9XkcnFetrHRbko3Mefaj31KAJt0jBEj7b0AGd8+hDVdEeXDzsaKRgfS0/Iw8dgu/DvqIaHGY4jWmOJTxdkXuESuxHUVEK9npPMi2xvla9ohic8+jFtqa0wIqcSGSCCc8pHEqB+JkRDvZ6DULnX5gRri+hEvtxTcnHer1PjPAjlvD9lbShdD/njHBsaaWmEm2whBdnGg2lBWLlE7i00mK3nmFN/2bLFNlAhoZsfJphvV6dEb4CE94I22gQOM5ohnXCbEZ4foCK3BbC3RoEzAMdsE5YqBCtsYTzrrl2IIQnU5pifYKAEX7FEs77Qlv8nJIPoXg8eIlEzAy0Ekx4zQgfSPmsGpGXQCW6TNwZW5Zz9YdD+MQlD+sTROyFarCE8y2jHcjElFNMkQKV6DHCCyzhPGvbDqRA3AkowjphfI8Gh+Bzl93oQAhnD97FEn44ElXYEPwqECtrEGCqLca21M2Y2Z9iK/0ypr9PQyFcpxjbNOozx9bH5jyOltisBgHmD8TYtuh0JaphgBiZmiiwGwSYxxtgCa9yRjg05yEnjHBjIE0+jkwBdtLC/soIh87v0HhXrDoQwk8ShVjCizOzVKCVfoJwZRjDOSVmoYQtVCTPBhygSSZLHQ7hPN9lYwk/F4xwaJJJ54Qnw+gbtJhbr2MJL/eMcGiSSec9XMthEG7jCb8yp2cKLa20OeHmMBo1gzlb5VjC+VjOKTSrF3LCF8MgPF7+PcI/MfKTz4i83xL+mdGtUJWJNticRx+iBds4f28Wnl8/T+nyjP1va1mb3eHzyhoChRGe3SccNUpwevwt4dKIUlVTPm3JZWz38n6TRq2Vmfp5KiDmnea/6f2umO/rAvqjeehOvu/ay6ecB1zUz8p6Z26X9bkDz7Fpquqf1a4dJ2z93p9Z7hnJunw57e8t9OZ/SEP/zO/xToyn+9HCw2nLNLi0+SzXeBMwwu+WVnoiWdC0Z/N8T68EfzdL6fLZo/dnlj/HtFVIX7d3gjxmG2nvrmd0qyzqPoRvT2NsvVdQvpDbZrddkPcaje7Gw8PX7kfrltnP4/T9GIjR+UcEThbBZu32EsjeX9+G9zbw0RZ9fP2wWqFuRzqN2zIr+uxnvxXDugTt2+Rt/Y7ZN6xfLsBdMALW9wgfM/9vxBVK+HJ7ikK7aNOOTan7EDgvjk5awAiJYjspNb4aJw5Tj2F52TxZ6UJ05yW711cubLb43lTfE8cnuVzNXjoaRTed+n4d/VoRJgft7YbHs41iPidO4oorYfc6Uo5tZG2UmGT15UUi3XFOPr/TzOhmqEnxqiyarTYKX9YWH6IhbBPTEp2qvdCdt+2tVWct22Hiqrsuex+HOh1eDHZN8cROM7LmxoX9Pac6Tc2N/cR/SHlOq4sTRbIVhIG4s+jIPpT3CG9+er6pqXvs4e2fC/bFZsd/yVorz5cDX1t6OL3om+RS+Rdz165af2tEJF3X1Bbh89zIZ0XiWkW79w9ORdNT7TZFQMHkcN1Y5JsxvzoeuiOlI9niVNa/jDrQVuqbHn06VB5ph+8ue66ZsZ4qGbntpUqN9WRvlblfnkeputTIndA69wK/Xk32SnPNzaNTXb5FulnycjOJj7p1b3lrvbL++ojHSvH2hR+S7ITTl1MzW6zz2fNkMTcyI/YunvxcSZbSnDI6nyldULrLmva4Cg5rNVyvrXTlmCfz9CwSHVHGCD/fITy6vF3DwlgnzcGYtlP2bf/lQL6xrdN6ftt11t8zSf5m2E9eSLPLSrzwG4e9ILqtSzQ+v0xy/o6Mn1ftjxST6/BRnFL2MmerVHRE34bP+q/HoEkObSjxdSGRVzFr4t83ikN7nBzIqncFu0qbvSiWz5aE7KgX9rl8bucnn0arb5dFXmjE/7I3LeTAd9qcig1/L9j7HXdp1KdsnoS0nZvZ21M2/1qtXraXIMh3/rR4nmqyZs3Yz8bPFx7gPS/tJ/bixGyRj7wxxXnOXonbFeumLluWKHATcym3t5Wj6360OP2yIaUv79SWbJG1YAs3vTRORPbzUu3U5Y9HwrlxbyUX8k1XR28lGNFNy0bVO+aEfpKpKKnr+V92/3edzebZmHxHNfY6nZzvqnP5aKeUGjHg3vzVGZK6M6/G/vTM//7HJpbjMnUpCBfvOtMJ1be0Nf39QvFGls1+e9kTR2RGovxOMcvCaOzuN9u9vYXaX2pkjYIJ8rgT0XQ/VLOF4NTTU/x2fZ7zofkxO/FvB5+YDAyZpVcW7BNTbBRaYpPMLkMKg/jcZt/3oRX3JF7Fjf43ZuJiRpox4qeDCcKX7NWYGjNGklS3pnFZGMfiP/dAojsD0P2WvTAe19BFRzg37xmROd/qqOLLUH/psb8+vXJIVy268gfYrdXw/bRQq/hsaQLbPVmTn4Q/Oe9fg3Vo9z3g3+DeAC2Z2bwe11JdZYb+0wRulMNEWUz8I+6IHy3Rac3rFTrCp4CkwPTMCGdch/wf8hF10hOdT8xgukRUZtRvYcps0shy8a3BnQ8gZXbnDiyEokccrhMeR/ob4ZADq1S3qxHoulHzt4CBLLwYaIlnOe0iDEehxFpAHYGtWjbnWvwjlMs/jo3fcT3jO70+AR+/8Cu2VTc/8cjTffIJ0HVkKfob4TGkz4ntUkJ9Hwq6OfmPQ3XtuBZNfCkiCTM2baFNhF7B5NnqbWegTLnhvn3sMD22aQn1LZr4VoiC1qdNKAwUnWuTBlLR6a47n0eYKpPHpu4jpTNQeGxeniDa6qRVGHAnU6hvE5LWtReS8Oq9kt/kQ1U406RkcuueWwsupqKzdGMeRrGY9yOdIBXblqJdBeFrkNq8A21CCXdfuW2YYmqhmgPvqRLupoSZFmmpOs+iCsKLR8/SM7pAYZ52iS8AioqnrUVARcJM/B0vQ2Hv84DK+dHTItXO02XuJmoA7b5xeRBDZoSLsOE/DykLRIUEDxk+fACtEon8MTNVR6Ah4vU14v48J9sCtYduPTFhiwfFHz7TOqnFCi/39AQ6l8BfidCdNJcJddRJXRh8d4420uNrUxZbkXk5F+wdxzR5HTbC46OlRjGI8DRX+e7MCX/4QRBZJm5629DYwPSNesleRKwWFqHOBzuYicjSLCRKHt1YlSvCu2444ZiwWax2bfZHGzamZeqIVcVT98qju5HLi7CTmjNpKmbYQnjqhmdvQkKdxey9ileJx60+rZjpv0UjygB4clNTME6v1Xb25yaADZiOvglB8XJEDz9Us9qJ5caHni0xccsnZy70aBaL1hME3G/iNY6TkYyty/4A/k4sNz7WDzUVaNIdJplFovUEAW8nHnE8H4EL4T/A9CLuvl5TgArrGEsRlWSaHOX2xYX4ECgjcKvHB7gVXaR5V7qBwKkTtJrC3L6brmSEg9v1PsAtxZWucLMLy85QyGe0wc5MCdQRuMe9H35GsJPmb4ZZ7tMR23QTqiN3KCdRzzIqoL3YoiYDPNKaEe5hRx/147CBmQw/sK5pjvWzbXUEHl/Xj+kRHim+Vmg/mxE+G8qxBN4CHiku9wQKJvwAI3wwJ51EJi3AkWKmwgxsTY6ujlDRm98iXhL6bPttgw5s6OpTDbYMesEIR4d1mq2MndJClvpUFViRvbATHU14cf4b/c+fCk74UE6NlVS4wbQvdbDbpyly8eiU5k9MGvTRcFUZgN0+TdHKYQwFYjCO6IKN+gqeWk7juXUcyCQ9IqVFP/t67YNfqnFizwcyfpbI3KGHa6d5DS47k81QGcgIcaLsGZ1d9VfgidY0WgTLR+eQf2K7R0ucbUqwQpWO7lA8+/uNjv8MDvMMrVAzVNZ6kPAmC3RRTukUYIlDQnQx0TtYvRuM3/MAuK9H9A7mDuVk+4cg/pahz0Yb4XeqASHYPbrd5g/DaPfo7o8/Dd5gvL4vfOELHP8CaBH1m7oecDMAAAAASUVORK5CYII="/>
          <p:cNvSpPr>
            <a:spLocks noChangeAspect="1" noChangeArrowheads="1"/>
          </p:cNvSpPr>
          <p:nvPr/>
        </p:nvSpPr>
        <p:spPr bwMode="auto">
          <a:xfrm>
            <a:off x="155575" y="-876300"/>
            <a:ext cx="49053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2AA0B17-8034-452F-83F4-FA9FBD9CB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03381"/>
            <a:ext cx="5105400" cy="3881256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 bwMode="auto">
          <a:xfrm>
            <a:off x="5562600" y="1510308"/>
            <a:ext cx="533400" cy="1011219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CEE9DA-8B7E-4A01-A277-CF41684F127B}"/>
              </a:ext>
            </a:extLst>
          </p:cNvPr>
          <p:cNvSpPr txBox="1"/>
          <p:nvPr/>
        </p:nvSpPr>
        <p:spPr>
          <a:xfrm>
            <a:off x="6109855" y="1831251"/>
            <a:ext cx="280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66"/>
                </a:solidFill>
                <a:latin typeface="Catamaran Light"/>
              </a:rPr>
              <a:t>Analog signal from Atrium</a:t>
            </a:r>
            <a:endParaRPr lang="en-US" sz="1800" dirty="0">
              <a:solidFill>
                <a:srgbClr val="000066"/>
              </a:solidFill>
              <a:latin typeface="Catamaran Light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5562599" y="2819400"/>
            <a:ext cx="381001" cy="53340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CEE9DA-8B7E-4A01-A277-CF41684F127B}"/>
              </a:ext>
            </a:extLst>
          </p:cNvPr>
          <p:cNvSpPr txBox="1"/>
          <p:nvPr/>
        </p:nvSpPr>
        <p:spPr>
          <a:xfrm>
            <a:off x="6096000" y="274374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66"/>
                </a:solidFill>
                <a:latin typeface="Catamaran Light"/>
              </a:rPr>
              <a:t>Discrete timed events capturing peaks</a:t>
            </a:r>
            <a:endParaRPr lang="en-US" sz="1800" dirty="0">
              <a:solidFill>
                <a:srgbClr val="000066"/>
              </a:solidFill>
              <a:latin typeface="Catamaran Light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5562600" y="4193835"/>
            <a:ext cx="533400" cy="1011219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CEE9DA-8B7E-4A01-A277-CF41684F127B}"/>
              </a:ext>
            </a:extLst>
          </p:cNvPr>
          <p:cNvSpPr txBox="1"/>
          <p:nvPr/>
        </p:nvSpPr>
        <p:spPr>
          <a:xfrm>
            <a:off x="6096000" y="447639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66"/>
                </a:solidFill>
                <a:latin typeface="Catamaran Light"/>
              </a:rPr>
              <a:t>Analog signal from Ventricles</a:t>
            </a:r>
            <a:endParaRPr lang="en-US" sz="1800" dirty="0">
              <a:solidFill>
                <a:srgbClr val="000066"/>
              </a:solidFill>
              <a:latin typeface="Catamaran Light"/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5576454" y="3400943"/>
            <a:ext cx="381001" cy="53340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CEE9DA-8B7E-4A01-A277-CF41684F127B}"/>
              </a:ext>
            </a:extLst>
          </p:cNvPr>
          <p:cNvSpPr txBox="1"/>
          <p:nvPr/>
        </p:nvSpPr>
        <p:spPr>
          <a:xfrm>
            <a:off x="6075219" y="349511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66"/>
                </a:solidFill>
                <a:latin typeface="Catamaran Light"/>
              </a:rPr>
              <a:t>Discrete timed Ventricular events </a:t>
            </a:r>
            <a:endParaRPr lang="en-US" sz="1800" dirty="0">
              <a:solidFill>
                <a:srgbClr val="000066"/>
              </a:solidFill>
              <a:latin typeface="Catamaran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124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35741"/>
            <a:ext cx="4648200" cy="11557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Detecting Tachycardia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28</a:t>
            </a:fld>
            <a:endParaRPr lang="en-US" b="1"/>
          </a:p>
        </p:txBody>
      </p:sp>
      <p:sp>
        <p:nvSpPr>
          <p:cNvPr id="111618" name="AutoShape 2" descr="data:image/png;base64,iVBORw0KGgoAAAANSUhEUgAAAXAAAACJCAMAAAACLZNoAAAApVBMVEX////9/f/7+//4+P/29v9aWv9UVP/5+f/z8//p6f9RUf9NTf9lZf/u7v/m5v9HR//T0//Ly/+7u//c3P/Hx//h4f/Q0P+/v//Z2f9dXf9gYP+1tf9paf93d/+Bgf9iYv+iov+Ojv+qqv97e/+Ghv+vr/9wcP+Wlv+bm/8AAP9DQ/+mpv/Dw/9tbf9KSv+Tk/8gIP86Ov8zM/+Li/8rK/8ZGf8vL/912BHeAAAN7klEQVR4nO1d63qiShbdiBBA7ggiCAKKIt5iTPf7P9pUFXYnfSbYZ2ZylszXWT86l06yYVHs2vci+sIXvvCFL3zhC1/4whf+nyE9+gL+MNjl6NGX8Gch3DWPvoQ/C+Hr/NGX8EhYcImBYcBlDghX+PvtriZokU2EltgLXX1Gi/QaRQOL3DzbYIm90M1X9N1PCzMGi8x2aIm90M2XACxytl/NwCKzFi2xF7bpeGCR/j73wSIztQBL7IVtLlOwyHS/RovcLHKwxF7Y5qoAi6yrsgKLXOQmWGIv7OX2DBZZVec9WKS5VcESexEm6RossqiaAiwyqU9gib0IE3cFFllUBdrZmqfDIXxum+DgXVPvt1iJpBwcsMRehImdjLEiz3VdYiWS6g2IcH0OdjXLOr1iJZLqDkalBEtdAQcMr6mP3qeNAB4v60Ngwglfpwe0GzKxBxMRDkxL1bEi89RDG0YTS30Ci+xDsIATvvIjOOEyPCLch/hoqeBYcebHGVYiTaQ5eFX1It5YaogVuZmFG6xEmlACvslexBsNTfhxZuMJX6Kj/n2IM00BE744WAusRMkg08WK7AUnHPzwzcMYHCyVDVqg0yx9iFfjOTjft5xKc2y1m2bQZgqV2I84lxMw4XOPFKxVbBmUDSWp6eZPSzDhikcqNl6mG7RCZ/X64K5H6P1EjcjAuiG2SnkNldgP9yot0IS7zNWGSgxVWqPTqH1wS2kDrgMzYjThgUplAZXYj+hMGZjwCSMc62jHCm2HUiLtbWkFNlEnAU2w4Rt3Tg26NqEP04ZyMOGnkCZY5zZKaI/O6vVhVtAaTbiNJtwzqUInmfrg76kEE+7YZGCjCVOT0qHUuqV72oK9XkcnFetrHRbko3Mefaj31KAJt0jBEj7b0AGd8+hDVdEeXDzsaKRgfS0/Iw8dgu/DvqIaHGY4jWmOJTxdkXuESuxHUVEK9npPMi2xvla9ohic8+jFtqa0wIqcSGSCCc8pHEqB+JkRDvZ6DULnX5gRri+hEvtxTcnHer1PjPAjlvD9lbShdD/njHBsaaWmEm2whBdnGg2lBWLlE7i00mK3nmFN/2bLFNlAhoZsfJphvV6dEb4CE94I22gQOM5ohnXCbEZ4foCK3BbC3RoEzAMdsE5YqBCtsYTzrrl2IIQnU5pifYKAEX7FEs77Qlv8nJIPoXg8eIlEzAy0Ekx4zQgfSPmsGpGXQCW6TNwZW5Zz9YdD+MQlD+sTROyFarCE8y2jHcjElFNMkQKV6DHCCyzhPGvbDqRA3AkowjphfI8Gh+Bzl93oQAhnD97FEn44ElXYEPwqECtrEGCqLca21M2Y2Z9iK/0ypr9PQyFcpxjbNOozx9bH5jyOltisBgHmD8TYtuh0JaphgBiZmiiwGwSYxxtgCa9yRjg05yEnjHBjIE0+jkwBdtLC/soIh87v0HhXrDoQwk8ShVjCizOzVKCVfoJwZRjDOSVmoYQtVCTPBhygSSZLHQ7hPN9lYwk/F4xwaJJJ54Qnw+gbtJhbr2MJL/eMcGiSSec9XMthEG7jCb8yp2cKLa20OeHmMBo1gzlb5VjC+VjOKTSrF3LCF8MgPF7+PcI/MfKTz4i83xL+mdGtUJWJNticRx+iBds4f28Wnl8/T+nyjP1va1mb3eHzyhoChRGe3SccNUpwevwt4dKIUlVTPm3JZWz38n6TRq2Vmfp5KiDmnea/6f2umO/rAvqjeehOvu/ay6ecB1zUz8p6Z26X9bkDz7Fpquqf1a4dJ2z93p9Z7hnJunw57e8t9OZ/SEP/zO/xToyn+9HCw2nLNLi0+SzXeBMwwu+WVnoiWdC0Z/N8T68EfzdL6fLZo/dnlj/HtFVIX7d3gjxmG2nvrmd0qyzqPoRvT2NsvVdQvpDbZrddkPcaje7Gw8PX7kfrltnP4/T9GIjR+UcEThbBZu32EsjeX9+G9zbw0RZ9fP2wWqFuRzqN2zIr+uxnvxXDugTt2+Rt/Y7ZN6xfLsBdMALW9wgfM/9vxBVK+HJ7ikK7aNOOTan7EDgvjk5awAiJYjspNb4aJw5Tj2F52TxZ6UJ05yW711cubLb43lTfE8cnuVzNXjoaRTed+n4d/VoRJgft7YbHs41iPidO4oorYfc6Uo5tZG2UmGT15UUi3XFOPr/TzOhmqEnxqiyarTYKX9YWH6IhbBPTEp2qvdCdt+2tVWct22Hiqrsuex+HOh1eDHZN8cROM7LmxoX9Pac6Tc2N/cR/SHlOq4sTRbIVhIG4s+jIPpT3CG9+er6pqXvs4e2fC/bFZsd/yVorz5cDX1t6OL3om+RS+Rdz165af2tEJF3X1Bbh89zIZ0XiWkW79w9ORdNT7TZFQMHkcN1Y5JsxvzoeuiOlI9niVNa/jDrQVuqbHn06VB5ph+8ue66ZsZ4qGbntpUqN9WRvlblfnkeputTIndA69wK/Xk32SnPNzaNTXb5FulnycjOJj7p1b3lrvbL++ojHSvH2hR+S7ITTl1MzW6zz2fNkMTcyI/YunvxcSZbSnDI6nyldULrLmva4Cg5rNVyvrXTlmCfz9CwSHVHGCD/fITy6vF3DwlgnzcGYtlP2bf/lQL6xrdN6ftt11t8zSf5m2E9eSLPLSrzwG4e9ILqtSzQ+v0xy/o6Mn1ftjxST6/BRnFL2MmerVHRE34bP+q/HoEkObSjxdSGRVzFr4t83ikN7nBzIqncFu0qbvSiWz5aE7KgX9rl8bucnn0arb5dFXmjE/7I3LeTAd9qcig1/L9j7HXdp1KdsnoS0nZvZ21M2/1qtXraXIMh3/rR4nmqyZs3Yz8bPFx7gPS/tJ/bixGyRj7wxxXnOXonbFeumLluWKHATcym3t5Wj6360OP2yIaUv79SWbJG1YAs3vTRORPbzUu3U5Y9HwrlxbyUX8k1XR28lGNFNy0bVO+aEfpKpKKnr+V92/3edzebZmHxHNfY6nZzvqnP5aKeUGjHg3vzVGZK6M6/G/vTM//7HJpbjMnUpCBfvOtMJ1be0Nf39QvFGls1+e9kTR2RGovxOMcvCaOzuN9u9vYXaX2pkjYIJ8rgT0XQ/VLOF4NTTU/x2fZ7zofkxO/FvB5+YDAyZpVcW7BNTbBRaYpPMLkMKg/jcZt/3oRX3JF7Fjf43ZuJiRpox4qeDCcKX7NWYGjNGklS3pnFZGMfiP/dAojsD0P2WvTAe19BFRzg37xmROd/qqOLLUH/psb8+vXJIVy268gfYrdXw/bRQq/hsaQLbPVmTn4Q/Oe9fg3Vo9z3g3+DeAC2Z2bwe11JdZYb+0wRulMNEWUz8I+6IHy3Rac3rFTrCp4CkwPTMCGdch/wf8hF10hOdT8xgukRUZtRvYcps0shy8a3BnQ8gZXbnDiyEokccrhMeR/ob4ZADq1S3qxHoulHzt4CBLLwYaIlnOe0iDEehxFpAHYGtWjbnWvwjlMs/jo3fcT3jO70+AR+/8Cu2VTc/8cjTffIJ0HVkKfob4TGkz4ntUkJ9Hwq6OfmPQ3XtuBZNfCkiCTM2baFNhF7B5NnqbWegTLnhvn3sMD22aQn1LZr4VoiC1qdNKAwUnWuTBlLR6a47n0eYKpPHpu4jpTNQeGxeniDa6qRVGHAnU6hvE5LWtReS8Oq9kt/kQ1U406RkcuueWwsupqKzdGMeRrGY9yOdIBXblqJdBeFrkNq8A21CCXdfuW2YYmqhmgPvqRLupoSZFmmpOs+iCsKLR8/SM7pAYZ52iS8AioqnrUVARcJM/B0vQ2Hv84DK+dHTItXO02XuJmoA7b5xeRBDZoSLsOE/DykLRIUEDxk+fACtEon8MTNVR6Ah4vU14v48J9sCtYduPTFhiwfFHz7TOqnFCi/39AQ6l8BfidCdNJcJddRJXRh8d4420uNrUxZbkXk5F+wdxzR5HTbC46OlRjGI8DRX+e7MCX/4QRBZJm5629DYwPSNesleRKwWFqHOBzuYicjSLCRKHt1YlSvCu2444ZiwWax2bfZHGzamZeqIVcVT98qju5HLi7CTmjNpKmbYQnjqhmdvQkKdxey9ileJx60+rZjpv0UjygB4clNTME6v1Xb25yaADZiOvglB8XJEDz9Us9qJ5caHni0xccsnZy70aBaL1hME3G/iNY6TkYyty/4A/k4sNz7WDzUVaNIdJplFovUEAW8nHnE8H4EL4T/A9CLuvl5TgArrGEsRlWSaHOX2xYX4ECgjcKvHB7gVXaR5V7qBwKkTtJrC3L6brmSEg9v1PsAtxZWucLMLy85QyGe0wc5MCdQRuMe9H35GsJPmb4ZZ7tMR23QTqiN3KCdRzzIqoL3YoiYDPNKaEe5hRx/147CBmQw/sK5pjvWzbXUEHl/Xj+kRHim+Vmg/mxE+G8qxBN4CHiku9wQKJvwAI3wwJ51EJi3AkWKmwgxsTY6ujlDRm98iXhL6bPttgw5s6OpTDbYMesEIR4d1mq2MndJClvpUFViRvbATHU14cf4b/c+fCk74UE6NlVS4wbQvdbDbpyly8eiU5k9MGvTRcFUZgN0+TdHKYQwFYjCO6IKN+gqeWk7juXUcyCQ9IqVFP/t67YNfqnFizwcyfpbI3KGHa6d5DS47k81QGcgIcaLsGZ1d9VfgidY0WgTLR+eQf2K7R0ucbUqwQpWO7lA8+/uNjv8MDvMMrVAzVNZ6kPAmC3RRTukUYIlDQnQx0TtYvRuM3/MAuK9H9A7mDuVk+4cg/pahz0Yb4XeqASHYPbrd5g/DaPfo7o8/Dd5gvL4vfOELHP8CaBH1m7oecDMAAAAASUVORK5CYII="/>
          <p:cNvSpPr>
            <a:spLocks noChangeAspect="1" noChangeArrowheads="1"/>
          </p:cNvSpPr>
          <p:nvPr/>
        </p:nvSpPr>
        <p:spPr bwMode="auto">
          <a:xfrm>
            <a:off x="155575" y="-876300"/>
            <a:ext cx="49053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2AA0B17-8034-452F-83F4-FA9FBD9CB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30" y="135741"/>
            <a:ext cx="2472209" cy="187943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575" y="1899805"/>
            <a:ext cx="8839200" cy="45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</a:rPr>
              <a:t>Ventricular Fibrillation (</a:t>
            </a:r>
            <a:r>
              <a:rPr lang="en-US" sz="2000" dirty="0" err="1" smtClean="0">
                <a:solidFill>
                  <a:srgbClr val="006600"/>
                </a:solidFill>
              </a:rPr>
              <a:t>VFib</a:t>
            </a:r>
            <a:r>
              <a:rPr lang="en-US" sz="2000" dirty="0" smtClean="0">
                <a:solidFill>
                  <a:srgbClr val="006600"/>
                </a:solidFill>
              </a:rPr>
              <a:t>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 Delay between successive ventricular events too short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</a:rPr>
              <a:t>Atrial Fibrillation (</a:t>
            </a:r>
            <a:r>
              <a:rPr lang="en-US" sz="2000" dirty="0" err="1" smtClean="0">
                <a:solidFill>
                  <a:srgbClr val="006600"/>
                </a:solidFill>
              </a:rPr>
              <a:t>AFib</a:t>
            </a:r>
            <a:r>
              <a:rPr lang="en-US" sz="2000" dirty="0" smtClean="0">
                <a:solidFill>
                  <a:srgbClr val="006600"/>
                </a:solidFill>
              </a:rPr>
              <a:t>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 Delay between successive atrial events too short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</a:rPr>
              <a:t>Ventricular Tachycardia (VT): Fatal!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 Sustained </a:t>
            </a:r>
            <a:r>
              <a:rPr lang="en-US" sz="2000" dirty="0" err="1" smtClean="0">
                <a:solidFill>
                  <a:srgbClr val="006600"/>
                </a:solidFill>
              </a:rPr>
              <a:t>VFib</a:t>
            </a:r>
            <a:r>
              <a:rPr lang="en-US" sz="2000" dirty="0" smtClean="0">
                <a:solidFill>
                  <a:srgbClr val="006600"/>
                </a:solidFill>
              </a:rPr>
              <a:t> events triggered by </a:t>
            </a:r>
            <a:r>
              <a:rPr lang="en-US" sz="2000" dirty="0" err="1" smtClean="0">
                <a:solidFill>
                  <a:srgbClr val="006600"/>
                </a:solidFill>
              </a:rPr>
              <a:t>VFib</a:t>
            </a:r>
            <a:r>
              <a:rPr lang="en-US" sz="2000" dirty="0" smtClean="0">
                <a:solidFill>
                  <a:srgbClr val="006600"/>
                </a:solidFill>
              </a:rPr>
              <a:t> events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</a:rPr>
              <a:t>Supraventricular Tachycardia (SVT)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 Not fatal, and ideally pacemaker should not shock heart in this case</a:t>
            </a:r>
          </a:p>
        </p:txBody>
      </p:sp>
    </p:spTree>
    <p:extLst>
      <p:ext uri="{BB962C8B-B14F-4D97-AF65-F5344CB8AC3E}">
        <p14:creationId xmlns:p14="http://schemas.microsoft.com/office/powerpoint/2010/main" val="322609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C96B8A6-D5E3-42A1-BEC9-25C20347CD8B}"/>
              </a:ext>
            </a:extLst>
          </p:cNvPr>
          <p:cNvCxnSpPr>
            <a:cxnSpLocks/>
          </p:cNvCxnSpPr>
          <p:nvPr/>
        </p:nvCxnSpPr>
        <p:spPr>
          <a:xfrm>
            <a:off x="269872" y="1339738"/>
            <a:ext cx="83100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2FB6421-5028-42A7-AE9C-492BAF48B367}"/>
              </a:ext>
            </a:extLst>
          </p:cNvPr>
          <p:cNvCxnSpPr>
            <a:cxnSpLocks/>
          </p:cNvCxnSpPr>
          <p:nvPr/>
        </p:nvCxnSpPr>
        <p:spPr>
          <a:xfrm flipV="1">
            <a:off x="275067" y="918163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78F4594-C493-45CC-BBB1-7881C46323AF}"/>
              </a:ext>
            </a:extLst>
          </p:cNvPr>
          <p:cNvCxnSpPr>
            <a:cxnSpLocks/>
          </p:cNvCxnSpPr>
          <p:nvPr/>
        </p:nvCxnSpPr>
        <p:spPr>
          <a:xfrm flipV="1">
            <a:off x="673678" y="918163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65691BE-0F75-4899-AA99-ECE5DF33C855}"/>
              </a:ext>
            </a:extLst>
          </p:cNvPr>
          <p:cNvCxnSpPr>
            <a:cxnSpLocks/>
          </p:cNvCxnSpPr>
          <p:nvPr/>
        </p:nvCxnSpPr>
        <p:spPr>
          <a:xfrm flipV="1">
            <a:off x="1132848" y="911236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6B03C81-3114-44E6-B69C-8C9719BF66EC}"/>
              </a:ext>
            </a:extLst>
          </p:cNvPr>
          <p:cNvCxnSpPr>
            <a:cxnSpLocks/>
          </p:cNvCxnSpPr>
          <p:nvPr/>
        </p:nvCxnSpPr>
        <p:spPr>
          <a:xfrm flipV="1">
            <a:off x="1583625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9173F78-C054-428A-A29A-E9B8A8EFA0BE}"/>
              </a:ext>
            </a:extLst>
          </p:cNvPr>
          <p:cNvCxnSpPr>
            <a:cxnSpLocks/>
          </p:cNvCxnSpPr>
          <p:nvPr/>
        </p:nvCxnSpPr>
        <p:spPr>
          <a:xfrm flipV="1">
            <a:off x="2005446" y="89795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4B0E0CE-335B-46DF-990D-FCD7464711BC}"/>
              </a:ext>
            </a:extLst>
          </p:cNvPr>
          <p:cNvCxnSpPr>
            <a:cxnSpLocks/>
          </p:cNvCxnSpPr>
          <p:nvPr/>
        </p:nvCxnSpPr>
        <p:spPr>
          <a:xfrm flipV="1">
            <a:off x="2404341" y="89795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C0D722B-F6B5-40D0-869A-7147C06DE7C9}"/>
              </a:ext>
            </a:extLst>
          </p:cNvPr>
          <p:cNvCxnSpPr>
            <a:cxnSpLocks/>
          </p:cNvCxnSpPr>
          <p:nvPr/>
        </p:nvCxnSpPr>
        <p:spPr>
          <a:xfrm flipV="1">
            <a:off x="2824019" y="89795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3EFCE89-CA90-4ACF-9AF3-EAA623C6FC11}"/>
              </a:ext>
            </a:extLst>
          </p:cNvPr>
          <p:cNvCxnSpPr>
            <a:cxnSpLocks/>
          </p:cNvCxnSpPr>
          <p:nvPr/>
        </p:nvCxnSpPr>
        <p:spPr>
          <a:xfrm flipV="1">
            <a:off x="3221760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98479A0-37F4-42E3-AA39-C9B1263AEF1E}"/>
              </a:ext>
            </a:extLst>
          </p:cNvPr>
          <p:cNvCxnSpPr>
            <a:cxnSpLocks/>
          </p:cNvCxnSpPr>
          <p:nvPr/>
        </p:nvCxnSpPr>
        <p:spPr>
          <a:xfrm flipV="1">
            <a:off x="3687619" y="89795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5C415EE-2948-4C43-AA3E-0A7AD94ECF38}"/>
              </a:ext>
            </a:extLst>
          </p:cNvPr>
          <p:cNvCxnSpPr>
            <a:cxnSpLocks/>
          </p:cNvCxnSpPr>
          <p:nvPr/>
        </p:nvCxnSpPr>
        <p:spPr>
          <a:xfrm flipV="1">
            <a:off x="4148283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F1D33E5-181A-44EB-AF08-CA9A8AC213BE}"/>
              </a:ext>
            </a:extLst>
          </p:cNvPr>
          <p:cNvCxnSpPr>
            <a:cxnSpLocks/>
          </p:cNvCxnSpPr>
          <p:nvPr/>
        </p:nvCxnSpPr>
        <p:spPr>
          <a:xfrm flipV="1">
            <a:off x="4629151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3276AA3-DD86-4A5A-A60A-5DD25C775E45}"/>
              </a:ext>
            </a:extLst>
          </p:cNvPr>
          <p:cNvCxnSpPr>
            <a:cxnSpLocks/>
          </p:cNvCxnSpPr>
          <p:nvPr/>
        </p:nvCxnSpPr>
        <p:spPr>
          <a:xfrm flipV="1">
            <a:off x="5102515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7F49DEB-F483-403F-8AB1-852926A4BED8}"/>
              </a:ext>
            </a:extLst>
          </p:cNvPr>
          <p:cNvCxnSpPr>
            <a:cxnSpLocks/>
          </p:cNvCxnSpPr>
          <p:nvPr/>
        </p:nvCxnSpPr>
        <p:spPr>
          <a:xfrm flipV="1">
            <a:off x="5590310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111B7E4-E06B-4594-B5AA-70878098F356}"/>
              </a:ext>
            </a:extLst>
          </p:cNvPr>
          <p:cNvCxnSpPr>
            <a:cxnSpLocks/>
          </p:cNvCxnSpPr>
          <p:nvPr/>
        </p:nvCxnSpPr>
        <p:spPr>
          <a:xfrm flipV="1">
            <a:off x="6043469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A609E4B-EB4A-4FBE-BD3E-17B1ADEC69F0}"/>
              </a:ext>
            </a:extLst>
          </p:cNvPr>
          <p:cNvCxnSpPr>
            <a:cxnSpLocks/>
          </p:cNvCxnSpPr>
          <p:nvPr/>
        </p:nvCxnSpPr>
        <p:spPr>
          <a:xfrm flipV="1">
            <a:off x="6522028" y="904309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DBE49F0-9F11-4330-8702-2AFA2EB88009}"/>
              </a:ext>
            </a:extLst>
          </p:cNvPr>
          <p:cNvCxnSpPr>
            <a:cxnSpLocks/>
          </p:cNvCxnSpPr>
          <p:nvPr/>
        </p:nvCxnSpPr>
        <p:spPr>
          <a:xfrm flipV="1">
            <a:off x="8583882" y="918163"/>
            <a:ext cx="0" cy="4354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F218ABD6-60F4-4A91-903D-93B3A1FC1315}"/>
              </a:ext>
            </a:extLst>
          </p:cNvPr>
          <p:cNvSpPr/>
          <p:nvPr/>
        </p:nvSpPr>
        <p:spPr>
          <a:xfrm rot="16200000">
            <a:off x="2536067" y="1051288"/>
            <a:ext cx="188312" cy="1245591"/>
          </a:xfrm>
          <a:prstGeom prst="leftBrace">
            <a:avLst>
              <a:gd name="adj1" fmla="val 8333"/>
              <a:gd name="adj2" fmla="val 513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1E58CC-0ACF-450F-A17D-BC6409A1DAA7}"/>
              </a:ext>
            </a:extLst>
          </p:cNvPr>
          <p:cNvSpPr txBox="1"/>
          <p:nvPr/>
        </p:nvSpPr>
        <p:spPr>
          <a:xfrm>
            <a:off x="1775343" y="1860573"/>
            <a:ext cx="1873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(C1</a:t>
            </a:r>
            <a:r>
              <a:rPr lang="en-US" sz="15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)</a:t>
            </a:r>
            <a:r>
              <a:rPr lang="en-US" sz="1500" dirty="0">
                <a:solidFill>
                  <a:prstClr val="black"/>
                </a:solidFill>
                <a:latin typeface="Catamaran Light"/>
              </a:rPr>
              <a:t> 3 consecutive short intervals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AB5500-3D2C-4657-B884-1CB14BF24474}"/>
              </a:ext>
            </a:extLst>
          </p:cNvPr>
          <p:cNvSpPr txBox="1"/>
          <p:nvPr/>
        </p:nvSpPr>
        <p:spPr>
          <a:xfrm>
            <a:off x="297583" y="713293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1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5B553D8-8252-4270-9968-E5119B886384}"/>
              </a:ext>
            </a:extLst>
          </p:cNvPr>
          <p:cNvSpPr txBox="1"/>
          <p:nvPr/>
        </p:nvSpPr>
        <p:spPr>
          <a:xfrm>
            <a:off x="704278" y="713293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2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1D4DDD-C0EF-4E07-89CF-E1C49F45607D}"/>
              </a:ext>
            </a:extLst>
          </p:cNvPr>
          <p:cNvSpPr txBox="1"/>
          <p:nvPr/>
        </p:nvSpPr>
        <p:spPr>
          <a:xfrm>
            <a:off x="1154715" y="707572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3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145C7A-EF3F-4D65-BDF3-851886B73D64}"/>
              </a:ext>
            </a:extLst>
          </p:cNvPr>
          <p:cNvSpPr txBox="1"/>
          <p:nvPr/>
        </p:nvSpPr>
        <p:spPr>
          <a:xfrm>
            <a:off x="1625480" y="705097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4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B77A6DA-1EDF-4044-8472-7F93AAE3C764}"/>
              </a:ext>
            </a:extLst>
          </p:cNvPr>
          <p:cNvSpPr txBox="1"/>
          <p:nvPr/>
        </p:nvSpPr>
        <p:spPr>
          <a:xfrm>
            <a:off x="2036706" y="699440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5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6543B87-0EC0-4F94-9A1B-6E0C568A9299}"/>
              </a:ext>
            </a:extLst>
          </p:cNvPr>
          <p:cNvSpPr txBox="1"/>
          <p:nvPr/>
        </p:nvSpPr>
        <p:spPr>
          <a:xfrm>
            <a:off x="2449948" y="699440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6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6184744-D303-4193-BFF7-8AC20AACC694}"/>
              </a:ext>
            </a:extLst>
          </p:cNvPr>
          <p:cNvSpPr txBox="1"/>
          <p:nvPr/>
        </p:nvSpPr>
        <p:spPr>
          <a:xfrm>
            <a:off x="2845135" y="699440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7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C7E3BC2-4703-498D-8DBA-46AA07E1CCBF}"/>
              </a:ext>
            </a:extLst>
          </p:cNvPr>
          <p:cNvSpPr txBox="1"/>
          <p:nvPr/>
        </p:nvSpPr>
        <p:spPr>
          <a:xfrm>
            <a:off x="3253019" y="699440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8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CA1D291-4789-4EB3-9A3E-B1AE98CE67D8}"/>
              </a:ext>
            </a:extLst>
          </p:cNvPr>
          <p:cNvSpPr txBox="1"/>
          <p:nvPr/>
        </p:nvSpPr>
        <p:spPr>
          <a:xfrm>
            <a:off x="3724279" y="699440"/>
            <a:ext cx="3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9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85EB54E-3021-4CBE-A9A6-566AF9B3F35B}"/>
              </a:ext>
            </a:extLst>
          </p:cNvPr>
          <p:cNvSpPr txBox="1"/>
          <p:nvPr/>
        </p:nvSpPr>
        <p:spPr>
          <a:xfrm>
            <a:off x="4154182" y="707572"/>
            <a:ext cx="47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10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D6FF34C-B8AA-45BE-9501-C97193CF1CEF}"/>
              </a:ext>
            </a:extLst>
          </p:cNvPr>
          <p:cNvSpPr txBox="1"/>
          <p:nvPr/>
        </p:nvSpPr>
        <p:spPr>
          <a:xfrm>
            <a:off x="4648759" y="699440"/>
            <a:ext cx="47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11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E2FCD55-C71B-4EAE-B871-2251E006ADCA}"/>
              </a:ext>
            </a:extLst>
          </p:cNvPr>
          <p:cNvSpPr txBox="1"/>
          <p:nvPr/>
        </p:nvSpPr>
        <p:spPr>
          <a:xfrm>
            <a:off x="5111166" y="706367"/>
            <a:ext cx="47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12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8EC8F09-61E2-4416-B5FF-B6F40D8C9BE9}"/>
              </a:ext>
            </a:extLst>
          </p:cNvPr>
          <p:cNvSpPr txBox="1"/>
          <p:nvPr/>
        </p:nvSpPr>
        <p:spPr>
          <a:xfrm>
            <a:off x="5596640" y="706367"/>
            <a:ext cx="47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13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993ED4F-F74F-4AF4-9CF3-FEFB838A1F27}"/>
              </a:ext>
            </a:extLst>
          </p:cNvPr>
          <p:cNvSpPr txBox="1"/>
          <p:nvPr/>
        </p:nvSpPr>
        <p:spPr>
          <a:xfrm>
            <a:off x="6068272" y="719643"/>
            <a:ext cx="47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14</a:t>
            </a:r>
            <a:endParaRPr lang="en-US" sz="1800" dirty="0">
              <a:solidFill>
                <a:prstClr val="black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48B6AAD-8C02-4023-8CF7-6186F9256E6F}"/>
              </a:ext>
            </a:extLst>
          </p:cNvPr>
          <p:cNvSpPr txBox="1"/>
          <p:nvPr/>
        </p:nvSpPr>
        <p:spPr>
          <a:xfrm>
            <a:off x="6627967" y="811976"/>
            <a:ext cx="1886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tamaran Light"/>
              </a:rPr>
              <a:t>Duration:</a:t>
            </a:r>
            <a:br>
              <a:rPr lang="en-US" sz="1500" dirty="0">
                <a:solidFill>
                  <a:prstClr val="black"/>
                </a:solidFill>
                <a:latin typeface="Catamaran Light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5 seconds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46596B3-4422-42EA-B44C-F4D88107959D}"/>
              </a:ext>
            </a:extLst>
          </p:cNvPr>
          <p:cNvCxnSpPr>
            <a:cxnSpLocks/>
          </p:cNvCxnSpPr>
          <p:nvPr/>
        </p:nvCxnSpPr>
        <p:spPr>
          <a:xfrm>
            <a:off x="6522028" y="484643"/>
            <a:ext cx="0" cy="327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79E4259-52CF-4C56-B454-874607BCC399}"/>
              </a:ext>
            </a:extLst>
          </p:cNvPr>
          <p:cNvSpPr txBox="1"/>
          <p:nvPr/>
        </p:nvSpPr>
        <p:spPr>
          <a:xfrm>
            <a:off x="5849496" y="195272"/>
            <a:ext cx="1389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tamaran Light"/>
              </a:rPr>
              <a:t>Begin Duration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77ACC143-D673-4882-AF01-D170DB4B6635}"/>
              </a:ext>
            </a:extLst>
          </p:cNvPr>
          <p:cNvCxnSpPr>
            <a:cxnSpLocks/>
          </p:cNvCxnSpPr>
          <p:nvPr/>
        </p:nvCxnSpPr>
        <p:spPr>
          <a:xfrm>
            <a:off x="8579923" y="481412"/>
            <a:ext cx="0" cy="327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40DC542-473C-43A3-B332-87D4242BE441}"/>
              </a:ext>
            </a:extLst>
          </p:cNvPr>
          <p:cNvSpPr txBox="1"/>
          <p:nvPr/>
        </p:nvSpPr>
        <p:spPr>
          <a:xfrm>
            <a:off x="7690161" y="192041"/>
            <a:ext cx="1358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tamaran Light"/>
              </a:rPr>
              <a:t>End Duration</a:t>
            </a:r>
          </a:p>
        </p:txBody>
      </p:sp>
      <p:sp>
        <p:nvSpPr>
          <p:cNvPr id="60" name="Left Brace 59">
            <a:extLst>
              <a:ext uri="{FF2B5EF4-FFF2-40B4-BE49-F238E27FC236}">
                <a16:creationId xmlns:a16="http://schemas.microsoft.com/office/drawing/2014/main" xmlns="" id="{09A3D908-061B-4C92-8830-596004A58F5B}"/>
              </a:ext>
            </a:extLst>
          </p:cNvPr>
          <p:cNvSpPr/>
          <p:nvPr/>
        </p:nvSpPr>
        <p:spPr>
          <a:xfrm rot="16200000">
            <a:off x="4187472" y="329845"/>
            <a:ext cx="154516" cy="4514600"/>
          </a:xfrm>
          <a:prstGeom prst="leftBrace">
            <a:avLst>
              <a:gd name="adj1" fmla="val 8333"/>
              <a:gd name="adj2" fmla="val 513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14D30A1-67A4-46A1-851E-D3852934C177}"/>
              </a:ext>
            </a:extLst>
          </p:cNvPr>
          <p:cNvSpPr txBox="1"/>
          <p:nvPr/>
        </p:nvSpPr>
        <p:spPr>
          <a:xfrm>
            <a:off x="2730620" y="2773822"/>
            <a:ext cx="3068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(C2</a:t>
            </a:r>
            <a:r>
              <a:rPr lang="en-US" sz="15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)</a:t>
            </a:r>
            <a:r>
              <a:rPr lang="en-US" sz="1500" dirty="0">
                <a:solidFill>
                  <a:prstClr val="black"/>
                </a:solidFill>
                <a:latin typeface="Catamaran Light"/>
              </a:rPr>
              <a:t> 8 out of 10 intervals are short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xmlns="" id="{3F6FF0EF-530E-45B4-88CE-ABCA5B6F62F1}"/>
              </a:ext>
            </a:extLst>
          </p:cNvPr>
          <p:cNvSpPr/>
          <p:nvPr/>
        </p:nvSpPr>
        <p:spPr>
          <a:xfrm rot="16200000">
            <a:off x="7469082" y="640313"/>
            <a:ext cx="163788" cy="2057895"/>
          </a:xfrm>
          <a:prstGeom prst="leftBrace">
            <a:avLst>
              <a:gd name="adj1" fmla="val 8333"/>
              <a:gd name="adj2" fmla="val 513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23BE367-5578-408E-8BAE-4CC26A9160DE}"/>
              </a:ext>
            </a:extLst>
          </p:cNvPr>
          <p:cNvSpPr txBox="1"/>
          <p:nvPr/>
        </p:nvSpPr>
        <p:spPr>
          <a:xfrm>
            <a:off x="6394761" y="1878758"/>
            <a:ext cx="2590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(C3</a:t>
            </a:r>
            <a:r>
              <a:rPr lang="en-US" sz="15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)</a:t>
            </a:r>
            <a:r>
              <a:rPr lang="en-US" sz="1500" dirty="0">
                <a:solidFill>
                  <a:prstClr val="black"/>
                </a:solidFill>
                <a:latin typeface="Catamaran Light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sustained V-rate:</a:t>
            </a:r>
            <a:r>
              <a:rPr lang="en-US" sz="1500" dirty="0">
                <a:solidFill>
                  <a:prstClr val="black"/>
                </a:solidFill>
                <a:latin typeface="Catamaran Light"/>
              </a:rPr>
              <a:t/>
            </a:r>
            <a:br>
              <a:rPr lang="en-US" sz="1500" dirty="0">
                <a:solidFill>
                  <a:prstClr val="black"/>
                </a:solidFill>
                <a:latin typeface="Catamaran Light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for all windows of 10 consecutive V-intervals,</a:t>
            </a:r>
            <a:br>
              <a:rPr lang="en-US" sz="1500" dirty="0">
                <a:solidFill>
                  <a:prstClr val="black"/>
                </a:solidFill>
                <a:latin typeface="Catamaran Light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6 intervals are short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DB61717-37E4-40B4-BDA6-97CE6E611263}"/>
              </a:ext>
            </a:extLst>
          </p:cNvPr>
          <p:cNvSpPr txBox="1"/>
          <p:nvPr/>
        </p:nvSpPr>
        <p:spPr>
          <a:xfrm>
            <a:off x="6068272" y="3096987"/>
            <a:ext cx="2917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(C4</a:t>
            </a:r>
            <a: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) V-rate stability:</a:t>
            </a:r>
            <a:b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low variance of interval lengths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05E374A-9033-4BD2-BA45-F9EE95EB12F7}"/>
              </a:ext>
            </a:extLst>
          </p:cNvPr>
          <p:cNvSpPr txBox="1"/>
          <p:nvPr/>
        </p:nvSpPr>
        <p:spPr>
          <a:xfrm>
            <a:off x="1758940" y="258411"/>
            <a:ext cx="2552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tamaran Light"/>
              </a:rPr>
              <a:t>14 ventricular intervals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D1C1ACD-4038-4B65-AE7A-46E4DCF62637}"/>
              </a:ext>
            </a:extLst>
          </p:cNvPr>
          <p:cNvSpPr txBox="1"/>
          <p:nvPr/>
        </p:nvSpPr>
        <p:spPr>
          <a:xfrm>
            <a:off x="5798839" y="3816279"/>
            <a:ext cx="29084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(C5</a:t>
            </a:r>
            <a: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) V/A rate:</a:t>
            </a:r>
            <a:b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average(V-rate) exceeds average(A-rate) by 10bpm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93C2E95-6B0C-4952-8ED9-8B734DBE14CC}"/>
              </a:ext>
            </a:extLst>
          </p:cNvPr>
          <p:cNvSpPr txBox="1"/>
          <p:nvPr/>
        </p:nvSpPr>
        <p:spPr>
          <a:xfrm>
            <a:off x="6172200" y="490939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(C6</a:t>
            </a:r>
            <a: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) </a:t>
            </a:r>
            <a:r>
              <a:rPr lang="en-US" sz="1500" dirty="0" err="1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AFib</a:t>
            </a:r>
            <a: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:</a:t>
            </a:r>
            <a:br>
              <a:rPr lang="en-US" sz="1500" dirty="0">
                <a:solidFill>
                  <a:prstClr val="black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for all windows of 10 consecutive A-intervals,</a:t>
            </a:r>
            <a:br>
              <a:rPr lang="en-US" sz="1500" dirty="0">
                <a:solidFill>
                  <a:prstClr val="black"/>
                </a:solidFill>
                <a:latin typeface="Catamaran Light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4 intervals are very short</a:t>
            </a: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xmlns="" id="{661327F4-F1F2-4561-9619-F93D520099A7}"/>
              </a:ext>
            </a:extLst>
          </p:cNvPr>
          <p:cNvSpPr/>
          <p:nvPr/>
        </p:nvSpPr>
        <p:spPr>
          <a:xfrm rot="16200000">
            <a:off x="1873074" y="1630914"/>
            <a:ext cx="239053" cy="3390035"/>
          </a:xfrm>
          <a:prstGeom prst="leftBrace">
            <a:avLst>
              <a:gd name="adj1" fmla="val 8333"/>
              <a:gd name="adj2" fmla="val 513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C572936-D706-4CF2-AD7A-5964DA8D4E0A}"/>
              </a:ext>
            </a:extLst>
          </p:cNvPr>
          <p:cNvSpPr txBox="1"/>
          <p:nvPr/>
        </p:nvSpPr>
        <p:spPr>
          <a:xfrm>
            <a:off x="297583" y="3489456"/>
            <a:ext cx="342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(C7</a:t>
            </a:r>
            <a:r>
              <a:rPr lang="en-US" sz="1500" dirty="0">
                <a:solidFill>
                  <a:prstClr val="black"/>
                </a:solidFill>
                <a:latin typeface="Catamaran Bold" panose="00000800000000000000" pitchFamily="2" charset="0"/>
                <a:cs typeface="Catamaran Bold" panose="00000800000000000000" pitchFamily="2" charset="0"/>
              </a:rPr>
              <a:t>) sudden onset:</a:t>
            </a:r>
            <a:r>
              <a:rPr lang="en-US" sz="1500" dirty="0">
                <a:solidFill>
                  <a:prstClr val="black"/>
                </a:solidFill>
                <a:latin typeface="Catamaran Light"/>
              </a:rPr>
              <a:t/>
            </a:r>
            <a:br>
              <a:rPr lang="en-US" sz="1500" dirty="0">
                <a:solidFill>
                  <a:prstClr val="black"/>
                </a:solidFill>
                <a:latin typeface="Catamaran Light"/>
              </a:rPr>
            </a:br>
            <a:r>
              <a:rPr lang="en-US" sz="1500" dirty="0">
                <a:solidFill>
                  <a:prstClr val="black"/>
                </a:solidFill>
                <a:latin typeface="Catamaran Light"/>
              </a:rPr>
              <a:t>the heart rhythm accelerates suddenly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7FB89255-2DC5-4390-A4E7-244486A860C4}"/>
              </a:ext>
            </a:extLst>
          </p:cNvPr>
          <p:cNvSpPr/>
          <p:nvPr/>
        </p:nvSpPr>
        <p:spPr>
          <a:xfrm>
            <a:off x="1564575" y="4281237"/>
            <a:ext cx="3835976" cy="21973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smtClean="0">
                <a:solidFill>
                  <a:srgbClr val="000066"/>
                </a:solidFill>
                <a:latin typeface="Catamaran semiBold" panose="00000700000000000000" pitchFamily="2" charset="0"/>
                <a:cs typeface="Catamaran semiBold" panose="00000700000000000000" pitchFamily="2" charset="0"/>
              </a:rPr>
              <a:t>VT (Deliver Shock) =</a:t>
            </a:r>
            <a:endParaRPr lang="en-US" b="1" dirty="0">
              <a:solidFill>
                <a:srgbClr val="000066"/>
              </a:solidFill>
              <a:latin typeface="Catamaran semiBold" panose="00000700000000000000" pitchFamily="2" charset="0"/>
              <a:cs typeface="Catamaran semiBold" panose="000007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prstClr val="black"/>
                </a:solidFill>
              </a:rPr>
              <a:t>C1 </a:t>
            </a:r>
            <a:r>
              <a:rPr lang="en-US" sz="2100" dirty="0">
                <a:solidFill>
                  <a:prstClr val="black"/>
                </a:solidFill>
              </a:rPr>
              <a:t>and</a:t>
            </a:r>
            <a:br>
              <a:rPr lang="en-US" sz="2100" dirty="0">
                <a:solidFill>
                  <a:prstClr val="black"/>
                </a:solidFill>
              </a:rPr>
            </a:br>
            <a:r>
              <a:rPr lang="en-US" sz="2100" dirty="0" smtClean="0">
                <a:solidFill>
                  <a:prstClr val="black"/>
                </a:solidFill>
              </a:rPr>
              <a:t>C2 </a:t>
            </a:r>
            <a:r>
              <a:rPr lang="en-US" sz="2100" dirty="0">
                <a:solidFill>
                  <a:prstClr val="black"/>
                </a:solidFill>
              </a:rPr>
              <a:t>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prstClr val="black"/>
                </a:solidFill>
              </a:rPr>
              <a:t>C3 </a:t>
            </a:r>
            <a:r>
              <a:rPr lang="en-US" sz="2100" dirty="0">
                <a:solidFill>
                  <a:prstClr val="black"/>
                </a:solidFill>
              </a:rPr>
              <a:t>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prstClr val="black"/>
                </a:solidFill>
              </a:rPr>
              <a:t>C4 </a:t>
            </a:r>
            <a:r>
              <a:rPr lang="en-US" sz="2100" dirty="0">
                <a:solidFill>
                  <a:prstClr val="black"/>
                </a:solidFill>
              </a:rPr>
              <a:t>or </a:t>
            </a:r>
            <a:r>
              <a:rPr lang="en-US" sz="2100" dirty="0" smtClean="0">
                <a:solidFill>
                  <a:prstClr val="black"/>
                </a:solidFill>
              </a:rPr>
              <a:t>C5 </a:t>
            </a:r>
            <a:r>
              <a:rPr lang="en-US" sz="2100" dirty="0">
                <a:solidFill>
                  <a:prstClr val="black"/>
                </a:solidFill>
              </a:rPr>
              <a:t>or ( not </a:t>
            </a:r>
            <a:r>
              <a:rPr lang="en-US" sz="2100" dirty="0" smtClean="0">
                <a:solidFill>
                  <a:prstClr val="black"/>
                </a:solidFill>
              </a:rPr>
              <a:t>C6 </a:t>
            </a:r>
            <a:r>
              <a:rPr lang="en-US" sz="2100" dirty="0">
                <a:solidFill>
                  <a:prstClr val="black"/>
                </a:solidFill>
              </a:rPr>
              <a:t>) or </a:t>
            </a:r>
            <a:r>
              <a:rPr lang="en-US" sz="2100" dirty="0" smtClean="0">
                <a:solidFill>
                  <a:prstClr val="black"/>
                </a:solidFill>
              </a:rPr>
              <a:t>C7</a:t>
            </a:r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0" grpId="0" animBg="1"/>
      <p:bldP spid="61" grpId="0"/>
      <p:bldP spid="64" grpId="0" animBg="1"/>
      <p:bldP spid="65" grpId="0"/>
      <p:bldP spid="67" grpId="0"/>
      <p:bldP spid="70" grpId="0"/>
      <p:bldP spid="72" grpId="0"/>
      <p:bldP spid="73" grpId="0" animBg="1"/>
      <p:bldP spid="74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Real-time Decision Making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Controller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9087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9219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31826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30" y="238176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8" name="Picture 4" descr="http://m.c.lnkd.licdn.com/mpr/mpr/AAEAAQAAAAAAAAQsAAAAJGEzODc5NTk3LTJiOWItNDUxMy04MjRhLTA5NTc1ZTlmOTY1O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02" y="152400"/>
            <a:ext cx="2286001" cy="201988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5800" y="3824017"/>
            <a:ext cx="8305800" cy="265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Smart buildings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Network switches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Autonomous medical devices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Smart highways …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McKinsey Global Inst: $11 Trillion economy by 2025</a:t>
            </a:r>
          </a:p>
        </p:txBody>
      </p:sp>
    </p:spTree>
    <p:extLst>
      <p:ext uri="{BB962C8B-B14F-4D97-AF65-F5344CB8AC3E}">
        <p14:creationId xmlns:p14="http://schemas.microsoft.com/office/powerpoint/2010/main" val="94136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Design Space Exploration with </a:t>
            </a:r>
            <a:r>
              <a:rPr lang="en-US" sz="2800" dirty="0" err="1" smtClean="0">
                <a:solidFill>
                  <a:srgbClr val="C00000"/>
                </a:solidFill>
              </a:rPr>
              <a:t>StreamQRE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Goal: How to compare alternative detection policies at design time?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Create </a:t>
            </a:r>
            <a:r>
              <a:rPr lang="en-US" sz="2000" dirty="0" err="1" smtClean="0">
                <a:solidFill>
                  <a:srgbClr val="006600"/>
                </a:solidFill>
              </a:rPr>
              <a:t>StreamQRE</a:t>
            </a:r>
            <a:r>
              <a:rPr lang="en-US" sz="2000" dirty="0" smtClean="0">
                <a:solidFill>
                  <a:srgbClr val="006600"/>
                </a:solidFill>
              </a:rPr>
              <a:t> expressions for each alternative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Different alternatives correspond to different parameter settings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Estimate per-item processing cost for each alternative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By structural induction on query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Need estimates of costs of basic operations (such as sum)</a:t>
            </a: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Estimate accuracy for each alternative on a database of labeled signals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Sensitivity: Fraction of correctly detected VTs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Specificity: Fraction of correctly detected SVTs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67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Design Space Exploration with </a:t>
            </a:r>
            <a:r>
              <a:rPr lang="en-US" sz="2800" dirty="0" err="1" smtClean="0">
                <a:solidFill>
                  <a:srgbClr val="C00000"/>
                </a:solidFill>
              </a:rPr>
              <a:t>StreamQRE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5369A25C-D7F0-460B-B8B9-788566C9F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3224"/>
              </p:ext>
            </p:extLst>
          </p:nvPr>
        </p:nvGraphicFramePr>
        <p:xfrm>
          <a:off x="152400" y="1593848"/>
          <a:ext cx="8839200" cy="3054353"/>
        </p:xfrm>
        <a:graphic>
          <a:graphicData uri="http://schemas.openxmlformats.org/drawingml/2006/table">
            <a:tbl>
              <a:tblPr firstRow="1" bandRow="1"/>
              <a:tblGrid>
                <a:gridCol w="1515902">
                  <a:extLst>
                    <a:ext uri="{9D8B030D-6E8A-4147-A177-3AD203B41FA5}">
                      <a16:colId xmlns:a16="http://schemas.microsoft.com/office/drawing/2014/main" xmlns="" val="2264045364"/>
                    </a:ext>
                  </a:extLst>
                </a:gridCol>
                <a:gridCol w="2562086">
                  <a:extLst>
                    <a:ext uri="{9D8B030D-6E8A-4147-A177-3AD203B41FA5}">
                      <a16:colId xmlns:a16="http://schemas.microsoft.com/office/drawing/2014/main" xmlns="" val="1824490965"/>
                    </a:ext>
                  </a:extLst>
                </a:gridCol>
                <a:gridCol w="1408412">
                  <a:extLst>
                    <a:ext uri="{9D8B030D-6E8A-4147-A177-3AD203B41FA5}">
                      <a16:colId xmlns:a16="http://schemas.microsoft.com/office/drawing/2014/main" xmlns="" val="1057523725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415770417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210634855"/>
                    </a:ext>
                  </a:extLst>
                </a:gridCol>
              </a:tblGrid>
              <a:tr h="70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Algorithm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Description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Sensitivity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Specificity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Energy Estimation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308503"/>
                  </a:ext>
                </a:extLst>
              </a:tr>
              <a:tr h="70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Baseline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all discriminators as described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92.5%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#3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649480"/>
                  </a:ext>
                </a:extLst>
              </a:tr>
              <a:tr h="945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l"/>
                      <a:r>
                        <a:rPr lang="en-US" sz="1900" dirty="0" err="1"/>
                        <a:t>NoSO</a:t>
                      </a:r>
                      <a:endParaRPr lang="en-US" sz="19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Without “sudden </a:t>
                      </a:r>
                      <a:r>
                        <a:rPr lang="en-US" sz="1900" dirty="0" smtClean="0"/>
                        <a:t>onset”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discriminator</a:t>
                      </a:r>
                      <a:endParaRPr lang="en-US" sz="19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93.13%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#2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138683"/>
                  </a:ext>
                </a:extLst>
              </a:tr>
              <a:tr h="70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Duration-1s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l"/>
                      <a:r>
                        <a:rPr lang="en-US" sz="1900" dirty="0"/>
                        <a:t>Duration period set to 1 </a:t>
                      </a:r>
                      <a:r>
                        <a:rPr lang="en-US" sz="1900" dirty="0" smtClean="0"/>
                        <a:t>second instead of 5</a:t>
                      </a:r>
                      <a:endParaRPr lang="en-US" sz="19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100%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88.54%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tamaran Light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#1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8369711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7764" y="4876800"/>
            <a:ext cx="8950036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What good are </a:t>
            </a:r>
            <a:r>
              <a:rPr lang="en-US" sz="2000" dirty="0" err="1" smtClean="0">
                <a:solidFill>
                  <a:srgbClr val="006600"/>
                </a:solidFill>
                <a:sym typeface="Wingdings" pitchFamily="2" charset="2"/>
              </a:rPr>
              <a:t>StreamQRE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-expression-level energy estimates?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Validation: Identical ranking of resulting implementations using </a:t>
            </a:r>
            <a:r>
              <a:rPr lang="en-US" sz="2000" dirty="0" err="1" smtClean="0">
                <a:solidFill>
                  <a:srgbClr val="006600"/>
                </a:solidFill>
                <a:sym typeface="Wingdings" pitchFamily="2" charset="2"/>
              </a:rPr>
              <a:t>jRAPL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 	simulator for estimating energy consumption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6600"/>
                </a:solidFill>
                <a:sym typeface="Wingdings" pitchFamily="2" charset="2"/>
              </a:rPr>
              <a:t>Bottomline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: Convenient rapid prototyping tool for comparing policies</a:t>
            </a:r>
          </a:p>
        </p:txBody>
      </p:sp>
    </p:spTree>
    <p:extLst>
      <p:ext uri="{BB962C8B-B14F-4D97-AF65-F5344CB8AC3E}">
        <p14:creationId xmlns:p14="http://schemas.microsoft.com/office/powerpoint/2010/main" val="396107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Talk Roadmap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 Motivation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Quantitative Regular Expressions (QRE)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err="1" smtClean="0">
                <a:solidFill>
                  <a:srgbClr val="006600"/>
                </a:solidFill>
                <a:ea typeface="Gulim" pitchFamily="34" charset="-127"/>
              </a:rPr>
              <a:t>StreamQRE</a:t>
            </a: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: Implementation and Evaluation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Specifying Arrhythmia Detection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Interfaces for Distributed Stream Processing Systems [Ongoing]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	A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 formal foundation for specification and verification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1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E7535-B7C9-446C-824F-3886B170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1" y="203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Distributed Stream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E66C87-DDCF-4956-8A74-84258ED6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21" y="4724400"/>
            <a:ext cx="7943850" cy="1867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Gives high </a:t>
            </a:r>
            <a:r>
              <a:rPr lang="en-US" sz="2000" dirty="0">
                <a:solidFill>
                  <a:srgbClr val="002060"/>
                </a:solidFill>
              </a:rPr>
              <a:t>performance, scalability, fault </a:t>
            </a:r>
            <a:r>
              <a:rPr lang="en-US" sz="2000" dirty="0" smtClean="0">
                <a:solidFill>
                  <a:srgbClr val="002060"/>
                </a:solidFill>
              </a:rPr>
              <a:t>tolerance, but 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No </a:t>
            </a:r>
            <a:r>
              <a:rPr lang="en-US" sz="2000" dirty="0">
                <a:solidFill>
                  <a:srgbClr val="C00000"/>
                </a:solidFill>
              </a:rPr>
              <a:t>mathematical model of behavior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No </a:t>
            </a:r>
            <a:r>
              <a:rPr lang="en-US" sz="2000" dirty="0">
                <a:solidFill>
                  <a:srgbClr val="C00000"/>
                </a:solidFill>
              </a:rPr>
              <a:t>formal guarantees of correctness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Nondeterminism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unpredictability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E595A0-D884-46F8-AD94-A4098EAA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D228-BBF3-4FF4-ABD2-5223481C09C2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61884973-D9F7-4F8C-B127-F6FAC1699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69" y="1447800"/>
            <a:ext cx="3984041" cy="2641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9DAD9A-AC86-48E3-BE3B-538C1356E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2" y="1683351"/>
            <a:ext cx="1771650" cy="555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4CB117-9C63-4CFC-9D6F-68D2F33F6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98" y="2601893"/>
            <a:ext cx="1129158" cy="392372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A875C35E-B401-4D77-830B-C8F46457C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1" y="3513734"/>
            <a:ext cx="1310592" cy="575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3E43B7-FE32-4240-8908-A1B7085350B0}"/>
              </a:ext>
            </a:extLst>
          </p:cNvPr>
          <p:cNvSpPr txBox="1"/>
          <p:nvPr/>
        </p:nvSpPr>
        <p:spPr>
          <a:xfrm>
            <a:off x="7089865" y="2892528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tamaran SemiBold" panose="00000700000000000000" pitchFamily="2" charset="0"/>
                <a:cs typeface="Catamaran SemiBold" panose="00000700000000000000" pitchFamily="2" charset="0"/>
              </a:rPr>
              <a:t>Dataflow graph</a:t>
            </a:r>
          </a:p>
        </p:txBody>
      </p:sp>
    </p:spTree>
    <p:extLst>
      <p:ext uri="{BB962C8B-B14F-4D97-AF65-F5344CB8AC3E}">
        <p14:creationId xmlns:p14="http://schemas.microsoft.com/office/powerpoint/2010/main" val="31588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What’s the Spec of a Stream Processing System 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1962664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System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34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10190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3048000"/>
            <a:ext cx="8801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What is the </a:t>
            </a:r>
            <a:r>
              <a:rPr lang="en-US" sz="2000" dirty="0" smtClean="0">
                <a:solidFill>
                  <a:srgbClr val="C00000"/>
                </a:solidFill>
              </a:rPr>
              <a:t>interface</a:t>
            </a:r>
            <a:r>
              <a:rPr lang="en-US" sz="2000" dirty="0" smtClean="0">
                <a:solidFill>
                  <a:srgbClr val="006600"/>
                </a:solidFill>
              </a:rPr>
              <a:t> ?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Type of input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Type of output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Type of transformation performed by the system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 first step towards model-based design and analysis</a:t>
            </a:r>
            <a:endParaRPr lang="en-US" sz="2000" dirty="0" smtClean="0">
              <a:solidFill>
                <a:srgbClr val="C00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10190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547982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Input 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3720" y="154798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Output data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035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464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5893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449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4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Interface: A First Proposal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1962664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f : A*</a:t>
            </a:r>
            <a:r>
              <a:rPr 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B*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35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10190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10190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3200400"/>
            <a:ext cx="8839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Requirement: f should be a monotonic </a:t>
            </a:r>
            <a:r>
              <a:rPr lang="en-US" sz="2000" dirty="0" smtClean="0">
                <a:solidFill>
                  <a:srgbClr val="006600"/>
                </a:solidFill>
              </a:rPr>
              <a:t>function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f( a</a:t>
            </a:r>
            <a:r>
              <a:rPr lang="en-US" sz="2000" baseline="-25000" dirty="0" smtClean="0">
                <a:solidFill>
                  <a:srgbClr val="006600"/>
                </a:solidFill>
              </a:rPr>
              <a:t>1</a:t>
            </a:r>
            <a:r>
              <a:rPr lang="en-US" sz="2000" dirty="0" smtClean="0">
                <a:solidFill>
                  <a:srgbClr val="006600"/>
                </a:solidFill>
              </a:rPr>
              <a:t>, a</a:t>
            </a:r>
            <a:r>
              <a:rPr lang="en-US" sz="2000" baseline="-25000" dirty="0" smtClean="0">
                <a:solidFill>
                  <a:srgbClr val="006600"/>
                </a:solidFill>
              </a:rPr>
              <a:t>2</a:t>
            </a:r>
            <a:r>
              <a:rPr lang="en-US" sz="2000" dirty="0" smtClean="0">
                <a:solidFill>
                  <a:srgbClr val="006600"/>
                </a:solidFill>
              </a:rPr>
              <a:t>, … a</a:t>
            </a:r>
            <a:r>
              <a:rPr lang="en-US" sz="2000" baseline="-25000" dirty="0" smtClean="0">
                <a:solidFill>
                  <a:srgbClr val="006600"/>
                </a:solidFill>
              </a:rPr>
              <a:t>n</a:t>
            </a:r>
            <a:r>
              <a:rPr lang="en-US" sz="2000" dirty="0" smtClean="0">
                <a:solidFill>
                  <a:srgbClr val="006600"/>
                </a:solidFill>
              </a:rPr>
              <a:t> ) = All outputs produced on first n inputs cumulatively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 computation step in the streaming implementation of f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Process the next input item producing zero or more output items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10190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90" y="2533251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Input: Sequence of items of type 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035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464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5893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44952" y="2101907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4269" y="253325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Output: Sequence of items of type B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48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Interface: A Second Proposal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23640" y="1731334"/>
            <a:ext cx="2631784" cy="1299034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36</a:t>
            </a:fld>
            <a:endParaRPr lang="en-US" b="1"/>
          </a:p>
        </p:txBody>
      </p:sp>
      <p:sp>
        <p:nvSpPr>
          <p:cNvPr id="10" name="Rectangle 9"/>
          <p:cNvSpPr/>
          <p:nvPr/>
        </p:nvSpPr>
        <p:spPr bwMode="auto">
          <a:xfrm>
            <a:off x="792648" y="1937545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3648" y="1937545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16548" y="1937545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59448" y="1937545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15048" y="1937545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697648" y="1937545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4597634"/>
            <a:ext cx="861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Allows multiple input and output channels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</a:rPr>
              <a:t>No ordering </a:t>
            </a:r>
            <a:r>
              <a:rPr lang="en-US" sz="2000" dirty="0" smtClean="0">
                <a:solidFill>
                  <a:srgbClr val="006600"/>
                </a:solidFill>
              </a:rPr>
              <a:t>among items arriving on </a:t>
            </a:r>
            <a:r>
              <a:rPr lang="en-US" sz="2000" dirty="0" smtClean="0">
                <a:solidFill>
                  <a:srgbClr val="C00000"/>
                </a:solidFill>
              </a:rPr>
              <a:t>distinct</a:t>
            </a:r>
            <a:r>
              <a:rPr lang="en-US" sz="2000" dirty="0" smtClean="0">
                <a:solidFill>
                  <a:srgbClr val="006600"/>
                </a:solidFill>
              </a:rPr>
              <a:t> channels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Deterministic  as in </a:t>
            </a:r>
            <a:r>
              <a:rPr lang="en-US" sz="2000" dirty="0" smtClean="0">
                <a:solidFill>
                  <a:srgbClr val="C00000"/>
                </a:solidFill>
              </a:rPr>
              <a:t>Kahn process networks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42138" y="1937545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855" y="1436984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Sequence of items of type 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48116" y="1937545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1016" y="1937545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533916" y="1937545"/>
            <a:ext cx="228600" cy="152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5524" y="143698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Sequence of items of type 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89602" y="2568908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32502" y="2568908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75402" y="2568908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231002" y="2568908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713602" y="256890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0522" y="2773507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Sequence of items of type B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6051957" y="256890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57935" y="2568908"/>
            <a:ext cx="228600" cy="152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200835" y="2568908"/>
            <a:ext cx="228600" cy="152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543735" y="2568908"/>
            <a:ext cx="228600" cy="152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899335" y="2568908"/>
            <a:ext cx="228600" cy="152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343" y="2773507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Sequence of items of type 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449" y="219618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f: A* x B* 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C* x D*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23" y="5181600"/>
            <a:ext cx="134112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Processing Relational Input 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9325" y="1968383"/>
            <a:ext cx="1371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37</a:t>
            </a:fld>
            <a:endParaRPr lang="en-US" b="1"/>
          </a:p>
        </p:txBody>
      </p:sp>
      <p:sp>
        <p:nvSpPr>
          <p:cNvPr id="3" name="Right Arrow 2"/>
          <p:cNvSpPr/>
          <p:nvPr/>
        </p:nvSpPr>
        <p:spPr bwMode="auto">
          <a:xfrm>
            <a:off x="4021925" y="2107626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4800" y="2819400"/>
            <a:ext cx="8610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Desired spec: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Upon every    , output sum of input items processed since last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Ideal type of input stream: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Items between successive       are logically unordered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Input = Relation + Synchronization markers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Common in streaming database systems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CQL : Extension of SQL for streaming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430937" y="2110904"/>
            <a:ext cx="407773" cy="145844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7-Point Star 23"/>
          <p:cNvSpPr/>
          <p:nvPr/>
        </p:nvSpPr>
        <p:spPr bwMode="auto">
          <a:xfrm>
            <a:off x="190815" y="2069526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701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161804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7402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31" name="7-Point Star 30"/>
          <p:cNvSpPr/>
          <p:nvPr/>
        </p:nvSpPr>
        <p:spPr bwMode="auto">
          <a:xfrm>
            <a:off x="2304127" y="2069526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6013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275116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088722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65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667825" y="2029938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7" name="7-Point Star 36"/>
          <p:cNvSpPr/>
          <p:nvPr/>
        </p:nvSpPr>
        <p:spPr bwMode="auto">
          <a:xfrm>
            <a:off x="1999327" y="327025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7-Point Star 37"/>
          <p:cNvSpPr/>
          <p:nvPr/>
        </p:nvSpPr>
        <p:spPr bwMode="auto">
          <a:xfrm>
            <a:off x="7972625" y="326390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7-Point Star 38"/>
          <p:cNvSpPr/>
          <p:nvPr/>
        </p:nvSpPr>
        <p:spPr bwMode="auto">
          <a:xfrm>
            <a:off x="3869525" y="434340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1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Input as a </a:t>
            </a:r>
            <a:r>
              <a:rPr lang="en-US" sz="2800" dirty="0" err="1" smtClean="0">
                <a:solidFill>
                  <a:srgbClr val="C00000"/>
                </a:solidFill>
              </a:rPr>
              <a:t>Pomset</a:t>
            </a:r>
            <a:r>
              <a:rPr lang="en-US" sz="2800" dirty="0" smtClean="0">
                <a:solidFill>
                  <a:srgbClr val="C00000"/>
                </a:solidFill>
              </a:rPr>
              <a:t> (Partially ordered multiset)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38</a:t>
            </a:fld>
            <a:endParaRPr lang="en-US" b="1"/>
          </a:p>
        </p:txBody>
      </p:sp>
      <p:sp>
        <p:nvSpPr>
          <p:cNvPr id="10" name="Rectangle 9"/>
          <p:cNvSpPr/>
          <p:nvPr/>
        </p:nvSpPr>
        <p:spPr bwMode="auto">
          <a:xfrm>
            <a:off x="1660574" y="179512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886200" y="1961425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4800" y="5129357"/>
            <a:ext cx="6980906" cy="115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6600"/>
                </a:solidFill>
              </a:rPr>
              <a:t>Pomsets</a:t>
            </a:r>
            <a:r>
              <a:rPr lang="en-US" sz="2000" dirty="0" smtClean="0">
                <a:solidFill>
                  <a:srgbClr val="006600"/>
                </a:solidFill>
              </a:rPr>
              <a:t> generalize both sequences and relations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Pratt [1986] for modeling “true” concurrency 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889028" y="1870385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2110638" y="179512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339092" y="1870385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2567984" y="179512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796438" y="1870385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3031691" y="179512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074981" y="2125667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303435" y="2200932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2525045" y="2125667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753499" y="2200932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2982391" y="2125667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754126" y="3662236"/>
            <a:ext cx="1371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3966726" y="3801479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7-Point Star 49"/>
          <p:cNvSpPr/>
          <p:nvPr/>
        </p:nvSpPr>
        <p:spPr bwMode="auto">
          <a:xfrm>
            <a:off x="1257242" y="3843761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4652" y="3279850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28742" y="3807691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8053" y="4270499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54" name="7-Point Star 53"/>
          <p:cNvSpPr/>
          <p:nvPr/>
        </p:nvSpPr>
        <p:spPr bwMode="auto">
          <a:xfrm>
            <a:off x="2531843" y="3839550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70151" y="3512853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3065243" y="4065666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cxnSp>
        <p:nvCxnSpPr>
          <p:cNvPr id="57" name="Straight Arrow Connector 56"/>
          <p:cNvCxnSpPr>
            <a:endCxn id="51" idx="1"/>
          </p:cNvCxnSpPr>
          <p:nvPr/>
        </p:nvCxnSpPr>
        <p:spPr bwMode="auto">
          <a:xfrm flipV="1">
            <a:off x="1542310" y="3433739"/>
            <a:ext cx="252342" cy="45164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endCxn id="52" idx="1"/>
          </p:cNvCxnSpPr>
          <p:nvPr/>
        </p:nvCxnSpPr>
        <p:spPr bwMode="auto">
          <a:xfrm flipV="1">
            <a:off x="1565150" y="3961580"/>
            <a:ext cx="263592" cy="9296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3" idx="1"/>
          </p:cNvCxnSpPr>
          <p:nvPr/>
        </p:nvCxnSpPr>
        <p:spPr bwMode="auto">
          <a:xfrm>
            <a:off x="1481686" y="4068150"/>
            <a:ext cx="316367" cy="356238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2293499" y="3964357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endCxn id="54" idx="5"/>
          </p:cNvCxnSpPr>
          <p:nvPr/>
        </p:nvCxnSpPr>
        <p:spPr bwMode="auto">
          <a:xfrm>
            <a:off x="2251852" y="3373938"/>
            <a:ext cx="310176" cy="510889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endCxn id="54" idx="3"/>
          </p:cNvCxnSpPr>
          <p:nvPr/>
        </p:nvCxnSpPr>
        <p:spPr bwMode="auto">
          <a:xfrm flipV="1">
            <a:off x="2264705" y="4068151"/>
            <a:ext cx="351714" cy="406415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endCxn id="55" idx="1"/>
          </p:cNvCxnSpPr>
          <p:nvPr/>
        </p:nvCxnSpPr>
        <p:spPr bwMode="auto">
          <a:xfrm flipV="1">
            <a:off x="2799449" y="3666742"/>
            <a:ext cx="270702" cy="22798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endCxn id="56" idx="1"/>
          </p:cNvCxnSpPr>
          <p:nvPr/>
        </p:nvCxnSpPr>
        <p:spPr bwMode="auto">
          <a:xfrm>
            <a:off x="2759812" y="4060155"/>
            <a:ext cx="305431" cy="15940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4669481" y="1819330"/>
            <a:ext cx="1371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37" y="4246269"/>
            <a:ext cx="1397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Data Trace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39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6200" y="1447800"/>
            <a:ext cx="89916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6600"/>
                </a:solidFill>
              </a:rPr>
              <a:t>Pomset</a:t>
            </a:r>
            <a:r>
              <a:rPr lang="en-US" sz="2000" dirty="0" smtClean="0">
                <a:solidFill>
                  <a:srgbClr val="006600"/>
                </a:solidFill>
              </a:rPr>
              <a:t> formalization suitable for inputs of stream processing systems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Tag alphabet </a:t>
            </a: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Data item:  ( </a:t>
            </a: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6600"/>
                </a:solidFill>
              </a:rPr>
              <a:t>, a ), where </a:t>
            </a: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6600"/>
                </a:solidFill>
              </a:rPr>
              <a:t> is a tag and a is an associated data value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Data string: Finite sequence of data items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Dependence relation D: Symmetric binary relation over </a:t>
            </a: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Two data strings are equivalent if one can be obtained from the other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by repeatedly commuting adjacent data items with independent tags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Data trace : Equivalence class of data strings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Historical roots: </a:t>
            </a:r>
            <a:r>
              <a:rPr lang="en-US" sz="2000" dirty="0" err="1" smtClean="0">
                <a:solidFill>
                  <a:srgbClr val="C00000"/>
                </a:solidFill>
              </a:rPr>
              <a:t>Mazurkiewicz</a:t>
            </a:r>
            <a:r>
              <a:rPr lang="en-US" sz="2000" dirty="0" smtClean="0">
                <a:solidFill>
                  <a:srgbClr val="C00000"/>
                </a:solidFill>
              </a:rPr>
              <a:t> traces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58" y="4928892"/>
            <a:ext cx="1144242" cy="16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4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Safety-critical CPS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4618" y="2923671"/>
            <a:ext cx="8929381" cy="382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Medical device software: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    Need guarantees of correctness and predictable performance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Current practice: low-level code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Can higher-level programming abstractions help?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Prior work: Pacemaker verification using timed/hybrid automata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	</a:t>
            </a:r>
            <a:endParaRPr lang="en-US" sz="2000" dirty="0" smtClean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This talk: High-level specification of arrhythmia detection</a:t>
            </a:r>
          </a:p>
        </p:txBody>
      </p:sp>
      <p:pic>
        <p:nvPicPr>
          <p:cNvPr id="37" name="Picture 7" descr="115082914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736" y="1154397"/>
            <a:ext cx="1103239" cy="127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AutoShape 2" descr="data:image/png;base64,iVBORw0KGgoAAAANSUhEUgAAAXAAAACJCAMAAAACLZNoAAAApVBMVEX////9/f/7+//4+P/29v9aWv9UVP/5+f/z8//p6f9RUf9NTf9lZf/u7v/m5v9HR//T0//Ly/+7u//c3P/Hx//h4f/Q0P+/v//Z2f9dXf9gYP+1tf9paf93d/+Bgf9iYv+iov+Ojv+qqv97e/+Ghv+vr/9wcP+Wlv+bm/8AAP9DQ/+mpv/Dw/9tbf9KSv+Tk/8gIP86Ov8zM/+Li/8rK/8ZGf8vL/912BHeAAAN7klEQVR4nO1d63qiShbdiBBA7ggiCAKKIt5iTPf7P9pUFXYnfSbYZ2ZylszXWT86l06yYVHs2vci+sIXvvCFL3zhC1/4whf+nyE9+gL+MNjl6NGX8Gch3DWPvoQ/C+Hr/NGX8EhYcImBYcBlDghX+PvtriZokU2EltgLXX1Gi/QaRQOL3DzbYIm90M1X9N1PCzMGi8x2aIm90M2XACxytl/NwCKzFi2xF7bpeGCR/j73wSIztQBL7IVtLlOwyHS/RovcLHKwxF7Y5qoAi6yrsgKLXOQmWGIv7OX2DBZZVec9WKS5VcESexEm6RossqiaAiwyqU9gib0IE3cFFllUBdrZmqfDIXxum+DgXVPvt1iJpBwcsMRehImdjLEiz3VdYiWS6g2IcH0OdjXLOr1iJZLqDkalBEtdAQcMr6mP3qeNAB4v60Ngwglfpwe0GzKxBxMRDkxL1bEi89RDG0YTS30Ci+xDsIATvvIjOOEyPCLch/hoqeBYcebHGVYiTaQ5eFX1It5YaogVuZmFG6xEmlACvslexBsNTfhxZuMJX6Kj/n2IM00BE744WAusRMkg08WK7AUnHPzwzcMYHCyVDVqg0yx9iFfjOTjft5xKc2y1m2bQZgqV2I84lxMw4XOPFKxVbBmUDSWp6eZPSzDhikcqNl6mG7RCZ/X64K5H6P1EjcjAuiG2SnkNldgP9yot0IS7zNWGSgxVWqPTqH1wS2kDrgMzYjThgUplAZXYj+hMGZjwCSMc62jHCm2HUiLtbWkFNlEnAU2w4Rt3Tg26NqEP04ZyMOGnkCZY5zZKaI/O6vVhVtAaTbiNJtwzqUInmfrg76kEE+7YZGCjCVOT0qHUuqV72oK9XkcnFetrHRbko3Mefaj31KAJt0jBEj7b0AGd8+hDVdEeXDzsaKRgfS0/Iw8dgu/DvqIaHGY4jWmOJTxdkXuESuxHUVEK9npPMi2xvla9ohic8+jFtqa0wIqcSGSCCc8pHEqB+JkRDvZ6DULnX5gRri+hEvtxTcnHer1PjPAjlvD9lbShdD/njHBsaaWmEm2whBdnGg2lBWLlE7i00mK3nmFN/2bLFNlAhoZsfJphvV6dEb4CE94I22gQOM5ohnXCbEZ4foCK3BbC3RoEzAMdsE5YqBCtsYTzrrl2IIQnU5pifYKAEX7FEs77Qlv8nJIPoXg8eIlEzAy0Ekx4zQgfSPmsGpGXQCW6TNwZW5Zz9YdD+MQlD+sTROyFarCE8y2jHcjElFNMkQKV6DHCCyzhPGvbDqRA3AkowjphfI8Gh+Bzl93oQAhnD97FEn44ElXYEPwqECtrEGCqLca21M2Y2Z9iK/0ypr9PQyFcpxjbNOozx9bH5jyOltisBgHmD8TYtuh0JaphgBiZmiiwGwSYxxtgCa9yRjg05yEnjHBjIE0+jkwBdtLC/soIh87v0HhXrDoQwk8ShVjCizOzVKCVfoJwZRjDOSVmoYQtVCTPBhygSSZLHQ7hPN9lYwk/F4xwaJJJ54Qnw+gbtJhbr2MJL/eMcGiSSec9XMthEG7jCb8yp2cKLa20OeHmMBo1gzlb5VjC+VjOKTSrF3LCF8MgPF7+PcI/MfKTz4i83xL+mdGtUJWJNticRx+iBds4f28Wnl8/T+nyjP1va1mb3eHzyhoChRGe3SccNUpwevwt4dKIUlVTPm3JZWz38n6TRq2Vmfp5KiDmnea/6f2umO/rAvqjeehOvu/ay6ecB1zUz8p6Z26X9bkDz7Fpquqf1a4dJ2z93p9Z7hnJunw57e8t9OZ/SEP/zO/xToyn+9HCw2nLNLi0+SzXeBMwwu+WVnoiWdC0Z/N8T68EfzdL6fLZo/dnlj/HtFVIX7d3gjxmG2nvrmd0qyzqPoRvT2NsvVdQvpDbZrddkPcaje7Gw8PX7kfrltnP4/T9GIjR+UcEThbBZu32EsjeX9+G9zbw0RZ9fP2wWqFuRzqN2zIr+uxnvxXDugTt2+Rt/Y7ZN6xfLsBdMALW9wgfM/9vxBVK+HJ7ikK7aNOOTan7EDgvjk5awAiJYjspNb4aJw5Tj2F52TxZ6UJ05yW711cubLb43lTfE8cnuVzNXjoaRTed+n4d/VoRJgft7YbHs41iPidO4oorYfc6Uo5tZG2UmGT15UUi3XFOPr/TzOhmqEnxqiyarTYKX9YWH6IhbBPTEp2qvdCdt+2tVWct22Hiqrsuex+HOh1eDHZN8cROM7LmxoX9Pac6Tc2N/cR/SHlOq4sTRbIVhIG4s+jIPpT3CG9+er6pqXvs4e2fC/bFZsd/yVorz5cDX1t6OL3om+RS+Rdz165af2tEJF3X1Bbh89zIZ0XiWkW79w9ORdNT7TZFQMHkcN1Y5JsxvzoeuiOlI9niVNa/jDrQVuqbHn06VB5ph+8ue66ZsZ4qGbntpUqN9WRvlblfnkeputTIndA69wK/Xk32SnPNzaNTXb5FulnycjOJj7p1b3lrvbL++ojHSvH2hR+S7ITTl1MzW6zz2fNkMTcyI/YunvxcSZbSnDI6nyldULrLmva4Cg5rNVyvrXTlmCfz9CwSHVHGCD/fITy6vF3DwlgnzcGYtlP2bf/lQL6xrdN6ftt11t8zSf5m2E9eSLPLSrzwG4e9ILqtSzQ+v0xy/o6Mn1ftjxST6/BRnFL2MmerVHRE34bP+q/HoEkObSjxdSGRVzFr4t83ikN7nBzIqncFu0qbvSiWz5aE7KgX9rl8bucnn0arb5dFXmjE/7I3LeTAd9qcig1/L9j7HXdp1KdsnoS0nZvZ21M2/1qtXraXIMh3/rR4nmqyZs3Yz8bPFx7gPS/tJ/bixGyRj7wxxXnOXonbFeumLluWKHATcym3t5Wj6360OP2yIaUv79SWbJG1YAs3vTRORPbzUu3U5Y9HwrlxbyUX8k1XR28lGNFNy0bVO+aEfpKpKKnr+V92/3edzebZmHxHNfY6nZzvqnP5aKeUGjHg3vzVGZK6M6/G/vTM//7HJpbjMnUpCBfvOtMJ1be0Nf39QvFGls1+e9kTR2RGovxOMcvCaOzuN9u9vYXaX2pkjYIJ8rgT0XQ/VLOF4NTTU/x2fZ7zofkxO/FvB5+YDAyZpVcW7BNTbBRaYpPMLkMKg/jcZt/3oRX3JF7Fjf43ZuJiRpox4qeDCcKX7NWYGjNGklS3pnFZGMfiP/dAojsD0P2WvTAe19BFRzg37xmROd/qqOLLUH/psb8+vXJIVy268gfYrdXw/bRQq/hsaQLbPVmTn4Q/Oe9fg3Vo9z3g3+DeAC2Z2bwe11JdZYb+0wRulMNEWUz8I+6IHy3Rac3rFTrCp4CkwPTMCGdch/wf8hF10hOdT8xgukRUZtRvYcps0shy8a3BnQ8gZXbnDiyEokccrhMeR/ob4ZADq1S3qxHoulHzt4CBLLwYaIlnOe0iDEehxFpAHYGtWjbnWvwjlMs/jo3fcT3jO70+AR+/8Cu2VTc/8cjTffIJ0HVkKfob4TGkz4ntUkJ9Hwq6OfmPQ3XtuBZNfCkiCTM2baFNhF7B5NnqbWegTLnhvn3sMD22aQn1LZr4VoiC1qdNKAwUnWuTBlLR6a47n0eYKpPHpu4jpTNQeGxeniDa6qRVGHAnU6hvE5LWtReS8Oq9kt/kQ1U406RkcuueWwsupqKzdGMeRrGY9yOdIBXblqJdBeFrkNq8A21CCXdfuW2YYmqhmgPvqRLupoSZFmmpOs+iCsKLR8/SM7pAYZ52iS8AioqnrUVARcJM/B0vQ2Hv84DK+dHTItXO02XuJmoA7b5xeRBDZoSLsOE/DykLRIUEDxk+fACtEon8MTNVR6Ah4vU14v48J9sCtYduPTFhiwfFHz7TOqnFCi/39AQ6l8BfidCdNJcJddRJXRh8d4420uNrUxZbkXk5F+wdxzR5HTbC46OlRjGI8DRX+e7MCX/4QRBZJm5629DYwPSNesleRKwWFqHOBzuYicjSLCRKHt1YlSvCu2444ZiwWax2bfZHGzamZeqIVcVT98qju5HLi7CTmjNpKmbYQnjqhmdvQkKdxey9ileJx60+rZjpv0UjygB4clNTME6v1Xb25yaADZiOvglB8XJEDz9Us9qJ5caHni0xccsnZy70aBaL1hME3G/iNY6TkYyty/4A/k4sNz7WDzUVaNIdJplFovUEAW8nHnE8H4EL4T/A9CLuvl5TgArrGEsRlWSaHOX2xYX4ECgjcKvHB7gVXaR5V7qBwKkTtJrC3L6brmSEg9v1PsAtxZWucLMLy85QyGe0wc5MCdQRuMe9H35GsJPmb4ZZ7tMR23QTqiN3KCdRzzIqoL3YoiYDPNKaEe5hRx/147CBmQw/sK5pjvWzbXUEHl/Xj+kRHim+Vmg/mxE+G8qxBN4CHiku9wQKJvwAI3wwJ51EJi3AkWKmwgxsTY6ujlDRm98iXhL6bPttgw5s6OpTDbYMesEIR4d1mq2MndJClvpUFViRvbATHU14cf4b/c+fCk74UE6NlVS4wbQvdbDbpyly8eiU5k9MGvTRcFUZgN0+TdHKYQwFYjCO6IKN+gqeWk7juXUcyCQ9IqVFP/t67YNfqnFizwcyfpbI3KGHa6d5DS47k81QGcgIcaLsGZ1d9VfgidY0WgTLR+eQf2K7R0ucbUqwQpWO7lA8+/uNjv8MDvMMrVAzVNZ6kPAmC3RRTukUYIlDQnQx0TtYvRuM3/MAuK9H9A7mDuVk+4cg/pahz0Yb4XeqASHYPbrd5g/DaPfo7o8/Dd5gvL4vfOELHP8CaBH1m7oecDMAAAAASUVORK5CYII="/>
          <p:cNvSpPr>
            <a:spLocks noChangeAspect="1" noChangeArrowheads="1"/>
          </p:cNvSpPr>
          <p:nvPr/>
        </p:nvSpPr>
        <p:spPr bwMode="auto">
          <a:xfrm>
            <a:off x="155575" y="-876300"/>
            <a:ext cx="49053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20" name="Picture 4" descr="http://www.swharden.com/blog/images/diy_ec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336" y="1226024"/>
            <a:ext cx="3048000" cy="1136342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4" name="Right Arrow 43"/>
          <p:cNvSpPr/>
          <p:nvPr/>
        </p:nvSpPr>
        <p:spPr bwMode="auto">
          <a:xfrm>
            <a:off x="5611536" y="1717995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59136" y="96389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pacing stimulus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3554136" y="1717995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28600"/>
            <a:ext cx="1633625" cy="128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48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Data Trace Examples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40</a:t>
            </a:fld>
            <a:endParaRPr lang="en-US" b="1"/>
          </a:p>
        </p:txBody>
      </p:sp>
      <p:sp>
        <p:nvSpPr>
          <p:cNvPr id="10" name="Rectangle 9"/>
          <p:cNvSpPr/>
          <p:nvPr/>
        </p:nvSpPr>
        <p:spPr bwMode="auto">
          <a:xfrm>
            <a:off x="572493" y="18853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376846" y="2027462"/>
            <a:ext cx="419985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00947" y="1960632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1022557" y="18853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1251011" y="1960632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1479903" y="18853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708357" y="1960632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43610" y="18853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86900" y="2215914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1215354" y="2291179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1436964" y="2215914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665418" y="2291179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1894310" y="2215914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7-Point Star 49"/>
          <p:cNvSpPr/>
          <p:nvPr/>
        </p:nvSpPr>
        <p:spPr bwMode="auto">
          <a:xfrm>
            <a:off x="84516" y="4711375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926" y="4147464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56016" y="4675305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5327" y="5138113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54" name="7-Point Star 53"/>
          <p:cNvSpPr/>
          <p:nvPr/>
        </p:nvSpPr>
        <p:spPr bwMode="auto">
          <a:xfrm>
            <a:off x="1359117" y="4707164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97425" y="4380467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892517" y="4933280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cxnSp>
        <p:nvCxnSpPr>
          <p:cNvPr id="57" name="Straight Arrow Connector 56"/>
          <p:cNvCxnSpPr>
            <a:endCxn id="51" idx="1"/>
          </p:cNvCxnSpPr>
          <p:nvPr/>
        </p:nvCxnSpPr>
        <p:spPr bwMode="auto">
          <a:xfrm flipV="1">
            <a:off x="369584" y="4301353"/>
            <a:ext cx="252342" cy="45164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endCxn id="52" idx="1"/>
          </p:cNvCxnSpPr>
          <p:nvPr/>
        </p:nvCxnSpPr>
        <p:spPr bwMode="auto">
          <a:xfrm flipV="1">
            <a:off x="392424" y="4829194"/>
            <a:ext cx="263592" cy="9296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3" idx="1"/>
          </p:cNvCxnSpPr>
          <p:nvPr/>
        </p:nvCxnSpPr>
        <p:spPr bwMode="auto">
          <a:xfrm>
            <a:off x="308960" y="4935764"/>
            <a:ext cx="316367" cy="356238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120773" y="4831971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endCxn id="54" idx="5"/>
          </p:cNvCxnSpPr>
          <p:nvPr/>
        </p:nvCxnSpPr>
        <p:spPr bwMode="auto">
          <a:xfrm>
            <a:off x="1079126" y="4241552"/>
            <a:ext cx="310176" cy="510889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endCxn id="54" idx="3"/>
          </p:cNvCxnSpPr>
          <p:nvPr/>
        </p:nvCxnSpPr>
        <p:spPr bwMode="auto">
          <a:xfrm flipV="1">
            <a:off x="1091979" y="4935765"/>
            <a:ext cx="351714" cy="406415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endCxn id="55" idx="1"/>
          </p:cNvCxnSpPr>
          <p:nvPr/>
        </p:nvCxnSpPr>
        <p:spPr bwMode="auto">
          <a:xfrm flipV="1">
            <a:off x="1626723" y="4534356"/>
            <a:ext cx="270702" cy="22798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endCxn id="56" idx="1"/>
          </p:cNvCxnSpPr>
          <p:nvPr/>
        </p:nvCxnSpPr>
        <p:spPr bwMode="auto">
          <a:xfrm>
            <a:off x="1587086" y="4927769"/>
            <a:ext cx="305431" cy="15940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2891647" y="1885928"/>
            <a:ext cx="1030873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372584" y="1597531"/>
            <a:ext cx="4834163" cy="11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6600"/>
                </a:solidFill>
              </a:rPr>
              <a:t> =  {     ,      }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 =  {  (     ,    ), (     ,     ) }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Data trace is isomorphic to     * x     *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113917" y="17329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389551" y="210081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39615" y="209518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772400" y="2498753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618151" y="1732967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520818" y="2089204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981055" y="2089204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34400" y="2498753"/>
            <a:ext cx="228600" cy="152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2556276" y="4755284"/>
            <a:ext cx="419985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3071077" y="4613750"/>
            <a:ext cx="1030873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4332336" y="4201033"/>
            <a:ext cx="4834163" cy="11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6600"/>
                </a:solidFill>
              </a:rPr>
              <a:t> =  {     ,      }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 =  {  (     ,    ), (    ,     ), (    ,    ) }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Data trace isomorphic to (    . Bag(   ))*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5069059" y="4331713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432894" y="4700652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823250" y="4690238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534400" y="5087168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1" name="7-Point Star 80"/>
          <p:cNvSpPr/>
          <p:nvPr/>
        </p:nvSpPr>
        <p:spPr bwMode="auto">
          <a:xfrm>
            <a:off x="5798753" y="4672466"/>
            <a:ext cx="241083" cy="20877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7-Point Star 81"/>
          <p:cNvSpPr/>
          <p:nvPr/>
        </p:nvSpPr>
        <p:spPr bwMode="auto">
          <a:xfrm>
            <a:off x="5630762" y="4276081"/>
            <a:ext cx="241083" cy="20877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7-Point Star 82"/>
          <p:cNvSpPr/>
          <p:nvPr/>
        </p:nvSpPr>
        <p:spPr bwMode="auto">
          <a:xfrm>
            <a:off x="6408350" y="4657950"/>
            <a:ext cx="241083" cy="20877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4" name="7-Point Star 83"/>
          <p:cNvSpPr/>
          <p:nvPr/>
        </p:nvSpPr>
        <p:spPr bwMode="auto">
          <a:xfrm>
            <a:off x="7897005" y="4648055"/>
            <a:ext cx="241083" cy="20877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7-Point Star 84"/>
          <p:cNvSpPr/>
          <p:nvPr/>
        </p:nvSpPr>
        <p:spPr bwMode="auto">
          <a:xfrm>
            <a:off x="7518663" y="4672466"/>
            <a:ext cx="241083" cy="20877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6" name="7-Point Star 85"/>
          <p:cNvSpPr/>
          <p:nvPr/>
        </p:nvSpPr>
        <p:spPr bwMode="auto">
          <a:xfrm>
            <a:off x="7531317" y="5018450"/>
            <a:ext cx="241083" cy="20877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1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4" grpId="0" animBg="1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Data Trace Transduction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90952" y="197056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System </a:t>
            </a:r>
            <a:r>
              <a:rPr lang="en-US" sz="2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41</a:t>
            </a:fld>
            <a:endParaRPr lang="en-US" b="1"/>
          </a:p>
        </p:txBody>
      </p:sp>
      <p:sp>
        <p:nvSpPr>
          <p:cNvPr id="3" name="Right Arrow 2"/>
          <p:cNvSpPr/>
          <p:nvPr/>
        </p:nvSpPr>
        <p:spPr bwMode="auto">
          <a:xfrm>
            <a:off x="2603552" y="210980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2819400"/>
            <a:ext cx="8915400" cy="37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Formal model for specifying stream processing systems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Input type: Tags, associated data types, </a:t>
            </a:r>
            <a:r>
              <a:rPr lang="en-US" sz="2000" dirty="0">
                <a:solidFill>
                  <a:srgbClr val="002060"/>
                </a:solidFill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ependence relation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Output type: Tags, associated data types, dependence relation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Transduction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: Function from input data traces to output data traces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Given an input data trace u (items processed so far), </a:t>
            </a:r>
            <a:r>
              <a:rPr lang="en-US" sz="2000" dirty="0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6600"/>
                </a:solidFill>
              </a:rPr>
              <a:t>(u) gives outputs produced cumulatively so far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</a:t>
            </a:r>
            <a:r>
              <a:rPr lang="en-US" sz="2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6600"/>
                </a:solidFill>
              </a:rPr>
              <a:t> must be monotonic: u &lt; v 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implies </a:t>
            </a:r>
            <a:r>
              <a:rPr 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(u) &lt; </a:t>
            </a:r>
            <a:r>
              <a:rPr lang="en-US" sz="2000" dirty="0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(v)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     &lt; is prefix relation over data traces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C00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524552" y="210980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1691850"/>
            <a:ext cx="21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Input data trace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4552" y="1691850"/>
            <a:ext cx="224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Output data trace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Example Specification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03502" y="1872273"/>
            <a:ext cx="1371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42</a:t>
            </a:fld>
            <a:endParaRPr lang="en-US" b="1"/>
          </a:p>
        </p:txBody>
      </p:sp>
      <p:sp>
        <p:nvSpPr>
          <p:cNvPr id="3" name="Right Arrow 2"/>
          <p:cNvSpPr/>
          <p:nvPr/>
        </p:nvSpPr>
        <p:spPr bwMode="auto">
          <a:xfrm>
            <a:off x="3016102" y="2011516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7552" y="3677513"/>
            <a:ext cx="883644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Input: Modeled using 3 tags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     indicates end-of-day (synchronization marker)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Data items from two customers (unordered during the day)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At the end of day, output sum of daily transactions for each customer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Output has data items with two tags, one per customer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425114" y="2014794"/>
            <a:ext cx="407773" cy="145844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0715" y="1620156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871721" y="1620156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7" name="7-Point Star 36"/>
          <p:cNvSpPr/>
          <p:nvPr/>
        </p:nvSpPr>
        <p:spPr bwMode="auto">
          <a:xfrm>
            <a:off x="753418" y="4147532"/>
            <a:ext cx="304800" cy="19744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7-Point Star 19"/>
          <p:cNvSpPr/>
          <p:nvPr/>
        </p:nvSpPr>
        <p:spPr bwMode="auto">
          <a:xfrm>
            <a:off x="486718" y="1971672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4128" y="1407761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8218" y="1935602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7529" y="2398410"/>
            <a:ext cx="457200" cy="30777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25" name="7-Point Star 24"/>
          <p:cNvSpPr/>
          <p:nvPr/>
        </p:nvSpPr>
        <p:spPr bwMode="auto">
          <a:xfrm>
            <a:off x="1761319" y="1967461"/>
            <a:ext cx="304800" cy="228600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>
            <a:endCxn id="21" idx="1"/>
          </p:cNvCxnSpPr>
          <p:nvPr/>
        </p:nvCxnSpPr>
        <p:spPr bwMode="auto">
          <a:xfrm flipV="1">
            <a:off x="771786" y="1561650"/>
            <a:ext cx="252342" cy="45164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endCxn id="22" idx="1"/>
          </p:cNvCxnSpPr>
          <p:nvPr/>
        </p:nvCxnSpPr>
        <p:spPr bwMode="auto">
          <a:xfrm flipV="1">
            <a:off x="794626" y="2089491"/>
            <a:ext cx="263592" cy="9296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endCxn id="23" idx="1"/>
          </p:cNvCxnSpPr>
          <p:nvPr/>
        </p:nvCxnSpPr>
        <p:spPr bwMode="auto">
          <a:xfrm>
            <a:off x="711162" y="2196061"/>
            <a:ext cx="316367" cy="356238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522975" y="2092268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>
            <a:endCxn id="25" idx="5"/>
          </p:cNvCxnSpPr>
          <p:nvPr/>
        </p:nvCxnSpPr>
        <p:spPr bwMode="auto">
          <a:xfrm>
            <a:off x="1481328" y="1501849"/>
            <a:ext cx="310176" cy="510889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endCxn id="25" idx="3"/>
          </p:cNvCxnSpPr>
          <p:nvPr/>
        </p:nvCxnSpPr>
        <p:spPr bwMode="auto">
          <a:xfrm flipV="1">
            <a:off x="1494181" y="2196062"/>
            <a:ext cx="351714" cy="406415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294558" y="1398530"/>
            <a:ext cx="45720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28648" y="1926371"/>
            <a:ext cx="457200" cy="30777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297959" y="2389179"/>
            <a:ext cx="457200" cy="30777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cxnSp>
        <p:nvCxnSpPr>
          <p:cNvPr id="50" name="Straight Arrow Connector 49"/>
          <p:cNvCxnSpPr>
            <a:endCxn id="47" idx="1"/>
          </p:cNvCxnSpPr>
          <p:nvPr/>
        </p:nvCxnSpPr>
        <p:spPr bwMode="auto">
          <a:xfrm flipV="1">
            <a:off x="2042216" y="1552419"/>
            <a:ext cx="252342" cy="451640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endCxn id="48" idx="1"/>
          </p:cNvCxnSpPr>
          <p:nvPr/>
        </p:nvCxnSpPr>
        <p:spPr bwMode="auto">
          <a:xfrm flipV="1">
            <a:off x="2065056" y="2080260"/>
            <a:ext cx="263592" cy="9296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endCxn id="49" idx="1"/>
          </p:cNvCxnSpPr>
          <p:nvPr/>
        </p:nvCxnSpPr>
        <p:spPr bwMode="auto">
          <a:xfrm>
            <a:off x="1981592" y="2186830"/>
            <a:ext cx="316367" cy="356238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6635372" y="1771489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170715" y="2080259"/>
            <a:ext cx="457200" cy="30777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43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871721" y="2080259"/>
            <a:ext cx="457200" cy="30777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35</a:t>
            </a:r>
            <a:endParaRPr lang="en-US" sz="1400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6635372" y="2231592"/>
            <a:ext cx="228892" cy="187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1229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852149" y="1406992"/>
            <a:ext cx="3664526" cy="914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>
                <a:alpha val="9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Operations on Data Trace Transductions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5294" y="1624886"/>
            <a:ext cx="11430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43</a:t>
            </a:fld>
            <a:endParaRPr lang="en-US" b="1"/>
          </a:p>
        </p:txBody>
      </p:sp>
      <p:sp>
        <p:nvSpPr>
          <p:cNvPr id="3" name="Right Arrow 2"/>
          <p:cNvSpPr/>
          <p:nvPr/>
        </p:nvSpPr>
        <p:spPr bwMode="auto">
          <a:xfrm>
            <a:off x="2177894" y="1764129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3586" y="5043829"/>
            <a:ext cx="8701652" cy="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Sufficient to construct a rich variety of common idioms: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	Sliding windows, Key-based partitioning, Map reduce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343821" y="1764129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138148" y="1635592"/>
            <a:ext cx="11430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662567" y="1774835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92" y="122232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Sequential Composition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46946" y="2927252"/>
            <a:ext cx="1378527" cy="147968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>
                <a:alpha val="9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960091" y="3112800"/>
            <a:ext cx="11430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172691" y="325204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5338618" y="325204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990949" y="3818460"/>
            <a:ext cx="11430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302512" y="395770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3172691" y="395770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92" y="288008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Parallel Composition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8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1" grpId="0" animBg="1"/>
      <p:bldP spid="22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Ongoing Work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44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688" y="1752600"/>
            <a:ext cx="9036312" cy="430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A type discipline to ensure consistency of sequential data processing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6600"/>
                </a:solidFill>
              </a:rPr>
              <a:t>T</a:t>
            </a:r>
            <a:r>
              <a:rPr lang="en-US" sz="2000" dirty="0" smtClean="0">
                <a:solidFill>
                  <a:srgbClr val="006600"/>
                </a:solidFill>
              </a:rPr>
              <a:t>ype refinement for data traces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When does a </a:t>
            </a:r>
            <a:r>
              <a:rPr lang="en-US" sz="2000" dirty="0" smtClean="0">
                <a:solidFill>
                  <a:srgbClr val="C00000"/>
                </a:solidFill>
              </a:rPr>
              <a:t>distributed</a:t>
            </a:r>
            <a:r>
              <a:rPr lang="en-US" sz="2000" dirty="0" smtClean="0">
                <a:solidFill>
                  <a:srgbClr val="006600"/>
                </a:solidFill>
              </a:rPr>
              <a:t> system implement a data trace transduction?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Declarative query language to specify data trace transductions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Programming system built on top of Apache Spark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Real-time Decision Making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45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4300" y="2209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</a:rPr>
              <a:t> Talk summary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QRE: Query language over sequential data streams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StreamQRE</a:t>
            </a:r>
            <a:r>
              <a:rPr lang="en-US" sz="2000" dirty="0" smtClean="0">
                <a:solidFill>
                  <a:srgbClr val="006600"/>
                </a:solidFill>
              </a:rPr>
              <a:t>: Java library for modular programming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Arrhythmia detection: Design space exploration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Data traces: Interfaces for specifying distributed computations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</a:rPr>
              <a:t> Rich opportunities for FM/PL research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Modular system design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Guarantees of correctness and performance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End-user programming</a:t>
            </a:r>
          </a:p>
        </p:txBody>
      </p:sp>
      <p:pic>
        <p:nvPicPr>
          <p:cNvPr id="18" name="Picture 4" descr="http://m.c.lnkd.licdn.com/mpr/mpr/AAEAAQAAAAAAAAQsAAAAJGEzODc5NTk3LTJiOWItNDUxMy04MjRhLTA5NTc1ZTlmOTY1O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3628"/>
            <a:ext cx="1662703" cy="146914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</p:pic>
      <p:pic>
        <p:nvPicPr>
          <p:cNvPr id="20" name="Picture 19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61884973-D9F7-4F8C-B127-F6FAC1699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51" y="119957"/>
            <a:ext cx="1996549" cy="13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87" y="133666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Thanks to Collaborators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5046" y="6321526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46</a:t>
            </a:fld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53264" y="1131841"/>
            <a:ext cx="1905000" cy="1562821"/>
            <a:chOff x="171720" y="1464070"/>
            <a:chExt cx="1905000" cy="1562821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171720" y="2569691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Dana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Fisman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3078" name="Picture 6" descr="http://www.cis.upenn.edu/%7Efisman/images/DanaSketchLandscape_0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214" y="1464070"/>
              <a:ext cx="1460857" cy="1000125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7012898" y="928927"/>
            <a:ext cx="1905000" cy="1792970"/>
            <a:chOff x="4267362" y="1176945"/>
            <a:chExt cx="1905000" cy="1792970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4267362" y="2512715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err="1" smtClean="0">
                  <a:solidFill>
                    <a:srgbClr val="006600"/>
                  </a:solidFill>
                </a:rPr>
                <a:t>Sanjeev</a:t>
              </a:r>
              <a:r>
                <a:rPr lang="en-US" sz="1800" dirty="0" smtClean="0">
                  <a:solidFill>
                    <a:srgbClr val="0066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Khanna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3082" name="Picture 10" descr="http://www.cis.upenn.edu/images/about-people/faculty_sanjeev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1212" y="1176945"/>
              <a:ext cx="1257300" cy="12573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2553264" y="2872835"/>
            <a:ext cx="1905000" cy="1872051"/>
            <a:chOff x="6247456" y="1115950"/>
            <a:chExt cx="1905000" cy="1872051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6247456" y="2530801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Boon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Thau</a:t>
              </a:r>
              <a:r>
                <a:rPr lang="en-US" sz="1800" dirty="0" smtClean="0">
                  <a:solidFill>
                    <a:srgbClr val="0066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Loo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3084" name="Picture 12" descr="http://www.cis.upenn.edu/images/about-people/faculty-lo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67345" y="1115950"/>
              <a:ext cx="1341318" cy="1341318"/>
            </a:xfrm>
            <a:prstGeom prst="rect">
              <a:avLst/>
            </a:prstGeom>
            <a:noFill/>
          </p:spPr>
        </p:pic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25" y="56551"/>
            <a:ext cx="1962150" cy="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508007" y="920771"/>
            <a:ext cx="1905000" cy="1809282"/>
            <a:chOff x="2236795" y="1219200"/>
            <a:chExt cx="1905000" cy="1809282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2236795" y="2571282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Zack Ives</a:t>
              </a:r>
            </a:p>
          </p:txBody>
        </p:sp>
        <p:pic>
          <p:nvPicPr>
            <p:cNvPr id="5122" name="Picture 2" descr="Phot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219200"/>
              <a:ext cx="1196991" cy="131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438964" y="4965984"/>
            <a:ext cx="2133600" cy="1879342"/>
            <a:chOff x="4721182" y="4964116"/>
            <a:chExt cx="2133600" cy="18793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746" y="4964116"/>
              <a:ext cx="990600" cy="1369207"/>
            </a:xfrm>
            <a:prstGeom prst="rect">
              <a:avLst/>
            </a:prstGeom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4721182" y="6386258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Caleb Stanford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3707" y="2915654"/>
            <a:ext cx="2133600" cy="1852585"/>
            <a:chOff x="16329" y="4990873"/>
            <a:chExt cx="2133600" cy="1852585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16329" y="6386258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Kostas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Mamouras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46" y="4990873"/>
              <a:ext cx="1140583" cy="134887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710597" y="2893044"/>
            <a:ext cx="2509603" cy="1912398"/>
            <a:chOff x="2054182" y="4931060"/>
            <a:chExt cx="2509603" cy="1912398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2054182" y="6386258"/>
              <a:ext cx="25096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err="1" smtClean="0">
                  <a:solidFill>
                    <a:srgbClr val="006600"/>
                  </a:solidFill>
                </a:rPr>
                <a:t>Mukund</a:t>
              </a:r>
              <a:r>
                <a:rPr lang="en-US" sz="1800" dirty="0" smtClean="0">
                  <a:solidFill>
                    <a:srgbClr val="0066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Raghothaman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824" y="4931060"/>
              <a:ext cx="1406891" cy="14068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208211" y="5009759"/>
            <a:ext cx="1514375" cy="1768967"/>
            <a:chOff x="7148692" y="5074491"/>
            <a:chExt cx="1514375" cy="1768967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7215267" y="6386258"/>
              <a:ext cx="144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err="1" smtClean="0">
                  <a:solidFill>
                    <a:srgbClr val="006600"/>
                  </a:solidFill>
                </a:rPr>
                <a:t>Yifei</a:t>
              </a:r>
              <a:r>
                <a:rPr lang="en-US" sz="1800" dirty="0" smtClean="0">
                  <a:solidFill>
                    <a:srgbClr val="006600"/>
                  </a:solidFill>
                </a:rPr>
                <a:t> Yuan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692" y="5074491"/>
              <a:ext cx="1460801" cy="12731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607687" y="4892776"/>
            <a:ext cx="1705640" cy="1913281"/>
            <a:chOff x="7239000" y="2585740"/>
            <a:chExt cx="1705640" cy="1913281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7239000" y="4041821"/>
              <a:ext cx="170564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Val Tannen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65" y="2585740"/>
              <a:ext cx="1174710" cy="139015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8663" y="925016"/>
            <a:ext cx="2232068" cy="1800793"/>
            <a:chOff x="2454232" y="2830054"/>
            <a:chExt cx="2232068" cy="1800793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2454232" y="4173647"/>
              <a:ext cx="223206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err="1" smtClean="0">
                  <a:solidFill>
                    <a:srgbClr val="006600"/>
                  </a:solidFill>
                </a:rPr>
                <a:t>Houssam</a:t>
              </a:r>
              <a:r>
                <a:rPr lang="en-US" sz="1800" dirty="0" smtClean="0">
                  <a:solidFill>
                    <a:srgbClr val="006600"/>
                  </a:solidFill>
                </a:rPr>
                <a:t> Abbas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718" y="2830054"/>
              <a:ext cx="2033096" cy="13572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8663" y="2827647"/>
            <a:ext cx="2232068" cy="1917239"/>
            <a:chOff x="158372" y="2719027"/>
            <a:chExt cx="2232068" cy="1917239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58372" y="4179066"/>
              <a:ext cx="223206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Rahul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Mangharam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73" y="2719027"/>
              <a:ext cx="1281067" cy="1466822"/>
            </a:xfrm>
            <a:prstGeom prst="rect">
              <a:avLst/>
            </a:prstGeom>
          </p:spPr>
        </p:pic>
      </p:grpSp>
      <p:sp>
        <p:nvSpPr>
          <p:cNvPr id="37" name="AutoShape 8" descr="Image result for alena rodiono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-8663" y="4894200"/>
            <a:ext cx="2232068" cy="1910432"/>
            <a:chOff x="-58406" y="4851917"/>
            <a:chExt cx="2232068" cy="1910432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-58406" y="6305149"/>
              <a:ext cx="223206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6600"/>
                  </a:solidFill>
                </a:rPr>
                <a:t>Alena </a:t>
              </a:r>
              <a:r>
                <a:rPr lang="en-US" sz="1800" dirty="0" err="1" smtClean="0">
                  <a:solidFill>
                    <a:srgbClr val="006600"/>
                  </a:solidFill>
                </a:rPr>
                <a:t>Rodionova</a:t>
              </a:r>
              <a:endParaRPr lang="en-US" sz="1800" dirty="0" smtClean="0">
                <a:solidFill>
                  <a:srgbClr val="006600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28" y="4851917"/>
              <a:ext cx="1346200" cy="134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9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Distributed Real-Time Stream Processing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6200" y="3426023"/>
            <a:ext cx="8977745" cy="34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Existing systems/architectures: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Storm, Heron, </a:t>
            </a:r>
            <a:r>
              <a:rPr lang="en-US" sz="2000" dirty="0" err="1" smtClean="0">
                <a:solidFill>
                  <a:srgbClr val="006600"/>
                </a:solidFill>
              </a:rPr>
              <a:t>Flink</a:t>
            </a:r>
            <a:r>
              <a:rPr lang="en-US" sz="2000" dirty="0" smtClean="0">
                <a:solidFill>
                  <a:srgbClr val="006600"/>
                </a:solidFill>
              </a:rPr>
              <a:t>, Spark, Streams, …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Why popular: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</a:t>
            </a:r>
            <a:r>
              <a:rPr lang="en-US" sz="2000" dirty="0">
                <a:solidFill>
                  <a:srgbClr val="006600"/>
                </a:solidFill>
              </a:rPr>
              <a:t>H</a:t>
            </a:r>
            <a:r>
              <a:rPr lang="en-US" sz="2000" dirty="0" smtClean="0">
                <a:solidFill>
                  <a:srgbClr val="006600"/>
                </a:solidFill>
              </a:rPr>
              <a:t>igh-performance stream processing  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Why not satisfactory: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No specifications or guarantees of correctness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No high-level programming abstractions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8200" y="1600200"/>
            <a:ext cx="1418588" cy="152400"/>
            <a:chOff x="588012" y="1918157"/>
            <a:chExt cx="1418588" cy="152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</p:grpSp>
      <p:sp>
        <p:nvSpPr>
          <p:cNvPr id="22" name="Cloud 21"/>
          <p:cNvSpPr/>
          <p:nvPr/>
        </p:nvSpPr>
        <p:spPr bwMode="auto">
          <a:xfrm>
            <a:off x="2438400" y="1143000"/>
            <a:ext cx="3200400" cy="1905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66FF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362200" y="15240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19200" y="2667000"/>
            <a:ext cx="1418588" cy="152400"/>
            <a:chOff x="588012" y="1918157"/>
            <a:chExt cx="1418588" cy="152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743200" y="25908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5943600" y="1676400"/>
            <a:ext cx="1418588" cy="152400"/>
            <a:chOff x="588012" y="1918157"/>
            <a:chExt cx="1418588" cy="152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486400" y="16002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 flipH="1">
            <a:off x="5410200" y="2514600"/>
            <a:ext cx="1418588" cy="152400"/>
            <a:chOff x="588012" y="1918157"/>
            <a:chExt cx="1418588" cy="1524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mtClean="0">
                <a:solidFill>
                  <a:srgbClr val="0066FF"/>
                </a:solidFill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953000" y="24384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0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Talk Roadmap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 Quantitative Regular Expressions (QRE) [ESOP 2016]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en-US" sz="2000" dirty="0">
                <a:solidFill>
                  <a:srgbClr val="C00000"/>
                </a:solidFill>
                <a:ea typeface="Gulim" pitchFamily="34" charset="-127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Declarative language for specifying quantitative policies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StreamQRE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: Implementation and Experimental Evaluation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Specifying Arrhythmia Detection </a:t>
            </a:r>
          </a:p>
          <a:p>
            <a:pPr marL="0" indent="0"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Interfaces for Distributed Stream Processing Systems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60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Quantitative Policy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1962664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7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128221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3048000"/>
            <a:ext cx="8801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Example network policy: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if number of packets in current VoIP session exceeds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the average over past VoIP sessions  by one standard deviation,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then drop the packet 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C00000"/>
                </a:solidFill>
              </a:rPr>
              <a:t>Stateful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rgbClr val="006600"/>
                </a:solidFill>
              </a:rPr>
              <a:t> Need to maintain state and update it with each item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Quantitative:</a:t>
            </a:r>
            <a:r>
              <a:rPr lang="en-US" sz="2000" dirty="0" smtClean="0">
                <a:solidFill>
                  <a:srgbClr val="006600"/>
                </a:solidFill>
              </a:rPr>
              <a:t> Based on numerical aggregate metrics of past history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14137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53772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30" y="16012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9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Streaming Algorithm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8</a:t>
            </a:fld>
            <a:endParaRPr lang="en-US" b="1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85029" y="2362200"/>
            <a:ext cx="3200400" cy="187743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state s  = initialize;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for each packet p {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s = update (s, p);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output d = decide (s)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576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05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561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371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800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0229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378529" y="3200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861129" y="32004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7014029" y="32004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7844" y="266551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9876" y="30800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High-level Abstractions over Data Streams ??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9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900" y="4572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Low-level programming: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What state to maintain? How to update it?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95800" y="21336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Switch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049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478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034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844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273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8702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258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708400" y="22991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629400" y="23123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447800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(source IP, </a:t>
            </a:r>
            <a:r>
              <a:rPr lang="en-US" sz="1800" dirty="0" err="1" smtClean="0">
                <a:solidFill>
                  <a:schemeClr val="tx1"/>
                </a:solidFill>
              </a:rPr>
              <a:t>dest</a:t>
            </a:r>
            <a:r>
              <a:rPr lang="en-US" sz="1800" dirty="0" smtClean="0">
                <a:solidFill>
                  <a:schemeClr val="tx1"/>
                </a:solidFill>
              </a:rPr>
              <a:t> IP, payload)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Left Brace 31"/>
          <p:cNvSpPr/>
          <p:nvPr/>
        </p:nvSpPr>
        <p:spPr bwMode="auto">
          <a:xfrm rot="16200000">
            <a:off x="2135492" y="1644991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42900" y="2971800"/>
            <a:ext cx="8801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Example network policy: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if number of packets in current VoIP session exceeds the average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over past VoIP sessions  by a standard deviation then drop the packet 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42900" y="5562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Desired high-level abstraction: Beyond packet sequence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200" y="1524000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drop / forward /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alert controller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tamaran Light"/>
        <a:ea typeface=""/>
        <a:cs typeface=""/>
      </a:majorFont>
      <a:minorFont>
        <a:latin typeface="Catamar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25400"/>
      </a:spPr>
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35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tamaran Light"/>
        <a:ea typeface=""/>
        <a:cs typeface=""/>
      </a:majorFont>
      <a:minorFont>
        <a:latin typeface="Catamaran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81897</TotalTime>
  <Words>2652</Words>
  <Application>Microsoft Office PowerPoint</Application>
  <PresentationFormat>On-screen Show (4:3)</PresentationFormat>
  <Paragraphs>835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Catamaran Bold</vt:lpstr>
      <vt:lpstr>Catamaran Light</vt:lpstr>
      <vt:lpstr>Catamaran semiBold</vt:lpstr>
      <vt:lpstr>Catamaran semiBold</vt:lpstr>
      <vt:lpstr>Comic Sans MS</vt:lpstr>
      <vt:lpstr>Gulim</vt:lpstr>
      <vt:lpstr>Symbol</vt:lpstr>
      <vt:lpstr>Times New Roman</vt:lpstr>
      <vt:lpstr>Wingdings</vt:lpstr>
      <vt:lpstr>Default Design</vt:lpstr>
      <vt:lpstr>Office Theme</vt:lpstr>
      <vt:lpstr>1_Office Theme</vt:lpstr>
      <vt:lpstr>PowerPoint Presentation</vt:lpstr>
      <vt:lpstr>Formal Methods for Systems Design </vt:lpstr>
      <vt:lpstr>Real-time Decision Making</vt:lpstr>
      <vt:lpstr>Safety-critical CPS</vt:lpstr>
      <vt:lpstr>Distributed Real-Time Stream Processing </vt:lpstr>
      <vt:lpstr>Talk Roadmap </vt:lpstr>
      <vt:lpstr>Quantitative Policy</vt:lpstr>
      <vt:lpstr>Streaming Algorithm</vt:lpstr>
      <vt:lpstr> High-level Abstractions over Data Streams ??</vt:lpstr>
      <vt:lpstr>Design Goals for Policy Language</vt:lpstr>
      <vt:lpstr>Do We Need A New Policy Language ? </vt:lpstr>
      <vt:lpstr>Illustrative Example: Patient Monitoring</vt:lpstr>
      <vt:lpstr>Regular Hierarchical Structure</vt:lpstr>
      <vt:lpstr>Quantitative Iteration</vt:lpstr>
      <vt:lpstr>Quantitative Regular Expressions Summary </vt:lpstr>
      <vt:lpstr>Quantitative Iteration: iter(f, c, op) </vt:lpstr>
      <vt:lpstr> QRE Compilation</vt:lpstr>
      <vt:lpstr>Expressiveness of QREs </vt:lpstr>
      <vt:lpstr>Expressiveness of QREs </vt:lpstr>
      <vt:lpstr>Talk Roadmap </vt:lpstr>
      <vt:lpstr>Can QREs lead to a practical system ? </vt:lpstr>
      <vt:lpstr>StreamQRE: A Java Library </vt:lpstr>
      <vt:lpstr>Key-based Partitioning </vt:lpstr>
      <vt:lpstr>PowerPoint Presentation</vt:lpstr>
      <vt:lpstr>Talk Roadmap </vt:lpstr>
      <vt:lpstr>Specifying Arrhythmia Detection</vt:lpstr>
      <vt:lpstr>Monitoring Heart</vt:lpstr>
      <vt:lpstr>Detecting Tachycardia </vt:lpstr>
      <vt:lpstr>PowerPoint Presentation</vt:lpstr>
      <vt:lpstr>Design Space Exploration with StreamQRE</vt:lpstr>
      <vt:lpstr>Design Space Exploration with StreamQRE</vt:lpstr>
      <vt:lpstr>Talk Roadmap </vt:lpstr>
      <vt:lpstr>Distributed Stream Processing</vt:lpstr>
      <vt:lpstr>What’s the Spec of a Stream Processing System ?</vt:lpstr>
      <vt:lpstr>Interface: A First Proposal</vt:lpstr>
      <vt:lpstr>Interface: A Second Proposal</vt:lpstr>
      <vt:lpstr>Processing Relational Input ?</vt:lpstr>
      <vt:lpstr>Input as a Pomset (Partially ordered multiset)</vt:lpstr>
      <vt:lpstr>Data Trace</vt:lpstr>
      <vt:lpstr>Data Trace Examples</vt:lpstr>
      <vt:lpstr>Data Trace Transduction</vt:lpstr>
      <vt:lpstr>Example Specification</vt:lpstr>
      <vt:lpstr>Operations on Data Trace Transductions</vt:lpstr>
      <vt:lpstr>Ongoing Work</vt:lpstr>
      <vt:lpstr>Real-time Decision Making</vt:lpstr>
      <vt:lpstr>Thanks to Collaborators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Radu Grosu</dc:creator>
  <cp:lastModifiedBy>Rajeev</cp:lastModifiedBy>
  <cp:revision>1268</cp:revision>
  <cp:lastPrinted>2016-09-20T18:02:57Z</cp:lastPrinted>
  <dcterms:created xsi:type="dcterms:W3CDTF">1998-10-17T01:29:32Z</dcterms:created>
  <dcterms:modified xsi:type="dcterms:W3CDTF">2018-05-17T15:23:03Z</dcterms:modified>
</cp:coreProperties>
</file>