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1"/>
  </p:notesMasterIdLst>
  <p:sldIdLst>
    <p:sldId id="256" r:id="rId2"/>
    <p:sldId id="310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39" r:id="rId28"/>
    <p:sldId id="340" r:id="rId29"/>
    <p:sldId id="257" r:id="rId30"/>
    <p:sldId id="258" r:id="rId31"/>
    <p:sldId id="259" r:id="rId32"/>
    <p:sldId id="260" r:id="rId33"/>
    <p:sldId id="261" r:id="rId34"/>
    <p:sldId id="262" r:id="rId35"/>
    <p:sldId id="264" r:id="rId36"/>
    <p:sldId id="265" r:id="rId37"/>
    <p:sldId id="270" r:id="rId38"/>
    <p:sldId id="267" r:id="rId39"/>
    <p:sldId id="268" r:id="rId40"/>
    <p:sldId id="269" r:id="rId41"/>
    <p:sldId id="272" r:id="rId42"/>
    <p:sldId id="273" r:id="rId43"/>
    <p:sldId id="335" r:id="rId44"/>
    <p:sldId id="341" r:id="rId45"/>
    <p:sldId id="274" r:id="rId46"/>
    <p:sldId id="275" r:id="rId47"/>
    <p:sldId id="276" r:id="rId48"/>
    <p:sldId id="277" r:id="rId49"/>
    <p:sldId id="278" r:id="rId50"/>
    <p:sldId id="279" r:id="rId51"/>
    <p:sldId id="280" r:id="rId52"/>
    <p:sldId id="281" r:id="rId53"/>
    <p:sldId id="282" r:id="rId54"/>
    <p:sldId id="283" r:id="rId55"/>
    <p:sldId id="284" r:id="rId56"/>
    <p:sldId id="285" r:id="rId57"/>
    <p:sldId id="286" r:id="rId58"/>
    <p:sldId id="293" r:id="rId59"/>
    <p:sldId id="291" r:id="rId60"/>
    <p:sldId id="288" r:id="rId61"/>
    <p:sldId id="292" r:id="rId62"/>
    <p:sldId id="294" r:id="rId63"/>
    <p:sldId id="295" r:id="rId64"/>
    <p:sldId id="296" r:id="rId65"/>
    <p:sldId id="342" r:id="rId66"/>
    <p:sldId id="297" r:id="rId67"/>
    <p:sldId id="327" r:id="rId68"/>
    <p:sldId id="329" r:id="rId69"/>
    <p:sldId id="330" r:id="rId70"/>
    <p:sldId id="331" r:id="rId71"/>
    <p:sldId id="334" r:id="rId72"/>
    <p:sldId id="332" r:id="rId73"/>
    <p:sldId id="333" r:id="rId74"/>
    <p:sldId id="298" r:id="rId75"/>
    <p:sldId id="343" r:id="rId76"/>
    <p:sldId id="289" r:id="rId77"/>
    <p:sldId id="299" r:id="rId78"/>
    <p:sldId id="300" r:id="rId79"/>
    <p:sldId id="301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E7E9D-080C-4DC4-85C6-58BEB59B928F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75AD2-08F4-4C71-A201-484284FF1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18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“If you want to believe them, then you shouldn’t believe them.”</a:t>
            </a:r>
          </a:p>
          <a:p>
            <a:r>
              <a:rPr dirty="0"/>
              <a:t>Amgen: Of 53 landmark studies in cancer research, 6 reproduced</a:t>
            </a:r>
          </a:p>
          <a:p>
            <a:r>
              <a:rPr dirty="0"/>
              <a:t>Bayer: Of 67 studies, 14 reproduced</a:t>
            </a:r>
          </a:p>
          <a:p>
            <a:r>
              <a:rPr dirty="0"/>
              <a:t>28bln = 4 X NSF budget</a:t>
            </a:r>
          </a:p>
        </p:txBody>
      </p:sp>
    </p:spTree>
    <p:extLst>
      <p:ext uri="{BB962C8B-B14F-4D97-AF65-F5344CB8AC3E}">
        <p14:creationId xmlns:p14="http://schemas.microsoft.com/office/powerpoint/2010/main" val="849803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Leon Bottou (ICML 2015): Main experimental paradigm; reaching its limits.</a:t>
            </a:r>
          </a:p>
        </p:txBody>
      </p:sp>
    </p:spTree>
    <p:extLst>
      <p:ext uri="{BB962C8B-B14F-4D97-AF65-F5344CB8AC3E}">
        <p14:creationId xmlns:p14="http://schemas.microsoft.com/office/powerpoint/2010/main" val="3993499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275169-2411-4FD7-B9EB-A9433361EFB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737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6D40-2021-43D7-9813-F69FC0FE61EE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A43E2-414F-470B-8487-E90028D94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89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6D40-2021-43D7-9813-F69FC0FE61EE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A43E2-414F-470B-8487-E90028D94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36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6D40-2021-43D7-9813-F69FC0FE61EE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A43E2-414F-470B-8487-E90028D94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64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6D40-2021-43D7-9813-F69FC0FE61EE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A43E2-414F-470B-8487-E90028D94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73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6D40-2021-43D7-9813-F69FC0FE61EE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A43E2-414F-470B-8487-E90028D94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38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6D40-2021-43D7-9813-F69FC0FE61EE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A43E2-414F-470B-8487-E90028D94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77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6D40-2021-43D7-9813-F69FC0FE61EE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A43E2-414F-470B-8487-E90028D94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41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6D40-2021-43D7-9813-F69FC0FE61EE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A43E2-414F-470B-8487-E90028D94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08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6D40-2021-43D7-9813-F69FC0FE61EE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A43E2-414F-470B-8487-E90028D94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6D40-2021-43D7-9813-F69FC0FE61EE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A43E2-414F-470B-8487-E90028D94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11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36D40-2021-43D7-9813-F69FC0FE61EE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A43E2-414F-470B-8487-E90028D94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72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36D40-2021-43D7-9813-F69FC0FE61EE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A43E2-414F-470B-8487-E90028D94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3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Trustworthy-broker@trustme.co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mailto:aaroth@cis.upenn.edu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Trustworthy-broker@trustme.co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mailto:aaroth@cis.upenn.ed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aaroth@cis.upenn.edu" TargetMode="External"/><Relationship Id="rId2" Type="http://schemas.openxmlformats.org/officeDocument/2006/relationships/hyperlink" Target="mailto:Trustworthy-broker@trustme.com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Trustworthy-broker@trustme.co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mailto:aaroth@cis.upenn.edu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Trustworthy-broker@trustme.co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mailto:aaroth@cis.upenn.edu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1.png"/><Relationship Id="rId7" Type="http://schemas.openxmlformats.org/officeDocument/2006/relationships/image" Target="../media/image1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26.png"/><Relationship Id="rId4" Type="http://schemas.openxmlformats.org/officeDocument/2006/relationships/image" Target="../media/image1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8.jpeg"/><Relationship Id="rId7" Type="http://schemas.openxmlformats.org/officeDocument/2006/relationships/image" Target="../media/image2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6.png"/><Relationship Id="rId10" Type="http://schemas.openxmlformats.org/officeDocument/2006/relationships/image" Target="../media/image240.png"/><Relationship Id="rId4" Type="http://schemas.openxmlformats.org/officeDocument/2006/relationships/image" Target="../media/image200.png"/><Relationship Id="rId9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8.jpeg"/><Relationship Id="rId7" Type="http://schemas.openxmlformats.org/officeDocument/2006/relationships/image" Target="../media/image25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6.png"/><Relationship Id="rId10" Type="http://schemas.openxmlformats.org/officeDocument/2006/relationships/image" Target="../media/image240.png"/><Relationship Id="rId4" Type="http://schemas.openxmlformats.org/officeDocument/2006/relationships/image" Target="../media/image20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Trustworthy-broker@trustme.co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mailto:aaroth@cis.upenn.edu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13" Type="http://schemas.openxmlformats.org/officeDocument/2006/relationships/image" Target="../media/image310.png"/><Relationship Id="rId3" Type="http://schemas.openxmlformats.org/officeDocument/2006/relationships/image" Target="../media/image18.jpeg"/><Relationship Id="rId7" Type="http://schemas.openxmlformats.org/officeDocument/2006/relationships/image" Target="../media/image210.png"/><Relationship Id="rId12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40.png"/><Relationship Id="rId5" Type="http://schemas.openxmlformats.org/officeDocument/2006/relationships/image" Target="../media/image200.png"/><Relationship Id="rId10" Type="http://schemas.openxmlformats.org/officeDocument/2006/relationships/image" Target="../media/image25.png"/><Relationship Id="rId4" Type="http://schemas.openxmlformats.org/officeDocument/2006/relationships/image" Target="../media/image28.jpeg"/><Relationship Id="rId9" Type="http://schemas.openxmlformats.org/officeDocument/2006/relationships/image" Target="../media/image290.png"/><Relationship Id="rId14" Type="http://schemas.openxmlformats.org/officeDocument/2006/relationships/image" Target="../media/image32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7.png"/><Relationship Id="rId3" Type="http://schemas.openxmlformats.org/officeDocument/2006/relationships/image" Target="../media/image18.jpeg"/><Relationship Id="rId7" Type="http://schemas.openxmlformats.org/officeDocument/2006/relationships/image" Target="../media/image210.png"/><Relationship Id="rId12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5.png"/><Relationship Id="rId5" Type="http://schemas.openxmlformats.org/officeDocument/2006/relationships/image" Target="../media/image200.pn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24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jpeg"/><Relationship Id="rId7" Type="http://schemas.openxmlformats.org/officeDocument/2006/relationships/image" Target="../media/image2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7.png"/><Relationship Id="rId5" Type="http://schemas.openxmlformats.org/officeDocument/2006/relationships/image" Target="../media/image200.png"/><Relationship Id="rId10" Type="http://schemas.openxmlformats.org/officeDocument/2006/relationships/image" Target="../media/image36.png"/><Relationship Id="rId4" Type="http://schemas.openxmlformats.org/officeDocument/2006/relationships/image" Target="../media/image28.jpeg"/><Relationship Id="rId9" Type="http://schemas.openxmlformats.org/officeDocument/2006/relationships/image" Target="../media/image2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Trustworthy-broker@trustme.co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mailto:aaroth@cis.upenn.edu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28.jpeg"/><Relationship Id="rId7" Type="http://schemas.openxmlformats.org/officeDocument/2006/relationships/image" Target="../media/image25.png"/><Relationship Id="rId12" Type="http://schemas.openxmlformats.org/officeDocument/2006/relationships/image" Target="../media/image5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26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Trustworthy-broker@trustme.co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mailto:aaroth@cis.upenn.edu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7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Trustworthy-broker@trustme.co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mailto:aaroth@cis.upenn.edu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Trustworthy-broker@trustme.co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mailto:aaroth@cis.upenn.ed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Trustworthy-broker@trustme.co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mailto:aaroth@cis.upenn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mobilemarketingwatch.com/wp-content/uploads/2016/01/Is-Google-Searching-for-the-Next-Big-Thin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916" y="5600748"/>
            <a:ext cx="3088640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Rigorous Data Dredging  </a:t>
            </a:r>
            <a:br>
              <a:rPr lang="en-US" dirty="0"/>
            </a:br>
            <a:r>
              <a:rPr lang="en-US" sz="3200" dirty="0"/>
              <a:t>Theory and Tools for Adaptive Data Analysis.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3113394"/>
          </a:xfrm>
        </p:spPr>
        <p:txBody>
          <a:bodyPr/>
          <a:lstStyle/>
          <a:p>
            <a:r>
              <a:rPr lang="en-US" sz="3600" dirty="0"/>
              <a:t>Aaron Roth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Moritz </a:t>
            </a:r>
            <a:r>
              <a:rPr lang="en-US" sz="3600" dirty="0" err="1"/>
              <a:t>Hardt</a:t>
            </a:r>
            <a:endParaRPr lang="en-US" sz="3600" dirty="0"/>
          </a:p>
          <a:p>
            <a:endParaRPr lang="en-US" sz="36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http://www.sas.upenn.edu/~egme/UPennlog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860" y="4168878"/>
            <a:ext cx="2468280" cy="8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962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mmunity.mis.temple.edu/lsolomon/files/2013/10/shakeshack-lincolnroad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144" y="4069067"/>
            <a:ext cx="3079331" cy="193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332" y="414069"/>
            <a:ext cx="5236234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3"/>
              </a:rPr>
              <a:t>Trustworthy-broker@trustme.com</a:t>
            </a:r>
            <a:endParaRPr lang="en-US" dirty="0"/>
          </a:p>
          <a:p>
            <a:r>
              <a:rPr lang="en-US" dirty="0"/>
              <a:t>To: </a:t>
            </a:r>
            <a:r>
              <a:rPr lang="en-US" dirty="0">
                <a:hlinkClick r:id="rId4"/>
              </a:rPr>
              <a:t>aaroth@cis.upenn.edu</a:t>
            </a:r>
            <a:endParaRPr lang="en-US" dirty="0"/>
          </a:p>
          <a:p>
            <a:r>
              <a:rPr lang="en-US" dirty="0"/>
              <a:t>Date: 3/7/15</a:t>
            </a:r>
          </a:p>
          <a:p>
            <a:r>
              <a:rPr lang="en-US" dirty="0"/>
              <a:t>Subject: Gr8 investment tip!!!</a:t>
            </a:r>
          </a:p>
          <a:p>
            <a:endParaRPr lang="en-US" dirty="0"/>
          </a:p>
          <a:p>
            <a:r>
              <a:rPr lang="en-US" dirty="0"/>
              <a:t>Down.  </a:t>
            </a:r>
          </a:p>
          <a:p>
            <a:endParaRPr lang="en-US" dirty="0"/>
          </a:p>
        </p:txBody>
      </p:sp>
      <p:pic>
        <p:nvPicPr>
          <p:cNvPr id="5" name="Picture 6" descr="http://icons.iconarchive.com/icons/visualpharm/must-have/128/Stock-Index-Down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123" y="4708554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853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mmunity.mis.temple.edu/lsolomon/files/2013/10/shakeshack-lincolnroad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144" y="4069067"/>
            <a:ext cx="3079331" cy="193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332" y="414069"/>
            <a:ext cx="5236234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3"/>
              </a:rPr>
              <a:t>Trustworthy-broker@trustme.com</a:t>
            </a:r>
            <a:endParaRPr lang="en-US" dirty="0"/>
          </a:p>
          <a:p>
            <a:r>
              <a:rPr lang="en-US" dirty="0"/>
              <a:t>To: </a:t>
            </a:r>
            <a:r>
              <a:rPr lang="en-US" dirty="0">
                <a:hlinkClick r:id="rId4"/>
              </a:rPr>
              <a:t>aaroth@cis.upenn.edu</a:t>
            </a:r>
            <a:endParaRPr lang="en-US" dirty="0"/>
          </a:p>
          <a:p>
            <a:r>
              <a:rPr lang="en-US" dirty="0"/>
              <a:t>Date: 3/8/15</a:t>
            </a:r>
          </a:p>
          <a:p>
            <a:r>
              <a:rPr lang="en-US" dirty="0"/>
              <a:t>Subject: Gr8 investment tip!!!</a:t>
            </a:r>
          </a:p>
          <a:p>
            <a:endParaRPr lang="en-US" dirty="0"/>
          </a:p>
          <a:p>
            <a:r>
              <a:rPr lang="en-US" dirty="0"/>
              <a:t>Down.  </a:t>
            </a:r>
          </a:p>
          <a:p>
            <a:endParaRPr lang="en-US" dirty="0"/>
          </a:p>
        </p:txBody>
      </p:sp>
      <p:pic>
        <p:nvPicPr>
          <p:cNvPr id="5" name="Picture 6" descr="http://icons.iconarchive.com/icons/visualpharm/must-have/128/Stock-Index-Down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123" y="4708554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78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6210" y="1906438"/>
            <a:ext cx="8151963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2"/>
              </a:rPr>
              <a:t>Trustworthy-broker@trustme.com</a:t>
            </a:r>
            <a:endParaRPr lang="en-US" dirty="0"/>
          </a:p>
          <a:p>
            <a:r>
              <a:rPr lang="en-US" dirty="0"/>
              <a:t>To: </a:t>
            </a:r>
            <a:r>
              <a:rPr lang="en-US" dirty="0">
                <a:hlinkClick r:id="rId3"/>
              </a:rPr>
              <a:t>aaroth@cis.upenn.edu</a:t>
            </a:r>
            <a:endParaRPr lang="en-US" dirty="0"/>
          </a:p>
          <a:p>
            <a:r>
              <a:rPr lang="en-US" dirty="0"/>
              <a:t>Date: 3/8/15</a:t>
            </a:r>
          </a:p>
          <a:p>
            <a:r>
              <a:rPr lang="en-US" dirty="0"/>
              <a:t>Subject: Gr8 investment opportunity!!!</a:t>
            </a:r>
          </a:p>
          <a:p>
            <a:endParaRPr lang="en-US" dirty="0"/>
          </a:p>
          <a:p>
            <a:r>
              <a:rPr lang="en-US" dirty="0"/>
              <a:t>Hi there. I’m tired of giving out this great advice for free. Let me manage your money, and I’ll continue giving you my stock prediction tips in exchange for a small cut!</a:t>
            </a:r>
          </a:p>
          <a:p>
            <a:endParaRPr lang="en-US" dirty="0"/>
          </a:p>
          <a:p>
            <a:r>
              <a:rPr lang="en-US" dirty="0"/>
              <a:t>BANK ACCOUNT NUMBER PLS!!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908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Hmm…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chance he was right 10 times in a row if he was just randomly guessing is only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≈0.0009</m:t>
                    </m:r>
                  </m:oMath>
                </a14:m>
                <a:r>
                  <a:rPr lang="en-US" dirty="0"/>
                  <a:t>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 r="-1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http://cf067b.medialib.glogster.com/media/f4/f4a4ea7ab60e119b2119aa11310ed9d8bcd3cfc098822b2a219575136507631a/scientist-4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500712"/>
            <a:ext cx="1736838" cy="167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Callout 3"/>
              <p:cNvSpPr/>
              <p:nvPr/>
            </p:nvSpPr>
            <p:spPr>
              <a:xfrm>
                <a:off x="1664898" y="3269411"/>
                <a:ext cx="4865298" cy="1414732"/>
              </a:xfrm>
              <a:prstGeom prst="wedgeEllipseCallout">
                <a:avLst>
                  <a:gd name="adj1" fmla="val -49202"/>
                  <a:gd name="adj2" fmla="val 4786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&lt;0.05.</m:t>
                    </m:r>
                  </m:oMath>
                </a14:m>
                <a:r>
                  <a:rPr lang="en-US" dirty="0"/>
                  <a:t> I can reject the null hypothesis that these predictions were luck. </a:t>
                </a:r>
              </a:p>
            </p:txBody>
          </p:sp>
        </mc:Choice>
        <mc:Fallback xmlns="">
          <p:sp>
            <p:nvSpPr>
              <p:cNvPr id="4" name="Oval Callout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898" y="3269411"/>
                <a:ext cx="4865298" cy="1414732"/>
              </a:xfrm>
              <a:prstGeom prst="wedgeEllipseCallout">
                <a:avLst>
                  <a:gd name="adj1" fmla="val -49202"/>
                  <a:gd name="adj2" fmla="val 47866"/>
                </a:avLst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266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.comicvine.com/uploads/original/11118/111184849/4577310-spammer%5B2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9" y="3522266"/>
            <a:ext cx="1618361" cy="103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happened</a:t>
            </a:r>
          </a:p>
        </p:txBody>
      </p:sp>
      <p:sp>
        <p:nvSpPr>
          <p:cNvPr id="4" name="Right Arrow 3"/>
          <p:cNvSpPr/>
          <p:nvPr/>
        </p:nvSpPr>
        <p:spPr>
          <a:xfrm rot="19650775">
            <a:off x="1450768" y="2813225"/>
            <a:ext cx="3916392" cy="345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183535">
            <a:off x="1623298" y="4741610"/>
            <a:ext cx="3916392" cy="345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98547" y="905774"/>
            <a:ext cx="1630392" cy="5857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5" idx="1"/>
            <a:endCxn id="5" idx="3"/>
          </p:cNvCxnSpPr>
          <p:nvPr/>
        </p:nvCxnSpPr>
        <p:spPr>
          <a:xfrm>
            <a:off x="5598547" y="3834442"/>
            <a:ext cx="163039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Picture 4" descr="Stock Index Up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145" y="1896334"/>
            <a:ext cx="1089419" cy="10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icons.iconarchive.com/icons/visualpharm/must-have/128/Stock-Index-Down-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143" y="4758995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Brace 8"/>
          <p:cNvSpPr/>
          <p:nvPr/>
        </p:nvSpPr>
        <p:spPr>
          <a:xfrm>
            <a:off x="7434535" y="905774"/>
            <a:ext cx="294461" cy="5857335"/>
          </a:xfrm>
          <a:prstGeom prst="rightBrace">
            <a:avLst>
              <a:gd name="adj1" fmla="val 8333"/>
              <a:gd name="adj2" fmla="val 4955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884543" y="3666226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100,000</a:t>
            </a:r>
          </a:p>
        </p:txBody>
      </p:sp>
      <p:pic>
        <p:nvPicPr>
          <p:cNvPr id="15" name="Picture 4" descr="Stock Index Up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414" y="483197"/>
            <a:ext cx="1089419" cy="10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6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static.comicvine.com/uploads/original/11118/111184849/4577310-spammer%5B2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9" y="3522266"/>
            <a:ext cx="1618361" cy="103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happened</a:t>
            </a:r>
          </a:p>
        </p:txBody>
      </p:sp>
      <p:sp>
        <p:nvSpPr>
          <p:cNvPr id="4" name="Right Arrow 3"/>
          <p:cNvSpPr/>
          <p:nvPr/>
        </p:nvSpPr>
        <p:spPr>
          <a:xfrm rot="19650775">
            <a:off x="1450768" y="2813225"/>
            <a:ext cx="3916392" cy="345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20903284">
            <a:off x="1655694" y="3888591"/>
            <a:ext cx="3916392" cy="345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98547" y="905774"/>
            <a:ext cx="1630392" cy="29071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598547" y="2367960"/>
            <a:ext cx="163039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Picture 4" descr="Stock Index Up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033" y="1044329"/>
            <a:ext cx="1089419" cy="10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icons.iconarchive.com/icons/visualpharm/must-have/128/Stock-Index-Down-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569" y="2593674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Brace 8"/>
          <p:cNvSpPr/>
          <p:nvPr/>
        </p:nvSpPr>
        <p:spPr>
          <a:xfrm>
            <a:off x="7434535" y="905774"/>
            <a:ext cx="294461" cy="2907101"/>
          </a:xfrm>
          <a:prstGeom prst="rightBrace">
            <a:avLst>
              <a:gd name="adj1" fmla="val 8333"/>
              <a:gd name="adj2" fmla="val 4955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934592" y="2183294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50,000</a:t>
            </a:r>
          </a:p>
        </p:txBody>
      </p:sp>
      <p:pic>
        <p:nvPicPr>
          <p:cNvPr id="14" name="Picture 6" descr="http://icons.iconarchive.com/icons/visualpharm/must-have/128/Stock-Index-Down-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548" y="48319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7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static.comicvine.com/uploads/original/11118/111184849/4577310-spammer%5B2%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9" y="3522266"/>
            <a:ext cx="1618361" cy="103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happened</a:t>
            </a:r>
          </a:p>
        </p:txBody>
      </p:sp>
      <p:sp>
        <p:nvSpPr>
          <p:cNvPr id="4" name="Right Arrow 3"/>
          <p:cNvSpPr/>
          <p:nvPr/>
        </p:nvSpPr>
        <p:spPr>
          <a:xfrm rot="20496192">
            <a:off x="1468020" y="3097888"/>
            <a:ext cx="3916392" cy="345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20903284">
            <a:off x="1655694" y="3888591"/>
            <a:ext cx="3916392" cy="345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98547" y="2337758"/>
            <a:ext cx="1630392" cy="1475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598547" y="3040818"/>
            <a:ext cx="163039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Picture 4" descr="Stock Index Up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117" y="2393749"/>
            <a:ext cx="549252" cy="54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icons.iconarchive.com/icons/visualpharm/must-have/128/Stock-Index-Down-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117" y="3221926"/>
            <a:ext cx="552090" cy="55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Brace 8"/>
          <p:cNvSpPr/>
          <p:nvPr/>
        </p:nvSpPr>
        <p:spPr>
          <a:xfrm>
            <a:off x="7434535" y="2337758"/>
            <a:ext cx="251601" cy="1475117"/>
          </a:xfrm>
          <a:prstGeom prst="rightBrace">
            <a:avLst>
              <a:gd name="adj1" fmla="val 8333"/>
              <a:gd name="adj2" fmla="val 4955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934592" y="2856152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25,000</a:t>
            </a:r>
          </a:p>
        </p:txBody>
      </p:sp>
    </p:spTree>
    <p:extLst>
      <p:ext uri="{BB962C8B-B14F-4D97-AF65-F5344CB8AC3E}">
        <p14:creationId xmlns:p14="http://schemas.microsoft.com/office/powerpoint/2010/main" val="3703561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After 10 days…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There remain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≈100</m:t>
                    </m:r>
                  </m:oMath>
                </a14:m>
                <a:r>
                  <a:rPr lang="en-US" dirty="0"/>
                  <a:t> people who have received perfect predictions. </a:t>
                </a:r>
              </a:p>
              <a:p>
                <a:r>
                  <a:rPr lang="en-US" dirty="0"/>
                  <a:t>The individual recipient’s error was his failure to take into account the size of the email pool.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1041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defTabSz="393192">
              <a:defRPr sz="3784"/>
            </a:lvl1pPr>
          </a:lstStyle>
          <a:p>
            <a:pPr algn="ctr"/>
            <a:r>
              <a:rPr dirty="0"/>
              <a:t>Unreliable results: a crisis in data science?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047" y="2166601"/>
            <a:ext cx="5588105" cy="354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2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 defTabSz="393192">
              <a:defRPr sz="3784"/>
            </a:lvl1pPr>
          </a:lstStyle>
          <a:p>
            <a:pPr algn="ctr"/>
            <a:r>
              <a:rPr dirty="0"/>
              <a:t>Unreliable results: a crisis in data science?</a:t>
            </a:r>
          </a:p>
        </p:txBody>
      </p:sp>
      <p:sp>
        <p:nvSpPr>
          <p:cNvPr id="122" name="Shape 122"/>
          <p:cNvSpPr/>
          <p:nvPr/>
        </p:nvSpPr>
        <p:spPr>
          <a:xfrm>
            <a:off x="1837023" y="5791632"/>
            <a:ext cx="513984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sz="2800" i="1"/>
              <a:t>Trouble at the Lab</a:t>
            </a:r>
            <a:r>
              <a:rPr sz="2800"/>
              <a:t> – The Economist </a:t>
            </a:r>
          </a:p>
        </p:txBody>
      </p:sp>
      <p:pic>
        <p:nvPicPr>
          <p:cNvPr id="12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0990" y="1747376"/>
            <a:ext cx="5973530" cy="3363248"/>
          </a:xfrm>
          <a:prstGeom prst="rect">
            <a:avLst/>
          </a:prstGeom>
          <a:ln w="12700">
            <a:miter lim="400000"/>
          </a:ln>
          <a:effectLst>
            <a:reflection stA="13081" endPos="4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0140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mmunity.mis.temple.edu/lsolomon/files/2013/10/shakeshack-lincolnroad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144" y="4069067"/>
            <a:ext cx="3079331" cy="193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332" y="414069"/>
            <a:ext cx="5236234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3"/>
              </a:rPr>
              <a:t>Trustworthy-broker@trustme.com</a:t>
            </a:r>
            <a:endParaRPr lang="en-US" dirty="0"/>
          </a:p>
          <a:p>
            <a:r>
              <a:rPr lang="en-US" dirty="0"/>
              <a:t>To: </a:t>
            </a:r>
            <a:r>
              <a:rPr lang="en-US" dirty="0">
                <a:hlinkClick r:id="rId4"/>
              </a:rPr>
              <a:t>aaroth@cis.upenn.edu</a:t>
            </a:r>
            <a:endParaRPr lang="en-US" dirty="0"/>
          </a:p>
          <a:p>
            <a:r>
              <a:rPr lang="en-US" dirty="0"/>
              <a:t>Date: 2/27/15</a:t>
            </a:r>
          </a:p>
          <a:p>
            <a:r>
              <a:rPr lang="en-US" dirty="0"/>
              <a:t>Subject: Gr8 investment tip!!!</a:t>
            </a:r>
          </a:p>
          <a:p>
            <a:endParaRPr lang="en-US" dirty="0"/>
          </a:p>
          <a:p>
            <a:r>
              <a:rPr lang="en-US" dirty="0"/>
              <a:t>Hi! You don’t know me, but here is a tip! </a:t>
            </a:r>
          </a:p>
          <a:p>
            <a:endParaRPr lang="en-US" dirty="0"/>
          </a:p>
          <a:p>
            <a:r>
              <a:rPr lang="en-US" dirty="0"/>
              <a:t>Go long on SHAK – it will go up today. </a:t>
            </a:r>
          </a:p>
          <a:p>
            <a:endParaRPr lang="en-US" dirty="0"/>
          </a:p>
        </p:txBody>
      </p:sp>
      <p:pic>
        <p:nvPicPr>
          <p:cNvPr id="1028" name="Picture 4" descr="Stock Index Up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617" y="4644048"/>
            <a:ext cx="1089419" cy="10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8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396119" y="508678"/>
            <a:ext cx="8351762" cy="1551941"/>
          </a:xfrm>
          <a:prstGeom prst="rect">
            <a:avLst/>
          </a:prstGeom>
          <a:gradFill>
            <a:gsLst>
              <a:gs pos="0">
                <a:srgbClr val="FBFBF1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500" i="1"/>
            </a:pPr>
            <a:r>
              <a:t>Most published research findings </a:t>
            </a:r>
          </a:p>
          <a:p>
            <a:pPr algn="ctr">
              <a:defRPr sz="3500"/>
            </a:pPr>
            <a:r>
              <a:rPr i="1"/>
              <a:t>are probably false.  </a:t>
            </a:r>
          </a:p>
          <a:p>
            <a:pPr algn="r">
              <a:defRPr sz="3000"/>
            </a:pPr>
            <a:r>
              <a:t>– John Ioannidis</a:t>
            </a:r>
          </a:p>
        </p:txBody>
      </p:sp>
      <p:sp>
        <p:nvSpPr>
          <p:cNvPr id="126" name="Shape 126"/>
          <p:cNvSpPr/>
          <p:nvPr/>
        </p:nvSpPr>
        <p:spPr>
          <a:xfrm>
            <a:off x="396119" y="2269031"/>
            <a:ext cx="8351762" cy="2491741"/>
          </a:xfrm>
          <a:prstGeom prst="rect">
            <a:avLst/>
          </a:prstGeom>
          <a:gradFill>
            <a:gsLst>
              <a:gs pos="0">
                <a:srgbClr val="FBFBF1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500" i="1"/>
            </a:pPr>
            <a:r>
              <a:rPr dirty="0"/>
              <a:t>[…] three-quarters of published scientific papers in the field of machine learning are bunk because of ‘overfitting’ says Sandy </a:t>
            </a:r>
            <a:r>
              <a:rPr dirty="0" err="1"/>
              <a:t>Pentland</a:t>
            </a:r>
            <a:endParaRPr dirty="0"/>
          </a:p>
          <a:p>
            <a:pPr algn="r">
              <a:defRPr sz="3000" i="1"/>
            </a:pPr>
            <a:endParaRPr dirty="0"/>
          </a:p>
          <a:p>
            <a:pPr algn="r">
              <a:defRPr sz="3000" i="1"/>
            </a:pPr>
            <a:r>
              <a:rPr dirty="0"/>
              <a:t>– </a:t>
            </a:r>
            <a:r>
              <a:rPr i="0" dirty="0"/>
              <a:t>The Economist</a:t>
            </a:r>
          </a:p>
        </p:txBody>
      </p:sp>
      <p:sp>
        <p:nvSpPr>
          <p:cNvPr id="127" name="Shape 127"/>
          <p:cNvSpPr/>
          <p:nvPr/>
        </p:nvSpPr>
        <p:spPr>
          <a:xfrm>
            <a:off x="396119" y="4969185"/>
            <a:ext cx="8351762" cy="1551941"/>
          </a:xfrm>
          <a:prstGeom prst="rect">
            <a:avLst/>
          </a:prstGeom>
          <a:gradFill>
            <a:gsLst>
              <a:gs pos="0">
                <a:srgbClr val="FBFBF1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500" i="1"/>
            </a:pPr>
            <a:r>
              <a:t>Irreproducible biology research costs put at $28 billion per year</a:t>
            </a:r>
          </a:p>
          <a:p>
            <a:pPr algn="r">
              <a:defRPr sz="3000"/>
            </a:pPr>
            <a:r>
              <a:t>– Nature News (2015)</a:t>
            </a:r>
          </a:p>
        </p:txBody>
      </p:sp>
    </p:spTree>
    <p:extLst>
      <p:ext uri="{BB962C8B-B14F-4D97-AF65-F5344CB8AC3E}">
        <p14:creationId xmlns:p14="http://schemas.microsoft.com/office/powerpoint/2010/main" val="2420782136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 advAuto="0"/>
      <p:bldP spid="127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857326"/>
          </a:xfrm>
          <a:prstGeom prst="rect">
            <a:avLst/>
          </a:prstGeom>
        </p:spPr>
        <p:txBody>
          <a:bodyPr/>
          <a:lstStyle>
            <a:lvl1pPr>
              <a:defRPr sz="5200"/>
            </a:lvl1pPr>
          </a:lstStyle>
          <a:p>
            <a:pPr algn="ctr"/>
            <a:r>
              <a:rPr dirty="0"/>
              <a:t>Preventing overfitting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2624625" y="1924855"/>
            <a:ext cx="4313928" cy="887242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3900"/>
            </a:lvl1pPr>
          </a:lstStyle>
          <a:p>
            <a:r>
              <a:rPr dirty="0"/>
              <a:t>Decade</a:t>
            </a:r>
            <a:r>
              <a:rPr lang="en-US" dirty="0"/>
              <a:t>s</a:t>
            </a:r>
            <a:r>
              <a:rPr dirty="0"/>
              <a:t> old subject</a:t>
            </a:r>
          </a:p>
        </p:txBody>
      </p:sp>
      <p:sp>
        <p:nvSpPr>
          <p:cNvPr id="133" name="Shape 133"/>
          <p:cNvSpPr/>
          <p:nvPr/>
        </p:nvSpPr>
        <p:spPr>
          <a:xfrm>
            <a:off x="632936" y="4988430"/>
            <a:ext cx="8087717" cy="78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algn="ctr">
              <a:spcBef>
                <a:spcPts val="700"/>
              </a:spcBef>
              <a:buFont typeface="Arial"/>
              <a:defRPr sz="3900"/>
            </a:pPr>
            <a:r>
              <a:t>Designed for </a:t>
            </a:r>
            <a:r>
              <a:rPr i="1">
                <a:solidFill>
                  <a:schemeClr val="accent2">
                    <a:satOff val="-4966"/>
                    <a:lumOff val="-10549"/>
                  </a:schemeClr>
                </a:solidFill>
              </a:rPr>
              <a:t>static</a:t>
            </a:r>
            <a:r>
              <a:rPr>
                <a:solidFill>
                  <a:schemeClr val="accent2">
                    <a:satOff val="-4966"/>
                    <a:lumOff val="-10549"/>
                  </a:schemeClr>
                </a:solidFill>
              </a:rPr>
              <a:t> data analysis</a:t>
            </a:r>
          </a:p>
        </p:txBody>
      </p:sp>
      <p:sp>
        <p:nvSpPr>
          <p:cNvPr id="134" name="Shape 134"/>
          <p:cNvSpPr/>
          <p:nvPr/>
        </p:nvSpPr>
        <p:spPr>
          <a:xfrm>
            <a:off x="569529" y="3109559"/>
            <a:ext cx="8214530" cy="1103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700"/>
              </a:spcBef>
              <a:buFont typeface="Arial"/>
              <a:defRPr sz="3200"/>
            </a:pPr>
            <a:r>
              <a:t>Lots of tools:</a:t>
            </a:r>
          </a:p>
          <a:p>
            <a:pPr algn="ctr">
              <a:spcBef>
                <a:spcPts val="700"/>
              </a:spcBef>
              <a:buFont typeface="Arial"/>
              <a:defRPr sz="3200"/>
            </a:pPr>
            <a:r>
              <a:t>holdout method, cross-validation, bootstrap</a:t>
            </a:r>
          </a:p>
        </p:txBody>
      </p:sp>
    </p:spTree>
    <p:extLst>
      <p:ext uri="{BB962C8B-B14F-4D97-AF65-F5344CB8AC3E}">
        <p14:creationId xmlns:p14="http://schemas.microsoft.com/office/powerpoint/2010/main" val="2591730592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build="p" animBg="1" advAuto="0"/>
      <p:bldP spid="133" grpId="0" build="p" animBg="1" advAuto="0"/>
      <p:bldP spid="134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i="1">
                <a:solidFill>
                  <a:schemeClr val="accent2">
                    <a:satOff val="-4966"/>
                    <a:lumOff val="-10549"/>
                  </a:schemeClr>
                </a:solidFill>
              </a:rPr>
              <a:t>Static</a:t>
            </a:r>
            <a:r>
              <a:t> data analysis</a:t>
            </a:r>
          </a:p>
        </p:txBody>
      </p:sp>
      <p:sp>
        <p:nvSpPr>
          <p:cNvPr id="137" name="Shape 137"/>
          <p:cNvSpPr/>
          <p:nvPr/>
        </p:nvSpPr>
        <p:spPr>
          <a:xfrm>
            <a:off x="1517136" y="5296844"/>
            <a:ext cx="6109728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solidFill>
                  <a:schemeClr val="accent2">
                    <a:satOff val="-4966"/>
                    <a:lumOff val="-10549"/>
                  </a:schemeClr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Can’t revise method and reuse data </a:t>
            </a:r>
          </a:p>
        </p:txBody>
      </p:sp>
      <p:sp>
        <p:nvSpPr>
          <p:cNvPr id="138" name="Shape 138"/>
          <p:cNvSpPr/>
          <p:nvPr/>
        </p:nvSpPr>
        <p:spPr>
          <a:xfrm>
            <a:off x="3878976" y="1642174"/>
            <a:ext cx="1386048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r>
              <a:t>Method</a:t>
            </a:r>
          </a:p>
        </p:txBody>
      </p:sp>
      <p:grpSp>
        <p:nvGrpSpPr>
          <p:cNvPr id="141" name="Group 141"/>
          <p:cNvGrpSpPr/>
          <p:nvPr/>
        </p:nvGrpSpPr>
        <p:grpSpPr>
          <a:xfrm>
            <a:off x="4126428" y="2182422"/>
            <a:ext cx="891144" cy="1368591"/>
            <a:chOff x="0" y="0"/>
            <a:chExt cx="891143" cy="1368589"/>
          </a:xfrm>
        </p:grpSpPr>
        <p:sp>
          <p:nvSpPr>
            <p:cNvPr id="139" name="Shape 139"/>
            <p:cNvSpPr/>
            <p:nvPr/>
          </p:nvSpPr>
          <p:spPr>
            <a:xfrm>
              <a:off x="0" y="819949"/>
              <a:ext cx="891144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3200"/>
              </a:lvl1pPr>
            </a:lstStyle>
            <a:p>
              <a:r>
                <a:t>Data</a:t>
              </a:r>
            </a:p>
          </p:txBody>
        </p:sp>
        <p:sp>
          <p:nvSpPr>
            <p:cNvPr id="140" name="Shape 140"/>
            <p:cNvSpPr/>
            <p:nvPr/>
          </p:nvSpPr>
          <p:spPr>
            <a:xfrm rot="5400000">
              <a:off x="31400" y="42914"/>
              <a:ext cx="828343" cy="742514"/>
            </a:xfrm>
            <a:prstGeom prst="rightArrow">
              <a:avLst>
                <a:gd name="adj1" fmla="val 52824"/>
                <a:gd name="adj2" fmla="val 56421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44" name="Group 144"/>
          <p:cNvGrpSpPr/>
          <p:nvPr/>
        </p:nvGrpSpPr>
        <p:grpSpPr>
          <a:xfrm>
            <a:off x="3728263" y="3542620"/>
            <a:ext cx="1687474" cy="1368591"/>
            <a:chOff x="0" y="0"/>
            <a:chExt cx="1687472" cy="1368589"/>
          </a:xfrm>
        </p:grpSpPr>
        <p:sp>
          <p:nvSpPr>
            <p:cNvPr id="142" name="Shape 142"/>
            <p:cNvSpPr/>
            <p:nvPr/>
          </p:nvSpPr>
          <p:spPr>
            <a:xfrm>
              <a:off x="0" y="819949"/>
              <a:ext cx="1687473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3200"/>
              </a:lvl1pPr>
            </a:lstStyle>
            <a:p>
              <a:r>
                <a:t>Outcome</a:t>
              </a:r>
            </a:p>
          </p:txBody>
        </p:sp>
        <p:sp>
          <p:nvSpPr>
            <p:cNvPr id="143" name="Shape 143"/>
            <p:cNvSpPr/>
            <p:nvPr/>
          </p:nvSpPr>
          <p:spPr>
            <a:xfrm rot="5400000">
              <a:off x="429565" y="42914"/>
              <a:ext cx="828343" cy="742514"/>
            </a:xfrm>
            <a:prstGeom prst="rightArrow">
              <a:avLst>
                <a:gd name="adj1" fmla="val 52824"/>
                <a:gd name="adj2" fmla="val 56421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48" name="Group 148"/>
          <p:cNvGrpSpPr/>
          <p:nvPr/>
        </p:nvGrpSpPr>
        <p:grpSpPr>
          <a:xfrm>
            <a:off x="5432188" y="1995902"/>
            <a:ext cx="1258410" cy="2435689"/>
            <a:chOff x="0" y="0"/>
            <a:chExt cx="1258409" cy="2435688"/>
          </a:xfrm>
        </p:grpSpPr>
        <p:sp>
          <p:nvSpPr>
            <p:cNvPr id="149" name="Shape 149"/>
            <p:cNvSpPr/>
            <p:nvPr/>
          </p:nvSpPr>
          <p:spPr>
            <a:xfrm>
              <a:off x="0" y="0"/>
              <a:ext cx="889799" cy="2435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57"/>
                    <a:pt x="21600" y="7257"/>
                    <a:pt x="0" y="0"/>
                  </a:cubicBezTo>
                </a:path>
              </a:pathLst>
            </a:custGeom>
            <a:noFill/>
            <a:ln w="101600" cap="flat">
              <a:solidFill>
                <a:schemeClr val="accent2">
                  <a:satOff val="-4966"/>
                  <a:lumOff val="-10549"/>
                </a:schemeClr>
              </a:solidFill>
              <a:prstDash val="solid"/>
              <a:bevel/>
              <a:tail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 flipV="1">
              <a:off x="528959" y="1018124"/>
              <a:ext cx="729451" cy="441470"/>
            </a:xfrm>
            <a:prstGeom prst="line">
              <a:avLst/>
            </a:prstGeom>
            <a:noFill/>
            <a:ln w="1016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549946" y="1007239"/>
              <a:ext cx="687477" cy="463240"/>
            </a:xfrm>
            <a:prstGeom prst="line">
              <a:avLst/>
            </a:prstGeom>
            <a:noFill/>
            <a:ln w="1016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66675238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 advAuto="0"/>
      <p:bldP spid="141" grpId="0" animBg="1" advAuto="0"/>
      <p:bldP spid="144" grpId="0" animBg="1" advAuto="0"/>
      <p:bldP spid="148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457200" y="73836"/>
            <a:ext cx="8229600" cy="1508125"/>
          </a:xfrm>
          <a:prstGeom prst="rect">
            <a:avLst/>
          </a:prstGeom>
        </p:spPr>
        <p:txBody>
          <a:bodyPr/>
          <a:lstStyle/>
          <a:p>
            <a:pPr algn="ctr"/>
            <a:r>
              <a:rPr i="1" dirty="0">
                <a:solidFill>
                  <a:schemeClr val="accent2">
                    <a:satOff val="-4966"/>
                    <a:lumOff val="-10549"/>
                  </a:schemeClr>
                </a:solidFill>
              </a:rPr>
              <a:t>Static        </a:t>
            </a:r>
            <a:r>
              <a:rPr dirty="0"/>
              <a:t> vs        </a:t>
            </a:r>
            <a:r>
              <a:rPr i="1" dirty="0">
                <a:solidFill>
                  <a:schemeClr val="accent2">
                    <a:satOff val="-4966"/>
                    <a:lumOff val="-10549"/>
                  </a:schemeClr>
                </a:solidFill>
              </a:rPr>
              <a:t>Adaptive</a:t>
            </a:r>
          </a:p>
        </p:txBody>
      </p:sp>
      <p:sp>
        <p:nvSpPr>
          <p:cNvPr id="152" name="Shape 152"/>
          <p:cNvSpPr/>
          <p:nvPr/>
        </p:nvSpPr>
        <p:spPr>
          <a:xfrm>
            <a:off x="5648993" y="1911115"/>
            <a:ext cx="1386047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r>
              <a:t>Method</a:t>
            </a:r>
          </a:p>
        </p:txBody>
      </p:sp>
      <p:sp>
        <p:nvSpPr>
          <p:cNvPr id="153" name="Shape 153"/>
          <p:cNvSpPr/>
          <p:nvPr/>
        </p:nvSpPr>
        <p:spPr>
          <a:xfrm>
            <a:off x="5896444" y="3271313"/>
            <a:ext cx="891144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r>
              <a:t>Data</a:t>
            </a:r>
          </a:p>
        </p:txBody>
      </p:sp>
      <p:sp>
        <p:nvSpPr>
          <p:cNvPr id="154" name="Shape 154"/>
          <p:cNvSpPr/>
          <p:nvPr/>
        </p:nvSpPr>
        <p:spPr>
          <a:xfrm>
            <a:off x="5498279" y="4631511"/>
            <a:ext cx="1687474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r>
              <a:t>Outcome</a:t>
            </a:r>
          </a:p>
        </p:txBody>
      </p:sp>
      <p:sp>
        <p:nvSpPr>
          <p:cNvPr id="155" name="Shape 155"/>
          <p:cNvSpPr/>
          <p:nvPr/>
        </p:nvSpPr>
        <p:spPr>
          <a:xfrm rot="5400000">
            <a:off x="5927845" y="2494277"/>
            <a:ext cx="828343" cy="742514"/>
          </a:xfrm>
          <a:prstGeom prst="rightArrow">
            <a:avLst>
              <a:gd name="adj1" fmla="val 52824"/>
              <a:gd name="adj2" fmla="val 56421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6" name="Shape 156"/>
          <p:cNvSpPr/>
          <p:nvPr/>
        </p:nvSpPr>
        <p:spPr>
          <a:xfrm rot="5400000">
            <a:off x="5927845" y="3854475"/>
            <a:ext cx="828343" cy="742515"/>
          </a:xfrm>
          <a:prstGeom prst="rightArrow">
            <a:avLst>
              <a:gd name="adj1" fmla="val 52824"/>
              <a:gd name="adj2" fmla="val 56421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7426251" y="2264843"/>
            <a:ext cx="889799" cy="243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00" h="21600" extrusionOk="0">
                <a:moveTo>
                  <a:pt x="0" y="21600"/>
                </a:moveTo>
                <a:cubicBezTo>
                  <a:pt x="21600" y="14457"/>
                  <a:pt x="21600" y="7257"/>
                  <a:pt x="0" y="0"/>
                </a:cubicBezTo>
              </a:path>
            </a:pathLst>
          </a:custGeom>
          <a:ln w="139700">
            <a:solidFill>
              <a:schemeClr val="accent3"/>
            </a:solidFill>
            <a:bevel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1335383" y="1877064"/>
            <a:ext cx="1386048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r>
              <a:t>Method</a:t>
            </a:r>
          </a:p>
        </p:txBody>
      </p:sp>
      <p:grpSp>
        <p:nvGrpSpPr>
          <p:cNvPr id="161" name="Group 161"/>
          <p:cNvGrpSpPr/>
          <p:nvPr/>
        </p:nvGrpSpPr>
        <p:grpSpPr>
          <a:xfrm>
            <a:off x="1582835" y="2417313"/>
            <a:ext cx="891144" cy="1368591"/>
            <a:chOff x="0" y="0"/>
            <a:chExt cx="891143" cy="1368589"/>
          </a:xfrm>
        </p:grpSpPr>
        <p:sp>
          <p:nvSpPr>
            <p:cNvPr id="159" name="Shape 159"/>
            <p:cNvSpPr/>
            <p:nvPr/>
          </p:nvSpPr>
          <p:spPr>
            <a:xfrm>
              <a:off x="0" y="819949"/>
              <a:ext cx="891144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3200"/>
              </a:lvl1pPr>
            </a:lstStyle>
            <a:p>
              <a:r>
                <a:t>Data</a:t>
              </a:r>
            </a:p>
          </p:txBody>
        </p:sp>
        <p:sp>
          <p:nvSpPr>
            <p:cNvPr id="160" name="Shape 160"/>
            <p:cNvSpPr/>
            <p:nvPr/>
          </p:nvSpPr>
          <p:spPr>
            <a:xfrm rot="5400000">
              <a:off x="31400" y="42914"/>
              <a:ext cx="828343" cy="742514"/>
            </a:xfrm>
            <a:prstGeom prst="rightArrow">
              <a:avLst>
                <a:gd name="adj1" fmla="val 52824"/>
                <a:gd name="adj2" fmla="val 56421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64" name="Group 164"/>
          <p:cNvGrpSpPr/>
          <p:nvPr/>
        </p:nvGrpSpPr>
        <p:grpSpPr>
          <a:xfrm>
            <a:off x="1184670" y="3777511"/>
            <a:ext cx="1687474" cy="1368591"/>
            <a:chOff x="0" y="0"/>
            <a:chExt cx="1687472" cy="1368589"/>
          </a:xfrm>
        </p:grpSpPr>
        <p:sp>
          <p:nvSpPr>
            <p:cNvPr id="162" name="Shape 162"/>
            <p:cNvSpPr/>
            <p:nvPr/>
          </p:nvSpPr>
          <p:spPr>
            <a:xfrm>
              <a:off x="0" y="819949"/>
              <a:ext cx="1687473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3200"/>
              </a:lvl1pPr>
            </a:lstStyle>
            <a:p>
              <a:r>
                <a:t>Outcome</a:t>
              </a:r>
            </a:p>
          </p:txBody>
        </p:sp>
        <p:sp>
          <p:nvSpPr>
            <p:cNvPr id="163" name="Shape 163"/>
            <p:cNvSpPr/>
            <p:nvPr/>
          </p:nvSpPr>
          <p:spPr>
            <a:xfrm rot="5400000">
              <a:off x="429565" y="42914"/>
              <a:ext cx="828343" cy="742514"/>
            </a:xfrm>
            <a:prstGeom prst="rightArrow">
              <a:avLst>
                <a:gd name="adj1" fmla="val 52824"/>
                <a:gd name="adj2" fmla="val 56421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68" name="Group 168"/>
          <p:cNvGrpSpPr/>
          <p:nvPr/>
        </p:nvGrpSpPr>
        <p:grpSpPr>
          <a:xfrm>
            <a:off x="3112642" y="2230793"/>
            <a:ext cx="1258410" cy="2435689"/>
            <a:chOff x="0" y="0"/>
            <a:chExt cx="1258409" cy="2435688"/>
          </a:xfrm>
        </p:grpSpPr>
        <p:sp>
          <p:nvSpPr>
            <p:cNvPr id="170" name="Shape 170"/>
            <p:cNvSpPr/>
            <p:nvPr/>
          </p:nvSpPr>
          <p:spPr>
            <a:xfrm>
              <a:off x="0" y="0"/>
              <a:ext cx="889799" cy="2435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0" y="21600"/>
                  </a:moveTo>
                  <a:cubicBezTo>
                    <a:pt x="21600" y="14457"/>
                    <a:pt x="21600" y="7257"/>
                    <a:pt x="0" y="0"/>
                  </a:cubicBezTo>
                </a:path>
              </a:pathLst>
            </a:custGeom>
            <a:noFill/>
            <a:ln w="101600" cap="flat">
              <a:solidFill>
                <a:schemeClr val="accent2">
                  <a:satOff val="-4966"/>
                  <a:lumOff val="-10549"/>
                </a:schemeClr>
              </a:solidFill>
              <a:prstDash val="solid"/>
              <a:bevel/>
              <a:tail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166" name="Shape 166"/>
            <p:cNvSpPr/>
            <p:nvPr/>
          </p:nvSpPr>
          <p:spPr>
            <a:xfrm flipV="1">
              <a:off x="528959" y="1018124"/>
              <a:ext cx="729451" cy="441470"/>
            </a:xfrm>
            <a:prstGeom prst="line">
              <a:avLst/>
            </a:prstGeom>
            <a:noFill/>
            <a:ln w="1016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67" name="Shape 167"/>
            <p:cNvSpPr/>
            <p:nvPr/>
          </p:nvSpPr>
          <p:spPr>
            <a:xfrm>
              <a:off x="549946" y="1007239"/>
              <a:ext cx="687477" cy="463240"/>
            </a:xfrm>
            <a:prstGeom prst="line">
              <a:avLst/>
            </a:prstGeom>
            <a:noFill/>
            <a:ln w="1016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34407675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457200" y="108442"/>
            <a:ext cx="8229600" cy="1106191"/>
          </a:xfrm>
          <a:prstGeom prst="rect">
            <a:avLst/>
          </a:prstGeom>
        </p:spPr>
        <p:txBody>
          <a:bodyPr/>
          <a:lstStyle/>
          <a:p>
            <a:pPr algn="ctr"/>
            <a:r>
              <a:rPr dirty="0"/>
              <a:t>Holdout method in </a:t>
            </a:r>
            <a:r>
              <a:rPr i="1" dirty="0">
                <a:solidFill>
                  <a:schemeClr val="accent2">
                    <a:satOff val="-4966"/>
                    <a:lumOff val="-10549"/>
                  </a:schemeClr>
                </a:solidFill>
              </a:rPr>
              <a:t>theory</a:t>
            </a:r>
          </a:p>
        </p:txBody>
      </p:sp>
      <p:grpSp>
        <p:nvGrpSpPr>
          <p:cNvPr id="175" name="Group 175"/>
          <p:cNvGrpSpPr/>
          <p:nvPr/>
        </p:nvGrpSpPr>
        <p:grpSpPr>
          <a:xfrm>
            <a:off x="2503958" y="2128286"/>
            <a:ext cx="1466848" cy="1080791"/>
            <a:chOff x="0" y="0"/>
            <a:chExt cx="1466847" cy="1080789"/>
          </a:xfrm>
        </p:grpSpPr>
        <p:sp>
          <p:nvSpPr>
            <p:cNvPr id="173" name="Shape 173"/>
            <p:cNvSpPr/>
            <p:nvPr/>
          </p:nvSpPr>
          <p:spPr>
            <a:xfrm>
              <a:off x="111123" y="0"/>
              <a:ext cx="1244601" cy="1080790"/>
            </a:xfrm>
            <a:prstGeom prst="rect">
              <a:avLst/>
            </a:prstGeom>
            <a:solidFill>
              <a:schemeClr val="accent1">
                <a:lumOff val="23725"/>
              </a:schemeClr>
            </a:soli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0" y="22040"/>
              <a:ext cx="1466848" cy="980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 sz="3000"/>
              </a:pPr>
              <a:r>
                <a:t>training </a:t>
              </a:r>
            </a:p>
            <a:p>
              <a:pPr algn="ctr">
                <a:defRPr sz="3000"/>
              </a:pPr>
              <a:r>
                <a:t>data</a:t>
              </a:r>
            </a:p>
          </p:txBody>
        </p:sp>
      </p:grpSp>
      <p:grpSp>
        <p:nvGrpSpPr>
          <p:cNvPr id="178" name="Group 178"/>
          <p:cNvGrpSpPr/>
          <p:nvPr/>
        </p:nvGrpSpPr>
        <p:grpSpPr>
          <a:xfrm>
            <a:off x="2531479" y="3636292"/>
            <a:ext cx="1416061" cy="1080791"/>
            <a:chOff x="-50799" y="0"/>
            <a:chExt cx="1416059" cy="1080789"/>
          </a:xfrm>
        </p:grpSpPr>
        <p:sp>
          <p:nvSpPr>
            <p:cNvPr id="176" name="Shape 176"/>
            <p:cNvSpPr/>
            <p:nvPr/>
          </p:nvSpPr>
          <p:spPr>
            <a:xfrm>
              <a:off x="32803" y="0"/>
              <a:ext cx="1244601" cy="1080790"/>
            </a:xfrm>
            <a:prstGeom prst="rect">
              <a:avLst/>
            </a:prstGeom>
            <a:solidFill>
              <a:schemeClr val="accent1">
                <a:lumOff val="23725"/>
              </a:schemeClr>
            </a:soli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-50800" y="94624"/>
              <a:ext cx="1416060" cy="980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 sz="3000"/>
              </a:pPr>
              <a:r>
                <a:t>holdout</a:t>
              </a:r>
            </a:p>
            <a:p>
              <a:pPr algn="ctr">
                <a:defRPr sz="3000"/>
              </a:pPr>
              <a:r>
                <a:t>data</a:t>
              </a:r>
            </a:p>
          </p:txBody>
        </p:sp>
      </p:grpSp>
      <p:grpSp>
        <p:nvGrpSpPr>
          <p:cNvPr id="184" name="Group 184"/>
          <p:cNvGrpSpPr/>
          <p:nvPr/>
        </p:nvGrpSpPr>
        <p:grpSpPr>
          <a:xfrm>
            <a:off x="4382579" y="3217703"/>
            <a:ext cx="1804330" cy="1751113"/>
            <a:chOff x="196376" y="0"/>
            <a:chExt cx="1804329" cy="1751112"/>
          </a:xfrm>
        </p:grpSpPr>
        <p:sp>
          <p:nvSpPr>
            <p:cNvPr id="182" name="Shape 182"/>
            <p:cNvSpPr/>
            <p:nvPr/>
          </p:nvSpPr>
          <p:spPr>
            <a:xfrm rot="19758770">
              <a:off x="176862" y="440319"/>
              <a:ext cx="1843359" cy="429320"/>
            </a:xfrm>
            <a:prstGeom prst="leftRightArrow">
              <a:avLst>
                <a:gd name="adj1" fmla="val 38500"/>
                <a:gd name="adj2" fmla="val 74128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9276492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323050" y="1202472"/>
              <a:ext cx="1505357" cy="548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 sz="3000"/>
              </a:pPr>
              <a:r>
                <a:rPr>
                  <a:solidFill>
                    <a:schemeClr val="accent2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rPr>
                <a:t>one </a:t>
              </a:r>
              <a:r>
                <a:t>shot</a:t>
              </a:r>
            </a:p>
          </p:txBody>
        </p:sp>
      </p:grpSp>
      <p:grpSp>
        <p:nvGrpSpPr>
          <p:cNvPr id="187" name="Group 187"/>
          <p:cNvGrpSpPr/>
          <p:nvPr/>
        </p:nvGrpSpPr>
        <p:grpSpPr>
          <a:xfrm>
            <a:off x="4214386" y="2056326"/>
            <a:ext cx="2095090" cy="1069341"/>
            <a:chOff x="-10045" y="0"/>
            <a:chExt cx="2095088" cy="1069340"/>
          </a:xfrm>
        </p:grpSpPr>
        <p:sp>
          <p:nvSpPr>
            <p:cNvPr id="185" name="Shape 185"/>
            <p:cNvSpPr/>
            <p:nvPr/>
          </p:nvSpPr>
          <p:spPr>
            <a:xfrm>
              <a:off x="129431" y="344170"/>
              <a:ext cx="1843359" cy="429320"/>
            </a:xfrm>
            <a:prstGeom prst="leftRightArrow">
              <a:avLst>
                <a:gd name="adj1" fmla="val 38500"/>
                <a:gd name="adj2" fmla="val 74128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>
              <a:off x="-10046" y="0"/>
              <a:ext cx="2095089" cy="1069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lnSpc>
                  <a:spcPct val="120000"/>
                </a:lnSpc>
                <a:defRPr sz="3000"/>
              </a:pPr>
              <a:r>
                <a:t>unrestricted</a:t>
              </a:r>
            </a:p>
            <a:p>
              <a:pPr algn="ctr">
                <a:lnSpc>
                  <a:spcPct val="120000"/>
                </a:lnSpc>
                <a:defRPr sz="3000"/>
              </a:pPr>
              <a:r>
                <a:t>access</a:t>
              </a:r>
            </a:p>
          </p:txBody>
        </p:sp>
      </p:grpSp>
      <p:sp>
        <p:nvSpPr>
          <p:cNvPr id="188" name="Shape 188"/>
          <p:cNvSpPr/>
          <p:nvPr/>
        </p:nvSpPr>
        <p:spPr>
          <a:xfrm>
            <a:off x="865480" y="5714607"/>
            <a:ext cx="7413040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/>
            </a:pPr>
            <a:r>
              <a:rPr i="1">
                <a:latin typeface="Gill Sans SemiBold"/>
                <a:ea typeface="Gill Sans SemiBold"/>
                <a:cs typeface="Gill Sans SemiBold"/>
                <a:sym typeface="Gill Sans SemiBold"/>
              </a:rPr>
              <a:t>Non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-reusable:</a:t>
            </a:r>
            <a:r>
              <a:t> Don’t use holdout in training stage!</a:t>
            </a:r>
          </a:p>
        </p:txBody>
      </p:sp>
      <p:sp>
        <p:nvSpPr>
          <p:cNvPr id="189" name="Shape 189"/>
          <p:cNvSpPr/>
          <p:nvPr/>
        </p:nvSpPr>
        <p:spPr>
          <a:xfrm flipV="1">
            <a:off x="1645584" y="2813413"/>
            <a:ext cx="852156" cy="283900"/>
          </a:xfrm>
          <a:prstGeom prst="line">
            <a:avLst/>
          </a:prstGeom>
          <a:ln w="25400">
            <a:solidFill>
              <a:schemeClr val="accent1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258478" y="2282924"/>
            <a:ext cx="1244601" cy="2292152"/>
          </a:xfrm>
          <a:prstGeom prst="rect">
            <a:avLst/>
          </a:prstGeom>
          <a:solidFill>
            <a:schemeClr val="accent1">
              <a:lumOff val="23725"/>
            </a:schemeClr>
          </a:solidFill>
          <a:ln w="25400">
            <a:solidFill>
              <a:schemeClr val="accent1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368777" y="3161029"/>
            <a:ext cx="856281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/>
            </a:lvl1pPr>
          </a:lstStyle>
          <a:p>
            <a:r>
              <a:t> data</a:t>
            </a:r>
          </a:p>
        </p:txBody>
      </p:sp>
      <p:sp>
        <p:nvSpPr>
          <p:cNvPr id="192" name="Shape 192"/>
          <p:cNvSpPr/>
          <p:nvPr/>
        </p:nvSpPr>
        <p:spPr>
          <a:xfrm>
            <a:off x="1645584" y="3667212"/>
            <a:ext cx="852156" cy="283900"/>
          </a:xfrm>
          <a:prstGeom prst="line">
            <a:avLst/>
          </a:prstGeom>
          <a:ln w="25400">
            <a:solidFill>
              <a:schemeClr val="accent1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026" name="Picture 2" descr="http://allwallpapersnew.com/wp-content/gallery/cute-baby-photo-gallery/cute-baby-pi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40" y="2284830"/>
            <a:ext cx="2487168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47233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 advAuto="0"/>
      <p:bldP spid="187" grpId="0" animBg="1" advAuto="0"/>
      <p:bldP spid="188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xfrm>
            <a:off x="457200" y="108442"/>
            <a:ext cx="8229600" cy="1106191"/>
          </a:xfrm>
          <a:prstGeom prst="rect">
            <a:avLst/>
          </a:prstGeom>
        </p:spPr>
        <p:txBody>
          <a:bodyPr/>
          <a:lstStyle/>
          <a:p>
            <a:pPr algn="ctr"/>
            <a:r>
              <a:rPr dirty="0"/>
              <a:t>Holdout method in </a:t>
            </a:r>
            <a:r>
              <a:rPr i="1" dirty="0">
                <a:solidFill>
                  <a:schemeClr val="accent2">
                    <a:satOff val="-4966"/>
                    <a:lumOff val="-10549"/>
                  </a:schemeClr>
                </a:solidFill>
              </a:rPr>
              <a:t>practice</a:t>
            </a:r>
          </a:p>
        </p:txBody>
      </p:sp>
      <p:grpSp>
        <p:nvGrpSpPr>
          <p:cNvPr id="197" name="Group 197"/>
          <p:cNvGrpSpPr/>
          <p:nvPr/>
        </p:nvGrpSpPr>
        <p:grpSpPr>
          <a:xfrm>
            <a:off x="2503958" y="2128286"/>
            <a:ext cx="1466848" cy="1080791"/>
            <a:chOff x="0" y="0"/>
            <a:chExt cx="1466847" cy="1080789"/>
          </a:xfrm>
        </p:grpSpPr>
        <p:sp>
          <p:nvSpPr>
            <p:cNvPr id="195" name="Shape 195"/>
            <p:cNvSpPr/>
            <p:nvPr/>
          </p:nvSpPr>
          <p:spPr>
            <a:xfrm>
              <a:off x="111123" y="0"/>
              <a:ext cx="1244601" cy="1080790"/>
            </a:xfrm>
            <a:prstGeom prst="rect">
              <a:avLst/>
            </a:prstGeom>
            <a:solidFill>
              <a:schemeClr val="accent1">
                <a:lumOff val="23725"/>
              </a:schemeClr>
            </a:soli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0" y="22040"/>
              <a:ext cx="1466848" cy="980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 sz="3000"/>
              </a:pPr>
              <a:r>
                <a:t>training </a:t>
              </a:r>
            </a:p>
            <a:p>
              <a:pPr algn="ctr">
                <a:defRPr sz="3000"/>
              </a:pPr>
              <a:r>
                <a:t>data</a:t>
              </a:r>
            </a:p>
          </p:txBody>
        </p:sp>
      </p:grpSp>
      <p:grpSp>
        <p:nvGrpSpPr>
          <p:cNvPr id="200" name="Group 200"/>
          <p:cNvGrpSpPr/>
          <p:nvPr/>
        </p:nvGrpSpPr>
        <p:grpSpPr>
          <a:xfrm>
            <a:off x="2531479" y="3636292"/>
            <a:ext cx="1416061" cy="1080791"/>
            <a:chOff x="-50799" y="0"/>
            <a:chExt cx="1416059" cy="1080789"/>
          </a:xfrm>
        </p:grpSpPr>
        <p:sp>
          <p:nvSpPr>
            <p:cNvPr id="198" name="Shape 198"/>
            <p:cNvSpPr/>
            <p:nvPr/>
          </p:nvSpPr>
          <p:spPr>
            <a:xfrm>
              <a:off x="32803" y="0"/>
              <a:ext cx="1244601" cy="1080790"/>
            </a:xfrm>
            <a:prstGeom prst="rect">
              <a:avLst/>
            </a:prstGeom>
            <a:solidFill>
              <a:schemeClr val="accent1">
                <a:lumOff val="23725"/>
              </a:schemeClr>
            </a:soli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-50800" y="94624"/>
              <a:ext cx="1416060" cy="980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 sz="3000"/>
              </a:pPr>
              <a:r>
                <a:t>holdout</a:t>
              </a:r>
            </a:p>
            <a:p>
              <a:pPr algn="ctr">
                <a:defRPr sz="3000"/>
              </a:pPr>
              <a:r>
                <a:t>data</a:t>
              </a:r>
            </a:p>
          </p:txBody>
        </p:sp>
      </p:grpSp>
      <p:grpSp>
        <p:nvGrpSpPr>
          <p:cNvPr id="206" name="Group 206"/>
          <p:cNvGrpSpPr/>
          <p:nvPr/>
        </p:nvGrpSpPr>
        <p:grpSpPr>
          <a:xfrm>
            <a:off x="3994586" y="3217703"/>
            <a:ext cx="2534690" cy="2195613"/>
            <a:chOff x="-191616" y="0"/>
            <a:chExt cx="2534689" cy="2195612"/>
          </a:xfrm>
        </p:grpSpPr>
        <p:sp>
          <p:nvSpPr>
            <p:cNvPr id="204" name="Shape 204"/>
            <p:cNvSpPr/>
            <p:nvPr/>
          </p:nvSpPr>
          <p:spPr>
            <a:xfrm rot="19758770">
              <a:off x="176862" y="440319"/>
              <a:ext cx="1843359" cy="429320"/>
            </a:xfrm>
            <a:prstGeom prst="leftRightArrow">
              <a:avLst>
                <a:gd name="adj1" fmla="val 38500"/>
                <a:gd name="adj2" fmla="val 74128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9276492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-191617" y="1202472"/>
              <a:ext cx="2534691" cy="993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 sz="3000"/>
              </a:pPr>
              <a:r>
                <a:t>used adaptively</a:t>
              </a:r>
            </a:p>
            <a:p>
              <a:pPr algn="ctr">
                <a:defRPr sz="3000"/>
              </a:pPr>
              <a:r>
                <a:rPr>
                  <a:solidFill>
                    <a:schemeClr val="accent2"/>
                  </a:solidFill>
                  <a:latin typeface="Gill Sans SemiBold"/>
                  <a:ea typeface="Gill Sans SemiBold"/>
                  <a:cs typeface="Gill Sans SemiBold"/>
                  <a:sym typeface="Gill Sans SemiBold"/>
                </a:rPr>
                <a:t>many </a:t>
              </a:r>
              <a:r>
                <a:t>times</a:t>
              </a:r>
            </a:p>
          </p:txBody>
        </p:sp>
      </p:grpSp>
      <p:grpSp>
        <p:nvGrpSpPr>
          <p:cNvPr id="209" name="Group 209"/>
          <p:cNvGrpSpPr/>
          <p:nvPr/>
        </p:nvGrpSpPr>
        <p:grpSpPr>
          <a:xfrm>
            <a:off x="4214386" y="2056326"/>
            <a:ext cx="2095090" cy="1069341"/>
            <a:chOff x="-10045" y="0"/>
            <a:chExt cx="2095088" cy="1069340"/>
          </a:xfrm>
        </p:grpSpPr>
        <p:sp>
          <p:nvSpPr>
            <p:cNvPr id="207" name="Shape 207"/>
            <p:cNvSpPr/>
            <p:nvPr/>
          </p:nvSpPr>
          <p:spPr>
            <a:xfrm>
              <a:off x="129431" y="344170"/>
              <a:ext cx="1843359" cy="429320"/>
            </a:xfrm>
            <a:prstGeom prst="leftRightArrow">
              <a:avLst>
                <a:gd name="adj1" fmla="val 38500"/>
                <a:gd name="adj2" fmla="val 74128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-10046" y="0"/>
              <a:ext cx="2095089" cy="1069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lnSpc>
                  <a:spcPct val="120000"/>
                </a:lnSpc>
                <a:defRPr sz="3000"/>
              </a:pPr>
              <a:r>
                <a:t>unrestricted</a:t>
              </a:r>
            </a:p>
            <a:p>
              <a:pPr algn="ctr">
                <a:lnSpc>
                  <a:spcPct val="120000"/>
                </a:lnSpc>
                <a:defRPr sz="3000"/>
              </a:pPr>
              <a:r>
                <a:t>access</a:t>
              </a:r>
            </a:p>
          </p:txBody>
        </p:sp>
      </p:grpSp>
      <p:sp>
        <p:nvSpPr>
          <p:cNvPr id="210" name="Shape 210"/>
          <p:cNvSpPr/>
          <p:nvPr/>
        </p:nvSpPr>
        <p:spPr>
          <a:xfrm>
            <a:off x="197278" y="5723727"/>
            <a:ext cx="8749444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800"/>
            </a:lvl1pPr>
          </a:lstStyle>
          <a:p>
            <a:r>
              <a:rPr dirty="0"/>
              <a:t>Competitions, benchmarks, model tweaking in industry, </a:t>
            </a:r>
            <a:endParaRPr lang="en-US" dirty="0"/>
          </a:p>
          <a:p>
            <a:r>
              <a:rPr dirty="0" err="1"/>
              <a:t>hyperparameter</a:t>
            </a:r>
            <a:r>
              <a:rPr dirty="0"/>
              <a:t> search, main experimental paradigm in ML</a:t>
            </a:r>
          </a:p>
        </p:txBody>
      </p:sp>
      <p:sp>
        <p:nvSpPr>
          <p:cNvPr id="211" name="Shape 211"/>
          <p:cNvSpPr/>
          <p:nvPr/>
        </p:nvSpPr>
        <p:spPr>
          <a:xfrm flipV="1">
            <a:off x="1645584" y="2813413"/>
            <a:ext cx="852156" cy="283900"/>
          </a:xfrm>
          <a:prstGeom prst="line">
            <a:avLst/>
          </a:prstGeom>
          <a:ln w="25400">
            <a:solidFill>
              <a:schemeClr val="accent1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258478" y="2282924"/>
            <a:ext cx="1244601" cy="2292152"/>
          </a:xfrm>
          <a:prstGeom prst="rect">
            <a:avLst/>
          </a:prstGeom>
          <a:solidFill>
            <a:schemeClr val="accent1">
              <a:lumOff val="23725"/>
            </a:schemeClr>
          </a:solidFill>
          <a:ln w="25400">
            <a:solidFill>
              <a:schemeClr val="accent1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368777" y="3161029"/>
            <a:ext cx="856281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/>
            </a:lvl1pPr>
          </a:lstStyle>
          <a:p>
            <a:r>
              <a:t> data</a:t>
            </a:r>
          </a:p>
        </p:txBody>
      </p:sp>
      <p:sp>
        <p:nvSpPr>
          <p:cNvPr id="214" name="Shape 214"/>
          <p:cNvSpPr/>
          <p:nvPr/>
        </p:nvSpPr>
        <p:spPr>
          <a:xfrm>
            <a:off x="1645584" y="3667212"/>
            <a:ext cx="852156" cy="283900"/>
          </a:xfrm>
          <a:prstGeom prst="line">
            <a:avLst/>
          </a:prstGeom>
          <a:ln w="25400">
            <a:solidFill>
              <a:schemeClr val="accent1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23" name="Picture 2" descr="http://allwallpapersnew.com/wp-content/gallery/cute-baby-photo-gallery/cute-baby-pic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40" y="2284830"/>
            <a:ext cx="2487168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871791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dirty="0"/>
              <a:t>What about </a:t>
            </a:r>
            <a:r>
              <a:rPr lang="en-US" dirty="0"/>
              <a:t>an Extra Test Set?</a:t>
            </a:r>
            <a:endParaRPr dirty="0"/>
          </a:p>
        </p:txBody>
      </p:sp>
      <p:sp>
        <p:nvSpPr>
          <p:cNvPr id="219" name="Shape 219"/>
          <p:cNvSpPr/>
          <p:nvPr/>
        </p:nvSpPr>
        <p:spPr>
          <a:xfrm>
            <a:off x="464735" y="2572492"/>
            <a:ext cx="8214530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700"/>
              </a:spcBef>
              <a:buFont typeface="Arial"/>
              <a:defRPr sz="3200"/>
            </a:lvl1pPr>
          </a:lstStyle>
          <a:p>
            <a:r>
              <a:t>If you use it once, it’s expensive</a:t>
            </a:r>
          </a:p>
        </p:txBody>
      </p:sp>
      <p:sp>
        <p:nvSpPr>
          <p:cNvPr id="220" name="Shape 220"/>
          <p:cNvSpPr/>
          <p:nvPr/>
        </p:nvSpPr>
        <p:spPr>
          <a:xfrm>
            <a:off x="464735" y="3390614"/>
            <a:ext cx="8214530" cy="1103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700"/>
              </a:spcBef>
              <a:buFont typeface="Arial"/>
              <a:defRPr sz="3200"/>
            </a:pPr>
            <a:r>
              <a:t>If you use it repeatedly adaptively,</a:t>
            </a:r>
          </a:p>
          <a:p>
            <a:pPr algn="ctr">
              <a:spcBef>
                <a:spcPts val="700"/>
              </a:spcBef>
              <a:buFont typeface="Arial"/>
              <a:defRPr sz="3200"/>
            </a:pPr>
            <a:r>
              <a:t>same issues as before</a:t>
            </a:r>
          </a:p>
        </p:txBody>
      </p:sp>
      <p:sp>
        <p:nvSpPr>
          <p:cNvPr id="222" name="Shape 222"/>
          <p:cNvSpPr/>
          <p:nvPr/>
        </p:nvSpPr>
        <p:spPr>
          <a:xfrm>
            <a:off x="464735" y="4605400"/>
            <a:ext cx="8214530" cy="1103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700"/>
              </a:spcBef>
              <a:buFont typeface="Arial"/>
              <a:defRPr sz="3200"/>
            </a:pPr>
            <a:r>
              <a:rPr dirty="0"/>
              <a:t>In science, benchmarks are fixed </a:t>
            </a:r>
          </a:p>
          <a:p>
            <a:pPr algn="ctr">
              <a:spcBef>
                <a:spcPts val="700"/>
              </a:spcBef>
              <a:buFont typeface="Arial"/>
              <a:defRPr sz="3200"/>
            </a:pPr>
            <a:r>
              <a:rPr dirty="0"/>
              <a:t>(no extra data for MNIST, CIFAR, ImageNet)</a:t>
            </a:r>
          </a:p>
        </p:txBody>
      </p:sp>
    </p:spTree>
    <p:extLst>
      <p:ext uri="{BB962C8B-B14F-4D97-AF65-F5344CB8AC3E}">
        <p14:creationId xmlns:p14="http://schemas.microsoft.com/office/powerpoint/2010/main" val="769282306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 animBg="1" advAuto="0"/>
      <p:bldP spid="220" grpId="0" animBg="1" advAuto="0"/>
      <p:bldP spid="222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Adaptivity</a:t>
            </a:r>
            <a:r>
              <a:rPr lang="en-US" dirty="0"/>
              <a:t> is known by many names (not all flattering)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dredging, Data snooping, fishing, p-hacking, post-hoc analysis, “Garden of the Forking Paths”</a:t>
            </a:r>
          </a:p>
          <a:p>
            <a:r>
              <a:rPr lang="en-US" dirty="0"/>
              <a:t>Some caution strongly against it:</a:t>
            </a:r>
          </a:p>
          <a:p>
            <a:pPr marL="0" indent="0" algn="ctr">
              <a:buNone/>
            </a:pPr>
            <a:r>
              <a:rPr lang="en-US" dirty="0"/>
              <a:t>“Pre-registration” – specify all statistical hypotheses exactly ahead of time, before data are gathered. </a:t>
            </a:r>
          </a:p>
          <a:p>
            <a:pPr marL="0" indent="0" algn="ctr">
              <a:buNone/>
            </a:pPr>
            <a:r>
              <a:rPr lang="en-US" sz="1800" dirty="0"/>
              <a:t>(Humphreys, Sanchez, </a:t>
            </a:r>
            <a:r>
              <a:rPr lang="en-US" sz="1800" dirty="0" err="1"/>
              <a:t>Windt</a:t>
            </a:r>
            <a:r>
              <a:rPr lang="en-US" sz="1800" dirty="0"/>
              <a:t> 2013, </a:t>
            </a:r>
            <a:r>
              <a:rPr lang="en-US" sz="1800" dirty="0" err="1"/>
              <a:t>Monogan</a:t>
            </a:r>
            <a:r>
              <a:rPr lang="en-US" sz="1800" dirty="0"/>
              <a:t> 2013)</a:t>
            </a:r>
          </a:p>
        </p:txBody>
      </p:sp>
    </p:spTree>
    <p:extLst>
      <p:ext uri="{BB962C8B-B14F-4D97-AF65-F5344CB8AC3E}">
        <p14:creationId xmlns:p14="http://schemas.microsoft.com/office/powerpoint/2010/main" val="262335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would also like to be informed by the data! </a:t>
            </a:r>
            <a:endParaRPr lang="en-US" i="1" dirty="0"/>
          </a:p>
          <a:p>
            <a:pPr marL="0" indent="0" algn="ctr">
              <a:buNone/>
            </a:pPr>
            <a:r>
              <a:rPr lang="en-US" i="1" dirty="0"/>
              <a:t>The most valuable statistical analyses often arise only after an iterative process involving the data –</a:t>
            </a:r>
            <a:r>
              <a:rPr lang="en-US" dirty="0"/>
              <a:t> (</a:t>
            </a:r>
            <a:r>
              <a:rPr lang="en-US" dirty="0" err="1"/>
              <a:t>Gelman</a:t>
            </a:r>
            <a:r>
              <a:rPr lang="en-US" dirty="0"/>
              <a:t>, </a:t>
            </a:r>
            <a:r>
              <a:rPr lang="en-US" dirty="0" err="1"/>
              <a:t>Loken</a:t>
            </a:r>
            <a:r>
              <a:rPr lang="en-US" dirty="0"/>
              <a:t> 2013)</a:t>
            </a:r>
          </a:p>
        </p:txBody>
      </p:sp>
      <p:pic>
        <p:nvPicPr>
          <p:cNvPr id="7170" name="Picture 2" descr="Humane Restraint Humane Wr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56" y="4044501"/>
            <a:ext cx="2254316" cy="213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2374" y="5930742"/>
            <a:ext cx="31357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Medshop.com “HUMANE CONSTRAINT HUMANE WRAP”</a:t>
            </a:r>
          </a:p>
        </p:txBody>
      </p:sp>
    </p:spTree>
    <p:extLst>
      <p:ext uri="{BB962C8B-B14F-4D97-AF65-F5344CB8AC3E}">
        <p14:creationId xmlns:p14="http://schemas.microsoft.com/office/powerpoint/2010/main" val="551038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 we want to protect against?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/>
              <a:t>Over-fitting from fixed algorithmic procedures (easiest – might hope to analyze exactly)</a:t>
            </a:r>
          </a:p>
          <a:p>
            <a:pPr lvl="1"/>
            <a:r>
              <a:rPr lang="en-US" dirty="0"/>
              <a:t>e.g. variable/parameter selection followed by model fitting</a:t>
            </a:r>
          </a:p>
          <a:p>
            <a:pPr marL="971550" lvl="1" indent="-514350">
              <a:buAutoNum type="arabicParenR"/>
            </a:pPr>
            <a:endParaRPr lang="en-US" dirty="0"/>
          </a:p>
        </p:txBody>
      </p:sp>
      <p:pic>
        <p:nvPicPr>
          <p:cNvPr id="2050" name="Picture 2" descr="http://image.slidesharecdn.com/evaluatingml-150916204123-lva1-app6892/95/evaluating-machine-learning-models-a-beginners-guide-20-638.jpg?cb=144243624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6" r="12433" b="1"/>
          <a:stretch/>
        </p:blipFill>
        <p:spPr bwMode="auto">
          <a:xfrm>
            <a:off x="1588449" y="3547439"/>
            <a:ext cx="5321398" cy="276446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2553" y="6400796"/>
            <a:ext cx="35413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From: “Evaluating Machine Learning Models”. Alice Zheng, </a:t>
            </a:r>
            <a:r>
              <a:rPr lang="en-US" sz="1000" dirty="0" err="1"/>
              <a:t>Dato</a:t>
            </a:r>
            <a:r>
              <a:rPr lang="en-US" sz="1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9104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mmunity.mis.temple.edu/lsolomon/files/2013/10/shakeshack-lincolnroad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144" y="4069067"/>
            <a:ext cx="3079331" cy="193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332" y="414069"/>
            <a:ext cx="5236234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3"/>
              </a:rPr>
              <a:t>Trustworthy-broker@trustme.com</a:t>
            </a:r>
            <a:endParaRPr lang="en-US" dirty="0"/>
          </a:p>
          <a:p>
            <a:r>
              <a:rPr lang="en-US" dirty="0"/>
              <a:t>To: </a:t>
            </a:r>
            <a:r>
              <a:rPr lang="en-US" dirty="0">
                <a:hlinkClick r:id="rId4"/>
              </a:rPr>
              <a:t>aaroth@cis.upenn.edu</a:t>
            </a:r>
            <a:endParaRPr lang="en-US" dirty="0"/>
          </a:p>
          <a:p>
            <a:r>
              <a:rPr lang="en-US" dirty="0"/>
              <a:t>Date: 2/28/15</a:t>
            </a:r>
          </a:p>
          <a:p>
            <a:r>
              <a:rPr lang="en-US" dirty="0"/>
              <a:t>Subject: Gr8 investment tip!!!</a:t>
            </a:r>
          </a:p>
          <a:p>
            <a:endParaRPr lang="en-US" dirty="0"/>
          </a:p>
          <a:p>
            <a:r>
              <a:rPr lang="en-US" dirty="0"/>
              <a:t>Hi again! Go short today. SHAK is going down. </a:t>
            </a:r>
          </a:p>
          <a:p>
            <a:endParaRPr lang="en-US" dirty="0"/>
          </a:p>
        </p:txBody>
      </p:sp>
      <p:pic>
        <p:nvPicPr>
          <p:cNvPr id="5" name="Picture 6" descr="http://icons.iconarchive.com/icons/visualpharm/must-have/128/Stock-Index-Down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123" y="4708554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38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 we want to protect against?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2) “Researcher Degrees of Freedom”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182" y="2509879"/>
            <a:ext cx="5731002" cy="13789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386698" y="3900642"/>
            <a:ext cx="3869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Example from </a:t>
            </a:r>
            <a:r>
              <a:rPr lang="en-US" sz="1000" dirty="0" err="1"/>
              <a:t>Gelman</a:t>
            </a:r>
            <a:r>
              <a:rPr lang="en-US" sz="1000" dirty="0"/>
              <a:t> and </a:t>
            </a:r>
            <a:r>
              <a:rPr lang="en-US" sz="1000" dirty="0" err="1"/>
              <a:t>Loken</a:t>
            </a:r>
            <a:r>
              <a:rPr lang="en-US" sz="1000" dirty="0"/>
              <a:t>, “The Garden of Forking Paths”, 2013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493423" y="4554859"/>
            <a:ext cx="3520316" cy="1828800"/>
            <a:chOff x="2493423" y="4554859"/>
            <a:chExt cx="3520316" cy="1828800"/>
          </a:xfrm>
        </p:grpSpPr>
        <p:pic>
          <p:nvPicPr>
            <p:cNvPr id="7" name="Picture 2" descr="http://image.slidesharecdn.com/evaluatingml-150916204123-lva1-app6892/95/evaluating-machine-learning-models-a-beginners-guide-20-638.jpg?cb=144243624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56" r="12433" b="1"/>
            <a:stretch/>
          </p:blipFill>
          <p:spPr bwMode="auto">
            <a:xfrm>
              <a:off x="2493423" y="4554859"/>
              <a:ext cx="3520316" cy="1828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://science-all.com/images/wallpapers/baby-pic/baby-pic-2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5659" y="4573071"/>
              <a:ext cx="891916" cy="60857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8191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 we want to protect against?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3) Multi-researcher re-use of data sets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01783" y="2744347"/>
            <a:ext cx="3520316" cy="1828800"/>
            <a:chOff x="2493423" y="4554859"/>
            <a:chExt cx="3520316" cy="1828800"/>
          </a:xfrm>
        </p:grpSpPr>
        <p:pic>
          <p:nvPicPr>
            <p:cNvPr id="5" name="Picture 2" descr="http://image.slidesharecdn.com/evaluatingml-150916204123-lva1-app6892/95/evaluating-machine-learning-models-a-beginners-guide-20-638.jpg?cb=144243624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56" r="12433" b="1"/>
            <a:stretch/>
          </p:blipFill>
          <p:spPr bwMode="auto">
            <a:xfrm>
              <a:off x="2493423" y="4554859"/>
              <a:ext cx="3520316" cy="1828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://science-all.com/images/wallpapers/baby-pic/baby-pic-2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5659" y="4573071"/>
              <a:ext cx="891916" cy="60857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3677054" y="4750254"/>
            <a:ext cx="2465937" cy="1956816"/>
            <a:chOff x="4189118" y="4695390"/>
            <a:chExt cx="2465937" cy="1956816"/>
          </a:xfrm>
        </p:grpSpPr>
        <p:pic>
          <p:nvPicPr>
            <p:cNvPr id="15" name="Picture 2" descr="http://image.slidesharecdn.com/evaluatingml-150916204123-lva1-app6892/95/evaluating-machine-learning-models-a-beginners-guide-20-638.jpg?cb=144243624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27" t="19156" r="12433" b="1"/>
            <a:stretch/>
          </p:blipFill>
          <p:spPr bwMode="auto">
            <a:xfrm>
              <a:off x="4189118" y="4823406"/>
              <a:ext cx="2465937" cy="1828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http://assets-s3.usmagazine.com/uploads/assets/articles/82136-new-gerber-baby-is-7-month-old-girl-named-grace/1421876680_grace-gerber-baby-zoom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7186" y="4695390"/>
              <a:ext cx="754434" cy="754434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6537960" y="1391347"/>
            <a:ext cx="2481646" cy="2068834"/>
            <a:chOff x="6428232" y="2159443"/>
            <a:chExt cx="2481646" cy="2068834"/>
          </a:xfrm>
        </p:grpSpPr>
        <p:pic>
          <p:nvPicPr>
            <p:cNvPr id="11" name="Picture 2" descr="http://image.slidesharecdn.com/evaluatingml-150916204123-lva1-app6892/95/evaluating-machine-learning-models-a-beginners-guide-20-638.jpg?cb=144243624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37" t="19156" r="12432" b="1"/>
            <a:stretch/>
          </p:blipFill>
          <p:spPr bwMode="auto">
            <a:xfrm>
              <a:off x="6428232" y="2399477"/>
              <a:ext cx="2481646" cy="1828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http://media.mnn.com/assets/images/2016/01/cute-baby.jpg.838x0_q8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54"/>
            <a:stretch/>
          </p:blipFill>
          <p:spPr bwMode="auto">
            <a:xfrm>
              <a:off x="6825761" y="2159443"/>
              <a:ext cx="873487" cy="85628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7" name="Straight Arrow Connector 16"/>
          <p:cNvCxnSpPr>
            <a:endCxn id="15" idx="1"/>
          </p:cNvCxnSpPr>
          <p:nvPr/>
        </p:nvCxnSpPr>
        <p:spPr>
          <a:xfrm>
            <a:off x="1653702" y="4020766"/>
            <a:ext cx="2023352" cy="17719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660187" y="4033736"/>
            <a:ext cx="2016867" cy="2393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4098" idx="1"/>
          </p:cNvCxnSpPr>
          <p:nvPr/>
        </p:nvCxnSpPr>
        <p:spPr>
          <a:xfrm>
            <a:off x="3722451" y="3696511"/>
            <a:ext cx="432671" cy="1430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4100" idx="1"/>
          </p:cNvCxnSpPr>
          <p:nvPr/>
        </p:nvCxnSpPr>
        <p:spPr>
          <a:xfrm flipV="1">
            <a:off x="3722451" y="1819492"/>
            <a:ext cx="3213038" cy="1877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4100" idx="1"/>
          </p:cNvCxnSpPr>
          <p:nvPr/>
        </p:nvCxnSpPr>
        <p:spPr>
          <a:xfrm flipV="1">
            <a:off x="5544766" y="1819492"/>
            <a:ext cx="1390723" cy="3973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11" idx="1"/>
          </p:cNvCxnSpPr>
          <p:nvPr/>
        </p:nvCxnSpPr>
        <p:spPr>
          <a:xfrm flipV="1">
            <a:off x="1660187" y="2545781"/>
            <a:ext cx="4877773" cy="14879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660187" y="3177702"/>
            <a:ext cx="4877773" cy="856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88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Desiderata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An information measure flexible enough to reason about many different algorithms.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Robustness to arbitrary post-processing.</a:t>
            </a:r>
          </a:p>
          <a:p>
            <a:pPr lvl="1"/>
            <a:r>
              <a:rPr lang="en-US" dirty="0"/>
              <a:t>Both precisely defined: </a:t>
            </a:r>
          </a:p>
          <a:p>
            <a:pPr lvl="1"/>
            <a:r>
              <a:rPr lang="en-US" dirty="0"/>
              <a:t>And imprecisely defined: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Graceful degradation under composition:</a:t>
            </a:r>
          </a:p>
        </p:txBody>
      </p:sp>
      <p:pic>
        <p:nvPicPr>
          <p:cNvPr id="4" name="Picture 3" descr="Gears in red by aztle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30" y="2616198"/>
            <a:ext cx="487681" cy="487681"/>
          </a:xfrm>
          <a:prstGeom prst="rect">
            <a:avLst/>
          </a:prstGeom>
        </p:spPr>
      </p:pic>
      <p:pic>
        <p:nvPicPr>
          <p:cNvPr id="5" name="Picture 4" descr="netalloy gears by netallo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51" y="2534918"/>
            <a:ext cx="650240" cy="650240"/>
          </a:xfrm>
          <a:prstGeom prst="rect">
            <a:avLst/>
          </a:prstGeom>
        </p:spPr>
      </p:pic>
      <p:pic>
        <p:nvPicPr>
          <p:cNvPr id="6" name="Picture 5" descr="Cogs transparent PNG by AbsurdWordPreferred on DeviantAr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45" y="2488602"/>
            <a:ext cx="908375" cy="908375"/>
          </a:xfrm>
          <a:prstGeom prst="rect">
            <a:avLst/>
          </a:prstGeom>
        </p:spPr>
      </p:pic>
      <p:pic>
        <p:nvPicPr>
          <p:cNvPr id="7" name="Picture 6" descr="Gears by azies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52951" y="3588258"/>
            <a:ext cx="462383" cy="500863"/>
          </a:xfrm>
          <a:prstGeom prst="rect">
            <a:avLst/>
          </a:prstGeom>
        </p:spPr>
      </p:pic>
      <p:pic>
        <p:nvPicPr>
          <p:cNvPr id="9" name="Picture 8" descr="Gears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243538" y="3547256"/>
            <a:ext cx="907109" cy="604134"/>
          </a:xfrm>
          <a:prstGeom prst="rect">
            <a:avLst/>
          </a:prstGeom>
        </p:spPr>
      </p:pic>
      <p:pic>
        <p:nvPicPr>
          <p:cNvPr id="10" name="Picture 2" descr="http://science-all.com/images/wallpapers/baby-pic/baby-pic-2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291" y="4151390"/>
            <a:ext cx="608647" cy="41529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media.mnn.com/assets/images/2016/01/cute-baby.jpg.838x0_q8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4"/>
          <a:stretch/>
        </p:blipFill>
        <p:spPr bwMode="auto">
          <a:xfrm>
            <a:off x="5975806" y="4098373"/>
            <a:ext cx="531801" cy="52133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Gears in red by aztle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16" y="5533063"/>
            <a:ext cx="487681" cy="487681"/>
          </a:xfrm>
          <a:prstGeom prst="rect">
            <a:avLst/>
          </a:prstGeom>
        </p:spPr>
      </p:pic>
      <p:pic>
        <p:nvPicPr>
          <p:cNvPr id="13" name="Picture 12" descr="Gears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903930" y="5572829"/>
            <a:ext cx="907109" cy="604134"/>
          </a:xfrm>
          <a:prstGeom prst="rect">
            <a:avLst/>
          </a:prstGeom>
        </p:spPr>
      </p:pic>
      <p:pic>
        <p:nvPicPr>
          <p:cNvPr id="14" name="Picture 13" descr="netalloy gears by netallo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919" y="5437893"/>
            <a:ext cx="650240" cy="650240"/>
          </a:xfrm>
          <a:prstGeom prst="rect">
            <a:avLst/>
          </a:prstGeom>
        </p:spPr>
      </p:pic>
      <p:pic>
        <p:nvPicPr>
          <p:cNvPr id="15" name="Picture 14" descr="Gears by azies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860186" y="5926531"/>
            <a:ext cx="462383" cy="500863"/>
          </a:xfrm>
          <a:prstGeom prst="rect">
            <a:avLst/>
          </a:prstGeom>
        </p:spPr>
      </p:pic>
      <p:pic>
        <p:nvPicPr>
          <p:cNvPr id="16" name="Picture 2" descr="http://science-all.com/images/wallpapers/baby-pic/baby-pic-2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31767">
            <a:off x="3249154" y="5780872"/>
            <a:ext cx="608647" cy="41529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Gears in red by aztle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07695">
            <a:off x="3790313" y="5510595"/>
            <a:ext cx="487681" cy="487681"/>
          </a:xfrm>
          <a:prstGeom prst="rect">
            <a:avLst/>
          </a:prstGeom>
        </p:spPr>
      </p:pic>
      <p:pic>
        <p:nvPicPr>
          <p:cNvPr id="20" name="Picture 4" descr="http://media.mnn.com/assets/images/2016/01/cute-baby.jpg.838x0_q8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4"/>
          <a:stretch/>
        </p:blipFill>
        <p:spPr bwMode="auto">
          <a:xfrm rot="4832525">
            <a:off x="4266489" y="5875405"/>
            <a:ext cx="531801" cy="52133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19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Now a growing list of such information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“Occam” style bit-length compressibility</a:t>
            </a:r>
          </a:p>
          <a:p>
            <a:r>
              <a:rPr lang="en-US" dirty="0"/>
              <a:t>Sample compression schemes</a:t>
            </a:r>
          </a:p>
          <a:p>
            <a:r>
              <a:rPr lang="en-US" dirty="0"/>
              <a:t>Differential Privacy</a:t>
            </a:r>
          </a:p>
          <a:p>
            <a:r>
              <a:rPr lang="en-US" dirty="0"/>
              <a:t>And other related information theoretic measures</a:t>
            </a:r>
          </a:p>
        </p:txBody>
      </p:sp>
    </p:spTree>
    <p:extLst>
      <p:ext uri="{BB962C8B-B14F-4D97-AF65-F5344CB8AC3E}">
        <p14:creationId xmlns:p14="http://schemas.microsoft.com/office/powerpoint/2010/main" val="2938917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Now a growing list of such information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“Occam” style bit-length compressibility</a:t>
            </a:r>
          </a:p>
          <a:p>
            <a:r>
              <a:rPr lang="en-US" dirty="0"/>
              <a:t>Sample compression schemes</a:t>
            </a:r>
          </a:p>
          <a:p>
            <a:r>
              <a:rPr lang="en-US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Differential Privacy (The Rest of This Talk)</a:t>
            </a:r>
          </a:p>
          <a:p>
            <a:r>
              <a:rPr lang="en-US" dirty="0"/>
              <a:t>And other related information theoretic measures</a:t>
            </a:r>
          </a:p>
        </p:txBody>
      </p:sp>
    </p:spTree>
    <p:extLst>
      <p:ext uri="{BB962C8B-B14F-4D97-AF65-F5344CB8AC3E}">
        <p14:creationId xmlns:p14="http://schemas.microsoft.com/office/powerpoint/2010/main" val="33034487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Choosing a Formalism: </a:t>
            </a:r>
            <a:br>
              <a:rPr lang="en-US" dirty="0"/>
            </a:br>
            <a:r>
              <a:rPr lang="en-US" dirty="0"/>
              <a:t>Statistical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data universe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A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consisting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points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sampled </a:t>
                </a:r>
                <a:r>
                  <a:rPr lang="en-US" dirty="0" err="1"/>
                  <a:t>i.i.d</a:t>
                </a:r>
                <a:r>
                  <a:rPr lang="en-US" dirty="0"/>
                  <a:t>.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Cloud by SavanaPrice - Blue cloud that would work for children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50" y="4578294"/>
            <a:ext cx="2529374" cy="1471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858221" y="5064056"/>
                <a:ext cx="817852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cap="none" spc="0" dirty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n-US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8221" y="5064056"/>
                <a:ext cx="817852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5466743" y="4523840"/>
            <a:ext cx="1648658" cy="1648658"/>
            <a:chOff x="5530751" y="5072480"/>
            <a:chExt cx="1648658" cy="1648658"/>
          </a:xfrm>
        </p:grpSpPr>
        <p:pic>
          <p:nvPicPr>
            <p:cNvPr id="6" name="Picture 5" descr="File:Database icon simple.png - Wikimedia Common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751" y="5072480"/>
              <a:ext cx="1648658" cy="16486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6022050" y="5588615"/>
                  <a:ext cx="861133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cap="none" spc="0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𝑫</m:t>
                        </m:r>
                      </m:oMath>
                    </m:oMathPara>
                  </a14:m>
                  <a:endParaRPr lang="en-US" sz="5400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2050" y="5588615"/>
                  <a:ext cx="861133" cy="92333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Curved Down Arrow 8"/>
          <p:cNvSpPr/>
          <p:nvPr/>
        </p:nvSpPr>
        <p:spPr>
          <a:xfrm>
            <a:off x="2871216" y="4451611"/>
            <a:ext cx="2953512" cy="4861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2987040" y="4873752"/>
            <a:ext cx="2837688" cy="310896"/>
          </a:xfrm>
          <a:prstGeom prst="curvedDownArrow">
            <a:avLst>
              <a:gd name="adj1" fmla="val 25000"/>
              <a:gd name="adj2" fmla="val 50000"/>
              <a:gd name="adj3" fmla="val 494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Up Arrow 12"/>
          <p:cNvSpPr/>
          <p:nvPr/>
        </p:nvSpPr>
        <p:spPr>
          <a:xfrm>
            <a:off x="3319081" y="5831401"/>
            <a:ext cx="2478024" cy="31197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Up Arrow 13"/>
          <p:cNvSpPr/>
          <p:nvPr/>
        </p:nvSpPr>
        <p:spPr>
          <a:xfrm>
            <a:off x="3316033" y="5663761"/>
            <a:ext cx="2478024" cy="19060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3355848" y="5385816"/>
            <a:ext cx="2401633" cy="121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1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Choosing a Formalism: </a:t>
            </a:r>
            <a:br>
              <a:rPr lang="en-US" dirty="0"/>
            </a:br>
            <a:r>
              <a:rPr lang="en-US" dirty="0"/>
              <a:t>Statistical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A </a:t>
                </a:r>
                <a:r>
                  <a:rPr lang="en-US" i="1" dirty="0"/>
                  <a:t>statistical query </a:t>
                </a:r>
                <a:r>
                  <a:rPr lang="en-US" dirty="0"/>
                  <a:t>is defined by a predicate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→[0,1]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 algn="ctr">
                  <a:buNone/>
                </a:pPr>
                <a:endParaRPr lang="en-US" dirty="0"/>
              </a:p>
              <a:p>
                <a:r>
                  <a:rPr lang="en-US" dirty="0"/>
                  <a:t>The value of a statistical query is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∼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A statistical estimator is an algorithm for estimating statistical query: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)→[0,1]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241" r="-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00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Choosing a Formalism: </a:t>
            </a:r>
            <a:br>
              <a:rPr lang="en-US" dirty="0"/>
            </a:br>
            <a:r>
              <a:rPr lang="en-US" dirty="0"/>
              <a:t>Statistical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dirty="0"/>
                  <a:t>Loses little generality. Captures, e.g.</a:t>
                </a:r>
              </a:p>
              <a:p>
                <a:r>
                  <a:rPr lang="en-US" dirty="0"/>
                  <a:t>Means, variances, correlations, etc.</a:t>
                </a:r>
              </a:p>
              <a:p>
                <a:r>
                  <a:rPr lang="en-US" dirty="0"/>
                  <a:t>Risk of a hypothesis:</a:t>
                </a:r>
              </a:p>
              <a:p>
                <a:pPr marL="0" indent="0" algn="ctr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]]</m:t>
                    </m:r>
                  </m:oMath>
                </a14:m>
                <a:endParaRPr lang="en-US" dirty="0"/>
              </a:p>
              <a:p>
                <a:r>
                  <a:rPr lang="en-US" i="1" dirty="0"/>
                  <a:t>Gradient</a:t>
                </a:r>
                <a:r>
                  <a:rPr lang="en-US" dirty="0"/>
                  <a:t> of risk of a hypothesis:</a:t>
                </a:r>
              </a:p>
              <a:p>
                <a:pPr marL="0" indent="0" algn="ctr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)∼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]]</m:t>
                    </m:r>
                  </m:oMath>
                </a14:m>
                <a:endParaRPr lang="en-US" dirty="0"/>
              </a:p>
              <a:p>
                <a:r>
                  <a:rPr lang="en-US" i="1" dirty="0"/>
                  <a:t>Almost* </a:t>
                </a:r>
                <a:r>
                  <a:rPr lang="en-US" dirty="0"/>
                  <a:t>all of PAC learning</a:t>
                </a:r>
              </a:p>
              <a:p>
                <a:pPr marL="0" indent="0">
                  <a:buNone/>
                </a:pPr>
                <a:r>
                  <a:rPr lang="en-US" i="1" dirty="0"/>
                  <a:t>  </a:t>
                </a:r>
                <a:r>
                  <a:rPr lang="en-US" sz="1800" i="1" dirty="0"/>
                  <a:t>*Except Parity functions</a:t>
                </a:r>
                <a:endParaRPr lang="en-US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512px-Overfitting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76249" y="172738"/>
            <a:ext cx="1710337" cy="17103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868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Choosing a Formalism: </a:t>
            </a:r>
            <a:br>
              <a:rPr lang="en-US" dirty="0"/>
            </a:br>
            <a:r>
              <a:rPr lang="en-US" dirty="0"/>
              <a:t>Statistical Queries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Adaptively Chosen Queries: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http://assets-s3.usmagazine.com/uploads/assets/articles/82136-new-gerber-baby-is-7-month-old-girl-named-grace/1421876680_grace-gerber-baby-z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715768"/>
            <a:ext cx="914400" cy="9144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conrad.com/medias/global/ce/1000_1999/1900/1900/1905/190517_RB_00_FB.EPS_1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7303" y="2858294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275267" y="2249638"/>
                <a:ext cx="800219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cap="none" spc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US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267" y="2249638"/>
                <a:ext cx="800219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6628031" y="2548736"/>
            <a:ext cx="1648658" cy="1648658"/>
            <a:chOff x="5530751" y="5072480"/>
            <a:chExt cx="1648658" cy="1648658"/>
          </a:xfrm>
        </p:grpSpPr>
        <p:pic>
          <p:nvPicPr>
            <p:cNvPr id="12" name="Picture 11" descr="File:Database icon simple.png - Wikimedia Common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751" y="5072480"/>
              <a:ext cx="1648658" cy="16486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6022050" y="5588615"/>
                  <a:ext cx="861133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cap="none" spc="0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𝑫</m:t>
                        </m:r>
                      </m:oMath>
                    </m:oMathPara>
                  </a14:m>
                  <a:endParaRPr lang="en-US" sz="5400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2050" y="5588615"/>
                  <a:ext cx="861133" cy="92333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Left Arrow 5"/>
          <p:cNvSpPr/>
          <p:nvPr/>
        </p:nvSpPr>
        <p:spPr>
          <a:xfrm>
            <a:off x="5980303" y="3172967"/>
            <a:ext cx="842801" cy="4240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ight Arrow 14"/>
              <p:cNvSpPr/>
              <p:nvPr/>
            </p:nvSpPr>
            <p:spPr>
              <a:xfrm>
                <a:off x="1664208" y="2858294"/>
                <a:ext cx="3035808" cy="31467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ight Arrow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208" y="2858294"/>
                <a:ext cx="3035808" cy="314673"/>
              </a:xfrm>
              <a:prstGeom prst="rightArrow">
                <a:avLst/>
              </a:prstGeom>
              <a:blipFill>
                <a:blip r:embed="rId7"/>
                <a:stretch>
                  <a:fillRect b="-22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Left Arrow 15"/>
              <p:cNvSpPr/>
              <p:nvPr/>
            </p:nvSpPr>
            <p:spPr>
              <a:xfrm>
                <a:off x="1664208" y="3346704"/>
                <a:ext cx="3035808" cy="310896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Left Arrow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208" y="3346704"/>
                <a:ext cx="3035808" cy="310896"/>
              </a:xfrm>
              <a:prstGeom prst="leftArrow">
                <a:avLst/>
              </a:prstGeom>
              <a:blipFill>
                <a:blip r:embed="rId8"/>
                <a:stretch>
                  <a:fillRect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6676800" y="1167187"/>
            <a:ext cx="1752698" cy="1019994"/>
            <a:chOff x="5980303" y="864744"/>
            <a:chExt cx="2529374" cy="1471986"/>
          </a:xfrm>
        </p:grpSpPr>
        <p:pic>
          <p:nvPicPr>
            <p:cNvPr id="18" name="Picture 17" descr="Cloud by SavanaPrice - Blue cloud that would work for children ...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0303" y="864744"/>
              <a:ext cx="2529374" cy="14719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6872075" y="1112979"/>
                  <a:ext cx="817852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cap="none" spc="0" dirty="0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𝑷</m:t>
                        </m:r>
                      </m:oMath>
                    </m:oMathPara>
                  </a14:m>
                  <a:endParaRPr lang="en-US" sz="5400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2075" y="1112979"/>
                  <a:ext cx="817852" cy="923330"/>
                </a:xfrm>
                <a:prstGeom prst="rect">
                  <a:avLst/>
                </a:prstGeom>
                <a:blipFill>
                  <a:blip r:embed="rId10"/>
                  <a:stretch>
                    <a:fillRect l="-5376" b="-104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Down Arrow 19"/>
          <p:cNvSpPr/>
          <p:nvPr/>
        </p:nvSpPr>
        <p:spPr>
          <a:xfrm>
            <a:off x="7351776" y="2206824"/>
            <a:ext cx="283464" cy="4537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6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Choosing a Formalism: </a:t>
            </a:r>
            <a:br>
              <a:rPr lang="en-US" dirty="0"/>
            </a:br>
            <a:r>
              <a:rPr lang="en-US" dirty="0"/>
              <a:t>Statistical Queries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Adaptively Chosen Queries: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 descr="http://assets-s3.usmagazine.com/uploads/assets/articles/82136-new-gerber-baby-is-7-month-old-girl-named-grace/1421876680_grace-gerber-baby-z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715768"/>
            <a:ext cx="914400" cy="9144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conrad.com/medias/global/ce/1000_1999/1900/1900/1905/190517_RB_00_FB.EPS_1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7303" y="2858294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275267" y="2249638"/>
                <a:ext cx="800219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cap="none" spc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US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267" y="2249638"/>
                <a:ext cx="800219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6628031" y="2548736"/>
            <a:ext cx="1648658" cy="1648658"/>
            <a:chOff x="5530751" y="5072480"/>
            <a:chExt cx="1648658" cy="1648658"/>
          </a:xfrm>
        </p:grpSpPr>
        <p:pic>
          <p:nvPicPr>
            <p:cNvPr id="12" name="Picture 11" descr="File:Database icon simple.png - Wikimedia Common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751" y="5072480"/>
              <a:ext cx="1648658" cy="16486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6022050" y="5588615"/>
                  <a:ext cx="861133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cap="none" spc="0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𝑫</m:t>
                        </m:r>
                      </m:oMath>
                    </m:oMathPara>
                  </a14:m>
                  <a:endParaRPr lang="en-US" sz="5400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2050" y="5588615"/>
                  <a:ext cx="861133" cy="92333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Left Arrow 5"/>
          <p:cNvSpPr/>
          <p:nvPr/>
        </p:nvSpPr>
        <p:spPr>
          <a:xfrm>
            <a:off x="5980303" y="3172967"/>
            <a:ext cx="842801" cy="4240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ight Arrow 14"/>
              <p:cNvSpPr/>
              <p:nvPr/>
            </p:nvSpPr>
            <p:spPr>
              <a:xfrm>
                <a:off x="1664208" y="2858294"/>
                <a:ext cx="3035808" cy="31467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ight Arrow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208" y="2858294"/>
                <a:ext cx="3035808" cy="314673"/>
              </a:xfrm>
              <a:prstGeom prst="rightArrow">
                <a:avLst/>
              </a:prstGeom>
              <a:blipFill>
                <a:blip r:embed="rId7"/>
                <a:stretch>
                  <a:fillRect b="-22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Left Arrow 15"/>
              <p:cNvSpPr/>
              <p:nvPr/>
            </p:nvSpPr>
            <p:spPr>
              <a:xfrm>
                <a:off x="1664208" y="3346704"/>
                <a:ext cx="3035808" cy="310896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Left Arrow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208" y="3346704"/>
                <a:ext cx="3035808" cy="310896"/>
              </a:xfrm>
              <a:prstGeom prst="leftArrow">
                <a:avLst/>
              </a:prstGeom>
              <a:blipFill>
                <a:blip r:embed="rId8"/>
                <a:stretch>
                  <a:fillRect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6676800" y="1167187"/>
            <a:ext cx="1752698" cy="1019994"/>
            <a:chOff x="5980303" y="864744"/>
            <a:chExt cx="2529374" cy="1471986"/>
          </a:xfrm>
        </p:grpSpPr>
        <p:pic>
          <p:nvPicPr>
            <p:cNvPr id="18" name="Picture 17" descr="Cloud by SavanaPrice - Blue cloud that would work for children ...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0303" y="864744"/>
              <a:ext cx="2529374" cy="14719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6872075" y="1112979"/>
                  <a:ext cx="817852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cap="none" spc="0" dirty="0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𝑷</m:t>
                        </m:r>
                      </m:oMath>
                    </m:oMathPara>
                  </a14:m>
                  <a:endParaRPr lang="en-US" sz="5400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2075" y="1112979"/>
                  <a:ext cx="817852" cy="923330"/>
                </a:xfrm>
                <a:prstGeom prst="rect">
                  <a:avLst/>
                </a:prstGeom>
                <a:blipFill>
                  <a:blip r:embed="rId10"/>
                  <a:stretch>
                    <a:fillRect l="-5376" b="-104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Down Arrow 19"/>
          <p:cNvSpPr/>
          <p:nvPr/>
        </p:nvSpPr>
        <p:spPr>
          <a:xfrm>
            <a:off x="7351776" y="2206824"/>
            <a:ext cx="283464" cy="4537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mmunity.mis.temple.edu/lsolomon/files/2013/10/shakeshack-lincolnroad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144" y="4069067"/>
            <a:ext cx="3079331" cy="193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332" y="414069"/>
            <a:ext cx="5236234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3"/>
              </a:rPr>
              <a:t>Trustworthy-broker@trustme.com</a:t>
            </a:r>
            <a:endParaRPr lang="en-US" dirty="0"/>
          </a:p>
          <a:p>
            <a:r>
              <a:rPr lang="en-US" dirty="0"/>
              <a:t>To: </a:t>
            </a:r>
            <a:r>
              <a:rPr lang="en-US" dirty="0">
                <a:hlinkClick r:id="rId4"/>
              </a:rPr>
              <a:t>aaroth@cis.upenn.edu</a:t>
            </a:r>
            <a:endParaRPr lang="en-US" dirty="0"/>
          </a:p>
          <a:p>
            <a:r>
              <a:rPr lang="en-US" dirty="0"/>
              <a:t>Date: 3/1/15</a:t>
            </a:r>
          </a:p>
          <a:p>
            <a:r>
              <a:rPr lang="en-US" dirty="0"/>
              <a:t>Subject: Gr8 investment tip!!!</a:t>
            </a:r>
          </a:p>
          <a:p>
            <a:endParaRPr lang="en-US" dirty="0"/>
          </a:p>
          <a:p>
            <a:r>
              <a:rPr lang="en-US" dirty="0"/>
              <a:t>Down again.  </a:t>
            </a:r>
          </a:p>
          <a:p>
            <a:endParaRPr lang="en-US" dirty="0"/>
          </a:p>
        </p:txBody>
      </p:sp>
      <p:pic>
        <p:nvPicPr>
          <p:cNvPr id="5" name="Picture 6" descr="http://icons.iconarchive.com/icons/visualpharm/must-have/128/Stock-Index-Down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123" y="4708554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6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Choosing a Formalism: </a:t>
            </a:r>
            <a:br>
              <a:rPr lang="en-US" dirty="0"/>
            </a:br>
            <a:r>
              <a:rPr lang="en-US" dirty="0"/>
              <a:t>Statistical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/>
                  <a:t>Adaptively Chosen Queries: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 statistical estimator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</m:oMath>
                </a14:m>
                <a:r>
                  <a:rPr lang="en-US" dirty="0"/>
                  <a:t>-accurate for  sequences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adaptively chosen queries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if for all       and          , with probability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i="0" dirty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en-US" i="1" dirty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59" t="-2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://assets-s3.usmagazine.com/uploads/assets/articles/82136-new-gerber-baby-is-7-month-old-girl-named-grace/1421876680_grace-gerber-baby-zo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715768"/>
            <a:ext cx="914400" cy="9144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conrad.com/medias/global/ce/1000_1999/1900/1900/1905/190517_RB_00_FB.EPS_1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7303" y="2858294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275267" y="2249638"/>
                <a:ext cx="800219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cap="none" spc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US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267" y="2249638"/>
                <a:ext cx="800219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6628031" y="2548736"/>
            <a:ext cx="1648658" cy="1648658"/>
            <a:chOff x="5530751" y="5072480"/>
            <a:chExt cx="1648658" cy="1648658"/>
          </a:xfrm>
        </p:grpSpPr>
        <p:pic>
          <p:nvPicPr>
            <p:cNvPr id="12" name="Picture 11" descr="File:Database icon simple.png - Wikimedia Common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751" y="5072480"/>
              <a:ext cx="1648658" cy="16486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6022050" y="5588615"/>
                  <a:ext cx="861133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cap="none" spc="0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𝑫</m:t>
                        </m:r>
                      </m:oMath>
                    </m:oMathPara>
                  </a14:m>
                  <a:endParaRPr lang="en-US" sz="5400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2050" y="5588615"/>
                  <a:ext cx="861133" cy="92333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Left Arrow 5"/>
          <p:cNvSpPr/>
          <p:nvPr/>
        </p:nvSpPr>
        <p:spPr>
          <a:xfrm>
            <a:off x="5980303" y="3172967"/>
            <a:ext cx="842801" cy="4240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ight Arrow 14"/>
              <p:cNvSpPr/>
              <p:nvPr/>
            </p:nvSpPr>
            <p:spPr>
              <a:xfrm>
                <a:off x="1664208" y="2858294"/>
                <a:ext cx="3035808" cy="31467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ight Arrow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208" y="2858294"/>
                <a:ext cx="3035808" cy="314673"/>
              </a:xfrm>
              <a:prstGeom prst="rightArrow">
                <a:avLst/>
              </a:prstGeom>
              <a:blipFill>
                <a:blip r:embed="rId8"/>
                <a:stretch>
                  <a:fillRect b="-22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Left Arrow 15"/>
              <p:cNvSpPr/>
              <p:nvPr/>
            </p:nvSpPr>
            <p:spPr>
              <a:xfrm>
                <a:off x="1664208" y="3346704"/>
                <a:ext cx="3035808" cy="310896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Left Arrow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208" y="3346704"/>
                <a:ext cx="3035808" cy="310896"/>
              </a:xfrm>
              <a:prstGeom prst="leftArrow">
                <a:avLst/>
              </a:prstGeom>
              <a:blipFill>
                <a:blip r:embed="rId9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6676800" y="1167187"/>
            <a:ext cx="1752698" cy="1019994"/>
            <a:chOff x="5980303" y="864744"/>
            <a:chExt cx="2529374" cy="1471986"/>
          </a:xfrm>
        </p:grpSpPr>
        <p:pic>
          <p:nvPicPr>
            <p:cNvPr id="18" name="Picture 17" descr="Cloud by SavanaPrice - Blue cloud that would work for children ...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0303" y="864744"/>
              <a:ext cx="2529374" cy="14719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6872075" y="1112979"/>
                  <a:ext cx="817852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cap="none" spc="0" dirty="0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𝑷</m:t>
                        </m:r>
                      </m:oMath>
                    </m:oMathPara>
                  </a14:m>
                  <a:endParaRPr lang="en-US" sz="5400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2075" y="1112979"/>
                  <a:ext cx="817852" cy="923330"/>
                </a:xfrm>
                <a:prstGeom prst="rect">
                  <a:avLst/>
                </a:prstGeom>
                <a:blipFill>
                  <a:blip r:embed="rId11"/>
                  <a:stretch>
                    <a:fillRect l="-5376" b="-104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Down Arrow 19"/>
          <p:cNvSpPr/>
          <p:nvPr/>
        </p:nvSpPr>
        <p:spPr>
          <a:xfrm>
            <a:off x="7351776" y="2206824"/>
            <a:ext cx="283464" cy="4537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 descr="http://assets-s3.usmagazine.com/uploads/assets/articles/82136-new-gerber-baby-is-7-month-old-girl-named-grace/1421876680_grace-gerber-baby-zo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454" y="4958693"/>
            <a:ext cx="402528" cy="40252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Cloud by SavanaPrice - Blue cloud that would work for children ..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671" y="4978862"/>
            <a:ext cx="691681" cy="4025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021743" y="4988006"/>
                <a:ext cx="260159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cap="none" spc="0" dirty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n-US" sz="2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743" y="4988006"/>
                <a:ext cx="260159" cy="461665"/>
              </a:xfrm>
              <a:prstGeom prst="rect">
                <a:avLst/>
              </a:prstGeom>
              <a:blipFill>
                <a:blip r:embed="rId12"/>
                <a:stretch>
                  <a:fillRect l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ight Arrow 20"/>
              <p:cNvSpPr/>
              <p:nvPr/>
            </p:nvSpPr>
            <p:spPr>
              <a:xfrm>
                <a:off x="1661160" y="2864390"/>
                <a:ext cx="3035808" cy="31467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ight Arrow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160" y="2864390"/>
                <a:ext cx="3035808" cy="314673"/>
              </a:xfrm>
              <a:prstGeom prst="rightArrow">
                <a:avLst/>
              </a:prstGeom>
              <a:blipFill>
                <a:blip r:embed="rId13"/>
                <a:stretch>
                  <a:fillRect b="-22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Left Arrow 24"/>
              <p:cNvSpPr/>
              <p:nvPr/>
            </p:nvSpPr>
            <p:spPr>
              <a:xfrm>
                <a:off x="1661160" y="3343656"/>
                <a:ext cx="3035808" cy="310896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Left Arrow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160" y="3343656"/>
                <a:ext cx="3035808" cy="310896"/>
              </a:xfrm>
              <a:prstGeom prst="leftArrow">
                <a:avLst/>
              </a:prstGeom>
              <a:blipFill>
                <a:blip r:embed="rId14"/>
                <a:stretch>
                  <a:fillRect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044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2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xit" presetSubtype="8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2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24" grpId="0"/>
      <p:bldP spid="21" grpId="0" animBg="1"/>
      <p:bldP spid="2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Baseline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Non-Adaptive Queries: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sz="2000" dirty="0"/>
                  <a:t>The “empirical average mechanism”: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≔ 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sz="2000" dirty="0"/>
                  <a:t> can answer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i="1" dirty="0"/>
                  <a:t>non-adaptive</a:t>
                </a:r>
                <a:r>
                  <a:rPr lang="en-US" sz="2000" dirty="0"/>
                  <a:t> queries with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(0.01,0.01)</m:t>
                    </m:r>
                  </m:oMath>
                </a14:m>
                <a:r>
                  <a:rPr lang="en-US" sz="2000" dirty="0"/>
                  <a:t>-accuracy where: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://assets-s3.usmagazine.com/uploads/assets/articles/82136-new-gerber-baby-is-7-month-old-girl-named-grace/1421876680_grace-gerber-baby-zo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715768"/>
            <a:ext cx="914400" cy="9144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onrad.com/medias/global/ce/1000_1999/1900/1900/1905/190517_RB_00_FB.EPS_1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7303" y="2858294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275267" y="2249638"/>
                <a:ext cx="800219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cap="none" spc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US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267" y="2249638"/>
                <a:ext cx="800219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6628031" y="2548736"/>
            <a:ext cx="1648658" cy="1648658"/>
            <a:chOff x="5530751" y="5072480"/>
            <a:chExt cx="1648658" cy="1648658"/>
          </a:xfrm>
        </p:grpSpPr>
        <p:pic>
          <p:nvPicPr>
            <p:cNvPr id="8" name="Picture 7" descr="File:Database icon simple.png - Wikimedia Common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751" y="5072480"/>
              <a:ext cx="1648658" cy="16486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6022050" y="5588615"/>
                  <a:ext cx="861133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cap="none" spc="0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𝑫</m:t>
                        </m:r>
                      </m:oMath>
                    </m:oMathPara>
                  </a14:m>
                  <a:endParaRPr lang="en-US" sz="5400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2050" y="5588615"/>
                  <a:ext cx="861133" cy="92333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Left Arrow 9"/>
          <p:cNvSpPr/>
          <p:nvPr/>
        </p:nvSpPr>
        <p:spPr>
          <a:xfrm>
            <a:off x="5980303" y="3172967"/>
            <a:ext cx="842801" cy="4240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676800" y="1167187"/>
            <a:ext cx="1752698" cy="1019994"/>
            <a:chOff x="5980303" y="864744"/>
            <a:chExt cx="2529374" cy="1471986"/>
          </a:xfrm>
        </p:grpSpPr>
        <p:pic>
          <p:nvPicPr>
            <p:cNvPr id="14" name="Picture 13" descr="Cloud by SavanaPrice - Blue cloud that would work for children ...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0303" y="864744"/>
              <a:ext cx="2529374" cy="14719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6872075" y="1112979"/>
                  <a:ext cx="817852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cap="none" spc="0" dirty="0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𝑷</m:t>
                        </m:r>
                      </m:oMath>
                    </m:oMathPara>
                  </a14:m>
                  <a:endParaRPr lang="en-US" sz="5400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2075" y="1112979"/>
                  <a:ext cx="817852" cy="923330"/>
                </a:xfrm>
                <a:prstGeom prst="rect">
                  <a:avLst/>
                </a:prstGeom>
                <a:blipFill>
                  <a:blip r:embed="rId9"/>
                  <a:stretch>
                    <a:fillRect l="-5376" b="-104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Down Arrow 15"/>
          <p:cNvSpPr/>
          <p:nvPr/>
        </p:nvSpPr>
        <p:spPr>
          <a:xfrm>
            <a:off x="7351776" y="2206824"/>
            <a:ext cx="283464" cy="4537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543050" y="2048256"/>
            <a:ext cx="3824478" cy="2057400"/>
            <a:chOff x="1543050" y="2048256"/>
            <a:chExt cx="3824478" cy="2057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urved Down Arrow 16"/>
                <p:cNvSpPr/>
                <p:nvPr/>
              </p:nvSpPr>
              <p:spPr>
                <a:xfrm>
                  <a:off x="1543050" y="2048256"/>
                  <a:ext cx="3824478" cy="810038"/>
                </a:xfrm>
                <a:prstGeom prst="curvedDownArrow">
                  <a:avLst>
                    <a:gd name="adj1" fmla="val 14140"/>
                    <a:gd name="adj2" fmla="val 50000"/>
                    <a:gd name="adj3" fmla="val 25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Curved Down Arrow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3050" y="2048256"/>
                  <a:ext cx="3824478" cy="810038"/>
                </a:xfrm>
                <a:prstGeom prst="curvedDownArrow">
                  <a:avLst>
                    <a:gd name="adj1" fmla="val 14140"/>
                    <a:gd name="adj2" fmla="val 50000"/>
                    <a:gd name="adj3" fmla="val 25000"/>
                  </a:avLst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urved Up Arrow 18"/>
                <p:cNvSpPr/>
                <p:nvPr/>
              </p:nvSpPr>
              <p:spPr>
                <a:xfrm>
                  <a:off x="1655064" y="3502152"/>
                  <a:ext cx="3620203" cy="603504"/>
                </a:xfrm>
                <a:prstGeom prst="curved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Curved Up Arrow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5064" y="3502152"/>
                  <a:ext cx="3620203" cy="603504"/>
                </a:xfrm>
                <a:prstGeom prst="curvedUpArrow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3" name="Group 22"/>
            <p:cNvGrpSpPr/>
            <p:nvPr/>
          </p:nvGrpSpPr>
          <p:grpSpPr>
            <a:xfrm>
              <a:off x="3383881" y="2936263"/>
              <a:ext cx="73686" cy="291600"/>
              <a:chOff x="3419322" y="2858294"/>
              <a:chExt cx="73686" cy="291600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3419856" y="2858294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3419322" y="2966715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419738" y="3076742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1693889" y="2625828"/>
            <a:ext cx="3337811" cy="927529"/>
            <a:chOff x="1693889" y="2625828"/>
            <a:chExt cx="3337811" cy="927529"/>
          </a:xfrm>
        </p:grpSpPr>
        <p:grpSp>
          <p:nvGrpSpPr>
            <p:cNvPr id="28" name="Group 27"/>
            <p:cNvGrpSpPr/>
            <p:nvPr/>
          </p:nvGrpSpPr>
          <p:grpSpPr>
            <a:xfrm>
              <a:off x="3378885" y="2938760"/>
              <a:ext cx="73686" cy="291600"/>
              <a:chOff x="3536281" y="4932453"/>
              <a:chExt cx="73686" cy="291600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3536815" y="4932453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536281" y="5040874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536697" y="5150901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Left Arrow 30"/>
                <p:cNvSpPr/>
                <p:nvPr/>
              </p:nvSpPr>
              <p:spPr>
                <a:xfrm>
                  <a:off x="1693889" y="2625828"/>
                  <a:ext cx="3335312" cy="220495"/>
                </a:xfrm>
                <a:prstGeom prst="leftArrow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Left Arrow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3889" y="2625828"/>
                  <a:ext cx="3335312" cy="220495"/>
                </a:xfrm>
                <a:prstGeom prst="leftArrow">
                  <a:avLst/>
                </a:prstGeom>
                <a:blipFill>
                  <a:blip r:embed="rId12"/>
                  <a:stretch>
                    <a:fillRect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Left Arrow 31"/>
                <p:cNvSpPr/>
                <p:nvPr/>
              </p:nvSpPr>
              <p:spPr>
                <a:xfrm>
                  <a:off x="1696388" y="3332862"/>
                  <a:ext cx="3335312" cy="220495"/>
                </a:xfrm>
                <a:prstGeom prst="leftArrow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Left Arrow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6388" y="3332862"/>
                  <a:ext cx="3335312" cy="220495"/>
                </a:xfrm>
                <a:prstGeom prst="leftArrow">
                  <a:avLst/>
                </a:prstGeom>
                <a:blipFill>
                  <a:blip r:embed="rId13"/>
                  <a:stretch>
                    <a:fillRect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3699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Baseline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Non-Adaptive Queries: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sz="2000" dirty="0"/>
                  <a:t>The “empirical average mechanism”: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sz="2000" dirty="0"/>
                  <a:t> can answer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i="1" dirty="0"/>
                  <a:t>adaptive</a:t>
                </a:r>
                <a:r>
                  <a:rPr lang="en-US" sz="2000" dirty="0"/>
                  <a:t> queries with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0.01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,0.01)</m:t>
                    </m:r>
                  </m:oMath>
                </a14:m>
                <a:r>
                  <a:rPr lang="en-US" sz="2000" dirty="0"/>
                  <a:t>-accuracy where: </a:t>
                </a: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://assets-s3.usmagazine.com/uploads/assets/articles/82136-new-gerber-baby-is-7-month-old-girl-named-grace/1421876680_grace-gerber-baby-zo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715768"/>
            <a:ext cx="914400" cy="9144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onrad.com/medias/global/ce/1000_1999/1900/1900/1905/190517_RB_00_FB.EPS_1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7303" y="2858294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275267" y="2249638"/>
                <a:ext cx="800219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cap="none" spc="0" smtClean="0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US" sz="54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267" y="2249638"/>
                <a:ext cx="800219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6628031" y="2548736"/>
            <a:ext cx="1648658" cy="1648658"/>
            <a:chOff x="5530751" y="5072480"/>
            <a:chExt cx="1648658" cy="1648658"/>
          </a:xfrm>
        </p:grpSpPr>
        <p:pic>
          <p:nvPicPr>
            <p:cNvPr id="8" name="Picture 7" descr="File:Database icon simple.png - Wikimedia Common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751" y="5072480"/>
              <a:ext cx="1648658" cy="164865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6022050" y="5588615"/>
                  <a:ext cx="861133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cap="none" spc="0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𝑫</m:t>
                        </m:r>
                      </m:oMath>
                    </m:oMathPara>
                  </a14:m>
                  <a:endParaRPr lang="en-US" sz="5400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2050" y="5588615"/>
                  <a:ext cx="861133" cy="92333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Left Arrow 9"/>
          <p:cNvSpPr/>
          <p:nvPr/>
        </p:nvSpPr>
        <p:spPr>
          <a:xfrm>
            <a:off x="5980303" y="3172967"/>
            <a:ext cx="842801" cy="4240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676800" y="1167187"/>
            <a:ext cx="1752698" cy="1019994"/>
            <a:chOff x="5980303" y="864744"/>
            <a:chExt cx="2529374" cy="1471986"/>
          </a:xfrm>
        </p:grpSpPr>
        <p:pic>
          <p:nvPicPr>
            <p:cNvPr id="14" name="Picture 13" descr="Cloud by SavanaPrice - Blue cloud that would work for children ...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0303" y="864744"/>
              <a:ext cx="2529374" cy="14719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6872075" y="1112979"/>
                  <a:ext cx="817852" cy="92333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1" cap="none" spc="0" dirty="0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𝑷</m:t>
                        </m:r>
                      </m:oMath>
                    </m:oMathPara>
                  </a14:m>
                  <a:endParaRPr lang="en-US" sz="5400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72075" y="1112979"/>
                  <a:ext cx="817852" cy="923330"/>
                </a:xfrm>
                <a:prstGeom prst="rect">
                  <a:avLst/>
                </a:prstGeom>
                <a:blipFill>
                  <a:blip r:embed="rId9"/>
                  <a:stretch>
                    <a:fillRect l="-5376" b="-104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Down Arrow 15"/>
          <p:cNvSpPr/>
          <p:nvPr/>
        </p:nvSpPr>
        <p:spPr>
          <a:xfrm>
            <a:off x="7351776" y="2206824"/>
            <a:ext cx="283464" cy="4537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1693889" y="2625828"/>
            <a:ext cx="3337811" cy="927529"/>
            <a:chOff x="1693889" y="2625828"/>
            <a:chExt cx="3337811" cy="927529"/>
          </a:xfrm>
        </p:grpSpPr>
        <p:grpSp>
          <p:nvGrpSpPr>
            <p:cNvPr id="28" name="Group 27"/>
            <p:cNvGrpSpPr/>
            <p:nvPr/>
          </p:nvGrpSpPr>
          <p:grpSpPr>
            <a:xfrm>
              <a:off x="3378885" y="2938760"/>
              <a:ext cx="73686" cy="291600"/>
              <a:chOff x="3536281" y="4932453"/>
              <a:chExt cx="73686" cy="291600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3536815" y="4932453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536281" y="5040874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536697" y="5150901"/>
                <a:ext cx="73152" cy="73152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Left Arrow 30"/>
                <p:cNvSpPr/>
                <p:nvPr/>
              </p:nvSpPr>
              <p:spPr>
                <a:xfrm>
                  <a:off x="1693889" y="2625828"/>
                  <a:ext cx="3335312" cy="220495"/>
                </a:xfrm>
                <a:prstGeom prst="leftArrow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Left Arrow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3889" y="2625828"/>
                  <a:ext cx="3335312" cy="220495"/>
                </a:xfrm>
                <a:prstGeom prst="leftArrow">
                  <a:avLst/>
                </a:prstGeom>
                <a:blipFill>
                  <a:blip r:embed="rId10"/>
                  <a:stretch>
                    <a:fillRect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Left Arrow 31"/>
                <p:cNvSpPr/>
                <p:nvPr/>
              </p:nvSpPr>
              <p:spPr>
                <a:xfrm>
                  <a:off x="1696388" y="3332862"/>
                  <a:ext cx="3335312" cy="220495"/>
                </a:xfrm>
                <a:prstGeom prst="leftArrow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Left Arrow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6388" y="3332862"/>
                  <a:ext cx="3335312" cy="220495"/>
                </a:xfrm>
                <a:prstGeom prst="leftArrow">
                  <a:avLst/>
                </a:prstGeom>
                <a:blipFill>
                  <a:blip r:embed="rId11"/>
                  <a:stretch>
                    <a:fillRect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519115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Baseline</a:t>
            </a:r>
          </a:p>
        </p:txBody>
      </p:sp>
      <p:pic>
        <p:nvPicPr>
          <p:cNvPr id="4" name="Picture 2" descr="http://assets-s3.usmagazine.com/uploads/assets/articles/82136-new-gerber-baby-is-7-month-old-girl-named-grace/1421876680_grace-gerber-baby-zoo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51" y="478361"/>
            <a:ext cx="1347264" cy="134726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628650" y="1825625"/>
                <a:ext cx="7886700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000" dirty="0"/>
                  <a:t>Overfitting with empirical means doesn’t require an adversary.</a:t>
                </a:r>
              </a:p>
              <a:p>
                <a:pPr marL="0" indent="0" algn="ctr">
                  <a:buNone/>
                </a:pPr>
                <a:endParaRPr lang="en-US" sz="2000" dirty="0"/>
              </a:p>
              <a:p>
                <a:pPr marL="0" indent="0" algn="ctr">
                  <a:buNone/>
                </a:pPr>
                <a:r>
                  <a:rPr lang="en-US" sz="2000" dirty="0"/>
                  <a:t>A simple “Bagging” Based Algorithm:</a:t>
                </a:r>
              </a:p>
              <a:p>
                <a:pPr marL="0" indent="0">
                  <a:buNone/>
                </a:pPr>
                <a:r>
                  <a:rPr lang="en-US" sz="2000" dirty="0"/>
                  <a:t>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 from 1 to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 dirty="0"/>
                  <a:t>: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/>
                  <a:t>Pick a random classifier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→{−1,1}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/>
                  <a:t>Ask query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/>
                  <a:t>Observe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9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000" dirty="0"/>
                  <a:t>. 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000" dirty="0"/>
                  <a:t>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000" dirty="0"/>
                  <a:t> otherwise. </a:t>
                </a:r>
              </a:p>
              <a:p>
                <a:pPr marL="0" indent="0">
                  <a:buNone/>
                </a:pPr>
                <a:r>
                  <a:rPr lang="en-US" sz="2000" dirty="0"/>
                  <a:t>Output hypothesis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m:rPr>
                        <m:nor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majority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400" b="1" dirty="0"/>
                  <a:t>Claim</a:t>
                </a:r>
                <a:r>
                  <a:rPr lang="en-US" sz="2400" dirty="0"/>
                  <a:t>: With high probability,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has training error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e>
                      </m:d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825625"/>
                <a:ext cx="7886700" cy="4351338"/>
              </a:xfrm>
              <a:prstGeom prst="rect">
                <a:avLst/>
              </a:prstGeom>
              <a:blipFill>
                <a:blip r:embed="rId3"/>
                <a:stretch>
                  <a:fillRect l="-1159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826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Is this a real concern?</a:t>
            </a:r>
          </a:p>
        </p:txBody>
      </p:sp>
      <p:pic>
        <p:nvPicPr>
          <p:cNvPr id="32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51144" y="1542433"/>
            <a:ext cx="4589785" cy="2294893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Shape 321"/>
          <p:cNvSpPr/>
          <p:nvPr/>
        </p:nvSpPr>
        <p:spPr>
          <a:xfrm>
            <a:off x="267855" y="2030284"/>
            <a:ext cx="4663326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200"/>
            </a:pPr>
            <a:r>
              <a:rPr dirty="0"/>
              <a:t>Can get 1% improvement</a:t>
            </a:r>
          </a:p>
          <a:p>
            <a:pPr>
              <a:defRPr sz="3200"/>
            </a:pPr>
            <a:r>
              <a:rPr dirty="0"/>
              <a:t>every few hundred queries.</a:t>
            </a:r>
          </a:p>
          <a:p>
            <a:pPr>
              <a:defRPr sz="3200"/>
            </a:pPr>
            <a:r>
              <a:rPr dirty="0"/>
              <a:t>[</a:t>
            </a:r>
            <a:r>
              <a:rPr dirty="0" err="1"/>
              <a:t>Frostig-H</a:t>
            </a:r>
            <a:r>
              <a:rPr lang="en-US" dirty="0" err="1"/>
              <a:t>ardt</a:t>
            </a:r>
            <a:r>
              <a:rPr dirty="0"/>
              <a:t>]</a:t>
            </a:r>
          </a:p>
        </p:txBody>
      </p:sp>
      <p:sp>
        <p:nvSpPr>
          <p:cNvPr id="322" name="Shape 322"/>
          <p:cNvSpPr/>
          <p:nvPr/>
        </p:nvSpPr>
        <p:spPr>
          <a:xfrm>
            <a:off x="1051230" y="4649842"/>
            <a:ext cx="7241145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200"/>
            </a:pPr>
            <a:r>
              <a:t>Bagging methods can have similar effect as </a:t>
            </a:r>
          </a:p>
          <a:p>
            <a:pPr algn="ctr">
              <a:defRPr sz="3200"/>
            </a:pPr>
            <a:r>
              <a:t>majority attack.</a:t>
            </a:r>
          </a:p>
        </p:txBody>
      </p:sp>
    </p:spTree>
    <p:extLst>
      <p:ext uri="{BB962C8B-B14F-4D97-AF65-F5344CB8AC3E}">
        <p14:creationId xmlns:p14="http://schemas.microsoft.com/office/powerpoint/2010/main" val="3125843360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Can we do better with a different statistical estimator?</a:t>
            </a:r>
          </a:p>
        </p:txBody>
      </p:sp>
    </p:spTree>
    <p:extLst>
      <p:ext uri="{BB962C8B-B14F-4D97-AF65-F5344CB8AC3E}">
        <p14:creationId xmlns:p14="http://schemas.microsoft.com/office/powerpoint/2010/main" val="37500355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990600" y="1447800"/>
            <a:ext cx="7239000" cy="1219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6118"/>
            <a:ext cx="7886700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/>
              <a:t>Differential Privacy</a:t>
            </a:r>
            <a:br>
              <a:rPr lang="en-US" dirty="0"/>
            </a:br>
            <a:r>
              <a:rPr lang="en-US" sz="3100" dirty="0"/>
              <a:t>[Dwork-McSherry-Nissim-Smith 06]</a:t>
            </a:r>
          </a:p>
        </p:txBody>
      </p:sp>
      <p:sp>
        <p:nvSpPr>
          <p:cNvPr id="4" name="Bevel 3"/>
          <p:cNvSpPr/>
          <p:nvPr/>
        </p:nvSpPr>
        <p:spPr>
          <a:xfrm>
            <a:off x="3429000" y="3200400"/>
            <a:ext cx="1905000" cy="11430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Algorithm</a:t>
            </a:r>
          </a:p>
        </p:txBody>
      </p:sp>
      <p:sp>
        <p:nvSpPr>
          <p:cNvPr id="3077" name="Line 9"/>
          <p:cNvSpPr>
            <a:spLocks noChangeShapeType="1"/>
          </p:cNvSpPr>
          <p:nvPr/>
        </p:nvSpPr>
        <p:spPr bwMode="auto">
          <a:xfrm flipV="1">
            <a:off x="457200" y="4357688"/>
            <a:ext cx="0" cy="1828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3078" name="Freeform 10"/>
          <p:cNvSpPr>
            <a:spLocks/>
          </p:cNvSpPr>
          <p:nvPr/>
        </p:nvSpPr>
        <p:spPr bwMode="auto">
          <a:xfrm>
            <a:off x="457200" y="4648200"/>
            <a:ext cx="7315200" cy="2044700"/>
          </a:xfrm>
          <a:custGeom>
            <a:avLst/>
            <a:gdLst>
              <a:gd name="T0" fmla="*/ 0 w 4608"/>
              <a:gd name="T1" fmla="*/ 2147483647 h 1288"/>
              <a:gd name="T2" fmla="*/ 2147483647 w 4608"/>
              <a:gd name="T3" fmla="*/ 2147483647 h 1288"/>
              <a:gd name="T4" fmla="*/ 2147483647 w 4608"/>
              <a:gd name="T5" fmla="*/ 2147483647 h 1288"/>
              <a:gd name="T6" fmla="*/ 2147483647 w 4608"/>
              <a:gd name="T7" fmla="*/ 2147483647 h 1288"/>
              <a:gd name="T8" fmla="*/ 2147483647 w 4608"/>
              <a:gd name="T9" fmla="*/ 2147483647 h 1288"/>
              <a:gd name="T10" fmla="*/ 2147483647 w 4608"/>
              <a:gd name="T11" fmla="*/ 2147483647 h 1288"/>
              <a:gd name="T12" fmla="*/ 2147483647 w 4608"/>
              <a:gd name="T13" fmla="*/ 2147483647 h 1288"/>
              <a:gd name="T14" fmla="*/ 2147483647 w 4608"/>
              <a:gd name="T15" fmla="*/ 2147483647 h 1288"/>
              <a:gd name="T16" fmla="*/ 2147483647 w 4608"/>
              <a:gd name="T17" fmla="*/ 2147483647 h 1288"/>
              <a:gd name="T18" fmla="*/ 2147483647 w 4608"/>
              <a:gd name="T19" fmla="*/ 2147483647 h 1288"/>
              <a:gd name="T20" fmla="*/ 2147483647 w 4608"/>
              <a:gd name="T21" fmla="*/ 2147483647 h 1288"/>
              <a:gd name="T22" fmla="*/ 2147483647 w 4608"/>
              <a:gd name="T23" fmla="*/ 2147483647 h 1288"/>
              <a:gd name="T24" fmla="*/ 2147483647 w 4608"/>
              <a:gd name="T25" fmla="*/ 2147483647 h 1288"/>
              <a:gd name="T26" fmla="*/ 2147483647 w 4608"/>
              <a:gd name="T27" fmla="*/ 2147483647 h 128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608"/>
              <a:gd name="T43" fmla="*/ 0 h 1288"/>
              <a:gd name="T44" fmla="*/ 4608 w 4608"/>
              <a:gd name="T45" fmla="*/ 1288 h 128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608" h="1288">
                <a:moveTo>
                  <a:pt x="0" y="1096"/>
                </a:moveTo>
                <a:cubicBezTo>
                  <a:pt x="192" y="1092"/>
                  <a:pt x="384" y="1088"/>
                  <a:pt x="528" y="1048"/>
                </a:cubicBezTo>
                <a:cubicBezTo>
                  <a:pt x="672" y="1008"/>
                  <a:pt x="760" y="944"/>
                  <a:pt x="864" y="856"/>
                </a:cubicBezTo>
                <a:cubicBezTo>
                  <a:pt x="968" y="768"/>
                  <a:pt x="1056" y="640"/>
                  <a:pt x="1152" y="520"/>
                </a:cubicBezTo>
                <a:cubicBezTo>
                  <a:pt x="1248" y="400"/>
                  <a:pt x="1352" y="216"/>
                  <a:pt x="1440" y="136"/>
                </a:cubicBezTo>
                <a:cubicBezTo>
                  <a:pt x="1528" y="56"/>
                  <a:pt x="1592" y="0"/>
                  <a:pt x="1680" y="40"/>
                </a:cubicBezTo>
                <a:cubicBezTo>
                  <a:pt x="1768" y="80"/>
                  <a:pt x="1904" y="296"/>
                  <a:pt x="1968" y="376"/>
                </a:cubicBezTo>
                <a:cubicBezTo>
                  <a:pt x="2032" y="456"/>
                  <a:pt x="2024" y="464"/>
                  <a:pt x="2064" y="520"/>
                </a:cubicBezTo>
                <a:cubicBezTo>
                  <a:pt x="2104" y="576"/>
                  <a:pt x="2128" y="656"/>
                  <a:pt x="2208" y="712"/>
                </a:cubicBezTo>
                <a:cubicBezTo>
                  <a:pt x="2288" y="768"/>
                  <a:pt x="2440" y="808"/>
                  <a:pt x="2544" y="856"/>
                </a:cubicBezTo>
                <a:cubicBezTo>
                  <a:pt x="2648" y="904"/>
                  <a:pt x="2704" y="952"/>
                  <a:pt x="2832" y="1000"/>
                </a:cubicBezTo>
                <a:cubicBezTo>
                  <a:pt x="2960" y="1048"/>
                  <a:pt x="3152" y="1104"/>
                  <a:pt x="3312" y="1144"/>
                </a:cubicBezTo>
                <a:cubicBezTo>
                  <a:pt x="3472" y="1184"/>
                  <a:pt x="3576" y="1216"/>
                  <a:pt x="3792" y="1240"/>
                </a:cubicBezTo>
                <a:cubicBezTo>
                  <a:pt x="4008" y="1264"/>
                  <a:pt x="4472" y="1280"/>
                  <a:pt x="4608" y="1288"/>
                </a:cubicBezTo>
              </a:path>
            </a:pathLst>
          </a:custGeom>
          <a:noFill/>
          <a:ln w="25400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3079" name="Line 11"/>
          <p:cNvSpPr>
            <a:spLocks noChangeShapeType="1"/>
          </p:cNvSpPr>
          <p:nvPr/>
        </p:nvSpPr>
        <p:spPr bwMode="auto">
          <a:xfrm>
            <a:off x="609600" y="6629400"/>
            <a:ext cx="5410200" cy="14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3080" name="Text Box 12"/>
          <p:cNvSpPr txBox="1">
            <a:spLocks noChangeArrowheads="1"/>
          </p:cNvSpPr>
          <p:nvPr/>
        </p:nvSpPr>
        <p:spPr bwMode="auto">
          <a:xfrm>
            <a:off x="460375" y="4932363"/>
            <a:ext cx="744538" cy="3698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Pr [r]</a:t>
            </a:r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838200" y="4662488"/>
            <a:ext cx="7315200" cy="2044700"/>
          </a:xfrm>
          <a:custGeom>
            <a:avLst/>
            <a:gdLst>
              <a:gd name="T0" fmla="*/ 0 w 4608"/>
              <a:gd name="T1" fmla="*/ 2147483647 h 1288"/>
              <a:gd name="T2" fmla="*/ 2147483647 w 4608"/>
              <a:gd name="T3" fmla="*/ 2147483647 h 1288"/>
              <a:gd name="T4" fmla="*/ 2147483647 w 4608"/>
              <a:gd name="T5" fmla="*/ 2147483647 h 1288"/>
              <a:gd name="T6" fmla="*/ 2147483647 w 4608"/>
              <a:gd name="T7" fmla="*/ 2147483647 h 1288"/>
              <a:gd name="T8" fmla="*/ 2147483647 w 4608"/>
              <a:gd name="T9" fmla="*/ 2147483647 h 1288"/>
              <a:gd name="T10" fmla="*/ 2147483647 w 4608"/>
              <a:gd name="T11" fmla="*/ 2147483647 h 1288"/>
              <a:gd name="T12" fmla="*/ 2147483647 w 4608"/>
              <a:gd name="T13" fmla="*/ 2147483647 h 1288"/>
              <a:gd name="T14" fmla="*/ 2147483647 w 4608"/>
              <a:gd name="T15" fmla="*/ 2147483647 h 1288"/>
              <a:gd name="T16" fmla="*/ 2147483647 w 4608"/>
              <a:gd name="T17" fmla="*/ 2147483647 h 1288"/>
              <a:gd name="T18" fmla="*/ 2147483647 w 4608"/>
              <a:gd name="T19" fmla="*/ 2147483647 h 1288"/>
              <a:gd name="T20" fmla="*/ 2147483647 w 4608"/>
              <a:gd name="T21" fmla="*/ 2147483647 h 1288"/>
              <a:gd name="T22" fmla="*/ 2147483647 w 4608"/>
              <a:gd name="T23" fmla="*/ 2147483647 h 1288"/>
              <a:gd name="T24" fmla="*/ 2147483647 w 4608"/>
              <a:gd name="T25" fmla="*/ 2147483647 h 1288"/>
              <a:gd name="T26" fmla="*/ 2147483647 w 4608"/>
              <a:gd name="T27" fmla="*/ 2147483647 h 128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608"/>
              <a:gd name="T43" fmla="*/ 0 h 1288"/>
              <a:gd name="T44" fmla="*/ 4608 w 4608"/>
              <a:gd name="T45" fmla="*/ 1288 h 128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608" h="1288">
                <a:moveTo>
                  <a:pt x="0" y="1096"/>
                </a:moveTo>
                <a:cubicBezTo>
                  <a:pt x="192" y="1092"/>
                  <a:pt x="384" y="1088"/>
                  <a:pt x="528" y="1048"/>
                </a:cubicBezTo>
                <a:cubicBezTo>
                  <a:pt x="672" y="1008"/>
                  <a:pt x="760" y="944"/>
                  <a:pt x="864" y="856"/>
                </a:cubicBezTo>
                <a:cubicBezTo>
                  <a:pt x="968" y="768"/>
                  <a:pt x="1056" y="640"/>
                  <a:pt x="1152" y="520"/>
                </a:cubicBezTo>
                <a:cubicBezTo>
                  <a:pt x="1248" y="400"/>
                  <a:pt x="1352" y="216"/>
                  <a:pt x="1440" y="136"/>
                </a:cubicBezTo>
                <a:cubicBezTo>
                  <a:pt x="1528" y="56"/>
                  <a:pt x="1592" y="0"/>
                  <a:pt x="1680" y="40"/>
                </a:cubicBezTo>
                <a:cubicBezTo>
                  <a:pt x="1768" y="80"/>
                  <a:pt x="1904" y="296"/>
                  <a:pt x="1968" y="376"/>
                </a:cubicBezTo>
                <a:cubicBezTo>
                  <a:pt x="2032" y="456"/>
                  <a:pt x="2024" y="464"/>
                  <a:pt x="2064" y="520"/>
                </a:cubicBezTo>
                <a:cubicBezTo>
                  <a:pt x="2104" y="576"/>
                  <a:pt x="2128" y="656"/>
                  <a:pt x="2208" y="712"/>
                </a:cubicBezTo>
                <a:cubicBezTo>
                  <a:pt x="2288" y="768"/>
                  <a:pt x="2440" y="808"/>
                  <a:pt x="2544" y="856"/>
                </a:cubicBezTo>
                <a:cubicBezTo>
                  <a:pt x="2648" y="904"/>
                  <a:pt x="2704" y="952"/>
                  <a:pt x="2832" y="1000"/>
                </a:cubicBezTo>
                <a:cubicBezTo>
                  <a:pt x="2960" y="1048"/>
                  <a:pt x="3152" y="1104"/>
                  <a:pt x="3312" y="1144"/>
                </a:cubicBezTo>
                <a:cubicBezTo>
                  <a:pt x="3472" y="1184"/>
                  <a:pt x="3576" y="1216"/>
                  <a:pt x="3792" y="1240"/>
                </a:cubicBezTo>
                <a:cubicBezTo>
                  <a:pt x="4008" y="1264"/>
                  <a:pt x="4472" y="1280"/>
                  <a:pt x="4608" y="1288"/>
                </a:cubicBezTo>
              </a:path>
            </a:pathLst>
          </a:custGeom>
          <a:noFill/>
          <a:ln w="254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3086" name="File"/>
          <p:cNvSpPr>
            <a:spLocks noEditPoints="1" noChangeArrowheads="1"/>
          </p:cNvSpPr>
          <p:nvPr/>
        </p:nvSpPr>
        <p:spPr bwMode="auto">
          <a:xfrm>
            <a:off x="1600200" y="1668463"/>
            <a:ext cx="1066800" cy="742950"/>
          </a:xfrm>
          <a:custGeom>
            <a:avLst/>
            <a:gdLst>
              <a:gd name="T0" fmla="*/ 2147483647 w 21600"/>
              <a:gd name="T1" fmla="*/ 2147483647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/>
              <a:t>Alice	</a:t>
            </a:r>
          </a:p>
        </p:txBody>
      </p:sp>
      <p:sp>
        <p:nvSpPr>
          <p:cNvPr id="3087" name="File"/>
          <p:cNvSpPr>
            <a:spLocks noEditPoints="1" noChangeArrowheads="1"/>
          </p:cNvSpPr>
          <p:nvPr/>
        </p:nvSpPr>
        <p:spPr bwMode="auto">
          <a:xfrm>
            <a:off x="2971800" y="1649413"/>
            <a:ext cx="1066800" cy="742950"/>
          </a:xfrm>
          <a:custGeom>
            <a:avLst/>
            <a:gdLst>
              <a:gd name="T0" fmla="*/ 2147483647 w 21600"/>
              <a:gd name="T1" fmla="*/ 2147483647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/>
              <a:t>Bob</a:t>
            </a:r>
          </a:p>
        </p:txBody>
      </p:sp>
      <p:sp>
        <p:nvSpPr>
          <p:cNvPr id="3088" name="File"/>
          <p:cNvSpPr>
            <a:spLocks noEditPoints="1" noChangeArrowheads="1"/>
          </p:cNvSpPr>
          <p:nvPr/>
        </p:nvSpPr>
        <p:spPr bwMode="auto">
          <a:xfrm>
            <a:off x="4343400" y="1649413"/>
            <a:ext cx="1066800" cy="742950"/>
          </a:xfrm>
          <a:custGeom>
            <a:avLst/>
            <a:gdLst>
              <a:gd name="T0" fmla="*/ 2147483647 w 21600"/>
              <a:gd name="T1" fmla="*/ 2147483647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/>
              <a:t>Chris	</a:t>
            </a:r>
          </a:p>
        </p:txBody>
      </p:sp>
      <p:sp>
        <p:nvSpPr>
          <p:cNvPr id="3089" name="File"/>
          <p:cNvSpPr>
            <a:spLocks noEditPoints="1" noChangeArrowheads="1"/>
          </p:cNvSpPr>
          <p:nvPr/>
        </p:nvSpPr>
        <p:spPr bwMode="auto">
          <a:xfrm>
            <a:off x="5638800" y="1649413"/>
            <a:ext cx="1066800" cy="742950"/>
          </a:xfrm>
          <a:custGeom>
            <a:avLst/>
            <a:gdLst>
              <a:gd name="T0" fmla="*/ 2147483647 w 21600"/>
              <a:gd name="T1" fmla="*/ 2147483647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/>
              <a:t>Donna</a:t>
            </a:r>
          </a:p>
        </p:txBody>
      </p:sp>
      <p:sp>
        <p:nvSpPr>
          <p:cNvPr id="3090" name="File"/>
          <p:cNvSpPr>
            <a:spLocks noEditPoints="1" noChangeArrowheads="1"/>
          </p:cNvSpPr>
          <p:nvPr/>
        </p:nvSpPr>
        <p:spPr bwMode="auto">
          <a:xfrm>
            <a:off x="6934200" y="1649413"/>
            <a:ext cx="1066800" cy="742950"/>
          </a:xfrm>
          <a:custGeom>
            <a:avLst/>
            <a:gdLst>
              <a:gd name="T0" fmla="*/ 2147483647 w 21600"/>
              <a:gd name="T1" fmla="*/ 2147483647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/>
              <a:t>Ernie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4038600" y="2743200"/>
            <a:ext cx="533400" cy="381000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File"/>
          <p:cNvSpPr>
            <a:spLocks noEditPoints="1" noChangeArrowheads="1"/>
          </p:cNvSpPr>
          <p:nvPr/>
        </p:nvSpPr>
        <p:spPr bwMode="auto">
          <a:xfrm>
            <a:off x="4343400" y="1641475"/>
            <a:ext cx="1066800" cy="742950"/>
          </a:xfrm>
          <a:custGeom>
            <a:avLst/>
            <a:gdLst>
              <a:gd name="T0" fmla="*/ 2147483647 w 21600"/>
              <a:gd name="T1" fmla="*/ 2147483647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6 w 21600"/>
              <a:gd name="T19" fmla="*/ 4628 h 21600"/>
              <a:gd name="T20" fmla="*/ 20635 w 21600"/>
              <a:gd name="T21" fmla="*/ 2028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/>
              <a:t>Xavier</a:t>
            </a:r>
          </a:p>
        </p:txBody>
      </p:sp>
      <p:sp>
        <p:nvSpPr>
          <p:cNvPr id="23" name="Down Arrow 22"/>
          <p:cNvSpPr/>
          <p:nvPr/>
        </p:nvSpPr>
        <p:spPr>
          <a:xfrm>
            <a:off x="4038600" y="4419600"/>
            <a:ext cx="533400" cy="381000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1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stability condition on the output </a:t>
            </a:r>
            <a:r>
              <a:rPr lang="en-US" i="1" dirty="0"/>
              <a:t>distribution: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-differentially private if for every pair of neighboring datasets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, and outcome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241" r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1345106" y="4147224"/>
                <a:ext cx="6553555" cy="159435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Crucial: Stability on the distribution.</a:t>
                </a:r>
              </a:p>
              <a:p>
                <a:pPr algn="ctr"/>
                <a:r>
                  <a:rPr lang="en-US" sz="3200" dirty="0"/>
                  <a:t>No metric on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</m:oMath>
                </a14:m>
                <a:r>
                  <a:rPr lang="en-US" sz="3200" dirty="0"/>
                  <a:t>.</a:t>
                </a:r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5106" y="4147224"/>
                <a:ext cx="6553555" cy="1594355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89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Distributional Stability Yields Robustness to </a:t>
            </a:r>
            <a:r>
              <a:rPr lang="en-US" dirty="0" err="1"/>
              <a:t>Postprocessing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dirty="0"/>
                  <a:t>An “Information Processing” inequality:</a:t>
                </a:r>
              </a:p>
              <a:p>
                <a:pPr marL="0" indent="0">
                  <a:buNone/>
                </a:pPr>
                <a:r>
                  <a:rPr lang="en-US" b="1" dirty="0"/>
                  <a:t>Theorem</a:t>
                </a:r>
                <a:r>
                  <a:rPr lang="en-US" dirty="0"/>
                  <a:t>: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-differentially private,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𝒪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 is an </a:t>
                </a:r>
                <a:r>
                  <a:rPr lang="en-US" i="1" dirty="0"/>
                  <a:t>arbitrary</a:t>
                </a:r>
                <a:r>
                  <a:rPr lang="en-US" dirty="0"/>
                  <a:t> algorithm,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𝒪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-differentially private.</a:t>
                </a:r>
              </a:p>
              <a:p>
                <a:pPr marL="0" indent="0" algn="ctr">
                  <a:buNone/>
                </a:pPr>
                <a:r>
                  <a:rPr lang="en-US" b="1" dirty="0"/>
                  <a:t>Important:</a:t>
                </a:r>
              </a:p>
              <a:p>
                <a:pPr marL="0" indent="0" algn="ctr">
                  <a:buNone/>
                </a:pPr>
                <a:r>
                  <a:rPr lang="en-US" dirty="0"/>
                  <a:t>Don’t need to understand </a:t>
                </a:r>
                <a:r>
                  <a:rPr lang="en-US" i="1" dirty="0"/>
                  <a:t>anything</a:t>
                </a:r>
                <a:r>
                  <a:rPr lang="en-US" dirty="0"/>
                  <a:t> about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1" dirty="0"/>
              </a:p>
              <a:p>
                <a:pPr marL="0" indent="0" algn="ctr">
                  <a:buNone/>
                </a:pPr>
                <a:endParaRPr lang="en-US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              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6" t="-2241" r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ogs transparent PNG by AbsurdWordPreferred on DeviantAr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412" y="4795867"/>
            <a:ext cx="908375" cy="908375"/>
          </a:xfrm>
          <a:prstGeom prst="rect">
            <a:avLst/>
          </a:prstGeom>
        </p:spPr>
      </p:pic>
      <p:pic>
        <p:nvPicPr>
          <p:cNvPr id="5" name="Picture 4" descr="http://media.mnn.com/assets/images/2016/01/cute-baby.jpg.838x0_q8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4"/>
          <a:stretch/>
        </p:blipFill>
        <p:spPr bwMode="auto">
          <a:xfrm>
            <a:off x="6294783" y="4989389"/>
            <a:ext cx="531801" cy="52133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87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Distributional Stability Degrades Gracefully Under 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Theorem*: For every         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b="1" dirty="0"/>
                  <a:t>, Compose(         ;D) </a:t>
                </a:r>
                <a:r>
                  <a:rPr lang="en-US" dirty="0"/>
                  <a:t>is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-differentially private for:</a:t>
                </a:r>
              </a:p>
              <a:p>
                <a:pPr marL="0" indent="0" algn="ctr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=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𝛽</m:t>
                                            </m:r>
                                          </m:e>
                                          <m:sup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rad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6" r="-2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446567" y="1616133"/>
                <a:ext cx="7985052" cy="251991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1" dirty="0"/>
                  <a:t>Compose(          ;D)</a:t>
                </a:r>
              </a:p>
              <a:p>
                <a:r>
                  <a:rPr lang="en-US" sz="2400" dirty="0"/>
                  <a:t>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 = 1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/>
                  <a:t>: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2400" dirty="0"/>
                  <a:t>Let             choose an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/>
                  <a:t>-DP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based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Output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).</a:t>
                </a:r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67" y="1616133"/>
                <a:ext cx="7985052" cy="251991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http://science-all.com/images/wallpapers/baby-pic/baby-pic-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212" y="2689709"/>
            <a:ext cx="608647" cy="41529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science-all.com/images/wallpapers/baby-pic/baby-pic-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864" y="1935497"/>
            <a:ext cx="608647" cy="41529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cience-all.com/images/wallpapers/baby-pic/baby-pic-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582" y="4167949"/>
            <a:ext cx="608647" cy="41529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cience-all.com/images/wallpapers/baby-pic/baby-pic-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03" y="4162652"/>
            <a:ext cx="608647" cy="41529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48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mmunity.mis.temple.edu/lsolomon/files/2013/10/shakeshack-lincolnroad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144" y="4069067"/>
            <a:ext cx="3079331" cy="193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332" y="414069"/>
            <a:ext cx="5236234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3"/>
              </a:rPr>
              <a:t>Trustworthy-broker@trustme.com</a:t>
            </a:r>
            <a:endParaRPr lang="en-US" dirty="0"/>
          </a:p>
          <a:p>
            <a:r>
              <a:rPr lang="en-US" dirty="0"/>
              <a:t>To: </a:t>
            </a:r>
            <a:r>
              <a:rPr lang="en-US" dirty="0">
                <a:hlinkClick r:id="rId4"/>
              </a:rPr>
              <a:t>aaroth@cis.upenn.edu</a:t>
            </a:r>
            <a:endParaRPr lang="en-US" dirty="0"/>
          </a:p>
          <a:p>
            <a:r>
              <a:rPr lang="en-US" dirty="0"/>
              <a:t>Date: 3/2/15</a:t>
            </a:r>
          </a:p>
          <a:p>
            <a:r>
              <a:rPr lang="en-US" dirty="0"/>
              <a:t>Subject: Gr8 investment tip!!!</a:t>
            </a:r>
          </a:p>
          <a:p>
            <a:endParaRPr lang="en-US" dirty="0"/>
          </a:p>
          <a:p>
            <a:r>
              <a:rPr lang="en-US" dirty="0"/>
              <a:t>Up!</a:t>
            </a:r>
          </a:p>
          <a:p>
            <a:endParaRPr lang="en-US" dirty="0"/>
          </a:p>
        </p:txBody>
      </p:sp>
      <p:pic>
        <p:nvPicPr>
          <p:cNvPr id="1028" name="Picture 4" descr="Stock Index Up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617" y="4644048"/>
            <a:ext cx="1089419" cy="10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65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Composition and Post-processing:</a:t>
            </a:r>
            <a:br>
              <a:rPr lang="en-US" dirty="0"/>
            </a:br>
            <a:r>
              <a:rPr lang="en-US" dirty="0"/>
              <a:t>Modular Algorithm Design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04359"/>
                <a:ext cx="7886700" cy="4351338"/>
              </a:xfrm>
            </p:spPr>
            <p:txBody>
              <a:bodyPr/>
              <a:lstStyle/>
              <a:p>
                <a:r>
                  <a:rPr lang="en-US" dirty="0"/>
                  <a:t>Differential Privacy is a powerful </a:t>
                </a:r>
                <a:r>
                  <a:rPr lang="en-US" i="1" dirty="0"/>
                  <a:t>language</a:t>
                </a:r>
                <a:r>
                  <a:rPr lang="en-US" dirty="0"/>
                  <a:t> for stable algorithm design.</a:t>
                </a:r>
              </a:p>
              <a:p>
                <a:r>
                  <a:rPr lang="en-US" dirty="0"/>
                  <a:t>Can combine a collection of differentially private primitives </a:t>
                </a:r>
                <a:r>
                  <a:rPr lang="en-US" i="1" dirty="0"/>
                  <a:t>modularly</a:t>
                </a:r>
                <a:r>
                  <a:rPr lang="en-US" dirty="0"/>
                  <a:t> in arbitrary ways. </a:t>
                </a:r>
              </a:p>
              <a:p>
                <a:r>
                  <a:rPr lang="en-US" dirty="0"/>
                  <a:t>Simplest primitive: independent, Gaussian noise addition. </a:t>
                </a:r>
              </a:p>
              <a:p>
                <a:pPr lvl="1"/>
                <a:r>
                  <a:rPr lang="en-US" dirty="0"/>
                  <a:t>e.g. Output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           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⁡(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den>
                                </m:f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rad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04359"/>
                <a:ext cx="7886700" cy="4351338"/>
              </a:xfrm>
              <a:blipFill>
                <a:blip r:embed="rId2"/>
                <a:stretch>
                  <a:fillRect l="-139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 descr="https://www.spcforexcel.com/files/images/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872" y="4954778"/>
            <a:ext cx="2840706" cy="134649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52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simple, private method for answering statistical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This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-accurate </a:t>
                </a:r>
                <a:r>
                  <a:rPr lang="en-US" i="1" dirty="0"/>
                  <a:t>with respect to the sample</a:t>
                </a:r>
                <a:r>
                  <a:rPr lang="en-US" dirty="0"/>
                  <a:t> for: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func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𝛽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𝛿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</m:e>
                              </m:rad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446567" y="1616133"/>
                <a:ext cx="7985052" cy="251991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/>
                  <a:t>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 = 1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/>
                  <a:t>: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2400" dirty="0"/>
                  <a:t>Let             choose a SQ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sz="2400" dirty="0"/>
                  <a:t> based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−1 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2400" dirty="0"/>
                  <a:t>Output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(0,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    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⁡(</m:t>
                                </m:r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rad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67" y="1616133"/>
                <a:ext cx="7985052" cy="251991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http://science-all.com/images/wallpapers/baby-pic/baby-pic-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212" y="2200597"/>
            <a:ext cx="608647" cy="41529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01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Who Cares About Accuracy on the Sample?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“Transfer-Theorem”: If an algorithm is </a:t>
            </a:r>
            <a:r>
              <a:rPr lang="en-US" i="1" dirty="0"/>
              <a:t>both</a:t>
            </a:r>
            <a:r>
              <a:rPr lang="en-US" dirty="0"/>
              <a:t> differentially private, and accurate in sample, it is also accurate out of sample.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074145" y="4731488"/>
            <a:ext cx="4674276" cy="1815703"/>
            <a:chOff x="628650" y="1167187"/>
            <a:chExt cx="7800848" cy="3030207"/>
          </a:xfrm>
        </p:grpSpPr>
        <p:pic>
          <p:nvPicPr>
            <p:cNvPr id="4" name="Picture 2" descr="http://assets-s3.usmagazine.com/uploads/assets/articles/82136-new-gerber-baby-is-7-month-old-girl-named-grace/1421876680_grace-gerber-baby-zoom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" y="2715768"/>
              <a:ext cx="914400" cy="9144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://www.conrad.com/medias/global/ce/1000_1999/1900/1900/1905/190517_RB_00_FB.EPS_100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37303" y="2858294"/>
              <a:ext cx="1143000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5284525" y="2249639"/>
                  <a:ext cx="781704" cy="79615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500" b="1" i="1" cap="none" spc="0" smtClean="0">
                            <a:ln w="22225">
                              <a:solidFill>
                                <a:schemeClr val="accent2"/>
                              </a:solidFill>
                              <a:prstDash val="solid"/>
                            </a:ln>
                            <a:solidFill>
                              <a:schemeClr val="accent2">
                                <a:lumMod val="40000"/>
                                <a:lumOff val="6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en-US" sz="2500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84525" y="2249639"/>
                  <a:ext cx="781704" cy="79615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6"/>
            <p:cNvGrpSpPr/>
            <p:nvPr/>
          </p:nvGrpSpPr>
          <p:grpSpPr>
            <a:xfrm>
              <a:off x="6628031" y="2548736"/>
              <a:ext cx="1648658" cy="1648658"/>
              <a:chOff x="5530751" y="5072480"/>
              <a:chExt cx="1648658" cy="1648658"/>
            </a:xfrm>
          </p:grpSpPr>
          <p:pic>
            <p:nvPicPr>
              <p:cNvPr id="8" name="Picture 7" descr="File:Database icon simple.png - Wikimedia Common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0751" y="5072480"/>
                <a:ext cx="1648658" cy="164865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Rectangle 8"/>
                  <p:cNvSpPr/>
                  <p:nvPr/>
                </p:nvSpPr>
                <p:spPr>
                  <a:xfrm>
                    <a:off x="6037687" y="5588614"/>
                    <a:ext cx="829858" cy="79615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500" b="1" i="1" cap="none" spc="0" smtClean="0">
                              <a:ln w="22225">
                                <a:solidFill>
                                  <a:schemeClr val="accent2"/>
                                </a:solidFill>
                                <a:prstDash val="solid"/>
                              </a:ln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𝑫</m:t>
                          </m:r>
                        </m:oMath>
                      </m:oMathPara>
                    </a14:m>
                    <a:endParaRPr lang="en-US" sz="2500" b="1" cap="none" spc="0" dirty="0">
                      <a:ln w="22225">
                        <a:solidFill>
                          <a:schemeClr val="accent2"/>
                        </a:solidFill>
                        <a:prstDash val="solid"/>
                      </a:ln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effectLst/>
                    </a:endParaRPr>
                  </a:p>
                </p:txBody>
              </p:sp>
            </mc:Choice>
            <mc:Fallback xmlns="">
              <p:sp>
                <p:nvSpPr>
                  <p:cNvPr id="9" name="Rectangle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37687" y="5588614"/>
                    <a:ext cx="829858" cy="79615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" name="Left Arrow 9"/>
            <p:cNvSpPr/>
            <p:nvPr/>
          </p:nvSpPr>
          <p:spPr>
            <a:xfrm>
              <a:off x="5980303" y="3172967"/>
              <a:ext cx="842801" cy="42401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676800" y="1167187"/>
              <a:ext cx="1752698" cy="1019994"/>
              <a:chOff x="5980303" y="864744"/>
              <a:chExt cx="2529374" cy="1471986"/>
            </a:xfrm>
          </p:grpSpPr>
          <p:pic>
            <p:nvPicPr>
              <p:cNvPr id="12" name="Picture 11" descr="Cloud by SavanaPrice - Blue cloud that would work for children ...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0303" y="864744"/>
                <a:ext cx="2529374" cy="147198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/>
                  <p:cNvSpPr/>
                  <p:nvPr/>
                </p:nvSpPr>
                <p:spPr>
                  <a:xfrm>
                    <a:off x="6707299" y="1112978"/>
                    <a:ext cx="1147404" cy="1148951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500" b="1" i="1" cap="none" spc="0" dirty="0" smtClean="0">
                              <a:ln w="22225">
                                <a:solidFill>
                                  <a:schemeClr val="accent2"/>
                                </a:solidFill>
                                <a:prstDash val="solid"/>
                              </a:ln>
                              <a:solidFill>
                                <a:schemeClr val="accent2">
                                  <a:lumMod val="40000"/>
                                  <a:lumOff val="6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𝑷</m:t>
                          </m:r>
                        </m:oMath>
                      </m:oMathPara>
                    </a14:m>
                    <a:endParaRPr lang="en-US" sz="2500" b="1" cap="none" spc="0" dirty="0">
                      <a:ln w="22225">
                        <a:solidFill>
                          <a:schemeClr val="accent2"/>
                        </a:solidFill>
                        <a:prstDash val="solid"/>
                      </a:ln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effectLst/>
                    </a:endParaRPr>
                  </a:p>
                </p:txBody>
              </p:sp>
            </mc:Choice>
            <mc:Fallback xmlns="">
              <p:sp>
                <p:nvSpPr>
                  <p:cNvPr id="13" name="Rectangle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07299" y="1112978"/>
                    <a:ext cx="1147404" cy="114895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" name="Down Arrow 13"/>
            <p:cNvSpPr/>
            <p:nvPr/>
          </p:nvSpPr>
          <p:spPr>
            <a:xfrm>
              <a:off x="7351776" y="2206824"/>
              <a:ext cx="283464" cy="45373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ight Arrow 14"/>
                <p:cNvSpPr/>
                <p:nvPr/>
              </p:nvSpPr>
              <p:spPr>
                <a:xfrm>
                  <a:off x="1661160" y="2864390"/>
                  <a:ext cx="3035808" cy="314673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Right Arrow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160" y="2864390"/>
                  <a:ext cx="3035808" cy="314673"/>
                </a:xfrm>
                <a:prstGeom prst="rightArrow">
                  <a:avLst/>
                </a:prstGeom>
                <a:blipFill>
                  <a:blip r:embed="rId9"/>
                  <a:stretch>
                    <a:fillRect t="-16216" b="-621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Left Arrow 15"/>
                <p:cNvSpPr/>
                <p:nvPr/>
              </p:nvSpPr>
              <p:spPr>
                <a:xfrm>
                  <a:off x="1661160" y="3343656"/>
                  <a:ext cx="3035808" cy="310896"/>
                </a:xfrm>
                <a:prstGeom prst="lef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Left Arrow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160" y="3343656"/>
                  <a:ext cx="3035808" cy="310896"/>
                </a:xfrm>
                <a:prstGeom prst="leftArrow">
                  <a:avLst/>
                </a:prstGeom>
                <a:blipFill>
                  <a:blip r:embed="rId10"/>
                  <a:stretch>
                    <a:fillRect b="-432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/>
          <p:cNvGrpSpPr/>
          <p:nvPr/>
        </p:nvGrpSpPr>
        <p:grpSpPr>
          <a:xfrm>
            <a:off x="2349799" y="2955844"/>
            <a:ext cx="4986671" cy="1664643"/>
            <a:chOff x="-265815" y="3646967"/>
            <a:chExt cx="4986671" cy="1664643"/>
          </a:xfrm>
        </p:grpSpPr>
        <p:sp>
          <p:nvSpPr>
            <p:cNvPr id="33" name="Cloud Callout 32"/>
            <p:cNvSpPr/>
            <p:nvPr/>
          </p:nvSpPr>
          <p:spPr>
            <a:xfrm>
              <a:off x="-265815" y="3646967"/>
              <a:ext cx="4986671" cy="1664643"/>
            </a:xfrm>
            <a:prstGeom prst="cloudCallout">
              <a:avLst>
                <a:gd name="adj1" fmla="val -29176"/>
                <a:gd name="adj2" fmla="val 11075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313219" y="4171506"/>
              <a:ext cx="3568484" cy="611181"/>
              <a:chOff x="313219" y="4171506"/>
              <a:chExt cx="3568484" cy="611181"/>
            </a:xfrm>
          </p:grpSpPr>
          <p:pic>
            <p:nvPicPr>
              <p:cNvPr id="19" name="Picture 2" descr="http://assets-s3.usmagazine.com/uploads/assets/articles/82136-new-gerber-baby-is-7-month-old-girl-named-grace/1421876680_grace-gerber-baby-zoom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219" y="4174383"/>
                <a:ext cx="547909" cy="547909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4" name="Group 23"/>
              <p:cNvGrpSpPr/>
              <p:nvPr/>
            </p:nvGrpSpPr>
            <p:grpSpPr>
              <a:xfrm>
                <a:off x="2831485" y="4171506"/>
                <a:ext cx="1050218" cy="611181"/>
                <a:chOff x="5980303" y="864744"/>
                <a:chExt cx="2529374" cy="1471986"/>
              </a:xfrm>
            </p:grpSpPr>
            <p:pic>
              <p:nvPicPr>
                <p:cNvPr id="28" name="Picture 27" descr="Cloud by SavanaPrice - Blue cloud that would work for children ...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80303" y="864744"/>
                  <a:ext cx="2529374" cy="1471986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Rectangle 28"/>
                    <p:cNvSpPr/>
                    <p:nvPr/>
                  </p:nvSpPr>
                  <p:spPr>
                    <a:xfrm>
                      <a:off x="6707299" y="1112978"/>
                      <a:ext cx="1147404" cy="114895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91440" tIns="45720" rIns="91440" bIns="4572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500" b="1" i="1" cap="none" spc="0" dirty="0" smtClean="0">
                                <a:ln w="22225">
                                  <a:solidFill>
                                    <a:schemeClr val="accent2"/>
                                  </a:solidFill>
                                  <a:prstDash val="solid"/>
                                </a:ln>
                                <a:solidFill>
                                  <a:schemeClr val="accent2">
                                    <a:lumMod val="40000"/>
                                    <a:lumOff val="6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𝑷</m:t>
                            </m:r>
                          </m:oMath>
                        </m:oMathPara>
                      </a14:m>
                      <a:endParaRPr lang="en-US" sz="2500" b="1" cap="none" spc="0" dirty="0">
                        <a:ln w="22225">
                          <a:solidFill>
                            <a:schemeClr val="accent2"/>
                          </a:solidFill>
                          <a:prstDash val="solid"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</a:endParaRPr>
                    </a:p>
                  </p:txBody>
                </p:sp>
              </mc:Choice>
              <mc:Fallback xmlns="">
                <p:sp>
                  <p:nvSpPr>
                    <p:cNvPr id="29" name="Rectangle 28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07299" y="1112978"/>
                      <a:ext cx="1147404" cy="1148951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Right Arrow 25"/>
                  <p:cNvSpPr/>
                  <p:nvPr/>
                </p:nvSpPr>
                <p:spPr>
                  <a:xfrm>
                    <a:off x="931900" y="4263438"/>
                    <a:ext cx="1819059" cy="188552"/>
                  </a:xfrm>
                  <a:prstGeom prst="right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6" name="Right Arrow 2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1900" y="4263438"/>
                    <a:ext cx="1819059" cy="188552"/>
                  </a:xfrm>
                  <a:prstGeom prst="rightArrow">
                    <a:avLst/>
                  </a:prstGeom>
                  <a:blipFill>
                    <a:blip r:embed="rId12"/>
                    <a:stretch>
                      <a:fillRect t="-16216" b="-621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Left Arrow 26"/>
                  <p:cNvSpPr/>
                  <p:nvPr/>
                </p:nvSpPr>
                <p:spPr>
                  <a:xfrm>
                    <a:off x="931900" y="4550614"/>
                    <a:ext cx="1819059" cy="186289"/>
                  </a:xfrm>
                  <a:prstGeom prst="left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7" name="Left Arrow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1900" y="4550614"/>
                    <a:ext cx="1819059" cy="186289"/>
                  </a:xfrm>
                  <a:prstGeom prst="leftArrow">
                    <a:avLst/>
                  </a:prstGeom>
                  <a:blipFill>
                    <a:blip r:embed="rId13"/>
                    <a:stretch>
                      <a:fillRect b="-432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99581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Who Cares About Accuracy on the Sample?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Theorem:</a:t>
                </a:r>
                <a:r>
                  <a:rPr lang="en-US" dirty="0"/>
                  <a:t> [DFHPRR’15,BNSSSU’16]: </a:t>
                </a:r>
              </a:p>
              <a:p>
                <a:pPr marL="0" indent="0">
                  <a:buNone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be a statistical estimator for adaptively chosen statistical queries. 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be any distribution, and 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. If:</a:t>
                </a:r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</m:oMath>
                </a14:m>
                <a:r>
                  <a:rPr lang="en-US" dirty="0"/>
                  <a:t>-differentially private, and</a:t>
                </a:r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-accurate </a:t>
                </a:r>
                <a:r>
                  <a:rPr lang="en-US" i="1" dirty="0"/>
                  <a:t>with respect to the sample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, then: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is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dirty="0"/>
                  <a:t>-accurate </a:t>
                </a:r>
                <a:r>
                  <a:rPr lang="en-US" i="1" dirty="0"/>
                  <a:t>with respect to the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6" t="-2241" r="-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867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Lets Prove It!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 algn="ctr">
                  <a:buNone/>
                </a:pPr>
                <a:r>
                  <a:rPr lang="en-US" dirty="0"/>
                  <a:t>A change in Perspective.</a:t>
                </a:r>
              </a:p>
              <a:p>
                <a:pPr marL="0" indent="0">
                  <a:buNone/>
                </a:pPr>
                <a:r>
                  <a:rPr lang="en-US" b="1" dirty="0"/>
                  <a:t>Main Technical Statement: </a:t>
                </a: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is an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</m:oMath>
                </a14:m>
                <a:r>
                  <a:rPr lang="en-US" dirty="0"/>
                  <a:t>-differentially private algorithm </a:t>
                </a:r>
                <a:r>
                  <a:rPr lang="en-US" i="1" dirty="0"/>
                  <a:t>for choosing a statistical query given a dataset</a:t>
                </a:r>
                <a:r>
                  <a:rPr lang="en-US" dirty="0"/>
                  <a:t>, then with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/>
                  <a:t>,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b="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b="1" dirty="0"/>
                  <a:t>Then</a:t>
                </a:r>
                <a:r>
                  <a:rPr lang="en-US" dirty="0"/>
                  <a:t>:</a:t>
                </a:r>
              </a:p>
              <a:p>
                <a:pPr marL="0" indent="0" algn="ctr">
                  <a:buNone/>
                </a:pPr>
                <a:r>
                  <a:rPr lang="en-US" dirty="0"/>
                  <a:t>If we also have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b="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6" t="-3081" b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764468" y="1201589"/>
            <a:ext cx="3686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Following the Proof from [BNSSSU16]</a:t>
            </a:r>
          </a:p>
        </p:txBody>
      </p:sp>
    </p:spTree>
    <p:extLst>
      <p:ext uri="{BB962C8B-B14F-4D97-AF65-F5344CB8AC3E}">
        <p14:creationId xmlns:p14="http://schemas.microsoft.com/office/powerpoint/2010/main" val="348171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Lets Prove It!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dirty="0"/>
                  <a:t>A change in Perspective.</a:t>
                </a:r>
              </a:p>
              <a:p>
                <a:pPr marL="0" indent="0">
                  <a:buNone/>
                </a:pPr>
                <a:r>
                  <a:rPr lang="en-US" dirty="0"/>
                  <a:t>But we want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         !</a:t>
                </a:r>
              </a:p>
              <a:p>
                <a:pPr lvl="1"/>
                <a:r>
                  <a:rPr lang="en-US" dirty="0"/>
                  <a:t>i.e. we want to allow queries to be generated via </a:t>
                </a:r>
                <a:r>
                  <a:rPr lang="en-US" i="1" dirty="0"/>
                  <a:t>arbitrary</a:t>
                </a:r>
                <a:r>
                  <a:rPr lang="en-US" dirty="0"/>
                  <a:t> processes!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b="1" dirty="0"/>
                  <a:t>Post-Processing to the Rescue:</a:t>
                </a:r>
              </a:p>
              <a:p>
                <a:pPr marL="0" indent="0" algn="ctr">
                  <a:buNone/>
                </a:pPr>
                <a:r>
                  <a:rPr lang="en-US" dirty="0"/>
                  <a:t>If           accesses data only via differentially private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,</a:t>
                </a:r>
              </a:p>
              <a:p>
                <a:pPr marL="0" indent="0" algn="ctr">
                  <a:buNone/>
                </a:pPr>
                <a:r>
                  <a:rPr lang="en-US" dirty="0"/>
                  <a:t> then           is also differentially private.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6" t="-2241" r="-1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http://media.mnn.com/assets/images/2016/01/cute-baby.jpg.838x0_q8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4"/>
          <a:stretch/>
        </p:blipFill>
        <p:spPr bwMode="auto">
          <a:xfrm>
            <a:off x="3323391" y="2222205"/>
            <a:ext cx="643036" cy="63037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media.mnn.com/assets/images/2016/01/cute-baby.jpg.838x0_q8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4"/>
          <a:stretch/>
        </p:blipFill>
        <p:spPr bwMode="auto">
          <a:xfrm>
            <a:off x="1095228" y="4490472"/>
            <a:ext cx="643036" cy="63037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media.mnn.com/assets/images/2016/01/cute-baby.jpg.838x0_q8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4"/>
          <a:stretch/>
        </p:blipFill>
        <p:spPr bwMode="auto">
          <a:xfrm>
            <a:off x="2637824" y="5018327"/>
            <a:ext cx="643036" cy="63037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93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Lets Prove It!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Lemma</a:t>
                </a:r>
                <a:r>
                  <a:rPr lang="en-US" dirty="0"/>
                  <a:t>: Suppose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𝑆𝑄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/>
                  <a:t>-</a:t>
                </a:r>
                <a:r>
                  <a:rPr lang="en-US" dirty="0"/>
                  <a:t>differentially private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. Then: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d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b="1" dirty="0"/>
                  <a:t>Proof</a:t>
                </a:r>
                <a:r>
                  <a:rPr lang="en-US" sz="2400" dirty="0"/>
                  <a:t>:</a:t>
                </a:r>
              </a:p>
              <a:p>
                <a:pPr marL="0" indent="0">
                  <a:buNone/>
                </a:pPr>
                <a:r>
                  <a:rPr lang="en-US" sz="2400" dirty="0"/>
                  <a:t>Write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/>
                  <a:t>. For each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, 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Note: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are identically distributed.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6" t="-2241" r="-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103089" y="3539629"/>
                <a:ext cx="18819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089" y="3539629"/>
                <a:ext cx="1881962" cy="461665"/>
              </a:xfrm>
              <a:prstGeom prst="rect">
                <a:avLst/>
              </a:prstGeom>
              <a:blipFill>
                <a:blip r:embed="rId3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855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Lets Prove It!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  <m:d>
                            <m:dPr>
                              <m:begChr m:val="[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)]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6932427" y="3168499"/>
                <a:ext cx="1701209" cy="49973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en-US" dirty="0"/>
                  <a:t>-DP</a:t>
                </a:r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427" y="3168499"/>
                <a:ext cx="1701209" cy="499730"/>
              </a:xfrm>
              <a:prstGeom prst="roundRect">
                <a:avLst/>
              </a:prstGeom>
              <a:blipFill>
                <a:blip r:embed="rId3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6946600" y="3831250"/>
                <a:ext cx="1701209" cy="65568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/>
              </a:p>
              <a:p>
                <a:pPr algn="ctr"/>
                <a:r>
                  <a:rPr lang="en-US" dirty="0" err="1"/>
                  <a:t>i.d.</a:t>
                </a:r>
                <a:endParaRPr lang="en-US" dirty="0"/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6600" y="3831250"/>
                <a:ext cx="1701209" cy="655685"/>
              </a:xfrm>
              <a:prstGeom prst="roundRect">
                <a:avLst/>
              </a:prstGeom>
              <a:blipFill>
                <a:blip r:embed="rId4"/>
                <a:stretch>
                  <a:fillRect b="-1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686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Lets Prove It!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10363" y="1825625"/>
                <a:ext cx="8325293" cy="4351338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 b="1" dirty="0"/>
                  <a:t>A Technical Generalization:</a:t>
                </a:r>
              </a:p>
              <a:p>
                <a:pPr marL="0" indent="0">
                  <a:buNone/>
                </a:pPr>
                <a:r>
                  <a:rPr lang="en-US" b="1" dirty="0"/>
                  <a:t>Lemma</a:t>
                </a:r>
                <a:r>
                  <a:rPr lang="en-US" dirty="0"/>
                  <a:t>: Suppose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𝑆𝑄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/>
                  <a:t>-</a:t>
                </a:r>
                <a:r>
                  <a:rPr lang="en-US" dirty="0"/>
                  <a:t>differentially private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. Then: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d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0363" y="1825625"/>
                <a:ext cx="8325293" cy="4351338"/>
              </a:xfrm>
              <a:blipFill>
                <a:blip r:embed="rId2"/>
                <a:stretch>
                  <a:fillRect l="-1538" t="-2241" r="-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581552" y="4432755"/>
                <a:ext cx="18819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1552" y="4432755"/>
                <a:ext cx="1881962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52727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Lets Prove It!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So: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489099" y="1467267"/>
                <a:ext cx="7985052" cy="253057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/>
                  <a:t>Input: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400" dirty="0"/>
              </a:p>
              <a:p>
                <a:r>
                  <a:rPr lang="en-US" sz="2400" dirty="0"/>
                  <a:t>Given: 1)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𝜖𝛿</m:t>
                        </m:r>
                      </m:e>
                    </m:d>
                  </m:oMath>
                </a14:m>
                <a:r>
                  <a:rPr lang="en-US" sz="2400" dirty="0"/>
                  <a:t>-private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-accurate. 2) </a:t>
                </a:r>
              </a:p>
              <a:p>
                <a:r>
                  <a:rPr lang="en-US" sz="2400" dirty="0"/>
                  <a:t>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 = 1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/>
                  <a:t>: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2400" dirty="0"/>
                  <a:t>Let             choose a SQ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sz="2400" dirty="0"/>
                  <a:t> based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−1 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2400" dirty="0"/>
                  <a:t>Output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 </a:t>
                </a:r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099" y="1467267"/>
                <a:ext cx="7985052" cy="253057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http://science-all.com/images/wallpapers/baby-pic/baby-pic-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047" y="2155237"/>
            <a:ext cx="608647" cy="41529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science-all.com/images/wallpapers/baby-pic/baby-pic-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388" y="2934575"/>
            <a:ext cx="608647" cy="41529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366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mmunity.mis.temple.edu/lsolomon/files/2013/10/shakeshack-lincolnroad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144" y="4069067"/>
            <a:ext cx="3079331" cy="193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332" y="414069"/>
            <a:ext cx="5236234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3"/>
              </a:rPr>
              <a:t>Trustworthy-broker@trustme.com</a:t>
            </a:r>
            <a:endParaRPr lang="en-US" dirty="0"/>
          </a:p>
          <a:p>
            <a:r>
              <a:rPr lang="en-US" dirty="0"/>
              <a:t>To: </a:t>
            </a:r>
            <a:r>
              <a:rPr lang="en-US" dirty="0">
                <a:hlinkClick r:id="rId4"/>
              </a:rPr>
              <a:t>aaroth@cis.upenn.edu</a:t>
            </a:r>
            <a:endParaRPr lang="en-US" dirty="0"/>
          </a:p>
          <a:p>
            <a:r>
              <a:rPr lang="en-US" dirty="0"/>
              <a:t>Date: 3/3/15</a:t>
            </a:r>
          </a:p>
          <a:p>
            <a:r>
              <a:rPr lang="en-US" dirty="0"/>
              <a:t>Subject: Gr8 investment tip!!!</a:t>
            </a:r>
          </a:p>
          <a:p>
            <a:endParaRPr lang="en-US" dirty="0"/>
          </a:p>
          <a:p>
            <a:r>
              <a:rPr lang="en-US" dirty="0"/>
              <a:t>Down.  </a:t>
            </a:r>
          </a:p>
          <a:p>
            <a:endParaRPr lang="en-US" dirty="0"/>
          </a:p>
        </p:txBody>
      </p:sp>
      <p:pic>
        <p:nvPicPr>
          <p:cNvPr id="5" name="Picture 6" descr="http://icons.iconarchive.com/icons/visualpharm/must-have/128/Stock-Index-Down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123" y="4708554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7003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Lets Prove It!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489099" y="1467267"/>
                <a:ext cx="7985052" cy="320042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/>
                  <a:t>Input: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,…,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2400" dirty="0"/>
              </a:p>
              <a:p>
                <a:r>
                  <a:rPr lang="en-US" sz="2400" dirty="0"/>
                  <a:t>Given: 1)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𝜖𝛿</m:t>
                        </m:r>
                      </m:e>
                    </m:d>
                  </m:oMath>
                </a14:m>
                <a:r>
                  <a:rPr lang="en-US" sz="2400" dirty="0"/>
                  <a:t>-private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-accurate. 2) </a:t>
                </a:r>
              </a:p>
              <a:p>
                <a:r>
                  <a:rPr lang="en-US" sz="2400" dirty="0"/>
                  <a:t>Make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 independent copies: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/>
                  <a:t>,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2400" dirty="0"/>
                  <a:t>, </a:t>
                </a:r>
              </a:p>
              <a:p>
                <a:r>
                  <a:rPr lang="en-US" sz="2400" dirty="0"/>
                  <a:t>For t = 1 to T:</a:t>
                </a:r>
              </a:p>
              <a:p>
                <a:r>
                  <a:rPr lang="en-US" sz="2400" dirty="0"/>
                  <a:t> 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 = 1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/>
                  <a:t>: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2400" dirty="0"/>
                  <a:t>Let             choose a SQ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bSup>
                  </m:oMath>
                </a14:m>
                <a:r>
                  <a:rPr lang="en-US" sz="2400" dirty="0"/>
                  <a:t> based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−1 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endParaRPr lang="en-US" sz="2400" dirty="0"/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2400" dirty="0"/>
                  <a:t>Output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;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 </a:t>
                </a:r>
              </a:p>
              <a:p>
                <a:r>
                  <a:rPr lang="en-US" sz="2400" dirty="0"/>
                  <a:t>Let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)=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</m:func>
                      </m:e>
                    </m:func>
                  </m:oMath>
                </a14:m>
                <a:r>
                  <a:rPr lang="en-US" sz="2400" dirty="0"/>
                  <a:t>. Output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  <m:sup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099" y="1467267"/>
                <a:ext cx="7985052" cy="3200426"/>
              </a:xfrm>
              <a:prstGeom prst="roundRect">
                <a:avLst/>
              </a:prstGeom>
              <a:blipFill>
                <a:blip r:embed="rId2"/>
                <a:stretch>
                  <a:fillRect b="-2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2777057" y="1000310"/>
            <a:ext cx="35898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Thought Experiment</a:t>
            </a:r>
          </a:p>
        </p:txBody>
      </p:sp>
      <p:pic>
        <p:nvPicPr>
          <p:cNvPr id="8" name="Picture 2" descr="http://science-all.com/images/wallpapers/baby-pic/baby-pic-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065" y="1892030"/>
            <a:ext cx="608647" cy="41529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085417" y="3366360"/>
            <a:ext cx="733267" cy="520404"/>
            <a:chOff x="2117316" y="3685338"/>
            <a:chExt cx="733267" cy="520404"/>
          </a:xfrm>
        </p:grpSpPr>
        <p:pic>
          <p:nvPicPr>
            <p:cNvPr id="5" name="Picture 2" descr="http://science-all.com/images/wallpapers/baby-pic/baby-pic-2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7316" y="3685338"/>
              <a:ext cx="608647" cy="41529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2700670" y="3928743"/>
                  <a:ext cx="14991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0670" y="3928743"/>
                  <a:ext cx="149913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37500" r="-29167"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5702797" y="2352794"/>
            <a:ext cx="797638" cy="538054"/>
            <a:chOff x="5649632" y="2607970"/>
            <a:chExt cx="797638" cy="538054"/>
          </a:xfrm>
        </p:grpSpPr>
        <p:pic>
          <p:nvPicPr>
            <p:cNvPr id="10" name="Picture 2" descr="http://science-all.com/images/wallpapers/baby-pic/baby-pic-2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9632" y="2607970"/>
              <a:ext cx="608647" cy="41529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266131" y="2869025"/>
                  <a:ext cx="18113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6131" y="2869025"/>
                  <a:ext cx="181139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4483" r="-31034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6865296" y="2356332"/>
            <a:ext cx="812322" cy="538054"/>
            <a:chOff x="6812131" y="2611508"/>
            <a:chExt cx="812322" cy="538054"/>
          </a:xfrm>
        </p:grpSpPr>
        <p:pic>
          <p:nvPicPr>
            <p:cNvPr id="13" name="Picture 2" descr="http://science-all.com/images/wallpapers/baby-pic/baby-pic-2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2131" y="2611508"/>
              <a:ext cx="608647" cy="41529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7428630" y="2872563"/>
                  <a:ext cx="1958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8630" y="2872563"/>
                  <a:ext cx="195823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8125" r="-28125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28649" y="4911098"/>
                <a:ext cx="819637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/>
                  <a:t>Observation</a:t>
                </a:r>
                <a:r>
                  <a:rPr lang="en-US" sz="2400" dirty="0"/>
                  <a:t>: This algorithm is also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𝜖𝛿</m:t>
                        </m:r>
                      </m:e>
                    </m:d>
                  </m:oMath>
                </a14:m>
                <a:r>
                  <a:rPr lang="en-US" sz="2400" dirty="0"/>
                  <a:t>-differentially private. </a:t>
                </a:r>
              </a:p>
              <a:p>
                <a:r>
                  <a:rPr lang="en-US" sz="2400" b="1" dirty="0"/>
                  <a:t>Proof</a:t>
                </a:r>
                <a:r>
                  <a:rPr lang="en-US" sz="2400" dirty="0"/>
                  <a:t>: Post-processing.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4911098"/>
                <a:ext cx="8196373" cy="830997"/>
              </a:xfrm>
              <a:prstGeom prst="rect">
                <a:avLst/>
              </a:prstGeom>
              <a:blipFill>
                <a:blip r:embed="rId7"/>
                <a:stretch>
                  <a:fillRect l="-1115" t="-5882" r="-74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581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Lets Prove It!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489099" y="1467267"/>
                <a:ext cx="7985052" cy="320042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/>
                  <a:t>Input: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,…,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2400" dirty="0"/>
              </a:p>
              <a:p>
                <a:r>
                  <a:rPr lang="en-US" sz="2400" dirty="0"/>
                  <a:t>Given: 1)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𝜖𝛿</m:t>
                        </m:r>
                      </m:e>
                    </m:d>
                  </m:oMath>
                </a14:m>
                <a:r>
                  <a:rPr lang="en-US" sz="2400" dirty="0"/>
                  <a:t>-private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-accurate. 2) </a:t>
                </a:r>
              </a:p>
              <a:p>
                <a:r>
                  <a:rPr lang="en-US" sz="2400" dirty="0"/>
                  <a:t>Make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 independent copies: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/>
                  <a:t>,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2400" dirty="0"/>
                  <a:t>, </a:t>
                </a:r>
              </a:p>
              <a:p>
                <a:r>
                  <a:rPr lang="en-US" sz="2400" dirty="0"/>
                  <a:t>For t = 1 to T:</a:t>
                </a:r>
              </a:p>
              <a:p>
                <a:r>
                  <a:rPr lang="en-US" sz="2400" dirty="0"/>
                  <a:t> 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 = 1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/>
                  <a:t>: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2400" dirty="0"/>
                  <a:t>Let             choose a SQ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bSup>
                  </m:oMath>
                </a14:m>
                <a:r>
                  <a:rPr lang="en-US" sz="2400" dirty="0"/>
                  <a:t> based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−1 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endParaRPr lang="en-US" sz="2400" dirty="0"/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2400" dirty="0"/>
                  <a:t>Output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;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 </a:t>
                </a:r>
              </a:p>
              <a:p>
                <a:r>
                  <a:rPr lang="en-US" sz="2400" dirty="0"/>
                  <a:t>Let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)=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</m:func>
                      </m:e>
                    </m:func>
                  </m:oMath>
                </a14:m>
                <a:r>
                  <a:rPr lang="en-US" sz="2400" dirty="0"/>
                  <a:t>. Output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  <m:sup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099" y="1467267"/>
                <a:ext cx="7985052" cy="3200426"/>
              </a:xfrm>
              <a:prstGeom prst="roundRect">
                <a:avLst/>
              </a:prstGeom>
              <a:blipFill>
                <a:blip r:embed="rId2"/>
                <a:stretch>
                  <a:fillRect b="-2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2777057" y="1000310"/>
            <a:ext cx="35898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Thought Experiment</a:t>
            </a:r>
          </a:p>
        </p:txBody>
      </p:sp>
      <p:pic>
        <p:nvPicPr>
          <p:cNvPr id="8" name="Picture 2" descr="http://science-all.com/images/wallpapers/baby-pic/baby-pic-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062" y="1892030"/>
            <a:ext cx="608647" cy="41529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085417" y="3366360"/>
            <a:ext cx="733267" cy="520404"/>
            <a:chOff x="2117316" y="3685338"/>
            <a:chExt cx="733267" cy="520404"/>
          </a:xfrm>
        </p:grpSpPr>
        <p:pic>
          <p:nvPicPr>
            <p:cNvPr id="5" name="Picture 2" descr="http://science-all.com/images/wallpapers/baby-pic/baby-pic-2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7316" y="3685338"/>
              <a:ext cx="608647" cy="41529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2700670" y="3928743"/>
                  <a:ext cx="14991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0670" y="3928743"/>
                  <a:ext cx="149913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37500" r="-29167"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5702797" y="2352794"/>
            <a:ext cx="797638" cy="538054"/>
            <a:chOff x="5649632" y="2607970"/>
            <a:chExt cx="797638" cy="538054"/>
          </a:xfrm>
        </p:grpSpPr>
        <p:pic>
          <p:nvPicPr>
            <p:cNvPr id="10" name="Picture 2" descr="http://science-all.com/images/wallpapers/baby-pic/baby-pic-2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9632" y="2607970"/>
              <a:ext cx="608647" cy="41529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266131" y="2869025"/>
                  <a:ext cx="18113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6131" y="2869025"/>
                  <a:ext cx="181139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4483" r="-31034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6865296" y="2356332"/>
            <a:ext cx="812322" cy="538054"/>
            <a:chOff x="6812131" y="2611508"/>
            <a:chExt cx="812322" cy="538054"/>
          </a:xfrm>
        </p:grpSpPr>
        <p:pic>
          <p:nvPicPr>
            <p:cNvPr id="13" name="Picture 2" descr="http://science-all.com/images/wallpapers/baby-pic/baby-pic-2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2131" y="2611508"/>
              <a:ext cx="608647" cy="41529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7428630" y="2872563"/>
                  <a:ext cx="1958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8630" y="2872563"/>
                  <a:ext cx="195823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8125" r="-28125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28649" y="4911098"/>
                <a:ext cx="8196373" cy="11954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Hence: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sub>
                              <m:sup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sup>
                            </m:sSub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p>
                                    <m:sSup>
                                      <m:s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sup>
                                </m:sSup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sub>
                              <m:sup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sup>
                            </m:sSub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≤2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𝜖𝛿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Thus: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b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𝜖𝛿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4911098"/>
                <a:ext cx="8196373" cy="1195455"/>
              </a:xfrm>
              <a:prstGeom prst="rect">
                <a:avLst/>
              </a:prstGeom>
              <a:blipFill>
                <a:blip r:embed="rId7"/>
                <a:stretch>
                  <a:fillRect l="-1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469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Lets Prove It!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489099" y="1467267"/>
                <a:ext cx="7985052" cy="320042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/>
                  <a:t>Input: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,…,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2400" dirty="0"/>
              </a:p>
              <a:p>
                <a:r>
                  <a:rPr lang="en-US" sz="2400" dirty="0"/>
                  <a:t>Given: 1)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𝜖𝛿</m:t>
                        </m:r>
                      </m:e>
                    </m:d>
                  </m:oMath>
                </a14:m>
                <a:r>
                  <a:rPr lang="en-US" sz="2400" dirty="0"/>
                  <a:t>-private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-accurate. 2) </a:t>
                </a:r>
              </a:p>
              <a:p>
                <a:r>
                  <a:rPr lang="en-US" sz="2400" dirty="0"/>
                  <a:t>Make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 independent copies: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/>
                  <a:t>,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sz="2400" dirty="0"/>
                  <a:t>, </a:t>
                </a:r>
              </a:p>
              <a:p>
                <a:r>
                  <a:rPr lang="en-US" sz="2400" dirty="0"/>
                  <a:t>For t = 1 to T:</a:t>
                </a:r>
              </a:p>
              <a:p>
                <a:r>
                  <a:rPr lang="en-US" sz="2400" dirty="0"/>
                  <a:t> 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 = 1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dirty="0"/>
                  <a:t>: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2400" dirty="0"/>
                  <a:t>Let             choose a SQ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bSup>
                  </m:oMath>
                </a14:m>
                <a:r>
                  <a:rPr lang="en-US" sz="2400" dirty="0"/>
                  <a:t> based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−1 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</m:oMath>
                </a14:m>
                <a:endParaRPr lang="en-US" sz="2400" dirty="0"/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2400" dirty="0"/>
                  <a:t>Output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;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 </a:t>
                </a:r>
              </a:p>
              <a:p>
                <a:r>
                  <a:rPr lang="en-US" sz="2400" dirty="0"/>
                  <a:t>Let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)=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</m:func>
                      </m:e>
                    </m:func>
                  </m:oMath>
                </a14:m>
                <a:r>
                  <a:rPr lang="en-US" sz="2400" dirty="0"/>
                  <a:t>. Output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  <m:sup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099" y="1467267"/>
                <a:ext cx="7985052" cy="3200426"/>
              </a:xfrm>
              <a:prstGeom prst="roundRect">
                <a:avLst/>
              </a:prstGeom>
              <a:blipFill>
                <a:blip r:embed="rId2"/>
                <a:stretch>
                  <a:fillRect b="-2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2777057" y="1000310"/>
            <a:ext cx="35898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Thought Experiment</a:t>
            </a:r>
          </a:p>
        </p:txBody>
      </p:sp>
      <p:pic>
        <p:nvPicPr>
          <p:cNvPr id="8" name="Picture 2" descr="http://science-all.com/images/wallpapers/baby-pic/baby-pic-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062" y="1892030"/>
            <a:ext cx="608647" cy="41529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085417" y="3366360"/>
            <a:ext cx="733267" cy="520404"/>
            <a:chOff x="2117316" y="3685338"/>
            <a:chExt cx="733267" cy="520404"/>
          </a:xfrm>
        </p:grpSpPr>
        <p:pic>
          <p:nvPicPr>
            <p:cNvPr id="5" name="Picture 2" descr="http://science-all.com/images/wallpapers/baby-pic/baby-pic-2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7316" y="3685338"/>
              <a:ext cx="608647" cy="41529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2700670" y="3928743"/>
                  <a:ext cx="14991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0670" y="3928743"/>
                  <a:ext cx="149913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37500" r="-29167"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5702797" y="2352794"/>
            <a:ext cx="797638" cy="538054"/>
            <a:chOff x="5649632" y="2607970"/>
            <a:chExt cx="797638" cy="538054"/>
          </a:xfrm>
        </p:grpSpPr>
        <p:pic>
          <p:nvPicPr>
            <p:cNvPr id="10" name="Picture 2" descr="http://science-all.com/images/wallpapers/baby-pic/baby-pic-2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9632" y="2607970"/>
              <a:ext cx="608647" cy="41529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266131" y="2869025"/>
                  <a:ext cx="18113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6131" y="2869025"/>
                  <a:ext cx="181139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4483" r="-31034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6865296" y="2356332"/>
            <a:ext cx="812322" cy="538054"/>
            <a:chOff x="6812131" y="2611508"/>
            <a:chExt cx="812322" cy="538054"/>
          </a:xfrm>
        </p:grpSpPr>
        <p:pic>
          <p:nvPicPr>
            <p:cNvPr id="13" name="Picture 2" descr="http://science-all.com/images/wallpapers/baby-pic/baby-pic-2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2131" y="2611508"/>
              <a:ext cx="608647" cy="41529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7428630" y="2872563"/>
                  <a:ext cx="19582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8630" y="2872563"/>
                  <a:ext cx="195823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8125" r="-28125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28649" y="4709075"/>
                <a:ext cx="8196373" cy="1137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Thus: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b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𝜖𝛿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But note --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lim>
                        </m:limLow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bSup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func>
                  </m:oMath>
                </a14:m>
                <a:r>
                  <a:rPr lang="en-US" sz="2400" dirty="0"/>
                  <a:t> are independent across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400" dirty="0"/>
                  <a:t>. 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4709075"/>
                <a:ext cx="8196373" cy="1137234"/>
              </a:xfrm>
              <a:prstGeom prst="rect">
                <a:avLst/>
              </a:prstGeom>
              <a:blipFill>
                <a:blip r:embed="rId7"/>
                <a:stretch>
                  <a:fillRect l="-1115" b="-11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598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Lets Prove It!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28649" y="1349185"/>
                <a:ext cx="8196373" cy="3301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Choose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=1/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Suppose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 dirty="0"/>
                  <a:t> is </a:t>
                </a:r>
                <a:r>
                  <a:rPr lang="en-US" sz="2400" i="1" dirty="0"/>
                  <a:t>not</a:t>
                </a:r>
                <a:r>
                  <a:rPr lang="en-US" sz="2400" dirty="0"/>
                  <a:t>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-accurate. Then: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lim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lim>
                                  </m:limLow>
                                </m:fName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p>
                                      </m:sSub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≥10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≥1 −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≥1−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pPr algn="ctr"/>
                <a:r>
                  <a:rPr lang="en-US" sz="2400" dirty="0"/>
                  <a:t>Contradiction!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1349185"/>
                <a:ext cx="8196373" cy="3301738"/>
              </a:xfrm>
              <a:prstGeom prst="rect">
                <a:avLst/>
              </a:prstGeom>
              <a:blipFill>
                <a:blip r:embed="rId2"/>
                <a:stretch>
                  <a:fillRect l="-1115" t="-1476" b="-3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424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Applications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dirty="0"/>
                  <a:t>Using Independent Gaussian Perturbation</a:t>
                </a:r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Theorem</a:t>
                </a:r>
                <a:r>
                  <a:rPr lang="en-US" dirty="0"/>
                  <a:t>: There exists a simple, computationally efficient  statistical estimator that can answer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</a:t>
                </a:r>
                <a:r>
                  <a:rPr lang="en-US" i="1" dirty="0"/>
                  <a:t>adaptive</a:t>
                </a:r>
                <a:r>
                  <a:rPr lang="en-US" dirty="0"/>
                  <a:t> queries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(0.01,0.01)</m:t>
                    </m:r>
                  </m:oMath>
                </a14:m>
                <a:r>
                  <a:rPr lang="en-US" dirty="0"/>
                  <a:t>-accuracy where: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A </a:t>
                </a:r>
                <a:r>
                  <a:rPr lang="en-US" i="1" dirty="0"/>
                  <a:t>quadratic</a:t>
                </a:r>
                <a:r>
                  <a:rPr lang="en-US" dirty="0"/>
                  <a:t> improvement over the empirical average mechanism!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6" t="-2241" r="-2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s://www.spcforexcel.com/files/images/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012" y="230190"/>
            <a:ext cx="2840706" cy="134649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60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Tight for Efficient Algorithms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3" name="Shape 333"/>
              <p:cNvSpPr/>
              <p:nvPr/>
            </p:nvSpPr>
            <p:spPr>
              <a:xfrm>
                <a:off x="540953" y="1732298"/>
                <a:ext cx="7856237" cy="2529028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45719" rIns="45719">
                <a:normAutofit/>
              </a:bodyPr>
              <a:lstStyle/>
              <a:p>
                <a:pPr algn="just">
                  <a:spcBef>
                    <a:spcPts val="700"/>
                  </a:spcBef>
                  <a:defRPr sz="3200"/>
                </a:pPr>
                <a:r>
                  <a:rPr lang="en-US" b="1" dirty="0">
                    <a:latin typeface="Gill Sans SemiBold"/>
                    <a:ea typeface="Gill Sans SemiBold"/>
                    <a:cs typeface="Gill Sans SemiBold"/>
                    <a:sym typeface="Gill Sans SemiBold"/>
                  </a:rPr>
                  <a:t>Theorem</a:t>
                </a:r>
                <a:r>
                  <a:rPr lang="en-US" dirty="0">
                    <a:latin typeface="Gill Sans SemiBold"/>
                    <a:ea typeface="Gill Sans SemiBold"/>
                    <a:cs typeface="Gill Sans SemiBold"/>
                    <a:sym typeface="Gill Sans SemiBold"/>
                  </a:rPr>
                  <a:t> </a:t>
                </a:r>
                <a:r>
                  <a:rPr lang="en-US" dirty="0"/>
                  <a:t>[</a:t>
                </a:r>
                <a:r>
                  <a:rPr lang="en-US" i="1" dirty="0"/>
                  <a:t>HU14, SU15</a:t>
                </a:r>
                <a:r>
                  <a:rPr lang="en-US" dirty="0"/>
                  <a:t>]</a:t>
                </a:r>
                <a:r>
                  <a:rPr lang="en-US" dirty="0">
                    <a:latin typeface="Gill Sans SemiBold"/>
                    <a:sym typeface="Gill Sans SemiBold"/>
                  </a:rPr>
                  <a:t>:</a:t>
                </a:r>
                <a:endParaRPr lang="en-US" dirty="0">
                  <a:latin typeface="Gill Sans SemiBold"/>
                  <a:ea typeface="Gill Sans SemiBold"/>
                  <a:cs typeface="Gill Sans SemiBold"/>
                  <a:sym typeface="Gill Sans SemiBold"/>
                </a:endParaRPr>
              </a:p>
              <a:p>
                <a:pPr>
                  <a:spcBef>
                    <a:spcPts val="700"/>
                  </a:spcBef>
                  <a:defRPr sz="3000"/>
                </a:pPr>
                <a:r>
                  <a:rPr lang="en-US" dirty="0"/>
                  <a:t>Under a standard assumption*,</a:t>
                </a:r>
                <a:r>
                  <a:rPr lang="en-US" dirty="0">
                    <a:latin typeface="Gill Sans SemiBold"/>
                    <a:ea typeface="Gill Sans SemiBold"/>
                    <a:cs typeface="Gill Sans SemiBold"/>
                    <a:sym typeface="Gill Sans SemiBold"/>
                  </a:rPr>
                  <a:t> </a:t>
                </a:r>
                <a:r>
                  <a:rPr lang="en-US" dirty="0"/>
                  <a:t>no </a:t>
                </a:r>
                <a:r>
                  <a:rPr lang="en-US" dirty="0">
                    <a:solidFill>
                      <a:srgbClr val="008000"/>
                    </a:solidFill>
                  </a:rPr>
                  <a:t>computationally efficient </a:t>
                </a:r>
                <a:r>
                  <a:rPr lang="en-US" dirty="0"/>
                  <a:t>algorithm has error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dirty="0"/>
                  <a:t>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adaptively chosen queries.</a:t>
                </a:r>
                <a:endParaRPr dirty="0"/>
              </a:p>
            </p:txBody>
          </p:sp>
        </mc:Choice>
        <mc:Fallback xmlns="">
          <p:sp>
            <p:nvSpPr>
              <p:cNvPr id="333" name="Shape 3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53" y="1732298"/>
                <a:ext cx="7856237" cy="2529028"/>
              </a:xfrm>
              <a:prstGeom prst="rect">
                <a:avLst/>
              </a:prstGeom>
              <a:blipFill>
                <a:blip r:embed="rId2"/>
                <a:stretch>
                  <a:fillRect l="-2562" t="-361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52367" y="4138591"/>
            <a:ext cx="5072985" cy="14397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60940371"/>
      </p:ext>
    </p:extLst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Applications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 algn="ctr">
                  <a:buNone/>
                </a:pPr>
                <a:r>
                  <a:rPr lang="en-US" dirty="0"/>
                  <a:t>Using State of the Art Differentially Private Mechanisms</a:t>
                </a:r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Theorem</a:t>
                </a:r>
                <a:r>
                  <a:rPr lang="en-US" dirty="0"/>
                  <a:t>: There exists a statistical estimator that can answer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</a:t>
                </a:r>
                <a:r>
                  <a:rPr lang="en-US" i="1" dirty="0"/>
                  <a:t>adaptive</a:t>
                </a:r>
                <a:r>
                  <a:rPr lang="en-US" dirty="0"/>
                  <a:t> queries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(0.01,0.01)</m:t>
                    </m:r>
                  </m:oMath>
                </a14:m>
                <a:r>
                  <a:rPr lang="en-US" dirty="0"/>
                  <a:t>-accuracy where: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</m:e>
                                  </m:func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An </a:t>
                </a:r>
                <a:r>
                  <a:rPr lang="en-US" i="1" dirty="0"/>
                  <a:t>exponential</a:t>
                </a:r>
                <a:r>
                  <a:rPr lang="en-US" dirty="0"/>
                  <a:t> improvement if the data universe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finite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≫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func>
                  </m:oMath>
                </a14:m>
                <a:r>
                  <a:rPr lang="en-US" dirty="0"/>
                  <a:t>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6" t="-3081" r="-2473" b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515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/>
        </p:nvSpPr>
        <p:spPr>
          <a:xfrm>
            <a:off x="2565400" y="3238500"/>
            <a:ext cx="1832162" cy="2376637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6">
                <a:satOff val="-35873"/>
                <a:lumOff val="-12431"/>
              </a:schemeClr>
            </a:solidFill>
            <a:custDash>
              <a:ds d="200000" sp="200000"/>
            </a:custDash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title"/>
          </p:nvPr>
        </p:nvSpPr>
        <p:spPr>
          <a:xfrm>
            <a:off x="457200" y="13822"/>
            <a:ext cx="8229600" cy="1106191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Applications</a:t>
            </a:r>
            <a:endParaRPr dirty="0"/>
          </a:p>
        </p:txBody>
      </p:sp>
      <p:sp>
        <p:nvSpPr>
          <p:cNvPr id="338" name="Shape 338"/>
          <p:cNvSpPr/>
          <p:nvPr/>
        </p:nvSpPr>
        <p:spPr>
          <a:xfrm>
            <a:off x="660400" y="1803400"/>
            <a:ext cx="935137" cy="218688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25400">
            <a:solidFill>
              <a:schemeClr val="accent1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9" name="Shape 339"/>
          <p:cNvSpPr/>
          <p:nvPr/>
        </p:nvSpPr>
        <p:spPr>
          <a:xfrm>
            <a:off x="729178" y="2603470"/>
            <a:ext cx="908929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Data</a:t>
            </a:r>
          </a:p>
        </p:txBody>
      </p:sp>
      <p:sp>
        <p:nvSpPr>
          <p:cNvPr id="340" name="Shape 340"/>
          <p:cNvSpPr/>
          <p:nvPr/>
        </p:nvSpPr>
        <p:spPr>
          <a:xfrm>
            <a:off x="2933700" y="1732905"/>
            <a:ext cx="935137" cy="1080790"/>
          </a:xfrm>
          <a:prstGeom prst="rect">
            <a:avLst/>
          </a:prstGeom>
          <a:solidFill>
            <a:schemeClr val="accent1">
              <a:lumOff val="23725"/>
            </a:schemeClr>
          </a:solidFill>
          <a:ln w="25400">
            <a:solidFill>
              <a:schemeClr val="accent1">
                <a:satOff val="-4409"/>
                <a:lumOff val="-10509"/>
              </a:schemeClr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41" name="Shape 341"/>
          <p:cNvSpPr/>
          <p:nvPr/>
        </p:nvSpPr>
        <p:spPr>
          <a:xfrm>
            <a:off x="2933700" y="4305300"/>
            <a:ext cx="935137" cy="1080790"/>
          </a:xfrm>
          <a:prstGeom prst="rect">
            <a:avLst/>
          </a:prstGeom>
          <a:solidFill>
            <a:schemeClr val="accent1">
              <a:lumOff val="23725"/>
            </a:schemeClr>
          </a:solidFill>
          <a:ln w="25400">
            <a:solidFill>
              <a:schemeClr val="accent1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42" name="Shape 342"/>
          <p:cNvSpPr/>
          <p:nvPr/>
        </p:nvSpPr>
        <p:spPr>
          <a:xfrm>
            <a:off x="2351770" y="1168370"/>
            <a:ext cx="2007281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000"/>
            </a:lvl1pPr>
          </a:lstStyle>
          <a:p>
            <a:r>
              <a:t>training data</a:t>
            </a:r>
          </a:p>
        </p:txBody>
      </p:sp>
      <p:sp>
        <p:nvSpPr>
          <p:cNvPr id="343" name="Shape 343"/>
          <p:cNvSpPr/>
          <p:nvPr/>
        </p:nvSpPr>
        <p:spPr>
          <a:xfrm>
            <a:off x="2770870" y="3251200"/>
            <a:ext cx="1684696" cy="980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3000"/>
            </a:pPr>
            <a:r>
              <a:t>Reusable </a:t>
            </a:r>
          </a:p>
          <a:p>
            <a:pPr>
              <a:defRPr sz="3000"/>
            </a:pPr>
            <a:r>
              <a:t>holdout</a:t>
            </a:r>
          </a:p>
        </p:txBody>
      </p:sp>
      <p:sp>
        <p:nvSpPr>
          <p:cNvPr id="347" name="Shape 347"/>
          <p:cNvSpPr/>
          <p:nvPr/>
        </p:nvSpPr>
        <p:spPr>
          <a:xfrm>
            <a:off x="1629618" y="2273300"/>
            <a:ext cx="1270001" cy="0"/>
          </a:xfrm>
          <a:prstGeom prst="line">
            <a:avLst/>
          </a:prstGeom>
          <a:ln w="25400">
            <a:solidFill>
              <a:schemeClr val="accent1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48" name="Shape 348"/>
          <p:cNvSpPr/>
          <p:nvPr/>
        </p:nvSpPr>
        <p:spPr>
          <a:xfrm>
            <a:off x="1629618" y="3436227"/>
            <a:ext cx="1278048" cy="1096366"/>
          </a:xfrm>
          <a:prstGeom prst="line">
            <a:avLst/>
          </a:prstGeom>
          <a:ln w="25400">
            <a:solidFill>
              <a:schemeClr val="accent1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49" name="Shape 349"/>
          <p:cNvSpPr/>
          <p:nvPr/>
        </p:nvSpPr>
        <p:spPr>
          <a:xfrm>
            <a:off x="4434658" y="2058640"/>
            <a:ext cx="1843359" cy="429320"/>
          </a:xfrm>
          <a:prstGeom prst="leftRightArrow">
            <a:avLst>
              <a:gd name="adj1" fmla="val 38500"/>
              <a:gd name="adj2" fmla="val 74128"/>
            </a:avLst>
          </a:prstGeom>
          <a:solidFill>
            <a:srgbClr val="FFFFFF"/>
          </a:solidFill>
          <a:ln w="25400">
            <a:solidFill>
              <a:schemeClr val="accent1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4295180" y="1714470"/>
            <a:ext cx="2095090" cy="98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000"/>
            </a:pPr>
            <a:r>
              <a:t>unrestricted</a:t>
            </a:r>
          </a:p>
          <a:p>
            <a:pPr algn="ctr">
              <a:defRPr sz="3000"/>
            </a:pPr>
            <a:r>
              <a:t>access</a:t>
            </a:r>
          </a:p>
        </p:txBody>
      </p:sp>
      <p:grpSp>
        <p:nvGrpSpPr>
          <p:cNvPr id="353" name="Group 353"/>
          <p:cNvGrpSpPr/>
          <p:nvPr/>
        </p:nvGrpSpPr>
        <p:grpSpPr>
          <a:xfrm>
            <a:off x="4622355" y="2733902"/>
            <a:ext cx="2084097" cy="2627413"/>
            <a:chOff x="218000" y="0"/>
            <a:chExt cx="2084095" cy="2627412"/>
          </a:xfrm>
        </p:grpSpPr>
        <p:sp>
          <p:nvSpPr>
            <p:cNvPr id="351" name="Shape 351"/>
            <p:cNvSpPr/>
            <p:nvPr/>
          </p:nvSpPr>
          <p:spPr>
            <a:xfrm rot="19758770">
              <a:off x="198485" y="440319"/>
              <a:ext cx="1843359" cy="429320"/>
            </a:xfrm>
            <a:prstGeom prst="leftRightArrow">
              <a:avLst>
                <a:gd name="adj1" fmla="val 38500"/>
                <a:gd name="adj2" fmla="val 74128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9276492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273608" y="1202472"/>
              <a:ext cx="2028488" cy="1424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 sz="3000"/>
              </a:pPr>
              <a:r>
                <a:t>can be used</a:t>
              </a:r>
            </a:p>
            <a:p>
              <a:pPr algn="ctr">
                <a:defRPr sz="3000"/>
              </a:pPr>
              <a:r>
                <a:rPr i="1">
                  <a:solidFill>
                    <a:schemeClr val="accent2">
                      <a:satOff val="-4966"/>
                      <a:lumOff val="-10549"/>
                    </a:schemeClr>
                  </a:solidFill>
                </a:rPr>
                <a:t>many</a:t>
              </a:r>
              <a:r>
                <a:t> times</a:t>
              </a:r>
            </a:p>
            <a:p>
              <a:pPr algn="ctr">
                <a:defRPr sz="3000"/>
              </a:pPr>
              <a:r>
                <a:t>adaptively</a:t>
              </a:r>
            </a:p>
          </p:txBody>
        </p:sp>
      </p:grpSp>
      <p:grpSp>
        <p:nvGrpSpPr>
          <p:cNvPr id="356" name="Group 356"/>
          <p:cNvGrpSpPr/>
          <p:nvPr/>
        </p:nvGrpSpPr>
        <p:grpSpPr>
          <a:xfrm>
            <a:off x="212241" y="4574728"/>
            <a:ext cx="7940172" cy="1910879"/>
            <a:chOff x="0" y="0"/>
            <a:chExt cx="7940171" cy="1910877"/>
          </a:xfrm>
        </p:grpSpPr>
        <p:sp>
          <p:nvSpPr>
            <p:cNvPr id="354" name="Shape 354"/>
            <p:cNvSpPr/>
            <p:nvPr/>
          </p:nvSpPr>
          <p:spPr>
            <a:xfrm>
              <a:off x="779345" y="1374937"/>
              <a:ext cx="7160827" cy="535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3000"/>
              </a:lvl1pPr>
            </a:lstStyle>
            <a:p>
              <a:r>
                <a:t>valid estimate every time you use the holdout</a:t>
              </a:r>
            </a:p>
          </p:txBody>
        </p:sp>
        <p:pic>
          <p:nvPicPr>
            <p:cNvPr id="355" name="image1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856855" cy="1405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" name="Picture 2" descr="http://allwallpapersnew.com/wp-content/gallery/cute-baby-photo-gallery/cute-baby-pic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40" y="2284830"/>
            <a:ext cx="2487168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32237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" grpId="0" animBg="1" advAuto="0"/>
      <p:bldP spid="356" grpId="0" animBg="1" advAuto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roup 363"/>
          <p:cNvGrpSpPr/>
          <p:nvPr/>
        </p:nvGrpSpPr>
        <p:grpSpPr>
          <a:xfrm>
            <a:off x="264906" y="1526488"/>
            <a:ext cx="8614190" cy="4364793"/>
            <a:chOff x="0" y="0"/>
            <a:chExt cx="8614189" cy="4364792"/>
          </a:xfrm>
        </p:grpSpPr>
        <p:sp>
          <p:nvSpPr>
            <p:cNvPr id="361" name="Shape 361"/>
            <p:cNvSpPr/>
            <p:nvPr/>
          </p:nvSpPr>
          <p:spPr>
            <a:xfrm>
              <a:off x="0" y="394477"/>
              <a:ext cx="7776157" cy="3970315"/>
            </a:xfrm>
            <a:prstGeom prst="rect">
              <a:avLst/>
            </a:prstGeom>
            <a:solidFill>
              <a:srgbClr val="535353"/>
            </a:solidFill>
            <a:ln w="12700" cap="flat">
              <a:noFill/>
              <a:miter lim="400000"/>
            </a:ln>
            <a:effectLst>
              <a:outerShdw blurRad="38100" dist="66001" dir="36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2100">
                  <a:solidFill>
                    <a:srgbClr val="FFFFFF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1" dirty="0">
                  <a:solidFill>
                    <a:schemeClr val="accent6">
                      <a:lumOff val="18921"/>
                    </a:schemeClr>
                  </a:solidFill>
                </a:rPr>
                <a:t>from</a:t>
              </a:r>
              <a:r>
                <a:rPr dirty="0"/>
                <a:t> </a:t>
              </a:r>
              <a:r>
                <a:rPr dirty="0" err="1">
                  <a:solidFill>
                    <a:schemeClr val="accent1">
                      <a:lumOff val="23725"/>
                    </a:schemeClr>
                  </a:solidFill>
                </a:rPr>
                <a:t>numpy</a:t>
              </a:r>
              <a:r>
                <a:rPr dirty="0"/>
                <a:t> </a:t>
              </a:r>
              <a:r>
                <a:rPr b="1" dirty="0">
                  <a:solidFill>
                    <a:schemeClr val="accent6">
                      <a:lumOff val="18921"/>
                    </a:schemeClr>
                  </a:solidFill>
                </a:rPr>
                <a:t>import</a:t>
              </a:r>
              <a:r>
                <a:rPr dirty="0"/>
                <a:t> </a:t>
              </a:r>
              <a:r>
                <a:rPr dirty="0">
                  <a:solidFill>
                    <a:schemeClr val="accent1">
                      <a:lumOff val="23725"/>
                    </a:schemeClr>
                  </a:solidFill>
                </a:rPr>
                <a:t>*</a:t>
              </a:r>
            </a:p>
            <a:p>
              <a:pPr>
                <a:defRPr sz="2100">
                  <a:solidFill>
                    <a:srgbClr val="FFFFFF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endParaRPr dirty="0">
                <a:solidFill>
                  <a:schemeClr val="accent1">
                    <a:lumOff val="23725"/>
                  </a:schemeClr>
                </a:solidFill>
              </a:endParaRPr>
            </a:p>
            <a:p>
              <a:pPr>
                <a:defRPr sz="2100">
                  <a:solidFill>
                    <a:srgbClr val="FFFFFF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1" dirty="0" err="1">
                  <a:solidFill>
                    <a:schemeClr val="accent6">
                      <a:lumOff val="18921"/>
                    </a:schemeClr>
                  </a:solidFill>
                </a:rPr>
                <a:t>def</a:t>
              </a:r>
              <a:r>
                <a:rPr dirty="0"/>
                <a:t> </a:t>
              </a:r>
              <a:r>
                <a:rPr dirty="0" err="1">
                  <a:solidFill>
                    <a:schemeClr val="accent2">
                      <a:lumOff val="23627"/>
                    </a:schemeClr>
                  </a:solidFill>
                </a:rPr>
                <a:t>Thresholdout</a:t>
              </a:r>
              <a:r>
                <a:rPr dirty="0"/>
                <a:t>(sample, holdout, q</a:t>
              </a:r>
              <a:r>
                <a:rPr lang="en-US" dirty="0"/>
                <a:t>, sigma, threshold</a:t>
              </a:r>
              <a:r>
                <a:rPr dirty="0"/>
                <a:t>):</a:t>
              </a:r>
            </a:p>
            <a:p>
              <a:pPr>
                <a:defRPr sz="2100">
                  <a:solidFill>
                    <a:srgbClr val="FFFFFF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dirty="0"/>
                <a:t>  </a:t>
              </a:r>
              <a:r>
                <a:rPr dirty="0" err="1"/>
                <a:t>sample_mean</a:t>
              </a:r>
              <a:r>
                <a:rPr dirty="0"/>
                <a:t> = </a:t>
              </a:r>
              <a:r>
                <a:rPr dirty="0">
                  <a:solidFill>
                    <a:schemeClr val="accent1">
                      <a:lumOff val="23725"/>
                    </a:schemeClr>
                  </a:solidFill>
                </a:rPr>
                <a:t>mean</a:t>
              </a:r>
              <a:r>
                <a:rPr dirty="0"/>
                <a:t>([q(x) </a:t>
              </a:r>
              <a:r>
                <a:rPr b="1" dirty="0">
                  <a:solidFill>
                    <a:schemeClr val="accent6">
                      <a:lumOff val="18921"/>
                    </a:schemeClr>
                  </a:solidFill>
                </a:rPr>
                <a:t>for</a:t>
              </a:r>
              <a:r>
                <a:rPr dirty="0"/>
                <a:t> x </a:t>
              </a:r>
              <a:r>
                <a:rPr b="1" dirty="0">
                  <a:solidFill>
                    <a:schemeClr val="accent6">
                      <a:lumOff val="18921"/>
                    </a:schemeClr>
                  </a:solidFill>
                </a:rPr>
                <a:t>in</a:t>
              </a:r>
              <a:r>
                <a:rPr dirty="0"/>
                <a:t> sample])</a:t>
              </a:r>
            </a:p>
            <a:p>
              <a:pPr>
                <a:defRPr sz="2100">
                  <a:solidFill>
                    <a:srgbClr val="FFFFFF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dirty="0"/>
                <a:t>  </a:t>
              </a:r>
              <a:r>
                <a:rPr dirty="0" err="1"/>
                <a:t>holdout_mean</a:t>
              </a:r>
              <a:r>
                <a:rPr dirty="0"/>
                <a:t> = </a:t>
              </a:r>
              <a:r>
                <a:rPr dirty="0">
                  <a:solidFill>
                    <a:schemeClr val="accent1">
                      <a:lumOff val="23725"/>
                    </a:schemeClr>
                  </a:solidFill>
                </a:rPr>
                <a:t>mean</a:t>
              </a:r>
              <a:r>
                <a:rPr dirty="0"/>
                <a:t>([q(x) </a:t>
              </a:r>
              <a:r>
                <a:rPr b="1" dirty="0">
                  <a:solidFill>
                    <a:schemeClr val="accent6">
                      <a:lumOff val="18921"/>
                    </a:schemeClr>
                  </a:solidFill>
                </a:rPr>
                <a:t>for</a:t>
              </a:r>
              <a:r>
                <a:rPr dirty="0"/>
                <a:t> x </a:t>
              </a:r>
              <a:r>
                <a:rPr b="1" dirty="0">
                  <a:solidFill>
                    <a:schemeClr val="accent6">
                      <a:lumOff val="18921"/>
                    </a:schemeClr>
                  </a:solidFill>
                </a:rPr>
                <a:t>in</a:t>
              </a:r>
              <a:r>
                <a:rPr dirty="0"/>
                <a:t> holdout])</a:t>
              </a:r>
            </a:p>
            <a:p>
              <a:pPr>
                <a:defRPr sz="2100">
                  <a:solidFill>
                    <a:srgbClr val="FFFFFF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1" dirty="0">
                  <a:solidFill>
                    <a:schemeClr val="accent6">
                      <a:lumOff val="18921"/>
                    </a:schemeClr>
                  </a:solidFill>
                </a:rPr>
                <a:t>if</a:t>
              </a:r>
              <a:r>
                <a:rPr dirty="0"/>
                <a:t> (</a:t>
              </a:r>
              <a:r>
                <a:rPr dirty="0">
                  <a:solidFill>
                    <a:schemeClr val="accent1">
                      <a:lumOff val="23725"/>
                    </a:schemeClr>
                  </a:solidFill>
                </a:rPr>
                <a:t>abs</a:t>
              </a:r>
              <a:r>
                <a:rPr dirty="0"/>
                <a:t>(</a:t>
              </a:r>
              <a:r>
                <a:rPr dirty="0" err="1"/>
                <a:t>sample_mean</a:t>
              </a:r>
              <a:r>
                <a:rPr dirty="0"/>
                <a:t> - </a:t>
              </a:r>
              <a:r>
                <a:rPr dirty="0" err="1"/>
                <a:t>holdout_mean</a:t>
              </a:r>
              <a:r>
                <a:rPr dirty="0"/>
                <a:t>) </a:t>
              </a:r>
            </a:p>
            <a:p>
              <a:pPr>
                <a:defRPr sz="2100">
                  <a:solidFill>
                    <a:srgbClr val="FFFFFF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dirty="0"/>
                <a:t>       &lt; </a:t>
              </a:r>
              <a:r>
                <a:rPr dirty="0" err="1">
                  <a:solidFill>
                    <a:schemeClr val="accent1">
                      <a:lumOff val="23725"/>
                    </a:schemeClr>
                  </a:solidFill>
                </a:rPr>
                <a:t>random.normal</a:t>
              </a:r>
              <a:r>
                <a:rPr dirty="0"/>
                <a:t>(threshold, sigma)):</a:t>
              </a:r>
            </a:p>
            <a:p>
              <a:pPr>
                <a:defRPr sz="2100" i="1">
                  <a:solidFill>
                    <a:srgbClr val="A7A7A7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dirty="0"/>
                <a:t>    # q does not </a:t>
              </a:r>
              <a:r>
                <a:rPr dirty="0" err="1"/>
                <a:t>overfit</a:t>
              </a:r>
              <a:endParaRPr dirty="0"/>
            </a:p>
            <a:p>
              <a:pPr>
                <a:defRPr sz="2100">
                  <a:solidFill>
                    <a:srgbClr val="FFFFFF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dirty="0"/>
                <a:t>    </a:t>
              </a:r>
              <a:r>
                <a:rPr b="1" dirty="0">
                  <a:solidFill>
                    <a:schemeClr val="accent6">
                      <a:lumOff val="18921"/>
                    </a:schemeClr>
                  </a:solidFill>
                </a:rPr>
                <a:t>return</a:t>
              </a:r>
              <a:r>
                <a:rPr dirty="0"/>
                <a:t> </a:t>
              </a:r>
              <a:r>
                <a:rPr dirty="0" err="1"/>
                <a:t>sample_mean</a:t>
              </a:r>
              <a:endParaRPr dirty="0"/>
            </a:p>
            <a:p>
              <a:pPr>
                <a:defRPr sz="2100">
                  <a:solidFill>
                    <a:srgbClr val="FFFFFF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dirty="0"/>
                <a:t>  </a:t>
              </a:r>
              <a:r>
                <a:rPr b="1" dirty="0">
                  <a:solidFill>
                    <a:schemeClr val="accent6">
                      <a:lumOff val="18921"/>
                    </a:schemeClr>
                  </a:solidFill>
                </a:rPr>
                <a:t>else:</a:t>
              </a:r>
            </a:p>
            <a:p>
              <a:pPr>
                <a:defRPr sz="2100" i="1">
                  <a:solidFill>
                    <a:srgbClr val="A7A7A7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dirty="0"/>
                <a:t>    # q </a:t>
              </a:r>
              <a:r>
                <a:rPr dirty="0" err="1"/>
                <a:t>overfits</a:t>
              </a:r>
              <a:endParaRPr dirty="0"/>
            </a:p>
            <a:p>
              <a:pPr>
                <a:defRPr sz="2100">
                  <a:solidFill>
                    <a:srgbClr val="FFFFFF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dirty="0"/>
                <a:t>    </a:t>
              </a:r>
              <a:r>
                <a:rPr b="1" dirty="0">
                  <a:solidFill>
                    <a:schemeClr val="accent6">
                      <a:lumOff val="18921"/>
                    </a:schemeClr>
                  </a:solidFill>
                </a:rPr>
                <a:t>return</a:t>
              </a:r>
              <a:r>
                <a:rPr dirty="0"/>
                <a:t> </a:t>
              </a:r>
              <a:r>
                <a:rPr dirty="0" err="1"/>
                <a:t>holdout_mean</a:t>
              </a:r>
              <a:r>
                <a:rPr dirty="0"/>
                <a:t> + </a:t>
              </a:r>
              <a:r>
                <a:rPr dirty="0" err="1">
                  <a:solidFill>
                    <a:schemeClr val="accent1">
                      <a:lumOff val="23725"/>
                    </a:schemeClr>
                  </a:solidFill>
                </a:rPr>
                <a:t>random.normal</a:t>
              </a:r>
              <a:r>
                <a:rPr dirty="0"/>
                <a:t>(</a:t>
              </a:r>
              <a:r>
                <a:rPr dirty="0">
                  <a:solidFill>
                    <a:schemeClr val="accent3">
                      <a:lumOff val="22941"/>
                    </a:schemeClr>
                  </a:solidFill>
                </a:rPr>
                <a:t>0</a:t>
              </a:r>
              <a:r>
                <a:rPr dirty="0"/>
                <a:t>, sigma)   </a:t>
              </a:r>
            </a:p>
          </p:txBody>
        </p:sp>
        <p:sp>
          <p:nvSpPr>
            <p:cNvPr id="362" name="Shape 362"/>
            <p:cNvSpPr/>
            <p:nvPr/>
          </p:nvSpPr>
          <p:spPr>
            <a:xfrm>
              <a:off x="0" y="0"/>
              <a:ext cx="8614189" cy="396240"/>
            </a:xfrm>
            <a:prstGeom prst="rect">
              <a:avLst/>
            </a:prstGeom>
            <a:solidFill>
              <a:srgbClr val="A7A7A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100">
                  <a:solidFill>
                    <a:srgbClr val="FFFFFF"/>
                  </a:solidFill>
                  <a:latin typeface="Menlo"/>
                  <a:ea typeface="Menlo"/>
                  <a:cs typeface="Menlo"/>
                  <a:sym typeface="Menlo"/>
                </a:defRPr>
              </a:lvl1pPr>
            </a:lstStyle>
            <a:p>
              <a:r>
                <a:t>thresholdout.py:</a:t>
              </a:r>
            </a:p>
          </p:txBody>
        </p:sp>
      </p:grpSp>
      <p:sp>
        <p:nvSpPr>
          <p:cNvPr id="364" name="Shape 3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dirty="0" err="1"/>
              <a:t>Thresholdout</a:t>
            </a:r>
            <a:r>
              <a:rPr dirty="0"/>
              <a:t> </a:t>
            </a:r>
            <a:r>
              <a:rPr sz="2200" dirty="0"/>
              <a:t>[</a:t>
            </a:r>
            <a:r>
              <a:rPr lang="en-US" sz="2200" dirty="0"/>
              <a:t>DFHPRR15</a:t>
            </a:r>
            <a:r>
              <a:rPr sz="22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1506029"/>
      </p:ext>
    </p:extLst>
  </p:cSld>
  <p:clrMapOvr>
    <a:masterClrMapping/>
  </p:clrMapOvr>
  <p:transition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Guarantee</a:t>
            </a:r>
            <a:endParaRPr dirty="0"/>
          </a:p>
        </p:txBody>
      </p:sp>
      <p:sp>
        <p:nvSpPr>
          <p:cNvPr id="367" name="Shape 367"/>
          <p:cNvSpPr/>
          <p:nvPr/>
        </p:nvSpPr>
        <p:spPr>
          <a:xfrm>
            <a:off x="6329975" y="2028467"/>
            <a:ext cx="9239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200"/>
            </a:pP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78867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/>
                  <a:t>Theorem*: </a:t>
                </a:r>
                <a:r>
                  <a:rPr lang="en-US" dirty="0" err="1"/>
                  <a:t>Thresholdout</a:t>
                </a:r>
                <a:r>
                  <a:rPr lang="en-US" dirty="0"/>
                  <a:t> guarantees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(0.01,0.01)</m:t>
                    </m:r>
                  </m:oMath>
                </a14:m>
                <a:r>
                  <a:rPr lang="en-US" b="1" dirty="0"/>
                  <a:t>-</a:t>
                </a:r>
                <a:r>
                  <a:rPr lang="en-US" dirty="0"/>
                  <a:t>accuracy, and can be run until the number of </a:t>
                </a:r>
                <a:r>
                  <a:rPr lang="en-US" i="1" dirty="0"/>
                  <a:t>over-fitting queries asked is</a:t>
                </a:r>
                <a:r>
                  <a:rPr lang="en-US" dirty="0"/>
                  <a:t>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7886700" cy="4351338"/>
              </a:xfrm>
              <a:blipFill>
                <a:blip r:embed="rId2"/>
                <a:stretch>
                  <a:fillRect l="-1546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595191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mmunity.mis.temple.edu/lsolomon/files/2013/10/shakeshack-lincolnroad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144" y="4069067"/>
            <a:ext cx="3079331" cy="193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332" y="414069"/>
            <a:ext cx="5236234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3"/>
              </a:rPr>
              <a:t>Trustworthy-broker@trustme.com</a:t>
            </a:r>
            <a:endParaRPr lang="en-US" dirty="0"/>
          </a:p>
          <a:p>
            <a:r>
              <a:rPr lang="en-US" dirty="0"/>
              <a:t>To: </a:t>
            </a:r>
            <a:r>
              <a:rPr lang="en-US" dirty="0">
                <a:hlinkClick r:id="rId4"/>
              </a:rPr>
              <a:t>aaroth@cis.upenn.edu</a:t>
            </a:r>
            <a:endParaRPr lang="en-US" dirty="0"/>
          </a:p>
          <a:p>
            <a:r>
              <a:rPr lang="en-US" dirty="0"/>
              <a:t>Date: 3/4/15</a:t>
            </a:r>
          </a:p>
          <a:p>
            <a:r>
              <a:rPr lang="en-US" dirty="0"/>
              <a:t>Subject: Gr8 investment tip!!!</a:t>
            </a:r>
          </a:p>
          <a:p>
            <a:endParaRPr lang="en-US" dirty="0"/>
          </a:p>
          <a:p>
            <a:r>
              <a:rPr lang="en-US" dirty="0"/>
              <a:t>Up!</a:t>
            </a:r>
          </a:p>
          <a:p>
            <a:endParaRPr lang="en-US" dirty="0"/>
          </a:p>
        </p:txBody>
      </p:sp>
      <p:pic>
        <p:nvPicPr>
          <p:cNvPr id="1028" name="Picture 4" descr="Stock Index Up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617" y="4644048"/>
            <a:ext cx="1089419" cy="10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4999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dirty="0"/>
              <a:t>Reusable holdout example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idx="1"/>
          </p:nvPr>
        </p:nvSpPr>
        <p:spPr>
          <a:xfrm>
            <a:off x="457200" y="1637919"/>
            <a:ext cx="8355979" cy="4863822"/>
          </a:xfrm>
          <a:prstGeom prst="rect">
            <a:avLst/>
          </a:prstGeom>
        </p:spPr>
        <p:txBody>
          <a:bodyPr/>
          <a:lstStyle/>
          <a:p>
            <a:pPr marL="332184" indent="-332184">
              <a:defRPr sz="3100"/>
            </a:pPr>
            <a:r>
              <a:rPr dirty="0"/>
              <a:t>Data set with </a:t>
            </a:r>
            <a:r>
              <a:rPr dirty="0">
                <a:solidFill>
                  <a:schemeClr val="accent2">
                    <a:satOff val="-4966"/>
                    <a:lumOff val="-10549"/>
                  </a:schemeClr>
                </a:solidFill>
              </a:rPr>
              <a:t>2</a:t>
            </a:r>
            <a:r>
              <a:rPr i="1" dirty="0">
                <a:solidFill>
                  <a:schemeClr val="accent2">
                    <a:satOff val="-4966"/>
                    <a:lumOff val="-10549"/>
                  </a:schemeClr>
                </a:solidFill>
              </a:rPr>
              <a:t>n</a:t>
            </a:r>
            <a:r>
              <a:rPr dirty="0">
                <a:solidFill>
                  <a:schemeClr val="accent2">
                    <a:satOff val="-4966"/>
                    <a:lumOff val="-10549"/>
                  </a:schemeClr>
                </a:solidFill>
              </a:rPr>
              <a:t> = 20,000</a:t>
            </a:r>
            <a:r>
              <a:rPr dirty="0"/>
              <a:t> rows and </a:t>
            </a:r>
            <a:r>
              <a:rPr i="1" dirty="0">
                <a:solidFill>
                  <a:schemeClr val="accent2">
                    <a:satOff val="-4966"/>
                    <a:lumOff val="-10549"/>
                  </a:schemeClr>
                </a:solidFill>
              </a:rPr>
              <a:t>d</a:t>
            </a:r>
            <a:r>
              <a:rPr dirty="0">
                <a:solidFill>
                  <a:schemeClr val="accent2">
                    <a:satOff val="-4966"/>
                    <a:lumOff val="-10549"/>
                  </a:schemeClr>
                </a:solidFill>
              </a:rPr>
              <a:t> = 10,000 </a:t>
            </a:r>
            <a:r>
              <a:rPr dirty="0"/>
              <a:t>variables. Class labels in </a:t>
            </a:r>
            <a:r>
              <a:rPr dirty="0">
                <a:solidFill>
                  <a:schemeClr val="accent2">
                    <a:satOff val="-4966"/>
                    <a:lumOff val="-10549"/>
                  </a:schemeClr>
                </a:solidFill>
              </a:rPr>
              <a:t>{-1,1}</a:t>
            </a:r>
          </a:p>
          <a:p>
            <a:pPr marL="332184" indent="-332184">
              <a:defRPr sz="3100"/>
            </a:pPr>
            <a:r>
              <a:rPr dirty="0"/>
              <a:t>Analyst performs </a:t>
            </a:r>
            <a:r>
              <a:rPr u="sng" dirty="0">
                <a:latin typeface="Gill Sans SemiBold"/>
                <a:ea typeface="Gill Sans SemiBold"/>
                <a:cs typeface="Gill Sans SemiBold"/>
                <a:sym typeface="Gill Sans SemiBold"/>
              </a:rPr>
              <a:t>stepwise variable selection</a:t>
            </a:r>
            <a:r>
              <a:rPr dirty="0">
                <a:latin typeface="Gill Sans SemiBold"/>
                <a:ea typeface="Gill Sans SemiBold"/>
                <a:cs typeface="Gill Sans SemiBold"/>
                <a:sym typeface="Gill Sans SemiBold"/>
              </a:rPr>
              <a:t>:</a:t>
            </a:r>
          </a:p>
          <a:p>
            <a:pPr marL="922421" lvl="1" indent="-414421">
              <a:buFontTx/>
              <a:buAutoNum type="arabicPeriod"/>
              <a:defRPr sz="3100"/>
            </a:pPr>
            <a:r>
              <a:rPr dirty="0"/>
              <a:t>Split data into training/holdout of size </a:t>
            </a:r>
            <a:r>
              <a:rPr i="1" dirty="0">
                <a:solidFill>
                  <a:schemeClr val="accent2">
                    <a:satOff val="-4966"/>
                    <a:lumOff val="-10549"/>
                  </a:schemeClr>
                </a:solidFill>
              </a:rPr>
              <a:t>n</a:t>
            </a:r>
          </a:p>
          <a:p>
            <a:pPr marL="922421" lvl="1" indent="-414421">
              <a:buFontTx/>
              <a:buAutoNum type="arabicPeriod"/>
              <a:defRPr sz="3100"/>
            </a:pPr>
            <a:r>
              <a:rPr dirty="0"/>
              <a:t>Select “best” </a:t>
            </a:r>
            <a:r>
              <a:rPr i="1" dirty="0">
                <a:solidFill>
                  <a:schemeClr val="accent2">
                    <a:satOff val="-4966"/>
                    <a:lumOff val="-10549"/>
                  </a:schemeClr>
                </a:solidFill>
              </a:rPr>
              <a:t>k</a:t>
            </a:r>
            <a:r>
              <a:rPr dirty="0"/>
              <a:t> variables on training data</a:t>
            </a:r>
          </a:p>
          <a:p>
            <a:pPr marL="922421" lvl="1" indent="-414421">
              <a:buFontTx/>
              <a:buAutoNum type="arabicPeriod"/>
              <a:defRPr sz="3100"/>
            </a:pPr>
            <a:r>
              <a:rPr dirty="0"/>
              <a:t>Only use variables also good on holdout</a:t>
            </a:r>
          </a:p>
          <a:p>
            <a:pPr marL="922421" lvl="1" indent="-414421">
              <a:buFontTx/>
              <a:buAutoNum type="arabicPeriod"/>
              <a:defRPr sz="3100"/>
            </a:pPr>
            <a:r>
              <a:rPr dirty="0"/>
              <a:t>Build linear predictor out of </a:t>
            </a:r>
            <a:r>
              <a:rPr i="1" dirty="0">
                <a:solidFill>
                  <a:schemeClr val="accent2">
                    <a:satOff val="-4966"/>
                    <a:lumOff val="-10549"/>
                  </a:schemeClr>
                </a:solidFill>
              </a:rPr>
              <a:t>k</a:t>
            </a:r>
            <a:r>
              <a:rPr dirty="0"/>
              <a:t> variables</a:t>
            </a:r>
          </a:p>
          <a:p>
            <a:pPr marL="922421" lvl="1" indent="-414421">
              <a:buFontTx/>
              <a:buAutoNum type="arabicPeriod"/>
              <a:defRPr sz="3100"/>
            </a:pPr>
            <a:r>
              <a:rPr dirty="0"/>
              <a:t>Find best </a:t>
            </a:r>
            <a:r>
              <a:rPr i="1" dirty="0">
                <a:solidFill>
                  <a:schemeClr val="accent2">
                    <a:satOff val="-4966"/>
                    <a:lumOff val="-10549"/>
                  </a:schemeClr>
                </a:solidFill>
              </a:rPr>
              <a:t>k = </a:t>
            </a:r>
            <a:r>
              <a:rPr dirty="0">
                <a:solidFill>
                  <a:schemeClr val="accent2">
                    <a:satOff val="-4966"/>
                    <a:lumOff val="-10549"/>
                  </a:schemeClr>
                </a:solidFill>
              </a:rPr>
              <a:t>10,20,30,…</a:t>
            </a:r>
          </a:p>
        </p:txBody>
      </p:sp>
    </p:spTree>
    <p:extLst>
      <p:ext uri="{BB962C8B-B14F-4D97-AF65-F5344CB8AC3E}">
        <p14:creationId xmlns:p14="http://schemas.microsoft.com/office/powerpoint/2010/main" val="612453329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" grpId="0" build="p" bldLvl="5" animBg="1" advAuto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Reusable holdout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63"/>
          <p:cNvGrpSpPr/>
          <p:nvPr/>
        </p:nvGrpSpPr>
        <p:grpSpPr>
          <a:xfrm>
            <a:off x="264906" y="1526488"/>
            <a:ext cx="8614189" cy="5057918"/>
            <a:chOff x="0" y="0"/>
            <a:chExt cx="8614188" cy="5057917"/>
          </a:xfrm>
        </p:grpSpPr>
        <p:sp>
          <p:nvSpPr>
            <p:cNvPr id="5" name="Shape 361"/>
            <p:cNvSpPr/>
            <p:nvPr/>
          </p:nvSpPr>
          <p:spPr>
            <a:xfrm>
              <a:off x="0" y="394477"/>
              <a:ext cx="8614188" cy="4663441"/>
            </a:xfrm>
            <a:prstGeom prst="rect">
              <a:avLst/>
            </a:prstGeom>
            <a:solidFill>
              <a:srgbClr val="535353"/>
            </a:solidFill>
            <a:ln w="12700" cap="flat">
              <a:noFill/>
              <a:miter lim="400000"/>
            </a:ln>
            <a:effectLst>
              <a:outerShdw blurRad="38100" dist="66001" dir="36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2100">
                  <a:solidFill>
                    <a:srgbClr val="FFFFFF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1">
                  <a:solidFill>
                    <a:schemeClr val="accent6">
                      <a:lumOff val="18921"/>
                    </a:schemeClr>
                  </a:solidFill>
                </a:rPr>
                <a:t>from</a:t>
              </a:r>
              <a:r>
                <a:t> </a:t>
              </a:r>
              <a:r>
                <a:rPr>
                  <a:solidFill>
                    <a:schemeClr val="accent1">
                      <a:lumOff val="23725"/>
                    </a:schemeClr>
                  </a:solidFill>
                </a:rPr>
                <a:t>numpy</a:t>
              </a:r>
              <a:r>
                <a:t> </a:t>
              </a:r>
              <a:r>
                <a:rPr b="1">
                  <a:solidFill>
                    <a:schemeClr val="accent6">
                      <a:lumOff val="18921"/>
                    </a:schemeClr>
                  </a:solidFill>
                </a:rPr>
                <a:t>import</a:t>
              </a:r>
              <a:r>
                <a:t> </a:t>
              </a:r>
              <a:r>
                <a:rPr>
                  <a:solidFill>
                    <a:schemeClr val="accent1">
                      <a:lumOff val="23725"/>
                    </a:schemeClr>
                  </a:solidFill>
                </a:rPr>
                <a:t>*</a:t>
              </a:r>
            </a:p>
            <a:p>
              <a:pPr>
                <a:defRPr sz="2100">
                  <a:solidFill>
                    <a:srgbClr val="FFFFFF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endParaRPr>
                <a:solidFill>
                  <a:schemeClr val="accent1">
                    <a:lumOff val="23725"/>
                  </a:schemeClr>
                </a:solidFill>
              </a:endParaRPr>
            </a:p>
            <a:p>
              <a:pPr>
                <a:defRPr sz="2100">
                  <a:solidFill>
                    <a:srgbClr val="FFFFFF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rPr b="1">
                  <a:solidFill>
                    <a:schemeClr val="accent6">
                      <a:lumOff val="18921"/>
                    </a:schemeClr>
                  </a:solidFill>
                </a:rPr>
                <a:t>def</a:t>
              </a:r>
              <a:r>
                <a:t> </a:t>
              </a:r>
              <a:r>
                <a:rPr>
                  <a:solidFill>
                    <a:schemeClr val="accent2">
                      <a:lumOff val="23627"/>
                    </a:schemeClr>
                  </a:solidFill>
                </a:rPr>
                <a:t>Thresholdout</a:t>
              </a:r>
              <a:r>
                <a:t>(sample, holdout, q):</a:t>
              </a:r>
            </a:p>
            <a:p>
              <a:pPr>
                <a:defRPr sz="2100">
                  <a:solidFill>
                    <a:srgbClr val="FFFFFF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t>  sample_mean = </a:t>
              </a:r>
              <a:r>
                <a:rPr>
                  <a:solidFill>
                    <a:schemeClr val="accent1">
                      <a:lumOff val="23725"/>
                    </a:schemeClr>
                  </a:solidFill>
                </a:rPr>
                <a:t>mean</a:t>
              </a:r>
              <a:r>
                <a:t>([q(x) </a:t>
              </a:r>
              <a:r>
                <a:rPr b="1">
                  <a:solidFill>
                    <a:schemeClr val="accent6">
                      <a:lumOff val="18921"/>
                    </a:schemeClr>
                  </a:solidFill>
                </a:rPr>
                <a:t>for</a:t>
              </a:r>
              <a:r>
                <a:t> x </a:t>
              </a:r>
              <a:r>
                <a:rPr b="1">
                  <a:solidFill>
                    <a:schemeClr val="accent6">
                      <a:lumOff val="18921"/>
                    </a:schemeClr>
                  </a:solidFill>
                </a:rPr>
                <a:t>in</a:t>
              </a:r>
              <a:r>
                <a:t> sample])</a:t>
              </a:r>
            </a:p>
            <a:p>
              <a:pPr>
                <a:defRPr sz="2100">
                  <a:solidFill>
                    <a:srgbClr val="FFFFFF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t>  holdout_mean = </a:t>
              </a:r>
              <a:r>
                <a:rPr>
                  <a:solidFill>
                    <a:schemeClr val="accent1">
                      <a:lumOff val="23725"/>
                    </a:schemeClr>
                  </a:solidFill>
                </a:rPr>
                <a:t>mean</a:t>
              </a:r>
              <a:r>
                <a:t>([q(x) </a:t>
              </a:r>
              <a:r>
                <a:rPr b="1">
                  <a:solidFill>
                    <a:schemeClr val="accent6">
                      <a:lumOff val="18921"/>
                    </a:schemeClr>
                  </a:solidFill>
                </a:rPr>
                <a:t>for</a:t>
              </a:r>
              <a:r>
                <a:t> x </a:t>
              </a:r>
              <a:r>
                <a:rPr b="1">
                  <a:solidFill>
                    <a:schemeClr val="accent6">
                      <a:lumOff val="18921"/>
                    </a:schemeClr>
                  </a:solidFill>
                </a:rPr>
                <a:t>in</a:t>
              </a:r>
              <a:r>
                <a:t> holdout])</a:t>
              </a:r>
            </a:p>
            <a:p>
              <a:pPr>
                <a:defRPr sz="2100">
                  <a:solidFill>
                    <a:srgbClr val="FFFFFF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t>  sigma = </a:t>
              </a:r>
              <a:r>
                <a:rPr>
                  <a:solidFill>
                    <a:schemeClr val="accent3">
                      <a:lumOff val="22941"/>
                    </a:schemeClr>
                  </a:solidFill>
                </a:rPr>
                <a:t>1.0</a:t>
              </a:r>
              <a:r>
                <a:t>/</a:t>
              </a:r>
              <a:r>
                <a:rPr>
                  <a:solidFill>
                    <a:schemeClr val="accent1">
                      <a:lumOff val="23725"/>
                    </a:schemeClr>
                  </a:solidFill>
                </a:rPr>
                <a:t>sqrt</a:t>
              </a:r>
              <a:r>
                <a:t>(</a:t>
              </a:r>
              <a:r>
                <a:rPr>
                  <a:solidFill>
                    <a:schemeClr val="accent1">
                      <a:lumOff val="23725"/>
                    </a:schemeClr>
                  </a:solidFill>
                </a:rPr>
                <a:t>len</a:t>
              </a:r>
              <a:r>
                <a:t>(sample))</a:t>
              </a:r>
            </a:p>
            <a:p>
              <a:pPr>
                <a:defRPr sz="2100">
                  <a:solidFill>
                    <a:srgbClr val="FFFFFF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t>  threshold = </a:t>
              </a:r>
              <a:r>
                <a:rPr>
                  <a:solidFill>
                    <a:schemeClr val="accent3">
                      <a:lumOff val="22941"/>
                    </a:schemeClr>
                  </a:solidFill>
                </a:rPr>
                <a:t>3.0</a:t>
              </a:r>
              <a:r>
                <a:t>*sigma</a:t>
              </a:r>
            </a:p>
            <a:p>
              <a:pPr>
                <a:defRPr sz="2100">
                  <a:solidFill>
                    <a:srgbClr val="FFFFFF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t>  </a:t>
              </a:r>
              <a:r>
                <a:rPr b="1">
                  <a:solidFill>
                    <a:schemeClr val="accent6">
                      <a:lumOff val="18921"/>
                    </a:schemeClr>
                  </a:solidFill>
                </a:rPr>
                <a:t>if</a:t>
              </a:r>
              <a:r>
                <a:t> (</a:t>
              </a:r>
              <a:r>
                <a:rPr>
                  <a:solidFill>
                    <a:schemeClr val="accent1">
                      <a:lumOff val="23725"/>
                    </a:schemeClr>
                  </a:solidFill>
                </a:rPr>
                <a:t>abs</a:t>
              </a:r>
              <a:r>
                <a:t>(sample_mean - holdout_mean) </a:t>
              </a:r>
            </a:p>
            <a:p>
              <a:pPr>
                <a:defRPr sz="2100">
                  <a:solidFill>
                    <a:srgbClr val="FFFFFF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t>       &lt; </a:t>
              </a:r>
              <a:r>
                <a:rPr>
                  <a:solidFill>
                    <a:schemeClr val="accent1">
                      <a:lumOff val="23725"/>
                    </a:schemeClr>
                  </a:solidFill>
                </a:rPr>
                <a:t>random.normal</a:t>
              </a:r>
              <a:r>
                <a:t>(threshold, sigma)):</a:t>
              </a:r>
            </a:p>
            <a:p>
              <a:pPr>
                <a:defRPr sz="2100" i="1">
                  <a:solidFill>
                    <a:srgbClr val="A7A7A7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t>    # q does not overfit</a:t>
              </a:r>
            </a:p>
            <a:p>
              <a:pPr>
                <a:defRPr sz="2100">
                  <a:solidFill>
                    <a:srgbClr val="FFFFFF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t>    </a:t>
              </a:r>
              <a:r>
                <a:rPr b="1">
                  <a:solidFill>
                    <a:schemeClr val="accent6">
                      <a:lumOff val="18921"/>
                    </a:schemeClr>
                  </a:solidFill>
                </a:rPr>
                <a:t>return</a:t>
              </a:r>
              <a:r>
                <a:t> sample_mean</a:t>
              </a:r>
            </a:p>
            <a:p>
              <a:pPr>
                <a:defRPr sz="2100">
                  <a:solidFill>
                    <a:srgbClr val="FFFFFF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t>  </a:t>
              </a:r>
              <a:r>
                <a:rPr b="1">
                  <a:solidFill>
                    <a:schemeClr val="accent6">
                      <a:lumOff val="18921"/>
                    </a:schemeClr>
                  </a:solidFill>
                </a:rPr>
                <a:t>else:</a:t>
              </a:r>
            </a:p>
            <a:p>
              <a:pPr>
                <a:defRPr sz="2100" i="1">
                  <a:solidFill>
                    <a:srgbClr val="A7A7A7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t>    # q overfits</a:t>
              </a:r>
            </a:p>
            <a:p>
              <a:pPr>
                <a:defRPr sz="2100">
                  <a:solidFill>
                    <a:srgbClr val="FFFFFF"/>
                  </a:solidFill>
                  <a:latin typeface="Menlo"/>
                  <a:ea typeface="Menlo"/>
                  <a:cs typeface="Menlo"/>
                  <a:sym typeface="Menlo"/>
                </a:defRPr>
              </a:pPr>
              <a:r>
                <a:t>    </a:t>
              </a:r>
              <a:r>
                <a:rPr b="1">
                  <a:solidFill>
                    <a:schemeClr val="accent6">
                      <a:lumOff val="18921"/>
                    </a:schemeClr>
                  </a:solidFill>
                </a:rPr>
                <a:t>return</a:t>
              </a:r>
              <a:r>
                <a:t> holdout_mean + </a:t>
              </a:r>
              <a:r>
                <a:rPr>
                  <a:solidFill>
                    <a:schemeClr val="accent1">
                      <a:lumOff val="23725"/>
                    </a:schemeClr>
                  </a:solidFill>
                </a:rPr>
                <a:t>random.normal</a:t>
              </a:r>
              <a:r>
                <a:t>(</a:t>
              </a:r>
              <a:r>
                <a:rPr>
                  <a:solidFill>
                    <a:schemeClr val="accent3">
                      <a:lumOff val="22941"/>
                    </a:schemeClr>
                  </a:solidFill>
                </a:rPr>
                <a:t>0</a:t>
              </a:r>
              <a:r>
                <a:t>, sigma)   </a:t>
              </a:r>
            </a:p>
          </p:txBody>
        </p:sp>
        <p:sp>
          <p:nvSpPr>
            <p:cNvPr id="6" name="Shape 362"/>
            <p:cNvSpPr/>
            <p:nvPr/>
          </p:nvSpPr>
          <p:spPr>
            <a:xfrm>
              <a:off x="0" y="0"/>
              <a:ext cx="8614189" cy="396240"/>
            </a:xfrm>
            <a:prstGeom prst="rect">
              <a:avLst/>
            </a:prstGeom>
            <a:solidFill>
              <a:srgbClr val="A7A7A7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100">
                  <a:solidFill>
                    <a:srgbClr val="FFFFFF"/>
                  </a:solidFill>
                  <a:latin typeface="Menlo"/>
                  <a:ea typeface="Menlo"/>
                  <a:cs typeface="Menlo"/>
                  <a:sym typeface="Menlo"/>
                </a:defRPr>
              </a:lvl1pPr>
            </a:lstStyle>
            <a:p>
              <a:r>
                <a:t>thresholdout.py: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09726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dirty="0"/>
              <a:t>Classification after feature selection</a:t>
            </a:r>
          </a:p>
        </p:txBody>
      </p:sp>
      <p:pic>
        <p:nvPicPr>
          <p:cNvPr id="383" name="plot-281158-10000-10000-100-nosignal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724655"/>
            <a:ext cx="9144001" cy="304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Shape 384"/>
          <p:cNvSpPr/>
          <p:nvPr/>
        </p:nvSpPr>
        <p:spPr>
          <a:xfrm>
            <a:off x="746715" y="1609490"/>
            <a:ext cx="7650570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/>
            </a:pP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No signal: </a:t>
            </a:r>
            <a:r>
              <a:t>data are random gaussians </a:t>
            </a:r>
          </a:p>
          <a:p>
            <a:pPr algn="ctr">
              <a:defRPr sz="2800"/>
            </a:pPr>
            <a:r>
              <a:t>labels are drawn </a:t>
            </a:r>
            <a:r>
              <a:rPr i="1"/>
              <a:t>independently</a:t>
            </a:r>
            <a:r>
              <a:t> at random from {-1,1}</a:t>
            </a:r>
          </a:p>
        </p:txBody>
      </p:sp>
      <p:sp>
        <p:nvSpPr>
          <p:cNvPr id="385" name="Shape 385"/>
          <p:cNvSpPr/>
          <p:nvPr/>
        </p:nvSpPr>
        <p:spPr>
          <a:xfrm>
            <a:off x="1437600" y="6186781"/>
            <a:ext cx="6268800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800"/>
            </a:lvl1pPr>
          </a:lstStyle>
          <a:p>
            <a:r>
              <a:t>Thresholdout correctly detects overfitting!</a:t>
            </a:r>
          </a:p>
        </p:txBody>
      </p:sp>
    </p:spTree>
    <p:extLst>
      <p:ext uri="{BB962C8B-B14F-4D97-AF65-F5344CB8AC3E}">
        <p14:creationId xmlns:p14="http://schemas.microsoft.com/office/powerpoint/2010/main" val="265369120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" grpId="0" animBg="1" advAuto="0"/>
      <p:bldP spid="385" grpId="0" animBg="1" advAuto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/>
        </p:nvSpPr>
        <p:spPr>
          <a:xfrm>
            <a:off x="177433" y="1596067"/>
            <a:ext cx="8789135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800"/>
            </a:pPr>
            <a:r>
              <a:rPr dirty="0">
                <a:latin typeface="Gill Sans SemiBold"/>
                <a:ea typeface="Gill Sans SemiBold"/>
                <a:cs typeface="Gill Sans SemiBold"/>
                <a:sym typeface="Gill Sans SemiBold"/>
              </a:rPr>
              <a:t>Strong signal:</a:t>
            </a:r>
            <a:r>
              <a:rPr dirty="0"/>
              <a:t> 20 features are </a:t>
            </a:r>
            <a:r>
              <a:rPr lang="en-US" dirty="0"/>
              <a:t>mildly</a:t>
            </a:r>
            <a:r>
              <a:rPr dirty="0"/>
              <a:t> correlated with target</a:t>
            </a:r>
          </a:p>
          <a:p>
            <a:pPr algn="ctr">
              <a:defRPr sz="2800"/>
            </a:pPr>
            <a:r>
              <a:rPr dirty="0"/>
              <a:t>remaining attributes are uncorrelated</a:t>
            </a:r>
          </a:p>
        </p:txBody>
      </p:sp>
      <p:pic>
        <p:nvPicPr>
          <p:cNvPr id="388" name="plot-281158-10000-10000-100-highsignal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825894"/>
            <a:ext cx="9144001" cy="304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Shape 389"/>
          <p:cNvSpPr/>
          <p:nvPr/>
        </p:nvSpPr>
        <p:spPr>
          <a:xfrm>
            <a:off x="1020620" y="6186781"/>
            <a:ext cx="7102759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800"/>
            </a:lvl1pPr>
          </a:lstStyle>
          <a:p>
            <a:r>
              <a:t>Thresholdout correctly detects right model size!</a:t>
            </a:r>
          </a:p>
        </p:txBody>
      </p:sp>
      <p:sp>
        <p:nvSpPr>
          <p:cNvPr id="390" name="Shape 3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dirty="0"/>
              <a:t>Classification after feature selection</a:t>
            </a:r>
          </a:p>
        </p:txBody>
      </p:sp>
    </p:spTree>
    <p:extLst>
      <p:ext uri="{BB962C8B-B14F-4D97-AF65-F5344CB8AC3E}">
        <p14:creationId xmlns:p14="http://schemas.microsoft.com/office/powerpoint/2010/main" val="3739109763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animBg="1" advAuto="0"/>
      <p:bldP spid="389" grpId="0" animBg="1" advAuto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Further Generalizations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Beyond Statistical Queries:</a:t>
            </a:r>
          </a:p>
          <a:p>
            <a:pPr lvl="1"/>
            <a:r>
              <a:rPr lang="en-US" dirty="0"/>
              <a:t>The same theorem holds for arbitrary </a:t>
            </a:r>
            <a:r>
              <a:rPr lang="en-US" i="1" dirty="0"/>
              <a:t>low sensitivity</a:t>
            </a:r>
            <a:r>
              <a:rPr lang="en-US" dirty="0"/>
              <a:t> queries. [BNSSSU16]</a:t>
            </a:r>
          </a:p>
          <a:p>
            <a:r>
              <a:rPr lang="en-US" dirty="0"/>
              <a:t>Beyond Numeric Valued Queries:</a:t>
            </a:r>
          </a:p>
          <a:p>
            <a:pPr lvl="1"/>
            <a:r>
              <a:rPr lang="en-US" dirty="0"/>
              <a:t>The same theorem holds for adaptively chosen empirical risk minimization problems [BNSSSU16]</a:t>
            </a:r>
          </a:p>
          <a:p>
            <a:r>
              <a:rPr lang="en-US" dirty="0"/>
              <a:t>Beyond Low Sensitivity Queries: </a:t>
            </a:r>
          </a:p>
          <a:p>
            <a:pPr lvl="1"/>
            <a:r>
              <a:rPr lang="en-US" dirty="0"/>
              <a:t>Differential privacy guarantees that </a:t>
            </a:r>
            <a:r>
              <a:rPr lang="en-US" i="1" dirty="0"/>
              <a:t>arbitrary events</a:t>
            </a:r>
            <a:r>
              <a:rPr lang="en-US" dirty="0"/>
              <a:t> that are unlikely on a freshly sampled dataset remain unlikely on your dataset [DFHPRR15b]</a:t>
            </a:r>
          </a:p>
          <a:p>
            <a:pPr lvl="1"/>
            <a:r>
              <a:rPr lang="en-US" dirty="0"/>
              <a:t>E.g. similar guarantees for adaptively chosen hypothesis tests, with statistically valid p-values [RRST16]</a:t>
            </a:r>
          </a:p>
        </p:txBody>
      </p:sp>
    </p:spTree>
    <p:extLst>
      <p:ext uri="{BB962C8B-B14F-4D97-AF65-F5344CB8AC3E}">
        <p14:creationId xmlns:p14="http://schemas.microsoft.com/office/powerpoint/2010/main" val="323461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Parting Thoughts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The Role of Theory in Adaptive Data Analysis</a:t>
            </a:r>
          </a:p>
          <a:p>
            <a:r>
              <a:rPr lang="en-US" dirty="0"/>
              <a:t>Helps us understand the risks and benefits of </a:t>
            </a:r>
            <a:r>
              <a:rPr lang="en-US" dirty="0" err="1"/>
              <a:t>adaptivity</a:t>
            </a:r>
            <a:r>
              <a:rPr lang="en-US" dirty="0"/>
              <a:t>.</a:t>
            </a:r>
          </a:p>
          <a:p>
            <a:r>
              <a:rPr lang="en-US" dirty="0"/>
              <a:t>In addition to theorems and algorithms, yields rules of thumb.</a:t>
            </a:r>
          </a:p>
          <a:p>
            <a:r>
              <a:rPr lang="en-US" dirty="0"/>
              <a:t>“Carefully husband information derived from the holdout set”</a:t>
            </a:r>
          </a:p>
          <a:p>
            <a:pPr lvl="1"/>
            <a:r>
              <a:rPr lang="en-US" dirty="0"/>
              <a:t>The Threshold Principle: “Only use results derived from the holdout set when the difference between the training set is large”</a:t>
            </a:r>
          </a:p>
          <a:p>
            <a:pPr lvl="1"/>
            <a:r>
              <a:rPr lang="en-US" dirty="0"/>
              <a:t>The Ladder Principle [BH15]: “Only switch models when the new one improves </a:t>
            </a:r>
            <a:r>
              <a:rPr lang="en-US" i="1" dirty="0"/>
              <a:t>significantly </a:t>
            </a:r>
            <a:r>
              <a:rPr lang="en-US" dirty="0"/>
              <a:t>over the last one.” </a:t>
            </a:r>
          </a:p>
        </p:txBody>
      </p:sp>
    </p:spTree>
    <p:extLst>
      <p:ext uri="{BB962C8B-B14F-4D97-AF65-F5344CB8AC3E}">
        <p14:creationId xmlns:p14="http://schemas.microsoft.com/office/powerpoint/2010/main" val="68580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2" r="12725"/>
          <a:stretch/>
        </p:blipFill>
        <p:spPr>
          <a:xfrm rot="5400000">
            <a:off x="1695325" y="1319070"/>
            <a:ext cx="5709692" cy="4581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Thanks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77282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Adaptive Data Analysis Bibliography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Differential Privacy and Low Sensitivity Statistics:</a:t>
            </a:r>
          </a:p>
          <a:p>
            <a:pPr lvl="1"/>
            <a:r>
              <a:rPr lang="en-US" sz="1600" dirty="0"/>
              <a:t>[DFHPRR15] </a:t>
            </a:r>
            <a:r>
              <a:rPr lang="en-US" sz="1600" dirty="0" err="1"/>
              <a:t>Dwork</a:t>
            </a:r>
            <a:r>
              <a:rPr lang="en-US" sz="1600" dirty="0"/>
              <a:t>, Feldman, </a:t>
            </a:r>
            <a:r>
              <a:rPr lang="en-US" sz="1600" dirty="0" err="1"/>
              <a:t>Hardt</a:t>
            </a:r>
            <a:r>
              <a:rPr lang="en-US" sz="1600" dirty="0"/>
              <a:t>, </a:t>
            </a:r>
            <a:r>
              <a:rPr lang="en-US" sz="1600" dirty="0" err="1"/>
              <a:t>Pitassi</a:t>
            </a:r>
            <a:r>
              <a:rPr lang="en-US" sz="1600" dirty="0"/>
              <a:t>, </a:t>
            </a:r>
            <a:r>
              <a:rPr lang="en-US" sz="1600" dirty="0" err="1"/>
              <a:t>Reingold</a:t>
            </a:r>
            <a:r>
              <a:rPr lang="en-US" sz="1600" dirty="0"/>
              <a:t>, Roth, </a:t>
            </a:r>
            <a:r>
              <a:rPr lang="en-US" sz="1600" i="1" dirty="0"/>
              <a:t>“Preserving Statistical Validity in Adaptive Data Analysis”</a:t>
            </a:r>
            <a:r>
              <a:rPr lang="en-US" sz="1600" dirty="0"/>
              <a:t>, STOC 2015. </a:t>
            </a:r>
          </a:p>
          <a:p>
            <a:pPr lvl="1"/>
            <a:r>
              <a:rPr lang="en-US" sz="1600" dirty="0"/>
              <a:t>[BNSSSU16] </a:t>
            </a:r>
            <a:r>
              <a:rPr lang="en-US" sz="1600" dirty="0" err="1"/>
              <a:t>Bassily</a:t>
            </a:r>
            <a:r>
              <a:rPr lang="en-US" sz="1600" dirty="0"/>
              <a:t>, </a:t>
            </a:r>
            <a:r>
              <a:rPr lang="en-US" sz="1600" dirty="0" err="1"/>
              <a:t>Nissim</a:t>
            </a:r>
            <a:r>
              <a:rPr lang="en-US" sz="1600" dirty="0"/>
              <a:t>, Stemmer, Smith, Steinke, Ullman, </a:t>
            </a:r>
            <a:r>
              <a:rPr lang="en-US" sz="1600" i="1" dirty="0"/>
              <a:t>“Algorithmic Stability for Adaptive Data Analysis”, </a:t>
            </a:r>
            <a:r>
              <a:rPr lang="en-US" sz="1600" dirty="0"/>
              <a:t>STOC 2016.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Occam Bounds and Differential Privacy Control Arbitrary Dependencies:</a:t>
            </a:r>
          </a:p>
          <a:p>
            <a:pPr lvl="1"/>
            <a:r>
              <a:rPr lang="en-US" sz="1600" dirty="0"/>
              <a:t>[DFHPRR15b] </a:t>
            </a:r>
            <a:r>
              <a:rPr lang="en-US" sz="1600" dirty="0" err="1"/>
              <a:t>Dwork</a:t>
            </a:r>
            <a:r>
              <a:rPr lang="en-US" sz="1600" dirty="0"/>
              <a:t>, Feldman, </a:t>
            </a:r>
            <a:r>
              <a:rPr lang="en-US" sz="1600" dirty="0" err="1"/>
              <a:t>Hardt</a:t>
            </a:r>
            <a:r>
              <a:rPr lang="en-US" sz="1600" dirty="0"/>
              <a:t>, </a:t>
            </a:r>
            <a:r>
              <a:rPr lang="en-US" sz="1600" dirty="0" err="1"/>
              <a:t>Pitassi</a:t>
            </a:r>
            <a:r>
              <a:rPr lang="en-US" sz="1600" dirty="0"/>
              <a:t>, </a:t>
            </a:r>
            <a:r>
              <a:rPr lang="en-US" sz="1600" dirty="0" err="1"/>
              <a:t>Reingold</a:t>
            </a:r>
            <a:r>
              <a:rPr lang="en-US" sz="1600" dirty="0"/>
              <a:t>, Roth, </a:t>
            </a:r>
            <a:r>
              <a:rPr lang="en-US" sz="1600" i="1" dirty="0"/>
              <a:t>“Generalization in Adaptive Data Analysis and Holdout Reuse”</a:t>
            </a:r>
            <a:r>
              <a:rPr lang="en-US" sz="1600" dirty="0"/>
              <a:t>, NIPS 2015.</a:t>
            </a:r>
          </a:p>
          <a:p>
            <a:pPr lvl="1"/>
            <a:r>
              <a:rPr lang="en-US" sz="1600" dirty="0"/>
              <a:t>[RRST16] Rogers, Roth, Smith, Thakkar, </a:t>
            </a:r>
            <a:r>
              <a:rPr lang="en-US" sz="1600" i="1" dirty="0"/>
              <a:t>“Max Information, Differential Privacy, and Post-Selection Hypothesis Testing</a:t>
            </a:r>
            <a:r>
              <a:rPr lang="en-US" sz="1600" i="1"/>
              <a:t>”</a:t>
            </a:r>
            <a:r>
              <a:rPr lang="en-US" sz="1600"/>
              <a:t>, FOCS 2016</a:t>
            </a:r>
            <a:r>
              <a:rPr lang="en-US" sz="1600" dirty="0"/>
              <a:t>.</a:t>
            </a:r>
          </a:p>
          <a:p>
            <a:pPr marL="0" indent="0">
              <a:buNone/>
            </a:pPr>
            <a:r>
              <a:rPr lang="en-US" sz="2000" b="1" dirty="0"/>
              <a:t>Holdout Reuse:</a:t>
            </a:r>
          </a:p>
          <a:p>
            <a:pPr lvl="1"/>
            <a:r>
              <a:rPr lang="en-US" sz="1600" dirty="0"/>
              <a:t>[DFHPRR15c] </a:t>
            </a:r>
            <a:r>
              <a:rPr lang="en-US" sz="1600" dirty="0" err="1"/>
              <a:t>Dwork</a:t>
            </a:r>
            <a:r>
              <a:rPr lang="en-US" sz="1600" dirty="0"/>
              <a:t>, Feldman, </a:t>
            </a:r>
            <a:r>
              <a:rPr lang="en-US" sz="1600" dirty="0" err="1"/>
              <a:t>Hardt</a:t>
            </a:r>
            <a:r>
              <a:rPr lang="en-US" sz="1600" dirty="0"/>
              <a:t>, </a:t>
            </a:r>
            <a:r>
              <a:rPr lang="en-US" sz="1600" dirty="0" err="1"/>
              <a:t>Pitassi</a:t>
            </a:r>
            <a:r>
              <a:rPr lang="en-US" sz="1600" dirty="0"/>
              <a:t>, </a:t>
            </a:r>
            <a:r>
              <a:rPr lang="en-US" sz="1600" dirty="0" err="1"/>
              <a:t>Reingold</a:t>
            </a:r>
            <a:r>
              <a:rPr lang="en-US" sz="1600" dirty="0"/>
              <a:t>, Roth, “</a:t>
            </a:r>
            <a:r>
              <a:rPr lang="en-US" sz="1600" i="1" dirty="0"/>
              <a:t>The Reusable Holdout: Preserving Validity in Adaptive Data Analysis”</a:t>
            </a:r>
            <a:r>
              <a:rPr lang="en-US" sz="1600" dirty="0"/>
              <a:t>, Science, August 7 2015.</a:t>
            </a:r>
            <a:endParaRPr lang="en-US" sz="1600" i="1" dirty="0"/>
          </a:p>
          <a:p>
            <a:pPr lvl="1"/>
            <a:r>
              <a:rPr lang="en-US" sz="1600" dirty="0"/>
              <a:t>[BH15] Blum, </a:t>
            </a:r>
            <a:r>
              <a:rPr lang="en-US" sz="1600" dirty="0" err="1"/>
              <a:t>Hardt</a:t>
            </a:r>
            <a:r>
              <a:rPr lang="en-US" sz="1600" dirty="0"/>
              <a:t>, “</a:t>
            </a:r>
            <a:r>
              <a:rPr lang="en-US" sz="1600" i="1" dirty="0"/>
              <a:t>The Ladder: A Reliable Leaderboard for Machine Learning Competitions”</a:t>
            </a:r>
            <a:r>
              <a:rPr lang="en-US" sz="1600" dirty="0"/>
              <a:t>, ICML 2015. 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798727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Adaptive Data Analysis Bibliography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Sample Compression Schemes and Adaptive Learning</a:t>
            </a:r>
            <a:r>
              <a:rPr lang="en-US" sz="2000" dirty="0"/>
              <a:t>:</a:t>
            </a:r>
          </a:p>
          <a:p>
            <a:pPr lvl="1"/>
            <a:r>
              <a:rPr lang="en-US" sz="1600" dirty="0"/>
              <a:t>[CLNRW16] Cummings, </a:t>
            </a:r>
            <a:r>
              <a:rPr lang="en-US" sz="1600" dirty="0" err="1"/>
              <a:t>Ligett</a:t>
            </a:r>
            <a:r>
              <a:rPr lang="en-US" sz="1600" dirty="0"/>
              <a:t>, </a:t>
            </a:r>
            <a:r>
              <a:rPr lang="en-US" sz="1600" dirty="0" err="1"/>
              <a:t>Nissim</a:t>
            </a:r>
            <a:r>
              <a:rPr lang="en-US" sz="1600" dirty="0"/>
              <a:t>, Roth, Wu, </a:t>
            </a:r>
            <a:r>
              <a:rPr lang="en-US" sz="1600" i="1" dirty="0"/>
              <a:t>“Adaptive Learning with Robust Generalization Guarantees”, </a:t>
            </a:r>
            <a:r>
              <a:rPr lang="en-US" sz="1600" dirty="0"/>
              <a:t>COLT 2016. </a:t>
            </a:r>
          </a:p>
          <a:p>
            <a:pPr marL="0" indent="0">
              <a:buNone/>
            </a:pPr>
            <a:r>
              <a:rPr lang="en-US" sz="2000" b="1" dirty="0"/>
              <a:t>Mutual Information and Adaptive Data Analysis</a:t>
            </a:r>
            <a:r>
              <a:rPr lang="en-US" sz="2000" dirty="0"/>
              <a:t>:</a:t>
            </a:r>
          </a:p>
          <a:p>
            <a:pPr lvl="1"/>
            <a:r>
              <a:rPr lang="en-US" sz="1600" dirty="0"/>
              <a:t>[Ala15] </a:t>
            </a:r>
            <a:r>
              <a:rPr lang="en-US" sz="1600" dirty="0" err="1"/>
              <a:t>Alabdulmohsin</a:t>
            </a:r>
            <a:r>
              <a:rPr lang="en-US" sz="1600" dirty="0"/>
              <a:t>, </a:t>
            </a:r>
            <a:r>
              <a:rPr lang="en-US" sz="1600" i="1" dirty="0"/>
              <a:t>“Algorithmic Stability and Uniform Generalization”, </a:t>
            </a:r>
            <a:r>
              <a:rPr lang="en-US" sz="1600" dirty="0"/>
              <a:t>NIPS 2015.</a:t>
            </a:r>
          </a:p>
          <a:p>
            <a:pPr lvl="1"/>
            <a:r>
              <a:rPr lang="en-US" sz="1600" dirty="0"/>
              <a:t>[RZ16] Russo, Zou, </a:t>
            </a:r>
            <a:r>
              <a:rPr lang="en-US" sz="1600" i="1" dirty="0"/>
              <a:t>“Controlling Bias in Adaptive Data Analysis Using Information Theory”, </a:t>
            </a:r>
            <a:r>
              <a:rPr lang="en-US" sz="1600" dirty="0"/>
              <a:t>AISTATS 2016. </a:t>
            </a:r>
          </a:p>
          <a:p>
            <a:pPr marL="0" indent="0">
              <a:buNone/>
            </a:pPr>
            <a:r>
              <a:rPr lang="en-US" sz="2000" b="1" dirty="0"/>
              <a:t>Computational and Statistical Lower Bounds:</a:t>
            </a:r>
            <a:endParaRPr lang="en-US" sz="2000" dirty="0"/>
          </a:p>
          <a:p>
            <a:pPr lvl="1"/>
            <a:r>
              <a:rPr lang="en-US" sz="1600" dirty="0"/>
              <a:t>[HU14] </a:t>
            </a:r>
            <a:r>
              <a:rPr lang="en-US" sz="1600" dirty="0" err="1"/>
              <a:t>Hardt</a:t>
            </a:r>
            <a:r>
              <a:rPr lang="en-US" sz="1600" dirty="0"/>
              <a:t>, Ullman, </a:t>
            </a:r>
            <a:r>
              <a:rPr lang="en-US" sz="1600" i="1" dirty="0"/>
              <a:t>“Preventing False Discovery in Interactive Data Analysis is Hard”</a:t>
            </a:r>
            <a:r>
              <a:rPr lang="en-US" sz="1600" dirty="0"/>
              <a:t>, FOCS 2014. </a:t>
            </a:r>
          </a:p>
          <a:p>
            <a:pPr lvl="1"/>
            <a:r>
              <a:rPr lang="en-US" sz="1600" dirty="0"/>
              <a:t>[SU15] Steinke, Ullman, </a:t>
            </a:r>
            <a:r>
              <a:rPr lang="en-US" sz="1600" i="1" dirty="0"/>
              <a:t>“Interactive Fingerprinting Codes and the Hardness of Preventing False Discovery</a:t>
            </a:r>
            <a:r>
              <a:rPr lang="en-US" sz="1600" dirty="0"/>
              <a:t>”, COLT 2015. </a:t>
            </a:r>
          </a:p>
          <a:p>
            <a:pPr lvl="1"/>
            <a:r>
              <a:rPr lang="en-US" sz="1600" dirty="0"/>
              <a:t>[WLF16] Wang, Lei, Feinberg, </a:t>
            </a:r>
            <a:r>
              <a:rPr lang="en-US" sz="1600" i="1" dirty="0"/>
              <a:t>“A Minimax Theory for Adaptive Data Analysis”</a:t>
            </a:r>
            <a:r>
              <a:rPr lang="en-US" sz="1600" dirty="0"/>
              <a:t>, 2016. </a:t>
            </a:r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975366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Adaptive Data Analysis Bibliography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Bayesian Approaches</a:t>
            </a:r>
          </a:p>
          <a:p>
            <a:pPr lvl="1"/>
            <a:r>
              <a:rPr lang="en-US" sz="1600" dirty="0"/>
              <a:t>[Eld16] Elder, </a:t>
            </a:r>
            <a:r>
              <a:rPr lang="en-US" sz="1600" i="1" dirty="0"/>
              <a:t>“Challenges in Bayesian Adaptive Data Analysis”</a:t>
            </a:r>
            <a:r>
              <a:rPr lang="en-US" sz="1600" dirty="0"/>
              <a:t>, 2016. </a:t>
            </a:r>
          </a:p>
          <a:p>
            <a:pPr marL="0" indent="0">
              <a:buNone/>
            </a:pPr>
            <a:r>
              <a:rPr lang="en-US" sz="2000" b="1" dirty="0"/>
              <a:t>Privacy Composition Theorems for Adaptive Data Analysis</a:t>
            </a:r>
          </a:p>
          <a:p>
            <a:pPr lvl="1"/>
            <a:r>
              <a:rPr lang="en-US" sz="1600" dirty="0"/>
              <a:t>[RRUV16] Rogers, Roth, Ullman, </a:t>
            </a:r>
            <a:r>
              <a:rPr lang="en-US" sz="1600" dirty="0" err="1"/>
              <a:t>Vadhan</a:t>
            </a:r>
            <a:r>
              <a:rPr lang="en-US" sz="1600" dirty="0"/>
              <a:t>, </a:t>
            </a:r>
            <a:r>
              <a:rPr lang="en-US" sz="1600" i="1" dirty="0"/>
              <a:t>“Privacy Odometers and Filters: Pay as you Go Composition”</a:t>
            </a:r>
            <a:r>
              <a:rPr lang="en-US" sz="1600" dirty="0"/>
              <a:t>, 2016.</a:t>
            </a:r>
          </a:p>
          <a:p>
            <a:pPr marL="0" indent="0">
              <a:buNone/>
            </a:pPr>
            <a:r>
              <a:rPr lang="en-US" sz="2000" b="1" dirty="0"/>
              <a:t>Large Statistical Literature on Post Selection Inference (Tiny Sample)</a:t>
            </a:r>
          </a:p>
          <a:p>
            <a:pPr lvl="1"/>
            <a:r>
              <a:rPr lang="en-US" sz="1600" dirty="0"/>
              <a:t>[BBBZZ13] </a:t>
            </a:r>
            <a:r>
              <a:rPr lang="en-US" sz="1600" dirty="0" err="1"/>
              <a:t>Berk</a:t>
            </a:r>
            <a:r>
              <a:rPr lang="en-US" sz="1600" dirty="0"/>
              <a:t>, Brown, </a:t>
            </a:r>
            <a:r>
              <a:rPr lang="en-US" sz="1600" dirty="0" err="1"/>
              <a:t>Buja</a:t>
            </a:r>
            <a:r>
              <a:rPr lang="en-US" sz="1600" dirty="0"/>
              <a:t>, Zhang, Zhao, </a:t>
            </a:r>
            <a:r>
              <a:rPr lang="en-US" sz="1600" i="1" dirty="0"/>
              <a:t>“Valid Post Selection Inference”</a:t>
            </a:r>
            <a:r>
              <a:rPr lang="en-US" sz="1600" dirty="0"/>
              <a:t>, Annals of Statistics, 2013. </a:t>
            </a:r>
          </a:p>
          <a:p>
            <a:pPr lvl="1"/>
            <a:r>
              <a:rPr lang="en-US" sz="1600" dirty="0"/>
              <a:t>[Efr14] </a:t>
            </a:r>
            <a:r>
              <a:rPr lang="en-US" sz="1600" dirty="0" err="1"/>
              <a:t>Efron</a:t>
            </a:r>
            <a:r>
              <a:rPr lang="en-US" sz="1600" dirty="0"/>
              <a:t>, </a:t>
            </a:r>
            <a:r>
              <a:rPr lang="en-US" sz="1600" i="1" dirty="0"/>
              <a:t>“Estimation and Accuracy After Model Selection”</a:t>
            </a:r>
            <a:r>
              <a:rPr lang="en-US" sz="1600" dirty="0"/>
              <a:t>, JASA 2014.</a:t>
            </a:r>
          </a:p>
          <a:p>
            <a:pPr lvl="1"/>
            <a:r>
              <a:rPr lang="en-US" sz="1600" dirty="0"/>
              <a:t>[FST14] Fithian, Sun, Taylor, </a:t>
            </a:r>
            <a:r>
              <a:rPr lang="en-US" sz="1600" i="1" dirty="0"/>
              <a:t>“Optimal Inference After Model Selection”</a:t>
            </a:r>
            <a:r>
              <a:rPr lang="en-US" sz="1600" dirty="0"/>
              <a:t>, 2014.</a:t>
            </a:r>
          </a:p>
          <a:p>
            <a:pPr lvl="1"/>
            <a:r>
              <a:rPr lang="en-US" sz="1600" dirty="0"/>
              <a:t>[TT15] Tian, Taylor, </a:t>
            </a:r>
            <a:r>
              <a:rPr lang="en-US" sz="1600" i="1" dirty="0"/>
              <a:t>“Selective Inference with a Randomized Response”</a:t>
            </a:r>
            <a:r>
              <a:rPr lang="en-US" sz="1600" dirty="0"/>
              <a:t>, 2015. </a:t>
            </a:r>
          </a:p>
          <a:p>
            <a:pPr lvl="1"/>
            <a:r>
              <a:rPr lang="en-US" sz="1600" dirty="0"/>
              <a:t>[BC16] Barber, </a:t>
            </a:r>
            <a:r>
              <a:rPr lang="en-US" sz="1600" dirty="0" err="1"/>
              <a:t>Candes</a:t>
            </a:r>
            <a:r>
              <a:rPr lang="en-US" sz="1600" dirty="0"/>
              <a:t>, </a:t>
            </a:r>
            <a:r>
              <a:rPr lang="en-US" sz="1600" i="1" dirty="0"/>
              <a:t>“A Knockoff Filter for High Dimensional Selective Inference”</a:t>
            </a:r>
            <a:r>
              <a:rPr lang="en-US" sz="1600" dirty="0"/>
              <a:t>, 2016.</a:t>
            </a:r>
          </a:p>
          <a:p>
            <a:pPr lvl="1"/>
            <a:endParaRPr lang="en-US" sz="1600" dirty="0"/>
          </a:p>
          <a:p>
            <a:pPr marL="0" indent="0">
              <a:buNone/>
            </a:pPr>
            <a:endParaRPr lang="en-US" sz="2000" b="1" dirty="0"/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95259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mmunity.mis.temple.edu/lsolomon/files/2013/10/shakeshack-lincolnroad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144" y="4069067"/>
            <a:ext cx="3079331" cy="193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332" y="414069"/>
            <a:ext cx="5236234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3"/>
              </a:rPr>
              <a:t>Trustworthy-broker@trustme.com</a:t>
            </a:r>
            <a:endParaRPr lang="en-US" dirty="0"/>
          </a:p>
          <a:p>
            <a:r>
              <a:rPr lang="en-US" dirty="0"/>
              <a:t>To: </a:t>
            </a:r>
            <a:r>
              <a:rPr lang="en-US" dirty="0">
                <a:hlinkClick r:id="rId4"/>
              </a:rPr>
              <a:t>aaroth@cis.upenn.edu</a:t>
            </a:r>
            <a:endParaRPr lang="en-US" dirty="0"/>
          </a:p>
          <a:p>
            <a:r>
              <a:rPr lang="en-US" dirty="0"/>
              <a:t>Date: 3/5/15</a:t>
            </a:r>
          </a:p>
          <a:p>
            <a:r>
              <a:rPr lang="en-US" dirty="0"/>
              <a:t>Subject: Gr8 investment tip!!!</a:t>
            </a:r>
          </a:p>
          <a:p>
            <a:endParaRPr lang="en-US" dirty="0"/>
          </a:p>
          <a:p>
            <a:r>
              <a:rPr lang="en-US" dirty="0"/>
              <a:t>Up!</a:t>
            </a:r>
          </a:p>
          <a:p>
            <a:endParaRPr lang="en-US" dirty="0"/>
          </a:p>
        </p:txBody>
      </p:sp>
      <p:pic>
        <p:nvPicPr>
          <p:cNvPr id="1028" name="Picture 4" descr="Stock Index Up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617" y="4644048"/>
            <a:ext cx="1089419" cy="10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481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mmunity.mis.temple.edu/lsolomon/files/2013/10/shakeshack-lincolnroad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144" y="4069067"/>
            <a:ext cx="3079331" cy="193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332" y="414069"/>
            <a:ext cx="5236234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3"/>
              </a:rPr>
              <a:t>Trustworthy-broker@trustme.com</a:t>
            </a:r>
            <a:endParaRPr lang="en-US" dirty="0"/>
          </a:p>
          <a:p>
            <a:r>
              <a:rPr lang="en-US" dirty="0"/>
              <a:t>To: </a:t>
            </a:r>
            <a:r>
              <a:rPr lang="en-US" dirty="0">
                <a:hlinkClick r:id="rId4"/>
              </a:rPr>
              <a:t>aaroth@cis.upenn.edu</a:t>
            </a:r>
            <a:endParaRPr lang="en-US" dirty="0"/>
          </a:p>
          <a:p>
            <a:r>
              <a:rPr lang="en-US" dirty="0"/>
              <a:t>Date: 3/6/15</a:t>
            </a:r>
          </a:p>
          <a:p>
            <a:r>
              <a:rPr lang="en-US" dirty="0"/>
              <a:t>Subject: Gr8 investment tip!!!</a:t>
            </a:r>
          </a:p>
          <a:p>
            <a:endParaRPr lang="en-US" dirty="0"/>
          </a:p>
          <a:p>
            <a:r>
              <a:rPr lang="en-US" dirty="0"/>
              <a:t>Up!</a:t>
            </a:r>
          </a:p>
          <a:p>
            <a:endParaRPr lang="en-US" dirty="0"/>
          </a:p>
        </p:txBody>
      </p:sp>
      <p:pic>
        <p:nvPicPr>
          <p:cNvPr id="1028" name="Picture 4" descr="Stock Index Up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617" y="4644048"/>
            <a:ext cx="1089419" cy="10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329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9919</TotalTime>
  <Words>2637</Words>
  <Application>Microsoft Office PowerPoint</Application>
  <PresentationFormat>On-screen Show (4:3)</PresentationFormat>
  <Paragraphs>609</Paragraphs>
  <Slides>79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7" baseType="lpstr">
      <vt:lpstr>Arial</vt:lpstr>
      <vt:lpstr>Calibri</vt:lpstr>
      <vt:lpstr>Calibri Light</vt:lpstr>
      <vt:lpstr>Cambria Math</vt:lpstr>
      <vt:lpstr>Gill Sans SemiBold</vt:lpstr>
      <vt:lpstr>Helvetica</vt:lpstr>
      <vt:lpstr>Menlo</vt:lpstr>
      <vt:lpstr>Office Theme</vt:lpstr>
      <vt:lpstr>Rigorous Data Dredging   Theory and Tools for Adaptive Data Analysis.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Hmm… </vt:lpstr>
      <vt:lpstr>What happened</vt:lpstr>
      <vt:lpstr>What happened</vt:lpstr>
      <vt:lpstr>What happened</vt:lpstr>
      <vt:lpstr>After 10 days… </vt:lpstr>
      <vt:lpstr>Unreliable results: a crisis in data science?</vt:lpstr>
      <vt:lpstr>Unreliable results: a crisis in data science?</vt:lpstr>
      <vt:lpstr>PowerPoint Presentation</vt:lpstr>
      <vt:lpstr>Preventing overfitting</vt:lpstr>
      <vt:lpstr>Static data analysis</vt:lpstr>
      <vt:lpstr>Static         vs        Adaptive</vt:lpstr>
      <vt:lpstr>Holdout method in theory</vt:lpstr>
      <vt:lpstr>Holdout method in practice</vt:lpstr>
      <vt:lpstr>What about an Extra Test Set?</vt:lpstr>
      <vt:lpstr>Adaptivity is known by many names (not all flattering)</vt:lpstr>
      <vt:lpstr>But…</vt:lpstr>
      <vt:lpstr>What do we want to protect against?</vt:lpstr>
      <vt:lpstr>What do we want to protect against?</vt:lpstr>
      <vt:lpstr>What do we want to protect against?</vt:lpstr>
      <vt:lpstr>Desiderata</vt:lpstr>
      <vt:lpstr>Now a growing list of such information measures</vt:lpstr>
      <vt:lpstr>Now a growing list of such information measures</vt:lpstr>
      <vt:lpstr>Choosing a Formalism:  Statistical Queries</vt:lpstr>
      <vt:lpstr>Choosing a Formalism:  Statistical Queries</vt:lpstr>
      <vt:lpstr>Choosing a Formalism:  Statistical Queries</vt:lpstr>
      <vt:lpstr>Choosing a Formalism:  Statistical Queries</vt:lpstr>
      <vt:lpstr>Choosing a Formalism:  Statistical Queries</vt:lpstr>
      <vt:lpstr>Choosing a Formalism:  Statistical Queries</vt:lpstr>
      <vt:lpstr>A Baseline</vt:lpstr>
      <vt:lpstr>A Baseline</vt:lpstr>
      <vt:lpstr>A Baseline</vt:lpstr>
      <vt:lpstr>Is this a real concern?</vt:lpstr>
      <vt:lpstr>Question:</vt:lpstr>
      <vt:lpstr>Differential Privacy [Dwork-McSherry-Nissim-Smith 06]</vt:lpstr>
      <vt:lpstr>A stability condition on the output distribution:</vt:lpstr>
      <vt:lpstr>Distributional Stability Yields Robustness to Postprocessing</vt:lpstr>
      <vt:lpstr>Distributional Stability Degrades Gracefully Under Composition</vt:lpstr>
      <vt:lpstr>Composition and Post-processing: Modular Algorithm Design</vt:lpstr>
      <vt:lpstr>A simple, private method for answering statistical queries</vt:lpstr>
      <vt:lpstr>Who Cares About Accuracy on the Sample?</vt:lpstr>
      <vt:lpstr>Who Cares About Accuracy on the Sample?</vt:lpstr>
      <vt:lpstr>Lets Prove It!</vt:lpstr>
      <vt:lpstr>Lets Prove It!</vt:lpstr>
      <vt:lpstr>Lets Prove It!</vt:lpstr>
      <vt:lpstr>Lets Prove It!</vt:lpstr>
      <vt:lpstr>Lets Prove It!</vt:lpstr>
      <vt:lpstr>Lets Prove It!</vt:lpstr>
      <vt:lpstr>Lets Prove It!</vt:lpstr>
      <vt:lpstr>Lets Prove It!</vt:lpstr>
      <vt:lpstr>Lets Prove It!</vt:lpstr>
      <vt:lpstr>Lets Prove It!</vt:lpstr>
      <vt:lpstr>Applications</vt:lpstr>
      <vt:lpstr>Tight for Efficient Algorithms</vt:lpstr>
      <vt:lpstr>Applications</vt:lpstr>
      <vt:lpstr>Applications</vt:lpstr>
      <vt:lpstr>Thresholdout [DFHPRR15]</vt:lpstr>
      <vt:lpstr>The Guarantee</vt:lpstr>
      <vt:lpstr>Reusable holdout example</vt:lpstr>
      <vt:lpstr>Reusable holdout example</vt:lpstr>
      <vt:lpstr>Classification after feature selection</vt:lpstr>
      <vt:lpstr>Classification after feature selection</vt:lpstr>
      <vt:lpstr>Further Generalizations</vt:lpstr>
      <vt:lpstr>Parting Thoughts</vt:lpstr>
      <vt:lpstr>Thanks!</vt:lpstr>
      <vt:lpstr>Adaptive Data Analysis Bibliography</vt:lpstr>
      <vt:lpstr>Adaptive Data Analysis Bibliography</vt:lpstr>
      <vt:lpstr>Adaptive Data Analysis Bibliography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Rigorous Data Dredging Part II</dc:title>
  <dc:creator>Aaron</dc:creator>
  <cp:lastModifiedBy>Aaron</cp:lastModifiedBy>
  <cp:revision>199</cp:revision>
  <dcterms:created xsi:type="dcterms:W3CDTF">2016-06-11T13:54:52Z</dcterms:created>
  <dcterms:modified xsi:type="dcterms:W3CDTF">2016-06-30T11:48:12Z</dcterms:modified>
</cp:coreProperties>
</file>